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0"/>
  </p:notesMasterIdLst>
  <p:handoutMasterIdLst>
    <p:handoutMasterId r:id="rId31"/>
  </p:handoutMasterIdLst>
  <p:sldIdLst>
    <p:sldId id="520" r:id="rId2"/>
    <p:sldId id="509" r:id="rId3"/>
    <p:sldId id="571" r:id="rId4"/>
    <p:sldId id="572" r:id="rId5"/>
    <p:sldId id="573" r:id="rId6"/>
    <p:sldId id="574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05" r:id="rId26"/>
    <p:sldId id="594" r:id="rId27"/>
    <p:sldId id="595" r:id="rId28"/>
    <p:sldId id="567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29A"/>
    <a:srgbClr val="000F2E"/>
    <a:srgbClr val="001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434" autoAdjust="0"/>
  </p:normalViewPr>
  <p:slideViewPr>
    <p:cSldViewPr>
      <p:cViewPr varScale="1">
        <p:scale>
          <a:sx n="62" d="100"/>
          <a:sy n="62" d="100"/>
        </p:scale>
        <p:origin x="-90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63DD-12C9-4B8E-91F3-BECE4B548A1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 R C Ravindranath, Asst. Prof., SOE-CSE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4565-77A9-41BC-A3D1-C71554A71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51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5E0ABE-3FD2-4491-A84F-F5DF78F574D2}" type="datetimeFigureOut">
              <a:rPr lang="en-US"/>
              <a:pPr>
                <a:defRPr/>
              </a:pPr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Mr. R C Ravindranath, Asst. Prof., SOE-CSE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D763F7-5C11-4DBC-83B1-39D83E1FB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9857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763F7-5C11-4DBC-83B1-39D83E1FBE1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Mr. R C Ravindranath, Asst. Prof., SOE-CSE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8DF3D-30B5-4203-9F61-4DF4C93549F9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A8AC2-F0C4-4335-A6D7-C22D8A222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852DC-FA04-43A8-808A-7B02012B408F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0372-953E-4601-976C-D82CD9FCE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9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5DBF-07E6-4C04-8128-7BB2323544A4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DF80F-6F68-4B94-9701-0F2026993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B14D7-8BA9-4EE1-835E-4199F7C88E6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A5F2-CD08-4EF5-BAD9-872B7BB27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6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CBE5-8387-44C2-8244-3C027748E0C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43365-358E-4EFB-9D2F-D6778ADA2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1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33E74-61D9-4270-845E-08C577B4746D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1B66A-860D-4F77-A12A-57453AAB1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9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354B-A90F-4649-BCD0-7311B9A1E519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9FAA-A59B-4AE0-A044-7FE2AB03A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BB299-A05B-4721-910A-149978AA2F99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55CBD-5A35-43A0-8B72-DFEEFFF78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C664-8172-4B0B-91AD-99832E49CA68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E260-203A-48BA-B1E0-2820BBC6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9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EB66-1999-4885-9013-09B59463BA52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378E-E05F-4D65-B4F7-A87FC0276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574B-A9ED-4C5D-BC0D-2EE4E2CF73B9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09E5-A14B-4738-A48E-EF064E453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0EFBF-FDBC-4E11-8D09-14402F29F22D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391736-D1CD-4256-BC31-406FE5C1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5000"/>
            <a:ext cx="7162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1 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927" y="188721"/>
            <a:ext cx="11933555" cy="6376670"/>
            <a:chOff x="177927" y="188721"/>
            <a:chExt cx="11933555" cy="6376670"/>
          </a:xfrm>
        </p:grpSpPr>
        <p:sp>
          <p:nvSpPr>
            <p:cNvPr id="3" name="object 3"/>
            <p:cNvSpPr/>
            <p:nvPr/>
          </p:nvSpPr>
          <p:spPr>
            <a:xfrm>
              <a:off x="192405" y="203199"/>
              <a:ext cx="7519034" cy="6347460"/>
            </a:xfrm>
            <a:custGeom>
              <a:avLst/>
              <a:gdLst/>
              <a:ahLst/>
              <a:cxnLst/>
              <a:rect l="l" t="t" r="r" b="b"/>
              <a:pathLst>
                <a:path w="7519034" h="6347459">
                  <a:moveTo>
                    <a:pt x="0" y="402589"/>
                  </a:moveTo>
                  <a:lnTo>
                    <a:pt x="3861435" y="402589"/>
                  </a:lnTo>
                  <a:lnTo>
                    <a:pt x="3861435" y="0"/>
                  </a:lnTo>
                  <a:lnTo>
                    <a:pt x="0" y="0"/>
                  </a:lnTo>
                  <a:lnTo>
                    <a:pt x="0" y="402589"/>
                  </a:lnTo>
                  <a:close/>
                </a:path>
                <a:path w="7519034" h="6347459">
                  <a:moveTo>
                    <a:pt x="0" y="6347460"/>
                  </a:moveTo>
                  <a:lnTo>
                    <a:pt x="7519035" y="6347460"/>
                  </a:lnTo>
                  <a:lnTo>
                    <a:pt x="7519035" y="407035"/>
                  </a:lnTo>
                  <a:lnTo>
                    <a:pt x="0" y="407035"/>
                  </a:lnTo>
                  <a:lnTo>
                    <a:pt x="0" y="634746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299" y="1818004"/>
              <a:ext cx="5617845" cy="2481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50330" y="1803399"/>
              <a:ext cx="5646420" cy="2510155"/>
            </a:xfrm>
            <a:custGeom>
              <a:avLst/>
              <a:gdLst/>
              <a:ahLst/>
              <a:cxnLst/>
              <a:rect l="l" t="t" r="r" b="b"/>
              <a:pathLst>
                <a:path w="5646420" h="2510154">
                  <a:moveTo>
                    <a:pt x="0" y="2510155"/>
                  </a:moveTo>
                  <a:lnTo>
                    <a:pt x="5646420" y="2510155"/>
                  </a:lnTo>
                  <a:lnTo>
                    <a:pt x="5646420" y="0"/>
                  </a:lnTo>
                  <a:lnTo>
                    <a:pt x="0" y="0"/>
                  </a:lnTo>
                  <a:lnTo>
                    <a:pt x="0" y="251015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9984" y="686434"/>
              <a:ext cx="114300" cy="504190"/>
            </a:xfrm>
            <a:custGeom>
              <a:avLst/>
              <a:gdLst/>
              <a:ahLst/>
              <a:cxnLst/>
              <a:rect l="l" t="t" r="r" b="b"/>
              <a:pathLst>
                <a:path w="114300" h="50419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04189"/>
                  </a:lnTo>
                  <a:lnTo>
                    <a:pt x="76200" y="504189"/>
                  </a:lnTo>
                  <a:lnTo>
                    <a:pt x="76200" y="95250"/>
                  </a:lnTo>
                  <a:close/>
                </a:path>
                <a:path w="114300" h="50419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0419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14309" y="4749164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181102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1811020" y="439419"/>
                  </a:lnTo>
                  <a:lnTo>
                    <a:pt x="181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4309" y="4749164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0" y="439419"/>
                  </a:moveTo>
                  <a:lnTo>
                    <a:pt x="1811020" y="439419"/>
                  </a:lnTo>
                  <a:lnTo>
                    <a:pt x="1811020" y="0"/>
                  </a:lnTo>
                  <a:lnTo>
                    <a:pt x="0" y="0"/>
                  </a:lnTo>
                  <a:lnTo>
                    <a:pt x="0" y="439419"/>
                  </a:lnTo>
                  <a:close/>
                </a:path>
              </a:pathLst>
            </a:custGeom>
            <a:ln w="38100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9024" y="5362575"/>
              <a:ext cx="532130" cy="335280"/>
            </a:xfrm>
            <a:custGeom>
              <a:avLst/>
              <a:gdLst/>
              <a:ahLst/>
              <a:cxnLst/>
              <a:rect l="l" t="t" r="r" b="b"/>
              <a:pathLst>
                <a:path w="532129" h="335279">
                  <a:moveTo>
                    <a:pt x="247015" y="297180"/>
                  </a:moveTo>
                  <a:lnTo>
                    <a:pt x="0" y="297180"/>
                  </a:lnTo>
                  <a:lnTo>
                    <a:pt x="0" y="335280"/>
                  </a:lnTo>
                  <a:lnTo>
                    <a:pt x="285115" y="335280"/>
                  </a:lnTo>
                  <a:lnTo>
                    <a:pt x="285115" y="316230"/>
                  </a:lnTo>
                  <a:lnTo>
                    <a:pt x="247015" y="316230"/>
                  </a:lnTo>
                  <a:lnTo>
                    <a:pt x="247015" y="297180"/>
                  </a:lnTo>
                  <a:close/>
                </a:path>
                <a:path w="532129" h="335279">
                  <a:moveTo>
                    <a:pt x="417829" y="38100"/>
                  </a:moveTo>
                  <a:lnTo>
                    <a:pt x="247015" y="38100"/>
                  </a:lnTo>
                  <a:lnTo>
                    <a:pt x="247015" y="316230"/>
                  </a:lnTo>
                  <a:lnTo>
                    <a:pt x="266065" y="297180"/>
                  </a:lnTo>
                  <a:lnTo>
                    <a:pt x="285115" y="297180"/>
                  </a:lnTo>
                  <a:lnTo>
                    <a:pt x="285115" y="76200"/>
                  </a:lnTo>
                  <a:lnTo>
                    <a:pt x="266065" y="76200"/>
                  </a:lnTo>
                  <a:lnTo>
                    <a:pt x="285115" y="57150"/>
                  </a:lnTo>
                  <a:lnTo>
                    <a:pt x="417829" y="57150"/>
                  </a:lnTo>
                  <a:lnTo>
                    <a:pt x="417829" y="38100"/>
                  </a:lnTo>
                  <a:close/>
                </a:path>
                <a:path w="532129" h="335279">
                  <a:moveTo>
                    <a:pt x="285115" y="297180"/>
                  </a:moveTo>
                  <a:lnTo>
                    <a:pt x="266065" y="297180"/>
                  </a:lnTo>
                  <a:lnTo>
                    <a:pt x="247015" y="316230"/>
                  </a:lnTo>
                  <a:lnTo>
                    <a:pt x="285115" y="316230"/>
                  </a:lnTo>
                  <a:lnTo>
                    <a:pt x="285115" y="297180"/>
                  </a:lnTo>
                  <a:close/>
                </a:path>
                <a:path w="532129" h="335279">
                  <a:moveTo>
                    <a:pt x="417829" y="0"/>
                  </a:moveTo>
                  <a:lnTo>
                    <a:pt x="417829" y="114300"/>
                  </a:lnTo>
                  <a:lnTo>
                    <a:pt x="494029" y="76200"/>
                  </a:lnTo>
                  <a:lnTo>
                    <a:pt x="436879" y="76200"/>
                  </a:lnTo>
                  <a:lnTo>
                    <a:pt x="436879" y="38100"/>
                  </a:lnTo>
                  <a:lnTo>
                    <a:pt x="494029" y="38100"/>
                  </a:lnTo>
                  <a:lnTo>
                    <a:pt x="417829" y="0"/>
                  </a:lnTo>
                  <a:close/>
                </a:path>
                <a:path w="532129" h="335279">
                  <a:moveTo>
                    <a:pt x="285115" y="57150"/>
                  </a:moveTo>
                  <a:lnTo>
                    <a:pt x="266065" y="76200"/>
                  </a:lnTo>
                  <a:lnTo>
                    <a:pt x="285115" y="76200"/>
                  </a:lnTo>
                  <a:lnTo>
                    <a:pt x="285115" y="57150"/>
                  </a:lnTo>
                  <a:close/>
                </a:path>
                <a:path w="532129" h="335279">
                  <a:moveTo>
                    <a:pt x="417829" y="57150"/>
                  </a:moveTo>
                  <a:lnTo>
                    <a:pt x="285115" y="57150"/>
                  </a:lnTo>
                  <a:lnTo>
                    <a:pt x="285115" y="76200"/>
                  </a:lnTo>
                  <a:lnTo>
                    <a:pt x="417829" y="76200"/>
                  </a:lnTo>
                  <a:lnTo>
                    <a:pt x="417829" y="57150"/>
                  </a:lnTo>
                  <a:close/>
                </a:path>
                <a:path w="532129" h="335279">
                  <a:moveTo>
                    <a:pt x="494029" y="38100"/>
                  </a:moveTo>
                  <a:lnTo>
                    <a:pt x="436879" y="38100"/>
                  </a:lnTo>
                  <a:lnTo>
                    <a:pt x="436879" y="76200"/>
                  </a:lnTo>
                  <a:lnTo>
                    <a:pt x="494029" y="76200"/>
                  </a:lnTo>
                  <a:lnTo>
                    <a:pt x="532129" y="57150"/>
                  </a:lnTo>
                  <a:lnTo>
                    <a:pt x="494029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6965" y="3051174"/>
              <a:ext cx="3016885" cy="2783205"/>
            </a:xfrm>
            <a:custGeom>
              <a:avLst/>
              <a:gdLst/>
              <a:ahLst/>
              <a:cxnLst/>
              <a:rect l="l" t="t" r="r" b="b"/>
              <a:pathLst>
                <a:path w="3016884" h="2783204">
                  <a:moveTo>
                    <a:pt x="2919730" y="2719705"/>
                  </a:moveTo>
                  <a:lnTo>
                    <a:pt x="2893694" y="2747645"/>
                  </a:lnTo>
                  <a:lnTo>
                    <a:pt x="3016885" y="2783205"/>
                  </a:lnTo>
                  <a:lnTo>
                    <a:pt x="2997200" y="2732405"/>
                  </a:lnTo>
                  <a:lnTo>
                    <a:pt x="2933700" y="2732405"/>
                  </a:lnTo>
                  <a:lnTo>
                    <a:pt x="2919730" y="2719705"/>
                  </a:lnTo>
                  <a:close/>
                </a:path>
                <a:path w="3016884" h="2783204">
                  <a:moveTo>
                    <a:pt x="2945765" y="2691765"/>
                  </a:moveTo>
                  <a:lnTo>
                    <a:pt x="2919730" y="2719705"/>
                  </a:lnTo>
                  <a:lnTo>
                    <a:pt x="2933700" y="2732405"/>
                  </a:lnTo>
                  <a:lnTo>
                    <a:pt x="2959735" y="2704465"/>
                  </a:lnTo>
                  <a:lnTo>
                    <a:pt x="2945765" y="2691765"/>
                  </a:lnTo>
                  <a:close/>
                </a:path>
                <a:path w="3016884" h="2783204">
                  <a:moveTo>
                    <a:pt x="2971165" y="2663825"/>
                  </a:moveTo>
                  <a:lnTo>
                    <a:pt x="2945765" y="2691765"/>
                  </a:lnTo>
                  <a:lnTo>
                    <a:pt x="2959735" y="2704465"/>
                  </a:lnTo>
                  <a:lnTo>
                    <a:pt x="2933700" y="2732405"/>
                  </a:lnTo>
                  <a:lnTo>
                    <a:pt x="2997200" y="2732405"/>
                  </a:lnTo>
                  <a:lnTo>
                    <a:pt x="2971165" y="2663825"/>
                  </a:lnTo>
                  <a:close/>
                </a:path>
                <a:path w="3016884" h="2783204">
                  <a:moveTo>
                    <a:pt x="26035" y="0"/>
                  </a:moveTo>
                  <a:lnTo>
                    <a:pt x="0" y="27939"/>
                  </a:lnTo>
                  <a:lnTo>
                    <a:pt x="2919730" y="2719704"/>
                  </a:lnTo>
                  <a:lnTo>
                    <a:pt x="2945765" y="269176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0763" y="139649"/>
            <a:ext cx="35007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Example:</a:t>
            </a:r>
            <a:r>
              <a:rPr sz="2800" spc="-60" dirty="0"/>
              <a:t> </a:t>
            </a:r>
            <a:r>
              <a:rPr sz="2800" spc="-10" dirty="0"/>
              <a:t>thread1.java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70763" y="627633"/>
            <a:ext cx="5946140" cy="12414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18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//Program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single-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program. </a:t>
            </a:r>
            <a:r>
              <a:rPr sz="2000" dirty="0">
                <a:latin typeface="Times New Roman"/>
                <a:cs typeface="Times New Roman"/>
              </a:rPr>
              <a:t>import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java.lang.*;</a:t>
            </a:r>
            <a:endParaRPr sz="2000">
              <a:latin typeface="Times New Roman"/>
              <a:cs typeface="Times New Roman"/>
            </a:endParaRPr>
          </a:p>
          <a:p>
            <a:pPr marL="585470" marR="1330960" indent="-573405">
              <a:lnSpc>
                <a:spcPts val="2380"/>
              </a:lnSpc>
              <a:spcBef>
                <a:spcPts val="4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ThreadExample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name)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9177" y="768223"/>
            <a:ext cx="840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63" y="1844420"/>
            <a:ext cx="6007100" cy="276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super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(name);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ts val="2390"/>
              </a:lnSpc>
              <a:spcBef>
                <a:spcPts val="3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ts val="2390"/>
              </a:lnSpc>
              <a:tabLst>
                <a:tab pos="2555240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91565" marR="5080">
              <a:lnSpc>
                <a:spcPts val="238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Thread.currentThread</a:t>
            </a:r>
            <a:r>
              <a:rPr sz="20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i=0;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i&lt;=5;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472565">
              <a:lnSpc>
                <a:spcPts val="2345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(i);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thread1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092" y="4585842"/>
            <a:ext cx="6724650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484" marR="917575" indent="-439420">
              <a:lnSpc>
                <a:spcPct val="99500"/>
              </a:lnSpc>
              <a:spcBef>
                <a:spcPts val="105"/>
              </a:spcBef>
              <a:tabLst>
                <a:tab pos="4082415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25" dirty="0">
                <a:latin typeface="Times New Roman"/>
                <a:cs typeface="Times New Roman"/>
              </a:rPr>
              <a:t> ])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ThreadExample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("First"); </a:t>
            </a:r>
            <a:r>
              <a:rPr sz="2000" dirty="0">
                <a:latin typeface="Times New Roman"/>
                <a:cs typeface="Times New Roman"/>
              </a:rPr>
              <a:t>obj.start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''This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is:"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Thread.currentThread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1893" y="4756784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076" y="5805627"/>
            <a:ext cx="14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763" y="6113779"/>
            <a:ext cx="14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150" y="1179194"/>
            <a:ext cx="3569335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045">
              <a:lnSpc>
                <a:spcPts val="2920"/>
              </a:lnSpc>
            </a:pPr>
            <a:r>
              <a:rPr sz="2800" b="1" spc="-10" dirty="0">
                <a:latin typeface="Arial"/>
                <a:cs typeface="Arial"/>
              </a:rPr>
              <a:t>ThreadExample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6215" y="297179"/>
            <a:ext cx="2021205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925"/>
              </a:lnSpc>
            </a:pPr>
            <a:r>
              <a:rPr sz="2800" b="1" spc="-10" dirty="0">
                <a:latin typeface="Arial"/>
                <a:cs typeface="Arial"/>
              </a:rPr>
              <a:t>Thread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4309" y="5187950"/>
            <a:ext cx="4269105" cy="981710"/>
          </a:xfrm>
          <a:prstGeom prst="rect">
            <a:avLst/>
          </a:prstGeom>
          <a:ln w="38100">
            <a:solidFill>
              <a:srgbClr val="00AE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is: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Thread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[main,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5,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484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Thread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[First,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5,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58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572" y="214756"/>
            <a:ext cx="11811635" cy="6376670"/>
            <a:chOff x="258572" y="214756"/>
            <a:chExt cx="11811635" cy="6376670"/>
          </a:xfrm>
        </p:grpSpPr>
        <p:sp>
          <p:nvSpPr>
            <p:cNvPr id="3" name="object 3"/>
            <p:cNvSpPr/>
            <p:nvPr/>
          </p:nvSpPr>
          <p:spPr>
            <a:xfrm>
              <a:off x="273050" y="229234"/>
              <a:ext cx="7383780" cy="6347460"/>
            </a:xfrm>
            <a:custGeom>
              <a:avLst/>
              <a:gdLst/>
              <a:ahLst/>
              <a:cxnLst/>
              <a:rect l="l" t="t" r="r" b="b"/>
              <a:pathLst>
                <a:path w="7383780" h="6347459">
                  <a:moveTo>
                    <a:pt x="0" y="402590"/>
                  </a:moveTo>
                  <a:lnTo>
                    <a:pt x="4095115" y="402590"/>
                  </a:lnTo>
                  <a:lnTo>
                    <a:pt x="4095115" y="0"/>
                  </a:lnTo>
                  <a:lnTo>
                    <a:pt x="0" y="0"/>
                  </a:lnTo>
                  <a:lnTo>
                    <a:pt x="0" y="402590"/>
                  </a:lnTo>
                  <a:close/>
                </a:path>
                <a:path w="7383780" h="6347459">
                  <a:moveTo>
                    <a:pt x="0" y="6347460"/>
                  </a:moveTo>
                  <a:lnTo>
                    <a:pt x="7383780" y="6347460"/>
                  </a:lnTo>
                  <a:lnTo>
                    <a:pt x="7383780" y="407035"/>
                  </a:lnTo>
                  <a:lnTo>
                    <a:pt x="0" y="407035"/>
                  </a:lnTo>
                  <a:lnTo>
                    <a:pt x="0" y="634746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60" y="1828799"/>
              <a:ext cx="5617845" cy="2481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09055" y="1814195"/>
              <a:ext cx="5646420" cy="2510155"/>
            </a:xfrm>
            <a:custGeom>
              <a:avLst/>
              <a:gdLst/>
              <a:ahLst/>
              <a:cxnLst/>
              <a:rect l="l" t="t" r="r" b="b"/>
              <a:pathLst>
                <a:path w="5646420" h="2510154">
                  <a:moveTo>
                    <a:pt x="0" y="2510154"/>
                  </a:moveTo>
                  <a:lnTo>
                    <a:pt x="5646420" y="2510154"/>
                  </a:lnTo>
                  <a:lnTo>
                    <a:pt x="5646420" y="0"/>
                  </a:lnTo>
                  <a:lnTo>
                    <a:pt x="0" y="0"/>
                  </a:lnTo>
                  <a:lnTo>
                    <a:pt x="0" y="2510154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73640" y="599440"/>
              <a:ext cx="114300" cy="502284"/>
            </a:xfrm>
            <a:custGeom>
              <a:avLst/>
              <a:gdLst/>
              <a:ahLst/>
              <a:cxnLst/>
              <a:rect l="l" t="t" r="r" b="b"/>
              <a:pathLst>
                <a:path w="114300" h="502284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02285"/>
                  </a:lnTo>
                  <a:lnTo>
                    <a:pt x="76200" y="502285"/>
                  </a:lnTo>
                  <a:lnTo>
                    <a:pt x="76200" y="95250"/>
                  </a:lnTo>
                  <a:close/>
                </a:path>
                <a:path w="114300" h="50228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02284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14310" y="4749165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181102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1811020" y="439419"/>
                  </a:lnTo>
                  <a:lnTo>
                    <a:pt x="181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4310" y="4749165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0" y="439419"/>
                  </a:moveTo>
                  <a:lnTo>
                    <a:pt x="1811020" y="439419"/>
                  </a:lnTo>
                  <a:lnTo>
                    <a:pt x="1811020" y="0"/>
                  </a:lnTo>
                  <a:lnTo>
                    <a:pt x="0" y="0"/>
                  </a:lnTo>
                  <a:lnTo>
                    <a:pt x="0" y="439419"/>
                  </a:lnTo>
                  <a:close/>
                </a:path>
              </a:pathLst>
            </a:custGeom>
            <a:ln w="38100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6964" y="3051174"/>
              <a:ext cx="3016885" cy="2783205"/>
            </a:xfrm>
            <a:custGeom>
              <a:avLst/>
              <a:gdLst/>
              <a:ahLst/>
              <a:cxnLst/>
              <a:rect l="l" t="t" r="r" b="b"/>
              <a:pathLst>
                <a:path w="3016884" h="2783204">
                  <a:moveTo>
                    <a:pt x="2919730" y="2719705"/>
                  </a:moveTo>
                  <a:lnTo>
                    <a:pt x="2893694" y="2747645"/>
                  </a:lnTo>
                  <a:lnTo>
                    <a:pt x="3016885" y="2783205"/>
                  </a:lnTo>
                  <a:lnTo>
                    <a:pt x="2997200" y="2732405"/>
                  </a:lnTo>
                  <a:lnTo>
                    <a:pt x="2933700" y="2732405"/>
                  </a:lnTo>
                  <a:lnTo>
                    <a:pt x="2919730" y="2719705"/>
                  </a:lnTo>
                  <a:close/>
                </a:path>
                <a:path w="3016884" h="2783204">
                  <a:moveTo>
                    <a:pt x="2945765" y="2691765"/>
                  </a:moveTo>
                  <a:lnTo>
                    <a:pt x="2919730" y="2719705"/>
                  </a:lnTo>
                  <a:lnTo>
                    <a:pt x="2933700" y="2732405"/>
                  </a:lnTo>
                  <a:lnTo>
                    <a:pt x="2959735" y="2704465"/>
                  </a:lnTo>
                  <a:lnTo>
                    <a:pt x="2945765" y="2691765"/>
                  </a:lnTo>
                  <a:close/>
                </a:path>
                <a:path w="3016884" h="2783204">
                  <a:moveTo>
                    <a:pt x="2971165" y="2663825"/>
                  </a:moveTo>
                  <a:lnTo>
                    <a:pt x="2945765" y="2691765"/>
                  </a:lnTo>
                  <a:lnTo>
                    <a:pt x="2959735" y="2704465"/>
                  </a:lnTo>
                  <a:lnTo>
                    <a:pt x="2933700" y="2732405"/>
                  </a:lnTo>
                  <a:lnTo>
                    <a:pt x="2997200" y="2732405"/>
                  </a:lnTo>
                  <a:lnTo>
                    <a:pt x="2971165" y="2663825"/>
                  </a:lnTo>
                  <a:close/>
                </a:path>
                <a:path w="3016884" h="2783204">
                  <a:moveTo>
                    <a:pt x="26035" y="0"/>
                  </a:moveTo>
                  <a:lnTo>
                    <a:pt x="0" y="27939"/>
                  </a:lnTo>
                  <a:lnTo>
                    <a:pt x="2919730" y="2719704"/>
                  </a:lnTo>
                  <a:lnTo>
                    <a:pt x="2945765" y="269176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5690" y="5362574"/>
              <a:ext cx="546100" cy="306705"/>
            </a:xfrm>
            <a:custGeom>
              <a:avLst/>
              <a:gdLst/>
              <a:ahLst/>
              <a:cxnLst/>
              <a:rect l="l" t="t" r="r" b="b"/>
              <a:pathLst>
                <a:path w="546100" h="306704">
                  <a:moveTo>
                    <a:pt x="254000" y="268605"/>
                  </a:moveTo>
                  <a:lnTo>
                    <a:pt x="0" y="268605"/>
                  </a:lnTo>
                  <a:lnTo>
                    <a:pt x="0" y="306705"/>
                  </a:lnTo>
                  <a:lnTo>
                    <a:pt x="292100" y="306705"/>
                  </a:lnTo>
                  <a:lnTo>
                    <a:pt x="292100" y="287655"/>
                  </a:lnTo>
                  <a:lnTo>
                    <a:pt x="254000" y="287655"/>
                  </a:lnTo>
                  <a:lnTo>
                    <a:pt x="254000" y="268605"/>
                  </a:lnTo>
                  <a:close/>
                </a:path>
                <a:path w="546100" h="306704">
                  <a:moveTo>
                    <a:pt x="431800" y="38100"/>
                  </a:moveTo>
                  <a:lnTo>
                    <a:pt x="254000" y="38100"/>
                  </a:lnTo>
                  <a:lnTo>
                    <a:pt x="254000" y="287655"/>
                  </a:lnTo>
                  <a:lnTo>
                    <a:pt x="273050" y="268605"/>
                  </a:lnTo>
                  <a:lnTo>
                    <a:pt x="292100" y="268605"/>
                  </a:lnTo>
                  <a:lnTo>
                    <a:pt x="292100" y="76200"/>
                  </a:lnTo>
                  <a:lnTo>
                    <a:pt x="273050" y="76200"/>
                  </a:lnTo>
                  <a:lnTo>
                    <a:pt x="292100" y="57150"/>
                  </a:lnTo>
                  <a:lnTo>
                    <a:pt x="431800" y="57150"/>
                  </a:lnTo>
                  <a:lnTo>
                    <a:pt x="431800" y="38100"/>
                  </a:lnTo>
                  <a:close/>
                </a:path>
                <a:path w="546100" h="306704">
                  <a:moveTo>
                    <a:pt x="292100" y="268605"/>
                  </a:moveTo>
                  <a:lnTo>
                    <a:pt x="273050" y="268605"/>
                  </a:lnTo>
                  <a:lnTo>
                    <a:pt x="254000" y="287655"/>
                  </a:lnTo>
                  <a:lnTo>
                    <a:pt x="292100" y="287655"/>
                  </a:lnTo>
                  <a:lnTo>
                    <a:pt x="292100" y="268605"/>
                  </a:lnTo>
                  <a:close/>
                </a:path>
                <a:path w="546100" h="306704">
                  <a:moveTo>
                    <a:pt x="431800" y="0"/>
                  </a:moveTo>
                  <a:lnTo>
                    <a:pt x="431800" y="114300"/>
                  </a:lnTo>
                  <a:lnTo>
                    <a:pt x="508000" y="76200"/>
                  </a:lnTo>
                  <a:lnTo>
                    <a:pt x="450850" y="76200"/>
                  </a:lnTo>
                  <a:lnTo>
                    <a:pt x="45085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546100" h="306704">
                  <a:moveTo>
                    <a:pt x="292100" y="57150"/>
                  </a:moveTo>
                  <a:lnTo>
                    <a:pt x="273050" y="76200"/>
                  </a:lnTo>
                  <a:lnTo>
                    <a:pt x="292100" y="76200"/>
                  </a:lnTo>
                  <a:lnTo>
                    <a:pt x="292100" y="57150"/>
                  </a:lnTo>
                  <a:close/>
                </a:path>
                <a:path w="546100" h="306704">
                  <a:moveTo>
                    <a:pt x="431800" y="57150"/>
                  </a:moveTo>
                  <a:lnTo>
                    <a:pt x="292100" y="57150"/>
                  </a:lnTo>
                  <a:lnTo>
                    <a:pt x="292100" y="76200"/>
                  </a:lnTo>
                  <a:lnTo>
                    <a:pt x="431800" y="76200"/>
                  </a:lnTo>
                  <a:lnTo>
                    <a:pt x="431800" y="57150"/>
                  </a:lnTo>
                  <a:close/>
                </a:path>
                <a:path w="546100" h="306704">
                  <a:moveTo>
                    <a:pt x="508000" y="38100"/>
                  </a:moveTo>
                  <a:lnTo>
                    <a:pt x="450850" y="38100"/>
                  </a:lnTo>
                  <a:lnTo>
                    <a:pt x="450850" y="76200"/>
                  </a:lnTo>
                  <a:lnTo>
                    <a:pt x="508000" y="76200"/>
                  </a:lnTo>
                  <a:lnTo>
                    <a:pt x="546100" y="5715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3059" y="164033"/>
            <a:ext cx="35007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Example:</a:t>
            </a:r>
            <a:r>
              <a:rPr sz="2800" spc="-60" dirty="0"/>
              <a:t> </a:t>
            </a:r>
            <a:r>
              <a:rPr sz="2800" spc="-10" dirty="0"/>
              <a:t>thread2.java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53059" y="655066"/>
            <a:ext cx="7072630" cy="935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//Program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illustrates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creation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23850" marR="2091689" indent="-311785">
              <a:lnSpc>
                <a:spcPts val="2400"/>
              </a:lnSpc>
              <a:spcBef>
                <a:spcPts val="7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ThreadExample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5" dirty="0">
                <a:latin typeface="Times New Roman"/>
                <a:cs typeface="Times New Roman"/>
              </a:rPr>
              <a:t> 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2705" y="673354"/>
            <a:ext cx="1277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059" y="1567052"/>
            <a:ext cx="600710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7430" marR="868044" indent="-63754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ThreadName)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(this,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ThreadName);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27430" marR="5080">
              <a:lnSpc>
                <a:spcPts val="238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Thread.currentThread</a:t>
            </a:r>
            <a:r>
              <a:rPr sz="20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()</a:t>
            </a:r>
            <a:r>
              <a:rPr sz="20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=0;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&lt;=5;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027430">
              <a:lnSpc>
                <a:spcPts val="2335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(i);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4942" y="4759832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059" y="4311522"/>
            <a:ext cx="7231380" cy="215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thread2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57580" marR="955040" indent="-502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])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r>
              <a:rPr sz="2000" spc="50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ThreadExample(“First”); </a:t>
            </a:r>
            <a:r>
              <a:rPr sz="2000" dirty="0">
                <a:latin typeface="Times New Roman"/>
                <a:cs typeface="Times New Roman"/>
              </a:rPr>
              <a:t>obj.t.start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96393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"This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is:"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Thread.currentThread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4309" y="5187950"/>
            <a:ext cx="4269105" cy="981710"/>
          </a:xfrm>
          <a:prstGeom prst="rect">
            <a:avLst/>
          </a:prstGeom>
          <a:ln w="38100">
            <a:solidFill>
              <a:srgbClr val="00AE5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29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is: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Thread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[main,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5,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484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Thread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[First,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5,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4080" y="212725"/>
            <a:ext cx="3232785" cy="38735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2895"/>
              </a:lnSpc>
            </a:pPr>
            <a:r>
              <a:rPr sz="2800" b="1" spc="-10" dirty="0"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9465" y="1101089"/>
            <a:ext cx="3423285" cy="49720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Arial"/>
                <a:cs typeface="Arial"/>
              </a:rPr>
              <a:t>ThreadExample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0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7809" y="2218689"/>
            <a:ext cx="7548245" cy="445134"/>
            <a:chOff x="4067809" y="2218689"/>
            <a:chExt cx="7548245" cy="445134"/>
          </a:xfrm>
        </p:grpSpPr>
        <p:sp>
          <p:nvSpPr>
            <p:cNvPr id="3" name="object 3"/>
            <p:cNvSpPr/>
            <p:nvPr/>
          </p:nvSpPr>
          <p:spPr>
            <a:xfrm>
              <a:off x="4067809" y="2345054"/>
              <a:ext cx="7548245" cy="100965"/>
            </a:xfrm>
            <a:custGeom>
              <a:avLst/>
              <a:gdLst/>
              <a:ahLst/>
              <a:cxnLst/>
              <a:rect l="l" t="t" r="r" b="b"/>
              <a:pathLst>
                <a:path w="7548245" h="100964">
                  <a:moveTo>
                    <a:pt x="86994" y="13970"/>
                  </a:moveTo>
                  <a:lnTo>
                    <a:pt x="0" y="57150"/>
                  </a:lnTo>
                  <a:lnTo>
                    <a:pt x="86994" y="100965"/>
                  </a:lnTo>
                  <a:lnTo>
                    <a:pt x="86994" y="71755"/>
                  </a:lnTo>
                  <a:lnTo>
                    <a:pt x="2142490" y="71755"/>
                  </a:lnTo>
                  <a:lnTo>
                    <a:pt x="2142490" y="42545"/>
                  </a:lnTo>
                  <a:lnTo>
                    <a:pt x="86994" y="42545"/>
                  </a:lnTo>
                  <a:lnTo>
                    <a:pt x="86994" y="13970"/>
                  </a:lnTo>
                  <a:close/>
                </a:path>
                <a:path w="7548245" h="100964">
                  <a:moveTo>
                    <a:pt x="7461250" y="0"/>
                  </a:moveTo>
                  <a:lnTo>
                    <a:pt x="7461250" y="29210"/>
                  </a:lnTo>
                  <a:lnTo>
                    <a:pt x="5405755" y="29210"/>
                  </a:lnTo>
                  <a:lnTo>
                    <a:pt x="5405755" y="57785"/>
                  </a:lnTo>
                  <a:lnTo>
                    <a:pt x="7461250" y="57785"/>
                  </a:lnTo>
                  <a:lnTo>
                    <a:pt x="7461250" y="86995"/>
                  </a:lnTo>
                  <a:lnTo>
                    <a:pt x="7519034" y="57785"/>
                  </a:lnTo>
                  <a:lnTo>
                    <a:pt x="7548244" y="43815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0299" y="2218689"/>
              <a:ext cx="3289300" cy="445134"/>
            </a:xfrm>
            <a:custGeom>
              <a:avLst/>
              <a:gdLst/>
              <a:ahLst/>
              <a:cxnLst/>
              <a:rect l="l" t="t" r="r" b="b"/>
              <a:pathLst>
                <a:path w="3289300" h="445135">
                  <a:moveTo>
                    <a:pt x="3289300" y="0"/>
                  </a:moveTo>
                  <a:lnTo>
                    <a:pt x="0" y="0"/>
                  </a:lnTo>
                  <a:lnTo>
                    <a:pt x="0" y="445135"/>
                  </a:lnTo>
                  <a:lnTo>
                    <a:pt x="3289300" y="44513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4925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145660" y="688594"/>
            <a:ext cx="72434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Following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invoked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particular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Thread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0510" y="1810892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available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8223" y="1844929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45720"/>
                </a:moveTo>
                <a:lnTo>
                  <a:pt x="0" y="0"/>
                </a:lnTo>
              </a:path>
              <a:path h="347980">
                <a:moveTo>
                  <a:pt x="0" y="91440"/>
                </a:moveTo>
                <a:lnTo>
                  <a:pt x="0" y="45720"/>
                </a:lnTo>
              </a:path>
              <a:path h="347980">
                <a:moveTo>
                  <a:pt x="0" y="137160"/>
                </a:moveTo>
                <a:lnTo>
                  <a:pt x="0" y="91439"/>
                </a:lnTo>
              </a:path>
              <a:path h="347980">
                <a:moveTo>
                  <a:pt x="0" y="182880"/>
                </a:moveTo>
                <a:lnTo>
                  <a:pt x="0" y="137160"/>
                </a:lnTo>
              </a:path>
              <a:path h="347980">
                <a:moveTo>
                  <a:pt x="0" y="228600"/>
                </a:moveTo>
                <a:lnTo>
                  <a:pt x="0" y="182879"/>
                </a:lnTo>
              </a:path>
              <a:path h="347980">
                <a:moveTo>
                  <a:pt x="0" y="274320"/>
                </a:moveTo>
                <a:lnTo>
                  <a:pt x="0" y="228600"/>
                </a:lnTo>
              </a:path>
              <a:path h="347980">
                <a:moveTo>
                  <a:pt x="0" y="320040"/>
                </a:moveTo>
                <a:lnTo>
                  <a:pt x="0" y="274320"/>
                </a:lnTo>
              </a:path>
              <a:path h="347980">
                <a:moveTo>
                  <a:pt x="0" y="347472"/>
                </a:moveTo>
                <a:lnTo>
                  <a:pt x="0" y="320039"/>
                </a:lnTo>
              </a:path>
            </a:pathLst>
          </a:custGeom>
          <a:ln w="9143">
            <a:solidFill>
              <a:srgbClr val="F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0727" y="2180208"/>
          <a:ext cx="11285218" cy="420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770"/>
                <a:gridCol w="2612389"/>
                <a:gridCol w="3289300"/>
                <a:gridCol w="2270759"/>
              </a:tblGrid>
              <a:tr h="460375">
                <a:tc>
                  <a:txBody>
                    <a:bodyPr/>
                    <a:lstStyle/>
                    <a:p>
                      <a:pPr marL="55181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java.lang.Thread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0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1420">
                <a:tc>
                  <a:txBody>
                    <a:bodyPr/>
                    <a:lstStyle/>
                    <a:p>
                      <a:pPr marL="29845">
                        <a:lnSpc>
                          <a:spcPts val="1945"/>
                        </a:lnSpc>
                      </a:pPr>
                      <a:r>
                        <a:rPr sz="18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+Thread()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+Thread(task:</a:t>
                      </a:r>
                      <a:r>
                        <a:rPr sz="1800" spc="-8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Runnable)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+start():</a:t>
                      </a:r>
                      <a:r>
                        <a:rPr sz="1800" spc="-7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+isAlive():</a:t>
                      </a:r>
                      <a:r>
                        <a:rPr sz="1800" spc="-7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boolean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+setPriority(p:</a:t>
                      </a:r>
                      <a:r>
                        <a:rPr sz="18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int):</a:t>
                      </a:r>
                      <a:r>
                        <a:rPr sz="18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+join():</a:t>
                      </a:r>
                      <a:r>
                        <a:rPr sz="18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+sleep(millis:</a:t>
                      </a:r>
                      <a:r>
                        <a:rPr sz="18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long):</a:t>
                      </a:r>
                      <a:r>
                        <a:rPr sz="1800" spc="-2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+yield():</a:t>
                      </a:r>
                      <a:r>
                        <a:rPr sz="1800" spc="-1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+interrupt():</a:t>
                      </a:r>
                      <a:r>
                        <a:rPr sz="18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69265">
                        <a:lnSpc>
                          <a:spcPts val="2320"/>
                        </a:lnSpc>
                      </a:pP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4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2000" spc="-4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task.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 marR="344805">
                        <a:lnSpc>
                          <a:spcPts val="322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2000" spc="-5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2000" spc="-1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invoked</a:t>
                      </a:r>
                      <a:r>
                        <a:rPr sz="20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7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JVM.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running.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20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2000" spc="-6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(ranging</a:t>
                      </a:r>
                      <a:r>
                        <a:rPr sz="2000" spc="-1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spc="-6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10)</a:t>
                      </a:r>
                      <a:r>
                        <a:rPr sz="20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2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sz="2000" spc="-4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finish.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 marR="107314">
                        <a:lnSpc>
                          <a:spcPct val="1326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Puts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runnable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000" spc="-4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sleep</a:t>
                      </a:r>
                      <a:r>
                        <a:rPr sz="2000" spc="-2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milliseconds.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temporarily</a:t>
                      </a:r>
                      <a:r>
                        <a:rPr sz="2000" spc="-7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pause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2000" spc="-7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spc="-4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execute.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Interrupts</a:t>
                      </a:r>
                      <a:r>
                        <a:rPr sz="2000" spc="-6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6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824354" y="1703704"/>
            <a:ext cx="370205" cy="140335"/>
          </a:xfrm>
          <a:custGeom>
            <a:avLst/>
            <a:gdLst/>
            <a:ahLst/>
            <a:cxnLst/>
            <a:rect l="l" t="t" r="r" b="b"/>
            <a:pathLst>
              <a:path w="370205" h="140335">
                <a:moveTo>
                  <a:pt x="0" y="140335"/>
                </a:moveTo>
                <a:lnTo>
                  <a:pt x="184784" y="0"/>
                </a:lnTo>
                <a:lnTo>
                  <a:pt x="370205" y="140335"/>
                </a:lnTo>
                <a:lnTo>
                  <a:pt x="0" y="14033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080" y="948689"/>
            <a:ext cx="3084830" cy="73787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0"/>
              </a:lnSpc>
            </a:pPr>
            <a:r>
              <a:rPr sz="2400" spc="-10" dirty="0">
                <a:latin typeface="Times New Roman"/>
                <a:cs typeface="Times New Roman"/>
              </a:rPr>
              <a:t>«interface»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55"/>
              </a:lnSpc>
            </a:pPr>
            <a:r>
              <a:rPr sz="2400" i="1" spc="-10" dirty="0">
                <a:latin typeface="Times New Roman"/>
                <a:cs typeface="Times New Roman"/>
              </a:rPr>
              <a:t>java.lang.Runnable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7243445" cy="753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  <a:p>
            <a:pPr marL="12700">
              <a:lnSpc>
                <a:spcPts val="2380"/>
              </a:lnSpc>
            </a:pPr>
            <a:r>
              <a:rPr sz="2000" dirty="0">
                <a:solidFill>
                  <a:srgbClr val="000000"/>
                </a:solidFill>
              </a:rPr>
              <a:t>The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Following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methods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are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invoked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on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particular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Thread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object.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33246"/>
              </p:ext>
            </p:extLst>
          </p:nvPr>
        </p:nvGraphicFramePr>
        <p:xfrm>
          <a:off x="231647" y="1057275"/>
          <a:ext cx="11764645" cy="564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/>
                <a:gridCol w="11017885"/>
              </a:tblGrid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start()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object.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run()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 marR="307340">
                        <a:lnSpc>
                          <a:spcPts val="216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instantiated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Runnable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target,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Runnable object.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setName(String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name)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object.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getName()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retrieving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name.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setPriority(int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priority)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object.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values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4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setDaemon(boolean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denotes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as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daemon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thread.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join(long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millisec)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 marR="225425">
                        <a:lnSpc>
                          <a:spcPts val="216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causing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until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thread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terminates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milliseconds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passes.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interrupt()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Interrupts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blocked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reason.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isAlive()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alive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4925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6484" y="679830"/>
            <a:ext cx="10781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performs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currently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82943"/>
              </p:ext>
            </p:extLst>
          </p:nvPr>
        </p:nvGraphicFramePr>
        <p:xfrm>
          <a:off x="316484" y="1489529"/>
          <a:ext cx="11548745" cy="4690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10551795"/>
              </a:tblGrid>
              <a:tr h="43878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yield()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 marR="285115">
                        <a:lnSpc>
                          <a:spcPts val="242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yield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waiting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scheduled.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6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sleep(long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millisec)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least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milliseconds.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holdsLock(Object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x)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holds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lock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Object.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6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currentThread()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method.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dumpStack()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3815" marR="78105">
                        <a:lnSpc>
                          <a:spcPts val="243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Prints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trace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useful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debugging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multithreaded application.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5" y="2391410"/>
            <a:ext cx="3133725" cy="922655"/>
          </a:xfrm>
          <a:custGeom>
            <a:avLst/>
            <a:gdLst/>
            <a:ahLst/>
            <a:cxnLst/>
            <a:rect l="l" t="t" r="r" b="b"/>
            <a:pathLst>
              <a:path w="3133725" h="922654">
                <a:moveTo>
                  <a:pt x="0" y="922654"/>
                </a:moveTo>
                <a:lnTo>
                  <a:pt x="3133725" y="922654"/>
                </a:lnTo>
                <a:lnTo>
                  <a:pt x="3133725" y="460375"/>
                </a:lnTo>
                <a:lnTo>
                  <a:pt x="0" y="460375"/>
                </a:lnTo>
                <a:lnTo>
                  <a:pt x="0" y="922654"/>
                </a:lnTo>
                <a:close/>
              </a:path>
              <a:path w="3133725" h="922654">
                <a:moveTo>
                  <a:pt x="0" y="443864"/>
                </a:moveTo>
                <a:lnTo>
                  <a:pt x="1237614" y="443864"/>
                </a:lnTo>
                <a:lnTo>
                  <a:pt x="1237614" y="0"/>
                </a:lnTo>
                <a:lnTo>
                  <a:pt x="0" y="0"/>
                </a:lnTo>
                <a:lnTo>
                  <a:pt x="0" y="44386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8530" y="636778"/>
            <a:ext cx="1101979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3454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alive.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died.</a:t>
            </a:r>
            <a:endParaRPr sz="2400">
              <a:latin typeface="Times New Roman"/>
              <a:cs typeface="Times New Roman"/>
            </a:endParaRPr>
          </a:p>
          <a:p>
            <a:pPr marL="424180" indent="-345440">
              <a:lnSpc>
                <a:spcPct val="100000"/>
              </a:lnSpc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957580" lvl="1" indent="-4216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Ready,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marL="957580" lvl="1" indent="-42164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finished.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latin typeface="Times New Roman"/>
                <a:cs typeface="Times New Roman"/>
              </a:rPr>
              <a:t>final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boolean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isAlive(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836" y="194513"/>
            <a:ext cx="589089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dirty="0"/>
              <a:t>Thread</a:t>
            </a:r>
            <a:r>
              <a:rPr sz="2700" spc="-70" dirty="0"/>
              <a:t> </a:t>
            </a:r>
            <a:r>
              <a:rPr sz="2700" dirty="0"/>
              <a:t>Methods:</a:t>
            </a:r>
            <a:r>
              <a:rPr sz="2700" spc="-50" dirty="0"/>
              <a:t> </a:t>
            </a:r>
            <a:r>
              <a:rPr sz="2700" dirty="0">
                <a:solidFill>
                  <a:srgbClr val="006EC0"/>
                </a:solidFill>
              </a:rPr>
              <a:t>The</a:t>
            </a:r>
            <a:r>
              <a:rPr sz="2700" spc="-70" dirty="0">
                <a:solidFill>
                  <a:srgbClr val="006EC0"/>
                </a:solidFill>
              </a:rPr>
              <a:t> </a:t>
            </a:r>
            <a:r>
              <a:rPr sz="2700" dirty="0">
                <a:solidFill>
                  <a:srgbClr val="006EC0"/>
                </a:solidFill>
              </a:rPr>
              <a:t>isAlive()</a:t>
            </a:r>
            <a:r>
              <a:rPr sz="2700" spc="-70" dirty="0">
                <a:solidFill>
                  <a:srgbClr val="006EC0"/>
                </a:solidFill>
              </a:rPr>
              <a:t> </a:t>
            </a:r>
            <a:r>
              <a:rPr sz="2700" spc="-10" dirty="0">
                <a:solidFill>
                  <a:srgbClr val="006EC0"/>
                </a:solidFill>
              </a:rPr>
              <a:t>Method: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465836" y="3433013"/>
            <a:ext cx="66865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9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FF0000"/>
                </a:solidFill>
                <a:latin typeface="Times New Roman"/>
                <a:cs typeface="Times New Roman"/>
              </a:rPr>
              <a:t>Methods:</a:t>
            </a:r>
            <a:r>
              <a:rPr sz="29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9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interrupt</a:t>
            </a:r>
            <a:r>
              <a:rPr sz="2900" b="1" spc="-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()</a:t>
            </a:r>
            <a:r>
              <a:rPr sz="2900" b="1" spc="-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Method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36" y="4125595"/>
            <a:ext cx="11110595" cy="22148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330" marR="7620" indent="-342265" algn="just">
              <a:lnSpc>
                <a:spcPct val="992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(i.e.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sleep()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wait()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invoked),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interrupt()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breaks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throwing InterruptedException.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2265" algn="just">
              <a:lnSpc>
                <a:spcPct val="997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interrupt()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performs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doesn't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flag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2340" y="3430270"/>
            <a:ext cx="247840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0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threadInterrupt.java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9695" y="187325"/>
            <a:ext cx="217932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threadisAlive.java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2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872" y="2407920"/>
            <a:ext cx="11751310" cy="4145915"/>
            <a:chOff x="372872" y="2407920"/>
            <a:chExt cx="11751310" cy="4145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3825" y="2407920"/>
              <a:ext cx="6920230" cy="4145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7350" y="3094990"/>
              <a:ext cx="5210810" cy="401320"/>
            </a:xfrm>
            <a:custGeom>
              <a:avLst/>
              <a:gdLst/>
              <a:ahLst/>
              <a:cxnLst/>
              <a:rect l="l" t="t" r="r" b="b"/>
              <a:pathLst>
                <a:path w="5210810" h="401320">
                  <a:moveTo>
                    <a:pt x="0" y="401320"/>
                  </a:moveTo>
                  <a:lnTo>
                    <a:pt x="5210810" y="401320"/>
                  </a:lnTo>
                  <a:lnTo>
                    <a:pt x="5210810" y="0"/>
                  </a:lnTo>
                  <a:lnTo>
                    <a:pt x="0" y="0"/>
                  </a:lnTo>
                  <a:lnTo>
                    <a:pt x="0" y="40132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" y="2635885"/>
              <a:ext cx="3289300" cy="445134"/>
            </a:xfrm>
            <a:custGeom>
              <a:avLst/>
              <a:gdLst/>
              <a:ahLst/>
              <a:cxnLst/>
              <a:rect l="l" t="t" r="r" b="b"/>
              <a:pathLst>
                <a:path w="3289300" h="445135">
                  <a:moveTo>
                    <a:pt x="0" y="445135"/>
                  </a:moveTo>
                  <a:lnTo>
                    <a:pt x="3289300" y="445135"/>
                  </a:lnTo>
                  <a:lnTo>
                    <a:pt x="3289300" y="0"/>
                  </a:lnTo>
                  <a:lnTo>
                    <a:pt x="0" y="0"/>
                  </a:lnTo>
                  <a:lnTo>
                    <a:pt x="0" y="44513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4534" y="5161279"/>
            <a:ext cx="3138170" cy="70866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3705" indent="-34480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Threadwithoutjoin.java</a:t>
            </a:r>
            <a:endParaRPr sz="2000">
              <a:latin typeface="Times New Roman"/>
              <a:cs typeface="Times New Roman"/>
            </a:endParaRPr>
          </a:p>
          <a:p>
            <a:pPr marL="433705" indent="-344805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Threadjoin.java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256" y="664209"/>
            <a:ext cx="11463020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909" marR="5080" indent="-342265" algn="just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423545" algn="l"/>
              </a:tabLst>
            </a:pPr>
            <a:r>
              <a:rPr sz="2400" dirty="0">
                <a:latin typeface="Times New Roman"/>
                <a:cs typeface="Times New Roman"/>
              </a:rPr>
              <a:t>join()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completed.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  <a:p>
            <a:pPr marL="422909" indent="-342900" algn="just">
              <a:lnSpc>
                <a:spcPct val="100000"/>
              </a:lnSpc>
              <a:buFont typeface="Arial"/>
              <a:buChar char="•"/>
              <a:tabLst>
                <a:tab pos="423545" algn="l"/>
              </a:tabLst>
            </a:pPr>
            <a:r>
              <a:rPr sz="2400" spc="-75" dirty="0">
                <a:latin typeface="Times New Roman"/>
                <a:cs typeface="Times New Roman"/>
              </a:rPr>
              <a:t>You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join()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thread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finish.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L="114173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latin typeface="Times New Roman"/>
                <a:cs typeface="Times New Roman"/>
              </a:rPr>
              <a:t>final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join(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throws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InterruptedException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836" y="118313"/>
            <a:ext cx="57569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25" dirty="0"/>
              <a:t> </a:t>
            </a:r>
            <a:r>
              <a:rPr sz="2900" dirty="0"/>
              <a:t>Methods:</a:t>
            </a:r>
            <a:r>
              <a:rPr sz="2900" spc="-20" dirty="0"/>
              <a:t> </a:t>
            </a:r>
            <a:r>
              <a:rPr sz="2900" dirty="0">
                <a:solidFill>
                  <a:srgbClr val="006EC0"/>
                </a:solidFill>
              </a:rPr>
              <a:t>The</a:t>
            </a:r>
            <a:r>
              <a:rPr sz="2900" spc="-1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join()</a:t>
            </a:r>
            <a:r>
              <a:rPr sz="2900" spc="-20" dirty="0">
                <a:solidFill>
                  <a:srgbClr val="006EC0"/>
                </a:solidFill>
              </a:rPr>
              <a:t> </a:t>
            </a:r>
            <a:r>
              <a:rPr sz="2900" spc="-10" dirty="0">
                <a:solidFill>
                  <a:srgbClr val="006EC0"/>
                </a:solidFill>
              </a:rPr>
              <a:t>Method</a:t>
            </a:r>
            <a:endParaRPr sz="2900"/>
          </a:p>
        </p:txBody>
      </p:sp>
    </p:spTree>
    <p:extLst>
      <p:ext uri="{BB962C8B-B14F-4D97-AF65-F5344CB8AC3E}">
        <p14:creationId xmlns:p14="http://schemas.microsoft.com/office/powerpoint/2010/main" val="641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2424429"/>
            <a:ext cx="2687320" cy="399415"/>
          </a:xfrm>
          <a:custGeom>
            <a:avLst/>
            <a:gdLst/>
            <a:ahLst/>
            <a:cxnLst/>
            <a:rect l="l" t="t" r="r" b="b"/>
            <a:pathLst>
              <a:path w="2687320" h="399414">
                <a:moveTo>
                  <a:pt x="0" y="399414"/>
                </a:moveTo>
                <a:lnTo>
                  <a:pt x="2687320" y="399414"/>
                </a:lnTo>
                <a:lnTo>
                  <a:pt x="2687320" y="0"/>
                </a:lnTo>
                <a:lnTo>
                  <a:pt x="0" y="0"/>
                </a:lnTo>
                <a:lnTo>
                  <a:pt x="0" y="39941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769" y="1980564"/>
            <a:ext cx="1237615" cy="44386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2387403"/>
            <a:ext cx="11191875" cy="11525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620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stop()</a:t>
            </a:r>
            <a:endParaRPr sz="2000">
              <a:latin typeface="Times New Roman"/>
              <a:cs typeface="Times New Roman"/>
            </a:endParaRPr>
          </a:p>
          <a:p>
            <a:pPr marL="353695" marR="5080" indent="-341630">
              <a:lnSpc>
                <a:spcPct val="101400"/>
              </a:lnSpc>
              <a:spcBef>
                <a:spcPts val="59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suspend()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waiting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occurs.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500" y="4060190"/>
            <a:ext cx="3086100" cy="401320"/>
          </a:xfrm>
          <a:custGeom>
            <a:avLst/>
            <a:gdLst/>
            <a:ahLst/>
            <a:cxnLst/>
            <a:rect l="l" t="t" r="r" b="b"/>
            <a:pathLst>
              <a:path w="3086100" h="401320">
                <a:moveTo>
                  <a:pt x="0" y="401319"/>
                </a:moveTo>
                <a:lnTo>
                  <a:pt x="3086100" y="401319"/>
                </a:lnTo>
                <a:lnTo>
                  <a:pt x="3086100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769" y="3617595"/>
            <a:ext cx="1237615" cy="44259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8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36" y="3953687"/>
            <a:ext cx="11387455" cy="15132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1484" algn="just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suspend()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resume()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suspend()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resume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suspend()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start again.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836" y="118313"/>
            <a:ext cx="111461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35" dirty="0"/>
              <a:t> </a:t>
            </a:r>
            <a:r>
              <a:rPr sz="2900" dirty="0"/>
              <a:t>Methods:</a:t>
            </a:r>
            <a:r>
              <a:rPr sz="2900" spc="-35" dirty="0"/>
              <a:t> </a:t>
            </a:r>
            <a:r>
              <a:rPr sz="2900" dirty="0"/>
              <a:t>deprecated:</a:t>
            </a:r>
            <a:r>
              <a:rPr sz="2900" spc="-15" dirty="0"/>
              <a:t> </a:t>
            </a:r>
            <a:r>
              <a:rPr sz="2900" dirty="0">
                <a:solidFill>
                  <a:srgbClr val="006EC0"/>
                </a:solidFill>
              </a:rPr>
              <a:t>stop(),</a:t>
            </a:r>
            <a:r>
              <a:rPr sz="2900" spc="-35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suspend(),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and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resume()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spc="-10" dirty="0">
                <a:solidFill>
                  <a:srgbClr val="006EC0"/>
                </a:solidFill>
              </a:rPr>
              <a:t>Methods</a:t>
            </a:r>
            <a:endParaRPr sz="2900"/>
          </a:p>
        </p:txBody>
      </p:sp>
      <p:sp>
        <p:nvSpPr>
          <p:cNvPr id="9" name="object 9"/>
          <p:cNvSpPr txBox="1"/>
          <p:nvPr/>
        </p:nvSpPr>
        <p:spPr>
          <a:xfrm>
            <a:off x="465836" y="658113"/>
            <a:ext cx="11402060" cy="123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2265" algn="just">
              <a:lnSpc>
                <a:spcPct val="994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stop()</a:t>
            </a:r>
            <a:r>
              <a:rPr sz="2000" b="1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Thread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Java.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removes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waiting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garbage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collected.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automatically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stop()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b="1" dirty="0">
                <a:latin typeface="Times New Roman"/>
                <a:cs typeface="Times New Roman"/>
              </a:rPr>
              <a:t>deprecated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thread-safety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5500" y="6156959"/>
            <a:ext cx="2999740" cy="401320"/>
          </a:xfrm>
          <a:custGeom>
            <a:avLst/>
            <a:gdLst/>
            <a:ahLst/>
            <a:cxnLst/>
            <a:rect l="l" t="t" r="r" b="b"/>
            <a:pathLst>
              <a:path w="2999740" h="401320">
                <a:moveTo>
                  <a:pt x="0" y="401319"/>
                </a:moveTo>
                <a:lnTo>
                  <a:pt x="2999740" y="401319"/>
                </a:lnTo>
                <a:lnTo>
                  <a:pt x="2999740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1341" y="6186932"/>
            <a:ext cx="2989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resume()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769" y="5713729"/>
            <a:ext cx="1237615" cy="443230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9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599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67081"/>
            <a:ext cx="265620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25" dirty="0"/>
              <a:t> </a:t>
            </a:r>
            <a:r>
              <a:rPr sz="2900" spc="-10" dirty="0"/>
              <a:t>Priority: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65836" y="688720"/>
            <a:ext cx="11059160" cy="16598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540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default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Thread.NORM_PRIORITY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(constant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5).</a:t>
            </a:r>
            <a:endParaRPr sz="2400">
              <a:latin typeface="Times New Roman"/>
              <a:cs typeface="Times New Roman"/>
            </a:endParaRPr>
          </a:p>
          <a:p>
            <a:pPr marL="347980" indent="-335915">
              <a:lnSpc>
                <a:spcPct val="100000"/>
              </a:lnSpc>
              <a:spcBef>
                <a:spcPts val="1445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spc="-75" dirty="0">
                <a:latin typeface="Times New Roman"/>
                <a:cs typeface="Times New Roman"/>
              </a:rPr>
              <a:t>You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reset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b="1" spc="-10" dirty="0">
                <a:latin typeface="Times New Roman"/>
                <a:cs typeface="Times New Roman"/>
              </a:rPr>
              <a:t>setPriority(int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priority).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5265801"/>
            <a:ext cx="875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thread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69" y="2509520"/>
            <a:ext cx="3919854" cy="26200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61359" y="246379"/>
            <a:ext cx="2356485" cy="4013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8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threadPriority.java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1657" y="1799082"/>
            <a:ext cx="6177280" cy="5008245"/>
            <a:chOff x="5891657" y="1799082"/>
            <a:chExt cx="6177280" cy="5008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660" y="1828163"/>
              <a:ext cx="5996940" cy="49504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6135" y="1813560"/>
              <a:ext cx="6148070" cy="4979035"/>
            </a:xfrm>
            <a:custGeom>
              <a:avLst/>
              <a:gdLst/>
              <a:ahLst/>
              <a:cxnLst/>
              <a:rect l="l" t="t" r="r" b="b"/>
              <a:pathLst>
                <a:path w="6148070" h="4979034">
                  <a:moveTo>
                    <a:pt x="0" y="4979035"/>
                  </a:moveTo>
                  <a:lnTo>
                    <a:pt x="6148070" y="4979035"/>
                  </a:lnTo>
                  <a:lnTo>
                    <a:pt x="6148070" y="0"/>
                  </a:lnTo>
                  <a:lnTo>
                    <a:pt x="0" y="0"/>
                  </a:lnTo>
                  <a:lnTo>
                    <a:pt x="0" y="4979035"/>
                  </a:lnTo>
                  <a:close/>
                </a:path>
              </a:pathLst>
            </a:custGeom>
            <a:ln w="28956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5297" y="4970653"/>
            <a:ext cx="5687060" cy="1530985"/>
            <a:chOff x="225297" y="4970653"/>
            <a:chExt cx="5687060" cy="1530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14" y="4979670"/>
              <a:ext cx="4316095" cy="15119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869" y="4975225"/>
              <a:ext cx="4325620" cy="1521460"/>
            </a:xfrm>
            <a:custGeom>
              <a:avLst/>
              <a:gdLst/>
              <a:ahLst/>
              <a:cxnLst/>
              <a:rect l="l" t="t" r="r" b="b"/>
              <a:pathLst>
                <a:path w="4325620" h="1521460">
                  <a:moveTo>
                    <a:pt x="0" y="1521460"/>
                  </a:moveTo>
                  <a:lnTo>
                    <a:pt x="4325620" y="1521460"/>
                  </a:lnTo>
                  <a:lnTo>
                    <a:pt x="4325620" y="0"/>
                  </a:lnTo>
                  <a:lnTo>
                    <a:pt x="0" y="0"/>
                  </a:lnTo>
                  <a:lnTo>
                    <a:pt x="0" y="1521460"/>
                  </a:lnTo>
                  <a:close/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6439" y="5676265"/>
              <a:ext cx="1369695" cy="314325"/>
            </a:xfrm>
            <a:custGeom>
              <a:avLst/>
              <a:gdLst/>
              <a:ahLst/>
              <a:cxnLst/>
              <a:rect l="l" t="t" r="r" b="b"/>
              <a:pathLst>
                <a:path w="1369695" h="314325">
                  <a:moveTo>
                    <a:pt x="156845" y="0"/>
                  </a:moveTo>
                  <a:lnTo>
                    <a:pt x="0" y="157480"/>
                  </a:lnTo>
                  <a:lnTo>
                    <a:pt x="156845" y="314325"/>
                  </a:lnTo>
                  <a:lnTo>
                    <a:pt x="156845" y="235585"/>
                  </a:lnTo>
                  <a:lnTo>
                    <a:pt x="1369695" y="235585"/>
                  </a:lnTo>
                  <a:lnTo>
                    <a:pt x="1369695" y="78740"/>
                  </a:lnTo>
                  <a:lnTo>
                    <a:pt x="156845" y="78740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6439" y="5676265"/>
              <a:ext cx="1369695" cy="314325"/>
            </a:xfrm>
            <a:custGeom>
              <a:avLst/>
              <a:gdLst/>
              <a:ahLst/>
              <a:cxnLst/>
              <a:rect l="l" t="t" r="r" b="b"/>
              <a:pathLst>
                <a:path w="1369695" h="314325">
                  <a:moveTo>
                    <a:pt x="0" y="157480"/>
                  </a:moveTo>
                  <a:lnTo>
                    <a:pt x="156845" y="0"/>
                  </a:lnTo>
                  <a:lnTo>
                    <a:pt x="156845" y="78740"/>
                  </a:lnTo>
                  <a:lnTo>
                    <a:pt x="1369695" y="78740"/>
                  </a:lnTo>
                  <a:lnTo>
                    <a:pt x="1369695" y="235585"/>
                  </a:lnTo>
                  <a:lnTo>
                    <a:pt x="156845" y="235585"/>
                  </a:lnTo>
                  <a:lnTo>
                    <a:pt x="156845" y="314325"/>
                  </a:lnTo>
                  <a:lnTo>
                    <a:pt x="0" y="157480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3436" y="293506"/>
            <a:ext cx="34518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/>
              <a:t>Thread</a:t>
            </a:r>
            <a:r>
              <a:rPr sz="2400" b="1" spc="-165" dirty="0"/>
              <a:t> </a:t>
            </a:r>
            <a:r>
              <a:rPr sz="2400" b="1" spc="-10" dirty="0"/>
              <a:t>Synchronization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3436" y="826135"/>
            <a:ext cx="11459845" cy="23945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3695" marR="5080" indent="-341630">
              <a:lnSpc>
                <a:spcPts val="2380"/>
              </a:lnSpc>
              <a:spcBef>
                <a:spcPts val="185"/>
              </a:spcBef>
              <a:buFont typeface="Arial"/>
              <a:buChar char="•"/>
              <a:tabLst>
                <a:tab pos="353695" algn="l"/>
                <a:tab pos="354965" algn="l"/>
                <a:tab pos="728980" algn="l"/>
                <a:tab pos="1405255" algn="l"/>
                <a:tab pos="1878330" algn="l"/>
                <a:tab pos="2774315" algn="l"/>
                <a:tab pos="3247390" algn="l"/>
                <a:tab pos="4311015" algn="l"/>
                <a:tab pos="5911850" algn="l"/>
                <a:tab pos="6271260" algn="l"/>
                <a:tab pos="6896734" algn="l"/>
                <a:tab pos="7633970" algn="l"/>
                <a:tab pos="8402320" algn="l"/>
                <a:tab pos="9097645" algn="l"/>
                <a:tab pos="9472930" algn="l"/>
                <a:tab pos="10368915" algn="l"/>
                <a:tab pos="10841355" algn="l"/>
              </a:tabLst>
            </a:pP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executed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independently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other.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called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asynchronous</a:t>
            </a:r>
            <a:r>
              <a:rPr sz="20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problems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occur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asynchronous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threads.</a:t>
            </a:r>
            <a:endParaRPr sz="2000" dirty="0">
              <a:latin typeface="Times New Roman"/>
              <a:cs typeface="Times New Roman"/>
            </a:endParaRPr>
          </a:p>
          <a:p>
            <a:pPr marL="353695" marR="21590" indent="-34163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share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(variable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method)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them</a:t>
            </a:r>
            <a:r>
              <a:rPr sz="20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20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Race</a:t>
            </a:r>
            <a:r>
              <a:rPr sz="24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endParaRPr sz="2400" dirty="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400" b="1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Conflict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570" y="284479"/>
            <a:ext cx="240220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threadnonsync.java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035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10248900" cy="3200400"/>
          </a:xfrm>
        </p:spPr>
        <p:txBody>
          <a:bodyPr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IN" sz="2400" dirty="0" smtClean="0"/>
              <a:t>Multithreading Introduction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class &amp; Runnable Interface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Priority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communication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 (Knowledge level)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" y="154723"/>
            <a:ext cx="2247900" cy="454878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067" y="4891532"/>
            <a:ext cx="11788140" cy="1831975"/>
            <a:chOff x="155067" y="4891532"/>
            <a:chExt cx="11788140" cy="1831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1545" y="4959350"/>
              <a:ext cx="8397875" cy="17094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545" y="4906010"/>
              <a:ext cx="11758930" cy="1802764"/>
            </a:xfrm>
            <a:custGeom>
              <a:avLst/>
              <a:gdLst/>
              <a:ahLst/>
              <a:cxnLst/>
              <a:rect l="l" t="t" r="r" b="b"/>
              <a:pathLst>
                <a:path w="11758930" h="1802765">
                  <a:moveTo>
                    <a:pt x="3197225" y="1802764"/>
                  </a:moveTo>
                  <a:lnTo>
                    <a:pt x="11758930" y="1802764"/>
                  </a:lnTo>
                  <a:lnTo>
                    <a:pt x="11758930" y="0"/>
                  </a:lnTo>
                  <a:lnTo>
                    <a:pt x="3197225" y="0"/>
                  </a:lnTo>
                  <a:lnTo>
                    <a:pt x="3197225" y="1802764"/>
                  </a:lnTo>
                  <a:close/>
                </a:path>
                <a:path w="11758930" h="1802765">
                  <a:moveTo>
                    <a:pt x="0" y="1113789"/>
                  </a:moveTo>
                  <a:lnTo>
                    <a:pt x="3212465" y="1113789"/>
                  </a:lnTo>
                  <a:lnTo>
                    <a:pt x="3212465" y="671829"/>
                  </a:lnTo>
                  <a:lnTo>
                    <a:pt x="0" y="671829"/>
                  </a:lnTo>
                  <a:lnTo>
                    <a:pt x="0" y="1113789"/>
                  </a:lnTo>
                  <a:close/>
                </a:path>
              </a:pathLst>
            </a:custGeom>
            <a:ln w="28956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4022" y="5607507"/>
            <a:ext cx="316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Producer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Consumer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5800" y="128509"/>
            <a:ext cx="6811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Thread</a:t>
            </a:r>
            <a:r>
              <a:rPr spc="-95" dirty="0"/>
              <a:t> </a:t>
            </a:r>
            <a:r>
              <a:rPr spc="-10" dirty="0"/>
              <a:t>Synchronization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548" y="3738117"/>
            <a:ext cx="11089640" cy="1120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producer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consumer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4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sharing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4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kind</a:t>
            </a:r>
            <a:r>
              <a:rPr sz="24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24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then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producer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faster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consumer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retrieve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order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existing.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04544"/>
            <a:ext cx="3853053" cy="20250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1121410"/>
            <a:ext cx="4067175" cy="12952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7050" y="1150619"/>
            <a:ext cx="3933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3780790"/>
            <a:ext cx="5949315" cy="1734185"/>
          </a:xfrm>
          <a:custGeom>
            <a:avLst/>
            <a:gdLst/>
            <a:ahLst/>
            <a:cxnLst/>
            <a:rect l="l" t="t" r="r" b="b"/>
            <a:pathLst>
              <a:path w="5949315" h="1734185">
                <a:moveTo>
                  <a:pt x="0" y="400685"/>
                </a:moveTo>
                <a:lnTo>
                  <a:pt x="5757545" y="400685"/>
                </a:lnTo>
                <a:lnTo>
                  <a:pt x="5757545" y="0"/>
                </a:lnTo>
                <a:lnTo>
                  <a:pt x="0" y="0"/>
                </a:lnTo>
                <a:lnTo>
                  <a:pt x="0" y="400685"/>
                </a:lnTo>
                <a:close/>
              </a:path>
              <a:path w="5949315" h="1734185">
                <a:moveTo>
                  <a:pt x="0" y="1734185"/>
                </a:moveTo>
                <a:lnTo>
                  <a:pt x="5949315" y="1734185"/>
                </a:lnTo>
                <a:lnTo>
                  <a:pt x="5949315" y="409575"/>
                </a:lnTo>
                <a:lnTo>
                  <a:pt x="0" y="409575"/>
                </a:lnTo>
                <a:lnTo>
                  <a:pt x="0" y="173418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886" y="4217034"/>
            <a:ext cx="5940425" cy="124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returntype</a:t>
            </a:r>
            <a:r>
              <a:rPr sz="2000" b="1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MethodName</a:t>
            </a:r>
            <a:r>
              <a:rPr sz="20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(param_List)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//</a:t>
            </a:r>
            <a:r>
              <a:rPr sz="20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20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Body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886" y="3814317"/>
            <a:ext cx="574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0840" y="3810000"/>
            <a:ext cx="4852670" cy="1732914"/>
          </a:xfrm>
          <a:custGeom>
            <a:avLst/>
            <a:gdLst/>
            <a:ahLst/>
            <a:cxnLst/>
            <a:rect l="l" t="t" r="r" b="b"/>
            <a:pathLst>
              <a:path w="4852670" h="1732914">
                <a:moveTo>
                  <a:pt x="0" y="401319"/>
                </a:moveTo>
                <a:lnTo>
                  <a:pt x="4439284" y="401319"/>
                </a:lnTo>
                <a:lnTo>
                  <a:pt x="4439284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  <a:path w="4852670" h="1732914">
                <a:moveTo>
                  <a:pt x="0" y="1732914"/>
                </a:moveTo>
                <a:lnTo>
                  <a:pt x="4852669" y="1732914"/>
                </a:lnTo>
                <a:lnTo>
                  <a:pt x="4852669" y="410210"/>
                </a:lnTo>
                <a:lnTo>
                  <a:pt x="0" y="410210"/>
                </a:lnTo>
                <a:lnTo>
                  <a:pt x="0" y="173291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5411" y="4247514"/>
            <a:ext cx="4843780" cy="1250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(object</a:t>
            </a:r>
            <a:r>
              <a:rPr sz="20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reference</a:t>
            </a:r>
            <a:r>
              <a:rPr sz="20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expression)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026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//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5411" y="3835653"/>
            <a:ext cx="4430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436" y="290458"/>
            <a:ext cx="34632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/>
              <a:t>Thread</a:t>
            </a:r>
            <a:r>
              <a:rPr sz="2400" b="1" spc="-95" dirty="0"/>
              <a:t> </a:t>
            </a:r>
            <a:r>
              <a:rPr sz="2400" b="1" spc="-10" dirty="0"/>
              <a:t>Synchronization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436" y="1078865"/>
            <a:ext cx="7599045" cy="16605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4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execution</a:t>
            </a:r>
            <a:r>
              <a:rPr sz="2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code: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SzPct val="91666"/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91666"/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Blocks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(Statements)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054" y="151764"/>
            <a:ext cx="2159635" cy="70866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90805">
              <a:lnSpc>
                <a:spcPct val="101000"/>
              </a:lnSpc>
              <a:spcBef>
                <a:spcPts val="23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threadsyncB.java threadsyncM.java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81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2056257"/>
            <a:ext cx="4926330" cy="3989070"/>
            <a:chOff x="96011" y="2056257"/>
            <a:chExt cx="4926330" cy="3989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9" y="2085340"/>
              <a:ext cx="4867910" cy="39306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489" y="2070735"/>
              <a:ext cx="4897120" cy="3959860"/>
            </a:xfrm>
            <a:custGeom>
              <a:avLst/>
              <a:gdLst/>
              <a:ahLst/>
              <a:cxnLst/>
              <a:rect l="l" t="t" r="r" b="b"/>
              <a:pathLst>
                <a:path w="4897120" h="3959860">
                  <a:moveTo>
                    <a:pt x="0" y="3959860"/>
                  </a:moveTo>
                  <a:lnTo>
                    <a:pt x="4897120" y="3959860"/>
                  </a:lnTo>
                  <a:lnTo>
                    <a:pt x="4897120" y="0"/>
                  </a:lnTo>
                  <a:lnTo>
                    <a:pt x="0" y="0"/>
                  </a:lnTo>
                  <a:lnTo>
                    <a:pt x="0" y="395986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3843" y="889127"/>
            <a:ext cx="12221210" cy="697865"/>
            <a:chOff x="-13843" y="889127"/>
            <a:chExt cx="12221210" cy="697865"/>
          </a:xfrm>
        </p:grpSpPr>
        <p:sp>
          <p:nvSpPr>
            <p:cNvPr id="6" name="object 6"/>
            <p:cNvSpPr/>
            <p:nvPr/>
          </p:nvSpPr>
          <p:spPr>
            <a:xfrm>
              <a:off x="634" y="903605"/>
              <a:ext cx="12192000" cy="368935"/>
            </a:xfrm>
            <a:custGeom>
              <a:avLst/>
              <a:gdLst/>
              <a:ahLst/>
              <a:cxnLst/>
              <a:rect l="l" t="t" r="r" b="b"/>
              <a:pathLst>
                <a:path w="12192000" h="368934">
                  <a:moveTo>
                    <a:pt x="12192000" y="0"/>
                  </a:moveTo>
                  <a:lnTo>
                    <a:pt x="0" y="0"/>
                  </a:lnTo>
                  <a:lnTo>
                    <a:pt x="0" y="368935"/>
                  </a:lnTo>
                  <a:lnTo>
                    <a:pt x="12192000" y="36893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" y="903605"/>
              <a:ext cx="12192000" cy="368935"/>
            </a:xfrm>
            <a:custGeom>
              <a:avLst/>
              <a:gdLst/>
              <a:ahLst/>
              <a:cxnLst/>
              <a:rect l="l" t="t" r="r" b="b"/>
              <a:pathLst>
                <a:path w="12192000" h="368934">
                  <a:moveTo>
                    <a:pt x="0" y="368935"/>
                  </a:moveTo>
                  <a:lnTo>
                    <a:pt x="12192000" y="36893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8935"/>
                  </a:lnTo>
                  <a:close/>
                </a:path>
              </a:pathLst>
            </a:custGeom>
            <a:ln w="28956">
              <a:solidFill>
                <a:srgbClr val="BD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4474" y="1271270"/>
              <a:ext cx="190500" cy="309245"/>
            </a:xfrm>
            <a:custGeom>
              <a:avLst/>
              <a:gdLst/>
              <a:ahLst/>
              <a:cxnLst/>
              <a:rect l="l" t="t" r="r" b="b"/>
              <a:pathLst>
                <a:path w="190500" h="309244">
                  <a:moveTo>
                    <a:pt x="142875" y="0"/>
                  </a:moveTo>
                  <a:lnTo>
                    <a:pt x="47625" y="0"/>
                  </a:lnTo>
                  <a:lnTo>
                    <a:pt x="47625" y="213994"/>
                  </a:lnTo>
                  <a:lnTo>
                    <a:pt x="0" y="213994"/>
                  </a:lnTo>
                  <a:lnTo>
                    <a:pt x="95250" y="309244"/>
                  </a:lnTo>
                  <a:lnTo>
                    <a:pt x="190500" y="213994"/>
                  </a:lnTo>
                  <a:lnTo>
                    <a:pt x="142875" y="2139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4474" y="1271270"/>
              <a:ext cx="190500" cy="309245"/>
            </a:xfrm>
            <a:custGeom>
              <a:avLst/>
              <a:gdLst/>
              <a:ahLst/>
              <a:cxnLst/>
              <a:rect l="l" t="t" r="r" b="b"/>
              <a:pathLst>
                <a:path w="190500" h="309244">
                  <a:moveTo>
                    <a:pt x="0" y="213994"/>
                  </a:moveTo>
                  <a:lnTo>
                    <a:pt x="47625" y="213994"/>
                  </a:lnTo>
                  <a:lnTo>
                    <a:pt x="47625" y="0"/>
                  </a:lnTo>
                  <a:lnTo>
                    <a:pt x="142875" y="0"/>
                  </a:lnTo>
                  <a:lnTo>
                    <a:pt x="142875" y="213994"/>
                  </a:lnTo>
                  <a:lnTo>
                    <a:pt x="190500" y="213994"/>
                  </a:lnTo>
                  <a:lnTo>
                    <a:pt x="95250" y="309244"/>
                  </a:lnTo>
                  <a:lnTo>
                    <a:pt x="0" y="21399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21939" y="1751583"/>
            <a:ext cx="1960245" cy="154940"/>
            <a:chOff x="3321939" y="1751583"/>
            <a:chExt cx="1960245" cy="154940"/>
          </a:xfrm>
        </p:grpSpPr>
        <p:sp>
          <p:nvSpPr>
            <p:cNvPr id="11" name="object 11"/>
            <p:cNvSpPr/>
            <p:nvPr/>
          </p:nvSpPr>
          <p:spPr>
            <a:xfrm>
              <a:off x="3328035" y="1757679"/>
              <a:ext cx="1947545" cy="142240"/>
            </a:xfrm>
            <a:custGeom>
              <a:avLst/>
              <a:gdLst/>
              <a:ahLst/>
              <a:cxnLst/>
              <a:rect l="l" t="t" r="r" b="b"/>
              <a:pathLst>
                <a:path w="1947545" h="142239">
                  <a:moveTo>
                    <a:pt x="1876425" y="0"/>
                  </a:moveTo>
                  <a:lnTo>
                    <a:pt x="1876425" y="35560"/>
                  </a:lnTo>
                  <a:lnTo>
                    <a:pt x="0" y="35560"/>
                  </a:lnTo>
                  <a:lnTo>
                    <a:pt x="0" y="106680"/>
                  </a:lnTo>
                  <a:lnTo>
                    <a:pt x="1876425" y="106680"/>
                  </a:lnTo>
                  <a:lnTo>
                    <a:pt x="1876425" y="142240"/>
                  </a:lnTo>
                  <a:lnTo>
                    <a:pt x="1947544" y="71120"/>
                  </a:lnTo>
                  <a:lnTo>
                    <a:pt x="1876425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035" y="1757679"/>
              <a:ext cx="1947545" cy="142240"/>
            </a:xfrm>
            <a:custGeom>
              <a:avLst/>
              <a:gdLst/>
              <a:ahLst/>
              <a:cxnLst/>
              <a:rect l="l" t="t" r="r" b="b"/>
              <a:pathLst>
                <a:path w="1947545" h="142239">
                  <a:moveTo>
                    <a:pt x="0" y="35560"/>
                  </a:moveTo>
                  <a:lnTo>
                    <a:pt x="1876425" y="35560"/>
                  </a:lnTo>
                  <a:lnTo>
                    <a:pt x="1876425" y="0"/>
                  </a:lnTo>
                  <a:lnTo>
                    <a:pt x="1947544" y="71120"/>
                  </a:lnTo>
                  <a:lnTo>
                    <a:pt x="1876425" y="142240"/>
                  </a:lnTo>
                  <a:lnTo>
                    <a:pt x="1876425" y="106680"/>
                  </a:lnTo>
                  <a:lnTo>
                    <a:pt x="0" y="106680"/>
                  </a:lnTo>
                  <a:lnTo>
                    <a:pt x="0" y="35560"/>
                  </a:lnTo>
                  <a:close/>
                </a:path>
              </a:pathLst>
            </a:custGeom>
            <a:ln w="12192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220" y="1581150"/>
            <a:ext cx="3218815" cy="5048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Problem:</a:t>
            </a: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2828" y="1303654"/>
            <a:ext cx="1217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AFTER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SYNCHRONIZATION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6670" y="2077720"/>
            <a:ext cx="6995159" cy="4663440"/>
            <a:chOff x="5106670" y="2077720"/>
            <a:chExt cx="6995159" cy="4663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645" y="2159000"/>
              <a:ext cx="6725920" cy="4479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25720" y="2096770"/>
              <a:ext cx="6957059" cy="4625340"/>
            </a:xfrm>
            <a:custGeom>
              <a:avLst/>
              <a:gdLst/>
              <a:ahLst/>
              <a:cxnLst/>
              <a:rect l="l" t="t" r="r" b="b"/>
              <a:pathLst>
                <a:path w="6957059" h="4625340">
                  <a:moveTo>
                    <a:pt x="0" y="4625340"/>
                  </a:moveTo>
                  <a:lnTo>
                    <a:pt x="6957059" y="4625340"/>
                  </a:lnTo>
                  <a:lnTo>
                    <a:pt x="6957059" y="0"/>
                  </a:lnTo>
                  <a:lnTo>
                    <a:pt x="0" y="0"/>
                  </a:lnTo>
                  <a:lnTo>
                    <a:pt x="0" y="4625340"/>
                  </a:lnTo>
                  <a:close/>
                </a:path>
              </a:pathLst>
            </a:custGeom>
            <a:ln w="38099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5579" y="1581150"/>
            <a:ext cx="5173980" cy="494030"/>
          </a:xfrm>
          <a:prstGeom prst="rect">
            <a:avLst/>
          </a:prstGeom>
          <a:solidFill>
            <a:srgbClr val="00AE50"/>
          </a:solidFill>
        </p:spPr>
        <p:txBody>
          <a:bodyPr vert="horz" wrap="square" lIns="0" tIns="1104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Solution: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Inter-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40" y="284479"/>
            <a:ext cx="304355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threadInterNonCom.java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83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89" y="124460"/>
            <a:ext cx="11964035" cy="6559550"/>
            <a:chOff x="85089" y="124460"/>
            <a:chExt cx="11964035" cy="6559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839" y="258445"/>
              <a:ext cx="5906770" cy="3067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53735" y="143510"/>
              <a:ext cx="6276340" cy="3307079"/>
            </a:xfrm>
            <a:custGeom>
              <a:avLst/>
              <a:gdLst/>
              <a:ahLst/>
              <a:cxnLst/>
              <a:rect l="l" t="t" r="r" b="b"/>
              <a:pathLst>
                <a:path w="6276340" h="3307079">
                  <a:moveTo>
                    <a:pt x="0" y="3307080"/>
                  </a:moveTo>
                  <a:lnTo>
                    <a:pt x="6276340" y="3307080"/>
                  </a:lnTo>
                  <a:lnTo>
                    <a:pt x="6276340" y="0"/>
                  </a:lnTo>
                  <a:lnTo>
                    <a:pt x="0" y="0"/>
                  </a:lnTo>
                  <a:lnTo>
                    <a:pt x="0" y="3307080"/>
                  </a:lnTo>
                  <a:close/>
                </a:path>
              </a:pathLst>
            </a:custGeom>
            <a:ln w="38100">
              <a:solidFill>
                <a:srgbClr val="2D5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89" y="2715260"/>
              <a:ext cx="7602220" cy="39306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139" y="2696210"/>
              <a:ext cx="7640320" cy="3968750"/>
            </a:xfrm>
            <a:custGeom>
              <a:avLst/>
              <a:gdLst/>
              <a:ahLst/>
              <a:cxnLst/>
              <a:rect l="l" t="t" r="r" b="b"/>
              <a:pathLst>
                <a:path w="7640320" h="3968750">
                  <a:moveTo>
                    <a:pt x="0" y="3968750"/>
                  </a:moveTo>
                  <a:lnTo>
                    <a:pt x="7640320" y="3968750"/>
                  </a:lnTo>
                  <a:lnTo>
                    <a:pt x="7640320" y="0"/>
                  </a:lnTo>
                  <a:lnTo>
                    <a:pt x="0" y="0"/>
                  </a:lnTo>
                  <a:lnTo>
                    <a:pt x="0" y="3968750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89" y="2253614"/>
              <a:ext cx="2697480" cy="462280"/>
            </a:xfrm>
            <a:custGeom>
              <a:avLst/>
              <a:gdLst/>
              <a:ahLst/>
              <a:cxnLst/>
              <a:rect l="l" t="t" r="r" b="b"/>
              <a:pathLst>
                <a:path w="2697480" h="462280">
                  <a:moveTo>
                    <a:pt x="2697480" y="0"/>
                  </a:moveTo>
                  <a:lnTo>
                    <a:pt x="0" y="0"/>
                  </a:lnTo>
                  <a:lnTo>
                    <a:pt x="0" y="462279"/>
                  </a:lnTo>
                  <a:lnTo>
                    <a:pt x="2697480" y="462279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1F3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89" y="2253614"/>
              <a:ext cx="2697480" cy="462280"/>
            </a:xfrm>
            <a:custGeom>
              <a:avLst/>
              <a:gdLst/>
              <a:ahLst/>
              <a:cxnLst/>
              <a:rect l="l" t="t" r="r" b="b"/>
              <a:pathLst>
                <a:path w="2697480" h="462280">
                  <a:moveTo>
                    <a:pt x="0" y="462279"/>
                  </a:moveTo>
                  <a:lnTo>
                    <a:pt x="2697480" y="462279"/>
                  </a:lnTo>
                  <a:lnTo>
                    <a:pt x="2697480" y="0"/>
                  </a:lnTo>
                  <a:lnTo>
                    <a:pt x="0" y="0"/>
                  </a:lnTo>
                  <a:lnTo>
                    <a:pt x="0" y="462279"/>
                  </a:lnTo>
                  <a:close/>
                </a:path>
              </a:pathLst>
            </a:custGeom>
            <a:ln w="9144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21479" y="804544"/>
            <a:ext cx="1551940" cy="1201420"/>
          </a:xfrm>
          <a:prstGeom prst="rect">
            <a:avLst/>
          </a:prstGeom>
          <a:solidFill>
            <a:srgbClr val="2D5395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 marR="94615">
              <a:lnSpc>
                <a:spcPct val="100899"/>
              </a:lnSpc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wait(),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notify()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notifyAll()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0660" y="162145"/>
            <a:ext cx="38353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660" y="2265426"/>
            <a:ext cx="251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wait()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timeout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3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3203575"/>
            <a:ext cx="6096000" cy="1860550"/>
          </a:xfrm>
          <a:custGeom>
            <a:avLst/>
            <a:gdLst/>
            <a:ahLst/>
            <a:cxnLst/>
            <a:rect l="l" t="t" r="r" b="b"/>
            <a:pathLst>
              <a:path w="6096000" h="1860550">
                <a:moveTo>
                  <a:pt x="0" y="1860550"/>
                </a:moveTo>
                <a:lnTo>
                  <a:pt x="6096000" y="1860550"/>
                </a:lnTo>
                <a:lnTo>
                  <a:pt x="6096000" y="383539"/>
                </a:lnTo>
                <a:lnTo>
                  <a:pt x="0" y="383539"/>
                </a:lnTo>
                <a:lnTo>
                  <a:pt x="0" y="1860550"/>
                </a:lnTo>
                <a:close/>
              </a:path>
              <a:path w="6096000" h="1860550">
                <a:moveTo>
                  <a:pt x="0" y="368300"/>
                </a:moveTo>
                <a:lnTo>
                  <a:pt x="5909945" y="368300"/>
                </a:lnTo>
                <a:lnTo>
                  <a:pt x="5909945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886" y="685545"/>
            <a:ext cx="11706225" cy="426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marR="5080" algn="just">
              <a:lnSpc>
                <a:spcPct val="994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benefits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avoiding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pooling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inter-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communication.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notify()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notifyAll()</a:t>
            </a:r>
            <a:r>
              <a:rPr sz="2000" b="1" spc="10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2000" spc="2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2000" spc="31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000" spc="3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purpose.</a:t>
            </a:r>
            <a:r>
              <a:rPr sz="2000" spc="30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3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2000" b="1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Object,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within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context.</a:t>
            </a:r>
            <a:endParaRPr sz="2000">
              <a:latin typeface="Times New Roman"/>
              <a:cs typeface="Times New Roman"/>
            </a:endParaRPr>
          </a:p>
          <a:p>
            <a:pPr marL="428625" marR="259715" indent="-3422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tells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calling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give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monitor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sleep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until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enters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monitor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notify.</a:t>
            </a:r>
            <a:endParaRPr sz="2000">
              <a:latin typeface="Times New Roman"/>
              <a:cs typeface="Times New Roman"/>
            </a:endParaRPr>
          </a:p>
          <a:p>
            <a:pPr marL="428625" indent="-342265">
              <a:lnSpc>
                <a:spcPct val="100000"/>
              </a:lnSpc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notify()</a:t>
            </a:r>
            <a:r>
              <a:rPr sz="20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wakes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42862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notifyAll()</a:t>
            </a:r>
            <a:r>
              <a:rPr sz="20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wakes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869"/>
              </a:spcBef>
            </a:pPr>
            <a:r>
              <a:rPr sz="1800" b="1" dirty="0">
                <a:latin typeface="Times New Roman"/>
                <a:cs typeface="Times New Roman"/>
              </a:rPr>
              <a:t>These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methods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declared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within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Object,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here:</a:t>
            </a:r>
            <a:endParaRPr sz="18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wait(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throws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InterruptedException</a:t>
            </a:r>
            <a:endParaRPr sz="20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notify(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notifyAll(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75963"/>
            <a:ext cx="109727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816985" y="5278501"/>
            <a:ext cx="8253095" cy="564515"/>
          </a:xfrm>
          <a:custGeom>
            <a:avLst/>
            <a:gdLst/>
            <a:ahLst/>
            <a:cxnLst/>
            <a:rect l="l" t="t" r="r" b="b"/>
            <a:pathLst>
              <a:path w="8253095" h="564514">
                <a:moveTo>
                  <a:pt x="51816" y="39649"/>
                </a:moveTo>
                <a:lnTo>
                  <a:pt x="0" y="39649"/>
                </a:lnTo>
                <a:lnTo>
                  <a:pt x="0" y="564210"/>
                </a:lnTo>
                <a:lnTo>
                  <a:pt x="51816" y="564210"/>
                </a:lnTo>
                <a:lnTo>
                  <a:pt x="51816" y="39649"/>
                </a:lnTo>
                <a:close/>
              </a:path>
              <a:path w="8253095" h="564514">
                <a:moveTo>
                  <a:pt x="8253095" y="39649"/>
                </a:moveTo>
                <a:lnTo>
                  <a:pt x="8216519" y="39649"/>
                </a:lnTo>
                <a:lnTo>
                  <a:pt x="8216519" y="564210"/>
                </a:lnTo>
                <a:lnTo>
                  <a:pt x="8253095" y="564210"/>
                </a:lnTo>
                <a:lnTo>
                  <a:pt x="8253095" y="39649"/>
                </a:lnTo>
                <a:close/>
              </a:path>
              <a:path w="8253095" h="564514">
                <a:moveTo>
                  <a:pt x="8253095" y="0"/>
                </a:moveTo>
                <a:lnTo>
                  <a:pt x="8216519" y="0"/>
                </a:lnTo>
                <a:lnTo>
                  <a:pt x="51816" y="12"/>
                </a:lnTo>
                <a:lnTo>
                  <a:pt x="0" y="12"/>
                </a:lnTo>
                <a:lnTo>
                  <a:pt x="0" y="36576"/>
                </a:lnTo>
                <a:lnTo>
                  <a:pt x="0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8216519" y="36576"/>
                </a:lnTo>
                <a:lnTo>
                  <a:pt x="8216519" y="39624"/>
                </a:lnTo>
                <a:lnTo>
                  <a:pt x="8253095" y="39624"/>
                </a:lnTo>
                <a:lnTo>
                  <a:pt x="8253095" y="36576"/>
                </a:lnTo>
                <a:lnTo>
                  <a:pt x="8253095" y="12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880" y="5878779"/>
            <a:ext cx="301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Producer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Consumer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2304" y="5341279"/>
            <a:ext cx="11308080" cy="1486535"/>
            <a:chOff x="762304" y="5341279"/>
            <a:chExt cx="11308080" cy="1486535"/>
          </a:xfrm>
        </p:grpSpPr>
        <p:sp>
          <p:nvSpPr>
            <p:cNvPr id="8" name="object 8"/>
            <p:cNvSpPr/>
            <p:nvPr/>
          </p:nvSpPr>
          <p:spPr>
            <a:xfrm>
              <a:off x="762304" y="5842711"/>
              <a:ext cx="11308080" cy="984885"/>
            </a:xfrm>
            <a:custGeom>
              <a:avLst/>
              <a:gdLst/>
              <a:ahLst/>
              <a:cxnLst/>
              <a:rect l="l" t="t" r="r" b="b"/>
              <a:pathLst>
                <a:path w="11308080" h="984884">
                  <a:moveTo>
                    <a:pt x="3106496" y="0"/>
                  </a:moveTo>
                  <a:lnTo>
                    <a:pt x="3054680" y="0"/>
                  </a:lnTo>
                  <a:lnTo>
                    <a:pt x="3054680" y="36576"/>
                  </a:lnTo>
                  <a:lnTo>
                    <a:pt x="3054680" y="39624"/>
                  </a:lnTo>
                  <a:lnTo>
                    <a:pt x="3054680" y="368808"/>
                  </a:lnTo>
                  <a:lnTo>
                    <a:pt x="73152" y="368808"/>
                  </a:lnTo>
                  <a:lnTo>
                    <a:pt x="36576" y="368808"/>
                  </a:lnTo>
                  <a:lnTo>
                    <a:pt x="36576" y="39624"/>
                  </a:lnTo>
                  <a:lnTo>
                    <a:pt x="36576" y="36576"/>
                  </a:lnTo>
                  <a:lnTo>
                    <a:pt x="73152" y="36576"/>
                  </a:lnTo>
                  <a:lnTo>
                    <a:pt x="3054680" y="36576"/>
                  </a:lnTo>
                  <a:lnTo>
                    <a:pt x="3054680" y="12"/>
                  </a:lnTo>
                  <a:lnTo>
                    <a:pt x="73152" y="12"/>
                  </a:lnTo>
                  <a:lnTo>
                    <a:pt x="36576" y="12"/>
                  </a:lnTo>
                  <a:lnTo>
                    <a:pt x="0" y="0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0" y="368808"/>
                  </a:lnTo>
                  <a:lnTo>
                    <a:pt x="0" y="405384"/>
                  </a:lnTo>
                  <a:lnTo>
                    <a:pt x="36576" y="405384"/>
                  </a:lnTo>
                  <a:lnTo>
                    <a:pt x="73152" y="405384"/>
                  </a:lnTo>
                  <a:lnTo>
                    <a:pt x="3054680" y="405384"/>
                  </a:lnTo>
                  <a:lnTo>
                    <a:pt x="3054680" y="408432"/>
                  </a:lnTo>
                  <a:lnTo>
                    <a:pt x="3054680" y="948232"/>
                  </a:lnTo>
                  <a:lnTo>
                    <a:pt x="3106496" y="948232"/>
                  </a:lnTo>
                  <a:lnTo>
                    <a:pt x="3106496" y="408432"/>
                  </a:lnTo>
                  <a:lnTo>
                    <a:pt x="3106496" y="368808"/>
                  </a:lnTo>
                  <a:lnTo>
                    <a:pt x="3106496" y="39624"/>
                  </a:lnTo>
                  <a:lnTo>
                    <a:pt x="3106496" y="0"/>
                  </a:lnTo>
                  <a:close/>
                </a:path>
                <a:path w="11308080" h="984884">
                  <a:moveTo>
                    <a:pt x="11307775" y="948245"/>
                  </a:moveTo>
                  <a:lnTo>
                    <a:pt x="11271199" y="948245"/>
                  </a:lnTo>
                  <a:lnTo>
                    <a:pt x="3054680" y="948245"/>
                  </a:lnTo>
                  <a:lnTo>
                    <a:pt x="3054680" y="984808"/>
                  </a:lnTo>
                  <a:lnTo>
                    <a:pt x="11271199" y="984808"/>
                  </a:lnTo>
                  <a:lnTo>
                    <a:pt x="11307775" y="984808"/>
                  </a:lnTo>
                  <a:lnTo>
                    <a:pt x="11307775" y="948245"/>
                  </a:lnTo>
                  <a:close/>
                </a:path>
                <a:path w="11308080" h="984884">
                  <a:moveTo>
                    <a:pt x="11307775" y="0"/>
                  </a:moveTo>
                  <a:lnTo>
                    <a:pt x="11271199" y="0"/>
                  </a:lnTo>
                  <a:lnTo>
                    <a:pt x="11271199" y="39624"/>
                  </a:lnTo>
                  <a:lnTo>
                    <a:pt x="11271199" y="368808"/>
                  </a:lnTo>
                  <a:lnTo>
                    <a:pt x="11271199" y="408432"/>
                  </a:lnTo>
                  <a:lnTo>
                    <a:pt x="11271199" y="948232"/>
                  </a:lnTo>
                  <a:lnTo>
                    <a:pt x="11307775" y="948232"/>
                  </a:lnTo>
                  <a:lnTo>
                    <a:pt x="11307775" y="408432"/>
                  </a:lnTo>
                  <a:lnTo>
                    <a:pt x="11307775" y="368808"/>
                  </a:lnTo>
                  <a:lnTo>
                    <a:pt x="11307775" y="39624"/>
                  </a:lnTo>
                  <a:lnTo>
                    <a:pt x="11307775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955" y="5341279"/>
              <a:ext cx="8072501" cy="14331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82422" y="124204"/>
            <a:ext cx="252222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threadInterCom.java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3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 fontScale="62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 With the traditional approach of thread creation, </a:t>
            </a:r>
            <a:r>
              <a:rPr lang="en-US" dirty="0" smtClean="0"/>
              <a:t>When </a:t>
            </a:r>
            <a:r>
              <a:rPr lang="en-US" dirty="0"/>
              <a:t>we create a new thread for executing a new task cause overhead of thread </a:t>
            </a:r>
            <a:r>
              <a:rPr lang="en-US" dirty="0" smtClean="0"/>
              <a:t>creation, In </a:t>
            </a:r>
            <a:r>
              <a:rPr lang="en-US" dirty="0"/>
              <a:t>order to manage this thread life-cycle, the execution time increase respectively</a:t>
            </a:r>
            <a:r>
              <a:rPr lang="en-US" dirty="0" smtClean="0"/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Java has flexible thread pool implementation, called the </a:t>
            </a:r>
            <a:r>
              <a:rPr lang="en-US" i="1" dirty="0" smtClean="0"/>
              <a:t>Executor framework</a:t>
            </a:r>
            <a:r>
              <a:rPr lang="en-US" dirty="0" smtClean="0"/>
              <a:t>.</a:t>
            </a:r>
            <a:endParaRPr lang="en-US" dirty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A </a:t>
            </a:r>
            <a:r>
              <a:rPr lang="en-US" sz="3200" dirty="0"/>
              <a:t>framework having a bunch of components that are used for managing worker threads efficiently is referred to as </a:t>
            </a:r>
            <a:r>
              <a:rPr lang="en-US" sz="3200" b="1" dirty="0"/>
              <a:t>Executor Framework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Executor API reduces the execution of the task from the actual task to be executed through the </a:t>
            </a:r>
            <a:r>
              <a:rPr lang="en-US" sz="3200" b="1" dirty="0"/>
              <a:t>Executors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executor framework is an implementation of the </a:t>
            </a:r>
            <a:r>
              <a:rPr lang="en-US" sz="3200" b="1" dirty="0"/>
              <a:t>Producer-Consumer</a:t>
            </a:r>
            <a:r>
              <a:rPr lang="en-US" sz="3200" dirty="0"/>
              <a:t> pattern. The </a:t>
            </a:r>
            <a:r>
              <a:rPr lang="en-US" sz="3200" b="1" dirty="0"/>
              <a:t>java.util.concurrent.Executors</a:t>
            </a:r>
            <a:r>
              <a:rPr lang="en-US" sz="3200" dirty="0"/>
              <a:t> class provides a set of methods for creating </a:t>
            </a:r>
            <a:r>
              <a:rPr lang="en-US" sz="3200" b="1" dirty="0"/>
              <a:t>ThreadPools</a:t>
            </a:r>
            <a:r>
              <a:rPr lang="en-US" sz="3200" dirty="0"/>
              <a:t> of worker threads</a:t>
            </a:r>
            <a:r>
              <a:rPr lang="en-US" sz="3200" dirty="0" smtClean="0"/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efficient Java multithreading.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/>
          </a:bodyPr>
          <a:lstStyle/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/>
              <a:t>p</a:t>
            </a:r>
            <a:r>
              <a:rPr lang="en-US" sz="3200" dirty="0" smtClean="0"/>
              <a:t>ublic interface Executor {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execute(Runnable command) ;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producer/consumer pattern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Producers submit tasks and consumers consume tasks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task submission from task execution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/>
          </a:bodyPr>
          <a:lstStyle/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producer/consumer pattern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task submission from task execution</a:t>
            </a:r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decoupling task submission from execution allows us to easily change the execution policy</a:t>
            </a:r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execution policy specifies :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what thread a task will execute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what order tasks will be executed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tasks may execute concurrently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tasks may be pending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tasks to reject if the system is overloaded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8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133849" y="2590800"/>
            <a:ext cx="392430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457200">
              <a:lnSpc>
                <a:spcPct val="90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 b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IN" dirty="0" smtClean="0"/>
              <a:t>Module – 1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5495" y="2911487"/>
            <a:ext cx="6089523" cy="35674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173177"/>
            <a:ext cx="2684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Multithreading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5355" y="698119"/>
            <a:ext cx="11261725" cy="326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4475" marR="50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Multithreading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program 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244475" indent="-23241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244475" indent="-22987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So,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light-weight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5240" marR="4729480">
              <a:lnSpc>
                <a:spcPct val="147600"/>
              </a:lnSpc>
            </a:pPr>
            <a:r>
              <a:rPr sz="2400" b="1" dirty="0">
                <a:latin typeface="Times New Roman"/>
                <a:cs typeface="Times New Roman"/>
              </a:rPr>
              <a:t>Threads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created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mechanisms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Extending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Implementing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370704"/>
            <a:ext cx="5553456" cy="1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7959" y="1924646"/>
            <a:ext cx="6732651" cy="4725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173177"/>
            <a:ext cx="2684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Multithreading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5355" y="737742"/>
            <a:ext cx="11561445" cy="39039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 marR="5080">
              <a:lnSpc>
                <a:spcPct val="99600"/>
              </a:lnSpc>
              <a:spcBef>
                <a:spcPts val="11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run()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755"/>
              </a:spcBef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issues: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comes</a:t>
            </a:r>
            <a:endParaRPr sz="2400">
              <a:latin typeface="Times New Roman"/>
              <a:cs typeface="Times New Roman"/>
            </a:endParaRPr>
          </a:p>
          <a:p>
            <a:pPr marL="356870" marR="6158865" indent="-342265">
              <a:lnSpc>
                <a:spcPct val="15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 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random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1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2734166"/>
            <a:ext cx="11728450" cy="2395855"/>
          </a:xfrm>
          <a:custGeom>
            <a:avLst/>
            <a:gdLst/>
            <a:ahLst/>
            <a:cxnLst/>
            <a:rect l="l" t="t" r="r" b="b"/>
            <a:pathLst>
              <a:path w="11728450" h="2395854">
                <a:moveTo>
                  <a:pt x="0" y="2395855"/>
                </a:moveTo>
                <a:lnTo>
                  <a:pt x="11728450" y="2395855"/>
                </a:lnTo>
                <a:lnTo>
                  <a:pt x="11728450" y="457200"/>
                </a:lnTo>
                <a:lnTo>
                  <a:pt x="0" y="457200"/>
                </a:lnTo>
                <a:lnTo>
                  <a:pt x="0" y="2395855"/>
                </a:lnTo>
                <a:close/>
              </a:path>
              <a:path w="11728450" h="2395854">
                <a:moveTo>
                  <a:pt x="3406140" y="461644"/>
                </a:moveTo>
                <a:lnTo>
                  <a:pt x="8322309" y="461644"/>
                </a:lnTo>
                <a:lnTo>
                  <a:pt x="8322309" y="0"/>
                </a:lnTo>
                <a:lnTo>
                  <a:pt x="3406140" y="0"/>
                </a:lnTo>
                <a:lnTo>
                  <a:pt x="3406140" y="4616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7475" y="1020444"/>
            <a:ext cx="2901950" cy="48196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latin typeface="Arial"/>
                <a:cs typeface="Arial"/>
              </a:rPr>
              <a:t>Thread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284" y="1020444"/>
            <a:ext cx="4627245" cy="41465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3090"/>
              </a:lnSpc>
            </a:pPr>
            <a:r>
              <a:rPr sz="2800" b="1" spc="-10" dirty="0"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869" y="2021204"/>
            <a:ext cx="3187065" cy="474345"/>
          </a:xfrm>
          <a:custGeom>
            <a:avLst/>
            <a:gdLst/>
            <a:ahLst/>
            <a:cxnLst/>
            <a:rect l="l" t="t" r="r" b="b"/>
            <a:pathLst>
              <a:path w="3187065" h="474344">
                <a:moveTo>
                  <a:pt x="0" y="474345"/>
                </a:moveTo>
                <a:lnTo>
                  <a:pt x="3187064" y="474345"/>
                </a:lnTo>
                <a:lnTo>
                  <a:pt x="3187064" y="0"/>
                </a:lnTo>
                <a:lnTo>
                  <a:pt x="0" y="0"/>
                </a:lnTo>
                <a:lnTo>
                  <a:pt x="0" y="474345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217" y="2015185"/>
            <a:ext cx="23425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Sample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7900" y="1964689"/>
            <a:ext cx="3200400" cy="530860"/>
          </a:xfrm>
          <a:custGeom>
            <a:avLst/>
            <a:gdLst/>
            <a:ahLst/>
            <a:cxnLst/>
            <a:rect l="l" t="t" r="r" b="b"/>
            <a:pathLst>
              <a:path w="3200400" h="530860">
                <a:moveTo>
                  <a:pt x="0" y="530860"/>
                </a:moveTo>
                <a:lnTo>
                  <a:pt x="3200400" y="530860"/>
                </a:lnTo>
                <a:lnTo>
                  <a:pt x="3200400" y="0"/>
                </a:lnTo>
                <a:lnTo>
                  <a:pt x="0" y="0"/>
                </a:lnTo>
                <a:lnTo>
                  <a:pt x="0" y="530860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62645" y="1984705"/>
            <a:ext cx="23425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Sample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772" y="338073"/>
            <a:ext cx="306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</a:rPr>
              <a:t>Method</a:t>
            </a:r>
            <a:r>
              <a:rPr sz="2400" spc="-4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1</a:t>
            </a:r>
            <a:r>
              <a:rPr sz="2400" dirty="0"/>
              <a:t>.</a:t>
            </a:r>
            <a:r>
              <a:rPr sz="2400" spc="-110" dirty="0"/>
              <a:t> </a:t>
            </a:r>
            <a:r>
              <a:rPr sz="2400" dirty="0"/>
              <a:t>Thread</a:t>
            </a:r>
            <a:r>
              <a:rPr sz="2400" spc="-30" dirty="0"/>
              <a:t> </a:t>
            </a:r>
            <a:r>
              <a:rPr sz="2400" spc="-10" dirty="0"/>
              <a:t>class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5709920" y="344170"/>
            <a:ext cx="395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34" y="2743200"/>
            <a:ext cx="11699875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vs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 dirty="0">
              <a:latin typeface="Times New Roman"/>
              <a:cs typeface="Times New Roman"/>
            </a:endParaRPr>
          </a:p>
          <a:p>
            <a:pPr marL="419100" marR="297815" indent="-342265">
              <a:lnSpc>
                <a:spcPct val="150100"/>
              </a:lnSpc>
              <a:spcBef>
                <a:spcPts val="275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doesn’t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inheritance.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still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base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classes.</a:t>
            </a:r>
            <a:endParaRPr sz="2000" dirty="0">
              <a:latin typeface="Times New Roman"/>
              <a:cs typeface="Times New Roman"/>
            </a:endParaRPr>
          </a:p>
          <a:p>
            <a:pPr marL="419100" marR="80645" indent="-344805">
              <a:lnSpc>
                <a:spcPct val="148000"/>
              </a:lnSpc>
              <a:spcBef>
                <a:spcPts val="5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extending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inbuilt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yield(),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interrupt()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1300" y="1501775"/>
            <a:ext cx="114300" cy="556260"/>
          </a:xfrm>
          <a:custGeom>
            <a:avLst/>
            <a:gdLst/>
            <a:ahLst/>
            <a:cxnLst/>
            <a:rect l="l" t="t" r="r" b="b"/>
            <a:pathLst>
              <a:path w="114300" h="556260">
                <a:moveTo>
                  <a:pt x="76200" y="95250"/>
                </a:moveTo>
                <a:lnTo>
                  <a:pt x="38100" y="95250"/>
                </a:lnTo>
                <a:lnTo>
                  <a:pt x="38100" y="556260"/>
                </a:lnTo>
                <a:lnTo>
                  <a:pt x="76200" y="556260"/>
                </a:lnTo>
                <a:lnTo>
                  <a:pt x="76200" y="95250"/>
                </a:lnTo>
                <a:close/>
              </a:path>
              <a:path w="114300" h="55626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5626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8250" y="1435100"/>
            <a:ext cx="114300" cy="567690"/>
          </a:xfrm>
          <a:custGeom>
            <a:avLst/>
            <a:gdLst/>
            <a:ahLst/>
            <a:cxnLst/>
            <a:rect l="l" t="t" r="r" b="b"/>
            <a:pathLst>
              <a:path w="114300" h="567689">
                <a:moveTo>
                  <a:pt x="76200" y="113664"/>
                </a:moveTo>
                <a:lnTo>
                  <a:pt x="38100" y="114300"/>
                </a:lnTo>
                <a:lnTo>
                  <a:pt x="52070" y="567689"/>
                </a:lnTo>
                <a:lnTo>
                  <a:pt x="90170" y="566420"/>
                </a:lnTo>
                <a:lnTo>
                  <a:pt x="76200" y="113664"/>
                </a:lnTo>
                <a:close/>
              </a:path>
              <a:path w="114300" h="567689">
                <a:moveTo>
                  <a:pt x="53340" y="0"/>
                </a:moveTo>
                <a:lnTo>
                  <a:pt x="0" y="115570"/>
                </a:lnTo>
                <a:lnTo>
                  <a:pt x="38100" y="114300"/>
                </a:lnTo>
                <a:lnTo>
                  <a:pt x="37465" y="95250"/>
                </a:lnTo>
                <a:lnTo>
                  <a:pt x="75565" y="94614"/>
                </a:lnTo>
                <a:lnTo>
                  <a:pt x="104140" y="94614"/>
                </a:lnTo>
                <a:lnTo>
                  <a:pt x="53340" y="0"/>
                </a:lnTo>
                <a:close/>
              </a:path>
              <a:path w="114300" h="567689">
                <a:moveTo>
                  <a:pt x="75565" y="94614"/>
                </a:moveTo>
                <a:lnTo>
                  <a:pt x="37465" y="95250"/>
                </a:lnTo>
                <a:lnTo>
                  <a:pt x="38100" y="114300"/>
                </a:lnTo>
                <a:lnTo>
                  <a:pt x="76200" y="113664"/>
                </a:lnTo>
                <a:lnTo>
                  <a:pt x="75565" y="94614"/>
                </a:lnTo>
                <a:close/>
              </a:path>
              <a:path w="114300" h="567689">
                <a:moveTo>
                  <a:pt x="104140" y="94614"/>
                </a:moveTo>
                <a:lnTo>
                  <a:pt x="75565" y="94614"/>
                </a:lnTo>
                <a:lnTo>
                  <a:pt x="76200" y="113664"/>
                </a:lnTo>
                <a:lnTo>
                  <a:pt x="114300" y="112395"/>
                </a:lnTo>
                <a:lnTo>
                  <a:pt x="104140" y="94614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3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4589" y="1609978"/>
            <a:ext cx="9319133" cy="48113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209" y="6101715"/>
            <a:ext cx="2094230" cy="4013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threadStates.java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172" y="188417"/>
            <a:ext cx="66141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Life</a:t>
            </a:r>
            <a:r>
              <a:rPr sz="3200" spc="-75" dirty="0"/>
              <a:t> </a:t>
            </a:r>
            <a:r>
              <a:rPr sz="3200" dirty="0"/>
              <a:t>cycle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a</a:t>
            </a:r>
            <a:r>
              <a:rPr sz="3200" spc="-65" dirty="0"/>
              <a:t> </a:t>
            </a:r>
            <a:r>
              <a:rPr sz="3200" dirty="0"/>
              <a:t>Thread</a:t>
            </a:r>
            <a:r>
              <a:rPr sz="3200" spc="-65" dirty="0"/>
              <a:t> </a:t>
            </a:r>
            <a:r>
              <a:rPr sz="3200" dirty="0"/>
              <a:t>(Thread</a:t>
            </a:r>
            <a:r>
              <a:rPr sz="3200" spc="-50" dirty="0"/>
              <a:t> </a:t>
            </a:r>
            <a:r>
              <a:rPr sz="3200" spc="-10" dirty="0"/>
              <a:t>States)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87172" y="719150"/>
            <a:ext cx="9877425" cy="2285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According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sun,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thread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life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cycle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New,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Runnable,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Not-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runnable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ts val="2870"/>
              </a:lnSpc>
              <a:spcBef>
                <a:spcPts val="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Terminated.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87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57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" y="2023229"/>
            <a:ext cx="11400790" cy="3998595"/>
            <a:chOff x="446405" y="2023229"/>
            <a:chExt cx="11400790" cy="3998595"/>
          </a:xfrm>
        </p:grpSpPr>
        <p:sp>
          <p:nvSpPr>
            <p:cNvPr id="3" name="object 3"/>
            <p:cNvSpPr/>
            <p:nvPr/>
          </p:nvSpPr>
          <p:spPr>
            <a:xfrm>
              <a:off x="1734185" y="2891155"/>
              <a:ext cx="1223645" cy="401955"/>
            </a:xfrm>
            <a:custGeom>
              <a:avLst/>
              <a:gdLst/>
              <a:ahLst/>
              <a:cxnLst/>
              <a:rect l="l" t="t" r="r" b="b"/>
              <a:pathLst>
                <a:path w="1223645" h="401954">
                  <a:moveTo>
                    <a:pt x="67944" y="0"/>
                  </a:moveTo>
                  <a:lnTo>
                    <a:pt x="54609" y="0"/>
                  </a:lnTo>
                  <a:lnTo>
                    <a:pt x="40639" y="6350"/>
                  </a:lnTo>
                  <a:lnTo>
                    <a:pt x="27304" y="13335"/>
                  </a:lnTo>
                  <a:lnTo>
                    <a:pt x="20319" y="19685"/>
                  </a:lnTo>
                  <a:lnTo>
                    <a:pt x="6984" y="26670"/>
                  </a:lnTo>
                  <a:lnTo>
                    <a:pt x="6984" y="40005"/>
                  </a:lnTo>
                  <a:lnTo>
                    <a:pt x="0" y="53340"/>
                  </a:lnTo>
                  <a:lnTo>
                    <a:pt x="0" y="66675"/>
                  </a:lnTo>
                  <a:lnTo>
                    <a:pt x="0" y="334645"/>
                  </a:lnTo>
                  <a:lnTo>
                    <a:pt x="0" y="347980"/>
                  </a:lnTo>
                  <a:lnTo>
                    <a:pt x="6984" y="361950"/>
                  </a:lnTo>
                  <a:lnTo>
                    <a:pt x="6984" y="368300"/>
                  </a:lnTo>
                  <a:lnTo>
                    <a:pt x="20319" y="381635"/>
                  </a:lnTo>
                  <a:lnTo>
                    <a:pt x="27304" y="388620"/>
                  </a:lnTo>
                  <a:lnTo>
                    <a:pt x="40639" y="394970"/>
                  </a:lnTo>
                  <a:lnTo>
                    <a:pt x="54609" y="401955"/>
                  </a:lnTo>
                  <a:lnTo>
                    <a:pt x="67944" y="401955"/>
                  </a:lnTo>
                  <a:lnTo>
                    <a:pt x="1155700" y="401955"/>
                  </a:lnTo>
                  <a:lnTo>
                    <a:pt x="1169670" y="401955"/>
                  </a:lnTo>
                  <a:lnTo>
                    <a:pt x="1183004" y="394970"/>
                  </a:lnTo>
                  <a:lnTo>
                    <a:pt x="1189989" y="388620"/>
                  </a:lnTo>
                  <a:lnTo>
                    <a:pt x="1203325" y="381635"/>
                  </a:lnTo>
                  <a:lnTo>
                    <a:pt x="1210309" y="368300"/>
                  </a:lnTo>
                  <a:lnTo>
                    <a:pt x="1216659" y="361950"/>
                  </a:lnTo>
                  <a:lnTo>
                    <a:pt x="1223645" y="347980"/>
                  </a:lnTo>
                  <a:lnTo>
                    <a:pt x="1223645" y="334645"/>
                  </a:lnTo>
                  <a:lnTo>
                    <a:pt x="1223645" y="66675"/>
                  </a:lnTo>
                  <a:lnTo>
                    <a:pt x="1223645" y="53340"/>
                  </a:lnTo>
                  <a:lnTo>
                    <a:pt x="1216659" y="40005"/>
                  </a:lnTo>
                  <a:lnTo>
                    <a:pt x="1210309" y="26670"/>
                  </a:lnTo>
                  <a:lnTo>
                    <a:pt x="1203325" y="19685"/>
                  </a:lnTo>
                  <a:lnTo>
                    <a:pt x="1189989" y="13335"/>
                  </a:lnTo>
                  <a:lnTo>
                    <a:pt x="1183004" y="6350"/>
                  </a:lnTo>
                  <a:lnTo>
                    <a:pt x="1169670" y="0"/>
                  </a:lnTo>
                  <a:lnTo>
                    <a:pt x="1155700" y="0"/>
                  </a:lnTo>
                  <a:lnTo>
                    <a:pt x="67944" y="0"/>
                  </a:lnTo>
                </a:path>
              </a:pathLst>
            </a:custGeom>
            <a:ln w="20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405" y="2981960"/>
              <a:ext cx="224154" cy="2216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3575" y="3028315"/>
              <a:ext cx="1073785" cy="167640"/>
            </a:xfrm>
            <a:custGeom>
              <a:avLst/>
              <a:gdLst/>
              <a:ahLst/>
              <a:cxnLst/>
              <a:rect l="l" t="t" r="r" b="b"/>
              <a:pathLst>
                <a:path w="1073785" h="167639">
                  <a:moveTo>
                    <a:pt x="903605" y="0"/>
                  </a:moveTo>
                  <a:lnTo>
                    <a:pt x="948754" y="66675"/>
                  </a:lnTo>
                  <a:lnTo>
                    <a:pt x="958215" y="66675"/>
                  </a:lnTo>
                  <a:lnTo>
                    <a:pt x="958215" y="93980"/>
                  </a:lnTo>
                  <a:lnTo>
                    <a:pt x="949844" y="93980"/>
                  </a:lnTo>
                  <a:lnTo>
                    <a:pt x="903605" y="167639"/>
                  </a:lnTo>
                  <a:lnTo>
                    <a:pt x="1073785" y="80645"/>
                  </a:lnTo>
                  <a:lnTo>
                    <a:pt x="1045210" y="66675"/>
                  </a:lnTo>
                  <a:lnTo>
                    <a:pt x="903605" y="0"/>
                  </a:lnTo>
                  <a:close/>
                </a:path>
                <a:path w="1073785" h="167639">
                  <a:moveTo>
                    <a:pt x="948754" y="66675"/>
                  </a:moveTo>
                  <a:lnTo>
                    <a:pt x="0" y="66675"/>
                  </a:lnTo>
                  <a:lnTo>
                    <a:pt x="0" y="93980"/>
                  </a:lnTo>
                  <a:lnTo>
                    <a:pt x="949844" y="93980"/>
                  </a:lnTo>
                  <a:lnTo>
                    <a:pt x="958215" y="80645"/>
                  </a:lnTo>
                  <a:lnTo>
                    <a:pt x="948754" y="66675"/>
                  </a:lnTo>
                  <a:close/>
                </a:path>
                <a:path w="1073785" h="167639">
                  <a:moveTo>
                    <a:pt x="958215" y="80645"/>
                  </a:moveTo>
                  <a:lnTo>
                    <a:pt x="949960" y="93980"/>
                  </a:lnTo>
                  <a:lnTo>
                    <a:pt x="958215" y="93980"/>
                  </a:lnTo>
                  <a:lnTo>
                    <a:pt x="958215" y="80645"/>
                  </a:lnTo>
                  <a:close/>
                </a:path>
                <a:path w="1073785" h="167639">
                  <a:moveTo>
                    <a:pt x="958215" y="66675"/>
                  </a:moveTo>
                  <a:lnTo>
                    <a:pt x="949325" y="66675"/>
                  </a:lnTo>
                  <a:lnTo>
                    <a:pt x="958215" y="80645"/>
                  </a:lnTo>
                  <a:lnTo>
                    <a:pt x="958215" y="66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575" y="3028315"/>
              <a:ext cx="1073785" cy="167640"/>
            </a:xfrm>
            <a:custGeom>
              <a:avLst/>
              <a:gdLst/>
              <a:ahLst/>
              <a:cxnLst/>
              <a:rect l="l" t="t" r="r" b="b"/>
              <a:pathLst>
                <a:path w="1073785" h="167639">
                  <a:moveTo>
                    <a:pt x="958215" y="93980"/>
                  </a:moveTo>
                  <a:lnTo>
                    <a:pt x="0" y="93980"/>
                  </a:lnTo>
                  <a:lnTo>
                    <a:pt x="0" y="66675"/>
                  </a:lnTo>
                  <a:lnTo>
                    <a:pt x="958215" y="66675"/>
                  </a:lnTo>
                  <a:lnTo>
                    <a:pt x="958215" y="93980"/>
                  </a:lnTo>
                  <a:close/>
                </a:path>
                <a:path w="1073785" h="167639">
                  <a:moveTo>
                    <a:pt x="958215" y="80645"/>
                  </a:moveTo>
                  <a:lnTo>
                    <a:pt x="903605" y="0"/>
                  </a:lnTo>
                  <a:lnTo>
                    <a:pt x="1073785" y="80645"/>
                  </a:lnTo>
                  <a:lnTo>
                    <a:pt x="903605" y="167639"/>
                  </a:lnTo>
                  <a:lnTo>
                    <a:pt x="958215" y="8064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8625" y="3042285"/>
              <a:ext cx="1223645" cy="167640"/>
            </a:xfrm>
            <a:custGeom>
              <a:avLst/>
              <a:gdLst/>
              <a:ahLst/>
              <a:cxnLst/>
              <a:rect l="l" t="t" r="r" b="b"/>
              <a:pathLst>
                <a:path w="1223645" h="167639">
                  <a:moveTo>
                    <a:pt x="1054100" y="0"/>
                  </a:moveTo>
                  <a:lnTo>
                    <a:pt x="1099801" y="73660"/>
                  </a:lnTo>
                  <a:lnTo>
                    <a:pt x="1108075" y="73660"/>
                  </a:lnTo>
                  <a:lnTo>
                    <a:pt x="1108075" y="100964"/>
                  </a:lnTo>
                  <a:lnTo>
                    <a:pt x="1098725" y="100964"/>
                  </a:lnTo>
                  <a:lnTo>
                    <a:pt x="1054100" y="167639"/>
                  </a:lnTo>
                  <a:lnTo>
                    <a:pt x="1195070" y="100964"/>
                  </a:lnTo>
                  <a:lnTo>
                    <a:pt x="1223645" y="86994"/>
                  </a:lnTo>
                  <a:lnTo>
                    <a:pt x="1054100" y="0"/>
                  </a:lnTo>
                  <a:close/>
                </a:path>
                <a:path w="1223645" h="167639">
                  <a:moveTo>
                    <a:pt x="1099801" y="73660"/>
                  </a:moveTo>
                  <a:lnTo>
                    <a:pt x="0" y="73660"/>
                  </a:lnTo>
                  <a:lnTo>
                    <a:pt x="0" y="100964"/>
                  </a:lnTo>
                  <a:lnTo>
                    <a:pt x="1098725" y="100964"/>
                  </a:lnTo>
                  <a:lnTo>
                    <a:pt x="1108075" y="86994"/>
                  </a:lnTo>
                  <a:lnTo>
                    <a:pt x="1099801" y="73660"/>
                  </a:lnTo>
                  <a:close/>
                </a:path>
                <a:path w="1223645" h="167639">
                  <a:moveTo>
                    <a:pt x="1108075" y="86994"/>
                  </a:moveTo>
                  <a:lnTo>
                    <a:pt x="1099185" y="100964"/>
                  </a:lnTo>
                  <a:lnTo>
                    <a:pt x="1108075" y="100964"/>
                  </a:lnTo>
                  <a:lnTo>
                    <a:pt x="1108075" y="86994"/>
                  </a:lnTo>
                  <a:close/>
                </a:path>
                <a:path w="1223645" h="167639">
                  <a:moveTo>
                    <a:pt x="1108075" y="73660"/>
                  </a:moveTo>
                  <a:lnTo>
                    <a:pt x="1099820" y="73660"/>
                  </a:lnTo>
                  <a:lnTo>
                    <a:pt x="1108075" y="86994"/>
                  </a:lnTo>
                  <a:lnTo>
                    <a:pt x="1108075" y="7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8625" y="3042285"/>
              <a:ext cx="1223645" cy="167640"/>
            </a:xfrm>
            <a:custGeom>
              <a:avLst/>
              <a:gdLst/>
              <a:ahLst/>
              <a:cxnLst/>
              <a:rect l="l" t="t" r="r" b="b"/>
              <a:pathLst>
                <a:path w="1223645" h="167639">
                  <a:moveTo>
                    <a:pt x="0" y="73660"/>
                  </a:moveTo>
                  <a:lnTo>
                    <a:pt x="1108075" y="73660"/>
                  </a:lnTo>
                  <a:lnTo>
                    <a:pt x="1108075" y="100964"/>
                  </a:lnTo>
                  <a:lnTo>
                    <a:pt x="0" y="100964"/>
                  </a:lnTo>
                  <a:lnTo>
                    <a:pt x="0" y="73660"/>
                  </a:lnTo>
                  <a:close/>
                </a:path>
                <a:path w="1223645" h="167639">
                  <a:moveTo>
                    <a:pt x="1108075" y="86994"/>
                  </a:moveTo>
                  <a:lnTo>
                    <a:pt x="1054100" y="0"/>
                  </a:lnTo>
                  <a:lnTo>
                    <a:pt x="1223645" y="86994"/>
                  </a:lnTo>
                  <a:lnTo>
                    <a:pt x="1054100" y="167639"/>
                  </a:lnTo>
                  <a:lnTo>
                    <a:pt x="1108075" y="8699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9414" y="2087245"/>
              <a:ext cx="4853940" cy="1246505"/>
            </a:xfrm>
            <a:custGeom>
              <a:avLst/>
              <a:gdLst/>
              <a:ahLst/>
              <a:cxnLst/>
              <a:rect l="l" t="t" r="r" b="b"/>
              <a:pathLst>
                <a:path w="4853940" h="1246504">
                  <a:moveTo>
                    <a:pt x="67945" y="844550"/>
                  </a:moveTo>
                  <a:lnTo>
                    <a:pt x="54610" y="844550"/>
                  </a:lnTo>
                  <a:lnTo>
                    <a:pt x="40639" y="844550"/>
                  </a:lnTo>
                  <a:lnTo>
                    <a:pt x="34289" y="851534"/>
                  </a:lnTo>
                  <a:lnTo>
                    <a:pt x="20320" y="864234"/>
                  </a:lnTo>
                  <a:lnTo>
                    <a:pt x="13335" y="871219"/>
                  </a:lnTo>
                  <a:lnTo>
                    <a:pt x="6985" y="884554"/>
                  </a:lnTo>
                  <a:lnTo>
                    <a:pt x="6985" y="897889"/>
                  </a:lnTo>
                  <a:lnTo>
                    <a:pt x="0" y="911859"/>
                  </a:lnTo>
                  <a:lnTo>
                    <a:pt x="0" y="1179829"/>
                  </a:lnTo>
                  <a:lnTo>
                    <a:pt x="6985" y="1193164"/>
                  </a:lnTo>
                  <a:lnTo>
                    <a:pt x="6985" y="1206500"/>
                  </a:lnTo>
                  <a:lnTo>
                    <a:pt x="13335" y="1212850"/>
                  </a:lnTo>
                  <a:lnTo>
                    <a:pt x="20320" y="1226184"/>
                  </a:lnTo>
                  <a:lnTo>
                    <a:pt x="34289" y="1233169"/>
                  </a:lnTo>
                  <a:lnTo>
                    <a:pt x="40639" y="1240154"/>
                  </a:lnTo>
                  <a:lnTo>
                    <a:pt x="54610" y="1240154"/>
                  </a:lnTo>
                  <a:lnTo>
                    <a:pt x="67945" y="1246504"/>
                  </a:lnTo>
                  <a:lnTo>
                    <a:pt x="1155700" y="1246504"/>
                  </a:lnTo>
                  <a:lnTo>
                    <a:pt x="1169670" y="1240154"/>
                  </a:lnTo>
                  <a:lnTo>
                    <a:pt x="1183005" y="1240154"/>
                  </a:lnTo>
                  <a:lnTo>
                    <a:pt x="1196339" y="1233169"/>
                  </a:lnTo>
                  <a:lnTo>
                    <a:pt x="1203325" y="1226184"/>
                  </a:lnTo>
                  <a:lnTo>
                    <a:pt x="1216660" y="1212850"/>
                  </a:lnTo>
                  <a:lnTo>
                    <a:pt x="1223645" y="1206500"/>
                  </a:lnTo>
                  <a:lnTo>
                    <a:pt x="1223645" y="1193164"/>
                  </a:lnTo>
                  <a:lnTo>
                    <a:pt x="1223645" y="1179829"/>
                  </a:lnTo>
                  <a:lnTo>
                    <a:pt x="1223645" y="911859"/>
                  </a:lnTo>
                  <a:lnTo>
                    <a:pt x="1223645" y="897889"/>
                  </a:lnTo>
                  <a:lnTo>
                    <a:pt x="1223645" y="884554"/>
                  </a:lnTo>
                  <a:lnTo>
                    <a:pt x="1216660" y="871219"/>
                  </a:lnTo>
                  <a:lnTo>
                    <a:pt x="1203325" y="864234"/>
                  </a:lnTo>
                  <a:lnTo>
                    <a:pt x="1196339" y="851534"/>
                  </a:lnTo>
                  <a:lnTo>
                    <a:pt x="1183005" y="844550"/>
                  </a:lnTo>
                  <a:lnTo>
                    <a:pt x="1169670" y="844550"/>
                  </a:lnTo>
                  <a:lnTo>
                    <a:pt x="1155700" y="844550"/>
                  </a:lnTo>
                  <a:lnTo>
                    <a:pt x="67945" y="844550"/>
                  </a:lnTo>
                </a:path>
                <a:path w="4853940" h="1246504">
                  <a:moveTo>
                    <a:pt x="3698240" y="0"/>
                  </a:moveTo>
                  <a:lnTo>
                    <a:pt x="3684905" y="0"/>
                  </a:lnTo>
                  <a:lnTo>
                    <a:pt x="3670935" y="6984"/>
                  </a:lnTo>
                  <a:lnTo>
                    <a:pt x="3664585" y="13334"/>
                  </a:lnTo>
                  <a:lnTo>
                    <a:pt x="3651250" y="20319"/>
                  </a:lnTo>
                  <a:lnTo>
                    <a:pt x="3644265" y="33654"/>
                  </a:lnTo>
                  <a:lnTo>
                    <a:pt x="3637280" y="40004"/>
                  </a:lnTo>
                  <a:lnTo>
                    <a:pt x="3630930" y="53339"/>
                  </a:lnTo>
                  <a:lnTo>
                    <a:pt x="3630930" y="67309"/>
                  </a:lnTo>
                  <a:lnTo>
                    <a:pt x="3630930" y="335279"/>
                  </a:lnTo>
                  <a:lnTo>
                    <a:pt x="3630930" y="348614"/>
                  </a:lnTo>
                  <a:lnTo>
                    <a:pt x="3637280" y="361950"/>
                  </a:lnTo>
                  <a:lnTo>
                    <a:pt x="3644265" y="375284"/>
                  </a:lnTo>
                  <a:lnTo>
                    <a:pt x="3651250" y="382269"/>
                  </a:lnTo>
                  <a:lnTo>
                    <a:pt x="3664585" y="395604"/>
                  </a:lnTo>
                  <a:lnTo>
                    <a:pt x="3670935" y="395604"/>
                  </a:lnTo>
                  <a:lnTo>
                    <a:pt x="3684905" y="401954"/>
                  </a:lnTo>
                  <a:lnTo>
                    <a:pt x="3698240" y="401954"/>
                  </a:lnTo>
                  <a:lnTo>
                    <a:pt x="4785995" y="401954"/>
                  </a:lnTo>
                  <a:lnTo>
                    <a:pt x="4799965" y="401954"/>
                  </a:lnTo>
                  <a:lnTo>
                    <a:pt x="4813300" y="395604"/>
                  </a:lnTo>
                  <a:lnTo>
                    <a:pt x="4827270" y="395604"/>
                  </a:lnTo>
                  <a:lnTo>
                    <a:pt x="4833620" y="382269"/>
                  </a:lnTo>
                  <a:lnTo>
                    <a:pt x="4840605" y="375284"/>
                  </a:lnTo>
                  <a:lnTo>
                    <a:pt x="4847590" y="361950"/>
                  </a:lnTo>
                  <a:lnTo>
                    <a:pt x="4853940" y="348614"/>
                  </a:lnTo>
                  <a:lnTo>
                    <a:pt x="4853940" y="335279"/>
                  </a:lnTo>
                  <a:lnTo>
                    <a:pt x="4853940" y="67309"/>
                  </a:lnTo>
                  <a:lnTo>
                    <a:pt x="4853940" y="53339"/>
                  </a:lnTo>
                  <a:lnTo>
                    <a:pt x="4847590" y="40004"/>
                  </a:lnTo>
                  <a:lnTo>
                    <a:pt x="4840605" y="33654"/>
                  </a:lnTo>
                  <a:lnTo>
                    <a:pt x="4833620" y="20319"/>
                  </a:lnTo>
                  <a:lnTo>
                    <a:pt x="4827270" y="13334"/>
                  </a:lnTo>
                  <a:lnTo>
                    <a:pt x="4813300" y="6984"/>
                  </a:lnTo>
                  <a:lnTo>
                    <a:pt x="4799965" y="0"/>
                  </a:lnTo>
                  <a:lnTo>
                    <a:pt x="4785995" y="0"/>
                  </a:lnTo>
                  <a:lnTo>
                    <a:pt x="3698240" y="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3220" y="2385060"/>
              <a:ext cx="2379345" cy="656590"/>
            </a:xfrm>
            <a:custGeom>
              <a:avLst/>
              <a:gdLst/>
              <a:ahLst/>
              <a:cxnLst/>
              <a:rect l="l" t="t" r="r" b="b"/>
              <a:pathLst>
                <a:path w="2379345" h="656589">
                  <a:moveTo>
                    <a:pt x="2259329" y="56514"/>
                  </a:moveTo>
                  <a:lnTo>
                    <a:pt x="0" y="629919"/>
                  </a:lnTo>
                  <a:lnTo>
                    <a:pt x="6984" y="656589"/>
                  </a:lnTo>
                  <a:lnTo>
                    <a:pt x="2265045" y="83185"/>
                  </a:lnTo>
                  <a:lnTo>
                    <a:pt x="2270759" y="66675"/>
                  </a:lnTo>
                  <a:lnTo>
                    <a:pt x="2259329" y="56514"/>
                  </a:lnTo>
                  <a:close/>
                </a:path>
                <a:path w="2379345" h="656589">
                  <a:moveTo>
                    <a:pt x="2364104" y="53339"/>
                  </a:moveTo>
                  <a:lnTo>
                    <a:pt x="2270759" y="53339"/>
                  </a:lnTo>
                  <a:lnTo>
                    <a:pt x="2277745" y="80010"/>
                  </a:lnTo>
                  <a:lnTo>
                    <a:pt x="2265045" y="83185"/>
                  </a:lnTo>
                  <a:lnTo>
                    <a:pt x="2237104" y="160654"/>
                  </a:lnTo>
                  <a:lnTo>
                    <a:pt x="2364104" y="53339"/>
                  </a:lnTo>
                  <a:close/>
                </a:path>
                <a:path w="2379345" h="656589">
                  <a:moveTo>
                    <a:pt x="2270759" y="53339"/>
                  </a:moveTo>
                  <a:lnTo>
                    <a:pt x="2259329" y="56514"/>
                  </a:lnTo>
                  <a:lnTo>
                    <a:pt x="2270759" y="66675"/>
                  </a:lnTo>
                  <a:lnTo>
                    <a:pt x="2265045" y="83185"/>
                  </a:lnTo>
                  <a:lnTo>
                    <a:pt x="2277745" y="80010"/>
                  </a:lnTo>
                  <a:lnTo>
                    <a:pt x="2270759" y="53339"/>
                  </a:lnTo>
                  <a:close/>
                </a:path>
                <a:path w="2379345" h="656589">
                  <a:moveTo>
                    <a:pt x="2196464" y="0"/>
                  </a:moveTo>
                  <a:lnTo>
                    <a:pt x="2259329" y="56514"/>
                  </a:lnTo>
                  <a:lnTo>
                    <a:pt x="2270759" y="53339"/>
                  </a:lnTo>
                  <a:lnTo>
                    <a:pt x="2364104" y="53339"/>
                  </a:lnTo>
                  <a:lnTo>
                    <a:pt x="2379345" y="40004"/>
                  </a:lnTo>
                  <a:lnTo>
                    <a:pt x="219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3220" y="2385060"/>
              <a:ext cx="2379345" cy="656590"/>
            </a:xfrm>
            <a:custGeom>
              <a:avLst/>
              <a:gdLst/>
              <a:ahLst/>
              <a:cxnLst/>
              <a:rect l="l" t="t" r="r" b="b"/>
              <a:pathLst>
                <a:path w="2379345" h="656589">
                  <a:moveTo>
                    <a:pt x="0" y="629919"/>
                  </a:moveTo>
                  <a:lnTo>
                    <a:pt x="2270759" y="53339"/>
                  </a:lnTo>
                  <a:lnTo>
                    <a:pt x="2277745" y="80010"/>
                  </a:lnTo>
                  <a:lnTo>
                    <a:pt x="6984" y="656589"/>
                  </a:lnTo>
                  <a:lnTo>
                    <a:pt x="0" y="629919"/>
                  </a:lnTo>
                  <a:close/>
                </a:path>
                <a:path w="2379345" h="656589">
                  <a:moveTo>
                    <a:pt x="2270759" y="66675"/>
                  </a:moveTo>
                  <a:lnTo>
                    <a:pt x="2196464" y="0"/>
                  </a:lnTo>
                  <a:lnTo>
                    <a:pt x="2379345" y="40004"/>
                  </a:lnTo>
                  <a:lnTo>
                    <a:pt x="2237104" y="160654"/>
                  </a:lnTo>
                  <a:lnTo>
                    <a:pt x="2270759" y="6667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4105" y="2870835"/>
              <a:ext cx="476250" cy="295275"/>
            </a:xfrm>
            <a:custGeom>
              <a:avLst/>
              <a:gdLst/>
              <a:ahLst/>
              <a:cxnLst/>
              <a:rect l="l" t="t" r="r" b="b"/>
              <a:pathLst>
                <a:path w="476250" h="295275">
                  <a:moveTo>
                    <a:pt x="4762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476250" y="29527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4105" y="2870835"/>
              <a:ext cx="476250" cy="295275"/>
            </a:xfrm>
            <a:custGeom>
              <a:avLst/>
              <a:gdLst/>
              <a:ahLst/>
              <a:cxnLst/>
              <a:rect l="l" t="t" r="r" b="b"/>
              <a:pathLst>
                <a:path w="476250" h="295275">
                  <a:moveTo>
                    <a:pt x="0" y="295275"/>
                  </a:moveTo>
                  <a:lnTo>
                    <a:pt x="476250" y="295275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295275"/>
                  </a:lnTo>
                  <a:close/>
                </a:path>
              </a:pathLst>
            </a:custGeom>
            <a:ln w="201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2189" y="4452620"/>
              <a:ext cx="1509395" cy="589280"/>
            </a:xfrm>
            <a:custGeom>
              <a:avLst/>
              <a:gdLst/>
              <a:ahLst/>
              <a:cxnLst/>
              <a:rect l="l" t="t" r="r" b="b"/>
              <a:pathLst>
                <a:path w="1509395" h="589279">
                  <a:moveTo>
                    <a:pt x="101600" y="0"/>
                  </a:moveTo>
                  <a:lnTo>
                    <a:pt x="81280" y="0"/>
                  </a:lnTo>
                  <a:lnTo>
                    <a:pt x="60960" y="6349"/>
                  </a:lnTo>
                  <a:lnTo>
                    <a:pt x="47625" y="19684"/>
                  </a:lnTo>
                  <a:lnTo>
                    <a:pt x="33655" y="26669"/>
                  </a:lnTo>
                  <a:lnTo>
                    <a:pt x="20320" y="46354"/>
                  </a:lnTo>
                  <a:lnTo>
                    <a:pt x="13335" y="60324"/>
                  </a:lnTo>
                  <a:lnTo>
                    <a:pt x="6350" y="80009"/>
                  </a:lnTo>
                  <a:lnTo>
                    <a:pt x="0" y="100329"/>
                  </a:lnTo>
                  <a:lnTo>
                    <a:pt x="0" y="488949"/>
                  </a:lnTo>
                  <a:lnTo>
                    <a:pt x="13335" y="528954"/>
                  </a:lnTo>
                  <a:lnTo>
                    <a:pt x="47625" y="569594"/>
                  </a:lnTo>
                  <a:lnTo>
                    <a:pt x="60960" y="582929"/>
                  </a:lnTo>
                  <a:lnTo>
                    <a:pt x="81280" y="582929"/>
                  </a:lnTo>
                  <a:lnTo>
                    <a:pt x="101600" y="589279"/>
                  </a:lnTo>
                  <a:lnTo>
                    <a:pt x="1414144" y="589279"/>
                  </a:lnTo>
                  <a:lnTo>
                    <a:pt x="1427480" y="582929"/>
                  </a:lnTo>
                  <a:lnTo>
                    <a:pt x="1447800" y="582929"/>
                  </a:lnTo>
                  <a:lnTo>
                    <a:pt x="1482089" y="556259"/>
                  </a:lnTo>
                  <a:lnTo>
                    <a:pt x="1509394" y="509269"/>
                  </a:lnTo>
                  <a:lnTo>
                    <a:pt x="1509394" y="488949"/>
                  </a:lnTo>
                  <a:lnTo>
                    <a:pt x="1509394" y="100329"/>
                  </a:lnTo>
                  <a:lnTo>
                    <a:pt x="1502410" y="60324"/>
                  </a:lnTo>
                  <a:lnTo>
                    <a:pt x="1482089" y="26669"/>
                  </a:lnTo>
                  <a:lnTo>
                    <a:pt x="1468119" y="19684"/>
                  </a:lnTo>
                  <a:lnTo>
                    <a:pt x="1447800" y="6349"/>
                  </a:lnTo>
                  <a:lnTo>
                    <a:pt x="1427480" y="0"/>
                  </a:lnTo>
                  <a:lnTo>
                    <a:pt x="1414144" y="0"/>
                  </a:lnTo>
                  <a:lnTo>
                    <a:pt x="101600" y="0"/>
                  </a:lnTo>
                </a:path>
              </a:pathLst>
            </a:custGeom>
            <a:ln w="2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7009" y="3303270"/>
              <a:ext cx="1176020" cy="1125855"/>
            </a:xfrm>
            <a:custGeom>
              <a:avLst/>
              <a:gdLst/>
              <a:ahLst/>
              <a:cxnLst/>
              <a:rect l="l" t="t" r="r" b="b"/>
              <a:pathLst>
                <a:path w="1176020" h="1125854">
                  <a:moveTo>
                    <a:pt x="97789" y="75564"/>
                  </a:moveTo>
                  <a:lnTo>
                    <a:pt x="81914" y="80009"/>
                  </a:lnTo>
                  <a:lnTo>
                    <a:pt x="78104" y="96519"/>
                  </a:lnTo>
                  <a:lnTo>
                    <a:pt x="1155700" y="1125854"/>
                  </a:lnTo>
                  <a:lnTo>
                    <a:pt x="1176019" y="1105534"/>
                  </a:lnTo>
                  <a:lnTo>
                    <a:pt x="97789" y="75564"/>
                  </a:lnTo>
                  <a:close/>
                </a:path>
                <a:path w="1176020" h="1125854">
                  <a:moveTo>
                    <a:pt x="0" y="0"/>
                  </a:moveTo>
                  <a:lnTo>
                    <a:pt x="61594" y="173989"/>
                  </a:lnTo>
                  <a:lnTo>
                    <a:pt x="78104" y="96519"/>
                  </a:lnTo>
                  <a:lnTo>
                    <a:pt x="67944" y="86994"/>
                  </a:lnTo>
                  <a:lnTo>
                    <a:pt x="88264" y="66675"/>
                  </a:lnTo>
                  <a:lnTo>
                    <a:pt x="132079" y="66675"/>
                  </a:lnTo>
                  <a:lnTo>
                    <a:pt x="183514" y="53339"/>
                  </a:lnTo>
                  <a:lnTo>
                    <a:pt x="0" y="0"/>
                  </a:lnTo>
                  <a:close/>
                </a:path>
                <a:path w="1176020" h="1125854">
                  <a:moveTo>
                    <a:pt x="88264" y="66675"/>
                  </a:moveTo>
                  <a:lnTo>
                    <a:pt x="67944" y="86994"/>
                  </a:lnTo>
                  <a:lnTo>
                    <a:pt x="78104" y="96519"/>
                  </a:lnTo>
                  <a:lnTo>
                    <a:pt x="81914" y="80009"/>
                  </a:lnTo>
                  <a:lnTo>
                    <a:pt x="97789" y="75564"/>
                  </a:lnTo>
                  <a:lnTo>
                    <a:pt x="88264" y="66675"/>
                  </a:lnTo>
                  <a:close/>
                </a:path>
                <a:path w="1176020" h="1125854">
                  <a:moveTo>
                    <a:pt x="132079" y="66675"/>
                  </a:moveTo>
                  <a:lnTo>
                    <a:pt x="88264" y="66675"/>
                  </a:lnTo>
                  <a:lnTo>
                    <a:pt x="97789" y="75564"/>
                  </a:lnTo>
                  <a:lnTo>
                    <a:pt x="132079" y="66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7009" y="3303270"/>
              <a:ext cx="1176020" cy="1125855"/>
            </a:xfrm>
            <a:custGeom>
              <a:avLst/>
              <a:gdLst/>
              <a:ahLst/>
              <a:cxnLst/>
              <a:rect l="l" t="t" r="r" b="b"/>
              <a:pathLst>
                <a:path w="1176020" h="1125854">
                  <a:moveTo>
                    <a:pt x="1155700" y="1125854"/>
                  </a:moveTo>
                  <a:lnTo>
                    <a:pt x="67944" y="86994"/>
                  </a:lnTo>
                  <a:lnTo>
                    <a:pt x="88264" y="66675"/>
                  </a:lnTo>
                  <a:lnTo>
                    <a:pt x="1176019" y="1105534"/>
                  </a:lnTo>
                  <a:lnTo>
                    <a:pt x="1155700" y="1125854"/>
                  </a:lnTo>
                  <a:close/>
                </a:path>
                <a:path w="1176020" h="1125854">
                  <a:moveTo>
                    <a:pt x="81914" y="80009"/>
                  </a:moveTo>
                  <a:lnTo>
                    <a:pt x="61594" y="173989"/>
                  </a:lnTo>
                  <a:lnTo>
                    <a:pt x="0" y="0"/>
                  </a:lnTo>
                  <a:lnTo>
                    <a:pt x="183514" y="53339"/>
                  </a:lnTo>
                  <a:lnTo>
                    <a:pt x="81914" y="80009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1339" y="2472055"/>
              <a:ext cx="1318895" cy="1963420"/>
            </a:xfrm>
            <a:custGeom>
              <a:avLst/>
              <a:gdLst/>
              <a:ahLst/>
              <a:cxnLst/>
              <a:rect l="l" t="t" r="r" b="b"/>
              <a:pathLst>
                <a:path w="1318895" h="1963420">
                  <a:moveTo>
                    <a:pt x="20319" y="1782445"/>
                  </a:moveTo>
                  <a:lnTo>
                    <a:pt x="0" y="1963420"/>
                  </a:lnTo>
                  <a:lnTo>
                    <a:pt x="139700" y="1882775"/>
                  </a:lnTo>
                  <a:lnTo>
                    <a:pt x="74929" y="1882775"/>
                  </a:lnTo>
                  <a:lnTo>
                    <a:pt x="47625" y="1863090"/>
                  </a:lnTo>
                  <a:lnTo>
                    <a:pt x="53975" y="1854200"/>
                  </a:lnTo>
                  <a:lnTo>
                    <a:pt x="20319" y="1782445"/>
                  </a:lnTo>
                  <a:close/>
                </a:path>
                <a:path w="1318895" h="1963420">
                  <a:moveTo>
                    <a:pt x="53975" y="1854200"/>
                  </a:moveTo>
                  <a:lnTo>
                    <a:pt x="47625" y="1863090"/>
                  </a:lnTo>
                  <a:lnTo>
                    <a:pt x="74929" y="1882775"/>
                  </a:lnTo>
                  <a:lnTo>
                    <a:pt x="83819" y="1869440"/>
                  </a:lnTo>
                  <a:lnTo>
                    <a:pt x="60959" y="1869440"/>
                  </a:lnTo>
                  <a:lnTo>
                    <a:pt x="53975" y="1854200"/>
                  </a:lnTo>
                  <a:close/>
                </a:path>
                <a:path w="1318895" h="1963420">
                  <a:moveTo>
                    <a:pt x="163194" y="1869440"/>
                  </a:moveTo>
                  <a:lnTo>
                    <a:pt x="83819" y="1869440"/>
                  </a:lnTo>
                  <a:lnTo>
                    <a:pt x="74929" y="1882775"/>
                  </a:lnTo>
                  <a:lnTo>
                    <a:pt x="139700" y="1882775"/>
                  </a:lnTo>
                  <a:lnTo>
                    <a:pt x="163194" y="1869440"/>
                  </a:lnTo>
                  <a:close/>
                </a:path>
                <a:path w="1318895" h="1963420">
                  <a:moveTo>
                    <a:pt x="1298575" y="0"/>
                  </a:moveTo>
                  <a:lnTo>
                    <a:pt x="53975" y="1854200"/>
                  </a:lnTo>
                  <a:lnTo>
                    <a:pt x="60959" y="1869440"/>
                  </a:lnTo>
                  <a:lnTo>
                    <a:pt x="83819" y="1869440"/>
                  </a:lnTo>
                  <a:lnTo>
                    <a:pt x="1318894" y="20320"/>
                  </a:lnTo>
                  <a:lnTo>
                    <a:pt x="129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1339" y="2472055"/>
              <a:ext cx="1318895" cy="1963420"/>
            </a:xfrm>
            <a:custGeom>
              <a:avLst/>
              <a:gdLst/>
              <a:ahLst/>
              <a:cxnLst/>
              <a:rect l="l" t="t" r="r" b="b"/>
              <a:pathLst>
                <a:path w="1318895" h="1963420">
                  <a:moveTo>
                    <a:pt x="1318894" y="20320"/>
                  </a:moveTo>
                  <a:lnTo>
                    <a:pt x="74929" y="1882775"/>
                  </a:lnTo>
                  <a:lnTo>
                    <a:pt x="47625" y="1863090"/>
                  </a:lnTo>
                  <a:lnTo>
                    <a:pt x="1298575" y="0"/>
                  </a:lnTo>
                  <a:lnTo>
                    <a:pt x="1318894" y="20320"/>
                  </a:lnTo>
                  <a:close/>
                </a:path>
                <a:path w="1318895" h="1963420">
                  <a:moveTo>
                    <a:pt x="60959" y="1869440"/>
                  </a:moveTo>
                  <a:lnTo>
                    <a:pt x="163194" y="1869440"/>
                  </a:lnTo>
                  <a:lnTo>
                    <a:pt x="0" y="1963420"/>
                  </a:lnTo>
                  <a:lnTo>
                    <a:pt x="20319" y="1782445"/>
                  </a:lnTo>
                  <a:lnTo>
                    <a:pt x="60959" y="186944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3389" y="2931795"/>
              <a:ext cx="1223645" cy="401955"/>
            </a:xfrm>
            <a:custGeom>
              <a:avLst/>
              <a:gdLst/>
              <a:ahLst/>
              <a:cxnLst/>
              <a:rect l="l" t="t" r="r" b="b"/>
              <a:pathLst>
                <a:path w="1223645" h="401954">
                  <a:moveTo>
                    <a:pt x="67944" y="0"/>
                  </a:moveTo>
                  <a:lnTo>
                    <a:pt x="53975" y="0"/>
                  </a:lnTo>
                  <a:lnTo>
                    <a:pt x="46989" y="0"/>
                  </a:lnTo>
                  <a:lnTo>
                    <a:pt x="33654" y="6984"/>
                  </a:lnTo>
                  <a:lnTo>
                    <a:pt x="20319" y="19684"/>
                  </a:lnTo>
                  <a:lnTo>
                    <a:pt x="13334" y="26669"/>
                  </a:lnTo>
                  <a:lnTo>
                    <a:pt x="6350" y="40004"/>
                  </a:lnTo>
                  <a:lnTo>
                    <a:pt x="6350" y="53339"/>
                  </a:lnTo>
                  <a:lnTo>
                    <a:pt x="0" y="67309"/>
                  </a:lnTo>
                  <a:lnTo>
                    <a:pt x="0" y="335279"/>
                  </a:lnTo>
                  <a:lnTo>
                    <a:pt x="6350" y="348614"/>
                  </a:lnTo>
                  <a:lnTo>
                    <a:pt x="6350" y="361950"/>
                  </a:lnTo>
                  <a:lnTo>
                    <a:pt x="13334" y="368300"/>
                  </a:lnTo>
                  <a:lnTo>
                    <a:pt x="20319" y="381634"/>
                  </a:lnTo>
                  <a:lnTo>
                    <a:pt x="33654" y="388619"/>
                  </a:lnTo>
                  <a:lnTo>
                    <a:pt x="46989" y="395604"/>
                  </a:lnTo>
                  <a:lnTo>
                    <a:pt x="53975" y="395604"/>
                  </a:lnTo>
                  <a:lnTo>
                    <a:pt x="67944" y="401954"/>
                  </a:lnTo>
                  <a:lnTo>
                    <a:pt x="1155064" y="401954"/>
                  </a:lnTo>
                  <a:lnTo>
                    <a:pt x="1169034" y="395604"/>
                  </a:lnTo>
                  <a:lnTo>
                    <a:pt x="1183004" y="395604"/>
                  </a:lnTo>
                  <a:lnTo>
                    <a:pt x="1196339" y="388619"/>
                  </a:lnTo>
                  <a:lnTo>
                    <a:pt x="1203325" y="381634"/>
                  </a:lnTo>
                  <a:lnTo>
                    <a:pt x="1216659" y="368300"/>
                  </a:lnTo>
                  <a:lnTo>
                    <a:pt x="1223644" y="361950"/>
                  </a:lnTo>
                  <a:lnTo>
                    <a:pt x="1223644" y="40004"/>
                  </a:lnTo>
                  <a:lnTo>
                    <a:pt x="1216659" y="26669"/>
                  </a:lnTo>
                  <a:lnTo>
                    <a:pt x="1203325" y="19684"/>
                  </a:lnTo>
                  <a:lnTo>
                    <a:pt x="1196339" y="6984"/>
                  </a:lnTo>
                  <a:lnTo>
                    <a:pt x="1183004" y="0"/>
                  </a:lnTo>
                  <a:lnTo>
                    <a:pt x="1169034" y="0"/>
                  </a:lnTo>
                  <a:lnTo>
                    <a:pt x="1155064" y="0"/>
                  </a:lnTo>
                  <a:lnTo>
                    <a:pt x="67944" y="0"/>
                  </a:lnTo>
                </a:path>
              </a:pathLst>
            </a:custGeom>
            <a:ln w="20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86849" y="2371725"/>
              <a:ext cx="1516380" cy="703580"/>
            </a:xfrm>
            <a:custGeom>
              <a:avLst/>
              <a:gdLst/>
              <a:ahLst/>
              <a:cxnLst/>
              <a:rect l="l" t="t" r="r" b="b"/>
              <a:pathLst>
                <a:path w="1516379" h="703580">
                  <a:moveTo>
                    <a:pt x="1395095" y="657860"/>
                  </a:moveTo>
                  <a:lnTo>
                    <a:pt x="1325879" y="703579"/>
                  </a:lnTo>
                  <a:lnTo>
                    <a:pt x="1516379" y="697229"/>
                  </a:lnTo>
                  <a:lnTo>
                    <a:pt x="1488440" y="663575"/>
                  </a:lnTo>
                  <a:lnTo>
                    <a:pt x="1407159" y="663575"/>
                  </a:lnTo>
                  <a:lnTo>
                    <a:pt x="1395095" y="657860"/>
                  </a:lnTo>
                  <a:close/>
                </a:path>
                <a:path w="1516379" h="703580">
                  <a:moveTo>
                    <a:pt x="1404620" y="632460"/>
                  </a:moveTo>
                  <a:lnTo>
                    <a:pt x="1407159" y="649604"/>
                  </a:lnTo>
                  <a:lnTo>
                    <a:pt x="1395095" y="657860"/>
                  </a:lnTo>
                  <a:lnTo>
                    <a:pt x="1407159" y="663575"/>
                  </a:lnTo>
                  <a:lnTo>
                    <a:pt x="1414145" y="636270"/>
                  </a:lnTo>
                  <a:lnTo>
                    <a:pt x="1404620" y="632460"/>
                  </a:lnTo>
                  <a:close/>
                </a:path>
                <a:path w="1516379" h="703580">
                  <a:moveTo>
                    <a:pt x="1393825" y="549275"/>
                  </a:moveTo>
                  <a:lnTo>
                    <a:pt x="1404620" y="632460"/>
                  </a:lnTo>
                  <a:lnTo>
                    <a:pt x="1414145" y="636270"/>
                  </a:lnTo>
                  <a:lnTo>
                    <a:pt x="1407159" y="663575"/>
                  </a:lnTo>
                  <a:lnTo>
                    <a:pt x="1488440" y="663575"/>
                  </a:lnTo>
                  <a:lnTo>
                    <a:pt x="1393825" y="549275"/>
                  </a:lnTo>
                  <a:close/>
                </a:path>
                <a:path w="1516379" h="703580">
                  <a:moveTo>
                    <a:pt x="13334" y="0"/>
                  </a:moveTo>
                  <a:lnTo>
                    <a:pt x="0" y="26670"/>
                  </a:lnTo>
                  <a:lnTo>
                    <a:pt x="1395095" y="657860"/>
                  </a:lnTo>
                  <a:lnTo>
                    <a:pt x="1407159" y="649604"/>
                  </a:lnTo>
                  <a:lnTo>
                    <a:pt x="1404620" y="63246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86849" y="2371725"/>
              <a:ext cx="1516380" cy="703580"/>
            </a:xfrm>
            <a:custGeom>
              <a:avLst/>
              <a:gdLst/>
              <a:ahLst/>
              <a:cxnLst/>
              <a:rect l="l" t="t" r="r" b="b"/>
              <a:pathLst>
                <a:path w="1516379" h="703580">
                  <a:moveTo>
                    <a:pt x="13334" y="0"/>
                  </a:moveTo>
                  <a:lnTo>
                    <a:pt x="1414145" y="636270"/>
                  </a:lnTo>
                  <a:lnTo>
                    <a:pt x="1407159" y="663575"/>
                  </a:lnTo>
                  <a:lnTo>
                    <a:pt x="0" y="26670"/>
                  </a:lnTo>
                  <a:lnTo>
                    <a:pt x="13334" y="0"/>
                  </a:lnTo>
                  <a:close/>
                </a:path>
                <a:path w="1516379" h="703580">
                  <a:moveTo>
                    <a:pt x="1407159" y="649604"/>
                  </a:moveTo>
                  <a:lnTo>
                    <a:pt x="1393825" y="549275"/>
                  </a:lnTo>
                  <a:lnTo>
                    <a:pt x="1516379" y="697229"/>
                  </a:lnTo>
                  <a:lnTo>
                    <a:pt x="1325879" y="703579"/>
                  </a:lnTo>
                  <a:lnTo>
                    <a:pt x="1407159" y="64960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4399" y="2341880"/>
              <a:ext cx="1169670" cy="314960"/>
            </a:xfrm>
            <a:custGeom>
              <a:avLst/>
              <a:gdLst/>
              <a:ahLst/>
              <a:cxnLst/>
              <a:rect l="l" t="t" r="r" b="b"/>
              <a:pathLst>
                <a:path w="1169670" h="314960">
                  <a:moveTo>
                    <a:pt x="1169670" y="0"/>
                  </a:moveTo>
                  <a:lnTo>
                    <a:pt x="0" y="0"/>
                  </a:lnTo>
                  <a:lnTo>
                    <a:pt x="0" y="314960"/>
                  </a:lnTo>
                  <a:lnTo>
                    <a:pt x="1169670" y="314960"/>
                  </a:lnTo>
                  <a:lnTo>
                    <a:pt x="1169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4399" y="2341880"/>
              <a:ext cx="1169670" cy="314960"/>
            </a:xfrm>
            <a:custGeom>
              <a:avLst/>
              <a:gdLst/>
              <a:ahLst/>
              <a:cxnLst/>
              <a:rect l="l" t="t" r="r" b="b"/>
              <a:pathLst>
                <a:path w="1169670" h="314960">
                  <a:moveTo>
                    <a:pt x="0" y="314960"/>
                  </a:moveTo>
                  <a:lnTo>
                    <a:pt x="1169670" y="314960"/>
                  </a:lnTo>
                  <a:lnTo>
                    <a:pt x="1169670" y="0"/>
                  </a:lnTo>
                  <a:lnTo>
                    <a:pt x="0" y="0"/>
                  </a:lnTo>
                  <a:lnTo>
                    <a:pt x="0" y="314960"/>
                  </a:lnTo>
                  <a:close/>
                </a:path>
              </a:pathLst>
            </a:custGeom>
            <a:ln w="200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7534" y="2033270"/>
              <a:ext cx="1604645" cy="542925"/>
            </a:xfrm>
            <a:custGeom>
              <a:avLst/>
              <a:gdLst/>
              <a:ahLst/>
              <a:cxnLst/>
              <a:rect l="l" t="t" r="r" b="b"/>
              <a:pathLst>
                <a:path w="1604645" h="542925">
                  <a:moveTo>
                    <a:pt x="1604644" y="0"/>
                  </a:moveTo>
                  <a:lnTo>
                    <a:pt x="0" y="0"/>
                  </a:lnTo>
                  <a:lnTo>
                    <a:pt x="0" y="542925"/>
                  </a:lnTo>
                  <a:lnTo>
                    <a:pt x="1604644" y="542925"/>
                  </a:lnTo>
                  <a:lnTo>
                    <a:pt x="160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7534" y="2033270"/>
              <a:ext cx="1604645" cy="542925"/>
            </a:xfrm>
            <a:custGeom>
              <a:avLst/>
              <a:gdLst/>
              <a:ahLst/>
              <a:cxnLst/>
              <a:rect l="l" t="t" r="r" b="b"/>
              <a:pathLst>
                <a:path w="1604645" h="542925">
                  <a:moveTo>
                    <a:pt x="0" y="542925"/>
                  </a:moveTo>
                  <a:lnTo>
                    <a:pt x="1604644" y="542925"/>
                  </a:lnTo>
                  <a:lnTo>
                    <a:pt x="1604644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20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8245" y="2137410"/>
              <a:ext cx="2821305" cy="831215"/>
            </a:xfrm>
            <a:custGeom>
              <a:avLst/>
              <a:gdLst/>
              <a:ahLst/>
              <a:cxnLst/>
              <a:rect l="l" t="t" r="r" b="b"/>
              <a:pathLst>
                <a:path w="2821304" h="831214">
                  <a:moveTo>
                    <a:pt x="142875" y="670560"/>
                  </a:moveTo>
                  <a:lnTo>
                    <a:pt x="0" y="797560"/>
                  </a:lnTo>
                  <a:lnTo>
                    <a:pt x="183514" y="831214"/>
                  </a:lnTo>
                  <a:lnTo>
                    <a:pt x="123825" y="777239"/>
                  </a:lnTo>
                  <a:lnTo>
                    <a:pt x="115569" y="777239"/>
                  </a:lnTo>
                  <a:lnTo>
                    <a:pt x="108584" y="763904"/>
                  </a:lnTo>
                  <a:lnTo>
                    <a:pt x="102234" y="750569"/>
                  </a:lnTo>
                  <a:lnTo>
                    <a:pt x="114934" y="747394"/>
                  </a:lnTo>
                  <a:lnTo>
                    <a:pt x="142875" y="670560"/>
                  </a:lnTo>
                  <a:close/>
                </a:path>
                <a:path w="2821304" h="831214">
                  <a:moveTo>
                    <a:pt x="109164" y="764429"/>
                  </a:moveTo>
                  <a:lnTo>
                    <a:pt x="115569" y="777239"/>
                  </a:lnTo>
                  <a:lnTo>
                    <a:pt x="121919" y="775969"/>
                  </a:lnTo>
                  <a:lnTo>
                    <a:pt x="109164" y="764429"/>
                  </a:lnTo>
                  <a:close/>
                </a:path>
                <a:path w="2821304" h="831214">
                  <a:moveTo>
                    <a:pt x="121919" y="775969"/>
                  </a:moveTo>
                  <a:lnTo>
                    <a:pt x="115569" y="777239"/>
                  </a:lnTo>
                  <a:lnTo>
                    <a:pt x="123825" y="777239"/>
                  </a:lnTo>
                  <a:lnTo>
                    <a:pt x="121919" y="775969"/>
                  </a:lnTo>
                  <a:close/>
                </a:path>
                <a:path w="2821304" h="831214">
                  <a:moveTo>
                    <a:pt x="2814320" y="0"/>
                  </a:moveTo>
                  <a:lnTo>
                    <a:pt x="114934" y="747394"/>
                  </a:lnTo>
                  <a:lnTo>
                    <a:pt x="108723" y="763546"/>
                  </a:lnTo>
                  <a:lnTo>
                    <a:pt x="109164" y="764429"/>
                  </a:lnTo>
                  <a:lnTo>
                    <a:pt x="121919" y="775969"/>
                  </a:lnTo>
                  <a:lnTo>
                    <a:pt x="2821304" y="26669"/>
                  </a:lnTo>
                  <a:lnTo>
                    <a:pt x="2814320" y="0"/>
                  </a:lnTo>
                  <a:close/>
                </a:path>
                <a:path w="2821304" h="831214">
                  <a:moveTo>
                    <a:pt x="114934" y="747394"/>
                  </a:moveTo>
                  <a:lnTo>
                    <a:pt x="102234" y="750569"/>
                  </a:lnTo>
                  <a:lnTo>
                    <a:pt x="108723" y="763546"/>
                  </a:lnTo>
                  <a:lnTo>
                    <a:pt x="114934" y="747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8245" y="2137410"/>
              <a:ext cx="2821305" cy="831215"/>
            </a:xfrm>
            <a:custGeom>
              <a:avLst/>
              <a:gdLst/>
              <a:ahLst/>
              <a:cxnLst/>
              <a:rect l="l" t="t" r="r" b="b"/>
              <a:pathLst>
                <a:path w="2821304" h="831214">
                  <a:moveTo>
                    <a:pt x="2821304" y="26669"/>
                  </a:moveTo>
                  <a:lnTo>
                    <a:pt x="115569" y="777239"/>
                  </a:lnTo>
                  <a:lnTo>
                    <a:pt x="102234" y="750569"/>
                  </a:lnTo>
                  <a:lnTo>
                    <a:pt x="2814320" y="0"/>
                  </a:lnTo>
                  <a:lnTo>
                    <a:pt x="2821304" y="26669"/>
                  </a:lnTo>
                  <a:close/>
                </a:path>
                <a:path w="2821304" h="831214">
                  <a:moveTo>
                    <a:pt x="108584" y="763904"/>
                  </a:moveTo>
                  <a:lnTo>
                    <a:pt x="183514" y="831214"/>
                  </a:lnTo>
                  <a:lnTo>
                    <a:pt x="0" y="797560"/>
                  </a:lnTo>
                  <a:lnTo>
                    <a:pt x="142875" y="670560"/>
                  </a:lnTo>
                  <a:lnTo>
                    <a:pt x="108584" y="76390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6555" y="3236595"/>
              <a:ext cx="1352550" cy="1199515"/>
            </a:xfrm>
            <a:custGeom>
              <a:avLst/>
              <a:gdLst/>
              <a:ahLst/>
              <a:cxnLst/>
              <a:rect l="l" t="t" r="r" b="b"/>
              <a:pathLst>
                <a:path w="1352550" h="1199514">
                  <a:moveTo>
                    <a:pt x="1254125" y="1130299"/>
                  </a:moveTo>
                  <a:lnTo>
                    <a:pt x="1169035" y="1152524"/>
                  </a:lnTo>
                  <a:lnTo>
                    <a:pt x="1352550" y="1199514"/>
                  </a:lnTo>
                  <a:lnTo>
                    <a:pt x="1329054" y="1139189"/>
                  </a:lnTo>
                  <a:lnTo>
                    <a:pt x="1264285" y="1139189"/>
                  </a:lnTo>
                  <a:lnTo>
                    <a:pt x="1254125" y="1130299"/>
                  </a:lnTo>
                  <a:close/>
                </a:path>
                <a:path w="1352550" h="1199514">
                  <a:moveTo>
                    <a:pt x="1272540" y="1114424"/>
                  </a:moveTo>
                  <a:lnTo>
                    <a:pt x="1271270" y="1125854"/>
                  </a:lnTo>
                  <a:lnTo>
                    <a:pt x="1254125" y="1130299"/>
                  </a:lnTo>
                  <a:lnTo>
                    <a:pt x="1264285" y="1139189"/>
                  </a:lnTo>
                  <a:lnTo>
                    <a:pt x="1278254" y="1118869"/>
                  </a:lnTo>
                  <a:lnTo>
                    <a:pt x="1272540" y="1114424"/>
                  </a:lnTo>
                  <a:close/>
                </a:path>
                <a:path w="1352550" h="1199514">
                  <a:moveTo>
                    <a:pt x="1284604" y="1025524"/>
                  </a:moveTo>
                  <a:lnTo>
                    <a:pt x="1272540" y="1114424"/>
                  </a:lnTo>
                  <a:lnTo>
                    <a:pt x="1278254" y="1118869"/>
                  </a:lnTo>
                  <a:lnTo>
                    <a:pt x="1264285" y="1139189"/>
                  </a:lnTo>
                  <a:lnTo>
                    <a:pt x="1329054" y="1139189"/>
                  </a:lnTo>
                  <a:lnTo>
                    <a:pt x="1284604" y="1025524"/>
                  </a:lnTo>
                  <a:close/>
                </a:path>
                <a:path w="1352550" h="1199514">
                  <a:moveTo>
                    <a:pt x="13335" y="0"/>
                  </a:moveTo>
                  <a:lnTo>
                    <a:pt x="0" y="20319"/>
                  </a:lnTo>
                  <a:lnTo>
                    <a:pt x="1254125" y="1130299"/>
                  </a:lnTo>
                  <a:lnTo>
                    <a:pt x="1271270" y="1125854"/>
                  </a:lnTo>
                  <a:lnTo>
                    <a:pt x="1272540" y="1114424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6555" y="3236595"/>
              <a:ext cx="1352550" cy="1199515"/>
            </a:xfrm>
            <a:custGeom>
              <a:avLst/>
              <a:gdLst/>
              <a:ahLst/>
              <a:cxnLst/>
              <a:rect l="l" t="t" r="r" b="b"/>
              <a:pathLst>
                <a:path w="1352550" h="1199514">
                  <a:moveTo>
                    <a:pt x="13335" y="0"/>
                  </a:moveTo>
                  <a:lnTo>
                    <a:pt x="1278254" y="1118869"/>
                  </a:lnTo>
                  <a:lnTo>
                    <a:pt x="1264285" y="1139189"/>
                  </a:lnTo>
                  <a:lnTo>
                    <a:pt x="0" y="20319"/>
                  </a:lnTo>
                  <a:lnTo>
                    <a:pt x="13335" y="0"/>
                  </a:lnTo>
                  <a:close/>
                </a:path>
                <a:path w="1352550" h="1199514">
                  <a:moveTo>
                    <a:pt x="1271270" y="1125854"/>
                  </a:moveTo>
                  <a:lnTo>
                    <a:pt x="1284604" y="1025524"/>
                  </a:lnTo>
                  <a:lnTo>
                    <a:pt x="1352550" y="1199514"/>
                  </a:lnTo>
                  <a:lnTo>
                    <a:pt x="1169035" y="1152524"/>
                  </a:lnTo>
                  <a:lnTo>
                    <a:pt x="1271270" y="112585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2830" y="3514725"/>
              <a:ext cx="972819" cy="274955"/>
            </a:xfrm>
            <a:custGeom>
              <a:avLst/>
              <a:gdLst/>
              <a:ahLst/>
              <a:cxnLst/>
              <a:rect l="l" t="t" r="r" b="b"/>
              <a:pathLst>
                <a:path w="972820" h="274954">
                  <a:moveTo>
                    <a:pt x="972820" y="0"/>
                  </a:moveTo>
                  <a:lnTo>
                    <a:pt x="0" y="0"/>
                  </a:lnTo>
                  <a:lnTo>
                    <a:pt x="0" y="274955"/>
                  </a:lnTo>
                  <a:lnTo>
                    <a:pt x="972820" y="274955"/>
                  </a:lnTo>
                  <a:lnTo>
                    <a:pt x="972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2830" y="3514725"/>
              <a:ext cx="972819" cy="274955"/>
            </a:xfrm>
            <a:custGeom>
              <a:avLst/>
              <a:gdLst/>
              <a:ahLst/>
              <a:cxnLst/>
              <a:rect l="l" t="t" r="r" b="b"/>
              <a:pathLst>
                <a:path w="972820" h="274954">
                  <a:moveTo>
                    <a:pt x="0" y="274955"/>
                  </a:moveTo>
                  <a:lnTo>
                    <a:pt x="972820" y="274955"/>
                  </a:lnTo>
                  <a:lnTo>
                    <a:pt x="972820" y="0"/>
                  </a:lnTo>
                  <a:lnTo>
                    <a:pt x="0" y="0"/>
                  </a:lnTo>
                  <a:lnTo>
                    <a:pt x="0" y="274955"/>
                  </a:lnTo>
                  <a:close/>
                </a:path>
              </a:pathLst>
            </a:custGeom>
            <a:ln w="200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8114" y="4432935"/>
              <a:ext cx="3215640" cy="609600"/>
            </a:xfrm>
            <a:custGeom>
              <a:avLst/>
              <a:gdLst/>
              <a:ahLst/>
              <a:cxnLst/>
              <a:rect l="l" t="t" r="r" b="b"/>
              <a:pathLst>
                <a:path w="3215640" h="609600">
                  <a:moveTo>
                    <a:pt x="101600" y="20319"/>
                  </a:moveTo>
                  <a:lnTo>
                    <a:pt x="81914" y="20319"/>
                  </a:lnTo>
                  <a:lnTo>
                    <a:pt x="61594" y="26669"/>
                  </a:lnTo>
                  <a:lnTo>
                    <a:pt x="47625" y="40004"/>
                  </a:lnTo>
                  <a:lnTo>
                    <a:pt x="33654" y="46989"/>
                  </a:lnTo>
                  <a:lnTo>
                    <a:pt x="20319" y="66675"/>
                  </a:lnTo>
                  <a:lnTo>
                    <a:pt x="13334" y="80644"/>
                  </a:lnTo>
                  <a:lnTo>
                    <a:pt x="6984" y="100329"/>
                  </a:lnTo>
                  <a:lnTo>
                    <a:pt x="0" y="120650"/>
                  </a:lnTo>
                  <a:lnTo>
                    <a:pt x="0" y="509269"/>
                  </a:lnTo>
                  <a:lnTo>
                    <a:pt x="6984" y="529589"/>
                  </a:lnTo>
                  <a:lnTo>
                    <a:pt x="13334" y="549275"/>
                  </a:lnTo>
                  <a:lnTo>
                    <a:pt x="20319" y="563244"/>
                  </a:lnTo>
                  <a:lnTo>
                    <a:pt x="33654" y="576579"/>
                  </a:lnTo>
                  <a:lnTo>
                    <a:pt x="47625" y="589914"/>
                  </a:lnTo>
                  <a:lnTo>
                    <a:pt x="61594" y="603250"/>
                  </a:lnTo>
                  <a:lnTo>
                    <a:pt x="81914" y="603250"/>
                  </a:lnTo>
                  <a:lnTo>
                    <a:pt x="101600" y="609600"/>
                  </a:lnTo>
                  <a:lnTo>
                    <a:pt x="1407159" y="609600"/>
                  </a:lnTo>
                  <a:lnTo>
                    <a:pt x="1427479" y="603250"/>
                  </a:lnTo>
                  <a:lnTo>
                    <a:pt x="1448434" y="603250"/>
                  </a:lnTo>
                  <a:lnTo>
                    <a:pt x="1468754" y="589914"/>
                  </a:lnTo>
                  <a:lnTo>
                    <a:pt x="1482089" y="576579"/>
                  </a:lnTo>
                  <a:lnTo>
                    <a:pt x="1495425" y="563244"/>
                  </a:lnTo>
                  <a:lnTo>
                    <a:pt x="1502409" y="549275"/>
                  </a:lnTo>
                  <a:lnTo>
                    <a:pt x="1509394" y="529589"/>
                  </a:lnTo>
                  <a:lnTo>
                    <a:pt x="1509394" y="509269"/>
                  </a:lnTo>
                  <a:lnTo>
                    <a:pt x="1509394" y="120650"/>
                  </a:lnTo>
                  <a:lnTo>
                    <a:pt x="1509394" y="100329"/>
                  </a:lnTo>
                  <a:lnTo>
                    <a:pt x="1502409" y="80644"/>
                  </a:lnTo>
                  <a:lnTo>
                    <a:pt x="1495425" y="66675"/>
                  </a:lnTo>
                  <a:lnTo>
                    <a:pt x="1482089" y="46989"/>
                  </a:lnTo>
                  <a:lnTo>
                    <a:pt x="1468754" y="40004"/>
                  </a:lnTo>
                  <a:lnTo>
                    <a:pt x="1448434" y="26669"/>
                  </a:lnTo>
                  <a:lnTo>
                    <a:pt x="1427479" y="20319"/>
                  </a:lnTo>
                  <a:lnTo>
                    <a:pt x="1407159" y="20319"/>
                  </a:lnTo>
                  <a:lnTo>
                    <a:pt x="101600" y="20319"/>
                  </a:lnTo>
                </a:path>
                <a:path w="3215640" h="609600">
                  <a:moveTo>
                    <a:pt x="1808479" y="0"/>
                  </a:moveTo>
                  <a:lnTo>
                    <a:pt x="1788159" y="6984"/>
                  </a:lnTo>
                  <a:lnTo>
                    <a:pt x="1767839" y="6984"/>
                  </a:lnTo>
                  <a:lnTo>
                    <a:pt x="1753869" y="20319"/>
                  </a:lnTo>
                  <a:lnTo>
                    <a:pt x="1733550" y="33654"/>
                  </a:lnTo>
                  <a:lnTo>
                    <a:pt x="1726564" y="46989"/>
                  </a:lnTo>
                  <a:lnTo>
                    <a:pt x="1713229" y="60325"/>
                  </a:lnTo>
                  <a:lnTo>
                    <a:pt x="1706244" y="80644"/>
                  </a:lnTo>
                  <a:lnTo>
                    <a:pt x="1706244" y="100329"/>
                  </a:lnTo>
                  <a:lnTo>
                    <a:pt x="1706244" y="489584"/>
                  </a:lnTo>
                  <a:lnTo>
                    <a:pt x="1706244" y="509269"/>
                  </a:lnTo>
                  <a:lnTo>
                    <a:pt x="1713229" y="529589"/>
                  </a:lnTo>
                  <a:lnTo>
                    <a:pt x="1726564" y="542925"/>
                  </a:lnTo>
                  <a:lnTo>
                    <a:pt x="1733550" y="556259"/>
                  </a:lnTo>
                  <a:lnTo>
                    <a:pt x="1753869" y="569594"/>
                  </a:lnTo>
                  <a:lnTo>
                    <a:pt x="1767839" y="582929"/>
                  </a:lnTo>
                  <a:lnTo>
                    <a:pt x="1788159" y="582929"/>
                  </a:lnTo>
                  <a:lnTo>
                    <a:pt x="1808479" y="589914"/>
                  </a:lnTo>
                  <a:lnTo>
                    <a:pt x="3113404" y="589914"/>
                  </a:lnTo>
                  <a:lnTo>
                    <a:pt x="3134359" y="582929"/>
                  </a:lnTo>
                  <a:lnTo>
                    <a:pt x="3154679" y="582929"/>
                  </a:lnTo>
                  <a:lnTo>
                    <a:pt x="3168014" y="569594"/>
                  </a:lnTo>
                  <a:lnTo>
                    <a:pt x="3188334" y="556259"/>
                  </a:lnTo>
                  <a:lnTo>
                    <a:pt x="3195319" y="542925"/>
                  </a:lnTo>
                  <a:lnTo>
                    <a:pt x="3208654" y="529589"/>
                  </a:lnTo>
                  <a:lnTo>
                    <a:pt x="3215639" y="509269"/>
                  </a:lnTo>
                  <a:lnTo>
                    <a:pt x="3215639" y="489584"/>
                  </a:lnTo>
                  <a:lnTo>
                    <a:pt x="3215639" y="100329"/>
                  </a:lnTo>
                  <a:lnTo>
                    <a:pt x="3215639" y="80644"/>
                  </a:lnTo>
                  <a:lnTo>
                    <a:pt x="3208654" y="60325"/>
                  </a:lnTo>
                  <a:lnTo>
                    <a:pt x="3195319" y="46989"/>
                  </a:lnTo>
                  <a:lnTo>
                    <a:pt x="3188334" y="33654"/>
                  </a:lnTo>
                  <a:lnTo>
                    <a:pt x="3168014" y="20319"/>
                  </a:lnTo>
                  <a:lnTo>
                    <a:pt x="3154679" y="6984"/>
                  </a:lnTo>
                  <a:lnTo>
                    <a:pt x="3134359" y="6984"/>
                  </a:lnTo>
                  <a:lnTo>
                    <a:pt x="3113404" y="0"/>
                  </a:lnTo>
                  <a:lnTo>
                    <a:pt x="1808479" y="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34705" y="2505710"/>
              <a:ext cx="170180" cy="1929764"/>
            </a:xfrm>
            <a:custGeom>
              <a:avLst/>
              <a:gdLst/>
              <a:ahLst/>
              <a:cxnLst/>
              <a:rect l="l" t="t" r="r" b="b"/>
              <a:pathLst>
                <a:path w="170179" h="1929764">
                  <a:moveTo>
                    <a:pt x="0" y="1762125"/>
                  </a:moveTo>
                  <a:lnTo>
                    <a:pt x="81279" y="1929764"/>
                  </a:lnTo>
                  <a:lnTo>
                    <a:pt x="137795" y="1822450"/>
                  </a:lnTo>
                  <a:lnTo>
                    <a:pt x="67945" y="1822450"/>
                  </a:lnTo>
                  <a:lnTo>
                    <a:pt x="67945" y="1812925"/>
                  </a:lnTo>
                  <a:lnTo>
                    <a:pt x="0" y="1762125"/>
                  </a:lnTo>
                  <a:close/>
                </a:path>
                <a:path w="170179" h="1929764">
                  <a:moveTo>
                    <a:pt x="67945" y="1812925"/>
                  </a:moveTo>
                  <a:lnTo>
                    <a:pt x="67945" y="1822450"/>
                  </a:lnTo>
                  <a:lnTo>
                    <a:pt x="81279" y="1822450"/>
                  </a:lnTo>
                  <a:lnTo>
                    <a:pt x="67945" y="1812925"/>
                  </a:lnTo>
                  <a:close/>
                </a:path>
                <a:path w="170179" h="1929764">
                  <a:moveTo>
                    <a:pt x="95250" y="0"/>
                  </a:moveTo>
                  <a:lnTo>
                    <a:pt x="67945" y="0"/>
                  </a:lnTo>
                  <a:lnTo>
                    <a:pt x="67945" y="1812925"/>
                  </a:lnTo>
                  <a:lnTo>
                    <a:pt x="81279" y="1822450"/>
                  </a:lnTo>
                  <a:lnTo>
                    <a:pt x="95250" y="1813559"/>
                  </a:lnTo>
                  <a:lnTo>
                    <a:pt x="95250" y="0"/>
                  </a:lnTo>
                  <a:close/>
                </a:path>
                <a:path w="170179" h="1929764">
                  <a:moveTo>
                    <a:pt x="95250" y="1813559"/>
                  </a:moveTo>
                  <a:lnTo>
                    <a:pt x="81279" y="1822450"/>
                  </a:lnTo>
                  <a:lnTo>
                    <a:pt x="95250" y="1822450"/>
                  </a:lnTo>
                  <a:lnTo>
                    <a:pt x="95250" y="1813559"/>
                  </a:lnTo>
                  <a:close/>
                </a:path>
                <a:path w="170179" h="1929764">
                  <a:moveTo>
                    <a:pt x="170179" y="1762125"/>
                  </a:moveTo>
                  <a:lnTo>
                    <a:pt x="95250" y="1813559"/>
                  </a:lnTo>
                  <a:lnTo>
                    <a:pt x="95250" y="1822450"/>
                  </a:lnTo>
                  <a:lnTo>
                    <a:pt x="137795" y="1822450"/>
                  </a:lnTo>
                  <a:lnTo>
                    <a:pt x="170179" y="1762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34705" y="2505710"/>
              <a:ext cx="170180" cy="1929764"/>
            </a:xfrm>
            <a:custGeom>
              <a:avLst/>
              <a:gdLst/>
              <a:ahLst/>
              <a:cxnLst/>
              <a:rect l="l" t="t" r="r" b="b"/>
              <a:pathLst>
                <a:path w="170179" h="1929764">
                  <a:moveTo>
                    <a:pt x="95250" y="0"/>
                  </a:moveTo>
                  <a:lnTo>
                    <a:pt x="95250" y="1822450"/>
                  </a:lnTo>
                  <a:lnTo>
                    <a:pt x="67945" y="1822450"/>
                  </a:lnTo>
                  <a:lnTo>
                    <a:pt x="67945" y="0"/>
                  </a:lnTo>
                  <a:lnTo>
                    <a:pt x="95250" y="0"/>
                  </a:lnTo>
                  <a:close/>
                </a:path>
                <a:path w="170179" h="1929764">
                  <a:moveTo>
                    <a:pt x="81279" y="1822450"/>
                  </a:moveTo>
                  <a:lnTo>
                    <a:pt x="170179" y="1762125"/>
                  </a:lnTo>
                  <a:lnTo>
                    <a:pt x="81279" y="1929764"/>
                  </a:lnTo>
                  <a:lnTo>
                    <a:pt x="0" y="1762125"/>
                  </a:lnTo>
                  <a:lnTo>
                    <a:pt x="81279" y="182245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9389" y="3400425"/>
              <a:ext cx="652780" cy="328930"/>
            </a:xfrm>
            <a:custGeom>
              <a:avLst/>
              <a:gdLst/>
              <a:ahLst/>
              <a:cxnLst/>
              <a:rect l="l" t="t" r="r" b="b"/>
              <a:pathLst>
                <a:path w="652779" h="328929">
                  <a:moveTo>
                    <a:pt x="652779" y="0"/>
                  </a:moveTo>
                  <a:lnTo>
                    <a:pt x="0" y="0"/>
                  </a:lnTo>
                  <a:lnTo>
                    <a:pt x="0" y="328930"/>
                  </a:lnTo>
                  <a:lnTo>
                    <a:pt x="652779" y="328930"/>
                  </a:lnTo>
                  <a:lnTo>
                    <a:pt x="652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19389" y="3400425"/>
              <a:ext cx="652780" cy="328930"/>
            </a:xfrm>
            <a:custGeom>
              <a:avLst/>
              <a:gdLst/>
              <a:ahLst/>
              <a:cxnLst/>
              <a:rect l="l" t="t" r="r" b="b"/>
              <a:pathLst>
                <a:path w="652779" h="328929">
                  <a:moveTo>
                    <a:pt x="0" y="328930"/>
                  </a:moveTo>
                  <a:lnTo>
                    <a:pt x="652779" y="328930"/>
                  </a:lnTo>
                  <a:lnTo>
                    <a:pt x="652779" y="0"/>
                  </a:lnTo>
                  <a:lnTo>
                    <a:pt x="0" y="0"/>
                  </a:lnTo>
                  <a:lnTo>
                    <a:pt x="0" y="328930"/>
                  </a:lnTo>
                  <a:close/>
                </a:path>
              </a:pathLst>
            </a:custGeom>
            <a:ln w="201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2055" y="2492375"/>
              <a:ext cx="1400175" cy="1923414"/>
            </a:xfrm>
            <a:custGeom>
              <a:avLst/>
              <a:gdLst/>
              <a:ahLst/>
              <a:cxnLst/>
              <a:rect l="l" t="t" r="r" b="b"/>
              <a:pathLst>
                <a:path w="1400175" h="1923414">
                  <a:moveTo>
                    <a:pt x="1320167" y="1835785"/>
                  </a:moveTo>
                  <a:lnTo>
                    <a:pt x="1229995" y="1835785"/>
                  </a:lnTo>
                  <a:lnTo>
                    <a:pt x="1400175" y="1923414"/>
                  </a:lnTo>
                  <a:lnTo>
                    <a:pt x="1388110" y="1842770"/>
                  </a:lnTo>
                  <a:lnTo>
                    <a:pt x="1325244" y="1842769"/>
                  </a:lnTo>
                  <a:lnTo>
                    <a:pt x="1320167" y="1835785"/>
                  </a:lnTo>
                  <a:close/>
                </a:path>
                <a:path w="1400175" h="1923414">
                  <a:moveTo>
                    <a:pt x="1372870" y="1742439"/>
                  </a:moveTo>
                  <a:lnTo>
                    <a:pt x="1339215" y="1819910"/>
                  </a:lnTo>
                  <a:lnTo>
                    <a:pt x="1345565" y="1829435"/>
                  </a:lnTo>
                  <a:lnTo>
                    <a:pt x="1325245" y="1842769"/>
                  </a:lnTo>
                  <a:lnTo>
                    <a:pt x="1388110" y="1842770"/>
                  </a:lnTo>
                  <a:lnTo>
                    <a:pt x="1372870" y="1742439"/>
                  </a:lnTo>
                  <a:close/>
                </a:path>
                <a:path w="1400175" h="1923414">
                  <a:moveTo>
                    <a:pt x="1339215" y="1819910"/>
                  </a:moveTo>
                  <a:lnTo>
                    <a:pt x="1332229" y="1835785"/>
                  </a:lnTo>
                  <a:lnTo>
                    <a:pt x="1320800" y="1835785"/>
                  </a:lnTo>
                  <a:lnTo>
                    <a:pt x="1325244" y="1842769"/>
                  </a:lnTo>
                  <a:lnTo>
                    <a:pt x="1335404" y="1835785"/>
                  </a:lnTo>
                  <a:lnTo>
                    <a:pt x="1345565" y="1829435"/>
                  </a:lnTo>
                  <a:lnTo>
                    <a:pt x="1339215" y="1819910"/>
                  </a:lnTo>
                  <a:close/>
                </a:path>
                <a:path w="1400175" h="1923414">
                  <a:moveTo>
                    <a:pt x="26670" y="0"/>
                  </a:moveTo>
                  <a:lnTo>
                    <a:pt x="0" y="19685"/>
                  </a:lnTo>
                  <a:lnTo>
                    <a:pt x="1320167" y="1835785"/>
                  </a:lnTo>
                  <a:lnTo>
                    <a:pt x="1332229" y="1835785"/>
                  </a:lnTo>
                  <a:lnTo>
                    <a:pt x="1339215" y="181991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22055" y="2492375"/>
              <a:ext cx="1400175" cy="1923414"/>
            </a:xfrm>
            <a:custGeom>
              <a:avLst/>
              <a:gdLst/>
              <a:ahLst/>
              <a:cxnLst/>
              <a:rect l="l" t="t" r="r" b="b"/>
              <a:pathLst>
                <a:path w="1400175" h="1923414">
                  <a:moveTo>
                    <a:pt x="26670" y="0"/>
                  </a:moveTo>
                  <a:lnTo>
                    <a:pt x="1345565" y="1829435"/>
                  </a:lnTo>
                  <a:lnTo>
                    <a:pt x="1325245" y="1842770"/>
                  </a:lnTo>
                  <a:lnTo>
                    <a:pt x="0" y="19685"/>
                  </a:lnTo>
                  <a:lnTo>
                    <a:pt x="26670" y="0"/>
                  </a:lnTo>
                  <a:close/>
                </a:path>
                <a:path w="1400175" h="1923414">
                  <a:moveTo>
                    <a:pt x="1332229" y="1835785"/>
                  </a:moveTo>
                  <a:lnTo>
                    <a:pt x="1372870" y="1742439"/>
                  </a:lnTo>
                  <a:lnTo>
                    <a:pt x="1400175" y="1923414"/>
                  </a:lnTo>
                  <a:lnTo>
                    <a:pt x="1229995" y="1835785"/>
                  </a:lnTo>
                  <a:lnTo>
                    <a:pt x="1332229" y="183578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66030" y="3675380"/>
              <a:ext cx="775335" cy="563245"/>
            </a:xfrm>
            <a:custGeom>
              <a:avLst/>
              <a:gdLst/>
              <a:ahLst/>
              <a:cxnLst/>
              <a:rect l="l" t="t" r="r" b="b"/>
              <a:pathLst>
                <a:path w="775335" h="563245">
                  <a:moveTo>
                    <a:pt x="775335" y="0"/>
                  </a:moveTo>
                  <a:lnTo>
                    <a:pt x="0" y="0"/>
                  </a:lnTo>
                  <a:lnTo>
                    <a:pt x="0" y="563245"/>
                  </a:lnTo>
                  <a:lnTo>
                    <a:pt x="775335" y="563245"/>
                  </a:lnTo>
                  <a:lnTo>
                    <a:pt x="775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66030" y="3675380"/>
              <a:ext cx="775335" cy="563245"/>
            </a:xfrm>
            <a:custGeom>
              <a:avLst/>
              <a:gdLst/>
              <a:ahLst/>
              <a:cxnLst/>
              <a:rect l="l" t="t" r="r" b="b"/>
              <a:pathLst>
                <a:path w="775335" h="563245">
                  <a:moveTo>
                    <a:pt x="0" y="563245"/>
                  </a:moveTo>
                  <a:lnTo>
                    <a:pt x="775335" y="563245"/>
                  </a:lnTo>
                  <a:lnTo>
                    <a:pt x="775335" y="0"/>
                  </a:lnTo>
                  <a:lnTo>
                    <a:pt x="0" y="0"/>
                  </a:lnTo>
                  <a:lnTo>
                    <a:pt x="0" y="563245"/>
                  </a:lnTo>
                  <a:close/>
                </a:path>
              </a:pathLst>
            </a:custGeom>
            <a:ln w="201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3130" y="5042535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0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3775" y="3303270"/>
              <a:ext cx="170180" cy="1956435"/>
            </a:xfrm>
            <a:custGeom>
              <a:avLst/>
              <a:gdLst/>
              <a:ahLst/>
              <a:cxnLst/>
              <a:rect l="l" t="t" r="r" b="b"/>
              <a:pathLst>
                <a:path w="170179" h="1956435">
                  <a:moveTo>
                    <a:pt x="88264" y="113664"/>
                  </a:moveTo>
                  <a:lnTo>
                    <a:pt x="67945" y="125729"/>
                  </a:lnTo>
                  <a:lnTo>
                    <a:pt x="67945" y="1956434"/>
                  </a:lnTo>
                  <a:lnTo>
                    <a:pt x="102235" y="1956434"/>
                  </a:lnTo>
                  <a:lnTo>
                    <a:pt x="102235" y="122554"/>
                  </a:lnTo>
                  <a:lnTo>
                    <a:pt x="88264" y="113664"/>
                  </a:lnTo>
                  <a:close/>
                </a:path>
                <a:path w="170179" h="1956435">
                  <a:moveTo>
                    <a:pt x="88264" y="0"/>
                  </a:moveTo>
                  <a:lnTo>
                    <a:pt x="0" y="167004"/>
                  </a:lnTo>
                  <a:lnTo>
                    <a:pt x="67945" y="125729"/>
                  </a:lnTo>
                  <a:lnTo>
                    <a:pt x="67945" y="113664"/>
                  </a:lnTo>
                  <a:lnTo>
                    <a:pt x="144145" y="113664"/>
                  </a:lnTo>
                  <a:lnTo>
                    <a:pt x="88264" y="0"/>
                  </a:lnTo>
                  <a:close/>
                </a:path>
                <a:path w="170179" h="1956435">
                  <a:moveTo>
                    <a:pt x="144145" y="113664"/>
                  </a:moveTo>
                  <a:lnTo>
                    <a:pt x="102235" y="113664"/>
                  </a:lnTo>
                  <a:lnTo>
                    <a:pt x="102235" y="122554"/>
                  </a:lnTo>
                  <a:lnTo>
                    <a:pt x="170179" y="167004"/>
                  </a:lnTo>
                  <a:lnTo>
                    <a:pt x="144145" y="113664"/>
                  </a:lnTo>
                  <a:close/>
                </a:path>
                <a:path w="170179" h="1956435">
                  <a:moveTo>
                    <a:pt x="88264" y="113664"/>
                  </a:moveTo>
                  <a:lnTo>
                    <a:pt x="67945" y="113664"/>
                  </a:lnTo>
                  <a:lnTo>
                    <a:pt x="67945" y="125729"/>
                  </a:lnTo>
                  <a:lnTo>
                    <a:pt x="88264" y="113664"/>
                  </a:lnTo>
                  <a:close/>
                </a:path>
                <a:path w="170179" h="1956435">
                  <a:moveTo>
                    <a:pt x="102235" y="113664"/>
                  </a:moveTo>
                  <a:lnTo>
                    <a:pt x="88264" y="113664"/>
                  </a:lnTo>
                  <a:lnTo>
                    <a:pt x="102235" y="122554"/>
                  </a:lnTo>
                  <a:lnTo>
                    <a:pt x="102235" y="113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03775" y="3303270"/>
              <a:ext cx="170180" cy="1956435"/>
            </a:xfrm>
            <a:custGeom>
              <a:avLst/>
              <a:gdLst/>
              <a:ahLst/>
              <a:cxnLst/>
              <a:rect l="l" t="t" r="r" b="b"/>
              <a:pathLst>
                <a:path w="170179" h="1956435">
                  <a:moveTo>
                    <a:pt x="67945" y="1956434"/>
                  </a:moveTo>
                  <a:lnTo>
                    <a:pt x="67945" y="113664"/>
                  </a:lnTo>
                  <a:lnTo>
                    <a:pt x="102235" y="113664"/>
                  </a:lnTo>
                  <a:lnTo>
                    <a:pt x="102235" y="1956434"/>
                  </a:lnTo>
                  <a:lnTo>
                    <a:pt x="67945" y="1956434"/>
                  </a:lnTo>
                  <a:close/>
                </a:path>
                <a:path w="170179" h="1956435">
                  <a:moveTo>
                    <a:pt x="88264" y="113664"/>
                  </a:moveTo>
                  <a:lnTo>
                    <a:pt x="0" y="167004"/>
                  </a:lnTo>
                  <a:lnTo>
                    <a:pt x="88264" y="0"/>
                  </a:lnTo>
                  <a:lnTo>
                    <a:pt x="170179" y="167004"/>
                  </a:lnTo>
                  <a:lnTo>
                    <a:pt x="88264" y="11366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69180" y="5257164"/>
              <a:ext cx="3684904" cy="0"/>
            </a:xfrm>
            <a:custGeom>
              <a:avLst/>
              <a:gdLst/>
              <a:ahLst/>
              <a:cxnLst/>
              <a:rect l="l" t="t" r="r" b="b"/>
              <a:pathLst>
                <a:path w="3684904">
                  <a:moveTo>
                    <a:pt x="0" y="0"/>
                  </a:moveTo>
                  <a:lnTo>
                    <a:pt x="3684904" y="0"/>
                  </a:lnTo>
                </a:path>
              </a:pathLst>
            </a:custGeom>
            <a:ln w="20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4050" y="3303270"/>
              <a:ext cx="169545" cy="2191385"/>
            </a:xfrm>
            <a:custGeom>
              <a:avLst/>
              <a:gdLst/>
              <a:ahLst/>
              <a:cxnLst/>
              <a:rect l="l" t="t" r="r" b="b"/>
              <a:pathLst>
                <a:path w="169545" h="2191385">
                  <a:moveTo>
                    <a:pt x="88264" y="113664"/>
                  </a:moveTo>
                  <a:lnTo>
                    <a:pt x="74295" y="121919"/>
                  </a:lnTo>
                  <a:lnTo>
                    <a:pt x="74295" y="2191385"/>
                  </a:lnTo>
                  <a:lnTo>
                    <a:pt x="101600" y="2191385"/>
                  </a:lnTo>
                  <a:lnTo>
                    <a:pt x="101600" y="122554"/>
                  </a:lnTo>
                  <a:lnTo>
                    <a:pt x="88264" y="113664"/>
                  </a:lnTo>
                  <a:close/>
                </a:path>
                <a:path w="169545" h="2191385">
                  <a:moveTo>
                    <a:pt x="88264" y="0"/>
                  </a:moveTo>
                  <a:lnTo>
                    <a:pt x="0" y="167004"/>
                  </a:lnTo>
                  <a:lnTo>
                    <a:pt x="74295" y="121919"/>
                  </a:lnTo>
                  <a:lnTo>
                    <a:pt x="74295" y="113664"/>
                  </a:lnTo>
                  <a:lnTo>
                    <a:pt x="143510" y="113664"/>
                  </a:lnTo>
                  <a:lnTo>
                    <a:pt x="88264" y="0"/>
                  </a:lnTo>
                  <a:close/>
                </a:path>
                <a:path w="169545" h="2191385">
                  <a:moveTo>
                    <a:pt x="143510" y="113664"/>
                  </a:moveTo>
                  <a:lnTo>
                    <a:pt x="101600" y="113664"/>
                  </a:lnTo>
                  <a:lnTo>
                    <a:pt x="101600" y="122554"/>
                  </a:lnTo>
                  <a:lnTo>
                    <a:pt x="169545" y="167004"/>
                  </a:lnTo>
                  <a:lnTo>
                    <a:pt x="143510" y="113664"/>
                  </a:lnTo>
                  <a:close/>
                </a:path>
                <a:path w="169545" h="2191385">
                  <a:moveTo>
                    <a:pt x="101600" y="113664"/>
                  </a:moveTo>
                  <a:lnTo>
                    <a:pt x="88264" y="113664"/>
                  </a:lnTo>
                  <a:lnTo>
                    <a:pt x="101600" y="122554"/>
                  </a:lnTo>
                  <a:lnTo>
                    <a:pt x="101600" y="113664"/>
                  </a:lnTo>
                  <a:close/>
                </a:path>
                <a:path w="169545" h="2191385">
                  <a:moveTo>
                    <a:pt x="88264" y="113664"/>
                  </a:moveTo>
                  <a:lnTo>
                    <a:pt x="74295" y="113664"/>
                  </a:lnTo>
                  <a:lnTo>
                    <a:pt x="74295" y="121919"/>
                  </a:lnTo>
                  <a:lnTo>
                    <a:pt x="88264" y="113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4050" y="3303270"/>
              <a:ext cx="169545" cy="2191385"/>
            </a:xfrm>
            <a:custGeom>
              <a:avLst/>
              <a:gdLst/>
              <a:ahLst/>
              <a:cxnLst/>
              <a:rect l="l" t="t" r="r" b="b"/>
              <a:pathLst>
                <a:path w="169545" h="2191385">
                  <a:moveTo>
                    <a:pt x="74295" y="2191385"/>
                  </a:moveTo>
                  <a:lnTo>
                    <a:pt x="74295" y="113664"/>
                  </a:lnTo>
                  <a:lnTo>
                    <a:pt x="101600" y="113664"/>
                  </a:lnTo>
                  <a:lnTo>
                    <a:pt x="101600" y="2191385"/>
                  </a:lnTo>
                  <a:lnTo>
                    <a:pt x="74295" y="2191385"/>
                  </a:lnTo>
                  <a:close/>
                </a:path>
                <a:path w="169545" h="2191385">
                  <a:moveTo>
                    <a:pt x="88264" y="113664"/>
                  </a:moveTo>
                  <a:lnTo>
                    <a:pt x="0" y="167004"/>
                  </a:lnTo>
                  <a:lnTo>
                    <a:pt x="88264" y="0"/>
                  </a:lnTo>
                  <a:lnTo>
                    <a:pt x="169545" y="167004"/>
                  </a:lnTo>
                  <a:lnTo>
                    <a:pt x="88264" y="11366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139" y="4197985"/>
              <a:ext cx="6981825" cy="1823720"/>
            </a:xfrm>
            <a:custGeom>
              <a:avLst/>
              <a:gdLst/>
              <a:ahLst/>
              <a:cxnLst/>
              <a:rect l="l" t="t" r="r" b="b"/>
              <a:pathLst>
                <a:path w="6981825" h="1823720">
                  <a:moveTo>
                    <a:pt x="0" y="1293495"/>
                  </a:moveTo>
                  <a:lnTo>
                    <a:pt x="5710555" y="1293495"/>
                  </a:lnTo>
                </a:path>
                <a:path w="6981825" h="1823720">
                  <a:moveTo>
                    <a:pt x="5710555" y="824864"/>
                  </a:moveTo>
                  <a:lnTo>
                    <a:pt x="5710555" y="1293495"/>
                  </a:lnTo>
                </a:path>
                <a:path w="6981825" h="1823720">
                  <a:moveTo>
                    <a:pt x="1386205" y="20319"/>
                  </a:moveTo>
                  <a:lnTo>
                    <a:pt x="6961505" y="20319"/>
                  </a:lnTo>
                </a:path>
                <a:path w="6981825" h="1823720">
                  <a:moveTo>
                    <a:pt x="1365885" y="20319"/>
                  </a:moveTo>
                  <a:lnTo>
                    <a:pt x="1365885" y="1823720"/>
                  </a:lnTo>
                </a:path>
                <a:path w="6981825" h="1823720">
                  <a:moveTo>
                    <a:pt x="6981825" y="0"/>
                  </a:moveTo>
                  <a:lnTo>
                    <a:pt x="6981825" y="1803400"/>
                  </a:lnTo>
                </a:path>
                <a:path w="6981825" h="1823720">
                  <a:moveTo>
                    <a:pt x="1386205" y="1803400"/>
                  </a:moveTo>
                  <a:lnTo>
                    <a:pt x="6961505" y="180340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2270" y="3323590"/>
              <a:ext cx="170180" cy="2580005"/>
            </a:xfrm>
            <a:custGeom>
              <a:avLst/>
              <a:gdLst/>
              <a:ahLst/>
              <a:cxnLst/>
              <a:rect l="l" t="t" r="r" b="b"/>
              <a:pathLst>
                <a:path w="170179" h="2580004">
                  <a:moveTo>
                    <a:pt x="81914" y="114300"/>
                  </a:moveTo>
                  <a:lnTo>
                    <a:pt x="68579" y="123189"/>
                  </a:lnTo>
                  <a:lnTo>
                    <a:pt x="68579" y="2580005"/>
                  </a:lnTo>
                  <a:lnTo>
                    <a:pt x="95250" y="2580005"/>
                  </a:lnTo>
                  <a:lnTo>
                    <a:pt x="95250" y="122555"/>
                  </a:lnTo>
                  <a:lnTo>
                    <a:pt x="81914" y="114300"/>
                  </a:lnTo>
                  <a:close/>
                </a:path>
                <a:path w="170179" h="2580004">
                  <a:moveTo>
                    <a:pt x="81914" y="0"/>
                  </a:moveTo>
                  <a:lnTo>
                    <a:pt x="0" y="167639"/>
                  </a:lnTo>
                  <a:lnTo>
                    <a:pt x="68579" y="123189"/>
                  </a:lnTo>
                  <a:lnTo>
                    <a:pt x="68579" y="114300"/>
                  </a:lnTo>
                  <a:lnTo>
                    <a:pt x="142239" y="114300"/>
                  </a:lnTo>
                  <a:lnTo>
                    <a:pt x="81914" y="0"/>
                  </a:lnTo>
                  <a:close/>
                </a:path>
                <a:path w="170179" h="2580004">
                  <a:moveTo>
                    <a:pt x="142239" y="114300"/>
                  </a:moveTo>
                  <a:lnTo>
                    <a:pt x="95250" y="114300"/>
                  </a:lnTo>
                  <a:lnTo>
                    <a:pt x="95250" y="122555"/>
                  </a:lnTo>
                  <a:lnTo>
                    <a:pt x="170179" y="167639"/>
                  </a:lnTo>
                  <a:lnTo>
                    <a:pt x="142239" y="114300"/>
                  </a:lnTo>
                  <a:close/>
                </a:path>
                <a:path w="170179" h="2580004">
                  <a:moveTo>
                    <a:pt x="81914" y="114300"/>
                  </a:moveTo>
                  <a:lnTo>
                    <a:pt x="68579" y="114300"/>
                  </a:lnTo>
                  <a:lnTo>
                    <a:pt x="68579" y="123189"/>
                  </a:lnTo>
                  <a:lnTo>
                    <a:pt x="81914" y="114300"/>
                  </a:lnTo>
                  <a:close/>
                </a:path>
                <a:path w="170179" h="2580004">
                  <a:moveTo>
                    <a:pt x="95250" y="114300"/>
                  </a:moveTo>
                  <a:lnTo>
                    <a:pt x="81914" y="114300"/>
                  </a:lnTo>
                  <a:lnTo>
                    <a:pt x="95250" y="122555"/>
                  </a:lnTo>
                  <a:lnTo>
                    <a:pt x="9525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2270" y="3323590"/>
              <a:ext cx="170180" cy="2580005"/>
            </a:xfrm>
            <a:custGeom>
              <a:avLst/>
              <a:gdLst/>
              <a:ahLst/>
              <a:cxnLst/>
              <a:rect l="l" t="t" r="r" b="b"/>
              <a:pathLst>
                <a:path w="170179" h="2580004">
                  <a:moveTo>
                    <a:pt x="68579" y="2580005"/>
                  </a:moveTo>
                  <a:lnTo>
                    <a:pt x="68579" y="114300"/>
                  </a:lnTo>
                  <a:lnTo>
                    <a:pt x="95250" y="114300"/>
                  </a:lnTo>
                  <a:lnTo>
                    <a:pt x="95250" y="2580005"/>
                  </a:lnTo>
                  <a:lnTo>
                    <a:pt x="68579" y="2580005"/>
                  </a:lnTo>
                  <a:close/>
                </a:path>
                <a:path w="170179" h="2580004">
                  <a:moveTo>
                    <a:pt x="81914" y="114300"/>
                  </a:moveTo>
                  <a:lnTo>
                    <a:pt x="0" y="167639"/>
                  </a:lnTo>
                  <a:lnTo>
                    <a:pt x="81914" y="0"/>
                  </a:lnTo>
                  <a:lnTo>
                    <a:pt x="170179" y="167639"/>
                  </a:lnTo>
                  <a:lnTo>
                    <a:pt x="81914" y="11430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90695" y="3635375"/>
              <a:ext cx="1624330" cy="2265045"/>
            </a:xfrm>
            <a:custGeom>
              <a:avLst/>
              <a:gdLst/>
              <a:ahLst/>
              <a:cxnLst/>
              <a:rect l="l" t="t" r="r" b="b"/>
              <a:pathLst>
                <a:path w="1624329" h="2265045">
                  <a:moveTo>
                    <a:pt x="0" y="2265045"/>
                  </a:moveTo>
                  <a:lnTo>
                    <a:pt x="1624329" y="2265045"/>
                  </a:lnTo>
                </a:path>
                <a:path w="1624329" h="2265045">
                  <a:moveTo>
                    <a:pt x="1325244" y="0"/>
                  </a:moveTo>
                  <a:lnTo>
                    <a:pt x="1563369" y="21463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87172" y="436484"/>
            <a:ext cx="109518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/>
              <a:t>Life</a:t>
            </a:r>
            <a:r>
              <a:rPr sz="3200" spc="-75" dirty="0" smtClean="0"/>
              <a:t> </a:t>
            </a:r>
            <a:r>
              <a:rPr sz="3200" dirty="0"/>
              <a:t>cycle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a</a:t>
            </a:r>
            <a:r>
              <a:rPr sz="3200" spc="-65" dirty="0"/>
              <a:t> </a:t>
            </a:r>
            <a:r>
              <a:rPr sz="3200" dirty="0"/>
              <a:t>Thread</a:t>
            </a:r>
            <a:r>
              <a:rPr sz="3200" spc="-65" dirty="0"/>
              <a:t> </a:t>
            </a:r>
            <a:r>
              <a:rPr sz="3200" dirty="0"/>
              <a:t>(Thread</a:t>
            </a:r>
            <a:r>
              <a:rPr sz="3200" spc="-45" dirty="0"/>
              <a:t> </a:t>
            </a:r>
            <a:r>
              <a:rPr sz="3200" dirty="0"/>
              <a:t>States):</a:t>
            </a:r>
            <a:r>
              <a:rPr sz="3200" spc="-55" dirty="0"/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Thread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Class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Methods</a:t>
            </a:r>
            <a:endParaRPr sz="2400" dirty="0"/>
          </a:p>
        </p:txBody>
      </p:sp>
      <p:sp>
        <p:nvSpPr>
          <p:cNvPr id="52" name="object 52"/>
          <p:cNvSpPr txBox="1"/>
          <p:nvPr/>
        </p:nvSpPr>
        <p:spPr>
          <a:xfrm>
            <a:off x="307340" y="2539745"/>
            <a:ext cx="1345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Thread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06876" y="2625089"/>
            <a:ext cx="553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start()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27630" y="2884424"/>
            <a:ext cx="44195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Times New Roman"/>
                <a:cs typeface="Times New Roman"/>
              </a:rPr>
              <a:t>New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7041" y="2924048"/>
            <a:ext cx="5905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Ready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79440" y="2002917"/>
            <a:ext cx="913130" cy="549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7310" marR="5080" indent="-55244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yield(),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or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76264" y="2850895"/>
            <a:ext cx="471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run()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36640" y="3488182"/>
            <a:ext cx="9372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interrupt()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61530" y="2954731"/>
            <a:ext cx="506730" cy="2628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sz="1750" spc="-10" dirty="0">
                <a:latin typeface="Times New Roman"/>
                <a:cs typeface="Times New Roman"/>
              </a:rPr>
              <a:t>join()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54085" y="2079498"/>
            <a:ext cx="794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Running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22438" y="3375152"/>
            <a:ext cx="6267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sleep()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807320" y="2305049"/>
            <a:ext cx="11417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run()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returns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691621" y="2924048"/>
            <a:ext cx="10439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Terminated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72634" y="3646678"/>
            <a:ext cx="737235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35"/>
              </a:spcBef>
            </a:pPr>
            <a:r>
              <a:rPr sz="1750" spc="-10" dirty="0">
                <a:latin typeface="Times New Roman"/>
                <a:cs typeface="Times New Roman"/>
              </a:rPr>
              <a:t>Target finished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89501" y="5954979"/>
            <a:ext cx="115633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Interrupted()</a:t>
            </a:r>
            <a:endParaRPr sz="1750">
              <a:latin typeface="Times New Roman"/>
              <a:cs typeface="Times New Roman"/>
            </a:endParaRPr>
          </a:p>
          <a:p>
            <a:pPr marR="221615" algn="r">
              <a:lnSpc>
                <a:spcPct val="100000"/>
              </a:lnSpc>
              <a:spcBef>
                <a:spcPts val="1695"/>
              </a:spcBef>
            </a:pPr>
            <a:r>
              <a:rPr sz="1200" spc="-25" dirty="0">
                <a:solidFill>
                  <a:srgbClr val="878787"/>
                </a:solidFill>
                <a:latin typeface="Arial"/>
                <a:cs typeface="Arial"/>
              </a:rPr>
              <a:t>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76264" y="4451730"/>
            <a:ext cx="1330325" cy="5549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4800" marR="5080" indent="-292735">
              <a:lnSpc>
                <a:spcPts val="2070"/>
              </a:lnSpc>
              <a:spcBef>
                <a:spcPts val="19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for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target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finish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99479" y="5570931"/>
            <a:ext cx="7613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Blocked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16926" y="4451730"/>
            <a:ext cx="1534795" cy="8966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1965" marR="318135" indent="-469900">
              <a:lnSpc>
                <a:spcPts val="2070"/>
              </a:lnSpc>
              <a:spcBef>
                <a:spcPts val="19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for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time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  <a:p>
            <a:pPr marL="713740">
              <a:lnSpc>
                <a:spcPct val="100000"/>
              </a:lnSpc>
              <a:spcBef>
                <a:spcPts val="520"/>
              </a:spcBef>
            </a:pP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58553" y="4439539"/>
            <a:ext cx="953135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8270" marR="5080" indent="-116205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be </a:t>
            </a:r>
            <a:r>
              <a:rPr sz="1750" spc="-10" dirty="0">
                <a:latin typeface="Times New Roman"/>
                <a:cs typeface="Times New Roman"/>
              </a:rPr>
              <a:t>notified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365105" y="5128640"/>
            <a:ext cx="986155" cy="549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notify()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or </a:t>
            </a:r>
            <a:r>
              <a:rPr sz="1750" spc="-10" dirty="0">
                <a:latin typeface="Times New Roman"/>
                <a:cs typeface="Times New Roman"/>
              </a:rPr>
              <a:t>notifyAll()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080500" y="3665854"/>
            <a:ext cx="591820" cy="3289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1750" spc="-10" dirty="0">
                <a:latin typeface="Times New Roman"/>
                <a:cs typeface="Times New Roman"/>
              </a:rPr>
              <a:t>wait()</a:t>
            </a:r>
            <a:endParaRPr sz="1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72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5744" y="1114425"/>
            <a:ext cx="2219325" cy="44386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3260"/>
              </a:lnSpc>
            </a:pPr>
            <a:r>
              <a:rPr sz="2800" b="1" spc="-10" dirty="0">
                <a:latin typeface="Arial"/>
                <a:cs typeface="Arial"/>
              </a:rPr>
              <a:t>Sample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21627" y="1721611"/>
            <a:ext cx="4976495" cy="4194175"/>
            <a:chOff x="6921627" y="1721611"/>
            <a:chExt cx="4976495" cy="4194175"/>
          </a:xfrm>
        </p:grpSpPr>
        <p:sp>
          <p:nvSpPr>
            <p:cNvPr id="4" name="object 4"/>
            <p:cNvSpPr/>
            <p:nvPr/>
          </p:nvSpPr>
          <p:spPr>
            <a:xfrm>
              <a:off x="6951345" y="1736089"/>
              <a:ext cx="1932939" cy="402590"/>
            </a:xfrm>
            <a:custGeom>
              <a:avLst/>
              <a:gdLst/>
              <a:ahLst/>
              <a:cxnLst/>
              <a:rect l="l" t="t" r="r" b="b"/>
              <a:pathLst>
                <a:path w="1932940" h="402589">
                  <a:moveTo>
                    <a:pt x="0" y="402589"/>
                  </a:moveTo>
                  <a:lnTo>
                    <a:pt x="1932939" y="402589"/>
                  </a:lnTo>
                  <a:lnTo>
                    <a:pt x="1932939" y="0"/>
                  </a:lnTo>
                  <a:lnTo>
                    <a:pt x="0" y="0"/>
                  </a:lnTo>
                  <a:lnTo>
                    <a:pt x="0" y="402589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0710" y="2160269"/>
              <a:ext cx="4918075" cy="3726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36105" y="2145664"/>
              <a:ext cx="4947285" cy="3755390"/>
            </a:xfrm>
            <a:custGeom>
              <a:avLst/>
              <a:gdLst/>
              <a:ahLst/>
              <a:cxnLst/>
              <a:rect l="l" t="t" r="r" b="b"/>
              <a:pathLst>
                <a:path w="4947284" h="3755390">
                  <a:moveTo>
                    <a:pt x="0" y="3755389"/>
                  </a:moveTo>
                  <a:lnTo>
                    <a:pt x="4947285" y="3755389"/>
                  </a:lnTo>
                  <a:lnTo>
                    <a:pt x="4947285" y="0"/>
                  </a:lnTo>
                  <a:lnTo>
                    <a:pt x="0" y="0"/>
                  </a:lnTo>
                  <a:lnTo>
                    <a:pt x="0" y="3755389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0582" y="1676475"/>
            <a:ext cx="19196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7193" y="691642"/>
            <a:ext cx="840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7762" y="362711"/>
            <a:ext cx="6701790" cy="5726430"/>
            <a:chOff x="127762" y="362711"/>
            <a:chExt cx="6701790" cy="5726430"/>
          </a:xfrm>
        </p:grpSpPr>
        <p:sp>
          <p:nvSpPr>
            <p:cNvPr id="10" name="object 10"/>
            <p:cNvSpPr/>
            <p:nvPr/>
          </p:nvSpPr>
          <p:spPr>
            <a:xfrm>
              <a:off x="157480" y="377189"/>
              <a:ext cx="3197860" cy="521334"/>
            </a:xfrm>
            <a:custGeom>
              <a:avLst/>
              <a:gdLst/>
              <a:ahLst/>
              <a:cxnLst/>
              <a:rect l="l" t="t" r="r" b="b"/>
              <a:pathLst>
                <a:path w="3197860" h="521334">
                  <a:moveTo>
                    <a:pt x="0" y="521335"/>
                  </a:moveTo>
                  <a:lnTo>
                    <a:pt x="3197860" y="521335"/>
                  </a:lnTo>
                  <a:lnTo>
                    <a:pt x="3197860" y="0"/>
                  </a:lnTo>
                  <a:lnTo>
                    <a:pt x="0" y="0"/>
                  </a:lnTo>
                  <a:lnTo>
                    <a:pt x="0" y="52133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45" y="894079"/>
              <a:ext cx="6643370" cy="51650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240" y="880110"/>
              <a:ext cx="6672580" cy="5194300"/>
            </a:xfrm>
            <a:custGeom>
              <a:avLst/>
              <a:gdLst/>
              <a:ahLst/>
              <a:cxnLst/>
              <a:rect l="l" t="t" r="r" b="b"/>
              <a:pathLst>
                <a:path w="6672580" h="5194300">
                  <a:moveTo>
                    <a:pt x="0" y="5194300"/>
                  </a:moveTo>
                  <a:lnTo>
                    <a:pt x="6672580" y="5194300"/>
                  </a:lnTo>
                  <a:lnTo>
                    <a:pt x="6672580" y="0"/>
                  </a:lnTo>
                  <a:lnTo>
                    <a:pt x="0" y="0"/>
                  </a:lnTo>
                  <a:lnTo>
                    <a:pt x="0" y="519430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6718" y="401777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87940" y="603884"/>
            <a:ext cx="114300" cy="511175"/>
          </a:xfrm>
          <a:custGeom>
            <a:avLst/>
            <a:gdLst/>
            <a:ahLst/>
            <a:cxnLst/>
            <a:rect l="l" t="t" r="r" b="b"/>
            <a:pathLst>
              <a:path w="114300" h="511175">
                <a:moveTo>
                  <a:pt x="76200" y="95250"/>
                </a:moveTo>
                <a:lnTo>
                  <a:pt x="38100" y="95250"/>
                </a:lnTo>
                <a:lnTo>
                  <a:pt x="38100" y="511175"/>
                </a:lnTo>
                <a:lnTo>
                  <a:pt x="76200" y="511175"/>
                </a:lnTo>
                <a:lnTo>
                  <a:pt x="76200" y="95250"/>
                </a:lnTo>
                <a:close/>
              </a:path>
              <a:path w="114300" h="51117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117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34805" y="215265"/>
            <a:ext cx="2019300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2925"/>
              </a:lnSpc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63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59" y="1188085"/>
            <a:ext cx="2219325" cy="49720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sz="2800" b="1" spc="-10" dirty="0">
                <a:latin typeface="Arial"/>
                <a:cs typeface="Arial"/>
              </a:rPr>
              <a:t>OtherClas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15302" y="1938147"/>
            <a:ext cx="4918710" cy="3409950"/>
            <a:chOff x="7115302" y="1938147"/>
            <a:chExt cx="4918710" cy="3409950"/>
          </a:xfrm>
        </p:grpSpPr>
        <p:sp>
          <p:nvSpPr>
            <p:cNvPr id="4" name="object 4"/>
            <p:cNvSpPr/>
            <p:nvPr/>
          </p:nvSpPr>
          <p:spPr>
            <a:xfrm>
              <a:off x="7131050" y="1952625"/>
              <a:ext cx="1932939" cy="498475"/>
            </a:xfrm>
            <a:custGeom>
              <a:avLst/>
              <a:gdLst/>
              <a:ahLst/>
              <a:cxnLst/>
              <a:rect l="l" t="t" r="r" b="b"/>
              <a:pathLst>
                <a:path w="1932940" h="498475">
                  <a:moveTo>
                    <a:pt x="0" y="498475"/>
                  </a:moveTo>
                  <a:lnTo>
                    <a:pt x="1932940" y="498475"/>
                  </a:lnTo>
                  <a:lnTo>
                    <a:pt x="1932940" y="0"/>
                  </a:lnTo>
                  <a:lnTo>
                    <a:pt x="0" y="0"/>
                  </a:lnTo>
                  <a:lnTo>
                    <a:pt x="0" y="49847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4385" y="2480945"/>
              <a:ext cx="4836795" cy="28378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9780" y="2466340"/>
              <a:ext cx="4889500" cy="2867025"/>
            </a:xfrm>
            <a:custGeom>
              <a:avLst/>
              <a:gdLst/>
              <a:ahLst/>
              <a:cxnLst/>
              <a:rect l="l" t="t" r="r" b="b"/>
              <a:pathLst>
                <a:path w="4889500" h="2867025">
                  <a:moveTo>
                    <a:pt x="0" y="2867025"/>
                  </a:moveTo>
                  <a:lnTo>
                    <a:pt x="4889500" y="2867025"/>
                  </a:lnTo>
                  <a:lnTo>
                    <a:pt x="4889500" y="0"/>
                  </a:lnTo>
                  <a:lnTo>
                    <a:pt x="0" y="0"/>
                  </a:lnTo>
                  <a:lnTo>
                    <a:pt x="0" y="286702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44257" y="1945081"/>
            <a:ext cx="1905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4144" y="719074"/>
            <a:ext cx="1277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20630" y="657225"/>
            <a:ext cx="114300" cy="530860"/>
          </a:xfrm>
          <a:custGeom>
            <a:avLst/>
            <a:gdLst/>
            <a:ahLst/>
            <a:cxnLst/>
            <a:rect l="l" t="t" r="r" b="b"/>
            <a:pathLst>
              <a:path w="114300" h="530860">
                <a:moveTo>
                  <a:pt x="76200" y="113664"/>
                </a:moveTo>
                <a:lnTo>
                  <a:pt x="38100" y="114935"/>
                </a:lnTo>
                <a:lnTo>
                  <a:pt x="47625" y="530860"/>
                </a:lnTo>
                <a:lnTo>
                  <a:pt x="85725" y="529589"/>
                </a:lnTo>
                <a:lnTo>
                  <a:pt x="76200" y="113664"/>
                </a:lnTo>
                <a:close/>
              </a:path>
              <a:path w="114300" h="530860">
                <a:moveTo>
                  <a:pt x="54610" y="0"/>
                </a:moveTo>
                <a:lnTo>
                  <a:pt x="0" y="115570"/>
                </a:lnTo>
                <a:lnTo>
                  <a:pt x="38100" y="114935"/>
                </a:lnTo>
                <a:lnTo>
                  <a:pt x="37465" y="95885"/>
                </a:lnTo>
                <a:lnTo>
                  <a:pt x="75565" y="94614"/>
                </a:lnTo>
                <a:lnTo>
                  <a:pt x="104775" y="94614"/>
                </a:lnTo>
                <a:lnTo>
                  <a:pt x="54610" y="0"/>
                </a:lnTo>
                <a:close/>
              </a:path>
              <a:path w="114300" h="530860">
                <a:moveTo>
                  <a:pt x="75565" y="94614"/>
                </a:moveTo>
                <a:lnTo>
                  <a:pt x="37465" y="95885"/>
                </a:lnTo>
                <a:lnTo>
                  <a:pt x="38100" y="114935"/>
                </a:lnTo>
                <a:lnTo>
                  <a:pt x="76200" y="113664"/>
                </a:lnTo>
                <a:lnTo>
                  <a:pt x="75565" y="94614"/>
                </a:lnTo>
                <a:close/>
              </a:path>
              <a:path w="114300" h="530860">
                <a:moveTo>
                  <a:pt x="104775" y="94614"/>
                </a:moveTo>
                <a:lnTo>
                  <a:pt x="75565" y="94614"/>
                </a:lnTo>
                <a:lnTo>
                  <a:pt x="76200" y="113664"/>
                </a:lnTo>
                <a:lnTo>
                  <a:pt x="114300" y="113029"/>
                </a:lnTo>
                <a:lnTo>
                  <a:pt x="104775" y="94614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945" y="320675"/>
            <a:ext cx="6713220" cy="59029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6428" y="954150"/>
            <a:ext cx="3763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Class_Name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Implements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571865" y="270509"/>
            <a:ext cx="3206750" cy="38735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2895"/>
              </a:lnSpc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3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8644</TotalTime>
  <Words>2100</Words>
  <Application>Microsoft Office PowerPoint</Application>
  <PresentationFormat>Custom</PresentationFormat>
  <Paragraphs>295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Contents</vt:lpstr>
      <vt:lpstr>Multithreading</vt:lpstr>
      <vt:lpstr>Multithreading</vt:lpstr>
      <vt:lpstr>Method 1. Thread class</vt:lpstr>
      <vt:lpstr>Life cycle of a Thread (Thread States)</vt:lpstr>
      <vt:lpstr>Life cycle of a Thread (Thread States): The Thread Class and Methods</vt:lpstr>
      <vt:lpstr>Thread</vt:lpstr>
      <vt:lpstr>Runnable</vt:lpstr>
      <vt:lpstr>Example: thread1.java</vt:lpstr>
      <vt:lpstr>Example: thread2.java</vt:lpstr>
      <vt:lpstr>The Thread Class and Methods:</vt:lpstr>
      <vt:lpstr>The Thread Class and Methods: The Following methods are invoked on a particular Thread object.</vt:lpstr>
      <vt:lpstr>The Thread Class and Methods:</vt:lpstr>
      <vt:lpstr>Thread Methods: The isAlive() Method:</vt:lpstr>
      <vt:lpstr>Thread Methods: The join() Method</vt:lpstr>
      <vt:lpstr>Thread Methods: deprecated: stop(), suspend(), and resume() Methods</vt:lpstr>
      <vt:lpstr>Thread Priority:</vt:lpstr>
      <vt:lpstr>Thread Synchronization</vt:lpstr>
      <vt:lpstr>Thread Synchronization</vt:lpstr>
      <vt:lpstr>Thread Synchronization</vt:lpstr>
      <vt:lpstr>Inter-thread communication</vt:lpstr>
      <vt:lpstr>Inter-thread communication</vt:lpstr>
      <vt:lpstr>Inter-thread communication</vt:lpstr>
      <vt:lpstr>Executor Framework</vt:lpstr>
      <vt:lpstr>Executor Framework</vt:lpstr>
      <vt:lpstr>Executor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admin</dc:creator>
  <cp:lastModifiedBy>Admin</cp:lastModifiedBy>
  <cp:revision>445</cp:revision>
  <dcterms:created xsi:type="dcterms:W3CDTF">2007-08-28T09:12:38Z</dcterms:created>
  <dcterms:modified xsi:type="dcterms:W3CDTF">2023-03-02T06:06:08Z</dcterms:modified>
  <cp:contentStatus/>
</cp:coreProperties>
</file>