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0.jpg" ContentType="image/png"/>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8" r:id="rId2"/>
    <p:sldId id="259" r:id="rId3"/>
    <p:sldId id="260" r:id="rId4"/>
    <p:sldId id="261" r:id="rId5"/>
    <p:sldId id="263" r:id="rId6"/>
    <p:sldId id="264" r:id="rId7"/>
    <p:sldId id="387" r:id="rId8"/>
    <p:sldId id="388" r:id="rId9"/>
    <p:sldId id="262" r:id="rId10"/>
    <p:sldId id="271" r:id="rId11"/>
    <p:sldId id="272" r:id="rId12"/>
    <p:sldId id="469" r:id="rId13"/>
    <p:sldId id="470" r:id="rId14"/>
    <p:sldId id="471" r:id="rId15"/>
    <p:sldId id="266" r:id="rId16"/>
    <p:sldId id="267" r:id="rId17"/>
    <p:sldId id="273" r:id="rId18"/>
    <p:sldId id="274" r:id="rId19"/>
    <p:sldId id="275" r:id="rId20"/>
    <p:sldId id="276" r:id="rId21"/>
    <p:sldId id="472" r:id="rId22"/>
    <p:sldId id="277" r:id="rId23"/>
    <p:sldId id="278" r:id="rId24"/>
    <p:sldId id="279" r:id="rId25"/>
    <p:sldId id="280" r:id="rId26"/>
    <p:sldId id="281" r:id="rId27"/>
    <p:sldId id="282" r:id="rId28"/>
    <p:sldId id="283" r:id="rId29"/>
    <p:sldId id="475" r:id="rId30"/>
    <p:sldId id="285" r:id="rId31"/>
    <p:sldId id="286" r:id="rId32"/>
    <p:sldId id="287" r:id="rId33"/>
    <p:sldId id="473" r:id="rId34"/>
    <p:sldId id="288" r:id="rId35"/>
    <p:sldId id="474" r:id="rId36"/>
    <p:sldId id="289" r:id="rId37"/>
    <p:sldId id="340" r:id="rId38"/>
    <p:sldId id="393" r:id="rId39"/>
    <p:sldId id="394" r:id="rId40"/>
    <p:sldId id="397" r:id="rId41"/>
    <p:sldId id="476" r:id="rId42"/>
    <p:sldId id="477" r:id="rId43"/>
    <p:sldId id="390" r:id="rId44"/>
    <p:sldId id="391" r:id="rId45"/>
    <p:sldId id="392" r:id="rId46"/>
    <p:sldId id="478" r:id="rId47"/>
    <p:sldId id="479" r:id="rId48"/>
    <p:sldId id="480" r:id="rId49"/>
    <p:sldId id="481" r:id="rId50"/>
    <p:sldId id="482" r:id="rId51"/>
    <p:sldId id="395" r:id="rId52"/>
    <p:sldId id="39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6CAAF-F1F9-4A9C-8696-E1DCAF90DB24}" type="datetimeFigureOut">
              <a:rPr lang="en-IN" smtClean="0"/>
              <a:t>13-03-2023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604E6-29CC-4F0B-AD61-41E0812F955D}" type="slidenum">
              <a:rPr lang="en-IN" smtClean="0"/>
              <a:t>‹#›</a:t>
            </a:fld>
            <a:endParaRPr lang="en-IN"/>
          </a:p>
        </p:txBody>
      </p:sp>
    </p:spTree>
    <p:extLst>
      <p:ext uri="{BB962C8B-B14F-4D97-AF65-F5344CB8AC3E}">
        <p14:creationId xmlns:p14="http://schemas.microsoft.com/office/powerpoint/2010/main" val="1904067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EA9900-0A24-44B2-848A-93D447B264C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12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A537D1-9184-4576-A915-24E30447A142}" type="slidenum">
              <a:rPr lang="en-IN" smtClean="0"/>
              <a:t>23</a:t>
            </a:fld>
            <a:endParaRPr lang="en-IN"/>
          </a:p>
        </p:txBody>
      </p:sp>
    </p:spTree>
    <p:extLst>
      <p:ext uri="{BB962C8B-B14F-4D97-AF65-F5344CB8AC3E}">
        <p14:creationId xmlns:p14="http://schemas.microsoft.com/office/powerpoint/2010/main" val="31797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0BA537D1-9184-4576-A915-24E30447A142}" type="slidenum">
              <a:rPr lang="en-IN" smtClean="0"/>
              <a:t>36</a:t>
            </a:fld>
            <a:endParaRPr lang="en-IN"/>
          </a:p>
        </p:txBody>
      </p:sp>
    </p:spTree>
    <p:extLst>
      <p:ext uri="{BB962C8B-B14F-4D97-AF65-F5344CB8AC3E}">
        <p14:creationId xmlns:p14="http://schemas.microsoft.com/office/powerpoint/2010/main" val="174863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5D78-EC8E-E10E-E607-B9DE817BB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E2BE71-84DB-27A5-4688-AE0E0E8BC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B450BF-0485-D88B-5A59-BDBAEA003158}"/>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5" name="Footer Placeholder 4">
            <a:extLst>
              <a:ext uri="{FF2B5EF4-FFF2-40B4-BE49-F238E27FC236}">
                <a16:creationId xmlns:a16="http://schemas.microsoft.com/office/drawing/2014/main" id="{9D81A983-31EC-5BF1-B277-5B321EC81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90556-F763-5EB8-5266-531D9AF2ABF8}"/>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132021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9907-3238-7AB4-124F-58E14D39F9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E39000-CD86-6D33-E810-E8B4692B3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DF95C-33F0-A873-1291-E8DF23603448}"/>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5" name="Footer Placeholder 4">
            <a:extLst>
              <a:ext uri="{FF2B5EF4-FFF2-40B4-BE49-F238E27FC236}">
                <a16:creationId xmlns:a16="http://schemas.microsoft.com/office/drawing/2014/main" id="{DAC33118-D4DF-FD8A-121C-61A581226E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1546B-C8BE-9B22-3F74-051A078AEEA1}"/>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236267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CE280-482D-0875-8DBC-315E2A9D0F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278836-9513-E434-E8C0-FD97495F0A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3763D-B07D-D83B-FEB4-CE4F945D1F86}"/>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5" name="Footer Placeholder 4">
            <a:extLst>
              <a:ext uri="{FF2B5EF4-FFF2-40B4-BE49-F238E27FC236}">
                <a16:creationId xmlns:a16="http://schemas.microsoft.com/office/drawing/2014/main" id="{F0AAB060-80A1-6E09-A790-2213C912F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C6086-684D-39F5-3138-CB9CAF49090C}"/>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129493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D973-D480-6B59-D436-50E4F550C4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9C55CB-C50F-018F-C9AA-E95C70E23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2CA643-E3B4-E1D8-3B1D-717A2715DC2F}"/>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5" name="Footer Placeholder 4">
            <a:extLst>
              <a:ext uri="{FF2B5EF4-FFF2-40B4-BE49-F238E27FC236}">
                <a16:creationId xmlns:a16="http://schemas.microsoft.com/office/drawing/2014/main" id="{7E5DBBEE-CF7D-0C36-2C1C-3BA38A8BF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9CF05-F937-F094-B3B6-4EC210F50480}"/>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236711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58F6B-275F-68B5-D359-F218C3260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17F8F1-17F6-07F3-A11C-555059EF9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5FEF7-650A-7102-4350-1E62FDC425B8}"/>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5" name="Footer Placeholder 4">
            <a:extLst>
              <a:ext uri="{FF2B5EF4-FFF2-40B4-BE49-F238E27FC236}">
                <a16:creationId xmlns:a16="http://schemas.microsoft.com/office/drawing/2014/main" id="{285EB1E1-3EC2-61EF-9505-F0576C84A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0D23BB-1E55-0222-5323-3098101179F9}"/>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147485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90A4-05E8-1E13-4128-803EB550CF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93E7B3-821B-6CA0-F842-B2BF336F0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AFA5A7-B071-42B0-5510-AD4D8DB40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24F6F2-6B3B-9BE4-F0B6-AD26A7CA260F}"/>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6" name="Footer Placeholder 5">
            <a:extLst>
              <a:ext uri="{FF2B5EF4-FFF2-40B4-BE49-F238E27FC236}">
                <a16:creationId xmlns:a16="http://schemas.microsoft.com/office/drawing/2014/main" id="{76EA4D2E-8411-19F1-C831-4A9F85DFD9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16577-3FB9-3AB4-1F77-677B7C42A665}"/>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44850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0D8E-6FCF-09E4-3ED0-6F139F4318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9CE26-F2D6-E828-AA06-3C89301CC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B3D888-D212-8179-8B43-A886D2911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126F76-BE3D-5CAA-E4BB-AAF8C80E6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B691C-352A-BF89-6B32-090987931C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A42D52-398B-2B8F-7E61-00416CBC4157}"/>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8" name="Footer Placeholder 7">
            <a:extLst>
              <a:ext uri="{FF2B5EF4-FFF2-40B4-BE49-F238E27FC236}">
                <a16:creationId xmlns:a16="http://schemas.microsoft.com/office/drawing/2014/main" id="{D638647C-80B7-175D-D608-9070D33F68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1DDC21-4DF0-6FDB-A628-28BAE287EF87}"/>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376337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0D50-E2E7-80FB-3AD3-F754D383F0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EAE3EA-0C68-F553-D597-C282DE246F09}"/>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4" name="Footer Placeholder 3">
            <a:extLst>
              <a:ext uri="{FF2B5EF4-FFF2-40B4-BE49-F238E27FC236}">
                <a16:creationId xmlns:a16="http://schemas.microsoft.com/office/drawing/2014/main" id="{7DB5B280-0753-5B29-F911-5DD01C10EB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88C1C5-F394-D5A7-EB12-C2940B3748AB}"/>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329616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E382E-AC94-F0F8-7BA5-37BDD2952D30}"/>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3" name="Footer Placeholder 2">
            <a:extLst>
              <a:ext uri="{FF2B5EF4-FFF2-40B4-BE49-F238E27FC236}">
                <a16:creationId xmlns:a16="http://schemas.microsoft.com/office/drawing/2014/main" id="{4448EC68-D0AB-D37B-C9FE-EB8D1C025F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F5536A-B63A-0033-75E5-2BBFC20AAD5E}"/>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221424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7D76-ADBB-0C7D-E889-90685F70A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149912-58D0-E17B-324B-88DE081763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FFC467-6EA9-8F64-0876-F68353101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D4723-70AD-FEE3-9DFE-7936684CF875}"/>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6" name="Footer Placeholder 5">
            <a:extLst>
              <a:ext uri="{FF2B5EF4-FFF2-40B4-BE49-F238E27FC236}">
                <a16:creationId xmlns:a16="http://schemas.microsoft.com/office/drawing/2014/main" id="{72FA2C2E-4158-C81E-3249-C2635AC63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1E6A45-AB07-37DF-4642-C2D0A39BB8BF}"/>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298810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05F1-9F2F-C03F-D67F-0D09BB216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7310AE-6735-E6B3-D1A0-5F7803729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2A10A2-7839-8E6D-8862-9EF3623D8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44A22F-0857-CBAD-BF96-3F6AD3C604F2}"/>
              </a:ext>
            </a:extLst>
          </p:cNvPr>
          <p:cNvSpPr>
            <a:spLocks noGrp="1"/>
          </p:cNvSpPr>
          <p:nvPr>
            <p:ph type="dt" sz="half" idx="10"/>
          </p:nvPr>
        </p:nvSpPr>
        <p:spPr/>
        <p:txBody>
          <a:bodyPr/>
          <a:lstStyle/>
          <a:p>
            <a:fld id="{4EB8C417-E13C-4DEE-B763-B06DF9663809}" type="datetimeFigureOut">
              <a:rPr lang="en-IN" smtClean="0"/>
              <a:t>13-03-2023</a:t>
            </a:fld>
            <a:endParaRPr lang="en-IN"/>
          </a:p>
        </p:txBody>
      </p:sp>
      <p:sp>
        <p:nvSpPr>
          <p:cNvPr id="6" name="Footer Placeholder 5">
            <a:extLst>
              <a:ext uri="{FF2B5EF4-FFF2-40B4-BE49-F238E27FC236}">
                <a16:creationId xmlns:a16="http://schemas.microsoft.com/office/drawing/2014/main" id="{7CC12B00-52DA-37EA-7A9D-72BEABC597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3BFA9-96DD-B63F-F5E2-9C6367F97249}"/>
              </a:ext>
            </a:extLst>
          </p:cNvPr>
          <p:cNvSpPr>
            <a:spLocks noGrp="1"/>
          </p:cNvSpPr>
          <p:nvPr>
            <p:ph type="sldNum" sz="quarter" idx="12"/>
          </p:nvPr>
        </p:nvSpPr>
        <p:spPr/>
        <p:txBody>
          <a:bodyPr/>
          <a:lstStyle/>
          <a:p>
            <a:fld id="{55E11C31-742A-43E7-97D6-B9C5A19E5380}" type="slidenum">
              <a:rPr lang="en-IN" smtClean="0"/>
              <a:t>‹#›</a:t>
            </a:fld>
            <a:endParaRPr lang="en-IN"/>
          </a:p>
        </p:txBody>
      </p:sp>
    </p:spTree>
    <p:extLst>
      <p:ext uri="{BB962C8B-B14F-4D97-AF65-F5344CB8AC3E}">
        <p14:creationId xmlns:p14="http://schemas.microsoft.com/office/powerpoint/2010/main" val="176206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895AD-D31D-1BE4-02AE-3A3E87BFC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49D260-7387-19BD-C526-27D39466AF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DAA551-D8A0-AA91-0EC0-8A69875C3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8C417-E13C-4DEE-B763-B06DF9663809}" type="datetimeFigureOut">
              <a:rPr lang="en-IN" smtClean="0"/>
              <a:t>13-03-2023</a:t>
            </a:fld>
            <a:endParaRPr lang="en-IN"/>
          </a:p>
        </p:txBody>
      </p:sp>
      <p:sp>
        <p:nvSpPr>
          <p:cNvPr id="5" name="Footer Placeholder 4">
            <a:extLst>
              <a:ext uri="{FF2B5EF4-FFF2-40B4-BE49-F238E27FC236}">
                <a16:creationId xmlns:a16="http://schemas.microsoft.com/office/drawing/2014/main" id="{7EBC0429-983D-14ED-190C-F3DECA344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C0F796-1776-36AA-7179-EBFCF313F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11C31-742A-43E7-97D6-B9C5A19E5380}" type="slidenum">
              <a:rPr lang="en-IN" smtClean="0"/>
              <a:t>‹#›</a:t>
            </a:fld>
            <a:endParaRPr lang="en-IN"/>
          </a:p>
        </p:txBody>
      </p:sp>
    </p:spTree>
    <p:extLst>
      <p:ext uri="{BB962C8B-B14F-4D97-AF65-F5344CB8AC3E}">
        <p14:creationId xmlns:p14="http://schemas.microsoft.com/office/powerpoint/2010/main" val="3573969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7.JPG"/></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506682"/>
            <a:ext cx="8839200" cy="3970318"/>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wrap="square">
            <a:spAutoFit/>
          </a:bodyPr>
          <a:lstStyle/>
          <a:p>
            <a:pPr algn="just"/>
            <a:r>
              <a:rPr lang="en-US" sz="2100" b="1" dirty="0">
                <a:solidFill>
                  <a:srgbClr val="FF0000"/>
                </a:solidFill>
                <a:latin typeface="Calibri"/>
              </a:rPr>
              <a:t>The most prominent features of a 8086 microprocessor are as follows </a:t>
            </a:r>
            <a:r>
              <a:rPr lang="en-US" sz="2100" dirty="0">
                <a:solidFill>
                  <a:prstClr val="black"/>
                </a:solidFill>
                <a:latin typeface="Calibri"/>
              </a:rPr>
              <a:t>−</a:t>
            </a:r>
          </a:p>
          <a:p>
            <a:pPr marL="342900" indent="-342900" algn="just">
              <a:buFont typeface="Wingdings" pitchFamily="2" charset="2"/>
              <a:buChar char="ü"/>
            </a:pPr>
            <a:r>
              <a:rPr lang="en-US" sz="2100" dirty="0">
                <a:solidFill>
                  <a:prstClr val="black"/>
                </a:solidFill>
                <a:latin typeface="Calibri"/>
              </a:rPr>
              <a:t>It has an instruction queue, which is capable of storing six instruction bytes from the memory resulting in faster processing.</a:t>
            </a:r>
          </a:p>
          <a:p>
            <a:pPr marL="342900" indent="-342900" algn="just">
              <a:buFont typeface="Wingdings" pitchFamily="2" charset="2"/>
              <a:buChar char="ü"/>
            </a:pPr>
            <a:r>
              <a:rPr lang="en-US" sz="2100" dirty="0">
                <a:solidFill>
                  <a:prstClr val="black"/>
                </a:solidFill>
                <a:latin typeface="Calibri"/>
              </a:rPr>
              <a:t>It was the first 16-bit processor having 16-bit ALU, 16-bit registers, internal data bus, and 16-bit external data bus resulting in faster processing.</a:t>
            </a:r>
          </a:p>
          <a:p>
            <a:pPr marL="342900" indent="-342900" algn="just">
              <a:buFont typeface="Wingdings" pitchFamily="2" charset="2"/>
              <a:buChar char="ü"/>
            </a:pPr>
            <a:r>
              <a:rPr lang="en-US" sz="2100" dirty="0">
                <a:solidFill>
                  <a:srgbClr val="002060"/>
                </a:solidFill>
                <a:latin typeface="Calibri"/>
              </a:rPr>
              <a:t>It uses two stages of pipelining, i.e. Fetch Stage and Execute Stage, which improves performance.</a:t>
            </a:r>
          </a:p>
          <a:p>
            <a:pPr marL="342900" indent="-342900" algn="just">
              <a:buFont typeface="Wingdings" pitchFamily="2" charset="2"/>
              <a:buChar char="ü"/>
            </a:pPr>
            <a:r>
              <a:rPr lang="en-US" sz="2100" dirty="0">
                <a:solidFill>
                  <a:prstClr val="black"/>
                </a:solidFill>
                <a:latin typeface="Calibri"/>
              </a:rPr>
              <a:t>Fetch stage can </a:t>
            </a:r>
            <a:r>
              <a:rPr lang="en-US" sz="2100" dirty="0" err="1">
                <a:solidFill>
                  <a:prstClr val="black"/>
                </a:solidFill>
                <a:latin typeface="Calibri"/>
              </a:rPr>
              <a:t>prefetch</a:t>
            </a:r>
            <a:r>
              <a:rPr lang="en-US" sz="2100" dirty="0">
                <a:solidFill>
                  <a:prstClr val="black"/>
                </a:solidFill>
                <a:latin typeface="Calibri"/>
              </a:rPr>
              <a:t> up to 6 bytes of instructions and stores them in the queue.</a:t>
            </a:r>
          </a:p>
          <a:p>
            <a:pPr marL="342900" indent="-342900" algn="just">
              <a:buFont typeface="Wingdings" pitchFamily="2" charset="2"/>
              <a:buChar char="ü"/>
            </a:pPr>
            <a:r>
              <a:rPr lang="en-US" sz="2100" dirty="0">
                <a:solidFill>
                  <a:prstClr val="black"/>
                </a:solidFill>
                <a:latin typeface="Calibri"/>
              </a:rPr>
              <a:t>Execute stage executes these instructions.</a:t>
            </a:r>
          </a:p>
          <a:p>
            <a:pPr marL="342900" indent="-342900" algn="just">
              <a:buFont typeface="Wingdings" pitchFamily="2" charset="2"/>
              <a:buChar char="ü"/>
            </a:pPr>
            <a:r>
              <a:rPr lang="en-US" sz="2100" dirty="0">
                <a:solidFill>
                  <a:prstClr val="black"/>
                </a:solidFill>
                <a:latin typeface="Calibri"/>
              </a:rPr>
              <a:t>It has 256 vectored interrupts.</a:t>
            </a:r>
          </a:p>
          <a:p>
            <a:pPr marL="342900" indent="-342900" algn="just">
              <a:buFont typeface="Wingdings" pitchFamily="2" charset="2"/>
              <a:buChar char="ü"/>
            </a:pPr>
            <a:r>
              <a:rPr lang="en-US" sz="2100" dirty="0">
                <a:solidFill>
                  <a:prstClr val="black"/>
                </a:solidFill>
                <a:latin typeface="Calibri"/>
              </a:rPr>
              <a:t>It consists of 29,000 transistors.</a:t>
            </a:r>
          </a:p>
        </p:txBody>
      </p:sp>
      <p:sp>
        <p:nvSpPr>
          <p:cNvPr id="3" name="Rectangle 2"/>
          <p:cNvSpPr/>
          <p:nvPr/>
        </p:nvSpPr>
        <p:spPr>
          <a:xfrm>
            <a:off x="1655618" y="685800"/>
            <a:ext cx="8859982" cy="1785104"/>
          </a:xfrm>
          <a:prstGeom prst="rect">
            <a:avLst/>
          </a:prstGeom>
          <a:gradFill>
            <a:gsLst>
              <a:gs pos="0">
                <a:srgbClr val="5E9EFF"/>
              </a:gs>
              <a:gs pos="39999">
                <a:srgbClr val="85C2FF"/>
              </a:gs>
              <a:gs pos="70000">
                <a:srgbClr val="C4D6EB"/>
              </a:gs>
              <a:gs pos="100000">
                <a:srgbClr val="FFEBFA"/>
              </a:gs>
            </a:gsLst>
            <a:lin ang="5400000" scaled="0"/>
          </a:gradFill>
        </p:spPr>
        <p:txBody>
          <a:bodyPr wrap="square">
            <a:spAutoFit/>
          </a:bodyPr>
          <a:lstStyle/>
          <a:p>
            <a:pPr algn="just"/>
            <a:r>
              <a:rPr lang="en-US" sz="2200" dirty="0">
                <a:solidFill>
                  <a:prstClr val="black"/>
                </a:solidFill>
                <a:latin typeface="Calibri"/>
              </a:rPr>
              <a:t>8086 Microprocessor is an enhanced version of 8085 Microprocessor that was designed by Intel in 1976. It is a 16-bit Microprocessor having 20 address lines and 16 data lines that provides up to 1MB storage. It consists of powerful instruction set, which provides operations like multiplication and division easily.</a:t>
            </a:r>
          </a:p>
        </p:txBody>
      </p:sp>
      <p:sp>
        <p:nvSpPr>
          <p:cNvPr id="4" name="TextBox 3"/>
          <p:cNvSpPr txBox="1"/>
          <p:nvPr/>
        </p:nvSpPr>
        <p:spPr>
          <a:xfrm>
            <a:off x="1655618" y="152400"/>
            <a:ext cx="8859982" cy="523220"/>
          </a:xfrm>
          <a:prstGeom prst="rect">
            <a:avLst/>
          </a:prstGeom>
          <a:noFill/>
        </p:spPr>
        <p:txBody>
          <a:bodyPr wrap="square" rtlCol="0">
            <a:spAutoFit/>
          </a:bodyPr>
          <a:lstStyle/>
          <a:p>
            <a:pPr algn="ctr"/>
            <a:r>
              <a:rPr lang="en-US" sz="2800" b="1" dirty="0">
                <a:solidFill>
                  <a:prstClr val="black"/>
                </a:solidFill>
                <a:latin typeface="Calibri"/>
              </a:rPr>
              <a:t>Overview of 8086 Microprocessor</a:t>
            </a:r>
          </a:p>
        </p:txBody>
      </p:sp>
    </p:spTree>
    <p:extLst>
      <p:ext uri="{BB962C8B-B14F-4D97-AF65-F5344CB8AC3E}">
        <p14:creationId xmlns:p14="http://schemas.microsoft.com/office/powerpoint/2010/main" val="2158096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35273" y="117158"/>
            <a:ext cx="4305531" cy="492443"/>
          </a:xfrm>
          <a:prstGeom prst="rect">
            <a:avLst/>
          </a:prstGeom>
          <a:noFill/>
        </p:spPr>
        <p:txBody>
          <a:bodyPr wrap="square" rtlCol="0">
            <a:spAutoFit/>
          </a:bodyPr>
          <a:lstStyle/>
          <a:p>
            <a:pPr algn="ctr"/>
            <a:r>
              <a:rPr lang="en-US" sz="2600" b="1" dirty="0">
                <a:solidFill>
                  <a:prstClr val="black"/>
                </a:solidFill>
                <a:latin typeface="Calibri"/>
              </a:rPr>
              <a:t>Concept of Pipelining</a:t>
            </a:r>
          </a:p>
        </p:txBody>
      </p:sp>
      <p:graphicFrame>
        <p:nvGraphicFramePr>
          <p:cNvPr id="5" name="Table 4"/>
          <p:cNvGraphicFramePr>
            <a:graphicFrameLocks noGrp="1"/>
          </p:cNvGraphicFramePr>
          <p:nvPr/>
        </p:nvGraphicFramePr>
        <p:xfrm>
          <a:off x="7239000" y="914400"/>
          <a:ext cx="2743200" cy="2336802"/>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89467">
                <a:tc>
                  <a:txBody>
                    <a:bodyPr/>
                    <a:lstStyle/>
                    <a:p>
                      <a:pPr algn="ctr"/>
                      <a:r>
                        <a:rPr lang="en-US" b="1" dirty="0"/>
                        <a:t>2000</a:t>
                      </a:r>
                    </a:p>
                  </a:txBody>
                  <a:tcPr/>
                </a:tc>
                <a:tc>
                  <a:txBody>
                    <a:bodyPr/>
                    <a:lstStyle/>
                    <a:p>
                      <a:pPr algn="ctr"/>
                      <a:r>
                        <a:rPr lang="en-US" b="1" dirty="0"/>
                        <a:t>06</a:t>
                      </a:r>
                    </a:p>
                  </a:txBody>
                  <a:tcPr/>
                </a:tc>
                <a:tc>
                  <a:txBody>
                    <a:bodyPr/>
                    <a:lstStyle/>
                    <a:p>
                      <a:pPr algn="ctr"/>
                      <a:r>
                        <a:rPr lang="en-US" b="1" dirty="0"/>
                        <a:t>MVI BL, 78H</a:t>
                      </a:r>
                    </a:p>
                  </a:txBody>
                  <a:tcPr/>
                </a:tc>
                <a:extLst>
                  <a:ext uri="{0D108BD9-81ED-4DB2-BD59-A6C34878D82A}">
                    <a16:rowId xmlns:a16="http://schemas.microsoft.com/office/drawing/2014/main" val="10000"/>
                  </a:ext>
                </a:extLst>
              </a:tr>
              <a:tr h="389467">
                <a:tc>
                  <a:txBody>
                    <a:bodyPr/>
                    <a:lstStyle/>
                    <a:p>
                      <a:pPr algn="ctr"/>
                      <a:r>
                        <a:rPr lang="en-US" b="1" dirty="0"/>
                        <a:t>2001</a:t>
                      </a:r>
                    </a:p>
                  </a:txBody>
                  <a:tcPr/>
                </a:tc>
                <a:tc>
                  <a:txBody>
                    <a:bodyPr/>
                    <a:lstStyle/>
                    <a:p>
                      <a:pPr algn="ctr"/>
                      <a:r>
                        <a:rPr lang="en-US" b="1" dirty="0"/>
                        <a:t>78</a:t>
                      </a:r>
                    </a:p>
                  </a:txBody>
                  <a:tcPr/>
                </a:tc>
                <a:tc>
                  <a:txBody>
                    <a:bodyPr/>
                    <a:lstStyle/>
                    <a:p>
                      <a:pPr algn="ctr"/>
                      <a:endParaRPr lang="en-US" b="1" dirty="0"/>
                    </a:p>
                  </a:txBody>
                  <a:tcPr/>
                </a:tc>
                <a:extLst>
                  <a:ext uri="{0D108BD9-81ED-4DB2-BD59-A6C34878D82A}">
                    <a16:rowId xmlns:a16="http://schemas.microsoft.com/office/drawing/2014/main" val="10001"/>
                  </a:ext>
                </a:extLst>
              </a:tr>
              <a:tr h="389467">
                <a:tc>
                  <a:txBody>
                    <a:bodyPr/>
                    <a:lstStyle/>
                    <a:p>
                      <a:pPr algn="ctr"/>
                      <a:r>
                        <a:rPr lang="en-US" b="1" dirty="0"/>
                        <a:t>2002</a:t>
                      </a:r>
                    </a:p>
                  </a:txBody>
                  <a:tcPr/>
                </a:tc>
                <a:tc>
                  <a:txBody>
                    <a:bodyPr/>
                    <a:lstStyle/>
                    <a:p>
                      <a:pPr algn="ctr"/>
                      <a:r>
                        <a:rPr lang="en-US" b="1" dirty="0"/>
                        <a:t>3E</a:t>
                      </a:r>
                    </a:p>
                  </a:txBody>
                  <a:tcPr/>
                </a:tc>
                <a:tc>
                  <a:txBody>
                    <a:bodyPr/>
                    <a:lstStyle/>
                    <a:p>
                      <a:pPr algn="ctr"/>
                      <a:r>
                        <a:rPr lang="en-US" b="1" dirty="0"/>
                        <a:t>MVI </a:t>
                      </a:r>
                      <a:r>
                        <a:rPr lang="en-US" b="1" baseline="0" dirty="0"/>
                        <a:t> AL,F2H</a:t>
                      </a:r>
                      <a:endParaRPr lang="en-US" b="1" dirty="0"/>
                    </a:p>
                  </a:txBody>
                  <a:tcPr/>
                </a:tc>
                <a:extLst>
                  <a:ext uri="{0D108BD9-81ED-4DB2-BD59-A6C34878D82A}">
                    <a16:rowId xmlns:a16="http://schemas.microsoft.com/office/drawing/2014/main" val="10002"/>
                  </a:ext>
                </a:extLst>
              </a:tr>
              <a:tr h="389467">
                <a:tc>
                  <a:txBody>
                    <a:bodyPr/>
                    <a:lstStyle/>
                    <a:p>
                      <a:pPr algn="ctr"/>
                      <a:r>
                        <a:rPr lang="en-US" b="1" dirty="0"/>
                        <a:t>2003</a:t>
                      </a:r>
                    </a:p>
                  </a:txBody>
                  <a:tcPr/>
                </a:tc>
                <a:tc>
                  <a:txBody>
                    <a:bodyPr/>
                    <a:lstStyle/>
                    <a:p>
                      <a:pPr algn="ctr"/>
                      <a:r>
                        <a:rPr lang="en-US" b="1" dirty="0"/>
                        <a:t>F2</a:t>
                      </a:r>
                    </a:p>
                  </a:txBody>
                  <a:tcPr/>
                </a:tc>
                <a:tc>
                  <a:txBody>
                    <a:bodyPr/>
                    <a:lstStyle/>
                    <a:p>
                      <a:pPr algn="ctr"/>
                      <a:endParaRPr lang="en-US" b="1" dirty="0"/>
                    </a:p>
                  </a:txBody>
                  <a:tcPr/>
                </a:tc>
                <a:extLst>
                  <a:ext uri="{0D108BD9-81ED-4DB2-BD59-A6C34878D82A}">
                    <a16:rowId xmlns:a16="http://schemas.microsoft.com/office/drawing/2014/main" val="10003"/>
                  </a:ext>
                </a:extLst>
              </a:tr>
              <a:tr h="389467">
                <a:tc>
                  <a:txBody>
                    <a:bodyPr/>
                    <a:lstStyle/>
                    <a:p>
                      <a:pPr algn="ctr"/>
                      <a:r>
                        <a:rPr lang="en-US" b="1" dirty="0"/>
                        <a:t>2004</a:t>
                      </a:r>
                    </a:p>
                  </a:txBody>
                  <a:tcPr/>
                </a:tc>
                <a:tc>
                  <a:txBody>
                    <a:bodyPr/>
                    <a:lstStyle/>
                    <a:p>
                      <a:pPr algn="ctr"/>
                      <a:r>
                        <a:rPr lang="en-US" b="1" dirty="0"/>
                        <a:t>80</a:t>
                      </a:r>
                    </a:p>
                  </a:txBody>
                  <a:tcPr/>
                </a:tc>
                <a:tc>
                  <a:txBody>
                    <a:bodyPr/>
                    <a:lstStyle/>
                    <a:p>
                      <a:pPr algn="ctr"/>
                      <a:r>
                        <a:rPr lang="en-US" b="1" dirty="0"/>
                        <a:t>ADD BL</a:t>
                      </a:r>
                    </a:p>
                  </a:txBody>
                  <a:tcPr/>
                </a:tc>
                <a:extLst>
                  <a:ext uri="{0D108BD9-81ED-4DB2-BD59-A6C34878D82A}">
                    <a16:rowId xmlns:a16="http://schemas.microsoft.com/office/drawing/2014/main" val="10004"/>
                  </a:ext>
                </a:extLst>
              </a:tr>
              <a:tr h="389467">
                <a:tc>
                  <a:txBody>
                    <a:bodyPr/>
                    <a:lstStyle/>
                    <a:p>
                      <a:pPr algn="ctr"/>
                      <a:r>
                        <a:rPr lang="en-US" b="1" dirty="0"/>
                        <a:t>2005</a:t>
                      </a:r>
                    </a:p>
                  </a:txBody>
                  <a:tcPr/>
                </a:tc>
                <a:tc>
                  <a:txBody>
                    <a:bodyPr/>
                    <a:lstStyle/>
                    <a:p>
                      <a:pPr algn="ctr"/>
                      <a:r>
                        <a:rPr lang="en-US" b="1" dirty="0"/>
                        <a:t>76</a:t>
                      </a:r>
                    </a:p>
                  </a:txBody>
                  <a:tcPr/>
                </a:tc>
                <a:tc>
                  <a:txBody>
                    <a:bodyPr/>
                    <a:lstStyle/>
                    <a:p>
                      <a:pPr algn="ctr"/>
                      <a:r>
                        <a:rPr lang="en-US" b="1" dirty="0"/>
                        <a:t>HLT</a:t>
                      </a:r>
                    </a:p>
                  </a:txBody>
                  <a:tcPr/>
                </a:tc>
                <a:extLst>
                  <a:ext uri="{0D108BD9-81ED-4DB2-BD59-A6C34878D82A}">
                    <a16:rowId xmlns:a16="http://schemas.microsoft.com/office/drawing/2014/main" val="10005"/>
                  </a:ext>
                </a:extLst>
              </a:tr>
            </a:tbl>
          </a:graphicData>
        </a:graphic>
      </p:graphicFrame>
      <p:sp>
        <p:nvSpPr>
          <p:cNvPr id="10" name="Rectangle 9"/>
          <p:cNvSpPr/>
          <p:nvPr/>
        </p:nvSpPr>
        <p:spPr>
          <a:xfrm>
            <a:off x="4413229" y="4053243"/>
            <a:ext cx="2118739" cy="1267690"/>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graphicFrame>
        <p:nvGraphicFramePr>
          <p:cNvPr id="12" name="Table 11"/>
          <p:cNvGraphicFramePr>
            <a:graphicFrameLocks noGrp="1"/>
          </p:cNvGraphicFramePr>
          <p:nvPr/>
        </p:nvGraphicFramePr>
        <p:xfrm>
          <a:off x="7183402" y="4419601"/>
          <a:ext cx="3095322" cy="387927"/>
        </p:xfrm>
        <a:graphic>
          <a:graphicData uri="http://schemas.openxmlformats.org/drawingml/2006/table">
            <a:tbl>
              <a:tblPr firstRow="1" bandRow="1">
                <a:tableStyleId>{5940675A-B579-460E-94D1-54222C63F5DA}</a:tableStyleId>
              </a:tblPr>
              <a:tblGrid>
                <a:gridCol w="515887">
                  <a:extLst>
                    <a:ext uri="{9D8B030D-6E8A-4147-A177-3AD203B41FA5}">
                      <a16:colId xmlns:a16="http://schemas.microsoft.com/office/drawing/2014/main" val="20000"/>
                    </a:ext>
                  </a:extLst>
                </a:gridCol>
                <a:gridCol w="515887">
                  <a:extLst>
                    <a:ext uri="{9D8B030D-6E8A-4147-A177-3AD203B41FA5}">
                      <a16:colId xmlns:a16="http://schemas.microsoft.com/office/drawing/2014/main" val="20001"/>
                    </a:ext>
                  </a:extLst>
                </a:gridCol>
                <a:gridCol w="515887">
                  <a:extLst>
                    <a:ext uri="{9D8B030D-6E8A-4147-A177-3AD203B41FA5}">
                      <a16:colId xmlns:a16="http://schemas.microsoft.com/office/drawing/2014/main" val="20002"/>
                    </a:ext>
                  </a:extLst>
                </a:gridCol>
                <a:gridCol w="515887">
                  <a:extLst>
                    <a:ext uri="{9D8B030D-6E8A-4147-A177-3AD203B41FA5}">
                      <a16:colId xmlns:a16="http://schemas.microsoft.com/office/drawing/2014/main" val="20003"/>
                    </a:ext>
                  </a:extLst>
                </a:gridCol>
                <a:gridCol w="515887">
                  <a:extLst>
                    <a:ext uri="{9D8B030D-6E8A-4147-A177-3AD203B41FA5}">
                      <a16:colId xmlns:a16="http://schemas.microsoft.com/office/drawing/2014/main" val="20004"/>
                    </a:ext>
                  </a:extLst>
                </a:gridCol>
                <a:gridCol w="515887">
                  <a:extLst>
                    <a:ext uri="{9D8B030D-6E8A-4147-A177-3AD203B41FA5}">
                      <a16:colId xmlns:a16="http://schemas.microsoft.com/office/drawing/2014/main" val="20005"/>
                    </a:ext>
                  </a:extLst>
                </a:gridCol>
              </a:tblGrid>
              <a:tr h="387927">
                <a:tc>
                  <a:txBody>
                    <a:bodyPr/>
                    <a:lstStyle/>
                    <a:p>
                      <a:r>
                        <a:rPr lang="en-US" b="1" dirty="0">
                          <a:solidFill>
                            <a:srgbClr val="FF0000"/>
                          </a:solidFill>
                        </a:rPr>
                        <a:t>3E </a:t>
                      </a:r>
                    </a:p>
                  </a:txBody>
                  <a:tcPr/>
                </a:tc>
                <a:tc>
                  <a:txBody>
                    <a:bodyPr/>
                    <a:lstStyle/>
                    <a:p>
                      <a:r>
                        <a:rPr lang="en-US" b="1" dirty="0">
                          <a:solidFill>
                            <a:srgbClr val="00B0F0"/>
                          </a:solidFill>
                        </a:rPr>
                        <a:t>F2</a:t>
                      </a:r>
                    </a:p>
                  </a:txBody>
                  <a:tcPr/>
                </a:tc>
                <a:tc>
                  <a:txBody>
                    <a:bodyPr/>
                    <a:lstStyle/>
                    <a:p>
                      <a:r>
                        <a:rPr lang="en-US" b="1" dirty="0">
                          <a:solidFill>
                            <a:srgbClr val="00B050"/>
                          </a:solidFill>
                        </a:rPr>
                        <a:t>80</a:t>
                      </a:r>
                    </a:p>
                  </a:txBody>
                  <a:tcPr/>
                </a:tc>
                <a:tc>
                  <a:txBody>
                    <a:bodyPr/>
                    <a:lstStyle/>
                    <a:p>
                      <a:r>
                        <a:rPr lang="en-US" b="1" dirty="0"/>
                        <a:t>76</a:t>
                      </a:r>
                    </a:p>
                  </a:txBody>
                  <a:tcPr/>
                </a:tc>
                <a:tc>
                  <a:txBody>
                    <a:bodyPr/>
                    <a:lstStyle/>
                    <a:p>
                      <a:r>
                        <a:rPr lang="en-US" b="1" dirty="0"/>
                        <a:t>----</a:t>
                      </a:r>
                    </a:p>
                  </a:txBody>
                  <a:tcPr/>
                </a:tc>
                <a:tc>
                  <a:txBody>
                    <a:bodyPr/>
                    <a:lstStyle/>
                    <a:p>
                      <a:r>
                        <a:rPr lang="en-US" b="1" dirty="0"/>
                        <a:t>----</a:t>
                      </a:r>
                    </a:p>
                  </a:txBody>
                  <a:tcPr/>
                </a:tc>
                <a:extLst>
                  <a:ext uri="{0D108BD9-81ED-4DB2-BD59-A6C34878D82A}">
                    <a16:rowId xmlns:a16="http://schemas.microsoft.com/office/drawing/2014/main" val="10000"/>
                  </a:ext>
                </a:extLst>
              </a:tr>
            </a:tbl>
          </a:graphicData>
        </a:graphic>
      </p:graphicFrame>
      <p:sp>
        <p:nvSpPr>
          <p:cNvPr id="13" name="TextBox 12"/>
          <p:cNvSpPr txBox="1"/>
          <p:nvPr/>
        </p:nvSpPr>
        <p:spPr>
          <a:xfrm>
            <a:off x="7369979" y="4839977"/>
            <a:ext cx="2726753" cy="369332"/>
          </a:xfrm>
          <a:prstGeom prst="rect">
            <a:avLst/>
          </a:prstGeom>
          <a:noFill/>
        </p:spPr>
        <p:txBody>
          <a:bodyPr wrap="square" rtlCol="0">
            <a:spAutoFit/>
          </a:bodyPr>
          <a:lstStyle/>
          <a:p>
            <a:r>
              <a:rPr lang="en-US" b="1" dirty="0">
                <a:solidFill>
                  <a:prstClr val="black"/>
                </a:solidFill>
                <a:latin typeface="Calibri"/>
              </a:rPr>
              <a:t>6-byte Instruction queue</a:t>
            </a:r>
          </a:p>
        </p:txBody>
      </p:sp>
      <p:cxnSp>
        <p:nvCxnSpPr>
          <p:cNvPr id="20" name="Straight Arrow Connector 19"/>
          <p:cNvCxnSpPr/>
          <p:nvPr/>
        </p:nvCxnSpPr>
        <p:spPr>
          <a:xfrm flipH="1">
            <a:off x="7924800" y="2348270"/>
            <a:ext cx="237098" cy="2071331"/>
          </a:xfrm>
          <a:prstGeom prst="straightConnector1">
            <a:avLst/>
          </a:prstGeom>
          <a:ln>
            <a:solidFill>
              <a:srgbClr val="00B0F0"/>
            </a:solidFill>
            <a:prstDash val="dash"/>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8298713" y="2819400"/>
            <a:ext cx="178653" cy="1600200"/>
          </a:xfrm>
          <a:prstGeom prst="straightConnector1">
            <a:avLst/>
          </a:prstGeom>
          <a:ln>
            <a:solidFill>
              <a:srgbClr val="00B050"/>
            </a:solidFill>
            <a:prstDash val="dash"/>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H="1">
            <a:off x="7370066" y="1953490"/>
            <a:ext cx="740666" cy="2466110"/>
          </a:xfrm>
          <a:prstGeom prst="straightConnector1">
            <a:avLst/>
          </a:prstGeom>
          <a:ln>
            <a:solidFill>
              <a:srgbClr val="FF0000"/>
            </a:solidFill>
            <a:prstDash val="dash"/>
            <a:tailEnd type="arrow"/>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1634836" y="2907268"/>
            <a:ext cx="762000" cy="369332"/>
          </a:xfrm>
          <a:prstGeom prst="rect">
            <a:avLst/>
          </a:prstGeom>
          <a:noFill/>
        </p:spPr>
        <p:txBody>
          <a:bodyPr wrap="square" rtlCol="0">
            <a:spAutoFit/>
          </a:bodyPr>
          <a:lstStyle/>
          <a:p>
            <a:r>
              <a:rPr lang="en-US" b="1" u="sng" dirty="0">
                <a:solidFill>
                  <a:srgbClr val="FF0000"/>
                </a:solidFill>
                <a:latin typeface="Calibri"/>
              </a:rPr>
              <a:t>8085 </a:t>
            </a:r>
          </a:p>
        </p:txBody>
      </p:sp>
      <p:sp>
        <p:nvSpPr>
          <p:cNvPr id="50" name="TextBox 49"/>
          <p:cNvSpPr txBox="1"/>
          <p:nvPr/>
        </p:nvSpPr>
        <p:spPr>
          <a:xfrm>
            <a:off x="7924801" y="461789"/>
            <a:ext cx="893771" cy="369332"/>
          </a:xfrm>
          <a:prstGeom prst="rect">
            <a:avLst/>
          </a:prstGeom>
          <a:noFill/>
        </p:spPr>
        <p:txBody>
          <a:bodyPr wrap="square" rtlCol="0">
            <a:spAutoFit/>
          </a:bodyPr>
          <a:lstStyle/>
          <a:p>
            <a:r>
              <a:rPr lang="en-US" b="1" u="sng" dirty="0">
                <a:solidFill>
                  <a:srgbClr val="FF0000"/>
                </a:solidFill>
                <a:latin typeface="Calibri"/>
              </a:rPr>
              <a:t>8086</a:t>
            </a:r>
            <a:r>
              <a:rPr lang="en-US" b="1" dirty="0">
                <a:solidFill>
                  <a:srgbClr val="FF0000"/>
                </a:solidFill>
                <a:latin typeface="Calibri"/>
              </a:rPr>
              <a:t> </a:t>
            </a:r>
          </a:p>
        </p:txBody>
      </p:sp>
      <p:sp>
        <p:nvSpPr>
          <p:cNvPr id="54" name="TextBox 53"/>
          <p:cNvSpPr txBox="1"/>
          <p:nvPr/>
        </p:nvSpPr>
        <p:spPr>
          <a:xfrm>
            <a:off x="6858001" y="3682424"/>
            <a:ext cx="3238731" cy="338554"/>
          </a:xfrm>
          <a:prstGeom prst="rect">
            <a:avLst/>
          </a:prstGeom>
          <a:noFill/>
        </p:spPr>
        <p:txBody>
          <a:bodyPr wrap="square" rtlCol="0">
            <a:spAutoFit/>
          </a:bodyPr>
          <a:lstStyle/>
          <a:p>
            <a:pPr algn="just"/>
            <a:r>
              <a:rPr lang="en-US" sz="1600" b="1" dirty="0">
                <a:solidFill>
                  <a:prstClr val="black"/>
                </a:solidFill>
                <a:latin typeface="Calibri"/>
              </a:rPr>
              <a:t>Pre-fetching of next </a:t>
            </a:r>
            <a:r>
              <a:rPr lang="en-US" sz="1600" b="1" dirty="0" err="1">
                <a:solidFill>
                  <a:prstClr val="black"/>
                </a:solidFill>
                <a:latin typeface="Calibri"/>
              </a:rPr>
              <a:t>opcode</a:t>
            </a:r>
            <a:r>
              <a:rPr lang="en-US" sz="1600" b="1" dirty="0">
                <a:solidFill>
                  <a:prstClr val="black"/>
                </a:solidFill>
                <a:latin typeface="Calibri"/>
              </a:rPr>
              <a:t>  is done</a:t>
            </a:r>
          </a:p>
        </p:txBody>
      </p:sp>
      <p:sp>
        <p:nvSpPr>
          <p:cNvPr id="55" name="Rectangle 54"/>
          <p:cNvSpPr/>
          <p:nvPr/>
        </p:nvSpPr>
        <p:spPr>
          <a:xfrm>
            <a:off x="6858002" y="3733800"/>
            <a:ext cx="3496921" cy="1828800"/>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56" name="TextBox 55"/>
          <p:cNvSpPr txBox="1"/>
          <p:nvPr/>
        </p:nvSpPr>
        <p:spPr>
          <a:xfrm>
            <a:off x="8528081" y="5498068"/>
            <a:ext cx="752952" cy="369332"/>
          </a:xfrm>
          <a:prstGeom prst="rect">
            <a:avLst/>
          </a:prstGeom>
          <a:noFill/>
        </p:spPr>
        <p:txBody>
          <a:bodyPr wrap="square" rtlCol="0">
            <a:spAutoFit/>
          </a:bodyPr>
          <a:lstStyle/>
          <a:p>
            <a:r>
              <a:rPr lang="en-US" b="1" dirty="0">
                <a:solidFill>
                  <a:srgbClr val="FF0000"/>
                </a:solidFill>
                <a:latin typeface="Calibri"/>
              </a:rPr>
              <a:t>BIU</a:t>
            </a:r>
          </a:p>
        </p:txBody>
      </p:sp>
      <p:sp>
        <p:nvSpPr>
          <p:cNvPr id="57" name="Rectangle 56"/>
          <p:cNvSpPr/>
          <p:nvPr/>
        </p:nvSpPr>
        <p:spPr>
          <a:xfrm>
            <a:off x="4572000" y="4114800"/>
            <a:ext cx="1828800" cy="1077218"/>
          </a:xfrm>
          <a:prstGeom prst="rect">
            <a:avLst/>
          </a:prstGeom>
        </p:spPr>
        <p:txBody>
          <a:bodyPr wrap="square">
            <a:spAutoFit/>
          </a:bodyPr>
          <a:lstStyle/>
          <a:p>
            <a:pPr algn="ctr"/>
            <a:r>
              <a:rPr lang="en-US" sz="1600" b="1" dirty="0">
                <a:solidFill>
                  <a:prstClr val="black"/>
                </a:solidFill>
                <a:latin typeface="Calibri"/>
              </a:rPr>
              <a:t>Decode and execution of first instruction code </a:t>
            </a:r>
            <a:r>
              <a:rPr lang="en-US" sz="1600" b="1" dirty="0">
                <a:solidFill>
                  <a:srgbClr val="FF0000"/>
                </a:solidFill>
                <a:latin typeface="Calibri"/>
              </a:rPr>
              <a:t>06 78 </a:t>
            </a:r>
            <a:r>
              <a:rPr lang="en-US" sz="1600" b="1" dirty="0">
                <a:solidFill>
                  <a:prstClr val="black"/>
                </a:solidFill>
                <a:latin typeface="Calibri"/>
              </a:rPr>
              <a:t>in ALU</a:t>
            </a:r>
          </a:p>
        </p:txBody>
      </p:sp>
      <p:sp>
        <p:nvSpPr>
          <p:cNvPr id="59" name="Rectangle 58"/>
          <p:cNvSpPr/>
          <p:nvPr/>
        </p:nvSpPr>
        <p:spPr>
          <a:xfrm>
            <a:off x="4267200" y="3386554"/>
            <a:ext cx="6178572" cy="28618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0" name="TextBox 59"/>
          <p:cNvSpPr txBox="1"/>
          <p:nvPr/>
        </p:nvSpPr>
        <p:spPr>
          <a:xfrm>
            <a:off x="5292276" y="5345668"/>
            <a:ext cx="752952" cy="369332"/>
          </a:xfrm>
          <a:prstGeom prst="rect">
            <a:avLst/>
          </a:prstGeom>
          <a:noFill/>
        </p:spPr>
        <p:txBody>
          <a:bodyPr wrap="square" rtlCol="0">
            <a:spAutoFit/>
          </a:bodyPr>
          <a:lstStyle/>
          <a:p>
            <a:r>
              <a:rPr lang="en-US" b="1" dirty="0">
                <a:solidFill>
                  <a:srgbClr val="FF0000"/>
                </a:solidFill>
                <a:latin typeface="Calibri"/>
              </a:rPr>
              <a:t>EU</a:t>
            </a:r>
          </a:p>
        </p:txBody>
      </p:sp>
      <p:sp>
        <p:nvSpPr>
          <p:cNvPr id="64" name="Freeform 63"/>
          <p:cNvSpPr/>
          <p:nvPr/>
        </p:nvSpPr>
        <p:spPr>
          <a:xfrm>
            <a:off x="6096000" y="831122"/>
            <a:ext cx="2353796" cy="3034297"/>
          </a:xfrm>
          <a:custGeom>
            <a:avLst/>
            <a:gdLst>
              <a:gd name="connsiteX0" fmla="*/ 1953491 w 2353796"/>
              <a:gd name="connsiteY0" fmla="*/ 692879 h 3034297"/>
              <a:gd name="connsiteX1" fmla="*/ 2161309 w 2353796"/>
              <a:gd name="connsiteY1" fmla="*/ 859134 h 3034297"/>
              <a:gd name="connsiteX2" fmla="*/ 2327564 w 2353796"/>
              <a:gd name="connsiteY2" fmla="*/ 623606 h 3034297"/>
              <a:gd name="connsiteX3" fmla="*/ 2327564 w 2353796"/>
              <a:gd name="connsiteY3" fmla="*/ 124843 h 3034297"/>
              <a:gd name="connsiteX4" fmla="*/ 2078182 w 2353796"/>
              <a:gd name="connsiteY4" fmla="*/ 152 h 3034297"/>
              <a:gd name="connsiteX5" fmla="*/ 1939637 w 2353796"/>
              <a:gd name="connsiteY5" fmla="*/ 138697 h 3034297"/>
              <a:gd name="connsiteX6" fmla="*/ 1939637 w 2353796"/>
              <a:gd name="connsiteY6" fmla="*/ 623606 h 3034297"/>
              <a:gd name="connsiteX7" fmla="*/ 0 w 2353796"/>
              <a:gd name="connsiteY7" fmla="*/ 3034297 h 303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3796" h="3034297">
                <a:moveTo>
                  <a:pt x="1953491" y="692879"/>
                </a:moveTo>
                <a:cubicBezTo>
                  <a:pt x="2026227" y="781779"/>
                  <a:pt x="2098964" y="870680"/>
                  <a:pt x="2161309" y="859134"/>
                </a:cubicBezTo>
                <a:cubicBezTo>
                  <a:pt x="2223655" y="847589"/>
                  <a:pt x="2299855" y="745988"/>
                  <a:pt x="2327564" y="623606"/>
                </a:cubicBezTo>
                <a:cubicBezTo>
                  <a:pt x="2355273" y="501224"/>
                  <a:pt x="2369128" y="228752"/>
                  <a:pt x="2327564" y="124843"/>
                </a:cubicBezTo>
                <a:cubicBezTo>
                  <a:pt x="2286000" y="20934"/>
                  <a:pt x="2142836" y="-2157"/>
                  <a:pt x="2078182" y="152"/>
                </a:cubicBezTo>
                <a:cubicBezTo>
                  <a:pt x="2013528" y="2461"/>
                  <a:pt x="1962728" y="34788"/>
                  <a:pt x="1939637" y="138697"/>
                </a:cubicBezTo>
                <a:cubicBezTo>
                  <a:pt x="1916546" y="242606"/>
                  <a:pt x="2262910" y="141006"/>
                  <a:pt x="1939637" y="623606"/>
                </a:cubicBezTo>
                <a:cubicBezTo>
                  <a:pt x="1616364" y="1106206"/>
                  <a:pt x="808182" y="2070251"/>
                  <a:pt x="0" y="3034297"/>
                </a:cubicBezTo>
              </a:path>
            </a:pathLst>
          </a:custGeom>
          <a:ln>
            <a:solidFill>
              <a:srgbClr val="FFC000"/>
            </a:solidFill>
            <a:prstDash val="sysDot"/>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prstClr val="black"/>
              </a:solidFill>
              <a:latin typeface="Calibri"/>
            </a:endParaRPr>
          </a:p>
        </p:txBody>
      </p:sp>
      <p:sp>
        <p:nvSpPr>
          <p:cNvPr id="65" name="TextBox 64"/>
          <p:cNvSpPr txBox="1"/>
          <p:nvPr/>
        </p:nvSpPr>
        <p:spPr>
          <a:xfrm>
            <a:off x="6617114" y="6183868"/>
            <a:ext cx="1544784" cy="400110"/>
          </a:xfrm>
          <a:prstGeom prst="rect">
            <a:avLst/>
          </a:prstGeom>
          <a:noFill/>
        </p:spPr>
        <p:txBody>
          <a:bodyPr wrap="square" rtlCol="0">
            <a:spAutoFit/>
          </a:bodyPr>
          <a:lstStyle/>
          <a:p>
            <a:r>
              <a:rPr lang="en-US" sz="2000" b="1" dirty="0">
                <a:solidFill>
                  <a:srgbClr val="FF0000"/>
                </a:solidFill>
                <a:latin typeface="Calibri"/>
              </a:rPr>
              <a:t>Processor</a:t>
            </a:r>
          </a:p>
        </p:txBody>
      </p:sp>
      <p:sp>
        <p:nvSpPr>
          <p:cNvPr id="66" name="Left Arrow 65"/>
          <p:cNvSpPr/>
          <p:nvPr/>
        </p:nvSpPr>
        <p:spPr>
          <a:xfrm>
            <a:off x="6531968" y="4419600"/>
            <a:ext cx="326033"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cxnSp>
        <p:nvCxnSpPr>
          <p:cNvPr id="74" name="Straight Connector 73"/>
          <p:cNvCxnSpPr/>
          <p:nvPr/>
        </p:nvCxnSpPr>
        <p:spPr>
          <a:xfrm>
            <a:off x="1600200" y="3186545"/>
            <a:ext cx="4953000" cy="0"/>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p:nvPr/>
        </p:nvCxnSpPr>
        <p:spPr>
          <a:xfrm flipH="1" flipV="1">
            <a:off x="6553200" y="1"/>
            <a:ext cx="12286" cy="3186545"/>
          </a:xfrm>
          <a:prstGeom prst="line">
            <a:avLst/>
          </a:prstGeom>
        </p:spPr>
        <p:style>
          <a:lnRef idx="3">
            <a:schemeClr val="dk1"/>
          </a:lnRef>
          <a:fillRef idx="0">
            <a:schemeClr val="dk1"/>
          </a:fillRef>
          <a:effectRef idx="2">
            <a:schemeClr val="dk1"/>
          </a:effectRef>
          <a:fontRef idx="minor">
            <a:schemeClr val="tx1"/>
          </a:fontRef>
        </p:style>
      </p:cxnSp>
      <p:pic>
        <p:nvPicPr>
          <p:cNvPr id="77" name="Picture 76"/>
          <p:cNvPicPr>
            <a:picLocks noChangeAspect="1"/>
          </p:cNvPicPr>
          <p:nvPr/>
        </p:nvPicPr>
        <p:blipFill rotWithShape="1">
          <a:blip r:embed="rId2">
            <a:extLst>
              <a:ext uri="{28A0092B-C50C-407E-A947-70E740481C1C}">
                <a14:useLocalDpi xmlns:a14="http://schemas.microsoft.com/office/drawing/2010/main" val="0"/>
              </a:ext>
            </a:extLst>
          </a:blip>
          <a:srcRect l="2878" t="2409" r="4117" b="11043"/>
          <a:stretch/>
        </p:blipFill>
        <p:spPr>
          <a:xfrm>
            <a:off x="1676400" y="-91868"/>
            <a:ext cx="4800600" cy="3063668"/>
          </a:xfrm>
          <a:prstGeom prst="rect">
            <a:avLst/>
          </a:prstGeom>
        </p:spPr>
      </p:pic>
      <p:sp>
        <p:nvSpPr>
          <p:cNvPr id="2" name="TextBox 1">
            <a:extLst>
              <a:ext uri="{FF2B5EF4-FFF2-40B4-BE49-F238E27FC236}">
                <a16:creationId xmlns:a16="http://schemas.microsoft.com/office/drawing/2014/main" id="{E686A797-CE3B-4B91-BA31-B425D0EA4299}"/>
              </a:ext>
            </a:extLst>
          </p:cNvPr>
          <p:cNvSpPr txBox="1"/>
          <p:nvPr/>
        </p:nvSpPr>
        <p:spPr>
          <a:xfrm>
            <a:off x="1672983" y="3922867"/>
            <a:ext cx="2241759" cy="923330"/>
          </a:xfrm>
          <a:prstGeom prst="rect">
            <a:avLst/>
          </a:prstGeom>
          <a:noFill/>
        </p:spPr>
        <p:txBody>
          <a:bodyPr wrap="square" rtlCol="0">
            <a:spAutoFit/>
          </a:bodyPr>
          <a:lstStyle/>
          <a:p>
            <a:r>
              <a:rPr lang="en-US" dirty="0">
                <a:solidFill>
                  <a:prstClr val="black"/>
                </a:solidFill>
                <a:latin typeface="Calibri"/>
              </a:rPr>
              <a:t>Opcode fetch</a:t>
            </a:r>
          </a:p>
          <a:p>
            <a:r>
              <a:rPr lang="en-US" dirty="0">
                <a:solidFill>
                  <a:prstClr val="black"/>
                </a:solidFill>
                <a:latin typeface="Calibri"/>
              </a:rPr>
              <a:t>Decode</a:t>
            </a:r>
          </a:p>
          <a:p>
            <a:r>
              <a:rPr lang="en-US" dirty="0">
                <a:solidFill>
                  <a:prstClr val="black"/>
                </a:solidFill>
                <a:latin typeface="Calibri"/>
              </a:rPr>
              <a:t>Execute</a:t>
            </a:r>
            <a:endParaRPr lang="en-IN" dirty="0">
              <a:solidFill>
                <a:prstClr val="black"/>
              </a:solidFill>
              <a:latin typeface="Calibri"/>
            </a:endParaRPr>
          </a:p>
        </p:txBody>
      </p:sp>
      <p:sp>
        <p:nvSpPr>
          <p:cNvPr id="3" name="TextBox 2">
            <a:extLst>
              <a:ext uri="{FF2B5EF4-FFF2-40B4-BE49-F238E27FC236}">
                <a16:creationId xmlns:a16="http://schemas.microsoft.com/office/drawing/2014/main" id="{68A9915E-8C93-4C14-A213-34FA8E136388}"/>
              </a:ext>
            </a:extLst>
          </p:cNvPr>
          <p:cNvSpPr txBox="1"/>
          <p:nvPr/>
        </p:nvSpPr>
        <p:spPr>
          <a:xfrm>
            <a:off x="10039466" y="2492766"/>
            <a:ext cx="1714269" cy="369332"/>
          </a:xfrm>
          <a:prstGeom prst="rect">
            <a:avLst/>
          </a:prstGeom>
          <a:noFill/>
        </p:spPr>
        <p:txBody>
          <a:bodyPr wrap="square" rtlCol="0">
            <a:spAutoFit/>
          </a:bodyPr>
          <a:lstStyle/>
          <a:p>
            <a:r>
              <a:rPr lang="en-US" dirty="0">
                <a:solidFill>
                  <a:prstClr val="black"/>
                </a:solidFill>
                <a:latin typeface="Calibri"/>
              </a:rPr>
              <a:t>AL=AL+BL</a:t>
            </a:r>
            <a:endParaRPr lang="en-IN" dirty="0">
              <a:solidFill>
                <a:prstClr val="black"/>
              </a:solidFill>
              <a:latin typeface="Calibri"/>
            </a:endParaRPr>
          </a:p>
        </p:txBody>
      </p:sp>
    </p:spTree>
    <p:extLst>
      <p:ext uri="{BB962C8B-B14F-4D97-AF65-F5344CB8AC3E}">
        <p14:creationId xmlns:p14="http://schemas.microsoft.com/office/powerpoint/2010/main" val="417526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9692" y="92916"/>
            <a:ext cx="3622530" cy="523220"/>
          </a:xfrm>
          <a:prstGeom prst="rect">
            <a:avLst/>
          </a:prstGeom>
        </p:spPr>
        <p:txBody>
          <a:bodyPr wrap="none">
            <a:spAutoFit/>
          </a:bodyPr>
          <a:lstStyle/>
          <a:p>
            <a:r>
              <a:rPr lang="en-US" sz="2800" b="1" u="sng" dirty="0">
                <a:solidFill>
                  <a:prstClr val="black"/>
                </a:solidFill>
                <a:latin typeface="Calibri"/>
              </a:rPr>
              <a:t>Memory Segmentation</a:t>
            </a:r>
            <a:endParaRPr lang="en-US" sz="2800" u="sng" dirty="0">
              <a:solidFill>
                <a:prstClr val="black"/>
              </a:solidFill>
              <a:latin typeface="Calibri"/>
            </a:endParaRPr>
          </a:p>
        </p:txBody>
      </p:sp>
      <p:sp>
        <p:nvSpPr>
          <p:cNvPr id="5" name="Rectangle 4"/>
          <p:cNvSpPr/>
          <p:nvPr/>
        </p:nvSpPr>
        <p:spPr>
          <a:xfrm>
            <a:off x="2895600" y="1317486"/>
            <a:ext cx="1981200" cy="609600"/>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prstClr val="black"/>
                </a:solidFill>
                <a:latin typeface="Calibri"/>
              </a:rPr>
              <a:t>SS</a:t>
            </a:r>
          </a:p>
        </p:txBody>
      </p:sp>
      <p:grpSp>
        <p:nvGrpSpPr>
          <p:cNvPr id="16" name="Group 15"/>
          <p:cNvGrpSpPr/>
          <p:nvPr/>
        </p:nvGrpSpPr>
        <p:grpSpPr>
          <a:xfrm>
            <a:off x="1600200" y="1927086"/>
            <a:ext cx="3276600" cy="3048000"/>
            <a:chOff x="0" y="1371600"/>
            <a:chExt cx="3276600" cy="3048000"/>
          </a:xfrm>
        </p:grpSpPr>
        <p:sp>
          <p:nvSpPr>
            <p:cNvPr id="6" name="Rectangle 5"/>
            <p:cNvSpPr/>
            <p:nvPr/>
          </p:nvSpPr>
          <p:spPr>
            <a:xfrm>
              <a:off x="1295400" y="1371600"/>
              <a:ext cx="1981200" cy="609600"/>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prstClr val="black"/>
                  </a:solidFill>
                  <a:latin typeface="Calibri"/>
                </a:rPr>
                <a:t>ES</a:t>
              </a:r>
            </a:p>
          </p:txBody>
        </p:sp>
        <p:sp>
          <p:nvSpPr>
            <p:cNvPr id="7" name="Rectangle 6"/>
            <p:cNvSpPr/>
            <p:nvPr/>
          </p:nvSpPr>
          <p:spPr>
            <a:xfrm>
              <a:off x="1295400" y="1981200"/>
              <a:ext cx="1981200" cy="609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prstClr val="black"/>
                </a:solidFill>
                <a:latin typeface="Calibri"/>
              </a:endParaRPr>
            </a:p>
          </p:txBody>
        </p:sp>
        <p:sp>
          <p:nvSpPr>
            <p:cNvPr id="8" name="Rectangle 7"/>
            <p:cNvSpPr/>
            <p:nvPr/>
          </p:nvSpPr>
          <p:spPr>
            <a:xfrm>
              <a:off x="1295400" y="2604463"/>
              <a:ext cx="1981200"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prstClr val="black"/>
                  </a:solidFill>
                  <a:latin typeface="Calibri"/>
                </a:rPr>
                <a:t>DS</a:t>
              </a:r>
            </a:p>
          </p:txBody>
        </p:sp>
        <p:sp>
          <p:nvSpPr>
            <p:cNvPr id="9" name="Rectangle 8"/>
            <p:cNvSpPr/>
            <p:nvPr/>
          </p:nvSpPr>
          <p:spPr>
            <a:xfrm>
              <a:off x="1295400" y="3200400"/>
              <a:ext cx="1981200" cy="609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prstClr val="black"/>
                </a:solidFill>
                <a:latin typeface="Calibri"/>
              </a:endParaRPr>
            </a:p>
          </p:txBody>
        </p:sp>
        <p:sp>
          <p:nvSpPr>
            <p:cNvPr id="10" name="Rectangle 9"/>
            <p:cNvSpPr/>
            <p:nvPr/>
          </p:nvSpPr>
          <p:spPr>
            <a:xfrm>
              <a:off x="1295400" y="3810000"/>
              <a:ext cx="1981200" cy="609600"/>
            </a:xfrm>
            <a:prstGeom prst="rect">
              <a:avLst/>
            </a:prstGeom>
            <a:solidFill>
              <a:srgbClr val="7030A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prstClr val="black"/>
                  </a:solidFill>
                  <a:latin typeface="Calibri"/>
                </a:rPr>
                <a:t>CS</a:t>
              </a:r>
            </a:p>
          </p:txBody>
        </p:sp>
        <p:cxnSp>
          <p:nvCxnSpPr>
            <p:cNvPr id="12" name="Straight Connector 11"/>
            <p:cNvCxnSpPr/>
            <p:nvPr/>
          </p:nvCxnSpPr>
          <p:spPr>
            <a:xfrm flipH="1">
              <a:off x="0" y="1371600"/>
              <a:ext cx="129540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0" y="1981200"/>
              <a:ext cx="129540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0" y="3200400"/>
              <a:ext cx="1295400"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0" y="4419600"/>
              <a:ext cx="1295400"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1524000" y="1249156"/>
            <a:ext cx="1524000" cy="369332"/>
          </a:xfrm>
          <a:prstGeom prst="rect">
            <a:avLst/>
          </a:prstGeom>
          <a:noFill/>
        </p:spPr>
        <p:txBody>
          <a:bodyPr wrap="square" rtlCol="0">
            <a:spAutoFit/>
          </a:bodyPr>
          <a:lstStyle/>
          <a:p>
            <a:r>
              <a:rPr lang="en-US" b="1" dirty="0">
                <a:solidFill>
                  <a:srgbClr val="FF0000"/>
                </a:solidFill>
                <a:latin typeface="Calibri"/>
              </a:rPr>
              <a:t>Base address</a:t>
            </a:r>
          </a:p>
        </p:txBody>
      </p:sp>
      <p:sp>
        <p:nvSpPr>
          <p:cNvPr id="18" name="TextBox 17"/>
          <p:cNvSpPr txBox="1"/>
          <p:nvPr/>
        </p:nvSpPr>
        <p:spPr>
          <a:xfrm>
            <a:off x="1714500" y="1583084"/>
            <a:ext cx="1181100" cy="369332"/>
          </a:xfrm>
          <a:prstGeom prst="rect">
            <a:avLst/>
          </a:prstGeom>
          <a:noFill/>
        </p:spPr>
        <p:txBody>
          <a:bodyPr wrap="square" rtlCol="0">
            <a:spAutoFit/>
          </a:bodyPr>
          <a:lstStyle/>
          <a:p>
            <a:r>
              <a:rPr lang="en-US" b="1" dirty="0">
                <a:solidFill>
                  <a:srgbClr val="00B050"/>
                </a:solidFill>
                <a:latin typeface="Calibri"/>
              </a:rPr>
              <a:t>A000</a:t>
            </a:r>
            <a:r>
              <a:rPr lang="en-US" b="1" strike="sngStrike" dirty="0">
                <a:solidFill>
                  <a:srgbClr val="00B050"/>
                </a:solidFill>
                <a:latin typeface="Calibri"/>
              </a:rPr>
              <a:t>0</a:t>
            </a:r>
            <a:r>
              <a:rPr lang="en-US" b="1" dirty="0">
                <a:solidFill>
                  <a:srgbClr val="00B050"/>
                </a:solidFill>
                <a:latin typeface="Calibri"/>
              </a:rPr>
              <a:t>H</a:t>
            </a:r>
          </a:p>
        </p:txBody>
      </p:sp>
      <p:sp>
        <p:nvSpPr>
          <p:cNvPr id="19" name="TextBox 18"/>
          <p:cNvSpPr txBox="1"/>
          <p:nvPr/>
        </p:nvSpPr>
        <p:spPr>
          <a:xfrm>
            <a:off x="1752600" y="2243554"/>
            <a:ext cx="1181100" cy="369332"/>
          </a:xfrm>
          <a:prstGeom prst="rect">
            <a:avLst/>
          </a:prstGeom>
          <a:noFill/>
        </p:spPr>
        <p:txBody>
          <a:bodyPr wrap="square" rtlCol="0">
            <a:spAutoFit/>
          </a:bodyPr>
          <a:lstStyle/>
          <a:p>
            <a:r>
              <a:rPr lang="en-US" b="1" dirty="0">
                <a:solidFill>
                  <a:srgbClr val="FFC000"/>
                </a:solidFill>
                <a:latin typeface="Calibri"/>
              </a:rPr>
              <a:t>9000</a:t>
            </a:r>
            <a:r>
              <a:rPr lang="en-US" b="1" strike="sngStrike" dirty="0">
                <a:solidFill>
                  <a:srgbClr val="FFC000"/>
                </a:solidFill>
                <a:latin typeface="Calibri"/>
              </a:rPr>
              <a:t>0</a:t>
            </a:r>
            <a:r>
              <a:rPr lang="en-US" b="1" dirty="0">
                <a:solidFill>
                  <a:srgbClr val="FFC000"/>
                </a:solidFill>
                <a:latin typeface="Calibri"/>
              </a:rPr>
              <a:t>H</a:t>
            </a:r>
          </a:p>
        </p:txBody>
      </p:sp>
      <p:sp>
        <p:nvSpPr>
          <p:cNvPr id="20" name="TextBox 19"/>
          <p:cNvSpPr txBox="1"/>
          <p:nvPr/>
        </p:nvSpPr>
        <p:spPr>
          <a:xfrm>
            <a:off x="1752600" y="3462754"/>
            <a:ext cx="1181100" cy="369332"/>
          </a:xfrm>
          <a:prstGeom prst="rect">
            <a:avLst/>
          </a:prstGeom>
          <a:noFill/>
        </p:spPr>
        <p:txBody>
          <a:bodyPr wrap="square" rtlCol="0">
            <a:spAutoFit/>
          </a:bodyPr>
          <a:lstStyle/>
          <a:p>
            <a:r>
              <a:rPr lang="en-US" b="1" dirty="0">
                <a:solidFill>
                  <a:srgbClr val="00B0F0"/>
                </a:solidFill>
                <a:latin typeface="Calibri"/>
              </a:rPr>
              <a:t>7000</a:t>
            </a:r>
            <a:r>
              <a:rPr lang="en-US" b="1" strike="sngStrike" dirty="0">
                <a:solidFill>
                  <a:srgbClr val="00B0F0"/>
                </a:solidFill>
                <a:latin typeface="Calibri"/>
              </a:rPr>
              <a:t>0</a:t>
            </a:r>
            <a:r>
              <a:rPr lang="en-US" b="1" dirty="0">
                <a:solidFill>
                  <a:srgbClr val="00B0F0"/>
                </a:solidFill>
                <a:latin typeface="Calibri"/>
              </a:rPr>
              <a:t>H</a:t>
            </a:r>
          </a:p>
        </p:txBody>
      </p:sp>
      <p:sp>
        <p:nvSpPr>
          <p:cNvPr id="21" name="TextBox 20"/>
          <p:cNvSpPr txBox="1"/>
          <p:nvPr/>
        </p:nvSpPr>
        <p:spPr>
          <a:xfrm>
            <a:off x="1752600" y="4681954"/>
            <a:ext cx="1181100" cy="369332"/>
          </a:xfrm>
          <a:prstGeom prst="rect">
            <a:avLst/>
          </a:prstGeom>
          <a:noFill/>
        </p:spPr>
        <p:txBody>
          <a:bodyPr wrap="square" rtlCol="0">
            <a:spAutoFit/>
          </a:bodyPr>
          <a:lstStyle/>
          <a:p>
            <a:r>
              <a:rPr lang="en-US" b="1" dirty="0">
                <a:solidFill>
                  <a:srgbClr val="7030A0"/>
                </a:solidFill>
                <a:latin typeface="Calibri"/>
              </a:rPr>
              <a:t>50000H</a:t>
            </a:r>
          </a:p>
        </p:txBody>
      </p:sp>
      <p:graphicFrame>
        <p:nvGraphicFramePr>
          <p:cNvPr id="22" name="Table 21"/>
          <p:cNvGraphicFramePr>
            <a:graphicFrameLocks noGrp="1"/>
          </p:cNvGraphicFramePr>
          <p:nvPr/>
        </p:nvGraphicFramePr>
        <p:xfrm>
          <a:off x="5638802" y="2306509"/>
          <a:ext cx="1142999" cy="1463040"/>
        </p:xfrm>
        <a:graphic>
          <a:graphicData uri="http://schemas.openxmlformats.org/drawingml/2006/table">
            <a:tbl>
              <a:tblPr firstRow="1" bandRow="1">
                <a:tableStyleId>{5940675A-B579-460E-94D1-54222C63F5DA}</a:tableStyleId>
              </a:tblPr>
              <a:tblGrid>
                <a:gridCol w="1142999">
                  <a:extLst>
                    <a:ext uri="{9D8B030D-6E8A-4147-A177-3AD203B41FA5}">
                      <a16:colId xmlns:a16="http://schemas.microsoft.com/office/drawing/2014/main" val="20000"/>
                    </a:ext>
                  </a:extLst>
                </a:gridCol>
              </a:tblGrid>
              <a:tr h="361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B050"/>
                          </a:solidFill>
                        </a:rPr>
                        <a:t>A000H</a:t>
                      </a:r>
                    </a:p>
                  </a:txBody>
                  <a:tcPr/>
                </a:tc>
                <a:extLst>
                  <a:ext uri="{0D108BD9-81ED-4DB2-BD59-A6C34878D82A}">
                    <a16:rowId xmlns:a16="http://schemas.microsoft.com/office/drawing/2014/main" val="10000"/>
                  </a:ext>
                </a:extLst>
              </a:tr>
              <a:tr h="361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C000"/>
                          </a:solidFill>
                        </a:rPr>
                        <a:t>9000H</a:t>
                      </a:r>
                    </a:p>
                  </a:txBody>
                  <a:tcPr/>
                </a:tc>
                <a:extLst>
                  <a:ext uri="{0D108BD9-81ED-4DB2-BD59-A6C34878D82A}">
                    <a16:rowId xmlns:a16="http://schemas.microsoft.com/office/drawing/2014/main" val="10001"/>
                  </a:ext>
                </a:extLst>
              </a:tr>
              <a:tr h="361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7000H</a:t>
                      </a:r>
                    </a:p>
                  </a:txBody>
                  <a:tcPr/>
                </a:tc>
                <a:extLst>
                  <a:ext uri="{0D108BD9-81ED-4DB2-BD59-A6C34878D82A}">
                    <a16:rowId xmlns:a16="http://schemas.microsoft.com/office/drawing/2014/main" val="10002"/>
                  </a:ext>
                </a:extLst>
              </a:tr>
              <a:tr h="3615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7030A0"/>
                          </a:solidFill>
                        </a:rPr>
                        <a:t>5000H</a:t>
                      </a:r>
                    </a:p>
                  </a:txBody>
                  <a:tcPr/>
                </a:tc>
                <a:extLst>
                  <a:ext uri="{0D108BD9-81ED-4DB2-BD59-A6C34878D82A}">
                    <a16:rowId xmlns:a16="http://schemas.microsoft.com/office/drawing/2014/main" val="10003"/>
                  </a:ext>
                </a:extLst>
              </a:tr>
            </a:tbl>
          </a:graphicData>
        </a:graphic>
      </p:graphicFrame>
      <p:sp>
        <p:nvSpPr>
          <p:cNvPr id="23" name="TextBox 22"/>
          <p:cNvSpPr txBox="1"/>
          <p:nvPr/>
        </p:nvSpPr>
        <p:spPr>
          <a:xfrm>
            <a:off x="6934200" y="2243554"/>
            <a:ext cx="533400" cy="369332"/>
          </a:xfrm>
          <a:prstGeom prst="rect">
            <a:avLst/>
          </a:prstGeom>
          <a:noFill/>
        </p:spPr>
        <p:txBody>
          <a:bodyPr wrap="square" rtlCol="0">
            <a:spAutoFit/>
          </a:bodyPr>
          <a:lstStyle/>
          <a:p>
            <a:r>
              <a:rPr lang="en-US" b="1" dirty="0">
                <a:solidFill>
                  <a:prstClr val="black"/>
                </a:solidFill>
                <a:latin typeface="Calibri"/>
              </a:rPr>
              <a:t>SS</a:t>
            </a:r>
          </a:p>
        </p:txBody>
      </p:sp>
      <p:sp>
        <p:nvSpPr>
          <p:cNvPr id="24" name="TextBox 23"/>
          <p:cNvSpPr txBox="1"/>
          <p:nvPr/>
        </p:nvSpPr>
        <p:spPr>
          <a:xfrm>
            <a:off x="6934200" y="2624554"/>
            <a:ext cx="533400" cy="369332"/>
          </a:xfrm>
          <a:prstGeom prst="rect">
            <a:avLst/>
          </a:prstGeom>
          <a:noFill/>
        </p:spPr>
        <p:txBody>
          <a:bodyPr wrap="square" rtlCol="0">
            <a:spAutoFit/>
          </a:bodyPr>
          <a:lstStyle/>
          <a:p>
            <a:r>
              <a:rPr lang="en-US" b="1" dirty="0">
                <a:solidFill>
                  <a:prstClr val="black"/>
                </a:solidFill>
                <a:latin typeface="Calibri"/>
              </a:rPr>
              <a:t>ES</a:t>
            </a:r>
          </a:p>
        </p:txBody>
      </p:sp>
      <p:sp>
        <p:nvSpPr>
          <p:cNvPr id="25" name="TextBox 24"/>
          <p:cNvSpPr txBox="1"/>
          <p:nvPr/>
        </p:nvSpPr>
        <p:spPr>
          <a:xfrm>
            <a:off x="6934200" y="3005554"/>
            <a:ext cx="533400" cy="369332"/>
          </a:xfrm>
          <a:prstGeom prst="rect">
            <a:avLst/>
          </a:prstGeom>
          <a:noFill/>
        </p:spPr>
        <p:txBody>
          <a:bodyPr wrap="square" rtlCol="0">
            <a:spAutoFit/>
          </a:bodyPr>
          <a:lstStyle/>
          <a:p>
            <a:r>
              <a:rPr lang="en-US" b="1" dirty="0">
                <a:solidFill>
                  <a:prstClr val="black"/>
                </a:solidFill>
                <a:latin typeface="Calibri"/>
              </a:rPr>
              <a:t>DS</a:t>
            </a:r>
          </a:p>
        </p:txBody>
      </p:sp>
      <p:sp>
        <p:nvSpPr>
          <p:cNvPr id="26" name="TextBox 25"/>
          <p:cNvSpPr txBox="1"/>
          <p:nvPr/>
        </p:nvSpPr>
        <p:spPr>
          <a:xfrm>
            <a:off x="6934200" y="3386554"/>
            <a:ext cx="533400" cy="369332"/>
          </a:xfrm>
          <a:prstGeom prst="rect">
            <a:avLst/>
          </a:prstGeom>
          <a:noFill/>
        </p:spPr>
        <p:txBody>
          <a:bodyPr wrap="square" rtlCol="0">
            <a:spAutoFit/>
          </a:bodyPr>
          <a:lstStyle/>
          <a:p>
            <a:r>
              <a:rPr lang="en-US" b="1" dirty="0">
                <a:solidFill>
                  <a:prstClr val="black"/>
                </a:solidFill>
                <a:latin typeface="Calibri"/>
              </a:rPr>
              <a:t>CS</a:t>
            </a:r>
          </a:p>
        </p:txBody>
      </p:sp>
      <p:cxnSp>
        <p:nvCxnSpPr>
          <p:cNvPr id="28" name="Straight Arrow Connector 27"/>
          <p:cNvCxnSpPr/>
          <p:nvPr/>
        </p:nvCxnSpPr>
        <p:spPr>
          <a:xfrm>
            <a:off x="5334000" y="2624554"/>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5257800" y="3070086"/>
            <a:ext cx="36576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5105400" y="3374886"/>
            <a:ext cx="54864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5181600" y="3755886"/>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Elbow Connector 32"/>
          <p:cNvCxnSpPr/>
          <p:nvPr/>
        </p:nvCxnSpPr>
        <p:spPr>
          <a:xfrm rot="5400000" flipH="1" flipV="1">
            <a:off x="4381500" y="4174986"/>
            <a:ext cx="1219200" cy="381000"/>
          </a:xfrm>
          <a:prstGeom prst="bentConnector3">
            <a:avLst>
              <a:gd name="adj1" fmla="val 0"/>
            </a:avLst>
          </a:prstGeom>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rot="16200000" flipH="1">
            <a:off x="4756666" y="2047220"/>
            <a:ext cx="697468" cy="457200"/>
          </a:xfrm>
          <a:prstGeom prst="bentConnector3">
            <a:avLst>
              <a:gd name="adj1" fmla="val 56"/>
            </a:avLst>
          </a:prstGeom>
        </p:spPr>
        <p:style>
          <a:lnRef idx="1">
            <a:schemeClr val="dk1"/>
          </a:lnRef>
          <a:fillRef idx="0">
            <a:schemeClr val="dk1"/>
          </a:fillRef>
          <a:effectRef idx="0">
            <a:schemeClr val="dk1"/>
          </a:effectRef>
          <a:fontRef idx="minor">
            <a:schemeClr val="tx1"/>
          </a:fontRef>
        </p:style>
      </p:cxnSp>
      <p:cxnSp>
        <p:nvCxnSpPr>
          <p:cNvPr id="39" name="Elbow Connector 38"/>
          <p:cNvCxnSpPr/>
          <p:nvPr/>
        </p:nvCxnSpPr>
        <p:spPr>
          <a:xfrm rot="5400000" flipH="1" flipV="1">
            <a:off x="4793770" y="3457918"/>
            <a:ext cx="394663" cy="228600"/>
          </a:xfrm>
          <a:prstGeom prst="bentConnector3">
            <a:avLst>
              <a:gd name="adj1" fmla="val 5868"/>
            </a:avLst>
          </a:prstGeom>
        </p:spPr>
        <p:style>
          <a:lnRef idx="1">
            <a:schemeClr val="dk1"/>
          </a:lnRef>
          <a:fillRef idx="0">
            <a:schemeClr val="dk1"/>
          </a:fillRef>
          <a:effectRef idx="0">
            <a:schemeClr val="dk1"/>
          </a:effectRef>
          <a:fontRef idx="minor">
            <a:schemeClr val="tx1"/>
          </a:fontRef>
        </p:style>
      </p:cxnSp>
      <p:cxnSp>
        <p:nvCxnSpPr>
          <p:cNvPr id="42" name="Elbow Connector 41"/>
          <p:cNvCxnSpPr/>
          <p:nvPr/>
        </p:nvCxnSpPr>
        <p:spPr>
          <a:xfrm rot="16200000" flipH="1">
            <a:off x="4800600" y="2612886"/>
            <a:ext cx="533400" cy="381000"/>
          </a:xfrm>
          <a:prstGeom prst="bentConnector3">
            <a:avLst>
              <a:gd name="adj1" fmla="val 9184"/>
            </a:avLst>
          </a:prstGeom>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5469708" y="1862554"/>
            <a:ext cx="1997892" cy="369332"/>
          </a:xfrm>
          <a:prstGeom prst="rect">
            <a:avLst/>
          </a:prstGeom>
          <a:noFill/>
        </p:spPr>
        <p:txBody>
          <a:bodyPr wrap="square" rtlCol="0">
            <a:spAutoFit/>
          </a:bodyPr>
          <a:lstStyle/>
          <a:p>
            <a:r>
              <a:rPr lang="en-US" b="1" dirty="0">
                <a:solidFill>
                  <a:prstClr val="black"/>
                </a:solidFill>
                <a:latin typeface="Calibri"/>
              </a:rPr>
              <a:t>Segment Register</a:t>
            </a:r>
          </a:p>
        </p:txBody>
      </p:sp>
      <p:sp>
        <p:nvSpPr>
          <p:cNvPr id="45" name="Rectangle 44"/>
          <p:cNvSpPr/>
          <p:nvPr/>
        </p:nvSpPr>
        <p:spPr>
          <a:xfrm>
            <a:off x="7848600" y="2133600"/>
            <a:ext cx="2743200" cy="1477328"/>
          </a:xfrm>
          <a:prstGeom prst="rect">
            <a:avLst/>
          </a:prstGeom>
        </p:spPr>
        <p:txBody>
          <a:bodyPr wrap="square">
            <a:spAutoFit/>
          </a:bodyPr>
          <a:lstStyle/>
          <a:p>
            <a:pPr algn="just"/>
            <a:r>
              <a:rPr lang="en-US" b="1" dirty="0">
                <a:solidFill>
                  <a:prstClr val="black"/>
                </a:solidFill>
                <a:latin typeface="Calibri"/>
              </a:rPr>
              <a:t>These registers are all 16-bit in size. Each register stores the base address of the corresponding  Segment.</a:t>
            </a:r>
          </a:p>
        </p:txBody>
      </p:sp>
      <p:sp>
        <p:nvSpPr>
          <p:cNvPr id="46" name="Right Brace 45"/>
          <p:cNvSpPr/>
          <p:nvPr/>
        </p:nvSpPr>
        <p:spPr>
          <a:xfrm>
            <a:off x="7391400" y="2308086"/>
            <a:ext cx="609600" cy="13716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latin typeface="Calibri"/>
            </a:endParaRPr>
          </a:p>
        </p:txBody>
      </p:sp>
      <p:sp>
        <p:nvSpPr>
          <p:cNvPr id="37" name="Rectangle 36"/>
          <p:cNvSpPr/>
          <p:nvPr/>
        </p:nvSpPr>
        <p:spPr>
          <a:xfrm>
            <a:off x="5715000" y="3984486"/>
            <a:ext cx="1981200" cy="1197114"/>
          </a:xfrm>
          <a:prstGeom prst="rect">
            <a:avLst/>
          </a:prstGeom>
          <a:solidFill>
            <a:srgbClr val="7030A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b="1" dirty="0">
              <a:solidFill>
                <a:prstClr val="black"/>
              </a:solidFill>
              <a:latin typeface="Calibri"/>
            </a:endParaRPr>
          </a:p>
        </p:txBody>
      </p:sp>
      <p:graphicFrame>
        <p:nvGraphicFramePr>
          <p:cNvPr id="3" name="Table 2"/>
          <p:cNvGraphicFramePr>
            <a:graphicFrameLocks noGrp="1"/>
          </p:cNvGraphicFramePr>
          <p:nvPr/>
        </p:nvGraphicFramePr>
        <p:xfrm>
          <a:off x="5791200" y="4136887"/>
          <a:ext cx="1828800" cy="911045"/>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182209">
                <a:tc>
                  <a:txBody>
                    <a:bodyPr/>
                    <a:lstStyle/>
                    <a:p>
                      <a:endParaRPr lang="en-US" sz="200" dirty="0"/>
                    </a:p>
                  </a:txBody>
                  <a:tcPr/>
                </a:tc>
                <a:extLst>
                  <a:ext uri="{0D108BD9-81ED-4DB2-BD59-A6C34878D82A}">
                    <a16:rowId xmlns:a16="http://schemas.microsoft.com/office/drawing/2014/main" val="10000"/>
                  </a:ext>
                </a:extLst>
              </a:tr>
              <a:tr h="182209">
                <a:tc>
                  <a:txBody>
                    <a:bodyPr/>
                    <a:lstStyle/>
                    <a:p>
                      <a:endParaRPr lang="en-US" sz="200"/>
                    </a:p>
                  </a:txBody>
                  <a:tcPr/>
                </a:tc>
                <a:extLst>
                  <a:ext uri="{0D108BD9-81ED-4DB2-BD59-A6C34878D82A}">
                    <a16:rowId xmlns:a16="http://schemas.microsoft.com/office/drawing/2014/main" val="10001"/>
                  </a:ext>
                </a:extLst>
              </a:tr>
              <a:tr h="182209">
                <a:tc>
                  <a:txBody>
                    <a:bodyPr/>
                    <a:lstStyle/>
                    <a:p>
                      <a:endParaRPr lang="en-US" sz="200"/>
                    </a:p>
                  </a:txBody>
                  <a:tcPr/>
                </a:tc>
                <a:extLst>
                  <a:ext uri="{0D108BD9-81ED-4DB2-BD59-A6C34878D82A}">
                    <a16:rowId xmlns:a16="http://schemas.microsoft.com/office/drawing/2014/main" val="10002"/>
                  </a:ext>
                </a:extLst>
              </a:tr>
              <a:tr h="182209">
                <a:tc>
                  <a:txBody>
                    <a:bodyPr/>
                    <a:lstStyle/>
                    <a:p>
                      <a:endParaRPr lang="en-US" sz="200" dirty="0"/>
                    </a:p>
                  </a:txBody>
                  <a:tcPr/>
                </a:tc>
                <a:extLst>
                  <a:ext uri="{0D108BD9-81ED-4DB2-BD59-A6C34878D82A}">
                    <a16:rowId xmlns:a16="http://schemas.microsoft.com/office/drawing/2014/main" val="10003"/>
                  </a:ext>
                </a:extLst>
              </a:tr>
              <a:tr h="182209">
                <a:tc>
                  <a:txBody>
                    <a:bodyPr/>
                    <a:lstStyle/>
                    <a:p>
                      <a:endParaRPr lang="en-US" sz="200" dirty="0"/>
                    </a:p>
                  </a:txBody>
                  <a:tcPr/>
                </a:tc>
                <a:extLst>
                  <a:ext uri="{0D108BD9-81ED-4DB2-BD59-A6C34878D82A}">
                    <a16:rowId xmlns:a16="http://schemas.microsoft.com/office/drawing/2014/main" val="10004"/>
                  </a:ext>
                </a:extLst>
              </a:tr>
            </a:tbl>
          </a:graphicData>
        </a:graphic>
      </p:graphicFrame>
      <p:cxnSp>
        <p:nvCxnSpPr>
          <p:cNvPr id="27" name="Straight Connector 26"/>
          <p:cNvCxnSpPr/>
          <p:nvPr/>
        </p:nvCxnSpPr>
        <p:spPr>
          <a:xfrm flipV="1">
            <a:off x="4876800" y="3984486"/>
            <a:ext cx="838200" cy="3810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4876800" y="4975086"/>
            <a:ext cx="838200" cy="20651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7696200" y="4122481"/>
            <a:ext cx="2895600" cy="830997"/>
          </a:xfrm>
          <a:prstGeom prst="rect">
            <a:avLst/>
          </a:prstGeom>
          <a:noFill/>
        </p:spPr>
        <p:txBody>
          <a:bodyPr wrap="square" rtlCol="0">
            <a:spAutoFit/>
          </a:bodyPr>
          <a:lstStyle/>
          <a:p>
            <a:r>
              <a:rPr lang="en-US" sz="1600" b="1" dirty="0">
                <a:solidFill>
                  <a:prstClr val="black"/>
                </a:solidFill>
                <a:latin typeface="Calibri"/>
              </a:rPr>
              <a:t>Total  2</a:t>
            </a:r>
            <a:r>
              <a:rPr lang="en-US" sz="1600" b="1" baseline="30000" dirty="0">
                <a:solidFill>
                  <a:prstClr val="black"/>
                </a:solidFill>
                <a:latin typeface="Calibri"/>
              </a:rPr>
              <a:t>16</a:t>
            </a:r>
            <a:r>
              <a:rPr lang="en-US" sz="1600" b="1" dirty="0">
                <a:solidFill>
                  <a:prstClr val="black"/>
                </a:solidFill>
                <a:latin typeface="Calibri"/>
              </a:rPr>
              <a:t>=65,536=64K address locations &amp; each location can store 1 byte data</a:t>
            </a:r>
          </a:p>
        </p:txBody>
      </p:sp>
      <p:cxnSp>
        <p:nvCxnSpPr>
          <p:cNvPr id="38" name="Straight Arrow Connector 37"/>
          <p:cNvCxnSpPr/>
          <p:nvPr/>
        </p:nvCxnSpPr>
        <p:spPr>
          <a:xfrm flipV="1">
            <a:off x="4648201" y="990600"/>
            <a:ext cx="1037273" cy="592484"/>
          </a:xfrm>
          <a:prstGeom prst="straightConnector1">
            <a:avLst/>
          </a:prstGeom>
          <a:ln>
            <a:solidFill>
              <a:srgbClr val="00B050"/>
            </a:solidFill>
            <a:tailEnd type="arrow"/>
          </a:ln>
        </p:spPr>
        <p:style>
          <a:lnRef idx="1">
            <a:schemeClr val="dk1"/>
          </a:lnRef>
          <a:fillRef idx="0">
            <a:schemeClr val="dk1"/>
          </a:fillRef>
          <a:effectRef idx="0">
            <a:schemeClr val="dk1"/>
          </a:effectRef>
          <a:fontRef idx="minor">
            <a:schemeClr val="tx1"/>
          </a:fontRef>
        </p:style>
      </p:cxnSp>
      <p:sp>
        <p:nvSpPr>
          <p:cNvPr id="40" name="Rectangle 39"/>
          <p:cNvSpPr/>
          <p:nvPr/>
        </p:nvSpPr>
        <p:spPr>
          <a:xfrm>
            <a:off x="5761672" y="1258346"/>
            <a:ext cx="4830128" cy="369332"/>
          </a:xfrm>
          <a:prstGeom prst="rect">
            <a:avLst/>
          </a:prstGeom>
        </p:spPr>
        <p:txBody>
          <a:bodyPr wrap="square">
            <a:spAutoFit/>
          </a:bodyPr>
          <a:lstStyle/>
          <a:p>
            <a:r>
              <a:rPr lang="en-US" b="1" dirty="0">
                <a:solidFill>
                  <a:srgbClr val="FFC000"/>
                </a:solidFill>
                <a:latin typeface="Calibri"/>
              </a:rPr>
              <a:t>Extra segment use to store data in a special way</a:t>
            </a:r>
          </a:p>
        </p:txBody>
      </p:sp>
      <p:cxnSp>
        <p:nvCxnSpPr>
          <p:cNvPr id="47" name="Straight Arrow Connector 46"/>
          <p:cNvCxnSpPr>
            <a:endCxn id="40" idx="1"/>
          </p:cNvCxnSpPr>
          <p:nvPr/>
        </p:nvCxnSpPr>
        <p:spPr>
          <a:xfrm flipV="1">
            <a:off x="4752378" y="1443012"/>
            <a:ext cx="1009294" cy="600650"/>
          </a:xfrm>
          <a:prstGeom prst="straightConnector1">
            <a:avLst/>
          </a:prstGeom>
          <a:ln>
            <a:solidFill>
              <a:srgbClr val="FFC000"/>
            </a:solidFill>
            <a:tailEnd type="arrow"/>
          </a:ln>
        </p:spPr>
        <p:style>
          <a:lnRef idx="1">
            <a:schemeClr val="dk1"/>
          </a:lnRef>
          <a:fillRef idx="0">
            <a:schemeClr val="dk1"/>
          </a:fillRef>
          <a:effectRef idx="0">
            <a:schemeClr val="dk1"/>
          </a:effectRef>
          <a:fontRef idx="minor">
            <a:schemeClr val="tx1"/>
          </a:fontRef>
        </p:style>
      </p:cxnSp>
      <p:sp>
        <p:nvSpPr>
          <p:cNvPr id="58" name="Rectangle 57"/>
          <p:cNvSpPr/>
          <p:nvPr/>
        </p:nvSpPr>
        <p:spPr>
          <a:xfrm>
            <a:off x="4209927" y="5791200"/>
            <a:ext cx="3903633" cy="369332"/>
          </a:xfrm>
          <a:prstGeom prst="rect">
            <a:avLst/>
          </a:prstGeom>
        </p:spPr>
        <p:txBody>
          <a:bodyPr wrap="none">
            <a:spAutoFit/>
          </a:bodyPr>
          <a:lstStyle/>
          <a:p>
            <a:r>
              <a:rPr lang="en-US" b="1" dirty="0">
                <a:solidFill>
                  <a:srgbClr val="7030A0"/>
                </a:solidFill>
                <a:latin typeface="Calibri"/>
              </a:rPr>
              <a:t> The code segment contains code only</a:t>
            </a:r>
          </a:p>
        </p:txBody>
      </p:sp>
      <p:cxnSp>
        <p:nvCxnSpPr>
          <p:cNvPr id="60" name="Elbow Connector 59"/>
          <p:cNvCxnSpPr>
            <a:stCxn id="10" idx="2"/>
            <a:endCxn id="58" idx="1"/>
          </p:cNvCxnSpPr>
          <p:nvPr/>
        </p:nvCxnSpPr>
        <p:spPr>
          <a:xfrm rot="16200000" flipH="1">
            <a:off x="3547673" y="5313613"/>
            <a:ext cx="1000780" cy="323726"/>
          </a:xfrm>
          <a:prstGeom prst="bentConnector2">
            <a:avLst/>
          </a:prstGeom>
          <a:ln>
            <a:solidFill>
              <a:srgbClr val="7030A0"/>
            </a:solidFill>
            <a:tailEnd type="arrow"/>
          </a:ln>
        </p:spPr>
        <p:style>
          <a:lnRef idx="1">
            <a:schemeClr val="dk1"/>
          </a:lnRef>
          <a:fillRef idx="0">
            <a:schemeClr val="dk1"/>
          </a:fillRef>
          <a:effectRef idx="0">
            <a:schemeClr val="dk1"/>
          </a:effectRef>
          <a:fontRef idx="minor">
            <a:schemeClr val="tx1"/>
          </a:fontRef>
        </p:style>
      </p:cxnSp>
      <p:sp>
        <p:nvSpPr>
          <p:cNvPr id="61" name="Rectangle 60"/>
          <p:cNvSpPr/>
          <p:nvPr/>
        </p:nvSpPr>
        <p:spPr>
          <a:xfrm>
            <a:off x="5638800" y="649070"/>
            <a:ext cx="4953000" cy="646331"/>
          </a:xfrm>
          <a:prstGeom prst="rect">
            <a:avLst/>
          </a:prstGeom>
        </p:spPr>
        <p:txBody>
          <a:bodyPr wrap="square">
            <a:spAutoFit/>
          </a:bodyPr>
          <a:lstStyle/>
          <a:p>
            <a:r>
              <a:rPr lang="en-US" b="1" dirty="0">
                <a:solidFill>
                  <a:srgbClr val="00B050"/>
                </a:solidFill>
                <a:latin typeface="Calibri"/>
              </a:rPr>
              <a:t>The stack is used to keep aside address and data temporarily, when a subprogram is called</a:t>
            </a:r>
          </a:p>
        </p:txBody>
      </p:sp>
      <p:cxnSp>
        <p:nvCxnSpPr>
          <p:cNvPr id="62" name="Elbow Connector 61"/>
          <p:cNvCxnSpPr>
            <a:endCxn id="65" idx="1"/>
          </p:cNvCxnSpPr>
          <p:nvPr/>
        </p:nvCxnSpPr>
        <p:spPr>
          <a:xfrm rot="16200000" flipH="1">
            <a:off x="3474464" y="4306682"/>
            <a:ext cx="2036122" cy="565197"/>
          </a:xfrm>
          <a:prstGeom prst="bentConnector2">
            <a:avLst/>
          </a:prstGeom>
          <a:ln>
            <a:solidFill>
              <a:srgbClr val="00B0F0"/>
            </a:solidFill>
            <a:tailEnd type="arrow"/>
          </a:ln>
        </p:spPr>
        <p:style>
          <a:lnRef idx="1">
            <a:schemeClr val="dk1"/>
          </a:lnRef>
          <a:fillRef idx="0">
            <a:schemeClr val="dk1"/>
          </a:fillRef>
          <a:effectRef idx="0">
            <a:schemeClr val="dk1"/>
          </a:effectRef>
          <a:fontRef idx="minor">
            <a:schemeClr val="tx1"/>
          </a:fontRef>
        </p:style>
      </p:cxnSp>
      <p:sp>
        <p:nvSpPr>
          <p:cNvPr id="65" name="Rectangle 64"/>
          <p:cNvSpPr/>
          <p:nvPr/>
        </p:nvSpPr>
        <p:spPr>
          <a:xfrm>
            <a:off x="4775124" y="5422675"/>
            <a:ext cx="4434840" cy="369332"/>
          </a:xfrm>
          <a:prstGeom prst="rect">
            <a:avLst/>
          </a:prstGeom>
        </p:spPr>
        <p:txBody>
          <a:bodyPr wrap="square">
            <a:spAutoFit/>
          </a:bodyPr>
          <a:lstStyle/>
          <a:p>
            <a:r>
              <a:rPr lang="en-US" b="1" dirty="0">
                <a:solidFill>
                  <a:srgbClr val="00B0F0"/>
                </a:solidFill>
                <a:latin typeface="Calibri"/>
              </a:rPr>
              <a:t>Data segment use to store data</a:t>
            </a:r>
          </a:p>
        </p:txBody>
      </p:sp>
      <p:sp>
        <p:nvSpPr>
          <p:cNvPr id="48" name="TextBox 47">
            <a:extLst>
              <a:ext uri="{FF2B5EF4-FFF2-40B4-BE49-F238E27FC236}">
                <a16:creationId xmlns:a16="http://schemas.microsoft.com/office/drawing/2014/main" id="{61351684-ACD2-42D9-9D40-9E54CD99FA7E}"/>
              </a:ext>
            </a:extLst>
          </p:cNvPr>
          <p:cNvSpPr txBox="1"/>
          <p:nvPr/>
        </p:nvSpPr>
        <p:spPr>
          <a:xfrm>
            <a:off x="1752600" y="6216066"/>
            <a:ext cx="8686800" cy="369332"/>
          </a:xfrm>
          <a:prstGeom prst="rect">
            <a:avLst/>
          </a:prstGeom>
          <a:noFill/>
        </p:spPr>
        <p:txBody>
          <a:bodyPr wrap="square" rtlCol="0">
            <a:spAutoFit/>
          </a:bodyPr>
          <a:lstStyle/>
          <a:p>
            <a:r>
              <a:rPr lang="en-US" b="1" dirty="0">
                <a:solidFill>
                  <a:srgbClr val="7030A0"/>
                </a:solidFill>
                <a:latin typeface="Calibri"/>
              </a:rPr>
              <a:t>50000H= 0101 0000 0000 0000 </a:t>
            </a:r>
            <a:r>
              <a:rPr lang="en-US" b="1" strike="sngStrike" dirty="0">
                <a:solidFill>
                  <a:srgbClr val="FF0000"/>
                </a:solidFill>
                <a:latin typeface="Calibri"/>
              </a:rPr>
              <a:t>0000</a:t>
            </a:r>
            <a:r>
              <a:rPr lang="en-US" b="1" dirty="0">
                <a:solidFill>
                  <a:srgbClr val="7030A0"/>
                </a:solidFill>
                <a:latin typeface="Calibri"/>
              </a:rPr>
              <a:t> </a:t>
            </a:r>
            <a:r>
              <a:rPr lang="en-US" b="1" dirty="0">
                <a:solidFill>
                  <a:srgbClr val="7030A0"/>
                </a:solidFill>
                <a:latin typeface="Calibri"/>
                <a:sym typeface="Wingdings" panose="05000000000000000000" pitchFamily="2" charset="2"/>
              </a:rPr>
              <a:t>20 bit address</a:t>
            </a:r>
            <a:endParaRPr lang="en-US" b="1" dirty="0">
              <a:solidFill>
                <a:srgbClr val="7030A0"/>
              </a:solidFill>
              <a:latin typeface="Calibri"/>
            </a:endParaRPr>
          </a:p>
        </p:txBody>
      </p:sp>
    </p:spTree>
    <p:extLst>
      <p:ext uri="{BB962C8B-B14F-4D97-AF65-F5344CB8AC3E}">
        <p14:creationId xmlns:p14="http://schemas.microsoft.com/office/powerpoint/2010/main" val="3670861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6A3FB1F-D304-F21A-1474-F64C904F3E00}"/>
              </a:ext>
            </a:extLst>
          </p:cNvPr>
          <p:cNvSpPr>
            <a:spLocks noGrp="1"/>
          </p:cNvSpPr>
          <p:nvPr>
            <p:ph type="title"/>
          </p:nvPr>
        </p:nvSpPr>
        <p:spPr>
          <a:xfrm>
            <a:off x="1800225" y="228600"/>
            <a:ext cx="8591550" cy="609600"/>
          </a:xfrm>
        </p:spPr>
        <p:txBody>
          <a:bodyPr/>
          <a:lstStyle/>
          <a:p>
            <a:pPr>
              <a:defRPr/>
            </a:pPr>
            <a:r>
              <a:rPr lang="en-US" altLang="en-US" sz="3200">
                <a:solidFill>
                  <a:schemeClr val="tx1">
                    <a:lumMod val="75000"/>
                    <a:lumOff val="25000"/>
                  </a:schemeClr>
                </a:solidFill>
              </a:rPr>
              <a:t>Segments, Segment Registers &amp; Offset Registers</a:t>
            </a:r>
          </a:p>
        </p:txBody>
      </p:sp>
      <p:sp>
        <p:nvSpPr>
          <p:cNvPr id="3" name="Content Placeholder 2">
            <a:extLst>
              <a:ext uri="{FF2B5EF4-FFF2-40B4-BE49-F238E27FC236}">
                <a16:creationId xmlns:a16="http://schemas.microsoft.com/office/drawing/2014/main" id="{B9035F7E-3C54-66DD-0BDC-98C761B2CFD5}"/>
              </a:ext>
            </a:extLst>
          </p:cNvPr>
          <p:cNvSpPr>
            <a:spLocks noGrp="1"/>
          </p:cNvSpPr>
          <p:nvPr>
            <p:ph idx="1"/>
          </p:nvPr>
        </p:nvSpPr>
        <p:spPr>
          <a:xfrm>
            <a:off x="1752600" y="914400"/>
            <a:ext cx="8686800" cy="5791200"/>
          </a:xfrm>
        </p:spPr>
        <p:txBody>
          <a:bodyPr rtlCol="0">
            <a:normAutofit/>
          </a:bodyPr>
          <a:lstStyle/>
          <a:p>
            <a:pPr marL="91440" indent="-91440">
              <a:spcBef>
                <a:spcPts val="0"/>
              </a:spcBef>
              <a:spcAft>
                <a:spcPts val="1200"/>
              </a:spcAft>
              <a:defRPr/>
            </a:pPr>
            <a:r>
              <a:rPr lang="en-US" sz="2800" dirty="0">
                <a:solidFill>
                  <a:schemeClr val="tx1">
                    <a:lumMod val="75000"/>
                    <a:lumOff val="25000"/>
                  </a:schemeClr>
                </a:solidFill>
                <a:latin typeface="Times New Roman" pitchFamily="18" charset="0"/>
                <a:cs typeface="Times New Roman" pitchFamily="18" charset="0"/>
              </a:rPr>
              <a:t>Segment Size = 64KB</a:t>
            </a:r>
          </a:p>
          <a:p>
            <a:pPr marL="91440" indent="-91440">
              <a:spcBef>
                <a:spcPts val="0"/>
              </a:spcBef>
              <a:spcAft>
                <a:spcPts val="1200"/>
              </a:spcAft>
              <a:defRPr/>
            </a:pPr>
            <a:r>
              <a:rPr lang="en-US" sz="2800" dirty="0">
                <a:solidFill>
                  <a:schemeClr val="tx1">
                    <a:lumMod val="75000"/>
                    <a:lumOff val="25000"/>
                  </a:schemeClr>
                </a:solidFill>
                <a:latin typeface="Times New Roman" pitchFamily="18" charset="0"/>
                <a:cs typeface="Times New Roman" pitchFamily="18" charset="0"/>
              </a:rPr>
              <a:t>Maximum number of segments possible = 16</a:t>
            </a:r>
          </a:p>
          <a:p>
            <a:pPr marL="91440" indent="-91440">
              <a:spcBef>
                <a:spcPts val="0"/>
              </a:spcBef>
              <a:spcAft>
                <a:spcPts val="1200"/>
              </a:spcAft>
              <a:defRPr/>
            </a:pPr>
            <a:r>
              <a:rPr lang="en-US" sz="2800" dirty="0">
                <a:solidFill>
                  <a:schemeClr val="tx1">
                    <a:lumMod val="75000"/>
                    <a:lumOff val="25000"/>
                  </a:schemeClr>
                </a:solidFill>
                <a:latin typeface="Times New Roman" pitchFamily="18" charset="0"/>
                <a:cs typeface="Times New Roman" pitchFamily="18" charset="0"/>
              </a:rPr>
              <a:t>Logical Address – 16 bits</a:t>
            </a:r>
          </a:p>
          <a:p>
            <a:pPr marL="91440" indent="-91440">
              <a:spcBef>
                <a:spcPts val="0"/>
              </a:spcBef>
              <a:spcAft>
                <a:spcPts val="1200"/>
              </a:spcAft>
              <a:defRPr/>
            </a:pPr>
            <a:r>
              <a:rPr lang="en-US" sz="2800" dirty="0">
                <a:solidFill>
                  <a:schemeClr val="tx1">
                    <a:lumMod val="75000"/>
                    <a:lumOff val="25000"/>
                  </a:schemeClr>
                </a:solidFill>
                <a:latin typeface="Times New Roman" pitchFamily="18" charset="0"/>
                <a:cs typeface="Times New Roman" pitchFamily="18" charset="0"/>
              </a:rPr>
              <a:t>Physical Address – 20 bits</a:t>
            </a:r>
          </a:p>
          <a:p>
            <a:pPr marL="91440" indent="-91440">
              <a:spcBef>
                <a:spcPts val="0"/>
              </a:spcBef>
              <a:spcAft>
                <a:spcPts val="1200"/>
              </a:spcAft>
              <a:defRPr/>
            </a:pPr>
            <a:r>
              <a:rPr lang="en-US" sz="2800" dirty="0">
                <a:solidFill>
                  <a:schemeClr val="tx1">
                    <a:lumMod val="75000"/>
                    <a:lumOff val="25000"/>
                  </a:schemeClr>
                </a:solidFill>
                <a:latin typeface="Times New Roman" pitchFamily="18" charset="0"/>
                <a:cs typeface="Times New Roman" pitchFamily="18" charset="0"/>
              </a:rPr>
              <a:t>2 Logical Addresses for each Segments.</a:t>
            </a:r>
          </a:p>
          <a:p>
            <a:pPr marL="384048" lvl="1" indent="-182880">
              <a:spcBef>
                <a:spcPts val="0"/>
              </a:spcBef>
              <a:spcAft>
                <a:spcPts val="1200"/>
              </a:spcAft>
              <a:defRPr/>
            </a:pPr>
            <a:r>
              <a:rPr lang="en-US" dirty="0">
                <a:solidFill>
                  <a:schemeClr val="accent6"/>
                </a:solidFill>
                <a:latin typeface="Times New Roman" pitchFamily="18" charset="0"/>
                <a:cs typeface="Times New Roman" pitchFamily="18" charset="0"/>
              </a:rPr>
              <a:t>Base Address (16 bits)</a:t>
            </a:r>
          </a:p>
          <a:p>
            <a:pPr marL="384048" lvl="1" indent="-182880">
              <a:spcBef>
                <a:spcPts val="0"/>
              </a:spcBef>
              <a:spcAft>
                <a:spcPts val="1200"/>
              </a:spcAft>
              <a:defRPr/>
            </a:pPr>
            <a:r>
              <a:rPr lang="en-US" dirty="0">
                <a:solidFill>
                  <a:schemeClr val="accent6"/>
                </a:solidFill>
                <a:latin typeface="Times New Roman" pitchFamily="18" charset="0"/>
                <a:cs typeface="Times New Roman" pitchFamily="18" charset="0"/>
              </a:rPr>
              <a:t>Offset Address (16 bits)</a:t>
            </a:r>
          </a:p>
          <a:p>
            <a:pPr marL="91440" indent="-91440">
              <a:spcBef>
                <a:spcPts val="0"/>
              </a:spcBef>
              <a:spcAft>
                <a:spcPts val="1200"/>
              </a:spcAft>
              <a:defRPr/>
            </a:pPr>
            <a:r>
              <a:rPr lang="en-US" sz="2800" dirty="0">
                <a:solidFill>
                  <a:schemeClr val="tx1">
                    <a:lumMod val="75000"/>
                    <a:lumOff val="25000"/>
                  </a:schemeClr>
                </a:solidFill>
                <a:latin typeface="Times New Roman" pitchFamily="18" charset="0"/>
                <a:cs typeface="Times New Roman" pitchFamily="18" charset="0"/>
              </a:rPr>
              <a:t>Segment registers are used to store the Base address of the segment.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D337410-FEE6-1989-CE6A-6C153EF0CCAC}"/>
              </a:ext>
            </a:extLst>
          </p:cNvPr>
          <p:cNvSpPr>
            <a:spLocks noGrp="1"/>
          </p:cNvSpPr>
          <p:nvPr>
            <p:ph type="title"/>
          </p:nvPr>
        </p:nvSpPr>
        <p:spPr>
          <a:xfrm>
            <a:off x="1800225" y="228600"/>
            <a:ext cx="8591550" cy="609600"/>
          </a:xfrm>
        </p:spPr>
        <p:txBody>
          <a:bodyPr/>
          <a:lstStyle/>
          <a:p>
            <a:pPr>
              <a:defRPr/>
            </a:pPr>
            <a:r>
              <a:rPr lang="en-US" altLang="en-US" sz="3200">
                <a:solidFill>
                  <a:schemeClr val="tx1">
                    <a:lumMod val="75000"/>
                    <a:lumOff val="25000"/>
                  </a:schemeClr>
                </a:solidFill>
                <a:cs typeface="Calibri" panose="020F0502020204030204" pitchFamily="34" charset="0"/>
              </a:rPr>
              <a:t>Memory Address Generation</a:t>
            </a:r>
            <a:endParaRPr lang="en-US" altLang="en-US" sz="3200">
              <a:solidFill>
                <a:schemeClr val="tx1">
                  <a:lumMod val="75000"/>
                  <a:lumOff val="25000"/>
                </a:schemeClr>
              </a:solidFill>
            </a:endParaRPr>
          </a:p>
        </p:txBody>
      </p:sp>
      <p:sp>
        <p:nvSpPr>
          <p:cNvPr id="93187" name="Content Placeholder 2">
            <a:extLst>
              <a:ext uri="{FF2B5EF4-FFF2-40B4-BE49-F238E27FC236}">
                <a16:creationId xmlns:a16="http://schemas.microsoft.com/office/drawing/2014/main" id="{30979468-7F52-BAA8-2908-6A238A50811E}"/>
              </a:ext>
            </a:extLst>
          </p:cNvPr>
          <p:cNvSpPr>
            <a:spLocks noGrp="1"/>
          </p:cNvSpPr>
          <p:nvPr>
            <p:ph idx="1"/>
          </p:nvPr>
        </p:nvSpPr>
        <p:spPr>
          <a:xfrm>
            <a:off x="1765300" y="990600"/>
            <a:ext cx="8686800" cy="1066800"/>
          </a:xfrm>
        </p:spPr>
        <p:txBody>
          <a:bodyPr/>
          <a:lstStyle/>
          <a:p>
            <a:pPr eaLnBrk="1" hangingPunct="1"/>
            <a:r>
              <a:rPr lang="en-US" altLang="en-US"/>
              <a:t>The BIU has a dedicated adder for determining physical memory addresses.</a:t>
            </a:r>
          </a:p>
          <a:p>
            <a:pPr eaLnBrk="1" hangingPunct="1"/>
            <a:endParaRPr lang="en-US" altLang="en-US"/>
          </a:p>
        </p:txBody>
      </p:sp>
      <p:sp>
        <p:nvSpPr>
          <p:cNvPr id="5" name="Footer Placeholder 4">
            <a:extLst>
              <a:ext uri="{FF2B5EF4-FFF2-40B4-BE49-F238E27FC236}">
                <a16:creationId xmlns:a16="http://schemas.microsoft.com/office/drawing/2014/main" id="{E870346F-FCC9-48BE-0D09-2A6558FDF3C9}"/>
              </a:ext>
            </a:extLst>
          </p:cNvPr>
          <p:cNvSpPr>
            <a:spLocks noGrp="1"/>
          </p:cNvSpPr>
          <p:nvPr>
            <p:ph type="ftr" sz="quarter" idx="11"/>
          </p:nvPr>
        </p:nvSpPr>
        <p:spPr>
          <a:xfrm>
            <a:off x="3581400" y="5281614"/>
            <a:ext cx="2895600" cy="365125"/>
          </a:xfrm>
        </p:spPr>
        <p:txBody>
          <a:bodyPr/>
          <a:lstStyle/>
          <a:p>
            <a:pPr>
              <a:defRPr/>
            </a:pPr>
            <a:r>
              <a:rPr lang="en-US" dirty="0"/>
              <a:t>Microprocessor &amp; Microcontroller</a:t>
            </a:r>
          </a:p>
        </p:txBody>
      </p:sp>
      <p:grpSp>
        <p:nvGrpSpPr>
          <p:cNvPr id="7" name="Group 6">
            <a:extLst>
              <a:ext uri="{FF2B5EF4-FFF2-40B4-BE49-F238E27FC236}">
                <a16:creationId xmlns:a16="http://schemas.microsoft.com/office/drawing/2014/main" id="{C39AB9ED-1DE6-5C9A-65E6-35CCF4EAEA17}"/>
              </a:ext>
            </a:extLst>
          </p:cNvPr>
          <p:cNvGrpSpPr>
            <a:grpSpLocks/>
          </p:cNvGrpSpPr>
          <p:nvPr/>
        </p:nvGrpSpPr>
        <p:grpSpPr bwMode="auto">
          <a:xfrm>
            <a:off x="6137275" y="5619750"/>
            <a:ext cx="3868738" cy="439738"/>
            <a:chOff x="1500" y="3788"/>
            <a:chExt cx="2437" cy="277"/>
          </a:xfrm>
        </p:grpSpPr>
        <p:sp>
          <p:nvSpPr>
            <p:cNvPr id="8" name="AutoShape 7">
              <a:extLst>
                <a:ext uri="{FF2B5EF4-FFF2-40B4-BE49-F238E27FC236}">
                  <a16:creationId xmlns:a16="http://schemas.microsoft.com/office/drawing/2014/main" id="{E39A02C6-E3AC-0525-CA65-D98C282C188D}"/>
                </a:ext>
              </a:extLst>
            </p:cNvPr>
            <p:cNvSpPr>
              <a:spLocks noChangeArrowheads="1"/>
            </p:cNvSpPr>
            <p:nvPr/>
          </p:nvSpPr>
          <p:spPr bwMode="auto">
            <a:xfrm>
              <a:off x="1500" y="3788"/>
              <a:ext cx="2437" cy="277"/>
            </a:xfrm>
            <a:prstGeom prst="cube">
              <a:avLst>
                <a:gd name="adj" fmla="val 24995"/>
              </a:avLst>
            </a:prstGeom>
            <a:solidFill>
              <a:schemeClr val="accent3">
                <a:lumMod val="5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3208" name="Rectangle 8">
              <a:extLst>
                <a:ext uri="{FF2B5EF4-FFF2-40B4-BE49-F238E27FC236}">
                  <a16:creationId xmlns:a16="http://schemas.microsoft.com/office/drawing/2014/main" id="{24B19F18-DE40-76CA-0658-9B11F5C883AB}"/>
                </a:ext>
              </a:extLst>
            </p:cNvPr>
            <p:cNvSpPr>
              <a:spLocks noChangeArrowheads="1"/>
            </p:cNvSpPr>
            <p:nvPr/>
          </p:nvSpPr>
          <p:spPr bwMode="auto">
            <a:xfrm>
              <a:off x="1610" y="3877"/>
              <a:ext cx="11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r>
                <a:rPr lang="en-US" altLang="en-US" sz="1200" b="1">
                  <a:solidFill>
                    <a:schemeClr val="bg1"/>
                  </a:solidFill>
                  <a:latin typeface="Calibri" panose="020F0502020204030204" pitchFamily="34" charset="0"/>
                </a:rPr>
                <a:t>Physical Address (20 Bits)</a:t>
              </a:r>
            </a:p>
          </p:txBody>
        </p:sp>
      </p:grpSp>
      <p:grpSp>
        <p:nvGrpSpPr>
          <p:cNvPr id="10" name="Group 9">
            <a:extLst>
              <a:ext uri="{FF2B5EF4-FFF2-40B4-BE49-F238E27FC236}">
                <a16:creationId xmlns:a16="http://schemas.microsoft.com/office/drawing/2014/main" id="{1CA86D47-CED6-D376-C3D7-3831DCB27650}"/>
              </a:ext>
            </a:extLst>
          </p:cNvPr>
          <p:cNvGrpSpPr>
            <a:grpSpLocks/>
          </p:cNvGrpSpPr>
          <p:nvPr/>
        </p:nvGrpSpPr>
        <p:grpSpPr bwMode="auto">
          <a:xfrm>
            <a:off x="7407275" y="4219575"/>
            <a:ext cx="1155700" cy="1454150"/>
            <a:chOff x="2300" y="2906"/>
            <a:chExt cx="728" cy="916"/>
          </a:xfrm>
        </p:grpSpPr>
        <p:sp>
          <p:nvSpPr>
            <p:cNvPr id="11" name="AutoShape 10">
              <a:extLst>
                <a:ext uri="{FF2B5EF4-FFF2-40B4-BE49-F238E27FC236}">
                  <a16:creationId xmlns:a16="http://schemas.microsoft.com/office/drawing/2014/main" id="{2ED710B0-E41B-4793-A8B0-D806D573E396}"/>
                </a:ext>
              </a:extLst>
            </p:cNvPr>
            <p:cNvSpPr>
              <a:spLocks noChangeArrowheads="1"/>
            </p:cNvSpPr>
            <p:nvPr/>
          </p:nvSpPr>
          <p:spPr bwMode="auto">
            <a:xfrm>
              <a:off x="2307" y="2906"/>
              <a:ext cx="721" cy="496"/>
            </a:xfrm>
            <a:prstGeom prst="cube">
              <a:avLst>
                <a:gd name="adj" fmla="val 24995"/>
              </a:avLst>
            </a:prstGeom>
            <a:solidFill>
              <a:schemeClr val="accent3">
                <a:lumMod val="50000"/>
              </a:schemeClr>
            </a:solidFill>
            <a:ln w="12700">
              <a:solidFill>
                <a:schemeClr val="tx1"/>
              </a:solidFill>
              <a:miter lim="800000"/>
              <a:headEnd/>
              <a:tailEnd/>
            </a:ln>
          </p:spPr>
          <p:txBody>
            <a:bodyPr wrap="none" anchor="ctr"/>
            <a:lstStyle/>
            <a:p>
              <a:pPr>
                <a:defRPr/>
              </a:pPr>
              <a:endParaRPr lang="en-US"/>
            </a:p>
          </p:txBody>
        </p:sp>
        <p:sp>
          <p:nvSpPr>
            <p:cNvPr id="93205" name="Rectangle 11">
              <a:extLst>
                <a:ext uri="{FF2B5EF4-FFF2-40B4-BE49-F238E27FC236}">
                  <a16:creationId xmlns:a16="http://schemas.microsoft.com/office/drawing/2014/main" id="{75625D77-B715-91DD-5EAF-D341B1DED588}"/>
                </a:ext>
              </a:extLst>
            </p:cNvPr>
            <p:cNvSpPr>
              <a:spLocks noChangeArrowheads="1"/>
            </p:cNvSpPr>
            <p:nvPr/>
          </p:nvSpPr>
          <p:spPr bwMode="auto">
            <a:xfrm>
              <a:off x="2300" y="3049"/>
              <a:ext cx="59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r>
                <a:rPr lang="en-US" altLang="en-US" sz="2400">
                  <a:solidFill>
                    <a:schemeClr val="bg1"/>
                  </a:solidFill>
                  <a:latin typeface="Calibri" panose="020F0502020204030204" pitchFamily="34" charset="0"/>
                </a:rPr>
                <a:t>Adder</a:t>
              </a:r>
            </a:p>
          </p:txBody>
        </p:sp>
        <p:sp>
          <p:nvSpPr>
            <p:cNvPr id="93206" name="Line 12">
              <a:extLst>
                <a:ext uri="{FF2B5EF4-FFF2-40B4-BE49-F238E27FC236}">
                  <a16:creationId xmlns:a16="http://schemas.microsoft.com/office/drawing/2014/main" id="{8F1BB6FA-A9E8-4B0D-D017-4660E96B2DC4}"/>
                </a:ext>
              </a:extLst>
            </p:cNvPr>
            <p:cNvSpPr>
              <a:spLocks noChangeShapeType="1"/>
            </p:cNvSpPr>
            <p:nvPr/>
          </p:nvSpPr>
          <p:spPr bwMode="auto">
            <a:xfrm>
              <a:off x="2609" y="3407"/>
              <a:ext cx="0" cy="415"/>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4" name="Group 13">
            <a:extLst>
              <a:ext uri="{FF2B5EF4-FFF2-40B4-BE49-F238E27FC236}">
                <a16:creationId xmlns:a16="http://schemas.microsoft.com/office/drawing/2014/main" id="{3D3B7936-6ED2-4BDA-BFAB-280AE076DD30}"/>
              </a:ext>
            </a:extLst>
          </p:cNvPr>
          <p:cNvGrpSpPr>
            <a:grpSpLocks/>
          </p:cNvGrpSpPr>
          <p:nvPr/>
        </p:nvGrpSpPr>
        <p:grpSpPr bwMode="auto">
          <a:xfrm>
            <a:off x="4191000" y="3213101"/>
            <a:ext cx="3835400" cy="1158875"/>
            <a:chOff x="1418" y="2370"/>
            <a:chExt cx="2416" cy="730"/>
          </a:xfrm>
        </p:grpSpPr>
        <p:sp>
          <p:nvSpPr>
            <p:cNvPr id="93197" name="Line 14">
              <a:extLst>
                <a:ext uri="{FF2B5EF4-FFF2-40B4-BE49-F238E27FC236}">
                  <a16:creationId xmlns:a16="http://schemas.microsoft.com/office/drawing/2014/main" id="{518BE7AA-031B-361E-C22E-609099686750}"/>
                </a:ext>
              </a:extLst>
            </p:cNvPr>
            <p:cNvSpPr>
              <a:spLocks noChangeShapeType="1"/>
            </p:cNvSpPr>
            <p:nvPr/>
          </p:nvSpPr>
          <p:spPr bwMode="auto">
            <a:xfrm>
              <a:off x="3681" y="2783"/>
              <a:ext cx="0" cy="317"/>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6" name="AutoShape 15">
              <a:extLst>
                <a:ext uri="{FF2B5EF4-FFF2-40B4-BE49-F238E27FC236}">
                  <a16:creationId xmlns:a16="http://schemas.microsoft.com/office/drawing/2014/main" id="{A1EEC42D-E566-0130-6AAC-7B000890AD9D}"/>
                </a:ext>
              </a:extLst>
            </p:cNvPr>
            <p:cNvSpPr>
              <a:spLocks noChangeArrowheads="1"/>
            </p:cNvSpPr>
            <p:nvPr/>
          </p:nvSpPr>
          <p:spPr bwMode="auto">
            <a:xfrm>
              <a:off x="1418" y="2370"/>
              <a:ext cx="2416" cy="247"/>
            </a:xfrm>
            <a:prstGeom prst="cube">
              <a:avLst>
                <a:gd name="adj" fmla="val 24995"/>
              </a:avLst>
            </a:prstGeom>
            <a:solidFill>
              <a:schemeClr val="accent3">
                <a:lumMod val="5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 name="Rectangle 16">
              <a:extLst>
                <a:ext uri="{FF2B5EF4-FFF2-40B4-BE49-F238E27FC236}">
                  <a16:creationId xmlns:a16="http://schemas.microsoft.com/office/drawing/2014/main" id="{A07ED31B-978D-B3A0-ECC5-019791291144}"/>
                </a:ext>
              </a:extLst>
            </p:cNvPr>
            <p:cNvSpPr>
              <a:spLocks noChangeArrowheads="1"/>
            </p:cNvSpPr>
            <p:nvPr/>
          </p:nvSpPr>
          <p:spPr bwMode="auto">
            <a:xfrm>
              <a:off x="1661" y="2447"/>
              <a:ext cx="1167" cy="173"/>
            </a:xfrm>
            <a:prstGeom prst="rect">
              <a:avLst/>
            </a:prstGeom>
            <a:solidFill>
              <a:schemeClr val="accent3">
                <a:lumMod val="50000"/>
              </a:schemeClr>
            </a:solidFill>
            <a:ln w="12700">
              <a:noFill/>
              <a:miter lim="800000"/>
              <a:headEnd/>
              <a:tailEnd/>
            </a:ln>
          </p:spPr>
          <p:txBody>
            <a:bodyPr wrap="none" lIns="90488" tIns="44450" rIns="90488" bIns="44450">
              <a:spAutoFit/>
            </a:bodyPr>
            <a:lstStyle/>
            <a:p>
              <a:pPr>
                <a:defRPr/>
              </a:pPr>
              <a:r>
                <a:rPr lang="en-US" sz="1200" b="1" dirty="0">
                  <a:solidFill>
                    <a:schemeClr val="bg1"/>
                  </a:solidFill>
                </a:rPr>
                <a:t>Segment Register (16 bits)</a:t>
              </a:r>
            </a:p>
          </p:txBody>
        </p:sp>
        <p:sp>
          <p:nvSpPr>
            <p:cNvPr id="93200" name="Line 17">
              <a:extLst>
                <a:ext uri="{FF2B5EF4-FFF2-40B4-BE49-F238E27FC236}">
                  <a16:creationId xmlns:a16="http://schemas.microsoft.com/office/drawing/2014/main" id="{BAB67BD9-8ABF-C3BD-485C-C0F5F79ECCBA}"/>
                </a:ext>
              </a:extLst>
            </p:cNvPr>
            <p:cNvSpPr>
              <a:spLocks noChangeShapeType="1"/>
            </p:cNvSpPr>
            <p:nvPr/>
          </p:nvSpPr>
          <p:spPr bwMode="auto">
            <a:xfrm flipH="1">
              <a:off x="2365" y="2781"/>
              <a:ext cx="1318"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93201" name="Line 18">
              <a:extLst>
                <a:ext uri="{FF2B5EF4-FFF2-40B4-BE49-F238E27FC236}">
                  <a16:creationId xmlns:a16="http://schemas.microsoft.com/office/drawing/2014/main" id="{7330A46B-B7CF-D3A8-A061-08566E8F57C5}"/>
                </a:ext>
              </a:extLst>
            </p:cNvPr>
            <p:cNvSpPr>
              <a:spLocks noChangeShapeType="1"/>
            </p:cNvSpPr>
            <p:nvPr/>
          </p:nvSpPr>
          <p:spPr bwMode="auto">
            <a:xfrm>
              <a:off x="2365" y="2622"/>
              <a:ext cx="0" cy="16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0" name="AutoShape 19">
              <a:extLst>
                <a:ext uri="{FF2B5EF4-FFF2-40B4-BE49-F238E27FC236}">
                  <a16:creationId xmlns:a16="http://schemas.microsoft.com/office/drawing/2014/main" id="{A37D44B5-60C0-AC11-3996-BB255FBAE790}"/>
                </a:ext>
              </a:extLst>
            </p:cNvPr>
            <p:cNvSpPr>
              <a:spLocks noChangeArrowheads="1"/>
            </p:cNvSpPr>
            <p:nvPr/>
          </p:nvSpPr>
          <p:spPr bwMode="auto">
            <a:xfrm>
              <a:off x="3189" y="2376"/>
              <a:ext cx="642" cy="247"/>
            </a:xfrm>
            <a:prstGeom prst="cube">
              <a:avLst>
                <a:gd name="adj" fmla="val 24995"/>
              </a:avLst>
            </a:prstGeom>
            <a:solidFill>
              <a:srgbClr val="FFCC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3203" name="Rectangle 20">
              <a:extLst>
                <a:ext uri="{FF2B5EF4-FFF2-40B4-BE49-F238E27FC236}">
                  <a16:creationId xmlns:a16="http://schemas.microsoft.com/office/drawing/2014/main" id="{0951BF98-EEF3-3306-A2F3-231599C890AC}"/>
                </a:ext>
              </a:extLst>
            </p:cNvPr>
            <p:cNvSpPr>
              <a:spLocks noChangeArrowheads="1"/>
            </p:cNvSpPr>
            <p:nvPr/>
          </p:nvSpPr>
          <p:spPr bwMode="auto">
            <a:xfrm>
              <a:off x="3249" y="2416"/>
              <a:ext cx="4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r>
                <a:rPr lang="en-US" altLang="en-US" sz="1600" b="1">
                  <a:solidFill>
                    <a:schemeClr val="bg1"/>
                  </a:solidFill>
                  <a:latin typeface="Calibri" panose="020F0502020204030204" pitchFamily="34" charset="0"/>
                </a:rPr>
                <a:t>0 0 0 0</a:t>
              </a:r>
            </a:p>
          </p:txBody>
        </p:sp>
      </p:grpSp>
      <p:grpSp>
        <p:nvGrpSpPr>
          <p:cNvPr id="22" name="Group 21">
            <a:extLst>
              <a:ext uri="{FF2B5EF4-FFF2-40B4-BE49-F238E27FC236}">
                <a16:creationId xmlns:a16="http://schemas.microsoft.com/office/drawing/2014/main" id="{C69F079E-6560-B950-E4A1-189D8A154D3F}"/>
              </a:ext>
            </a:extLst>
          </p:cNvPr>
          <p:cNvGrpSpPr>
            <a:grpSpLocks/>
          </p:cNvGrpSpPr>
          <p:nvPr/>
        </p:nvGrpSpPr>
        <p:grpSpPr bwMode="auto">
          <a:xfrm>
            <a:off x="7104064" y="2286000"/>
            <a:ext cx="3030537" cy="1987550"/>
            <a:chOff x="3253" y="1786"/>
            <a:chExt cx="1909" cy="1252"/>
          </a:xfrm>
        </p:grpSpPr>
        <p:grpSp>
          <p:nvGrpSpPr>
            <p:cNvPr id="93193" name="Group 22">
              <a:extLst>
                <a:ext uri="{FF2B5EF4-FFF2-40B4-BE49-F238E27FC236}">
                  <a16:creationId xmlns:a16="http://schemas.microsoft.com/office/drawing/2014/main" id="{0DFBCC1D-E4DB-C214-6390-E3AC41F2299D}"/>
                </a:ext>
              </a:extLst>
            </p:cNvPr>
            <p:cNvGrpSpPr>
              <a:grpSpLocks/>
            </p:cNvGrpSpPr>
            <p:nvPr/>
          </p:nvGrpSpPr>
          <p:grpSpPr bwMode="auto">
            <a:xfrm>
              <a:off x="3253" y="1786"/>
              <a:ext cx="1909" cy="271"/>
              <a:chOff x="2109" y="1688"/>
              <a:chExt cx="1909" cy="271"/>
            </a:xfrm>
          </p:grpSpPr>
          <p:sp>
            <p:nvSpPr>
              <p:cNvPr id="25" name="AutoShape 23">
                <a:extLst>
                  <a:ext uri="{FF2B5EF4-FFF2-40B4-BE49-F238E27FC236}">
                    <a16:creationId xmlns:a16="http://schemas.microsoft.com/office/drawing/2014/main" id="{4D64B878-2D61-F8FB-802C-598DAFD41359}"/>
                  </a:ext>
                </a:extLst>
              </p:cNvPr>
              <p:cNvSpPr>
                <a:spLocks noChangeArrowheads="1"/>
              </p:cNvSpPr>
              <p:nvPr/>
            </p:nvSpPr>
            <p:spPr bwMode="auto">
              <a:xfrm>
                <a:off x="2109" y="1688"/>
                <a:ext cx="1909" cy="262"/>
              </a:xfrm>
              <a:prstGeom prst="cube">
                <a:avLst>
                  <a:gd name="adj" fmla="val 24995"/>
                </a:avLst>
              </a:prstGeom>
              <a:solidFill>
                <a:schemeClr val="accent3">
                  <a:lumMod val="50000"/>
                </a:schemeClr>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93196" name="Rectangle 24">
                <a:extLst>
                  <a:ext uri="{FF2B5EF4-FFF2-40B4-BE49-F238E27FC236}">
                    <a16:creationId xmlns:a16="http://schemas.microsoft.com/office/drawing/2014/main" id="{435F13EE-10BE-0785-B3F2-708DCE79060F}"/>
                  </a:ext>
                </a:extLst>
              </p:cNvPr>
              <p:cNvSpPr>
                <a:spLocks noChangeArrowheads="1"/>
              </p:cNvSpPr>
              <p:nvPr/>
            </p:nvSpPr>
            <p:spPr bwMode="auto">
              <a:xfrm>
                <a:off x="2426" y="1786"/>
                <a:ext cx="9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Candara" panose="020E0502030303020204" pitchFamily="34" charset="0"/>
                    <a:cs typeface="Arial" panose="020B0604020202020204" pitchFamily="34" charset="0"/>
                  </a:defRPr>
                </a:lvl1pPr>
                <a:lvl2pPr marL="742950" indent="-285750">
                  <a:defRPr>
                    <a:solidFill>
                      <a:schemeClr val="tx1"/>
                    </a:solidFill>
                    <a:latin typeface="Candara" panose="020E0502030303020204" pitchFamily="34" charset="0"/>
                    <a:cs typeface="Arial" panose="020B0604020202020204" pitchFamily="34" charset="0"/>
                  </a:defRPr>
                </a:lvl2pPr>
                <a:lvl3pPr marL="1143000" indent="-228600">
                  <a:defRPr>
                    <a:solidFill>
                      <a:schemeClr val="tx1"/>
                    </a:solidFill>
                    <a:latin typeface="Candara" panose="020E0502030303020204" pitchFamily="34" charset="0"/>
                    <a:cs typeface="Arial" panose="020B0604020202020204" pitchFamily="34" charset="0"/>
                  </a:defRPr>
                </a:lvl3pPr>
                <a:lvl4pPr marL="1600200" indent="-228600">
                  <a:defRPr>
                    <a:solidFill>
                      <a:schemeClr val="tx1"/>
                    </a:solidFill>
                    <a:latin typeface="Candara" panose="020E0502030303020204" pitchFamily="34" charset="0"/>
                    <a:cs typeface="Arial" panose="020B0604020202020204" pitchFamily="34" charset="0"/>
                  </a:defRPr>
                </a:lvl4pPr>
                <a:lvl5pPr marL="2057400" indent="-228600">
                  <a:defRPr>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ndara" panose="020E0502030303020204" pitchFamily="34" charset="0"/>
                    <a:cs typeface="Arial" panose="020B0604020202020204" pitchFamily="34" charset="0"/>
                  </a:defRPr>
                </a:lvl9pPr>
              </a:lstStyle>
              <a:p>
                <a:r>
                  <a:rPr lang="en-US" altLang="en-US" sz="1200" b="1">
                    <a:solidFill>
                      <a:schemeClr val="bg1"/>
                    </a:solidFill>
                    <a:latin typeface="Calibri" panose="020F0502020204030204" pitchFamily="34" charset="0"/>
                  </a:rPr>
                  <a:t>Offset Value (16 bits)</a:t>
                </a:r>
              </a:p>
            </p:txBody>
          </p:sp>
        </p:grpSp>
        <p:sp>
          <p:nvSpPr>
            <p:cNvPr id="93194" name="Line 25">
              <a:extLst>
                <a:ext uri="{FF2B5EF4-FFF2-40B4-BE49-F238E27FC236}">
                  <a16:creationId xmlns:a16="http://schemas.microsoft.com/office/drawing/2014/main" id="{8DC1619D-3DD0-E7C9-DF35-CA0051C59770}"/>
                </a:ext>
              </a:extLst>
            </p:cNvPr>
            <p:cNvSpPr>
              <a:spLocks noChangeShapeType="1"/>
            </p:cNvSpPr>
            <p:nvPr/>
          </p:nvSpPr>
          <p:spPr bwMode="auto">
            <a:xfrm>
              <a:off x="3987" y="2074"/>
              <a:ext cx="0" cy="964"/>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B985416-050B-5A4A-E028-74D5D51C5318}"/>
              </a:ext>
            </a:extLst>
          </p:cNvPr>
          <p:cNvSpPr>
            <a:spLocks noGrp="1"/>
          </p:cNvSpPr>
          <p:nvPr>
            <p:ph type="title"/>
          </p:nvPr>
        </p:nvSpPr>
        <p:spPr/>
        <p:txBody>
          <a:bodyPr/>
          <a:lstStyle/>
          <a:p>
            <a:pPr>
              <a:defRPr/>
            </a:pPr>
            <a:r>
              <a:rPr lang="en-US" altLang="en-US" sz="3200">
                <a:solidFill>
                  <a:schemeClr val="tx1">
                    <a:lumMod val="75000"/>
                    <a:lumOff val="25000"/>
                  </a:schemeClr>
                </a:solidFill>
              </a:rPr>
              <a:t>Segment : Offset Address</a:t>
            </a:r>
          </a:p>
        </p:txBody>
      </p:sp>
      <p:sp>
        <p:nvSpPr>
          <p:cNvPr id="3" name="Content Placeholder 2">
            <a:extLst>
              <a:ext uri="{FF2B5EF4-FFF2-40B4-BE49-F238E27FC236}">
                <a16:creationId xmlns:a16="http://schemas.microsoft.com/office/drawing/2014/main" id="{B7A071FE-934B-AA6C-73A7-2B133A856D8D}"/>
              </a:ext>
            </a:extLst>
          </p:cNvPr>
          <p:cNvSpPr>
            <a:spLocks noGrp="1"/>
          </p:cNvSpPr>
          <p:nvPr>
            <p:ph idx="1"/>
          </p:nvPr>
        </p:nvSpPr>
        <p:spPr>
          <a:xfrm>
            <a:off x="1752600" y="1447800"/>
            <a:ext cx="8686800" cy="4953000"/>
          </a:xfrm>
        </p:spPr>
        <p:txBody>
          <a:bodyPr rtlCol="0">
            <a:normAutofit/>
          </a:bodyPr>
          <a:lstStyle/>
          <a:p>
            <a:pPr marL="91440" indent="-91440" algn="just">
              <a:spcBef>
                <a:spcPts val="0"/>
              </a:spcBef>
              <a:spcAft>
                <a:spcPts val="1800"/>
              </a:spcAft>
              <a:defRPr/>
            </a:pPr>
            <a:r>
              <a:rPr lang="en-US" sz="2800" dirty="0">
                <a:solidFill>
                  <a:srgbClr val="FF0000"/>
                </a:solidFill>
                <a:latin typeface="Times New Roman" pitchFamily="18" charset="0"/>
                <a:cs typeface="Times New Roman" pitchFamily="18" charset="0"/>
              </a:rPr>
              <a:t>Logical Address </a:t>
            </a:r>
            <a:r>
              <a:rPr lang="en-US" sz="2800" dirty="0">
                <a:solidFill>
                  <a:schemeClr val="tx1">
                    <a:lumMod val="75000"/>
                    <a:lumOff val="25000"/>
                  </a:schemeClr>
                </a:solidFill>
                <a:latin typeface="Times New Roman" pitchFamily="18" charset="0"/>
                <a:cs typeface="Times New Roman" pitchFamily="18" charset="0"/>
              </a:rPr>
              <a:t>is specified as </a:t>
            </a:r>
            <a:r>
              <a:rPr lang="en-US" sz="2800" b="1" dirty="0">
                <a:solidFill>
                  <a:srgbClr val="FF0000"/>
                </a:solidFill>
                <a:latin typeface="Times New Roman" pitchFamily="18" charset="0"/>
                <a:cs typeface="Times New Roman" pitchFamily="18" charset="0"/>
              </a:rPr>
              <a:t>segment:offset</a:t>
            </a:r>
          </a:p>
          <a:p>
            <a:pPr marL="91440" indent="-91440" algn="just">
              <a:spcBef>
                <a:spcPts val="0"/>
              </a:spcBef>
              <a:spcAft>
                <a:spcPts val="1800"/>
              </a:spcAft>
              <a:defRPr/>
            </a:pPr>
            <a:r>
              <a:rPr lang="en-US" sz="2800" dirty="0">
                <a:solidFill>
                  <a:srgbClr val="FF0000"/>
                </a:solidFill>
                <a:latin typeface="Times New Roman" pitchFamily="18" charset="0"/>
                <a:cs typeface="Times New Roman" pitchFamily="18" charset="0"/>
              </a:rPr>
              <a:t>Physical address </a:t>
            </a:r>
            <a:r>
              <a:rPr lang="en-US" sz="2800" dirty="0">
                <a:solidFill>
                  <a:schemeClr val="tx1">
                    <a:lumMod val="75000"/>
                    <a:lumOff val="25000"/>
                  </a:schemeClr>
                </a:solidFill>
                <a:latin typeface="Times New Roman" pitchFamily="18" charset="0"/>
                <a:cs typeface="Times New Roman" pitchFamily="18" charset="0"/>
              </a:rPr>
              <a:t>is obtained by shifting the segment address 4 bits to the left and adding the offset address.</a:t>
            </a:r>
          </a:p>
          <a:p>
            <a:pPr marL="91440" indent="-91440" algn="just">
              <a:defRPr/>
            </a:pPr>
            <a:r>
              <a:rPr lang="en-US" sz="2800" dirty="0">
                <a:solidFill>
                  <a:schemeClr val="tx1">
                    <a:lumMod val="75000"/>
                    <a:lumOff val="25000"/>
                  </a:schemeClr>
                </a:solidFill>
                <a:latin typeface="Times New Roman" pitchFamily="18" charset="0"/>
                <a:cs typeface="Times New Roman" pitchFamily="18" charset="0"/>
              </a:rPr>
              <a:t>Thus the physical address of the logical address </a:t>
            </a:r>
            <a:r>
              <a:rPr lang="en-US" sz="2800" b="1" dirty="0">
                <a:solidFill>
                  <a:schemeClr val="accent6"/>
                </a:solidFill>
                <a:latin typeface="Times New Roman" pitchFamily="18" charset="0"/>
                <a:cs typeface="Times New Roman" pitchFamily="18" charset="0"/>
              </a:rPr>
              <a:t>A4FB:4872</a:t>
            </a:r>
            <a:r>
              <a:rPr lang="en-US" sz="2800" dirty="0">
                <a:solidFill>
                  <a:schemeClr val="tx1">
                    <a:lumMod val="75000"/>
                    <a:lumOff val="25000"/>
                  </a:schemeClr>
                </a:solidFill>
                <a:latin typeface="Times New Roman" pitchFamily="18" charset="0"/>
                <a:cs typeface="Times New Roman" pitchFamily="18" charset="0"/>
              </a:rPr>
              <a:t> is:</a:t>
            </a:r>
          </a:p>
          <a:p>
            <a:pPr marL="91440" indent="-91440" algn="just">
              <a:buNone/>
              <a:defRPr/>
            </a:pPr>
            <a:r>
              <a:rPr lang="en-US" sz="2800" dirty="0">
                <a:solidFill>
                  <a:schemeClr val="tx1">
                    <a:lumMod val="75000"/>
                    <a:lumOff val="25000"/>
                  </a:schemeClr>
                </a:solidFill>
                <a:latin typeface="Times New Roman" pitchFamily="18" charset="0"/>
                <a:cs typeface="Times New Roman" pitchFamily="18" charset="0"/>
              </a:rPr>
              <a:t>				 A4FB0</a:t>
            </a:r>
          </a:p>
          <a:p>
            <a:pPr marL="91440" indent="-91440" algn="just">
              <a:buNone/>
              <a:defRPr/>
            </a:pPr>
            <a:r>
              <a:rPr lang="en-US" sz="2800" dirty="0">
                <a:solidFill>
                  <a:schemeClr val="tx1">
                    <a:lumMod val="75000"/>
                    <a:lumOff val="25000"/>
                  </a:schemeClr>
                </a:solidFill>
                <a:latin typeface="Times New Roman" pitchFamily="18" charset="0"/>
                <a:cs typeface="Times New Roman" pitchFamily="18" charset="0"/>
              </a:rPr>
              <a:t>			         +   4872</a:t>
            </a:r>
          </a:p>
          <a:p>
            <a:pPr marL="91440" indent="-91440" algn="just">
              <a:buNone/>
              <a:defRPr/>
            </a:pPr>
            <a:r>
              <a:rPr lang="en-US" sz="2800" dirty="0">
                <a:solidFill>
                  <a:schemeClr val="tx1">
                    <a:lumMod val="75000"/>
                    <a:lumOff val="25000"/>
                  </a:schemeClr>
                </a:solidFill>
                <a:latin typeface="Times New Roman" pitchFamily="18" charset="0"/>
                <a:cs typeface="Times New Roman" pitchFamily="18" charset="0"/>
              </a:rPr>
              <a:t>				A9822</a:t>
            </a:r>
          </a:p>
        </p:txBody>
      </p:sp>
      <p:cxnSp>
        <p:nvCxnSpPr>
          <p:cNvPr id="8" name="Straight Connector 7">
            <a:extLst>
              <a:ext uri="{FF2B5EF4-FFF2-40B4-BE49-F238E27FC236}">
                <a16:creationId xmlns:a16="http://schemas.microsoft.com/office/drawing/2014/main" id="{A4AFD71E-BE2A-3422-D573-A0784596FE21}"/>
              </a:ext>
            </a:extLst>
          </p:cNvPr>
          <p:cNvCxnSpPr/>
          <p:nvPr/>
        </p:nvCxnSpPr>
        <p:spPr>
          <a:xfrm>
            <a:off x="4419600" y="5256214"/>
            <a:ext cx="1219200" cy="1587"/>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429000" y="3530025"/>
          <a:ext cx="1905000" cy="266700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tblGrid>
              <a:tr h="381000">
                <a:tc>
                  <a:txBody>
                    <a:bodyPr/>
                    <a:lstStyle/>
                    <a:p>
                      <a:pPr algn="ctr"/>
                      <a:r>
                        <a:rPr lang="en-US" sz="1600" b="1" dirty="0"/>
                        <a:t>Address byte</a:t>
                      </a:r>
                    </a:p>
                  </a:txBody>
                  <a:tcPr/>
                </a:tc>
                <a:extLst>
                  <a:ext uri="{0D108BD9-81ED-4DB2-BD59-A6C34878D82A}">
                    <a16:rowId xmlns:a16="http://schemas.microsoft.com/office/drawing/2014/main" val="10000"/>
                  </a:ext>
                </a:extLst>
              </a:tr>
              <a:tr h="1143000">
                <a:tc>
                  <a:txBody>
                    <a:bodyPr/>
                    <a:lstStyle/>
                    <a:p>
                      <a:pPr algn="ctr"/>
                      <a:r>
                        <a:rPr lang="en-US" sz="1600" b="1" dirty="0"/>
                        <a:t>-</a:t>
                      </a:r>
                    </a:p>
                    <a:p>
                      <a:pPr algn="ctr"/>
                      <a:r>
                        <a:rPr lang="en-US" sz="1600" b="1" dirty="0"/>
                        <a:t>-</a:t>
                      </a:r>
                    </a:p>
                    <a:p>
                      <a:pPr algn="ctr"/>
                      <a:r>
                        <a:rPr lang="en-US" sz="1600" b="1" dirty="0"/>
                        <a:t>-</a:t>
                      </a:r>
                    </a:p>
                    <a:p>
                      <a:pPr algn="ctr"/>
                      <a:r>
                        <a:rPr lang="en-US" sz="1600" b="1" dirty="0"/>
                        <a:t>-</a:t>
                      </a:r>
                    </a:p>
                  </a:txBody>
                  <a:tcPr/>
                </a:tc>
                <a:extLst>
                  <a:ext uri="{0D108BD9-81ED-4DB2-BD59-A6C34878D82A}">
                    <a16:rowId xmlns:a16="http://schemas.microsoft.com/office/drawing/2014/main" val="10001"/>
                  </a:ext>
                </a:extLst>
              </a:tr>
              <a:tr h="381000">
                <a:tc>
                  <a:txBody>
                    <a:bodyPr/>
                    <a:lstStyle/>
                    <a:p>
                      <a:pPr algn="ctr"/>
                      <a:r>
                        <a:rPr lang="en-US" sz="1600" b="1" dirty="0"/>
                        <a:t>BYTE-2</a:t>
                      </a:r>
                    </a:p>
                  </a:txBody>
                  <a:tcPr/>
                </a:tc>
                <a:extLst>
                  <a:ext uri="{0D108BD9-81ED-4DB2-BD59-A6C34878D82A}">
                    <a16:rowId xmlns:a16="http://schemas.microsoft.com/office/drawing/2014/main" val="10002"/>
                  </a:ext>
                </a:extLst>
              </a:tr>
              <a:tr h="381000">
                <a:tc>
                  <a:txBody>
                    <a:bodyPr/>
                    <a:lstStyle/>
                    <a:p>
                      <a:pPr algn="ctr"/>
                      <a:r>
                        <a:rPr lang="en-US" sz="1600" b="1" dirty="0"/>
                        <a:t>BYTE-1</a:t>
                      </a:r>
                    </a:p>
                  </a:txBody>
                  <a:tcPr/>
                </a:tc>
                <a:extLst>
                  <a:ext uri="{0D108BD9-81ED-4DB2-BD59-A6C34878D82A}">
                    <a16:rowId xmlns:a16="http://schemas.microsoft.com/office/drawing/2014/main" val="10003"/>
                  </a:ext>
                </a:extLst>
              </a:tr>
              <a:tr h="381000">
                <a:tc>
                  <a:txBody>
                    <a:bodyPr/>
                    <a:lstStyle/>
                    <a:p>
                      <a:pPr algn="ctr"/>
                      <a:r>
                        <a:rPr lang="en-US" sz="1600" b="1" dirty="0"/>
                        <a:t>BYTE-0</a:t>
                      </a:r>
                    </a:p>
                  </a:txBody>
                  <a:tcPr/>
                </a:tc>
                <a:extLst>
                  <a:ext uri="{0D108BD9-81ED-4DB2-BD59-A6C34878D82A}">
                    <a16:rowId xmlns:a16="http://schemas.microsoft.com/office/drawing/2014/main" val="10004"/>
                  </a:ext>
                </a:extLst>
              </a:tr>
            </a:tbl>
          </a:graphicData>
        </a:graphic>
      </p:graphicFrame>
      <p:cxnSp>
        <p:nvCxnSpPr>
          <p:cNvPr id="5" name="Straight Connector 4"/>
          <p:cNvCxnSpPr/>
          <p:nvPr/>
        </p:nvCxnSpPr>
        <p:spPr>
          <a:xfrm flipH="1">
            <a:off x="1905000" y="3911025"/>
            <a:ext cx="152400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flipH="1">
            <a:off x="1905000" y="6172200"/>
            <a:ext cx="1524000"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5334000" y="3911025"/>
            <a:ext cx="9906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334000" y="6169316"/>
            <a:ext cx="990600" cy="0"/>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5981700" y="5816026"/>
            <a:ext cx="952500" cy="353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prstClr val="black"/>
                </a:solidFill>
                <a:latin typeface="Calibri"/>
              </a:rPr>
              <a:t>2222H</a:t>
            </a:r>
          </a:p>
        </p:txBody>
      </p:sp>
      <p:sp>
        <p:nvSpPr>
          <p:cNvPr id="11" name="TextBox 10"/>
          <p:cNvSpPr txBox="1"/>
          <p:nvPr/>
        </p:nvSpPr>
        <p:spPr>
          <a:xfrm>
            <a:off x="6934200" y="5816025"/>
            <a:ext cx="1295400" cy="338554"/>
          </a:xfrm>
          <a:prstGeom prst="rect">
            <a:avLst/>
          </a:prstGeom>
          <a:noFill/>
        </p:spPr>
        <p:txBody>
          <a:bodyPr wrap="square" rtlCol="0">
            <a:spAutoFit/>
          </a:bodyPr>
          <a:lstStyle/>
          <a:p>
            <a:r>
              <a:rPr lang="en-US" sz="1600" b="1" dirty="0">
                <a:solidFill>
                  <a:prstClr val="black"/>
                </a:solidFill>
                <a:latin typeface="Calibri"/>
              </a:rPr>
              <a:t>DS Register</a:t>
            </a:r>
          </a:p>
        </p:txBody>
      </p:sp>
      <p:cxnSp>
        <p:nvCxnSpPr>
          <p:cNvPr id="14" name="Straight Arrow Connector 13"/>
          <p:cNvCxnSpPr/>
          <p:nvPr/>
        </p:nvCxnSpPr>
        <p:spPr>
          <a:xfrm>
            <a:off x="5791200" y="3911025"/>
            <a:ext cx="0" cy="22435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10200" y="4673026"/>
            <a:ext cx="2819400" cy="35977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b="1" dirty="0">
              <a:solidFill>
                <a:prstClr val="black"/>
              </a:solidFill>
              <a:latin typeface="Calibri"/>
            </a:endParaRPr>
          </a:p>
          <a:p>
            <a:r>
              <a:rPr lang="en-US" sz="1600" b="1" dirty="0">
                <a:solidFill>
                  <a:prstClr val="black"/>
                </a:solidFill>
                <a:latin typeface="Calibri"/>
              </a:rPr>
              <a:t>OFFSET=0016H (displacement)</a:t>
            </a:r>
          </a:p>
          <a:p>
            <a:pPr algn="ctr"/>
            <a:endParaRPr lang="en-US" sz="1600" dirty="0">
              <a:solidFill>
                <a:prstClr val="black"/>
              </a:solidFill>
              <a:latin typeface="Calibri"/>
            </a:endParaRPr>
          </a:p>
        </p:txBody>
      </p:sp>
      <p:sp>
        <p:nvSpPr>
          <p:cNvPr id="16" name="TextBox 15"/>
          <p:cNvSpPr txBox="1"/>
          <p:nvPr/>
        </p:nvSpPr>
        <p:spPr>
          <a:xfrm>
            <a:off x="1676400" y="4063425"/>
            <a:ext cx="1600200" cy="1077218"/>
          </a:xfrm>
          <a:prstGeom prst="rect">
            <a:avLst/>
          </a:prstGeom>
          <a:noFill/>
        </p:spPr>
        <p:txBody>
          <a:bodyPr wrap="square" rtlCol="0">
            <a:spAutoFit/>
          </a:bodyPr>
          <a:lstStyle/>
          <a:p>
            <a:r>
              <a:rPr lang="en-US" sz="1600" dirty="0">
                <a:solidFill>
                  <a:prstClr val="black"/>
                </a:solidFill>
                <a:latin typeface="Calibri"/>
              </a:rPr>
              <a:t>Physical address</a:t>
            </a:r>
          </a:p>
          <a:p>
            <a:r>
              <a:rPr lang="en-US" sz="1600" dirty="0">
                <a:solidFill>
                  <a:prstClr val="black"/>
                </a:solidFill>
                <a:latin typeface="Calibri"/>
              </a:rPr>
              <a:t>=22220H +</a:t>
            </a:r>
          </a:p>
          <a:p>
            <a:r>
              <a:rPr lang="en-US" sz="1600" dirty="0">
                <a:solidFill>
                  <a:prstClr val="black"/>
                </a:solidFill>
                <a:latin typeface="Calibri"/>
              </a:rPr>
              <a:t>    0016H</a:t>
            </a:r>
          </a:p>
          <a:p>
            <a:r>
              <a:rPr lang="en-US" sz="1600" dirty="0">
                <a:solidFill>
                  <a:prstClr val="black"/>
                </a:solidFill>
                <a:latin typeface="Calibri"/>
              </a:rPr>
              <a:t>  22236H</a:t>
            </a:r>
          </a:p>
        </p:txBody>
      </p:sp>
      <p:sp>
        <p:nvSpPr>
          <p:cNvPr id="17" name="Rectangle 16"/>
          <p:cNvSpPr/>
          <p:nvPr/>
        </p:nvSpPr>
        <p:spPr>
          <a:xfrm>
            <a:off x="1676400" y="5663626"/>
            <a:ext cx="1600200" cy="584775"/>
          </a:xfrm>
          <a:prstGeom prst="rect">
            <a:avLst/>
          </a:prstGeom>
        </p:spPr>
        <p:txBody>
          <a:bodyPr wrap="square">
            <a:spAutoFit/>
          </a:bodyPr>
          <a:lstStyle/>
          <a:p>
            <a:pPr algn="ctr"/>
            <a:r>
              <a:rPr lang="en-US" sz="1600" dirty="0">
                <a:solidFill>
                  <a:prstClr val="black"/>
                </a:solidFill>
                <a:latin typeface="Calibri"/>
              </a:rPr>
              <a:t>Base address </a:t>
            </a:r>
            <a:r>
              <a:rPr lang="en-US" sz="1600" b="1" dirty="0">
                <a:solidFill>
                  <a:srgbClr val="00B050"/>
                </a:solidFill>
                <a:latin typeface="Calibri"/>
              </a:rPr>
              <a:t>22220H</a:t>
            </a:r>
          </a:p>
        </p:txBody>
      </p:sp>
      <p:cxnSp>
        <p:nvCxnSpPr>
          <p:cNvPr id="19" name="Straight Connector 18"/>
          <p:cNvCxnSpPr/>
          <p:nvPr/>
        </p:nvCxnSpPr>
        <p:spPr>
          <a:xfrm>
            <a:off x="1676400" y="4852913"/>
            <a:ext cx="9906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676400" y="5054025"/>
            <a:ext cx="990600" cy="0"/>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2442718" y="3648671"/>
            <a:ext cx="833883" cy="338554"/>
          </a:xfrm>
          <a:prstGeom prst="rect">
            <a:avLst/>
          </a:prstGeom>
        </p:spPr>
        <p:txBody>
          <a:bodyPr wrap="none">
            <a:spAutoFit/>
          </a:bodyPr>
          <a:lstStyle/>
          <a:p>
            <a:r>
              <a:rPr lang="en-US" sz="1600" dirty="0">
                <a:solidFill>
                  <a:prstClr val="black"/>
                </a:solidFill>
                <a:latin typeface="Calibri"/>
              </a:rPr>
              <a:t>22236H</a:t>
            </a:r>
          </a:p>
        </p:txBody>
      </p:sp>
      <p:cxnSp>
        <p:nvCxnSpPr>
          <p:cNvPr id="23" name="Straight Arrow Connector 22"/>
          <p:cNvCxnSpPr/>
          <p:nvPr/>
        </p:nvCxnSpPr>
        <p:spPr>
          <a:xfrm>
            <a:off x="3200400" y="3817948"/>
            <a:ext cx="1828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1524000" y="76201"/>
            <a:ext cx="9067800" cy="430887"/>
          </a:xfrm>
          <a:prstGeom prst="rect">
            <a:avLst/>
          </a:prstGeom>
        </p:spPr>
        <p:txBody>
          <a:bodyPr wrap="square">
            <a:spAutoFit/>
          </a:bodyPr>
          <a:lstStyle/>
          <a:p>
            <a:r>
              <a:rPr lang="en-US" sz="2200" b="1" dirty="0">
                <a:solidFill>
                  <a:prstClr val="black"/>
                </a:solidFill>
                <a:latin typeface="Calibri"/>
              </a:rPr>
              <a:t>Calculation of a physical address from the logical address for a data segment</a:t>
            </a:r>
          </a:p>
        </p:txBody>
      </p:sp>
      <p:sp>
        <p:nvSpPr>
          <p:cNvPr id="22" name="Rectangle 21"/>
          <p:cNvSpPr/>
          <p:nvPr/>
        </p:nvSpPr>
        <p:spPr>
          <a:xfrm>
            <a:off x="1600200" y="609601"/>
            <a:ext cx="8839200" cy="2246769"/>
          </a:xfrm>
          <a:prstGeom prst="rect">
            <a:avLst/>
          </a:prstGeom>
        </p:spPr>
        <p:txBody>
          <a:bodyPr wrap="square">
            <a:spAutoFit/>
          </a:bodyPr>
          <a:lstStyle/>
          <a:p>
            <a:pPr algn="just"/>
            <a:r>
              <a:rPr lang="en-US" sz="2000" dirty="0">
                <a:solidFill>
                  <a:prstClr val="black"/>
                </a:solidFill>
                <a:latin typeface="Calibri"/>
              </a:rPr>
              <a:t>Let a data byte is stored in a data segment, whose base address is </a:t>
            </a:r>
            <a:r>
              <a:rPr lang="en-US" sz="2000" b="1" dirty="0">
                <a:solidFill>
                  <a:srgbClr val="00B050"/>
                </a:solidFill>
                <a:latin typeface="Calibri"/>
              </a:rPr>
              <a:t>22220H.</a:t>
            </a:r>
          </a:p>
          <a:p>
            <a:pPr algn="just"/>
            <a:r>
              <a:rPr lang="en-US" sz="2000" u="sng" dirty="0">
                <a:solidFill>
                  <a:srgbClr val="FF0000"/>
                </a:solidFill>
                <a:latin typeface="Calibri"/>
              </a:rPr>
              <a:t>Then the data segment register (DS) will contain the number 2222H</a:t>
            </a:r>
            <a:r>
              <a:rPr lang="en-US" sz="2000" dirty="0">
                <a:solidFill>
                  <a:prstClr val="black"/>
                </a:solidFill>
                <a:latin typeface="Calibri"/>
              </a:rPr>
              <a:t>. </a:t>
            </a:r>
          </a:p>
          <a:p>
            <a:pPr algn="just"/>
            <a:r>
              <a:rPr lang="en-US" sz="2000" dirty="0">
                <a:solidFill>
                  <a:prstClr val="black"/>
                </a:solidFill>
                <a:latin typeface="Calibri"/>
              </a:rPr>
              <a:t>The data at any location within this segment is referenced by an offset (displacement) with respect to the base address.</a:t>
            </a:r>
          </a:p>
          <a:p>
            <a:pPr algn="just"/>
            <a:r>
              <a:rPr lang="en-US" sz="2000" dirty="0">
                <a:solidFill>
                  <a:prstClr val="black"/>
                </a:solidFill>
                <a:latin typeface="Calibri"/>
              </a:rPr>
              <a:t>Thus, if a data at a location has a logical address specified as </a:t>
            </a:r>
            <a:r>
              <a:rPr lang="en-US" sz="2000" u="sng" dirty="0">
                <a:solidFill>
                  <a:srgbClr val="FF0000"/>
                </a:solidFill>
                <a:latin typeface="Calibri"/>
              </a:rPr>
              <a:t>2222H : </a:t>
            </a:r>
            <a:r>
              <a:rPr lang="en-US" sz="2000" b="1" u="sng" dirty="0">
                <a:solidFill>
                  <a:srgbClr val="00B050"/>
                </a:solidFill>
                <a:latin typeface="Calibri"/>
              </a:rPr>
              <a:t>0016H</a:t>
            </a:r>
            <a:r>
              <a:rPr lang="en-US" sz="2000" dirty="0">
                <a:solidFill>
                  <a:prstClr val="black"/>
                </a:solidFill>
                <a:latin typeface="Calibri"/>
              </a:rPr>
              <a:t>, the number </a:t>
            </a:r>
            <a:r>
              <a:rPr lang="en-US" sz="2000" b="1" u="sng" dirty="0">
                <a:solidFill>
                  <a:srgbClr val="00B050"/>
                </a:solidFill>
                <a:latin typeface="Calibri"/>
              </a:rPr>
              <a:t>0016H is the off set or displacement </a:t>
            </a:r>
            <a:r>
              <a:rPr lang="en-US" sz="2000" dirty="0">
                <a:solidFill>
                  <a:prstClr val="black"/>
                </a:solidFill>
                <a:latin typeface="Calibri"/>
              </a:rPr>
              <a:t>with respect to the base address. </a:t>
            </a:r>
          </a:p>
          <a:p>
            <a:pPr algn="just"/>
            <a:r>
              <a:rPr lang="en-US" sz="2000" dirty="0">
                <a:solidFill>
                  <a:prstClr val="black"/>
                </a:solidFill>
                <a:latin typeface="Calibri"/>
              </a:rPr>
              <a:t>Example for physical address calculation see figure given below</a:t>
            </a:r>
          </a:p>
        </p:txBody>
      </p:sp>
      <p:sp>
        <p:nvSpPr>
          <p:cNvPr id="2" name="Right Brace 1"/>
          <p:cNvSpPr/>
          <p:nvPr/>
        </p:nvSpPr>
        <p:spPr>
          <a:xfrm>
            <a:off x="7848600" y="3352800"/>
            <a:ext cx="1524000" cy="281651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prstClr val="black"/>
              </a:solidFill>
              <a:latin typeface="Calibri"/>
            </a:endParaRPr>
          </a:p>
        </p:txBody>
      </p:sp>
      <p:sp>
        <p:nvSpPr>
          <p:cNvPr id="26" name="TextBox 25"/>
          <p:cNvSpPr txBox="1"/>
          <p:nvPr/>
        </p:nvSpPr>
        <p:spPr>
          <a:xfrm>
            <a:off x="9296400" y="4335960"/>
            <a:ext cx="1295400" cy="769441"/>
          </a:xfrm>
          <a:prstGeom prst="rect">
            <a:avLst/>
          </a:prstGeom>
          <a:noFill/>
        </p:spPr>
        <p:txBody>
          <a:bodyPr wrap="square" rtlCol="0">
            <a:spAutoFit/>
          </a:bodyPr>
          <a:lstStyle/>
          <a:p>
            <a:r>
              <a:rPr lang="en-US" sz="2200" b="1" dirty="0">
                <a:solidFill>
                  <a:prstClr val="black"/>
                </a:solidFill>
                <a:latin typeface="Calibri"/>
              </a:rPr>
              <a:t>Data Segment</a:t>
            </a:r>
          </a:p>
        </p:txBody>
      </p:sp>
    </p:spTree>
    <p:extLst>
      <p:ext uri="{BB962C8B-B14F-4D97-AF65-F5344CB8AC3E}">
        <p14:creationId xmlns:p14="http://schemas.microsoft.com/office/powerpoint/2010/main" val="155202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21268"/>
            <a:ext cx="4573816" cy="369332"/>
          </a:xfrm>
          <a:prstGeom prst="rect">
            <a:avLst/>
          </a:prstGeom>
        </p:spPr>
        <p:txBody>
          <a:bodyPr wrap="none">
            <a:spAutoFit/>
          </a:bodyPr>
          <a:lstStyle/>
          <a:p>
            <a:r>
              <a:rPr lang="en-US" b="1" i="1" dirty="0">
                <a:solidFill>
                  <a:prstClr val="black"/>
                </a:solidFill>
                <a:latin typeface="Calibri"/>
              </a:rPr>
              <a:t>The Code Segment and the Instruction Pointer</a:t>
            </a:r>
            <a:endParaRPr lang="en-US" dirty="0">
              <a:solidFill>
                <a:prstClr val="black"/>
              </a:solidFill>
              <a:latin typeface="Calibri"/>
            </a:endParaRPr>
          </a:p>
        </p:txBody>
      </p:sp>
      <p:sp>
        <p:nvSpPr>
          <p:cNvPr id="3" name="Rectangle 2"/>
          <p:cNvSpPr/>
          <p:nvPr/>
        </p:nvSpPr>
        <p:spPr>
          <a:xfrm>
            <a:off x="4119693" y="92916"/>
            <a:ext cx="4802853" cy="523220"/>
          </a:xfrm>
          <a:prstGeom prst="rect">
            <a:avLst/>
          </a:prstGeom>
        </p:spPr>
        <p:txBody>
          <a:bodyPr wrap="none">
            <a:spAutoFit/>
          </a:bodyPr>
          <a:lstStyle/>
          <a:p>
            <a:r>
              <a:rPr lang="en-US" sz="2800" b="1" u="sng" dirty="0">
                <a:solidFill>
                  <a:prstClr val="black"/>
                </a:solidFill>
                <a:latin typeface="Calibri"/>
              </a:rPr>
              <a:t>Memory Segmentation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
        <p:nvSpPr>
          <p:cNvPr id="4" name="Rectangle 3"/>
          <p:cNvSpPr/>
          <p:nvPr/>
        </p:nvSpPr>
        <p:spPr>
          <a:xfrm>
            <a:off x="1600200" y="914401"/>
            <a:ext cx="8915400" cy="2585323"/>
          </a:xfrm>
          <a:prstGeom prst="rect">
            <a:avLst/>
          </a:prstGeom>
        </p:spPr>
        <p:txBody>
          <a:bodyPr wrap="square">
            <a:spAutoFit/>
          </a:bodyPr>
          <a:lstStyle/>
          <a:p>
            <a:pPr marL="285750" indent="-285750" algn="just">
              <a:buFont typeface="Wingdings" pitchFamily="2" charset="2"/>
              <a:buChar char="ü"/>
            </a:pPr>
            <a:r>
              <a:rPr lang="en-US" dirty="0">
                <a:solidFill>
                  <a:prstClr val="black"/>
                </a:solidFill>
                <a:latin typeface="Calibri"/>
              </a:rPr>
              <a:t>The code segment is the area of memory where code alone is stored. </a:t>
            </a:r>
          </a:p>
          <a:p>
            <a:pPr marL="285750" indent="-285750" algn="just">
              <a:buFont typeface="Wingdings" pitchFamily="2" charset="2"/>
              <a:buChar char="ü"/>
            </a:pPr>
            <a:r>
              <a:rPr lang="en-US" dirty="0">
                <a:solidFill>
                  <a:prstClr val="black"/>
                </a:solidFill>
                <a:latin typeface="Calibri"/>
              </a:rPr>
              <a:t>The offsets within the code segment are referenced using the Instruction Pointer (IP), which is a 16-bit register.</a:t>
            </a:r>
          </a:p>
          <a:p>
            <a:pPr marL="285750" indent="-285750" algn="just">
              <a:buFont typeface="Wingdings" pitchFamily="2" charset="2"/>
              <a:buChar char="ü"/>
            </a:pPr>
            <a:r>
              <a:rPr lang="en-US" dirty="0">
                <a:solidFill>
                  <a:prstClr val="black"/>
                </a:solidFill>
                <a:latin typeface="Calibri"/>
              </a:rPr>
              <a:t>The IP sequences the instructions, and always points to the next instruction to be executed.</a:t>
            </a:r>
          </a:p>
          <a:p>
            <a:pPr marL="285750" indent="-285750" algn="just">
              <a:buFont typeface="Wingdings" pitchFamily="2" charset="2"/>
              <a:buChar char="ü"/>
            </a:pPr>
            <a:r>
              <a:rPr lang="en-US" dirty="0">
                <a:solidFill>
                  <a:prstClr val="black"/>
                </a:solidFill>
                <a:latin typeface="Calibri"/>
              </a:rPr>
              <a:t>Whenever an instruction byte has to be fetched from memory, the bus interface unit (BIU) performs the address calculation using the contents of CS register and the IP.</a:t>
            </a:r>
          </a:p>
          <a:p>
            <a:pPr marL="285750" indent="-285750" algn="just">
              <a:buFont typeface="Wingdings" pitchFamily="2" charset="2"/>
              <a:buChar char="ü"/>
            </a:pPr>
            <a:r>
              <a:rPr lang="en-US" dirty="0">
                <a:solidFill>
                  <a:prstClr val="black"/>
                </a:solidFill>
                <a:latin typeface="Calibri"/>
              </a:rPr>
              <a:t>This 20-bit address is then placed on the address bus and the instruction byte is fetched. Thus the logical address for an instruction bye is of the form </a:t>
            </a:r>
            <a:r>
              <a:rPr lang="en-US" b="1" dirty="0">
                <a:solidFill>
                  <a:srgbClr val="FF0000"/>
                </a:solidFill>
                <a:latin typeface="Calibri"/>
              </a:rPr>
              <a:t>CS : IP.</a:t>
            </a:r>
          </a:p>
        </p:txBody>
      </p:sp>
      <p:sp>
        <p:nvSpPr>
          <p:cNvPr id="5" name="Rectangle 4"/>
          <p:cNvSpPr/>
          <p:nvPr/>
        </p:nvSpPr>
        <p:spPr>
          <a:xfrm>
            <a:off x="1752600" y="3429001"/>
            <a:ext cx="5726013" cy="2139047"/>
          </a:xfrm>
          <a:prstGeom prst="rect">
            <a:avLst/>
          </a:prstGeom>
        </p:spPr>
        <p:txBody>
          <a:bodyPr wrap="square">
            <a:spAutoFit/>
          </a:bodyPr>
          <a:lstStyle/>
          <a:p>
            <a:r>
              <a:rPr lang="en-US" sz="1900" b="1" dirty="0">
                <a:solidFill>
                  <a:prstClr val="black"/>
                </a:solidFill>
                <a:latin typeface="Calibri"/>
              </a:rPr>
              <a:t>Example </a:t>
            </a:r>
          </a:p>
          <a:p>
            <a:r>
              <a:rPr lang="en-US" sz="1900" dirty="0">
                <a:solidFill>
                  <a:prstClr val="black"/>
                </a:solidFill>
                <a:latin typeface="Calibri"/>
              </a:rPr>
              <a:t>The contents of the following segment registers are as given.</a:t>
            </a:r>
          </a:p>
          <a:p>
            <a:r>
              <a:rPr lang="pt-BR" sz="1900" dirty="0">
                <a:solidFill>
                  <a:prstClr val="black"/>
                </a:solidFill>
                <a:latin typeface="Calibri"/>
              </a:rPr>
              <a:t>CS = 1111H</a:t>
            </a:r>
          </a:p>
          <a:p>
            <a:r>
              <a:rPr lang="en-US" sz="1900" dirty="0">
                <a:solidFill>
                  <a:prstClr val="black"/>
                </a:solidFill>
                <a:latin typeface="Calibri"/>
              </a:rPr>
              <a:t>IP = 1232H.</a:t>
            </a:r>
          </a:p>
          <a:p>
            <a:r>
              <a:rPr lang="en-US" sz="1900" dirty="0">
                <a:solidFill>
                  <a:prstClr val="black"/>
                </a:solidFill>
                <a:latin typeface="Calibri"/>
              </a:rPr>
              <a:t>Calculate the corresponding physical addresses for the addressed byte in a) CS</a:t>
            </a:r>
          </a:p>
        </p:txBody>
      </p:sp>
      <p:graphicFrame>
        <p:nvGraphicFramePr>
          <p:cNvPr id="6" name="Table 5"/>
          <p:cNvGraphicFramePr>
            <a:graphicFrameLocks noGrp="1"/>
          </p:cNvGraphicFramePr>
          <p:nvPr/>
        </p:nvGraphicFramePr>
        <p:xfrm>
          <a:off x="8534400" y="3581400"/>
          <a:ext cx="1447800" cy="2407920"/>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0000"/>
                    </a:ext>
                  </a:extLst>
                </a:gridCol>
              </a:tblGrid>
              <a:tr h="314822">
                <a:tc>
                  <a:txBody>
                    <a:bodyPr/>
                    <a:lstStyle/>
                    <a:p>
                      <a:pPr algn="ctr"/>
                      <a:r>
                        <a:rPr lang="en-US" sz="1600" b="1" dirty="0"/>
                        <a:t>Address byte</a:t>
                      </a:r>
                    </a:p>
                  </a:txBody>
                  <a:tcPr/>
                </a:tc>
                <a:extLst>
                  <a:ext uri="{0D108BD9-81ED-4DB2-BD59-A6C34878D82A}">
                    <a16:rowId xmlns:a16="http://schemas.microsoft.com/office/drawing/2014/main" val="10000"/>
                  </a:ext>
                </a:extLst>
              </a:tr>
              <a:tr h="1001708">
                <a:tc>
                  <a:txBody>
                    <a:bodyPr/>
                    <a:lstStyle/>
                    <a:p>
                      <a:pPr algn="ctr"/>
                      <a:r>
                        <a:rPr lang="en-US" sz="1600" b="1" dirty="0"/>
                        <a:t>-</a:t>
                      </a:r>
                    </a:p>
                    <a:p>
                      <a:pPr algn="ctr"/>
                      <a:r>
                        <a:rPr lang="en-US" sz="1600" b="1" dirty="0"/>
                        <a:t>-</a:t>
                      </a:r>
                    </a:p>
                    <a:p>
                      <a:pPr algn="ctr"/>
                      <a:r>
                        <a:rPr lang="en-US" sz="1600" b="1" dirty="0"/>
                        <a:t>-</a:t>
                      </a:r>
                    </a:p>
                    <a:p>
                      <a:pPr algn="ctr"/>
                      <a:r>
                        <a:rPr lang="en-US" sz="1600" b="1" dirty="0"/>
                        <a:t>-</a:t>
                      </a:r>
                    </a:p>
                  </a:txBody>
                  <a:tcPr/>
                </a:tc>
                <a:extLst>
                  <a:ext uri="{0D108BD9-81ED-4DB2-BD59-A6C34878D82A}">
                    <a16:rowId xmlns:a16="http://schemas.microsoft.com/office/drawing/2014/main" val="10001"/>
                  </a:ext>
                </a:extLst>
              </a:tr>
              <a:tr h="314822">
                <a:tc>
                  <a:txBody>
                    <a:bodyPr/>
                    <a:lstStyle/>
                    <a:p>
                      <a:pPr algn="ctr"/>
                      <a:r>
                        <a:rPr lang="en-US" sz="1600" b="1" dirty="0"/>
                        <a:t>BYTE-2</a:t>
                      </a:r>
                    </a:p>
                  </a:txBody>
                  <a:tcPr/>
                </a:tc>
                <a:extLst>
                  <a:ext uri="{0D108BD9-81ED-4DB2-BD59-A6C34878D82A}">
                    <a16:rowId xmlns:a16="http://schemas.microsoft.com/office/drawing/2014/main" val="10002"/>
                  </a:ext>
                </a:extLst>
              </a:tr>
              <a:tr h="314822">
                <a:tc>
                  <a:txBody>
                    <a:bodyPr/>
                    <a:lstStyle/>
                    <a:p>
                      <a:pPr algn="ctr"/>
                      <a:r>
                        <a:rPr lang="en-US" sz="1600" b="1" dirty="0"/>
                        <a:t>BYTE-1</a:t>
                      </a:r>
                    </a:p>
                  </a:txBody>
                  <a:tcPr/>
                </a:tc>
                <a:extLst>
                  <a:ext uri="{0D108BD9-81ED-4DB2-BD59-A6C34878D82A}">
                    <a16:rowId xmlns:a16="http://schemas.microsoft.com/office/drawing/2014/main" val="10003"/>
                  </a:ext>
                </a:extLst>
              </a:tr>
              <a:tr h="314822">
                <a:tc>
                  <a:txBody>
                    <a:bodyPr/>
                    <a:lstStyle/>
                    <a:p>
                      <a:pPr algn="ctr"/>
                      <a:r>
                        <a:rPr lang="en-US" sz="1600" b="1" dirty="0"/>
                        <a:t>BYTE-0</a:t>
                      </a:r>
                    </a:p>
                  </a:txBody>
                  <a:tcPr/>
                </a:tc>
                <a:extLst>
                  <a:ext uri="{0D108BD9-81ED-4DB2-BD59-A6C34878D82A}">
                    <a16:rowId xmlns:a16="http://schemas.microsoft.com/office/drawing/2014/main" val="10004"/>
                  </a:ext>
                </a:extLst>
              </a:tr>
            </a:tbl>
          </a:graphicData>
        </a:graphic>
      </p:graphicFrame>
      <p:sp>
        <p:nvSpPr>
          <p:cNvPr id="7" name="Rectangle 6"/>
          <p:cNvSpPr/>
          <p:nvPr/>
        </p:nvSpPr>
        <p:spPr>
          <a:xfrm>
            <a:off x="10058400" y="5638801"/>
            <a:ext cx="762000" cy="353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prstClr val="black"/>
                </a:solidFill>
                <a:latin typeface="Calibri"/>
              </a:rPr>
              <a:t>1111H</a:t>
            </a:r>
          </a:p>
        </p:txBody>
      </p:sp>
      <p:sp>
        <p:nvSpPr>
          <p:cNvPr id="8" name="TextBox 7"/>
          <p:cNvSpPr txBox="1"/>
          <p:nvPr/>
        </p:nvSpPr>
        <p:spPr>
          <a:xfrm>
            <a:off x="9677400" y="5993487"/>
            <a:ext cx="1235122" cy="338554"/>
          </a:xfrm>
          <a:prstGeom prst="rect">
            <a:avLst/>
          </a:prstGeom>
          <a:noFill/>
        </p:spPr>
        <p:txBody>
          <a:bodyPr wrap="square" rtlCol="0">
            <a:spAutoFit/>
          </a:bodyPr>
          <a:lstStyle/>
          <a:p>
            <a:r>
              <a:rPr lang="en-US" sz="1600" b="1" dirty="0">
                <a:solidFill>
                  <a:prstClr val="black"/>
                </a:solidFill>
                <a:latin typeface="Calibri"/>
              </a:rPr>
              <a:t>CS Register</a:t>
            </a:r>
          </a:p>
        </p:txBody>
      </p:sp>
      <p:cxnSp>
        <p:nvCxnSpPr>
          <p:cNvPr id="9" name="Straight Arrow Connector 8"/>
          <p:cNvCxnSpPr/>
          <p:nvPr/>
        </p:nvCxnSpPr>
        <p:spPr>
          <a:xfrm>
            <a:off x="10210800" y="3886200"/>
            <a:ext cx="0" cy="16459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478614" y="5391061"/>
            <a:ext cx="1284387" cy="584775"/>
          </a:xfrm>
          <a:prstGeom prst="rect">
            <a:avLst/>
          </a:prstGeom>
        </p:spPr>
        <p:txBody>
          <a:bodyPr wrap="square">
            <a:spAutoFit/>
          </a:bodyPr>
          <a:lstStyle/>
          <a:p>
            <a:pPr algn="ctr"/>
            <a:r>
              <a:rPr lang="en-US" sz="1600" b="1" dirty="0">
                <a:solidFill>
                  <a:prstClr val="black"/>
                </a:solidFill>
                <a:latin typeface="Calibri"/>
              </a:rPr>
              <a:t>Base address </a:t>
            </a:r>
            <a:r>
              <a:rPr lang="en-US" sz="1600" b="1" dirty="0">
                <a:solidFill>
                  <a:srgbClr val="00B050"/>
                </a:solidFill>
                <a:latin typeface="Calibri"/>
              </a:rPr>
              <a:t>11110H</a:t>
            </a:r>
          </a:p>
        </p:txBody>
      </p:sp>
      <p:sp>
        <p:nvSpPr>
          <p:cNvPr id="11" name="Rectangle 10"/>
          <p:cNvSpPr/>
          <p:nvPr/>
        </p:nvSpPr>
        <p:spPr>
          <a:xfrm>
            <a:off x="1600200" y="5562600"/>
            <a:ext cx="5791200" cy="1261884"/>
          </a:xfrm>
          <a:prstGeom prst="rect">
            <a:avLst/>
          </a:prstGeom>
          <a:solidFill>
            <a:srgbClr val="FFFF00"/>
          </a:solidFill>
        </p:spPr>
        <p:txBody>
          <a:bodyPr wrap="square">
            <a:spAutoFit/>
          </a:bodyPr>
          <a:lstStyle/>
          <a:p>
            <a:r>
              <a:rPr lang="en-US" sz="1900" b="1" dirty="0" err="1">
                <a:solidFill>
                  <a:prstClr val="black"/>
                </a:solidFill>
                <a:latin typeface="Calibri"/>
              </a:rPr>
              <a:t>Ans</a:t>
            </a:r>
            <a:r>
              <a:rPr lang="en-US" sz="1900" b="1" dirty="0">
                <a:solidFill>
                  <a:prstClr val="black"/>
                </a:solidFill>
                <a:latin typeface="Calibri"/>
              </a:rPr>
              <a:t>: </a:t>
            </a:r>
            <a:r>
              <a:rPr lang="en-US" sz="1900" dirty="0">
                <a:solidFill>
                  <a:prstClr val="black"/>
                </a:solidFill>
                <a:latin typeface="Calibri"/>
              </a:rPr>
              <a:t>The base address of the code segment is 11110H. The address of the next instruction to be</a:t>
            </a:r>
          </a:p>
          <a:p>
            <a:r>
              <a:rPr lang="en-US" sz="1900" dirty="0">
                <a:solidFill>
                  <a:prstClr val="black"/>
                </a:solidFill>
                <a:latin typeface="Calibri"/>
              </a:rPr>
              <a:t>executed is referenced by CS and IP which is given by 11110H + 1232H = 12342H.</a:t>
            </a:r>
          </a:p>
        </p:txBody>
      </p:sp>
    </p:spTree>
    <p:extLst>
      <p:ext uri="{BB962C8B-B14F-4D97-AF65-F5344CB8AC3E}">
        <p14:creationId xmlns:p14="http://schemas.microsoft.com/office/powerpoint/2010/main" val="730060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21268"/>
            <a:ext cx="4090222" cy="369332"/>
          </a:xfrm>
          <a:prstGeom prst="rect">
            <a:avLst/>
          </a:prstGeom>
        </p:spPr>
        <p:txBody>
          <a:bodyPr wrap="none">
            <a:spAutoFit/>
          </a:bodyPr>
          <a:lstStyle/>
          <a:p>
            <a:r>
              <a:rPr lang="en-US" b="1" i="1" dirty="0">
                <a:solidFill>
                  <a:prstClr val="black"/>
                </a:solidFill>
                <a:latin typeface="Calibri"/>
              </a:rPr>
              <a:t>The Stack Segment and the Stack Pointer</a:t>
            </a:r>
            <a:endParaRPr lang="en-US" dirty="0">
              <a:solidFill>
                <a:prstClr val="black"/>
              </a:solidFill>
              <a:latin typeface="Calibri"/>
            </a:endParaRPr>
          </a:p>
        </p:txBody>
      </p:sp>
      <p:sp>
        <p:nvSpPr>
          <p:cNvPr id="3" name="Rectangle 2"/>
          <p:cNvSpPr/>
          <p:nvPr/>
        </p:nvSpPr>
        <p:spPr>
          <a:xfrm>
            <a:off x="4119693" y="92916"/>
            <a:ext cx="4802853" cy="523220"/>
          </a:xfrm>
          <a:prstGeom prst="rect">
            <a:avLst/>
          </a:prstGeom>
        </p:spPr>
        <p:txBody>
          <a:bodyPr wrap="none">
            <a:spAutoFit/>
          </a:bodyPr>
          <a:lstStyle/>
          <a:p>
            <a:r>
              <a:rPr lang="en-US" sz="2800" b="1" u="sng" dirty="0">
                <a:solidFill>
                  <a:prstClr val="black"/>
                </a:solidFill>
                <a:latin typeface="Calibri"/>
              </a:rPr>
              <a:t>Memory Segmentation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
        <p:nvSpPr>
          <p:cNvPr id="4" name="Rectangle 3"/>
          <p:cNvSpPr/>
          <p:nvPr/>
        </p:nvSpPr>
        <p:spPr>
          <a:xfrm>
            <a:off x="1600200" y="914400"/>
            <a:ext cx="8915400" cy="2308324"/>
          </a:xfrm>
          <a:prstGeom prst="rect">
            <a:avLst/>
          </a:prstGeom>
        </p:spPr>
        <p:txBody>
          <a:bodyPr wrap="square">
            <a:spAutoFit/>
          </a:bodyPr>
          <a:lstStyle/>
          <a:p>
            <a:pPr marL="285750" indent="-285750" algn="just">
              <a:buFont typeface="Wingdings" pitchFamily="2" charset="2"/>
              <a:buChar char="ü"/>
            </a:pPr>
            <a:r>
              <a:rPr lang="en-US" dirty="0">
                <a:solidFill>
                  <a:prstClr val="black"/>
                </a:solidFill>
                <a:latin typeface="Calibri"/>
              </a:rPr>
              <a:t>The stack is an area of memory that is used in a special way.</a:t>
            </a:r>
          </a:p>
          <a:p>
            <a:pPr marL="285750" indent="-285750" algn="just">
              <a:buFont typeface="Wingdings" pitchFamily="2" charset="2"/>
              <a:buChar char="ü"/>
            </a:pPr>
            <a:r>
              <a:rPr lang="en-US" dirty="0">
                <a:solidFill>
                  <a:prstClr val="black"/>
                </a:solidFill>
                <a:latin typeface="Calibri"/>
              </a:rPr>
              <a:t>There is a 16-bit register called Stack Pointer (SP) which points to the top of the stack.</a:t>
            </a:r>
          </a:p>
          <a:p>
            <a:pPr marL="285750" indent="-285750" algn="just">
              <a:buFont typeface="Wingdings" pitchFamily="2" charset="2"/>
              <a:buChar char="ü"/>
            </a:pPr>
            <a:r>
              <a:rPr lang="en-US" dirty="0">
                <a:solidFill>
                  <a:prstClr val="black"/>
                </a:solidFill>
                <a:latin typeface="Calibri"/>
              </a:rPr>
              <a:t>The upper 16 bits of its base address is available in the SS register.</a:t>
            </a:r>
          </a:p>
          <a:p>
            <a:pPr marL="285750" indent="-285750" algn="just">
              <a:buFont typeface="Wingdings" pitchFamily="2" charset="2"/>
              <a:buChar char="ü"/>
            </a:pPr>
            <a:r>
              <a:rPr lang="en-US" dirty="0">
                <a:solidFill>
                  <a:prstClr val="black"/>
                </a:solidFill>
                <a:latin typeface="Calibri"/>
              </a:rPr>
              <a:t>A stack address of the form 4466H : 0122H means that the SS register contains 4466H, the stack pointer (SP) contains the number 0122H, and the physical address of the top of the stack is 44660H + 0122H = 44782H</a:t>
            </a:r>
          </a:p>
          <a:p>
            <a:pPr marL="285750" indent="-285750" algn="just">
              <a:buFont typeface="Wingdings" pitchFamily="2" charset="2"/>
              <a:buChar char="ü"/>
            </a:pPr>
            <a:r>
              <a:rPr lang="en-US" dirty="0">
                <a:solidFill>
                  <a:prstClr val="black"/>
                </a:solidFill>
                <a:latin typeface="Calibri"/>
              </a:rPr>
              <a:t>The 8086 has a stack which grows downwards (i.e., to lower memory addresses).</a:t>
            </a:r>
          </a:p>
          <a:p>
            <a:pPr marL="285750" indent="-285750" algn="just">
              <a:buFont typeface="Wingdings" pitchFamily="2" charset="2"/>
              <a:buChar char="ü"/>
            </a:pPr>
            <a:r>
              <a:rPr lang="en-US" dirty="0">
                <a:solidFill>
                  <a:prstClr val="black"/>
                </a:solidFill>
                <a:latin typeface="Calibri"/>
              </a:rPr>
              <a:t>Thus the format SS : BP is also a logical address.</a:t>
            </a:r>
            <a:endParaRPr lang="en-US" b="1" dirty="0">
              <a:solidFill>
                <a:srgbClr val="FF0000"/>
              </a:solidFill>
              <a:latin typeface="Calibri"/>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213262"/>
            <a:ext cx="6248400" cy="3289356"/>
          </a:xfrm>
          <a:prstGeom prst="rect">
            <a:avLst/>
          </a:prstGeom>
        </p:spPr>
      </p:pic>
    </p:spTree>
    <p:extLst>
      <p:ext uri="{BB962C8B-B14F-4D97-AF65-F5344CB8AC3E}">
        <p14:creationId xmlns:p14="http://schemas.microsoft.com/office/powerpoint/2010/main" val="1105885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1" y="621268"/>
            <a:ext cx="3818161" cy="369332"/>
          </a:xfrm>
          <a:prstGeom prst="rect">
            <a:avLst/>
          </a:prstGeom>
        </p:spPr>
        <p:txBody>
          <a:bodyPr wrap="none">
            <a:spAutoFit/>
          </a:bodyPr>
          <a:lstStyle/>
          <a:p>
            <a:r>
              <a:rPr lang="en-US" b="1" i="1" dirty="0">
                <a:solidFill>
                  <a:prstClr val="black"/>
                </a:solidFill>
                <a:latin typeface="Calibri"/>
              </a:rPr>
              <a:t>The Data Segment and Extra Segment</a:t>
            </a:r>
            <a:endParaRPr lang="en-US" dirty="0">
              <a:solidFill>
                <a:prstClr val="black"/>
              </a:solidFill>
              <a:latin typeface="Calibri"/>
            </a:endParaRPr>
          </a:p>
        </p:txBody>
      </p:sp>
      <p:sp>
        <p:nvSpPr>
          <p:cNvPr id="3" name="Rectangle 2"/>
          <p:cNvSpPr/>
          <p:nvPr/>
        </p:nvSpPr>
        <p:spPr>
          <a:xfrm>
            <a:off x="4119693" y="92916"/>
            <a:ext cx="4802853" cy="523220"/>
          </a:xfrm>
          <a:prstGeom prst="rect">
            <a:avLst/>
          </a:prstGeom>
        </p:spPr>
        <p:txBody>
          <a:bodyPr wrap="none">
            <a:spAutoFit/>
          </a:bodyPr>
          <a:lstStyle/>
          <a:p>
            <a:r>
              <a:rPr lang="en-US" sz="2800" b="1" u="sng" dirty="0">
                <a:solidFill>
                  <a:prstClr val="black"/>
                </a:solidFill>
                <a:latin typeface="Calibri"/>
              </a:rPr>
              <a:t>Memory Segmentation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
        <p:nvSpPr>
          <p:cNvPr id="4" name="Rectangle 3"/>
          <p:cNvSpPr/>
          <p:nvPr/>
        </p:nvSpPr>
        <p:spPr>
          <a:xfrm>
            <a:off x="1600200" y="914400"/>
            <a:ext cx="8915400" cy="2862322"/>
          </a:xfrm>
          <a:prstGeom prst="rect">
            <a:avLst/>
          </a:prstGeom>
        </p:spPr>
        <p:txBody>
          <a:bodyPr wrap="square">
            <a:spAutoFit/>
          </a:bodyPr>
          <a:lstStyle/>
          <a:p>
            <a:pPr marL="285750" indent="-285750">
              <a:buFont typeface="Wingdings" pitchFamily="2" charset="2"/>
              <a:buChar char="ü"/>
            </a:pPr>
            <a:r>
              <a:rPr lang="en-US" sz="2000" dirty="0">
                <a:solidFill>
                  <a:prstClr val="black"/>
                </a:solidFill>
                <a:latin typeface="Calibri"/>
              </a:rPr>
              <a:t>Both these segments store data, but in certain special cases (string instructions), it may be necessary to list them separately.</a:t>
            </a:r>
          </a:p>
          <a:p>
            <a:endParaRPr lang="en-US" sz="2000" dirty="0">
              <a:solidFill>
                <a:prstClr val="black"/>
              </a:solidFill>
              <a:latin typeface="Calibri"/>
            </a:endParaRPr>
          </a:p>
          <a:p>
            <a:pPr marL="285750" indent="-285750">
              <a:buFont typeface="Wingdings" pitchFamily="2" charset="2"/>
              <a:buChar char="ü"/>
            </a:pPr>
            <a:r>
              <a:rPr lang="en-US" sz="2000" dirty="0">
                <a:solidFill>
                  <a:prstClr val="black"/>
                </a:solidFill>
                <a:latin typeface="Calibri"/>
              </a:rPr>
              <a:t>There is an Extra Segment (ES) register to store the upper 16 bits of the base address of the extra segment. </a:t>
            </a:r>
          </a:p>
          <a:p>
            <a:endParaRPr lang="en-US" sz="2000" dirty="0">
              <a:solidFill>
                <a:prstClr val="black"/>
              </a:solidFill>
              <a:latin typeface="Calibri"/>
            </a:endParaRPr>
          </a:p>
          <a:p>
            <a:pPr marL="285750" indent="-285750">
              <a:buFont typeface="Wingdings" pitchFamily="2" charset="2"/>
              <a:buChar char="ü"/>
            </a:pPr>
            <a:r>
              <a:rPr lang="en-US" sz="2000" dirty="0">
                <a:solidFill>
                  <a:prstClr val="black"/>
                </a:solidFill>
                <a:latin typeface="Calibri"/>
              </a:rPr>
              <a:t>The offset within the data segment is also termed as an </a:t>
            </a:r>
            <a:r>
              <a:rPr lang="en-US" sz="2000" b="1" dirty="0">
                <a:solidFill>
                  <a:prstClr val="black"/>
                </a:solidFill>
                <a:latin typeface="Calibri"/>
              </a:rPr>
              <a:t>‘effective address’</a:t>
            </a:r>
            <a:r>
              <a:rPr lang="en-US" sz="2000" dirty="0">
                <a:solidFill>
                  <a:prstClr val="black"/>
                </a:solidFill>
                <a:latin typeface="Calibri"/>
              </a:rPr>
              <a:t>.</a:t>
            </a:r>
          </a:p>
          <a:p>
            <a:endParaRPr lang="en-US" sz="2000" dirty="0">
              <a:solidFill>
                <a:prstClr val="black"/>
              </a:solidFill>
              <a:latin typeface="Calibri"/>
            </a:endParaRPr>
          </a:p>
          <a:p>
            <a:pPr marL="285750" indent="-285750">
              <a:buFont typeface="Wingdings" pitchFamily="2" charset="2"/>
              <a:buChar char="ü"/>
            </a:pPr>
            <a:r>
              <a:rPr lang="en-US" sz="2000" dirty="0">
                <a:solidFill>
                  <a:prstClr val="black"/>
                </a:solidFill>
                <a:latin typeface="Calibri"/>
              </a:rPr>
              <a:t>The effective address calculation depends on the mode of addressing.</a:t>
            </a:r>
            <a:endParaRPr lang="en-US" sz="2000" b="1" dirty="0">
              <a:solidFill>
                <a:srgbClr val="FF0000"/>
              </a:solidFill>
              <a:latin typeface="Calibri"/>
            </a:endParaRPr>
          </a:p>
        </p:txBody>
      </p:sp>
      <p:graphicFrame>
        <p:nvGraphicFramePr>
          <p:cNvPr id="5" name="Table 4"/>
          <p:cNvGraphicFramePr>
            <a:graphicFrameLocks noGrp="1"/>
          </p:cNvGraphicFramePr>
          <p:nvPr/>
        </p:nvGraphicFramePr>
        <p:xfrm>
          <a:off x="2590800" y="4255240"/>
          <a:ext cx="6858000" cy="229796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99230">
                <a:tc>
                  <a:txBody>
                    <a:bodyPr/>
                    <a:lstStyle/>
                    <a:p>
                      <a:r>
                        <a:rPr lang="en-US" sz="2000" b="1" i="0" u="none" strike="noStrike" kern="1200" baseline="0" dirty="0">
                          <a:solidFill>
                            <a:schemeClr val="tx1"/>
                          </a:solidFill>
                          <a:latin typeface="+mn-lt"/>
                          <a:ea typeface="+mn-ea"/>
                          <a:cs typeface="+mn-cs"/>
                        </a:rPr>
                        <a:t>Segment</a:t>
                      </a:r>
                      <a:endParaRPr lang="en-US" sz="2000" dirty="0"/>
                    </a:p>
                  </a:txBody>
                  <a:tcPr/>
                </a:tc>
                <a:tc>
                  <a:txBody>
                    <a:bodyPr/>
                    <a:lstStyle/>
                    <a:p>
                      <a:r>
                        <a:rPr lang="en-US" sz="2000" b="1" i="0" u="none" strike="noStrike" kern="1200" baseline="0" dirty="0">
                          <a:solidFill>
                            <a:schemeClr val="tx1"/>
                          </a:solidFill>
                          <a:latin typeface="+mn-lt"/>
                          <a:ea typeface="+mn-ea"/>
                          <a:cs typeface="+mn-cs"/>
                        </a:rPr>
                        <a:t>Offset Registers</a:t>
                      </a:r>
                      <a:endParaRPr lang="en-US" sz="2000" dirty="0"/>
                    </a:p>
                  </a:txBody>
                  <a:tcPr/>
                </a:tc>
                <a:tc>
                  <a:txBody>
                    <a:bodyPr/>
                    <a:lstStyle/>
                    <a:p>
                      <a:r>
                        <a:rPr lang="en-US" sz="2000" b="1" i="0" u="none" strike="noStrike" kern="1200" baseline="0" dirty="0">
                          <a:solidFill>
                            <a:schemeClr val="tx1"/>
                          </a:solidFill>
                          <a:latin typeface="+mn-lt"/>
                          <a:ea typeface="+mn-ea"/>
                          <a:cs typeface="+mn-cs"/>
                        </a:rPr>
                        <a:t>Function</a:t>
                      </a:r>
                      <a:endParaRPr lang="en-US" sz="2000" dirty="0"/>
                    </a:p>
                  </a:txBody>
                  <a:tcPr/>
                </a:tc>
                <a:extLst>
                  <a:ext uri="{0D108BD9-81ED-4DB2-BD59-A6C34878D82A}">
                    <a16:rowId xmlns:a16="http://schemas.microsoft.com/office/drawing/2014/main" val="10000"/>
                  </a:ext>
                </a:extLst>
              </a:tr>
              <a:tr h="399230">
                <a:tc>
                  <a:txBody>
                    <a:bodyPr/>
                    <a:lstStyle/>
                    <a:p>
                      <a:r>
                        <a:rPr lang="en-US" sz="2000" dirty="0"/>
                        <a:t>CS</a:t>
                      </a:r>
                    </a:p>
                  </a:txBody>
                  <a:tcPr/>
                </a:tc>
                <a:tc>
                  <a:txBody>
                    <a:bodyPr/>
                    <a:lstStyle/>
                    <a:p>
                      <a:r>
                        <a:rPr lang="en-US" sz="2000" dirty="0"/>
                        <a:t>IP</a:t>
                      </a:r>
                    </a:p>
                  </a:txBody>
                  <a:tcPr/>
                </a:tc>
                <a:tc>
                  <a:txBody>
                    <a:bodyPr/>
                    <a:lstStyle/>
                    <a:p>
                      <a:r>
                        <a:rPr lang="en-US" sz="2000" b="0" i="0" u="none" strike="noStrike" kern="1200" baseline="0" dirty="0">
                          <a:solidFill>
                            <a:schemeClr val="tx1"/>
                          </a:solidFill>
                          <a:latin typeface="+mn-lt"/>
                          <a:ea typeface="+mn-ea"/>
                          <a:cs typeface="+mn-cs"/>
                        </a:rPr>
                        <a:t>Address of the next instruction</a:t>
                      </a:r>
                      <a:endParaRPr lang="en-US" sz="2000" dirty="0"/>
                    </a:p>
                  </a:txBody>
                  <a:tcPr/>
                </a:tc>
                <a:extLst>
                  <a:ext uri="{0D108BD9-81ED-4DB2-BD59-A6C34878D82A}">
                    <a16:rowId xmlns:a16="http://schemas.microsoft.com/office/drawing/2014/main" val="10001"/>
                  </a:ext>
                </a:extLst>
              </a:tr>
              <a:tr h="399230">
                <a:tc>
                  <a:txBody>
                    <a:bodyPr/>
                    <a:lstStyle/>
                    <a:p>
                      <a:r>
                        <a:rPr lang="en-US" sz="2000" dirty="0"/>
                        <a:t>DS</a:t>
                      </a:r>
                    </a:p>
                  </a:txBody>
                  <a:tcPr/>
                </a:tc>
                <a:tc>
                  <a:txBody>
                    <a:bodyPr/>
                    <a:lstStyle/>
                    <a:p>
                      <a:r>
                        <a:rPr lang="en-US" sz="2000" b="0" i="0" u="none" strike="noStrike" kern="1200" baseline="0" dirty="0">
                          <a:solidFill>
                            <a:schemeClr val="tx1"/>
                          </a:solidFill>
                          <a:latin typeface="+mn-lt"/>
                          <a:ea typeface="+mn-ea"/>
                          <a:cs typeface="+mn-cs"/>
                        </a:rPr>
                        <a:t>BX, DI, SI</a:t>
                      </a:r>
                      <a:endParaRPr lang="en-US" sz="2000" dirty="0"/>
                    </a:p>
                  </a:txBody>
                  <a:tcPr/>
                </a:tc>
                <a:tc>
                  <a:txBody>
                    <a:bodyPr/>
                    <a:lstStyle/>
                    <a:p>
                      <a:r>
                        <a:rPr lang="en-US" sz="2000" b="0" i="0" u="none" strike="noStrike" kern="1200" baseline="0" dirty="0">
                          <a:solidFill>
                            <a:schemeClr val="tx1"/>
                          </a:solidFill>
                          <a:latin typeface="+mn-lt"/>
                          <a:ea typeface="+mn-ea"/>
                          <a:cs typeface="+mn-cs"/>
                        </a:rPr>
                        <a:t>Address of data</a:t>
                      </a:r>
                      <a:endParaRPr lang="en-US" sz="2000" dirty="0"/>
                    </a:p>
                  </a:txBody>
                  <a:tcPr/>
                </a:tc>
                <a:extLst>
                  <a:ext uri="{0D108BD9-81ED-4DB2-BD59-A6C34878D82A}">
                    <a16:rowId xmlns:a16="http://schemas.microsoft.com/office/drawing/2014/main" val="10002"/>
                  </a:ext>
                </a:extLst>
              </a:tr>
              <a:tr h="399230">
                <a:tc>
                  <a:txBody>
                    <a:bodyPr/>
                    <a:lstStyle/>
                    <a:p>
                      <a:r>
                        <a:rPr lang="en-US" sz="2000" dirty="0"/>
                        <a:t>SS</a:t>
                      </a:r>
                    </a:p>
                  </a:txBody>
                  <a:tcPr/>
                </a:tc>
                <a:tc>
                  <a:txBody>
                    <a:bodyPr/>
                    <a:lstStyle/>
                    <a:p>
                      <a:r>
                        <a:rPr lang="en-US" sz="2000" b="0" i="0" u="none" strike="noStrike" kern="1200" baseline="0" dirty="0">
                          <a:solidFill>
                            <a:schemeClr val="tx1"/>
                          </a:solidFill>
                          <a:latin typeface="+mn-lt"/>
                          <a:ea typeface="+mn-ea"/>
                          <a:cs typeface="+mn-cs"/>
                        </a:rPr>
                        <a:t>SP, BP</a:t>
                      </a:r>
                      <a:endParaRPr lang="en-US" sz="2000" dirty="0"/>
                    </a:p>
                  </a:txBody>
                  <a:tcPr/>
                </a:tc>
                <a:tc>
                  <a:txBody>
                    <a:bodyPr/>
                    <a:lstStyle/>
                    <a:p>
                      <a:r>
                        <a:rPr lang="en-US" sz="2000" b="0" i="0" u="none" strike="noStrike" kern="1200" baseline="0" dirty="0">
                          <a:solidFill>
                            <a:schemeClr val="tx1"/>
                          </a:solidFill>
                          <a:latin typeface="+mn-lt"/>
                          <a:ea typeface="+mn-ea"/>
                          <a:cs typeface="+mn-cs"/>
                        </a:rPr>
                        <a:t>Addresses in the stack</a:t>
                      </a:r>
                      <a:endParaRPr lang="en-US" sz="2000" dirty="0"/>
                    </a:p>
                  </a:txBody>
                  <a:tcPr/>
                </a:tc>
                <a:extLst>
                  <a:ext uri="{0D108BD9-81ED-4DB2-BD59-A6C34878D82A}">
                    <a16:rowId xmlns:a16="http://schemas.microsoft.com/office/drawing/2014/main" val="10003"/>
                  </a:ext>
                </a:extLst>
              </a:tr>
              <a:tr h="689081">
                <a:tc>
                  <a:txBody>
                    <a:bodyPr/>
                    <a:lstStyle/>
                    <a:p>
                      <a:r>
                        <a:rPr lang="en-US" sz="2000" dirty="0"/>
                        <a:t>ES</a:t>
                      </a:r>
                    </a:p>
                  </a:txBody>
                  <a:tcPr/>
                </a:tc>
                <a:tc>
                  <a:txBody>
                    <a:bodyPr/>
                    <a:lstStyle/>
                    <a:p>
                      <a:r>
                        <a:rPr lang="en-US" sz="2000" b="0" i="0" u="none" strike="noStrike" kern="1200" baseline="0" dirty="0">
                          <a:solidFill>
                            <a:schemeClr val="tx1"/>
                          </a:solidFill>
                          <a:latin typeface="+mn-lt"/>
                          <a:ea typeface="+mn-ea"/>
                          <a:cs typeface="+mn-cs"/>
                        </a:rPr>
                        <a:t>BX, DI, SI</a:t>
                      </a:r>
                      <a:endParaRPr lang="en-US" sz="2000" dirty="0"/>
                    </a:p>
                  </a:txBody>
                  <a:tcPr/>
                </a:tc>
                <a:tc>
                  <a:txBody>
                    <a:bodyPr/>
                    <a:lstStyle/>
                    <a:p>
                      <a:r>
                        <a:rPr lang="en-US" sz="2000" b="0" i="0" u="none" strike="noStrike" kern="1200" baseline="0" dirty="0">
                          <a:solidFill>
                            <a:schemeClr val="tx1"/>
                          </a:solidFill>
                          <a:latin typeface="+mn-lt"/>
                          <a:ea typeface="+mn-ea"/>
                          <a:cs typeface="+mn-cs"/>
                        </a:rPr>
                        <a:t>Address of destination data</a:t>
                      </a:r>
                    </a:p>
                    <a:p>
                      <a:r>
                        <a:rPr lang="en-US" sz="2000" b="0" i="0" u="none" strike="noStrike" kern="1200" baseline="0" dirty="0">
                          <a:solidFill>
                            <a:schemeClr val="tx1"/>
                          </a:solidFill>
                          <a:latin typeface="+mn-lt"/>
                          <a:ea typeface="+mn-ea"/>
                          <a:cs typeface="+mn-cs"/>
                        </a:rPr>
                        <a:t>(for string instructions)</a:t>
                      </a:r>
                      <a:endParaRPr lang="en-US" sz="2000"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2362200" y="3821668"/>
            <a:ext cx="7315200" cy="369332"/>
          </a:xfrm>
          <a:prstGeom prst="rect">
            <a:avLst/>
          </a:prstGeom>
          <a:gradFill>
            <a:gsLst>
              <a:gs pos="0">
                <a:srgbClr val="5E9EFF"/>
              </a:gs>
              <a:gs pos="39999">
                <a:srgbClr val="85C2FF"/>
              </a:gs>
              <a:gs pos="70000">
                <a:srgbClr val="C4D6EB"/>
              </a:gs>
              <a:gs pos="100000">
                <a:srgbClr val="FFEBFA"/>
              </a:gs>
            </a:gsLst>
            <a:lin ang="5400000" scaled="0"/>
          </a:gradFill>
        </p:spPr>
        <p:txBody>
          <a:bodyPr wrap="square">
            <a:spAutoFit/>
          </a:bodyPr>
          <a:lstStyle/>
          <a:p>
            <a:r>
              <a:rPr lang="en-US" b="1" dirty="0">
                <a:solidFill>
                  <a:prstClr val="black"/>
                </a:solidFill>
                <a:latin typeface="Calibri"/>
              </a:rPr>
              <a:t>Table  </a:t>
            </a:r>
            <a:r>
              <a:rPr lang="en-US" dirty="0">
                <a:solidFill>
                  <a:prstClr val="black"/>
                </a:solidFill>
                <a:latin typeface="Calibri"/>
              </a:rPr>
              <a:t> Segments and Corresponding Registers Used for Specifying Offsets</a:t>
            </a:r>
          </a:p>
        </p:txBody>
      </p:sp>
    </p:spTree>
    <p:extLst>
      <p:ext uri="{BB962C8B-B14F-4D97-AF65-F5344CB8AC3E}">
        <p14:creationId xmlns:p14="http://schemas.microsoft.com/office/powerpoint/2010/main" val="419269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9693" y="92916"/>
            <a:ext cx="4802853" cy="523220"/>
          </a:xfrm>
          <a:prstGeom prst="rect">
            <a:avLst/>
          </a:prstGeom>
        </p:spPr>
        <p:txBody>
          <a:bodyPr wrap="none">
            <a:spAutoFit/>
          </a:bodyPr>
          <a:lstStyle/>
          <a:p>
            <a:r>
              <a:rPr lang="en-US" sz="2800" b="1" u="sng" dirty="0">
                <a:solidFill>
                  <a:prstClr val="black"/>
                </a:solidFill>
                <a:latin typeface="Calibri"/>
              </a:rPr>
              <a:t>Memory Segmentation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
        <p:nvSpPr>
          <p:cNvPr id="4" name="Rectangle 3"/>
          <p:cNvSpPr/>
          <p:nvPr/>
        </p:nvSpPr>
        <p:spPr>
          <a:xfrm>
            <a:off x="1600200" y="914401"/>
            <a:ext cx="8915400" cy="4708981"/>
          </a:xfrm>
          <a:prstGeom prst="rect">
            <a:avLst/>
          </a:prstGeom>
        </p:spPr>
        <p:txBody>
          <a:bodyPr wrap="square">
            <a:spAutoFit/>
          </a:bodyPr>
          <a:lstStyle/>
          <a:p>
            <a:pPr marL="342900" indent="-342900" algn="just">
              <a:lnSpc>
                <a:spcPct val="150000"/>
              </a:lnSpc>
              <a:buFont typeface="+mj-lt"/>
              <a:buAutoNum type="arabicPeriod"/>
            </a:pPr>
            <a:r>
              <a:rPr lang="en-US" sz="2000" dirty="0">
                <a:solidFill>
                  <a:prstClr val="black"/>
                </a:solidFill>
                <a:latin typeface="Calibri"/>
              </a:rPr>
              <a:t>It allows all address registers to have the same size as the data registers (16-bit), while allowing the use of 20-bit physical addresses.</a:t>
            </a:r>
          </a:p>
          <a:p>
            <a:pPr marL="342900" indent="-342900" algn="just">
              <a:lnSpc>
                <a:spcPct val="150000"/>
              </a:lnSpc>
              <a:buFont typeface="+mj-lt"/>
              <a:buAutoNum type="arabicPeriod"/>
            </a:pPr>
            <a:endParaRPr lang="en-US" sz="2000" dirty="0">
              <a:solidFill>
                <a:prstClr val="black"/>
              </a:solidFill>
              <a:latin typeface="Calibri"/>
            </a:endParaRPr>
          </a:p>
          <a:p>
            <a:pPr marL="342900" indent="-342900" algn="just">
              <a:lnSpc>
                <a:spcPct val="150000"/>
              </a:lnSpc>
              <a:buFont typeface="+mj-lt"/>
              <a:buAutoNum type="arabicPeriod"/>
            </a:pPr>
            <a:r>
              <a:rPr lang="en-US" sz="2000" dirty="0">
                <a:solidFill>
                  <a:prstClr val="black"/>
                </a:solidFill>
                <a:latin typeface="Calibri"/>
              </a:rPr>
              <a:t>All addresses in memory are </a:t>
            </a:r>
            <a:r>
              <a:rPr lang="en-US" sz="2000" b="1" dirty="0">
                <a:solidFill>
                  <a:prstClr val="black"/>
                </a:solidFill>
                <a:latin typeface="Calibri"/>
              </a:rPr>
              <a:t>re-locatable</a:t>
            </a:r>
            <a:r>
              <a:rPr lang="en-US" sz="2000" dirty="0">
                <a:solidFill>
                  <a:prstClr val="black"/>
                </a:solidFill>
                <a:latin typeface="Calibri"/>
              </a:rPr>
              <a:t>. This means that any program or data can be loaded in any address in memory. A re-locatable program is one which can be placed in any area of memory and executed without change. Data is also re-locatable. Changing the base address of the corresponding segment is the only action we need to perform, in order to re-locate. All addresses within the program are relative to the base address, as they are of the form Base address: off set. All processors in the x86 family have this kind of segmentation. </a:t>
            </a:r>
            <a:endParaRPr lang="en-US" sz="2000" b="1" dirty="0">
              <a:solidFill>
                <a:srgbClr val="FF0000"/>
              </a:solidFill>
              <a:latin typeface="Calibri"/>
            </a:endParaRPr>
          </a:p>
        </p:txBody>
      </p:sp>
      <p:sp>
        <p:nvSpPr>
          <p:cNvPr id="7" name="Rectangle 6"/>
          <p:cNvSpPr/>
          <p:nvPr/>
        </p:nvSpPr>
        <p:spPr>
          <a:xfrm>
            <a:off x="1676401" y="533400"/>
            <a:ext cx="2965877" cy="369332"/>
          </a:xfrm>
          <a:prstGeom prst="rect">
            <a:avLst/>
          </a:prstGeom>
        </p:spPr>
        <p:txBody>
          <a:bodyPr wrap="none">
            <a:spAutoFit/>
          </a:bodyPr>
          <a:lstStyle/>
          <a:p>
            <a:r>
              <a:rPr lang="en-US" b="1" i="1" dirty="0">
                <a:solidFill>
                  <a:prstClr val="black"/>
                </a:solidFill>
                <a:latin typeface="Calibri"/>
              </a:rPr>
              <a:t>Advantages of Segmentation</a:t>
            </a:r>
            <a:endParaRPr lang="en-US" dirty="0">
              <a:solidFill>
                <a:prstClr val="black"/>
              </a:solidFill>
              <a:latin typeface="Calibri"/>
            </a:endParaRPr>
          </a:p>
        </p:txBody>
      </p:sp>
    </p:spTree>
    <p:extLst>
      <p:ext uri="{BB962C8B-B14F-4D97-AF65-F5344CB8AC3E}">
        <p14:creationId xmlns:p14="http://schemas.microsoft.com/office/powerpoint/2010/main" val="305212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152400"/>
            <a:ext cx="8991600" cy="523220"/>
          </a:xfrm>
          <a:prstGeom prst="rect">
            <a:avLst/>
          </a:prstGeom>
          <a:noFill/>
        </p:spPr>
        <p:txBody>
          <a:bodyPr wrap="square" rtlCol="0">
            <a:spAutoFit/>
          </a:bodyPr>
          <a:lstStyle/>
          <a:p>
            <a:pPr algn="ctr"/>
            <a:r>
              <a:rPr lang="en-US" sz="2800" b="1" u="sng" dirty="0">
                <a:solidFill>
                  <a:srgbClr val="00B0F0"/>
                </a:solidFill>
                <a:latin typeface="Calibri"/>
              </a:rPr>
              <a:t>Difference between 8085 and 8086 Microprocessor</a:t>
            </a:r>
          </a:p>
        </p:txBody>
      </p:sp>
      <p:sp>
        <p:nvSpPr>
          <p:cNvPr id="3" name="Rectangle 2"/>
          <p:cNvSpPr/>
          <p:nvPr/>
        </p:nvSpPr>
        <p:spPr>
          <a:xfrm>
            <a:off x="1614056" y="685800"/>
            <a:ext cx="8977745" cy="4493538"/>
          </a:xfrm>
          <a:prstGeom prst="rect">
            <a:avLst/>
          </a:prstGeom>
        </p:spPr>
        <p:txBody>
          <a:bodyPr wrap="square">
            <a:spAutoFit/>
          </a:bodyPr>
          <a:lstStyle/>
          <a:p>
            <a:pPr marL="457200" indent="-457200" algn="just">
              <a:buFont typeface="+mj-lt"/>
              <a:buAutoNum type="arabicPeriod"/>
            </a:pPr>
            <a:r>
              <a:rPr lang="en-US" sz="2200" b="1" dirty="0">
                <a:solidFill>
                  <a:srgbClr val="FF0000"/>
                </a:solidFill>
                <a:latin typeface="Calibri"/>
              </a:rPr>
              <a:t>Size</a:t>
            </a:r>
            <a:r>
              <a:rPr lang="en-US" sz="2200" b="1" dirty="0">
                <a:solidFill>
                  <a:srgbClr val="0070C0"/>
                </a:solidFill>
                <a:latin typeface="Calibri"/>
              </a:rPr>
              <a:t> − </a:t>
            </a:r>
            <a:r>
              <a:rPr lang="en-US" sz="2200" b="1" dirty="0">
                <a:solidFill>
                  <a:prstClr val="black"/>
                </a:solidFill>
                <a:latin typeface="Calibri"/>
              </a:rPr>
              <a:t>8085 is 8-bit microprocessor, whereas 8086 is 16-bit microprocessor.</a:t>
            </a:r>
          </a:p>
          <a:p>
            <a:pPr marL="457200" indent="-457200" algn="just">
              <a:buFont typeface="+mj-lt"/>
              <a:buAutoNum type="arabicPeriod"/>
            </a:pPr>
            <a:r>
              <a:rPr lang="en-US" sz="2200" b="1" dirty="0">
                <a:solidFill>
                  <a:srgbClr val="FF0000"/>
                </a:solidFill>
                <a:latin typeface="Calibri"/>
              </a:rPr>
              <a:t>Address Bus </a:t>
            </a:r>
            <a:r>
              <a:rPr lang="en-US" sz="2200" b="1" dirty="0">
                <a:solidFill>
                  <a:srgbClr val="0070C0"/>
                </a:solidFill>
                <a:latin typeface="Calibri"/>
              </a:rPr>
              <a:t>− </a:t>
            </a:r>
            <a:r>
              <a:rPr lang="en-US" sz="2200" b="1" dirty="0">
                <a:solidFill>
                  <a:prstClr val="black"/>
                </a:solidFill>
                <a:latin typeface="Calibri"/>
              </a:rPr>
              <a:t>8085 has 16-bit address bus while 8086 has 20-bit address bus.</a:t>
            </a:r>
          </a:p>
          <a:p>
            <a:pPr marL="457200" indent="-457200" algn="just">
              <a:buFont typeface="+mj-lt"/>
              <a:buAutoNum type="arabicPeriod"/>
            </a:pPr>
            <a:r>
              <a:rPr lang="en-US" sz="2200" b="1" dirty="0">
                <a:solidFill>
                  <a:srgbClr val="FF0000"/>
                </a:solidFill>
                <a:latin typeface="Calibri"/>
              </a:rPr>
              <a:t>Memory</a:t>
            </a:r>
            <a:r>
              <a:rPr lang="en-US" sz="2200" b="1" dirty="0">
                <a:solidFill>
                  <a:srgbClr val="0070C0"/>
                </a:solidFill>
                <a:latin typeface="Calibri"/>
              </a:rPr>
              <a:t> − </a:t>
            </a:r>
            <a:r>
              <a:rPr lang="en-US" sz="2200" b="1" dirty="0">
                <a:solidFill>
                  <a:prstClr val="black"/>
                </a:solidFill>
                <a:latin typeface="Calibri"/>
              </a:rPr>
              <a:t>8085 can access up to 64Kb, whereas 8086 can access up to 1 Mb of memory.</a:t>
            </a:r>
          </a:p>
          <a:p>
            <a:pPr marL="457200" indent="-457200" algn="just">
              <a:buFont typeface="+mj-lt"/>
              <a:buAutoNum type="arabicPeriod"/>
            </a:pPr>
            <a:r>
              <a:rPr lang="en-US" sz="2200" b="1" dirty="0">
                <a:solidFill>
                  <a:srgbClr val="FF0000"/>
                </a:solidFill>
                <a:latin typeface="Calibri"/>
              </a:rPr>
              <a:t>Instruction</a:t>
            </a:r>
            <a:r>
              <a:rPr lang="en-US" sz="2200" b="1" dirty="0">
                <a:solidFill>
                  <a:srgbClr val="0070C0"/>
                </a:solidFill>
                <a:latin typeface="Calibri"/>
              </a:rPr>
              <a:t> − </a:t>
            </a:r>
            <a:r>
              <a:rPr lang="en-US" sz="2200" b="1" dirty="0">
                <a:solidFill>
                  <a:prstClr val="black"/>
                </a:solidFill>
                <a:latin typeface="Calibri"/>
              </a:rPr>
              <a:t>8085 doesn’t have an instruction queue, whereas 8086 has an instruction queue.</a:t>
            </a:r>
          </a:p>
          <a:p>
            <a:pPr marL="457200" indent="-457200" algn="just">
              <a:buFont typeface="+mj-lt"/>
              <a:buAutoNum type="arabicPeriod"/>
            </a:pPr>
            <a:r>
              <a:rPr lang="en-US" sz="2200" b="1" dirty="0">
                <a:solidFill>
                  <a:srgbClr val="FF0000"/>
                </a:solidFill>
                <a:latin typeface="Calibri"/>
              </a:rPr>
              <a:t>Pipelining</a:t>
            </a:r>
            <a:r>
              <a:rPr lang="en-US" sz="2200" b="1" dirty="0">
                <a:solidFill>
                  <a:srgbClr val="0070C0"/>
                </a:solidFill>
                <a:latin typeface="Calibri"/>
              </a:rPr>
              <a:t> − </a:t>
            </a:r>
            <a:r>
              <a:rPr lang="en-US" sz="2200" b="1" dirty="0">
                <a:solidFill>
                  <a:prstClr val="black"/>
                </a:solidFill>
                <a:latin typeface="Calibri"/>
              </a:rPr>
              <a:t>8085 doesn’t support a pipelined architecture while 8086 supports a pipelined architecture.</a:t>
            </a:r>
          </a:p>
          <a:p>
            <a:pPr marL="457200" indent="-457200" algn="just">
              <a:buFont typeface="+mj-lt"/>
              <a:buAutoNum type="arabicPeriod"/>
            </a:pPr>
            <a:r>
              <a:rPr lang="en-US" sz="2200" b="1" dirty="0">
                <a:solidFill>
                  <a:srgbClr val="FF0000"/>
                </a:solidFill>
                <a:latin typeface="Calibri"/>
              </a:rPr>
              <a:t>I/O</a:t>
            </a:r>
            <a:r>
              <a:rPr lang="en-US" sz="2200" b="1" dirty="0">
                <a:solidFill>
                  <a:srgbClr val="0070C0"/>
                </a:solidFill>
                <a:latin typeface="Calibri"/>
              </a:rPr>
              <a:t> − </a:t>
            </a:r>
            <a:r>
              <a:rPr lang="en-US" sz="2200" b="1" dirty="0">
                <a:solidFill>
                  <a:prstClr val="black"/>
                </a:solidFill>
                <a:latin typeface="Calibri"/>
              </a:rPr>
              <a:t>8085 can address 2</a:t>
            </a:r>
            <a:r>
              <a:rPr lang="en-US" sz="2200" b="1" baseline="30000" dirty="0">
                <a:solidFill>
                  <a:prstClr val="black"/>
                </a:solidFill>
                <a:latin typeface="Calibri"/>
              </a:rPr>
              <a:t>8</a:t>
            </a:r>
            <a:r>
              <a:rPr lang="en-US" sz="2200" b="1" dirty="0">
                <a:solidFill>
                  <a:prstClr val="black"/>
                </a:solidFill>
                <a:latin typeface="Calibri"/>
              </a:rPr>
              <a:t> = 256 I/O's, whereas 8086 can access 2</a:t>
            </a:r>
            <a:r>
              <a:rPr lang="en-US" sz="2200" b="1" baseline="30000" dirty="0">
                <a:solidFill>
                  <a:prstClr val="black"/>
                </a:solidFill>
                <a:latin typeface="Calibri"/>
              </a:rPr>
              <a:t>16</a:t>
            </a:r>
            <a:r>
              <a:rPr lang="en-US" sz="2200" b="1" dirty="0">
                <a:solidFill>
                  <a:prstClr val="black"/>
                </a:solidFill>
                <a:latin typeface="Calibri"/>
              </a:rPr>
              <a:t> = 65,536 I/O's.</a:t>
            </a:r>
          </a:p>
          <a:p>
            <a:pPr marL="457200" indent="-457200" algn="just">
              <a:buFont typeface="+mj-lt"/>
              <a:buAutoNum type="arabicPeriod"/>
            </a:pPr>
            <a:r>
              <a:rPr lang="en-US" sz="2200" b="1" dirty="0">
                <a:solidFill>
                  <a:srgbClr val="FF0000"/>
                </a:solidFill>
                <a:latin typeface="Calibri"/>
              </a:rPr>
              <a:t>Cost</a:t>
            </a:r>
            <a:r>
              <a:rPr lang="en-US" sz="2200" b="1" dirty="0">
                <a:solidFill>
                  <a:srgbClr val="0070C0"/>
                </a:solidFill>
                <a:latin typeface="Calibri"/>
              </a:rPr>
              <a:t> − </a:t>
            </a:r>
            <a:r>
              <a:rPr lang="en-US" sz="2200" b="1" dirty="0">
                <a:solidFill>
                  <a:prstClr val="black"/>
                </a:solidFill>
                <a:latin typeface="Calibri"/>
              </a:rPr>
              <a:t>The cost of 8085 is low whereas that of 8086 is high.</a:t>
            </a:r>
          </a:p>
        </p:txBody>
      </p:sp>
      <p:sp>
        <p:nvSpPr>
          <p:cNvPr id="4" name="Rectangle 3"/>
          <p:cNvSpPr/>
          <p:nvPr/>
        </p:nvSpPr>
        <p:spPr>
          <a:xfrm>
            <a:off x="1524001" y="4951275"/>
            <a:ext cx="9067799" cy="1323439"/>
          </a:xfrm>
          <a:prstGeom prst="rect">
            <a:avLst/>
          </a:prstGeom>
        </p:spPr>
        <p:txBody>
          <a:bodyPr wrap="square">
            <a:spAutoFit/>
          </a:bodyPr>
          <a:lstStyle/>
          <a:p>
            <a:pPr>
              <a:lnSpc>
                <a:spcPct val="150000"/>
              </a:lnSpc>
            </a:pPr>
            <a:r>
              <a:rPr lang="en-US" sz="2400" b="1" u="sng" dirty="0">
                <a:solidFill>
                  <a:srgbClr val="FF0000"/>
                </a:solidFill>
                <a:latin typeface="Calibri"/>
              </a:rPr>
              <a:t>Why do we need 8086 microprocessor?</a:t>
            </a:r>
          </a:p>
          <a:p>
            <a:pPr marL="342900" indent="-342900">
              <a:buFont typeface="Wingdings" pitchFamily="2" charset="2"/>
              <a:buChar char="ü"/>
            </a:pPr>
            <a:r>
              <a:rPr lang="en-US" sz="2200" b="1" dirty="0">
                <a:solidFill>
                  <a:prstClr val="black"/>
                </a:solidFill>
                <a:latin typeface="Calibri"/>
              </a:rPr>
              <a:t>The 8086 is a more advanced, efficient and fast operating microprocessor then 8085.</a:t>
            </a:r>
          </a:p>
        </p:txBody>
      </p:sp>
    </p:spTree>
    <p:extLst>
      <p:ext uri="{BB962C8B-B14F-4D97-AF65-F5344CB8AC3E}">
        <p14:creationId xmlns:p14="http://schemas.microsoft.com/office/powerpoint/2010/main" val="4095485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8200" y="0"/>
            <a:ext cx="2932982" cy="523220"/>
          </a:xfrm>
          <a:prstGeom prst="rect">
            <a:avLst/>
          </a:prstGeom>
        </p:spPr>
        <p:txBody>
          <a:bodyPr wrap="none">
            <a:spAutoFit/>
          </a:bodyPr>
          <a:lstStyle/>
          <a:p>
            <a:r>
              <a:rPr lang="en-US" sz="2800" b="1" u="sng" dirty="0">
                <a:solidFill>
                  <a:prstClr val="black"/>
                </a:solidFill>
                <a:latin typeface="Calibri"/>
              </a:rPr>
              <a:t>Addressing Modes</a:t>
            </a:r>
            <a:endParaRPr lang="en-US" sz="2800" u="sng" dirty="0">
              <a:solidFill>
                <a:prstClr val="black"/>
              </a:solidFill>
              <a:latin typeface="Calibri"/>
            </a:endParaRPr>
          </a:p>
        </p:txBody>
      </p:sp>
      <p:sp>
        <p:nvSpPr>
          <p:cNvPr id="3" name="Rectangle 2"/>
          <p:cNvSpPr/>
          <p:nvPr/>
        </p:nvSpPr>
        <p:spPr>
          <a:xfrm>
            <a:off x="1524001" y="304801"/>
            <a:ext cx="9143998" cy="2169825"/>
          </a:xfrm>
          <a:prstGeom prst="rect">
            <a:avLst/>
          </a:prstGeom>
        </p:spPr>
        <p:txBody>
          <a:bodyPr wrap="square">
            <a:spAutoFit/>
          </a:bodyPr>
          <a:lstStyle/>
          <a:p>
            <a:pPr>
              <a:lnSpc>
                <a:spcPct val="150000"/>
              </a:lnSpc>
            </a:pPr>
            <a:r>
              <a:rPr lang="en-US" dirty="0">
                <a:solidFill>
                  <a:prstClr val="black"/>
                </a:solidFill>
                <a:latin typeface="Calibri"/>
              </a:rPr>
              <a:t>For computations in assembly language, we need an </a:t>
            </a:r>
            <a:r>
              <a:rPr lang="en-US" dirty="0" err="1">
                <a:solidFill>
                  <a:prstClr val="black"/>
                </a:solidFill>
                <a:latin typeface="Calibri"/>
              </a:rPr>
              <a:t>opcode</a:t>
            </a:r>
            <a:r>
              <a:rPr lang="en-US" dirty="0">
                <a:solidFill>
                  <a:prstClr val="black"/>
                </a:solidFill>
                <a:latin typeface="Calibri"/>
              </a:rPr>
              <a:t> and operands</a:t>
            </a:r>
          </a:p>
          <a:p>
            <a:pPr>
              <a:lnSpc>
                <a:spcPct val="150000"/>
              </a:lnSpc>
            </a:pPr>
            <a:r>
              <a:rPr lang="en-US" b="1" dirty="0">
                <a:solidFill>
                  <a:srgbClr val="00B050"/>
                </a:solidFill>
                <a:latin typeface="Calibri"/>
              </a:rPr>
              <a:t>The way in which operands are specified in an assembly language instruction is called its addressing mode</a:t>
            </a:r>
            <a:r>
              <a:rPr lang="en-US" b="1" dirty="0">
                <a:solidFill>
                  <a:prstClr val="black"/>
                </a:solidFill>
                <a:latin typeface="Calibri"/>
              </a:rPr>
              <a:t>.</a:t>
            </a:r>
          </a:p>
          <a:p>
            <a:pPr>
              <a:lnSpc>
                <a:spcPct val="150000"/>
              </a:lnSpc>
            </a:pPr>
            <a:r>
              <a:rPr lang="en-US" dirty="0">
                <a:solidFill>
                  <a:prstClr val="black"/>
                </a:solidFill>
                <a:latin typeface="Calibri"/>
              </a:rPr>
              <a:t>Let us use the MOV instruction for understanding these modes. This has the format</a:t>
            </a:r>
          </a:p>
          <a:p>
            <a:pPr>
              <a:lnSpc>
                <a:spcPct val="150000"/>
              </a:lnSpc>
            </a:pPr>
            <a:r>
              <a:rPr lang="en-US" b="1" dirty="0">
                <a:solidFill>
                  <a:srgbClr val="FF0000"/>
                </a:solidFill>
                <a:latin typeface="Calibri"/>
              </a:rPr>
              <a:t>MOV destination, source  </a:t>
            </a:r>
            <a:r>
              <a:rPr lang="en-US" b="1" dirty="0">
                <a:solidFill>
                  <a:prstClr val="black"/>
                </a:solidFill>
                <a:latin typeface="Calibri"/>
              </a:rPr>
              <a:t>……….</a:t>
            </a:r>
            <a:r>
              <a:rPr lang="en-US" b="1" dirty="0">
                <a:solidFill>
                  <a:srgbClr val="FF0000"/>
                </a:solidFill>
                <a:latin typeface="Calibri"/>
              </a:rPr>
              <a:t> </a:t>
            </a:r>
            <a:r>
              <a:rPr lang="en-US" dirty="0">
                <a:solidFill>
                  <a:prstClr val="black"/>
                </a:solidFill>
                <a:latin typeface="Calibri"/>
              </a:rPr>
              <a:t>source data is copied into the destination.</a:t>
            </a:r>
          </a:p>
        </p:txBody>
      </p:sp>
      <p:sp>
        <p:nvSpPr>
          <p:cNvPr id="4" name="Rectangle 3"/>
          <p:cNvSpPr/>
          <p:nvPr/>
        </p:nvSpPr>
        <p:spPr>
          <a:xfrm>
            <a:off x="1524001" y="2534484"/>
            <a:ext cx="9143999" cy="4247317"/>
          </a:xfrm>
          <a:prstGeom prst="rect">
            <a:avLst/>
          </a:prstGeom>
        </p:spPr>
        <p:txBody>
          <a:bodyPr wrap="square">
            <a:spAutoFit/>
          </a:bodyPr>
          <a:lstStyle/>
          <a:p>
            <a:pPr>
              <a:lnSpc>
                <a:spcPct val="150000"/>
              </a:lnSpc>
            </a:pPr>
            <a:r>
              <a:rPr lang="en-US" b="1" i="1" dirty="0">
                <a:solidFill>
                  <a:prstClr val="black"/>
                </a:solidFill>
                <a:latin typeface="Calibri"/>
              </a:rPr>
              <a:t>The basic assumptions in this context are</a:t>
            </a:r>
          </a:p>
          <a:p>
            <a:pPr marL="457200" indent="-457200">
              <a:lnSpc>
                <a:spcPct val="150000"/>
              </a:lnSpc>
              <a:buFont typeface="+mj-lt"/>
              <a:buAutoNum type="arabicPeriod"/>
            </a:pPr>
            <a:r>
              <a:rPr lang="en-US" dirty="0">
                <a:solidFill>
                  <a:prstClr val="black"/>
                </a:solidFill>
                <a:latin typeface="Calibri"/>
              </a:rPr>
              <a:t>the operands can be in registers, in memory, or may be in the instruction itself. However the 8086 does not have an addressing mode in which both operands are in memory locations,</a:t>
            </a:r>
          </a:p>
          <a:p>
            <a:pPr>
              <a:lnSpc>
                <a:spcPct val="150000"/>
              </a:lnSpc>
            </a:pPr>
            <a:r>
              <a:rPr lang="en-US" dirty="0">
                <a:solidFill>
                  <a:prstClr val="black"/>
                </a:solidFill>
                <a:latin typeface="Calibri"/>
              </a:rPr>
              <a:t>         e.g. MOV [3456H], [3001H] </a:t>
            </a:r>
            <a:r>
              <a:rPr lang="en-US" dirty="0">
                <a:solidFill>
                  <a:srgbClr val="FF0000"/>
                </a:solidFill>
                <a:latin typeface="Calibri"/>
              </a:rPr>
              <a:t>--------------is wrong</a:t>
            </a:r>
            <a:r>
              <a:rPr lang="en-US" dirty="0">
                <a:solidFill>
                  <a:prstClr val="black"/>
                </a:solidFill>
                <a:latin typeface="Calibri"/>
              </a:rPr>
              <a:t>.</a:t>
            </a:r>
          </a:p>
          <a:p>
            <a:pPr marL="457200" indent="-457200">
              <a:lnSpc>
                <a:spcPct val="150000"/>
              </a:lnSpc>
              <a:buFont typeface="+mj-lt"/>
              <a:buAutoNum type="arabicPeriod" startAt="2"/>
            </a:pPr>
            <a:r>
              <a:rPr lang="en-US" dirty="0">
                <a:solidFill>
                  <a:prstClr val="black"/>
                </a:solidFill>
                <a:latin typeface="Calibri"/>
              </a:rPr>
              <a:t>in the case of two operands, one of them can be in memory, but the other will have to be placed in a register,</a:t>
            </a:r>
          </a:p>
          <a:p>
            <a:pPr>
              <a:lnSpc>
                <a:spcPct val="150000"/>
              </a:lnSpc>
            </a:pPr>
            <a:r>
              <a:rPr lang="en-US" dirty="0">
                <a:solidFill>
                  <a:prstClr val="black"/>
                </a:solidFill>
                <a:latin typeface="Calibri"/>
              </a:rPr>
              <a:t>         e.g. MOV [3456], BX  </a:t>
            </a:r>
            <a:r>
              <a:rPr lang="en-US" dirty="0">
                <a:solidFill>
                  <a:srgbClr val="FF0000"/>
                </a:solidFill>
                <a:latin typeface="Calibri"/>
              </a:rPr>
              <a:t>----------is right.</a:t>
            </a:r>
          </a:p>
          <a:p>
            <a:pPr marL="457200" indent="-457200">
              <a:lnSpc>
                <a:spcPct val="150000"/>
              </a:lnSpc>
              <a:buFont typeface="+mj-lt"/>
              <a:buAutoNum type="arabicPeriod" startAt="3"/>
            </a:pPr>
            <a:r>
              <a:rPr lang="en-US" dirty="0">
                <a:solidFill>
                  <a:prstClr val="black"/>
                </a:solidFill>
                <a:latin typeface="Calibri"/>
              </a:rPr>
              <a:t>data types should match – i.e., the source and destination should both be either bytes or words.</a:t>
            </a:r>
          </a:p>
        </p:txBody>
      </p:sp>
    </p:spTree>
    <p:extLst>
      <p:ext uri="{BB962C8B-B14F-4D97-AF65-F5344CB8AC3E}">
        <p14:creationId xmlns:p14="http://schemas.microsoft.com/office/powerpoint/2010/main" val="2302433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26E7-A080-FDF6-710E-69A28598B0C3}"/>
              </a:ext>
            </a:extLst>
          </p:cNvPr>
          <p:cNvSpPr>
            <a:spLocks noGrp="1"/>
          </p:cNvSpPr>
          <p:nvPr>
            <p:ph type="title"/>
          </p:nvPr>
        </p:nvSpPr>
        <p:spPr/>
        <p:txBody>
          <a:bodyPr/>
          <a:lstStyle/>
          <a:p>
            <a:r>
              <a:rPr lang="en-IN" dirty="0"/>
              <a:t>Addressing Modes of 8086</a:t>
            </a:r>
          </a:p>
        </p:txBody>
      </p:sp>
      <p:sp>
        <p:nvSpPr>
          <p:cNvPr id="3" name="Content Placeholder 2">
            <a:extLst>
              <a:ext uri="{FF2B5EF4-FFF2-40B4-BE49-F238E27FC236}">
                <a16:creationId xmlns:a16="http://schemas.microsoft.com/office/drawing/2014/main" id="{5F506ACF-8EBE-7C9F-C4DA-7EAA26A78634}"/>
              </a:ext>
            </a:extLst>
          </p:cNvPr>
          <p:cNvSpPr>
            <a:spLocks noGrp="1"/>
          </p:cNvSpPr>
          <p:nvPr>
            <p:ph idx="1"/>
          </p:nvPr>
        </p:nvSpPr>
        <p:spPr/>
        <p:txBody>
          <a:bodyPr/>
          <a:lstStyle/>
          <a:p>
            <a:pPr marL="0" algn="l" rtl="0" eaLnBrk="1" fontAlgn="t" latinLnBrk="0" hangingPunct="1">
              <a:spcBef>
                <a:spcPts val="0"/>
              </a:spcBef>
              <a:spcAft>
                <a:spcPts val="0"/>
              </a:spcAft>
              <a:buFont typeface="+mj-lt"/>
              <a:buAutoNum type="arabicPeriod"/>
            </a:pPr>
            <a:r>
              <a:rPr lang="en-US" sz="3600" b="1" dirty="0">
                <a:solidFill>
                  <a:srgbClr val="000000"/>
                </a:solidFill>
                <a:latin typeface="Calibri" panose="020F0502020204030204" pitchFamily="34" charset="0"/>
              </a:rPr>
              <a:t>Register</a:t>
            </a:r>
            <a:endParaRPr lang="en-US" sz="3600" b="1"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buFont typeface="+mj-lt"/>
              <a:buAutoNum type="arabicPeriod"/>
            </a:pPr>
            <a:r>
              <a:rPr lang="en-US" sz="3600" b="1" dirty="0">
                <a:solidFill>
                  <a:srgbClr val="000000"/>
                </a:solidFill>
                <a:latin typeface="Calibri" panose="020F0502020204030204" pitchFamily="34" charset="0"/>
              </a:rPr>
              <a:t>Immediate</a:t>
            </a:r>
          </a:p>
          <a:p>
            <a:pPr marL="0" algn="l" rtl="0" eaLnBrk="1" fontAlgn="t" latinLnBrk="0" hangingPunct="1">
              <a:spcBef>
                <a:spcPts val="0"/>
              </a:spcBef>
              <a:spcAft>
                <a:spcPts val="0"/>
              </a:spcAft>
              <a:buFont typeface="+mj-lt"/>
              <a:buAutoNum type="arabicPeriod"/>
            </a:pPr>
            <a:r>
              <a:rPr lang="en-US" sz="3600" b="1" i="0" u="none" strike="noStrike" kern="1200" dirty="0">
                <a:solidFill>
                  <a:srgbClr val="000000"/>
                </a:solidFill>
                <a:effectLst/>
                <a:latin typeface="Calibri" panose="020F0502020204030204" pitchFamily="34" charset="0"/>
              </a:rPr>
              <a:t>Direct</a:t>
            </a:r>
            <a:endParaRPr lang="en-IN" sz="3600" b="1" i="0" u="none" strike="noStrike" dirty="0">
              <a:effectLst/>
              <a:latin typeface="Arial" panose="020B0604020202020204" pitchFamily="34" charset="0"/>
            </a:endParaRPr>
          </a:p>
          <a:p>
            <a:pPr marL="0" algn="l" rtl="0" eaLnBrk="1" fontAlgn="t" latinLnBrk="0" hangingPunct="1">
              <a:spcBef>
                <a:spcPts val="0"/>
              </a:spcBef>
              <a:spcAft>
                <a:spcPts val="0"/>
              </a:spcAft>
              <a:buFont typeface="+mj-lt"/>
              <a:buAutoNum type="arabicPeriod"/>
            </a:pPr>
            <a:r>
              <a:rPr lang="en-US" sz="3600" b="1" i="0" u="none" strike="noStrike" kern="1200" dirty="0">
                <a:solidFill>
                  <a:srgbClr val="000000"/>
                </a:solidFill>
                <a:effectLst/>
                <a:latin typeface="Calibri" panose="020F0502020204030204" pitchFamily="34" charset="0"/>
              </a:rPr>
              <a:t>Register Indirect</a:t>
            </a:r>
            <a:endParaRPr lang="en-IN" sz="3600" b="1" i="0" u="none" strike="noStrike" dirty="0">
              <a:effectLst/>
              <a:latin typeface="Arial" panose="020B0604020202020204" pitchFamily="34" charset="0"/>
            </a:endParaRPr>
          </a:p>
          <a:p>
            <a:pPr marL="0" algn="l" rtl="0" eaLnBrk="1" fontAlgn="t" latinLnBrk="0" hangingPunct="1">
              <a:spcBef>
                <a:spcPts val="0"/>
              </a:spcBef>
              <a:spcAft>
                <a:spcPts val="0"/>
              </a:spcAft>
              <a:buFont typeface="+mj-lt"/>
              <a:buAutoNum type="arabicPeriod"/>
            </a:pPr>
            <a:r>
              <a:rPr lang="en-US" sz="3600" b="1" i="0" u="none" strike="noStrike" kern="1200" dirty="0">
                <a:solidFill>
                  <a:srgbClr val="000000"/>
                </a:solidFill>
                <a:effectLst/>
                <a:latin typeface="Calibri" panose="020F0502020204030204" pitchFamily="34" charset="0"/>
              </a:rPr>
              <a:t>Register relative</a:t>
            </a:r>
            <a:endParaRPr lang="en-IN" sz="3600" b="1" i="0" u="none" strike="noStrike" dirty="0">
              <a:effectLst/>
              <a:latin typeface="Arial" panose="020B0604020202020204" pitchFamily="34" charset="0"/>
            </a:endParaRPr>
          </a:p>
          <a:p>
            <a:pPr marL="0" algn="l" rtl="0" eaLnBrk="1" fontAlgn="t" latinLnBrk="0" hangingPunct="1">
              <a:spcBef>
                <a:spcPts val="0"/>
              </a:spcBef>
              <a:spcAft>
                <a:spcPts val="0"/>
              </a:spcAft>
              <a:buFont typeface="+mj-lt"/>
              <a:buAutoNum type="arabicPeriod"/>
            </a:pPr>
            <a:r>
              <a:rPr lang="en-US" sz="3600" b="1" i="0" u="none" strike="noStrike" kern="1200" dirty="0">
                <a:solidFill>
                  <a:srgbClr val="000000"/>
                </a:solidFill>
                <a:effectLst/>
                <a:latin typeface="Calibri" panose="020F0502020204030204" pitchFamily="34" charset="0"/>
              </a:rPr>
              <a:t>Based Indexed</a:t>
            </a:r>
            <a:endParaRPr lang="en-IN" sz="3600" b="1" i="0" u="none" strike="noStrike" dirty="0">
              <a:effectLst/>
              <a:latin typeface="Arial" panose="020B0604020202020204" pitchFamily="34" charset="0"/>
            </a:endParaRPr>
          </a:p>
          <a:p>
            <a:pPr marL="0" algn="l" rtl="0" eaLnBrk="1" fontAlgn="t" latinLnBrk="0" hangingPunct="1">
              <a:spcBef>
                <a:spcPts val="0"/>
              </a:spcBef>
              <a:spcAft>
                <a:spcPts val="0"/>
              </a:spcAft>
              <a:buFont typeface="+mj-lt"/>
              <a:buAutoNum type="arabicPeriod"/>
            </a:pPr>
            <a:r>
              <a:rPr lang="en-US" sz="3600" b="1" i="0" u="none" strike="noStrike" kern="1200" dirty="0">
                <a:solidFill>
                  <a:srgbClr val="000000"/>
                </a:solidFill>
                <a:effectLst/>
                <a:latin typeface="Calibri" panose="020F0502020204030204" pitchFamily="34" charset="0"/>
              </a:rPr>
              <a:t>Relative Base Indexed</a:t>
            </a:r>
            <a:endParaRPr lang="en-IN" sz="3600" b="1"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049879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8200" y="152400"/>
            <a:ext cx="4113306" cy="523220"/>
          </a:xfrm>
          <a:prstGeom prst="rect">
            <a:avLst/>
          </a:prstGeom>
        </p:spPr>
        <p:txBody>
          <a:bodyPr wrap="none">
            <a:spAutoFit/>
          </a:bodyPr>
          <a:lstStyle/>
          <a:p>
            <a:r>
              <a:rPr lang="en-US" sz="2800" b="1" u="sng" dirty="0">
                <a:solidFill>
                  <a:prstClr val="black"/>
                </a:solidFill>
                <a:latin typeface="Calibri"/>
              </a:rPr>
              <a:t>Addressing Modes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
        <p:nvSpPr>
          <p:cNvPr id="3" name="Rectangle 2"/>
          <p:cNvSpPr/>
          <p:nvPr/>
        </p:nvSpPr>
        <p:spPr>
          <a:xfrm>
            <a:off x="1676400" y="614065"/>
            <a:ext cx="2549672" cy="400110"/>
          </a:xfrm>
          <a:prstGeom prst="rect">
            <a:avLst/>
          </a:prstGeom>
        </p:spPr>
        <p:txBody>
          <a:bodyPr wrap="none">
            <a:spAutoFit/>
          </a:bodyPr>
          <a:lstStyle/>
          <a:p>
            <a:r>
              <a:rPr lang="en-US" sz="2000" b="1" i="1" dirty="0">
                <a:solidFill>
                  <a:prstClr val="black"/>
                </a:solidFill>
                <a:latin typeface="Calibri"/>
              </a:rPr>
              <a:t>1) Register Addressing</a:t>
            </a:r>
            <a:endParaRPr lang="en-US" sz="2000" dirty="0">
              <a:solidFill>
                <a:prstClr val="black"/>
              </a:solidFill>
              <a:latin typeface="Calibri"/>
            </a:endParaRPr>
          </a:p>
        </p:txBody>
      </p:sp>
      <p:sp>
        <p:nvSpPr>
          <p:cNvPr id="4" name="Rectangle 3"/>
          <p:cNvSpPr/>
          <p:nvPr/>
        </p:nvSpPr>
        <p:spPr>
          <a:xfrm>
            <a:off x="1669576" y="983397"/>
            <a:ext cx="8839200" cy="1938992"/>
          </a:xfrm>
          <a:prstGeom prst="rect">
            <a:avLst/>
          </a:prstGeom>
        </p:spPr>
        <p:txBody>
          <a:bodyPr wrap="square">
            <a:spAutoFit/>
          </a:bodyPr>
          <a:lstStyle/>
          <a:p>
            <a:pPr>
              <a:lnSpc>
                <a:spcPct val="150000"/>
              </a:lnSpc>
            </a:pPr>
            <a:r>
              <a:rPr lang="en-US" sz="2000" dirty="0">
                <a:solidFill>
                  <a:prstClr val="black"/>
                </a:solidFill>
                <a:latin typeface="Calibri"/>
              </a:rPr>
              <a:t>Here both the </a:t>
            </a:r>
            <a:r>
              <a:rPr lang="en-US" sz="2000" dirty="0">
                <a:solidFill>
                  <a:srgbClr val="FF0000"/>
                </a:solidFill>
                <a:latin typeface="Calibri"/>
              </a:rPr>
              <a:t>source</a:t>
            </a:r>
            <a:r>
              <a:rPr lang="en-US" sz="2000" dirty="0">
                <a:solidFill>
                  <a:prstClr val="black"/>
                </a:solidFill>
                <a:latin typeface="Calibri"/>
              </a:rPr>
              <a:t> and </a:t>
            </a:r>
            <a:r>
              <a:rPr lang="en-US" sz="2000" dirty="0">
                <a:solidFill>
                  <a:srgbClr val="FF0000"/>
                </a:solidFill>
                <a:latin typeface="Calibri"/>
              </a:rPr>
              <a:t>destination</a:t>
            </a:r>
            <a:r>
              <a:rPr lang="en-US" sz="2000" dirty="0">
                <a:solidFill>
                  <a:prstClr val="black"/>
                </a:solidFill>
                <a:latin typeface="Calibri"/>
              </a:rPr>
              <a:t> are </a:t>
            </a:r>
            <a:r>
              <a:rPr lang="en-US" sz="2000" dirty="0">
                <a:solidFill>
                  <a:srgbClr val="FF0000"/>
                </a:solidFill>
                <a:latin typeface="Calibri"/>
              </a:rPr>
              <a:t>registers</a:t>
            </a:r>
            <a:r>
              <a:rPr lang="en-US" sz="2000" dirty="0">
                <a:solidFill>
                  <a:prstClr val="black"/>
                </a:solidFill>
                <a:latin typeface="Calibri"/>
              </a:rPr>
              <a:t>. No memory access is involved. See the following instructions.</a:t>
            </a:r>
          </a:p>
          <a:p>
            <a:pPr>
              <a:lnSpc>
                <a:spcPct val="150000"/>
              </a:lnSpc>
            </a:pPr>
            <a:r>
              <a:rPr lang="en-US" sz="2000" dirty="0">
                <a:solidFill>
                  <a:prstClr val="black"/>
                </a:solidFill>
                <a:latin typeface="Calibri"/>
              </a:rPr>
              <a:t>MOV </a:t>
            </a:r>
            <a:r>
              <a:rPr lang="en-US" sz="2000" dirty="0">
                <a:solidFill>
                  <a:srgbClr val="FF0000"/>
                </a:solidFill>
                <a:latin typeface="Calibri"/>
              </a:rPr>
              <a:t>AL</a:t>
            </a:r>
            <a:r>
              <a:rPr lang="en-US" sz="2000" dirty="0">
                <a:solidFill>
                  <a:prstClr val="black"/>
                </a:solidFill>
                <a:latin typeface="Calibri"/>
              </a:rPr>
              <a:t>, </a:t>
            </a:r>
            <a:r>
              <a:rPr lang="en-US" sz="2000" dirty="0">
                <a:solidFill>
                  <a:srgbClr val="FF0000"/>
                </a:solidFill>
                <a:latin typeface="Calibri"/>
              </a:rPr>
              <a:t>AH</a:t>
            </a:r>
            <a:r>
              <a:rPr lang="en-US" sz="2000" dirty="0">
                <a:solidFill>
                  <a:prstClr val="black"/>
                </a:solidFill>
                <a:latin typeface="Calibri"/>
              </a:rPr>
              <a:t> ;copy the content of AH to AL</a:t>
            </a:r>
          </a:p>
          <a:p>
            <a:pPr>
              <a:lnSpc>
                <a:spcPct val="150000"/>
              </a:lnSpc>
            </a:pPr>
            <a:r>
              <a:rPr lang="en-US" sz="2000" dirty="0">
                <a:solidFill>
                  <a:prstClr val="black"/>
                </a:solidFill>
                <a:latin typeface="Calibri"/>
              </a:rPr>
              <a:t>MOV </a:t>
            </a:r>
            <a:r>
              <a:rPr lang="en-US" sz="2000" dirty="0">
                <a:solidFill>
                  <a:srgbClr val="FF0000"/>
                </a:solidFill>
                <a:latin typeface="Calibri"/>
              </a:rPr>
              <a:t>CH</a:t>
            </a:r>
            <a:r>
              <a:rPr lang="en-US" sz="2000" dirty="0">
                <a:solidFill>
                  <a:prstClr val="black"/>
                </a:solidFill>
                <a:latin typeface="Calibri"/>
              </a:rPr>
              <a:t>,</a:t>
            </a:r>
            <a:r>
              <a:rPr lang="en-US" sz="2000" dirty="0">
                <a:solidFill>
                  <a:srgbClr val="FF0000"/>
                </a:solidFill>
                <a:latin typeface="Calibri"/>
              </a:rPr>
              <a:t> BL </a:t>
            </a:r>
            <a:r>
              <a:rPr lang="en-US" sz="2000" dirty="0">
                <a:solidFill>
                  <a:prstClr val="black"/>
                </a:solidFill>
                <a:latin typeface="Calibri"/>
              </a:rPr>
              <a:t>;copy the content of BL to CH</a:t>
            </a:r>
          </a:p>
        </p:txBody>
      </p:sp>
      <p:sp>
        <p:nvSpPr>
          <p:cNvPr id="5" name="Rectangle 4"/>
          <p:cNvSpPr/>
          <p:nvPr/>
        </p:nvSpPr>
        <p:spPr>
          <a:xfrm>
            <a:off x="1676400" y="2976583"/>
            <a:ext cx="8832376" cy="2862322"/>
          </a:xfrm>
          <a:prstGeom prst="rect">
            <a:avLst/>
          </a:prstGeom>
        </p:spPr>
        <p:txBody>
          <a:bodyPr wrap="square">
            <a:spAutoFit/>
          </a:bodyPr>
          <a:lstStyle/>
          <a:p>
            <a:pPr>
              <a:lnSpc>
                <a:spcPct val="150000"/>
              </a:lnSpc>
            </a:pPr>
            <a:r>
              <a:rPr lang="en-US" sz="2000" dirty="0">
                <a:solidFill>
                  <a:prstClr val="black"/>
                </a:solidFill>
                <a:latin typeface="Calibri"/>
              </a:rPr>
              <a:t>MOV </a:t>
            </a:r>
            <a:r>
              <a:rPr lang="en-US" sz="2000" dirty="0">
                <a:solidFill>
                  <a:srgbClr val="FF0000"/>
                </a:solidFill>
                <a:latin typeface="Calibri"/>
              </a:rPr>
              <a:t>SI</a:t>
            </a:r>
            <a:r>
              <a:rPr lang="en-US" sz="2000" dirty="0">
                <a:solidFill>
                  <a:prstClr val="black"/>
                </a:solidFill>
                <a:latin typeface="Calibri"/>
              </a:rPr>
              <a:t>, </a:t>
            </a:r>
            <a:r>
              <a:rPr lang="en-US" sz="2000" dirty="0">
                <a:solidFill>
                  <a:srgbClr val="FF0000"/>
                </a:solidFill>
                <a:latin typeface="Calibri"/>
              </a:rPr>
              <a:t>BX</a:t>
            </a:r>
            <a:r>
              <a:rPr lang="en-US" sz="2000" dirty="0">
                <a:solidFill>
                  <a:prstClr val="black"/>
                </a:solidFill>
                <a:latin typeface="Calibri"/>
              </a:rPr>
              <a:t> ;copy the content of BX to SI</a:t>
            </a:r>
          </a:p>
          <a:p>
            <a:pPr>
              <a:lnSpc>
                <a:spcPct val="150000"/>
              </a:lnSpc>
            </a:pPr>
            <a:r>
              <a:rPr lang="en-US" sz="2000" dirty="0">
                <a:solidFill>
                  <a:prstClr val="black"/>
                </a:solidFill>
                <a:latin typeface="Calibri"/>
              </a:rPr>
              <a:t>MOV </a:t>
            </a:r>
            <a:r>
              <a:rPr lang="en-US" sz="2000" dirty="0">
                <a:solidFill>
                  <a:srgbClr val="FF0000"/>
                </a:solidFill>
                <a:latin typeface="Calibri"/>
              </a:rPr>
              <a:t>ES</a:t>
            </a:r>
            <a:r>
              <a:rPr lang="en-US" sz="2000" dirty="0">
                <a:solidFill>
                  <a:prstClr val="black"/>
                </a:solidFill>
                <a:latin typeface="Calibri"/>
              </a:rPr>
              <a:t>, </a:t>
            </a:r>
            <a:r>
              <a:rPr lang="en-US" sz="2000" dirty="0">
                <a:solidFill>
                  <a:srgbClr val="FF0000"/>
                </a:solidFill>
                <a:latin typeface="Calibri"/>
              </a:rPr>
              <a:t>AX</a:t>
            </a:r>
            <a:r>
              <a:rPr lang="en-US" sz="2000" dirty="0">
                <a:solidFill>
                  <a:prstClr val="black"/>
                </a:solidFill>
                <a:latin typeface="Calibri"/>
              </a:rPr>
              <a:t> ;copy the content of AX to ES</a:t>
            </a:r>
          </a:p>
          <a:p>
            <a:pPr>
              <a:lnSpc>
                <a:spcPct val="150000"/>
              </a:lnSpc>
            </a:pPr>
            <a:r>
              <a:rPr lang="en-US" sz="2000" dirty="0">
                <a:solidFill>
                  <a:prstClr val="black"/>
                </a:solidFill>
                <a:latin typeface="Calibri"/>
              </a:rPr>
              <a:t>Note that the first two are </a:t>
            </a:r>
            <a:r>
              <a:rPr lang="en-US" sz="2000" b="1" dirty="0">
                <a:solidFill>
                  <a:prstClr val="black"/>
                </a:solidFill>
                <a:latin typeface="Calibri"/>
              </a:rPr>
              <a:t>byte </a:t>
            </a:r>
            <a:r>
              <a:rPr lang="en-US" sz="2000" dirty="0">
                <a:solidFill>
                  <a:prstClr val="black"/>
                </a:solidFill>
                <a:latin typeface="Calibri"/>
              </a:rPr>
              <a:t>operations, while the other two are word operations.</a:t>
            </a:r>
          </a:p>
          <a:p>
            <a:pPr>
              <a:lnSpc>
                <a:spcPct val="150000"/>
              </a:lnSpc>
            </a:pPr>
            <a:r>
              <a:rPr lang="en-US" sz="2000" dirty="0">
                <a:solidFill>
                  <a:prstClr val="black"/>
                </a:solidFill>
                <a:latin typeface="Calibri"/>
              </a:rPr>
              <a:t>MOV </a:t>
            </a:r>
            <a:r>
              <a:rPr lang="en-US" sz="2000" dirty="0">
                <a:solidFill>
                  <a:srgbClr val="FF0000"/>
                </a:solidFill>
                <a:latin typeface="Calibri"/>
              </a:rPr>
              <a:t>AX</a:t>
            </a:r>
            <a:r>
              <a:rPr lang="en-US" sz="2000" dirty="0">
                <a:solidFill>
                  <a:prstClr val="black"/>
                </a:solidFill>
                <a:latin typeface="Calibri"/>
              </a:rPr>
              <a:t>, </a:t>
            </a:r>
            <a:r>
              <a:rPr lang="en-US" sz="2000" dirty="0">
                <a:solidFill>
                  <a:srgbClr val="FF0000"/>
                </a:solidFill>
                <a:latin typeface="Calibri"/>
              </a:rPr>
              <a:t>BL</a:t>
            </a:r>
            <a:r>
              <a:rPr lang="en-US" sz="2000" dirty="0">
                <a:solidFill>
                  <a:prstClr val="black"/>
                </a:solidFill>
                <a:latin typeface="Calibri"/>
              </a:rPr>
              <a:t> ;gives an error as AX is 16 bit and BL is 8 bit</a:t>
            </a:r>
          </a:p>
          <a:p>
            <a:pPr>
              <a:lnSpc>
                <a:spcPct val="150000"/>
              </a:lnSpc>
            </a:pPr>
            <a:r>
              <a:rPr lang="en-US" sz="2000" dirty="0">
                <a:solidFill>
                  <a:prstClr val="black"/>
                </a:solidFill>
                <a:latin typeface="Calibri"/>
              </a:rPr>
              <a:t>MOV </a:t>
            </a:r>
            <a:r>
              <a:rPr lang="en-US" sz="2000" dirty="0">
                <a:solidFill>
                  <a:srgbClr val="FF0000"/>
                </a:solidFill>
                <a:latin typeface="Calibri"/>
              </a:rPr>
              <a:t>BL</a:t>
            </a:r>
            <a:r>
              <a:rPr lang="en-US" sz="2000" dirty="0">
                <a:solidFill>
                  <a:prstClr val="black"/>
                </a:solidFill>
                <a:latin typeface="Calibri"/>
              </a:rPr>
              <a:t>, </a:t>
            </a:r>
            <a:r>
              <a:rPr lang="en-US" sz="2000" dirty="0">
                <a:solidFill>
                  <a:srgbClr val="FF0000"/>
                </a:solidFill>
                <a:latin typeface="Calibri"/>
              </a:rPr>
              <a:t>AX</a:t>
            </a:r>
            <a:r>
              <a:rPr lang="en-US" sz="2000" dirty="0">
                <a:solidFill>
                  <a:prstClr val="black"/>
                </a:solidFill>
                <a:latin typeface="Calibri"/>
              </a:rPr>
              <a:t> ;gives an error for the same reasons</a:t>
            </a:r>
          </a:p>
        </p:txBody>
      </p:sp>
    </p:spTree>
    <p:extLst>
      <p:ext uri="{BB962C8B-B14F-4D97-AF65-F5344CB8AC3E}">
        <p14:creationId xmlns:p14="http://schemas.microsoft.com/office/powerpoint/2010/main" val="3238477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149" y="762001"/>
            <a:ext cx="8610600" cy="4708981"/>
          </a:xfrm>
          <a:prstGeom prst="rect">
            <a:avLst/>
          </a:prstGeom>
        </p:spPr>
        <p:txBody>
          <a:bodyPr wrap="square">
            <a:spAutoFit/>
          </a:bodyPr>
          <a:lstStyle/>
          <a:p>
            <a:pPr>
              <a:lnSpc>
                <a:spcPct val="150000"/>
              </a:lnSpc>
            </a:pPr>
            <a:r>
              <a:rPr lang="en-US" sz="2000" b="1" i="1" dirty="0">
                <a:solidFill>
                  <a:prstClr val="black"/>
                </a:solidFill>
                <a:latin typeface="Calibri"/>
              </a:rPr>
              <a:t>2) Immediate Addressing</a:t>
            </a:r>
          </a:p>
          <a:p>
            <a:pPr>
              <a:lnSpc>
                <a:spcPct val="150000"/>
              </a:lnSpc>
            </a:pPr>
            <a:r>
              <a:rPr lang="en-US" sz="2000" dirty="0">
                <a:solidFill>
                  <a:prstClr val="black"/>
                </a:solidFill>
                <a:latin typeface="Calibri"/>
              </a:rPr>
              <a:t>In this mode, the </a:t>
            </a:r>
            <a:r>
              <a:rPr lang="en-US" sz="2000" dirty="0">
                <a:solidFill>
                  <a:srgbClr val="FF0000"/>
                </a:solidFill>
                <a:latin typeface="Calibri"/>
              </a:rPr>
              <a:t>source</a:t>
            </a:r>
            <a:r>
              <a:rPr lang="en-US" sz="2000" dirty="0">
                <a:solidFill>
                  <a:prstClr val="black"/>
                </a:solidFill>
                <a:latin typeface="Calibri"/>
              </a:rPr>
              <a:t> will be a </a:t>
            </a:r>
            <a:r>
              <a:rPr lang="en-US" sz="2000" dirty="0">
                <a:solidFill>
                  <a:srgbClr val="FF0000"/>
                </a:solidFill>
                <a:latin typeface="Calibri"/>
              </a:rPr>
              <a:t>constant data</a:t>
            </a:r>
          </a:p>
          <a:p>
            <a:pPr>
              <a:lnSpc>
                <a:spcPct val="150000"/>
              </a:lnSpc>
            </a:pPr>
            <a:r>
              <a:rPr lang="en-US" sz="2000" dirty="0">
                <a:solidFill>
                  <a:prstClr val="black"/>
                </a:solidFill>
                <a:latin typeface="Calibri"/>
              </a:rPr>
              <a:t>MOV AL, </a:t>
            </a:r>
            <a:r>
              <a:rPr lang="en-US" sz="2000" dirty="0">
                <a:solidFill>
                  <a:srgbClr val="FF0000"/>
                </a:solidFill>
                <a:latin typeface="Calibri"/>
              </a:rPr>
              <a:t>45H </a:t>
            </a:r>
            <a:r>
              <a:rPr lang="en-US" sz="2000" dirty="0">
                <a:solidFill>
                  <a:prstClr val="black"/>
                </a:solidFill>
                <a:latin typeface="Calibri"/>
              </a:rPr>
              <a:t>;copy 45H to AL</a:t>
            </a:r>
          </a:p>
          <a:p>
            <a:pPr>
              <a:lnSpc>
                <a:spcPct val="150000"/>
              </a:lnSpc>
            </a:pPr>
            <a:r>
              <a:rPr lang="en-US" sz="2000" dirty="0">
                <a:solidFill>
                  <a:prstClr val="black"/>
                </a:solidFill>
                <a:latin typeface="Calibri"/>
              </a:rPr>
              <a:t>MOV BX, </a:t>
            </a:r>
            <a:r>
              <a:rPr lang="en-US" sz="2000" dirty="0">
                <a:solidFill>
                  <a:srgbClr val="FF0000"/>
                </a:solidFill>
                <a:latin typeface="Calibri"/>
              </a:rPr>
              <a:t>34E3H </a:t>
            </a:r>
            <a:r>
              <a:rPr lang="en-US" sz="2000" dirty="0">
                <a:solidFill>
                  <a:prstClr val="black"/>
                </a:solidFill>
                <a:latin typeface="Calibri"/>
              </a:rPr>
              <a:t>;move the hex number 34E3H to BX</a:t>
            </a:r>
          </a:p>
          <a:p>
            <a:pPr>
              <a:lnSpc>
                <a:spcPct val="150000"/>
              </a:lnSpc>
            </a:pPr>
            <a:r>
              <a:rPr lang="en-US" sz="2000" dirty="0">
                <a:solidFill>
                  <a:prstClr val="black"/>
                </a:solidFill>
                <a:latin typeface="Calibri"/>
              </a:rPr>
              <a:t>MOV CL, ‘Q’ ;move the ASCII value of Q to CL</a:t>
            </a:r>
          </a:p>
          <a:p>
            <a:pPr>
              <a:lnSpc>
                <a:spcPct val="150000"/>
              </a:lnSpc>
            </a:pPr>
            <a:r>
              <a:rPr lang="en-US" sz="2000" dirty="0">
                <a:solidFill>
                  <a:prstClr val="black"/>
                </a:solidFill>
                <a:latin typeface="Calibri"/>
              </a:rPr>
              <a:t>MOV PRICE, 40 ;move the hex number 40 to the memory location with label PRICE</a:t>
            </a:r>
          </a:p>
          <a:p>
            <a:pPr>
              <a:lnSpc>
                <a:spcPct val="150000"/>
              </a:lnSpc>
            </a:pPr>
            <a:r>
              <a:rPr lang="en-US" sz="2000" dirty="0">
                <a:solidFill>
                  <a:prstClr val="black"/>
                </a:solidFill>
                <a:latin typeface="Calibri"/>
              </a:rPr>
              <a:t>MOV NUMS, </a:t>
            </a:r>
            <a:r>
              <a:rPr lang="en-US" sz="2000" dirty="0">
                <a:solidFill>
                  <a:srgbClr val="FF0000"/>
                </a:solidFill>
                <a:latin typeface="Calibri"/>
              </a:rPr>
              <a:t>0FC6H </a:t>
            </a:r>
            <a:r>
              <a:rPr lang="en-US" sz="2000" dirty="0">
                <a:solidFill>
                  <a:prstClr val="black"/>
                </a:solidFill>
                <a:latin typeface="Calibri"/>
              </a:rPr>
              <a:t>;move the hex number 0FC6H to the memory location NUMS</a:t>
            </a:r>
          </a:p>
          <a:p>
            <a:pPr>
              <a:lnSpc>
                <a:spcPct val="150000"/>
              </a:lnSpc>
            </a:pPr>
            <a:r>
              <a:rPr lang="en-US" sz="2000" dirty="0">
                <a:solidFill>
                  <a:prstClr val="black"/>
                </a:solidFill>
                <a:latin typeface="Calibri"/>
              </a:rPr>
              <a:t>Segment registers are not allowed to use this mode of addressing.</a:t>
            </a:r>
          </a:p>
          <a:p>
            <a:pPr>
              <a:lnSpc>
                <a:spcPct val="150000"/>
              </a:lnSpc>
            </a:pPr>
            <a:r>
              <a:rPr lang="en-US" sz="2000" dirty="0">
                <a:solidFill>
                  <a:prstClr val="black"/>
                </a:solidFill>
                <a:latin typeface="Calibri"/>
              </a:rPr>
              <a:t>MOV DS, </a:t>
            </a:r>
            <a:r>
              <a:rPr lang="en-US" sz="2000" dirty="0">
                <a:solidFill>
                  <a:srgbClr val="FF0000"/>
                </a:solidFill>
                <a:latin typeface="Calibri"/>
              </a:rPr>
              <a:t>2300H</a:t>
            </a:r>
            <a:r>
              <a:rPr lang="en-US" sz="2000" dirty="0">
                <a:solidFill>
                  <a:prstClr val="black"/>
                </a:solidFill>
                <a:latin typeface="Calibri"/>
              </a:rPr>
              <a:t> ;gives an error as DS is a segment register</a:t>
            </a:r>
          </a:p>
        </p:txBody>
      </p:sp>
      <p:sp>
        <p:nvSpPr>
          <p:cNvPr id="3" name="Rectangle 2"/>
          <p:cNvSpPr/>
          <p:nvPr/>
        </p:nvSpPr>
        <p:spPr>
          <a:xfrm>
            <a:off x="4648200" y="152400"/>
            <a:ext cx="4113306" cy="523220"/>
          </a:xfrm>
          <a:prstGeom prst="rect">
            <a:avLst/>
          </a:prstGeom>
        </p:spPr>
        <p:txBody>
          <a:bodyPr wrap="none">
            <a:spAutoFit/>
          </a:bodyPr>
          <a:lstStyle/>
          <a:p>
            <a:r>
              <a:rPr lang="en-US" sz="2800" b="1" u="sng" dirty="0">
                <a:solidFill>
                  <a:prstClr val="black"/>
                </a:solidFill>
                <a:latin typeface="Calibri"/>
              </a:rPr>
              <a:t>Addressing Modes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Tree>
    <p:extLst>
      <p:ext uri="{BB962C8B-B14F-4D97-AF65-F5344CB8AC3E}">
        <p14:creationId xmlns:p14="http://schemas.microsoft.com/office/powerpoint/2010/main" val="153342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63689"/>
            <a:ext cx="8763000" cy="6281848"/>
          </a:xfrm>
          <a:prstGeom prst="rect">
            <a:avLst/>
          </a:prstGeom>
        </p:spPr>
        <p:txBody>
          <a:bodyPr wrap="square">
            <a:spAutoFit/>
          </a:bodyPr>
          <a:lstStyle/>
          <a:p>
            <a:pPr>
              <a:lnSpc>
                <a:spcPct val="150000"/>
              </a:lnSpc>
            </a:pPr>
            <a:r>
              <a:rPr lang="en-US" b="1" i="1" dirty="0">
                <a:solidFill>
                  <a:prstClr val="black"/>
                </a:solidFill>
                <a:latin typeface="Calibri"/>
              </a:rPr>
              <a:t>3) Direct Addressing</a:t>
            </a:r>
          </a:p>
          <a:p>
            <a:pPr>
              <a:lnSpc>
                <a:spcPct val="150000"/>
              </a:lnSpc>
            </a:pPr>
            <a:r>
              <a:rPr lang="en-US" dirty="0">
                <a:solidFill>
                  <a:prstClr val="black"/>
                </a:solidFill>
                <a:latin typeface="Calibri"/>
              </a:rPr>
              <a:t>Here either the </a:t>
            </a:r>
            <a:r>
              <a:rPr lang="en-US" dirty="0">
                <a:solidFill>
                  <a:srgbClr val="FF0000"/>
                </a:solidFill>
                <a:latin typeface="Calibri"/>
              </a:rPr>
              <a:t>source</a:t>
            </a:r>
            <a:r>
              <a:rPr lang="en-US" dirty="0">
                <a:solidFill>
                  <a:prstClr val="black"/>
                </a:solidFill>
                <a:latin typeface="Calibri"/>
              </a:rPr>
              <a:t> or the </a:t>
            </a:r>
            <a:r>
              <a:rPr lang="en-US" dirty="0">
                <a:solidFill>
                  <a:srgbClr val="FF0000"/>
                </a:solidFill>
                <a:latin typeface="Calibri"/>
              </a:rPr>
              <a:t>destination</a:t>
            </a:r>
            <a:r>
              <a:rPr lang="en-US" dirty="0">
                <a:solidFill>
                  <a:prstClr val="black"/>
                </a:solidFill>
                <a:latin typeface="Calibri"/>
              </a:rPr>
              <a:t> will be a </a:t>
            </a:r>
            <a:r>
              <a:rPr lang="en-US" dirty="0">
                <a:solidFill>
                  <a:srgbClr val="FF0000"/>
                </a:solidFill>
                <a:latin typeface="Calibri"/>
              </a:rPr>
              <a:t>memory address</a:t>
            </a:r>
            <a:r>
              <a:rPr lang="en-US" dirty="0">
                <a:solidFill>
                  <a:prstClr val="black"/>
                </a:solidFill>
                <a:latin typeface="Calibri"/>
              </a:rPr>
              <a:t>.</a:t>
            </a:r>
          </a:p>
          <a:p>
            <a:pPr>
              <a:lnSpc>
                <a:spcPct val="150000"/>
              </a:lnSpc>
            </a:pPr>
            <a:r>
              <a:rPr lang="en-US" dirty="0">
                <a:solidFill>
                  <a:prstClr val="black"/>
                </a:solidFill>
                <a:latin typeface="Calibri"/>
              </a:rPr>
              <a:t>MOV AX, </a:t>
            </a:r>
            <a:r>
              <a:rPr lang="en-US" dirty="0">
                <a:solidFill>
                  <a:srgbClr val="FF0000"/>
                </a:solidFill>
                <a:latin typeface="Calibri"/>
              </a:rPr>
              <a:t>[2345H] </a:t>
            </a:r>
            <a:r>
              <a:rPr lang="en-US" dirty="0">
                <a:solidFill>
                  <a:prstClr val="black"/>
                </a:solidFill>
                <a:latin typeface="Calibri"/>
              </a:rPr>
              <a:t>;move the word in location 2345H into AX</a:t>
            </a:r>
          </a:p>
          <a:p>
            <a:pPr>
              <a:lnSpc>
                <a:spcPct val="150000"/>
              </a:lnSpc>
            </a:pPr>
            <a:r>
              <a:rPr lang="en-US" dirty="0">
                <a:solidFill>
                  <a:prstClr val="black"/>
                </a:solidFill>
                <a:latin typeface="Calibri"/>
              </a:rPr>
              <a:t>MOV </a:t>
            </a:r>
            <a:r>
              <a:rPr lang="en-US" dirty="0">
                <a:solidFill>
                  <a:srgbClr val="FF0000"/>
                </a:solidFill>
                <a:latin typeface="Calibri"/>
              </a:rPr>
              <a:t>[1089H]</a:t>
            </a:r>
            <a:r>
              <a:rPr lang="en-US" dirty="0">
                <a:solidFill>
                  <a:prstClr val="black"/>
                </a:solidFill>
                <a:latin typeface="Calibri"/>
              </a:rPr>
              <a:t>, AL ;the byte in AL is moved to location 1086H</a:t>
            </a:r>
          </a:p>
          <a:p>
            <a:pPr>
              <a:lnSpc>
                <a:spcPct val="150000"/>
              </a:lnSpc>
            </a:pPr>
            <a:r>
              <a:rPr lang="en-US" dirty="0">
                <a:solidFill>
                  <a:prstClr val="black"/>
                </a:solidFill>
                <a:latin typeface="Calibri"/>
              </a:rPr>
              <a:t>It is to be remembered that the addresses in the instructions are off sets within the data segment (i.e., the logical address). We need to know the content of DS to calculate the physical address.</a:t>
            </a:r>
          </a:p>
          <a:p>
            <a:pPr>
              <a:lnSpc>
                <a:spcPct val="150000"/>
              </a:lnSpc>
            </a:pPr>
            <a:r>
              <a:rPr lang="en-US" dirty="0">
                <a:solidFill>
                  <a:prstClr val="black"/>
                </a:solidFill>
                <a:latin typeface="Calibri"/>
              </a:rPr>
              <a:t>The size of the registers indicate the size of the operand. Hence, in the first instruction, a data </a:t>
            </a:r>
            <a:r>
              <a:rPr lang="en-US" b="1" dirty="0">
                <a:solidFill>
                  <a:prstClr val="black"/>
                </a:solidFill>
                <a:latin typeface="Calibri"/>
              </a:rPr>
              <a:t>word </a:t>
            </a:r>
            <a:r>
              <a:rPr lang="en-US" dirty="0">
                <a:solidFill>
                  <a:prstClr val="black"/>
                </a:solidFill>
                <a:latin typeface="Calibri"/>
              </a:rPr>
              <a:t>is referred to; while in the second, a data </a:t>
            </a:r>
            <a:r>
              <a:rPr lang="en-US" b="1" dirty="0">
                <a:solidFill>
                  <a:prstClr val="black"/>
                </a:solidFill>
                <a:latin typeface="Calibri"/>
              </a:rPr>
              <a:t>byte </a:t>
            </a:r>
            <a:r>
              <a:rPr lang="en-US" dirty="0">
                <a:solidFill>
                  <a:prstClr val="black"/>
                </a:solidFill>
                <a:latin typeface="Calibri"/>
              </a:rPr>
              <a:t>is moved. The square brackets are necessary to indicate that the number is an address and not data. However, we may use labels for addresses, and re-write the above two instructions.</a:t>
            </a:r>
          </a:p>
          <a:p>
            <a:pPr>
              <a:lnSpc>
                <a:spcPct val="150000"/>
              </a:lnSpc>
            </a:pPr>
            <a:r>
              <a:rPr lang="en-US" dirty="0">
                <a:solidFill>
                  <a:prstClr val="black"/>
                </a:solidFill>
                <a:latin typeface="Calibri"/>
              </a:rPr>
              <a:t>MOV AX, PRICE</a:t>
            </a:r>
          </a:p>
          <a:p>
            <a:pPr>
              <a:lnSpc>
                <a:spcPct val="150000"/>
              </a:lnSpc>
            </a:pPr>
            <a:r>
              <a:rPr lang="en-US" dirty="0">
                <a:solidFill>
                  <a:prstClr val="black"/>
                </a:solidFill>
                <a:latin typeface="Calibri"/>
              </a:rPr>
              <a:t>MOV COST, AL</a:t>
            </a:r>
          </a:p>
          <a:p>
            <a:pPr>
              <a:lnSpc>
                <a:spcPct val="150000"/>
              </a:lnSpc>
            </a:pPr>
            <a:r>
              <a:rPr lang="en-US" dirty="0">
                <a:solidFill>
                  <a:prstClr val="black"/>
                </a:solidFill>
                <a:latin typeface="Calibri"/>
              </a:rPr>
              <a:t>We must then ensure that the referred addresses have been defined earlier with these labels. </a:t>
            </a:r>
          </a:p>
        </p:txBody>
      </p:sp>
      <p:sp>
        <p:nvSpPr>
          <p:cNvPr id="3" name="Rectangle 2"/>
          <p:cNvSpPr/>
          <p:nvPr/>
        </p:nvSpPr>
        <p:spPr>
          <a:xfrm>
            <a:off x="4648200" y="152400"/>
            <a:ext cx="4113306" cy="523220"/>
          </a:xfrm>
          <a:prstGeom prst="rect">
            <a:avLst/>
          </a:prstGeom>
        </p:spPr>
        <p:txBody>
          <a:bodyPr wrap="none">
            <a:spAutoFit/>
          </a:bodyPr>
          <a:lstStyle/>
          <a:p>
            <a:r>
              <a:rPr lang="en-US" sz="2800" b="1" u="sng" dirty="0">
                <a:solidFill>
                  <a:prstClr val="black"/>
                </a:solidFill>
                <a:latin typeface="Calibri"/>
              </a:rPr>
              <a:t>Addressing Modes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Tree>
    <p:extLst>
      <p:ext uri="{BB962C8B-B14F-4D97-AF65-F5344CB8AC3E}">
        <p14:creationId xmlns:p14="http://schemas.microsoft.com/office/powerpoint/2010/main" val="1720899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463690"/>
            <a:ext cx="8763000" cy="6046271"/>
          </a:xfrm>
          <a:prstGeom prst="rect">
            <a:avLst/>
          </a:prstGeom>
        </p:spPr>
        <p:txBody>
          <a:bodyPr wrap="square">
            <a:spAutoFit/>
          </a:bodyPr>
          <a:lstStyle/>
          <a:p>
            <a:pPr>
              <a:lnSpc>
                <a:spcPct val="150000"/>
              </a:lnSpc>
            </a:pPr>
            <a:r>
              <a:rPr lang="en-US" sz="2000" b="1" i="1" dirty="0">
                <a:solidFill>
                  <a:prstClr val="black"/>
                </a:solidFill>
                <a:latin typeface="Calibri"/>
              </a:rPr>
              <a:t>4) Register Indirect Addressing</a:t>
            </a:r>
          </a:p>
          <a:p>
            <a:pPr>
              <a:lnSpc>
                <a:spcPct val="150000"/>
              </a:lnSpc>
            </a:pPr>
            <a:r>
              <a:rPr lang="en-US" sz="2000" dirty="0">
                <a:solidFill>
                  <a:prstClr val="black"/>
                </a:solidFill>
                <a:latin typeface="Calibri"/>
              </a:rPr>
              <a:t>In this mode, the </a:t>
            </a:r>
            <a:r>
              <a:rPr lang="en-US" sz="2000" dirty="0">
                <a:solidFill>
                  <a:srgbClr val="FF0000"/>
                </a:solidFill>
                <a:latin typeface="Calibri"/>
              </a:rPr>
              <a:t>address of the data is held in a register</a:t>
            </a:r>
            <a:r>
              <a:rPr lang="en-US" sz="2000" dirty="0">
                <a:solidFill>
                  <a:prstClr val="black"/>
                </a:solidFill>
                <a:latin typeface="Calibri"/>
              </a:rPr>
              <a:t>. The register acts as a pointer to the data.</a:t>
            </a:r>
          </a:p>
          <a:p>
            <a:pPr>
              <a:lnSpc>
                <a:spcPct val="150000"/>
              </a:lnSpc>
            </a:pPr>
            <a:r>
              <a:rPr lang="en-US" sz="2000" dirty="0">
                <a:solidFill>
                  <a:prstClr val="black"/>
                </a:solidFill>
                <a:latin typeface="Calibri"/>
              </a:rPr>
              <a:t>The </a:t>
            </a:r>
            <a:r>
              <a:rPr lang="en-US" sz="2000" dirty="0">
                <a:solidFill>
                  <a:srgbClr val="FF0000"/>
                </a:solidFill>
                <a:latin typeface="Calibri"/>
              </a:rPr>
              <a:t>registers must be enclosed in square brackets to indicate that they function as pointers</a:t>
            </a:r>
            <a:r>
              <a:rPr lang="en-US" sz="2000" dirty="0">
                <a:solidFill>
                  <a:prstClr val="black"/>
                </a:solidFill>
                <a:latin typeface="Calibri"/>
              </a:rPr>
              <a:t>. We also use the term </a:t>
            </a:r>
            <a:r>
              <a:rPr lang="en-US" sz="2000" b="1" dirty="0">
                <a:solidFill>
                  <a:prstClr val="black"/>
                </a:solidFill>
                <a:latin typeface="Calibri"/>
              </a:rPr>
              <a:t>effective address </a:t>
            </a:r>
            <a:r>
              <a:rPr lang="en-US" sz="2000" dirty="0">
                <a:solidFill>
                  <a:prstClr val="black"/>
                </a:solidFill>
                <a:latin typeface="Calibri"/>
              </a:rPr>
              <a:t>for the address of the operand. For this mode of addressing, the address registers </a:t>
            </a:r>
            <a:r>
              <a:rPr lang="en-US" sz="2000" dirty="0">
                <a:solidFill>
                  <a:srgbClr val="FF0000"/>
                </a:solidFill>
                <a:latin typeface="Calibri"/>
              </a:rPr>
              <a:t>allowed are BX, SI and DI</a:t>
            </a:r>
            <a:r>
              <a:rPr lang="en-US" sz="2000" dirty="0">
                <a:solidFill>
                  <a:prstClr val="black"/>
                </a:solidFill>
                <a:latin typeface="Calibri"/>
              </a:rPr>
              <a:t>.</a:t>
            </a:r>
          </a:p>
          <a:p>
            <a:pPr>
              <a:lnSpc>
                <a:spcPct val="150000"/>
              </a:lnSpc>
            </a:pPr>
            <a:r>
              <a:rPr lang="en-US" sz="2000" dirty="0">
                <a:solidFill>
                  <a:srgbClr val="FF0000"/>
                </a:solidFill>
                <a:latin typeface="Calibri"/>
              </a:rPr>
              <a:t>EA = {[BX]/[DI]/[SI]}</a:t>
            </a:r>
          </a:p>
          <a:p>
            <a:pPr>
              <a:lnSpc>
                <a:spcPct val="150000"/>
              </a:lnSpc>
            </a:pPr>
            <a:r>
              <a:rPr lang="en-US" sz="2000" dirty="0">
                <a:solidFill>
                  <a:prstClr val="black"/>
                </a:solidFill>
                <a:latin typeface="Calibri"/>
              </a:rPr>
              <a:t>MOV AL, </a:t>
            </a:r>
            <a:r>
              <a:rPr lang="en-US" sz="2000" dirty="0">
                <a:solidFill>
                  <a:srgbClr val="FF0000"/>
                </a:solidFill>
                <a:latin typeface="Calibri"/>
              </a:rPr>
              <a:t>[BX] </a:t>
            </a:r>
            <a:r>
              <a:rPr lang="en-US" sz="2000" dirty="0">
                <a:solidFill>
                  <a:prstClr val="black"/>
                </a:solidFill>
                <a:latin typeface="Calibri"/>
              </a:rPr>
              <a:t>;move into AL the content of the location whose address is in BX</a:t>
            </a:r>
          </a:p>
          <a:p>
            <a:pPr>
              <a:lnSpc>
                <a:spcPct val="150000"/>
              </a:lnSpc>
            </a:pPr>
            <a:r>
              <a:rPr lang="en-US" sz="2000" dirty="0">
                <a:solidFill>
                  <a:prstClr val="black"/>
                </a:solidFill>
                <a:latin typeface="Calibri"/>
              </a:rPr>
              <a:t>MOV </a:t>
            </a:r>
            <a:r>
              <a:rPr lang="en-US" sz="2000" dirty="0">
                <a:solidFill>
                  <a:srgbClr val="FF0000"/>
                </a:solidFill>
                <a:latin typeface="Calibri"/>
              </a:rPr>
              <a:t>[SI], </a:t>
            </a:r>
            <a:r>
              <a:rPr lang="en-US" sz="2000" dirty="0">
                <a:solidFill>
                  <a:prstClr val="black"/>
                </a:solidFill>
                <a:latin typeface="Calibri"/>
              </a:rPr>
              <a:t>CL ;move the content of CL to the address pointed by SI</a:t>
            </a:r>
          </a:p>
          <a:p>
            <a:pPr>
              <a:lnSpc>
                <a:spcPct val="150000"/>
              </a:lnSpc>
            </a:pPr>
            <a:r>
              <a:rPr lang="en-US" sz="2000" dirty="0">
                <a:solidFill>
                  <a:prstClr val="black"/>
                </a:solidFill>
                <a:latin typeface="Calibri"/>
              </a:rPr>
              <a:t>MOV </a:t>
            </a:r>
            <a:r>
              <a:rPr lang="en-US" sz="2000" dirty="0">
                <a:solidFill>
                  <a:srgbClr val="FF0000"/>
                </a:solidFill>
                <a:latin typeface="Calibri"/>
              </a:rPr>
              <a:t>[DI], </a:t>
            </a:r>
            <a:r>
              <a:rPr lang="en-US" sz="2000" dirty="0">
                <a:solidFill>
                  <a:prstClr val="black"/>
                </a:solidFill>
                <a:latin typeface="Calibri"/>
              </a:rPr>
              <a:t>AX ;move the content of AX to the address pointed by DI</a:t>
            </a:r>
          </a:p>
          <a:p>
            <a:pPr>
              <a:lnSpc>
                <a:spcPct val="150000"/>
              </a:lnSpc>
            </a:pPr>
            <a:r>
              <a:rPr lang="en-US" sz="2000" dirty="0">
                <a:solidFill>
                  <a:prstClr val="black"/>
                </a:solidFill>
                <a:latin typeface="Calibri"/>
              </a:rPr>
              <a:t>In the third instruction, AX contains two bytes. Hence the content of AL will be moved to the</a:t>
            </a:r>
          </a:p>
          <a:p>
            <a:pPr>
              <a:lnSpc>
                <a:spcPct val="150000"/>
              </a:lnSpc>
            </a:pPr>
            <a:r>
              <a:rPr lang="en-US" sz="2000" dirty="0">
                <a:solidFill>
                  <a:prstClr val="black"/>
                </a:solidFill>
                <a:latin typeface="Calibri"/>
              </a:rPr>
              <a:t>address pointed by DI. The content of AH will be moved to the address [DI + 1].</a:t>
            </a:r>
          </a:p>
        </p:txBody>
      </p:sp>
      <p:sp>
        <p:nvSpPr>
          <p:cNvPr id="3" name="Rectangle 2"/>
          <p:cNvSpPr/>
          <p:nvPr/>
        </p:nvSpPr>
        <p:spPr>
          <a:xfrm>
            <a:off x="4648200" y="152400"/>
            <a:ext cx="4113306" cy="523220"/>
          </a:xfrm>
          <a:prstGeom prst="rect">
            <a:avLst/>
          </a:prstGeom>
        </p:spPr>
        <p:txBody>
          <a:bodyPr wrap="none">
            <a:spAutoFit/>
          </a:bodyPr>
          <a:lstStyle/>
          <a:p>
            <a:r>
              <a:rPr lang="en-US" sz="2800" b="1" u="sng" dirty="0">
                <a:solidFill>
                  <a:prstClr val="black"/>
                </a:solidFill>
                <a:latin typeface="Calibri"/>
              </a:rPr>
              <a:t>Addressing Modes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Tree>
    <p:extLst>
      <p:ext uri="{BB962C8B-B14F-4D97-AF65-F5344CB8AC3E}">
        <p14:creationId xmlns:p14="http://schemas.microsoft.com/office/powerpoint/2010/main" val="1831621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720090"/>
            <a:ext cx="8915400" cy="5909310"/>
          </a:xfrm>
          <a:prstGeom prst="rect">
            <a:avLst/>
          </a:prstGeom>
        </p:spPr>
        <p:txBody>
          <a:bodyPr wrap="square">
            <a:spAutoFit/>
          </a:bodyPr>
          <a:lstStyle/>
          <a:p>
            <a:pPr>
              <a:lnSpc>
                <a:spcPct val="150000"/>
              </a:lnSpc>
            </a:pPr>
            <a:r>
              <a:rPr lang="en-US" b="1" i="1" dirty="0">
                <a:solidFill>
                  <a:prstClr val="black"/>
                </a:solidFill>
                <a:latin typeface="Calibri"/>
              </a:rPr>
              <a:t>5) Register Relative Addressing</a:t>
            </a:r>
          </a:p>
          <a:p>
            <a:pPr>
              <a:lnSpc>
                <a:spcPct val="150000"/>
              </a:lnSpc>
            </a:pPr>
            <a:r>
              <a:rPr lang="en-US" dirty="0">
                <a:solidFill>
                  <a:prstClr val="black"/>
                </a:solidFill>
                <a:latin typeface="Calibri"/>
              </a:rPr>
              <a:t>In </a:t>
            </a:r>
            <a:r>
              <a:rPr lang="en-US" b="1" dirty="0">
                <a:solidFill>
                  <a:prstClr val="black"/>
                </a:solidFill>
                <a:latin typeface="Calibri"/>
              </a:rPr>
              <a:t>relative </a:t>
            </a:r>
            <a:r>
              <a:rPr lang="en-US" dirty="0">
                <a:solidFill>
                  <a:prstClr val="black"/>
                </a:solidFill>
                <a:latin typeface="Calibri"/>
              </a:rPr>
              <a:t>addressing mode, a number or displacement is part of the effective address.</a:t>
            </a:r>
          </a:p>
          <a:p>
            <a:pPr>
              <a:lnSpc>
                <a:spcPct val="150000"/>
              </a:lnSpc>
            </a:pPr>
            <a:r>
              <a:rPr lang="en-US" dirty="0">
                <a:solidFill>
                  <a:prstClr val="black"/>
                </a:solidFill>
                <a:latin typeface="Calibri"/>
              </a:rPr>
              <a:t>EA = {[BX]/[DI]/[SI]/[BP]} + 8-bit or 16-bit displacement</a:t>
            </a:r>
          </a:p>
          <a:p>
            <a:pPr>
              <a:lnSpc>
                <a:spcPct val="150000"/>
              </a:lnSpc>
            </a:pPr>
            <a:r>
              <a:rPr lang="en-US" dirty="0">
                <a:solidFill>
                  <a:prstClr val="black"/>
                </a:solidFill>
                <a:latin typeface="Calibri"/>
              </a:rPr>
              <a:t>MOV CL, 10[BX] ;move the content of the address specified by adding the content of BX &amp; 10.</a:t>
            </a:r>
          </a:p>
          <a:p>
            <a:pPr>
              <a:lnSpc>
                <a:spcPct val="150000"/>
              </a:lnSpc>
            </a:pPr>
            <a:r>
              <a:rPr lang="en-US" dirty="0">
                <a:solidFill>
                  <a:prstClr val="black"/>
                </a:solidFill>
                <a:latin typeface="Calibri"/>
              </a:rPr>
              <a:t>Thus the effective address is [BX + 10 ]. Once the effective address is computed, the physical</a:t>
            </a:r>
          </a:p>
          <a:p>
            <a:pPr>
              <a:lnSpc>
                <a:spcPct val="150000"/>
              </a:lnSpc>
            </a:pPr>
            <a:r>
              <a:rPr lang="en-US" dirty="0">
                <a:solidFill>
                  <a:prstClr val="black"/>
                </a:solidFill>
                <a:latin typeface="Calibri"/>
              </a:rPr>
              <a:t>address is calculated as the sum of the segment base address and the effective address. The displacement can be a 16-bit signed/unsigned number or an 8-bit </a:t>
            </a:r>
            <a:r>
              <a:rPr lang="en-US" b="1" dirty="0">
                <a:solidFill>
                  <a:prstClr val="black"/>
                </a:solidFill>
                <a:latin typeface="Calibri"/>
              </a:rPr>
              <a:t>sign extended </a:t>
            </a:r>
            <a:r>
              <a:rPr lang="en-US" dirty="0">
                <a:solidFill>
                  <a:prstClr val="black"/>
                </a:solidFill>
                <a:latin typeface="Calibri"/>
              </a:rPr>
              <a:t>number. However the displacement should not be so large as to make the effective address go beyond the range of the maximum size of a segment. The above instruction can also be written as</a:t>
            </a:r>
          </a:p>
          <a:p>
            <a:pPr>
              <a:lnSpc>
                <a:spcPct val="150000"/>
              </a:lnSpc>
            </a:pPr>
            <a:r>
              <a:rPr lang="en-US" dirty="0">
                <a:solidFill>
                  <a:prstClr val="black"/>
                </a:solidFill>
                <a:latin typeface="Calibri"/>
              </a:rPr>
              <a:t>MOV CL, [BX + 10]</a:t>
            </a:r>
          </a:p>
          <a:p>
            <a:pPr>
              <a:lnSpc>
                <a:spcPct val="150000"/>
              </a:lnSpc>
            </a:pPr>
            <a:r>
              <a:rPr lang="en-US" dirty="0">
                <a:solidFill>
                  <a:prstClr val="black"/>
                </a:solidFill>
                <a:latin typeface="Calibri"/>
              </a:rPr>
              <a:t>MOV CL, [BX] + 10 or</a:t>
            </a:r>
          </a:p>
          <a:p>
            <a:pPr>
              <a:lnSpc>
                <a:spcPct val="150000"/>
              </a:lnSpc>
            </a:pPr>
            <a:r>
              <a:rPr lang="en-US" dirty="0">
                <a:solidFill>
                  <a:prstClr val="black"/>
                </a:solidFill>
                <a:latin typeface="Calibri"/>
              </a:rPr>
              <a:t>MOV CL, [BX][10] or</a:t>
            </a:r>
          </a:p>
          <a:p>
            <a:pPr>
              <a:lnSpc>
                <a:spcPct val="150000"/>
              </a:lnSpc>
            </a:pPr>
            <a:r>
              <a:rPr lang="en-US" dirty="0">
                <a:solidFill>
                  <a:prstClr val="black"/>
                </a:solidFill>
                <a:latin typeface="Calibri"/>
              </a:rPr>
              <a:t>MOV CL, PRICE [BX]</a:t>
            </a:r>
          </a:p>
          <a:p>
            <a:pPr>
              <a:lnSpc>
                <a:spcPct val="150000"/>
              </a:lnSpc>
            </a:pPr>
            <a:r>
              <a:rPr lang="en-US" dirty="0">
                <a:solidFill>
                  <a:prstClr val="black"/>
                </a:solidFill>
                <a:latin typeface="Calibri"/>
              </a:rPr>
              <a:t>In the last case, PRICE has to be defined earlier as a displacement of 10.</a:t>
            </a:r>
          </a:p>
        </p:txBody>
      </p:sp>
      <p:sp>
        <p:nvSpPr>
          <p:cNvPr id="3" name="Rectangle 2"/>
          <p:cNvSpPr/>
          <p:nvPr/>
        </p:nvSpPr>
        <p:spPr>
          <a:xfrm>
            <a:off x="4648200" y="152400"/>
            <a:ext cx="4113306" cy="523220"/>
          </a:xfrm>
          <a:prstGeom prst="rect">
            <a:avLst/>
          </a:prstGeom>
        </p:spPr>
        <p:txBody>
          <a:bodyPr wrap="none">
            <a:spAutoFit/>
          </a:bodyPr>
          <a:lstStyle/>
          <a:p>
            <a:r>
              <a:rPr lang="en-US" sz="2800" b="1" u="sng" dirty="0">
                <a:solidFill>
                  <a:prstClr val="black"/>
                </a:solidFill>
                <a:latin typeface="Calibri"/>
              </a:rPr>
              <a:t>Addressing Modes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Tree>
    <p:extLst>
      <p:ext uri="{BB962C8B-B14F-4D97-AF65-F5344CB8AC3E}">
        <p14:creationId xmlns:p14="http://schemas.microsoft.com/office/powerpoint/2010/main" val="3816448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8839200" cy="5170646"/>
          </a:xfrm>
          <a:prstGeom prst="rect">
            <a:avLst/>
          </a:prstGeom>
        </p:spPr>
        <p:txBody>
          <a:bodyPr wrap="square">
            <a:spAutoFit/>
          </a:bodyPr>
          <a:lstStyle/>
          <a:p>
            <a:pPr>
              <a:lnSpc>
                <a:spcPct val="150000"/>
              </a:lnSpc>
            </a:pPr>
            <a:r>
              <a:rPr lang="en-US" sz="2000" b="1" i="1" dirty="0">
                <a:solidFill>
                  <a:prstClr val="black"/>
                </a:solidFill>
                <a:latin typeface="Calibri"/>
              </a:rPr>
              <a:t>6) Based Indexed Mode</a:t>
            </a:r>
          </a:p>
          <a:p>
            <a:pPr>
              <a:lnSpc>
                <a:spcPct val="150000"/>
              </a:lnSpc>
            </a:pPr>
            <a:r>
              <a:rPr lang="en-US" sz="2000" dirty="0">
                <a:solidFill>
                  <a:prstClr val="black"/>
                </a:solidFill>
                <a:latin typeface="Calibri"/>
              </a:rPr>
              <a:t>In this mode, an </a:t>
            </a:r>
            <a:r>
              <a:rPr lang="en-US" sz="2000" dirty="0">
                <a:solidFill>
                  <a:srgbClr val="FF0000"/>
                </a:solidFill>
                <a:latin typeface="Calibri"/>
              </a:rPr>
              <a:t>index register </a:t>
            </a:r>
            <a:r>
              <a:rPr lang="en-US" sz="2000" dirty="0">
                <a:solidFill>
                  <a:prstClr val="black"/>
                </a:solidFill>
                <a:latin typeface="Calibri"/>
              </a:rPr>
              <a:t>and a </a:t>
            </a:r>
            <a:r>
              <a:rPr lang="en-US" sz="2000" dirty="0">
                <a:solidFill>
                  <a:srgbClr val="FF0000"/>
                </a:solidFill>
                <a:latin typeface="Calibri"/>
              </a:rPr>
              <a:t>base register </a:t>
            </a:r>
            <a:r>
              <a:rPr lang="en-US" sz="2000" dirty="0">
                <a:solidFill>
                  <a:prstClr val="black"/>
                </a:solidFill>
                <a:latin typeface="Calibri"/>
              </a:rPr>
              <a:t>together carry the </a:t>
            </a:r>
            <a:r>
              <a:rPr lang="en-US" sz="2000" dirty="0">
                <a:solidFill>
                  <a:srgbClr val="FF0000"/>
                </a:solidFill>
                <a:latin typeface="Calibri"/>
              </a:rPr>
              <a:t>effective address</a:t>
            </a:r>
            <a:r>
              <a:rPr lang="en-US" sz="2000" dirty="0">
                <a:solidFill>
                  <a:prstClr val="black"/>
                </a:solidFill>
                <a:latin typeface="Calibri"/>
              </a:rPr>
              <a:t>. The </a:t>
            </a:r>
            <a:r>
              <a:rPr lang="en-US" sz="2000" dirty="0">
                <a:solidFill>
                  <a:srgbClr val="FF0000"/>
                </a:solidFill>
                <a:latin typeface="Calibri"/>
              </a:rPr>
              <a:t>content</a:t>
            </a:r>
            <a:r>
              <a:rPr lang="en-US" sz="2000" dirty="0">
                <a:solidFill>
                  <a:prstClr val="black"/>
                </a:solidFill>
                <a:latin typeface="Calibri"/>
              </a:rPr>
              <a:t> of these </a:t>
            </a:r>
            <a:r>
              <a:rPr lang="en-US" sz="2000" dirty="0">
                <a:solidFill>
                  <a:srgbClr val="FF0000"/>
                </a:solidFill>
                <a:latin typeface="Calibri"/>
              </a:rPr>
              <a:t>two registers </a:t>
            </a:r>
            <a:r>
              <a:rPr lang="en-US" sz="2000" dirty="0">
                <a:solidFill>
                  <a:prstClr val="black"/>
                </a:solidFill>
                <a:latin typeface="Calibri"/>
              </a:rPr>
              <a:t>are </a:t>
            </a:r>
            <a:r>
              <a:rPr lang="en-US" sz="2000" dirty="0">
                <a:solidFill>
                  <a:srgbClr val="FF0000"/>
                </a:solidFill>
                <a:latin typeface="Calibri"/>
              </a:rPr>
              <a:t>added</a:t>
            </a:r>
            <a:r>
              <a:rPr lang="en-US" sz="2000" dirty="0">
                <a:solidFill>
                  <a:prstClr val="black"/>
                </a:solidFill>
                <a:latin typeface="Calibri"/>
              </a:rPr>
              <a:t> and called the </a:t>
            </a:r>
            <a:r>
              <a:rPr lang="en-US" sz="2000" dirty="0">
                <a:solidFill>
                  <a:srgbClr val="FF0000"/>
                </a:solidFill>
                <a:latin typeface="Calibri"/>
              </a:rPr>
              <a:t>effective address</a:t>
            </a:r>
            <a:r>
              <a:rPr lang="en-US" sz="2000" dirty="0">
                <a:solidFill>
                  <a:prstClr val="black"/>
                </a:solidFill>
                <a:latin typeface="Calibri"/>
              </a:rPr>
              <a:t>.</a:t>
            </a:r>
          </a:p>
          <a:p>
            <a:pPr>
              <a:lnSpc>
                <a:spcPct val="150000"/>
              </a:lnSpc>
            </a:pPr>
            <a:r>
              <a:rPr lang="en-US" sz="2000" dirty="0">
                <a:solidFill>
                  <a:prstClr val="black"/>
                </a:solidFill>
                <a:latin typeface="Calibri"/>
              </a:rPr>
              <a:t>MOV AL, [BX][SI] ;move the content of the effective address pointed by [BX] and [SI] into AL</a:t>
            </a:r>
          </a:p>
          <a:p>
            <a:pPr>
              <a:lnSpc>
                <a:spcPct val="150000"/>
              </a:lnSpc>
            </a:pPr>
            <a:r>
              <a:rPr lang="en-US" sz="2000" dirty="0">
                <a:solidFill>
                  <a:prstClr val="black"/>
                </a:solidFill>
                <a:latin typeface="Calibri"/>
              </a:rPr>
              <a:t>The effective address is obtained by adding the content of BX and SI. Since the destination register is an 8-bit register, this is a byte operation. The following is a </a:t>
            </a:r>
            <a:r>
              <a:rPr lang="en-US" sz="2000" b="1" dirty="0">
                <a:solidFill>
                  <a:prstClr val="black"/>
                </a:solidFill>
                <a:latin typeface="Calibri"/>
              </a:rPr>
              <a:t>word </a:t>
            </a:r>
            <a:r>
              <a:rPr lang="en-US" sz="2000" dirty="0">
                <a:solidFill>
                  <a:prstClr val="black"/>
                </a:solidFill>
                <a:latin typeface="Calibri"/>
              </a:rPr>
              <a:t>operation as the source register CX is 16-bit in size.</a:t>
            </a:r>
          </a:p>
          <a:p>
            <a:pPr>
              <a:lnSpc>
                <a:spcPct val="150000"/>
              </a:lnSpc>
            </a:pPr>
            <a:r>
              <a:rPr lang="en-US" sz="2000" dirty="0">
                <a:solidFill>
                  <a:prstClr val="black"/>
                </a:solidFill>
                <a:latin typeface="Calibri"/>
              </a:rPr>
              <a:t>MOV [BX][DI], CX ;move the content of CX to the effective address pointed by [BX] and [SI]</a:t>
            </a:r>
          </a:p>
        </p:txBody>
      </p:sp>
      <p:sp>
        <p:nvSpPr>
          <p:cNvPr id="3" name="Rectangle 2"/>
          <p:cNvSpPr/>
          <p:nvPr/>
        </p:nvSpPr>
        <p:spPr>
          <a:xfrm>
            <a:off x="4648200" y="152400"/>
            <a:ext cx="4113306" cy="523220"/>
          </a:xfrm>
          <a:prstGeom prst="rect">
            <a:avLst/>
          </a:prstGeom>
        </p:spPr>
        <p:txBody>
          <a:bodyPr wrap="none">
            <a:spAutoFit/>
          </a:bodyPr>
          <a:lstStyle/>
          <a:p>
            <a:r>
              <a:rPr lang="en-US" sz="2800" b="1" u="sng" dirty="0">
                <a:solidFill>
                  <a:prstClr val="black"/>
                </a:solidFill>
                <a:latin typeface="Calibri"/>
              </a:rPr>
              <a:t>Addressing Modes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Tree>
    <p:extLst>
      <p:ext uri="{BB962C8B-B14F-4D97-AF65-F5344CB8AC3E}">
        <p14:creationId xmlns:p14="http://schemas.microsoft.com/office/powerpoint/2010/main" val="300491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1"/>
            <a:ext cx="8839200" cy="4247317"/>
          </a:xfrm>
          <a:prstGeom prst="rect">
            <a:avLst/>
          </a:prstGeom>
        </p:spPr>
        <p:txBody>
          <a:bodyPr wrap="square">
            <a:spAutoFit/>
          </a:bodyPr>
          <a:lstStyle/>
          <a:p>
            <a:pPr>
              <a:lnSpc>
                <a:spcPct val="150000"/>
              </a:lnSpc>
            </a:pPr>
            <a:r>
              <a:rPr lang="en-US" sz="2000" b="1" i="1" dirty="0">
                <a:solidFill>
                  <a:prstClr val="black"/>
                </a:solidFill>
                <a:latin typeface="Calibri"/>
              </a:rPr>
              <a:t>7) Relative Based Indexed Mode</a:t>
            </a:r>
          </a:p>
          <a:p>
            <a:pPr>
              <a:lnSpc>
                <a:spcPct val="150000"/>
              </a:lnSpc>
            </a:pPr>
            <a:r>
              <a:rPr lang="en-US" sz="2000" dirty="0">
                <a:solidFill>
                  <a:prstClr val="black"/>
                </a:solidFill>
                <a:latin typeface="Calibri"/>
              </a:rPr>
              <a:t>This is the case when the ‘</a:t>
            </a:r>
            <a:r>
              <a:rPr lang="en-US" sz="2000" dirty="0">
                <a:solidFill>
                  <a:srgbClr val="FF0000"/>
                </a:solidFill>
                <a:latin typeface="Calibri"/>
              </a:rPr>
              <a:t>effective address</a:t>
            </a:r>
            <a:r>
              <a:rPr lang="en-US" sz="2000" dirty="0">
                <a:solidFill>
                  <a:prstClr val="black"/>
                </a:solidFill>
                <a:latin typeface="Calibri"/>
              </a:rPr>
              <a:t>’ is specified with a </a:t>
            </a:r>
            <a:r>
              <a:rPr lang="en-US" sz="2000" dirty="0">
                <a:solidFill>
                  <a:srgbClr val="FF0000"/>
                </a:solidFill>
                <a:latin typeface="Calibri"/>
              </a:rPr>
              <a:t>base register</a:t>
            </a:r>
            <a:r>
              <a:rPr lang="en-US" sz="2000" dirty="0">
                <a:solidFill>
                  <a:prstClr val="black"/>
                </a:solidFill>
                <a:latin typeface="Calibri"/>
              </a:rPr>
              <a:t>, an </a:t>
            </a:r>
            <a:r>
              <a:rPr lang="en-US" sz="2000" dirty="0">
                <a:solidFill>
                  <a:srgbClr val="FF0000"/>
                </a:solidFill>
                <a:latin typeface="Calibri"/>
              </a:rPr>
              <a:t>index register </a:t>
            </a:r>
            <a:r>
              <a:rPr lang="en-US" sz="2000" dirty="0">
                <a:solidFill>
                  <a:prstClr val="black"/>
                </a:solidFill>
                <a:latin typeface="Calibri"/>
              </a:rPr>
              <a:t>as well as a </a:t>
            </a:r>
            <a:r>
              <a:rPr lang="en-US" sz="2000" dirty="0">
                <a:solidFill>
                  <a:srgbClr val="FF0000"/>
                </a:solidFill>
                <a:latin typeface="Calibri"/>
              </a:rPr>
              <a:t>displacement</a:t>
            </a:r>
            <a:r>
              <a:rPr lang="en-US" sz="2000" dirty="0">
                <a:solidFill>
                  <a:prstClr val="black"/>
                </a:solidFill>
                <a:latin typeface="Calibri"/>
              </a:rPr>
              <a:t>. The ‘</a:t>
            </a:r>
            <a:r>
              <a:rPr lang="en-US" sz="2000" dirty="0">
                <a:solidFill>
                  <a:srgbClr val="FF0000"/>
                </a:solidFill>
                <a:latin typeface="Calibri"/>
              </a:rPr>
              <a:t>effective address</a:t>
            </a:r>
            <a:r>
              <a:rPr lang="en-US" sz="2000" dirty="0">
                <a:solidFill>
                  <a:prstClr val="black"/>
                </a:solidFill>
                <a:latin typeface="Calibri"/>
              </a:rPr>
              <a:t>’ is the </a:t>
            </a:r>
            <a:r>
              <a:rPr lang="en-US" sz="2000" dirty="0">
                <a:solidFill>
                  <a:srgbClr val="FF0000"/>
                </a:solidFill>
                <a:latin typeface="Calibri"/>
              </a:rPr>
              <a:t>sum of the two registers and the displacement</a:t>
            </a:r>
            <a:r>
              <a:rPr lang="en-US" sz="2000" dirty="0">
                <a:solidFill>
                  <a:prstClr val="black"/>
                </a:solidFill>
                <a:latin typeface="Calibri"/>
              </a:rPr>
              <a:t>.</a:t>
            </a:r>
          </a:p>
          <a:p>
            <a:pPr>
              <a:lnSpc>
                <a:spcPct val="150000"/>
              </a:lnSpc>
            </a:pPr>
            <a:r>
              <a:rPr lang="en-US" sz="2000" dirty="0">
                <a:solidFill>
                  <a:prstClr val="black"/>
                </a:solidFill>
                <a:latin typeface="Calibri"/>
              </a:rPr>
              <a:t>For example, the following use the relative-based indexed mode of addressing</a:t>
            </a:r>
          </a:p>
          <a:p>
            <a:pPr>
              <a:lnSpc>
                <a:spcPct val="150000"/>
              </a:lnSpc>
            </a:pPr>
            <a:r>
              <a:rPr lang="it-IT" sz="2000" dirty="0">
                <a:solidFill>
                  <a:prstClr val="black"/>
                </a:solidFill>
                <a:latin typeface="Calibri"/>
              </a:rPr>
              <a:t>MOV DL, 5[BX][DI] ;EA = 5 + BX + DI</a:t>
            </a:r>
          </a:p>
          <a:p>
            <a:pPr>
              <a:lnSpc>
                <a:spcPct val="150000"/>
              </a:lnSpc>
            </a:pPr>
            <a:r>
              <a:rPr lang="it-IT" sz="2000" dirty="0">
                <a:solidFill>
                  <a:prstClr val="black"/>
                </a:solidFill>
                <a:latin typeface="Calibri"/>
              </a:rPr>
              <a:t>MOV 5[BP][SI], AX ;EA = 5 + BP + SI</a:t>
            </a:r>
          </a:p>
          <a:p>
            <a:pPr>
              <a:lnSpc>
                <a:spcPct val="150000"/>
              </a:lnSpc>
            </a:pPr>
            <a:r>
              <a:rPr lang="en-US" sz="2000" dirty="0">
                <a:solidFill>
                  <a:prstClr val="black"/>
                </a:solidFill>
                <a:latin typeface="Calibri"/>
              </a:rPr>
              <a:t>MOV CL, COST[BX][SI] ;EA = COST + BX + SI     ;COST has to be defined as a displacement earlier</a:t>
            </a:r>
          </a:p>
        </p:txBody>
      </p:sp>
      <p:sp>
        <p:nvSpPr>
          <p:cNvPr id="3" name="Rectangle 2"/>
          <p:cNvSpPr/>
          <p:nvPr/>
        </p:nvSpPr>
        <p:spPr>
          <a:xfrm>
            <a:off x="4648200" y="152400"/>
            <a:ext cx="4113306" cy="523220"/>
          </a:xfrm>
          <a:prstGeom prst="rect">
            <a:avLst/>
          </a:prstGeom>
        </p:spPr>
        <p:txBody>
          <a:bodyPr wrap="none">
            <a:spAutoFit/>
          </a:bodyPr>
          <a:lstStyle/>
          <a:p>
            <a:r>
              <a:rPr lang="en-US" sz="2800" b="1" u="sng" dirty="0">
                <a:solidFill>
                  <a:prstClr val="black"/>
                </a:solidFill>
                <a:latin typeface="Calibri"/>
              </a:rPr>
              <a:t>Addressing Modes </a:t>
            </a:r>
            <a:r>
              <a:rPr lang="en-US" sz="2800" b="1" u="sng" dirty="0" err="1">
                <a:solidFill>
                  <a:prstClr val="black"/>
                </a:solidFill>
                <a:latin typeface="Calibri"/>
              </a:rPr>
              <a:t>contd</a:t>
            </a:r>
            <a:r>
              <a:rPr lang="en-US" sz="2800" b="1" u="sng" dirty="0">
                <a:solidFill>
                  <a:prstClr val="black"/>
                </a:solidFill>
                <a:latin typeface="Calibri"/>
              </a:rPr>
              <a:t>…</a:t>
            </a:r>
            <a:endParaRPr lang="en-US" sz="2800" u="sng" dirty="0">
              <a:solidFill>
                <a:prstClr val="black"/>
              </a:solidFill>
              <a:latin typeface="Calibri"/>
            </a:endParaRPr>
          </a:p>
        </p:txBody>
      </p:sp>
    </p:spTree>
    <p:extLst>
      <p:ext uri="{BB962C8B-B14F-4D97-AF65-F5344CB8AC3E}">
        <p14:creationId xmlns:p14="http://schemas.microsoft.com/office/powerpoint/2010/main" val="2152182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F4DD-B778-AF7F-476D-957A2BE62546}"/>
              </a:ext>
            </a:extLst>
          </p:cNvPr>
          <p:cNvSpPr>
            <a:spLocks noGrp="1"/>
          </p:cNvSpPr>
          <p:nvPr>
            <p:ph type="title"/>
          </p:nvPr>
        </p:nvSpPr>
        <p:spPr/>
        <p:txBody>
          <a:bodyPr/>
          <a:lstStyle/>
          <a:p>
            <a:r>
              <a:rPr lang="en-IN" dirty="0"/>
              <a:t>Find the Addressing Modes</a:t>
            </a:r>
          </a:p>
        </p:txBody>
      </p:sp>
      <p:sp>
        <p:nvSpPr>
          <p:cNvPr id="3" name="Content Placeholder 2">
            <a:extLst>
              <a:ext uri="{FF2B5EF4-FFF2-40B4-BE49-F238E27FC236}">
                <a16:creationId xmlns:a16="http://schemas.microsoft.com/office/drawing/2014/main" id="{E88B61F3-D85F-C73B-2388-AF3988E60A48}"/>
              </a:ext>
            </a:extLst>
          </p:cNvPr>
          <p:cNvSpPr>
            <a:spLocks noGrp="1"/>
          </p:cNvSpPr>
          <p:nvPr>
            <p:ph idx="1"/>
          </p:nvPr>
        </p:nvSpPr>
        <p:spPr/>
        <p:txBody>
          <a:bodyPr>
            <a:normAutofit/>
          </a:bodyPr>
          <a:lstStyle/>
          <a:p>
            <a:r>
              <a:rPr lang="en-IN" dirty="0"/>
              <a:t>MOV AX,[0854]</a:t>
            </a:r>
          </a:p>
          <a:p>
            <a:r>
              <a:rPr lang="en-IN" dirty="0"/>
              <a:t>MOV AL,CX</a:t>
            </a:r>
          </a:p>
          <a:p>
            <a:r>
              <a:rPr lang="en-IN" dirty="0"/>
              <a:t>MOV AX, 0945</a:t>
            </a:r>
          </a:p>
          <a:p>
            <a:r>
              <a:rPr lang="en-IN" dirty="0"/>
              <a:t>ADD CX, [BX]</a:t>
            </a:r>
          </a:p>
          <a:p>
            <a:r>
              <a:rPr lang="en-IN" dirty="0"/>
              <a:t>MOV AX, [BX][SI]</a:t>
            </a:r>
          </a:p>
          <a:p>
            <a:r>
              <a:rPr lang="en-IN" dirty="0"/>
              <a:t>ADD AX, 05[BP][SI]</a:t>
            </a:r>
          </a:p>
          <a:p>
            <a:r>
              <a:rPr lang="en-IN" dirty="0"/>
              <a:t>MOV CL, 0778</a:t>
            </a:r>
          </a:p>
        </p:txBody>
      </p:sp>
    </p:spTree>
    <p:extLst>
      <p:ext uri="{BB962C8B-B14F-4D97-AF65-F5344CB8AC3E}">
        <p14:creationId xmlns:p14="http://schemas.microsoft.com/office/powerpoint/2010/main" val="97140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1" y="71736"/>
            <a:ext cx="4608377" cy="461665"/>
          </a:xfrm>
          <a:prstGeom prst="rect">
            <a:avLst/>
          </a:prstGeom>
        </p:spPr>
        <p:txBody>
          <a:bodyPr wrap="none">
            <a:spAutoFit/>
          </a:bodyPr>
          <a:lstStyle/>
          <a:p>
            <a:pPr algn="ctr"/>
            <a:r>
              <a:rPr lang="en-US" sz="2400" b="1" dirty="0">
                <a:solidFill>
                  <a:prstClr val="black"/>
                </a:solidFill>
                <a:latin typeface="Calibri"/>
              </a:rPr>
              <a:t>Internal Block Diagram of the 8086</a:t>
            </a:r>
            <a:endParaRPr lang="en-US" sz="2400" dirty="0">
              <a:solidFill>
                <a:prstClr val="black"/>
              </a:solidFill>
              <a:latin typeface="Calibri"/>
            </a:endParaRPr>
          </a:p>
        </p:txBody>
      </p:sp>
      <p:graphicFrame>
        <p:nvGraphicFramePr>
          <p:cNvPr id="5" name="Table 4"/>
          <p:cNvGraphicFramePr>
            <a:graphicFrameLocks noGrp="1"/>
          </p:cNvGraphicFramePr>
          <p:nvPr/>
        </p:nvGraphicFramePr>
        <p:xfrm>
          <a:off x="2362200" y="1295400"/>
          <a:ext cx="1676400" cy="24384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04800">
                <a:tc>
                  <a:txBody>
                    <a:bodyPr/>
                    <a:lstStyle/>
                    <a:p>
                      <a:pPr algn="ctr"/>
                      <a:r>
                        <a:rPr lang="en-US" sz="1400" b="1" dirty="0"/>
                        <a:t>AH(8)</a:t>
                      </a:r>
                    </a:p>
                  </a:txBody>
                  <a:tcPr/>
                </a:tc>
                <a:tc>
                  <a:txBody>
                    <a:bodyPr/>
                    <a:lstStyle/>
                    <a:p>
                      <a:pPr algn="ctr"/>
                      <a:r>
                        <a:rPr lang="en-US" sz="1400" b="1" dirty="0"/>
                        <a:t>AL(8)</a:t>
                      </a:r>
                    </a:p>
                  </a:txBody>
                  <a:tcPr/>
                </a:tc>
                <a:extLst>
                  <a:ext uri="{0D108BD9-81ED-4DB2-BD59-A6C34878D82A}">
                    <a16:rowId xmlns:a16="http://schemas.microsoft.com/office/drawing/2014/main" val="10000"/>
                  </a:ext>
                </a:extLst>
              </a:tr>
              <a:tr h="304800">
                <a:tc>
                  <a:txBody>
                    <a:bodyPr/>
                    <a:lstStyle/>
                    <a:p>
                      <a:pPr algn="ctr"/>
                      <a:r>
                        <a:rPr lang="en-US" sz="1400" b="1" dirty="0"/>
                        <a:t>BH</a:t>
                      </a:r>
                    </a:p>
                  </a:txBody>
                  <a:tcPr>
                    <a:solidFill>
                      <a:srgbClr val="00B0F0"/>
                    </a:solidFill>
                  </a:tcPr>
                </a:tc>
                <a:tc>
                  <a:txBody>
                    <a:bodyPr/>
                    <a:lstStyle/>
                    <a:p>
                      <a:pPr algn="ctr"/>
                      <a:r>
                        <a:rPr lang="en-US" sz="1400" b="1" dirty="0"/>
                        <a:t>BL</a:t>
                      </a:r>
                    </a:p>
                  </a:txBody>
                  <a:tcPr>
                    <a:solidFill>
                      <a:srgbClr val="00B0F0"/>
                    </a:solidFill>
                  </a:tcPr>
                </a:tc>
                <a:extLst>
                  <a:ext uri="{0D108BD9-81ED-4DB2-BD59-A6C34878D82A}">
                    <a16:rowId xmlns:a16="http://schemas.microsoft.com/office/drawing/2014/main" val="10001"/>
                  </a:ext>
                </a:extLst>
              </a:tr>
              <a:tr h="304800">
                <a:tc>
                  <a:txBody>
                    <a:bodyPr/>
                    <a:lstStyle/>
                    <a:p>
                      <a:pPr algn="ctr"/>
                      <a:r>
                        <a:rPr lang="en-US" sz="1400" b="1" dirty="0"/>
                        <a:t>CH</a:t>
                      </a:r>
                    </a:p>
                  </a:txBody>
                  <a:tcPr/>
                </a:tc>
                <a:tc>
                  <a:txBody>
                    <a:bodyPr/>
                    <a:lstStyle/>
                    <a:p>
                      <a:pPr algn="ctr"/>
                      <a:r>
                        <a:rPr lang="en-US" sz="1400" b="1" dirty="0"/>
                        <a:t>CL</a:t>
                      </a:r>
                    </a:p>
                  </a:txBody>
                  <a:tcPr/>
                </a:tc>
                <a:extLst>
                  <a:ext uri="{0D108BD9-81ED-4DB2-BD59-A6C34878D82A}">
                    <a16:rowId xmlns:a16="http://schemas.microsoft.com/office/drawing/2014/main" val="10002"/>
                  </a:ext>
                </a:extLst>
              </a:tr>
              <a:tr h="304800">
                <a:tc>
                  <a:txBody>
                    <a:bodyPr/>
                    <a:lstStyle/>
                    <a:p>
                      <a:pPr algn="ctr"/>
                      <a:r>
                        <a:rPr lang="en-US" sz="1400" b="1" dirty="0"/>
                        <a:t>DH</a:t>
                      </a:r>
                    </a:p>
                  </a:txBody>
                  <a:tcPr/>
                </a:tc>
                <a:tc>
                  <a:txBody>
                    <a:bodyPr/>
                    <a:lstStyle/>
                    <a:p>
                      <a:pPr algn="ctr"/>
                      <a:r>
                        <a:rPr lang="en-US" sz="1400" b="1" dirty="0"/>
                        <a:t>DL</a:t>
                      </a:r>
                    </a:p>
                  </a:txBody>
                  <a:tcPr/>
                </a:tc>
                <a:extLst>
                  <a:ext uri="{0D108BD9-81ED-4DB2-BD59-A6C34878D82A}">
                    <a16:rowId xmlns:a16="http://schemas.microsoft.com/office/drawing/2014/main" val="10003"/>
                  </a:ext>
                </a:extLst>
              </a:tr>
              <a:tr h="304800">
                <a:tc gridSpan="2">
                  <a:txBody>
                    <a:bodyPr/>
                    <a:lstStyle/>
                    <a:p>
                      <a:pPr algn="ctr"/>
                      <a:r>
                        <a:rPr lang="en-US" sz="1400" b="1" dirty="0"/>
                        <a:t>SP (16 bit)</a:t>
                      </a:r>
                    </a:p>
                  </a:txBody>
                  <a:tcPr>
                    <a:solidFill>
                      <a:srgbClr val="92D050"/>
                    </a:solidFill>
                  </a:tcPr>
                </a:tc>
                <a:tc hMerge="1">
                  <a:txBody>
                    <a:bodyPr/>
                    <a:lstStyle/>
                    <a:p>
                      <a:endParaRPr lang="en-US" dirty="0"/>
                    </a:p>
                  </a:txBody>
                  <a:tcPr/>
                </a:tc>
                <a:extLst>
                  <a:ext uri="{0D108BD9-81ED-4DB2-BD59-A6C34878D82A}">
                    <a16:rowId xmlns:a16="http://schemas.microsoft.com/office/drawing/2014/main" val="10004"/>
                  </a:ext>
                </a:extLst>
              </a:tr>
              <a:tr h="304800">
                <a:tc gridSpan="2">
                  <a:txBody>
                    <a:bodyPr/>
                    <a:lstStyle/>
                    <a:p>
                      <a:pPr algn="ctr"/>
                      <a:r>
                        <a:rPr lang="en-US" sz="1400" b="1" dirty="0"/>
                        <a:t>BP(16 bit)</a:t>
                      </a:r>
                    </a:p>
                  </a:txBody>
                  <a:tcPr>
                    <a:solidFill>
                      <a:srgbClr val="92D050"/>
                    </a:solidFill>
                  </a:tcPr>
                </a:tc>
                <a:tc hMerge="1">
                  <a:txBody>
                    <a:bodyPr/>
                    <a:lstStyle/>
                    <a:p>
                      <a:endParaRPr lang="en-US" dirty="0"/>
                    </a:p>
                  </a:txBody>
                  <a:tcPr/>
                </a:tc>
                <a:extLst>
                  <a:ext uri="{0D108BD9-81ED-4DB2-BD59-A6C34878D82A}">
                    <a16:rowId xmlns:a16="http://schemas.microsoft.com/office/drawing/2014/main" val="10005"/>
                  </a:ext>
                </a:extLst>
              </a:tr>
              <a:tr h="304800">
                <a:tc gridSpan="2">
                  <a:txBody>
                    <a:bodyPr/>
                    <a:lstStyle/>
                    <a:p>
                      <a:pPr algn="ctr"/>
                      <a:r>
                        <a:rPr lang="en-US" sz="1400" b="1" dirty="0"/>
                        <a:t>SI(16 bit)</a:t>
                      </a:r>
                    </a:p>
                  </a:txBody>
                  <a:tcPr>
                    <a:solidFill>
                      <a:srgbClr val="00B0F0"/>
                    </a:solidFill>
                  </a:tcPr>
                </a:tc>
                <a:tc hMerge="1">
                  <a:txBody>
                    <a:bodyPr/>
                    <a:lstStyle/>
                    <a:p>
                      <a:endParaRPr lang="en-US" dirty="0"/>
                    </a:p>
                  </a:txBody>
                  <a:tcPr/>
                </a:tc>
                <a:extLst>
                  <a:ext uri="{0D108BD9-81ED-4DB2-BD59-A6C34878D82A}">
                    <a16:rowId xmlns:a16="http://schemas.microsoft.com/office/drawing/2014/main" val="10006"/>
                  </a:ext>
                </a:extLst>
              </a:tr>
              <a:tr h="304800">
                <a:tc gridSpan="2">
                  <a:txBody>
                    <a:bodyPr/>
                    <a:lstStyle/>
                    <a:p>
                      <a:pPr algn="ctr"/>
                      <a:r>
                        <a:rPr lang="en-US" sz="1400" b="1" dirty="0"/>
                        <a:t>DI(16 bit)</a:t>
                      </a:r>
                    </a:p>
                  </a:txBody>
                  <a:tcPr>
                    <a:solidFill>
                      <a:srgbClr val="00B0F0"/>
                    </a:solidFill>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6" name="Rectangle 5"/>
          <p:cNvSpPr/>
          <p:nvPr/>
        </p:nvSpPr>
        <p:spPr>
          <a:xfrm>
            <a:off x="1676400" y="4343400"/>
            <a:ext cx="54864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prstClr val="black"/>
                </a:solidFill>
                <a:latin typeface="Calibri"/>
              </a:rPr>
              <a:t>16 bits</a:t>
            </a:r>
          </a:p>
        </p:txBody>
      </p:sp>
      <p:sp>
        <p:nvSpPr>
          <p:cNvPr id="7" name="Down Arrow 6"/>
          <p:cNvSpPr/>
          <p:nvPr/>
        </p:nvSpPr>
        <p:spPr>
          <a:xfrm>
            <a:off x="3124200" y="3776434"/>
            <a:ext cx="228600" cy="56696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11" name="Rectangle 10"/>
          <p:cNvSpPr/>
          <p:nvPr/>
        </p:nvSpPr>
        <p:spPr>
          <a:xfrm>
            <a:off x="2552700" y="6126480"/>
            <a:ext cx="171450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prstClr val="black"/>
                </a:solidFill>
                <a:latin typeface="Calibri"/>
              </a:rPr>
              <a:t>FLAGS</a:t>
            </a:r>
          </a:p>
        </p:txBody>
      </p:sp>
      <p:sp>
        <p:nvSpPr>
          <p:cNvPr id="12" name="Rectangle 11"/>
          <p:cNvSpPr/>
          <p:nvPr/>
        </p:nvSpPr>
        <p:spPr>
          <a:xfrm>
            <a:off x="2467240" y="5509260"/>
            <a:ext cx="171450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prstClr val="black"/>
                </a:solidFill>
                <a:latin typeface="Calibri"/>
              </a:rPr>
              <a:t>ALU</a:t>
            </a:r>
          </a:p>
        </p:txBody>
      </p:sp>
      <p:sp>
        <p:nvSpPr>
          <p:cNvPr id="13" name="Rectangle 12"/>
          <p:cNvSpPr/>
          <p:nvPr/>
        </p:nvSpPr>
        <p:spPr>
          <a:xfrm>
            <a:off x="2171700" y="4953000"/>
            <a:ext cx="2324100"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prstClr val="black"/>
                </a:solidFill>
                <a:latin typeface="Calibri"/>
              </a:rPr>
              <a:t>TEMPORARY REGISTERS</a:t>
            </a:r>
          </a:p>
        </p:txBody>
      </p:sp>
      <p:sp>
        <p:nvSpPr>
          <p:cNvPr id="14" name="Up-Down Arrow 13"/>
          <p:cNvSpPr/>
          <p:nvPr/>
        </p:nvSpPr>
        <p:spPr>
          <a:xfrm>
            <a:off x="3840480" y="4572000"/>
            <a:ext cx="274320" cy="365760"/>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15" name="Up-Down Arrow 14"/>
          <p:cNvSpPr/>
          <p:nvPr/>
        </p:nvSpPr>
        <p:spPr>
          <a:xfrm>
            <a:off x="2621280" y="4555309"/>
            <a:ext cx="274320" cy="365760"/>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16" name="Up-Down Arrow 15"/>
          <p:cNvSpPr/>
          <p:nvPr/>
        </p:nvSpPr>
        <p:spPr>
          <a:xfrm>
            <a:off x="8107680" y="1752600"/>
            <a:ext cx="274320" cy="548640"/>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17" name="Down Arrow 16"/>
          <p:cNvSpPr/>
          <p:nvPr/>
        </p:nvSpPr>
        <p:spPr>
          <a:xfrm>
            <a:off x="3855720" y="5227320"/>
            <a:ext cx="182880" cy="2895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18" name="Down Arrow 17"/>
          <p:cNvSpPr/>
          <p:nvPr/>
        </p:nvSpPr>
        <p:spPr>
          <a:xfrm>
            <a:off x="2712720" y="5257800"/>
            <a:ext cx="182880" cy="2895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19" name="Up Arrow 18"/>
          <p:cNvSpPr/>
          <p:nvPr/>
        </p:nvSpPr>
        <p:spPr>
          <a:xfrm>
            <a:off x="1874520" y="4555308"/>
            <a:ext cx="182880" cy="1371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0" name="Rectangle 19"/>
          <p:cNvSpPr/>
          <p:nvPr/>
        </p:nvSpPr>
        <p:spPr>
          <a:xfrm>
            <a:off x="1920240" y="5928360"/>
            <a:ext cx="1280160" cy="91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1" name="Rounded Rectangle 20"/>
          <p:cNvSpPr/>
          <p:nvPr/>
        </p:nvSpPr>
        <p:spPr>
          <a:xfrm>
            <a:off x="3108960" y="5791200"/>
            <a:ext cx="91440" cy="228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2" name="Up Arrow 21"/>
          <p:cNvSpPr/>
          <p:nvPr/>
        </p:nvSpPr>
        <p:spPr>
          <a:xfrm>
            <a:off x="1676400" y="4572000"/>
            <a:ext cx="182880" cy="201168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3" name="Rectangle 22"/>
          <p:cNvSpPr/>
          <p:nvPr/>
        </p:nvSpPr>
        <p:spPr>
          <a:xfrm>
            <a:off x="1722120" y="6553200"/>
            <a:ext cx="1554480" cy="91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4" name="Rounded Rectangle 23"/>
          <p:cNvSpPr/>
          <p:nvPr/>
        </p:nvSpPr>
        <p:spPr>
          <a:xfrm>
            <a:off x="3261360" y="6400800"/>
            <a:ext cx="91440" cy="228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6" name="Rectangle 25"/>
          <p:cNvSpPr/>
          <p:nvPr/>
        </p:nvSpPr>
        <p:spPr>
          <a:xfrm>
            <a:off x="3916680" y="5791200"/>
            <a:ext cx="121920" cy="33528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27" name="Rectangle 26"/>
          <p:cNvSpPr/>
          <p:nvPr/>
        </p:nvSpPr>
        <p:spPr>
          <a:xfrm>
            <a:off x="2697480" y="5760720"/>
            <a:ext cx="121920" cy="335280"/>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graphicFrame>
        <p:nvGraphicFramePr>
          <p:cNvPr id="28" name="Table 27"/>
          <p:cNvGraphicFramePr>
            <a:graphicFrameLocks noGrp="1"/>
          </p:cNvGraphicFramePr>
          <p:nvPr/>
        </p:nvGraphicFramePr>
        <p:xfrm>
          <a:off x="7239000" y="2362200"/>
          <a:ext cx="1295400" cy="16002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267953">
                <a:tc>
                  <a:txBody>
                    <a:bodyPr/>
                    <a:lstStyle/>
                    <a:p>
                      <a:pPr algn="ctr"/>
                      <a:r>
                        <a:rPr lang="en-US" sz="1500" b="1" dirty="0"/>
                        <a:t>ES</a:t>
                      </a:r>
                    </a:p>
                  </a:txBody>
                  <a:tcPr/>
                </a:tc>
                <a:extLst>
                  <a:ext uri="{0D108BD9-81ED-4DB2-BD59-A6C34878D82A}">
                    <a16:rowId xmlns:a16="http://schemas.microsoft.com/office/drawing/2014/main" val="10000"/>
                  </a:ext>
                </a:extLst>
              </a:tr>
              <a:tr h="267953">
                <a:tc>
                  <a:txBody>
                    <a:bodyPr/>
                    <a:lstStyle/>
                    <a:p>
                      <a:pPr algn="ctr"/>
                      <a:r>
                        <a:rPr lang="en-US" sz="1500" b="1" dirty="0"/>
                        <a:t>CS</a:t>
                      </a:r>
                    </a:p>
                  </a:txBody>
                  <a:tcPr/>
                </a:tc>
                <a:extLst>
                  <a:ext uri="{0D108BD9-81ED-4DB2-BD59-A6C34878D82A}">
                    <a16:rowId xmlns:a16="http://schemas.microsoft.com/office/drawing/2014/main" val="10001"/>
                  </a:ext>
                </a:extLst>
              </a:tr>
              <a:tr h="267953">
                <a:tc>
                  <a:txBody>
                    <a:bodyPr/>
                    <a:lstStyle/>
                    <a:p>
                      <a:pPr algn="ctr"/>
                      <a:r>
                        <a:rPr lang="en-US" sz="1500" b="1" dirty="0"/>
                        <a:t>SS</a:t>
                      </a:r>
                    </a:p>
                  </a:txBody>
                  <a:tcPr/>
                </a:tc>
                <a:extLst>
                  <a:ext uri="{0D108BD9-81ED-4DB2-BD59-A6C34878D82A}">
                    <a16:rowId xmlns:a16="http://schemas.microsoft.com/office/drawing/2014/main" val="10002"/>
                  </a:ext>
                </a:extLst>
              </a:tr>
              <a:tr h="267953">
                <a:tc>
                  <a:txBody>
                    <a:bodyPr/>
                    <a:lstStyle/>
                    <a:p>
                      <a:pPr algn="ctr"/>
                      <a:r>
                        <a:rPr lang="en-US" sz="1500" b="1" dirty="0"/>
                        <a:t>DS</a:t>
                      </a:r>
                    </a:p>
                  </a:txBody>
                  <a:tcPr/>
                </a:tc>
                <a:extLst>
                  <a:ext uri="{0D108BD9-81ED-4DB2-BD59-A6C34878D82A}">
                    <a16:rowId xmlns:a16="http://schemas.microsoft.com/office/drawing/2014/main" val="10003"/>
                  </a:ext>
                </a:extLst>
              </a:tr>
              <a:tr h="267953">
                <a:tc>
                  <a:txBody>
                    <a:bodyPr/>
                    <a:lstStyle/>
                    <a:p>
                      <a:pPr algn="ctr"/>
                      <a:r>
                        <a:rPr lang="en-US" sz="1500" b="1" dirty="0"/>
                        <a:t>IP</a:t>
                      </a:r>
                    </a:p>
                  </a:txBody>
                  <a:tcPr>
                    <a:solidFill>
                      <a:srgbClr val="FFFF00"/>
                    </a:solidFill>
                  </a:tcPr>
                </a:tc>
                <a:extLst>
                  <a:ext uri="{0D108BD9-81ED-4DB2-BD59-A6C34878D82A}">
                    <a16:rowId xmlns:a16="http://schemas.microsoft.com/office/drawing/2014/main" val="10004"/>
                  </a:ext>
                </a:extLst>
              </a:tr>
            </a:tbl>
          </a:graphicData>
        </a:graphic>
      </p:graphicFrame>
      <p:sp>
        <p:nvSpPr>
          <p:cNvPr id="29" name="Rectangle 28"/>
          <p:cNvSpPr/>
          <p:nvPr/>
        </p:nvSpPr>
        <p:spPr>
          <a:xfrm>
            <a:off x="5105400" y="4983480"/>
            <a:ext cx="1066800" cy="1341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prstClr val="black"/>
                </a:solidFill>
                <a:latin typeface="Calibri"/>
              </a:rPr>
              <a:t>EU</a:t>
            </a:r>
          </a:p>
          <a:p>
            <a:pPr algn="ctr"/>
            <a:r>
              <a:rPr lang="en-US" sz="1500" b="1" dirty="0">
                <a:solidFill>
                  <a:prstClr val="black"/>
                </a:solidFill>
                <a:latin typeface="Calibri"/>
              </a:rPr>
              <a:t>CONTROL</a:t>
            </a:r>
          </a:p>
          <a:p>
            <a:pPr algn="ctr"/>
            <a:r>
              <a:rPr lang="en-US" sz="1500" b="1" dirty="0">
                <a:solidFill>
                  <a:prstClr val="black"/>
                </a:solidFill>
                <a:latin typeface="Calibri"/>
              </a:rPr>
              <a:t>UNIT</a:t>
            </a:r>
          </a:p>
        </p:txBody>
      </p:sp>
      <p:sp>
        <p:nvSpPr>
          <p:cNvPr id="30" name="Rectangle 29"/>
          <p:cNvSpPr/>
          <p:nvPr/>
        </p:nvSpPr>
        <p:spPr>
          <a:xfrm>
            <a:off x="9067800" y="3413760"/>
            <a:ext cx="1066800" cy="1341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prstClr val="black"/>
                </a:solidFill>
                <a:latin typeface="Calibri"/>
              </a:rPr>
              <a:t>BUS</a:t>
            </a:r>
          </a:p>
          <a:p>
            <a:pPr algn="ctr"/>
            <a:r>
              <a:rPr lang="en-US" sz="1500" b="1" dirty="0">
                <a:solidFill>
                  <a:prstClr val="black"/>
                </a:solidFill>
                <a:latin typeface="Calibri"/>
              </a:rPr>
              <a:t>CONTROL</a:t>
            </a:r>
          </a:p>
          <a:p>
            <a:pPr algn="ctr"/>
            <a:r>
              <a:rPr lang="en-US" sz="1500" b="1" dirty="0">
                <a:solidFill>
                  <a:prstClr val="black"/>
                </a:solidFill>
                <a:latin typeface="Calibri"/>
              </a:rPr>
              <a:t>UNIT</a:t>
            </a:r>
          </a:p>
        </p:txBody>
      </p:sp>
      <mc:AlternateContent xmlns:mc="http://schemas.openxmlformats.org/markup-compatibility/2006" xmlns:a14="http://schemas.microsoft.com/office/drawing/2010/main">
        <mc:Choice Requires="a14">
          <p:sp>
            <p:nvSpPr>
              <p:cNvPr id="31" name="Rectangle 30"/>
              <p:cNvSpPr/>
              <p:nvPr/>
            </p:nvSpPr>
            <p:spPr>
              <a:xfrm>
                <a:off x="6743700" y="1236078"/>
                <a:ext cx="2324100" cy="516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500" b="1" i="1">
                              <a:solidFill>
                                <a:prstClr val="black"/>
                              </a:solidFill>
                              <a:latin typeface="Cambria Math" panose="02040503050406030204" pitchFamily="18" charset="0"/>
                            </a:rPr>
                          </m:ctrlPr>
                        </m:naryPr>
                        <m:sub/>
                        <m:sup/>
                        <m:e/>
                      </m:nary>
                    </m:oMath>
                  </m:oMathPara>
                </a14:m>
                <a:endParaRPr lang="en-US" sz="1500" b="1" dirty="0">
                  <a:solidFill>
                    <a:prstClr val="black"/>
                  </a:solidFill>
                  <a:latin typeface="Calibri"/>
                </a:endParaRPr>
              </a:p>
            </p:txBody>
          </p:sp>
        </mc:Choice>
        <mc:Fallback xmlns="">
          <p:sp>
            <p:nvSpPr>
              <p:cNvPr id="31" name="Rectangle 30"/>
              <p:cNvSpPr>
                <a:spLocks noRot="1" noChangeAspect="1" noMove="1" noResize="1" noEditPoints="1" noAdjustHandles="1" noChangeArrowheads="1" noChangeShapeType="1" noTextEdit="1"/>
              </p:cNvSpPr>
              <p:nvPr/>
            </p:nvSpPr>
            <p:spPr>
              <a:xfrm>
                <a:off x="6743700" y="1236078"/>
                <a:ext cx="2324100" cy="516523"/>
              </a:xfrm>
              <a:prstGeom prst="rect">
                <a:avLst/>
              </a:prstGeom>
              <a:blipFill>
                <a:blip r:embed="rId3"/>
                <a:stretch>
                  <a:fillRect/>
                </a:stretch>
              </a:blipFill>
            </p:spPr>
            <p:txBody>
              <a:bodyPr/>
              <a:lstStyle/>
              <a:p>
                <a:r>
                  <a:rPr lang="en-IN">
                    <a:noFill/>
                  </a:rPr>
                  <a:t> </a:t>
                </a:r>
              </a:p>
            </p:txBody>
          </p:sp>
        </mc:Fallback>
      </mc:AlternateContent>
      <p:sp>
        <p:nvSpPr>
          <p:cNvPr id="34" name="Up Arrow 33"/>
          <p:cNvSpPr/>
          <p:nvPr/>
        </p:nvSpPr>
        <p:spPr>
          <a:xfrm>
            <a:off x="7467600" y="1752600"/>
            <a:ext cx="228600" cy="54864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35" name="Up Arrow 34"/>
          <p:cNvSpPr/>
          <p:nvPr/>
        </p:nvSpPr>
        <p:spPr>
          <a:xfrm rot="5400000">
            <a:off x="9204960" y="1234440"/>
            <a:ext cx="274320" cy="54864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cxnSp>
        <p:nvCxnSpPr>
          <p:cNvPr id="38" name="Straight Connector 37"/>
          <p:cNvCxnSpPr/>
          <p:nvPr/>
        </p:nvCxnSpPr>
        <p:spPr>
          <a:xfrm flipH="1">
            <a:off x="9494520" y="1645920"/>
            <a:ext cx="30480" cy="176784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flipH="1">
            <a:off x="9601200" y="1508760"/>
            <a:ext cx="30480" cy="1920240"/>
          </a:xfrm>
          <a:prstGeom prst="line">
            <a:avLst/>
          </a:prstGeom>
        </p:spPr>
        <p:style>
          <a:lnRef idx="2">
            <a:schemeClr val="dk1"/>
          </a:lnRef>
          <a:fillRef idx="0">
            <a:schemeClr val="dk1"/>
          </a:fillRef>
          <a:effectRef idx="1">
            <a:schemeClr val="dk1"/>
          </a:effectRef>
          <a:fontRef idx="minor">
            <a:schemeClr val="tx1"/>
          </a:fontRef>
        </p:style>
      </p:cxnSp>
      <p:sp>
        <p:nvSpPr>
          <p:cNvPr id="40" name="Left-Right Arrow 39"/>
          <p:cNvSpPr/>
          <p:nvPr/>
        </p:nvSpPr>
        <p:spPr>
          <a:xfrm>
            <a:off x="10134600" y="3776434"/>
            <a:ext cx="533400" cy="283483"/>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41" name="TextBox 40"/>
          <p:cNvSpPr txBox="1"/>
          <p:nvPr/>
        </p:nvSpPr>
        <p:spPr>
          <a:xfrm>
            <a:off x="10210800" y="2814698"/>
            <a:ext cx="381000" cy="2062103"/>
          </a:xfrm>
          <a:prstGeom prst="rect">
            <a:avLst/>
          </a:prstGeom>
          <a:noFill/>
        </p:spPr>
        <p:txBody>
          <a:bodyPr wrap="square" rtlCol="0">
            <a:spAutoFit/>
          </a:bodyPr>
          <a:lstStyle/>
          <a:p>
            <a:r>
              <a:rPr lang="en-US" sz="1600" b="1" dirty="0">
                <a:solidFill>
                  <a:prstClr val="black"/>
                </a:solidFill>
                <a:latin typeface="Calibri"/>
              </a:rPr>
              <a:t>808</a:t>
            </a:r>
          </a:p>
          <a:p>
            <a:r>
              <a:rPr lang="en-US" sz="1600" b="1" dirty="0">
                <a:solidFill>
                  <a:prstClr val="black"/>
                </a:solidFill>
                <a:latin typeface="Calibri"/>
              </a:rPr>
              <a:t>6</a:t>
            </a:r>
          </a:p>
          <a:p>
            <a:endParaRPr lang="en-US" sz="1600" b="1" dirty="0">
              <a:solidFill>
                <a:prstClr val="black"/>
              </a:solidFill>
              <a:latin typeface="Calibri"/>
            </a:endParaRPr>
          </a:p>
          <a:p>
            <a:r>
              <a:rPr lang="en-US" sz="1600" b="1" dirty="0">
                <a:solidFill>
                  <a:prstClr val="black"/>
                </a:solidFill>
                <a:latin typeface="Calibri"/>
              </a:rPr>
              <a:t>BUS</a:t>
            </a:r>
          </a:p>
        </p:txBody>
      </p:sp>
      <p:graphicFrame>
        <p:nvGraphicFramePr>
          <p:cNvPr id="42" name="Table 41"/>
          <p:cNvGraphicFramePr>
            <a:graphicFrameLocks noGrp="1"/>
          </p:cNvGraphicFramePr>
          <p:nvPr/>
        </p:nvGraphicFramePr>
        <p:xfrm>
          <a:off x="6943634" y="5459730"/>
          <a:ext cx="2097588" cy="388620"/>
        </p:xfrm>
        <a:graphic>
          <a:graphicData uri="http://schemas.openxmlformats.org/drawingml/2006/table">
            <a:tbl>
              <a:tblPr firstRow="1" bandRow="1">
                <a:tableStyleId>{5940675A-B579-460E-94D1-54222C63F5DA}</a:tableStyleId>
              </a:tblPr>
              <a:tblGrid>
                <a:gridCol w="349598">
                  <a:extLst>
                    <a:ext uri="{9D8B030D-6E8A-4147-A177-3AD203B41FA5}">
                      <a16:colId xmlns:a16="http://schemas.microsoft.com/office/drawing/2014/main" val="20000"/>
                    </a:ext>
                  </a:extLst>
                </a:gridCol>
                <a:gridCol w="349598">
                  <a:extLst>
                    <a:ext uri="{9D8B030D-6E8A-4147-A177-3AD203B41FA5}">
                      <a16:colId xmlns:a16="http://schemas.microsoft.com/office/drawing/2014/main" val="20001"/>
                    </a:ext>
                  </a:extLst>
                </a:gridCol>
                <a:gridCol w="349598">
                  <a:extLst>
                    <a:ext uri="{9D8B030D-6E8A-4147-A177-3AD203B41FA5}">
                      <a16:colId xmlns:a16="http://schemas.microsoft.com/office/drawing/2014/main" val="20002"/>
                    </a:ext>
                  </a:extLst>
                </a:gridCol>
                <a:gridCol w="349598">
                  <a:extLst>
                    <a:ext uri="{9D8B030D-6E8A-4147-A177-3AD203B41FA5}">
                      <a16:colId xmlns:a16="http://schemas.microsoft.com/office/drawing/2014/main" val="20003"/>
                    </a:ext>
                  </a:extLst>
                </a:gridCol>
                <a:gridCol w="349598">
                  <a:extLst>
                    <a:ext uri="{9D8B030D-6E8A-4147-A177-3AD203B41FA5}">
                      <a16:colId xmlns:a16="http://schemas.microsoft.com/office/drawing/2014/main" val="20004"/>
                    </a:ext>
                  </a:extLst>
                </a:gridCol>
                <a:gridCol w="349598">
                  <a:extLst>
                    <a:ext uri="{9D8B030D-6E8A-4147-A177-3AD203B41FA5}">
                      <a16:colId xmlns:a16="http://schemas.microsoft.com/office/drawing/2014/main" val="20005"/>
                    </a:ext>
                  </a:extLst>
                </a:gridCol>
              </a:tblGrid>
              <a:tr h="388620">
                <a:tc>
                  <a:txBody>
                    <a:bodyPr/>
                    <a:lstStyle/>
                    <a:p>
                      <a:r>
                        <a:rPr lang="en-US" sz="1500" b="1" dirty="0"/>
                        <a:t>1</a:t>
                      </a:r>
                    </a:p>
                  </a:txBody>
                  <a:tcPr/>
                </a:tc>
                <a:tc>
                  <a:txBody>
                    <a:bodyPr/>
                    <a:lstStyle/>
                    <a:p>
                      <a:r>
                        <a:rPr lang="en-US" sz="1500" b="1" dirty="0"/>
                        <a:t>2</a:t>
                      </a:r>
                    </a:p>
                  </a:txBody>
                  <a:tcPr/>
                </a:tc>
                <a:tc>
                  <a:txBody>
                    <a:bodyPr/>
                    <a:lstStyle/>
                    <a:p>
                      <a:r>
                        <a:rPr lang="en-US" sz="1500" b="1" dirty="0"/>
                        <a:t>3</a:t>
                      </a:r>
                    </a:p>
                  </a:txBody>
                  <a:tcPr/>
                </a:tc>
                <a:tc>
                  <a:txBody>
                    <a:bodyPr/>
                    <a:lstStyle/>
                    <a:p>
                      <a:r>
                        <a:rPr lang="en-US" sz="1500" b="1" dirty="0"/>
                        <a:t>4</a:t>
                      </a:r>
                    </a:p>
                  </a:txBody>
                  <a:tcPr/>
                </a:tc>
                <a:tc>
                  <a:txBody>
                    <a:bodyPr/>
                    <a:lstStyle/>
                    <a:p>
                      <a:r>
                        <a:rPr lang="en-US" sz="1500" b="1" dirty="0"/>
                        <a:t>5</a:t>
                      </a:r>
                    </a:p>
                  </a:txBody>
                  <a:tcPr/>
                </a:tc>
                <a:tc>
                  <a:txBody>
                    <a:bodyPr/>
                    <a:lstStyle/>
                    <a:p>
                      <a:r>
                        <a:rPr lang="en-US" sz="1500" b="1" dirty="0"/>
                        <a:t>6</a:t>
                      </a:r>
                    </a:p>
                  </a:txBody>
                  <a:tcPr/>
                </a:tc>
                <a:extLst>
                  <a:ext uri="{0D108BD9-81ED-4DB2-BD59-A6C34878D82A}">
                    <a16:rowId xmlns:a16="http://schemas.microsoft.com/office/drawing/2014/main" val="10000"/>
                  </a:ext>
                </a:extLst>
              </a:tr>
            </a:tbl>
          </a:graphicData>
        </a:graphic>
      </p:graphicFrame>
      <p:sp>
        <p:nvSpPr>
          <p:cNvPr id="43" name="Left Arrow 42"/>
          <p:cNvSpPr/>
          <p:nvPr/>
        </p:nvSpPr>
        <p:spPr>
          <a:xfrm>
            <a:off x="6172200" y="5562600"/>
            <a:ext cx="723900" cy="18288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44" name="Up Arrow 43"/>
          <p:cNvSpPr/>
          <p:nvPr/>
        </p:nvSpPr>
        <p:spPr>
          <a:xfrm>
            <a:off x="6534150" y="4555310"/>
            <a:ext cx="209550" cy="1022531"/>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45" name="Right Arrow 44"/>
          <p:cNvSpPr/>
          <p:nvPr/>
        </p:nvSpPr>
        <p:spPr>
          <a:xfrm>
            <a:off x="6819900" y="3691168"/>
            <a:ext cx="419100" cy="1950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46" name="Down Arrow 45"/>
          <p:cNvSpPr/>
          <p:nvPr/>
        </p:nvSpPr>
        <p:spPr>
          <a:xfrm>
            <a:off x="6781800" y="3845748"/>
            <a:ext cx="182880" cy="49765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sp>
        <p:nvSpPr>
          <p:cNvPr id="47" name="Left Arrow 46"/>
          <p:cNvSpPr/>
          <p:nvPr/>
        </p:nvSpPr>
        <p:spPr>
          <a:xfrm>
            <a:off x="9067800" y="5577840"/>
            <a:ext cx="563880" cy="16764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cxnSp>
        <p:nvCxnSpPr>
          <p:cNvPr id="49" name="Straight Connector 48"/>
          <p:cNvCxnSpPr/>
          <p:nvPr/>
        </p:nvCxnSpPr>
        <p:spPr>
          <a:xfrm flipV="1">
            <a:off x="9631680" y="4724400"/>
            <a:ext cx="0" cy="91440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flipV="1">
            <a:off x="9525000" y="4724400"/>
            <a:ext cx="0" cy="914400"/>
          </a:xfrm>
          <a:prstGeom prst="line">
            <a:avLst/>
          </a:prstGeom>
        </p:spPr>
        <p:style>
          <a:lnRef idx="2">
            <a:schemeClr val="dk1"/>
          </a:lnRef>
          <a:fillRef idx="0">
            <a:schemeClr val="dk1"/>
          </a:fillRef>
          <a:effectRef idx="1">
            <a:schemeClr val="dk1"/>
          </a:effectRef>
          <a:fontRef idx="minor">
            <a:schemeClr val="tx1"/>
          </a:fontRef>
        </p:style>
      </p:cxnSp>
      <p:sp>
        <p:nvSpPr>
          <p:cNvPr id="52" name="TextBox 51"/>
          <p:cNvSpPr txBox="1"/>
          <p:nvPr/>
        </p:nvSpPr>
        <p:spPr>
          <a:xfrm>
            <a:off x="9067800" y="1066800"/>
            <a:ext cx="1524000" cy="338554"/>
          </a:xfrm>
          <a:prstGeom prst="rect">
            <a:avLst/>
          </a:prstGeom>
          <a:noFill/>
        </p:spPr>
        <p:txBody>
          <a:bodyPr wrap="square" rtlCol="0">
            <a:spAutoFit/>
          </a:bodyPr>
          <a:lstStyle/>
          <a:p>
            <a:r>
              <a:rPr lang="en-US" sz="1600" b="1" dirty="0">
                <a:solidFill>
                  <a:prstClr val="black"/>
                </a:solidFill>
                <a:latin typeface="Calibri"/>
              </a:rPr>
              <a:t>ADDRESS BUS</a:t>
            </a:r>
          </a:p>
        </p:txBody>
      </p:sp>
      <p:sp>
        <p:nvSpPr>
          <p:cNvPr id="53" name="TextBox 52"/>
          <p:cNvSpPr txBox="1"/>
          <p:nvPr/>
        </p:nvSpPr>
        <p:spPr>
          <a:xfrm>
            <a:off x="6964680" y="4988205"/>
            <a:ext cx="2179320" cy="338554"/>
          </a:xfrm>
          <a:prstGeom prst="rect">
            <a:avLst/>
          </a:prstGeom>
          <a:noFill/>
        </p:spPr>
        <p:txBody>
          <a:bodyPr wrap="square" rtlCol="0">
            <a:spAutoFit/>
          </a:bodyPr>
          <a:lstStyle/>
          <a:p>
            <a:r>
              <a:rPr lang="en-US" sz="1600" b="1" dirty="0">
                <a:solidFill>
                  <a:prstClr val="black"/>
                </a:solidFill>
                <a:latin typeface="Calibri"/>
              </a:rPr>
              <a:t>INSTRUCTION QUEUE</a:t>
            </a:r>
          </a:p>
        </p:txBody>
      </p:sp>
      <p:sp>
        <p:nvSpPr>
          <p:cNvPr id="54" name="TextBox 53"/>
          <p:cNvSpPr txBox="1"/>
          <p:nvPr/>
        </p:nvSpPr>
        <p:spPr>
          <a:xfrm>
            <a:off x="7498080" y="6290846"/>
            <a:ext cx="2636520" cy="338554"/>
          </a:xfrm>
          <a:prstGeom prst="rect">
            <a:avLst/>
          </a:prstGeom>
          <a:noFill/>
        </p:spPr>
        <p:txBody>
          <a:bodyPr wrap="square" rtlCol="0">
            <a:spAutoFit/>
          </a:bodyPr>
          <a:lstStyle/>
          <a:p>
            <a:r>
              <a:rPr lang="en-US" sz="1600" b="1" dirty="0">
                <a:solidFill>
                  <a:srgbClr val="C00000"/>
                </a:solidFill>
                <a:latin typeface="Calibri"/>
              </a:rPr>
              <a:t>BUS INTERFACE UNIT (BIU)</a:t>
            </a:r>
          </a:p>
        </p:txBody>
      </p:sp>
      <p:cxnSp>
        <p:nvCxnSpPr>
          <p:cNvPr id="56" name="Straight Connector 55"/>
          <p:cNvCxnSpPr/>
          <p:nvPr/>
        </p:nvCxnSpPr>
        <p:spPr>
          <a:xfrm flipV="1">
            <a:off x="4800600" y="3962400"/>
            <a:ext cx="0" cy="228600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H="1">
            <a:off x="3840480" y="3962400"/>
            <a:ext cx="960120" cy="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3840480" y="3735394"/>
            <a:ext cx="0" cy="227007"/>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flipH="1">
            <a:off x="4267200" y="6248400"/>
            <a:ext cx="54864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flipH="1">
            <a:off x="4251960" y="5638800"/>
            <a:ext cx="54864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flipH="1">
            <a:off x="4526280" y="5061131"/>
            <a:ext cx="27432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5" name="TextBox 64"/>
          <p:cNvSpPr txBox="1"/>
          <p:nvPr/>
        </p:nvSpPr>
        <p:spPr>
          <a:xfrm>
            <a:off x="4302398" y="6383923"/>
            <a:ext cx="2098403" cy="338554"/>
          </a:xfrm>
          <a:prstGeom prst="rect">
            <a:avLst/>
          </a:prstGeom>
          <a:noFill/>
        </p:spPr>
        <p:txBody>
          <a:bodyPr wrap="square" rtlCol="0">
            <a:spAutoFit/>
          </a:bodyPr>
          <a:lstStyle/>
          <a:p>
            <a:r>
              <a:rPr lang="en-US" sz="1600" b="1" dirty="0">
                <a:solidFill>
                  <a:srgbClr val="C00000"/>
                </a:solidFill>
                <a:latin typeface="Calibri"/>
              </a:rPr>
              <a:t>EXECUTION UNIT (EU)</a:t>
            </a:r>
          </a:p>
        </p:txBody>
      </p:sp>
      <p:cxnSp>
        <p:nvCxnSpPr>
          <p:cNvPr id="67" name="Straight Connector 66"/>
          <p:cNvCxnSpPr/>
          <p:nvPr/>
        </p:nvCxnSpPr>
        <p:spPr>
          <a:xfrm>
            <a:off x="6400800" y="1066801"/>
            <a:ext cx="0" cy="5655677"/>
          </a:xfrm>
          <a:prstGeom prst="line">
            <a:avLst/>
          </a:prstGeom>
          <a:ln>
            <a:solidFill>
              <a:srgbClr val="FF0000"/>
            </a:solidFill>
            <a:prstDash val="sysDot"/>
          </a:ln>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10591800" y="1066800"/>
            <a:ext cx="0" cy="5760720"/>
          </a:xfrm>
          <a:prstGeom prst="line">
            <a:avLst/>
          </a:prstGeom>
          <a:ln>
            <a:solidFill>
              <a:srgbClr val="FF0000"/>
            </a:solidFill>
            <a:prstDash val="sysDot"/>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flipH="1" flipV="1">
            <a:off x="1600200" y="1058362"/>
            <a:ext cx="8991600" cy="5537"/>
          </a:xfrm>
          <a:prstGeom prst="line">
            <a:avLst/>
          </a:prstGeom>
          <a:ln>
            <a:solidFill>
              <a:srgbClr val="FF0000"/>
            </a:solidFill>
            <a:prstDash val="sysDot"/>
          </a:ln>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1600200" y="1058362"/>
            <a:ext cx="0" cy="5655677"/>
          </a:xfrm>
          <a:prstGeom prst="line">
            <a:avLst/>
          </a:prstGeom>
          <a:ln>
            <a:solidFill>
              <a:srgbClr val="FF0000"/>
            </a:solidFill>
            <a:prstDash val="sysDot"/>
          </a:ln>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flipH="1">
            <a:off x="1524000" y="6714039"/>
            <a:ext cx="9067800" cy="8439"/>
          </a:xfrm>
          <a:prstGeom prst="line">
            <a:avLst/>
          </a:prstGeom>
          <a:ln>
            <a:solidFill>
              <a:srgbClr val="FF0000"/>
            </a:solidFill>
            <a:prstDash val="sysDot"/>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4771802" y="1513727"/>
            <a:ext cx="944528" cy="584775"/>
          </a:xfrm>
          <a:prstGeom prst="rect">
            <a:avLst/>
          </a:prstGeom>
          <a:noFill/>
        </p:spPr>
        <p:txBody>
          <a:bodyPr wrap="square" rtlCol="0">
            <a:spAutoFit/>
          </a:bodyPr>
          <a:lstStyle/>
          <a:p>
            <a:r>
              <a:rPr lang="en-US" sz="1600" b="1" dirty="0">
                <a:solidFill>
                  <a:prstClr val="black"/>
                </a:solidFill>
                <a:latin typeface="Calibri"/>
              </a:rPr>
              <a:t>Data registers</a:t>
            </a:r>
          </a:p>
        </p:txBody>
      </p:sp>
      <p:sp>
        <p:nvSpPr>
          <p:cNvPr id="76" name="TextBox 75"/>
          <p:cNvSpPr txBox="1"/>
          <p:nvPr/>
        </p:nvSpPr>
        <p:spPr>
          <a:xfrm>
            <a:off x="6172200" y="5638800"/>
            <a:ext cx="762000" cy="369332"/>
          </a:xfrm>
          <a:prstGeom prst="rect">
            <a:avLst/>
          </a:prstGeom>
          <a:noFill/>
        </p:spPr>
        <p:txBody>
          <a:bodyPr wrap="square" rtlCol="0">
            <a:spAutoFit/>
          </a:bodyPr>
          <a:lstStyle/>
          <a:p>
            <a:r>
              <a:rPr lang="en-US" b="1" dirty="0">
                <a:solidFill>
                  <a:prstClr val="black"/>
                </a:solidFill>
                <a:latin typeface="Calibri"/>
              </a:rPr>
              <a:t>8 bits</a:t>
            </a:r>
          </a:p>
        </p:txBody>
      </p:sp>
      <p:sp>
        <p:nvSpPr>
          <p:cNvPr id="77" name="TextBox 76"/>
          <p:cNvSpPr txBox="1"/>
          <p:nvPr/>
        </p:nvSpPr>
        <p:spPr>
          <a:xfrm>
            <a:off x="9601200" y="1524000"/>
            <a:ext cx="800100" cy="338554"/>
          </a:xfrm>
          <a:prstGeom prst="rect">
            <a:avLst/>
          </a:prstGeom>
          <a:noFill/>
        </p:spPr>
        <p:txBody>
          <a:bodyPr wrap="square" rtlCol="0">
            <a:spAutoFit/>
          </a:bodyPr>
          <a:lstStyle/>
          <a:p>
            <a:r>
              <a:rPr lang="en-US" sz="1600" b="1" dirty="0">
                <a:solidFill>
                  <a:prstClr val="black"/>
                </a:solidFill>
                <a:latin typeface="Calibri"/>
              </a:rPr>
              <a:t>20 bits</a:t>
            </a:r>
          </a:p>
        </p:txBody>
      </p:sp>
      <p:sp>
        <p:nvSpPr>
          <p:cNvPr id="78" name="Rectangle 77"/>
          <p:cNvSpPr/>
          <p:nvPr/>
        </p:nvSpPr>
        <p:spPr>
          <a:xfrm>
            <a:off x="1600200" y="457201"/>
            <a:ext cx="8991600" cy="584775"/>
          </a:xfrm>
          <a:prstGeom prst="rect">
            <a:avLst/>
          </a:prstGeom>
        </p:spPr>
        <p:txBody>
          <a:bodyPr wrap="square">
            <a:spAutoFit/>
          </a:bodyPr>
          <a:lstStyle/>
          <a:p>
            <a:pPr algn="just"/>
            <a:r>
              <a:rPr lang="en-US" sz="1600" b="1" dirty="0">
                <a:solidFill>
                  <a:srgbClr val="00B050"/>
                </a:solidFill>
                <a:latin typeface="Calibri"/>
              </a:rPr>
              <a:t>Internal block diagram has been partitioned into two logical units; </a:t>
            </a:r>
          </a:p>
          <a:p>
            <a:pPr algn="just"/>
            <a:r>
              <a:rPr lang="en-US" sz="1600" b="1" dirty="0">
                <a:solidFill>
                  <a:srgbClr val="00B050"/>
                </a:solidFill>
                <a:latin typeface="Calibri"/>
              </a:rPr>
              <a:t>(1) the Bus Interface Unit (BIU) (2) the Execution Unit (EU)</a:t>
            </a:r>
          </a:p>
        </p:txBody>
      </p:sp>
      <p:sp>
        <p:nvSpPr>
          <p:cNvPr id="59" name="TextBox 58">
            <a:extLst>
              <a:ext uri="{FF2B5EF4-FFF2-40B4-BE49-F238E27FC236}">
                <a16:creationId xmlns:a16="http://schemas.microsoft.com/office/drawing/2014/main" id="{5B7DFB2F-D299-4558-A5E2-D745BB8E5027}"/>
              </a:ext>
            </a:extLst>
          </p:cNvPr>
          <p:cNvSpPr txBox="1"/>
          <p:nvPr/>
        </p:nvSpPr>
        <p:spPr>
          <a:xfrm>
            <a:off x="4016806" y="1876753"/>
            <a:ext cx="566442" cy="338554"/>
          </a:xfrm>
          <a:prstGeom prst="rect">
            <a:avLst/>
          </a:prstGeom>
          <a:noFill/>
        </p:spPr>
        <p:txBody>
          <a:bodyPr wrap="square" rtlCol="0">
            <a:spAutoFit/>
          </a:bodyPr>
          <a:lstStyle/>
          <a:p>
            <a:r>
              <a:rPr lang="en-US" sz="1600" b="1" dirty="0">
                <a:solidFill>
                  <a:prstClr val="black"/>
                </a:solidFill>
                <a:latin typeface="Calibri"/>
              </a:rPr>
              <a:t>CX</a:t>
            </a:r>
          </a:p>
        </p:txBody>
      </p:sp>
      <p:sp>
        <p:nvSpPr>
          <p:cNvPr id="61" name="TextBox 60">
            <a:extLst>
              <a:ext uri="{FF2B5EF4-FFF2-40B4-BE49-F238E27FC236}">
                <a16:creationId xmlns:a16="http://schemas.microsoft.com/office/drawing/2014/main" id="{523943C0-630A-4AE6-8DC8-1AD6DCBDC26D}"/>
              </a:ext>
            </a:extLst>
          </p:cNvPr>
          <p:cNvSpPr txBox="1"/>
          <p:nvPr/>
        </p:nvSpPr>
        <p:spPr>
          <a:xfrm>
            <a:off x="4019176" y="1543630"/>
            <a:ext cx="566442" cy="338554"/>
          </a:xfrm>
          <a:prstGeom prst="rect">
            <a:avLst/>
          </a:prstGeom>
          <a:noFill/>
        </p:spPr>
        <p:txBody>
          <a:bodyPr wrap="square" rtlCol="0">
            <a:spAutoFit/>
          </a:bodyPr>
          <a:lstStyle/>
          <a:p>
            <a:r>
              <a:rPr lang="en-US" sz="1600" b="1" dirty="0">
                <a:solidFill>
                  <a:prstClr val="black"/>
                </a:solidFill>
                <a:latin typeface="Calibri"/>
              </a:rPr>
              <a:t>BX</a:t>
            </a:r>
          </a:p>
        </p:txBody>
      </p:sp>
      <p:sp>
        <p:nvSpPr>
          <p:cNvPr id="66" name="TextBox 65">
            <a:extLst>
              <a:ext uri="{FF2B5EF4-FFF2-40B4-BE49-F238E27FC236}">
                <a16:creationId xmlns:a16="http://schemas.microsoft.com/office/drawing/2014/main" id="{BC3F916D-80A9-4BBC-AA64-FDEAF49AACD8}"/>
              </a:ext>
            </a:extLst>
          </p:cNvPr>
          <p:cNvSpPr txBox="1"/>
          <p:nvPr/>
        </p:nvSpPr>
        <p:spPr>
          <a:xfrm>
            <a:off x="4017273" y="1275620"/>
            <a:ext cx="566442" cy="338554"/>
          </a:xfrm>
          <a:prstGeom prst="rect">
            <a:avLst/>
          </a:prstGeom>
          <a:noFill/>
        </p:spPr>
        <p:txBody>
          <a:bodyPr wrap="square" rtlCol="0">
            <a:spAutoFit/>
          </a:bodyPr>
          <a:lstStyle/>
          <a:p>
            <a:r>
              <a:rPr lang="en-US" sz="1600" b="1" dirty="0">
                <a:solidFill>
                  <a:prstClr val="black"/>
                </a:solidFill>
                <a:latin typeface="Calibri"/>
              </a:rPr>
              <a:t>AX</a:t>
            </a:r>
          </a:p>
        </p:txBody>
      </p:sp>
      <p:sp>
        <p:nvSpPr>
          <p:cNvPr id="70" name="TextBox 69">
            <a:extLst>
              <a:ext uri="{FF2B5EF4-FFF2-40B4-BE49-F238E27FC236}">
                <a16:creationId xmlns:a16="http://schemas.microsoft.com/office/drawing/2014/main" id="{5EA5451F-B734-4A1F-B977-210994D87A1B}"/>
              </a:ext>
            </a:extLst>
          </p:cNvPr>
          <p:cNvSpPr txBox="1"/>
          <p:nvPr/>
        </p:nvSpPr>
        <p:spPr>
          <a:xfrm>
            <a:off x="4027937" y="2197018"/>
            <a:ext cx="566442" cy="338554"/>
          </a:xfrm>
          <a:prstGeom prst="rect">
            <a:avLst/>
          </a:prstGeom>
          <a:noFill/>
        </p:spPr>
        <p:txBody>
          <a:bodyPr wrap="square" rtlCol="0">
            <a:spAutoFit/>
          </a:bodyPr>
          <a:lstStyle/>
          <a:p>
            <a:r>
              <a:rPr lang="en-US" sz="1600" b="1" dirty="0">
                <a:solidFill>
                  <a:prstClr val="black"/>
                </a:solidFill>
                <a:latin typeface="Calibri"/>
              </a:rPr>
              <a:t>DX</a:t>
            </a:r>
          </a:p>
        </p:txBody>
      </p:sp>
      <p:graphicFrame>
        <p:nvGraphicFramePr>
          <p:cNvPr id="73" name="Table 72">
            <a:extLst>
              <a:ext uri="{FF2B5EF4-FFF2-40B4-BE49-F238E27FC236}">
                <a16:creationId xmlns:a16="http://schemas.microsoft.com/office/drawing/2014/main" id="{8E410AA7-5581-4361-AD39-B03CABB541DD}"/>
              </a:ext>
            </a:extLst>
          </p:cNvPr>
          <p:cNvGraphicFramePr>
            <a:graphicFrameLocks noGrp="1"/>
          </p:cNvGraphicFramePr>
          <p:nvPr/>
        </p:nvGraphicFramePr>
        <p:xfrm>
          <a:off x="8188075" y="639671"/>
          <a:ext cx="692651" cy="388620"/>
        </p:xfrm>
        <a:graphic>
          <a:graphicData uri="http://schemas.openxmlformats.org/drawingml/2006/table">
            <a:tbl>
              <a:tblPr firstRow="1" bandRow="1">
                <a:tableStyleId>{5940675A-B579-460E-94D1-54222C63F5DA}</a:tableStyleId>
              </a:tblPr>
              <a:tblGrid>
                <a:gridCol w="692651">
                  <a:extLst>
                    <a:ext uri="{9D8B030D-6E8A-4147-A177-3AD203B41FA5}">
                      <a16:colId xmlns:a16="http://schemas.microsoft.com/office/drawing/2014/main" val="20000"/>
                    </a:ext>
                  </a:extLst>
                </a:gridCol>
              </a:tblGrid>
              <a:tr h="388620">
                <a:tc>
                  <a:txBody>
                    <a:bodyPr/>
                    <a:lstStyle/>
                    <a:p>
                      <a:r>
                        <a:rPr lang="en-US" sz="1500" b="1" dirty="0"/>
                        <a:t>ES/DS</a:t>
                      </a:r>
                    </a:p>
                  </a:txBody>
                  <a:tcPr>
                    <a:solidFill>
                      <a:srgbClr val="00B0F0"/>
                    </a:solidFill>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19996CA9-1F12-4964-9850-220DACC9741A}"/>
              </a:ext>
            </a:extLst>
          </p:cNvPr>
          <p:cNvGraphicFramePr>
            <a:graphicFrameLocks noGrp="1"/>
          </p:cNvGraphicFramePr>
          <p:nvPr/>
        </p:nvGraphicFramePr>
        <p:xfrm>
          <a:off x="8984663" y="615865"/>
          <a:ext cx="571200" cy="388620"/>
        </p:xfrm>
        <a:graphic>
          <a:graphicData uri="http://schemas.openxmlformats.org/drawingml/2006/table">
            <a:tbl>
              <a:tblPr firstRow="1" bandRow="1">
                <a:tableStyleId>{5940675A-B579-460E-94D1-54222C63F5DA}</a:tableStyleId>
              </a:tblPr>
              <a:tblGrid>
                <a:gridCol w="571200">
                  <a:extLst>
                    <a:ext uri="{9D8B030D-6E8A-4147-A177-3AD203B41FA5}">
                      <a16:colId xmlns:a16="http://schemas.microsoft.com/office/drawing/2014/main" val="1448888623"/>
                    </a:ext>
                  </a:extLst>
                </a:gridCol>
              </a:tblGrid>
              <a:tr h="388620">
                <a:tc>
                  <a:txBody>
                    <a:bodyPr/>
                    <a:lstStyle/>
                    <a:p>
                      <a:r>
                        <a:rPr lang="en-US" sz="1500" b="1" dirty="0"/>
                        <a:t>CS</a:t>
                      </a:r>
                    </a:p>
                  </a:txBody>
                  <a:tcPr>
                    <a:solidFill>
                      <a:srgbClr val="FFFF00"/>
                    </a:solidFill>
                  </a:tcPr>
                </a:tc>
                <a:extLst>
                  <a:ext uri="{0D108BD9-81ED-4DB2-BD59-A6C34878D82A}">
                    <a16:rowId xmlns:a16="http://schemas.microsoft.com/office/drawing/2014/main" val="3887699614"/>
                  </a:ext>
                </a:extLst>
              </a:tr>
            </a:tbl>
          </a:graphicData>
        </a:graphic>
      </p:graphicFrame>
      <p:graphicFrame>
        <p:nvGraphicFramePr>
          <p:cNvPr id="4" name="Table 3">
            <a:extLst>
              <a:ext uri="{FF2B5EF4-FFF2-40B4-BE49-F238E27FC236}">
                <a16:creationId xmlns:a16="http://schemas.microsoft.com/office/drawing/2014/main" id="{7DAE58E7-E33B-42D9-A114-AA551B6ADC5E}"/>
              </a:ext>
            </a:extLst>
          </p:cNvPr>
          <p:cNvGraphicFramePr>
            <a:graphicFrameLocks noGrp="1"/>
          </p:cNvGraphicFramePr>
          <p:nvPr/>
        </p:nvGraphicFramePr>
        <p:xfrm>
          <a:off x="9662500" y="638847"/>
          <a:ext cx="548301" cy="388620"/>
        </p:xfrm>
        <a:graphic>
          <a:graphicData uri="http://schemas.openxmlformats.org/drawingml/2006/table">
            <a:tbl>
              <a:tblPr firstRow="1" bandRow="1">
                <a:tableStyleId>{5940675A-B579-460E-94D1-54222C63F5DA}</a:tableStyleId>
              </a:tblPr>
              <a:tblGrid>
                <a:gridCol w="548301">
                  <a:extLst>
                    <a:ext uri="{9D8B030D-6E8A-4147-A177-3AD203B41FA5}">
                      <a16:colId xmlns:a16="http://schemas.microsoft.com/office/drawing/2014/main" val="1099644872"/>
                    </a:ext>
                  </a:extLst>
                </a:gridCol>
              </a:tblGrid>
              <a:tr h="388620">
                <a:tc>
                  <a:txBody>
                    <a:bodyPr/>
                    <a:lstStyle/>
                    <a:p>
                      <a:r>
                        <a:rPr lang="en-US" sz="1500" b="1" dirty="0"/>
                        <a:t>SS</a:t>
                      </a:r>
                    </a:p>
                  </a:txBody>
                  <a:tcPr>
                    <a:solidFill>
                      <a:srgbClr val="92D050"/>
                    </a:solidFill>
                  </a:tcPr>
                </a:tc>
                <a:extLst>
                  <a:ext uri="{0D108BD9-81ED-4DB2-BD59-A6C34878D82A}">
                    <a16:rowId xmlns:a16="http://schemas.microsoft.com/office/drawing/2014/main" val="3348718064"/>
                  </a:ext>
                </a:extLst>
              </a:tr>
            </a:tbl>
          </a:graphicData>
        </a:graphic>
      </p:graphicFrame>
      <p:sp>
        <p:nvSpPr>
          <p:cNvPr id="74" name="Right Brace 73">
            <a:extLst>
              <a:ext uri="{FF2B5EF4-FFF2-40B4-BE49-F238E27FC236}">
                <a16:creationId xmlns:a16="http://schemas.microsoft.com/office/drawing/2014/main" id="{DD679A22-BE47-442A-916D-70D39458E502}"/>
              </a:ext>
            </a:extLst>
          </p:cNvPr>
          <p:cNvSpPr/>
          <p:nvPr/>
        </p:nvSpPr>
        <p:spPr>
          <a:xfrm>
            <a:off x="8375063" y="2301649"/>
            <a:ext cx="609600" cy="137160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latin typeface="Calibri"/>
            </a:endParaRPr>
          </a:p>
        </p:txBody>
      </p:sp>
      <p:sp>
        <p:nvSpPr>
          <p:cNvPr id="79" name="TextBox 78">
            <a:extLst>
              <a:ext uri="{FF2B5EF4-FFF2-40B4-BE49-F238E27FC236}">
                <a16:creationId xmlns:a16="http://schemas.microsoft.com/office/drawing/2014/main" id="{167415F4-579E-44E6-BA58-FCF9FDA5EBF2}"/>
              </a:ext>
            </a:extLst>
          </p:cNvPr>
          <p:cNvSpPr txBox="1"/>
          <p:nvPr/>
        </p:nvSpPr>
        <p:spPr>
          <a:xfrm>
            <a:off x="8694420" y="2257679"/>
            <a:ext cx="1264921" cy="584775"/>
          </a:xfrm>
          <a:prstGeom prst="rect">
            <a:avLst/>
          </a:prstGeom>
          <a:noFill/>
        </p:spPr>
        <p:txBody>
          <a:bodyPr wrap="square" rtlCol="0">
            <a:spAutoFit/>
          </a:bodyPr>
          <a:lstStyle/>
          <a:p>
            <a:r>
              <a:rPr lang="en-US" sz="1600" b="1" dirty="0">
                <a:solidFill>
                  <a:prstClr val="black"/>
                </a:solidFill>
                <a:latin typeface="Calibri"/>
              </a:rPr>
              <a:t>segment registers</a:t>
            </a:r>
          </a:p>
        </p:txBody>
      </p:sp>
      <p:sp>
        <p:nvSpPr>
          <p:cNvPr id="80" name="TextBox 79">
            <a:extLst>
              <a:ext uri="{FF2B5EF4-FFF2-40B4-BE49-F238E27FC236}">
                <a16:creationId xmlns:a16="http://schemas.microsoft.com/office/drawing/2014/main" id="{80E3975E-0F85-4B33-9FC7-943719DE2FD8}"/>
              </a:ext>
            </a:extLst>
          </p:cNvPr>
          <p:cNvSpPr txBox="1"/>
          <p:nvPr/>
        </p:nvSpPr>
        <p:spPr>
          <a:xfrm>
            <a:off x="4343399" y="2745861"/>
            <a:ext cx="1310640" cy="584775"/>
          </a:xfrm>
          <a:prstGeom prst="rect">
            <a:avLst/>
          </a:prstGeom>
          <a:noFill/>
        </p:spPr>
        <p:txBody>
          <a:bodyPr wrap="square" rtlCol="0">
            <a:spAutoFit/>
          </a:bodyPr>
          <a:lstStyle/>
          <a:p>
            <a:r>
              <a:rPr lang="en-US" sz="1600" b="1" dirty="0">
                <a:solidFill>
                  <a:prstClr val="black"/>
                </a:solidFill>
                <a:latin typeface="Calibri"/>
              </a:rPr>
              <a:t>Address registers</a:t>
            </a:r>
          </a:p>
        </p:txBody>
      </p:sp>
      <p:sp>
        <p:nvSpPr>
          <p:cNvPr id="81" name="Right Brace 80">
            <a:extLst>
              <a:ext uri="{FF2B5EF4-FFF2-40B4-BE49-F238E27FC236}">
                <a16:creationId xmlns:a16="http://schemas.microsoft.com/office/drawing/2014/main" id="{7BBCFA81-263E-4062-A617-1D745E79B765}"/>
              </a:ext>
            </a:extLst>
          </p:cNvPr>
          <p:cNvSpPr/>
          <p:nvPr/>
        </p:nvSpPr>
        <p:spPr>
          <a:xfrm>
            <a:off x="4051494" y="2537460"/>
            <a:ext cx="315307" cy="1196341"/>
          </a:xfrm>
          <a:prstGeom prst="rightBrace">
            <a:avLst>
              <a:gd name="adj1" fmla="val 56250"/>
              <a:gd name="adj2" fmla="val 4319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latin typeface="Calibri"/>
            </a:endParaRPr>
          </a:p>
        </p:txBody>
      </p:sp>
      <p:sp>
        <p:nvSpPr>
          <p:cNvPr id="82" name="Right Brace 81">
            <a:extLst>
              <a:ext uri="{FF2B5EF4-FFF2-40B4-BE49-F238E27FC236}">
                <a16:creationId xmlns:a16="http://schemas.microsoft.com/office/drawing/2014/main" id="{0B068F29-F80E-4AED-A20F-CB6F3C3E7551}"/>
              </a:ext>
            </a:extLst>
          </p:cNvPr>
          <p:cNvSpPr/>
          <p:nvPr/>
        </p:nvSpPr>
        <p:spPr>
          <a:xfrm>
            <a:off x="4419080" y="1300694"/>
            <a:ext cx="315307" cy="1196341"/>
          </a:xfrm>
          <a:prstGeom prst="rightBrace">
            <a:avLst>
              <a:gd name="adj1" fmla="val 56250"/>
              <a:gd name="adj2" fmla="val 4319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latin typeface="Calibri"/>
            </a:endParaRPr>
          </a:p>
        </p:txBody>
      </p:sp>
      <p:cxnSp>
        <p:nvCxnSpPr>
          <p:cNvPr id="9" name="Straight Connector 8">
            <a:extLst>
              <a:ext uri="{FF2B5EF4-FFF2-40B4-BE49-F238E27FC236}">
                <a16:creationId xmlns:a16="http://schemas.microsoft.com/office/drawing/2014/main" id="{D0B39C01-845A-4846-8246-22E4BC21F88F}"/>
              </a:ext>
            </a:extLst>
          </p:cNvPr>
          <p:cNvCxnSpPr>
            <a:stCxn id="29" idx="1"/>
          </p:cNvCxnSpPr>
          <p:nvPr/>
        </p:nvCxnSpPr>
        <p:spPr>
          <a:xfrm flipH="1" flipV="1">
            <a:off x="4771802" y="5638800"/>
            <a:ext cx="333598" cy="1524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5809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09800" y="533400"/>
          <a:ext cx="7848600" cy="611886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590550">
                <a:tc>
                  <a:txBody>
                    <a:bodyPr/>
                    <a:lstStyle/>
                    <a:p>
                      <a:r>
                        <a:rPr lang="en-US" sz="2000" dirty="0"/>
                        <a:t>S. No.</a:t>
                      </a:r>
                    </a:p>
                  </a:txBody>
                  <a:tcPr/>
                </a:tc>
                <a:tc>
                  <a:txBody>
                    <a:bodyPr/>
                    <a:lstStyle/>
                    <a:p>
                      <a:r>
                        <a:rPr lang="en-US" sz="2000" dirty="0"/>
                        <a:t>Addressing Mode</a:t>
                      </a:r>
                    </a:p>
                  </a:txBody>
                  <a:tcPr/>
                </a:tc>
                <a:tc>
                  <a:txBody>
                    <a:bodyPr/>
                    <a:lstStyle/>
                    <a:p>
                      <a:r>
                        <a:rPr lang="en-US" sz="2000" dirty="0"/>
                        <a:t>Effective address</a:t>
                      </a:r>
                    </a:p>
                  </a:txBody>
                  <a:tcPr/>
                </a:tc>
                <a:tc>
                  <a:txBody>
                    <a:bodyPr/>
                    <a:lstStyle/>
                    <a:p>
                      <a:r>
                        <a:rPr lang="en-US" sz="2000" dirty="0"/>
                        <a:t>Segment</a:t>
                      </a:r>
                    </a:p>
                  </a:txBody>
                  <a:tcPr/>
                </a:tc>
                <a:extLst>
                  <a:ext uri="{0D108BD9-81ED-4DB2-BD59-A6C34878D82A}">
                    <a16:rowId xmlns:a16="http://schemas.microsoft.com/office/drawing/2014/main" val="10000"/>
                  </a:ext>
                </a:extLst>
              </a:tr>
              <a:tr h="590550">
                <a:tc>
                  <a:txBody>
                    <a:bodyPr/>
                    <a:lstStyle/>
                    <a:p>
                      <a:r>
                        <a:rPr lang="en-US" sz="2000" dirty="0"/>
                        <a:t>1.</a:t>
                      </a:r>
                    </a:p>
                  </a:txBody>
                  <a:tcPr/>
                </a:tc>
                <a:tc>
                  <a:txBody>
                    <a:bodyPr/>
                    <a:lstStyle/>
                    <a:p>
                      <a:r>
                        <a:rPr lang="en-US" sz="2000" dirty="0"/>
                        <a:t>Direct</a:t>
                      </a:r>
                    </a:p>
                  </a:txBody>
                  <a:tcPr/>
                </a:tc>
                <a:tc>
                  <a:txBody>
                    <a:bodyPr/>
                    <a:lstStyle/>
                    <a:p>
                      <a:r>
                        <a:rPr lang="en-US" sz="2000" dirty="0"/>
                        <a:t>Offset</a:t>
                      </a:r>
                    </a:p>
                  </a:txBody>
                  <a:tcPr/>
                </a:tc>
                <a:tc>
                  <a:txBody>
                    <a:bodyPr/>
                    <a:lstStyle/>
                    <a:p>
                      <a:r>
                        <a:rPr lang="en-US" sz="2000" dirty="0"/>
                        <a:t>DS</a:t>
                      </a:r>
                    </a:p>
                  </a:txBody>
                  <a:tcPr/>
                </a:tc>
                <a:extLst>
                  <a:ext uri="{0D108BD9-81ED-4DB2-BD59-A6C34878D82A}">
                    <a16:rowId xmlns:a16="http://schemas.microsoft.com/office/drawing/2014/main" val="10001"/>
                  </a:ext>
                </a:extLst>
              </a:tr>
              <a:tr h="590550">
                <a:tc>
                  <a:txBody>
                    <a:bodyPr/>
                    <a:lstStyle/>
                    <a:p>
                      <a:r>
                        <a:rPr lang="en-US" sz="2000" dirty="0"/>
                        <a:t>2.</a:t>
                      </a:r>
                    </a:p>
                  </a:txBody>
                  <a:tcPr/>
                </a:tc>
                <a:tc>
                  <a:txBody>
                    <a:bodyPr/>
                    <a:lstStyle/>
                    <a:p>
                      <a:r>
                        <a:rPr lang="en-US" sz="2000" dirty="0"/>
                        <a:t>Register Indirect</a:t>
                      </a:r>
                    </a:p>
                  </a:txBody>
                  <a:tcPr/>
                </a:tc>
                <a:tc>
                  <a:txBody>
                    <a:bodyPr/>
                    <a:lstStyle/>
                    <a:p>
                      <a:r>
                        <a:rPr lang="en-US" sz="2000" dirty="0"/>
                        <a:t>[BX]</a:t>
                      </a:r>
                    </a:p>
                    <a:p>
                      <a:r>
                        <a:rPr lang="en-US" sz="2000" dirty="0"/>
                        <a:t>[SI]</a:t>
                      </a:r>
                    </a:p>
                    <a:p>
                      <a:r>
                        <a:rPr lang="en-US" sz="2000" dirty="0"/>
                        <a:t>[DI]</a:t>
                      </a:r>
                    </a:p>
                  </a:txBody>
                  <a:tcPr/>
                </a:tc>
                <a:tc>
                  <a:txBody>
                    <a:bodyPr/>
                    <a:lstStyle/>
                    <a:p>
                      <a:r>
                        <a:rPr lang="en-US" sz="2000" dirty="0"/>
                        <a:t>DS</a:t>
                      </a:r>
                    </a:p>
                    <a:p>
                      <a:r>
                        <a:rPr lang="en-US" sz="2000" dirty="0"/>
                        <a:t>DS</a:t>
                      </a:r>
                    </a:p>
                    <a:p>
                      <a:r>
                        <a:rPr lang="en-US" sz="2000" dirty="0"/>
                        <a:t>DS</a:t>
                      </a:r>
                    </a:p>
                  </a:txBody>
                  <a:tcPr/>
                </a:tc>
                <a:extLst>
                  <a:ext uri="{0D108BD9-81ED-4DB2-BD59-A6C34878D82A}">
                    <a16:rowId xmlns:a16="http://schemas.microsoft.com/office/drawing/2014/main" val="10002"/>
                  </a:ext>
                </a:extLst>
              </a:tr>
              <a:tr h="590550">
                <a:tc>
                  <a:txBody>
                    <a:bodyPr/>
                    <a:lstStyle/>
                    <a:p>
                      <a:r>
                        <a:rPr lang="en-US" sz="2000" dirty="0"/>
                        <a:t>3.</a:t>
                      </a:r>
                    </a:p>
                  </a:txBody>
                  <a:tcPr/>
                </a:tc>
                <a:tc>
                  <a:txBody>
                    <a:bodyPr/>
                    <a:lstStyle/>
                    <a:p>
                      <a:r>
                        <a:rPr lang="en-US" sz="2000" dirty="0"/>
                        <a:t>Register relative</a:t>
                      </a:r>
                    </a:p>
                  </a:txBody>
                  <a:tcPr/>
                </a:tc>
                <a:tc>
                  <a:txBody>
                    <a:bodyPr/>
                    <a:lstStyle/>
                    <a:p>
                      <a:r>
                        <a:rPr lang="en-US" sz="2000" b="0" i="0" u="none" strike="noStrike" kern="1200" baseline="0" dirty="0" err="1">
                          <a:solidFill>
                            <a:schemeClr val="tx1"/>
                          </a:solidFill>
                          <a:latin typeface="+mn-lt"/>
                          <a:ea typeface="+mn-ea"/>
                          <a:cs typeface="+mn-cs"/>
                        </a:rPr>
                        <a:t>Disp</a:t>
                      </a:r>
                      <a:r>
                        <a:rPr lang="en-US" sz="2000" b="0" i="0" u="none" strike="noStrike" kern="1200" baseline="0" dirty="0">
                          <a:solidFill>
                            <a:schemeClr val="tx1"/>
                          </a:solidFill>
                          <a:latin typeface="+mn-lt"/>
                          <a:ea typeface="+mn-ea"/>
                          <a:cs typeface="+mn-cs"/>
                        </a:rPr>
                        <a:t> + [BX]</a:t>
                      </a:r>
                    </a:p>
                    <a:p>
                      <a:r>
                        <a:rPr lang="en-US" sz="2000" b="0" i="0" u="none" strike="noStrike" kern="1200" baseline="0" dirty="0" err="1">
                          <a:solidFill>
                            <a:schemeClr val="tx1"/>
                          </a:solidFill>
                          <a:latin typeface="+mn-lt"/>
                          <a:ea typeface="+mn-ea"/>
                          <a:cs typeface="+mn-cs"/>
                        </a:rPr>
                        <a:t>Disp</a:t>
                      </a:r>
                      <a:r>
                        <a:rPr lang="en-US" sz="2000" b="0" i="0" u="none" strike="noStrike" kern="1200" baseline="0" dirty="0">
                          <a:solidFill>
                            <a:schemeClr val="tx1"/>
                          </a:solidFill>
                          <a:latin typeface="+mn-lt"/>
                          <a:ea typeface="+mn-ea"/>
                          <a:cs typeface="+mn-cs"/>
                        </a:rPr>
                        <a:t> + [SI]</a:t>
                      </a:r>
                    </a:p>
                    <a:p>
                      <a:r>
                        <a:rPr lang="en-US" sz="2000" b="0" i="0" u="none" strike="noStrike" kern="1200" baseline="0" dirty="0" err="1">
                          <a:solidFill>
                            <a:schemeClr val="tx1"/>
                          </a:solidFill>
                          <a:latin typeface="+mn-lt"/>
                          <a:ea typeface="+mn-ea"/>
                          <a:cs typeface="+mn-cs"/>
                        </a:rPr>
                        <a:t>Disp</a:t>
                      </a:r>
                      <a:r>
                        <a:rPr lang="en-US" sz="2000" b="0" i="0" u="none" strike="noStrike" kern="1200" baseline="0" dirty="0">
                          <a:solidFill>
                            <a:schemeClr val="tx1"/>
                          </a:solidFill>
                          <a:latin typeface="+mn-lt"/>
                          <a:ea typeface="+mn-ea"/>
                          <a:cs typeface="+mn-cs"/>
                        </a:rPr>
                        <a:t> + [DI]</a:t>
                      </a:r>
                    </a:p>
                    <a:p>
                      <a:r>
                        <a:rPr lang="en-US" sz="2000" b="0" i="0" u="none" strike="noStrike" kern="1200" baseline="0" dirty="0" err="1">
                          <a:solidFill>
                            <a:schemeClr val="tx1"/>
                          </a:solidFill>
                          <a:latin typeface="+mn-lt"/>
                          <a:ea typeface="+mn-ea"/>
                          <a:cs typeface="+mn-cs"/>
                        </a:rPr>
                        <a:t>Disp</a:t>
                      </a:r>
                      <a:r>
                        <a:rPr lang="en-US" sz="2000" b="0" i="0" u="none" strike="noStrike" kern="1200" baseline="0" dirty="0">
                          <a:solidFill>
                            <a:schemeClr val="tx1"/>
                          </a:solidFill>
                          <a:latin typeface="+mn-lt"/>
                          <a:ea typeface="+mn-ea"/>
                          <a:cs typeface="+mn-cs"/>
                        </a:rPr>
                        <a:t> + [BP]</a:t>
                      </a:r>
                      <a:endParaRPr lang="en-US" sz="2000" dirty="0"/>
                    </a:p>
                  </a:txBody>
                  <a:tcPr/>
                </a:tc>
                <a:tc>
                  <a:txBody>
                    <a:bodyPr/>
                    <a:lstStyle/>
                    <a:p>
                      <a:r>
                        <a:rPr lang="en-US" sz="2000" dirty="0"/>
                        <a:t>DS</a:t>
                      </a:r>
                    </a:p>
                    <a:p>
                      <a:r>
                        <a:rPr lang="en-US" sz="2000" dirty="0"/>
                        <a:t>DS</a:t>
                      </a:r>
                    </a:p>
                    <a:p>
                      <a:r>
                        <a:rPr lang="en-US" sz="2000" dirty="0"/>
                        <a:t>DS</a:t>
                      </a:r>
                    </a:p>
                    <a:p>
                      <a:r>
                        <a:rPr lang="en-US" sz="2000" dirty="0"/>
                        <a:t>SS</a:t>
                      </a:r>
                    </a:p>
                  </a:txBody>
                  <a:tcPr/>
                </a:tc>
                <a:extLst>
                  <a:ext uri="{0D108BD9-81ED-4DB2-BD59-A6C34878D82A}">
                    <a16:rowId xmlns:a16="http://schemas.microsoft.com/office/drawing/2014/main" val="10003"/>
                  </a:ext>
                </a:extLst>
              </a:tr>
              <a:tr h="590550">
                <a:tc>
                  <a:txBody>
                    <a:bodyPr/>
                    <a:lstStyle/>
                    <a:p>
                      <a:r>
                        <a:rPr lang="en-US" sz="2000" dirty="0"/>
                        <a:t>4.</a:t>
                      </a:r>
                    </a:p>
                  </a:txBody>
                  <a:tcPr/>
                </a:tc>
                <a:tc>
                  <a:txBody>
                    <a:bodyPr/>
                    <a:lstStyle/>
                    <a:p>
                      <a:r>
                        <a:rPr lang="en-US" sz="2000" dirty="0"/>
                        <a:t>Based Indexed</a:t>
                      </a:r>
                    </a:p>
                  </a:txBody>
                  <a:tcPr/>
                </a:tc>
                <a:tc>
                  <a:txBody>
                    <a:bodyPr/>
                    <a:lstStyle/>
                    <a:p>
                      <a:r>
                        <a:rPr lang="en-US" sz="2000" b="0" i="0" u="none" strike="noStrike" kern="1200" baseline="0" dirty="0">
                          <a:solidFill>
                            <a:schemeClr val="tx1"/>
                          </a:solidFill>
                          <a:latin typeface="+mn-lt"/>
                          <a:ea typeface="+mn-ea"/>
                          <a:cs typeface="+mn-cs"/>
                        </a:rPr>
                        <a:t>[BX] + [SI]</a:t>
                      </a:r>
                    </a:p>
                    <a:p>
                      <a:r>
                        <a:rPr lang="en-US" sz="2000" b="0" i="0" u="none" strike="noStrike" kern="1200" baseline="0" dirty="0">
                          <a:solidFill>
                            <a:schemeClr val="tx1"/>
                          </a:solidFill>
                          <a:latin typeface="+mn-lt"/>
                          <a:ea typeface="+mn-ea"/>
                          <a:cs typeface="+mn-cs"/>
                        </a:rPr>
                        <a:t>[BX] + [DI]</a:t>
                      </a:r>
                    </a:p>
                    <a:p>
                      <a:r>
                        <a:rPr lang="en-US" sz="2000" b="0" i="0" u="none" strike="noStrike" kern="1200" baseline="0" dirty="0">
                          <a:solidFill>
                            <a:schemeClr val="tx1"/>
                          </a:solidFill>
                          <a:latin typeface="+mn-lt"/>
                          <a:ea typeface="+mn-ea"/>
                          <a:cs typeface="+mn-cs"/>
                        </a:rPr>
                        <a:t>[BP] + [SI]</a:t>
                      </a:r>
                    </a:p>
                    <a:p>
                      <a:r>
                        <a:rPr lang="en-US" sz="2000" b="0" i="0" u="none" strike="noStrike" kern="1200" baseline="0" dirty="0">
                          <a:solidFill>
                            <a:schemeClr val="tx1"/>
                          </a:solidFill>
                          <a:latin typeface="+mn-lt"/>
                          <a:ea typeface="+mn-ea"/>
                          <a:cs typeface="+mn-cs"/>
                        </a:rPr>
                        <a:t>[BP] + [DI]</a:t>
                      </a:r>
                      <a:endParaRPr lang="en-US" sz="2000" dirty="0"/>
                    </a:p>
                  </a:txBody>
                  <a:tcPr/>
                </a:tc>
                <a:tc>
                  <a:txBody>
                    <a:bodyPr/>
                    <a:lstStyle/>
                    <a:p>
                      <a:r>
                        <a:rPr lang="en-US" sz="2000" b="0" i="0" u="none" strike="noStrike" kern="1200" baseline="0" dirty="0">
                          <a:solidFill>
                            <a:schemeClr val="tx1"/>
                          </a:solidFill>
                          <a:latin typeface="+mn-lt"/>
                          <a:ea typeface="+mn-ea"/>
                          <a:cs typeface="+mn-cs"/>
                        </a:rPr>
                        <a:t>DS</a:t>
                      </a:r>
                    </a:p>
                    <a:p>
                      <a:r>
                        <a:rPr lang="en-US" sz="2000" b="0" i="0" u="none" strike="noStrike" kern="1200" baseline="0" dirty="0">
                          <a:solidFill>
                            <a:schemeClr val="tx1"/>
                          </a:solidFill>
                          <a:latin typeface="+mn-lt"/>
                          <a:ea typeface="+mn-ea"/>
                          <a:cs typeface="+mn-cs"/>
                        </a:rPr>
                        <a:t>DS</a:t>
                      </a:r>
                    </a:p>
                    <a:p>
                      <a:r>
                        <a:rPr lang="en-US" sz="2000" b="0" i="0" u="none" strike="noStrike" kern="1200" baseline="0" dirty="0">
                          <a:solidFill>
                            <a:schemeClr val="tx1"/>
                          </a:solidFill>
                          <a:latin typeface="+mn-lt"/>
                          <a:ea typeface="+mn-ea"/>
                          <a:cs typeface="+mn-cs"/>
                        </a:rPr>
                        <a:t>SS</a:t>
                      </a:r>
                    </a:p>
                    <a:p>
                      <a:r>
                        <a:rPr lang="en-US" sz="2000" b="0" i="0" u="none" strike="noStrike" kern="1200" baseline="0" dirty="0">
                          <a:solidFill>
                            <a:schemeClr val="tx1"/>
                          </a:solidFill>
                          <a:latin typeface="+mn-lt"/>
                          <a:ea typeface="+mn-ea"/>
                          <a:cs typeface="+mn-cs"/>
                        </a:rPr>
                        <a:t>SS</a:t>
                      </a:r>
                      <a:endParaRPr lang="en-US" sz="2000" dirty="0"/>
                    </a:p>
                  </a:txBody>
                  <a:tcPr/>
                </a:tc>
                <a:extLst>
                  <a:ext uri="{0D108BD9-81ED-4DB2-BD59-A6C34878D82A}">
                    <a16:rowId xmlns:a16="http://schemas.microsoft.com/office/drawing/2014/main" val="10004"/>
                  </a:ext>
                </a:extLst>
              </a:tr>
              <a:tr h="590550">
                <a:tc>
                  <a:txBody>
                    <a:bodyPr/>
                    <a:lstStyle/>
                    <a:p>
                      <a:r>
                        <a:rPr lang="en-US" sz="2000" dirty="0"/>
                        <a:t>5.</a:t>
                      </a:r>
                    </a:p>
                  </a:txBody>
                  <a:tcPr/>
                </a:tc>
                <a:tc>
                  <a:txBody>
                    <a:bodyPr/>
                    <a:lstStyle/>
                    <a:p>
                      <a:r>
                        <a:rPr lang="en-US" sz="2000" dirty="0"/>
                        <a:t>Relative Base Indexed</a:t>
                      </a:r>
                    </a:p>
                  </a:txBody>
                  <a:tcPr/>
                </a:tc>
                <a:tc>
                  <a:txBody>
                    <a:bodyPr/>
                    <a:lstStyle/>
                    <a:p>
                      <a:r>
                        <a:rPr lang="en-US" sz="2000" b="0" i="0" u="none" strike="noStrike" kern="1200" baseline="0" dirty="0" err="1">
                          <a:solidFill>
                            <a:schemeClr val="tx1"/>
                          </a:solidFill>
                          <a:latin typeface="+mn-lt"/>
                          <a:ea typeface="+mn-ea"/>
                          <a:cs typeface="+mn-cs"/>
                        </a:rPr>
                        <a:t>Disp</a:t>
                      </a:r>
                      <a:r>
                        <a:rPr lang="en-US" sz="2000" b="0" i="0" u="none" strike="noStrike" kern="1200" baseline="0" dirty="0">
                          <a:solidFill>
                            <a:schemeClr val="tx1"/>
                          </a:solidFill>
                          <a:latin typeface="+mn-lt"/>
                          <a:ea typeface="+mn-ea"/>
                          <a:cs typeface="+mn-cs"/>
                        </a:rPr>
                        <a:t> + [BX][SI]</a:t>
                      </a:r>
                    </a:p>
                    <a:p>
                      <a:r>
                        <a:rPr lang="en-US" sz="2000" b="0" i="0" u="none" strike="noStrike" kern="1200" baseline="0" dirty="0" err="1">
                          <a:solidFill>
                            <a:schemeClr val="tx1"/>
                          </a:solidFill>
                          <a:latin typeface="+mn-lt"/>
                          <a:ea typeface="+mn-ea"/>
                          <a:cs typeface="+mn-cs"/>
                        </a:rPr>
                        <a:t>Disp</a:t>
                      </a:r>
                      <a:r>
                        <a:rPr lang="en-US" sz="2000" b="0" i="0" u="none" strike="noStrike" kern="1200" baseline="0" dirty="0">
                          <a:solidFill>
                            <a:schemeClr val="tx1"/>
                          </a:solidFill>
                          <a:latin typeface="+mn-lt"/>
                          <a:ea typeface="+mn-ea"/>
                          <a:cs typeface="+mn-cs"/>
                        </a:rPr>
                        <a:t> + [BX][DI]</a:t>
                      </a:r>
                    </a:p>
                    <a:p>
                      <a:r>
                        <a:rPr lang="en-US" sz="2000" b="0" i="0" u="none" strike="noStrike" kern="1200" baseline="0" dirty="0" err="1">
                          <a:solidFill>
                            <a:schemeClr val="tx1"/>
                          </a:solidFill>
                          <a:latin typeface="+mn-lt"/>
                          <a:ea typeface="+mn-ea"/>
                          <a:cs typeface="+mn-cs"/>
                        </a:rPr>
                        <a:t>Disp</a:t>
                      </a:r>
                      <a:r>
                        <a:rPr lang="en-US" sz="2000" b="0" i="0" u="none" strike="noStrike" kern="1200" baseline="0" dirty="0">
                          <a:solidFill>
                            <a:schemeClr val="tx1"/>
                          </a:solidFill>
                          <a:latin typeface="+mn-lt"/>
                          <a:ea typeface="+mn-ea"/>
                          <a:cs typeface="+mn-cs"/>
                        </a:rPr>
                        <a:t> + [BP][SI]</a:t>
                      </a:r>
                    </a:p>
                    <a:p>
                      <a:r>
                        <a:rPr lang="en-US" sz="2000" b="0" i="0" u="none" strike="noStrike" kern="1200" baseline="0" dirty="0" err="1">
                          <a:solidFill>
                            <a:schemeClr val="tx1"/>
                          </a:solidFill>
                          <a:latin typeface="+mn-lt"/>
                          <a:ea typeface="+mn-ea"/>
                          <a:cs typeface="+mn-cs"/>
                        </a:rPr>
                        <a:t>Disp</a:t>
                      </a:r>
                      <a:r>
                        <a:rPr lang="en-US" sz="2000" b="0" i="0" u="none" strike="noStrike" kern="1200" baseline="0" dirty="0">
                          <a:solidFill>
                            <a:schemeClr val="tx1"/>
                          </a:solidFill>
                          <a:latin typeface="+mn-lt"/>
                          <a:ea typeface="+mn-ea"/>
                          <a:cs typeface="+mn-cs"/>
                        </a:rPr>
                        <a:t> + [BP][DI]</a:t>
                      </a:r>
                      <a:endParaRPr lang="en-US" sz="2000" dirty="0"/>
                    </a:p>
                  </a:txBody>
                  <a:tcPr/>
                </a:tc>
                <a:tc>
                  <a:txBody>
                    <a:bodyPr/>
                    <a:lstStyle/>
                    <a:p>
                      <a:r>
                        <a:rPr lang="en-US" sz="2000" b="0" i="0" u="none" strike="noStrike" kern="1200" baseline="0" dirty="0">
                          <a:solidFill>
                            <a:schemeClr val="tx1"/>
                          </a:solidFill>
                          <a:latin typeface="+mn-lt"/>
                          <a:ea typeface="+mn-ea"/>
                          <a:cs typeface="+mn-cs"/>
                        </a:rPr>
                        <a:t>DS</a:t>
                      </a:r>
                    </a:p>
                    <a:p>
                      <a:r>
                        <a:rPr lang="en-US" sz="2000" b="0" i="0" u="none" strike="noStrike" kern="1200" baseline="0" dirty="0">
                          <a:solidFill>
                            <a:schemeClr val="tx1"/>
                          </a:solidFill>
                          <a:latin typeface="+mn-lt"/>
                          <a:ea typeface="+mn-ea"/>
                          <a:cs typeface="+mn-cs"/>
                        </a:rPr>
                        <a:t>DS</a:t>
                      </a:r>
                    </a:p>
                    <a:p>
                      <a:r>
                        <a:rPr lang="en-US" sz="2000" b="0" i="0" u="none" strike="noStrike" kern="1200" baseline="0" dirty="0">
                          <a:solidFill>
                            <a:schemeClr val="tx1"/>
                          </a:solidFill>
                          <a:latin typeface="+mn-lt"/>
                          <a:ea typeface="+mn-ea"/>
                          <a:cs typeface="+mn-cs"/>
                        </a:rPr>
                        <a:t>SS</a:t>
                      </a:r>
                    </a:p>
                    <a:p>
                      <a:r>
                        <a:rPr lang="en-US" sz="2000" b="0" i="0" u="none" strike="noStrike" kern="1200" baseline="0" dirty="0">
                          <a:solidFill>
                            <a:schemeClr val="tx1"/>
                          </a:solidFill>
                          <a:latin typeface="+mn-lt"/>
                          <a:ea typeface="+mn-ea"/>
                          <a:cs typeface="+mn-cs"/>
                        </a:rPr>
                        <a:t>SS</a:t>
                      </a:r>
                      <a:endParaRPr lang="en-US" sz="2000" dirty="0"/>
                    </a:p>
                  </a:txBody>
                  <a:tcPr/>
                </a:tc>
                <a:extLst>
                  <a:ext uri="{0D108BD9-81ED-4DB2-BD59-A6C34878D82A}">
                    <a16:rowId xmlns:a16="http://schemas.microsoft.com/office/drawing/2014/main" val="10005"/>
                  </a:ext>
                </a:extLst>
              </a:tr>
            </a:tbl>
          </a:graphicData>
        </a:graphic>
      </p:graphicFrame>
      <p:sp>
        <p:nvSpPr>
          <p:cNvPr id="3" name="Rectangle 2"/>
          <p:cNvSpPr/>
          <p:nvPr/>
        </p:nvSpPr>
        <p:spPr>
          <a:xfrm>
            <a:off x="1676400" y="152400"/>
            <a:ext cx="8915400" cy="369332"/>
          </a:xfrm>
          <a:prstGeom prst="rect">
            <a:avLst/>
          </a:prstGeom>
        </p:spPr>
        <p:txBody>
          <a:bodyPr wrap="square">
            <a:spAutoFit/>
          </a:bodyPr>
          <a:lstStyle/>
          <a:p>
            <a:r>
              <a:rPr lang="en-US" b="1" dirty="0">
                <a:solidFill>
                  <a:prstClr val="black"/>
                </a:solidFill>
                <a:latin typeface="Calibri"/>
              </a:rPr>
              <a:t>Table </a:t>
            </a:r>
            <a:r>
              <a:rPr lang="en-US" dirty="0">
                <a:solidFill>
                  <a:prstClr val="black"/>
                </a:solidFill>
                <a:latin typeface="Calibri"/>
              </a:rPr>
              <a:t> Effective Address and Referred Segments for Various Memory Based Addressing Modes</a:t>
            </a:r>
          </a:p>
        </p:txBody>
      </p:sp>
    </p:spTree>
    <p:extLst>
      <p:ext uri="{BB962C8B-B14F-4D97-AF65-F5344CB8AC3E}">
        <p14:creationId xmlns:p14="http://schemas.microsoft.com/office/powerpoint/2010/main" val="2823629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347" y="302359"/>
            <a:ext cx="6477000" cy="6555641"/>
          </a:xfrm>
          <a:prstGeom prst="rect">
            <a:avLst/>
          </a:prstGeom>
        </p:spPr>
        <p:txBody>
          <a:bodyPr wrap="square">
            <a:spAutoFit/>
          </a:bodyPr>
          <a:lstStyle/>
          <a:p>
            <a:r>
              <a:rPr lang="en-US" sz="2000" b="1" dirty="0">
                <a:solidFill>
                  <a:prstClr val="black"/>
                </a:solidFill>
                <a:latin typeface="Calibri"/>
              </a:rPr>
              <a:t>Example :</a:t>
            </a:r>
          </a:p>
          <a:p>
            <a:r>
              <a:rPr lang="en-US" sz="2000" dirty="0">
                <a:solidFill>
                  <a:prstClr val="black"/>
                </a:solidFill>
                <a:latin typeface="Calibri"/>
              </a:rPr>
              <a:t>Find the address of physical memory for the following instructions if the content of the required registers are as given below</a:t>
            </a:r>
          </a:p>
          <a:p>
            <a:r>
              <a:rPr lang="pt-BR" sz="2000" dirty="0">
                <a:solidFill>
                  <a:prstClr val="black"/>
                </a:solidFill>
                <a:latin typeface="Calibri"/>
              </a:rPr>
              <a:t>SS = 2344H, </a:t>
            </a:r>
            <a:r>
              <a:rPr lang="pt-BR" sz="2000" b="1" dirty="0">
                <a:solidFill>
                  <a:srgbClr val="002060"/>
                </a:solidFill>
                <a:latin typeface="Calibri"/>
              </a:rPr>
              <a:t>DS = 4022H</a:t>
            </a:r>
            <a:r>
              <a:rPr lang="pt-BR" sz="2000" dirty="0">
                <a:solidFill>
                  <a:prstClr val="black"/>
                </a:solidFill>
                <a:latin typeface="Calibri"/>
              </a:rPr>
              <a:t>, BX = 0200H, BP = 1402H, </a:t>
            </a:r>
            <a:r>
              <a:rPr lang="pt-BR" sz="2000" dirty="0">
                <a:solidFill>
                  <a:srgbClr val="00B050"/>
                </a:solidFill>
                <a:latin typeface="Calibri"/>
              </a:rPr>
              <a:t>SI = 4442H</a:t>
            </a:r>
          </a:p>
          <a:p>
            <a:r>
              <a:rPr lang="en-US" sz="2000" dirty="0">
                <a:solidFill>
                  <a:prstClr val="black"/>
                </a:solidFill>
                <a:latin typeface="Calibri"/>
              </a:rPr>
              <a:t>i) MOV CL, 1234H[SI]</a:t>
            </a:r>
          </a:p>
          <a:p>
            <a:r>
              <a:rPr lang="it-IT" sz="2000" dirty="0">
                <a:solidFill>
                  <a:prstClr val="black"/>
                </a:solidFill>
                <a:latin typeface="Calibri"/>
              </a:rPr>
              <a:t>ii) MOV AL, 5[SI][BP]</a:t>
            </a:r>
          </a:p>
          <a:p>
            <a:r>
              <a:rPr lang="en-US" sz="2000" b="1" i="1" dirty="0">
                <a:solidFill>
                  <a:prstClr val="black"/>
                </a:solidFill>
                <a:latin typeface="Calibri"/>
              </a:rPr>
              <a:t>Solution</a:t>
            </a:r>
          </a:p>
          <a:p>
            <a:r>
              <a:rPr lang="en-US" sz="2000" dirty="0">
                <a:solidFill>
                  <a:prstClr val="black"/>
                </a:solidFill>
                <a:latin typeface="Calibri"/>
              </a:rPr>
              <a:t>i) MOV CL, </a:t>
            </a:r>
            <a:r>
              <a:rPr lang="en-US" sz="2000" dirty="0">
                <a:solidFill>
                  <a:srgbClr val="FF0000"/>
                </a:solidFill>
                <a:latin typeface="Calibri"/>
              </a:rPr>
              <a:t>1234H</a:t>
            </a:r>
            <a:r>
              <a:rPr lang="en-US" sz="2000" dirty="0">
                <a:solidFill>
                  <a:prstClr val="black"/>
                </a:solidFill>
                <a:latin typeface="Calibri"/>
              </a:rPr>
              <a:t>[SI]</a:t>
            </a:r>
          </a:p>
          <a:p>
            <a:r>
              <a:rPr lang="en-US" sz="2000" dirty="0">
                <a:solidFill>
                  <a:prstClr val="black"/>
                </a:solidFill>
                <a:latin typeface="Calibri"/>
              </a:rPr>
              <a:t>This is a case of register relative addressing. The effective address is obtained from the instruction, to be the sum of the displacement and SI</a:t>
            </a:r>
          </a:p>
          <a:p>
            <a:r>
              <a:rPr lang="en-US" sz="2000" b="1" dirty="0">
                <a:solidFill>
                  <a:srgbClr val="0070C0"/>
                </a:solidFill>
                <a:latin typeface="Calibri"/>
              </a:rPr>
              <a:t>Effective address </a:t>
            </a:r>
            <a:r>
              <a:rPr lang="en-US" sz="2000" dirty="0">
                <a:solidFill>
                  <a:prstClr val="black"/>
                </a:solidFill>
                <a:latin typeface="Calibri"/>
              </a:rPr>
              <a:t>= </a:t>
            </a:r>
            <a:r>
              <a:rPr lang="en-US" sz="2000" dirty="0">
                <a:solidFill>
                  <a:srgbClr val="FF0000"/>
                </a:solidFill>
                <a:latin typeface="Calibri"/>
              </a:rPr>
              <a:t>1234H</a:t>
            </a:r>
            <a:r>
              <a:rPr lang="en-US" sz="2000" dirty="0">
                <a:solidFill>
                  <a:prstClr val="black"/>
                </a:solidFill>
                <a:latin typeface="Calibri"/>
              </a:rPr>
              <a:t> +</a:t>
            </a:r>
          </a:p>
          <a:p>
            <a:r>
              <a:rPr lang="en-US" sz="2000" dirty="0">
                <a:solidFill>
                  <a:prstClr val="black"/>
                </a:solidFill>
                <a:latin typeface="Calibri"/>
              </a:rPr>
              <a:t>		    </a:t>
            </a:r>
            <a:r>
              <a:rPr lang="en-US" sz="2000" dirty="0">
                <a:solidFill>
                  <a:srgbClr val="00B050"/>
                </a:solidFill>
                <a:latin typeface="Calibri"/>
              </a:rPr>
              <a:t>4442H</a:t>
            </a:r>
          </a:p>
          <a:p>
            <a:r>
              <a:rPr lang="en-US" sz="2000" b="1" dirty="0">
                <a:solidFill>
                  <a:prstClr val="black"/>
                </a:solidFill>
                <a:latin typeface="Calibri"/>
              </a:rPr>
              <a:t>		   </a:t>
            </a:r>
            <a:r>
              <a:rPr lang="en-US" sz="2000" b="1" dirty="0">
                <a:solidFill>
                  <a:srgbClr val="7030A0"/>
                </a:solidFill>
                <a:latin typeface="Calibri"/>
              </a:rPr>
              <a:t>5676H</a:t>
            </a:r>
          </a:p>
          <a:p>
            <a:r>
              <a:rPr lang="en-US" sz="2000" dirty="0">
                <a:solidFill>
                  <a:prstClr val="black"/>
                </a:solidFill>
                <a:latin typeface="Calibri"/>
              </a:rPr>
              <a:t>The segment base address is obtained from DS to be 40220H</a:t>
            </a:r>
          </a:p>
          <a:p>
            <a:r>
              <a:rPr lang="en-US" sz="2000" dirty="0">
                <a:solidFill>
                  <a:prstClr val="black"/>
                </a:solidFill>
                <a:latin typeface="Calibri"/>
              </a:rPr>
              <a:t>The </a:t>
            </a:r>
            <a:r>
              <a:rPr lang="en-US" sz="2000" b="1" dirty="0">
                <a:solidFill>
                  <a:srgbClr val="0070C0"/>
                </a:solidFill>
                <a:latin typeface="Calibri"/>
              </a:rPr>
              <a:t>physical address </a:t>
            </a:r>
            <a:r>
              <a:rPr lang="en-US" sz="2000" dirty="0">
                <a:solidFill>
                  <a:prstClr val="black"/>
                </a:solidFill>
                <a:latin typeface="Calibri"/>
              </a:rPr>
              <a:t>is the sum of the segment base address and the effective address. i.e.,</a:t>
            </a:r>
          </a:p>
          <a:p>
            <a:r>
              <a:rPr lang="en-US" sz="2000" dirty="0">
                <a:solidFill>
                  <a:prstClr val="black"/>
                </a:solidFill>
                <a:latin typeface="Calibri"/>
              </a:rPr>
              <a:t>		   </a:t>
            </a:r>
            <a:r>
              <a:rPr lang="en-US" sz="2000" b="1" dirty="0">
                <a:solidFill>
                  <a:srgbClr val="002060"/>
                </a:solidFill>
                <a:latin typeface="Calibri"/>
              </a:rPr>
              <a:t>40220H</a:t>
            </a:r>
            <a:r>
              <a:rPr lang="en-US" sz="2000" dirty="0">
                <a:solidFill>
                  <a:srgbClr val="FFC000"/>
                </a:solidFill>
                <a:latin typeface="Calibri"/>
              </a:rPr>
              <a:t> </a:t>
            </a:r>
            <a:r>
              <a:rPr lang="en-US" sz="2000" dirty="0">
                <a:solidFill>
                  <a:prstClr val="black"/>
                </a:solidFill>
                <a:latin typeface="Calibri"/>
              </a:rPr>
              <a:t>= starting address</a:t>
            </a:r>
          </a:p>
          <a:p>
            <a:r>
              <a:rPr lang="en-US" sz="2000" dirty="0">
                <a:solidFill>
                  <a:prstClr val="black"/>
                </a:solidFill>
                <a:latin typeface="Calibri"/>
              </a:rPr>
              <a:t>		      </a:t>
            </a:r>
            <a:r>
              <a:rPr lang="en-US" sz="2000" dirty="0">
                <a:solidFill>
                  <a:srgbClr val="7030A0"/>
                </a:solidFill>
                <a:latin typeface="Calibri"/>
              </a:rPr>
              <a:t>5676H= Effective address (offset value)</a:t>
            </a:r>
          </a:p>
          <a:p>
            <a:r>
              <a:rPr lang="en-US" sz="2000" b="1" dirty="0">
                <a:solidFill>
                  <a:prstClr val="black"/>
                </a:solidFill>
                <a:latin typeface="Calibri"/>
              </a:rPr>
              <a:t>		   45896H=Physical address</a:t>
            </a:r>
          </a:p>
        </p:txBody>
      </p:sp>
      <p:grpSp>
        <p:nvGrpSpPr>
          <p:cNvPr id="9" name="Group 8"/>
          <p:cNvGrpSpPr/>
          <p:nvPr/>
        </p:nvGrpSpPr>
        <p:grpSpPr>
          <a:xfrm>
            <a:off x="8197431" y="3251618"/>
            <a:ext cx="1382973" cy="1905268"/>
            <a:chOff x="7010400" y="3276332"/>
            <a:chExt cx="1382973" cy="1905268"/>
          </a:xfrm>
        </p:grpSpPr>
        <p:sp>
          <p:nvSpPr>
            <p:cNvPr id="3" name="Rectangle 2"/>
            <p:cNvSpPr/>
            <p:nvPr/>
          </p:nvSpPr>
          <p:spPr>
            <a:xfrm>
              <a:off x="7021773" y="3276332"/>
              <a:ext cx="1371600" cy="19052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prstClr val="black"/>
                </a:solidFill>
                <a:latin typeface="Calibri"/>
              </a:endParaRPr>
            </a:p>
          </p:txBody>
        </p:sp>
        <p:cxnSp>
          <p:nvCxnSpPr>
            <p:cNvPr id="5" name="Straight Connector 4"/>
            <p:cNvCxnSpPr/>
            <p:nvPr/>
          </p:nvCxnSpPr>
          <p:spPr>
            <a:xfrm>
              <a:off x="7021773" y="48768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7021773" y="4572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7010400" y="42672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rot="5400000">
              <a:off x="7462313" y="3954646"/>
              <a:ext cx="548640" cy="0"/>
            </a:xfrm>
            <a:prstGeom prst="line">
              <a:avLst/>
            </a:prstGeom>
            <a:ln>
              <a:prstDash val="dash"/>
            </a:ln>
          </p:spPr>
          <p:style>
            <a:lnRef idx="2">
              <a:schemeClr val="dk1"/>
            </a:lnRef>
            <a:fillRef idx="0">
              <a:schemeClr val="dk1"/>
            </a:fillRef>
            <a:effectRef idx="1">
              <a:schemeClr val="dk1"/>
            </a:effectRef>
            <a:fontRef idx="minor">
              <a:schemeClr val="tx1"/>
            </a:fontRef>
          </p:style>
        </p:cxnSp>
      </p:grpSp>
      <p:cxnSp>
        <p:nvCxnSpPr>
          <p:cNvPr id="11" name="Straight Connector 10"/>
          <p:cNvCxnSpPr/>
          <p:nvPr/>
        </p:nvCxnSpPr>
        <p:spPr>
          <a:xfrm>
            <a:off x="9601200" y="5181600"/>
            <a:ext cx="762000"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9525000" y="4776273"/>
            <a:ext cx="1295400" cy="338554"/>
          </a:xfrm>
          <a:prstGeom prst="rect">
            <a:avLst/>
          </a:prstGeom>
          <a:noFill/>
        </p:spPr>
        <p:txBody>
          <a:bodyPr wrap="square" rtlCol="0">
            <a:spAutoFit/>
          </a:bodyPr>
          <a:lstStyle/>
          <a:p>
            <a:r>
              <a:rPr lang="en-US" sz="1600" b="1" dirty="0">
                <a:solidFill>
                  <a:srgbClr val="002060"/>
                </a:solidFill>
                <a:latin typeface="Calibri"/>
              </a:rPr>
              <a:t>DS=40220H</a:t>
            </a:r>
            <a:endParaRPr lang="en-US" sz="1600" dirty="0">
              <a:solidFill>
                <a:prstClr val="black"/>
              </a:solidFill>
              <a:latin typeface="Calibri"/>
            </a:endParaRPr>
          </a:p>
        </p:txBody>
      </p:sp>
      <p:sp>
        <p:nvSpPr>
          <p:cNvPr id="13" name="TextBox 12"/>
          <p:cNvSpPr txBox="1"/>
          <p:nvPr/>
        </p:nvSpPr>
        <p:spPr>
          <a:xfrm>
            <a:off x="9372600" y="5224046"/>
            <a:ext cx="1295400" cy="338554"/>
          </a:xfrm>
          <a:prstGeom prst="rect">
            <a:avLst/>
          </a:prstGeom>
          <a:noFill/>
        </p:spPr>
        <p:txBody>
          <a:bodyPr wrap="square" rtlCol="0">
            <a:spAutoFit/>
          </a:bodyPr>
          <a:lstStyle/>
          <a:p>
            <a:r>
              <a:rPr lang="en-US" sz="1600" dirty="0">
                <a:solidFill>
                  <a:prstClr val="black"/>
                </a:solidFill>
                <a:latin typeface="Calibri"/>
              </a:rPr>
              <a:t>Base address</a:t>
            </a:r>
          </a:p>
        </p:txBody>
      </p:sp>
      <p:sp>
        <p:nvSpPr>
          <p:cNvPr id="14" name="TextBox 13"/>
          <p:cNvSpPr txBox="1"/>
          <p:nvPr/>
        </p:nvSpPr>
        <p:spPr>
          <a:xfrm>
            <a:off x="8520752" y="2932091"/>
            <a:ext cx="1447800" cy="338554"/>
          </a:xfrm>
          <a:prstGeom prst="rect">
            <a:avLst/>
          </a:prstGeom>
          <a:noFill/>
        </p:spPr>
        <p:txBody>
          <a:bodyPr wrap="square" rtlCol="0">
            <a:spAutoFit/>
          </a:bodyPr>
          <a:lstStyle/>
          <a:p>
            <a:r>
              <a:rPr lang="en-US" sz="1600" b="1" dirty="0">
                <a:solidFill>
                  <a:srgbClr val="FF0000"/>
                </a:solidFill>
                <a:latin typeface="Calibri"/>
              </a:rPr>
              <a:t>Data segment</a:t>
            </a:r>
          </a:p>
        </p:txBody>
      </p:sp>
      <p:sp>
        <p:nvSpPr>
          <p:cNvPr id="4" name="Rectangle 3">
            <a:extLst>
              <a:ext uri="{FF2B5EF4-FFF2-40B4-BE49-F238E27FC236}">
                <a16:creationId xmlns:a16="http://schemas.microsoft.com/office/drawing/2014/main" id="{4B165F9D-7CA8-42C2-B90A-9599025F5262}"/>
              </a:ext>
            </a:extLst>
          </p:cNvPr>
          <p:cNvSpPr/>
          <p:nvPr/>
        </p:nvSpPr>
        <p:spPr>
          <a:xfrm>
            <a:off x="9577294" y="3244334"/>
            <a:ext cx="915635" cy="369332"/>
          </a:xfrm>
          <a:prstGeom prst="rect">
            <a:avLst/>
          </a:prstGeom>
        </p:spPr>
        <p:txBody>
          <a:bodyPr wrap="none">
            <a:spAutoFit/>
          </a:bodyPr>
          <a:lstStyle/>
          <a:p>
            <a:r>
              <a:rPr lang="en-US" b="1" dirty="0">
                <a:solidFill>
                  <a:prstClr val="black"/>
                </a:solidFill>
                <a:latin typeface="Calibri"/>
              </a:rPr>
              <a:t>45896H</a:t>
            </a:r>
            <a:endParaRPr lang="en-IN" dirty="0">
              <a:solidFill>
                <a:prstClr val="black"/>
              </a:solidFill>
              <a:latin typeface="Calibri"/>
            </a:endParaRPr>
          </a:p>
        </p:txBody>
      </p:sp>
      <p:cxnSp>
        <p:nvCxnSpPr>
          <p:cNvPr id="15" name="Straight Connector 14">
            <a:extLst>
              <a:ext uri="{FF2B5EF4-FFF2-40B4-BE49-F238E27FC236}">
                <a16:creationId xmlns:a16="http://schemas.microsoft.com/office/drawing/2014/main" id="{12269E4F-E9F2-409D-8F85-6228FCCD90D4}"/>
              </a:ext>
            </a:extLst>
          </p:cNvPr>
          <p:cNvCxnSpPr/>
          <p:nvPr/>
        </p:nvCxnSpPr>
        <p:spPr>
          <a:xfrm>
            <a:off x="8229600" y="3591895"/>
            <a:ext cx="1371600" cy="0"/>
          </a:xfrm>
          <a:prstGeom prst="line">
            <a:avLst/>
          </a:prstGeom>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8D9296B6-BAB7-4B77-B2DB-2004D2682D17}"/>
              </a:ext>
            </a:extLst>
          </p:cNvPr>
          <p:cNvSpPr txBox="1"/>
          <p:nvPr/>
        </p:nvSpPr>
        <p:spPr>
          <a:xfrm>
            <a:off x="8318220" y="3238379"/>
            <a:ext cx="1193272" cy="369332"/>
          </a:xfrm>
          <a:prstGeom prst="rect">
            <a:avLst/>
          </a:prstGeom>
          <a:noFill/>
        </p:spPr>
        <p:txBody>
          <a:bodyPr wrap="square" rtlCol="0">
            <a:spAutoFit/>
          </a:bodyPr>
          <a:lstStyle/>
          <a:p>
            <a:r>
              <a:rPr lang="en-US" dirty="0">
                <a:solidFill>
                  <a:prstClr val="black"/>
                </a:solidFill>
                <a:latin typeface="Calibri"/>
              </a:rPr>
              <a:t>0101 0000</a:t>
            </a:r>
            <a:endParaRPr lang="en-IN" dirty="0">
              <a:solidFill>
                <a:prstClr val="black"/>
              </a:solidFill>
              <a:latin typeface="Calibri"/>
            </a:endParaRPr>
          </a:p>
        </p:txBody>
      </p:sp>
      <p:sp>
        <p:nvSpPr>
          <p:cNvPr id="16" name="Rectangle 15">
            <a:extLst>
              <a:ext uri="{FF2B5EF4-FFF2-40B4-BE49-F238E27FC236}">
                <a16:creationId xmlns:a16="http://schemas.microsoft.com/office/drawing/2014/main" id="{608BAEB2-A3CF-4F33-BE40-A972E4791404}"/>
              </a:ext>
            </a:extLst>
          </p:cNvPr>
          <p:cNvSpPr/>
          <p:nvPr/>
        </p:nvSpPr>
        <p:spPr>
          <a:xfrm>
            <a:off x="8197430" y="1846596"/>
            <a:ext cx="3849944" cy="646331"/>
          </a:xfrm>
          <a:prstGeom prst="rect">
            <a:avLst/>
          </a:prstGeom>
        </p:spPr>
        <p:txBody>
          <a:bodyPr wrap="square">
            <a:spAutoFit/>
          </a:bodyPr>
          <a:lstStyle/>
          <a:p>
            <a:r>
              <a:rPr lang="en-US" dirty="0">
                <a:solidFill>
                  <a:prstClr val="black"/>
                </a:solidFill>
                <a:highlight>
                  <a:srgbClr val="FFFF00"/>
                </a:highlight>
                <a:latin typeface="Calibri"/>
              </a:rPr>
              <a:t>CL=0101 0000 after executing MOV CL, 1234H[SI]</a:t>
            </a:r>
            <a:endParaRPr lang="en-IN" dirty="0">
              <a:solidFill>
                <a:prstClr val="black"/>
              </a:solidFill>
              <a:highlight>
                <a:srgbClr val="FFFF00"/>
              </a:highlight>
              <a:latin typeface="Calibri"/>
            </a:endParaRPr>
          </a:p>
        </p:txBody>
      </p:sp>
    </p:spTree>
    <p:extLst>
      <p:ext uri="{BB962C8B-B14F-4D97-AF65-F5344CB8AC3E}">
        <p14:creationId xmlns:p14="http://schemas.microsoft.com/office/powerpoint/2010/main" val="763971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533400"/>
            <a:ext cx="8763000" cy="4093428"/>
          </a:xfrm>
          <a:prstGeom prst="rect">
            <a:avLst/>
          </a:prstGeom>
        </p:spPr>
        <p:txBody>
          <a:bodyPr wrap="square">
            <a:spAutoFit/>
          </a:bodyPr>
          <a:lstStyle/>
          <a:p>
            <a:r>
              <a:rPr lang="it-IT" sz="2000" dirty="0">
                <a:solidFill>
                  <a:prstClr val="black"/>
                </a:solidFill>
                <a:latin typeface="Calibri"/>
              </a:rPr>
              <a:t>ii) MOV AL, 5[SI][BP]</a:t>
            </a:r>
          </a:p>
          <a:p>
            <a:r>
              <a:rPr lang="en-US" sz="2000" dirty="0">
                <a:solidFill>
                  <a:prstClr val="black"/>
                </a:solidFill>
                <a:latin typeface="Calibri"/>
              </a:rPr>
              <a:t>This is a case of relative based indexed mode. The effective address is calculated as the sum of the displacement and the contents of the registers SI and BP.</a:t>
            </a:r>
          </a:p>
          <a:p>
            <a:r>
              <a:rPr lang="en-US" sz="2000" dirty="0">
                <a:solidFill>
                  <a:prstClr val="black"/>
                </a:solidFill>
                <a:latin typeface="Calibri"/>
              </a:rPr>
              <a:t>Effective address = 0005H +</a:t>
            </a:r>
          </a:p>
          <a:p>
            <a:r>
              <a:rPr lang="en-US" sz="2000" dirty="0">
                <a:solidFill>
                  <a:prstClr val="black"/>
                </a:solidFill>
                <a:latin typeface="Calibri"/>
              </a:rPr>
              <a:t>		  4442H</a:t>
            </a:r>
          </a:p>
          <a:p>
            <a:r>
              <a:rPr lang="en-US" sz="2000" dirty="0">
                <a:solidFill>
                  <a:prstClr val="black"/>
                </a:solidFill>
                <a:latin typeface="Calibri"/>
              </a:rPr>
              <a:t>		  1402H</a:t>
            </a:r>
          </a:p>
          <a:p>
            <a:r>
              <a:rPr lang="en-US" sz="2000" b="1" dirty="0">
                <a:solidFill>
                  <a:prstClr val="black"/>
                </a:solidFill>
                <a:latin typeface="Calibri"/>
              </a:rPr>
              <a:t>		  5849H= Effective address (offset value)</a:t>
            </a:r>
          </a:p>
          <a:p>
            <a:r>
              <a:rPr lang="en-US" sz="2000" dirty="0">
                <a:solidFill>
                  <a:prstClr val="black"/>
                </a:solidFill>
                <a:latin typeface="Calibri"/>
              </a:rPr>
              <a:t>The physical address is the sum of the segment base address and the effective address. In this case, as </a:t>
            </a:r>
            <a:r>
              <a:rPr lang="en-US" sz="2000" b="1" dirty="0">
                <a:solidFill>
                  <a:prstClr val="black"/>
                </a:solidFill>
                <a:latin typeface="Calibri"/>
              </a:rPr>
              <a:t>BP </a:t>
            </a:r>
            <a:r>
              <a:rPr lang="en-US" sz="2000" dirty="0">
                <a:solidFill>
                  <a:prstClr val="black"/>
                </a:solidFill>
                <a:latin typeface="Calibri"/>
              </a:rPr>
              <a:t>is one of the address registers, the segment referred is the </a:t>
            </a:r>
            <a:r>
              <a:rPr lang="en-US" sz="2000" b="1" dirty="0">
                <a:solidFill>
                  <a:prstClr val="black"/>
                </a:solidFill>
                <a:latin typeface="Calibri"/>
              </a:rPr>
              <a:t>stack segment</a:t>
            </a:r>
            <a:r>
              <a:rPr lang="en-US" sz="2000" dirty="0">
                <a:solidFill>
                  <a:prstClr val="black"/>
                </a:solidFill>
                <a:latin typeface="Calibri"/>
              </a:rPr>
              <a:t>.</a:t>
            </a:r>
          </a:p>
          <a:p>
            <a:r>
              <a:rPr lang="en-US" sz="2000" dirty="0">
                <a:solidFill>
                  <a:prstClr val="black"/>
                </a:solidFill>
                <a:latin typeface="Calibri"/>
              </a:rPr>
              <a:t>Physical address is 23440H (base address of the stack segment)</a:t>
            </a:r>
          </a:p>
          <a:p>
            <a:r>
              <a:rPr lang="en-US" sz="2000" dirty="0">
                <a:solidFill>
                  <a:prstClr val="black"/>
                </a:solidFill>
                <a:latin typeface="Calibri"/>
              </a:rPr>
              <a:t>		+ 5849H</a:t>
            </a:r>
          </a:p>
          <a:p>
            <a:r>
              <a:rPr lang="en-US" sz="2000" b="1" dirty="0">
                <a:solidFill>
                  <a:prstClr val="black"/>
                </a:solidFill>
                <a:latin typeface="Calibri"/>
              </a:rPr>
              <a:t>		  28C89H= Physical address</a:t>
            </a:r>
            <a:endParaRPr lang="en-US" sz="2000" dirty="0">
              <a:solidFill>
                <a:prstClr val="black"/>
              </a:solidFill>
              <a:latin typeface="Calibri"/>
            </a:endParaRPr>
          </a:p>
        </p:txBody>
      </p:sp>
    </p:spTree>
    <p:extLst>
      <p:ext uri="{BB962C8B-B14F-4D97-AF65-F5344CB8AC3E}">
        <p14:creationId xmlns:p14="http://schemas.microsoft.com/office/powerpoint/2010/main" val="3122207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E434F-E311-A50F-8B70-61C7BB74261E}"/>
              </a:ext>
            </a:extLst>
          </p:cNvPr>
          <p:cNvSpPr>
            <a:spLocks noGrp="1"/>
          </p:cNvSpPr>
          <p:nvPr>
            <p:ph type="title"/>
          </p:nvPr>
        </p:nvSpPr>
        <p:spPr/>
        <p:txBody>
          <a:bodyPr/>
          <a:lstStyle/>
          <a:p>
            <a:r>
              <a:rPr lang="en-IN" dirty="0"/>
              <a:t>Find the Physical Address</a:t>
            </a:r>
          </a:p>
        </p:txBody>
      </p:sp>
      <p:sp>
        <p:nvSpPr>
          <p:cNvPr id="3" name="Content Placeholder 2">
            <a:extLst>
              <a:ext uri="{FF2B5EF4-FFF2-40B4-BE49-F238E27FC236}">
                <a16:creationId xmlns:a16="http://schemas.microsoft.com/office/drawing/2014/main" id="{3C3F0679-42D0-0124-FBB9-C25EDA9D9A40}"/>
              </a:ext>
            </a:extLst>
          </p:cNvPr>
          <p:cNvSpPr>
            <a:spLocks noGrp="1"/>
          </p:cNvSpPr>
          <p:nvPr>
            <p:ph idx="1"/>
          </p:nvPr>
        </p:nvSpPr>
        <p:spPr>
          <a:xfrm>
            <a:off x="609600" y="1600201"/>
            <a:ext cx="3915266" cy="4525963"/>
          </a:xfrm>
        </p:spPr>
        <p:txBody>
          <a:bodyPr>
            <a:normAutofit fontScale="92500" lnSpcReduction="10000"/>
          </a:bodyPr>
          <a:lstStyle/>
          <a:p>
            <a:r>
              <a:rPr lang="en-IN" dirty="0"/>
              <a:t>1) MOV AX, [072A]</a:t>
            </a:r>
          </a:p>
          <a:p>
            <a:r>
              <a:rPr lang="en-IN" dirty="0"/>
              <a:t>2) MOV CX, [BX]</a:t>
            </a:r>
          </a:p>
          <a:p>
            <a:r>
              <a:rPr lang="en-IN" dirty="0"/>
              <a:t>3) ADD AX, 07[BX][SI]</a:t>
            </a:r>
          </a:p>
          <a:p>
            <a:r>
              <a:rPr lang="en-IN" dirty="0"/>
              <a:t>4) ADD 23A0[SI][DI], CX</a:t>
            </a:r>
          </a:p>
          <a:p>
            <a:r>
              <a:rPr lang="en-IN" dirty="0"/>
              <a:t>5) MUL CX</a:t>
            </a:r>
          </a:p>
          <a:p>
            <a:r>
              <a:rPr lang="en-IN" dirty="0"/>
              <a:t>6) MOV AX, [DI][BP]</a:t>
            </a:r>
          </a:p>
          <a:p>
            <a:r>
              <a:rPr lang="en-IN" dirty="0"/>
              <a:t>7) MOV CX, 0029H</a:t>
            </a:r>
          </a:p>
          <a:p>
            <a:r>
              <a:rPr lang="en-IN" dirty="0"/>
              <a:t>8) ADD AX, 224A[SP]</a:t>
            </a:r>
          </a:p>
          <a:p>
            <a:r>
              <a:rPr lang="en-IN" dirty="0"/>
              <a:t>9) BRZ [0200]</a:t>
            </a:r>
          </a:p>
          <a:p>
            <a:r>
              <a:rPr lang="en-IN" dirty="0"/>
              <a:t>10) JUMP [0528]</a:t>
            </a:r>
          </a:p>
        </p:txBody>
      </p:sp>
      <p:sp>
        <p:nvSpPr>
          <p:cNvPr id="4" name="TextBox 3">
            <a:extLst>
              <a:ext uri="{FF2B5EF4-FFF2-40B4-BE49-F238E27FC236}">
                <a16:creationId xmlns:a16="http://schemas.microsoft.com/office/drawing/2014/main" id="{E22B5053-6B5B-E7AC-74E3-4A818D28CD97}"/>
              </a:ext>
            </a:extLst>
          </p:cNvPr>
          <p:cNvSpPr txBox="1"/>
          <p:nvPr/>
        </p:nvSpPr>
        <p:spPr>
          <a:xfrm>
            <a:off x="5750351" y="1338607"/>
            <a:ext cx="5335571" cy="4893647"/>
          </a:xfrm>
          <a:prstGeom prst="rect">
            <a:avLst/>
          </a:prstGeom>
          <a:noFill/>
        </p:spPr>
        <p:txBody>
          <a:bodyPr wrap="square" rtlCol="0">
            <a:spAutoFit/>
          </a:bodyPr>
          <a:lstStyle/>
          <a:p>
            <a:r>
              <a:rPr lang="en-IN" sz="2400" b="1" dirty="0"/>
              <a:t>CS=0200</a:t>
            </a:r>
          </a:p>
          <a:p>
            <a:r>
              <a:rPr lang="en-IN" sz="2400" b="1" dirty="0"/>
              <a:t>DS=0400</a:t>
            </a:r>
          </a:p>
          <a:p>
            <a:r>
              <a:rPr lang="en-IN" sz="2400" b="1" dirty="0"/>
              <a:t>ES=0600</a:t>
            </a:r>
          </a:p>
          <a:p>
            <a:r>
              <a:rPr lang="en-IN" sz="2400" b="1" dirty="0"/>
              <a:t>SS=0800</a:t>
            </a:r>
          </a:p>
          <a:p>
            <a:endParaRPr lang="en-IN" sz="2400" b="1" dirty="0"/>
          </a:p>
          <a:p>
            <a:r>
              <a:rPr lang="en-IN" sz="2400" b="1" dirty="0"/>
              <a:t>SI= 0070</a:t>
            </a:r>
          </a:p>
          <a:p>
            <a:r>
              <a:rPr lang="en-IN" sz="2400" b="1" dirty="0"/>
              <a:t>DI=1720</a:t>
            </a:r>
          </a:p>
          <a:p>
            <a:endParaRPr lang="en-IN" sz="2400" b="1" dirty="0"/>
          </a:p>
          <a:p>
            <a:r>
              <a:rPr lang="en-IN" sz="2400" b="1" dirty="0"/>
              <a:t>AX= 0700</a:t>
            </a:r>
          </a:p>
          <a:p>
            <a:r>
              <a:rPr lang="en-IN" sz="2400" b="1" dirty="0"/>
              <a:t>BX= 1234</a:t>
            </a:r>
          </a:p>
          <a:p>
            <a:endParaRPr lang="en-IN" sz="2400" b="1" dirty="0"/>
          </a:p>
          <a:p>
            <a:r>
              <a:rPr lang="en-IN" sz="2400" b="1" dirty="0"/>
              <a:t>SP=0570</a:t>
            </a:r>
          </a:p>
          <a:p>
            <a:r>
              <a:rPr lang="en-IN" sz="2400" b="1" dirty="0"/>
              <a:t>BP=0380</a:t>
            </a:r>
          </a:p>
        </p:txBody>
      </p:sp>
    </p:spTree>
    <p:extLst>
      <p:ext uri="{BB962C8B-B14F-4D97-AF65-F5344CB8AC3E}">
        <p14:creationId xmlns:p14="http://schemas.microsoft.com/office/powerpoint/2010/main" val="3960707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5715000" cy="5940088"/>
          </a:xfrm>
          <a:prstGeom prst="rect">
            <a:avLst/>
          </a:prstGeom>
        </p:spPr>
        <p:txBody>
          <a:bodyPr wrap="square">
            <a:spAutoFit/>
          </a:bodyPr>
          <a:lstStyle/>
          <a:p>
            <a:pPr algn="just"/>
            <a:r>
              <a:rPr lang="en-US" sz="2000" dirty="0">
                <a:solidFill>
                  <a:prstClr val="black"/>
                </a:solidFill>
                <a:latin typeface="Calibri"/>
              </a:rPr>
              <a:t>The content of DS is 345BH. The amount of data that is to be stored in the data segment is</a:t>
            </a:r>
          </a:p>
          <a:p>
            <a:pPr algn="just"/>
            <a:r>
              <a:rPr lang="en-US" sz="2000" dirty="0">
                <a:solidFill>
                  <a:prstClr val="black"/>
                </a:solidFill>
                <a:latin typeface="Calibri"/>
              </a:rPr>
              <a:t>12K bytes. Where in memory, will this segment be located?</a:t>
            </a:r>
          </a:p>
          <a:p>
            <a:pPr algn="just"/>
            <a:endParaRPr lang="en-US" sz="2000" dirty="0">
              <a:solidFill>
                <a:prstClr val="black"/>
              </a:solidFill>
              <a:latin typeface="Calibri"/>
            </a:endParaRPr>
          </a:p>
          <a:p>
            <a:pPr algn="just"/>
            <a:r>
              <a:rPr lang="en-US" sz="2000" b="1" i="1" dirty="0">
                <a:solidFill>
                  <a:prstClr val="black"/>
                </a:solidFill>
                <a:latin typeface="Calibri"/>
              </a:rPr>
              <a:t>Solution</a:t>
            </a:r>
          </a:p>
          <a:p>
            <a:pPr algn="just"/>
            <a:r>
              <a:rPr lang="en-US" sz="2000" dirty="0">
                <a:solidFill>
                  <a:prstClr val="black"/>
                </a:solidFill>
                <a:latin typeface="Calibri"/>
              </a:rPr>
              <a:t>DS contains the number 345BH.</a:t>
            </a:r>
          </a:p>
          <a:p>
            <a:pPr algn="just"/>
            <a:r>
              <a:rPr lang="en-US" sz="2000" dirty="0">
                <a:solidFill>
                  <a:prstClr val="black"/>
                </a:solidFill>
                <a:latin typeface="Calibri"/>
              </a:rPr>
              <a:t>This number corresponds to the upper 4 hex digits of the starting (base address) of the data</a:t>
            </a:r>
          </a:p>
          <a:p>
            <a:pPr algn="just"/>
            <a:r>
              <a:rPr lang="en-US" sz="2000" dirty="0">
                <a:solidFill>
                  <a:prstClr val="black"/>
                </a:solidFill>
                <a:latin typeface="Calibri"/>
              </a:rPr>
              <a:t>segment.</a:t>
            </a:r>
          </a:p>
          <a:p>
            <a:pPr algn="just"/>
            <a:r>
              <a:rPr lang="en-US" sz="2000" dirty="0">
                <a:solidFill>
                  <a:prstClr val="black"/>
                </a:solidFill>
                <a:latin typeface="Calibri"/>
              </a:rPr>
              <a:t>The base address of the segment is </a:t>
            </a:r>
            <a:r>
              <a:rPr lang="en-US" sz="2000" b="1" dirty="0">
                <a:solidFill>
                  <a:prstClr val="black"/>
                </a:solidFill>
                <a:latin typeface="Calibri"/>
              </a:rPr>
              <a:t>345B0H</a:t>
            </a:r>
            <a:r>
              <a:rPr lang="en-US" sz="2000" dirty="0">
                <a:solidFill>
                  <a:prstClr val="black"/>
                </a:solidFill>
                <a:latin typeface="Calibri"/>
              </a:rPr>
              <a:t>.</a:t>
            </a:r>
          </a:p>
          <a:p>
            <a:pPr algn="just"/>
            <a:r>
              <a:rPr lang="en-US" sz="2000" dirty="0">
                <a:solidFill>
                  <a:prstClr val="black"/>
                </a:solidFill>
                <a:latin typeface="Calibri"/>
              </a:rPr>
              <a:t>The last address will have an off set of 12K from the base address.</a:t>
            </a:r>
          </a:p>
          <a:p>
            <a:pPr algn="just"/>
            <a:r>
              <a:rPr lang="en-US" sz="2000" dirty="0">
                <a:solidFill>
                  <a:prstClr val="black"/>
                </a:solidFill>
                <a:latin typeface="Calibri"/>
              </a:rPr>
              <a:t>1K = 1024 bytes.</a:t>
            </a:r>
          </a:p>
          <a:p>
            <a:pPr algn="just"/>
            <a:r>
              <a:rPr lang="en-US" sz="2000" dirty="0">
                <a:solidFill>
                  <a:prstClr val="black"/>
                </a:solidFill>
                <a:latin typeface="Calibri"/>
              </a:rPr>
              <a:t>12K = 12 × 1024 = 12288 = 3000H.</a:t>
            </a:r>
          </a:p>
          <a:p>
            <a:pPr algn="just"/>
            <a:r>
              <a:rPr lang="en-US" sz="2000" dirty="0">
                <a:solidFill>
                  <a:prstClr val="black"/>
                </a:solidFill>
                <a:latin typeface="Calibri"/>
              </a:rPr>
              <a:t>The last address of the segment = 345B0H + 3000H = </a:t>
            </a:r>
            <a:r>
              <a:rPr lang="en-US" sz="2000" b="1" dirty="0">
                <a:solidFill>
                  <a:prstClr val="black"/>
                </a:solidFill>
                <a:latin typeface="Calibri"/>
              </a:rPr>
              <a:t>375B0H</a:t>
            </a:r>
            <a:r>
              <a:rPr lang="en-US" sz="2000" dirty="0">
                <a:solidFill>
                  <a:prstClr val="black"/>
                </a:solidFill>
                <a:latin typeface="Calibri"/>
              </a:rPr>
              <a:t>.</a:t>
            </a:r>
          </a:p>
          <a:p>
            <a:pPr algn="just"/>
            <a:r>
              <a:rPr lang="en-US" sz="2000" dirty="0">
                <a:solidFill>
                  <a:prstClr val="black"/>
                </a:solidFill>
                <a:latin typeface="Calibri"/>
              </a:rPr>
              <a:t>Hence the data segment occupies the memory addresses from 345B0H to 375B0H</a:t>
            </a:r>
          </a:p>
        </p:txBody>
      </p:sp>
      <p:sp>
        <p:nvSpPr>
          <p:cNvPr id="3" name="Rectangle 2"/>
          <p:cNvSpPr/>
          <p:nvPr/>
        </p:nvSpPr>
        <p:spPr>
          <a:xfrm>
            <a:off x="1981201" y="228600"/>
            <a:ext cx="1217769" cy="400110"/>
          </a:xfrm>
          <a:prstGeom prst="rect">
            <a:avLst/>
          </a:prstGeom>
        </p:spPr>
        <p:txBody>
          <a:bodyPr wrap="none">
            <a:spAutoFit/>
          </a:bodyPr>
          <a:lstStyle/>
          <a:p>
            <a:r>
              <a:rPr lang="en-US" sz="2000" b="1" dirty="0">
                <a:solidFill>
                  <a:prstClr val="black"/>
                </a:solidFill>
                <a:latin typeface="Calibri"/>
              </a:rPr>
              <a:t>Example :</a:t>
            </a:r>
          </a:p>
        </p:txBody>
      </p:sp>
      <p:graphicFrame>
        <p:nvGraphicFramePr>
          <p:cNvPr id="4" name="Table 3"/>
          <p:cNvGraphicFramePr>
            <a:graphicFrameLocks noGrp="1"/>
          </p:cNvGraphicFramePr>
          <p:nvPr/>
        </p:nvGraphicFramePr>
        <p:xfrm>
          <a:off x="7696200" y="1752600"/>
          <a:ext cx="1752600" cy="2946400"/>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20000"/>
                    </a:ext>
                  </a:extLst>
                </a:gridCol>
              </a:tblGrid>
              <a:tr h="368300">
                <a:tc>
                  <a:txBody>
                    <a:bodyPr/>
                    <a:lstStyle/>
                    <a:p>
                      <a:endParaRPr lang="en-US" dirty="0"/>
                    </a:p>
                  </a:txBody>
                  <a:tcPr/>
                </a:tc>
                <a:extLst>
                  <a:ext uri="{0D108BD9-81ED-4DB2-BD59-A6C34878D82A}">
                    <a16:rowId xmlns:a16="http://schemas.microsoft.com/office/drawing/2014/main" val="10000"/>
                  </a:ext>
                </a:extLst>
              </a:tr>
              <a:tr h="368300">
                <a:tc>
                  <a:txBody>
                    <a:bodyPr/>
                    <a:lstStyle/>
                    <a:p>
                      <a:endParaRPr lang="en-US"/>
                    </a:p>
                  </a:txBody>
                  <a:tcPr/>
                </a:tc>
                <a:extLst>
                  <a:ext uri="{0D108BD9-81ED-4DB2-BD59-A6C34878D82A}">
                    <a16:rowId xmlns:a16="http://schemas.microsoft.com/office/drawing/2014/main" val="10001"/>
                  </a:ext>
                </a:extLst>
              </a:tr>
              <a:tr h="368300">
                <a:tc>
                  <a:txBody>
                    <a:bodyPr/>
                    <a:lstStyle/>
                    <a:p>
                      <a:endParaRPr lang="en-US"/>
                    </a:p>
                  </a:txBody>
                  <a:tcPr/>
                </a:tc>
                <a:extLst>
                  <a:ext uri="{0D108BD9-81ED-4DB2-BD59-A6C34878D82A}">
                    <a16:rowId xmlns:a16="http://schemas.microsoft.com/office/drawing/2014/main" val="10002"/>
                  </a:ext>
                </a:extLst>
              </a:tr>
              <a:tr h="368300">
                <a:tc>
                  <a:txBody>
                    <a:bodyPr/>
                    <a:lstStyle/>
                    <a:p>
                      <a:endParaRPr lang="en-US"/>
                    </a:p>
                  </a:txBody>
                  <a:tcPr/>
                </a:tc>
                <a:extLst>
                  <a:ext uri="{0D108BD9-81ED-4DB2-BD59-A6C34878D82A}">
                    <a16:rowId xmlns:a16="http://schemas.microsoft.com/office/drawing/2014/main" val="10003"/>
                  </a:ext>
                </a:extLst>
              </a:tr>
              <a:tr h="368300">
                <a:tc>
                  <a:txBody>
                    <a:bodyPr/>
                    <a:lstStyle/>
                    <a:p>
                      <a:endParaRPr lang="en-US"/>
                    </a:p>
                  </a:txBody>
                  <a:tcPr/>
                </a:tc>
                <a:extLst>
                  <a:ext uri="{0D108BD9-81ED-4DB2-BD59-A6C34878D82A}">
                    <a16:rowId xmlns:a16="http://schemas.microsoft.com/office/drawing/2014/main" val="10004"/>
                  </a:ext>
                </a:extLst>
              </a:tr>
              <a:tr h="368300">
                <a:tc>
                  <a:txBody>
                    <a:bodyPr/>
                    <a:lstStyle/>
                    <a:p>
                      <a:endParaRPr lang="en-US" dirty="0"/>
                    </a:p>
                  </a:txBody>
                  <a:tcPr/>
                </a:tc>
                <a:extLst>
                  <a:ext uri="{0D108BD9-81ED-4DB2-BD59-A6C34878D82A}">
                    <a16:rowId xmlns:a16="http://schemas.microsoft.com/office/drawing/2014/main" val="10005"/>
                  </a:ext>
                </a:extLst>
              </a:tr>
              <a:tr h="368300">
                <a:tc>
                  <a:txBody>
                    <a:bodyPr/>
                    <a:lstStyle/>
                    <a:p>
                      <a:endParaRPr lang="en-US"/>
                    </a:p>
                  </a:txBody>
                  <a:tcPr/>
                </a:tc>
                <a:extLst>
                  <a:ext uri="{0D108BD9-81ED-4DB2-BD59-A6C34878D82A}">
                    <a16:rowId xmlns:a16="http://schemas.microsoft.com/office/drawing/2014/main" val="10006"/>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9448800" y="4343400"/>
            <a:ext cx="1143000" cy="369332"/>
          </a:xfrm>
          <a:prstGeom prst="rect">
            <a:avLst/>
          </a:prstGeom>
          <a:noFill/>
        </p:spPr>
        <p:txBody>
          <a:bodyPr wrap="square" rtlCol="0">
            <a:spAutoFit/>
          </a:bodyPr>
          <a:lstStyle/>
          <a:p>
            <a:r>
              <a:rPr lang="en-US" dirty="0">
                <a:solidFill>
                  <a:prstClr val="black"/>
                </a:solidFill>
                <a:latin typeface="Calibri"/>
              </a:rPr>
              <a:t>345B0H</a:t>
            </a:r>
          </a:p>
        </p:txBody>
      </p:sp>
      <p:sp>
        <p:nvSpPr>
          <p:cNvPr id="6" name="TextBox 5"/>
          <p:cNvSpPr txBox="1"/>
          <p:nvPr/>
        </p:nvSpPr>
        <p:spPr>
          <a:xfrm>
            <a:off x="9438564" y="1752600"/>
            <a:ext cx="1143000" cy="381000"/>
          </a:xfrm>
          <a:prstGeom prst="rect">
            <a:avLst/>
          </a:prstGeom>
          <a:noFill/>
        </p:spPr>
        <p:txBody>
          <a:bodyPr wrap="square" rtlCol="0">
            <a:spAutoFit/>
          </a:bodyPr>
          <a:lstStyle/>
          <a:p>
            <a:r>
              <a:rPr lang="en-US" dirty="0">
                <a:solidFill>
                  <a:prstClr val="black"/>
                </a:solidFill>
                <a:latin typeface="Calibri"/>
              </a:rPr>
              <a:t>375B0H</a:t>
            </a:r>
          </a:p>
        </p:txBody>
      </p:sp>
      <p:sp>
        <p:nvSpPr>
          <p:cNvPr id="7" name="TextBox 6"/>
          <p:cNvSpPr txBox="1"/>
          <p:nvPr/>
        </p:nvSpPr>
        <p:spPr>
          <a:xfrm>
            <a:off x="9448800" y="2935069"/>
            <a:ext cx="1132764" cy="646331"/>
          </a:xfrm>
          <a:prstGeom prst="rect">
            <a:avLst/>
          </a:prstGeom>
          <a:solidFill>
            <a:schemeClr val="bg1"/>
          </a:solidFill>
        </p:spPr>
        <p:txBody>
          <a:bodyPr wrap="square" rtlCol="0">
            <a:spAutoFit/>
          </a:bodyPr>
          <a:lstStyle/>
          <a:p>
            <a:r>
              <a:rPr lang="en-US" dirty="0">
                <a:solidFill>
                  <a:prstClr val="black"/>
                </a:solidFill>
                <a:latin typeface="Calibri"/>
              </a:rPr>
              <a:t>12×1024</a:t>
            </a:r>
          </a:p>
          <a:p>
            <a:r>
              <a:rPr lang="en-US" dirty="0">
                <a:solidFill>
                  <a:prstClr val="black"/>
                </a:solidFill>
                <a:latin typeface="Calibri"/>
              </a:rPr>
              <a:t>=12288</a:t>
            </a:r>
          </a:p>
        </p:txBody>
      </p:sp>
      <p:cxnSp>
        <p:nvCxnSpPr>
          <p:cNvPr id="11" name="Straight Arrow Connector 10"/>
          <p:cNvCxnSpPr>
            <a:stCxn id="7" idx="0"/>
            <a:endCxn id="6" idx="2"/>
          </p:cNvCxnSpPr>
          <p:nvPr/>
        </p:nvCxnSpPr>
        <p:spPr>
          <a:xfrm flipH="1" flipV="1">
            <a:off x="10010064" y="2133600"/>
            <a:ext cx="5118" cy="8014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9982200" y="3581400"/>
            <a:ext cx="5118"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9282387" y="4712732"/>
            <a:ext cx="1404744" cy="369332"/>
          </a:xfrm>
          <a:prstGeom prst="rect">
            <a:avLst/>
          </a:prstGeom>
        </p:spPr>
        <p:txBody>
          <a:bodyPr wrap="none">
            <a:spAutoFit/>
          </a:bodyPr>
          <a:lstStyle/>
          <a:p>
            <a:pPr>
              <a:defRPr/>
            </a:pPr>
            <a:r>
              <a:rPr lang="en-US" dirty="0">
                <a:solidFill>
                  <a:prstClr val="black"/>
                </a:solidFill>
                <a:latin typeface="Calibri"/>
              </a:rPr>
              <a:t>Base address</a:t>
            </a:r>
          </a:p>
        </p:txBody>
      </p:sp>
      <p:sp>
        <p:nvSpPr>
          <p:cNvPr id="14" name="Rectangle 13"/>
          <p:cNvSpPr/>
          <p:nvPr/>
        </p:nvSpPr>
        <p:spPr>
          <a:xfrm>
            <a:off x="9316531" y="1381161"/>
            <a:ext cx="1336456" cy="369332"/>
          </a:xfrm>
          <a:prstGeom prst="rect">
            <a:avLst/>
          </a:prstGeom>
        </p:spPr>
        <p:txBody>
          <a:bodyPr wrap="none">
            <a:spAutoFit/>
          </a:bodyPr>
          <a:lstStyle/>
          <a:p>
            <a:r>
              <a:rPr lang="en-US" dirty="0">
                <a:solidFill>
                  <a:prstClr val="black"/>
                </a:solidFill>
                <a:latin typeface="Calibri"/>
              </a:rPr>
              <a:t>Last address</a:t>
            </a:r>
          </a:p>
        </p:txBody>
      </p:sp>
      <p:sp>
        <p:nvSpPr>
          <p:cNvPr id="15" name="Rectangle 14"/>
          <p:cNvSpPr/>
          <p:nvPr/>
        </p:nvSpPr>
        <p:spPr>
          <a:xfrm>
            <a:off x="7772401" y="1011829"/>
            <a:ext cx="2817759" cy="369332"/>
          </a:xfrm>
          <a:prstGeom prst="rect">
            <a:avLst/>
          </a:prstGeom>
        </p:spPr>
        <p:txBody>
          <a:bodyPr wrap="none">
            <a:spAutoFit/>
          </a:bodyPr>
          <a:lstStyle/>
          <a:p>
            <a:r>
              <a:rPr lang="en-US" b="1" dirty="0">
                <a:solidFill>
                  <a:prstClr val="black"/>
                </a:solidFill>
                <a:latin typeface="Calibri"/>
              </a:rPr>
              <a:t>Data segment memory chip</a:t>
            </a:r>
          </a:p>
        </p:txBody>
      </p:sp>
      <p:sp>
        <p:nvSpPr>
          <p:cNvPr id="16" name="Freeform 15"/>
          <p:cNvSpPr/>
          <p:nvPr/>
        </p:nvSpPr>
        <p:spPr>
          <a:xfrm>
            <a:off x="8517565" y="1351128"/>
            <a:ext cx="376227" cy="354842"/>
          </a:xfrm>
          <a:custGeom>
            <a:avLst/>
            <a:gdLst>
              <a:gd name="connsiteX0" fmla="*/ 376227 w 376227"/>
              <a:gd name="connsiteY0" fmla="*/ 0 h 354842"/>
              <a:gd name="connsiteX1" fmla="*/ 48681 w 376227"/>
              <a:gd name="connsiteY1" fmla="*/ 95535 h 354842"/>
              <a:gd name="connsiteX2" fmla="*/ 7737 w 376227"/>
              <a:gd name="connsiteY2" fmla="*/ 354842 h 354842"/>
            </a:gdLst>
            <a:ahLst/>
            <a:cxnLst>
              <a:cxn ang="0">
                <a:pos x="connsiteX0" y="connsiteY0"/>
              </a:cxn>
              <a:cxn ang="0">
                <a:pos x="connsiteX1" y="connsiteY1"/>
              </a:cxn>
              <a:cxn ang="0">
                <a:pos x="connsiteX2" y="connsiteY2"/>
              </a:cxn>
            </a:cxnLst>
            <a:rect l="l" t="t" r="r" b="b"/>
            <a:pathLst>
              <a:path w="376227" h="354842">
                <a:moveTo>
                  <a:pt x="376227" y="0"/>
                </a:moveTo>
                <a:cubicBezTo>
                  <a:pt x="243161" y="18197"/>
                  <a:pt x="110096" y="36395"/>
                  <a:pt x="48681" y="95535"/>
                </a:cubicBezTo>
                <a:cubicBezTo>
                  <a:pt x="-12734" y="154675"/>
                  <a:pt x="-2499" y="254758"/>
                  <a:pt x="7737" y="354842"/>
                </a:cubicBezTo>
              </a:path>
            </a:pathLst>
          </a:cu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prstClr val="black"/>
              </a:solidFill>
              <a:latin typeface="Calibri"/>
            </a:endParaRPr>
          </a:p>
        </p:txBody>
      </p:sp>
    </p:spTree>
    <p:extLst>
      <p:ext uri="{BB962C8B-B14F-4D97-AF65-F5344CB8AC3E}">
        <p14:creationId xmlns:p14="http://schemas.microsoft.com/office/powerpoint/2010/main" val="872418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9B59-64E5-F746-EB8E-2AC30B091C82}"/>
              </a:ext>
            </a:extLst>
          </p:cNvPr>
          <p:cNvSpPr>
            <a:spLocks noGrp="1"/>
          </p:cNvSpPr>
          <p:nvPr>
            <p:ph type="title"/>
          </p:nvPr>
        </p:nvSpPr>
        <p:spPr/>
        <p:txBody>
          <a:bodyPr>
            <a:normAutofit/>
          </a:bodyPr>
          <a:lstStyle/>
          <a:p>
            <a:r>
              <a:rPr lang="en-US" sz="4400" b="1" dirty="0">
                <a:solidFill>
                  <a:prstClr val="black"/>
                </a:solidFill>
                <a:latin typeface="Calibri"/>
              </a:rPr>
              <a:t>Example :</a:t>
            </a:r>
            <a:br>
              <a:rPr lang="en-US" sz="4400" b="1" dirty="0">
                <a:solidFill>
                  <a:prstClr val="black"/>
                </a:solidFill>
                <a:latin typeface="Calibri"/>
              </a:rPr>
            </a:br>
            <a:endParaRPr lang="en-IN" dirty="0"/>
          </a:p>
        </p:txBody>
      </p:sp>
      <p:sp>
        <p:nvSpPr>
          <p:cNvPr id="3" name="Content Placeholder 2">
            <a:extLst>
              <a:ext uri="{FF2B5EF4-FFF2-40B4-BE49-F238E27FC236}">
                <a16:creationId xmlns:a16="http://schemas.microsoft.com/office/drawing/2014/main" id="{2FE60215-98FC-68B3-7C84-D82151A38EA7}"/>
              </a:ext>
            </a:extLst>
          </p:cNvPr>
          <p:cNvSpPr>
            <a:spLocks noGrp="1"/>
          </p:cNvSpPr>
          <p:nvPr>
            <p:ph idx="1"/>
          </p:nvPr>
        </p:nvSpPr>
        <p:spPr/>
        <p:txBody>
          <a:bodyPr/>
          <a:lstStyle/>
          <a:p>
            <a:pPr algn="just"/>
            <a:r>
              <a:rPr lang="en-US" sz="3200" dirty="0">
                <a:solidFill>
                  <a:prstClr val="black"/>
                </a:solidFill>
                <a:latin typeface="Calibri"/>
              </a:rPr>
              <a:t>The content of CS is 6786H. The amount of data that is to be stored in the data segment is 08K bytes. Where in memory, will this segment be located?</a:t>
            </a:r>
          </a:p>
          <a:p>
            <a:endParaRPr lang="en-IN" dirty="0"/>
          </a:p>
        </p:txBody>
      </p:sp>
    </p:spTree>
    <p:extLst>
      <p:ext uri="{BB962C8B-B14F-4D97-AF65-F5344CB8AC3E}">
        <p14:creationId xmlns:p14="http://schemas.microsoft.com/office/powerpoint/2010/main" val="1295275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76200"/>
            <a:ext cx="8534400" cy="523220"/>
          </a:xfrm>
          <a:prstGeom prst="rect">
            <a:avLst/>
          </a:prstGeom>
          <a:noFill/>
        </p:spPr>
        <p:txBody>
          <a:bodyPr wrap="square" rtlCol="0">
            <a:spAutoFit/>
          </a:bodyPr>
          <a:lstStyle/>
          <a:p>
            <a:pPr algn="ctr"/>
            <a:r>
              <a:rPr lang="en-US" sz="2800" b="1" u="sng" dirty="0">
                <a:solidFill>
                  <a:prstClr val="black"/>
                </a:solidFill>
                <a:latin typeface="Calibri"/>
              </a:rPr>
              <a:t>Segment Override Prefix</a:t>
            </a:r>
          </a:p>
        </p:txBody>
      </p:sp>
      <p:sp>
        <p:nvSpPr>
          <p:cNvPr id="3" name="TextBox 2"/>
          <p:cNvSpPr txBox="1"/>
          <p:nvPr/>
        </p:nvSpPr>
        <p:spPr>
          <a:xfrm>
            <a:off x="1600200" y="599421"/>
            <a:ext cx="9067800" cy="2246769"/>
          </a:xfrm>
          <a:prstGeom prst="rect">
            <a:avLst/>
          </a:prstGeom>
          <a:noFill/>
        </p:spPr>
        <p:txBody>
          <a:bodyPr wrap="square" rtlCol="0">
            <a:spAutoFit/>
          </a:bodyPr>
          <a:lstStyle/>
          <a:p>
            <a:pPr marL="342900" indent="-342900">
              <a:buFont typeface="Wingdings" pitchFamily="2" charset="2"/>
              <a:buChar char="ü"/>
            </a:pPr>
            <a:r>
              <a:rPr lang="en-US" sz="2000" dirty="0">
                <a:solidFill>
                  <a:prstClr val="black"/>
                </a:solidFill>
                <a:latin typeface="Calibri"/>
              </a:rPr>
              <a:t>The segment override prefix allows the programmer to deviate from the default segment and offset register mechanism. </a:t>
            </a:r>
          </a:p>
          <a:p>
            <a:pPr marL="342900" indent="-342900">
              <a:buFont typeface="Wingdings" pitchFamily="2" charset="2"/>
              <a:buChar char="ü"/>
            </a:pPr>
            <a:r>
              <a:rPr lang="en-US" sz="2000" dirty="0">
                <a:solidFill>
                  <a:prstClr val="black"/>
                </a:solidFill>
                <a:latin typeface="Calibri"/>
              </a:rPr>
              <a:t>The segment override prefix is the additional byte that appears in at the beginning of an instruction, to select an alternative segment register.</a:t>
            </a:r>
          </a:p>
          <a:p>
            <a:r>
              <a:rPr lang="en-US" sz="2000" b="1" dirty="0">
                <a:solidFill>
                  <a:prstClr val="black"/>
                </a:solidFill>
                <a:latin typeface="Calibri"/>
              </a:rPr>
              <a:t>Example:</a:t>
            </a:r>
          </a:p>
          <a:p>
            <a:r>
              <a:rPr lang="en-US" sz="2000" dirty="0">
                <a:solidFill>
                  <a:prstClr val="black"/>
                </a:solidFill>
                <a:latin typeface="Calibri"/>
              </a:rPr>
              <a:t>MOV AX, [BP] access data within the stack segment by default.</a:t>
            </a:r>
          </a:p>
          <a:p>
            <a:r>
              <a:rPr lang="en-US" sz="2000" dirty="0">
                <a:solidFill>
                  <a:prstClr val="black"/>
                </a:solidFill>
                <a:latin typeface="Calibri"/>
              </a:rPr>
              <a:t>But MOV AX, DS:[BP] access data within the data segment …..segment override prefix</a:t>
            </a:r>
          </a:p>
        </p:txBody>
      </p:sp>
      <p:graphicFrame>
        <p:nvGraphicFramePr>
          <p:cNvPr id="4" name="Table 3"/>
          <p:cNvGraphicFramePr>
            <a:graphicFrameLocks noGrp="1"/>
          </p:cNvGraphicFramePr>
          <p:nvPr/>
        </p:nvGraphicFramePr>
        <p:xfrm>
          <a:off x="2971800" y="3276600"/>
          <a:ext cx="6096000" cy="26822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sz="2000" dirty="0">
                          <a:solidFill>
                            <a:srgbClr val="002060"/>
                          </a:solidFill>
                        </a:rPr>
                        <a:t>Instruction</a:t>
                      </a:r>
                    </a:p>
                  </a:txBody>
                  <a:tcPr/>
                </a:tc>
                <a:tc>
                  <a:txBody>
                    <a:bodyPr/>
                    <a:lstStyle/>
                    <a:p>
                      <a:pPr algn="ctr"/>
                      <a:r>
                        <a:rPr lang="en-US" sz="2000" dirty="0">
                          <a:solidFill>
                            <a:srgbClr val="002060"/>
                          </a:solidFill>
                        </a:rPr>
                        <a:t>Default segment</a:t>
                      </a:r>
                    </a:p>
                  </a:txBody>
                  <a:tcPr/>
                </a:tc>
                <a:tc>
                  <a:txBody>
                    <a:bodyPr/>
                    <a:lstStyle/>
                    <a:p>
                      <a:pPr algn="ctr"/>
                      <a:r>
                        <a:rPr lang="en-US" sz="2000" dirty="0">
                          <a:solidFill>
                            <a:srgbClr val="002060"/>
                          </a:solidFill>
                        </a:rPr>
                        <a:t>Accessed segment</a:t>
                      </a:r>
                    </a:p>
                  </a:txBody>
                  <a:tcPr/>
                </a:tc>
                <a:extLst>
                  <a:ext uri="{0D108BD9-81ED-4DB2-BD59-A6C34878D82A}">
                    <a16:rowId xmlns:a16="http://schemas.microsoft.com/office/drawing/2014/main" val="10000"/>
                  </a:ext>
                </a:extLst>
              </a:tr>
              <a:tr h="370840">
                <a:tc>
                  <a:txBody>
                    <a:bodyPr/>
                    <a:lstStyle/>
                    <a:p>
                      <a:pPr algn="ctr"/>
                      <a:r>
                        <a:rPr lang="en-US" sz="2000" dirty="0">
                          <a:solidFill>
                            <a:srgbClr val="002060"/>
                          </a:solidFill>
                        </a:rPr>
                        <a:t>MOV BX, ES:[BP]</a:t>
                      </a:r>
                    </a:p>
                  </a:txBody>
                  <a:tcPr/>
                </a:tc>
                <a:tc>
                  <a:txBody>
                    <a:bodyPr/>
                    <a:lstStyle/>
                    <a:p>
                      <a:pPr algn="ctr"/>
                      <a:r>
                        <a:rPr lang="en-US" sz="2000" dirty="0">
                          <a:solidFill>
                            <a:srgbClr val="002060"/>
                          </a:solidFill>
                        </a:rPr>
                        <a:t>SS</a:t>
                      </a:r>
                    </a:p>
                  </a:txBody>
                  <a:tcPr/>
                </a:tc>
                <a:tc>
                  <a:txBody>
                    <a:bodyPr/>
                    <a:lstStyle/>
                    <a:p>
                      <a:pPr algn="ctr"/>
                      <a:r>
                        <a:rPr lang="en-US" sz="2000" dirty="0">
                          <a:solidFill>
                            <a:srgbClr val="002060"/>
                          </a:solidFill>
                        </a:rPr>
                        <a:t>ES</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rPr>
                        <a:t>MOV BX, SS:[DI]</a:t>
                      </a:r>
                    </a:p>
                  </a:txBody>
                  <a:tcPr/>
                </a:tc>
                <a:tc>
                  <a:txBody>
                    <a:bodyPr/>
                    <a:lstStyle/>
                    <a:p>
                      <a:pPr algn="ctr"/>
                      <a:r>
                        <a:rPr lang="en-US" sz="2000" dirty="0">
                          <a:solidFill>
                            <a:srgbClr val="002060"/>
                          </a:solidFill>
                        </a:rPr>
                        <a:t>DS</a:t>
                      </a:r>
                    </a:p>
                  </a:txBody>
                  <a:tcPr/>
                </a:tc>
                <a:tc>
                  <a:txBody>
                    <a:bodyPr/>
                    <a:lstStyle/>
                    <a:p>
                      <a:pPr algn="ctr"/>
                      <a:r>
                        <a:rPr lang="en-US" sz="2000" dirty="0">
                          <a:solidFill>
                            <a:srgbClr val="002060"/>
                          </a:solidFill>
                        </a:rPr>
                        <a:t>SS</a:t>
                      </a: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rPr>
                        <a:t>MOV CX, ES:[BP]</a:t>
                      </a:r>
                    </a:p>
                  </a:txBody>
                  <a:tcPr/>
                </a:tc>
                <a:tc>
                  <a:txBody>
                    <a:bodyPr/>
                    <a:lstStyle/>
                    <a:p>
                      <a:pPr algn="ctr"/>
                      <a:r>
                        <a:rPr lang="en-US" sz="2000" dirty="0">
                          <a:solidFill>
                            <a:srgbClr val="002060"/>
                          </a:solidFill>
                        </a:rPr>
                        <a:t>DS</a:t>
                      </a:r>
                    </a:p>
                  </a:txBody>
                  <a:tcPr/>
                </a:tc>
                <a:tc>
                  <a:txBody>
                    <a:bodyPr/>
                    <a:lstStyle/>
                    <a:p>
                      <a:pPr algn="ctr"/>
                      <a:r>
                        <a:rPr lang="en-US" sz="2000" dirty="0">
                          <a:solidFill>
                            <a:srgbClr val="002060"/>
                          </a:solidFill>
                        </a:rPr>
                        <a:t>ES</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rPr>
                        <a:t>MOV CX, ES:[BP]</a:t>
                      </a:r>
                    </a:p>
                  </a:txBody>
                  <a:tcPr/>
                </a:tc>
                <a:tc>
                  <a:txBody>
                    <a:bodyPr/>
                    <a:lstStyle/>
                    <a:p>
                      <a:pPr algn="ctr"/>
                      <a:r>
                        <a:rPr lang="en-US" sz="2000" dirty="0">
                          <a:solidFill>
                            <a:srgbClr val="002060"/>
                          </a:solidFill>
                        </a:rPr>
                        <a:t>DS</a:t>
                      </a:r>
                    </a:p>
                  </a:txBody>
                  <a:tcPr/>
                </a:tc>
                <a:tc>
                  <a:txBody>
                    <a:bodyPr/>
                    <a:lstStyle/>
                    <a:p>
                      <a:pPr algn="ctr"/>
                      <a:r>
                        <a:rPr lang="en-US" sz="2000" dirty="0">
                          <a:solidFill>
                            <a:srgbClr val="002060"/>
                          </a:solidFill>
                        </a:rPr>
                        <a:t>ES</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rPr>
                        <a:t>MOV AX, CS:[BP]</a:t>
                      </a:r>
                    </a:p>
                  </a:txBody>
                  <a:tcPr/>
                </a:tc>
                <a:tc>
                  <a:txBody>
                    <a:bodyPr/>
                    <a:lstStyle/>
                    <a:p>
                      <a:pPr algn="ctr"/>
                      <a:r>
                        <a:rPr lang="en-US" sz="2000" dirty="0">
                          <a:solidFill>
                            <a:srgbClr val="002060"/>
                          </a:solidFill>
                        </a:rPr>
                        <a:t>DS</a:t>
                      </a:r>
                    </a:p>
                  </a:txBody>
                  <a:tcPr/>
                </a:tc>
                <a:tc>
                  <a:txBody>
                    <a:bodyPr/>
                    <a:lstStyle/>
                    <a:p>
                      <a:pPr algn="ctr"/>
                      <a:r>
                        <a:rPr lang="en-US" sz="2000" dirty="0">
                          <a:solidFill>
                            <a:srgbClr val="002060"/>
                          </a:solidFill>
                        </a:rPr>
                        <a:t>CS</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2819400" y="2846189"/>
            <a:ext cx="6400800" cy="400110"/>
          </a:xfrm>
          <a:prstGeom prst="rect">
            <a:avLst/>
          </a:prstGeom>
          <a:noFill/>
        </p:spPr>
        <p:txBody>
          <a:bodyPr wrap="square" rtlCol="0">
            <a:spAutoFit/>
          </a:bodyPr>
          <a:lstStyle/>
          <a:p>
            <a:pPr algn="ctr"/>
            <a:r>
              <a:rPr lang="en-US" sz="2000" b="1" dirty="0">
                <a:solidFill>
                  <a:srgbClr val="C00000"/>
                </a:solidFill>
                <a:latin typeface="Calibri"/>
              </a:rPr>
              <a:t>Table: </a:t>
            </a:r>
            <a:r>
              <a:rPr lang="en-US" sz="2000" dirty="0">
                <a:solidFill>
                  <a:srgbClr val="C00000"/>
                </a:solidFill>
                <a:latin typeface="Calibri"/>
              </a:rPr>
              <a:t>Instructions that include the segment override prefix</a:t>
            </a:r>
          </a:p>
        </p:txBody>
      </p:sp>
    </p:spTree>
    <p:extLst>
      <p:ext uri="{BB962C8B-B14F-4D97-AF65-F5344CB8AC3E}">
        <p14:creationId xmlns:p14="http://schemas.microsoft.com/office/powerpoint/2010/main" val="329827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76200"/>
            <a:ext cx="8686800" cy="523220"/>
          </a:xfrm>
          <a:prstGeom prst="rect">
            <a:avLst/>
          </a:prstGeom>
          <a:noFill/>
        </p:spPr>
        <p:txBody>
          <a:bodyPr wrap="square" rtlCol="0">
            <a:spAutoFit/>
          </a:bodyPr>
          <a:lstStyle/>
          <a:p>
            <a:pPr algn="ctr"/>
            <a:r>
              <a:rPr lang="en-US" sz="2800" b="1" u="sng" dirty="0">
                <a:solidFill>
                  <a:prstClr val="black"/>
                </a:solidFill>
                <a:latin typeface="Calibri"/>
              </a:rPr>
              <a:t>PIN Details of 8086 </a:t>
            </a:r>
            <a:r>
              <a:rPr lang="en-US" sz="2800" b="1" u="sng" dirty="0" err="1">
                <a:solidFill>
                  <a:prstClr val="black"/>
                </a:solidFill>
                <a:latin typeface="Calibri"/>
              </a:rPr>
              <a:t>contd</a:t>
            </a:r>
            <a:r>
              <a:rPr lang="en-US" sz="2800" b="1" u="sng" dirty="0">
                <a:solidFill>
                  <a:prstClr val="black"/>
                </a:solidFill>
                <a:latin typeface="Calibri"/>
              </a:rPr>
              <a:t>…</a:t>
            </a:r>
          </a:p>
        </p:txBody>
      </p:sp>
      <p:grpSp>
        <p:nvGrpSpPr>
          <p:cNvPr id="13" name="Group 12"/>
          <p:cNvGrpSpPr/>
          <p:nvPr/>
        </p:nvGrpSpPr>
        <p:grpSpPr>
          <a:xfrm>
            <a:off x="2514600" y="914400"/>
            <a:ext cx="7086600" cy="533400"/>
            <a:chOff x="990600" y="1066800"/>
            <a:chExt cx="7086600" cy="762000"/>
          </a:xfrm>
        </p:grpSpPr>
        <p:grpSp>
          <p:nvGrpSpPr>
            <p:cNvPr id="11" name="Group 10"/>
            <p:cNvGrpSpPr/>
            <p:nvPr/>
          </p:nvGrpSpPr>
          <p:grpSpPr>
            <a:xfrm>
              <a:off x="990600" y="1066800"/>
              <a:ext cx="7086600" cy="762000"/>
              <a:chOff x="990600" y="1066800"/>
              <a:chExt cx="7086600" cy="762000"/>
            </a:xfrm>
          </p:grpSpPr>
          <p:grpSp>
            <p:nvGrpSpPr>
              <p:cNvPr id="8" name="Group 7"/>
              <p:cNvGrpSpPr/>
              <p:nvPr/>
            </p:nvGrpSpPr>
            <p:grpSpPr>
              <a:xfrm>
                <a:off x="990600" y="1066800"/>
                <a:ext cx="7086600" cy="304800"/>
                <a:chOff x="990600" y="1219200"/>
                <a:chExt cx="7086600" cy="304800"/>
              </a:xfrm>
            </p:grpSpPr>
            <p:cxnSp>
              <p:nvCxnSpPr>
                <p:cNvPr id="4" name="Straight Connector 3"/>
                <p:cNvCxnSpPr/>
                <p:nvPr/>
              </p:nvCxnSpPr>
              <p:spPr>
                <a:xfrm>
                  <a:off x="4343400" y="1219200"/>
                  <a:ext cx="0" cy="2667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990600" y="1524000"/>
                  <a:ext cx="7086600" cy="0"/>
                </a:xfrm>
                <a:prstGeom prst="line">
                  <a:avLst/>
                </a:prstGeom>
              </p:spPr>
              <p:style>
                <a:lnRef idx="2">
                  <a:schemeClr val="dk1"/>
                </a:lnRef>
                <a:fillRef idx="0">
                  <a:schemeClr val="dk1"/>
                </a:fillRef>
                <a:effectRef idx="1">
                  <a:schemeClr val="dk1"/>
                </a:effectRef>
                <a:fontRef idx="minor">
                  <a:schemeClr val="tx1"/>
                </a:fontRef>
              </p:style>
            </p:cxnSp>
          </p:grpSp>
          <p:cxnSp>
            <p:nvCxnSpPr>
              <p:cNvPr id="10" name="Straight Arrow Connector 9"/>
              <p:cNvCxnSpPr/>
              <p:nvPr/>
            </p:nvCxnSpPr>
            <p:spPr>
              <a:xfrm>
                <a:off x="990600" y="1371600"/>
                <a:ext cx="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cxnSp>
          <p:nvCxnSpPr>
            <p:cNvPr id="12" name="Straight Arrow Connector 11"/>
            <p:cNvCxnSpPr/>
            <p:nvPr/>
          </p:nvCxnSpPr>
          <p:spPr>
            <a:xfrm>
              <a:off x="8073788" y="1371600"/>
              <a:ext cx="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5" name="TextBox 14"/>
          <p:cNvSpPr txBox="1"/>
          <p:nvPr/>
        </p:nvSpPr>
        <p:spPr>
          <a:xfrm>
            <a:off x="4572000" y="584691"/>
            <a:ext cx="3048000" cy="369332"/>
          </a:xfrm>
          <a:prstGeom prst="rect">
            <a:avLst/>
          </a:prstGeom>
          <a:noFill/>
        </p:spPr>
        <p:txBody>
          <a:bodyPr wrap="square" rtlCol="0">
            <a:spAutoFit/>
          </a:bodyPr>
          <a:lstStyle/>
          <a:p>
            <a:r>
              <a:rPr lang="en-US" b="1" dirty="0">
                <a:solidFill>
                  <a:srgbClr val="FF0000"/>
                </a:solidFill>
                <a:latin typeface="Calibri"/>
              </a:rPr>
              <a:t>Modes of operation of 8086</a:t>
            </a:r>
          </a:p>
        </p:txBody>
      </p:sp>
      <p:sp>
        <p:nvSpPr>
          <p:cNvPr id="16" name="TextBox 15"/>
          <p:cNvSpPr txBox="1"/>
          <p:nvPr/>
        </p:nvSpPr>
        <p:spPr>
          <a:xfrm>
            <a:off x="1676400" y="1383268"/>
            <a:ext cx="1752600" cy="369332"/>
          </a:xfrm>
          <a:prstGeom prst="rect">
            <a:avLst/>
          </a:prstGeom>
          <a:noFill/>
        </p:spPr>
        <p:txBody>
          <a:bodyPr wrap="square" rtlCol="0">
            <a:spAutoFit/>
          </a:bodyPr>
          <a:lstStyle/>
          <a:p>
            <a:r>
              <a:rPr lang="en-US" b="1" dirty="0">
                <a:solidFill>
                  <a:srgbClr val="FF0000"/>
                </a:solidFill>
                <a:latin typeface="Calibri"/>
              </a:rPr>
              <a:t>Minimum mode</a:t>
            </a:r>
          </a:p>
        </p:txBody>
      </p:sp>
      <p:sp>
        <p:nvSpPr>
          <p:cNvPr id="17" name="TextBox 16"/>
          <p:cNvSpPr txBox="1"/>
          <p:nvPr/>
        </p:nvSpPr>
        <p:spPr>
          <a:xfrm>
            <a:off x="8763000" y="1371600"/>
            <a:ext cx="1828800" cy="369332"/>
          </a:xfrm>
          <a:prstGeom prst="rect">
            <a:avLst/>
          </a:prstGeom>
          <a:noFill/>
        </p:spPr>
        <p:txBody>
          <a:bodyPr wrap="square" rtlCol="0">
            <a:spAutoFit/>
          </a:bodyPr>
          <a:lstStyle/>
          <a:p>
            <a:r>
              <a:rPr lang="en-US" b="1" dirty="0">
                <a:solidFill>
                  <a:srgbClr val="FF0000"/>
                </a:solidFill>
                <a:latin typeface="Calibri"/>
              </a:rPr>
              <a:t>Maximum mode</a:t>
            </a:r>
          </a:p>
        </p:txBody>
      </p:sp>
      <p:sp>
        <p:nvSpPr>
          <p:cNvPr id="18" name="Rectangle 17"/>
          <p:cNvSpPr/>
          <p:nvPr/>
        </p:nvSpPr>
        <p:spPr>
          <a:xfrm>
            <a:off x="1600200" y="1676401"/>
            <a:ext cx="4572000" cy="646331"/>
          </a:xfrm>
          <a:prstGeom prst="rect">
            <a:avLst/>
          </a:prstGeom>
        </p:spPr>
        <p:txBody>
          <a:bodyPr>
            <a:spAutoFit/>
          </a:bodyPr>
          <a:lstStyle/>
          <a:p>
            <a:r>
              <a:rPr lang="en-US" dirty="0">
                <a:solidFill>
                  <a:srgbClr val="002060"/>
                </a:solidFill>
                <a:latin typeface="Calibri"/>
              </a:rPr>
              <a:t>Minimum mode is used when the 8086  is used in single processor systems</a:t>
            </a:r>
          </a:p>
        </p:txBody>
      </p:sp>
      <p:sp>
        <p:nvSpPr>
          <p:cNvPr id="19" name="Rectangle 18"/>
          <p:cNvSpPr/>
          <p:nvPr/>
        </p:nvSpPr>
        <p:spPr>
          <a:xfrm>
            <a:off x="6781800" y="1600201"/>
            <a:ext cx="3810000" cy="1200329"/>
          </a:xfrm>
          <a:prstGeom prst="rect">
            <a:avLst/>
          </a:prstGeom>
        </p:spPr>
        <p:txBody>
          <a:bodyPr wrap="square">
            <a:spAutoFit/>
          </a:bodyPr>
          <a:lstStyle/>
          <a:p>
            <a:r>
              <a:rPr lang="en-US" dirty="0">
                <a:solidFill>
                  <a:srgbClr val="002060"/>
                </a:solidFill>
                <a:latin typeface="Calibri"/>
              </a:rPr>
              <a:t>Maximum mode is used when the system is a multi processor system, in which the 8086  is one of the processors</a:t>
            </a:r>
          </a:p>
        </p:txBody>
      </p:sp>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t="3311"/>
          <a:stretch/>
        </p:blipFill>
        <p:spPr>
          <a:xfrm>
            <a:off x="1676401" y="2590800"/>
            <a:ext cx="2238375" cy="4199592"/>
          </a:xfrm>
          <a:prstGeom prst="rect">
            <a:avLst/>
          </a:prstGeom>
        </p:spPr>
      </p:pic>
      <mc:AlternateContent xmlns:mc="http://schemas.openxmlformats.org/markup-compatibility/2006" xmlns:a14="http://schemas.microsoft.com/office/drawing/2010/main">
        <mc:Choice Requires="a14">
          <p:sp>
            <p:nvSpPr>
              <p:cNvPr id="21" name="Rectangle 20"/>
              <p:cNvSpPr/>
              <p:nvPr/>
            </p:nvSpPr>
            <p:spPr>
              <a:xfrm>
                <a:off x="4419600" y="2743201"/>
                <a:ext cx="2514600" cy="1200329"/>
              </a:xfrm>
              <a:prstGeom prst="rect">
                <a:avLst/>
              </a:prstGeom>
              <a:solidFill>
                <a:srgbClr val="FFFF00"/>
              </a:solidFill>
            </p:spPr>
            <p:txBody>
              <a:bodyPr wrap="square">
                <a:spAutoFit/>
              </a:bodyPr>
              <a:lstStyle/>
              <a:p>
                <a:r>
                  <a:rPr lang="en-US" dirty="0">
                    <a:solidFill>
                      <a:prstClr val="black"/>
                    </a:solidFill>
                    <a:latin typeface="Calibri"/>
                  </a:rPr>
                  <a:t>For minimum mode operation, pin no. 33 </a:t>
                </a:r>
                <a:r>
                  <a:rPr lang="en-US" i="1" dirty="0">
                    <a:solidFill>
                      <a:prstClr val="black"/>
                    </a:solidFill>
                    <a:latin typeface="Calibri"/>
                  </a:rPr>
                  <a:t>MN / MX </a:t>
                </a:r>
                <a:r>
                  <a:rPr lang="en-US" dirty="0">
                    <a:solidFill>
                      <a:prstClr val="black"/>
                    </a:solidFill>
                    <a:latin typeface="Calibri"/>
                  </a:rPr>
                  <a:t>should be at logic high. </a:t>
                </a:r>
                <a:r>
                  <a:rPr lang="en-US" b="1" dirty="0">
                    <a:solidFill>
                      <a:srgbClr val="FF0000"/>
                    </a:solidFill>
                    <a:latin typeface="Calibri"/>
                  </a:rPr>
                  <a:t>MN/</a:t>
                </a:r>
                <a14:m>
                  <m:oMath xmlns:m="http://schemas.openxmlformats.org/officeDocument/2006/math">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𝑴𝑿</m:t>
                        </m:r>
                      </m:e>
                    </m:acc>
                    <m:r>
                      <a:rPr lang="en-US" b="1" i="1">
                        <a:solidFill>
                          <a:srgbClr val="FF0000"/>
                        </a:solidFill>
                        <a:latin typeface="Cambria Math"/>
                      </a:rPr>
                      <m:t>=</m:t>
                    </m:r>
                    <m:r>
                      <a:rPr lang="en-US" b="1" i="1">
                        <a:solidFill>
                          <a:srgbClr val="FF0000"/>
                        </a:solidFill>
                        <a:latin typeface="Cambria Math"/>
                      </a:rPr>
                      <m:t>𝟏</m:t>
                    </m:r>
                  </m:oMath>
                </a14:m>
                <a:endParaRPr lang="en-US" b="1" dirty="0">
                  <a:solidFill>
                    <a:srgbClr val="FF0000"/>
                  </a:solidFill>
                  <a:latin typeface="Calibri"/>
                </a:endParaRPr>
              </a:p>
            </p:txBody>
          </p:sp>
        </mc:Choice>
        <mc:Fallback xmlns="">
          <p:sp>
            <p:nvSpPr>
              <p:cNvPr id="21" name="Rectangle 20"/>
              <p:cNvSpPr>
                <a:spLocks noRot="1" noChangeAspect="1" noMove="1" noResize="1" noEditPoints="1" noAdjustHandles="1" noChangeArrowheads="1" noChangeShapeType="1" noTextEdit="1"/>
              </p:cNvSpPr>
              <p:nvPr/>
            </p:nvSpPr>
            <p:spPr>
              <a:xfrm>
                <a:off x="4419600" y="2743201"/>
                <a:ext cx="2514600" cy="1200329"/>
              </a:xfrm>
              <a:prstGeom prst="rect">
                <a:avLst/>
              </a:prstGeom>
              <a:blipFill>
                <a:blip r:embed="rId3"/>
                <a:stretch>
                  <a:fillRect l="-1937" t="-2538" b="-7107"/>
                </a:stretch>
              </a:blipFill>
            </p:spPr>
            <p:txBody>
              <a:bodyPr/>
              <a:lstStyle/>
              <a:p>
                <a:r>
                  <a:rPr lang="en-IN">
                    <a:noFill/>
                  </a:rPr>
                  <a:t> </a:t>
                </a:r>
              </a:p>
            </p:txBody>
          </p:sp>
        </mc:Fallback>
      </mc:AlternateContent>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0" y="2466976"/>
            <a:ext cx="2209800" cy="4238625"/>
          </a:xfrm>
          <a:prstGeom prst="rect">
            <a:avLst/>
          </a:prstGeom>
        </p:spPr>
      </p:pic>
      <p:cxnSp>
        <p:nvCxnSpPr>
          <p:cNvPr id="24" name="Straight Arrow Connector 23"/>
          <p:cNvCxnSpPr>
            <a:stCxn id="21" idx="1"/>
          </p:cNvCxnSpPr>
          <p:nvPr/>
        </p:nvCxnSpPr>
        <p:spPr>
          <a:xfrm flipH="1">
            <a:off x="3886200" y="3343366"/>
            <a:ext cx="533400" cy="8476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5257800" y="4574241"/>
                <a:ext cx="2362200" cy="1200329"/>
              </a:xfrm>
              <a:prstGeom prst="rect">
                <a:avLst/>
              </a:prstGeom>
              <a:solidFill>
                <a:srgbClr val="FFFF00"/>
              </a:solidFill>
            </p:spPr>
            <p:txBody>
              <a:bodyPr wrap="square">
                <a:spAutoFit/>
              </a:bodyPr>
              <a:lstStyle/>
              <a:p>
                <a:r>
                  <a:rPr lang="en-US" dirty="0">
                    <a:solidFill>
                      <a:prstClr val="black"/>
                    </a:solidFill>
                    <a:latin typeface="Calibri"/>
                  </a:rPr>
                  <a:t>For maximum mode operation, pin no. 33 </a:t>
                </a:r>
                <a:r>
                  <a:rPr lang="en-US" i="1" dirty="0">
                    <a:solidFill>
                      <a:prstClr val="black"/>
                    </a:solidFill>
                    <a:latin typeface="Calibri"/>
                  </a:rPr>
                  <a:t>MN / MX </a:t>
                </a:r>
                <a:r>
                  <a:rPr lang="en-US" dirty="0">
                    <a:solidFill>
                      <a:prstClr val="black"/>
                    </a:solidFill>
                    <a:latin typeface="Calibri"/>
                  </a:rPr>
                  <a:t>should be at logic low. </a:t>
                </a:r>
                <a:r>
                  <a:rPr lang="en-US" b="1" dirty="0">
                    <a:solidFill>
                      <a:srgbClr val="FF0000"/>
                    </a:solidFill>
                    <a:latin typeface="Calibri"/>
                  </a:rPr>
                  <a:t>MN/</a:t>
                </a:r>
                <a14:m>
                  <m:oMath xmlns:m="http://schemas.openxmlformats.org/officeDocument/2006/math">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𝑴𝑿</m:t>
                        </m:r>
                      </m:e>
                    </m:acc>
                    <m:r>
                      <a:rPr lang="en-US" b="1" i="1">
                        <a:solidFill>
                          <a:srgbClr val="FF0000"/>
                        </a:solidFill>
                        <a:latin typeface="Cambria Math"/>
                      </a:rPr>
                      <m:t>=</m:t>
                    </m:r>
                    <m:r>
                      <a:rPr lang="en-US" b="1" i="1">
                        <a:solidFill>
                          <a:srgbClr val="FF0000"/>
                        </a:solidFill>
                        <a:latin typeface="Cambria Math"/>
                      </a:rPr>
                      <m:t>𝟎</m:t>
                    </m:r>
                  </m:oMath>
                </a14:m>
                <a:endParaRPr lang="en-US" b="1" dirty="0">
                  <a:solidFill>
                    <a:srgbClr val="FF0000"/>
                  </a:solidFill>
                  <a:latin typeface="Calibri"/>
                </a:endParaRPr>
              </a:p>
            </p:txBody>
          </p:sp>
        </mc:Choice>
        <mc:Fallback xmlns="">
          <p:sp>
            <p:nvSpPr>
              <p:cNvPr id="25" name="Rectangle 24"/>
              <p:cNvSpPr>
                <a:spLocks noRot="1" noChangeAspect="1" noMove="1" noResize="1" noEditPoints="1" noAdjustHandles="1" noChangeArrowheads="1" noChangeShapeType="1" noTextEdit="1"/>
              </p:cNvSpPr>
              <p:nvPr/>
            </p:nvSpPr>
            <p:spPr>
              <a:xfrm>
                <a:off x="5257800" y="4574241"/>
                <a:ext cx="2362200" cy="1200329"/>
              </a:xfrm>
              <a:prstGeom prst="rect">
                <a:avLst/>
              </a:prstGeom>
              <a:blipFill>
                <a:blip r:embed="rId5"/>
                <a:stretch>
                  <a:fillRect l="-2326" t="-2538" b="-7107"/>
                </a:stretch>
              </a:blipFill>
            </p:spPr>
            <p:txBody>
              <a:bodyPr/>
              <a:lstStyle/>
              <a:p>
                <a:r>
                  <a:rPr lang="en-IN">
                    <a:noFill/>
                  </a:rPr>
                  <a:t> </a:t>
                </a:r>
              </a:p>
            </p:txBody>
          </p:sp>
        </mc:Fallback>
      </mc:AlternateContent>
      <p:cxnSp>
        <p:nvCxnSpPr>
          <p:cNvPr id="27" name="Straight Arrow Connector 26"/>
          <p:cNvCxnSpPr>
            <a:stCxn id="25" idx="3"/>
          </p:cNvCxnSpPr>
          <p:nvPr/>
        </p:nvCxnSpPr>
        <p:spPr>
          <a:xfrm flipV="1">
            <a:off x="7620000" y="4114803"/>
            <a:ext cx="1905000" cy="10596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2664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A6400-30B7-4031-AABB-2335AA736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71" y="597932"/>
            <a:ext cx="7869175" cy="6372418"/>
          </a:xfrm>
          <a:prstGeom prst="rect">
            <a:avLst/>
          </a:prstGeom>
        </p:spPr>
      </p:pic>
      <p:sp>
        <p:nvSpPr>
          <p:cNvPr id="4" name="Rectangle 3">
            <a:extLst>
              <a:ext uri="{FF2B5EF4-FFF2-40B4-BE49-F238E27FC236}">
                <a16:creationId xmlns:a16="http://schemas.microsoft.com/office/drawing/2014/main" id="{50EFE15C-8CFB-4854-BD8C-01F6AAC2CF12}"/>
              </a:ext>
            </a:extLst>
          </p:cNvPr>
          <p:cNvSpPr/>
          <p:nvPr/>
        </p:nvSpPr>
        <p:spPr>
          <a:xfrm>
            <a:off x="8458200" y="4466272"/>
            <a:ext cx="1905000" cy="1477328"/>
          </a:xfrm>
          <a:prstGeom prst="rect">
            <a:avLst/>
          </a:prstGeom>
        </p:spPr>
        <p:txBody>
          <a:bodyPr wrap="square">
            <a:spAutoFit/>
          </a:bodyPr>
          <a:lstStyle/>
          <a:p>
            <a:r>
              <a:rPr lang="en-US" b="1" dirty="0">
                <a:solidFill>
                  <a:srgbClr val="273239"/>
                </a:solidFill>
                <a:latin typeface="urw-din"/>
              </a:rPr>
              <a:t>Control signals provided by 8086 for memory operations and i/o interfacing </a:t>
            </a:r>
            <a:endParaRPr lang="en-IN" dirty="0">
              <a:solidFill>
                <a:prstClr val="black"/>
              </a:solidFill>
              <a:latin typeface="Calibri"/>
            </a:endParaRPr>
          </a:p>
        </p:txBody>
      </p:sp>
      <p:sp>
        <p:nvSpPr>
          <p:cNvPr id="5" name="TextBox 4">
            <a:extLst>
              <a:ext uri="{FF2B5EF4-FFF2-40B4-BE49-F238E27FC236}">
                <a16:creationId xmlns:a16="http://schemas.microsoft.com/office/drawing/2014/main" id="{9C31722C-07E9-4E64-BE4C-F5DD71CAD909}"/>
              </a:ext>
            </a:extLst>
          </p:cNvPr>
          <p:cNvSpPr txBox="1"/>
          <p:nvPr/>
        </p:nvSpPr>
        <p:spPr>
          <a:xfrm>
            <a:off x="1828800" y="228600"/>
            <a:ext cx="3886200" cy="369332"/>
          </a:xfrm>
          <a:prstGeom prst="rect">
            <a:avLst/>
          </a:prstGeom>
          <a:noFill/>
        </p:spPr>
        <p:txBody>
          <a:bodyPr wrap="square" rtlCol="0">
            <a:spAutoFit/>
          </a:bodyPr>
          <a:lstStyle/>
          <a:p>
            <a:r>
              <a:rPr lang="en-IN" dirty="0">
                <a:solidFill>
                  <a:prstClr val="black"/>
                </a:solidFill>
                <a:latin typeface="Calibri"/>
              </a:rPr>
              <a:t>Min Mode</a:t>
            </a:r>
          </a:p>
        </p:txBody>
      </p:sp>
      <p:sp>
        <p:nvSpPr>
          <p:cNvPr id="6" name="Rectangle 5">
            <a:extLst>
              <a:ext uri="{FF2B5EF4-FFF2-40B4-BE49-F238E27FC236}">
                <a16:creationId xmlns:a16="http://schemas.microsoft.com/office/drawing/2014/main" id="{443A3A55-18D9-4619-8A4A-F8D9C7610913}"/>
              </a:ext>
            </a:extLst>
          </p:cNvPr>
          <p:cNvSpPr/>
          <p:nvPr/>
        </p:nvSpPr>
        <p:spPr>
          <a:xfrm>
            <a:off x="8610601" y="1143000"/>
            <a:ext cx="1888337" cy="369332"/>
          </a:xfrm>
          <a:prstGeom prst="rect">
            <a:avLst/>
          </a:prstGeom>
        </p:spPr>
        <p:txBody>
          <a:bodyPr wrap="none">
            <a:spAutoFit/>
          </a:bodyPr>
          <a:lstStyle/>
          <a:p>
            <a:r>
              <a:rPr lang="en-IN" b="1" dirty="0">
                <a:solidFill>
                  <a:srgbClr val="273239"/>
                </a:solidFill>
                <a:latin typeface="urw-din"/>
              </a:rPr>
              <a:t>8282 (8 bits) latch</a:t>
            </a:r>
            <a:endParaRPr lang="en-IN" dirty="0">
              <a:solidFill>
                <a:prstClr val="black"/>
              </a:solidFill>
              <a:latin typeface="Calibri"/>
            </a:endParaRPr>
          </a:p>
        </p:txBody>
      </p:sp>
      <p:sp>
        <p:nvSpPr>
          <p:cNvPr id="7" name="Rectangle 6">
            <a:extLst>
              <a:ext uri="{FF2B5EF4-FFF2-40B4-BE49-F238E27FC236}">
                <a16:creationId xmlns:a16="http://schemas.microsoft.com/office/drawing/2014/main" id="{1B7B12DE-44E9-4B9C-9531-334C6681345D}"/>
              </a:ext>
            </a:extLst>
          </p:cNvPr>
          <p:cNvSpPr/>
          <p:nvPr/>
        </p:nvSpPr>
        <p:spPr>
          <a:xfrm>
            <a:off x="8256037" y="1663984"/>
            <a:ext cx="2309327" cy="646331"/>
          </a:xfrm>
          <a:prstGeom prst="rect">
            <a:avLst/>
          </a:prstGeom>
        </p:spPr>
        <p:txBody>
          <a:bodyPr wrap="square">
            <a:spAutoFit/>
          </a:bodyPr>
          <a:lstStyle/>
          <a:p>
            <a:pPr algn="just"/>
            <a:r>
              <a:rPr lang="en-US" dirty="0">
                <a:solidFill>
                  <a:srgbClr val="273239"/>
                </a:solidFill>
                <a:latin typeface="urw-din"/>
              </a:rPr>
              <a:t>The latches are buffered D FF.</a:t>
            </a:r>
          </a:p>
        </p:txBody>
      </p:sp>
      <p:sp>
        <p:nvSpPr>
          <p:cNvPr id="8" name="Rectangle 7">
            <a:extLst>
              <a:ext uri="{FF2B5EF4-FFF2-40B4-BE49-F238E27FC236}">
                <a16:creationId xmlns:a16="http://schemas.microsoft.com/office/drawing/2014/main" id="{86F779FA-14D1-4B63-AC1C-2562947D407C}"/>
              </a:ext>
            </a:extLst>
          </p:cNvPr>
          <p:cNvSpPr/>
          <p:nvPr/>
        </p:nvSpPr>
        <p:spPr>
          <a:xfrm>
            <a:off x="8610600" y="2963223"/>
            <a:ext cx="1694366" cy="646331"/>
          </a:xfrm>
          <a:prstGeom prst="rect">
            <a:avLst/>
          </a:prstGeom>
        </p:spPr>
        <p:txBody>
          <a:bodyPr wrap="square">
            <a:spAutoFit/>
          </a:bodyPr>
          <a:lstStyle/>
          <a:p>
            <a:r>
              <a:rPr lang="en-IN" b="1" dirty="0">
                <a:solidFill>
                  <a:srgbClr val="273239"/>
                </a:solidFill>
                <a:latin typeface="urw-din"/>
              </a:rPr>
              <a:t>8286 (8 bits) transceivers </a:t>
            </a:r>
            <a:r>
              <a:rPr lang="en-IN" dirty="0">
                <a:solidFill>
                  <a:srgbClr val="273239"/>
                </a:solidFill>
                <a:latin typeface="urw-din"/>
              </a:rPr>
              <a:t>:</a:t>
            </a:r>
            <a:endParaRPr lang="en-IN" dirty="0">
              <a:solidFill>
                <a:prstClr val="black"/>
              </a:solidFill>
              <a:latin typeface="Calibri"/>
            </a:endParaRPr>
          </a:p>
        </p:txBody>
      </p:sp>
    </p:spTree>
    <p:extLst>
      <p:ext uri="{BB962C8B-B14F-4D97-AF65-F5344CB8AC3E}">
        <p14:creationId xmlns:p14="http://schemas.microsoft.com/office/powerpoint/2010/main" val="2526777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6BAECF-6245-4728-8AD9-8C2F1C562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00200"/>
            <a:ext cx="6187162" cy="2590800"/>
          </a:xfrm>
          <a:prstGeom prst="rect">
            <a:avLst/>
          </a:prstGeom>
        </p:spPr>
      </p:pic>
      <p:sp>
        <p:nvSpPr>
          <p:cNvPr id="4" name="TextBox 3">
            <a:extLst>
              <a:ext uri="{FF2B5EF4-FFF2-40B4-BE49-F238E27FC236}">
                <a16:creationId xmlns:a16="http://schemas.microsoft.com/office/drawing/2014/main" id="{8887CD77-CC96-459F-AFA8-D14CFE6A5183}"/>
              </a:ext>
            </a:extLst>
          </p:cNvPr>
          <p:cNvSpPr txBox="1"/>
          <p:nvPr/>
        </p:nvSpPr>
        <p:spPr>
          <a:xfrm>
            <a:off x="1828800" y="228600"/>
            <a:ext cx="3886200" cy="369332"/>
          </a:xfrm>
          <a:prstGeom prst="rect">
            <a:avLst/>
          </a:prstGeom>
          <a:noFill/>
        </p:spPr>
        <p:txBody>
          <a:bodyPr wrap="square" rtlCol="0">
            <a:spAutoFit/>
          </a:bodyPr>
          <a:lstStyle/>
          <a:p>
            <a:r>
              <a:rPr lang="en-IN" dirty="0">
                <a:solidFill>
                  <a:prstClr val="black"/>
                </a:solidFill>
                <a:latin typeface="Calibri"/>
              </a:rPr>
              <a:t>Min Mode</a:t>
            </a:r>
          </a:p>
        </p:txBody>
      </p:sp>
      <p:pic>
        <p:nvPicPr>
          <p:cNvPr id="5" name="Picture 4">
            <a:extLst>
              <a:ext uri="{FF2B5EF4-FFF2-40B4-BE49-F238E27FC236}">
                <a16:creationId xmlns:a16="http://schemas.microsoft.com/office/drawing/2014/main" id="{7617F1E3-B9A7-4B5C-9A0B-2743F8BD4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245" y="5029200"/>
            <a:ext cx="5844466" cy="1524000"/>
          </a:xfrm>
          <a:prstGeom prst="rect">
            <a:avLst/>
          </a:prstGeom>
        </p:spPr>
      </p:pic>
      <p:sp>
        <p:nvSpPr>
          <p:cNvPr id="6" name="Rectangle 5">
            <a:extLst>
              <a:ext uri="{FF2B5EF4-FFF2-40B4-BE49-F238E27FC236}">
                <a16:creationId xmlns:a16="http://schemas.microsoft.com/office/drawing/2014/main" id="{ACDCE438-8CCE-4B8E-9B3A-0B54974875D9}"/>
              </a:ext>
            </a:extLst>
          </p:cNvPr>
          <p:cNvSpPr/>
          <p:nvPr/>
        </p:nvSpPr>
        <p:spPr>
          <a:xfrm>
            <a:off x="1665514" y="871545"/>
            <a:ext cx="8763000" cy="646331"/>
          </a:xfrm>
          <a:prstGeom prst="rect">
            <a:avLst/>
          </a:prstGeom>
        </p:spPr>
        <p:txBody>
          <a:bodyPr wrap="square">
            <a:spAutoFit/>
          </a:bodyPr>
          <a:lstStyle/>
          <a:p>
            <a:r>
              <a:rPr lang="en-US" dirty="0">
                <a:solidFill>
                  <a:srgbClr val="273239"/>
                </a:solidFill>
                <a:latin typeface="urw-din"/>
              </a:rPr>
              <a:t>Control signals for all operations are generated by decoding M/IO’, RD’, WR’. They are decoded by 74138 3:8 decoder</a:t>
            </a:r>
            <a:endParaRPr lang="en-IN" dirty="0">
              <a:solidFill>
                <a:prstClr val="black"/>
              </a:solidFill>
              <a:latin typeface="Calibri"/>
            </a:endParaRPr>
          </a:p>
        </p:txBody>
      </p:sp>
      <p:sp>
        <p:nvSpPr>
          <p:cNvPr id="7" name="Rectangle 6">
            <a:extLst>
              <a:ext uri="{FF2B5EF4-FFF2-40B4-BE49-F238E27FC236}">
                <a16:creationId xmlns:a16="http://schemas.microsoft.com/office/drawing/2014/main" id="{C9255004-87C9-4F7A-B4D5-A405A1F9DF46}"/>
              </a:ext>
            </a:extLst>
          </p:cNvPr>
          <p:cNvSpPr/>
          <p:nvPr/>
        </p:nvSpPr>
        <p:spPr>
          <a:xfrm>
            <a:off x="1855238" y="4458091"/>
            <a:ext cx="7850155" cy="369332"/>
          </a:xfrm>
          <a:prstGeom prst="rect">
            <a:avLst/>
          </a:prstGeom>
        </p:spPr>
        <p:txBody>
          <a:bodyPr wrap="square">
            <a:spAutoFit/>
          </a:bodyPr>
          <a:lstStyle/>
          <a:p>
            <a:r>
              <a:rPr lang="en-US" dirty="0">
                <a:solidFill>
                  <a:srgbClr val="273239"/>
                </a:solidFill>
                <a:latin typeface="urw-din"/>
              </a:rPr>
              <a:t>The direction of data on the data bus is controlled by the DT/R’ signal.</a:t>
            </a:r>
            <a:endParaRPr lang="en-IN" dirty="0">
              <a:solidFill>
                <a:prstClr val="black"/>
              </a:solidFill>
              <a:latin typeface="Calibri"/>
            </a:endParaRPr>
          </a:p>
        </p:txBody>
      </p:sp>
    </p:spTree>
    <p:extLst>
      <p:ext uri="{BB962C8B-B14F-4D97-AF65-F5344CB8AC3E}">
        <p14:creationId xmlns:p14="http://schemas.microsoft.com/office/powerpoint/2010/main" val="366952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66057" y="76200"/>
            <a:ext cx="3707490" cy="523220"/>
          </a:xfrm>
          <a:prstGeom prst="rect">
            <a:avLst/>
          </a:prstGeom>
        </p:spPr>
        <p:txBody>
          <a:bodyPr wrap="none">
            <a:spAutoFit/>
          </a:bodyPr>
          <a:lstStyle/>
          <a:p>
            <a:pPr algn="ctr">
              <a:defRPr/>
            </a:pPr>
            <a:r>
              <a:rPr lang="en-US" sz="2800" b="1" u="sng" dirty="0">
                <a:solidFill>
                  <a:prstClr val="black"/>
                </a:solidFill>
                <a:latin typeface="Calibri"/>
              </a:rPr>
              <a:t>The Execution Unit (EU)</a:t>
            </a:r>
            <a:endParaRPr lang="en-US" sz="2800" u="sng" dirty="0">
              <a:solidFill>
                <a:prstClr val="black"/>
              </a:solidFill>
              <a:latin typeface="Calibri"/>
            </a:endParaRPr>
          </a:p>
        </p:txBody>
      </p:sp>
      <p:sp>
        <p:nvSpPr>
          <p:cNvPr id="8" name="Rectangle 7"/>
          <p:cNvSpPr/>
          <p:nvPr/>
        </p:nvSpPr>
        <p:spPr>
          <a:xfrm>
            <a:off x="1600200" y="572870"/>
            <a:ext cx="8991600" cy="769441"/>
          </a:xfrm>
          <a:prstGeom prst="rect">
            <a:avLst/>
          </a:prstGeom>
          <a:gradFill>
            <a:gsLst>
              <a:gs pos="0">
                <a:srgbClr val="5E9EFF"/>
              </a:gs>
              <a:gs pos="35000">
                <a:srgbClr val="85C2FF"/>
              </a:gs>
              <a:gs pos="50000">
                <a:srgbClr val="C4D6EB"/>
              </a:gs>
              <a:gs pos="82000">
                <a:srgbClr val="FFEBFA">
                  <a:lumMod val="52000"/>
                  <a:lumOff val="48000"/>
                </a:srgbClr>
              </a:gs>
            </a:gsLst>
            <a:lin ang="5400000" scaled="0"/>
          </a:gradFill>
        </p:spPr>
        <p:txBody>
          <a:bodyPr wrap="square">
            <a:spAutoFit/>
          </a:bodyPr>
          <a:lstStyle/>
          <a:p>
            <a:pPr algn="just"/>
            <a:r>
              <a:rPr lang="en-US" sz="2200" dirty="0">
                <a:solidFill>
                  <a:prstClr val="black"/>
                </a:solidFill>
                <a:latin typeface="Calibri"/>
              </a:rPr>
              <a:t>EU contains the </a:t>
            </a:r>
            <a:r>
              <a:rPr lang="en-US" sz="2200" b="1" dirty="0">
                <a:solidFill>
                  <a:prstClr val="black"/>
                </a:solidFill>
                <a:latin typeface="Calibri"/>
              </a:rPr>
              <a:t>arithmetic and logic unit (ALU)</a:t>
            </a:r>
            <a:r>
              <a:rPr lang="en-US" sz="2200" dirty="0">
                <a:solidFill>
                  <a:prstClr val="black"/>
                </a:solidFill>
                <a:latin typeface="Calibri"/>
              </a:rPr>
              <a:t>,  the </a:t>
            </a:r>
            <a:r>
              <a:rPr lang="en-US" sz="2200" b="1" dirty="0">
                <a:solidFill>
                  <a:prstClr val="black"/>
                </a:solidFill>
                <a:latin typeface="Calibri"/>
              </a:rPr>
              <a:t>control unit</a:t>
            </a:r>
            <a:r>
              <a:rPr lang="en-US" sz="2200" dirty="0">
                <a:solidFill>
                  <a:prstClr val="black"/>
                </a:solidFill>
                <a:latin typeface="Calibri"/>
              </a:rPr>
              <a:t>, an </a:t>
            </a:r>
            <a:r>
              <a:rPr lang="en-US" sz="2200" b="1" dirty="0">
                <a:solidFill>
                  <a:prstClr val="black"/>
                </a:solidFill>
                <a:latin typeface="Calibri"/>
              </a:rPr>
              <a:t>internal bus</a:t>
            </a:r>
            <a:r>
              <a:rPr lang="en-US" sz="2200" dirty="0">
                <a:solidFill>
                  <a:prstClr val="black"/>
                </a:solidFill>
                <a:latin typeface="Calibri"/>
              </a:rPr>
              <a:t>, plus a few </a:t>
            </a:r>
            <a:r>
              <a:rPr lang="en-US" sz="2200" b="1" dirty="0">
                <a:solidFill>
                  <a:prstClr val="black"/>
                </a:solidFill>
                <a:latin typeface="Calibri"/>
              </a:rPr>
              <a:t>registers</a:t>
            </a:r>
          </a:p>
        </p:txBody>
      </p:sp>
      <p:sp>
        <p:nvSpPr>
          <p:cNvPr id="9" name="Rectangle 8"/>
          <p:cNvSpPr/>
          <p:nvPr/>
        </p:nvSpPr>
        <p:spPr>
          <a:xfrm>
            <a:off x="1537126" y="1295401"/>
            <a:ext cx="1879617" cy="461665"/>
          </a:xfrm>
          <a:prstGeom prst="rect">
            <a:avLst/>
          </a:prstGeom>
        </p:spPr>
        <p:txBody>
          <a:bodyPr wrap="none">
            <a:spAutoFit/>
          </a:bodyPr>
          <a:lstStyle/>
          <a:p>
            <a:pPr algn="just"/>
            <a:r>
              <a:rPr lang="en-US" sz="2400" b="1" dirty="0">
                <a:solidFill>
                  <a:srgbClr val="00B050"/>
                </a:solidFill>
                <a:latin typeface="Calibri"/>
              </a:rPr>
              <a:t>Register sets:</a:t>
            </a:r>
          </a:p>
        </p:txBody>
      </p:sp>
      <p:graphicFrame>
        <p:nvGraphicFramePr>
          <p:cNvPr id="11" name="Table 10"/>
          <p:cNvGraphicFramePr>
            <a:graphicFrameLocks noGrp="1"/>
          </p:cNvGraphicFramePr>
          <p:nvPr/>
        </p:nvGraphicFramePr>
        <p:xfrm>
          <a:off x="3886694" y="1664732"/>
          <a:ext cx="1676400" cy="140208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247650">
                <a:tc>
                  <a:txBody>
                    <a:bodyPr/>
                    <a:lstStyle/>
                    <a:p>
                      <a:pPr algn="ctr"/>
                      <a:r>
                        <a:rPr lang="en-US" sz="1700" b="1" dirty="0"/>
                        <a:t>AH</a:t>
                      </a:r>
                    </a:p>
                  </a:txBody>
                  <a:tcPr/>
                </a:tc>
                <a:tc>
                  <a:txBody>
                    <a:bodyPr/>
                    <a:lstStyle/>
                    <a:p>
                      <a:pPr algn="ctr"/>
                      <a:r>
                        <a:rPr lang="en-US" sz="1700" b="1" dirty="0"/>
                        <a:t>AL</a:t>
                      </a:r>
                    </a:p>
                  </a:txBody>
                  <a:tcPr/>
                </a:tc>
                <a:extLst>
                  <a:ext uri="{0D108BD9-81ED-4DB2-BD59-A6C34878D82A}">
                    <a16:rowId xmlns:a16="http://schemas.microsoft.com/office/drawing/2014/main" val="10000"/>
                  </a:ext>
                </a:extLst>
              </a:tr>
              <a:tr h="247650">
                <a:tc>
                  <a:txBody>
                    <a:bodyPr/>
                    <a:lstStyle/>
                    <a:p>
                      <a:pPr algn="ctr"/>
                      <a:r>
                        <a:rPr lang="en-US" sz="1700" b="1" dirty="0"/>
                        <a:t>BH</a:t>
                      </a:r>
                    </a:p>
                  </a:txBody>
                  <a:tcPr/>
                </a:tc>
                <a:tc>
                  <a:txBody>
                    <a:bodyPr/>
                    <a:lstStyle/>
                    <a:p>
                      <a:pPr algn="ctr"/>
                      <a:r>
                        <a:rPr lang="en-US" sz="1700" b="1" dirty="0"/>
                        <a:t>BL</a:t>
                      </a:r>
                    </a:p>
                  </a:txBody>
                  <a:tcPr/>
                </a:tc>
                <a:extLst>
                  <a:ext uri="{0D108BD9-81ED-4DB2-BD59-A6C34878D82A}">
                    <a16:rowId xmlns:a16="http://schemas.microsoft.com/office/drawing/2014/main" val="10001"/>
                  </a:ext>
                </a:extLst>
              </a:tr>
              <a:tr h="247650">
                <a:tc>
                  <a:txBody>
                    <a:bodyPr/>
                    <a:lstStyle/>
                    <a:p>
                      <a:pPr algn="ctr"/>
                      <a:r>
                        <a:rPr lang="en-US" sz="1700" b="1" dirty="0"/>
                        <a:t>CH</a:t>
                      </a:r>
                    </a:p>
                  </a:txBody>
                  <a:tcPr/>
                </a:tc>
                <a:tc>
                  <a:txBody>
                    <a:bodyPr/>
                    <a:lstStyle/>
                    <a:p>
                      <a:pPr algn="ctr"/>
                      <a:r>
                        <a:rPr lang="en-US" sz="1700" b="1" dirty="0"/>
                        <a:t>CL</a:t>
                      </a:r>
                    </a:p>
                  </a:txBody>
                  <a:tcPr/>
                </a:tc>
                <a:extLst>
                  <a:ext uri="{0D108BD9-81ED-4DB2-BD59-A6C34878D82A}">
                    <a16:rowId xmlns:a16="http://schemas.microsoft.com/office/drawing/2014/main" val="10002"/>
                  </a:ext>
                </a:extLst>
              </a:tr>
              <a:tr h="247650">
                <a:tc>
                  <a:txBody>
                    <a:bodyPr/>
                    <a:lstStyle/>
                    <a:p>
                      <a:pPr algn="ctr"/>
                      <a:r>
                        <a:rPr lang="en-US" sz="1700" b="1" dirty="0"/>
                        <a:t>DH</a:t>
                      </a:r>
                    </a:p>
                  </a:txBody>
                  <a:tcPr/>
                </a:tc>
                <a:tc>
                  <a:txBody>
                    <a:bodyPr/>
                    <a:lstStyle/>
                    <a:p>
                      <a:pPr algn="ctr"/>
                      <a:r>
                        <a:rPr lang="en-US" sz="1700" b="1" dirty="0"/>
                        <a:t>DL</a:t>
                      </a:r>
                    </a:p>
                  </a:txBody>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nvGraphicFramePr>
        <p:xfrm>
          <a:off x="3886694" y="3124200"/>
          <a:ext cx="1676400" cy="140208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tblGrid>
              <a:tr h="323850">
                <a:tc>
                  <a:txBody>
                    <a:bodyPr/>
                    <a:lstStyle/>
                    <a:p>
                      <a:pPr algn="ctr"/>
                      <a:r>
                        <a:rPr lang="en-US" sz="1700" b="1" dirty="0"/>
                        <a:t>SP</a:t>
                      </a:r>
                    </a:p>
                  </a:txBody>
                  <a:tcPr/>
                </a:tc>
                <a:extLst>
                  <a:ext uri="{0D108BD9-81ED-4DB2-BD59-A6C34878D82A}">
                    <a16:rowId xmlns:a16="http://schemas.microsoft.com/office/drawing/2014/main" val="10000"/>
                  </a:ext>
                </a:extLst>
              </a:tr>
              <a:tr h="323850">
                <a:tc>
                  <a:txBody>
                    <a:bodyPr/>
                    <a:lstStyle/>
                    <a:p>
                      <a:pPr algn="ctr"/>
                      <a:r>
                        <a:rPr lang="en-US" sz="1700" b="1" dirty="0"/>
                        <a:t>BP</a:t>
                      </a:r>
                    </a:p>
                  </a:txBody>
                  <a:tcPr/>
                </a:tc>
                <a:extLst>
                  <a:ext uri="{0D108BD9-81ED-4DB2-BD59-A6C34878D82A}">
                    <a16:rowId xmlns:a16="http://schemas.microsoft.com/office/drawing/2014/main" val="10001"/>
                  </a:ext>
                </a:extLst>
              </a:tr>
              <a:tr h="323850">
                <a:tc>
                  <a:txBody>
                    <a:bodyPr/>
                    <a:lstStyle/>
                    <a:p>
                      <a:pPr algn="ctr"/>
                      <a:r>
                        <a:rPr lang="en-US" sz="1700" b="1" dirty="0"/>
                        <a:t>SI</a:t>
                      </a:r>
                    </a:p>
                  </a:txBody>
                  <a:tcPr/>
                </a:tc>
                <a:extLst>
                  <a:ext uri="{0D108BD9-81ED-4DB2-BD59-A6C34878D82A}">
                    <a16:rowId xmlns:a16="http://schemas.microsoft.com/office/drawing/2014/main" val="10002"/>
                  </a:ext>
                </a:extLst>
              </a:tr>
              <a:tr h="323850">
                <a:tc>
                  <a:txBody>
                    <a:bodyPr/>
                    <a:lstStyle/>
                    <a:p>
                      <a:pPr algn="ctr"/>
                      <a:r>
                        <a:rPr lang="en-US" sz="1700" b="1" dirty="0"/>
                        <a:t>DI</a:t>
                      </a:r>
                    </a:p>
                  </a:txBody>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nvGraphicFramePr>
        <p:xfrm>
          <a:off x="3886694" y="4632960"/>
          <a:ext cx="1676400" cy="70104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23850">
                <a:tc gridSpan="2">
                  <a:txBody>
                    <a:bodyPr/>
                    <a:lstStyle/>
                    <a:p>
                      <a:pPr algn="ctr"/>
                      <a:r>
                        <a:rPr lang="en-US" sz="1700" b="1" dirty="0"/>
                        <a:t>IP</a:t>
                      </a:r>
                    </a:p>
                  </a:txBody>
                  <a:tcPr/>
                </a:tc>
                <a:tc hMerge="1">
                  <a:txBody>
                    <a:bodyPr/>
                    <a:lstStyle/>
                    <a:p>
                      <a:endParaRPr lang="en-US"/>
                    </a:p>
                  </a:txBody>
                  <a:tcPr/>
                </a:tc>
                <a:extLst>
                  <a:ext uri="{0D108BD9-81ED-4DB2-BD59-A6C34878D82A}">
                    <a16:rowId xmlns:a16="http://schemas.microsoft.com/office/drawing/2014/main" val="10000"/>
                  </a:ext>
                </a:extLst>
              </a:tr>
              <a:tr h="323850">
                <a:tc>
                  <a:txBody>
                    <a:bodyPr/>
                    <a:lstStyle/>
                    <a:p>
                      <a:pPr algn="ctr"/>
                      <a:r>
                        <a:rPr lang="en-US" sz="1700" b="1" dirty="0"/>
                        <a:t>FLAGH</a:t>
                      </a:r>
                    </a:p>
                  </a:txBody>
                  <a:tcPr/>
                </a:tc>
                <a:tc>
                  <a:txBody>
                    <a:bodyPr/>
                    <a:lstStyle/>
                    <a:p>
                      <a:pPr algn="ctr"/>
                      <a:r>
                        <a:rPr lang="en-US" sz="1700" b="1" dirty="0"/>
                        <a:t>FLAGL</a:t>
                      </a:r>
                    </a:p>
                  </a:txBody>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nvGraphicFramePr>
        <p:xfrm>
          <a:off x="3886694" y="5410200"/>
          <a:ext cx="1676400" cy="140208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tblGrid>
              <a:tr h="323850">
                <a:tc>
                  <a:txBody>
                    <a:bodyPr/>
                    <a:lstStyle/>
                    <a:p>
                      <a:pPr algn="ctr"/>
                      <a:r>
                        <a:rPr lang="en-US" sz="1700" b="1" dirty="0"/>
                        <a:t>CS</a:t>
                      </a:r>
                    </a:p>
                  </a:txBody>
                  <a:tcPr/>
                </a:tc>
                <a:extLst>
                  <a:ext uri="{0D108BD9-81ED-4DB2-BD59-A6C34878D82A}">
                    <a16:rowId xmlns:a16="http://schemas.microsoft.com/office/drawing/2014/main" val="10000"/>
                  </a:ext>
                </a:extLst>
              </a:tr>
              <a:tr h="323850">
                <a:tc>
                  <a:txBody>
                    <a:bodyPr/>
                    <a:lstStyle/>
                    <a:p>
                      <a:pPr algn="ctr"/>
                      <a:r>
                        <a:rPr lang="en-US" sz="1700" b="1" dirty="0"/>
                        <a:t>DS</a:t>
                      </a:r>
                    </a:p>
                  </a:txBody>
                  <a:tcPr/>
                </a:tc>
                <a:extLst>
                  <a:ext uri="{0D108BD9-81ED-4DB2-BD59-A6C34878D82A}">
                    <a16:rowId xmlns:a16="http://schemas.microsoft.com/office/drawing/2014/main" val="10001"/>
                  </a:ext>
                </a:extLst>
              </a:tr>
              <a:tr h="323850">
                <a:tc>
                  <a:txBody>
                    <a:bodyPr/>
                    <a:lstStyle/>
                    <a:p>
                      <a:pPr algn="ctr"/>
                      <a:r>
                        <a:rPr lang="en-US" sz="1700" b="1" dirty="0"/>
                        <a:t>SS</a:t>
                      </a:r>
                    </a:p>
                  </a:txBody>
                  <a:tcPr/>
                </a:tc>
                <a:extLst>
                  <a:ext uri="{0D108BD9-81ED-4DB2-BD59-A6C34878D82A}">
                    <a16:rowId xmlns:a16="http://schemas.microsoft.com/office/drawing/2014/main" val="10002"/>
                  </a:ext>
                </a:extLst>
              </a:tr>
              <a:tr h="323850">
                <a:tc>
                  <a:txBody>
                    <a:bodyPr/>
                    <a:lstStyle/>
                    <a:p>
                      <a:pPr algn="ctr"/>
                      <a:r>
                        <a:rPr lang="en-US" sz="1700" b="1" dirty="0"/>
                        <a:t>ES</a:t>
                      </a:r>
                    </a:p>
                  </a:txBody>
                  <a:tcPr/>
                </a:tc>
                <a:extLst>
                  <a:ext uri="{0D108BD9-81ED-4DB2-BD59-A6C34878D82A}">
                    <a16:rowId xmlns:a16="http://schemas.microsoft.com/office/drawing/2014/main" val="10003"/>
                  </a:ext>
                </a:extLst>
              </a:tr>
            </a:tbl>
          </a:graphicData>
        </a:graphic>
      </p:graphicFrame>
      <p:sp>
        <p:nvSpPr>
          <p:cNvPr id="15" name="TextBox 14"/>
          <p:cNvSpPr txBox="1"/>
          <p:nvPr/>
        </p:nvSpPr>
        <p:spPr>
          <a:xfrm>
            <a:off x="3352800" y="1524001"/>
            <a:ext cx="533400" cy="423449"/>
          </a:xfrm>
          <a:prstGeom prst="rect">
            <a:avLst/>
          </a:prstGeom>
          <a:noFill/>
        </p:spPr>
        <p:txBody>
          <a:bodyPr wrap="square" rtlCol="0">
            <a:spAutoFit/>
          </a:bodyPr>
          <a:lstStyle/>
          <a:p>
            <a:pPr>
              <a:lnSpc>
                <a:spcPct val="150000"/>
              </a:lnSpc>
            </a:pPr>
            <a:r>
              <a:rPr lang="en-US" sz="1600" dirty="0">
                <a:solidFill>
                  <a:prstClr val="black"/>
                </a:solidFill>
                <a:latin typeface="Calibri"/>
              </a:rPr>
              <a:t>AX</a:t>
            </a:r>
          </a:p>
        </p:txBody>
      </p:sp>
      <p:sp>
        <p:nvSpPr>
          <p:cNvPr id="16" name="TextBox 15"/>
          <p:cNvSpPr txBox="1"/>
          <p:nvPr/>
        </p:nvSpPr>
        <p:spPr>
          <a:xfrm>
            <a:off x="3352800" y="1896586"/>
            <a:ext cx="533400" cy="423449"/>
          </a:xfrm>
          <a:prstGeom prst="rect">
            <a:avLst/>
          </a:prstGeom>
          <a:noFill/>
        </p:spPr>
        <p:txBody>
          <a:bodyPr wrap="square" rtlCol="0">
            <a:spAutoFit/>
          </a:bodyPr>
          <a:lstStyle/>
          <a:p>
            <a:pPr>
              <a:lnSpc>
                <a:spcPct val="150000"/>
              </a:lnSpc>
            </a:pPr>
            <a:r>
              <a:rPr lang="en-US" sz="1600" dirty="0">
                <a:solidFill>
                  <a:prstClr val="black"/>
                </a:solidFill>
                <a:latin typeface="Calibri"/>
              </a:rPr>
              <a:t>BX</a:t>
            </a:r>
          </a:p>
        </p:txBody>
      </p:sp>
      <p:sp>
        <p:nvSpPr>
          <p:cNvPr id="17" name="TextBox 16"/>
          <p:cNvSpPr txBox="1"/>
          <p:nvPr/>
        </p:nvSpPr>
        <p:spPr>
          <a:xfrm>
            <a:off x="3338945" y="2291112"/>
            <a:ext cx="533400" cy="423449"/>
          </a:xfrm>
          <a:prstGeom prst="rect">
            <a:avLst/>
          </a:prstGeom>
          <a:noFill/>
        </p:spPr>
        <p:txBody>
          <a:bodyPr wrap="square" rtlCol="0">
            <a:spAutoFit/>
          </a:bodyPr>
          <a:lstStyle/>
          <a:p>
            <a:pPr>
              <a:lnSpc>
                <a:spcPct val="150000"/>
              </a:lnSpc>
            </a:pPr>
            <a:r>
              <a:rPr lang="en-US" sz="1600" dirty="0">
                <a:solidFill>
                  <a:prstClr val="black"/>
                </a:solidFill>
                <a:latin typeface="Calibri"/>
              </a:rPr>
              <a:t>CX</a:t>
            </a:r>
          </a:p>
        </p:txBody>
      </p:sp>
      <p:sp>
        <p:nvSpPr>
          <p:cNvPr id="18" name="TextBox 17"/>
          <p:cNvSpPr txBox="1"/>
          <p:nvPr/>
        </p:nvSpPr>
        <p:spPr>
          <a:xfrm>
            <a:off x="3352800" y="2583129"/>
            <a:ext cx="533400" cy="423449"/>
          </a:xfrm>
          <a:prstGeom prst="rect">
            <a:avLst/>
          </a:prstGeom>
          <a:noFill/>
        </p:spPr>
        <p:txBody>
          <a:bodyPr wrap="square" rtlCol="0">
            <a:spAutoFit/>
          </a:bodyPr>
          <a:lstStyle/>
          <a:p>
            <a:pPr>
              <a:lnSpc>
                <a:spcPct val="150000"/>
              </a:lnSpc>
            </a:pPr>
            <a:r>
              <a:rPr lang="en-US" sz="1600" dirty="0">
                <a:solidFill>
                  <a:prstClr val="black"/>
                </a:solidFill>
                <a:latin typeface="Calibri"/>
              </a:rPr>
              <a:t>DX</a:t>
            </a:r>
          </a:p>
        </p:txBody>
      </p:sp>
      <p:sp>
        <p:nvSpPr>
          <p:cNvPr id="19" name="TextBox 18"/>
          <p:cNvSpPr txBox="1"/>
          <p:nvPr/>
        </p:nvSpPr>
        <p:spPr>
          <a:xfrm>
            <a:off x="5638800" y="1592530"/>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ACCUMULATOR</a:t>
            </a:r>
          </a:p>
        </p:txBody>
      </p:sp>
      <p:sp>
        <p:nvSpPr>
          <p:cNvPr id="20" name="TextBox 19"/>
          <p:cNvSpPr txBox="1"/>
          <p:nvPr/>
        </p:nvSpPr>
        <p:spPr>
          <a:xfrm>
            <a:off x="5638800" y="1900536"/>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BASE REGISTER</a:t>
            </a:r>
          </a:p>
        </p:txBody>
      </p:sp>
      <p:sp>
        <p:nvSpPr>
          <p:cNvPr id="22" name="TextBox 21"/>
          <p:cNvSpPr txBox="1"/>
          <p:nvPr/>
        </p:nvSpPr>
        <p:spPr>
          <a:xfrm>
            <a:off x="5638800" y="2272005"/>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COUNT REGISTER</a:t>
            </a:r>
          </a:p>
        </p:txBody>
      </p:sp>
      <p:sp>
        <p:nvSpPr>
          <p:cNvPr id="23" name="TextBox 22"/>
          <p:cNvSpPr txBox="1"/>
          <p:nvPr/>
        </p:nvSpPr>
        <p:spPr>
          <a:xfrm>
            <a:off x="5638800" y="2645706"/>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DATA REGISTER</a:t>
            </a:r>
          </a:p>
        </p:txBody>
      </p:sp>
      <p:sp>
        <p:nvSpPr>
          <p:cNvPr id="24" name="TextBox 23"/>
          <p:cNvSpPr txBox="1"/>
          <p:nvPr/>
        </p:nvSpPr>
        <p:spPr>
          <a:xfrm>
            <a:off x="5638800" y="3028938"/>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STACK POINTER</a:t>
            </a:r>
          </a:p>
        </p:txBody>
      </p:sp>
      <p:sp>
        <p:nvSpPr>
          <p:cNvPr id="25" name="TextBox 24"/>
          <p:cNvSpPr txBox="1"/>
          <p:nvPr/>
        </p:nvSpPr>
        <p:spPr>
          <a:xfrm>
            <a:off x="5638800" y="3393062"/>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BASE POINTER</a:t>
            </a:r>
          </a:p>
        </p:txBody>
      </p:sp>
      <p:sp>
        <p:nvSpPr>
          <p:cNvPr id="26" name="TextBox 25"/>
          <p:cNvSpPr txBox="1"/>
          <p:nvPr/>
        </p:nvSpPr>
        <p:spPr>
          <a:xfrm>
            <a:off x="5638800" y="3733801"/>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SOURCE INDEX</a:t>
            </a:r>
          </a:p>
        </p:txBody>
      </p:sp>
      <p:sp>
        <p:nvSpPr>
          <p:cNvPr id="27" name="TextBox 26"/>
          <p:cNvSpPr txBox="1"/>
          <p:nvPr/>
        </p:nvSpPr>
        <p:spPr>
          <a:xfrm>
            <a:off x="5638800" y="4102717"/>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DESTINATION INDEX</a:t>
            </a:r>
          </a:p>
        </p:txBody>
      </p:sp>
      <p:sp>
        <p:nvSpPr>
          <p:cNvPr id="28" name="TextBox 27"/>
          <p:cNvSpPr txBox="1"/>
          <p:nvPr/>
        </p:nvSpPr>
        <p:spPr>
          <a:xfrm>
            <a:off x="5638800" y="4542908"/>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INSTRUCTION POINTER</a:t>
            </a:r>
          </a:p>
        </p:txBody>
      </p:sp>
      <p:sp>
        <p:nvSpPr>
          <p:cNvPr id="29" name="TextBox 28"/>
          <p:cNvSpPr txBox="1"/>
          <p:nvPr/>
        </p:nvSpPr>
        <p:spPr>
          <a:xfrm>
            <a:off x="5638800" y="4910552"/>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STATUS FLAG</a:t>
            </a:r>
          </a:p>
        </p:txBody>
      </p:sp>
      <p:sp>
        <p:nvSpPr>
          <p:cNvPr id="30" name="TextBox 29"/>
          <p:cNvSpPr txBox="1"/>
          <p:nvPr/>
        </p:nvSpPr>
        <p:spPr>
          <a:xfrm>
            <a:off x="5638800" y="5334001"/>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CODE SEGMENT REGISTER</a:t>
            </a:r>
          </a:p>
        </p:txBody>
      </p:sp>
      <p:sp>
        <p:nvSpPr>
          <p:cNvPr id="31" name="TextBox 30"/>
          <p:cNvSpPr txBox="1"/>
          <p:nvPr/>
        </p:nvSpPr>
        <p:spPr>
          <a:xfrm>
            <a:off x="5638800" y="5717233"/>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DATA SEGMENT REGISTER</a:t>
            </a:r>
          </a:p>
        </p:txBody>
      </p:sp>
      <p:sp>
        <p:nvSpPr>
          <p:cNvPr id="32" name="TextBox 31"/>
          <p:cNvSpPr txBox="1"/>
          <p:nvPr/>
        </p:nvSpPr>
        <p:spPr>
          <a:xfrm>
            <a:off x="5638800" y="6019801"/>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STACK SEGMENT REGISTER</a:t>
            </a:r>
          </a:p>
        </p:txBody>
      </p:sp>
      <p:sp>
        <p:nvSpPr>
          <p:cNvPr id="33" name="TextBox 32"/>
          <p:cNvSpPr txBox="1"/>
          <p:nvPr/>
        </p:nvSpPr>
        <p:spPr>
          <a:xfrm>
            <a:off x="5638800" y="6393874"/>
            <a:ext cx="2667000" cy="423449"/>
          </a:xfrm>
          <a:prstGeom prst="rect">
            <a:avLst/>
          </a:prstGeom>
          <a:noFill/>
        </p:spPr>
        <p:txBody>
          <a:bodyPr wrap="square" rtlCol="0">
            <a:spAutoFit/>
          </a:bodyPr>
          <a:lstStyle/>
          <a:p>
            <a:pPr>
              <a:lnSpc>
                <a:spcPct val="150000"/>
              </a:lnSpc>
            </a:pPr>
            <a:r>
              <a:rPr lang="en-US" sz="1600" dirty="0">
                <a:solidFill>
                  <a:prstClr val="black"/>
                </a:solidFill>
                <a:latin typeface="Calibri"/>
              </a:rPr>
              <a:t>EXTRA SEGMENT REGISTER</a:t>
            </a:r>
          </a:p>
        </p:txBody>
      </p:sp>
      <p:cxnSp>
        <p:nvCxnSpPr>
          <p:cNvPr id="39" name="Straight Connector 38"/>
          <p:cNvCxnSpPr/>
          <p:nvPr/>
        </p:nvCxnSpPr>
        <p:spPr>
          <a:xfrm flipH="1">
            <a:off x="3124200" y="3240661"/>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124200" y="3240661"/>
            <a:ext cx="0" cy="307291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3124200" y="6313571"/>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3451378" y="4910552"/>
            <a:ext cx="0" cy="727653"/>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3416742" y="5638204"/>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3451378" y="4895394"/>
            <a:ext cx="4572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6775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2A46F-888D-4C0E-BF5D-A1D0343CBF12}"/>
              </a:ext>
            </a:extLst>
          </p:cNvPr>
          <p:cNvPicPr>
            <a:picLocks noChangeAspect="1"/>
          </p:cNvPicPr>
          <p:nvPr/>
        </p:nvPicPr>
        <p:blipFill rotWithShape="1">
          <a:blip r:embed="rId2">
            <a:extLst>
              <a:ext uri="{28A0092B-C50C-407E-A947-70E740481C1C}">
                <a14:useLocalDpi xmlns:a14="http://schemas.microsoft.com/office/drawing/2010/main" val="0"/>
              </a:ext>
            </a:extLst>
          </a:blip>
          <a:srcRect l="6182" r="11505"/>
          <a:stretch/>
        </p:blipFill>
        <p:spPr>
          <a:xfrm>
            <a:off x="0" y="2847236"/>
            <a:ext cx="3581401" cy="4145280"/>
          </a:xfrm>
          <a:prstGeom prst="rect">
            <a:avLst/>
          </a:prstGeom>
        </p:spPr>
      </p:pic>
      <p:sp>
        <p:nvSpPr>
          <p:cNvPr id="4" name="TextBox 3">
            <a:extLst>
              <a:ext uri="{FF2B5EF4-FFF2-40B4-BE49-F238E27FC236}">
                <a16:creationId xmlns:a16="http://schemas.microsoft.com/office/drawing/2014/main" id="{CA4A7D99-42AE-42BF-A43A-C567B0CC722E}"/>
              </a:ext>
            </a:extLst>
          </p:cNvPr>
          <p:cNvSpPr txBox="1"/>
          <p:nvPr/>
        </p:nvSpPr>
        <p:spPr>
          <a:xfrm>
            <a:off x="323654" y="2305599"/>
            <a:ext cx="2133600" cy="369332"/>
          </a:xfrm>
          <a:prstGeom prst="rect">
            <a:avLst/>
          </a:prstGeom>
          <a:noFill/>
        </p:spPr>
        <p:txBody>
          <a:bodyPr wrap="square" rtlCol="0">
            <a:spAutoFit/>
          </a:bodyPr>
          <a:lstStyle/>
          <a:p>
            <a:r>
              <a:rPr lang="en-US" dirty="0">
                <a:solidFill>
                  <a:prstClr val="black"/>
                </a:solidFill>
                <a:latin typeface="Calibri"/>
              </a:rPr>
              <a:t>Co-processor 8087</a:t>
            </a:r>
            <a:endParaRPr lang="en-IN" dirty="0">
              <a:solidFill>
                <a:prstClr val="black"/>
              </a:solidFill>
              <a:latin typeface="Calibri"/>
            </a:endParaRPr>
          </a:p>
        </p:txBody>
      </p:sp>
      <p:pic>
        <p:nvPicPr>
          <p:cNvPr id="6" name="Picture 5">
            <a:extLst>
              <a:ext uri="{FF2B5EF4-FFF2-40B4-BE49-F238E27FC236}">
                <a16:creationId xmlns:a16="http://schemas.microsoft.com/office/drawing/2014/main" id="{8300F133-5558-4124-8A96-7BDD3C281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8382" y="153232"/>
            <a:ext cx="7900211" cy="2815242"/>
          </a:xfrm>
          <a:prstGeom prst="rect">
            <a:avLst/>
          </a:prstGeom>
        </p:spPr>
      </p:pic>
      <p:sp>
        <p:nvSpPr>
          <p:cNvPr id="7" name="Rectangle 6">
            <a:extLst>
              <a:ext uri="{FF2B5EF4-FFF2-40B4-BE49-F238E27FC236}">
                <a16:creationId xmlns:a16="http://schemas.microsoft.com/office/drawing/2014/main" id="{7B473103-66FA-443C-AA89-E63A5BB780D9}"/>
              </a:ext>
            </a:extLst>
          </p:cNvPr>
          <p:cNvSpPr/>
          <p:nvPr/>
        </p:nvSpPr>
        <p:spPr>
          <a:xfrm>
            <a:off x="5486400" y="3488715"/>
            <a:ext cx="4572000" cy="286232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a:spAutoFit/>
          </a:bodyPr>
          <a:lstStyle/>
          <a:p>
            <a:pPr algn="just"/>
            <a:r>
              <a:rPr lang="en-US" dirty="0">
                <a:solidFill>
                  <a:srgbClr val="000000"/>
                </a:solidFill>
                <a:latin typeface="Nunito"/>
              </a:rPr>
              <a:t>A Coprocessor is a specially designed circuit on microprocessor chip which can perform the same task very quickly, which the microprocessor performs. It reduces the work load of the main processor. The coprocessor shares the same memory, IO system, bus, control logic and clock generator. The coprocessor handles specialized tasks like mathematical calculations, graphical display on screen, </a:t>
            </a:r>
            <a:r>
              <a:rPr lang="en-US" dirty="0" err="1">
                <a:solidFill>
                  <a:srgbClr val="000000"/>
                </a:solidFill>
                <a:latin typeface="Nunito"/>
              </a:rPr>
              <a:t>etc</a:t>
            </a:r>
            <a:endParaRPr lang="en-IN" dirty="0">
              <a:solidFill>
                <a:prstClr val="black"/>
              </a:solidFill>
              <a:latin typeface="Calibri"/>
            </a:endParaRPr>
          </a:p>
        </p:txBody>
      </p:sp>
    </p:spTree>
    <p:extLst>
      <p:ext uri="{BB962C8B-B14F-4D97-AF65-F5344CB8AC3E}">
        <p14:creationId xmlns:p14="http://schemas.microsoft.com/office/powerpoint/2010/main" val="3281919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FA263192-3856-9159-EE11-5B809BEDE6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9897FC5A-AB0C-4B3D-AD03-7C7D10867DA9}" type="slidenum">
              <a:rPr lang="en-US" altLang="en-US" sz="1400">
                <a:latin typeface="Times New Roman" panose="02020603050405020304" pitchFamily="18" charset="0"/>
              </a:rPr>
              <a:pPr>
                <a:spcBef>
                  <a:spcPct val="0"/>
                </a:spcBef>
                <a:buClrTx/>
                <a:buSzTx/>
                <a:buFontTx/>
                <a:buNone/>
              </a:pPr>
              <a:t>41</a:t>
            </a:fld>
            <a:endParaRPr lang="en-US" altLang="en-US" sz="1400">
              <a:latin typeface="Times New Roman" panose="02020603050405020304" pitchFamily="18" charset="0"/>
            </a:endParaRPr>
          </a:p>
        </p:txBody>
      </p:sp>
      <p:pic>
        <p:nvPicPr>
          <p:cNvPr id="50179" name="Picture 2">
            <a:extLst>
              <a:ext uri="{FF2B5EF4-FFF2-40B4-BE49-F238E27FC236}">
                <a16:creationId xmlns:a16="http://schemas.microsoft.com/office/drawing/2014/main" id="{4EE51D29-9597-B929-88B8-8E4E55335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143000"/>
            <a:ext cx="414496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Text Box 3">
            <a:extLst>
              <a:ext uri="{FF2B5EF4-FFF2-40B4-BE49-F238E27FC236}">
                <a16:creationId xmlns:a16="http://schemas.microsoft.com/office/drawing/2014/main" id="{2DC85C29-6CC8-6837-A4F7-888E64E5D3D8}"/>
              </a:ext>
            </a:extLst>
          </p:cNvPr>
          <p:cNvSpPr txBox="1">
            <a:spLocks noChangeArrowheads="1"/>
          </p:cNvSpPr>
          <p:nvPr/>
        </p:nvSpPr>
        <p:spPr bwMode="auto">
          <a:xfrm>
            <a:off x="2133600" y="304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a:latin typeface="Times New Roman" panose="02020603050405020304" pitchFamily="18" charset="0"/>
              </a:rPr>
              <a:t>What is the apparent problem ?</a:t>
            </a:r>
          </a:p>
        </p:txBody>
      </p:sp>
      <p:sp>
        <p:nvSpPr>
          <p:cNvPr id="48132" name="Rectangle 4">
            <a:extLst>
              <a:ext uri="{FF2B5EF4-FFF2-40B4-BE49-F238E27FC236}">
                <a16:creationId xmlns:a16="http://schemas.microsoft.com/office/drawing/2014/main" id="{83F5E191-9505-987B-71AF-164EB3477D43}"/>
              </a:ext>
            </a:extLst>
          </p:cNvPr>
          <p:cNvSpPr>
            <a:spLocks noChangeArrowheads="1"/>
          </p:cNvSpPr>
          <p:nvPr/>
        </p:nvSpPr>
        <p:spPr bwMode="auto">
          <a:xfrm>
            <a:off x="7315200" y="3429000"/>
            <a:ext cx="685800" cy="1981200"/>
          </a:xfrm>
          <a:prstGeom prst="rect">
            <a:avLst/>
          </a:prstGeom>
          <a:solidFill>
            <a:srgbClr val="FF0000">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p:sp>
        <p:nvSpPr>
          <p:cNvPr id="48133" name="Rectangle 5">
            <a:extLst>
              <a:ext uri="{FF2B5EF4-FFF2-40B4-BE49-F238E27FC236}">
                <a16:creationId xmlns:a16="http://schemas.microsoft.com/office/drawing/2014/main" id="{E1716583-5EE5-3C66-8BFD-B9EEE65DA133}"/>
              </a:ext>
            </a:extLst>
          </p:cNvPr>
          <p:cNvSpPr>
            <a:spLocks noChangeArrowheads="1"/>
          </p:cNvSpPr>
          <p:nvPr/>
        </p:nvSpPr>
        <p:spPr bwMode="auto">
          <a:xfrm>
            <a:off x="6629400" y="3386138"/>
            <a:ext cx="685800" cy="198120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1847941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0-#ppt_w/2"/>
                                          </p:val>
                                        </p:tav>
                                        <p:tav tm="100000">
                                          <p:val>
                                            <p:strVal val="#ppt_x"/>
                                          </p:val>
                                        </p:tav>
                                      </p:tavLst>
                                    </p:anim>
                                    <p:anim calcmode="lin" valueType="num">
                                      <p:cBhvr additive="base">
                                        <p:cTn id="8"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8133"/>
                                        </p:tgtEl>
                                        <p:attrNameLst>
                                          <p:attrName>style.visibility</p:attrName>
                                        </p:attrNameLst>
                                      </p:cBhvr>
                                      <p:to>
                                        <p:strVal val="visible"/>
                                      </p:to>
                                    </p:set>
                                    <p:anim calcmode="lin" valueType="num">
                                      <p:cBhvr additive="base">
                                        <p:cTn id="13" dur="500" fill="hold"/>
                                        <p:tgtEl>
                                          <p:spTgt spid="48133"/>
                                        </p:tgtEl>
                                        <p:attrNameLst>
                                          <p:attrName>ppt_x</p:attrName>
                                        </p:attrNameLst>
                                      </p:cBhvr>
                                      <p:tavLst>
                                        <p:tav tm="0">
                                          <p:val>
                                            <p:strVal val="0-#ppt_w/2"/>
                                          </p:val>
                                        </p:tav>
                                        <p:tav tm="100000">
                                          <p:val>
                                            <p:strVal val="#ppt_x"/>
                                          </p:val>
                                        </p:tav>
                                      </p:tavLst>
                                    </p:anim>
                                    <p:anim calcmode="lin" valueType="num">
                                      <p:cBhvr additive="base">
                                        <p:cTn id="14"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F9C2843-E385-7970-86DC-4376FEC043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21C5D1AC-099E-4734-B65F-72C86A686356}" type="slidenum">
              <a:rPr lang="en-US" altLang="en-US" sz="1400">
                <a:latin typeface="Times New Roman" panose="02020603050405020304" pitchFamily="18" charset="0"/>
              </a:rPr>
              <a:pPr>
                <a:spcBef>
                  <a:spcPct val="0"/>
                </a:spcBef>
                <a:buClrTx/>
                <a:buSzTx/>
                <a:buFontTx/>
                <a:buNone/>
              </a:pPr>
              <a:t>42</a:t>
            </a:fld>
            <a:endParaRPr lang="en-US" altLang="en-US" sz="1400">
              <a:latin typeface="Times New Roman" panose="02020603050405020304" pitchFamily="18" charset="0"/>
            </a:endParaRPr>
          </a:p>
        </p:txBody>
      </p:sp>
      <p:sp>
        <p:nvSpPr>
          <p:cNvPr id="52227" name="Rectangle 3">
            <a:extLst>
              <a:ext uri="{FF2B5EF4-FFF2-40B4-BE49-F238E27FC236}">
                <a16:creationId xmlns:a16="http://schemas.microsoft.com/office/drawing/2014/main" id="{2E6C1CB0-E33B-4EAF-00EE-06CBD81BAA5A}"/>
              </a:ext>
            </a:extLst>
          </p:cNvPr>
          <p:cNvSpPr>
            <a:spLocks noChangeArrowheads="1"/>
          </p:cNvSpPr>
          <p:nvPr/>
        </p:nvSpPr>
        <p:spPr bwMode="auto">
          <a:xfrm>
            <a:off x="1752600" y="868364"/>
            <a:ext cx="86106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lvl="1">
              <a:spcBef>
                <a:spcPct val="50000"/>
              </a:spcBef>
              <a:buClrTx/>
              <a:buSzTx/>
              <a:buFontTx/>
              <a:buChar char="•"/>
            </a:pPr>
            <a:r>
              <a:rPr lang="en-US" altLang="en-US" sz="2000">
                <a:solidFill>
                  <a:schemeClr val="tx1"/>
                </a:solidFill>
              </a:rPr>
              <a:t>Some of the control signals must be generated externally, due to redefinition of certain control pins on the 8086. </a:t>
            </a:r>
          </a:p>
          <a:p>
            <a:pPr lvl="1">
              <a:spcBef>
                <a:spcPct val="50000"/>
              </a:spcBef>
              <a:buClrTx/>
              <a:buSzTx/>
              <a:buFontTx/>
              <a:buNone/>
            </a:pPr>
            <a:endParaRPr lang="en-US" altLang="en-US" sz="2000">
              <a:solidFill>
                <a:schemeClr val="tx1"/>
              </a:solidFill>
            </a:endParaRPr>
          </a:p>
          <a:p>
            <a:pPr lvl="1">
              <a:spcBef>
                <a:spcPct val="50000"/>
              </a:spcBef>
              <a:buClrTx/>
              <a:buSzTx/>
              <a:buFontTx/>
              <a:buChar char="•"/>
            </a:pPr>
            <a:r>
              <a:rPr lang="en-US" altLang="en-US" sz="2000">
                <a:solidFill>
                  <a:schemeClr val="tx1"/>
                </a:solidFill>
              </a:rPr>
              <a:t>The following pins are lost when the 8086 operates in </a:t>
            </a:r>
            <a:r>
              <a:rPr lang="en-US" altLang="en-US" sz="2000" b="1">
                <a:solidFill>
                  <a:schemeClr val="tx1"/>
                </a:solidFill>
              </a:rPr>
              <a:t>Maximum mode</a:t>
            </a:r>
            <a:r>
              <a:rPr lang="en-US" altLang="en-US" sz="2000">
                <a:solidFill>
                  <a:schemeClr val="tx1"/>
                </a:solidFill>
              </a:rPr>
              <a:t> . </a:t>
            </a:r>
          </a:p>
          <a:p>
            <a:pPr lvl="2">
              <a:spcBef>
                <a:spcPct val="50000"/>
              </a:spcBef>
              <a:buClrTx/>
              <a:buSzTx/>
              <a:buFontTx/>
              <a:buChar char="•"/>
            </a:pPr>
            <a:r>
              <a:rPr lang="en-US" altLang="en-US"/>
              <a:t>ALE </a:t>
            </a:r>
          </a:p>
          <a:p>
            <a:pPr lvl="2">
              <a:spcBef>
                <a:spcPct val="50000"/>
              </a:spcBef>
              <a:buClrTx/>
              <a:buSzTx/>
              <a:buFontTx/>
              <a:buChar char="•"/>
            </a:pPr>
            <a:r>
              <a:rPr lang="en-US" altLang="en-US"/>
              <a:t>WR</a:t>
            </a:r>
          </a:p>
          <a:p>
            <a:pPr lvl="2">
              <a:spcBef>
                <a:spcPct val="50000"/>
              </a:spcBef>
              <a:buClrTx/>
              <a:buSzTx/>
              <a:buFontTx/>
              <a:buChar char="•"/>
            </a:pPr>
            <a:r>
              <a:rPr lang="en-US" altLang="en-US"/>
              <a:t>IO/ M</a:t>
            </a:r>
          </a:p>
          <a:p>
            <a:pPr lvl="2">
              <a:spcBef>
                <a:spcPct val="50000"/>
              </a:spcBef>
              <a:buClrTx/>
              <a:buSzTx/>
              <a:buFontTx/>
              <a:buChar char="•"/>
            </a:pPr>
            <a:r>
              <a:rPr lang="en-US" altLang="en-US"/>
              <a:t>DT/ R</a:t>
            </a:r>
          </a:p>
          <a:p>
            <a:pPr lvl="2">
              <a:spcBef>
                <a:spcPct val="50000"/>
              </a:spcBef>
              <a:buClrTx/>
              <a:buSzTx/>
              <a:buFontTx/>
              <a:buChar char="•"/>
            </a:pPr>
            <a:r>
              <a:rPr lang="en-US" altLang="en-US"/>
              <a:t>DEN</a:t>
            </a:r>
          </a:p>
          <a:p>
            <a:pPr lvl="2">
              <a:spcBef>
                <a:spcPct val="50000"/>
              </a:spcBef>
              <a:buClrTx/>
              <a:buSzTx/>
              <a:buFontTx/>
              <a:buChar char="•"/>
            </a:pPr>
            <a:r>
              <a:rPr lang="en-US" altLang="en-US"/>
              <a:t>INTA </a:t>
            </a:r>
          </a:p>
        </p:txBody>
      </p:sp>
    </p:spTree>
    <p:extLst>
      <p:ext uri="{BB962C8B-B14F-4D97-AF65-F5344CB8AC3E}">
        <p14:creationId xmlns:p14="http://schemas.microsoft.com/office/powerpoint/2010/main" val="550453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F0D6D-337F-460E-96C2-437C75D08AAD}"/>
              </a:ext>
            </a:extLst>
          </p:cNvPr>
          <p:cNvPicPr>
            <a:picLocks noChangeAspect="1"/>
          </p:cNvPicPr>
          <p:nvPr/>
        </p:nvPicPr>
        <p:blipFill rotWithShape="1">
          <a:blip r:embed="rId2">
            <a:extLst>
              <a:ext uri="{28A0092B-C50C-407E-A947-70E740481C1C}">
                <a14:useLocalDpi xmlns:a14="http://schemas.microsoft.com/office/drawing/2010/main" val="0"/>
              </a:ext>
            </a:extLst>
          </a:blip>
          <a:srcRect l="2516" t="6643" r="4403" b="4791"/>
          <a:stretch/>
        </p:blipFill>
        <p:spPr>
          <a:xfrm>
            <a:off x="558537" y="594304"/>
            <a:ext cx="10461397" cy="6320751"/>
          </a:xfrm>
          <a:prstGeom prst="rect">
            <a:avLst/>
          </a:prstGeom>
        </p:spPr>
      </p:pic>
      <p:sp>
        <p:nvSpPr>
          <p:cNvPr id="4" name="TextBox 3">
            <a:extLst>
              <a:ext uri="{FF2B5EF4-FFF2-40B4-BE49-F238E27FC236}">
                <a16:creationId xmlns:a16="http://schemas.microsoft.com/office/drawing/2014/main" id="{877FD5F6-47B6-4528-91DD-244CE4827206}"/>
              </a:ext>
            </a:extLst>
          </p:cNvPr>
          <p:cNvSpPr txBox="1"/>
          <p:nvPr/>
        </p:nvSpPr>
        <p:spPr>
          <a:xfrm>
            <a:off x="1828800" y="228600"/>
            <a:ext cx="2590800" cy="523220"/>
          </a:xfrm>
          <a:prstGeom prst="rect">
            <a:avLst/>
          </a:prstGeom>
          <a:noFill/>
        </p:spPr>
        <p:txBody>
          <a:bodyPr wrap="square" rtlCol="0">
            <a:spAutoFit/>
          </a:bodyPr>
          <a:lstStyle/>
          <a:p>
            <a:r>
              <a:rPr lang="en-IN" sz="2800" dirty="0">
                <a:solidFill>
                  <a:prstClr val="black"/>
                </a:solidFill>
                <a:latin typeface="Calibri"/>
              </a:rPr>
              <a:t>Max Mode</a:t>
            </a:r>
          </a:p>
        </p:txBody>
      </p:sp>
    </p:spTree>
    <p:extLst>
      <p:ext uri="{BB962C8B-B14F-4D97-AF65-F5344CB8AC3E}">
        <p14:creationId xmlns:p14="http://schemas.microsoft.com/office/powerpoint/2010/main" val="1312211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9BAF10-954A-48B6-9799-58FFB49A2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119188"/>
            <a:ext cx="7915275" cy="4619625"/>
          </a:xfrm>
          <a:prstGeom prst="rect">
            <a:avLst/>
          </a:prstGeom>
        </p:spPr>
      </p:pic>
      <p:sp>
        <p:nvSpPr>
          <p:cNvPr id="3" name="TextBox 2">
            <a:extLst>
              <a:ext uri="{FF2B5EF4-FFF2-40B4-BE49-F238E27FC236}">
                <a16:creationId xmlns:a16="http://schemas.microsoft.com/office/drawing/2014/main" id="{E5741389-9C0B-4C2D-8873-4141A54AA7F3}"/>
              </a:ext>
            </a:extLst>
          </p:cNvPr>
          <p:cNvSpPr txBox="1"/>
          <p:nvPr/>
        </p:nvSpPr>
        <p:spPr>
          <a:xfrm>
            <a:off x="1828801" y="381001"/>
            <a:ext cx="8534399" cy="646331"/>
          </a:xfrm>
          <a:prstGeom prst="rect">
            <a:avLst/>
          </a:prstGeom>
          <a:noFill/>
        </p:spPr>
        <p:txBody>
          <a:bodyPr wrap="square" rtlCol="0">
            <a:spAutoFit/>
          </a:bodyPr>
          <a:lstStyle/>
          <a:p>
            <a:pPr fontAlgn="base"/>
            <a:r>
              <a:rPr lang="en-US" b="1" dirty="0">
                <a:solidFill>
                  <a:prstClr val="black"/>
                </a:solidFill>
                <a:latin typeface="Calibri"/>
              </a:rPr>
              <a:t>Control signals for all operations are generated by decoding S’</a:t>
            </a:r>
            <a:r>
              <a:rPr lang="en-US" b="1" baseline="-25000" dirty="0">
                <a:solidFill>
                  <a:prstClr val="black"/>
                </a:solidFill>
                <a:latin typeface="Calibri"/>
              </a:rPr>
              <a:t>2</a:t>
            </a:r>
            <a:r>
              <a:rPr lang="en-US" b="1" dirty="0">
                <a:solidFill>
                  <a:prstClr val="black"/>
                </a:solidFill>
                <a:latin typeface="Calibri"/>
              </a:rPr>
              <a:t>, S’</a:t>
            </a:r>
            <a:r>
              <a:rPr lang="en-US" b="1" baseline="-25000" dirty="0">
                <a:solidFill>
                  <a:prstClr val="black"/>
                </a:solidFill>
                <a:latin typeface="Calibri"/>
              </a:rPr>
              <a:t>1</a:t>
            </a:r>
            <a:r>
              <a:rPr lang="en-US" b="1" dirty="0">
                <a:solidFill>
                  <a:prstClr val="black"/>
                </a:solidFill>
                <a:latin typeface="Calibri"/>
              </a:rPr>
              <a:t> and S’</a:t>
            </a:r>
            <a:r>
              <a:rPr lang="en-US" b="1" baseline="-25000" dirty="0">
                <a:solidFill>
                  <a:prstClr val="black"/>
                </a:solidFill>
                <a:latin typeface="Calibri"/>
              </a:rPr>
              <a:t>0 </a:t>
            </a:r>
            <a:r>
              <a:rPr lang="en-US" b="1" dirty="0">
                <a:solidFill>
                  <a:prstClr val="black"/>
                </a:solidFill>
                <a:latin typeface="Calibri"/>
              </a:rPr>
              <a:t>using 8288 bus controller.</a:t>
            </a:r>
            <a:endParaRPr lang="en-US" dirty="0">
              <a:solidFill>
                <a:prstClr val="black"/>
              </a:solidFill>
              <a:latin typeface="Calibri"/>
            </a:endParaRPr>
          </a:p>
        </p:txBody>
      </p:sp>
    </p:spTree>
    <p:extLst>
      <p:ext uri="{BB962C8B-B14F-4D97-AF65-F5344CB8AC3E}">
        <p14:creationId xmlns:p14="http://schemas.microsoft.com/office/powerpoint/2010/main" val="470258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E3D671-3D8F-4D16-90E5-4727496266D4}"/>
              </a:ext>
            </a:extLst>
          </p:cNvPr>
          <p:cNvSpPr/>
          <p:nvPr/>
        </p:nvSpPr>
        <p:spPr>
          <a:xfrm>
            <a:off x="1676400" y="76201"/>
            <a:ext cx="8839200" cy="2542363"/>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a:spAutoFit/>
          </a:bodyPr>
          <a:lstStyle/>
          <a:p>
            <a:pPr fontAlgn="base">
              <a:lnSpc>
                <a:spcPct val="150000"/>
              </a:lnSpc>
            </a:pPr>
            <a:r>
              <a:rPr lang="en-US" b="1" dirty="0">
                <a:solidFill>
                  <a:srgbClr val="273239"/>
                </a:solidFill>
                <a:latin typeface="urw-din"/>
              </a:rPr>
              <a:t>Advantages of max mode of 8086:</a:t>
            </a:r>
            <a:endParaRPr lang="en-US" dirty="0">
              <a:solidFill>
                <a:srgbClr val="273239"/>
              </a:solidFill>
              <a:latin typeface="urw-din"/>
            </a:endParaRPr>
          </a:p>
          <a:p>
            <a:pPr fontAlgn="base">
              <a:lnSpc>
                <a:spcPct val="150000"/>
              </a:lnSpc>
              <a:buFont typeface="Arial" panose="020B0604020202020204" pitchFamily="34" charset="0"/>
              <a:buChar char="•"/>
            </a:pPr>
            <a:r>
              <a:rPr lang="en-US" dirty="0">
                <a:solidFill>
                  <a:srgbClr val="273239"/>
                </a:solidFill>
                <a:latin typeface="urw-din"/>
              </a:rPr>
              <a:t>It helps to interface more devices like 8087. In this 8086 is called as the host and 8087 as Co-processor.</a:t>
            </a:r>
          </a:p>
          <a:p>
            <a:pPr fontAlgn="base">
              <a:lnSpc>
                <a:spcPct val="150000"/>
              </a:lnSpc>
              <a:buFont typeface="Arial" panose="020B0604020202020204" pitchFamily="34" charset="0"/>
              <a:buChar char="•"/>
            </a:pPr>
            <a:r>
              <a:rPr lang="en-US" dirty="0">
                <a:solidFill>
                  <a:srgbClr val="273239"/>
                </a:solidFill>
                <a:latin typeface="urw-din"/>
              </a:rPr>
              <a:t>It supports multiprocessing, Therefore it helps to increase the efficiency.</a:t>
            </a:r>
          </a:p>
          <a:p>
            <a:pPr fontAlgn="base">
              <a:lnSpc>
                <a:spcPct val="150000"/>
              </a:lnSpc>
              <a:buFont typeface="Arial" panose="020B0604020202020204" pitchFamily="34" charset="0"/>
              <a:buChar char="•"/>
            </a:pPr>
            <a:r>
              <a:rPr lang="en-US" dirty="0">
                <a:solidFill>
                  <a:srgbClr val="273239"/>
                </a:solidFill>
                <a:latin typeface="urw-din"/>
              </a:rPr>
              <a:t>The purpose of the 8087 was to increase calculations operations, such as add, sub, multiply, divide, and square root.</a:t>
            </a:r>
          </a:p>
        </p:txBody>
      </p:sp>
      <p:sp>
        <p:nvSpPr>
          <p:cNvPr id="3" name="Rectangle 2">
            <a:extLst>
              <a:ext uri="{FF2B5EF4-FFF2-40B4-BE49-F238E27FC236}">
                <a16:creationId xmlns:a16="http://schemas.microsoft.com/office/drawing/2014/main" id="{559C280C-1E5A-406D-9222-C9C436B2E087}"/>
              </a:ext>
            </a:extLst>
          </p:cNvPr>
          <p:cNvSpPr/>
          <p:nvPr/>
        </p:nvSpPr>
        <p:spPr>
          <a:xfrm>
            <a:off x="1676400" y="3962401"/>
            <a:ext cx="8839200" cy="254236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fontAlgn="base">
              <a:lnSpc>
                <a:spcPct val="150000"/>
              </a:lnSpc>
            </a:pPr>
            <a:r>
              <a:rPr lang="en-US" b="1" dirty="0">
                <a:solidFill>
                  <a:srgbClr val="273239"/>
                </a:solidFill>
                <a:latin typeface="urw-din"/>
              </a:rPr>
              <a:t>Applications of 8086:</a:t>
            </a:r>
            <a:endParaRPr lang="en-US" dirty="0">
              <a:solidFill>
                <a:srgbClr val="273239"/>
              </a:solidFill>
              <a:latin typeface="urw-din"/>
            </a:endParaRPr>
          </a:p>
          <a:p>
            <a:pPr fontAlgn="base">
              <a:lnSpc>
                <a:spcPct val="150000"/>
              </a:lnSpc>
              <a:buFont typeface="Arial" panose="020B0604020202020204" pitchFamily="34" charset="0"/>
              <a:buChar char="•"/>
            </a:pPr>
            <a:r>
              <a:rPr lang="en-US" dirty="0">
                <a:solidFill>
                  <a:srgbClr val="273239"/>
                </a:solidFill>
                <a:latin typeface="urw-din"/>
              </a:rPr>
              <a:t>Microcomputer are built using 8086. </a:t>
            </a:r>
            <a:r>
              <a:rPr lang="en-US" b="1" dirty="0">
                <a:solidFill>
                  <a:srgbClr val="273239"/>
                </a:solidFill>
                <a:latin typeface="urw-din"/>
              </a:rPr>
              <a:t>For example</a:t>
            </a:r>
            <a:r>
              <a:rPr lang="en-US" dirty="0">
                <a:solidFill>
                  <a:srgbClr val="273239"/>
                </a:solidFill>
                <a:latin typeface="urw-din"/>
              </a:rPr>
              <a:t> : IBM PC, used the Intel 8088, a version of the 8086 with 8-bit data bus.</a:t>
            </a:r>
          </a:p>
          <a:p>
            <a:pPr fontAlgn="base">
              <a:lnSpc>
                <a:spcPct val="150000"/>
              </a:lnSpc>
              <a:buFont typeface="Arial" panose="020B0604020202020204" pitchFamily="34" charset="0"/>
              <a:buChar char="•"/>
            </a:pPr>
            <a:r>
              <a:rPr lang="en-US" dirty="0">
                <a:solidFill>
                  <a:srgbClr val="273239"/>
                </a:solidFill>
                <a:latin typeface="urw-din"/>
              </a:rPr>
              <a:t>It is used in calculators.</a:t>
            </a:r>
          </a:p>
          <a:p>
            <a:pPr fontAlgn="base">
              <a:lnSpc>
                <a:spcPct val="150000"/>
              </a:lnSpc>
              <a:buFont typeface="Arial" panose="020B0604020202020204" pitchFamily="34" charset="0"/>
              <a:buChar char="•"/>
            </a:pPr>
            <a:r>
              <a:rPr lang="en-US" dirty="0">
                <a:solidFill>
                  <a:srgbClr val="273239"/>
                </a:solidFill>
                <a:latin typeface="urw-din"/>
              </a:rPr>
              <a:t>It is used for control purposes like in traffic signals(uses micro controllers which are nothing but contains </a:t>
            </a:r>
            <a:r>
              <a:rPr lang="en-US" b="1" dirty="0">
                <a:solidFill>
                  <a:srgbClr val="273239"/>
                </a:solidFill>
                <a:latin typeface="urw-din"/>
              </a:rPr>
              <a:t>one or more CPUs along with memory and programmable i/o peripherals</a:t>
            </a:r>
            <a:r>
              <a:rPr lang="en-US" dirty="0">
                <a:solidFill>
                  <a:srgbClr val="273239"/>
                </a:solidFill>
                <a:latin typeface="urw-din"/>
              </a:rPr>
              <a:t>).</a:t>
            </a:r>
          </a:p>
        </p:txBody>
      </p:sp>
      <p:sp>
        <p:nvSpPr>
          <p:cNvPr id="4" name="Rectangle 3">
            <a:extLst>
              <a:ext uri="{FF2B5EF4-FFF2-40B4-BE49-F238E27FC236}">
                <a16:creationId xmlns:a16="http://schemas.microsoft.com/office/drawing/2014/main" id="{266402EF-1324-44FB-AE0B-CA036FABC2E2}"/>
              </a:ext>
            </a:extLst>
          </p:cNvPr>
          <p:cNvSpPr/>
          <p:nvPr/>
        </p:nvSpPr>
        <p:spPr>
          <a:xfrm>
            <a:off x="1676400" y="2850298"/>
            <a:ext cx="8839200" cy="880369"/>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a:spAutoFit/>
          </a:bodyPr>
          <a:lstStyle/>
          <a:p>
            <a:pPr fontAlgn="base">
              <a:lnSpc>
                <a:spcPct val="150000"/>
              </a:lnSpc>
            </a:pPr>
            <a:r>
              <a:rPr lang="en-US" dirty="0">
                <a:solidFill>
                  <a:srgbClr val="273239"/>
                </a:solidFill>
                <a:latin typeface="urw-din"/>
              </a:rPr>
              <a:t> </a:t>
            </a:r>
            <a:r>
              <a:rPr lang="en-US" b="1" dirty="0">
                <a:solidFill>
                  <a:srgbClr val="273239"/>
                </a:solidFill>
                <a:latin typeface="urw-din"/>
              </a:rPr>
              <a:t>Disadvantages of max mode over min mode : </a:t>
            </a:r>
            <a:endParaRPr lang="en-US" dirty="0">
              <a:solidFill>
                <a:srgbClr val="273239"/>
              </a:solidFill>
              <a:latin typeface="urw-din"/>
            </a:endParaRPr>
          </a:p>
          <a:p>
            <a:pPr fontAlgn="base">
              <a:lnSpc>
                <a:spcPct val="150000"/>
              </a:lnSpc>
              <a:buFont typeface="Arial" panose="020B0604020202020204" pitchFamily="34" charset="0"/>
              <a:buChar char="•"/>
            </a:pPr>
            <a:r>
              <a:rPr lang="en-US" b="1" dirty="0">
                <a:solidFill>
                  <a:srgbClr val="273239"/>
                </a:solidFill>
                <a:latin typeface="urw-din"/>
              </a:rPr>
              <a:t> </a:t>
            </a:r>
            <a:r>
              <a:rPr lang="en-US" dirty="0">
                <a:solidFill>
                  <a:srgbClr val="273239"/>
                </a:solidFill>
                <a:latin typeface="urw-din"/>
              </a:rPr>
              <a:t>It has more complex circuit than min mode.</a:t>
            </a:r>
          </a:p>
        </p:txBody>
      </p:sp>
    </p:spTree>
    <p:extLst>
      <p:ext uri="{BB962C8B-B14F-4D97-AF65-F5344CB8AC3E}">
        <p14:creationId xmlns:p14="http://schemas.microsoft.com/office/powerpoint/2010/main" val="2083775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8203" y="968276"/>
            <a:ext cx="8915400" cy="2308324"/>
          </a:xfrm>
          <a:prstGeom prst="rect">
            <a:avLst/>
          </a:prstGeom>
        </p:spPr>
        <p:txBody>
          <a:bodyPr wrap="square">
            <a:spAutoFit/>
          </a:bodyPr>
          <a:lstStyle/>
          <a:p>
            <a:r>
              <a:rPr lang="en-US" dirty="0">
                <a:solidFill>
                  <a:prstClr val="black"/>
                </a:solidFill>
                <a:latin typeface="Calibri"/>
              </a:rPr>
              <a:t>The steps involved in a typical read machine cycle  are</a:t>
            </a:r>
            <a:r>
              <a:rPr lang="en-US" b="1" dirty="0">
                <a:solidFill>
                  <a:prstClr val="black"/>
                </a:solidFill>
                <a:latin typeface="Calibri"/>
              </a:rPr>
              <a:t>:</a:t>
            </a:r>
          </a:p>
          <a:p>
            <a:pPr marL="342900" indent="-342900">
              <a:buFont typeface="+mj-lt"/>
              <a:buAutoNum type="arabicPeriod"/>
            </a:pPr>
            <a:r>
              <a:rPr lang="en-US" dirty="0">
                <a:solidFill>
                  <a:prstClr val="black"/>
                </a:solidFill>
                <a:latin typeface="Calibri"/>
              </a:rPr>
              <a:t>Place on the address bus, the address of the location whose content is to be read. This action is performed by the processor.</a:t>
            </a:r>
          </a:p>
          <a:p>
            <a:pPr marL="342900" indent="-342900">
              <a:buFont typeface="+mj-lt"/>
              <a:buAutoNum type="arabicPeriod"/>
            </a:pPr>
            <a:r>
              <a:rPr lang="en-US" dirty="0">
                <a:solidFill>
                  <a:prstClr val="black"/>
                </a:solidFill>
                <a:latin typeface="Calibri"/>
              </a:rPr>
              <a:t>Assert the read</a:t>
            </a:r>
            <a:r>
              <a:rPr lang="en-US" b="1" dirty="0">
                <a:solidFill>
                  <a:prstClr val="black"/>
                </a:solidFill>
                <a:latin typeface="Calibri"/>
              </a:rPr>
              <a:t> </a:t>
            </a:r>
            <a:r>
              <a:rPr lang="en-US" dirty="0">
                <a:solidFill>
                  <a:prstClr val="black"/>
                </a:solidFill>
                <a:latin typeface="Calibri"/>
              </a:rPr>
              <a:t>control signal which is part of the control bus.</a:t>
            </a:r>
          </a:p>
          <a:p>
            <a:pPr marL="342900" indent="-342900">
              <a:buFont typeface="+mj-lt"/>
              <a:buAutoNum type="arabicPeriod"/>
            </a:pPr>
            <a:r>
              <a:rPr lang="en-US" dirty="0">
                <a:solidFill>
                  <a:prstClr val="black"/>
                </a:solidFill>
                <a:latin typeface="Calibri"/>
              </a:rPr>
              <a:t>Wait until the content of the addressed location appears on the data bus.</a:t>
            </a:r>
          </a:p>
          <a:p>
            <a:pPr marL="342900" indent="-342900">
              <a:buFont typeface="+mj-lt"/>
              <a:buAutoNum type="arabicPeriod"/>
            </a:pPr>
            <a:r>
              <a:rPr lang="en-US" dirty="0">
                <a:solidFill>
                  <a:prstClr val="black"/>
                </a:solidFill>
                <a:latin typeface="Calibri"/>
              </a:rPr>
              <a:t>Transfer the data on the data bus to the processor.</a:t>
            </a:r>
          </a:p>
          <a:p>
            <a:pPr marL="342900" indent="-342900">
              <a:buFont typeface="+mj-lt"/>
              <a:buAutoNum type="arabicPeriod"/>
            </a:pPr>
            <a:r>
              <a:rPr lang="en-US" dirty="0">
                <a:solidFill>
                  <a:prstClr val="black"/>
                </a:solidFill>
                <a:latin typeface="Calibri"/>
              </a:rPr>
              <a:t>De-activate the read control signal. The read operation is over and the address on the address bus is not relevant anymore.</a:t>
            </a:r>
          </a:p>
        </p:txBody>
      </p:sp>
      <p:sp>
        <p:nvSpPr>
          <p:cNvPr id="3" name="TextBox 2"/>
          <p:cNvSpPr txBox="1"/>
          <p:nvPr/>
        </p:nvSpPr>
        <p:spPr>
          <a:xfrm>
            <a:off x="1905000" y="76200"/>
            <a:ext cx="8458200" cy="523220"/>
          </a:xfrm>
          <a:prstGeom prst="rect">
            <a:avLst/>
          </a:prstGeom>
          <a:noFill/>
        </p:spPr>
        <p:txBody>
          <a:bodyPr wrap="square" rtlCol="0">
            <a:spAutoFit/>
          </a:bodyPr>
          <a:lstStyle/>
          <a:p>
            <a:pPr algn="ctr"/>
            <a:r>
              <a:rPr lang="en-US" sz="2800" b="1" u="sng" dirty="0">
                <a:solidFill>
                  <a:prstClr val="black"/>
                </a:solidFill>
                <a:latin typeface="Calibri"/>
              </a:rPr>
              <a:t>Timing Diagrams </a:t>
            </a:r>
            <a:r>
              <a:rPr lang="en-US" sz="2800" b="1" u="sng" dirty="0" err="1">
                <a:solidFill>
                  <a:prstClr val="black"/>
                </a:solidFill>
                <a:latin typeface="Calibri"/>
              </a:rPr>
              <a:t>contd</a:t>
            </a:r>
            <a:r>
              <a:rPr lang="en-US" sz="2800" b="1" u="sng" dirty="0">
                <a:solidFill>
                  <a:prstClr val="black"/>
                </a:solidFill>
                <a:latin typeface="Calibri"/>
              </a:rPr>
              <a:t>…</a:t>
            </a:r>
          </a:p>
        </p:txBody>
      </p:sp>
      <p:sp>
        <p:nvSpPr>
          <p:cNvPr id="5" name="Rectangle 4"/>
          <p:cNvSpPr/>
          <p:nvPr/>
        </p:nvSpPr>
        <p:spPr>
          <a:xfrm>
            <a:off x="1905001" y="3499723"/>
            <a:ext cx="1752601" cy="2748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alibri"/>
              </a:rPr>
              <a:t>Microprocessor</a:t>
            </a:r>
          </a:p>
          <a:p>
            <a:pPr algn="ctr"/>
            <a:r>
              <a:rPr lang="en-US" b="1" dirty="0">
                <a:solidFill>
                  <a:prstClr val="black"/>
                </a:solidFill>
                <a:latin typeface="Calibri"/>
              </a:rPr>
              <a:t>(Instruction code is decoded and executed)</a:t>
            </a:r>
          </a:p>
        </p:txBody>
      </p:sp>
      <p:sp>
        <p:nvSpPr>
          <p:cNvPr id="6" name="Rectangle 5"/>
          <p:cNvSpPr/>
          <p:nvPr/>
        </p:nvSpPr>
        <p:spPr>
          <a:xfrm>
            <a:off x="8305800" y="3429001"/>
            <a:ext cx="1524000" cy="281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prstClr val="black"/>
                </a:solidFill>
                <a:latin typeface="Calibri"/>
              </a:rPr>
              <a:t>Instruction codes are stored inside </a:t>
            </a:r>
            <a:r>
              <a:rPr lang="en-US" b="1" dirty="0">
                <a:solidFill>
                  <a:srgbClr val="FF0000"/>
                </a:solidFill>
                <a:latin typeface="Calibri"/>
              </a:rPr>
              <a:t>Memory-chip</a:t>
            </a:r>
          </a:p>
        </p:txBody>
      </p:sp>
      <p:sp>
        <p:nvSpPr>
          <p:cNvPr id="8" name="Right Arrow 7"/>
          <p:cNvSpPr/>
          <p:nvPr/>
        </p:nvSpPr>
        <p:spPr>
          <a:xfrm>
            <a:off x="3657600" y="3352800"/>
            <a:ext cx="4663440" cy="91440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latin typeface="Calibri"/>
              </a:rPr>
              <a:t>Step-1: </a:t>
            </a:r>
            <a:r>
              <a:rPr lang="en-US" sz="1600" b="1" dirty="0">
                <a:solidFill>
                  <a:prstClr val="black"/>
                </a:solidFill>
                <a:latin typeface="Calibri"/>
              </a:rPr>
              <a:t>Address of instruction code is placed on Address  bus</a:t>
            </a:r>
          </a:p>
        </p:txBody>
      </p:sp>
      <p:cxnSp>
        <p:nvCxnSpPr>
          <p:cNvPr id="11" name="Straight Arrow Connector 10"/>
          <p:cNvCxnSpPr>
            <a:stCxn id="5" idx="3"/>
            <a:endCxn id="6" idx="1"/>
          </p:cNvCxnSpPr>
          <p:nvPr/>
        </p:nvCxnSpPr>
        <p:spPr>
          <a:xfrm flipV="1">
            <a:off x="3657602" y="4838701"/>
            <a:ext cx="4648199" cy="35361"/>
          </a:xfrm>
          <a:prstGeom prst="straightConnector1">
            <a:avLst/>
          </a:prstGeom>
          <a:ln w="19050">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4038602" y="4457699"/>
            <a:ext cx="4114798" cy="338554"/>
          </a:xfrm>
          <a:prstGeom prst="rect">
            <a:avLst/>
          </a:prstGeom>
          <a:noFill/>
        </p:spPr>
        <p:txBody>
          <a:bodyPr wrap="square" rtlCol="0">
            <a:spAutoFit/>
          </a:bodyPr>
          <a:lstStyle/>
          <a:p>
            <a:r>
              <a:rPr lang="en-US" sz="1600" b="1" dirty="0">
                <a:solidFill>
                  <a:srgbClr val="FF0000"/>
                </a:solidFill>
                <a:latin typeface="Calibri"/>
              </a:rPr>
              <a:t>Step-2:  </a:t>
            </a:r>
            <a:r>
              <a:rPr lang="en-US" sz="1600" b="1" dirty="0">
                <a:solidFill>
                  <a:prstClr val="black"/>
                </a:solidFill>
                <a:latin typeface="Calibri"/>
              </a:rPr>
              <a:t>RD signal is sent to Memory chip</a:t>
            </a:r>
          </a:p>
        </p:txBody>
      </p:sp>
      <p:sp>
        <p:nvSpPr>
          <p:cNvPr id="13" name="Right Arrow 12"/>
          <p:cNvSpPr/>
          <p:nvPr/>
        </p:nvSpPr>
        <p:spPr>
          <a:xfrm flipH="1">
            <a:off x="3642360" y="5105400"/>
            <a:ext cx="4663440" cy="91440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latin typeface="Calibri"/>
              </a:rPr>
              <a:t>Step-3: </a:t>
            </a:r>
            <a:r>
              <a:rPr lang="en-US" sz="1600" b="1" dirty="0">
                <a:solidFill>
                  <a:prstClr val="black"/>
                </a:solidFill>
                <a:latin typeface="Calibri"/>
              </a:rPr>
              <a:t>Content of the address location is placed on data bus from memory chip</a:t>
            </a:r>
          </a:p>
        </p:txBody>
      </p:sp>
      <p:sp>
        <p:nvSpPr>
          <p:cNvPr id="16" name="Rectangle 15"/>
          <p:cNvSpPr/>
          <p:nvPr/>
        </p:nvSpPr>
        <p:spPr>
          <a:xfrm>
            <a:off x="4575732" y="528936"/>
            <a:ext cx="2739468" cy="461665"/>
          </a:xfrm>
          <a:prstGeom prst="rect">
            <a:avLst/>
          </a:prstGeom>
        </p:spPr>
        <p:txBody>
          <a:bodyPr wrap="none">
            <a:spAutoFit/>
          </a:bodyPr>
          <a:lstStyle/>
          <a:p>
            <a:r>
              <a:rPr lang="en-US" sz="2400" b="1" dirty="0">
                <a:solidFill>
                  <a:srgbClr val="0070C0"/>
                </a:solidFill>
                <a:latin typeface="Calibri"/>
              </a:rPr>
              <a:t>Read Machine Cycle</a:t>
            </a:r>
          </a:p>
        </p:txBody>
      </p:sp>
    </p:spTree>
    <p:extLst>
      <p:ext uri="{BB962C8B-B14F-4D97-AF65-F5344CB8AC3E}">
        <p14:creationId xmlns:p14="http://schemas.microsoft.com/office/powerpoint/2010/main" val="518400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914401"/>
            <a:ext cx="8763000" cy="2585323"/>
          </a:xfrm>
          <a:prstGeom prst="rect">
            <a:avLst/>
          </a:prstGeom>
        </p:spPr>
        <p:txBody>
          <a:bodyPr wrap="square">
            <a:spAutoFit/>
          </a:bodyPr>
          <a:lstStyle/>
          <a:p>
            <a:r>
              <a:rPr lang="en-US" dirty="0">
                <a:solidFill>
                  <a:prstClr val="black"/>
                </a:solidFill>
                <a:latin typeface="Calibri"/>
              </a:rPr>
              <a:t>The steps in a write machine cycle are :</a:t>
            </a:r>
          </a:p>
          <a:p>
            <a:pPr marL="342900" indent="-342900">
              <a:buFont typeface="+mj-lt"/>
              <a:buAutoNum type="arabicPeriod"/>
            </a:pPr>
            <a:r>
              <a:rPr lang="en-US" dirty="0">
                <a:solidFill>
                  <a:prstClr val="black"/>
                </a:solidFill>
                <a:latin typeface="Calibri"/>
              </a:rPr>
              <a:t>Place on the address bus, the address of the location to which data is to be written.</a:t>
            </a:r>
          </a:p>
          <a:p>
            <a:pPr marL="342900" indent="-342900">
              <a:buFont typeface="+mj-lt"/>
              <a:buAutoNum type="arabicPeriod"/>
            </a:pPr>
            <a:r>
              <a:rPr lang="en-US" dirty="0">
                <a:solidFill>
                  <a:prstClr val="black"/>
                </a:solidFill>
                <a:latin typeface="Calibri"/>
              </a:rPr>
              <a:t>On the data bus, place the data to be written.</a:t>
            </a:r>
          </a:p>
          <a:p>
            <a:pPr marL="342900" indent="-342900">
              <a:buFont typeface="+mj-lt"/>
              <a:buAutoNum type="arabicPeriod"/>
            </a:pPr>
            <a:r>
              <a:rPr lang="en-US" dirty="0">
                <a:solidFill>
                  <a:prstClr val="black"/>
                </a:solidFill>
                <a:latin typeface="Calibri"/>
              </a:rPr>
              <a:t>Assert the </a:t>
            </a:r>
            <a:r>
              <a:rPr lang="en-US" b="1" dirty="0">
                <a:solidFill>
                  <a:prstClr val="black"/>
                </a:solidFill>
                <a:latin typeface="Calibri"/>
              </a:rPr>
              <a:t>write </a:t>
            </a:r>
            <a:r>
              <a:rPr lang="en-US" dirty="0">
                <a:solidFill>
                  <a:prstClr val="black"/>
                </a:solidFill>
                <a:latin typeface="Calibri"/>
              </a:rPr>
              <a:t>control signal which is part of the control bus.</a:t>
            </a:r>
          </a:p>
          <a:p>
            <a:pPr marL="342900" indent="-342900">
              <a:buFont typeface="+mj-lt"/>
              <a:buAutoNum type="arabicPeriod"/>
            </a:pPr>
            <a:r>
              <a:rPr lang="en-US" dirty="0">
                <a:solidFill>
                  <a:prstClr val="black"/>
                </a:solidFill>
                <a:latin typeface="Calibri"/>
              </a:rPr>
              <a:t>Wait until the data is stored in the addressed location.</a:t>
            </a:r>
          </a:p>
          <a:p>
            <a:pPr marL="342900" indent="-342900">
              <a:buFont typeface="+mj-lt"/>
              <a:buAutoNum type="arabicPeriod"/>
            </a:pPr>
            <a:r>
              <a:rPr lang="en-US" dirty="0">
                <a:solidFill>
                  <a:prstClr val="black"/>
                </a:solidFill>
                <a:latin typeface="Calibri"/>
              </a:rPr>
              <a:t>De-activate the memory write signal. This ends the memory write operation.</a:t>
            </a:r>
          </a:p>
          <a:p>
            <a:r>
              <a:rPr lang="en-US" dirty="0">
                <a:solidFill>
                  <a:prstClr val="black"/>
                </a:solidFill>
                <a:latin typeface="Calibri"/>
              </a:rPr>
              <a:t>For the 8086, the control signals for a write machine cycle is </a:t>
            </a:r>
            <a:r>
              <a:rPr lang="en-US" i="1" dirty="0">
                <a:solidFill>
                  <a:prstClr val="black"/>
                </a:solidFill>
                <a:latin typeface="Calibri"/>
              </a:rPr>
              <a:t>WR</a:t>
            </a:r>
            <a:r>
              <a:rPr lang="en-US" dirty="0">
                <a:solidFill>
                  <a:prstClr val="black"/>
                </a:solidFill>
                <a:latin typeface="Calibri"/>
              </a:rPr>
              <a:t>. Also the </a:t>
            </a:r>
            <a:r>
              <a:rPr lang="en-US" i="1" dirty="0">
                <a:solidFill>
                  <a:prstClr val="black"/>
                </a:solidFill>
                <a:latin typeface="Calibri"/>
              </a:rPr>
              <a:t>DT / R </a:t>
            </a:r>
            <a:r>
              <a:rPr lang="en-US" dirty="0">
                <a:solidFill>
                  <a:prstClr val="black"/>
                </a:solidFill>
                <a:latin typeface="Calibri"/>
              </a:rPr>
              <a:t>signal will be high (for ‘data transmit’) for writing.</a:t>
            </a:r>
          </a:p>
          <a:p>
            <a:r>
              <a:rPr lang="en-US" dirty="0">
                <a:solidFill>
                  <a:prstClr val="black"/>
                </a:solidFill>
                <a:latin typeface="Calibri"/>
              </a:rPr>
              <a:t>The write bus cycle also uses 4 T states normally.</a:t>
            </a:r>
          </a:p>
        </p:txBody>
      </p:sp>
      <p:sp>
        <p:nvSpPr>
          <p:cNvPr id="3" name="Rectangle 2"/>
          <p:cNvSpPr/>
          <p:nvPr/>
        </p:nvSpPr>
        <p:spPr>
          <a:xfrm>
            <a:off x="4575732" y="528936"/>
            <a:ext cx="2811924" cy="461665"/>
          </a:xfrm>
          <a:prstGeom prst="rect">
            <a:avLst/>
          </a:prstGeom>
        </p:spPr>
        <p:txBody>
          <a:bodyPr wrap="none">
            <a:spAutoFit/>
          </a:bodyPr>
          <a:lstStyle/>
          <a:p>
            <a:r>
              <a:rPr lang="en-US" sz="2400" b="1" dirty="0">
                <a:solidFill>
                  <a:srgbClr val="0070C0"/>
                </a:solidFill>
                <a:latin typeface="Calibri"/>
              </a:rPr>
              <a:t>Write Machine Cycle</a:t>
            </a:r>
          </a:p>
        </p:txBody>
      </p:sp>
      <p:sp>
        <p:nvSpPr>
          <p:cNvPr id="4" name="TextBox 3"/>
          <p:cNvSpPr txBox="1"/>
          <p:nvPr/>
        </p:nvSpPr>
        <p:spPr>
          <a:xfrm>
            <a:off x="1905000" y="76200"/>
            <a:ext cx="8458200" cy="523220"/>
          </a:xfrm>
          <a:prstGeom prst="rect">
            <a:avLst/>
          </a:prstGeom>
          <a:noFill/>
        </p:spPr>
        <p:txBody>
          <a:bodyPr wrap="square" rtlCol="0">
            <a:spAutoFit/>
          </a:bodyPr>
          <a:lstStyle/>
          <a:p>
            <a:pPr algn="ctr"/>
            <a:r>
              <a:rPr lang="en-US" sz="2800" b="1" u="sng" dirty="0">
                <a:solidFill>
                  <a:prstClr val="black"/>
                </a:solidFill>
                <a:latin typeface="Calibri"/>
              </a:rPr>
              <a:t>Timing Diagrams </a:t>
            </a:r>
            <a:r>
              <a:rPr lang="en-US" sz="2800" b="1" u="sng" dirty="0" err="1">
                <a:solidFill>
                  <a:prstClr val="black"/>
                </a:solidFill>
                <a:latin typeface="Calibri"/>
              </a:rPr>
              <a:t>contd</a:t>
            </a:r>
            <a:r>
              <a:rPr lang="en-US" sz="2800" b="1" u="sng" dirty="0">
                <a:solidFill>
                  <a:prstClr val="black"/>
                </a:solidFill>
                <a:latin typeface="Calibri"/>
              </a:rPr>
              <a:t>…</a:t>
            </a:r>
          </a:p>
        </p:txBody>
      </p:sp>
      <p:sp>
        <p:nvSpPr>
          <p:cNvPr id="5" name="Rectangle 4"/>
          <p:cNvSpPr/>
          <p:nvPr/>
        </p:nvSpPr>
        <p:spPr>
          <a:xfrm>
            <a:off x="1905001" y="3728324"/>
            <a:ext cx="1752601" cy="27486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alibri"/>
              </a:rPr>
              <a:t>Microprocessor</a:t>
            </a:r>
          </a:p>
        </p:txBody>
      </p:sp>
      <p:sp>
        <p:nvSpPr>
          <p:cNvPr id="6" name="Rectangle 5"/>
          <p:cNvSpPr/>
          <p:nvPr/>
        </p:nvSpPr>
        <p:spPr>
          <a:xfrm>
            <a:off x="8305800" y="3657602"/>
            <a:ext cx="1524000" cy="2819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alibri"/>
              </a:rPr>
              <a:t>Memory-chip</a:t>
            </a:r>
          </a:p>
          <a:p>
            <a:pPr algn="ctr"/>
            <a:r>
              <a:rPr lang="en-US" b="1" dirty="0">
                <a:solidFill>
                  <a:srgbClr val="FF0000"/>
                </a:solidFill>
                <a:latin typeface="Calibri"/>
              </a:rPr>
              <a:t>Or output device</a:t>
            </a:r>
          </a:p>
        </p:txBody>
      </p:sp>
      <p:sp>
        <p:nvSpPr>
          <p:cNvPr id="7" name="Right Arrow 6"/>
          <p:cNvSpPr/>
          <p:nvPr/>
        </p:nvSpPr>
        <p:spPr>
          <a:xfrm>
            <a:off x="3657600" y="3581401"/>
            <a:ext cx="4663440" cy="91440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latin typeface="Calibri"/>
              </a:rPr>
              <a:t>Step-1: </a:t>
            </a:r>
            <a:r>
              <a:rPr lang="en-US" sz="1600" b="1" dirty="0">
                <a:solidFill>
                  <a:prstClr val="black"/>
                </a:solidFill>
                <a:latin typeface="Calibri"/>
              </a:rPr>
              <a:t>Address (where data is to be written) is placed on Address bus</a:t>
            </a:r>
          </a:p>
        </p:txBody>
      </p:sp>
      <p:cxnSp>
        <p:nvCxnSpPr>
          <p:cNvPr id="8" name="Straight Arrow Connector 7"/>
          <p:cNvCxnSpPr/>
          <p:nvPr/>
        </p:nvCxnSpPr>
        <p:spPr>
          <a:xfrm flipV="1">
            <a:off x="3657602" y="5755840"/>
            <a:ext cx="4648199" cy="35361"/>
          </a:xfrm>
          <a:prstGeom prst="straightConnector1">
            <a:avLst/>
          </a:prstGeom>
          <a:ln w="19050">
            <a:tailEnd type="arrow"/>
          </a:ln>
        </p:spPr>
        <p:style>
          <a:lnRef idx="3">
            <a:schemeClr val="dk1"/>
          </a:lnRef>
          <a:fillRef idx="0">
            <a:schemeClr val="dk1"/>
          </a:fillRef>
          <a:effectRef idx="2">
            <a:schemeClr val="dk1"/>
          </a:effectRef>
          <a:fontRef idx="minor">
            <a:schemeClr val="tx1"/>
          </a:fontRef>
        </p:style>
      </p:cxnSp>
      <p:sp>
        <p:nvSpPr>
          <p:cNvPr id="9" name="Right Arrow 8"/>
          <p:cNvSpPr/>
          <p:nvPr/>
        </p:nvSpPr>
        <p:spPr>
          <a:xfrm>
            <a:off x="3642360" y="4572000"/>
            <a:ext cx="4663440" cy="91440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solidFill>
                  <a:srgbClr val="FF0000"/>
                </a:solidFill>
                <a:latin typeface="Calibri"/>
              </a:rPr>
              <a:t>Step-2: </a:t>
            </a:r>
            <a:r>
              <a:rPr lang="en-US" sz="1600" b="1" dirty="0">
                <a:solidFill>
                  <a:prstClr val="black"/>
                </a:solidFill>
                <a:latin typeface="Calibri"/>
              </a:rPr>
              <a:t>Content of data to be written is placed on data bus</a:t>
            </a:r>
          </a:p>
        </p:txBody>
      </p:sp>
      <p:sp>
        <p:nvSpPr>
          <p:cNvPr id="10" name="TextBox 9"/>
          <p:cNvSpPr txBox="1"/>
          <p:nvPr/>
        </p:nvSpPr>
        <p:spPr>
          <a:xfrm>
            <a:off x="3581400" y="5434965"/>
            <a:ext cx="5105400" cy="338554"/>
          </a:xfrm>
          <a:prstGeom prst="rect">
            <a:avLst/>
          </a:prstGeom>
          <a:noFill/>
        </p:spPr>
        <p:txBody>
          <a:bodyPr wrap="square" rtlCol="0">
            <a:spAutoFit/>
          </a:bodyPr>
          <a:lstStyle/>
          <a:p>
            <a:r>
              <a:rPr lang="en-US" sz="1600" b="1" dirty="0">
                <a:solidFill>
                  <a:srgbClr val="FF0000"/>
                </a:solidFill>
                <a:latin typeface="Calibri"/>
              </a:rPr>
              <a:t>Step-3:  </a:t>
            </a:r>
            <a:r>
              <a:rPr lang="en-US" sz="1600" b="1" dirty="0">
                <a:solidFill>
                  <a:prstClr val="black"/>
                </a:solidFill>
                <a:latin typeface="Calibri"/>
              </a:rPr>
              <a:t>WR signal is sent to Memory chip/Output device</a:t>
            </a:r>
          </a:p>
        </p:txBody>
      </p:sp>
    </p:spTree>
    <p:extLst>
      <p:ext uri="{BB962C8B-B14F-4D97-AF65-F5344CB8AC3E}">
        <p14:creationId xmlns:p14="http://schemas.microsoft.com/office/powerpoint/2010/main" val="1197149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73729D2-A801-A72F-E060-DF332C711995}"/>
              </a:ext>
            </a:extLst>
          </p:cNvPr>
          <p:cNvSpPr>
            <a:spLocks noGrp="1" noChangeArrowheads="1"/>
          </p:cNvSpPr>
          <p:nvPr>
            <p:ph type="title"/>
          </p:nvPr>
        </p:nvSpPr>
        <p:spPr/>
        <p:txBody>
          <a:bodyPr/>
          <a:lstStyle/>
          <a:p>
            <a:pPr eaLnBrk="1" hangingPunct="1"/>
            <a:r>
              <a:rPr lang="en-US" altLang="en-US"/>
              <a:t>Bus Timing</a:t>
            </a:r>
          </a:p>
        </p:txBody>
      </p:sp>
      <p:sp>
        <p:nvSpPr>
          <p:cNvPr id="27651" name="Slide Number Placeholder 4">
            <a:extLst>
              <a:ext uri="{FF2B5EF4-FFF2-40B4-BE49-F238E27FC236}">
                <a16:creationId xmlns:a16="http://schemas.microsoft.com/office/drawing/2014/main" id="{965534E9-A666-002C-7809-7A245CEE2C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fld id="{A606E0E4-E109-4BA4-A8BE-94B349A8325A}" type="slidenum">
              <a:rPr lang="en-US" altLang="en-US" sz="1400">
                <a:solidFill>
                  <a:schemeClr val="tx2"/>
                </a:solidFill>
              </a:rPr>
              <a:pPr>
                <a:spcBef>
                  <a:spcPct val="0"/>
                </a:spcBef>
                <a:buClrTx/>
                <a:buSzTx/>
                <a:buFontTx/>
                <a:buNone/>
              </a:pPr>
              <a:t>48</a:t>
            </a:fld>
            <a:endParaRPr lang="en-US" altLang="en-US" sz="1400">
              <a:solidFill>
                <a:schemeClr val="tx2"/>
              </a:solidFill>
            </a:endParaRPr>
          </a:p>
        </p:txBody>
      </p:sp>
      <p:sp>
        <p:nvSpPr>
          <p:cNvPr id="27652" name="Text Box 3">
            <a:extLst>
              <a:ext uri="{FF2B5EF4-FFF2-40B4-BE49-F238E27FC236}">
                <a16:creationId xmlns:a16="http://schemas.microsoft.com/office/drawing/2014/main" id="{F55357E9-D55F-DD96-8592-09FAF5032A16}"/>
              </a:ext>
            </a:extLst>
          </p:cNvPr>
          <p:cNvSpPr txBox="1">
            <a:spLocks noChangeArrowheads="1"/>
          </p:cNvSpPr>
          <p:nvPr/>
        </p:nvSpPr>
        <p:spPr bwMode="auto">
          <a:xfrm>
            <a:off x="1981200" y="1617664"/>
            <a:ext cx="81534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800">
                <a:latin typeface="Times New Roman" panose="02020603050405020304" pitchFamily="18" charset="0"/>
                <a:cs typeface="Times New Roman" panose="02020603050405020304" pitchFamily="18" charset="0"/>
              </a:rPr>
              <a:t>The 8086/8088 microprocessors use the memory and I/O in periods called </a:t>
            </a:r>
            <a:r>
              <a:rPr lang="en-US" altLang="en-US" sz="2800" b="1">
                <a:latin typeface="Times New Roman" panose="02020603050405020304" pitchFamily="18" charset="0"/>
                <a:cs typeface="Times New Roman" panose="02020603050405020304" pitchFamily="18" charset="0"/>
              </a:rPr>
              <a:t>bus cycles. </a:t>
            </a:r>
          </a:p>
          <a:p>
            <a:pPr eaLnBrk="1" hangingPunct="1">
              <a:spcBef>
                <a:spcPct val="50000"/>
              </a:spcBef>
              <a:buClrTx/>
              <a:buSzTx/>
              <a:buFontTx/>
              <a:buNone/>
            </a:pPr>
            <a:r>
              <a:rPr lang="en-US" altLang="en-US" sz="2800">
                <a:latin typeface="Times New Roman" panose="02020603050405020304" pitchFamily="18" charset="0"/>
                <a:cs typeface="Times New Roman" panose="02020603050405020304" pitchFamily="18" charset="0"/>
              </a:rPr>
              <a:t>Each bus cycle consists of </a:t>
            </a:r>
            <a:r>
              <a:rPr lang="en-US" altLang="en-US" sz="2800" b="1">
                <a:solidFill>
                  <a:srgbClr val="FF0000"/>
                </a:solidFill>
                <a:latin typeface="Times New Roman" panose="02020603050405020304" pitchFamily="18" charset="0"/>
                <a:cs typeface="Times New Roman" panose="02020603050405020304" pitchFamily="18" charset="0"/>
              </a:rPr>
              <a:t>4 clock cycles.</a:t>
            </a:r>
          </a:p>
          <a:p>
            <a:pPr eaLnBrk="1" hangingPunct="1">
              <a:spcBef>
                <a:spcPct val="50000"/>
              </a:spcBef>
              <a:buClrTx/>
              <a:buSzTx/>
              <a:buFontTx/>
              <a:buNone/>
            </a:pPr>
            <a:r>
              <a:rPr lang="en-US" altLang="en-US" sz="2800">
                <a:latin typeface="Times New Roman" panose="02020603050405020304" pitchFamily="18" charset="0"/>
                <a:cs typeface="Times New Roman" panose="02020603050405020304" pitchFamily="18" charset="0"/>
              </a:rPr>
              <a:t>Thus for </a:t>
            </a:r>
            <a:r>
              <a:rPr lang="en-US" altLang="en-US" sz="2800" b="1" u="sng">
                <a:latin typeface="Times New Roman" panose="02020603050405020304" pitchFamily="18" charset="0"/>
                <a:cs typeface="Times New Roman" panose="02020603050405020304" pitchFamily="18" charset="0"/>
              </a:rPr>
              <a:t>8086 running at 5MHz it would take 800ns</a:t>
            </a:r>
            <a:r>
              <a:rPr lang="en-US" altLang="en-US" sz="2800">
                <a:latin typeface="Times New Roman" panose="02020603050405020304" pitchFamily="18" charset="0"/>
                <a:cs typeface="Times New Roman" panose="02020603050405020304" pitchFamily="18" charset="0"/>
              </a:rPr>
              <a:t> for a </a:t>
            </a:r>
            <a:r>
              <a:rPr lang="en-US" altLang="en-US" sz="2800" b="1" u="sng">
                <a:latin typeface="Times New Roman" panose="02020603050405020304" pitchFamily="18" charset="0"/>
                <a:cs typeface="Times New Roman" panose="02020603050405020304" pitchFamily="18" charset="0"/>
              </a:rPr>
              <a:t>complete bus cycle</a:t>
            </a:r>
            <a:r>
              <a:rPr lang="en-US" altLang="en-US" sz="2800">
                <a:latin typeface="Times New Roman" panose="02020603050405020304" pitchFamily="18" charset="0"/>
                <a:cs typeface="Times New Roman" panose="02020603050405020304" pitchFamily="18" charset="0"/>
              </a:rPr>
              <a:t>.</a:t>
            </a:r>
          </a:p>
          <a:p>
            <a:pPr eaLnBrk="1" hangingPunct="1">
              <a:spcBef>
                <a:spcPct val="50000"/>
              </a:spcBef>
              <a:buClrTx/>
              <a:buSzTx/>
              <a:buFontTx/>
              <a:buNone/>
            </a:pPr>
            <a:r>
              <a:rPr lang="en-US" altLang="en-US" sz="2800">
                <a:latin typeface="Times New Roman" panose="02020603050405020304" pitchFamily="18" charset="0"/>
                <a:cs typeface="Times New Roman" panose="02020603050405020304" pitchFamily="18" charset="0"/>
              </a:rPr>
              <a:t>Each read or write operation </a:t>
            </a:r>
            <a:r>
              <a:rPr lang="en-US" altLang="en-US" sz="2800" b="1" u="sng">
                <a:latin typeface="Times New Roman" panose="02020603050405020304" pitchFamily="18" charset="0"/>
                <a:cs typeface="Times New Roman" panose="02020603050405020304" pitchFamily="18" charset="0"/>
              </a:rPr>
              <a:t>take 1 bus cycles</a:t>
            </a:r>
            <a:r>
              <a:rPr lang="en-US" altLang="en-US" sz="2800">
                <a:latin typeface="Times New Roman" panose="02020603050405020304" pitchFamily="18" charset="0"/>
                <a:cs typeface="Times New Roman" panose="02020603050405020304" pitchFamily="18"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26BA38B1-554B-8BBA-C928-5607D9F4F9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400">
                <a:latin typeface="Times New Roman" panose="02020603050405020304" pitchFamily="18" charset="0"/>
              </a:rPr>
              <a:t>4-</a:t>
            </a:r>
            <a:fld id="{B99F8847-8B82-46EC-A3ED-5E80B5970F96}" type="slidenum">
              <a:rPr lang="en-US" altLang="en-US" sz="1400">
                <a:latin typeface="Times New Roman" panose="02020603050405020304" pitchFamily="18" charset="0"/>
              </a:rPr>
              <a:pPr>
                <a:spcBef>
                  <a:spcPct val="0"/>
                </a:spcBef>
                <a:buClrTx/>
                <a:buSzTx/>
                <a:buFontTx/>
                <a:buNone/>
              </a:pPr>
              <a:t>49</a:t>
            </a:fld>
            <a:endParaRPr lang="en-US" altLang="en-US" sz="1400">
              <a:latin typeface="Times New Roman" panose="02020603050405020304" pitchFamily="18" charset="0"/>
            </a:endParaRPr>
          </a:p>
        </p:txBody>
      </p:sp>
      <p:sp>
        <p:nvSpPr>
          <p:cNvPr id="28675" name="Text Box 2">
            <a:extLst>
              <a:ext uri="{FF2B5EF4-FFF2-40B4-BE49-F238E27FC236}">
                <a16:creationId xmlns:a16="http://schemas.microsoft.com/office/drawing/2014/main" id="{7EBA949A-9641-5C7E-E522-75A277F09378}"/>
              </a:ext>
            </a:extLst>
          </p:cNvPr>
          <p:cNvSpPr txBox="1">
            <a:spLocks noChangeArrowheads="1"/>
          </p:cNvSpPr>
          <p:nvPr/>
        </p:nvSpPr>
        <p:spPr bwMode="auto">
          <a:xfrm>
            <a:off x="2057400" y="609600"/>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3200">
                <a:latin typeface="Times New Roman" panose="02020603050405020304" pitchFamily="18" charset="0"/>
              </a:rPr>
              <a:t>System Timing Diagrams</a:t>
            </a:r>
          </a:p>
        </p:txBody>
      </p:sp>
      <p:sp>
        <p:nvSpPr>
          <p:cNvPr id="28676" name="Text Box 3">
            <a:extLst>
              <a:ext uri="{FF2B5EF4-FFF2-40B4-BE49-F238E27FC236}">
                <a16:creationId xmlns:a16="http://schemas.microsoft.com/office/drawing/2014/main" id="{D2EC098C-9819-A86A-5FE6-F70086BB974B}"/>
              </a:ext>
            </a:extLst>
          </p:cNvPr>
          <p:cNvSpPr txBox="1">
            <a:spLocks noChangeArrowheads="1"/>
          </p:cNvSpPr>
          <p:nvPr/>
        </p:nvSpPr>
        <p:spPr bwMode="auto">
          <a:xfrm>
            <a:off x="2133600" y="144780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 typeface="Wingdings" panose="05000000000000000000" pitchFamily="2" charset="2"/>
              <a:buChar char="q"/>
            </a:pPr>
            <a:r>
              <a:rPr lang="en-US" altLang="en-US" sz="2400">
                <a:latin typeface="Times New Roman" panose="02020603050405020304" pitchFamily="18" charset="0"/>
              </a:rPr>
              <a:t> T-State:</a:t>
            </a:r>
          </a:p>
        </p:txBody>
      </p:sp>
      <p:sp>
        <p:nvSpPr>
          <p:cNvPr id="28677" name="Text Box 4">
            <a:extLst>
              <a:ext uri="{FF2B5EF4-FFF2-40B4-BE49-F238E27FC236}">
                <a16:creationId xmlns:a16="http://schemas.microsoft.com/office/drawing/2014/main" id="{9D235DA7-4F22-9872-6D84-05E6E93F5511}"/>
              </a:ext>
            </a:extLst>
          </p:cNvPr>
          <p:cNvSpPr txBox="1">
            <a:spLocks noChangeArrowheads="1"/>
          </p:cNvSpPr>
          <p:nvPr/>
        </p:nvSpPr>
        <p:spPr bwMode="auto">
          <a:xfrm>
            <a:off x="2719389" y="1843089"/>
            <a:ext cx="4867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Char char="—"/>
            </a:pPr>
            <a:r>
              <a:rPr lang="en-US" altLang="en-US" sz="2000">
                <a:latin typeface="Times New Roman" panose="02020603050405020304" pitchFamily="18" charset="0"/>
              </a:rPr>
              <a:t> One clock period is referred to as a T-State</a:t>
            </a:r>
          </a:p>
        </p:txBody>
      </p:sp>
      <p:sp>
        <p:nvSpPr>
          <p:cNvPr id="28678" name="Line 5">
            <a:extLst>
              <a:ext uri="{FF2B5EF4-FFF2-40B4-BE49-F238E27FC236}">
                <a16:creationId xmlns:a16="http://schemas.microsoft.com/office/drawing/2014/main" id="{6F8E94D5-4F20-F827-229C-8B4990E8F061}"/>
              </a:ext>
            </a:extLst>
          </p:cNvPr>
          <p:cNvSpPr>
            <a:spLocks noChangeShapeType="1"/>
          </p:cNvSpPr>
          <p:nvPr/>
        </p:nvSpPr>
        <p:spPr bwMode="auto">
          <a:xfrm>
            <a:off x="4487863" y="2362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79" name="Line 6">
            <a:extLst>
              <a:ext uri="{FF2B5EF4-FFF2-40B4-BE49-F238E27FC236}">
                <a16:creationId xmlns:a16="http://schemas.microsoft.com/office/drawing/2014/main" id="{B19020B5-6C06-C31D-DB6C-CE750644ECAA}"/>
              </a:ext>
            </a:extLst>
          </p:cNvPr>
          <p:cNvSpPr>
            <a:spLocks noChangeShapeType="1"/>
          </p:cNvSpPr>
          <p:nvPr/>
        </p:nvSpPr>
        <p:spPr bwMode="auto">
          <a:xfrm>
            <a:off x="4792663"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0" name="Line 7">
            <a:extLst>
              <a:ext uri="{FF2B5EF4-FFF2-40B4-BE49-F238E27FC236}">
                <a16:creationId xmlns:a16="http://schemas.microsoft.com/office/drawing/2014/main" id="{59E7CAC6-EC00-B194-7B8B-CF9AF2EC024E}"/>
              </a:ext>
            </a:extLst>
          </p:cNvPr>
          <p:cNvSpPr>
            <a:spLocks noChangeShapeType="1"/>
          </p:cNvSpPr>
          <p:nvPr/>
        </p:nvSpPr>
        <p:spPr bwMode="auto">
          <a:xfrm>
            <a:off x="4487863"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1" name="Line 8">
            <a:extLst>
              <a:ext uri="{FF2B5EF4-FFF2-40B4-BE49-F238E27FC236}">
                <a16:creationId xmlns:a16="http://schemas.microsoft.com/office/drawing/2014/main" id="{E0BDAAA5-B4E9-AE58-3194-FCE66CBE6BFE}"/>
              </a:ext>
            </a:extLst>
          </p:cNvPr>
          <p:cNvSpPr>
            <a:spLocks noChangeShapeType="1"/>
          </p:cNvSpPr>
          <p:nvPr/>
        </p:nvSpPr>
        <p:spPr bwMode="auto">
          <a:xfrm>
            <a:off x="4792663" y="2667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2" name="Line 9">
            <a:extLst>
              <a:ext uri="{FF2B5EF4-FFF2-40B4-BE49-F238E27FC236}">
                <a16:creationId xmlns:a16="http://schemas.microsoft.com/office/drawing/2014/main" id="{FCE2F8D4-C49E-2467-E67C-DACDB17F32A9}"/>
              </a:ext>
            </a:extLst>
          </p:cNvPr>
          <p:cNvSpPr>
            <a:spLocks noChangeShapeType="1"/>
          </p:cNvSpPr>
          <p:nvPr/>
        </p:nvSpPr>
        <p:spPr bwMode="auto">
          <a:xfrm flipV="1">
            <a:off x="5402263"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3" name="Line 10">
            <a:extLst>
              <a:ext uri="{FF2B5EF4-FFF2-40B4-BE49-F238E27FC236}">
                <a16:creationId xmlns:a16="http://schemas.microsoft.com/office/drawing/2014/main" id="{48DA3608-0D5A-8CB7-7E91-01D7570A7726}"/>
              </a:ext>
            </a:extLst>
          </p:cNvPr>
          <p:cNvSpPr>
            <a:spLocks noChangeShapeType="1"/>
          </p:cNvSpPr>
          <p:nvPr/>
        </p:nvSpPr>
        <p:spPr bwMode="auto">
          <a:xfrm>
            <a:off x="5402263" y="2362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4" name="Line 11">
            <a:extLst>
              <a:ext uri="{FF2B5EF4-FFF2-40B4-BE49-F238E27FC236}">
                <a16:creationId xmlns:a16="http://schemas.microsoft.com/office/drawing/2014/main" id="{4D3D9BA4-E05F-AED7-4D29-92D39EC69229}"/>
              </a:ext>
            </a:extLst>
          </p:cNvPr>
          <p:cNvSpPr>
            <a:spLocks noChangeShapeType="1"/>
          </p:cNvSpPr>
          <p:nvPr/>
        </p:nvSpPr>
        <p:spPr bwMode="auto">
          <a:xfrm>
            <a:off x="5707063"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5" name="Line 12">
            <a:extLst>
              <a:ext uri="{FF2B5EF4-FFF2-40B4-BE49-F238E27FC236}">
                <a16:creationId xmlns:a16="http://schemas.microsoft.com/office/drawing/2014/main" id="{6FCBF214-BA4F-E3AB-6FE0-8E1138C82FF1}"/>
              </a:ext>
            </a:extLst>
          </p:cNvPr>
          <p:cNvSpPr>
            <a:spLocks noChangeShapeType="1"/>
          </p:cNvSpPr>
          <p:nvPr/>
        </p:nvSpPr>
        <p:spPr bwMode="auto">
          <a:xfrm>
            <a:off x="5707063" y="2667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6" name="Line 13">
            <a:extLst>
              <a:ext uri="{FF2B5EF4-FFF2-40B4-BE49-F238E27FC236}">
                <a16:creationId xmlns:a16="http://schemas.microsoft.com/office/drawing/2014/main" id="{A0D248F0-D48C-15FA-E7FE-00E552F889FE}"/>
              </a:ext>
            </a:extLst>
          </p:cNvPr>
          <p:cNvSpPr>
            <a:spLocks noChangeShapeType="1"/>
          </p:cNvSpPr>
          <p:nvPr/>
        </p:nvSpPr>
        <p:spPr bwMode="auto">
          <a:xfrm flipV="1">
            <a:off x="6316663"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7" name="Line 14">
            <a:extLst>
              <a:ext uri="{FF2B5EF4-FFF2-40B4-BE49-F238E27FC236}">
                <a16:creationId xmlns:a16="http://schemas.microsoft.com/office/drawing/2014/main" id="{2A691CB8-3DF3-8E6F-8DDA-6C812F4FFBAC}"/>
              </a:ext>
            </a:extLst>
          </p:cNvPr>
          <p:cNvSpPr>
            <a:spLocks noChangeShapeType="1"/>
          </p:cNvSpPr>
          <p:nvPr/>
        </p:nvSpPr>
        <p:spPr bwMode="auto">
          <a:xfrm>
            <a:off x="6316663" y="2362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8" name="Line 16">
            <a:extLst>
              <a:ext uri="{FF2B5EF4-FFF2-40B4-BE49-F238E27FC236}">
                <a16:creationId xmlns:a16="http://schemas.microsoft.com/office/drawing/2014/main" id="{47F9C566-7DF6-49AC-E640-DDA17A7AC173}"/>
              </a:ext>
            </a:extLst>
          </p:cNvPr>
          <p:cNvSpPr>
            <a:spLocks noChangeShapeType="1"/>
          </p:cNvSpPr>
          <p:nvPr/>
        </p:nvSpPr>
        <p:spPr bwMode="auto">
          <a:xfrm>
            <a:off x="5707063" y="2743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9" name="Line 17">
            <a:extLst>
              <a:ext uri="{FF2B5EF4-FFF2-40B4-BE49-F238E27FC236}">
                <a16:creationId xmlns:a16="http://schemas.microsoft.com/office/drawing/2014/main" id="{FDACFACE-9FBD-30D7-25C1-F662FD5987EB}"/>
              </a:ext>
            </a:extLst>
          </p:cNvPr>
          <p:cNvSpPr>
            <a:spLocks noChangeShapeType="1"/>
          </p:cNvSpPr>
          <p:nvPr/>
        </p:nvSpPr>
        <p:spPr bwMode="auto">
          <a:xfrm>
            <a:off x="4779963" y="2743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90" name="Line 19">
            <a:extLst>
              <a:ext uri="{FF2B5EF4-FFF2-40B4-BE49-F238E27FC236}">
                <a16:creationId xmlns:a16="http://schemas.microsoft.com/office/drawing/2014/main" id="{A673FD9E-41F8-814C-CF14-04E0BC5E293B}"/>
              </a:ext>
            </a:extLst>
          </p:cNvPr>
          <p:cNvSpPr>
            <a:spLocks noChangeShapeType="1"/>
          </p:cNvSpPr>
          <p:nvPr/>
        </p:nvSpPr>
        <p:spPr bwMode="auto">
          <a:xfrm>
            <a:off x="4779963" y="2819400"/>
            <a:ext cx="927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91" name="Text Box 21">
            <a:extLst>
              <a:ext uri="{FF2B5EF4-FFF2-40B4-BE49-F238E27FC236}">
                <a16:creationId xmlns:a16="http://schemas.microsoft.com/office/drawing/2014/main" id="{F28C5BF9-F079-BE34-FC4B-FD2BEC8AFF19}"/>
              </a:ext>
            </a:extLst>
          </p:cNvPr>
          <p:cNvSpPr txBox="1">
            <a:spLocks noChangeArrowheads="1"/>
          </p:cNvSpPr>
          <p:nvPr/>
        </p:nvSpPr>
        <p:spPr bwMode="auto">
          <a:xfrm>
            <a:off x="4876800" y="2819400"/>
            <a:ext cx="706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400">
                <a:latin typeface="Times New Roman" panose="02020603050405020304" pitchFamily="18" charset="0"/>
              </a:rPr>
              <a:t>T-State</a:t>
            </a:r>
          </a:p>
        </p:txBody>
      </p:sp>
      <p:sp>
        <p:nvSpPr>
          <p:cNvPr id="28692" name="Text Box 22">
            <a:extLst>
              <a:ext uri="{FF2B5EF4-FFF2-40B4-BE49-F238E27FC236}">
                <a16:creationId xmlns:a16="http://schemas.microsoft.com/office/drawing/2014/main" id="{50AC31ED-0FC5-8439-E00F-E4F2926C2211}"/>
              </a:ext>
            </a:extLst>
          </p:cNvPr>
          <p:cNvSpPr txBox="1">
            <a:spLocks noChangeArrowheads="1"/>
          </p:cNvSpPr>
          <p:nvPr/>
        </p:nvSpPr>
        <p:spPr bwMode="auto">
          <a:xfrm>
            <a:off x="2719389" y="3184526"/>
            <a:ext cx="5508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Char char="—"/>
            </a:pPr>
            <a:r>
              <a:rPr lang="en-US" altLang="en-US" sz="2000">
                <a:latin typeface="Times New Roman" panose="02020603050405020304" pitchFamily="18" charset="0"/>
              </a:rPr>
              <a:t> An operation takes an integer number of T-States</a:t>
            </a:r>
          </a:p>
        </p:txBody>
      </p:sp>
      <p:sp>
        <p:nvSpPr>
          <p:cNvPr id="28693" name="Text Box 23">
            <a:extLst>
              <a:ext uri="{FF2B5EF4-FFF2-40B4-BE49-F238E27FC236}">
                <a16:creationId xmlns:a16="http://schemas.microsoft.com/office/drawing/2014/main" id="{D9991897-283E-858C-DDDD-55D7FFAB1158}"/>
              </a:ext>
            </a:extLst>
          </p:cNvPr>
          <p:cNvSpPr txBox="1">
            <a:spLocks noChangeArrowheads="1"/>
          </p:cNvSpPr>
          <p:nvPr/>
        </p:nvSpPr>
        <p:spPr bwMode="auto">
          <a:xfrm>
            <a:off x="2133600" y="3779838"/>
            <a:ext cx="254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 typeface="Wingdings" panose="05000000000000000000" pitchFamily="2" charset="2"/>
              <a:buChar char="q"/>
            </a:pPr>
            <a:r>
              <a:rPr lang="en-US" altLang="en-US" sz="2400">
                <a:latin typeface="Times New Roman" panose="02020603050405020304" pitchFamily="18" charset="0"/>
              </a:rPr>
              <a:t> CPU Bus Cycle:</a:t>
            </a:r>
          </a:p>
        </p:txBody>
      </p:sp>
      <p:sp>
        <p:nvSpPr>
          <p:cNvPr id="28694" name="Text Box 24">
            <a:extLst>
              <a:ext uri="{FF2B5EF4-FFF2-40B4-BE49-F238E27FC236}">
                <a16:creationId xmlns:a16="http://schemas.microsoft.com/office/drawing/2014/main" id="{303622A2-223C-AF7B-8A21-12686ACF4C48}"/>
              </a:ext>
            </a:extLst>
          </p:cNvPr>
          <p:cNvSpPr txBox="1">
            <a:spLocks noChangeArrowheads="1"/>
          </p:cNvSpPr>
          <p:nvPr/>
        </p:nvSpPr>
        <p:spPr bwMode="auto">
          <a:xfrm>
            <a:off x="2719389" y="4175126"/>
            <a:ext cx="479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Char char="—"/>
            </a:pPr>
            <a:r>
              <a:rPr lang="en-US" altLang="en-US" sz="2000">
                <a:latin typeface="Times New Roman" panose="02020603050405020304" pitchFamily="18" charset="0"/>
              </a:rPr>
              <a:t> A bus cycle consists of 4 or more T-States</a:t>
            </a:r>
          </a:p>
        </p:txBody>
      </p:sp>
      <p:sp>
        <p:nvSpPr>
          <p:cNvPr id="28695" name="Line 25">
            <a:extLst>
              <a:ext uri="{FF2B5EF4-FFF2-40B4-BE49-F238E27FC236}">
                <a16:creationId xmlns:a16="http://schemas.microsoft.com/office/drawing/2014/main" id="{D5610489-3530-F80C-42CA-E02DD43A500D}"/>
              </a:ext>
            </a:extLst>
          </p:cNvPr>
          <p:cNvSpPr>
            <a:spLocks noChangeShapeType="1"/>
          </p:cNvSpPr>
          <p:nvPr/>
        </p:nvSpPr>
        <p:spPr bwMode="auto">
          <a:xfrm>
            <a:off x="3124200" y="5029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96" name="Line 26">
            <a:extLst>
              <a:ext uri="{FF2B5EF4-FFF2-40B4-BE49-F238E27FC236}">
                <a16:creationId xmlns:a16="http://schemas.microsoft.com/office/drawing/2014/main" id="{8390069D-4B44-8DBA-F854-C65DEF17401E}"/>
              </a:ext>
            </a:extLst>
          </p:cNvPr>
          <p:cNvSpPr>
            <a:spLocks noChangeShapeType="1"/>
          </p:cNvSpPr>
          <p:nvPr/>
        </p:nvSpPr>
        <p:spPr bwMode="auto">
          <a:xfrm>
            <a:off x="34290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97" name="Line 27">
            <a:extLst>
              <a:ext uri="{FF2B5EF4-FFF2-40B4-BE49-F238E27FC236}">
                <a16:creationId xmlns:a16="http://schemas.microsoft.com/office/drawing/2014/main" id="{8536B23F-9753-2927-5FEF-DA50D394C19B}"/>
              </a:ext>
            </a:extLst>
          </p:cNvPr>
          <p:cNvSpPr>
            <a:spLocks noChangeShapeType="1"/>
          </p:cNvSpPr>
          <p:nvPr/>
        </p:nvSpPr>
        <p:spPr bwMode="auto">
          <a:xfrm>
            <a:off x="31242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98" name="Line 28">
            <a:extLst>
              <a:ext uri="{FF2B5EF4-FFF2-40B4-BE49-F238E27FC236}">
                <a16:creationId xmlns:a16="http://schemas.microsoft.com/office/drawing/2014/main" id="{34918249-7F0B-2D3D-0336-061F30901C02}"/>
              </a:ext>
            </a:extLst>
          </p:cNvPr>
          <p:cNvSpPr>
            <a:spLocks noChangeShapeType="1"/>
          </p:cNvSpPr>
          <p:nvPr/>
        </p:nvSpPr>
        <p:spPr bwMode="auto">
          <a:xfrm>
            <a:off x="3429000" y="5334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99" name="Line 29">
            <a:extLst>
              <a:ext uri="{FF2B5EF4-FFF2-40B4-BE49-F238E27FC236}">
                <a16:creationId xmlns:a16="http://schemas.microsoft.com/office/drawing/2014/main" id="{F98DAF90-2552-B173-4D2B-0D5C38AC297A}"/>
              </a:ext>
            </a:extLst>
          </p:cNvPr>
          <p:cNvSpPr>
            <a:spLocks noChangeShapeType="1"/>
          </p:cNvSpPr>
          <p:nvPr/>
        </p:nvSpPr>
        <p:spPr bwMode="auto">
          <a:xfrm flipV="1">
            <a:off x="40386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0" name="Line 30">
            <a:extLst>
              <a:ext uri="{FF2B5EF4-FFF2-40B4-BE49-F238E27FC236}">
                <a16:creationId xmlns:a16="http://schemas.microsoft.com/office/drawing/2014/main" id="{29C4DF1A-27BC-89E4-5580-564D40D6128A}"/>
              </a:ext>
            </a:extLst>
          </p:cNvPr>
          <p:cNvSpPr>
            <a:spLocks noChangeShapeType="1"/>
          </p:cNvSpPr>
          <p:nvPr/>
        </p:nvSpPr>
        <p:spPr bwMode="auto">
          <a:xfrm>
            <a:off x="4038600" y="5029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1" name="Line 31">
            <a:extLst>
              <a:ext uri="{FF2B5EF4-FFF2-40B4-BE49-F238E27FC236}">
                <a16:creationId xmlns:a16="http://schemas.microsoft.com/office/drawing/2014/main" id="{CEDFC251-BF0E-7FF4-5A0B-9BB491CD6B41}"/>
              </a:ext>
            </a:extLst>
          </p:cNvPr>
          <p:cNvSpPr>
            <a:spLocks noChangeShapeType="1"/>
          </p:cNvSpPr>
          <p:nvPr/>
        </p:nvSpPr>
        <p:spPr bwMode="auto">
          <a:xfrm>
            <a:off x="43434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2" name="Line 35">
            <a:extLst>
              <a:ext uri="{FF2B5EF4-FFF2-40B4-BE49-F238E27FC236}">
                <a16:creationId xmlns:a16="http://schemas.microsoft.com/office/drawing/2014/main" id="{3AA04A6B-BEFD-7A95-6EEF-185E65FCF240}"/>
              </a:ext>
            </a:extLst>
          </p:cNvPr>
          <p:cNvSpPr>
            <a:spLocks noChangeShapeType="1"/>
          </p:cNvSpPr>
          <p:nvPr/>
        </p:nvSpPr>
        <p:spPr bwMode="auto">
          <a:xfrm>
            <a:off x="3416300" y="5486400"/>
            <a:ext cx="927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3" name="Line 36">
            <a:extLst>
              <a:ext uri="{FF2B5EF4-FFF2-40B4-BE49-F238E27FC236}">
                <a16:creationId xmlns:a16="http://schemas.microsoft.com/office/drawing/2014/main" id="{6FB95FF2-617F-282B-C516-653D19301738}"/>
              </a:ext>
            </a:extLst>
          </p:cNvPr>
          <p:cNvSpPr>
            <a:spLocks noChangeShapeType="1"/>
          </p:cNvSpPr>
          <p:nvPr/>
        </p:nvSpPr>
        <p:spPr bwMode="auto">
          <a:xfrm>
            <a:off x="34290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4" name="Line 37">
            <a:extLst>
              <a:ext uri="{FF2B5EF4-FFF2-40B4-BE49-F238E27FC236}">
                <a16:creationId xmlns:a16="http://schemas.microsoft.com/office/drawing/2014/main" id="{FCB43E67-BB5A-8519-0364-948A248BE8A2}"/>
              </a:ext>
            </a:extLst>
          </p:cNvPr>
          <p:cNvSpPr>
            <a:spLocks noChangeShapeType="1"/>
          </p:cNvSpPr>
          <p:nvPr/>
        </p:nvSpPr>
        <p:spPr bwMode="auto">
          <a:xfrm>
            <a:off x="43434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5" name="Line 38">
            <a:extLst>
              <a:ext uri="{FF2B5EF4-FFF2-40B4-BE49-F238E27FC236}">
                <a16:creationId xmlns:a16="http://schemas.microsoft.com/office/drawing/2014/main" id="{53C8CADE-4323-670A-DF23-7CBB684E6481}"/>
              </a:ext>
            </a:extLst>
          </p:cNvPr>
          <p:cNvSpPr>
            <a:spLocks noChangeShapeType="1"/>
          </p:cNvSpPr>
          <p:nvPr/>
        </p:nvSpPr>
        <p:spPr bwMode="auto">
          <a:xfrm>
            <a:off x="4343400" y="5334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6" name="Line 39">
            <a:extLst>
              <a:ext uri="{FF2B5EF4-FFF2-40B4-BE49-F238E27FC236}">
                <a16:creationId xmlns:a16="http://schemas.microsoft.com/office/drawing/2014/main" id="{71FE1C3A-4DCA-12D4-72FF-D2CCC9415D6B}"/>
              </a:ext>
            </a:extLst>
          </p:cNvPr>
          <p:cNvSpPr>
            <a:spLocks noChangeShapeType="1"/>
          </p:cNvSpPr>
          <p:nvPr/>
        </p:nvSpPr>
        <p:spPr bwMode="auto">
          <a:xfrm flipV="1">
            <a:off x="49530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7" name="Line 40">
            <a:extLst>
              <a:ext uri="{FF2B5EF4-FFF2-40B4-BE49-F238E27FC236}">
                <a16:creationId xmlns:a16="http://schemas.microsoft.com/office/drawing/2014/main" id="{2E83FBE5-FE7D-132A-DF02-97679C00C5AB}"/>
              </a:ext>
            </a:extLst>
          </p:cNvPr>
          <p:cNvSpPr>
            <a:spLocks noChangeShapeType="1"/>
          </p:cNvSpPr>
          <p:nvPr/>
        </p:nvSpPr>
        <p:spPr bwMode="auto">
          <a:xfrm>
            <a:off x="4953000" y="5029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8" name="Line 41">
            <a:extLst>
              <a:ext uri="{FF2B5EF4-FFF2-40B4-BE49-F238E27FC236}">
                <a16:creationId xmlns:a16="http://schemas.microsoft.com/office/drawing/2014/main" id="{1A63A96B-3270-9E78-1FE6-D81CEEEB6282}"/>
              </a:ext>
            </a:extLst>
          </p:cNvPr>
          <p:cNvSpPr>
            <a:spLocks noChangeShapeType="1"/>
          </p:cNvSpPr>
          <p:nvPr/>
        </p:nvSpPr>
        <p:spPr bwMode="auto">
          <a:xfrm>
            <a:off x="52578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9" name="Line 42">
            <a:extLst>
              <a:ext uri="{FF2B5EF4-FFF2-40B4-BE49-F238E27FC236}">
                <a16:creationId xmlns:a16="http://schemas.microsoft.com/office/drawing/2014/main" id="{221B966D-D14E-917B-F963-D3282378D218}"/>
              </a:ext>
            </a:extLst>
          </p:cNvPr>
          <p:cNvSpPr>
            <a:spLocks noChangeShapeType="1"/>
          </p:cNvSpPr>
          <p:nvPr/>
        </p:nvSpPr>
        <p:spPr bwMode="auto">
          <a:xfrm>
            <a:off x="4330700" y="5486400"/>
            <a:ext cx="927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0" name="Line 43">
            <a:extLst>
              <a:ext uri="{FF2B5EF4-FFF2-40B4-BE49-F238E27FC236}">
                <a16:creationId xmlns:a16="http://schemas.microsoft.com/office/drawing/2014/main" id="{DF514551-3790-05BB-B852-A25BBD1056A4}"/>
              </a:ext>
            </a:extLst>
          </p:cNvPr>
          <p:cNvSpPr>
            <a:spLocks noChangeShapeType="1"/>
          </p:cNvSpPr>
          <p:nvPr/>
        </p:nvSpPr>
        <p:spPr bwMode="auto">
          <a:xfrm>
            <a:off x="43434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1" name="Line 44">
            <a:extLst>
              <a:ext uri="{FF2B5EF4-FFF2-40B4-BE49-F238E27FC236}">
                <a16:creationId xmlns:a16="http://schemas.microsoft.com/office/drawing/2014/main" id="{F4BB8BE4-9038-0F38-B808-A12AC330A3F9}"/>
              </a:ext>
            </a:extLst>
          </p:cNvPr>
          <p:cNvSpPr>
            <a:spLocks noChangeShapeType="1"/>
          </p:cNvSpPr>
          <p:nvPr/>
        </p:nvSpPr>
        <p:spPr bwMode="auto">
          <a:xfrm>
            <a:off x="52578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2" name="Line 45">
            <a:extLst>
              <a:ext uri="{FF2B5EF4-FFF2-40B4-BE49-F238E27FC236}">
                <a16:creationId xmlns:a16="http://schemas.microsoft.com/office/drawing/2014/main" id="{10F1A4CA-9783-5CCF-E5BC-491FDE5B113D}"/>
              </a:ext>
            </a:extLst>
          </p:cNvPr>
          <p:cNvSpPr>
            <a:spLocks noChangeShapeType="1"/>
          </p:cNvSpPr>
          <p:nvPr/>
        </p:nvSpPr>
        <p:spPr bwMode="auto">
          <a:xfrm>
            <a:off x="5270500" y="5334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3" name="Line 46">
            <a:extLst>
              <a:ext uri="{FF2B5EF4-FFF2-40B4-BE49-F238E27FC236}">
                <a16:creationId xmlns:a16="http://schemas.microsoft.com/office/drawing/2014/main" id="{D2D516DD-0958-18DD-C10F-87CD84E87817}"/>
              </a:ext>
            </a:extLst>
          </p:cNvPr>
          <p:cNvSpPr>
            <a:spLocks noChangeShapeType="1"/>
          </p:cNvSpPr>
          <p:nvPr/>
        </p:nvSpPr>
        <p:spPr bwMode="auto">
          <a:xfrm flipV="1">
            <a:off x="58801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4" name="Line 47">
            <a:extLst>
              <a:ext uri="{FF2B5EF4-FFF2-40B4-BE49-F238E27FC236}">
                <a16:creationId xmlns:a16="http://schemas.microsoft.com/office/drawing/2014/main" id="{0F00A487-166C-2A8A-A9EE-9607895DFF4D}"/>
              </a:ext>
            </a:extLst>
          </p:cNvPr>
          <p:cNvSpPr>
            <a:spLocks noChangeShapeType="1"/>
          </p:cNvSpPr>
          <p:nvPr/>
        </p:nvSpPr>
        <p:spPr bwMode="auto">
          <a:xfrm>
            <a:off x="5880100" y="5029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5" name="Line 48">
            <a:extLst>
              <a:ext uri="{FF2B5EF4-FFF2-40B4-BE49-F238E27FC236}">
                <a16:creationId xmlns:a16="http://schemas.microsoft.com/office/drawing/2014/main" id="{D0FAE112-1245-0123-D0A7-83A95E207F6F}"/>
              </a:ext>
            </a:extLst>
          </p:cNvPr>
          <p:cNvSpPr>
            <a:spLocks noChangeShapeType="1"/>
          </p:cNvSpPr>
          <p:nvPr/>
        </p:nvSpPr>
        <p:spPr bwMode="auto">
          <a:xfrm>
            <a:off x="61849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6" name="Line 49">
            <a:extLst>
              <a:ext uri="{FF2B5EF4-FFF2-40B4-BE49-F238E27FC236}">
                <a16:creationId xmlns:a16="http://schemas.microsoft.com/office/drawing/2014/main" id="{4224A691-3894-1B43-0882-458A6B39B29D}"/>
              </a:ext>
            </a:extLst>
          </p:cNvPr>
          <p:cNvSpPr>
            <a:spLocks noChangeShapeType="1"/>
          </p:cNvSpPr>
          <p:nvPr/>
        </p:nvSpPr>
        <p:spPr bwMode="auto">
          <a:xfrm>
            <a:off x="5257800" y="5486400"/>
            <a:ext cx="927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7" name="Line 50">
            <a:extLst>
              <a:ext uri="{FF2B5EF4-FFF2-40B4-BE49-F238E27FC236}">
                <a16:creationId xmlns:a16="http://schemas.microsoft.com/office/drawing/2014/main" id="{8D5B17E6-C22C-5DB3-EB20-41CE6BA97B34}"/>
              </a:ext>
            </a:extLst>
          </p:cNvPr>
          <p:cNvSpPr>
            <a:spLocks noChangeShapeType="1"/>
          </p:cNvSpPr>
          <p:nvPr/>
        </p:nvSpPr>
        <p:spPr bwMode="auto">
          <a:xfrm>
            <a:off x="52705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8" name="Line 51">
            <a:extLst>
              <a:ext uri="{FF2B5EF4-FFF2-40B4-BE49-F238E27FC236}">
                <a16:creationId xmlns:a16="http://schemas.microsoft.com/office/drawing/2014/main" id="{21B6F071-741A-34FF-DEE7-F35E46EF137C}"/>
              </a:ext>
            </a:extLst>
          </p:cNvPr>
          <p:cNvSpPr>
            <a:spLocks noChangeShapeType="1"/>
          </p:cNvSpPr>
          <p:nvPr/>
        </p:nvSpPr>
        <p:spPr bwMode="auto">
          <a:xfrm>
            <a:off x="61849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9" name="Line 52">
            <a:extLst>
              <a:ext uri="{FF2B5EF4-FFF2-40B4-BE49-F238E27FC236}">
                <a16:creationId xmlns:a16="http://schemas.microsoft.com/office/drawing/2014/main" id="{2D0F3000-8130-3D18-717A-D1BC2447455E}"/>
              </a:ext>
            </a:extLst>
          </p:cNvPr>
          <p:cNvSpPr>
            <a:spLocks noChangeShapeType="1"/>
          </p:cNvSpPr>
          <p:nvPr/>
        </p:nvSpPr>
        <p:spPr bwMode="auto">
          <a:xfrm>
            <a:off x="6184900" y="5334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0" name="Line 53">
            <a:extLst>
              <a:ext uri="{FF2B5EF4-FFF2-40B4-BE49-F238E27FC236}">
                <a16:creationId xmlns:a16="http://schemas.microsoft.com/office/drawing/2014/main" id="{DD6D8ECC-0A1F-F99C-BEF8-71468BCF200D}"/>
              </a:ext>
            </a:extLst>
          </p:cNvPr>
          <p:cNvSpPr>
            <a:spLocks noChangeShapeType="1"/>
          </p:cNvSpPr>
          <p:nvPr/>
        </p:nvSpPr>
        <p:spPr bwMode="auto">
          <a:xfrm flipV="1">
            <a:off x="67945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1" name="Line 54">
            <a:extLst>
              <a:ext uri="{FF2B5EF4-FFF2-40B4-BE49-F238E27FC236}">
                <a16:creationId xmlns:a16="http://schemas.microsoft.com/office/drawing/2014/main" id="{20EEF135-E5D1-EAB4-94B9-22FBE0929DC8}"/>
              </a:ext>
            </a:extLst>
          </p:cNvPr>
          <p:cNvSpPr>
            <a:spLocks noChangeShapeType="1"/>
          </p:cNvSpPr>
          <p:nvPr/>
        </p:nvSpPr>
        <p:spPr bwMode="auto">
          <a:xfrm>
            <a:off x="6794500" y="5029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2" name="Line 55">
            <a:extLst>
              <a:ext uri="{FF2B5EF4-FFF2-40B4-BE49-F238E27FC236}">
                <a16:creationId xmlns:a16="http://schemas.microsoft.com/office/drawing/2014/main" id="{7F706B26-783A-EAAA-CC76-7EB9C8DF7F11}"/>
              </a:ext>
            </a:extLst>
          </p:cNvPr>
          <p:cNvSpPr>
            <a:spLocks noChangeShapeType="1"/>
          </p:cNvSpPr>
          <p:nvPr/>
        </p:nvSpPr>
        <p:spPr bwMode="auto">
          <a:xfrm>
            <a:off x="70993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3" name="Line 56">
            <a:extLst>
              <a:ext uri="{FF2B5EF4-FFF2-40B4-BE49-F238E27FC236}">
                <a16:creationId xmlns:a16="http://schemas.microsoft.com/office/drawing/2014/main" id="{6C712032-95A9-BF48-4BD9-648BA7EA15B7}"/>
              </a:ext>
            </a:extLst>
          </p:cNvPr>
          <p:cNvSpPr>
            <a:spLocks noChangeShapeType="1"/>
          </p:cNvSpPr>
          <p:nvPr/>
        </p:nvSpPr>
        <p:spPr bwMode="auto">
          <a:xfrm>
            <a:off x="6172200" y="5486400"/>
            <a:ext cx="9271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4" name="Line 57">
            <a:extLst>
              <a:ext uri="{FF2B5EF4-FFF2-40B4-BE49-F238E27FC236}">
                <a16:creationId xmlns:a16="http://schemas.microsoft.com/office/drawing/2014/main" id="{41F229F3-B632-DAE9-3274-8123E2A3B63F}"/>
              </a:ext>
            </a:extLst>
          </p:cNvPr>
          <p:cNvSpPr>
            <a:spLocks noChangeShapeType="1"/>
          </p:cNvSpPr>
          <p:nvPr/>
        </p:nvSpPr>
        <p:spPr bwMode="auto">
          <a:xfrm>
            <a:off x="61849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5" name="Line 58">
            <a:extLst>
              <a:ext uri="{FF2B5EF4-FFF2-40B4-BE49-F238E27FC236}">
                <a16:creationId xmlns:a16="http://schemas.microsoft.com/office/drawing/2014/main" id="{DAB158F4-3B90-8D65-D3AA-943795088C87}"/>
              </a:ext>
            </a:extLst>
          </p:cNvPr>
          <p:cNvSpPr>
            <a:spLocks noChangeShapeType="1"/>
          </p:cNvSpPr>
          <p:nvPr/>
        </p:nvSpPr>
        <p:spPr bwMode="auto">
          <a:xfrm>
            <a:off x="70993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6" name="Line 59">
            <a:extLst>
              <a:ext uri="{FF2B5EF4-FFF2-40B4-BE49-F238E27FC236}">
                <a16:creationId xmlns:a16="http://schemas.microsoft.com/office/drawing/2014/main" id="{38310A26-C072-154C-5D05-2EAB55533020}"/>
              </a:ext>
            </a:extLst>
          </p:cNvPr>
          <p:cNvSpPr>
            <a:spLocks noChangeShapeType="1"/>
          </p:cNvSpPr>
          <p:nvPr/>
        </p:nvSpPr>
        <p:spPr bwMode="auto">
          <a:xfrm>
            <a:off x="7099300" y="5334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7" name="Line 60">
            <a:extLst>
              <a:ext uri="{FF2B5EF4-FFF2-40B4-BE49-F238E27FC236}">
                <a16:creationId xmlns:a16="http://schemas.microsoft.com/office/drawing/2014/main" id="{072DB48F-D9CB-0945-CE3E-49C2DC670549}"/>
              </a:ext>
            </a:extLst>
          </p:cNvPr>
          <p:cNvSpPr>
            <a:spLocks noChangeShapeType="1"/>
          </p:cNvSpPr>
          <p:nvPr/>
        </p:nvSpPr>
        <p:spPr bwMode="auto">
          <a:xfrm flipV="1">
            <a:off x="77089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8" name="Line 61">
            <a:extLst>
              <a:ext uri="{FF2B5EF4-FFF2-40B4-BE49-F238E27FC236}">
                <a16:creationId xmlns:a16="http://schemas.microsoft.com/office/drawing/2014/main" id="{0775070A-41DD-A690-CBF4-0DF05BA317ED}"/>
              </a:ext>
            </a:extLst>
          </p:cNvPr>
          <p:cNvSpPr>
            <a:spLocks noChangeShapeType="1"/>
          </p:cNvSpPr>
          <p:nvPr/>
        </p:nvSpPr>
        <p:spPr bwMode="auto">
          <a:xfrm>
            <a:off x="7708900" y="5029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29" name="Line 62">
            <a:extLst>
              <a:ext uri="{FF2B5EF4-FFF2-40B4-BE49-F238E27FC236}">
                <a16:creationId xmlns:a16="http://schemas.microsoft.com/office/drawing/2014/main" id="{CACFFCB8-D80E-A3B4-14B2-DA39A0B11274}"/>
              </a:ext>
            </a:extLst>
          </p:cNvPr>
          <p:cNvSpPr>
            <a:spLocks noChangeShapeType="1"/>
          </p:cNvSpPr>
          <p:nvPr/>
        </p:nvSpPr>
        <p:spPr bwMode="auto">
          <a:xfrm>
            <a:off x="80137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30" name="Line 64">
            <a:extLst>
              <a:ext uri="{FF2B5EF4-FFF2-40B4-BE49-F238E27FC236}">
                <a16:creationId xmlns:a16="http://schemas.microsoft.com/office/drawing/2014/main" id="{FA7A339F-8462-63F0-562A-BEB167DE0682}"/>
              </a:ext>
            </a:extLst>
          </p:cNvPr>
          <p:cNvSpPr>
            <a:spLocks noChangeShapeType="1"/>
          </p:cNvSpPr>
          <p:nvPr/>
        </p:nvSpPr>
        <p:spPr bwMode="auto">
          <a:xfrm>
            <a:off x="70993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31" name="Text Box 66">
            <a:extLst>
              <a:ext uri="{FF2B5EF4-FFF2-40B4-BE49-F238E27FC236}">
                <a16:creationId xmlns:a16="http://schemas.microsoft.com/office/drawing/2014/main" id="{F5644047-F286-EEF4-363B-589F066F23C5}"/>
              </a:ext>
            </a:extLst>
          </p:cNvPr>
          <p:cNvSpPr txBox="1">
            <a:spLocks noChangeArrowheads="1"/>
          </p:cNvSpPr>
          <p:nvPr/>
        </p:nvSpPr>
        <p:spPr bwMode="auto">
          <a:xfrm>
            <a:off x="3641726" y="5546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rPr>
              <a:t>T1</a:t>
            </a:r>
          </a:p>
        </p:txBody>
      </p:sp>
      <p:sp>
        <p:nvSpPr>
          <p:cNvPr id="28732" name="Text Box 67">
            <a:extLst>
              <a:ext uri="{FF2B5EF4-FFF2-40B4-BE49-F238E27FC236}">
                <a16:creationId xmlns:a16="http://schemas.microsoft.com/office/drawing/2014/main" id="{39CBA7C7-E4B1-1117-71FC-0E954FAD1B47}"/>
              </a:ext>
            </a:extLst>
          </p:cNvPr>
          <p:cNvSpPr txBox="1">
            <a:spLocks noChangeArrowheads="1"/>
          </p:cNvSpPr>
          <p:nvPr/>
        </p:nvSpPr>
        <p:spPr bwMode="auto">
          <a:xfrm>
            <a:off x="4562476" y="5546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rPr>
              <a:t>T2</a:t>
            </a:r>
          </a:p>
        </p:txBody>
      </p:sp>
      <p:sp>
        <p:nvSpPr>
          <p:cNvPr id="28733" name="Text Box 68">
            <a:extLst>
              <a:ext uri="{FF2B5EF4-FFF2-40B4-BE49-F238E27FC236}">
                <a16:creationId xmlns:a16="http://schemas.microsoft.com/office/drawing/2014/main" id="{AC5BB003-BEB2-550A-5323-30155F03828A}"/>
              </a:ext>
            </a:extLst>
          </p:cNvPr>
          <p:cNvSpPr txBox="1">
            <a:spLocks noChangeArrowheads="1"/>
          </p:cNvSpPr>
          <p:nvPr/>
        </p:nvSpPr>
        <p:spPr bwMode="auto">
          <a:xfrm>
            <a:off x="5476876" y="5546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rPr>
              <a:t>T3</a:t>
            </a:r>
          </a:p>
        </p:txBody>
      </p:sp>
      <p:sp>
        <p:nvSpPr>
          <p:cNvPr id="28734" name="Text Box 69">
            <a:extLst>
              <a:ext uri="{FF2B5EF4-FFF2-40B4-BE49-F238E27FC236}">
                <a16:creationId xmlns:a16="http://schemas.microsoft.com/office/drawing/2014/main" id="{7E0B3F09-40FB-0C1E-7BE1-F676DC025DC9}"/>
              </a:ext>
            </a:extLst>
          </p:cNvPr>
          <p:cNvSpPr txBox="1">
            <a:spLocks noChangeArrowheads="1"/>
          </p:cNvSpPr>
          <p:nvPr/>
        </p:nvSpPr>
        <p:spPr bwMode="auto">
          <a:xfrm>
            <a:off x="6391276" y="5546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2000">
                <a:latin typeface="Times New Roman" panose="02020603050405020304" pitchFamily="18" charset="0"/>
              </a:rPr>
              <a:t>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143001"/>
            <a:ext cx="9067800" cy="5632311"/>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wrap="square">
            <a:spAutoFit/>
          </a:bodyPr>
          <a:lstStyle/>
          <a:p>
            <a:pPr algn="just"/>
            <a:r>
              <a:rPr lang="en-US" b="1" dirty="0">
                <a:solidFill>
                  <a:srgbClr val="00B050"/>
                </a:solidFill>
                <a:latin typeface="Calibri"/>
              </a:rPr>
              <a:t>Register sets:</a:t>
            </a:r>
          </a:p>
          <a:p>
            <a:pPr algn="just"/>
            <a:r>
              <a:rPr lang="en-US" dirty="0">
                <a:solidFill>
                  <a:prstClr val="black"/>
                </a:solidFill>
                <a:latin typeface="Calibri"/>
              </a:rPr>
              <a:t>8086 has four 16-bit general-purpose registers labeled as AX, BX, CX and DX. Each of these registers can also be used as two separate and exclusive 8-bit registers also i.e., AX has two parts AH and AL, where H and L stands for the high and low portions respectively.</a:t>
            </a:r>
          </a:p>
          <a:p>
            <a:pPr algn="just"/>
            <a:r>
              <a:rPr lang="en-US" b="1" dirty="0">
                <a:solidFill>
                  <a:srgbClr val="00B050"/>
                </a:solidFill>
                <a:latin typeface="Calibri"/>
              </a:rPr>
              <a:t>AX:  </a:t>
            </a:r>
            <a:r>
              <a:rPr lang="en-US" dirty="0">
                <a:solidFill>
                  <a:prstClr val="black"/>
                </a:solidFill>
                <a:latin typeface="Calibri"/>
              </a:rPr>
              <a:t>AL /AX is sometimes called the </a:t>
            </a:r>
            <a:r>
              <a:rPr lang="en-US" b="1" dirty="0">
                <a:solidFill>
                  <a:prstClr val="black"/>
                </a:solidFill>
                <a:latin typeface="Calibri"/>
              </a:rPr>
              <a:t>accumulator</a:t>
            </a:r>
            <a:r>
              <a:rPr lang="en-US" dirty="0">
                <a:solidFill>
                  <a:prstClr val="black"/>
                </a:solidFill>
                <a:latin typeface="Calibri"/>
              </a:rPr>
              <a:t>, but the relevance of the accumulator is less for 8086 compared to the earlier 8085 in which one operand is implied to be in the A register for many instructions. </a:t>
            </a:r>
          </a:p>
          <a:p>
            <a:pPr algn="just"/>
            <a:r>
              <a:rPr lang="en-US" b="1" i="1" dirty="0">
                <a:solidFill>
                  <a:srgbClr val="00B050"/>
                </a:solidFill>
                <a:latin typeface="Calibri"/>
              </a:rPr>
              <a:t>BX, CX and DX:</a:t>
            </a:r>
          </a:p>
          <a:p>
            <a:pPr algn="just"/>
            <a:r>
              <a:rPr lang="en-US" dirty="0">
                <a:solidFill>
                  <a:prstClr val="black"/>
                </a:solidFill>
                <a:latin typeface="Calibri"/>
              </a:rPr>
              <a:t>These are the other working registers of the 8086, which means that </a:t>
            </a:r>
            <a:r>
              <a:rPr lang="en-US" u="sng" dirty="0">
                <a:solidFill>
                  <a:prstClr val="black"/>
                </a:solidFill>
                <a:latin typeface="Calibri"/>
              </a:rPr>
              <a:t>temporary data storage, arithmetic calculations and data manipulation </a:t>
            </a:r>
            <a:r>
              <a:rPr lang="en-US" dirty="0">
                <a:solidFill>
                  <a:prstClr val="black"/>
                </a:solidFill>
                <a:latin typeface="Calibri"/>
              </a:rPr>
              <a:t>can be done with these registers</a:t>
            </a:r>
          </a:p>
          <a:p>
            <a:pPr algn="just"/>
            <a:r>
              <a:rPr lang="en-US" b="1" dirty="0">
                <a:solidFill>
                  <a:prstClr val="black"/>
                </a:solidFill>
                <a:latin typeface="Calibri"/>
              </a:rPr>
              <a:t>Base register </a:t>
            </a:r>
            <a:r>
              <a:rPr lang="en-US" dirty="0">
                <a:solidFill>
                  <a:prstClr val="black"/>
                </a:solidFill>
                <a:latin typeface="Calibri"/>
              </a:rPr>
              <a:t>BX is frequently used as an address register in many based addressing modes.</a:t>
            </a:r>
          </a:p>
          <a:p>
            <a:pPr algn="just"/>
            <a:r>
              <a:rPr lang="en-US" b="1" dirty="0">
                <a:solidFill>
                  <a:prstClr val="black"/>
                </a:solidFill>
                <a:latin typeface="Calibri"/>
              </a:rPr>
              <a:t>Counting register </a:t>
            </a:r>
            <a:r>
              <a:rPr lang="en-US" dirty="0">
                <a:solidFill>
                  <a:prstClr val="black"/>
                </a:solidFill>
                <a:latin typeface="Calibri"/>
              </a:rPr>
              <a:t>CX is used as a counter in many instructions. </a:t>
            </a:r>
          </a:p>
          <a:p>
            <a:pPr algn="just"/>
            <a:r>
              <a:rPr lang="en-US" b="1" dirty="0">
                <a:solidFill>
                  <a:prstClr val="black"/>
                </a:solidFill>
                <a:latin typeface="Calibri"/>
              </a:rPr>
              <a:t>Data register </a:t>
            </a:r>
            <a:r>
              <a:rPr lang="en-US" dirty="0">
                <a:solidFill>
                  <a:prstClr val="black"/>
                </a:solidFill>
                <a:latin typeface="Calibri"/>
              </a:rPr>
              <a:t>DX is used in I/O instructions as a pointer to data by storing the address of the I/O port.</a:t>
            </a:r>
          </a:p>
          <a:p>
            <a:pPr algn="just"/>
            <a:r>
              <a:rPr lang="en-US" b="1" i="1" dirty="0">
                <a:solidFill>
                  <a:srgbClr val="00B050"/>
                </a:solidFill>
                <a:latin typeface="Calibri"/>
              </a:rPr>
              <a:t>Pointer and Index Registers : </a:t>
            </a:r>
            <a:r>
              <a:rPr lang="en-US" b="1" dirty="0">
                <a:solidFill>
                  <a:srgbClr val="00B050"/>
                </a:solidFill>
                <a:latin typeface="Calibri"/>
              </a:rPr>
              <a:t>SP, BP, SI </a:t>
            </a:r>
            <a:r>
              <a:rPr lang="en-US" dirty="0">
                <a:solidFill>
                  <a:prstClr val="black"/>
                </a:solidFill>
                <a:latin typeface="Calibri"/>
              </a:rPr>
              <a:t>and </a:t>
            </a:r>
            <a:r>
              <a:rPr lang="en-US" b="1" dirty="0">
                <a:solidFill>
                  <a:srgbClr val="00B050"/>
                </a:solidFill>
                <a:latin typeface="Calibri"/>
              </a:rPr>
              <a:t>DI</a:t>
            </a:r>
            <a:r>
              <a:rPr lang="en-US" dirty="0">
                <a:solidFill>
                  <a:prstClr val="black"/>
                </a:solidFill>
                <a:latin typeface="Calibri"/>
              </a:rPr>
              <a:t> are address registers, and can be used only as</a:t>
            </a:r>
          </a:p>
          <a:p>
            <a:pPr algn="just"/>
            <a:r>
              <a:rPr lang="en-US" dirty="0">
                <a:solidFill>
                  <a:prstClr val="black"/>
                </a:solidFill>
                <a:latin typeface="Calibri"/>
              </a:rPr>
              <a:t>16-bit registers</a:t>
            </a:r>
          </a:p>
          <a:p>
            <a:pPr algn="just"/>
            <a:r>
              <a:rPr lang="en-US" b="1" i="1" dirty="0">
                <a:solidFill>
                  <a:srgbClr val="00B050"/>
                </a:solidFill>
                <a:latin typeface="Calibri"/>
              </a:rPr>
              <a:t>BP and SP : </a:t>
            </a:r>
            <a:r>
              <a:rPr lang="en-US" dirty="0">
                <a:solidFill>
                  <a:prstClr val="black"/>
                </a:solidFill>
                <a:latin typeface="Calibri"/>
              </a:rPr>
              <a:t>They are the Base pointer and Stack pointer respectively. SP always points to the top of the stack, while BP can point to any location in the stack.</a:t>
            </a:r>
          </a:p>
          <a:p>
            <a:r>
              <a:rPr lang="en-US" b="1" i="1" dirty="0">
                <a:solidFill>
                  <a:srgbClr val="00B050"/>
                </a:solidFill>
                <a:latin typeface="Calibri"/>
              </a:rPr>
              <a:t>SI and DI </a:t>
            </a:r>
            <a:r>
              <a:rPr lang="en-US" dirty="0">
                <a:solidFill>
                  <a:prstClr val="black"/>
                </a:solidFill>
                <a:latin typeface="Calibri"/>
              </a:rPr>
              <a:t>These are Index registers, labeled as Source Index and Destination Index respectively.</a:t>
            </a:r>
          </a:p>
          <a:p>
            <a:r>
              <a:rPr lang="en-US" dirty="0">
                <a:solidFill>
                  <a:prstClr val="black"/>
                </a:solidFill>
                <a:latin typeface="Calibri"/>
              </a:rPr>
              <a:t>They function as address registers in various addressing modes</a:t>
            </a:r>
            <a:endParaRPr lang="en-US" b="1" dirty="0">
              <a:solidFill>
                <a:srgbClr val="00B050"/>
              </a:solidFill>
              <a:latin typeface="Calibri"/>
            </a:endParaRPr>
          </a:p>
        </p:txBody>
      </p:sp>
      <p:sp>
        <p:nvSpPr>
          <p:cNvPr id="7" name="Rectangle 6"/>
          <p:cNvSpPr/>
          <p:nvPr/>
        </p:nvSpPr>
        <p:spPr>
          <a:xfrm>
            <a:off x="4523525" y="76200"/>
            <a:ext cx="2992550" cy="523220"/>
          </a:xfrm>
          <a:prstGeom prst="rect">
            <a:avLst/>
          </a:prstGeom>
        </p:spPr>
        <p:txBody>
          <a:bodyPr wrap="none">
            <a:spAutoFit/>
          </a:bodyPr>
          <a:lstStyle/>
          <a:p>
            <a:pPr algn="ctr">
              <a:defRPr/>
            </a:pPr>
            <a:r>
              <a:rPr lang="en-US" sz="2800" b="1" u="sng" dirty="0">
                <a:solidFill>
                  <a:prstClr val="black"/>
                </a:solidFill>
                <a:latin typeface="Calibri"/>
              </a:rPr>
              <a:t>The Execution Unit</a:t>
            </a:r>
            <a:endParaRPr lang="en-US" sz="2800" u="sng" dirty="0">
              <a:solidFill>
                <a:prstClr val="black"/>
              </a:solidFill>
              <a:latin typeface="Calibri"/>
            </a:endParaRPr>
          </a:p>
        </p:txBody>
      </p:sp>
      <p:sp>
        <p:nvSpPr>
          <p:cNvPr id="8" name="Rectangle 7"/>
          <p:cNvSpPr/>
          <p:nvPr/>
        </p:nvSpPr>
        <p:spPr>
          <a:xfrm>
            <a:off x="1600200" y="572870"/>
            <a:ext cx="8991600" cy="646331"/>
          </a:xfrm>
          <a:prstGeom prst="rect">
            <a:avLst/>
          </a:prstGeom>
          <a:solidFill>
            <a:srgbClr val="FFFF00"/>
          </a:solidFill>
        </p:spPr>
        <p:txBody>
          <a:bodyPr wrap="square">
            <a:spAutoFit/>
          </a:bodyPr>
          <a:lstStyle/>
          <a:p>
            <a:pPr algn="just"/>
            <a:r>
              <a:rPr lang="en-US" dirty="0">
                <a:solidFill>
                  <a:prstClr val="black"/>
                </a:solidFill>
                <a:latin typeface="Calibri"/>
              </a:rPr>
              <a:t>It contains the </a:t>
            </a:r>
            <a:r>
              <a:rPr lang="en-US" b="1" dirty="0">
                <a:solidFill>
                  <a:srgbClr val="FF0000"/>
                </a:solidFill>
                <a:latin typeface="Calibri"/>
              </a:rPr>
              <a:t>arithmetic and logic unit (ALU)</a:t>
            </a:r>
            <a:r>
              <a:rPr lang="en-US" dirty="0">
                <a:solidFill>
                  <a:prstClr val="black"/>
                </a:solidFill>
                <a:latin typeface="Calibri"/>
              </a:rPr>
              <a:t>,  the </a:t>
            </a:r>
            <a:r>
              <a:rPr lang="en-US" b="1" dirty="0">
                <a:solidFill>
                  <a:srgbClr val="FF0000"/>
                </a:solidFill>
                <a:latin typeface="Calibri"/>
              </a:rPr>
              <a:t>control unit</a:t>
            </a:r>
            <a:r>
              <a:rPr lang="en-US" dirty="0">
                <a:solidFill>
                  <a:prstClr val="black"/>
                </a:solidFill>
                <a:latin typeface="Calibri"/>
              </a:rPr>
              <a:t>, an </a:t>
            </a:r>
            <a:r>
              <a:rPr lang="en-US" b="1" dirty="0">
                <a:solidFill>
                  <a:srgbClr val="FF0000"/>
                </a:solidFill>
                <a:latin typeface="Calibri"/>
              </a:rPr>
              <a:t>internal bus</a:t>
            </a:r>
            <a:r>
              <a:rPr lang="en-US" dirty="0">
                <a:solidFill>
                  <a:prstClr val="black"/>
                </a:solidFill>
                <a:latin typeface="Calibri"/>
              </a:rPr>
              <a:t>, plus a few </a:t>
            </a:r>
            <a:r>
              <a:rPr lang="en-US" b="1" dirty="0">
                <a:solidFill>
                  <a:srgbClr val="FF0000"/>
                </a:solidFill>
                <a:latin typeface="Calibri"/>
              </a:rPr>
              <a:t>registers</a:t>
            </a:r>
          </a:p>
        </p:txBody>
      </p:sp>
    </p:spTree>
    <p:extLst>
      <p:ext uri="{BB962C8B-B14F-4D97-AF65-F5344CB8AC3E}">
        <p14:creationId xmlns:p14="http://schemas.microsoft.com/office/powerpoint/2010/main" val="2212303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E522B93F-4BD1-83FF-DA2E-42EA6275EF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r>
              <a:rPr lang="en-US" altLang="en-US" sz="1400">
                <a:latin typeface="Times New Roman" panose="02020603050405020304" pitchFamily="18" charset="0"/>
              </a:rPr>
              <a:t>4-</a:t>
            </a:r>
            <a:fld id="{9BBEC24B-F65E-494F-A9FF-7437C2792CF3}" type="slidenum">
              <a:rPr lang="en-US" altLang="en-US" sz="1400">
                <a:latin typeface="Times New Roman" panose="02020603050405020304" pitchFamily="18" charset="0"/>
              </a:rPr>
              <a:pPr>
                <a:spcBef>
                  <a:spcPct val="0"/>
                </a:spcBef>
                <a:buClrTx/>
                <a:buSzTx/>
                <a:buFontTx/>
                <a:buNone/>
              </a:pPr>
              <a:t>50</a:t>
            </a:fld>
            <a:endParaRPr lang="en-US" altLang="en-US" sz="1400">
              <a:latin typeface="Times New Roman" panose="02020603050405020304" pitchFamily="18" charset="0"/>
            </a:endParaRPr>
          </a:p>
        </p:txBody>
      </p:sp>
      <p:sp>
        <p:nvSpPr>
          <p:cNvPr id="29699" name="Rectangle 3">
            <a:extLst>
              <a:ext uri="{FF2B5EF4-FFF2-40B4-BE49-F238E27FC236}">
                <a16:creationId xmlns:a16="http://schemas.microsoft.com/office/drawing/2014/main" id="{B15F51B6-70F7-D441-D4E2-A2CF626005B0}"/>
              </a:ext>
            </a:extLst>
          </p:cNvPr>
          <p:cNvSpPr>
            <a:spLocks noGrp="1" noChangeArrowheads="1"/>
          </p:cNvSpPr>
          <p:nvPr>
            <p:ph type="body" idx="1"/>
          </p:nvPr>
        </p:nvSpPr>
        <p:spPr>
          <a:xfrm>
            <a:off x="2209800" y="1447800"/>
            <a:ext cx="7772400" cy="1295400"/>
          </a:xfrm>
        </p:spPr>
        <p:txBody>
          <a:bodyPr>
            <a:normAutofit lnSpcReduction="10000"/>
          </a:bodyPr>
          <a:lstStyle/>
          <a:p>
            <a:pPr eaLnBrk="1" hangingPunct="1">
              <a:lnSpc>
                <a:spcPct val="80000"/>
              </a:lnSpc>
            </a:pPr>
            <a:r>
              <a:rPr lang="en-US" altLang="en-US" sz="2800" i="1"/>
              <a:t>Dump address on address bus.</a:t>
            </a:r>
            <a:r>
              <a:rPr lang="en-US" altLang="en-US" sz="2800"/>
              <a:t> </a:t>
            </a:r>
          </a:p>
          <a:p>
            <a:pPr eaLnBrk="1" hangingPunct="1">
              <a:lnSpc>
                <a:spcPct val="80000"/>
              </a:lnSpc>
            </a:pPr>
            <a:r>
              <a:rPr lang="en-US" altLang="en-US" sz="2800" i="1"/>
              <a:t>Issue a read (</a:t>
            </a:r>
            <a:r>
              <a:rPr lang="en-US" altLang="en-US" sz="2800"/>
              <a:t> RD</a:t>
            </a:r>
            <a:r>
              <a:rPr lang="en-US" altLang="en-US" sz="2800" i="1"/>
              <a:t> ) and set M/</a:t>
            </a:r>
            <a:r>
              <a:rPr lang="en-US" altLang="en-US" sz="2800"/>
              <a:t> IO</a:t>
            </a:r>
            <a:r>
              <a:rPr lang="en-US" altLang="en-US" sz="2800" i="1"/>
              <a:t> to 1.</a:t>
            </a:r>
            <a:r>
              <a:rPr lang="en-US" altLang="en-US" sz="2800"/>
              <a:t> </a:t>
            </a:r>
          </a:p>
          <a:p>
            <a:pPr eaLnBrk="1" hangingPunct="1">
              <a:lnSpc>
                <a:spcPct val="80000"/>
              </a:lnSpc>
            </a:pPr>
            <a:r>
              <a:rPr lang="en-US" altLang="en-US" sz="2800" i="1"/>
              <a:t>Wait for memory access cycle.</a:t>
            </a:r>
            <a:r>
              <a:rPr lang="en-US" altLang="en-US" sz="2800"/>
              <a:t> </a:t>
            </a:r>
          </a:p>
          <a:p>
            <a:pPr eaLnBrk="1" hangingPunct="1">
              <a:lnSpc>
                <a:spcPct val="80000"/>
              </a:lnSpc>
              <a:buFontTx/>
              <a:buNone/>
            </a:pPr>
            <a:endParaRPr lang="en-US" altLang="en-US" sz="2800"/>
          </a:p>
        </p:txBody>
      </p:sp>
      <p:sp>
        <p:nvSpPr>
          <p:cNvPr id="29700" name="Text Box 4">
            <a:extLst>
              <a:ext uri="{FF2B5EF4-FFF2-40B4-BE49-F238E27FC236}">
                <a16:creationId xmlns:a16="http://schemas.microsoft.com/office/drawing/2014/main" id="{E0959E71-5BE0-9EE0-0C3A-AF8CD21CBAA7}"/>
              </a:ext>
            </a:extLst>
          </p:cNvPr>
          <p:cNvSpPr>
            <a:spLocks noGrp="1" noChangeArrowheads="1"/>
          </p:cNvSpPr>
          <p:nvPr>
            <p:ph type="title"/>
          </p:nvPr>
        </p:nvSpPr>
        <p:spPr>
          <a:xfrm>
            <a:off x="2209800" y="609600"/>
            <a:ext cx="7772400" cy="457200"/>
          </a:xfrm>
          <a:noFill/>
        </p:spPr>
        <p:txBody>
          <a:bodyPr>
            <a:normAutofit fontScale="90000"/>
          </a:bodyPr>
          <a:lstStyle/>
          <a:p>
            <a:pPr eaLnBrk="1" hangingPunct="1"/>
            <a:r>
              <a:rPr lang="en-US" altLang="en-US" sz="4000"/>
              <a:t>Memory Read Timing Diagrams</a:t>
            </a:r>
          </a:p>
        </p:txBody>
      </p:sp>
      <p:pic>
        <p:nvPicPr>
          <p:cNvPr id="29701" name="Picture 6" descr="8086_chipset-10">
            <a:extLst>
              <a:ext uri="{FF2B5EF4-FFF2-40B4-BE49-F238E27FC236}">
                <a16:creationId xmlns:a16="http://schemas.microsoft.com/office/drawing/2014/main" id="{61DA743B-45DE-523E-6E32-0F9F13650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43201"/>
            <a:ext cx="70866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1">
            <a:extLst>
              <a:ext uri="{FF2B5EF4-FFF2-40B4-BE49-F238E27FC236}">
                <a16:creationId xmlns:a16="http://schemas.microsoft.com/office/drawing/2014/main" id="{EC232C48-6AC5-E5BC-55B8-0A0DF33D3A75}"/>
              </a:ext>
            </a:extLst>
          </p:cNvPr>
          <p:cNvSpPr txBox="1">
            <a:spLocks noChangeArrowheads="1"/>
          </p:cNvSpPr>
          <p:nvPr/>
        </p:nvSpPr>
        <p:spPr bwMode="auto">
          <a:xfrm>
            <a:off x="2590800" y="3962401"/>
            <a:ext cx="990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a:latin typeface="Times New Roman" panose="02020603050405020304" pitchFamily="18" charset="0"/>
                <a:cs typeface="Times New Roman" panose="02020603050405020304" pitchFamily="18" charset="0"/>
              </a:rPr>
              <a:t>A16-A19</a:t>
            </a:r>
          </a:p>
        </p:txBody>
      </p:sp>
      <p:sp>
        <p:nvSpPr>
          <p:cNvPr id="29703" name="TextBox 3">
            <a:extLst>
              <a:ext uri="{FF2B5EF4-FFF2-40B4-BE49-F238E27FC236}">
                <a16:creationId xmlns:a16="http://schemas.microsoft.com/office/drawing/2014/main" id="{5447CB88-A769-2942-4B22-186CB80064A3}"/>
              </a:ext>
            </a:extLst>
          </p:cNvPr>
          <p:cNvSpPr txBox="1">
            <a:spLocks noChangeArrowheads="1"/>
          </p:cNvSpPr>
          <p:nvPr/>
        </p:nvSpPr>
        <p:spPr bwMode="auto">
          <a:xfrm>
            <a:off x="2362200" y="4648200"/>
            <a:ext cx="1066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100"/>
              <a:t>AD0-AD15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709142-3CD4-4392-B8D9-A527852A2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219200"/>
            <a:ext cx="7002780" cy="4655820"/>
          </a:xfrm>
          <a:prstGeom prst="rect">
            <a:avLst/>
          </a:prstGeom>
        </p:spPr>
      </p:pic>
      <p:sp>
        <p:nvSpPr>
          <p:cNvPr id="4" name="TextBox 3">
            <a:extLst>
              <a:ext uri="{FF2B5EF4-FFF2-40B4-BE49-F238E27FC236}">
                <a16:creationId xmlns:a16="http://schemas.microsoft.com/office/drawing/2014/main" id="{038A3AAB-6629-4620-9102-6150FB46DAF6}"/>
              </a:ext>
            </a:extLst>
          </p:cNvPr>
          <p:cNvSpPr txBox="1"/>
          <p:nvPr/>
        </p:nvSpPr>
        <p:spPr>
          <a:xfrm>
            <a:off x="3962400" y="457200"/>
            <a:ext cx="3505200" cy="369332"/>
          </a:xfrm>
          <a:prstGeom prst="rect">
            <a:avLst/>
          </a:prstGeom>
          <a:noFill/>
        </p:spPr>
        <p:txBody>
          <a:bodyPr wrap="square" rtlCol="0">
            <a:spAutoFit/>
          </a:bodyPr>
          <a:lstStyle/>
          <a:p>
            <a:r>
              <a:rPr lang="en-IN" dirty="0">
                <a:solidFill>
                  <a:prstClr val="black"/>
                </a:solidFill>
                <a:latin typeface="Calibri"/>
              </a:rPr>
              <a:t>Timing Diagram for Read operation</a:t>
            </a:r>
          </a:p>
        </p:txBody>
      </p:sp>
    </p:spTree>
    <p:extLst>
      <p:ext uri="{BB962C8B-B14F-4D97-AF65-F5344CB8AC3E}">
        <p14:creationId xmlns:p14="http://schemas.microsoft.com/office/powerpoint/2010/main" val="1257830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65610-3094-4325-9318-A3862676D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074420"/>
            <a:ext cx="6911340" cy="4709160"/>
          </a:xfrm>
          <a:prstGeom prst="rect">
            <a:avLst/>
          </a:prstGeom>
        </p:spPr>
      </p:pic>
      <p:sp>
        <p:nvSpPr>
          <p:cNvPr id="4" name="TextBox 3">
            <a:extLst>
              <a:ext uri="{FF2B5EF4-FFF2-40B4-BE49-F238E27FC236}">
                <a16:creationId xmlns:a16="http://schemas.microsoft.com/office/drawing/2014/main" id="{4C9C80F0-553C-4C8F-9767-68CA3A4ECFEE}"/>
              </a:ext>
            </a:extLst>
          </p:cNvPr>
          <p:cNvSpPr txBox="1"/>
          <p:nvPr/>
        </p:nvSpPr>
        <p:spPr>
          <a:xfrm>
            <a:off x="3962400" y="457200"/>
            <a:ext cx="3505200" cy="369332"/>
          </a:xfrm>
          <a:prstGeom prst="rect">
            <a:avLst/>
          </a:prstGeom>
          <a:noFill/>
        </p:spPr>
        <p:txBody>
          <a:bodyPr wrap="square" rtlCol="0">
            <a:spAutoFit/>
          </a:bodyPr>
          <a:lstStyle/>
          <a:p>
            <a:r>
              <a:rPr lang="en-IN" dirty="0">
                <a:solidFill>
                  <a:prstClr val="black"/>
                </a:solidFill>
                <a:latin typeface="Calibri"/>
              </a:rPr>
              <a:t>Timing Diagram for Read operation</a:t>
            </a:r>
          </a:p>
        </p:txBody>
      </p:sp>
    </p:spTree>
    <p:extLst>
      <p:ext uri="{BB962C8B-B14F-4D97-AF65-F5344CB8AC3E}">
        <p14:creationId xmlns:p14="http://schemas.microsoft.com/office/powerpoint/2010/main" val="21999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8691" y="559714"/>
            <a:ext cx="1666354" cy="430887"/>
          </a:xfrm>
          <a:prstGeom prst="rect">
            <a:avLst/>
          </a:prstGeom>
          <a:solidFill>
            <a:srgbClr val="FFFF00"/>
          </a:solidFill>
        </p:spPr>
        <p:txBody>
          <a:bodyPr wrap="none">
            <a:spAutoFit/>
          </a:bodyPr>
          <a:lstStyle/>
          <a:p>
            <a:r>
              <a:rPr lang="en-US" sz="2200" b="1" dirty="0">
                <a:solidFill>
                  <a:srgbClr val="002060"/>
                </a:solidFill>
                <a:latin typeface="Calibri"/>
              </a:rPr>
              <a:t>Flag Register</a:t>
            </a:r>
            <a:endParaRPr lang="en-US" sz="2200" dirty="0">
              <a:solidFill>
                <a:srgbClr val="002060"/>
              </a:solidFill>
              <a:latin typeface="Calibri"/>
            </a:endParaRPr>
          </a:p>
        </p:txBody>
      </p:sp>
      <p:sp>
        <p:nvSpPr>
          <p:cNvPr id="3" name="Rectangle 2"/>
          <p:cNvSpPr/>
          <p:nvPr/>
        </p:nvSpPr>
        <p:spPr>
          <a:xfrm>
            <a:off x="1648691" y="1057870"/>
            <a:ext cx="8839200" cy="923330"/>
          </a:xfrm>
          <a:prstGeom prst="rect">
            <a:avLst/>
          </a:prstGeom>
          <a:solidFill>
            <a:schemeClr val="tx2">
              <a:lumMod val="20000"/>
              <a:lumOff val="80000"/>
            </a:schemeClr>
          </a:solidFill>
        </p:spPr>
        <p:txBody>
          <a:bodyPr wrap="square">
            <a:spAutoFit/>
          </a:bodyPr>
          <a:lstStyle/>
          <a:p>
            <a:pPr algn="just"/>
            <a:r>
              <a:rPr lang="en-US" dirty="0">
                <a:solidFill>
                  <a:prstClr val="black"/>
                </a:solidFill>
                <a:latin typeface="Calibri"/>
              </a:rPr>
              <a:t>It is a 16-bit register, of which 7 bits are unused. 6 bits are used as conditional flags. The others are control flags. The conditional flags available are the </a:t>
            </a:r>
            <a:r>
              <a:rPr lang="en-US" b="1" dirty="0">
                <a:solidFill>
                  <a:srgbClr val="002060"/>
                </a:solidFill>
                <a:latin typeface="Calibri"/>
              </a:rPr>
              <a:t>Carry (CF), Zero (ZF), Parity (PF), Overflow (OF) </a:t>
            </a:r>
            <a:r>
              <a:rPr lang="en-US" dirty="0">
                <a:solidFill>
                  <a:srgbClr val="002060"/>
                </a:solidFill>
                <a:latin typeface="Calibri"/>
              </a:rPr>
              <a:t>and</a:t>
            </a:r>
            <a:r>
              <a:rPr lang="en-US" b="1" dirty="0">
                <a:solidFill>
                  <a:srgbClr val="002060"/>
                </a:solidFill>
                <a:latin typeface="Calibri"/>
              </a:rPr>
              <a:t> </a:t>
            </a:r>
            <a:r>
              <a:rPr lang="en-US" dirty="0">
                <a:solidFill>
                  <a:srgbClr val="002060"/>
                </a:solidFill>
                <a:latin typeface="Calibri"/>
              </a:rPr>
              <a:t>the </a:t>
            </a:r>
            <a:r>
              <a:rPr lang="en-US" b="1" dirty="0">
                <a:solidFill>
                  <a:srgbClr val="002060"/>
                </a:solidFill>
                <a:latin typeface="Calibri"/>
              </a:rPr>
              <a:t>Sign Flag (SF)</a:t>
            </a:r>
            <a:r>
              <a:rPr lang="en-US" dirty="0">
                <a:solidFill>
                  <a:srgbClr val="002060"/>
                </a:solidFill>
                <a:latin typeface="Calibri"/>
              </a:rPr>
              <a:t>.</a:t>
            </a:r>
          </a:p>
        </p:txBody>
      </p:sp>
      <p:graphicFrame>
        <p:nvGraphicFramePr>
          <p:cNvPr id="4" name="Table 3"/>
          <p:cNvGraphicFramePr>
            <a:graphicFrameLocks noGrp="1"/>
          </p:cNvGraphicFramePr>
          <p:nvPr/>
        </p:nvGraphicFramePr>
        <p:xfrm>
          <a:off x="1828800" y="2729754"/>
          <a:ext cx="8354288" cy="851647"/>
        </p:xfrm>
        <a:graphic>
          <a:graphicData uri="http://schemas.openxmlformats.org/drawingml/2006/table">
            <a:tbl>
              <a:tblPr firstRow="1" bandRow="1">
                <a:tableStyleId>{5940675A-B579-460E-94D1-54222C63F5DA}</a:tableStyleId>
              </a:tblPr>
              <a:tblGrid>
                <a:gridCol w="522143">
                  <a:extLst>
                    <a:ext uri="{9D8B030D-6E8A-4147-A177-3AD203B41FA5}">
                      <a16:colId xmlns:a16="http://schemas.microsoft.com/office/drawing/2014/main" val="20000"/>
                    </a:ext>
                  </a:extLst>
                </a:gridCol>
                <a:gridCol w="522143">
                  <a:extLst>
                    <a:ext uri="{9D8B030D-6E8A-4147-A177-3AD203B41FA5}">
                      <a16:colId xmlns:a16="http://schemas.microsoft.com/office/drawing/2014/main" val="20001"/>
                    </a:ext>
                  </a:extLst>
                </a:gridCol>
                <a:gridCol w="522143">
                  <a:extLst>
                    <a:ext uri="{9D8B030D-6E8A-4147-A177-3AD203B41FA5}">
                      <a16:colId xmlns:a16="http://schemas.microsoft.com/office/drawing/2014/main" val="20002"/>
                    </a:ext>
                  </a:extLst>
                </a:gridCol>
                <a:gridCol w="522143">
                  <a:extLst>
                    <a:ext uri="{9D8B030D-6E8A-4147-A177-3AD203B41FA5}">
                      <a16:colId xmlns:a16="http://schemas.microsoft.com/office/drawing/2014/main" val="20003"/>
                    </a:ext>
                  </a:extLst>
                </a:gridCol>
                <a:gridCol w="522143">
                  <a:extLst>
                    <a:ext uri="{9D8B030D-6E8A-4147-A177-3AD203B41FA5}">
                      <a16:colId xmlns:a16="http://schemas.microsoft.com/office/drawing/2014/main" val="20004"/>
                    </a:ext>
                  </a:extLst>
                </a:gridCol>
                <a:gridCol w="522143">
                  <a:extLst>
                    <a:ext uri="{9D8B030D-6E8A-4147-A177-3AD203B41FA5}">
                      <a16:colId xmlns:a16="http://schemas.microsoft.com/office/drawing/2014/main" val="20005"/>
                    </a:ext>
                  </a:extLst>
                </a:gridCol>
                <a:gridCol w="522143">
                  <a:extLst>
                    <a:ext uri="{9D8B030D-6E8A-4147-A177-3AD203B41FA5}">
                      <a16:colId xmlns:a16="http://schemas.microsoft.com/office/drawing/2014/main" val="20006"/>
                    </a:ext>
                  </a:extLst>
                </a:gridCol>
                <a:gridCol w="522143">
                  <a:extLst>
                    <a:ext uri="{9D8B030D-6E8A-4147-A177-3AD203B41FA5}">
                      <a16:colId xmlns:a16="http://schemas.microsoft.com/office/drawing/2014/main" val="20007"/>
                    </a:ext>
                  </a:extLst>
                </a:gridCol>
                <a:gridCol w="522143">
                  <a:extLst>
                    <a:ext uri="{9D8B030D-6E8A-4147-A177-3AD203B41FA5}">
                      <a16:colId xmlns:a16="http://schemas.microsoft.com/office/drawing/2014/main" val="20008"/>
                    </a:ext>
                  </a:extLst>
                </a:gridCol>
                <a:gridCol w="522143">
                  <a:extLst>
                    <a:ext uri="{9D8B030D-6E8A-4147-A177-3AD203B41FA5}">
                      <a16:colId xmlns:a16="http://schemas.microsoft.com/office/drawing/2014/main" val="20009"/>
                    </a:ext>
                  </a:extLst>
                </a:gridCol>
                <a:gridCol w="522143">
                  <a:extLst>
                    <a:ext uri="{9D8B030D-6E8A-4147-A177-3AD203B41FA5}">
                      <a16:colId xmlns:a16="http://schemas.microsoft.com/office/drawing/2014/main" val="20010"/>
                    </a:ext>
                  </a:extLst>
                </a:gridCol>
                <a:gridCol w="522143">
                  <a:extLst>
                    <a:ext uri="{9D8B030D-6E8A-4147-A177-3AD203B41FA5}">
                      <a16:colId xmlns:a16="http://schemas.microsoft.com/office/drawing/2014/main" val="20011"/>
                    </a:ext>
                  </a:extLst>
                </a:gridCol>
                <a:gridCol w="522143">
                  <a:extLst>
                    <a:ext uri="{9D8B030D-6E8A-4147-A177-3AD203B41FA5}">
                      <a16:colId xmlns:a16="http://schemas.microsoft.com/office/drawing/2014/main" val="20012"/>
                    </a:ext>
                  </a:extLst>
                </a:gridCol>
                <a:gridCol w="522143">
                  <a:extLst>
                    <a:ext uri="{9D8B030D-6E8A-4147-A177-3AD203B41FA5}">
                      <a16:colId xmlns:a16="http://schemas.microsoft.com/office/drawing/2014/main" val="20013"/>
                    </a:ext>
                  </a:extLst>
                </a:gridCol>
                <a:gridCol w="522143">
                  <a:extLst>
                    <a:ext uri="{9D8B030D-6E8A-4147-A177-3AD203B41FA5}">
                      <a16:colId xmlns:a16="http://schemas.microsoft.com/office/drawing/2014/main" val="20014"/>
                    </a:ext>
                  </a:extLst>
                </a:gridCol>
                <a:gridCol w="522143">
                  <a:extLst>
                    <a:ext uri="{9D8B030D-6E8A-4147-A177-3AD203B41FA5}">
                      <a16:colId xmlns:a16="http://schemas.microsoft.com/office/drawing/2014/main" val="20015"/>
                    </a:ext>
                  </a:extLst>
                </a:gridCol>
              </a:tblGrid>
              <a:tr h="381000">
                <a:tc>
                  <a:txBody>
                    <a:bodyPr/>
                    <a:lstStyle/>
                    <a:p>
                      <a:r>
                        <a:rPr lang="en-US" sz="1600" b="1" dirty="0"/>
                        <a:t>D15</a:t>
                      </a:r>
                    </a:p>
                  </a:txBody>
                  <a:tcPr/>
                </a:tc>
                <a:tc>
                  <a:txBody>
                    <a:bodyPr/>
                    <a:lstStyle/>
                    <a:p>
                      <a:r>
                        <a:rPr lang="en-US" sz="1600" b="1" dirty="0"/>
                        <a:t>D14</a:t>
                      </a:r>
                    </a:p>
                  </a:txBody>
                  <a:tcPr/>
                </a:tc>
                <a:tc>
                  <a:txBody>
                    <a:bodyPr/>
                    <a:lstStyle/>
                    <a:p>
                      <a:r>
                        <a:rPr lang="en-US" sz="1600" b="1" dirty="0"/>
                        <a:t>D13</a:t>
                      </a:r>
                    </a:p>
                  </a:txBody>
                  <a:tcPr/>
                </a:tc>
                <a:tc>
                  <a:txBody>
                    <a:bodyPr/>
                    <a:lstStyle/>
                    <a:p>
                      <a:r>
                        <a:rPr lang="en-US" sz="1600" b="1" dirty="0"/>
                        <a:t>D12</a:t>
                      </a:r>
                    </a:p>
                  </a:txBody>
                  <a:tcPr/>
                </a:tc>
                <a:tc>
                  <a:txBody>
                    <a:bodyPr/>
                    <a:lstStyle/>
                    <a:p>
                      <a:r>
                        <a:rPr lang="en-US" sz="1600" b="1" dirty="0"/>
                        <a:t>D11</a:t>
                      </a:r>
                    </a:p>
                  </a:txBody>
                  <a:tcPr/>
                </a:tc>
                <a:tc>
                  <a:txBody>
                    <a:bodyPr/>
                    <a:lstStyle/>
                    <a:p>
                      <a:r>
                        <a:rPr lang="en-US" sz="1600" b="1" dirty="0"/>
                        <a:t>D10</a:t>
                      </a:r>
                    </a:p>
                  </a:txBody>
                  <a:tcPr/>
                </a:tc>
                <a:tc>
                  <a:txBody>
                    <a:bodyPr/>
                    <a:lstStyle/>
                    <a:p>
                      <a:r>
                        <a:rPr lang="en-US" sz="1600" b="1" dirty="0"/>
                        <a:t>D9</a:t>
                      </a:r>
                    </a:p>
                  </a:txBody>
                  <a:tcPr/>
                </a:tc>
                <a:tc>
                  <a:txBody>
                    <a:bodyPr/>
                    <a:lstStyle/>
                    <a:p>
                      <a:r>
                        <a:rPr lang="en-US" sz="1600" b="1" dirty="0"/>
                        <a:t>D8</a:t>
                      </a:r>
                    </a:p>
                  </a:txBody>
                  <a:tcPr/>
                </a:tc>
                <a:tc>
                  <a:txBody>
                    <a:bodyPr/>
                    <a:lstStyle/>
                    <a:p>
                      <a:r>
                        <a:rPr lang="en-US" sz="1600" b="1" dirty="0"/>
                        <a:t>D7</a:t>
                      </a:r>
                    </a:p>
                  </a:txBody>
                  <a:tcPr/>
                </a:tc>
                <a:tc>
                  <a:txBody>
                    <a:bodyPr/>
                    <a:lstStyle/>
                    <a:p>
                      <a:r>
                        <a:rPr lang="en-US" sz="1600" b="1" dirty="0"/>
                        <a:t>D6</a:t>
                      </a:r>
                    </a:p>
                  </a:txBody>
                  <a:tcPr/>
                </a:tc>
                <a:tc>
                  <a:txBody>
                    <a:bodyPr/>
                    <a:lstStyle/>
                    <a:p>
                      <a:r>
                        <a:rPr lang="en-US" sz="1600" b="1" dirty="0"/>
                        <a:t>D5</a:t>
                      </a:r>
                    </a:p>
                  </a:txBody>
                  <a:tcPr/>
                </a:tc>
                <a:tc>
                  <a:txBody>
                    <a:bodyPr/>
                    <a:lstStyle/>
                    <a:p>
                      <a:r>
                        <a:rPr lang="en-US" sz="1600" b="1" dirty="0"/>
                        <a:t>D4</a:t>
                      </a:r>
                    </a:p>
                  </a:txBody>
                  <a:tcPr/>
                </a:tc>
                <a:tc>
                  <a:txBody>
                    <a:bodyPr/>
                    <a:lstStyle/>
                    <a:p>
                      <a:r>
                        <a:rPr lang="en-US" sz="1600" b="1" dirty="0"/>
                        <a:t>D3</a:t>
                      </a:r>
                    </a:p>
                  </a:txBody>
                  <a:tcPr/>
                </a:tc>
                <a:tc>
                  <a:txBody>
                    <a:bodyPr/>
                    <a:lstStyle/>
                    <a:p>
                      <a:r>
                        <a:rPr lang="en-US" sz="1600" b="1" dirty="0"/>
                        <a:t>D2</a:t>
                      </a:r>
                    </a:p>
                  </a:txBody>
                  <a:tcPr/>
                </a:tc>
                <a:tc>
                  <a:txBody>
                    <a:bodyPr/>
                    <a:lstStyle/>
                    <a:p>
                      <a:r>
                        <a:rPr lang="en-US" sz="1600" b="1" dirty="0"/>
                        <a:t>D1</a:t>
                      </a:r>
                    </a:p>
                  </a:txBody>
                  <a:tcPr/>
                </a:tc>
                <a:tc>
                  <a:txBody>
                    <a:bodyPr/>
                    <a:lstStyle/>
                    <a:p>
                      <a:r>
                        <a:rPr lang="en-US" sz="1600" b="1" dirty="0"/>
                        <a:t>D0</a:t>
                      </a:r>
                    </a:p>
                  </a:txBody>
                  <a:tcPr/>
                </a:tc>
                <a:extLst>
                  <a:ext uri="{0D108BD9-81ED-4DB2-BD59-A6C34878D82A}">
                    <a16:rowId xmlns:a16="http://schemas.microsoft.com/office/drawing/2014/main" val="10000"/>
                  </a:ext>
                </a:extLst>
              </a:tr>
              <a:tr h="4706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solidFill>
                      <a:srgbClr val="FFFF00"/>
                    </a:solidFill>
                  </a:tcPr>
                </a:tc>
                <a:tc>
                  <a:txBody>
                    <a:bodyPr/>
                    <a:lstStyle/>
                    <a:p>
                      <a:pPr algn="ctr"/>
                      <a:r>
                        <a:rPr lang="en-US" sz="2000" b="1" dirty="0"/>
                        <a:t>×</a:t>
                      </a:r>
                    </a:p>
                  </a:txBody>
                  <a:tcPr>
                    <a:solidFill>
                      <a:srgbClr val="FFFF00"/>
                    </a:solidFill>
                  </a:tcPr>
                </a:tc>
                <a:tc>
                  <a:txBody>
                    <a:bodyPr/>
                    <a:lstStyle/>
                    <a:p>
                      <a:r>
                        <a:rPr lang="en-US" sz="1600" b="1" dirty="0"/>
                        <a:t>OF</a:t>
                      </a:r>
                    </a:p>
                  </a:txBody>
                  <a:tcPr>
                    <a:solidFill>
                      <a:srgbClr val="FFFF00"/>
                    </a:solidFill>
                  </a:tcPr>
                </a:tc>
                <a:tc>
                  <a:txBody>
                    <a:bodyPr/>
                    <a:lstStyle/>
                    <a:p>
                      <a:r>
                        <a:rPr lang="en-US" sz="1600" b="1" dirty="0"/>
                        <a:t>DF</a:t>
                      </a:r>
                    </a:p>
                  </a:txBody>
                  <a:tcPr>
                    <a:solidFill>
                      <a:srgbClr val="FFFF00"/>
                    </a:solidFill>
                  </a:tcPr>
                </a:tc>
                <a:tc>
                  <a:txBody>
                    <a:bodyPr/>
                    <a:lstStyle/>
                    <a:p>
                      <a:r>
                        <a:rPr lang="en-US" sz="1600" b="1" dirty="0"/>
                        <a:t>IF</a:t>
                      </a:r>
                    </a:p>
                  </a:txBody>
                  <a:tcPr>
                    <a:solidFill>
                      <a:srgbClr val="FFFF00"/>
                    </a:solidFill>
                  </a:tcPr>
                </a:tc>
                <a:tc>
                  <a:txBody>
                    <a:bodyPr/>
                    <a:lstStyle/>
                    <a:p>
                      <a:r>
                        <a:rPr lang="en-US" sz="1600" b="1" dirty="0"/>
                        <a:t>TF</a:t>
                      </a:r>
                    </a:p>
                  </a:txBody>
                  <a:tcPr>
                    <a:solidFill>
                      <a:srgbClr val="FFFF00"/>
                    </a:solidFill>
                  </a:tcPr>
                </a:tc>
                <a:tc>
                  <a:txBody>
                    <a:bodyPr/>
                    <a:lstStyle/>
                    <a:p>
                      <a:r>
                        <a:rPr lang="en-US" sz="1600" b="1" dirty="0"/>
                        <a:t>SF</a:t>
                      </a:r>
                    </a:p>
                  </a:txBody>
                  <a:tcPr>
                    <a:solidFill>
                      <a:srgbClr val="FFFF00"/>
                    </a:solidFill>
                  </a:tcPr>
                </a:tc>
                <a:tc>
                  <a:txBody>
                    <a:bodyPr/>
                    <a:lstStyle/>
                    <a:p>
                      <a:r>
                        <a:rPr lang="en-US" sz="1600" b="1" dirty="0"/>
                        <a:t>ZF</a:t>
                      </a: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solidFill>
                      <a:srgbClr val="FFFF00"/>
                    </a:solidFill>
                  </a:tcPr>
                </a:tc>
                <a:tc>
                  <a:txBody>
                    <a:bodyPr/>
                    <a:lstStyle/>
                    <a:p>
                      <a:r>
                        <a:rPr lang="en-US" sz="1600" b="1" dirty="0"/>
                        <a:t>AF</a:t>
                      </a: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solidFill>
                      <a:srgbClr val="FFFF00"/>
                    </a:solidFill>
                  </a:tcPr>
                </a:tc>
                <a:tc>
                  <a:txBody>
                    <a:bodyPr/>
                    <a:lstStyle/>
                    <a:p>
                      <a:r>
                        <a:rPr lang="en-US" sz="1600" b="1" dirty="0"/>
                        <a:t>PF</a:t>
                      </a: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solidFill>
                      <a:srgbClr val="FFFF00"/>
                    </a:solidFill>
                  </a:tcPr>
                </a:tc>
                <a:tc>
                  <a:txBody>
                    <a:bodyPr/>
                    <a:lstStyle/>
                    <a:p>
                      <a:r>
                        <a:rPr lang="en-US" sz="1600" b="1" dirty="0"/>
                        <a:t>CF</a:t>
                      </a:r>
                    </a:p>
                  </a:txBody>
                  <a:tcPr>
                    <a:solidFill>
                      <a:srgbClr val="FFFF00"/>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7030844" y="5248870"/>
            <a:ext cx="1579756"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dirty="0">
                <a:solidFill>
                  <a:srgbClr val="FF0000"/>
                </a:solidFill>
                <a:latin typeface="Calibri"/>
              </a:rPr>
              <a:t>AF =1 </a:t>
            </a:r>
            <a:r>
              <a:rPr lang="en-US" i="1" dirty="0">
                <a:solidFill>
                  <a:prstClr val="black"/>
                </a:solidFill>
                <a:latin typeface="Calibri"/>
              </a:rPr>
              <a:t>if there is carry </a:t>
            </a:r>
            <a:r>
              <a:rPr lang="en-US" dirty="0">
                <a:solidFill>
                  <a:prstClr val="black"/>
                </a:solidFill>
                <a:latin typeface="Calibri"/>
              </a:rPr>
              <a:t>from bit D3 into D4.</a:t>
            </a:r>
          </a:p>
        </p:txBody>
      </p:sp>
      <p:sp>
        <p:nvSpPr>
          <p:cNvPr id="6" name="Rectangle 5"/>
          <p:cNvSpPr/>
          <p:nvPr/>
        </p:nvSpPr>
        <p:spPr>
          <a:xfrm>
            <a:off x="4191000" y="152399"/>
            <a:ext cx="4419600" cy="523220"/>
          </a:xfrm>
          <a:prstGeom prst="rect">
            <a:avLst/>
          </a:prstGeom>
        </p:spPr>
        <p:txBody>
          <a:bodyPr wrap="square">
            <a:spAutoFit/>
          </a:bodyPr>
          <a:lstStyle/>
          <a:p>
            <a:pPr algn="ctr">
              <a:defRPr/>
            </a:pPr>
            <a:r>
              <a:rPr lang="en-US" sz="2800" b="1" u="sng" dirty="0">
                <a:solidFill>
                  <a:prstClr val="black"/>
                </a:solidFill>
                <a:latin typeface="Calibri"/>
              </a:rPr>
              <a:t>The Execution Unit contd..</a:t>
            </a:r>
            <a:endParaRPr lang="en-US" sz="2800" u="sng" dirty="0">
              <a:solidFill>
                <a:prstClr val="black"/>
              </a:solidFill>
              <a:latin typeface="Calibri"/>
            </a:endParaRPr>
          </a:p>
        </p:txBody>
      </p:sp>
      <p:sp>
        <p:nvSpPr>
          <p:cNvPr id="7" name="Rectangle 6"/>
          <p:cNvSpPr/>
          <p:nvPr/>
        </p:nvSpPr>
        <p:spPr>
          <a:xfrm>
            <a:off x="9137074" y="5317324"/>
            <a:ext cx="1454727" cy="1200329"/>
          </a:xfrm>
          <a:prstGeom prst="rect">
            <a:avLst/>
          </a:prstGeom>
          <a:blipFill>
            <a:blip r:embed="rId2"/>
            <a:tile tx="0" ty="0" sx="100000" sy="100000" flip="none" algn="tl"/>
          </a:blipFill>
        </p:spPr>
        <p:txBody>
          <a:bodyPr wrap="square">
            <a:spAutoFit/>
          </a:bodyPr>
          <a:lstStyle/>
          <a:p>
            <a:r>
              <a:rPr lang="en-US" b="1" dirty="0">
                <a:solidFill>
                  <a:prstClr val="black"/>
                </a:solidFill>
                <a:latin typeface="Calibri"/>
              </a:rPr>
              <a:t>CF=1</a:t>
            </a:r>
            <a:r>
              <a:rPr lang="en-US" dirty="0">
                <a:solidFill>
                  <a:prstClr val="black"/>
                </a:solidFill>
                <a:latin typeface="Calibri"/>
              </a:rPr>
              <a:t>  if there is a carry out from the MSB </a:t>
            </a:r>
          </a:p>
        </p:txBody>
      </p:sp>
      <p:sp>
        <p:nvSpPr>
          <p:cNvPr id="8" name="Rectangle 7"/>
          <p:cNvSpPr/>
          <p:nvPr/>
        </p:nvSpPr>
        <p:spPr>
          <a:xfrm>
            <a:off x="5257800" y="5572036"/>
            <a:ext cx="1600200" cy="1200329"/>
          </a:xfrm>
          <a:prstGeom prst="rect">
            <a:avLst/>
          </a:prstGeom>
          <a:blipFill>
            <a:blip r:embed="rId3"/>
            <a:tile tx="0" ty="0" sx="100000" sy="100000" flip="none" algn="tl"/>
          </a:blipFill>
        </p:spPr>
        <p:txBody>
          <a:bodyPr wrap="square">
            <a:spAutoFit/>
          </a:bodyPr>
          <a:lstStyle/>
          <a:p>
            <a:pPr algn="just"/>
            <a:r>
              <a:rPr lang="en-US" b="1" dirty="0">
                <a:solidFill>
                  <a:prstClr val="black"/>
                </a:solidFill>
                <a:latin typeface="Calibri"/>
              </a:rPr>
              <a:t>ZF=1</a:t>
            </a:r>
            <a:r>
              <a:rPr lang="en-US" dirty="0">
                <a:solidFill>
                  <a:prstClr val="black"/>
                </a:solidFill>
                <a:latin typeface="Calibri"/>
              </a:rPr>
              <a:t> if arithmetic or logic operation is zero, </a:t>
            </a:r>
          </a:p>
        </p:txBody>
      </p:sp>
      <p:sp>
        <p:nvSpPr>
          <p:cNvPr id="9" name="Rectangle 8"/>
          <p:cNvSpPr/>
          <p:nvPr/>
        </p:nvSpPr>
        <p:spPr>
          <a:xfrm>
            <a:off x="8123754" y="4120562"/>
            <a:ext cx="1782246" cy="92333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wrap="square">
            <a:spAutoFit/>
          </a:bodyPr>
          <a:lstStyle/>
          <a:p>
            <a:r>
              <a:rPr lang="en-US" b="1" dirty="0">
                <a:solidFill>
                  <a:prstClr val="black"/>
                </a:solidFill>
                <a:latin typeface="Calibri"/>
              </a:rPr>
              <a:t>PF=1</a:t>
            </a:r>
            <a:r>
              <a:rPr lang="en-US" dirty="0">
                <a:solidFill>
                  <a:prstClr val="black"/>
                </a:solidFill>
                <a:latin typeface="Calibri"/>
              </a:rPr>
              <a:t> if there is even number of 1s in lower 8-bits</a:t>
            </a:r>
          </a:p>
        </p:txBody>
      </p:sp>
      <p:sp>
        <p:nvSpPr>
          <p:cNvPr id="10" name="Rectangle 9"/>
          <p:cNvSpPr/>
          <p:nvPr/>
        </p:nvSpPr>
        <p:spPr>
          <a:xfrm>
            <a:off x="4680540" y="4464053"/>
            <a:ext cx="1796461" cy="923330"/>
          </a:xfrm>
          <a:prstGeom prst="rect">
            <a:avLst/>
          </a:prstGeom>
          <a:blipFill>
            <a:blip r:embed="rId4"/>
            <a:tile tx="0" ty="0" sx="100000" sy="100000" flip="none" algn="tl"/>
          </a:blipFill>
        </p:spPr>
        <p:txBody>
          <a:bodyPr wrap="square">
            <a:spAutoFit/>
          </a:bodyPr>
          <a:lstStyle/>
          <a:p>
            <a:pPr algn="just"/>
            <a:r>
              <a:rPr lang="en-US" b="1" dirty="0">
                <a:solidFill>
                  <a:srgbClr val="002060"/>
                </a:solidFill>
                <a:latin typeface="Calibri"/>
              </a:rPr>
              <a:t>SF=1</a:t>
            </a:r>
            <a:r>
              <a:rPr lang="en-US" dirty="0">
                <a:solidFill>
                  <a:prstClr val="black"/>
                </a:solidFill>
                <a:latin typeface="Calibri"/>
              </a:rPr>
              <a:t> if the result contains a negative number</a:t>
            </a:r>
          </a:p>
        </p:txBody>
      </p:sp>
      <p:cxnSp>
        <p:nvCxnSpPr>
          <p:cNvPr id="12" name="Straight Arrow Connector 11"/>
          <p:cNvCxnSpPr/>
          <p:nvPr/>
        </p:nvCxnSpPr>
        <p:spPr>
          <a:xfrm>
            <a:off x="10058400" y="3581401"/>
            <a:ext cx="0" cy="173592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a:off x="8991600" y="3581400"/>
            <a:ext cx="0" cy="53916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flipH="1">
            <a:off x="6629400" y="3511757"/>
            <a:ext cx="76200" cy="206027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H="1">
            <a:off x="6248401" y="3581399"/>
            <a:ext cx="1" cy="8679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endCxn id="5" idx="0"/>
          </p:cNvCxnSpPr>
          <p:nvPr/>
        </p:nvCxnSpPr>
        <p:spPr>
          <a:xfrm>
            <a:off x="7820722" y="3581400"/>
            <a:ext cx="0" cy="1667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1711036" y="4038601"/>
            <a:ext cx="2784764" cy="2585323"/>
          </a:xfrm>
          <a:prstGeom prst="rect">
            <a:avLst/>
          </a:prstGeom>
          <a:solidFill>
            <a:schemeClr val="tx2">
              <a:lumMod val="20000"/>
              <a:lumOff val="80000"/>
            </a:schemeClr>
          </a:solidFill>
        </p:spPr>
        <p:txBody>
          <a:bodyPr wrap="square">
            <a:spAutoFit/>
          </a:bodyPr>
          <a:lstStyle/>
          <a:p>
            <a:pPr algn="just"/>
            <a:r>
              <a:rPr lang="en-US" b="1" i="1" dirty="0">
                <a:solidFill>
                  <a:prstClr val="black"/>
                </a:solidFill>
                <a:latin typeface="Calibri"/>
              </a:rPr>
              <a:t>OF=1 if</a:t>
            </a:r>
            <a:endParaRPr lang="en-US" dirty="0">
              <a:solidFill>
                <a:prstClr val="black"/>
              </a:solidFill>
              <a:latin typeface="Calibri"/>
            </a:endParaRPr>
          </a:p>
          <a:p>
            <a:pPr algn="just"/>
            <a:r>
              <a:rPr lang="en-US" dirty="0">
                <a:solidFill>
                  <a:prstClr val="black"/>
                </a:solidFill>
                <a:latin typeface="Calibri"/>
              </a:rPr>
              <a:t>i) there is an overflow into the MSB (8th or 16th bit) from the bit of lower significance, but no carry out from the MSB,</a:t>
            </a:r>
          </a:p>
          <a:p>
            <a:pPr algn="just"/>
            <a:r>
              <a:rPr lang="en-US" dirty="0">
                <a:solidFill>
                  <a:prstClr val="black"/>
                </a:solidFill>
                <a:latin typeface="Calibri"/>
              </a:rPr>
              <a:t>ii) there is a carry out from the MSB, but no carry into the MSB.</a:t>
            </a:r>
          </a:p>
        </p:txBody>
      </p:sp>
      <p:cxnSp>
        <p:nvCxnSpPr>
          <p:cNvPr id="29" name="Straight Arrow Connector 28"/>
          <p:cNvCxnSpPr/>
          <p:nvPr/>
        </p:nvCxnSpPr>
        <p:spPr>
          <a:xfrm flipH="1">
            <a:off x="4191000" y="3547174"/>
            <a:ext cx="2" cy="468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84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9BDDA1B-C069-447C-AAD3-2934A75F834D}"/>
              </a:ext>
            </a:extLst>
          </p:cNvPr>
          <p:cNvGraphicFramePr>
            <a:graphicFrameLocks noGrp="1"/>
          </p:cNvGraphicFramePr>
          <p:nvPr/>
        </p:nvGraphicFramePr>
        <p:xfrm>
          <a:off x="1752600" y="914401"/>
          <a:ext cx="8354288" cy="851647"/>
        </p:xfrm>
        <a:graphic>
          <a:graphicData uri="http://schemas.openxmlformats.org/drawingml/2006/table">
            <a:tbl>
              <a:tblPr firstRow="1" bandRow="1">
                <a:tableStyleId>{5940675A-B579-460E-94D1-54222C63F5DA}</a:tableStyleId>
              </a:tblPr>
              <a:tblGrid>
                <a:gridCol w="522143">
                  <a:extLst>
                    <a:ext uri="{9D8B030D-6E8A-4147-A177-3AD203B41FA5}">
                      <a16:colId xmlns:a16="http://schemas.microsoft.com/office/drawing/2014/main" val="20000"/>
                    </a:ext>
                  </a:extLst>
                </a:gridCol>
                <a:gridCol w="522143">
                  <a:extLst>
                    <a:ext uri="{9D8B030D-6E8A-4147-A177-3AD203B41FA5}">
                      <a16:colId xmlns:a16="http://schemas.microsoft.com/office/drawing/2014/main" val="20001"/>
                    </a:ext>
                  </a:extLst>
                </a:gridCol>
                <a:gridCol w="522143">
                  <a:extLst>
                    <a:ext uri="{9D8B030D-6E8A-4147-A177-3AD203B41FA5}">
                      <a16:colId xmlns:a16="http://schemas.microsoft.com/office/drawing/2014/main" val="20002"/>
                    </a:ext>
                  </a:extLst>
                </a:gridCol>
                <a:gridCol w="522143">
                  <a:extLst>
                    <a:ext uri="{9D8B030D-6E8A-4147-A177-3AD203B41FA5}">
                      <a16:colId xmlns:a16="http://schemas.microsoft.com/office/drawing/2014/main" val="20003"/>
                    </a:ext>
                  </a:extLst>
                </a:gridCol>
                <a:gridCol w="522143">
                  <a:extLst>
                    <a:ext uri="{9D8B030D-6E8A-4147-A177-3AD203B41FA5}">
                      <a16:colId xmlns:a16="http://schemas.microsoft.com/office/drawing/2014/main" val="20004"/>
                    </a:ext>
                  </a:extLst>
                </a:gridCol>
                <a:gridCol w="522143">
                  <a:extLst>
                    <a:ext uri="{9D8B030D-6E8A-4147-A177-3AD203B41FA5}">
                      <a16:colId xmlns:a16="http://schemas.microsoft.com/office/drawing/2014/main" val="20005"/>
                    </a:ext>
                  </a:extLst>
                </a:gridCol>
                <a:gridCol w="522143">
                  <a:extLst>
                    <a:ext uri="{9D8B030D-6E8A-4147-A177-3AD203B41FA5}">
                      <a16:colId xmlns:a16="http://schemas.microsoft.com/office/drawing/2014/main" val="20006"/>
                    </a:ext>
                  </a:extLst>
                </a:gridCol>
                <a:gridCol w="522143">
                  <a:extLst>
                    <a:ext uri="{9D8B030D-6E8A-4147-A177-3AD203B41FA5}">
                      <a16:colId xmlns:a16="http://schemas.microsoft.com/office/drawing/2014/main" val="20007"/>
                    </a:ext>
                  </a:extLst>
                </a:gridCol>
                <a:gridCol w="522143">
                  <a:extLst>
                    <a:ext uri="{9D8B030D-6E8A-4147-A177-3AD203B41FA5}">
                      <a16:colId xmlns:a16="http://schemas.microsoft.com/office/drawing/2014/main" val="20008"/>
                    </a:ext>
                  </a:extLst>
                </a:gridCol>
                <a:gridCol w="522143">
                  <a:extLst>
                    <a:ext uri="{9D8B030D-6E8A-4147-A177-3AD203B41FA5}">
                      <a16:colId xmlns:a16="http://schemas.microsoft.com/office/drawing/2014/main" val="20009"/>
                    </a:ext>
                  </a:extLst>
                </a:gridCol>
                <a:gridCol w="522143">
                  <a:extLst>
                    <a:ext uri="{9D8B030D-6E8A-4147-A177-3AD203B41FA5}">
                      <a16:colId xmlns:a16="http://schemas.microsoft.com/office/drawing/2014/main" val="20010"/>
                    </a:ext>
                  </a:extLst>
                </a:gridCol>
                <a:gridCol w="522143">
                  <a:extLst>
                    <a:ext uri="{9D8B030D-6E8A-4147-A177-3AD203B41FA5}">
                      <a16:colId xmlns:a16="http://schemas.microsoft.com/office/drawing/2014/main" val="20011"/>
                    </a:ext>
                  </a:extLst>
                </a:gridCol>
                <a:gridCol w="522143">
                  <a:extLst>
                    <a:ext uri="{9D8B030D-6E8A-4147-A177-3AD203B41FA5}">
                      <a16:colId xmlns:a16="http://schemas.microsoft.com/office/drawing/2014/main" val="20012"/>
                    </a:ext>
                  </a:extLst>
                </a:gridCol>
                <a:gridCol w="522143">
                  <a:extLst>
                    <a:ext uri="{9D8B030D-6E8A-4147-A177-3AD203B41FA5}">
                      <a16:colId xmlns:a16="http://schemas.microsoft.com/office/drawing/2014/main" val="20013"/>
                    </a:ext>
                  </a:extLst>
                </a:gridCol>
                <a:gridCol w="522143">
                  <a:extLst>
                    <a:ext uri="{9D8B030D-6E8A-4147-A177-3AD203B41FA5}">
                      <a16:colId xmlns:a16="http://schemas.microsoft.com/office/drawing/2014/main" val="20014"/>
                    </a:ext>
                  </a:extLst>
                </a:gridCol>
                <a:gridCol w="522143">
                  <a:extLst>
                    <a:ext uri="{9D8B030D-6E8A-4147-A177-3AD203B41FA5}">
                      <a16:colId xmlns:a16="http://schemas.microsoft.com/office/drawing/2014/main" val="20015"/>
                    </a:ext>
                  </a:extLst>
                </a:gridCol>
              </a:tblGrid>
              <a:tr h="381000">
                <a:tc>
                  <a:txBody>
                    <a:bodyPr/>
                    <a:lstStyle/>
                    <a:p>
                      <a:r>
                        <a:rPr lang="en-US" sz="1600" b="1" dirty="0"/>
                        <a:t>D15</a:t>
                      </a:r>
                    </a:p>
                  </a:txBody>
                  <a:tcPr/>
                </a:tc>
                <a:tc>
                  <a:txBody>
                    <a:bodyPr/>
                    <a:lstStyle/>
                    <a:p>
                      <a:r>
                        <a:rPr lang="en-US" sz="1600" b="1" dirty="0"/>
                        <a:t>D14</a:t>
                      </a:r>
                    </a:p>
                  </a:txBody>
                  <a:tcPr/>
                </a:tc>
                <a:tc>
                  <a:txBody>
                    <a:bodyPr/>
                    <a:lstStyle/>
                    <a:p>
                      <a:r>
                        <a:rPr lang="en-US" sz="1600" b="1" dirty="0"/>
                        <a:t>D13</a:t>
                      </a:r>
                    </a:p>
                  </a:txBody>
                  <a:tcPr/>
                </a:tc>
                <a:tc>
                  <a:txBody>
                    <a:bodyPr/>
                    <a:lstStyle/>
                    <a:p>
                      <a:r>
                        <a:rPr lang="en-US" sz="1600" b="1" dirty="0"/>
                        <a:t>D12</a:t>
                      </a:r>
                    </a:p>
                  </a:txBody>
                  <a:tcPr/>
                </a:tc>
                <a:tc>
                  <a:txBody>
                    <a:bodyPr/>
                    <a:lstStyle/>
                    <a:p>
                      <a:r>
                        <a:rPr lang="en-US" sz="1600" b="1" dirty="0"/>
                        <a:t>D11</a:t>
                      </a:r>
                    </a:p>
                  </a:txBody>
                  <a:tcPr/>
                </a:tc>
                <a:tc>
                  <a:txBody>
                    <a:bodyPr/>
                    <a:lstStyle/>
                    <a:p>
                      <a:r>
                        <a:rPr lang="en-US" sz="1600" b="1" dirty="0"/>
                        <a:t>D10</a:t>
                      </a:r>
                    </a:p>
                  </a:txBody>
                  <a:tcPr/>
                </a:tc>
                <a:tc>
                  <a:txBody>
                    <a:bodyPr/>
                    <a:lstStyle/>
                    <a:p>
                      <a:r>
                        <a:rPr lang="en-US" sz="1600" b="1" dirty="0"/>
                        <a:t>D9</a:t>
                      </a:r>
                    </a:p>
                  </a:txBody>
                  <a:tcPr/>
                </a:tc>
                <a:tc>
                  <a:txBody>
                    <a:bodyPr/>
                    <a:lstStyle/>
                    <a:p>
                      <a:r>
                        <a:rPr lang="en-US" sz="1600" b="1" dirty="0"/>
                        <a:t>D8</a:t>
                      </a:r>
                    </a:p>
                  </a:txBody>
                  <a:tcPr/>
                </a:tc>
                <a:tc>
                  <a:txBody>
                    <a:bodyPr/>
                    <a:lstStyle/>
                    <a:p>
                      <a:r>
                        <a:rPr lang="en-US" sz="1600" b="1" dirty="0"/>
                        <a:t>D7</a:t>
                      </a:r>
                    </a:p>
                  </a:txBody>
                  <a:tcPr/>
                </a:tc>
                <a:tc>
                  <a:txBody>
                    <a:bodyPr/>
                    <a:lstStyle/>
                    <a:p>
                      <a:r>
                        <a:rPr lang="en-US" sz="1600" b="1" dirty="0"/>
                        <a:t>D6</a:t>
                      </a:r>
                    </a:p>
                  </a:txBody>
                  <a:tcPr/>
                </a:tc>
                <a:tc>
                  <a:txBody>
                    <a:bodyPr/>
                    <a:lstStyle/>
                    <a:p>
                      <a:r>
                        <a:rPr lang="en-US" sz="1600" b="1" dirty="0"/>
                        <a:t>D5</a:t>
                      </a:r>
                    </a:p>
                  </a:txBody>
                  <a:tcPr/>
                </a:tc>
                <a:tc>
                  <a:txBody>
                    <a:bodyPr/>
                    <a:lstStyle/>
                    <a:p>
                      <a:r>
                        <a:rPr lang="en-US" sz="1600" b="1" dirty="0"/>
                        <a:t>D4</a:t>
                      </a:r>
                    </a:p>
                  </a:txBody>
                  <a:tcPr/>
                </a:tc>
                <a:tc>
                  <a:txBody>
                    <a:bodyPr/>
                    <a:lstStyle/>
                    <a:p>
                      <a:r>
                        <a:rPr lang="en-US" sz="1600" b="1" dirty="0"/>
                        <a:t>D3</a:t>
                      </a:r>
                    </a:p>
                  </a:txBody>
                  <a:tcPr/>
                </a:tc>
                <a:tc>
                  <a:txBody>
                    <a:bodyPr/>
                    <a:lstStyle/>
                    <a:p>
                      <a:r>
                        <a:rPr lang="en-US" sz="1600" b="1" dirty="0"/>
                        <a:t>D2</a:t>
                      </a:r>
                    </a:p>
                  </a:txBody>
                  <a:tcPr/>
                </a:tc>
                <a:tc>
                  <a:txBody>
                    <a:bodyPr/>
                    <a:lstStyle/>
                    <a:p>
                      <a:r>
                        <a:rPr lang="en-US" sz="1600" b="1" dirty="0"/>
                        <a:t>D1</a:t>
                      </a:r>
                    </a:p>
                  </a:txBody>
                  <a:tcPr/>
                </a:tc>
                <a:tc>
                  <a:txBody>
                    <a:bodyPr/>
                    <a:lstStyle/>
                    <a:p>
                      <a:r>
                        <a:rPr lang="en-US" sz="1600" b="1" dirty="0"/>
                        <a:t>D0</a:t>
                      </a:r>
                    </a:p>
                  </a:txBody>
                  <a:tcPr/>
                </a:tc>
                <a:extLst>
                  <a:ext uri="{0D108BD9-81ED-4DB2-BD59-A6C34878D82A}">
                    <a16:rowId xmlns:a16="http://schemas.microsoft.com/office/drawing/2014/main" val="10000"/>
                  </a:ext>
                </a:extLst>
              </a:tr>
              <a:tr h="4706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noFill/>
                  </a:tcPr>
                </a:tc>
                <a:tc>
                  <a:txBody>
                    <a:bodyPr/>
                    <a:lstStyle/>
                    <a:p>
                      <a:pPr algn="ctr"/>
                      <a:r>
                        <a:rPr lang="en-US" sz="2000" b="1" dirty="0"/>
                        <a:t>×</a:t>
                      </a:r>
                    </a:p>
                  </a:txBody>
                  <a:tcPr>
                    <a:noFill/>
                  </a:tcPr>
                </a:tc>
                <a:tc>
                  <a:txBody>
                    <a:bodyPr/>
                    <a:lstStyle/>
                    <a:p>
                      <a:r>
                        <a:rPr lang="en-US" sz="1600" b="1" dirty="0"/>
                        <a:t>OF</a:t>
                      </a:r>
                    </a:p>
                  </a:txBody>
                  <a:tcPr>
                    <a:noFill/>
                  </a:tcPr>
                </a:tc>
                <a:tc>
                  <a:txBody>
                    <a:bodyPr/>
                    <a:lstStyle/>
                    <a:p>
                      <a:r>
                        <a:rPr lang="en-US" sz="1600" b="1" dirty="0"/>
                        <a:t>DF</a:t>
                      </a:r>
                    </a:p>
                  </a:txBody>
                  <a:tcPr>
                    <a:solidFill>
                      <a:srgbClr val="FFFF00"/>
                    </a:solidFill>
                  </a:tcPr>
                </a:tc>
                <a:tc>
                  <a:txBody>
                    <a:bodyPr/>
                    <a:lstStyle/>
                    <a:p>
                      <a:r>
                        <a:rPr lang="en-US" sz="1600" b="1" dirty="0"/>
                        <a:t>IF</a:t>
                      </a:r>
                    </a:p>
                  </a:txBody>
                  <a:tcPr>
                    <a:solidFill>
                      <a:srgbClr val="92D050"/>
                    </a:solidFill>
                  </a:tcPr>
                </a:tc>
                <a:tc>
                  <a:txBody>
                    <a:bodyPr/>
                    <a:lstStyle/>
                    <a:p>
                      <a:r>
                        <a:rPr lang="en-US" sz="1600" b="1" dirty="0"/>
                        <a:t>TF</a:t>
                      </a:r>
                    </a:p>
                  </a:txBody>
                  <a:tcPr>
                    <a:solidFill>
                      <a:schemeClr val="accent6">
                        <a:lumMod val="60000"/>
                        <a:lumOff val="40000"/>
                      </a:schemeClr>
                    </a:solidFill>
                  </a:tcPr>
                </a:tc>
                <a:tc>
                  <a:txBody>
                    <a:bodyPr/>
                    <a:lstStyle/>
                    <a:p>
                      <a:r>
                        <a:rPr lang="en-US" sz="1600" b="1" dirty="0"/>
                        <a:t>SF</a:t>
                      </a:r>
                    </a:p>
                  </a:txBody>
                  <a:tcPr>
                    <a:noFill/>
                  </a:tcPr>
                </a:tc>
                <a:tc>
                  <a:txBody>
                    <a:bodyPr/>
                    <a:lstStyle/>
                    <a:p>
                      <a:r>
                        <a:rPr lang="en-US" sz="1600" b="1" dirty="0"/>
                        <a:t>ZF</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noFill/>
                  </a:tcPr>
                </a:tc>
                <a:tc>
                  <a:txBody>
                    <a:bodyPr/>
                    <a:lstStyle/>
                    <a:p>
                      <a:r>
                        <a:rPr lang="en-US" sz="1600" b="1" dirty="0"/>
                        <a:t>AF</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noFill/>
                  </a:tcPr>
                </a:tc>
                <a:tc>
                  <a:txBody>
                    <a:bodyPr/>
                    <a:lstStyle/>
                    <a:p>
                      <a:r>
                        <a:rPr lang="en-US" sz="1600" b="1" dirty="0"/>
                        <a:t>PF</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t>×</a:t>
                      </a:r>
                    </a:p>
                  </a:txBody>
                  <a:tcPr>
                    <a:noFill/>
                  </a:tcPr>
                </a:tc>
                <a:tc>
                  <a:txBody>
                    <a:bodyPr/>
                    <a:lstStyle/>
                    <a:p>
                      <a:r>
                        <a:rPr lang="en-US" sz="1600" b="1" dirty="0"/>
                        <a:t>CF</a:t>
                      </a:r>
                    </a:p>
                  </a:txBody>
                  <a:tcPr>
                    <a:noFill/>
                  </a:tcPr>
                </a:tc>
                <a:extLst>
                  <a:ext uri="{0D108BD9-81ED-4DB2-BD59-A6C34878D82A}">
                    <a16:rowId xmlns:a16="http://schemas.microsoft.com/office/drawing/2014/main" val="10001"/>
                  </a:ext>
                </a:extLst>
              </a:tr>
            </a:tbl>
          </a:graphicData>
        </a:graphic>
      </p:graphicFrame>
      <p:sp>
        <p:nvSpPr>
          <p:cNvPr id="3" name="Rectangle 2">
            <a:extLst>
              <a:ext uri="{FF2B5EF4-FFF2-40B4-BE49-F238E27FC236}">
                <a16:creationId xmlns:a16="http://schemas.microsoft.com/office/drawing/2014/main" id="{A0961F1F-804C-489D-91C9-117D93F24263}"/>
              </a:ext>
            </a:extLst>
          </p:cNvPr>
          <p:cNvSpPr/>
          <p:nvPr/>
        </p:nvSpPr>
        <p:spPr>
          <a:xfrm>
            <a:off x="1676400" y="2820955"/>
            <a:ext cx="2784764" cy="2862322"/>
          </a:xfrm>
          <a:prstGeom prst="rect">
            <a:avLst/>
          </a:prstGeom>
          <a:solidFill>
            <a:srgbClr val="FFFF00"/>
          </a:solidFill>
        </p:spPr>
        <p:txBody>
          <a:bodyPr wrap="square">
            <a:spAutoFit/>
          </a:bodyPr>
          <a:lstStyle/>
          <a:p>
            <a:pPr algn="just"/>
            <a:r>
              <a:rPr lang="en-US" dirty="0">
                <a:solidFill>
                  <a:srgbClr val="273239"/>
                </a:solidFill>
                <a:latin typeface="urw-din"/>
              </a:rPr>
              <a:t>This flag is specifically used in string instructions.</a:t>
            </a:r>
            <a:br>
              <a:rPr lang="en-US" dirty="0">
                <a:solidFill>
                  <a:prstClr val="black"/>
                </a:solidFill>
                <a:latin typeface="Calibri"/>
              </a:rPr>
            </a:br>
            <a:r>
              <a:rPr lang="en-US" dirty="0">
                <a:solidFill>
                  <a:srgbClr val="273239"/>
                </a:solidFill>
                <a:latin typeface="urw-din"/>
              </a:rPr>
              <a:t>If DF=1, then access the string data from higher memory location towards lower memory location.</a:t>
            </a:r>
            <a:br>
              <a:rPr lang="en-US" dirty="0">
                <a:solidFill>
                  <a:prstClr val="black"/>
                </a:solidFill>
                <a:latin typeface="Calibri"/>
              </a:rPr>
            </a:br>
            <a:r>
              <a:rPr lang="en-US" dirty="0">
                <a:solidFill>
                  <a:srgbClr val="273239"/>
                </a:solidFill>
                <a:latin typeface="urw-din"/>
              </a:rPr>
              <a:t>If DF=0, then access the string data from lower memory location towards higher memory location.</a:t>
            </a:r>
            <a:endParaRPr lang="en-US" dirty="0">
              <a:solidFill>
                <a:prstClr val="black"/>
              </a:solidFill>
              <a:latin typeface="Calibri"/>
            </a:endParaRPr>
          </a:p>
        </p:txBody>
      </p:sp>
      <p:sp>
        <p:nvSpPr>
          <p:cNvPr id="4" name="Rectangle 3">
            <a:extLst>
              <a:ext uri="{FF2B5EF4-FFF2-40B4-BE49-F238E27FC236}">
                <a16:creationId xmlns:a16="http://schemas.microsoft.com/office/drawing/2014/main" id="{79A8B107-63DE-4AF1-8EF3-FF76F59C02E2}"/>
              </a:ext>
            </a:extLst>
          </p:cNvPr>
          <p:cNvSpPr/>
          <p:nvPr/>
        </p:nvSpPr>
        <p:spPr>
          <a:xfrm>
            <a:off x="4640849" y="2820955"/>
            <a:ext cx="2784764" cy="2862322"/>
          </a:xfrm>
          <a:prstGeom prst="rect">
            <a:avLst/>
          </a:prstGeom>
          <a:solidFill>
            <a:srgbClr val="92D050"/>
          </a:solidFill>
        </p:spPr>
        <p:txBody>
          <a:bodyPr wrap="square">
            <a:spAutoFit/>
          </a:bodyPr>
          <a:lstStyle/>
          <a:p>
            <a:pPr algn="just"/>
            <a:r>
              <a:rPr lang="en-US" dirty="0">
                <a:solidFill>
                  <a:srgbClr val="273239"/>
                </a:solidFill>
                <a:latin typeface="urw-din"/>
              </a:rPr>
              <a:t>Interrupt Flag (I) – This flag is for interrupts.</a:t>
            </a:r>
          </a:p>
          <a:p>
            <a:pPr algn="just"/>
            <a:r>
              <a:rPr lang="en-US" dirty="0">
                <a:solidFill>
                  <a:srgbClr val="273239"/>
                </a:solidFill>
                <a:latin typeface="urw-din"/>
              </a:rPr>
              <a:t>If IF=1, the microprocessor will recognize interrupt requests from the peripherals.</a:t>
            </a:r>
          </a:p>
          <a:p>
            <a:pPr algn="just"/>
            <a:r>
              <a:rPr lang="en-US" dirty="0">
                <a:solidFill>
                  <a:srgbClr val="273239"/>
                </a:solidFill>
                <a:latin typeface="urw-din"/>
              </a:rPr>
              <a:t>If IF=0, the microprocessor will not recognize any interrupt requests and will ignore them.</a:t>
            </a:r>
            <a:endParaRPr lang="en-US" dirty="0">
              <a:solidFill>
                <a:prstClr val="black"/>
              </a:solidFill>
              <a:latin typeface="Calibri"/>
            </a:endParaRPr>
          </a:p>
        </p:txBody>
      </p:sp>
      <p:sp>
        <p:nvSpPr>
          <p:cNvPr id="5" name="Rectangle 4">
            <a:extLst>
              <a:ext uri="{FF2B5EF4-FFF2-40B4-BE49-F238E27FC236}">
                <a16:creationId xmlns:a16="http://schemas.microsoft.com/office/drawing/2014/main" id="{65861908-CA46-413D-95C4-DA7BC34A68C8}"/>
              </a:ext>
            </a:extLst>
          </p:cNvPr>
          <p:cNvSpPr/>
          <p:nvPr/>
        </p:nvSpPr>
        <p:spPr>
          <a:xfrm>
            <a:off x="7557514" y="2820956"/>
            <a:ext cx="3061854" cy="2585323"/>
          </a:xfrm>
          <a:prstGeom prst="rect">
            <a:avLst/>
          </a:prstGeom>
          <a:solidFill>
            <a:schemeClr val="accent6">
              <a:lumMod val="40000"/>
              <a:lumOff val="60000"/>
            </a:schemeClr>
          </a:solidFill>
        </p:spPr>
        <p:txBody>
          <a:bodyPr wrap="square">
            <a:spAutoFit/>
          </a:bodyPr>
          <a:lstStyle/>
          <a:p>
            <a:pPr algn="just"/>
            <a:r>
              <a:rPr lang="en-US" dirty="0">
                <a:solidFill>
                  <a:srgbClr val="273239"/>
                </a:solidFill>
                <a:latin typeface="urw-din"/>
              </a:rPr>
              <a:t>Trap Flag (T) –If TF=1, the CPU automatically generates an internal interrupt after each instruction, allowing a program to be inspected as it executes instruction by instruction.</a:t>
            </a:r>
          </a:p>
          <a:p>
            <a:pPr algn="just"/>
            <a:r>
              <a:rPr lang="en-US" dirty="0">
                <a:solidFill>
                  <a:srgbClr val="273239"/>
                </a:solidFill>
                <a:latin typeface="urw-din"/>
              </a:rPr>
              <a:t>If TF=0, no function is performed.</a:t>
            </a:r>
            <a:endParaRPr lang="en-US" dirty="0">
              <a:solidFill>
                <a:prstClr val="black"/>
              </a:solidFill>
              <a:latin typeface="Calibri"/>
            </a:endParaRPr>
          </a:p>
        </p:txBody>
      </p:sp>
      <p:cxnSp>
        <p:nvCxnSpPr>
          <p:cNvPr id="7" name="Straight Arrow Connector 6">
            <a:extLst>
              <a:ext uri="{FF2B5EF4-FFF2-40B4-BE49-F238E27FC236}">
                <a16:creationId xmlns:a16="http://schemas.microsoft.com/office/drawing/2014/main" id="{FE744F7B-0678-42F6-AC2C-8265279E7160}"/>
              </a:ext>
            </a:extLst>
          </p:cNvPr>
          <p:cNvCxnSpPr>
            <a:endCxn id="3" idx="0"/>
          </p:cNvCxnSpPr>
          <p:nvPr/>
        </p:nvCxnSpPr>
        <p:spPr>
          <a:xfrm flipH="1">
            <a:off x="3068782" y="1766047"/>
            <a:ext cx="1503218" cy="1054908"/>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ACAB0-3741-41E7-BA08-567259C0B7EB}"/>
              </a:ext>
            </a:extLst>
          </p:cNvPr>
          <p:cNvCxnSpPr/>
          <p:nvPr/>
        </p:nvCxnSpPr>
        <p:spPr>
          <a:xfrm>
            <a:off x="5105400" y="1766047"/>
            <a:ext cx="609600" cy="1054908"/>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2DE5459-424C-4B25-BE2D-F64A66C2A23D}"/>
              </a:ext>
            </a:extLst>
          </p:cNvPr>
          <p:cNvCxnSpPr/>
          <p:nvPr/>
        </p:nvCxnSpPr>
        <p:spPr>
          <a:xfrm>
            <a:off x="5777346" y="1766047"/>
            <a:ext cx="3061854" cy="105490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E0C008-19BC-42EA-A7BA-3AEE7B34C3E7}"/>
              </a:ext>
            </a:extLst>
          </p:cNvPr>
          <p:cNvSpPr txBox="1"/>
          <p:nvPr/>
        </p:nvSpPr>
        <p:spPr>
          <a:xfrm>
            <a:off x="1676400" y="57528"/>
            <a:ext cx="4419600" cy="830997"/>
          </a:xfrm>
          <a:prstGeom prst="rect">
            <a:avLst/>
          </a:prstGeom>
          <a:noFill/>
        </p:spPr>
        <p:txBody>
          <a:bodyPr wrap="square" rtlCol="0">
            <a:spAutoFit/>
          </a:bodyPr>
          <a:lstStyle/>
          <a:p>
            <a:r>
              <a:rPr lang="en-IN" sz="2400" dirty="0">
                <a:solidFill>
                  <a:srgbClr val="FF0000"/>
                </a:solidFill>
                <a:latin typeface="Calibri"/>
              </a:rPr>
              <a:t>Flag register:</a:t>
            </a:r>
          </a:p>
          <a:p>
            <a:r>
              <a:rPr lang="en-IN" sz="2400" dirty="0">
                <a:solidFill>
                  <a:srgbClr val="FF0000"/>
                </a:solidFill>
                <a:latin typeface="Calibri"/>
              </a:rPr>
              <a:t>Control flag</a:t>
            </a:r>
          </a:p>
        </p:txBody>
      </p:sp>
    </p:spTree>
    <p:extLst>
      <p:ext uri="{BB962C8B-B14F-4D97-AF65-F5344CB8AC3E}">
        <p14:creationId xmlns:p14="http://schemas.microsoft.com/office/powerpoint/2010/main" val="324098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0"/>
            <a:ext cx="4419600" cy="523220"/>
          </a:xfrm>
          <a:prstGeom prst="rect">
            <a:avLst/>
          </a:prstGeom>
        </p:spPr>
        <p:txBody>
          <a:bodyPr wrap="square">
            <a:spAutoFit/>
          </a:bodyPr>
          <a:lstStyle/>
          <a:p>
            <a:pPr algn="ctr">
              <a:defRPr/>
            </a:pPr>
            <a:r>
              <a:rPr lang="en-US" sz="2800" b="1" u="sng" dirty="0">
                <a:solidFill>
                  <a:prstClr val="black"/>
                </a:solidFill>
                <a:latin typeface="Calibri"/>
              </a:rPr>
              <a:t>The Execution Unit contd..</a:t>
            </a:r>
            <a:endParaRPr lang="en-US" sz="2800" u="sng" dirty="0">
              <a:solidFill>
                <a:prstClr val="black"/>
              </a:solidFill>
              <a:latin typeface="Calibri"/>
            </a:endParaRPr>
          </a:p>
        </p:txBody>
      </p:sp>
      <p:sp>
        <p:nvSpPr>
          <p:cNvPr id="4" name="Rectangle 3"/>
          <p:cNvSpPr/>
          <p:nvPr/>
        </p:nvSpPr>
        <p:spPr>
          <a:xfrm>
            <a:off x="1524000" y="914400"/>
            <a:ext cx="8839200" cy="1754326"/>
          </a:xfrm>
          <a:prstGeom prst="rect">
            <a:avLst/>
          </a:prstGeom>
          <a:solidFill>
            <a:srgbClr val="FFFF00"/>
          </a:solidFill>
        </p:spPr>
        <p:txBody>
          <a:bodyPr wrap="square">
            <a:spAutoFit/>
          </a:bodyPr>
          <a:lstStyle/>
          <a:p>
            <a:r>
              <a:rPr lang="en-US" b="1" dirty="0">
                <a:solidFill>
                  <a:prstClr val="black"/>
                </a:solidFill>
                <a:latin typeface="Calibri"/>
              </a:rPr>
              <a:t>Q. Find the status of the flags CF, SF, AF after the following instructions are executed.</a:t>
            </a:r>
          </a:p>
          <a:p>
            <a:pPr algn="ctr"/>
            <a:r>
              <a:rPr lang="en-US" b="1" dirty="0">
                <a:solidFill>
                  <a:prstClr val="black"/>
                </a:solidFill>
                <a:latin typeface="Calibri"/>
              </a:rPr>
              <a:t>MOV AL, 35H</a:t>
            </a:r>
          </a:p>
          <a:p>
            <a:pPr algn="ctr"/>
            <a:r>
              <a:rPr lang="en-US" b="1" dirty="0">
                <a:solidFill>
                  <a:prstClr val="black"/>
                </a:solidFill>
                <a:latin typeface="Calibri"/>
              </a:rPr>
              <a:t>ADD AL, 0CEH</a:t>
            </a:r>
          </a:p>
          <a:p>
            <a:r>
              <a:rPr lang="en-US" dirty="0">
                <a:solidFill>
                  <a:prstClr val="black"/>
                </a:solidFill>
                <a:latin typeface="Calibri"/>
              </a:rPr>
              <a:t>   35H    	 0011 0101</a:t>
            </a:r>
          </a:p>
          <a:p>
            <a:r>
              <a:rPr lang="en-US" dirty="0">
                <a:solidFill>
                  <a:prstClr val="black"/>
                </a:solidFill>
                <a:latin typeface="Calibri"/>
              </a:rPr>
              <a:t>+ CEH    	1100 1110</a:t>
            </a:r>
          </a:p>
          <a:p>
            <a:r>
              <a:rPr lang="en-US" b="1" dirty="0">
                <a:solidFill>
                  <a:prstClr val="black"/>
                </a:solidFill>
                <a:latin typeface="Calibri"/>
              </a:rPr>
              <a:t>103H     1 0000 0011</a:t>
            </a:r>
          </a:p>
        </p:txBody>
      </p:sp>
      <p:sp>
        <p:nvSpPr>
          <p:cNvPr id="5" name="Rectangle 4"/>
          <p:cNvSpPr/>
          <p:nvPr/>
        </p:nvSpPr>
        <p:spPr>
          <a:xfrm>
            <a:off x="1662545" y="3581400"/>
            <a:ext cx="8839200" cy="1477328"/>
          </a:xfrm>
          <a:prstGeom prst="rect">
            <a:avLst/>
          </a:prstGeom>
          <a:gradFill>
            <a:gsLst>
              <a:gs pos="0">
                <a:srgbClr val="FFEFD1"/>
              </a:gs>
              <a:gs pos="64999">
                <a:srgbClr val="F0EBD5"/>
              </a:gs>
              <a:gs pos="100000">
                <a:srgbClr val="D1C39F"/>
              </a:gs>
            </a:gsLst>
            <a:lin ang="5400000" scaled="0"/>
          </a:gradFill>
        </p:spPr>
        <p:txBody>
          <a:bodyPr wrap="square">
            <a:spAutoFit/>
          </a:bodyPr>
          <a:lstStyle/>
          <a:p>
            <a:r>
              <a:rPr lang="en-US" b="1" i="1" dirty="0">
                <a:solidFill>
                  <a:prstClr val="black"/>
                </a:solidFill>
                <a:latin typeface="Calibri"/>
              </a:rPr>
              <a:t>Control Flags</a:t>
            </a:r>
            <a:r>
              <a:rPr lang="en-US" dirty="0">
                <a:solidFill>
                  <a:prstClr val="black"/>
                </a:solidFill>
                <a:latin typeface="Calibri"/>
              </a:rPr>
              <a:t> There are three control flags ; the Trap flag, Direction flag &amp;Interrupt flag. The control flags have to be deliberately set or reset according to the requirements of the program. The </a:t>
            </a:r>
            <a:r>
              <a:rPr lang="en-US" b="1" dirty="0">
                <a:solidFill>
                  <a:srgbClr val="00B050"/>
                </a:solidFill>
                <a:latin typeface="Calibri"/>
              </a:rPr>
              <a:t>Trap flag (TF) </a:t>
            </a:r>
            <a:r>
              <a:rPr lang="en-US" dirty="0">
                <a:solidFill>
                  <a:prstClr val="black"/>
                </a:solidFill>
                <a:latin typeface="Calibri"/>
              </a:rPr>
              <a:t>is set to perform step by step execution, during debugging. The </a:t>
            </a:r>
            <a:r>
              <a:rPr lang="en-US" b="1" dirty="0">
                <a:solidFill>
                  <a:srgbClr val="00B050"/>
                </a:solidFill>
                <a:latin typeface="Calibri"/>
              </a:rPr>
              <a:t>Interrupt flag (IF) </a:t>
            </a:r>
            <a:r>
              <a:rPr lang="en-US" dirty="0">
                <a:solidFill>
                  <a:prstClr val="black"/>
                </a:solidFill>
                <a:latin typeface="Calibri"/>
              </a:rPr>
              <a:t>is set to enable interrupts. The </a:t>
            </a:r>
            <a:r>
              <a:rPr lang="en-US" b="1" dirty="0">
                <a:solidFill>
                  <a:srgbClr val="00B050"/>
                </a:solidFill>
                <a:latin typeface="Calibri"/>
              </a:rPr>
              <a:t>Direction flag (DF) </a:t>
            </a:r>
            <a:r>
              <a:rPr lang="en-US" dirty="0">
                <a:solidFill>
                  <a:prstClr val="black"/>
                </a:solidFill>
                <a:latin typeface="Calibri"/>
              </a:rPr>
              <a:t>is used in string operations.</a:t>
            </a:r>
          </a:p>
        </p:txBody>
      </p:sp>
      <p:sp>
        <p:nvSpPr>
          <p:cNvPr id="6" name="Rectangle 5"/>
          <p:cNvSpPr/>
          <p:nvPr/>
        </p:nvSpPr>
        <p:spPr>
          <a:xfrm>
            <a:off x="1690255" y="5352872"/>
            <a:ext cx="8853055" cy="1200329"/>
          </a:xfrm>
          <a:prstGeom prst="rect">
            <a:avLst/>
          </a:prstGeom>
          <a:gradFill>
            <a:gsLst>
              <a:gs pos="0">
                <a:srgbClr val="5E9EFF"/>
              </a:gs>
              <a:gs pos="39999">
                <a:srgbClr val="85C2FF"/>
              </a:gs>
              <a:gs pos="70000">
                <a:srgbClr val="C4D6EB"/>
              </a:gs>
              <a:gs pos="100000">
                <a:srgbClr val="FFEBFA"/>
              </a:gs>
            </a:gsLst>
            <a:lin ang="5400000" scaled="0"/>
          </a:gradFill>
        </p:spPr>
        <p:txBody>
          <a:bodyPr wrap="square">
            <a:spAutoFit/>
          </a:bodyPr>
          <a:lstStyle/>
          <a:p>
            <a:pPr algn="just"/>
            <a:r>
              <a:rPr lang="en-US" b="1" i="1" dirty="0">
                <a:solidFill>
                  <a:prstClr val="black"/>
                </a:solidFill>
                <a:latin typeface="Calibri"/>
              </a:rPr>
              <a:t>Arithmetic Logic Unit </a:t>
            </a:r>
            <a:r>
              <a:rPr lang="en-US" dirty="0">
                <a:solidFill>
                  <a:prstClr val="black"/>
                </a:solidFill>
                <a:latin typeface="Calibri"/>
              </a:rPr>
              <a:t>It is the part of a computer that performs all arithmetic and logic</a:t>
            </a:r>
          </a:p>
          <a:p>
            <a:pPr algn="just"/>
            <a:r>
              <a:rPr lang="en-US" dirty="0">
                <a:solidFill>
                  <a:prstClr val="black"/>
                </a:solidFill>
                <a:latin typeface="Calibri"/>
              </a:rPr>
              <a:t>computations. The ALU is the most important unit of the processor. Instructions that are</a:t>
            </a:r>
          </a:p>
          <a:p>
            <a:pPr algn="just"/>
            <a:r>
              <a:rPr lang="en-US" dirty="0">
                <a:solidFill>
                  <a:prstClr val="black"/>
                </a:solidFill>
                <a:latin typeface="Calibri"/>
              </a:rPr>
              <a:t>fetched and decoded, are executed in the ALU. Thus the ALU has direct access to the general purpose registers and flags.</a:t>
            </a:r>
          </a:p>
        </p:txBody>
      </p:sp>
      <p:sp>
        <p:nvSpPr>
          <p:cNvPr id="7" name="TextBox 6"/>
          <p:cNvSpPr txBox="1"/>
          <p:nvPr/>
        </p:nvSpPr>
        <p:spPr>
          <a:xfrm>
            <a:off x="1524000" y="2553563"/>
            <a:ext cx="6400800" cy="923330"/>
          </a:xfrm>
          <a:prstGeom prst="rect">
            <a:avLst/>
          </a:prstGeom>
          <a:solidFill>
            <a:srgbClr val="FFFF00"/>
          </a:solidFill>
        </p:spPr>
        <p:txBody>
          <a:bodyPr wrap="square" rtlCol="0">
            <a:spAutoFit/>
          </a:bodyPr>
          <a:lstStyle/>
          <a:p>
            <a:r>
              <a:rPr lang="en-US" dirty="0">
                <a:solidFill>
                  <a:prstClr val="black"/>
                </a:solidFill>
                <a:latin typeface="Calibri"/>
              </a:rPr>
              <a:t>CF = 1 since there is a carry out from D7.</a:t>
            </a:r>
          </a:p>
          <a:p>
            <a:r>
              <a:rPr lang="en-US" dirty="0">
                <a:solidFill>
                  <a:prstClr val="black"/>
                </a:solidFill>
                <a:latin typeface="Calibri"/>
              </a:rPr>
              <a:t>SF = 0 since the sign bit (MSB) of the 8-bit destination is 0.</a:t>
            </a:r>
          </a:p>
          <a:p>
            <a:r>
              <a:rPr lang="en-US" dirty="0">
                <a:solidFill>
                  <a:prstClr val="black"/>
                </a:solidFill>
                <a:latin typeface="Calibri"/>
              </a:rPr>
              <a:t>AF = 1 since there is an overflow from D3 to D4.</a:t>
            </a:r>
            <a:endParaRPr lang="en-US" b="1" dirty="0">
              <a:solidFill>
                <a:srgbClr val="FF0000"/>
              </a:solidFill>
              <a:latin typeface="Calibri"/>
            </a:endParaRPr>
          </a:p>
        </p:txBody>
      </p:sp>
      <p:sp>
        <p:nvSpPr>
          <p:cNvPr id="8" name="TextBox 7"/>
          <p:cNvSpPr txBox="1"/>
          <p:nvPr/>
        </p:nvSpPr>
        <p:spPr>
          <a:xfrm>
            <a:off x="1600200" y="545068"/>
            <a:ext cx="3124200" cy="369332"/>
          </a:xfrm>
          <a:prstGeom prst="rect">
            <a:avLst/>
          </a:prstGeom>
          <a:noFill/>
        </p:spPr>
        <p:txBody>
          <a:bodyPr wrap="square" rtlCol="0">
            <a:spAutoFit/>
          </a:bodyPr>
          <a:lstStyle/>
          <a:p>
            <a:r>
              <a:rPr lang="en-US" dirty="0">
                <a:solidFill>
                  <a:prstClr val="black"/>
                </a:solidFill>
                <a:latin typeface="Calibri"/>
              </a:rPr>
              <a:t>Solved Example on carry Flag</a:t>
            </a:r>
          </a:p>
        </p:txBody>
      </p:sp>
    </p:spTree>
    <p:extLst>
      <p:ext uri="{BB962C8B-B14F-4D97-AF65-F5344CB8AC3E}">
        <p14:creationId xmlns:p14="http://schemas.microsoft.com/office/powerpoint/2010/main" val="392836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1" y="76200"/>
            <a:ext cx="3696205" cy="523220"/>
          </a:xfrm>
          <a:prstGeom prst="rect">
            <a:avLst/>
          </a:prstGeom>
        </p:spPr>
        <p:txBody>
          <a:bodyPr wrap="none">
            <a:spAutoFit/>
          </a:bodyPr>
          <a:lstStyle/>
          <a:p>
            <a:r>
              <a:rPr lang="en-US" sz="2800" b="1" u="sng" dirty="0">
                <a:solidFill>
                  <a:prstClr val="black"/>
                </a:solidFill>
                <a:latin typeface="Calibri"/>
              </a:rPr>
              <a:t>Bus Interface Unit (BIU)</a:t>
            </a:r>
            <a:endParaRPr lang="en-US" sz="2800" u="sng" dirty="0">
              <a:solidFill>
                <a:prstClr val="black"/>
              </a:solidFill>
              <a:latin typeface="Calibri"/>
            </a:endParaRPr>
          </a:p>
        </p:txBody>
      </p:sp>
      <p:sp>
        <p:nvSpPr>
          <p:cNvPr id="3" name="Rectangle 2"/>
          <p:cNvSpPr/>
          <p:nvPr/>
        </p:nvSpPr>
        <p:spPr>
          <a:xfrm>
            <a:off x="1600200" y="533400"/>
            <a:ext cx="8915400" cy="707886"/>
          </a:xfrm>
          <a:prstGeom prst="rect">
            <a:avLst/>
          </a:prstGeom>
          <a:solidFill>
            <a:srgbClr val="FFFF00">
              <a:alpha val="49000"/>
            </a:srgbClr>
          </a:solidFill>
        </p:spPr>
        <p:txBody>
          <a:bodyPr wrap="square">
            <a:spAutoFit/>
          </a:bodyPr>
          <a:lstStyle/>
          <a:p>
            <a:r>
              <a:rPr lang="en-US" sz="2000" dirty="0">
                <a:solidFill>
                  <a:prstClr val="black"/>
                </a:solidFill>
                <a:latin typeface="Calibri"/>
              </a:rPr>
              <a:t>This unit BIU is responsible for address calculations, pre-fetching instructions for the queue and sequencing instructions one by one.</a:t>
            </a:r>
          </a:p>
        </p:txBody>
      </p:sp>
      <p:sp>
        <p:nvSpPr>
          <p:cNvPr id="4" name="Rectangle 3"/>
          <p:cNvSpPr/>
          <p:nvPr/>
        </p:nvSpPr>
        <p:spPr>
          <a:xfrm>
            <a:off x="4038600" y="1143001"/>
            <a:ext cx="2819400" cy="430887"/>
          </a:xfrm>
          <a:prstGeom prst="rect">
            <a:avLst/>
          </a:prstGeom>
        </p:spPr>
        <p:txBody>
          <a:bodyPr wrap="square">
            <a:spAutoFit/>
          </a:bodyPr>
          <a:lstStyle/>
          <a:p>
            <a:r>
              <a:rPr lang="en-US" sz="2200" b="1" dirty="0">
                <a:solidFill>
                  <a:prstClr val="black"/>
                </a:solidFill>
                <a:latin typeface="Calibri"/>
              </a:rPr>
              <a:t>The Instruction Queue</a:t>
            </a:r>
          </a:p>
        </p:txBody>
      </p:sp>
      <p:sp>
        <p:nvSpPr>
          <p:cNvPr id="5" name="Rectangle 4"/>
          <p:cNvSpPr/>
          <p:nvPr/>
        </p:nvSpPr>
        <p:spPr>
          <a:xfrm>
            <a:off x="1600200" y="1524001"/>
            <a:ext cx="9067800" cy="5324535"/>
          </a:xfrm>
          <a:prstGeom prst="rect">
            <a:avLst/>
          </a:prstGeom>
          <a:noFill/>
        </p:spPr>
        <p:txBody>
          <a:bodyPr wrap="square">
            <a:spAutoFit/>
          </a:bodyPr>
          <a:lstStyle/>
          <a:p>
            <a:pPr marL="342900" indent="-342900" algn="just">
              <a:buFont typeface="Wingdings" pitchFamily="2" charset="2"/>
              <a:buChar char="ü"/>
            </a:pPr>
            <a:r>
              <a:rPr lang="en-US" sz="2000" dirty="0">
                <a:solidFill>
                  <a:prstClr val="black"/>
                </a:solidFill>
                <a:latin typeface="Calibri"/>
              </a:rPr>
              <a:t>Instructions are found in memory, from where they are fetched and decoded as and when they need to be executed. </a:t>
            </a:r>
          </a:p>
          <a:p>
            <a:pPr algn="just"/>
            <a:endParaRPr lang="en-US" sz="2000" dirty="0">
              <a:solidFill>
                <a:prstClr val="black"/>
              </a:solidFill>
              <a:latin typeface="Calibri"/>
            </a:endParaRPr>
          </a:p>
          <a:p>
            <a:pPr marL="342900" indent="-342900" algn="just">
              <a:buFont typeface="Wingdings" pitchFamily="2" charset="2"/>
              <a:buChar char="ü"/>
            </a:pPr>
            <a:r>
              <a:rPr lang="en-US" sz="2000" dirty="0">
                <a:solidFill>
                  <a:prstClr val="black"/>
                </a:solidFill>
                <a:latin typeface="Calibri"/>
              </a:rPr>
              <a:t>However in 8086, there is a queue which fetches instructions ahead of the execution time and places them in a 6-byte first-in-first-out (FIFO) queue. This pre-fetching is done when the buses are free i.e., not being used for the execution of the current instruction.</a:t>
            </a:r>
          </a:p>
          <a:p>
            <a:pPr algn="just"/>
            <a:endParaRPr lang="en-US" sz="2000" dirty="0">
              <a:solidFill>
                <a:prstClr val="black"/>
              </a:solidFill>
              <a:latin typeface="Calibri"/>
            </a:endParaRPr>
          </a:p>
          <a:p>
            <a:pPr marL="342900" indent="-342900" algn="just">
              <a:buFont typeface="Wingdings" pitchFamily="2" charset="2"/>
              <a:buChar char="ü"/>
            </a:pPr>
            <a:r>
              <a:rPr lang="en-US" sz="2000" dirty="0">
                <a:solidFill>
                  <a:prstClr val="black"/>
                </a:solidFill>
                <a:latin typeface="Calibri"/>
              </a:rPr>
              <a:t>The advantage of pre-fetching is that when a particular instruction is to be executed, there is a good chance of finding it in the queue (which is on-chip), rather than having to go to memory to fetch it.</a:t>
            </a:r>
          </a:p>
          <a:p>
            <a:pPr algn="just"/>
            <a:endParaRPr lang="en-US" sz="2000" dirty="0">
              <a:solidFill>
                <a:prstClr val="black"/>
              </a:solidFill>
              <a:latin typeface="Calibri"/>
            </a:endParaRPr>
          </a:p>
          <a:p>
            <a:pPr marL="342900" indent="-342900" algn="just">
              <a:buFont typeface="Wingdings" pitchFamily="2" charset="2"/>
              <a:buChar char="ü"/>
            </a:pPr>
            <a:r>
              <a:rPr lang="en-US" sz="2000" dirty="0">
                <a:solidFill>
                  <a:prstClr val="black"/>
                </a:solidFill>
                <a:latin typeface="Calibri"/>
              </a:rPr>
              <a:t>This pre-fetching belongs to a class of ideas called pipelining, which means that both execution and fetching take place at the same time i.e., while the execution of one instruction is going on, the fetching of another one can be done.</a:t>
            </a:r>
          </a:p>
          <a:p>
            <a:pPr algn="just"/>
            <a:endParaRPr lang="en-US" sz="2000" dirty="0">
              <a:solidFill>
                <a:prstClr val="black"/>
              </a:solidFill>
              <a:latin typeface="Calibri"/>
            </a:endParaRPr>
          </a:p>
          <a:p>
            <a:pPr marL="342900" indent="-342900" algn="just">
              <a:buFont typeface="Wingdings" pitchFamily="2" charset="2"/>
              <a:buChar char="ü"/>
            </a:pPr>
            <a:r>
              <a:rPr lang="en-US" sz="2000" dirty="0">
                <a:solidFill>
                  <a:prstClr val="black"/>
                </a:solidFill>
                <a:latin typeface="Calibri"/>
              </a:rPr>
              <a:t>Pipelining greatly speeds up processing.</a:t>
            </a:r>
          </a:p>
        </p:txBody>
      </p:sp>
    </p:spTree>
    <p:extLst>
      <p:ext uri="{BB962C8B-B14F-4D97-AF65-F5344CB8AC3E}">
        <p14:creationId xmlns:p14="http://schemas.microsoft.com/office/powerpoint/2010/main" val="4923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5891</Words>
  <Application>Microsoft Office PowerPoint</Application>
  <PresentationFormat>Widescreen</PresentationFormat>
  <Paragraphs>761</Paragraphs>
  <Slides>52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Calibri Light</vt:lpstr>
      <vt:lpstr>Cambria Math</vt:lpstr>
      <vt:lpstr>Gill Sans MT</vt:lpstr>
      <vt:lpstr>Nunito</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Segments, Segment Registers &amp; Offset Registers</vt:lpstr>
      <vt:lpstr>Memory Address Generation</vt:lpstr>
      <vt:lpstr>Segment : Offset Address</vt:lpstr>
      <vt:lpstr>PowerPoint Presentation</vt:lpstr>
      <vt:lpstr>PowerPoint Presentation</vt:lpstr>
      <vt:lpstr>PowerPoint Presentation</vt:lpstr>
      <vt:lpstr>PowerPoint Presentation</vt:lpstr>
      <vt:lpstr>PowerPoint Presentation</vt:lpstr>
      <vt:lpstr>PowerPoint Presentation</vt:lpstr>
      <vt:lpstr>Addressing Modes of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 the Addressing Modes</vt:lpstr>
      <vt:lpstr>PowerPoint Presentation</vt:lpstr>
      <vt:lpstr>PowerPoint Presentation</vt:lpstr>
      <vt:lpstr>PowerPoint Presentation</vt:lpstr>
      <vt:lpstr>Find the Physical Address</vt:lpstr>
      <vt:lpstr>PowerPoint Presentation</vt:lpstr>
      <vt:lpstr>Example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 Timing</vt:lpstr>
      <vt:lpstr>PowerPoint Presentation</vt:lpstr>
      <vt:lpstr>Memory Read Timing Diagrams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aarifko@gmail.com</dc:creator>
  <cp:lastModifiedBy>aarifko@gmail.com</cp:lastModifiedBy>
  <cp:revision>2</cp:revision>
  <dcterms:created xsi:type="dcterms:W3CDTF">2023-03-13T16:06:43Z</dcterms:created>
  <dcterms:modified xsi:type="dcterms:W3CDTF">2023-03-13T16:07:11Z</dcterms:modified>
</cp:coreProperties>
</file>