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4"/>
  </p:sldMasterIdLst>
  <p:notesMasterIdLst>
    <p:notesMasterId r:id="rId49"/>
  </p:notesMasterIdLst>
  <p:sldIdLst>
    <p:sldId id="359" r:id="rId5"/>
    <p:sldId id="415" r:id="rId6"/>
    <p:sldId id="543" r:id="rId7"/>
    <p:sldId id="422" r:id="rId8"/>
    <p:sldId id="544" r:id="rId9"/>
    <p:sldId id="256" r:id="rId10"/>
    <p:sldId id="545" r:id="rId11"/>
    <p:sldId id="288" r:id="rId12"/>
    <p:sldId id="289" r:id="rId13"/>
    <p:sldId id="546" r:id="rId14"/>
    <p:sldId id="418" r:id="rId15"/>
    <p:sldId id="290" r:id="rId16"/>
    <p:sldId id="311" r:id="rId17"/>
    <p:sldId id="291" r:id="rId18"/>
    <p:sldId id="421" r:id="rId19"/>
    <p:sldId id="258" r:id="rId20"/>
    <p:sldId id="259" r:id="rId21"/>
    <p:sldId id="263" r:id="rId22"/>
    <p:sldId id="420" r:id="rId23"/>
    <p:sldId id="286" r:id="rId24"/>
    <p:sldId id="287" r:id="rId25"/>
    <p:sldId id="295" r:id="rId26"/>
    <p:sldId id="297" r:id="rId27"/>
    <p:sldId id="298" r:id="rId28"/>
    <p:sldId id="278" r:id="rId29"/>
    <p:sldId id="260" r:id="rId30"/>
    <p:sldId id="299" r:id="rId31"/>
    <p:sldId id="264" r:id="rId32"/>
    <p:sldId id="265" r:id="rId33"/>
    <p:sldId id="305" r:id="rId34"/>
    <p:sldId id="300" r:id="rId35"/>
    <p:sldId id="301" r:id="rId36"/>
    <p:sldId id="303" r:id="rId37"/>
    <p:sldId id="302" r:id="rId38"/>
    <p:sldId id="280" r:id="rId39"/>
    <p:sldId id="273" r:id="rId40"/>
    <p:sldId id="310" r:id="rId41"/>
    <p:sldId id="540" r:id="rId42"/>
    <p:sldId id="266" r:id="rId43"/>
    <p:sldId id="267" r:id="rId44"/>
    <p:sldId id="276" r:id="rId45"/>
    <p:sldId id="419" r:id="rId46"/>
    <p:sldId id="423" r:id="rId47"/>
    <p:sldId id="542" r:id="rId4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A478010F-4204-40FD-88FF-DBC580611317}" type="datetimeFigureOut">
              <a:rPr lang="en-US"/>
              <a:pPr>
                <a:defRPr/>
              </a:pPr>
              <a:t>2/23/2023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6EB261B-CF37-48FD-AD6F-F79A0F5873E2}" type="slidenum">
              <a:rPr lang="en-US" altLang="en-US"/>
              <a:pPr>
                <a:defRPr/>
              </a:pPr>
              <a:t>‹#›</a:t>
            </a:fld>
            <a:endParaRPr lang="en-US" altLang="en-US"/>
          </a:p>
        </p:txBody>
      </p:sp>
    </p:spTree>
    <p:extLst>
      <p:ext uri="{BB962C8B-B14F-4D97-AF65-F5344CB8AC3E}">
        <p14:creationId xmlns:p14="http://schemas.microsoft.com/office/powerpoint/2010/main" val="23753190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F9F66938-13CE-4446-874A-C174FDD936AD}"/>
              </a:ext>
            </a:extLst>
          </p:cNvPr>
          <p:cNvSpPr>
            <a:spLocks noGrp="1" noRot="1" noChangeAspect="1" noTextEdit="1"/>
          </p:cNvSpPr>
          <p:nvPr>
            <p:ph type="sldImg"/>
          </p:nvPr>
        </p:nvSpPr>
        <p:spPr/>
      </p:sp>
      <p:sp>
        <p:nvSpPr>
          <p:cNvPr id="51203" name="Notes Placeholder 2">
            <a:extLst>
              <a:ext uri="{FF2B5EF4-FFF2-40B4-BE49-F238E27FC236}">
                <a16:creationId xmlns:a16="http://schemas.microsoft.com/office/drawing/2014/main" id="{57002C6A-A55E-A28D-17F2-1BDE1B8FD1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a:latin typeface="Times New Roman" panose="02020603050405020304" pitchFamily="18" charset="0"/>
                <a:cs typeface="Times New Roman" panose="02020603050405020304" pitchFamily="18" charset="0"/>
              </a:rPr>
              <a:t>object-oriented collection of reusable types that you can use to develop </a:t>
            </a:r>
            <a:endParaRPr lang="en-IN" altLang="en-US" sz="1100"/>
          </a:p>
        </p:txBody>
      </p:sp>
      <p:sp>
        <p:nvSpPr>
          <p:cNvPr id="51204" name="Slide Number Placeholder 3">
            <a:extLst>
              <a:ext uri="{FF2B5EF4-FFF2-40B4-BE49-F238E27FC236}">
                <a16:creationId xmlns:a16="http://schemas.microsoft.com/office/drawing/2014/main" id="{68AE6BA0-FC61-3C27-1109-003BE77184D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None/>
            </a:pPr>
            <a:fld id="{46847922-2A02-4D2E-83C8-9D7ADF684628}" type="slidenum">
              <a:rPr lang="en-US" altLang="en-US"/>
              <a:pPr>
                <a:buFontTx/>
                <a:buNone/>
              </a:pPr>
              <a:t>16</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2B7224B0-CAC5-C0F1-C343-68E11FC28DF3}"/>
              </a:ext>
            </a:extLst>
          </p:cNvPr>
          <p:cNvSpPr>
            <a:spLocks noGrp="1" noRot="1" noChangeAspect="1" noTextEdit="1"/>
          </p:cNvSpPr>
          <p:nvPr>
            <p:ph type="sldImg"/>
          </p:nvPr>
        </p:nvSpPr>
        <p:spPr/>
      </p:sp>
      <p:sp>
        <p:nvSpPr>
          <p:cNvPr id="52227" name="Notes Placeholder 2">
            <a:extLst>
              <a:ext uri="{FF2B5EF4-FFF2-40B4-BE49-F238E27FC236}">
                <a16:creationId xmlns:a16="http://schemas.microsoft.com/office/drawing/2014/main" id="{B63DB832-BB99-BE4E-A02D-DE8FF8593C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52228" name="Slide Number Placeholder 3">
            <a:extLst>
              <a:ext uri="{FF2B5EF4-FFF2-40B4-BE49-F238E27FC236}">
                <a16:creationId xmlns:a16="http://schemas.microsoft.com/office/drawing/2014/main" id="{71C761FD-ED62-042F-D1A2-6207544148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None/>
            </a:pPr>
            <a:fld id="{C29F2608-3E0F-4B4F-A0F1-E4FD08869016}" type="slidenum">
              <a:rPr lang="en-US" altLang="en-US"/>
              <a:pPr>
                <a:buFontTx/>
                <a:buNone/>
              </a:pPr>
              <a:t>27</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130649FF-E751-EE1B-EFC7-1E18B3BBE7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8D1536-986D-4337-B15C-94ACB3F3571E}" type="slidenum">
              <a:rPr lang="en-US" altLang="en-US"/>
              <a:pPr/>
              <a:t>38</a:t>
            </a:fld>
            <a:endParaRPr lang="en-US" altLang="en-US"/>
          </a:p>
        </p:txBody>
      </p:sp>
      <p:sp>
        <p:nvSpPr>
          <p:cNvPr id="65539" name="Rectangle 2">
            <a:extLst>
              <a:ext uri="{FF2B5EF4-FFF2-40B4-BE49-F238E27FC236}">
                <a16:creationId xmlns:a16="http://schemas.microsoft.com/office/drawing/2014/main" id="{9B443C29-BE54-1812-96BE-54CBE278BEF3}"/>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6F5D0376-4EC8-2FE9-4608-D35540A0C4A1}"/>
              </a:ext>
            </a:extLst>
          </p:cNvPr>
          <p:cNvSpPr>
            <a:spLocks noGrp="1" noChangeArrowheads="1"/>
          </p:cNvSpPr>
          <p:nvPr>
            <p:ph type="body" idx="1"/>
          </p:nvPr>
        </p:nvSpPr>
        <p:spPr>
          <a:xfrm>
            <a:off x="974725" y="4560888"/>
            <a:ext cx="5365750" cy="308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diagram above illustrates the process used to compile and execute managed code, that is, code that uses the CLR. Source code written in C#, VB.NET, or some other language that targets the CLR is first transformed into MSIL by the appropriate language compiler. Before execution, this MSIL is JIT compiled into native code for whatever processor the code will run on. The default is to JIT compile each method when it is first called, but it’s also possible to “pre-JIT” the MSIL. With this option, all methods are compiled before the application is loaded, so the overhead of JIT compilation on each initial method call is avoided.</a:t>
            </a:r>
          </a:p>
          <a:p>
            <a:r>
              <a:rPr lang="en-US" altLang="en-US">
                <a:latin typeface="Arial" panose="020B0604020202020204" pitchFamily="34" charset="0"/>
              </a:rPr>
              <a:t>One point worth noting is that all languages targeting the CLR should exhibit roughly the same performance. While some compilers may produce better MSIL code than others, large variations in execution speed are unlikely.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50002351-5890-1E8A-9517-CFF5E0BC4AA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073C8FE-CF15-436D-B782-23797357C588}" type="slidenum">
              <a:rPr lang="en-US" altLang="en-US" sz="1200"/>
              <a:pPr algn="r" eaLnBrk="1" hangingPunct="1"/>
              <a:t>41</a:t>
            </a:fld>
            <a:endParaRPr lang="en-US" altLang="en-US" sz="1200"/>
          </a:p>
        </p:txBody>
      </p:sp>
      <p:sp>
        <p:nvSpPr>
          <p:cNvPr id="54275" name="Rectangle 2">
            <a:extLst>
              <a:ext uri="{FF2B5EF4-FFF2-40B4-BE49-F238E27FC236}">
                <a16:creationId xmlns:a16="http://schemas.microsoft.com/office/drawing/2014/main" id="{3B52CCF6-D0DB-D07C-B697-DCA4DBC33E82}"/>
              </a:ext>
            </a:extLst>
          </p:cNvPr>
          <p:cNvSpPr>
            <a:spLocks noGrp="1" noRot="1" noChangeAspect="1" noChangeArrowheads="1" noTextEdit="1"/>
          </p:cNvSpPr>
          <p:nvPr>
            <p:ph type="sldImg"/>
          </p:nvPr>
        </p:nvSpPr>
        <p:spPr>
          <a:xfrm>
            <a:off x="382588" y="685800"/>
            <a:ext cx="6096000" cy="3429000"/>
          </a:xfrm>
        </p:spPr>
      </p:sp>
      <p:sp>
        <p:nvSpPr>
          <p:cNvPr id="54276" name="Rectangle 3">
            <a:extLst>
              <a:ext uri="{FF2B5EF4-FFF2-40B4-BE49-F238E27FC236}">
                <a16:creationId xmlns:a16="http://schemas.microsoft.com/office/drawing/2014/main" id="{2097D40B-69EB-F14B-51A8-37798F1FC41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GB" altLang="en-US" sz="800"/>
              <a:t>We already know that an assembly does NOT contain native binary code, but instead MSIL code.  Obviously before the MSIL code can be executed it must be converted into native binary instructions.  Converted?  Does this mean interpreted?  NO!  The MSIL code is compiled and not thrown away.  This means that next time the code is requested it is already in the form of  machine instructions and thus this mechanism in the log run is far more efficient than an interpreter for example.</a:t>
            </a:r>
          </a:p>
          <a:p>
            <a:pPr eaLnBrk="1" hangingPunct="1"/>
            <a:endParaRPr lang="en-GB" altLang="en-US" sz="800"/>
          </a:p>
          <a:p>
            <a:pPr eaLnBrk="1" hangingPunct="1"/>
            <a:r>
              <a:rPr lang="en-GB" altLang="en-US" sz="800"/>
              <a:t>The compilation is carried out by a JIT (Just In Time) compiler.  Does the compiler compile all of the code in one go?  The answer to this question is NO.  If this approach was taken there would be a long delay during the applications initialisation, and realistically not all the code within the module will be required in one go.  Instead, when the code is loaded a ‘stub’ is connected to each method. When a  method is called via the stub the compiler generates the binary native code.  This mechanism goes a long way to describing why the compiler is called a ‘JIT’ compiler.</a:t>
            </a:r>
          </a:p>
          <a:p>
            <a:pPr eaLnBrk="1" hangingPunct="1"/>
            <a:endParaRPr lang="en-GB" altLang="en-US" sz="800"/>
          </a:p>
          <a:p>
            <a:pPr eaLnBrk="1" hangingPunct="1"/>
            <a:r>
              <a:rPr lang="en-GB" altLang="en-US" sz="800"/>
              <a:t>Compiled code is only saved in the same process (run) of an application.  And even then it's not guaranteed.  we do what's called "code-pitching" which means we through away cold (or little used) JITed code if memory pressure requires it.    We do persisted JITed code in the install time scenario.</a:t>
            </a:r>
          </a:p>
          <a:p>
            <a:pPr eaLnBrk="1" hangingPunct="1"/>
            <a:endParaRPr lang="en-GB" altLang="en-US" sz="800"/>
          </a:p>
          <a:p>
            <a:pPr eaLnBrk="1" hangingPunct="1"/>
            <a:r>
              <a:rPr lang="en-GB" altLang="en-US" sz="800"/>
              <a:t>The benefit for to this system is obviously portability. A couple of things to think about -</a:t>
            </a:r>
          </a:p>
          <a:p>
            <a:pPr eaLnBrk="1" hangingPunct="1"/>
            <a:endParaRPr lang="en-GB" altLang="en-US" sz="800"/>
          </a:p>
          <a:p>
            <a:pPr eaLnBrk="1" hangingPunct="1"/>
            <a:r>
              <a:rPr lang="en-GB" altLang="en-US" sz="800"/>
              <a:t>Let’s imagine you’ve built a managed component for the Intel Pentium III platform.  It works fine.  Later in the year Intel release a super new chip.  When Microsoft release a new version of the JIT, it’s possible that this brand spanking new version of the JIT will have learned a few new tricks e.g. to make use of the new improved instruction set of the new Intel chip or new CPU registers!</a:t>
            </a:r>
          </a:p>
          <a:p>
            <a:pPr eaLnBrk="1" hangingPunct="1"/>
            <a:endParaRPr lang="en-GB" altLang="en-US" sz="800"/>
          </a:p>
          <a:p>
            <a:pPr eaLnBrk="1" hangingPunct="1"/>
            <a:r>
              <a:rPr lang="en-GB" altLang="en-US" sz="800"/>
              <a:t>And finally, Microsoft plan to offer a tool called PREJIT.  	This tool will compile your assemblies into native code and save the resultant binary executable code to disk.  When the assemblies are next loaded the binary code is already available thus improving startup time and execution speeds.</a:t>
            </a:r>
          </a:p>
          <a:p>
            <a:pPr eaLnBrk="1" hangingPunct="1"/>
            <a:endParaRPr lang="en-US" altLang="en-US"/>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DCFF817F-663F-4AAC-8A42-4BC5EF91B4EE}" type="datetime1">
              <a:rPr lang="en-US" smtClean="0"/>
              <a:t>2/23/2023</a:t>
            </a:fld>
            <a:endParaRPr lang="en-US"/>
          </a:p>
        </p:txBody>
      </p:sp>
      <p:sp>
        <p:nvSpPr>
          <p:cNvPr id="5" name="Footer Placeholder 4"/>
          <p:cNvSpPr>
            <a:spLocks noGrp="1"/>
          </p:cNvSpPr>
          <p:nvPr>
            <p:ph type="ftr" sz="quarter" idx="11"/>
          </p:nvPr>
        </p:nvSpPr>
        <p:spPr/>
        <p:txBody>
          <a:bodyPr/>
          <a:lstStyle/>
          <a:p>
            <a:pPr>
              <a:defRPr/>
            </a:pPr>
            <a:r>
              <a:rPr lang="en-US"/>
              <a:t>Java Practice-Mr. R C Ravindranath, Asst. Prof., SOE-CSE</a:t>
            </a:r>
          </a:p>
        </p:txBody>
      </p:sp>
      <p:sp>
        <p:nvSpPr>
          <p:cNvPr id="6" name="Slide Number Placeholder 5"/>
          <p:cNvSpPr>
            <a:spLocks noGrp="1"/>
          </p:cNvSpPr>
          <p:nvPr>
            <p:ph type="sldNum" sz="quarter" idx="12"/>
          </p:nvPr>
        </p:nvSpPr>
        <p:spPr/>
        <p:txBody>
          <a:bodyPr/>
          <a:lstStyle/>
          <a:p>
            <a:pPr>
              <a:defRPr/>
            </a:pPr>
            <a:fld id="{C7EAA41F-A922-4686-BA3C-62BDFD285D9D}" type="slidenum">
              <a:rPr lang="en-US" altLang="en-US" smtClean="0"/>
              <a:pPr>
                <a:defRPr/>
              </a:pPr>
              <a:t>‹#›</a:t>
            </a:fld>
            <a:endParaRPr lang="en-US" altLang="en-US"/>
          </a:p>
        </p:txBody>
      </p:sp>
    </p:spTree>
    <p:extLst>
      <p:ext uri="{BB962C8B-B14F-4D97-AF65-F5344CB8AC3E}">
        <p14:creationId xmlns:p14="http://schemas.microsoft.com/office/powerpoint/2010/main" val="177293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191C554-58F0-4584-A83A-006F45A548DF}" type="datetime1">
              <a:rPr lang="en-US" smtClean="0"/>
              <a:t>2/23/2023</a:t>
            </a:fld>
            <a:endParaRPr lang="en-US"/>
          </a:p>
        </p:txBody>
      </p:sp>
      <p:sp>
        <p:nvSpPr>
          <p:cNvPr id="5" name="Footer Placeholder 4"/>
          <p:cNvSpPr>
            <a:spLocks noGrp="1"/>
          </p:cNvSpPr>
          <p:nvPr>
            <p:ph type="ftr" sz="quarter" idx="11"/>
          </p:nvPr>
        </p:nvSpPr>
        <p:spPr/>
        <p:txBody>
          <a:bodyPr/>
          <a:lstStyle/>
          <a:p>
            <a:pPr>
              <a:defRPr/>
            </a:pPr>
            <a:r>
              <a:rPr lang="en-US"/>
              <a:t>Java Practice-Mr. R C Ravindranath, Asst. Prof., SOE-CSE</a:t>
            </a:r>
          </a:p>
        </p:txBody>
      </p:sp>
      <p:sp>
        <p:nvSpPr>
          <p:cNvPr id="6" name="Slide Number Placeholder 5"/>
          <p:cNvSpPr>
            <a:spLocks noGrp="1"/>
          </p:cNvSpPr>
          <p:nvPr>
            <p:ph type="sldNum" sz="quarter" idx="12"/>
          </p:nvPr>
        </p:nvSpPr>
        <p:spPr/>
        <p:txBody>
          <a:bodyPr/>
          <a:lstStyle/>
          <a:p>
            <a:pPr>
              <a:defRPr/>
            </a:pPr>
            <a:fld id="{E5F1C36E-CD42-41C9-86B5-4AA82F65620B}" type="slidenum">
              <a:rPr lang="en-US" altLang="en-US" smtClean="0"/>
              <a:pPr>
                <a:defRPr/>
              </a:pPr>
              <a:t>‹#›</a:t>
            </a:fld>
            <a:endParaRPr lang="en-US" altLang="en-US"/>
          </a:p>
        </p:txBody>
      </p:sp>
    </p:spTree>
    <p:extLst>
      <p:ext uri="{BB962C8B-B14F-4D97-AF65-F5344CB8AC3E}">
        <p14:creationId xmlns:p14="http://schemas.microsoft.com/office/powerpoint/2010/main" val="110785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A9F642D-48E6-4BC7-AA42-7C7AD28F1ED0}" type="datetime1">
              <a:rPr lang="en-US" smtClean="0"/>
              <a:t>2/23/2023</a:t>
            </a:fld>
            <a:endParaRPr lang="en-US"/>
          </a:p>
        </p:txBody>
      </p:sp>
      <p:sp>
        <p:nvSpPr>
          <p:cNvPr id="5" name="Footer Placeholder 4"/>
          <p:cNvSpPr>
            <a:spLocks noGrp="1"/>
          </p:cNvSpPr>
          <p:nvPr>
            <p:ph type="ftr" sz="quarter" idx="11"/>
          </p:nvPr>
        </p:nvSpPr>
        <p:spPr/>
        <p:txBody>
          <a:bodyPr/>
          <a:lstStyle/>
          <a:p>
            <a:pPr>
              <a:defRPr/>
            </a:pPr>
            <a:r>
              <a:rPr lang="en-US"/>
              <a:t>Java Practice-Mr. R C Ravindranath, Asst. Prof., SOE-CSE</a:t>
            </a:r>
          </a:p>
        </p:txBody>
      </p:sp>
      <p:sp>
        <p:nvSpPr>
          <p:cNvPr id="6" name="Slide Number Placeholder 5"/>
          <p:cNvSpPr>
            <a:spLocks noGrp="1"/>
          </p:cNvSpPr>
          <p:nvPr>
            <p:ph type="sldNum" sz="quarter" idx="12"/>
          </p:nvPr>
        </p:nvSpPr>
        <p:spPr/>
        <p:txBody>
          <a:bodyPr/>
          <a:lstStyle/>
          <a:p>
            <a:pPr>
              <a:defRPr/>
            </a:pPr>
            <a:fld id="{A5B80D9D-5719-4315-811B-7F05FDE2BB3C}" type="slidenum">
              <a:rPr lang="en-US" altLang="en-US" smtClean="0"/>
              <a:pPr>
                <a:defRPr/>
              </a:pPr>
              <a:t>‹#›</a:t>
            </a:fld>
            <a:endParaRPr lang="en-US" altLang="en-US"/>
          </a:p>
        </p:txBody>
      </p:sp>
    </p:spTree>
    <p:extLst>
      <p:ext uri="{BB962C8B-B14F-4D97-AF65-F5344CB8AC3E}">
        <p14:creationId xmlns:p14="http://schemas.microsoft.com/office/powerpoint/2010/main" val="287513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71DE77B-4FF2-4EEB-95BB-879474B11F78}" type="datetime1">
              <a:rPr lang="en-US" smtClean="0"/>
              <a:t>2/23/2023</a:t>
            </a:fld>
            <a:endParaRPr lang="en-US"/>
          </a:p>
        </p:txBody>
      </p:sp>
      <p:sp>
        <p:nvSpPr>
          <p:cNvPr id="5" name="Footer Placeholder 4"/>
          <p:cNvSpPr>
            <a:spLocks noGrp="1"/>
          </p:cNvSpPr>
          <p:nvPr>
            <p:ph type="ftr" sz="quarter" idx="11"/>
          </p:nvPr>
        </p:nvSpPr>
        <p:spPr/>
        <p:txBody>
          <a:bodyPr/>
          <a:lstStyle/>
          <a:p>
            <a:pPr>
              <a:defRPr/>
            </a:pPr>
            <a:r>
              <a:rPr lang="en-US"/>
              <a:t>Java Practice-Mr. R C Ravindranath, Asst. Prof., SOE-CSE</a:t>
            </a:r>
          </a:p>
        </p:txBody>
      </p:sp>
      <p:sp>
        <p:nvSpPr>
          <p:cNvPr id="6" name="Slide Number Placeholder 5"/>
          <p:cNvSpPr>
            <a:spLocks noGrp="1"/>
          </p:cNvSpPr>
          <p:nvPr>
            <p:ph type="sldNum" sz="quarter" idx="12"/>
          </p:nvPr>
        </p:nvSpPr>
        <p:spPr/>
        <p:txBody>
          <a:bodyPr/>
          <a:lstStyle/>
          <a:p>
            <a:pPr>
              <a:defRPr/>
            </a:pPr>
            <a:fld id="{6CA00F6B-167A-4933-A052-AD0F4B8522F6}" type="slidenum">
              <a:rPr lang="en-US" altLang="en-US" smtClean="0"/>
              <a:pPr>
                <a:defRPr/>
              </a:pPr>
              <a:t>‹#›</a:t>
            </a:fld>
            <a:endParaRPr lang="en-US" altLang="en-US"/>
          </a:p>
        </p:txBody>
      </p:sp>
    </p:spTree>
    <p:extLst>
      <p:ext uri="{BB962C8B-B14F-4D97-AF65-F5344CB8AC3E}">
        <p14:creationId xmlns:p14="http://schemas.microsoft.com/office/powerpoint/2010/main" val="1385911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CCE7C58-2158-448F-B73B-519EC7EE63C6}" type="datetime1">
              <a:rPr lang="en-US" smtClean="0"/>
              <a:t>2/23/2023</a:t>
            </a:fld>
            <a:endParaRPr lang="en-US"/>
          </a:p>
        </p:txBody>
      </p:sp>
      <p:sp>
        <p:nvSpPr>
          <p:cNvPr id="5" name="Footer Placeholder 4"/>
          <p:cNvSpPr>
            <a:spLocks noGrp="1"/>
          </p:cNvSpPr>
          <p:nvPr>
            <p:ph type="ftr" sz="quarter" idx="11"/>
          </p:nvPr>
        </p:nvSpPr>
        <p:spPr/>
        <p:txBody>
          <a:bodyPr/>
          <a:lstStyle/>
          <a:p>
            <a:pPr>
              <a:defRPr/>
            </a:pPr>
            <a:r>
              <a:rPr lang="en-US"/>
              <a:t>Java Practice-Mr. R C Ravindranath, Asst. Prof., SOE-CSE</a:t>
            </a:r>
          </a:p>
        </p:txBody>
      </p:sp>
      <p:sp>
        <p:nvSpPr>
          <p:cNvPr id="6" name="Slide Number Placeholder 5"/>
          <p:cNvSpPr>
            <a:spLocks noGrp="1"/>
          </p:cNvSpPr>
          <p:nvPr>
            <p:ph type="sldNum" sz="quarter" idx="12"/>
          </p:nvPr>
        </p:nvSpPr>
        <p:spPr/>
        <p:txBody>
          <a:bodyPr/>
          <a:lstStyle/>
          <a:p>
            <a:pPr>
              <a:defRPr/>
            </a:pPr>
            <a:fld id="{C873E4CF-5A47-4E84-8772-B72BDA4047F1}" type="slidenum">
              <a:rPr lang="en-US" altLang="en-US" smtClean="0"/>
              <a:pPr>
                <a:defRPr/>
              </a:pPr>
              <a:t>‹#›</a:t>
            </a:fld>
            <a:endParaRPr lang="en-US" altLang="en-US"/>
          </a:p>
        </p:txBody>
      </p:sp>
    </p:spTree>
    <p:extLst>
      <p:ext uri="{BB962C8B-B14F-4D97-AF65-F5344CB8AC3E}">
        <p14:creationId xmlns:p14="http://schemas.microsoft.com/office/powerpoint/2010/main" val="158379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8ECC0FA6-84CD-485E-92B7-622321FC8BCB}" type="datetime1">
              <a:rPr lang="en-US" smtClean="0"/>
              <a:t>2/23/2023</a:t>
            </a:fld>
            <a:endParaRPr lang="en-US"/>
          </a:p>
        </p:txBody>
      </p:sp>
      <p:sp>
        <p:nvSpPr>
          <p:cNvPr id="6" name="Footer Placeholder 5"/>
          <p:cNvSpPr>
            <a:spLocks noGrp="1"/>
          </p:cNvSpPr>
          <p:nvPr>
            <p:ph type="ftr" sz="quarter" idx="11"/>
          </p:nvPr>
        </p:nvSpPr>
        <p:spPr/>
        <p:txBody>
          <a:bodyPr/>
          <a:lstStyle/>
          <a:p>
            <a:pPr>
              <a:defRPr/>
            </a:pPr>
            <a:r>
              <a:rPr lang="en-US"/>
              <a:t>Java Practice-Mr. R C Ravindranath, Asst. Prof., SOE-CSE</a:t>
            </a:r>
          </a:p>
        </p:txBody>
      </p:sp>
      <p:sp>
        <p:nvSpPr>
          <p:cNvPr id="7" name="Slide Number Placeholder 6"/>
          <p:cNvSpPr>
            <a:spLocks noGrp="1"/>
          </p:cNvSpPr>
          <p:nvPr>
            <p:ph type="sldNum" sz="quarter" idx="12"/>
          </p:nvPr>
        </p:nvSpPr>
        <p:spPr/>
        <p:txBody>
          <a:bodyPr/>
          <a:lstStyle/>
          <a:p>
            <a:pPr>
              <a:defRPr/>
            </a:pPr>
            <a:fld id="{231C271C-492A-4D5F-8B39-E78566C7DFCC}" type="slidenum">
              <a:rPr lang="en-US" altLang="en-US" smtClean="0"/>
              <a:pPr>
                <a:defRPr/>
              </a:pPr>
              <a:t>‹#›</a:t>
            </a:fld>
            <a:endParaRPr lang="en-US" altLang="en-US"/>
          </a:p>
        </p:txBody>
      </p:sp>
    </p:spTree>
    <p:extLst>
      <p:ext uri="{BB962C8B-B14F-4D97-AF65-F5344CB8AC3E}">
        <p14:creationId xmlns:p14="http://schemas.microsoft.com/office/powerpoint/2010/main" val="152590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CC2DC0CE-91D4-4A51-A684-E034732B9978}" type="datetime1">
              <a:rPr lang="en-US" smtClean="0"/>
              <a:t>2/23/2023</a:t>
            </a:fld>
            <a:endParaRPr lang="en-US"/>
          </a:p>
        </p:txBody>
      </p:sp>
      <p:sp>
        <p:nvSpPr>
          <p:cNvPr id="8" name="Footer Placeholder 7"/>
          <p:cNvSpPr>
            <a:spLocks noGrp="1"/>
          </p:cNvSpPr>
          <p:nvPr>
            <p:ph type="ftr" sz="quarter" idx="11"/>
          </p:nvPr>
        </p:nvSpPr>
        <p:spPr/>
        <p:txBody>
          <a:bodyPr/>
          <a:lstStyle/>
          <a:p>
            <a:pPr>
              <a:defRPr/>
            </a:pPr>
            <a:r>
              <a:rPr lang="en-US"/>
              <a:t>Java Practice-Mr. R C Ravindranath, Asst. Prof., SOE-CSE</a:t>
            </a:r>
          </a:p>
        </p:txBody>
      </p:sp>
      <p:sp>
        <p:nvSpPr>
          <p:cNvPr id="9" name="Slide Number Placeholder 8"/>
          <p:cNvSpPr>
            <a:spLocks noGrp="1"/>
          </p:cNvSpPr>
          <p:nvPr>
            <p:ph type="sldNum" sz="quarter" idx="12"/>
          </p:nvPr>
        </p:nvSpPr>
        <p:spPr/>
        <p:txBody>
          <a:bodyPr/>
          <a:lstStyle/>
          <a:p>
            <a:pPr>
              <a:defRPr/>
            </a:pPr>
            <a:fld id="{296D9A12-4A4B-4C60-B6AC-97FBC4C17E01}" type="slidenum">
              <a:rPr lang="en-US" altLang="en-US" smtClean="0"/>
              <a:pPr>
                <a:defRPr/>
              </a:pPr>
              <a:t>‹#›</a:t>
            </a:fld>
            <a:endParaRPr lang="en-US" altLang="en-US"/>
          </a:p>
        </p:txBody>
      </p:sp>
    </p:spTree>
    <p:extLst>
      <p:ext uri="{BB962C8B-B14F-4D97-AF65-F5344CB8AC3E}">
        <p14:creationId xmlns:p14="http://schemas.microsoft.com/office/powerpoint/2010/main" val="243352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83CFBA5B-3841-4BE1-B90A-3DD821B07BD1}" type="datetime1">
              <a:rPr lang="en-US" smtClean="0"/>
              <a:t>2/23/2023</a:t>
            </a:fld>
            <a:endParaRPr lang="en-US"/>
          </a:p>
        </p:txBody>
      </p:sp>
      <p:sp>
        <p:nvSpPr>
          <p:cNvPr id="4" name="Footer Placeholder 3"/>
          <p:cNvSpPr>
            <a:spLocks noGrp="1"/>
          </p:cNvSpPr>
          <p:nvPr>
            <p:ph type="ftr" sz="quarter" idx="11"/>
          </p:nvPr>
        </p:nvSpPr>
        <p:spPr/>
        <p:txBody>
          <a:bodyPr/>
          <a:lstStyle/>
          <a:p>
            <a:pPr>
              <a:defRPr/>
            </a:pPr>
            <a:r>
              <a:rPr lang="en-US"/>
              <a:t>Java Practice-Mr. R C Ravindranath, Asst. Prof., SOE-CSE</a:t>
            </a:r>
          </a:p>
        </p:txBody>
      </p:sp>
      <p:sp>
        <p:nvSpPr>
          <p:cNvPr id="5" name="Slide Number Placeholder 4"/>
          <p:cNvSpPr>
            <a:spLocks noGrp="1"/>
          </p:cNvSpPr>
          <p:nvPr>
            <p:ph type="sldNum" sz="quarter" idx="12"/>
          </p:nvPr>
        </p:nvSpPr>
        <p:spPr/>
        <p:txBody>
          <a:bodyPr/>
          <a:lstStyle/>
          <a:p>
            <a:pPr>
              <a:defRPr/>
            </a:pPr>
            <a:fld id="{C4D00706-9AEA-4952-BB6A-4906FEA364FB}" type="slidenum">
              <a:rPr lang="en-US" altLang="en-US" smtClean="0"/>
              <a:pPr>
                <a:defRPr/>
              </a:pPr>
              <a:t>‹#›</a:t>
            </a:fld>
            <a:endParaRPr lang="en-US" altLang="en-US"/>
          </a:p>
        </p:txBody>
      </p:sp>
    </p:spTree>
    <p:extLst>
      <p:ext uri="{BB962C8B-B14F-4D97-AF65-F5344CB8AC3E}">
        <p14:creationId xmlns:p14="http://schemas.microsoft.com/office/powerpoint/2010/main" val="149979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10ED10F-5F38-42AE-9C67-6FB1F270AED8}" type="datetime1">
              <a:rPr lang="en-US" smtClean="0"/>
              <a:t>2/23/2023</a:t>
            </a:fld>
            <a:endParaRPr lang="en-US"/>
          </a:p>
        </p:txBody>
      </p:sp>
      <p:sp>
        <p:nvSpPr>
          <p:cNvPr id="3" name="Footer Placeholder 2"/>
          <p:cNvSpPr>
            <a:spLocks noGrp="1"/>
          </p:cNvSpPr>
          <p:nvPr>
            <p:ph type="ftr" sz="quarter" idx="11"/>
          </p:nvPr>
        </p:nvSpPr>
        <p:spPr/>
        <p:txBody>
          <a:bodyPr/>
          <a:lstStyle/>
          <a:p>
            <a:pPr>
              <a:defRPr/>
            </a:pPr>
            <a:r>
              <a:rPr lang="en-US"/>
              <a:t>Java Practice-Mr. R C Ravindranath, Asst. Prof., SOE-CSE</a:t>
            </a:r>
          </a:p>
        </p:txBody>
      </p:sp>
      <p:sp>
        <p:nvSpPr>
          <p:cNvPr id="4" name="Slide Number Placeholder 3"/>
          <p:cNvSpPr>
            <a:spLocks noGrp="1"/>
          </p:cNvSpPr>
          <p:nvPr>
            <p:ph type="sldNum" sz="quarter" idx="12"/>
          </p:nvPr>
        </p:nvSpPr>
        <p:spPr/>
        <p:txBody>
          <a:bodyPr/>
          <a:lstStyle/>
          <a:p>
            <a:pPr>
              <a:defRPr/>
            </a:pPr>
            <a:fld id="{B4E2A9EA-2E2A-4CA0-A201-F15078DE889A}" type="slidenum">
              <a:rPr lang="en-US" altLang="en-US" smtClean="0"/>
              <a:pPr>
                <a:defRPr/>
              </a:pPr>
              <a:t>‹#›</a:t>
            </a:fld>
            <a:endParaRPr lang="en-US" altLang="en-US"/>
          </a:p>
        </p:txBody>
      </p:sp>
    </p:spTree>
    <p:extLst>
      <p:ext uri="{BB962C8B-B14F-4D97-AF65-F5344CB8AC3E}">
        <p14:creationId xmlns:p14="http://schemas.microsoft.com/office/powerpoint/2010/main" val="46332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8278814-0AAE-4036-92A4-1ECF0AA047FC}" type="datetime1">
              <a:rPr lang="en-US" smtClean="0"/>
              <a:t>2/23/2023</a:t>
            </a:fld>
            <a:endParaRPr lang="en-US"/>
          </a:p>
        </p:txBody>
      </p:sp>
      <p:sp>
        <p:nvSpPr>
          <p:cNvPr id="6" name="Footer Placeholder 5"/>
          <p:cNvSpPr>
            <a:spLocks noGrp="1"/>
          </p:cNvSpPr>
          <p:nvPr>
            <p:ph type="ftr" sz="quarter" idx="11"/>
          </p:nvPr>
        </p:nvSpPr>
        <p:spPr/>
        <p:txBody>
          <a:bodyPr/>
          <a:lstStyle/>
          <a:p>
            <a:pPr>
              <a:defRPr/>
            </a:pPr>
            <a:r>
              <a:rPr lang="en-US"/>
              <a:t>Java Practice-Mr. R C Ravindranath, Asst. Prof., SOE-CSE</a:t>
            </a:r>
          </a:p>
        </p:txBody>
      </p:sp>
      <p:sp>
        <p:nvSpPr>
          <p:cNvPr id="7" name="Slide Number Placeholder 6"/>
          <p:cNvSpPr>
            <a:spLocks noGrp="1"/>
          </p:cNvSpPr>
          <p:nvPr>
            <p:ph type="sldNum" sz="quarter" idx="12"/>
          </p:nvPr>
        </p:nvSpPr>
        <p:spPr/>
        <p:txBody>
          <a:bodyPr/>
          <a:lstStyle/>
          <a:p>
            <a:pPr>
              <a:defRPr/>
            </a:pPr>
            <a:fld id="{E59F9833-046D-41FD-98BF-9DA9A329DB57}" type="slidenum">
              <a:rPr lang="en-US" altLang="en-US" smtClean="0"/>
              <a:pPr>
                <a:defRPr/>
              </a:pPr>
              <a:t>‹#›</a:t>
            </a:fld>
            <a:endParaRPr lang="en-US" altLang="en-US"/>
          </a:p>
        </p:txBody>
      </p:sp>
    </p:spTree>
    <p:extLst>
      <p:ext uri="{BB962C8B-B14F-4D97-AF65-F5344CB8AC3E}">
        <p14:creationId xmlns:p14="http://schemas.microsoft.com/office/powerpoint/2010/main" val="146341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60E3D81-8F56-4E58-A3E4-5D9426E43BB5}" type="datetime1">
              <a:rPr lang="en-US" smtClean="0"/>
              <a:t>2/23/2023</a:t>
            </a:fld>
            <a:endParaRPr lang="en-US"/>
          </a:p>
        </p:txBody>
      </p:sp>
      <p:sp>
        <p:nvSpPr>
          <p:cNvPr id="6" name="Footer Placeholder 5"/>
          <p:cNvSpPr>
            <a:spLocks noGrp="1"/>
          </p:cNvSpPr>
          <p:nvPr>
            <p:ph type="ftr" sz="quarter" idx="11"/>
          </p:nvPr>
        </p:nvSpPr>
        <p:spPr/>
        <p:txBody>
          <a:bodyPr/>
          <a:lstStyle/>
          <a:p>
            <a:pPr>
              <a:defRPr/>
            </a:pPr>
            <a:r>
              <a:rPr lang="en-US"/>
              <a:t>Java Practice-Mr. R C Ravindranath, Asst. Prof., SOE-CSE</a:t>
            </a:r>
          </a:p>
        </p:txBody>
      </p:sp>
      <p:sp>
        <p:nvSpPr>
          <p:cNvPr id="7" name="Slide Number Placeholder 6"/>
          <p:cNvSpPr>
            <a:spLocks noGrp="1"/>
          </p:cNvSpPr>
          <p:nvPr>
            <p:ph type="sldNum" sz="quarter" idx="12"/>
          </p:nvPr>
        </p:nvSpPr>
        <p:spPr/>
        <p:txBody>
          <a:bodyPr/>
          <a:lstStyle/>
          <a:p>
            <a:pPr>
              <a:defRPr/>
            </a:pPr>
            <a:fld id="{2C64BF3B-BAE6-45F4-894B-623F90330EE5}" type="slidenum">
              <a:rPr lang="en-US" altLang="en-US" smtClean="0"/>
              <a:pPr>
                <a:defRPr/>
              </a:pPr>
              <a:t>‹#›</a:t>
            </a:fld>
            <a:endParaRPr lang="en-US" altLang="en-US"/>
          </a:p>
        </p:txBody>
      </p:sp>
    </p:spTree>
    <p:extLst>
      <p:ext uri="{BB962C8B-B14F-4D97-AF65-F5344CB8AC3E}">
        <p14:creationId xmlns:p14="http://schemas.microsoft.com/office/powerpoint/2010/main" val="62103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94F4160-2A7B-46D3-A393-B08E89989C52}" type="datetime1">
              <a:rPr lang="en-US" smtClean="0"/>
              <a:t>2/23/2023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Java Practice-Mr. R C Ravindranath, Asst. Prof., SOE-CSE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512618B-365E-4D5F-A1C8-69B6CB29E190}" type="slidenum">
              <a:rPr lang="en-US" altLang="en-US" smtClean="0"/>
              <a:pPr>
                <a:defRPr/>
              </a:pPr>
              <a:t>‹#›</a:t>
            </a:fld>
            <a:endParaRPr lang="en-US" altLang="en-US"/>
          </a:p>
        </p:txBody>
      </p:sp>
      <p:pic>
        <p:nvPicPr>
          <p:cNvPr id="7"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9208894"/>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1CC42D2-EB17-D722-7A0E-ECD3F2E5F805}"/>
              </a:ext>
            </a:extLst>
          </p:cNvPr>
          <p:cNvSpPr>
            <a:spLocks noGrp="1" noChangeArrowheads="1"/>
          </p:cNvSpPr>
          <p:nvPr>
            <p:ph type="title"/>
          </p:nvPr>
        </p:nvSpPr>
        <p:spPr>
          <a:xfrm>
            <a:off x="1981200" y="403226"/>
            <a:ext cx="8229600" cy="561975"/>
          </a:xfrm>
        </p:spPr>
        <p:txBody>
          <a:bodyPr>
            <a:normAutofit/>
          </a:bodyPr>
          <a:lstStyle/>
          <a:p>
            <a:pPr algn="ctr"/>
            <a:r>
              <a:rPr lang="en-US" altLang="en-US" sz="2800" b="1" dirty="0">
                <a:latin typeface="Times New Roman"/>
                <a:cs typeface="Times New Roman"/>
              </a:rPr>
              <a:t>Objectives</a:t>
            </a:r>
          </a:p>
        </p:txBody>
      </p:sp>
      <p:sp>
        <p:nvSpPr>
          <p:cNvPr id="2051" name="Rectangle 3">
            <a:extLst>
              <a:ext uri="{FF2B5EF4-FFF2-40B4-BE49-F238E27FC236}">
                <a16:creationId xmlns:a16="http://schemas.microsoft.com/office/drawing/2014/main" id="{88DF55CA-8981-7C31-EAE9-05D3207AB672}"/>
              </a:ext>
            </a:extLst>
          </p:cNvPr>
          <p:cNvSpPr>
            <a:spLocks noGrp="1" noChangeArrowheads="1"/>
          </p:cNvSpPr>
          <p:nvPr>
            <p:ph type="body" idx="1"/>
          </p:nvPr>
        </p:nvSpPr>
        <p:spPr>
          <a:xfrm>
            <a:off x="1010356" y="716845"/>
            <a:ext cx="9225844" cy="5036787"/>
          </a:xfrm>
        </p:spPr>
        <p:txBody>
          <a:bodyPr vert="horz" lIns="91440" tIns="45720" rIns="91440" bIns="45720" rtlCol="0" anchor="t">
            <a:normAutofit/>
          </a:bodyPr>
          <a:lstStyle/>
          <a:p>
            <a:pPr>
              <a:lnSpc>
                <a:spcPct val="160000"/>
              </a:lnSpc>
            </a:pPr>
            <a:r>
              <a:rPr lang="en-US" altLang="en-US" sz="2000">
                <a:latin typeface="Times New Roman"/>
                <a:cs typeface="Times New Roman"/>
              </a:rPr>
              <a:t>The CLR and .NET Framework: Understand the  motivation behind the .NET platform ,  Common Language Infrastructure (CLI).</a:t>
            </a:r>
          </a:p>
          <a:p>
            <a:pPr>
              <a:lnSpc>
                <a:spcPct val="160000"/>
              </a:lnSpc>
            </a:pPr>
            <a:r>
              <a:rPr lang="en-US" altLang="en-US" sz="2000">
                <a:latin typeface="Times New Roman"/>
                <a:cs typeface="Times New Roman"/>
              </a:rPr>
              <a:t>Common Type System (CTS) , Common Language Specification (CLS)</a:t>
            </a:r>
          </a:p>
          <a:p>
            <a:pPr>
              <a:lnSpc>
                <a:spcPct val="160000"/>
              </a:lnSpc>
            </a:pPr>
            <a:r>
              <a:rPr lang="en-US" altLang="en-US" sz="2000">
                <a:latin typeface="Times New Roman"/>
                <a:cs typeface="Times New Roman"/>
              </a:rPr>
              <a:t>Common Language Runtime (CLR),</a:t>
            </a:r>
          </a:p>
          <a:p>
            <a:pPr>
              <a:lnSpc>
                <a:spcPct val="160000"/>
              </a:lnSpc>
            </a:pPr>
            <a:r>
              <a:rPr lang="en-US" altLang="en-US" sz="2000">
                <a:latin typeface="Times New Roman"/>
                <a:cs typeface="Times New Roman"/>
              </a:rPr>
              <a:t>Assembly, metadata, namespace, type distinction</a:t>
            </a:r>
          </a:p>
          <a:p>
            <a:pPr>
              <a:lnSpc>
                <a:spcPct val="160000"/>
              </a:lnSpc>
            </a:pPr>
            <a:r>
              <a:rPr lang="en-US" altLang="en-US" sz="2000">
                <a:latin typeface="Times New Roman"/>
                <a:cs typeface="Times New Roman"/>
              </a:rPr>
              <a:t>Contrast single-file and multi-file assemblies</a:t>
            </a:r>
          </a:p>
          <a:p>
            <a:pPr>
              <a:lnSpc>
                <a:spcPct val="160000"/>
              </a:lnSpc>
            </a:pPr>
            <a:r>
              <a:rPr lang="en-US" altLang="en-US" sz="2000">
                <a:latin typeface="Times New Roman"/>
                <a:cs typeface="Times New Roman"/>
              </a:rPr>
              <a:t>Platform independent .NET(.NET core)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CD843F69-864F-C51D-81FB-3480B8E247CC}"/>
              </a:ext>
            </a:extLst>
          </p:cNvPr>
          <p:cNvSpPr>
            <a:spLocks noGrp="1"/>
          </p:cNvSpPr>
          <p:nvPr>
            <p:ph idx="4294967295"/>
          </p:nvPr>
        </p:nvSpPr>
        <p:spPr>
          <a:xfrm>
            <a:off x="762000" y="457200"/>
            <a:ext cx="10363200" cy="6019800"/>
          </a:xfrm>
        </p:spPr>
        <p:txBody>
          <a:bodyPr vert="horz" lIns="91440" tIns="45720" rIns="91440" bIns="45720" rtlCol="0" anchor="t">
            <a:normAutofit/>
          </a:bodyPr>
          <a:lstStyle/>
          <a:p>
            <a:pPr algn="just" eaLnBrk="1" hangingPunct="1">
              <a:lnSpc>
                <a:spcPct val="150000"/>
              </a:lnSpc>
            </a:pPr>
            <a:endParaRPr lang="en-US" altLang="en-US" sz="2000" b="1">
              <a:latin typeface="Times New Roman" panose="02020603050405020304" pitchFamily="18" charset="0"/>
              <a:cs typeface="Times New Roman" panose="02020603050405020304" pitchFamily="18" charset="0"/>
            </a:endParaRPr>
          </a:p>
          <a:p>
            <a:pPr algn="just"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50000"/>
              </a:lnSpc>
            </a:pPr>
            <a:r>
              <a:rPr lang="en-US" altLang="en-US" sz="2000" b="1" dirty="0">
                <a:latin typeface="Times New Roman"/>
                <a:cs typeface="Times New Roman"/>
              </a:rPr>
              <a:t>Common Language Specification (CLS)</a:t>
            </a:r>
            <a:r>
              <a:rPr lang="en-US" altLang="en-US" sz="2000" dirty="0">
                <a:latin typeface="Times New Roman"/>
                <a:cs typeface="Times New Roman"/>
              </a:rPr>
              <a:t>  A set of base rules to which any language targeting the CLI should conform in order to interoperate with other CLS-compliant languages. The CLS rules define a subset of the Common Type System.</a:t>
            </a:r>
          </a:p>
          <a:p>
            <a:pPr algn="just" eaLnBrk="1" hangingPunct="1">
              <a:lnSpc>
                <a:spcPct val="150000"/>
              </a:lnSpc>
            </a:pPr>
            <a:r>
              <a:rPr lang="en-US" altLang="en-US" sz="2000" b="1" dirty="0">
                <a:latin typeface="Times New Roman"/>
                <a:cs typeface="Times New Roman"/>
              </a:rPr>
              <a:t>VES :</a:t>
            </a:r>
            <a:r>
              <a:rPr lang="en-US" altLang="en-US" sz="2000" dirty="0">
                <a:latin typeface="Times New Roman"/>
                <a:cs typeface="Times New Roman"/>
              </a:rPr>
              <a:t> The VES loads and executes CLI-compatible programs, using the metadata to combine separately generated pieces of code at runtime</a:t>
            </a:r>
          </a:p>
        </p:txBody>
      </p:sp>
    </p:spTree>
    <p:extLst>
      <p:ext uri="{BB962C8B-B14F-4D97-AF65-F5344CB8AC3E}">
        <p14:creationId xmlns:p14="http://schemas.microsoft.com/office/powerpoint/2010/main" val="3889682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Managed code within a larger architecture">
            <a:extLst>
              <a:ext uri="{FF2B5EF4-FFF2-40B4-BE49-F238E27FC236}">
                <a16:creationId xmlns:a16="http://schemas.microsoft.com/office/drawing/2014/main" id="{1449BEAC-665D-0101-35D3-8DAB6C81C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533400"/>
            <a:ext cx="5943600" cy="5104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31F35E7-071D-07F8-2181-AD01B08A312D}"/>
              </a:ext>
            </a:extLst>
          </p:cNvPr>
          <p:cNvSpPr>
            <a:spLocks noGrp="1"/>
          </p:cNvSpPr>
          <p:nvPr>
            <p:ph type="ctrTitle" idx="4294967295"/>
          </p:nvPr>
        </p:nvSpPr>
        <p:spPr>
          <a:xfrm>
            <a:off x="1828800" y="228600"/>
            <a:ext cx="8229600" cy="685800"/>
          </a:xfrm>
        </p:spPr>
        <p:txBody>
          <a:bodyPr/>
          <a:lstStyle/>
          <a:p>
            <a:pPr algn="ctr"/>
            <a:r>
              <a:rPr lang="en-US" altLang="en-US" sz="2800">
                <a:latin typeface="+mn-lt"/>
              </a:rPr>
              <a:t>Features</a:t>
            </a:r>
          </a:p>
        </p:txBody>
      </p:sp>
      <p:sp>
        <p:nvSpPr>
          <p:cNvPr id="9219" name="Subtitle 2">
            <a:extLst>
              <a:ext uri="{FF2B5EF4-FFF2-40B4-BE49-F238E27FC236}">
                <a16:creationId xmlns:a16="http://schemas.microsoft.com/office/drawing/2014/main" id="{4AA19CFD-930C-CC98-5ABE-4010FF6A6BA1}"/>
              </a:ext>
            </a:extLst>
          </p:cNvPr>
          <p:cNvSpPr>
            <a:spLocks noGrp="1"/>
          </p:cNvSpPr>
          <p:nvPr>
            <p:ph type="subTitle" idx="4294967295"/>
          </p:nvPr>
        </p:nvSpPr>
        <p:spPr>
          <a:xfrm>
            <a:off x="1143000" y="836271"/>
            <a:ext cx="10134600" cy="5410200"/>
          </a:xfrm>
        </p:spPr>
        <p:txBody>
          <a:bodyPr/>
          <a:lstStyle/>
          <a:p>
            <a:pPr marL="0" indent="0"/>
            <a:r>
              <a:rPr lang="en-US" altLang="en-US" sz="1800" b="1">
                <a:latin typeface="Times New Roman" panose="02020603050405020304" pitchFamily="18" charset="0"/>
                <a:cs typeface="Times New Roman" panose="02020603050405020304" pitchFamily="18" charset="0"/>
              </a:rPr>
              <a:t>   Memory management</a:t>
            </a:r>
            <a:r>
              <a:rPr lang="en-US" altLang="en-US" sz="2000">
                <a:latin typeface="Times New Roman" panose="02020603050405020304" pitchFamily="18" charset="0"/>
                <a:cs typeface="Times New Roman" panose="02020603050405020304" pitchFamily="18" charset="0"/>
              </a:rPr>
              <a:t>.  In many programming languages, programmers are responsible for allocating and releasing memory and for handling object lifetimes. In .NET Framework applications, the CLR provides these services on behalf of the application.</a:t>
            </a:r>
          </a:p>
          <a:p>
            <a:pPr marL="0" indent="0"/>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 common type system</a:t>
            </a:r>
            <a:r>
              <a:rPr lang="en-US" altLang="en-US" sz="2000">
                <a:latin typeface="Times New Roman" panose="02020603050405020304" pitchFamily="18" charset="0"/>
                <a:cs typeface="Times New Roman" panose="02020603050405020304" pitchFamily="18" charset="0"/>
              </a:rPr>
              <a:t>.  In traditional programming languages, basic types are defined by the compiler, which complicates cross-language interoperability. In the .NET Framework, basic types are defined by the .NET Framework type system and are common to all languages that target the .NET Framework. </a:t>
            </a:r>
          </a:p>
          <a:p>
            <a:pPr marL="0" indent="0"/>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An extensive class library</a:t>
            </a:r>
            <a:r>
              <a:rPr lang="en-US" altLang="en-US" sz="2000">
                <a:latin typeface="Times New Roman" panose="02020603050405020304" pitchFamily="18" charset="0"/>
                <a:cs typeface="Times New Roman" panose="02020603050405020304" pitchFamily="18" charset="0"/>
              </a:rPr>
              <a:t>. Instead of having to write vast amounts of code to handle common low-level programming operations, programmers can use a readily accessible library of types and their members from the .NET Framework Class Library. </a:t>
            </a:r>
          </a:p>
          <a:p>
            <a:pPr marL="0" indent="0"/>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Development frameworks and technologies</a:t>
            </a:r>
            <a:r>
              <a:rPr lang="en-US" altLang="en-US" sz="2000">
                <a:latin typeface="Times New Roman" panose="02020603050405020304" pitchFamily="18" charset="0"/>
                <a:cs typeface="Times New Roman" panose="02020603050405020304" pitchFamily="18" charset="0"/>
              </a:rPr>
              <a:t>. The .NET Framework includes libraries for specific areas of application development, such as ASP.NET for web applications, ADO.NET for data access, and Windows Communication Foundation for service-oriented applications.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1930659D-E680-B38B-9E65-FB45E83BF1B3}"/>
              </a:ext>
            </a:extLst>
          </p:cNvPr>
          <p:cNvSpPr>
            <a:spLocks noGrp="1"/>
          </p:cNvSpPr>
          <p:nvPr>
            <p:ph idx="4294967295"/>
          </p:nvPr>
        </p:nvSpPr>
        <p:spPr>
          <a:xfrm>
            <a:off x="838200" y="152401"/>
            <a:ext cx="10210800" cy="5973763"/>
          </a:xfrm>
        </p:spPr>
        <p:txBody>
          <a:bodyPr/>
          <a:lstStyle/>
          <a:p>
            <a:endParaRPr lang="en-US" altLang="en-US" sz="2000" b="1">
              <a:latin typeface="Times New Roman" panose="02020603050405020304" pitchFamily="18" charset="0"/>
              <a:cs typeface="Times New Roman" panose="02020603050405020304" pitchFamily="18" charset="0"/>
            </a:endParaRPr>
          </a:p>
          <a:p>
            <a:r>
              <a:rPr lang="en-US" altLang="en-US" sz="2000" b="1">
                <a:latin typeface="Times New Roman" panose="02020603050405020304" pitchFamily="18" charset="0"/>
                <a:cs typeface="Times New Roman" panose="02020603050405020304" pitchFamily="18" charset="0"/>
              </a:rPr>
              <a:t>Language interoperability</a:t>
            </a:r>
            <a:r>
              <a:rPr lang="en-US" altLang="en-US" sz="2000">
                <a:latin typeface="Times New Roman" panose="02020603050405020304" pitchFamily="18" charset="0"/>
                <a:cs typeface="Times New Roman" panose="02020603050405020304" pitchFamily="18" charset="0"/>
              </a:rPr>
              <a:t>. Language compilers that target the .NET Framework emit an intermediate code named Common Intermediate Language (CIL), which, in turn, is compiled at run time by the common language runtime. With this feature, routines written in one language are accessible to other languages, and programmers can focus on creating applications in their preferred language or languages.</a:t>
            </a:r>
          </a:p>
          <a:p>
            <a:r>
              <a:rPr lang="en-US" altLang="en-US" sz="2000" b="1">
                <a:latin typeface="Times New Roman" panose="02020603050405020304" pitchFamily="18" charset="0"/>
                <a:cs typeface="Times New Roman" panose="02020603050405020304" pitchFamily="18" charset="0"/>
              </a:rPr>
              <a:t>Version compatibility</a:t>
            </a:r>
            <a:r>
              <a:rPr lang="en-US" altLang="en-US" sz="2000">
                <a:latin typeface="Times New Roman" panose="02020603050405020304" pitchFamily="18" charset="0"/>
                <a:cs typeface="Times New Roman" panose="02020603050405020304" pitchFamily="18" charset="0"/>
              </a:rPr>
              <a:t>. With rare exceptions, applications that are developed by using a particular version of the .NET Framework can run without modification on a later version. </a:t>
            </a:r>
          </a:p>
          <a:p>
            <a:r>
              <a:rPr lang="en-US" altLang="en-US" sz="2000" b="1">
                <a:latin typeface="Times New Roman" panose="02020603050405020304" pitchFamily="18" charset="0"/>
                <a:cs typeface="Times New Roman" panose="02020603050405020304" pitchFamily="18" charset="0"/>
              </a:rPr>
              <a:t>Side-by-side execution</a:t>
            </a:r>
            <a:r>
              <a:rPr lang="en-US" altLang="en-US" sz="2000">
                <a:latin typeface="Times New Roman" panose="02020603050405020304" pitchFamily="18" charset="0"/>
                <a:cs typeface="Times New Roman" panose="02020603050405020304" pitchFamily="18" charset="0"/>
              </a:rPr>
              <a:t>. The .NET Framework helps resolve version conflicts by allowing multiple versions of the common language runtime to exist on the same computer. This means that multiple versions of applications can also coexist, and that an application can run on the version of the .NET Framework with which it was built. </a:t>
            </a:r>
          </a:p>
          <a:p>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790EB91-A920-5BEE-3AB6-63FB6B914493}"/>
              </a:ext>
            </a:extLst>
          </p:cNvPr>
          <p:cNvSpPr>
            <a:spLocks noGrp="1"/>
          </p:cNvSpPr>
          <p:nvPr>
            <p:ph type="title" idx="4294967295"/>
          </p:nvPr>
        </p:nvSpPr>
        <p:spPr>
          <a:xfrm>
            <a:off x="1981200" y="152400"/>
            <a:ext cx="8229600" cy="381000"/>
          </a:xfrm>
        </p:spPr>
        <p:txBody>
          <a:bodyPr>
            <a:normAutofit fontScale="90000"/>
          </a:bodyPr>
          <a:lstStyle/>
          <a:p>
            <a:pPr algn="ctr"/>
            <a:r>
              <a:rPr lang="en-US" altLang="en-US" sz="2400"/>
              <a:t>Versions</a:t>
            </a:r>
          </a:p>
        </p:txBody>
      </p:sp>
      <p:sp>
        <p:nvSpPr>
          <p:cNvPr id="11267" name="Content Placeholder 2">
            <a:extLst>
              <a:ext uri="{FF2B5EF4-FFF2-40B4-BE49-F238E27FC236}">
                <a16:creationId xmlns:a16="http://schemas.microsoft.com/office/drawing/2014/main" id="{0369D248-A0CE-794A-52FF-BC6EB66DE8D3}"/>
              </a:ext>
            </a:extLst>
          </p:cNvPr>
          <p:cNvSpPr>
            <a:spLocks noGrp="1"/>
          </p:cNvSpPr>
          <p:nvPr>
            <p:ph idx="4294967295"/>
          </p:nvPr>
        </p:nvSpPr>
        <p:spPr>
          <a:xfrm>
            <a:off x="990600" y="533400"/>
            <a:ext cx="10668000" cy="6781800"/>
          </a:xfrm>
        </p:spPr>
        <p:txBody>
          <a:bodyPr/>
          <a:lstStyle/>
          <a:p>
            <a:pPr>
              <a:lnSpc>
                <a:spcPct val="90000"/>
              </a:lnSpc>
            </a:pPr>
            <a:r>
              <a:rPr lang="en-US" altLang="en-US" sz="1800">
                <a:latin typeface="Times New Roman" panose="02020603050405020304" pitchFamily="18" charset="0"/>
                <a:cs typeface="Times New Roman" panose="02020603050405020304" pitchFamily="18" charset="0"/>
              </a:rPr>
              <a:t>Version 1.0 was the first release and was included in the Visual Studio .NET . – add on support for ODBC and Oracle</a:t>
            </a:r>
          </a:p>
          <a:p>
            <a:pPr>
              <a:lnSpc>
                <a:spcPct val="90000"/>
              </a:lnSpc>
            </a:pPr>
            <a:r>
              <a:rPr lang="en-US" altLang="en-US" sz="1800">
                <a:latin typeface="Times New Roman" panose="02020603050405020304" pitchFamily="18" charset="0"/>
                <a:cs typeface="Times New Roman" panose="02020603050405020304" pitchFamily="18" charset="0"/>
              </a:rPr>
              <a:t> Version  1.1 was  released after the first release and Microsoft changed the Visual Studio  to Visual studio .NET 2003 with the enhanced features. It was the default framework in Windows Server 2003 – Internet protocol V6 support</a:t>
            </a:r>
          </a:p>
          <a:p>
            <a:pPr>
              <a:lnSpc>
                <a:spcPct val="90000"/>
              </a:lnSpc>
            </a:pPr>
            <a:r>
              <a:rPr lang="en-US" altLang="en-US" sz="1800">
                <a:latin typeface="Times New Roman" panose="02020603050405020304" pitchFamily="18" charset="0"/>
                <a:cs typeface="Times New Roman" panose="02020603050405020304" pitchFamily="18" charset="0"/>
              </a:rPr>
              <a:t>Version  2.0 was released  with the Visual Studio 2005 in the year 2005 – Generics </a:t>
            </a:r>
          </a:p>
          <a:p>
            <a:pPr>
              <a:lnSpc>
                <a:spcPct val="90000"/>
              </a:lnSpc>
            </a:pPr>
            <a:r>
              <a:rPr lang="en-US" altLang="en-US" sz="1800">
                <a:latin typeface="Times New Roman" panose="02020603050405020304" pitchFamily="18" charset="0"/>
                <a:cs typeface="Times New Roman" panose="02020603050405020304" pitchFamily="18" charset="0"/>
              </a:rPr>
              <a:t> 3.0 was released with the same visual studio of the previous one and was integrated with Windows Vista and Windows Server 2008 – WPF,WCF and WF</a:t>
            </a:r>
          </a:p>
          <a:p>
            <a:pPr>
              <a:lnSpc>
                <a:spcPct val="90000"/>
              </a:lnSpc>
            </a:pPr>
            <a:r>
              <a:rPr lang="en-US" altLang="en-US" sz="1800">
                <a:latin typeface="Times New Roman" panose="02020603050405020304" pitchFamily="18" charset="0"/>
                <a:cs typeface="Times New Roman" panose="02020603050405020304" pitchFamily="18" charset="0"/>
              </a:rPr>
              <a:t>3.5 – AJAX  - Visual Studio 2008 </a:t>
            </a:r>
          </a:p>
          <a:p>
            <a:pPr>
              <a:lnSpc>
                <a:spcPct val="90000"/>
              </a:lnSpc>
            </a:pPr>
            <a:r>
              <a:rPr lang="en-US" altLang="en-US" sz="1800">
                <a:latin typeface="Times New Roman" panose="02020603050405020304" pitchFamily="18" charset="0"/>
                <a:cs typeface="Times New Roman" panose="02020603050405020304" pitchFamily="18" charset="0"/>
              </a:rPr>
              <a:t>4.0 – Visual Studio 2010</a:t>
            </a:r>
          </a:p>
          <a:p>
            <a:pPr>
              <a:lnSpc>
                <a:spcPct val="90000"/>
              </a:lnSpc>
            </a:pPr>
            <a:r>
              <a:rPr lang="en-US" altLang="en-US" sz="1800">
                <a:latin typeface="Times New Roman" panose="02020603050405020304" pitchFamily="18" charset="0"/>
                <a:cs typeface="Times New Roman" panose="02020603050405020304" pitchFamily="18" charset="0"/>
              </a:rPr>
              <a:t>4.5 – Visual Studio 2012</a:t>
            </a:r>
          </a:p>
          <a:p>
            <a:pPr>
              <a:lnSpc>
                <a:spcPct val="90000"/>
              </a:lnSpc>
            </a:pPr>
            <a:r>
              <a:rPr lang="en-US" altLang="en-US" sz="1800">
                <a:latin typeface="Times New Roman" panose="02020603050405020304" pitchFamily="18" charset="0"/>
                <a:cs typeface="Times New Roman" panose="02020603050405020304" pitchFamily="18" charset="0"/>
              </a:rPr>
              <a:t>4.5.1 , 4.5.2 - Visual Studio 2013</a:t>
            </a:r>
          </a:p>
          <a:p>
            <a:pPr>
              <a:lnSpc>
                <a:spcPct val="90000"/>
              </a:lnSpc>
            </a:pPr>
            <a:r>
              <a:rPr lang="en-US" altLang="en-US" sz="1800">
                <a:latin typeface="Times New Roman" panose="02020603050405020304" pitchFamily="18" charset="0"/>
                <a:cs typeface="Times New Roman" panose="02020603050405020304" pitchFamily="18" charset="0"/>
              </a:rPr>
              <a:t>4.6,4.6.1,4.6.2     –  Visual studio 2015</a:t>
            </a:r>
          </a:p>
          <a:p>
            <a:pPr>
              <a:lnSpc>
                <a:spcPct val="90000"/>
              </a:lnSpc>
            </a:pPr>
            <a:r>
              <a:rPr lang="en-US" altLang="en-US" sz="1800">
                <a:latin typeface="Times New Roman" panose="02020603050405020304" pitchFamily="18" charset="0"/>
                <a:cs typeface="Times New Roman" panose="02020603050405020304" pitchFamily="18" charset="0"/>
              </a:rPr>
              <a:t>4.7, 4.7.1, 4.7.2     -  Visual studio 2017</a:t>
            </a:r>
          </a:p>
          <a:p>
            <a:pPr>
              <a:lnSpc>
                <a:spcPct val="90000"/>
              </a:lnSpc>
            </a:pPr>
            <a:r>
              <a:rPr lang="en-US" altLang="en-US" sz="1800">
                <a:latin typeface="Times New Roman" panose="02020603050405020304" pitchFamily="18" charset="0"/>
                <a:cs typeface="Times New Roman" panose="02020603050405020304" pitchFamily="18" charset="0"/>
              </a:rPr>
              <a:t>4.8 ,4.8.1 - Visual Studio 2019                Visual studio 2022</a:t>
            </a:r>
          </a:p>
          <a:p>
            <a:pPr>
              <a:lnSpc>
                <a:spcPct val="90000"/>
              </a:lnSpc>
            </a:pPr>
            <a:endParaRPr lang="en-US" altLang="en-US" sz="2400">
              <a:latin typeface="Times New Roman" panose="02020603050405020304" pitchFamily="18" charset="0"/>
              <a:cs typeface="Times New Roman" panose="02020603050405020304" pitchFamily="18" charset="0"/>
            </a:endParaRPr>
          </a:p>
          <a:p>
            <a:pPr>
              <a:lnSpc>
                <a:spcPct val="90000"/>
              </a:lnSpc>
            </a:pP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5F526445-43E6-751E-41B0-8078D827C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685801"/>
            <a:ext cx="6248400" cy="477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1" name="Rectangle 1">
            <a:extLst>
              <a:ext uri="{FF2B5EF4-FFF2-40B4-BE49-F238E27FC236}">
                <a16:creationId xmlns:a16="http://schemas.microsoft.com/office/drawing/2014/main" id="{56AC4810-441E-1E35-2EEA-F96FF39BC95B}"/>
              </a:ext>
            </a:extLst>
          </p:cNvPr>
          <p:cNvSpPr>
            <a:spLocks noChangeArrowheads="1"/>
          </p:cNvSpPr>
          <p:nvPr/>
        </p:nvSpPr>
        <p:spPr bwMode="auto">
          <a:xfrm>
            <a:off x="3352801" y="152400"/>
            <a:ext cx="4906963" cy="533400"/>
          </a:xfrm>
          <a:prstGeom prst="rect">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 .NET Architecture</a:t>
            </a:r>
            <a:endParaRPr lang="en-I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CE170572-71C3-CB82-FF1F-A4213D290BB3}"/>
              </a:ext>
            </a:extLst>
          </p:cNvPr>
          <p:cNvSpPr>
            <a:spLocks noGrp="1" noChangeArrowheads="1"/>
          </p:cNvSpPr>
          <p:nvPr>
            <p:ph type="body" idx="4294967295"/>
          </p:nvPr>
        </p:nvSpPr>
        <p:spPr>
          <a:xfrm>
            <a:off x="1828800" y="152400"/>
            <a:ext cx="8534400" cy="6248400"/>
          </a:xfrm>
        </p:spPr>
        <p:txBody>
          <a:bodyPr>
            <a:normAutofit fontScale="92500" lnSpcReduction="10000"/>
          </a:bodyPr>
          <a:lstStyle/>
          <a:p>
            <a:pPr eaLnBrk="1" hangingPunct="1">
              <a:lnSpc>
                <a:spcPct val="80000"/>
              </a:lnSpc>
              <a:buFontTx/>
              <a:buNone/>
            </a:pPr>
            <a:r>
              <a:rPr lang="en-US" altLang="en-US" sz="700" b="1"/>
              <a:t> </a:t>
            </a:r>
            <a:r>
              <a:rPr lang="en-US" altLang="en-US" sz="1500" b="1">
                <a:latin typeface="Times New Roman" panose="02020603050405020304" pitchFamily="18" charset="0"/>
                <a:cs typeface="Times New Roman" panose="02020603050405020304" pitchFamily="18" charset="0"/>
              </a:rPr>
              <a:t>The .NET Framework has two  main components: </a:t>
            </a:r>
          </a:p>
          <a:p>
            <a:pPr eaLnBrk="1" hangingPunct="1">
              <a:lnSpc>
                <a:spcPct val="80000"/>
              </a:lnSpc>
              <a:buFontTx/>
              <a:buNone/>
            </a:pPr>
            <a:r>
              <a:rPr lang="en-US" altLang="en-US" sz="1700">
                <a:latin typeface="Times New Roman" panose="02020603050405020304" pitchFamily="18" charset="0"/>
                <a:cs typeface="Times New Roman" panose="02020603050405020304" pitchFamily="18" charset="0"/>
              </a:rPr>
              <a:t>The .NET Framework has two main components: the common language runtime and the .NET Framework class library.</a:t>
            </a:r>
          </a:p>
          <a:p>
            <a:pPr eaLnBrk="1" hangingPunct="1">
              <a:lnSpc>
                <a:spcPct val="80000"/>
              </a:lnSpc>
            </a:pPr>
            <a:r>
              <a:rPr lang="en-US" altLang="en-US" sz="1700">
                <a:latin typeface="Times New Roman" panose="02020603050405020304" pitchFamily="18" charset="0"/>
                <a:cs typeface="Times New Roman" panose="02020603050405020304" pitchFamily="18" charset="0"/>
              </a:rPr>
              <a:t> The </a:t>
            </a:r>
            <a:r>
              <a:rPr lang="en-US" altLang="en-US" sz="1700" b="1">
                <a:latin typeface="Times New Roman" panose="02020603050405020304" pitchFamily="18" charset="0"/>
                <a:cs typeface="Times New Roman" panose="02020603050405020304" pitchFamily="18" charset="0"/>
              </a:rPr>
              <a:t>common language runtime </a:t>
            </a:r>
            <a:r>
              <a:rPr lang="en-US" altLang="en-US" sz="1700">
                <a:latin typeface="Times New Roman" panose="02020603050405020304" pitchFamily="18" charset="0"/>
                <a:cs typeface="Times New Roman" panose="02020603050405020304" pitchFamily="18" charset="0"/>
              </a:rPr>
              <a:t>is the foundation of the .NET Framework</a:t>
            </a:r>
          </a:p>
          <a:p>
            <a:pPr eaLnBrk="1" hangingPunct="1">
              <a:lnSpc>
                <a:spcPct val="80000"/>
              </a:lnSpc>
              <a:buFontTx/>
              <a:buNone/>
            </a:pPr>
            <a:endParaRPr lang="en-US" altLang="en-US" sz="1500" b="1">
              <a:latin typeface="Times New Roman" panose="02020603050405020304" pitchFamily="18" charset="0"/>
              <a:cs typeface="Times New Roman" panose="02020603050405020304" pitchFamily="18" charset="0"/>
            </a:endParaRPr>
          </a:p>
          <a:p>
            <a:pPr eaLnBrk="1" hangingPunct="1">
              <a:lnSpc>
                <a:spcPct val="80000"/>
              </a:lnSpc>
            </a:pPr>
            <a:r>
              <a:rPr lang="en-US" altLang="en-US" sz="1700">
                <a:latin typeface="Times New Roman" panose="02020603050405020304" pitchFamily="18" charset="0"/>
                <a:cs typeface="Times New Roman" panose="02020603050405020304" pitchFamily="18" charset="0"/>
              </a:rPr>
              <a:t>Runtime as an agent that manages code at execution time, providing core services such as memory management, thread management, and remoting, while also enforcing strict type safety and other forms of code accuracy that promote security and robustness.</a:t>
            </a:r>
          </a:p>
          <a:p>
            <a:pPr eaLnBrk="1" hangingPunct="1">
              <a:lnSpc>
                <a:spcPct val="80000"/>
              </a:lnSpc>
            </a:pPr>
            <a:endParaRPr lang="en-US" altLang="en-US" sz="1700">
              <a:latin typeface="Times New Roman" panose="02020603050405020304" pitchFamily="18" charset="0"/>
              <a:cs typeface="Times New Roman" panose="02020603050405020304" pitchFamily="18" charset="0"/>
            </a:endParaRPr>
          </a:p>
          <a:p>
            <a:pPr eaLnBrk="1" hangingPunct="1">
              <a:lnSpc>
                <a:spcPct val="80000"/>
              </a:lnSpc>
            </a:pPr>
            <a:r>
              <a:rPr lang="en-US" altLang="en-US" sz="1700">
                <a:latin typeface="Times New Roman" panose="02020603050405020304" pitchFamily="18" charset="0"/>
                <a:cs typeface="Times New Roman" panose="02020603050405020304" pitchFamily="18" charset="0"/>
              </a:rPr>
              <a:t>In fact, the concept of </a:t>
            </a:r>
            <a:r>
              <a:rPr lang="en-US" altLang="en-US" sz="1700" b="1">
                <a:latin typeface="Times New Roman" panose="02020603050405020304" pitchFamily="18" charset="0"/>
                <a:cs typeface="Times New Roman" panose="02020603050405020304" pitchFamily="18" charset="0"/>
              </a:rPr>
              <a:t>code management </a:t>
            </a:r>
            <a:r>
              <a:rPr lang="en-US" altLang="en-US" sz="1700">
                <a:latin typeface="Times New Roman" panose="02020603050405020304" pitchFamily="18" charset="0"/>
                <a:cs typeface="Times New Roman" panose="02020603050405020304" pitchFamily="18" charset="0"/>
              </a:rPr>
              <a:t>is a fundamental principle of the runtime.</a:t>
            </a:r>
          </a:p>
          <a:p>
            <a:pPr eaLnBrk="1" hangingPunct="1">
              <a:lnSpc>
                <a:spcPct val="80000"/>
              </a:lnSpc>
            </a:pPr>
            <a:endParaRPr lang="en-US" altLang="en-US" sz="1700">
              <a:latin typeface="Times New Roman" panose="02020603050405020304" pitchFamily="18" charset="0"/>
              <a:cs typeface="Times New Roman" panose="02020603050405020304" pitchFamily="18" charset="0"/>
            </a:endParaRPr>
          </a:p>
          <a:p>
            <a:pPr eaLnBrk="1" hangingPunct="1">
              <a:lnSpc>
                <a:spcPct val="80000"/>
              </a:lnSpc>
            </a:pPr>
            <a:r>
              <a:rPr lang="en-US" altLang="en-US" sz="1700">
                <a:latin typeface="Times New Roman" panose="02020603050405020304" pitchFamily="18" charset="0"/>
                <a:cs typeface="Times New Roman" panose="02020603050405020304" pitchFamily="18" charset="0"/>
              </a:rPr>
              <a:t> Code that targets the runtime is known as managed code, while code that does not target the runtime is known as unmanaged code.</a:t>
            </a:r>
          </a:p>
          <a:p>
            <a:pPr eaLnBrk="1" hangingPunct="1">
              <a:lnSpc>
                <a:spcPct val="80000"/>
              </a:lnSpc>
            </a:pPr>
            <a:endParaRPr lang="en-US" altLang="en-US" sz="1700">
              <a:latin typeface="Times New Roman" panose="02020603050405020304" pitchFamily="18" charset="0"/>
              <a:cs typeface="Times New Roman" panose="02020603050405020304" pitchFamily="18" charset="0"/>
            </a:endParaRPr>
          </a:p>
          <a:p>
            <a:pPr eaLnBrk="1" hangingPunct="1">
              <a:lnSpc>
                <a:spcPct val="80000"/>
              </a:lnSpc>
            </a:pPr>
            <a:r>
              <a:rPr lang="en-US" altLang="en-US" sz="1700">
                <a:latin typeface="Times New Roman" panose="02020603050405020304" pitchFamily="18" charset="0"/>
                <a:cs typeface="Times New Roman" panose="02020603050405020304" pitchFamily="18" charset="0"/>
              </a:rPr>
              <a:t>The </a:t>
            </a:r>
            <a:r>
              <a:rPr lang="en-US" altLang="en-US" sz="1700" b="1">
                <a:latin typeface="Times New Roman" panose="02020603050405020304" pitchFamily="18" charset="0"/>
                <a:cs typeface="Times New Roman" panose="02020603050405020304" pitchFamily="18" charset="0"/>
              </a:rPr>
              <a:t>class library</a:t>
            </a:r>
            <a:r>
              <a:rPr lang="en-US" altLang="en-US" sz="1700">
                <a:latin typeface="Times New Roman" panose="02020603050405020304" pitchFamily="18" charset="0"/>
                <a:cs typeface="Times New Roman" panose="02020603050405020304" pitchFamily="18" charset="0"/>
              </a:rPr>
              <a:t>, the other main component of the .NET Framework, is a comprehensive, applications ranging from traditional command-line or graphical user interface (GUI) applications to applications based on the latest innovations provided by ASP.NET, such as Web Forms and XML Web services.</a:t>
            </a:r>
          </a:p>
          <a:p>
            <a:pPr eaLnBrk="1" hangingPunct="1">
              <a:lnSpc>
                <a:spcPct val="80000"/>
              </a:lnSpc>
            </a:pPr>
            <a:endParaRPr lang="en-US" altLang="en-US" sz="2000">
              <a:latin typeface="Times New Roman" panose="02020603050405020304" pitchFamily="18" charset="0"/>
              <a:cs typeface="Times New Roman" panose="02020603050405020304" pitchFamily="18" charset="0"/>
            </a:endParaRPr>
          </a:p>
          <a:p>
            <a:pPr eaLnBrk="1" hangingPunct="1">
              <a:lnSpc>
                <a:spcPct val="80000"/>
              </a:lnSpc>
              <a:buFontTx/>
              <a:buNone/>
            </a:pPr>
            <a:endParaRPr lang="en-US" altLang="en-US" sz="2000">
              <a:latin typeface="Times New Roman" panose="02020603050405020304" pitchFamily="18" charset="0"/>
              <a:cs typeface="Times New Roman" panose="02020603050405020304" pitchFamily="18" charset="0"/>
            </a:endParaRPr>
          </a:p>
          <a:p>
            <a:pPr eaLnBrk="1" hangingPunct="1">
              <a:lnSpc>
                <a:spcPct val="80000"/>
              </a:lnSpc>
              <a:buFontTx/>
              <a:buNone/>
            </a:pPr>
            <a:endParaRPr lang="en-US" altLang="en-US" sz="2400"/>
          </a:p>
          <a:p>
            <a:pPr eaLnBrk="1" hangingPunct="1">
              <a:lnSpc>
                <a:spcPct val="80000"/>
              </a:lnSpc>
              <a:buFontTx/>
              <a:buNone/>
            </a:pPr>
            <a:r>
              <a:rPr lang="en-US" altLang="en-US" sz="240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1143D4B-0CD2-A1D2-5863-43B64E37B39E}"/>
              </a:ext>
            </a:extLst>
          </p:cNvPr>
          <p:cNvSpPr>
            <a:spLocks noGrp="1" noChangeArrowheads="1"/>
          </p:cNvSpPr>
          <p:nvPr>
            <p:ph type="title" idx="4294967295"/>
          </p:nvPr>
        </p:nvSpPr>
        <p:spPr>
          <a:xfrm>
            <a:off x="1981200" y="0"/>
            <a:ext cx="8229600" cy="990600"/>
          </a:xfrm>
        </p:spPr>
        <p:txBody>
          <a:bodyPr>
            <a:normAutofit/>
          </a:bodyPr>
          <a:lstStyle/>
          <a:p>
            <a:pPr algn="ctr" eaLnBrk="1" hangingPunct="1"/>
            <a:r>
              <a:rPr lang="en-US" altLang="en-US" sz="3200">
                <a:latin typeface="+mn-lt"/>
              </a:rPr>
              <a:t>CLR</a:t>
            </a:r>
          </a:p>
        </p:txBody>
      </p:sp>
      <p:sp>
        <p:nvSpPr>
          <p:cNvPr id="14339" name="Rectangle 3">
            <a:extLst>
              <a:ext uri="{FF2B5EF4-FFF2-40B4-BE49-F238E27FC236}">
                <a16:creationId xmlns:a16="http://schemas.microsoft.com/office/drawing/2014/main" id="{756D0C88-E057-F3DC-489C-7EA01BB8E2C0}"/>
              </a:ext>
            </a:extLst>
          </p:cNvPr>
          <p:cNvSpPr>
            <a:spLocks noGrp="1" noChangeArrowheads="1"/>
          </p:cNvSpPr>
          <p:nvPr>
            <p:ph type="body" idx="4294967295"/>
          </p:nvPr>
        </p:nvSpPr>
        <p:spPr>
          <a:xfrm>
            <a:off x="990600" y="762000"/>
            <a:ext cx="9829800" cy="4495800"/>
          </a:xfrm>
        </p:spPr>
        <p:txBody>
          <a:bodyPr>
            <a:normAutofit/>
          </a:bodyPr>
          <a:lstStyle/>
          <a:p>
            <a:pPr eaLnBrk="1" hangingPunct="1">
              <a:lnSpc>
                <a:spcPct val="80000"/>
              </a:lnSpc>
            </a:pPr>
            <a:endParaRPr lang="en-US" altLang="en-US" sz="2000">
              <a:latin typeface="Times New Roman" panose="02020603050405020304" pitchFamily="18" charset="0"/>
              <a:cs typeface="Times New Roman" panose="02020603050405020304" pitchFamily="18" charset="0"/>
            </a:endParaRPr>
          </a:p>
          <a:p>
            <a:pPr eaLnBrk="1" hangingPunct="1">
              <a:lnSpc>
                <a:spcPct val="80000"/>
              </a:lnSpc>
            </a:pPr>
            <a:r>
              <a:rPr lang="en-US" altLang="en-US" sz="2000">
                <a:latin typeface="Times New Roman" panose="02020603050405020304" pitchFamily="18" charset="0"/>
                <a:cs typeface="Times New Roman" panose="02020603050405020304" pitchFamily="18" charset="0"/>
              </a:rPr>
              <a:t>The common language runtime manages memory, thread execution, code execution, code safety verification, compilation, and other system services.</a:t>
            </a:r>
          </a:p>
          <a:p>
            <a:pPr eaLnBrk="1" hangingPunct="1">
              <a:lnSpc>
                <a:spcPct val="80000"/>
              </a:lnSpc>
            </a:pPr>
            <a:r>
              <a:rPr lang="en-US" altLang="en-US" sz="2000">
                <a:latin typeface="Times New Roman" panose="02020603050405020304" pitchFamily="18" charset="0"/>
                <a:cs typeface="Times New Roman" panose="02020603050405020304" pitchFamily="18" charset="0"/>
              </a:rPr>
              <a:t>It is an execution environment for program code defined by CLI.</a:t>
            </a:r>
          </a:p>
          <a:p>
            <a:pPr eaLnBrk="1" hangingPunct="1">
              <a:lnSpc>
                <a:spcPct val="80000"/>
              </a:lnSpc>
            </a:pPr>
            <a:r>
              <a:rPr lang="en-US" altLang="en-US" sz="2000">
                <a:latin typeface="Times New Roman" panose="02020603050405020304" pitchFamily="18" charset="0"/>
                <a:cs typeface="Times New Roman" panose="02020603050405020304" pitchFamily="18" charset="0"/>
              </a:rPr>
              <a:t>It lies between operating systems and applications written in .NET languages.</a:t>
            </a:r>
          </a:p>
          <a:p>
            <a:pPr eaLnBrk="1" hangingPunct="1">
              <a:lnSpc>
                <a:spcPct val="80000"/>
              </a:lnSpc>
            </a:pPr>
            <a:r>
              <a:rPr lang="en-US" altLang="en-US" sz="2000">
                <a:latin typeface="Times New Roman" panose="02020603050405020304" pitchFamily="18" charset="0"/>
                <a:cs typeface="Times New Roman" panose="02020603050405020304" pitchFamily="18" charset="0"/>
              </a:rPr>
              <a:t>The runtime enforces code access security  </a:t>
            </a:r>
          </a:p>
          <a:p>
            <a:pPr eaLnBrk="1" hangingPunct="1">
              <a:lnSpc>
                <a:spcPct val="80000"/>
              </a:lnSpc>
            </a:pPr>
            <a:r>
              <a:rPr lang="en-US" altLang="en-US" sz="2000">
                <a:latin typeface="Times New Roman" panose="02020603050405020304" pitchFamily="18" charset="0"/>
                <a:cs typeface="Times New Roman" panose="02020603050405020304" pitchFamily="18" charset="0"/>
              </a:rPr>
              <a:t>The runtime also enforces code robustness by implementing a strict type-and-code-verification infrastructure called the common type system (CTS). The CTS ensures that all managed code is self-describing. </a:t>
            </a:r>
          </a:p>
          <a:p>
            <a:pPr eaLnBrk="1" hangingPunct="1">
              <a:lnSpc>
                <a:spcPct val="80000"/>
              </a:lnSpc>
            </a:pPr>
            <a:r>
              <a:rPr lang="en-US" altLang="en-US" sz="2000">
                <a:latin typeface="Times New Roman" panose="02020603050405020304" pitchFamily="18" charset="0"/>
                <a:cs typeface="Times New Roman" panose="02020603050405020304" pitchFamily="18" charset="0"/>
              </a:rPr>
              <a:t>Automatic memory management : CLR provides the garbage collection. The objects whose lifetime is managed by the garbage collection are called managed data.</a:t>
            </a:r>
          </a:p>
          <a:p>
            <a:pPr eaLnBrk="1" hangingPunct="1">
              <a:lnSpc>
                <a:spcPct val="80000"/>
              </a:lnSpc>
            </a:pPr>
            <a:r>
              <a:rPr lang="en-US" altLang="en-US" sz="2000">
                <a:latin typeface="Times New Roman" panose="02020603050405020304" pitchFamily="18" charset="0"/>
                <a:cs typeface="Times New Roman" panose="02020603050405020304" pitchFamily="18" charset="0"/>
              </a:rPr>
              <a:t>The runtime is designed to enhance performance.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5350CD56-48E2-8315-5407-4DE2B1874E4A}"/>
              </a:ext>
            </a:extLst>
          </p:cNvPr>
          <p:cNvSpPr>
            <a:spLocks noGrp="1" noChangeArrowheads="1"/>
          </p:cNvSpPr>
          <p:nvPr>
            <p:ph type="body" idx="4294967295"/>
          </p:nvPr>
        </p:nvSpPr>
        <p:spPr>
          <a:xfrm>
            <a:off x="1828800" y="381000"/>
            <a:ext cx="8686800" cy="6096000"/>
          </a:xfrm>
        </p:spPr>
        <p:txBody>
          <a:bodyPr/>
          <a:lstStyle/>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Platform independence: When you compile a program developed in a language that targets the CLR, the compiler translates the code into an intermediate language </a:t>
            </a:r>
            <a:r>
              <a:rPr lang="en-US" altLang="en-US" sz="2000" dirty="0" err="1">
                <a:latin typeface="Times New Roman" panose="02020603050405020304" pitchFamily="18" charset="0"/>
                <a:cs typeface="Times New Roman" panose="02020603050405020304" pitchFamily="18" charset="0"/>
              </a:rPr>
              <a:t>ie</a:t>
            </a:r>
            <a:r>
              <a:rPr lang="en-US" altLang="en-US" sz="2000" dirty="0">
                <a:latin typeface="Times New Roman" panose="02020603050405020304" pitchFamily="18" charset="0"/>
                <a:cs typeface="Times New Roman" panose="02020603050405020304" pitchFamily="18" charset="0"/>
              </a:rPr>
              <a:t> CPU-independent. The code can be executed from any platform that supports the .NET CLR.</a:t>
            </a:r>
          </a:p>
          <a:p>
            <a:pPr eaLnBrk="1" hangingPunct="1"/>
            <a:r>
              <a:rPr lang="en-US" altLang="en-US" sz="2000" dirty="0">
                <a:latin typeface="Times New Roman" panose="02020603050405020304" pitchFamily="18" charset="0"/>
                <a:cs typeface="Times New Roman" panose="02020603050405020304" pitchFamily="18" charset="0"/>
              </a:rPr>
              <a:t>Security management : It is achieved through the code access Security model. In this, CLR enforces restrictions on managed code through the use of objects called permissions. It specifies what the code  can access instead of specifying who can access the resources.</a:t>
            </a:r>
          </a:p>
          <a:p>
            <a:pPr eaLnBrk="1" hangingPunct="1"/>
            <a:r>
              <a:rPr lang="en-US" altLang="en-US" sz="2000" dirty="0">
                <a:latin typeface="Times New Roman" panose="02020603050405020304" pitchFamily="18" charset="0"/>
                <a:cs typeface="Times New Roman" panose="02020603050405020304" pitchFamily="18" charset="0"/>
              </a:rPr>
              <a:t>Language interoperability: It is the ability of an application</a:t>
            </a:r>
          </a:p>
          <a:p>
            <a:pPr eaLnBrk="1" hangingPunct="1">
              <a:buFontTx/>
              <a:buNone/>
            </a:pPr>
            <a:r>
              <a:rPr lang="en-US" altLang="en-US" sz="2000" dirty="0">
                <a:latin typeface="Times New Roman" panose="02020603050405020304" pitchFamily="18" charset="0"/>
                <a:cs typeface="Times New Roman" panose="02020603050405020304" pitchFamily="18" charset="0"/>
              </a:rPr>
              <a:t>    to interact with another application written in a different programming language. It helps maximize code reuse.</a:t>
            </a:r>
          </a:p>
          <a:p>
            <a:pPr eaLnBrk="1" hangingPunct="1"/>
            <a:endParaRPr lang="en-US" altLang="en-US" sz="2400" dirty="0"/>
          </a:p>
          <a:p>
            <a:pPr eaLnBrk="1" hangingPunct="1"/>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3">
            <a:extLst>
              <a:ext uri="{FF2B5EF4-FFF2-40B4-BE49-F238E27FC236}">
                <a16:creationId xmlns:a16="http://schemas.microsoft.com/office/drawing/2014/main" id="{9D8A0113-EAAE-0D19-D9C8-924DEED784D8}"/>
              </a:ext>
            </a:extLst>
          </p:cNvPr>
          <p:cNvGrpSpPr>
            <a:grpSpLocks/>
          </p:cNvGrpSpPr>
          <p:nvPr/>
        </p:nvGrpSpPr>
        <p:grpSpPr bwMode="auto">
          <a:xfrm>
            <a:off x="1752600" y="614066"/>
            <a:ext cx="8153400" cy="4567534"/>
            <a:chOff x="684" y="712"/>
            <a:chExt cx="4658" cy="3264"/>
          </a:xfrm>
        </p:grpSpPr>
        <p:sp>
          <p:nvSpPr>
            <p:cNvPr id="3" name="Rectangle 4">
              <a:extLst>
                <a:ext uri="{FF2B5EF4-FFF2-40B4-BE49-F238E27FC236}">
                  <a16:creationId xmlns:a16="http://schemas.microsoft.com/office/drawing/2014/main" id="{B2F0AA15-6B09-1BB9-E482-9EEFDB044311}"/>
                </a:ext>
              </a:extLst>
            </p:cNvPr>
            <p:cNvSpPr>
              <a:spLocks noChangeArrowheads="1"/>
            </p:cNvSpPr>
            <p:nvPr/>
          </p:nvSpPr>
          <p:spPr bwMode="auto">
            <a:xfrm>
              <a:off x="684" y="712"/>
              <a:ext cx="4658" cy="3264"/>
            </a:xfrm>
            <a:prstGeom prst="rect">
              <a:avLst/>
            </a:prstGeom>
            <a:solidFill>
              <a:srgbClr val="FFCF00"/>
            </a:solidFill>
            <a:ln w="12700">
              <a:solidFill>
                <a:srgbClr val="000000"/>
              </a:solidFill>
              <a:miter lim="800000"/>
              <a:headEnd type="none" w="sm" len="sm"/>
              <a:tailEnd type="none" w="sm" len="sm"/>
            </a:ln>
          </p:spPr>
          <p:txBody>
            <a:bodyPr wrap="none" anchor="ctr"/>
            <a:lstStyle/>
            <a:p>
              <a:pPr eaLnBrk="1" fontAlgn="auto" hangingPunct="1">
                <a:spcBef>
                  <a:spcPts val="0"/>
                </a:spcBef>
                <a:spcAft>
                  <a:spcPts val="0"/>
                </a:spcAft>
                <a:defRPr/>
              </a:pPr>
              <a:endParaRPr lang="en-US" altLang="en-US" kern="0">
                <a:solidFill>
                  <a:sysClr val="windowText" lastClr="000000"/>
                </a:solidFill>
                <a:latin typeface="Arial" charset="0"/>
              </a:endParaRPr>
            </a:p>
          </p:txBody>
        </p:sp>
        <p:sp>
          <p:nvSpPr>
            <p:cNvPr id="4" name="Rectangle 5">
              <a:extLst>
                <a:ext uri="{FF2B5EF4-FFF2-40B4-BE49-F238E27FC236}">
                  <a16:creationId xmlns:a16="http://schemas.microsoft.com/office/drawing/2014/main" id="{B7DA78A3-99BB-E582-82E6-40F6114D83B8}"/>
                </a:ext>
              </a:extLst>
            </p:cNvPr>
            <p:cNvSpPr>
              <a:spLocks noChangeArrowheads="1"/>
            </p:cNvSpPr>
            <p:nvPr/>
          </p:nvSpPr>
          <p:spPr bwMode="auto">
            <a:xfrm>
              <a:off x="758" y="3421"/>
              <a:ext cx="4524" cy="480"/>
            </a:xfrm>
            <a:prstGeom prst="rect">
              <a:avLst/>
            </a:prstGeom>
            <a:solidFill>
              <a:srgbClr val="990033"/>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a:solidFill>
                    <a:srgbClr val="FFFFFF"/>
                  </a:solidFill>
                  <a:latin typeface="Arial" charset="0"/>
                </a:rPr>
                <a:t>Class Loader</a:t>
              </a:r>
            </a:p>
          </p:txBody>
        </p:sp>
        <p:grpSp>
          <p:nvGrpSpPr>
            <p:cNvPr id="16390" name="Group 6">
              <a:extLst>
                <a:ext uri="{FF2B5EF4-FFF2-40B4-BE49-F238E27FC236}">
                  <a16:creationId xmlns:a16="http://schemas.microsoft.com/office/drawing/2014/main" id="{885DA18E-D38E-65A7-1D9F-E97D7DDC4A7E}"/>
                </a:ext>
              </a:extLst>
            </p:cNvPr>
            <p:cNvGrpSpPr>
              <a:grpSpLocks/>
            </p:cNvGrpSpPr>
            <p:nvPr/>
          </p:nvGrpSpPr>
          <p:grpSpPr bwMode="auto">
            <a:xfrm>
              <a:off x="758" y="2653"/>
              <a:ext cx="4524" cy="672"/>
              <a:chOff x="528" y="2784"/>
              <a:chExt cx="4224" cy="672"/>
            </a:xfrm>
          </p:grpSpPr>
          <p:sp>
            <p:nvSpPr>
              <p:cNvPr id="16" name="Rectangle 7">
                <a:extLst>
                  <a:ext uri="{FF2B5EF4-FFF2-40B4-BE49-F238E27FC236}">
                    <a16:creationId xmlns:a16="http://schemas.microsoft.com/office/drawing/2014/main" id="{18C81D6A-C5DE-CB5C-2A6F-3F3C654608C4}"/>
                  </a:ext>
                </a:extLst>
              </p:cNvPr>
              <p:cNvSpPr>
                <a:spLocks noChangeArrowheads="1"/>
              </p:cNvSpPr>
              <p:nvPr/>
            </p:nvSpPr>
            <p:spPr bwMode="auto">
              <a:xfrm>
                <a:off x="528" y="2784"/>
                <a:ext cx="1344" cy="669"/>
              </a:xfrm>
              <a:prstGeom prst="rect">
                <a:avLst/>
              </a:prstGeom>
              <a:solidFill>
                <a:srgbClr val="990033"/>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a:solidFill>
                      <a:srgbClr val="FFFFFF"/>
                    </a:solidFill>
                    <a:latin typeface="Arial" charset="0"/>
                  </a:rPr>
                  <a:t>IL to Native</a:t>
                </a:r>
              </a:p>
              <a:p>
                <a:pPr algn="ctr" eaLnBrk="1" fontAlgn="auto" hangingPunct="1">
                  <a:spcBef>
                    <a:spcPts val="0"/>
                  </a:spcBef>
                  <a:spcAft>
                    <a:spcPts val="0"/>
                  </a:spcAft>
                  <a:defRPr/>
                </a:pPr>
                <a:r>
                  <a:rPr lang="en-US" altLang="en-US" kern="0">
                    <a:solidFill>
                      <a:srgbClr val="FFFFFF"/>
                    </a:solidFill>
                    <a:latin typeface="Arial" charset="0"/>
                  </a:rPr>
                  <a:t>Compilers (JIT)</a:t>
                </a:r>
              </a:p>
            </p:txBody>
          </p:sp>
          <p:sp>
            <p:nvSpPr>
              <p:cNvPr id="17" name="Rectangle 8">
                <a:extLst>
                  <a:ext uri="{FF2B5EF4-FFF2-40B4-BE49-F238E27FC236}">
                    <a16:creationId xmlns:a16="http://schemas.microsoft.com/office/drawing/2014/main" id="{7154209C-75E6-8AE3-BF3B-6BF7FEADF6B0}"/>
                  </a:ext>
                </a:extLst>
              </p:cNvPr>
              <p:cNvSpPr>
                <a:spLocks noChangeArrowheads="1"/>
              </p:cNvSpPr>
              <p:nvPr/>
            </p:nvSpPr>
            <p:spPr bwMode="auto">
              <a:xfrm>
                <a:off x="1968" y="2784"/>
                <a:ext cx="1344" cy="669"/>
              </a:xfrm>
              <a:prstGeom prst="rect">
                <a:avLst/>
              </a:prstGeom>
              <a:solidFill>
                <a:srgbClr val="990033"/>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a:solidFill>
                      <a:srgbClr val="FFFFFF"/>
                    </a:solidFill>
                    <a:latin typeface="Arial" charset="0"/>
                  </a:rPr>
                  <a:t>Code</a:t>
                </a:r>
              </a:p>
              <a:p>
                <a:pPr algn="ctr" eaLnBrk="1" fontAlgn="auto" hangingPunct="1">
                  <a:spcBef>
                    <a:spcPts val="0"/>
                  </a:spcBef>
                  <a:spcAft>
                    <a:spcPts val="0"/>
                  </a:spcAft>
                  <a:defRPr/>
                </a:pPr>
                <a:r>
                  <a:rPr lang="en-US" altLang="en-US" kern="0">
                    <a:solidFill>
                      <a:srgbClr val="FFFFFF"/>
                    </a:solidFill>
                    <a:latin typeface="Arial" charset="0"/>
                  </a:rPr>
                  <a:t>Manager</a:t>
                </a:r>
              </a:p>
            </p:txBody>
          </p:sp>
          <p:sp>
            <p:nvSpPr>
              <p:cNvPr id="18" name="Rectangle 9">
                <a:extLst>
                  <a:ext uri="{FF2B5EF4-FFF2-40B4-BE49-F238E27FC236}">
                    <a16:creationId xmlns:a16="http://schemas.microsoft.com/office/drawing/2014/main" id="{0FF781AD-26CD-CEAC-C94A-C6FA34806521}"/>
                  </a:ext>
                </a:extLst>
              </p:cNvPr>
              <p:cNvSpPr>
                <a:spLocks noChangeArrowheads="1"/>
              </p:cNvSpPr>
              <p:nvPr/>
            </p:nvSpPr>
            <p:spPr bwMode="auto">
              <a:xfrm>
                <a:off x="3408" y="2784"/>
                <a:ext cx="1344" cy="669"/>
              </a:xfrm>
              <a:prstGeom prst="rect">
                <a:avLst/>
              </a:prstGeom>
              <a:solidFill>
                <a:srgbClr val="990033"/>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a:solidFill>
                      <a:srgbClr val="FFFFFF"/>
                    </a:solidFill>
                    <a:latin typeface="Arial" charset="0"/>
                  </a:rPr>
                  <a:t>Garbage</a:t>
                </a:r>
              </a:p>
              <a:p>
                <a:pPr algn="ctr" eaLnBrk="1" fontAlgn="auto" hangingPunct="1">
                  <a:spcBef>
                    <a:spcPts val="0"/>
                  </a:spcBef>
                  <a:spcAft>
                    <a:spcPts val="0"/>
                  </a:spcAft>
                  <a:defRPr/>
                </a:pPr>
                <a:r>
                  <a:rPr lang="en-US" altLang="en-US" kern="0">
                    <a:solidFill>
                      <a:srgbClr val="FFFFFF"/>
                    </a:solidFill>
                    <a:latin typeface="Arial" charset="0"/>
                  </a:rPr>
                  <a:t>Collector (GC)</a:t>
                </a:r>
              </a:p>
            </p:txBody>
          </p:sp>
        </p:grpSp>
        <p:grpSp>
          <p:nvGrpSpPr>
            <p:cNvPr id="16391" name="Group 10">
              <a:extLst>
                <a:ext uri="{FF2B5EF4-FFF2-40B4-BE49-F238E27FC236}">
                  <a16:creationId xmlns:a16="http://schemas.microsoft.com/office/drawing/2014/main" id="{142DAC0E-AC7B-1660-AF47-75AEAFA09DF0}"/>
                </a:ext>
              </a:extLst>
            </p:cNvPr>
            <p:cNvGrpSpPr>
              <a:grpSpLocks/>
            </p:cNvGrpSpPr>
            <p:nvPr/>
          </p:nvGrpSpPr>
          <p:grpSpPr bwMode="auto">
            <a:xfrm>
              <a:off x="758" y="2173"/>
              <a:ext cx="4524" cy="384"/>
              <a:chOff x="528" y="2304"/>
              <a:chExt cx="4224" cy="384"/>
            </a:xfrm>
          </p:grpSpPr>
          <p:sp>
            <p:nvSpPr>
              <p:cNvPr id="14" name="Rectangle 11">
                <a:extLst>
                  <a:ext uri="{FF2B5EF4-FFF2-40B4-BE49-F238E27FC236}">
                    <a16:creationId xmlns:a16="http://schemas.microsoft.com/office/drawing/2014/main" id="{18371E6C-253A-A43D-851E-7D687514B81A}"/>
                  </a:ext>
                </a:extLst>
              </p:cNvPr>
              <p:cNvSpPr>
                <a:spLocks noChangeArrowheads="1"/>
              </p:cNvSpPr>
              <p:nvPr/>
            </p:nvSpPr>
            <p:spPr bwMode="auto">
              <a:xfrm>
                <a:off x="528" y="2304"/>
                <a:ext cx="2064" cy="384"/>
              </a:xfrm>
              <a:prstGeom prst="rect">
                <a:avLst/>
              </a:prstGeom>
              <a:solidFill>
                <a:srgbClr val="0066FF"/>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a:solidFill>
                      <a:srgbClr val="FFFFFF"/>
                    </a:solidFill>
                    <a:latin typeface="Arial" charset="0"/>
                  </a:rPr>
                  <a:t>Security Engine</a:t>
                </a:r>
              </a:p>
            </p:txBody>
          </p:sp>
          <p:sp>
            <p:nvSpPr>
              <p:cNvPr id="15" name="Rectangle 12">
                <a:extLst>
                  <a:ext uri="{FF2B5EF4-FFF2-40B4-BE49-F238E27FC236}">
                    <a16:creationId xmlns:a16="http://schemas.microsoft.com/office/drawing/2014/main" id="{9F6176A4-84EB-B681-D360-5491705F5BA4}"/>
                  </a:ext>
                </a:extLst>
              </p:cNvPr>
              <p:cNvSpPr>
                <a:spLocks noChangeArrowheads="1"/>
              </p:cNvSpPr>
              <p:nvPr/>
            </p:nvSpPr>
            <p:spPr bwMode="auto">
              <a:xfrm>
                <a:off x="2688" y="2304"/>
                <a:ext cx="2064" cy="384"/>
              </a:xfrm>
              <a:prstGeom prst="rect">
                <a:avLst/>
              </a:prstGeom>
              <a:solidFill>
                <a:srgbClr val="0066FF"/>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a:solidFill>
                      <a:srgbClr val="FFFFFF"/>
                    </a:solidFill>
                    <a:latin typeface="Arial" charset="0"/>
                  </a:rPr>
                  <a:t>Debug Engine</a:t>
                </a:r>
              </a:p>
            </p:txBody>
          </p:sp>
        </p:grpSp>
        <p:grpSp>
          <p:nvGrpSpPr>
            <p:cNvPr id="16392" name="Group 13">
              <a:extLst>
                <a:ext uri="{FF2B5EF4-FFF2-40B4-BE49-F238E27FC236}">
                  <a16:creationId xmlns:a16="http://schemas.microsoft.com/office/drawing/2014/main" id="{20E0F001-518A-F940-6D8A-EE9A979ED261}"/>
                </a:ext>
              </a:extLst>
            </p:cNvPr>
            <p:cNvGrpSpPr>
              <a:grpSpLocks/>
            </p:cNvGrpSpPr>
            <p:nvPr/>
          </p:nvGrpSpPr>
          <p:grpSpPr bwMode="auto">
            <a:xfrm>
              <a:off x="758" y="1693"/>
              <a:ext cx="4524" cy="384"/>
              <a:chOff x="528" y="1824"/>
              <a:chExt cx="4224" cy="384"/>
            </a:xfrm>
          </p:grpSpPr>
          <p:sp>
            <p:nvSpPr>
              <p:cNvPr id="12" name="Rectangle 14">
                <a:extLst>
                  <a:ext uri="{FF2B5EF4-FFF2-40B4-BE49-F238E27FC236}">
                    <a16:creationId xmlns:a16="http://schemas.microsoft.com/office/drawing/2014/main" id="{D914CF01-8ACE-992A-257D-7F64FDD8178E}"/>
                  </a:ext>
                </a:extLst>
              </p:cNvPr>
              <p:cNvSpPr>
                <a:spLocks noChangeArrowheads="1"/>
              </p:cNvSpPr>
              <p:nvPr/>
            </p:nvSpPr>
            <p:spPr bwMode="auto">
              <a:xfrm>
                <a:off x="528" y="1824"/>
                <a:ext cx="2064" cy="384"/>
              </a:xfrm>
              <a:prstGeom prst="rect">
                <a:avLst/>
              </a:prstGeom>
              <a:solidFill>
                <a:srgbClr val="0066FF"/>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a:solidFill>
                      <a:srgbClr val="FFFFFF"/>
                    </a:solidFill>
                    <a:latin typeface="Arial" charset="0"/>
                  </a:rPr>
                  <a:t>Type Checker</a:t>
                </a:r>
              </a:p>
            </p:txBody>
          </p:sp>
          <p:sp>
            <p:nvSpPr>
              <p:cNvPr id="13" name="Rectangle 15">
                <a:extLst>
                  <a:ext uri="{FF2B5EF4-FFF2-40B4-BE49-F238E27FC236}">
                    <a16:creationId xmlns:a16="http://schemas.microsoft.com/office/drawing/2014/main" id="{94E48D98-2523-F657-286A-51D1AE498A0B}"/>
                  </a:ext>
                </a:extLst>
              </p:cNvPr>
              <p:cNvSpPr>
                <a:spLocks noChangeArrowheads="1"/>
              </p:cNvSpPr>
              <p:nvPr/>
            </p:nvSpPr>
            <p:spPr bwMode="auto">
              <a:xfrm>
                <a:off x="2688" y="1824"/>
                <a:ext cx="2064" cy="384"/>
              </a:xfrm>
              <a:prstGeom prst="rect">
                <a:avLst/>
              </a:prstGeom>
              <a:solidFill>
                <a:srgbClr val="0066FF"/>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a:solidFill>
                      <a:srgbClr val="FFFFFF"/>
                    </a:solidFill>
                    <a:latin typeface="Arial" charset="0"/>
                  </a:rPr>
                  <a:t>Exception Manager</a:t>
                </a:r>
              </a:p>
            </p:txBody>
          </p:sp>
        </p:grpSp>
        <p:grpSp>
          <p:nvGrpSpPr>
            <p:cNvPr id="16393" name="Group 16">
              <a:extLst>
                <a:ext uri="{FF2B5EF4-FFF2-40B4-BE49-F238E27FC236}">
                  <a16:creationId xmlns:a16="http://schemas.microsoft.com/office/drawing/2014/main" id="{DDDE5DFA-61F3-BAAD-1068-96099A75CA44}"/>
                </a:ext>
              </a:extLst>
            </p:cNvPr>
            <p:cNvGrpSpPr>
              <a:grpSpLocks/>
            </p:cNvGrpSpPr>
            <p:nvPr/>
          </p:nvGrpSpPr>
          <p:grpSpPr bwMode="auto">
            <a:xfrm>
              <a:off x="758" y="1213"/>
              <a:ext cx="4524" cy="384"/>
              <a:chOff x="528" y="1344"/>
              <a:chExt cx="4224" cy="384"/>
            </a:xfrm>
          </p:grpSpPr>
          <p:sp>
            <p:nvSpPr>
              <p:cNvPr id="10" name="Rectangle 17">
                <a:extLst>
                  <a:ext uri="{FF2B5EF4-FFF2-40B4-BE49-F238E27FC236}">
                    <a16:creationId xmlns:a16="http://schemas.microsoft.com/office/drawing/2014/main" id="{59DA5660-3E74-87A3-04ED-92B862B1DA3A}"/>
                  </a:ext>
                </a:extLst>
              </p:cNvPr>
              <p:cNvSpPr>
                <a:spLocks noChangeArrowheads="1"/>
              </p:cNvSpPr>
              <p:nvPr/>
            </p:nvSpPr>
            <p:spPr bwMode="auto">
              <a:xfrm>
                <a:off x="528" y="1344"/>
                <a:ext cx="2064" cy="384"/>
              </a:xfrm>
              <a:prstGeom prst="rect">
                <a:avLst/>
              </a:prstGeom>
              <a:solidFill>
                <a:srgbClr val="0066FF"/>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a:solidFill>
                      <a:srgbClr val="FFFFFF"/>
                    </a:solidFill>
                    <a:latin typeface="Arial" charset="0"/>
                  </a:rPr>
                  <a:t>Thread Support</a:t>
                </a:r>
              </a:p>
            </p:txBody>
          </p:sp>
          <p:sp>
            <p:nvSpPr>
              <p:cNvPr id="11" name="Rectangle 18">
                <a:extLst>
                  <a:ext uri="{FF2B5EF4-FFF2-40B4-BE49-F238E27FC236}">
                    <a16:creationId xmlns:a16="http://schemas.microsoft.com/office/drawing/2014/main" id="{729CD3D2-CD7D-096C-C9EB-05E7F76FD364}"/>
                  </a:ext>
                </a:extLst>
              </p:cNvPr>
              <p:cNvSpPr>
                <a:spLocks noChangeArrowheads="1"/>
              </p:cNvSpPr>
              <p:nvPr/>
            </p:nvSpPr>
            <p:spPr bwMode="auto">
              <a:xfrm>
                <a:off x="2688" y="1344"/>
                <a:ext cx="2064" cy="384"/>
              </a:xfrm>
              <a:prstGeom prst="rect">
                <a:avLst/>
              </a:prstGeom>
              <a:solidFill>
                <a:srgbClr val="0066FF"/>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a:solidFill>
                      <a:srgbClr val="FFFFFF"/>
                    </a:solidFill>
                    <a:latin typeface="Arial" charset="0"/>
                  </a:rPr>
                  <a:t>COM </a:t>
                </a:r>
                <a:r>
                  <a:rPr lang="en-US" altLang="en-US" kern="0" err="1">
                    <a:solidFill>
                      <a:srgbClr val="FFFFFF"/>
                    </a:solidFill>
                    <a:latin typeface="Arial" charset="0"/>
                  </a:rPr>
                  <a:t>Marshaler</a:t>
                </a:r>
                <a:endParaRPr lang="en-US" altLang="en-US" kern="0">
                  <a:solidFill>
                    <a:srgbClr val="FFFFFF"/>
                  </a:solidFill>
                  <a:latin typeface="Arial" charset="0"/>
                </a:endParaRPr>
              </a:p>
            </p:txBody>
          </p:sp>
        </p:grpSp>
        <p:sp>
          <p:nvSpPr>
            <p:cNvPr id="9" name="Rectangle 19">
              <a:extLst>
                <a:ext uri="{FF2B5EF4-FFF2-40B4-BE49-F238E27FC236}">
                  <a16:creationId xmlns:a16="http://schemas.microsoft.com/office/drawing/2014/main" id="{30006611-6765-A192-ABC2-2CAF5C9DC18F}"/>
                </a:ext>
              </a:extLst>
            </p:cNvPr>
            <p:cNvSpPr>
              <a:spLocks noChangeArrowheads="1"/>
            </p:cNvSpPr>
            <p:nvPr/>
          </p:nvSpPr>
          <p:spPr bwMode="auto">
            <a:xfrm>
              <a:off x="758" y="781"/>
              <a:ext cx="4524" cy="336"/>
            </a:xfrm>
            <a:prstGeom prst="rect">
              <a:avLst/>
            </a:prstGeom>
            <a:solidFill>
              <a:srgbClr val="0066FF"/>
            </a:solidFill>
            <a:ln w="12700">
              <a:solidFill>
                <a:srgbClr val="000000"/>
              </a:solidFill>
              <a:miter lim="800000"/>
              <a:headEnd/>
              <a:tailEnd/>
            </a:ln>
          </p:spPr>
          <p:txBody>
            <a:bodyPr wrap="none" anchor="ctr"/>
            <a:lstStyle/>
            <a:p>
              <a:pPr algn="ctr" eaLnBrk="1" fontAlgn="auto" hangingPunct="1">
                <a:spcBef>
                  <a:spcPts val="0"/>
                </a:spcBef>
                <a:spcAft>
                  <a:spcPts val="0"/>
                </a:spcAft>
                <a:defRPr/>
              </a:pPr>
              <a:r>
                <a:rPr lang="en-US" altLang="en-US" kern="0">
                  <a:solidFill>
                    <a:srgbClr val="FFFFFF"/>
                  </a:solidFill>
                  <a:latin typeface="Arial" charset="0"/>
                </a:rPr>
                <a:t>Base Class Library Support</a:t>
              </a:r>
            </a:p>
          </p:txBody>
        </p:sp>
      </p:grpSp>
      <p:sp>
        <p:nvSpPr>
          <p:cNvPr id="16387" name="TextBox 19">
            <a:extLst>
              <a:ext uri="{FF2B5EF4-FFF2-40B4-BE49-F238E27FC236}">
                <a16:creationId xmlns:a16="http://schemas.microsoft.com/office/drawing/2014/main" id="{F105ABA9-05DD-C1C0-DD2D-2EF65864A800}"/>
              </a:ext>
            </a:extLst>
          </p:cNvPr>
          <p:cNvSpPr txBox="1">
            <a:spLocks noChangeArrowheads="1"/>
          </p:cNvSpPr>
          <p:nvPr/>
        </p:nvSpPr>
        <p:spPr bwMode="auto">
          <a:xfrm>
            <a:off x="2438400" y="152401"/>
            <a:ext cx="701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cs typeface="Times New Roman" panose="02020603050405020304" pitchFamily="18" charset="0"/>
              </a:rPr>
              <a:t>CLR Architecture</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4CB9AEE1-6B94-9CDE-CD98-30D52727B191}"/>
              </a:ext>
            </a:extLst>
          </p:cNvPr>
          <p:cNvSpPr>
            <a:spLocks noGrp="1" noChangeArrowheads="1"/>
          </p:cNvSpPr>
          <p:nvPr>
            <p:ph type="body" idx="4294967295"/>
          </p:nvPr>
        </p:nvSpPr>
        <p:spPr>
          <a:xfrm>
            <a:off x="953911" y="821267"/>
            <a:ext cx="10507133" cy="5026378"/>
          </a:xfrm>
        </p:spPr>
        <p:txBody>
          <a:bodyPr vert="horz" lIns="91440" tIns="45720" rIns="91440" bIns="45720" rtlCol="0" anchor="t">
            <a:noAutofit/>
          </a:bodyPr>
          <a:lstStyle/>
          <a:p>
            <a:pPr marL="0" indent="0" algn="ctr">
              <a:buNone/>
              <a:defRPr/>
            </a:pPr>
            <a:r>
              <a:rPr lang="en-US" altLang="en-US" sz="2000" b="1">
                <a:latin typeface="Times New Roman"/>
                <a:cs typeface="Times New Roman"/>
              </a:rPr>
              <a:t>Motivation Behind the .NET</a:t>
            </a:r>
            <a:endParaRPr lang="en-US" sz="2000" b="1"/>
          </a:p>
          <a:p>
            <a:pPr algn="just">
              <a:lnSpc>
                <a:spcPct val="150000"/>
              </a:lnSpc>
              <a:defRPr/>
            </a:pPr>
            <a:r>
              <a:rPr lang="en-US" altLang="en-US" sz="2000">
                <a:latin typeface="Times New Roman"/>
                <a:cs typeface="Times New Roman"/>
              </a:rPr>
              <a:t>Consistent object-oriented programming environment. </a:t>
            </a:r>
            <a:endParaRPr lang="en-US" altLang="en-US" sz="2000">
              <a:latin typeface="Times New Roman" panose="02020603050405020304" pitchFamily="18" charset="0"/>
              <a:cs typeface="Times New Roman" panose="02020603050405020304" pitchFamily="18" charset="0"/>
            </a:endParaRPr>
          </a:p>
          <a:p>
            <a:pPr algn="just">
              <a:lnSpc>
                <a:spcPct val="150000"/>
              </a:lnSpc>
              <a:defRPr/>
            </a:pPr>
            <a:r>
              <a:rPr lang="en-US" altLang="en-US" sz="2000">
                <a:latin typeface="Times New Roman"/>
                <a:cs typeface="Times New Roman"/>
              </a:rPr>
              <a:t>To provide a code-execution environment that minimizes software deployment and versioning conflicts. </a:t>
            </a:r>
            <a:endParaRPr lang="en-US" altLang="en-US" sz="2000">
              <a:latin typeface="Times New Roman" panose="02020603050405020304" pitchFamily="18" charset="0"/>
              <a:cs typeface="Times New Roman" panose="02020603050405020304" pitchFamily="18" charset="0"/>
            </a:endParaRPr>
          </a:p>
          <a:p>
            <a:pPr algn="just">
              <a:lnSpc>
                <a:spcPct val="150000"/>
              </a:lnSpc>
              <a:defRPr/>
            </a:pPr>
            <a:r>
              <a:rPr lang="en-US" altLang="en-US" sz="2000">
                <a:latin typeface="Times New Roman"/>
                <a:cs typeface="Times New Roman"/>
              </a:rPr>
              <a:t>To provide a code-execution environment that promotes safe execution of code, including code created by an unknown or semi-trusted third party. </a:t>
            </a:r>
            <a:endParaRPr lang="en-US" altLang="en-US" sz="2000">
              <a:latin typeface="Times New Roman" panose="02020603050405020304" pitchFamily="18" charset="0"/>
              <a:cs typeface="Times New Roman" panose="02020603050405020304" pitchFamily="18" charset="0"/>
            </a:endParaRPr>
          </a:p>
          <a:p>
            <a:pPr algn="just">
              <a:lnSpc>
                <a:spcPct val="150000"/>
              </a:lnSpc>
              <a:defRPr/>
            </a:pPr>
            <a:r>
              <a:rPr lang="en-US" altLang="en-US" sz="2000">
                <a:latin typeface="Times New Roman"/>
                <a:cs typeface="Times New Roman"/>
              </a:rPr>
              <a:t>To make the developer experience consistent across widely varying types of applications, such as Windows-based applications and Web-based applications. </a:t>
            </a:r>
            <a:endParaRPr lang="en-US" altLang="en-US" sz="2000">
              <a:latin typeface="Times New Roman" panose="02020603050405020304" pitchFamily="18" charset="0"/>
              <a:cs typeface="Times New Roman" panose="02020603050405020304" pitchFamily="18" charset="0"/>
            </a:endParaRPr>
          </a:p>
          <a:p>
            <a:pPr algn="just" eaLnBrk="1" hangingPunct="1">
              <a:lnSpc>
                <a:spcPct val="150000"/>
              </a:lnSpc>
              <a:defRPr/>
            </a:pPr>
            <a:endParaRPr lang="en-US" altLang="en-US" sz="20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0183FF3-75BC-DF21-AAA8-17CDD2A94360}"/>
              </a:ext>
            </a:extLst>
          </p:cNvPr>
          <p:cNvSpPr>
            <a:spLocks noGrp="1" noChangeArrowheads="1"/>
          </p:cNvSpPr>
          <p:nvPr>
            <p:ph type="title" idx="4294967295"/>
          </p:nvPr>
        </p:nvSpPr>
        <p:spPr>
          <a:xfrm>
            <a:off x="1981200" y="152401"/>
            <a:ext cx="8229600" cy="639763"/>
          </a:xfrm>
        </p:spPr>
        <p:txBody>
          <a:bodyPr>
            <a:normAutofit/>
          </a:bodyPr>
          <a:lstStyle/>
          <a:p>
            <a:pPr algn="ctr" eaLnBrk="1" hangingPunct="1"/>
            <a:r>
              <a:rPr lang="en-US" altLang="en-US" sz="2800"/>
              <a:t>CLR Architecture</a:t>
            </a:r>
          </a:p>
        </p:txBody>
      </p:sp>
      <p:sp>
        <p:nvSpPr>
          <p:cNvPr id="17411" name="Rectangle 3">
            <a:extLst>
              <a:ext uri="{FF2B5EF4-FFF2-40B4-BE49-F238E27FC236}">
                <a16:creationId xmlns:a16="http://schemas.microsoft.com/office/drawing/2014/main" id="{2CBEA5F4-A9FD-90E5-8CCB-14CF516F79E3}"/>
              </a:ext>
            </a:extLst>
          </p:cNvPr>
          <p:cNvSpPr>
            <a:spLocks noGrp="1" noChangeArrowheads="1"/>
          </p:cNvSpPr>
          <p:nvPr>
            <p:ph type="body" idx="4294967295"/>
          </p:nvPr>
        </p:nvSpPr>
        <p:spPr>
          <a:xfrm>
            <a:off x="762000" y="685800"/>
            <a:ext cx="10058400" cy="5867400"/>
          </a:xfrm>
        </p:spPr>
        <p:txBody>
          <a:bodyPr/>
          <a:lstStyle/>
          <a:p>
            <a:pPr eaLnBrk="1" hangingPunct="1">
              <a:buFontTx/>
              <a:buNone/>
            </a:pPr>
            <a:r>
              <a:rPr lang="en-US" altLang="en-US" sz="2400">
                <a:latin typeface="Times New Roman" panose="02020603050405020304" pitchFamily="18" charset="0"/>
                <a:cs typeface="Times New Roman" panose="02020603050405020304" pitchFamily="18" charset="0"/>
              </a:rPr>
              <a:t>Different components </a:t>
            </a:r>
            <a:r>
              <a:rPr lang="en-US" altLang="en-US"/>
              <a:t>:</a:t>
            </a:r>
          </a:p>
          <a:p>
            <a:pPr algn="just" eaLnBrk="1" hangingPunct="1"/>
            <a:r>
              <a:rPr lang="en-US" altLang="en-US" sz="2000" b="1" i="1">
                <a:latin typeface="Times New Roman" panose="02020603050405020304" pitchFamily="18" charset="0"/>
                <a:cs typeface="Times New Roman" panose="02020603050405020304" pitchFamily="18" charset="0"/>
              </a:rPr>
              <a:t>Class Loader </a:t>
            </a:r>
            <a:r>
              <a:rPr lang="en-US" altLang="en-US" sz="2000">
                <a:latin typeface="Times New Roman" panose="02020603050405020304" pitchFamily="18" charset="0"/>
                <a:cs typeface="Times New Roman" panose="02020603050405020304" pitchFamily="18" charset="0"/>
              </a:rPr>
              <a:t>: C# compiler of the framework generates  assembly  after compiling and this consists of CIL code and Meta data. The class loader is loading the assembly  into the run time. </a:t>
            </a:r>
          </a:p>
          <a:p>
            <a:pPr algn="just" eaLnBrk="1" hangingPunct="1"/>
            <a:r>
              <a:rPr lang="en-US" altLang="en-US" sz="2000" b="1" i="1">
                <a:latin typeface="Times New Roman" panose="02020603050405020304" pitchFamily="18" charset="0"/>
                <a:cs typeface="Times New Roman" panose="02020603050405020304" pitchFamily="18" charset="0"/>
              </a:rPr>
              <a:t>Code Manager</a:t>
            </a:r>
            <a:r>
              <a:rPr lang="en-US" altLang="en-US" sz="2000" i="1">
                <a:latin typeface="Times New Roman" panose="02020603050405020304" pitchFamily="18" charset="0"/>
                <a:cs typeface="Times New Roman" panose="02020603050405020304" pitchFamily="18" charset="0"/>
              </a:rPr>
              <a:t>:</a:t>
            </a:r>
            <a:r>
              <a:rPr lang="en-US" altLang="en-US" sz="2000">
                <a:latin typeface="Times New Roman" panose="02020603050405020304" pitchFamily="18" charset="0"/>
                <a:cs typeface="Times New Roman" panose="02020603050405020304" pitchFamily="18" charset="0"/>
              </a:rPr>
              <a:t> This component is managing the above code during execution. This takes the responsibility of allocating memory to the objects also. </a:t>
            </a:r>
          </a:p>
          <a:p>
            <a:pPr algn="just" eaLnBrk="1" hangingPunct="1"/>
            <a:r>
              <a:rPr lang="en-US" altLang="en-US" sz="2000" b="1" i="1">
                <a:latin typeface="Times New Roman" panose="02020603050405020304" pitchFamily="18" charset="0"/>
                <a:cs typeface="Times New Roman" panose="02020603050405020304" pitchFamily="18" charset="0"/>
              </a:rPr>
              <a:t>Garbage collector</a:t>
            </a:r>
            <a:r>
              <a:rPr lang="en-US" altLang="en-US" sz="2000">
                <a:latin typeface="Times New Roman" panose="02020603050405020304" pitchFamily="18" charset="0"/>
                <a:cs typeface="Times New Roman" panose="02020603050405020304" pitchFamily="18" charset="0"/>
              </a:rPr>
              <a:t>: This provides automatic garbage collection of  the object  when the object Is no longer in use. To achieve this, Garbage collector is performing the periodical checks in the heap from where the object gets memory.</a:t>
            </a:r>
          </a:p>
          <a:p>
            <a:pPr algn="just"/>
            <a:r>
              <a:rPr lang="en-US" altLang="en-US" sz="2000" b="1" i="1">
                <a:latin typeface="Times New Roman" panose="02020603050405020304" pitchFamily="18" charset="0"/>
                <a:cs typeface="Times New Roman" panose="02020603050405020304" pitchFamily="18" charset="0"/>
              </a:rPr>
              <a:t>Security Checker</a:t>
            </a:r>
            <a:r>
              <a:rPr lang="en-US" altLang="en-US" sz="2000" i="1">
                <a:latin typeface="Times New Roman" panose="02020603050405020304" pitchFamily="18" charset="0"/>
                <a:cs typeface="Times New Roman" panose="02020603050405020304" pitchFamily="18" charset="0"/>
              </a:rPr>
              <a:t>:</a:t>
            </a:r>
            <a:r>
              <a:rPr lang="en-US" altLang="en-US" sz="2000">
                <a:latin typeface="Times New Roman" panose="02020603050405020304" pitchFamily="18" charset="0"/>
                <a:cs typeface="Times New Roman" panose="02020603050405020304" pitchFamily="18" charset="0"/>
              </a:rPr>
              <a:t> One of the important components of CLR is security checker. This engine restricts the access to system resources such as hard disk and enforcing the restriction on the MSIL code.</a:t>
            </a:r>
          </a:p>
          <a:p>
            <a:pPr algn="just"/>
            <a:r>
              <a:rPr lang="en-US" altLang="en-US" sz="2000" b="1" i="1">
                <a:latin typeface="Times New Roman" panose="02020603050405020304" pitchFamily="18" charset="0"/>
                <a:cs typeface="Times New Roman" panose="02020603050405020304" pitchFamily="18" charset="0"/>
              </a:rPr>
              <a:t>Debug Engine</a:t>
            </a:r>
            <a:r>
              <a:rPr lang="en-US" altLang="en-US" sz="2000">
                <a:latin typeface="Times New Roman" panose="02020603050405020304" pitchFamily="18" charset="0"/>
                <a:cs typeface="Times New Roman" panose="02020603050405020304" pitchFamily="18" charset="0"/>
              </a:rPr>
              <a:t> : Debug means finding and removing the bug from the programs, The application written in any  supported framework languages are debugged by this engine</a:t>
            </a:r>
          </a:p>
          <a:p>
            <a:pPr algn="just" eaLnBrk="1" hangingPunct="1"/>
            <a:endParaRPr lang="en-US" altLang="en-US" sz="2000">
              <a:latin typeface="Times New Roman" panose="02020603050405020304" pitchFamily="18" charset="0"/>
              <a:cs typeface="Times New Roman" panose="02020603050405020304" pitchFamily="18" charset="0"/>
            </a:endParaRPr>
          </a:p>
          <a:p>
            <a:pPr eaLnBrk="1" hangingPunct="1"/>
            <a:endParaRPr lang="en-US" altLang="en-US" sz="2400"/>
          </a:p>
          <a:p>
            <a:pPr eaLnBrk="1" hangingPunct="1"/>
            <a:endParaRPr lang="en-US" altLang="en-US"/>
          </a:p>
          <a:p>
            <a:pPr eaLnBrk="1" hangingPunct="1"/>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21B86DC2-3A4D-CF1F-4B2D-C901F42E8221}"/>
              </a:ext>
            </a:extLst>
          </p:cNvPr>
          <p:cNvSpPr>
            <a:spLocks noGrp="1" noChangeArrowheads="1"/>
          </p:cNvSpPr>
          <p:nvPr>
            <p:ph type="body" idx="4294967295"/>
          </p:nvPr>
        </p:nvSpPr>
        <p:spPr>
          <a:xfrm>
            <a:off x="914400" y="304800"/>
            <a:ext cx="9296400" cy="6172200"/>
          </a:xfrm>
        </p:spPr>
        <p:txBody>
          <a:bodyPr/>
          <a:lstStyle/>
          <a:p>
            <a:r>
              <a:rPr lang="en-US" altLang="en-US" sz="2000" b="1" i="1">
                <a:latin typeface="Times New Roman" panose="02020603050405020304" pitchFamily="18" charset="0"/>
                <a:cs typeface="Times New Roman" panose="02020603050405020304" pitchFamily="18" charset="0"/>
              </a:rPr>
              <a:t>Type Checker</a:t>
            </a:r>
            <a:r>
              <a:rPr lang="en-US" altLang="en-US" sz="2000">
                <a:latin typeface="Times New Roman" panose="02020603050405020304" pitchFamily="18" charset="0"/>
                <a:cs typeface="Times New Roman" panose="02020603050405020304" pitchFamily="18" charset="0"/>
              </a:rPr>
              <a:t>: This ensures  the datatype checking of the variable. This is also checking the valid operations on the corresponding datatype. It means that integer value must be assigned to integer datatype and valid operations are allowed in that </a:t>
            </a:r>
            <a:r>
              <a:rPr lang="en-US" altLang="en-US" sz="2000" err="1">
                <a:latin typeface="Times New Roman" panose="02020603050405020304" pitchFamily="18" charset="0"/>
                <a:cs typeface="Times New Roman" panose="02020603050405020304" pitchFamily="18" charset="0"/>
              </a:rPr>
              <a:t>type.Otherwise</a:t>
            </a:r>
            <a:r>
              <a:rPr lang="en-US" altLang="en-US" sz="2000">
                <a:latin typeface="Times New Roman" panose="02020603050405020304" pitchFamily="18" charset="0"/>
                <a:cs typeface="Times New Roman" panose="02020603050405020304" pitchFamily="18" charset="0"/>
              </a:rPr>
              <a:t> it raises the exception.</a:t>
            </a:r>
          </a:p>
          <a:p>
            <a:r>
              <a:rPr lang="en-US" altLang="en-US" sz="2000">
                <a:latin typeface="Times New Roman" panose="02020603050405020304" pitchFamily="18" charset="0"/>
                <a:cs typeface="Times New Roman" panose="02020603050405020304" pitchFamily="18" charset="0"/>
              </a:rPr>
              <a:t> </a:t>
            </a:r>
            <a:r>
              <a:rPr lang="en-US" altLang="en-US" sz="2000" b="1" i="1">
                <a:latin typeface="Times New Roman" panose="02020603050405020304" pitchFamily="18" charset="0"/>
                <a:cs typeface="Times New Roman" panose="02020603050405020304" pitchFamily="18" charset="0"/>
              </a:rPr>
              <a:t>Thread support:</a:t>
            </a:r>
            <a:r>
              <a:rPr lang="en-US" altLang="en-US" sz="2000">
                <a:latin typeface="Times New Roman" panose="02020603050405020304" pitchFamily="18" charset="0"/>
                <a:cs typeface="Times New Roman" panose="02020603050405020304" pitchFamily="18" charset="0"/>
              </a:rPr>
              <a:t> Multithreading is a very important feature of any programming language. Threads are playing an very important role in developing the application in this framework The application can contain one or more threads. These threads are managed by the CLR.</a:t>
            </a:r>
          </a:p>
          <a:p>
            <a:r>
              <a:rPr lang="en-US" altLang="en-US" sz="2000" b="1" i="1">
                <a:latin typeface="Times New Roman" panose="02020603050405020304" pitchFamily="18" charset="0"/>
                <a:cs typeface="Times New Roman" panose="02020603050405020304" pitchFamily="18" charset="0"/>
              </a:rPr>
              <a:t>Exception Manager</a:t>
            </a:r>
            <a:r>
              <a:rPr lang="en-US" altLang="en-US" sz="2000">
                <a:latin typeface="Times New Roman" panose="02020603050405020304" pitchFamily="18" charset="0"/>
                <a:cs typeface="Times New Roman" panose="02020603050405020304" pitchFamily="18" charset="0"/>
              </a:rPr>
              <a:t> : The Net framework follows the structured exception handling in all its compliant languages. The exception might rise from managed code as well as unmanaged code. This manager provides  the support to handle these type of Exceptions.</a:t>
            </a:r>
          </a:p>
          <a:p>
            <a:r>
              <a:rPr lang="en-US" altLang="en-US" sz="2000" b="1" i="1">
                <a:latin typeface="Times New Roman" panose="02020603050405020304" pitchFamily="18" charset="0"/>
                <a:cs typeface="Times New Roman" panose="02020603050405020304" pitchFamily="18" charset="0"/>
              </a:rPr>
              <a:t>Base class library support </a:t>
            </a:r>
            <a:r>
              <a:rPr lang="en-US" altLang="en-US" sz="2000"/>
              <a:t>– </a:t>
            </a:r>
            <a:r>
              <a:rPr lang="en-US" altLang="en-US" sz="2000">
                <a:latin typeface="Times New Roman" panose="02020603050405020304" pitchFamily="18" charset="0"/>
                <a:cs typeface="Times New Roman" panose="02020603050405020304" pitchFamily="18" charset="0"/>
              </a:rPr>
              <a:t>It provides the types that the applications need at run time.</a:t>
            </a:r>
          </a:p>
          <a:p>
            <a:pPr marL="0" indent="0">
              <a:buNone/>
            </a:pPr>
            <a:endParaRPr lang="en-US" altLang="en-US" sz="2000">
              <a:latin typeface="Times New Roman" panose="02020603050405020304" pitchFamily="18" charset="0"/>
              <a:cs typeface="Times New Roman" panose="02020603050405020304" pitchFamily="18" charset="0"/>
            </a:endParaRPr>
          </a:p>
          <a:p>
            <a:pPr>
              <a:buFontTx/>
              <a:buNone/>
            </a:pPr>
            <a:r>
              <a:rPr lang="en-US" altLang="en-US" sz="2000">
                <a:latin typeface="Times New Roman" panose="02020603050405020304" pitchFamily="18" charset="0"/>
                <a:cs typeface="Times New Roman" panose="02020603050405020304" pitchFamily="18" charset="0"/>
              </a:rPr>
              <a:t> </a:t>
            </a:r>
          </a:p>
          <a:p>
            <a:pPr eaLnBrk="1" hangingPunct="1">
              <a:buFontTx/>
              <a:buNone/>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BF36DD2-2F0D-2BFB-1916-9D430C4757B9}"/>
              </a:ext>
            </a:extLst>
          </p:cNvPr>
          <p:cNvSpPr>
            <a:spLocks noGrp="1"/>
          </p:cNvSpPr>
          <p:nvPr>
            <p:ph type="title" idx="4294967295"/>
          </p:nvPr>
        </p:nvSpPr>
        <p:spPr>
          <a:xfrm>
            <a:off x="1981200" y="274638"/>
            <a:ext cx="8229600" cy="563562"/>
          </a:xfrm>
        </p:spPr>
        <p:txBody>
          <a:bodyPr/>
          <a:lstStyle/>
          <a:p>
            <a:pPr algn="ctr"/>
            <a:r>
              <a:rPr lang="en-US" altLang="en-US" sz="3200">
                <a:latin typeface="Times New Roman" panose="02020603050405020304" pitchFamily="18" charset="0"/>
                <a:cs typeface="Times New Roman" panose="02020603050405020304" pitchFamily="18" charset="0"/>
              </a:rPr>
              <a:t>CTS(Common Type System)</a:t>
            </a:r>
            <a:endParaRPr lang="en-US" altLang="en-US"/>
          </a:p>
        </p:txBody>
      </p:sp>
      <p:sp>
        <p:nvSpPr>
          <p:cNvPr id="20483" name="Content Placeholder 2">
            <a:extLst>
              <a:ext uri="{FF2B5EF4-FFF2-40B4-BE49-F238E27FC236}">
                <a16:creationId xmlns:a16="http://schemas.microsoft.com/office/drawing/2014/main" id="{D450E699-99BD-5592-CB1A-4AF9C515E11F}"/>
              </a:ext>
            </a:extLst>
          </p:cNvPr>
          <p:cNvSpPr>
            <a:spLocks noGrp="1"/>
          </p:cNvSpPr>
          <p:nvPr>
            <p:ph idx="4294967295"/>
          </p:nvPr>
        </p:nvSpPr>
        <p:spPr>
          <a:xfrm>
            <a:off x="1447799" y="685801"/>
            <a:ext cx="8991601" cy="4572000"/>
          </a:xfrm>
        </p:spPr>
        <p:txBody>
          <a:bodyPr>
            <a:normAutofit fontScale="92500" lnSpcReduction="10000"/>
          </a:bodyPr>
          <a:lstStyle/>
          <a:p>
            <a:endParaRPr lang="en-US" altLang="en-US" sz="2000">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The runtime also enforces code robustness by implementing a strict type-and-code-verification infrastructure called the common type system (CTS). </a:t>
            </a:r>
          </a:p>
          <a:p>
            <a:r>
              <a:rPr lang="en-US" altLang="en-US" sz="2000">
                <a:latin typeface="Times New Roman" panose="02020603050405020304" pitchFamily="18" charset="0"/>
                <a:cs typeface="Times New Roman" panose="02020603050405020304" pitchFamily="18" charset="0"/>
              </a:rPr>
              <a:t>The CTS ensures that all managed code is self-describing</a:t>
            </a:r>
          </a:p>
          <a:p>
            <a:r>
              <a:rPr lang="en-US" altLang="en-US" sz="2000">
                <a:latin typeface="Times New Roman" panose="02020603050405020304" pitchFamily="18" charset="0"/>
                <a:cs typeface="Times New Roman" panose="02020603050405020304" pitchFamily="18" charset="0"/>
              </a:rPr>
              <a:t>Type refers  the datatypes supported by the programming languages.</a:t>
            </a:r>
          </a:p>
          <a:p>
            <a:r>
              <a:rPr lang="en-US" altLang="en-US" sz="2000">
                <a:latin typeface="Times New Roman" panose="02020603050405020304" pitchFamily="18" charset="0"/>
                <a:cs typeface="Times New Roman" panose="02020603050405020304" pitchFamily="18" charset="0"/>
              </a:rPr>
              <a:t>.NET supports the various programming languages. To ensure a free interaction, CTS has been introduced.</a:t>
            </a:r>
          </a:p>
          <a:p>
            <a:r>
              <a:rPr lang="en-US" altLang="en-US" sz="2000">
                <a:latin typeface="Times New Roman" panose="02020603050405020304" pitchFamily="18" charset="0"/>
                <a:cs typeface="Times New Roman" panose="02020603050405020304" pitchFamily="18" charset="0"/>
              </a:rPr>
              <a:t>The specification of CTS defines about the definitions of the type and the values supported by that. </a:t>
            </a:r>
          </a:p>
          <a:p>
            <a:r>
              <a:rPr lang="en-US" altLang="en-US" sz="2000">
                <a:latin typeface="Times New Roman" panose="02020603050405020304" pitchFamily="18" charset="0"/>
                <a:cs typeface="Times New Roman" panose="02020603050405020304" pitchFamily="18" charset="0"/>
              </a:rPr>
              <a:t>CTS is supporting the object oriented concepts thus all types represented in this are objects and also provides  support for  sharing of common data types.</a:t>
            </a:r>
          </a:p>
          <a:p>
            <a:r>
              <a:rPr lang="en-US" altLang="en-US" sz="2000">
                <a:latin typeface="Times New Roman" panose="02020603050405020304" pitchFamily="18" charset="0"/>
                <a:cs typeface="Times New Roman" panose="02020603050405020304" pitchFamily="18" charset="0"/>
              </a:rPr>
              <a:t>The system allows you to do the language integration. </a:t>
            </a:r>
          </a:p>
          <a:p>
            <a:r>
              <a:rPr lang="en-US" altLang="en-US" sz="2000">
                <a:latin typeface="Times New Roman" panose="02020603050405020304" pitchFamily="18" charset="0"/>
                <a:cs typeface="Times New Roman" panose="02020603050405020304" pitchFamily="18" charset="0"/>
              </a:rPr>
              <a:t>This represents that code in one language can be inherited by the code in another language.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A22E7AFC-DAAF-0369-7A6E-2F1F94B6A028}"/>
              </a:ext>
            </a:extLst>
          </p:cNvPr>
          <p:cNvSpPr>
            <a:spLocks noGrp="1"/>
          </p:cNvSpPr>
          <p:nvPr>
            <p:ph idx="4294967295"/>
          </p:nvPr>
        </p:nvSpPr>
        <p:spPr>
          <a:xfrm>
            <a:off x="685800" y="228601"/>
            <a:ext cx="9677400" cy="5897564"/>
          </a:xfrm>
        </p:spPr>
        <p:txBody>
          <a:bodyPr/>
          <a:lstStyle/>
          <a:p>
            <a:pPr>
              <a:defRPr/>
            </a:pPr>
            <a:r>
              <a:rPr lang="en-US" altLang="en-US" sz="2000">
                <a:latin typeface="Times New Roman" panose="02020603050405020304" pitchFamily="18" charset="0"/>
                <a:cs typeface="Times New Roman" panose="02020603050405020304" pitchFamily="18" charset="0"/>
              </a:rPr>
              <a:t>The CTS also defines the rules that ensures that the data types of objects written in various languages are able to interact with each other.</a:t>
            </a:r>
          </a:p>
          <a:p>
            <a:pPr>
              <a:defRPr/>
            </a:pPr>
            <a:r>
              <a:rPr lang="en-US" altLang="en-US" sz="2000">
                <a:latin typeface="Times New Roman" panose="02020603050405020304" pitchFamily="18" charset="0"/>
                <a:cs typeface="Times New Roman" panose="02020603050405020304" pitchFamily="18" charset="0"/>
              </a:rPr>
              <a:t>The CTS also specifies the rules for type visibility and access to the members of a type, i.e. the CTS establishes the rules by which assemblies form scope for a type, and the Common Language Runtime enforces the visibility rules.</a:t>
            </a:r>
          </a:p>
          <a:p>
            <a:pPr>
              <a:defRPr/>
            </a:pPr>
            <a:r>
              <a:rPr lang="en-US" altLang="en-US" sz="2000">
                <a:latin typeface="Times New Roman" panose="02020603050405020304" pitchFamily="18" charset="0"/>
                <a:cs typeface="Times New Roman" panose="02020603050405020304" pitchFamily="18" charset="0"/>
              </a:rPr>
              <a:t>The CTS defines the rules governing type inheritance , virtual methods and object lifetime.</a:t>
            </a:r>
          </a:p>
          <a:p>
            <a:pPr>
              <a:defRPr/>
            </a:pPr>
            <a:r>
              <a:rPr lang="en-US" altLang="en-US" sz="2000">
                <a:latin typeface="Times New Roman" panose="02020603050405020304" pitchFamily="18" charset="0"/>
                <a:cs typeface="Times New Roman" panose="02020603050405020304" pitchFamily="18" charset="0"/>
              </a:rPr>
              <a:t>Languages supported by .NET can implement all or some common data types.</a:t>
            </a:r>
          </a:p>
          <a:p>
            <a:pPr>
              <a:defRPr/>
            </a:pPr>
            <a:r>
              <a:rPr lang="en-US" altLang="en-US" sz="2000">
                <a:latin typeface="Times New Roman" panose="02020603050405020304" pitchFamily="18" charset="0"/>
                <a:cs typeface="Times New Roman" panose="02020603050405020304" pitchFamily="18" charset="0"/>
              </a:rPr>
              <a:t>CTS Supports two different types : Value and  Reference </a:t>
            </a:r>
          </a:p>
          <a:p>
            <a:pPr marL="0" indent="0">
              <a:buNone/>
              <a:defRPr/>
            </a:pPr>
            <a:r>
              <a:rPr lang="en-US" altLang="en-US" sz="2000" b="1">
                <a:latin typeface="Times New Roman" panose="02020603050405020304" pitchFamily="18" charset="0"/>
                <a:cs typeface="Times New Roman" panose="02020603050405020304" pitchFamily="18" charset="0"/>
              </a:rPr>
              <a:t>Value type </a:t>
            </a:r>
            <a:r>
              <a:rPr lang="en-US" altLang="en-US" sz="2000">
                <a:latin typeface="Times New Roman" panose="02020603050405020304" pitchFamily="18" charset="0"/>
                <a:cs typeface="Times New Roman" panose="02020603050405020304" pitchFamily="18" charset="0"/>
              </a:rPr>
              <a:t>: Primitive or built in data types of the programming language are Value types. It includes user defined types and enumerations.</a:t>
            </a:r>
          </a:p>
          <a:p>
            <a:pPr>
              <a:defRPr/>
            </a:pPr>
            <a:r>
              <a:rPr lang="en-US" altLang="en-US" sz="2000">
                <a:latin typeface="Times New Roman" panose="02020603050405020304" pitchFamily="18" charset="0"/>
                <a:cs typeface="Times New Roman" panose="02020603050405020304" pitchFamily="18" charset="0"/>
              </a:rPr>
              <a:t> They are used to store the value of the Variable. This includes Character, Integer and other data types. These data types are passed to the method by using  by value method.  </a:t>
            </a:r>
          </a:p>
          <a:p>
            <a:pPr>
              <a:defRPr/>
            </a:pPr>
            <a:r>
              <a:rPr lang="en-US" altLang="en-US" sz="2000">
                <a:latin typeface="Times New Roman" panose="02020603050405020304" pitchFamily="18" charset="0"/>
                <a:cs typeface="Times New Roman" panose="02020603050405020304" pitchFamily="18" charset="0"/>
              </a:rPr>
              <a:t>Instances of value types are either allocated on the stack or allocated inline in a structure.</a:t>
            </a:r>
          </a:p>
          <a:p>
            <a:pPr marL="0" indent="0">
              <a:buNone/>
              <a:defRPr/>
            </a:pPr>
            <a:endParaRPr lang="en-US" altLang="en-US" sz="2000">
              <a:latin typeface="Times New Roman" panose="02020603050405020304" pitchFamily="18" charset="0"/>
              <a:cs typeface="Times New Roman" panose="02020603050405020304" pitchFamily="18" charset="0"/>
            </a:endParaRPr>
          </a:p>
          <a:p>
            <a:pPr>
              <a:defRPr/>
            </a:pP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29268F36-8492-122C-AAF0-B4B5FBDD3D2B}"/>
              </a:ext>
            </a:extLst>
          </p:cNvPr>
          <p:cNvSpPr>
            <a:spLocks noGrp="1"/>
          </p:cNvSpPr>
          <p:nvPr>
            <p:ph idx="4294967295"/>
          </p:nvPr>
        </p:nvSpPr>
        <p:spPr>
          <a:xfrm>
            <a:off x="609600" y="228601"/>
            <a:ext cx="10210800" cy="4419599"/>
          </a:xfrm>
        </p:spPr>
        <p:txBody>
          <a:bodyPr/>
          <a:lstStyle/>
          <a:p>
            <a:r>
              <a:rPr lang="en-US" altLang="en-US" sz="2000">
                <a:latin typeface="Times New Roman" panose="02020603050405020304" pitchFamily="18" charset="0"/>
                <a:cs typeface="Times New Roman" panose="02020603050405020304" pitchFamily="18" charset="0"/>
              </a:rPr>
              <a:t>Value types are data types whose objects are represented by the object's actual value. If an instance of a value type is assigned to a variable, that variable is given a fresh copy of the value.</a:t>
            </a:r>
          </a:p>
          <a:p>
            <a:pPr>
              <a:buFontTx/>
              <a:buNone/>
            </a:pPr>
            <a:r>
              <a:rPr lang="en-US" altLang="en-US" sz="2000" b="1">
                <a:latin typeface="Times New Roman" panose="02020603050405020304" pitchFamily="18" charset="0"/>
                <a:cs typeface="Times New Roman" panose="02020603050405020304" pitchFamily="18" charset="0"/>
              </a:rPr>
              <a:t>Reference Types </a:t>
            </a:r>
            <a:r>
              <a:rPr lang="en-US" altLang="en-US" sz="2000">
                <a:latin typeface="Times New Roman" panose="02020603050405020304" pitchFamily="18" charset="0"/>
                <a:cs typeface="Times New Roman" panose="02020603050405020304" pitchFamily="18" charset="0"/>
              </a:rPr>
              <a:t>:Reference types store a reference to the value's memory address, and are allocated on the heap. </a:t>
            </a:r>
          </a:p>
          <a:p>
            <a:r>
              <a:rPr lang="en-US" altLang="en-US" sz="2000">
                <a:latin typeface="Times New Roman" panose="02020603050405020304" pitchFamily="18" charset="0"/>
                <a:cs typeface="Times New Roman" panose="02020603050405020304" pitchFamily="18" charset="0"/>
              </a:rPr>
              <a:t>Reference types can be self-describing types, pointer types, or interface types. </a:t>
            </a:r>
          </a:p>
          <a:p>
            <a:r>
              <a:rPr lang="en-US" altLang="en-US" sz="2000">
                <a:latin typeface="Times New Roman" panose="02020603050405020304" pitchFamily="18" charset="0"/>
                <a:cs typeface="Times New Roman" panose="02020603050405020304" pitchFamily="18" charset="0"/>
              </a:rPr>
              <a:t>The type of a reference type can be determined from values of self-describing types. </a:t>
            </a:r>
          </a:p>
          <a:p>
            <a:r>
              <a:rPr lang="en-US" altLang="en-US" sz="2000">
                <a:latin typeface="Times New Roman" panose="02020603050405020304" pitchFamily="18" charset="0"/>
                <a:cs typeface="Times New Roman" panose="02020603050405020304" pitchFamily="18" charset="0"/>
              </a:rPr>
              <a:t>Reference types are data types whose objects are represented by a reference (similar to a pointer) to the object's actual value. </a:t>
            </a:r>
          </a:p>
          <a:p>
            <a:r>
              <a:rPr lang="en-US" altLang="en-US" sz="2000">
                <a:latin typeface="Times New Roman" panose="02020603050405020304" pitchFamily="18" charset="0"/>
                <a:cs typeface="Times New Roman" panose="02020603050405020304" pitchFamily="18" charset="0"/>
              </a:rPr>
              <a:t>If a reference type is assigned to a variable, that variable references (points to) the original value. No copy is made. </a:t>
            </a:r>
          </a:p>
          <a:p>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E0CDA9E-BEE7-9519-1B35-FBEAC5306210}"/>
              </a:ext>
            </a:extLst>
          </p:cNvPr>
          <p:cNvSpPr>
            <a:spLocks noGrp="1" noChangeArrowheads="1"/>
          </p:cNvSpPr>
          <p:nvPr>
            <p:ph type="title" idx="4294967295"/>
          </p:nvPr>
        </p:nvSpPr>
        <p:spPr>
          <a:xfrm>
            <a:off x="838200" y="365125"/>
            <a:ext cx="10515600" cy="549275"/>
          </a:xfrm>
        </p:spPr>
        <p:txBody>
          <a:bodyPr>
            <a:normAutofit/>
          </a:bodyPr>
          <a:lstStyle/>
          <a:p>
            <a:pPr algn="ctr" eaLnBrk="1" hangingPunct="1"/>
            <a:r>
              <a:rPr lang="en-US" altLang="en-US" sz="3200">
                <a:latin typeface="+mn-lt"/>
              </a:rPr>
              <a:t>CTS</a:t>
            </a:r>
          </a:p>
        </p:txBody>
      </p:sp>
      <p:pic>
        <p:nvPicPr>
          <p:cNvPr id="23555" name="Picture 5" descr="Aa719721">
            <a:extLst>
              <a:ext uri="{FF2B5EF4-FFF2-40B4-BE49-F238E27FC236}">
                <a16:creationId xmlns:a16="http://schemas.microsoft.com/office/drawing/2014/main" id="{07216367-A165-0395-B40D-5F4D8FCF5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14400"/>
            <a:ext cx="8596313"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1091DBB-BB61-D99F-01DC-374CDFA29516}"/>
              </a:ext>
            </a:extLst>
          </p:cNvPr>
          <p:cNvSpPr>
            <a:spLocks noGrp="1" noChangeArrowheads="1"/>
          </p:cNvSpPr>
          <p:nvPr>
            <p:ph type="title" idx="4294967295"/>
          </p:nvPr>
        </p:nvSpPr>
        <p:spPr>
          <a:xfrm>
            <a:off x="1981200" y="274638"/>
            <a:ext cx="8229600" cy="639762"/>
          </a:xfrm>
        </p:spPr>
        <p:txBody>
          <a:bodyPr>
            <a:noAutofit/>
          </a:bodyPr>
          <a:lstStyle/>
          <a:p>
            <a:pPr algn="ctr" eaLnBrk="1" hangingPunct="1"/>
            <a:r>
              <a:rPr lang="en-US" altLang="en-US" sz="3600">
                <a:latin typeface="+mn-lt"/>
              </a:rPr>
              <a:t>Class Library</a:t>
            </a:r>
          </a:p>
        </p:txBody>
      </p:sp>
      <p:sp>
        <p:nvSpPr>
          <p:cNvPr id="24579" name="Rectangle 3">
            <a:extLst>
              <a:ext uri="{FF2B5EF4-FFF2-40B4-BE49-F238E27FC236}">
                <a16:creationId xmlns:a16="http://schemas.microsoft.com/office/drawing/2014/main" id="{269D4397-3C82-4098-63CB-D1941B4A647D}"/>
              </a:ext>
            </a:extLst>
          </p:cNvPr>
          <p:cNvSpPr>
            <a:spLocks noGrp="1" noChangeArrowheads="1"/>
          </p:cNvSpPr>
          <p:nvPr>
            <p:ph type="body" idx="4294967295"/>
          </p:nvPr>
        </p:nvSpPr>
        <p:spPr>
          <a:xfrm>
            <a:off x="1295400" y="914400"/>
            <a:ext cx="9296400" cy="5287964"/>
          </a:xfrm>
        </p:spPr>
        <p:txBody>
          <a:bodyPr/>
          <a:lstStyle/>
          <a:p>
            <a:pPr eaLnBrk="1" hangingPunct="1">
              <a:lnSpc>
                <a:spcPct val="80000"/>
              </a:lnSpc>
            </a:pPr>
            <a:r>
              <a:rPr lang="en-US" altLang="en-US" sz="2000">
                <a:latin typeface="Times New Roman" panose="02020603050405020304" pitchFamily="18" charset="0"/>
                <a:cs typeface="Times New Roman" panose="02020603050405020304" pitchFamily="18" charset="0"/>
              </a:rPr>
              <a:t>The .NET Framework class library is a collection of reusable types that tightly integrate with the common language runtime. </a:t>
            </a:r>
          </a:p>
          <a:p>
            <a:pPr eaLnBrk="1" hangingPunct="1">
              <a:lnSpc>
                <a:spcPct val="80000"/>
              </a:lnSpc>
            </a:pPr>
            <a:r>
              <a:rPr lang="en-US" altLang="en-US" sz="2000">
                <a:latin typeface="Times New Roman" panose="02020603050405020304" pitchFamily="18" charset="0"/>
                <a:cs typeface="Times New Roman" panose="02020603050405020304" pitchFamily="18" charset="0"/>
              </a:rPr>
              <a:t>The class library is object oriented, providing types from which your own managed code can derive functionality. This not only makes the .NET Framework types easy to use, but also reduces the time associated with learning new features of the .NET Framework. </a:t>
            </a:r>
          </a:p>
          <a:p>
            <a:pPr eaLnBrk="1" hangingPunct="1">
              <a:lnSpc>
                <a:spcPct val="80000"/>
              </a:lnSpc>
            </a:pPr>
            <a:r>
              <a:rPr lang="en-US" altLang="en-US" sz="2000">
                <a:latin typeface="Times New Roman" panose="02020603050405020304" pitchFamily="18" charset="0"/>
                <a:cs typeface="Times New Roman" panose="02020603050405020304" pitchFamily="18" charset="0"/>
              </a:rPr>
              <a:t>In addition, third-party components can integrate seamlessly with classes in the .NET Framework.</a:t>
            </a:r>
          </a:p>
          <a:p>
            <a:pPr eaLnBrk="1" hangingPunct="1">
              <a:lnSpc>
                <a:spcPct val="80000"/>
              </a:lnSpc>
            </a:pPr>
            <a:r>
              <a:rPr lang="en-US" altLang="en-US" sz="2000">
                <a:latin typeface="Times New Roman" panose="02020603050405020304" pitchFamily="18" charset="0"/>
                <a:cs typeface="Times New Roman" panose="02020603050405020304" pitchFamily="18" charset="0"/>
              </a:rPr>
              <a:t>We can use the same set of classes for performing a specific task in VB as well as VC++</a:t>
            </a:r>
          </a:p>
          <a:p>
            <a:pPr eaLnBrk="1" hangingPunct="1">
              <a:lnSpc>
                <a:spcPct val="80000"/>
              </a:lnSpc>
            </a:pPr>
            <a:r>
              <a:rPr lang="en-US" altLang="en-US" sz="2000">
                <a:latin typeface="Times New Roman" panose="02020603050405020304" pitchFamily="18" charset="0"/>
                <a:cs typeface="Times New Roman" panose="02020603050405020304" pitchFamily="18" charset="0"/>
              </a:rPr>
              <a:t>Using these libraries, you can accomplish different tasks such as database connectivity, string handling, input/output functionality, numerical functions and file handling. </a:t>
            </a:r>
          </a:p>
          <a:p>
            <a:pPr eaLnBrk="1" hangingPunct="1">
              <a:lnSpc>
                <a:spcPct val="80000"/>
              </a:lnSpc>
            </a:pPr>
            <a:r>
              <a:rPr lang="en-US" altLang="en-US" sz="2000">
                <a:latin typeface="Times New Roman" panose="02020603050405020304" pitchFamily="18" charset="0"/>
                <a:cs typeface="Times New Roman" panose="02020603050405020304" pitchFamily="18" charset="0"/>
              </a:rPr>
              <a:t>Library comprises of namespaces and Assemblies</a:t>
            </a:r>
            <a:r>
              <a:rPr lang="en-US" altLang="en-US" sz="2400">
                <a:latin typeface="Times New Roman" panose="02020603050405020304" pitchFamily="18" charset="0"/>
                <a:cs typeface="Times New Roman" panose="02020603050405020304" pitchFamily="18" charset="0"/>
              </a:rPr>
              <a:t>.</a:t>
            </a:r>
          </a:p>
          <a:p>
            <a:pPr eaLnBrk="1" hangingPunct="1">
              <a:lnSpc>
                <a:spcPct val="80000"/>
              </a:lnSpc>
            </a:pP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8934F670-AEF6-C8F2-64A4-3FECF6F2170D}"/>
              </a:ext>
            </a:extLst>
          </p:cNvPr>
          <p:cNvSpPr>
            <a:spLocks noGrp="1"/>
          </p:cNvSpPr>
          <p:nvPr>
            <p:ph idx="4294967295"/>
          </p:nvPr>
        </p:nvSpPr>
        <p:spPr>
          <a:xfrm>
            <a:off x="1295400" y="381000"/>
            <a:ext cx="9220200" cy="6096000"/>
          </a:xfrm>
        </p:spPr>
        <p:txBody>
          <a:bodyPr/>
          <a:lstStyle/>
          <a:p>
            <a:pPr>
              <a:lnSpc>
                <a:spcPct val="80000"/>
              </a:lnSpc>
            </a:pPr>
            <a:r>
              <a:rPr lang="en-US" altLang="en-US" sz="2000">
                <a:latin typeface="Times New Roman" panose="02020603050405020304" pitchFamily="18" charset="0"/>
                <a:cs typeface="Times New Roman" panose="02020603050405020304" pitchFamily="18" charset="0"/>
              </a:rPr>
              <a:t>The entire library is split into two parts:  Base Class Library(BCL) and the Framework Class Library(FCL).</a:t>
            </a:r>
          </a:p>
          <a:p>
            <a:pPr>
              <a:lnSpc>
                <a:spcPct val="80000"/>
              </a:lnSpc>
            </a:pPr>
            <a:r>
              <a:rPr lang="en-US" altLang="en-US" sz="2000">
                <a:latin typeface="Times New Roman" panose="02020603050405020304" pitchFamily="18" charset="0"/>
                <a:cs typeface="Times New Roman" panose="02020603050405020304" pitchFamily="18" charset="0"/>
              </a:rPr>
              <a:t>Superset of BCL library is called Framework Class library.</a:t>
            </a:r>
          </a:p>
          <a:p>
            <a:pPr>
              <a:lnSpc>
                <a:spcPct val="80000"/>
              </a:lnSpc>
            </a:pPr>
            <a:r>
              <a:rPr lang="en-US" altLang="en-US" sz="2000">
                <a:latin typeface="Times New Roman" panose="02020603050405020304" pitchFamily="18" charset="0"/>
                <a:cs typeface="Times New Roman" panose="02020603050405020304" pitchFamily="18" charset="0"/>
              </a:rPr>
              <a:t>BCL is a  standard library which is available to all languages using the framework.</a:t>
            </a:r>
          </a:p>
          <a:p>
            <a:pPr>
              <a:lnSpc>
                <a:spcPct val="80000"/>
              </a:lnSpc>
            </a:pPr>
            <a:r>
              <a:rPr lang="en-US" altLang="en-US" sz="2000">
                <a:latin typeface="Times New Roman" panose="02020603050405020304" pitchFamily="18" charset="0"/>
                <a:cs typeface="Times New Roman" panose="02020603050405020304" pitchFamily="18" charset="0"/>
              </a:rPr>
              <a:t>The classes in </a:t>
            </a:r>
            <a:r>
              <a:rPr lang="en-US" altLang="en-US" sz="2000" b="1">
                <a:latin typeface="Times New Roman" panose="02020603050405020304" pitchFamily="18" charset="0"/>
                <a:cs typeface="Times New Roman" panose="02020603050405020304" pitchFamily="18" charset="0"/>
              </a:rPr>
              <a:t>mscorlib.dll </a:t>
            </a:r>
            <a:r>
              <a:rPr lang="en-US" altLang="en-US" sz="2000">
                <a:latin typeface="Times New Roman" panose="02020603050405020304" pitchFamily="18" charset="0"/>
                <a:cs typeface="Times New Roman" panose="02020603050405020304" pitchFamily="18" charset="0"/>
              </a:rPr>
              <a:t>and some of the classes </a:t>
            </a:r>
          </a:p>
          <a:p>
            <a:pPr>
              <a:lnSpc>
                <a:spcPct val="80000"/>
              </a:lnSpc>
              <a:buFontTx/>
              <a:buNone/>
            </a:pPr>
            <a:r>
              <a:rPr lang="en-US" altLang="en-US" sz="2000">
                <a:latin typeface="Times New Roman" panose="02020603050405020304" pitchFamily="18" charset="0"/>
                <a:cs typeface="Times New Roman" panose="02020603050405020304" pitchFamily="18" charset="0"/>
              </a:rPr>
              <a:t>     System.dll and System.core.dll  are considered to  be a part of the BCL</a:t>
            </a:r>
          </a:p>
          <a:p>
            <a:pPr>
              <a:lnSpc>
                <a:spcPct val="80000"/>
              </a:lnSpc>
            </a:pPr>
            <a:r>
              <a:rPr lang="en-US" altLang="en-US" sz="2000">
                <a:latin typeface="Times New Roman" panose="02020603050405020304" pitchFamily="18" charset="0"/>
                <a:cs typeface="Times New Roman" panose="02020603050405020304" pitchFamily="18" charset="0"/>
              </a:rPr>
              <a:t>The BCL classes are available in both .NET framework as well as its alternative implementations  including .NET Compact Framework, Microsoft   Silverlight and Mono</a:t>
            </a:r>
          </a:p>
          <a:p>
            <a:pPr>
              <a:lnSpc>
                <a:spcPct val="80000"/>
              </a:lnSpc>
            </a:pPr>
            <a:r>
              <a:rPr lang="en-US" altLang="en-US" sz="2000">
                <a:latin typeface="Times New Roman" panose="02020603050405020304" pitchFamily="18" charset="0"/>
                <a:cs typeface="Times New Roman" panose="02020603050405020304" pitchFamily="18" charset="0"/>
              </a:rPr>
              <a:t>.NET includes the BCL in order to encapsulate a large number of common functions, such as file reading and writing, graphic </a:t>
            </a:r>
            <a:r>
              <a:rPr lang="en-US" altLang="en-US" sz="2000" err="1">
                <a:latin typeface="Times New Roman" panose="02020603050405020304" pitchFamily="18" charset="0"/>
                <a:cs typeface="Times New Roman" panose="02020603050405020304" pitchFamily="18" charset="0"/>
              </a:rPr>
              <a:t>rendering,database</a:t>
            </a:r>
            <a:r>
              <a:rPr lang="en-US" altLang="en-US" sz="2000">
                <a:latin typeface="Times New Roman" panose="02020603050405020304" pitchFamily="18" charset="0"/>
                <a:cs typeface="Times New Roman" panose="02020603050405020304" pitchFamily="18" charset="0"/>
              </a:rPr>
              <a:t> interaction, and XML document manipulation, which makes the programmer's job easier. </a:t>
            </a:r>
          </a:p>
          <a:p>
            <a:pPr>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Framework Class Library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FCL</a:t>
            </a:r>
            <a:r>
              <a:rPr lang="en-US" altLang="en-US" sz="2000">
                <a:latin typeface="Times New Roman" panose="02020603050405020304" pitchFamily="18" charset="0"/>
                <a:cs typeface="Times New Roman" panose="02020603050405020304" pitchFamily="18" charset="0"/>
              </a:rPr>
              <a:t>) is a standard library  and one of two core components of Microsoft NET Framework. The FCL is a collection of thousands of reusable classes (within hundreds of namespaces), interfaces and value types.</a:t>
            </a:r>
          </a:p>
          <a:p>
            <a:pPr>
              <a:lnSpc>
                <a:spcPct val="80000"/>
              </a:lnSpc>
            </a:pP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6E058BF-3A41-F28F-6A6E-3513E7DD52A8}"/>
              </a:ext>
            </a:extLst>
          </p:cNvPr>
          <p:cNvSpPr>
            <a:spLocks noGrp="1" noChangeArrowheads="1"/>
          </p:cNvSpPr>
          <p:nvPr>
            <p:ph type="title" idx="4294967295"/>
          </p:nvPr>
        </p:nvSpPr>
        <p:spPr>
          <a:xfrm>
            <a:off x="1981200" y="274638"/>
            <a:ext cx="8229600" cy="639762"/>
          </a:xfrm>
        </p:spPr>
        <p:txBody>
          <a:bodyPr>
            <a:normAutofit/>
          </a:bodyPr>
          <a:lstStyle/>
          <a:p>
            <a:pPr algn="ctr" eaLnBrk="1" hangingPunct="1"/>
            <a:r>
              <a:rPr lang="en-US" altLang="en-US" sz="3200">
                <a:latin typeface="+mn-lt"/>
              </a:rPr>
              <a:t>Namespaces</a:t>
            </a:r>
          </a:p>
        </p:txBody>
      </p:sp>
      <p:sp>
        <p:nvSpPr>
          <p:cNvPr id="28675" name="Rectangle 3">
            <a:extLst>
              <a:ext uri="{FF2B5EF4-FFF2-40B4-BE49-F238E27FC236}">
                <a16:creationId xmlns:a16="http://schemas.microsoft.com/office/drawing/2014/main" id="{589CA7C9-AE8C-BC90-948F-F0F5EC565130}"/>
              </a:ext>
            </a:extLst>
          </p:cNvPr>
          <p:cNvSpPr>
            <a:spLocks noGrp="1" noChangeArrowheads="1"/>
          </p:cNvSpPr>
          <p:nvPr>
            <p:ph type="body" idx="4294967295"/>
          </p:nvPr>
        </p:nvSpPr>
        <p:spPr>
          <a:xfrm>
            <a:off x="1295400" y="838200"/>
            <a:ext cx="9144000" cy="5562600"/>
          </a:xfrm>
        </p:spPr>
        <p:txBody>
          <a:bodyPr/>
          <a:lstStyle/>
          <a:p>
            <a:pPr eaLnBrk="1" hangingPunct="1">
              <a:defRPr/>
            </a:pPr>
            <a:r>
              <a:rPr lang="en-US" altLang="en-US" sz="2400">
                <a:latin typeface="Times New Roman" panose="02020603050405020304" pitchFamily="18" charset="0"/>
                <a:cs typeface="Times New Roman" panose="02020603050405020304" pitchFamily="18" charset="0"/>
              </a:rPr>
              <a:t>It helps you to create logical groups of related classes and interfaces that can be used by any language targeting the .NET framework.</a:t>
            </a:r>
          </a:p>
          <a:p>
            <a:pPr eaLnBrk="1" hangingPunct="1">
              <a:defRPr/>
            </a:pPr>
            <a:r>
              <a:rPr lang="en-US" altLang="en-US" sz="2400">
                <a:latin typeface="Times New Roman" panose="02020603050405020304" pitchFamily="18" charset="0"/>
                <a:cs typeface="Times New Roman" panose="02020603050405020304" pitchFamily="18" charset="0"/>
              </a:rPr>
              <a:t>It allows us to organize the classes so that they can be easily accessed in other applications.</a:t>
            </a:r>
          </a:p>
          <a:p>
            <a:pPr eaLnBrk="1" hangingPunct="1">
              <a:defRPr/>
            </a:pPr>
            <a:r>
              <a:rPr lang="en-US" altLang="en-US" sz="2400">
                <a:latin typeface="Times New Roman" panose="02020603050405020304" pitchFamily="18" charset="0"/>
                <a:cs typeface="Times New Roman" panose="02020603050405020304" pitchFamily="18" charset="0"/>
              </a:rPr>
              <a:t>It can also be used to avoid name conflicts between classes that have the same names.</a:t>
            </a:r>
          </a:p>
          <a:p>
            <a:pPr eaLnBrk="1" hangingPunct="1">
              <a:defRPr/>
            </a:pPr>
            <a:r>
              <a:rPr lang="en-US" altLang="en-US" sz="2400">
                <a:latin typeface="Times New Roman" panose="02020603050405020304" pitchFamily="18" charset="0"/>
                <a:cs typeface="Times New Roman" panose="02020603050405020304" pitchFamily="18" charset="0"/>
              </a:rPr>
              <a:t>We can access the classes belonging to a namespace by importing namespace into an application.</a:t>
            </a:r>
          </a:p>
          <a:p>
            <a:pPr eaLnBrk="1" hangingPunct="1">
              <a:defRPr/>
            </a:pPr>
            <a:r>
              <a:rPr lang="en-US" altLang="en-US" sz="2400">
                <a:latin typeface="Times New Roman" panose="02020603050405020304" pitchFamily="18" charset="0"/>
                <a:cs typeface="Times New Roman" panose="02020603050405020304" pitchFamily="18" charset="0"/>
              </a:rPr>
              <a:t>Framework uses . (dot ) as a delimiter between classes and namespaces.</a:t>
            </a:r>
          </a:p>
          <a:p>
            <a:pPr marL="0" indent="0">
              <a:buNone/>
              <a:defRPr/>
            </a:pPr>
            <a:endParaRPr lang="en-US" altLang="en-US" sz="2400">
              <a:latin typeface="Times New Roman" panose="02020603050405020304" pitchFamily="18" charset="0"/>
              <a:cs typeface="Times New Roman" panose="02020603050405020304" pitchFamily="18" charset="0"/>
            </a:endParaRPr>
          </a:p>
          <a:p>
            <a:pPr eaLnBrk="1" hangingPunct="1">
              <a:defRPr/>
            </a:pPr>
            <a:endParaRPr lang="en-US"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3560357-8C92-BFC7-F4D4-76ED6BD90CAB}"/>
              </a:ext>
            </a:extLst>
          </p:cNvPr>
          <p:cNvSpPr>
            <a:spLocks noGrp="1" noChangeArrowheads="1"/>
          </p:cNvSpPr>
          <p:nvPr>
            <p:ph type="title" idx="4294967295"/>
          </p:nvPr>
        </p:nvSpPr>
        <p:spPr>
          <a:xfrm>
            <a:off x="1981200" y="304800"/>
            <a:ext cx="8229600" cy="609600"/>
          </a:xfrm>
        </p:spPr>
        <p:txBody>
          <a:bodyPr>
            <a:normAutofit/>
          </a:bodyPr>
          <a:lstStyle/>
          <a:p>
            <a:pPr algn="ctr" eaLnBrk="1" hangingPunct="1"/>
            <a:r>
              <a:rPr lang="en-US" altLang="en-US" sz="2800">
                <a:latin typeface="+mn-lt"/>
              </a:rPr>
              <a:t>Assemblies</a:t>
            </a:r>
          </a:p>
        </p:txBody>
      </p:sp>
      <p:sp>
        <p:nvSpPr>
          <p:cNvPr id="29699" name="Rectangle 3">
            <a:extLst>
              <a:ext uri="{FF2B5EF4-FFF2-40B4-BE49-F238E27FC236}">
                <a16:creationId xmlns:a16="http://schemas.microsoft.com/office/drawing/2014/main" id="{91B27C7D-630C-3015-57DC-D34B50AF5DF1}"/>
              </a:ext>
            </a:extLst>
          </p:cNvPr>
          <p:cNvSpPr>
            <a:spLocks noGrp="1" noChangeArrowheads="1"/>
          </p:cNvSpPr>
          <p:nvPr>
            <p:ph type="body" idx="4294967295"/>
          </p:nvPr>
        </p:nvSpPr>
        <p:spPr>
          <a:xfrm>
            <a:off x="1295400" y="647700"/>
            <a:ext cx="9144000" cy="4686300"/>
          </a:xfrm>
        </p:spPr>
        <p:txBody>
          <a:bodyPr>
            <a:normAutofit/>
          </a:bodyPr>
          <a:lstStyle/>
          <a:p>
            <a:pPr eaLnBrk="1" hangingPunct="1"/>
            <a:endParaRPr lang="en-US" altLang="en-US" sz="2000">
              <a:latin typeface="Times New Roman" panose="02020603050405020304" pitchFamily="18" charset="0"/>
              <a:cs typeface="Times New Roman" panose="02020603050405020304" pitchFamily="18" charset="0"/>
            </a:endParaRPr>
          </a:p>
          <a:p>
            <a:pPr eaLnBrk="1" hangingPunct="1"/>
            <a:r>
              <a:rPr lang="en-US" altLang="en-US" sz="2000">
                <a:latin typeface="Times New Roman" panose="02020603050405020304" pitchFamily="18" charset="0"/>
                <a:cs typeface="Times New Roman" panose="02020603050405020304" pitchFamily="18" charset="0"/>
              </a:rPr>
              <a:t>An assembly is a single deployable unit that contains all the information about the implementation of classes, structures and interfaces.</a:t>
            </a:r>
          </a:p>
          <a:p>
            <a:pPr eaLnBrk="1" hangingPunct="1"/>
            <a:r>
              <a:rPr lang="en-US" altLang="en-US" sz="2000">
                <a:latin typeface="Times New Roman" panose="02020603050405020304" pitchFamily="18" charset="0"/>
                <a:cs typeface="Times New Roman" panose="02020603050405020304" pitchFamily="18" charset="0"/>
              </a:rPr>
              <a:t>The new way of packaging the executable code in the .NET framework is Assemblies.</a:t>
            </a:r>
          </a:p>
          <a:p>
            <a:pPr eaLnBrk="1" hangingPunct="1"/>
            <a:r>
              <a:rPr lang="en-US" altLang="en-US" sz="2000">
                <a:latin typeface="Times New Roman" panose="02020603050405020304" pitchFamily="18" charset="0"/>
                <a:cs typeface="Times New Roman" panose="02020603050405020304" pitchFamily="18" charset="0"/>
              </a:rPr>
              <a:t> It is a self describing unit and all the programs in </a:t>
            </a:r>
            <a:r>
              <a:rPr lang="en-US" altLang="en-US" sz="2000" err="1">
                <a:latin typeface="Times New Roman" panose="02020603050405020304" pitchFamily="18" charset="0"/>
                <a:cs typeface="Times New Roman" panose="02020603050405020304" pitchFamily="18" charset="0"/>
              </a:rPr>
              <a:t>.net</a:t>
            </a:r>
            <a:r>
              <a:rPr lang="en-US" altLang="en-US" sz="2000">
                <a:latin typeface="Times New Roman" panose="02020603050405020304" pitchFamily="18" charset="0"/>
                <a:cs typeface="Times New Roman" panose="02020603050405020304" pitchFamily="18" charset="0"/>
              </a:rPr>
              <a:t> constructed from these assemblies only.</a:t>
            </a:r>
          </a:p>
          <a:p>
            <a:pPr eaLnBrk="1" hangingPunct="1"/>
            <a:r>
              <a:rPr lang="en-US" altLang="en-US" sz="2000">
                <a:latin typeface="Times New Roman" panose="02020603050405020304" pitchFamily="18" charset="0"/>
                <a:cs typeface="Times New Roman" panose="02020603050405020304" pitchFamily="18" charset="0"/>
              </a:rPr>
              <a:t>The .EXE or .DLL is called Assembly.</a:t>
            </a:r>
          </a:p>
          <a:p>
            <a:pPr eaLnBrk="1" hangingPunct="1"/>
            <a:r>
              <a:rPr lang="en-US" altLang="en-US" sz="2000">
                <a:latin typeface="Times New Roman" panose="02020603050405020304" pitchFamily="18" charset="0"/>
                <a:cs typeface="Times New Roman" panose="02020603050405020304" pitchFamily="18" charset="0"/>
              </a:rPr>
              <a:t>It stores all the information about itself.</a:t>
            </a:r>
          </a:p>
          <a:p>
            <a:pPr eaLnBrk="1" hangingPunct="1"/>
            <a:r>
              <a:rPr lang="en-US" altLang="en-US" sz="2000">
                <a:latin typeface="Times New Roman" panose="02020603050405020304" pitchFamily="18" charset="0"/>
                <a:cs typeface="Times New Roman" panose="02020603050405020304" pitchFamily="18" charset="0"/>
              </a:rPr>
              <a:t>This information is called assembly metadata and includes the name and version number of the assembly, security information, information about the dependencies and a list of the files that constitute the assembly.</a:t>
            </a:r>
          </a:p>
          <a:p>
            <a:pPr eaLnBrk="1" hangingPunct="1"/>
            <a:r>
              <a:rPr lang="en-US" altLang="en-US" sz="2000">
                <a:latin typeface="Times New Roman" panose="02020603050405020304" pitchFamily="18" charset="0"/>
                <a:cs typeface="Times New Roman" panose="02020603050405020304" pitchFamily="18" charset="0"/>
              </a:rPr>
              <a:t>Namespaces are also stored in assemblies.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4CB9AEE1-6B94-9CDE-CD98-30D52727B191}"/>
              </a:ext>
            </a:extLst>
          </p:cNvPr>
          <p:cNvSpPr>
            <a:spLocks noGrp="1" noChangeArrowheads="1"/>
          </p:cNvSpPr>
          <p:nvPr>
            <p:ph type="body" idx="4294967295"/>
          </p:nvPr>
        </p:nvSpPr>
        <p:spPr>
          <a:xfrm>
            <a:off x="1250244" y="807156"/>
            <a:ext cx="10182578" cy="5026378"/>
          </a:xfrm>
        </p:spPr>
        <p:txBody>
          <a:bodyPr vert="horz" lIns="91440" tIns="45720" rIns="91440" bIns="45720" rtlCol="0" anchor="t">
            <a:noAutofit/>
          </a:bodyPr>
          <a:lstStyle/>
          <a:p>
            <a:pPr marL="0" indent="0" algn="ctr">
              <a:buNone/>
              <a:defRPr/>
            </a:pPr>
            <a:r>
              <a:rPr lang="en-US" altLang="en-US" sz="2000" b="1" dirty="0">
                <a:latin typeface="Times New Roman"/>
                <a:cs typeface="Times New Roman"/>
              </a:rPr>
              <a:t>Motivation Behind the .NET</a:t>
            </a:r>
            <a:endParaRPr lang="en-US" sz="2000" b="1" dirty="0">
              <a:cs typeface="Calibri"/>
            </a:endParaRPr>
          </a:p>
          <a:p>
            <a:pPr marL="0" indent="0" algn="ctr">
              <a:buNone/>
              <a:defRPr/>
            </a:pPr>
            <a:endParaRPr lang="en-US" altLang="en-US" sz="2000" b="1" dirty="0">
              <a:latin typeface="Times New Roman"/>
              <a:cs typeface="Times New Roman"/>
            </a:endParaRPr>
          </a:p>
          <a:p>
            <a:pPr algn="just">
              <a:lnSpc>
                <a:spcPct val="150000"/>
              </a:lnSpc>
              <a:defRPr/>
            </a:pPr>
            <a:r>
              <a:rPr lang="en-US" altLang="en-US" sz="2000" dirty="0">
                <a:latin typeface="Times New Roman"/>
                <a:cs typeface="Times New Roman"/>
              </a:rPr>
              <a:t>To build all communication on industry standards to ensure that code based on the .NET Framework can integrate with any other code.</a:t>
            </a:r>
          </a:p>
          <a:p>
            <a:pPr marL="0" indent="0" algn="just">
              <a:lnSpc>
                <a:spcPct val="150000"/>
              </a:lnSpc>
              <a:buNone/>
              <a:defRPr/>
            </a:pPr>
            <a:r>
              <a:rPr lang="en-IN" sz="2000" b="1" dirty="0">
                <a:latin typeface="Times New Roman"/>
                <a:cs typeface="Times New Roman"/>
              </a:rPr>
              <a:t>The .NET Framework provides a comprehensive programming model for building all kinds of applications on Windows, from mobile to web to desktop.</a:t>
            </a:r>
            <a:endParaRPr lang="en-US" altLang="en-US" sz="2000" b="1" dirty="0">
              <a:latin typeface="Times New Roman"/>
              <a:cs typeface="Times New Roman"/>
            </a:endParaRPr>
          </a:p>
          <a:p>
            <a:pPr algn="just" eaLnBrk="1" hangingPunct="1">
              <a:lnSpc>
                <a:spcPct val="90000"/>
              </a:lnSpc>
              <a:defRPr/>
            </a:pPr>
            <a:endParaRPr lang="en-US" altLang="en-US" sz="2000">
              <a:latin typeface="Times New Roman"/>
              <a:cs typeface="Times New Roman"/>
            </a:endParaRPr>
          </a:p>
        </p:txBody>
      </p:sp>
    </p:spTree>
    <p:extLst>
      <p:ext uri="{BB962C8B-B14F-4D97-AF65-F5344CB8AC3E}">
        <p14:creationId xmlns:p14="http://schemas.microsoft.com/office/powerpoint/2010/main" val="1250611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625F742A-09A1-0C7E-53B7-5B06572599FB}"/>
              </a:ext>
            </a:extLst>
          </p:cNvPr>
          <p:cNvSpPr>
            <a:spLocks noGrp="1"/>
          </p:cNvSpPr>
          <p:nvPr>
            <p:ph idx="4294967295"/>
          </p:nvPr>
        </p:nvSpPr>
        <p:spPr>
          <a:xfrm>
            <a:off x="1752600" y="304801"/>
            <a:ext cx="8458200" cy="5821363"/>
          </a:xfrm>
        </p:spPr>
        <p:txBody>
          <a:bodyPr/>
          <a:lstStyle/>
          <a:p>
            <a:pPr>
              <a:buFontTx/>
              <a:buNone/>
            </a:pPr>
            <a:endParaRPr lang="en-US" altLang="en-US" sz="2400" b="1"/>
          </a:p>
          <a:p>
            <a:pPr>
              <a:buFontTx/>
              <a:buNone/>
            </a:pPr>
            <a:r>
              <a:rPr lang="en-US" altLang="en-US" sz="2000" b="1"/>
              <a:t>Assembly Contains the following </a:t>
            </a:r>
            <a:r>
              <a:rPr lang="en-US" altLang="en-US" sz="2400" b="1"/>
              <a:t>:</a:t>
            </a:r>
          </a:p>
          <a:p>
            <a:r>
              <a:rPr lang="en-US" altLang="en-US" sz="2400" b="1">
                <a:latin typeface="Times New Roman" panose="02020603050405020304" pitchFamily="18" charset="0"/>
                <a:cs typeface="Times New Roman" panose="02020603050405020304" pitchFamily="18" charset="0"/>
              </a:rPr>
              <a:t>Assembly Manifest</a:t>
            </a:r>
            <a:r>
              <a:rPr lang="en-US" altLang="en-US" sz="2400">
                <a:latin typeface="Times New Roman" panose="02020603050405020304" pitchFamily="18" charset="0"/>
                <a:cs typeface="Times New Roman" panose="02020603050405020304" pitchFamily="18" charset="0"/>
              </a:rPr>
              <a:t> – Metadata that describes the assembly and its contents</a:t>
            </a:r>
          </a:p>
          <a:p>
            <a:r>
              <a:rPr lang="en-US" altLang="en-US" sz="2400" b="1">
                <a:latin typeface="Times New Roman" panose="02020603050405020304" pitchFamily="18" charset="0"/>
                <a:cs typeface="Times New Roman" panose="02020603050405020304" pitchFamily="18" charset="0"/>
              </a:rPr>
              <a:t> Common Intermediate Code </a:t>
            </a:r>
            <a:r>
              <a:rPr lang="en-US" altLang="en-US" sz="2400">
                <a:latin typeface="Times New Roman" panose="02020603050405020304" pitchFamily="18" charset="0"/>
                <a:cs typeface="Times New Roman" panose="02020603050405020304" pitchFamily="18" charset="0"/>
              </a:rPr>
              <a:t> – Compiled version of Source Code is CIL</a:t>
            </a:r>
          </a:p>
          <a:p>
            <a:r>
              <a:rPr lang="en-US" altLang="en-US" sz="2400" b="1">
                <a:latin typeface="Times New Roman" panose="02020603050405020304" pitchFamily="18" charset="0"/>
                <a:cs typeface="Times New Roman" panose="02020603050405020304" pitchFamily="18" charset="0"/>
              </a:rPr>
              <a:t>Type Metadata</a:t>
            </a:r>
            <a:r>
              <a:rPr lang="en-US" altLang="en-US" sz="2400">
                <a:latin typeface="Times New Roman" panose="02020603050405020304" pitchFamily="18" charset="0"/>
                <a:cs typeface="Times New Roman" panose="02020603050405020304" pitchFamily="18" charset="0"/>
              </a:rPr>
              <a:t> – Defines all types, their properties and methods, and most importantly, public types exported from this assembly</a:t>
            </a:r>
          </a:p>
          <a:p>
            <a:r>
              <a:rPr lang="en-US" altLang="en-US" sz="2400" b="1">
                <a:latin typeface="Times New Roman" panose="02020603050405020304" pitchFamily="18" charset="0"/>
                <a:cs typeface="Times New Roman" panose="02020603050405020304" pitchFamily="18" charset="0"/>
              </a:rPr>
              <a:t>Resources</a:t>
            </a:r>
            <a:r>
              <a:rPr lang="en-US" altLang="en-US" sz="2400">
                <a:latin typeface="Times New Roman" panose="02020603050405020304" pitchFamily="18" charset="0"/>
                <a:cs typeface="Times New Roman" panose="02020603050405020304" pitchFamily="18" charset="0"/>
              </a:rPr>
              <a:t> – Icons, images, text strings and other resources</a:t>
            </a:r>
          </a:p>
          <a:p>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ubtitle 2">
            <a:extLst>
              <a:ext uri="{FF2B5EF4-FFF2-40B4-BE49-F238E27FC236}">
                <a16:creationId xmlns:a16="http://schemas.microsoft.com/office/drawing/2014/main" id="{82A169BA-56E6-129D-64D5-2EE262C8712B}"/>
              </a:ext>
            </a:extLst>
          </p:cNvPr>
          <p:cNvSpPr>
            <a:spLocks noGrp="1"/>
          </p:cNvSpPr>
          <p:nvPr>
            <p:ph type="subTitle" idx="4294967295"/>
          </p:nvPr>
        </p:nvSpPr>
        <p:spPr>
          <a:xfrm>
            <a:off x="1905000" y="228600"/>
            <a:ext cx="8382000" cy="6629400"/>
          </a:xfrm>
        </p:spPr>
        <p:txBody>
          <a:bodyPr/>
          <a:lstStyle/>
          <a:p>
            <a:pPr eaLnBrk="1" hangingPunct="1"/>
            <a:r>
              <a:rPr lang="en-US" altLang="en-US" sz="2000">
                <a:latin typeface="Times New Roman" panose="02020603050405020304" pitchFamily="18" charset="0"/>
                <a:cs typeface="Times New Roman" panose="02020603050405020304" pitchFamily="18" charset="0"/>
              </a:rPr>
              <a:t>Assemblies and metadata provide the CLR with the information required for executing application.</a:t>
            </a:r>
          </a:p>
          <a:p>
            <a:pPr eaLnBrk="1" hangingPunct="1"/>
            <a:r>
              <a:rPr lang="en-US" altLang="en-US" sz="2000">
                <a:latin typeface="Times New Roman" panose="02020603050405020304" pitchFamily="18" charset="0"/>
                <a:cs typeface="Times New Roman" panose="02020603050405020304" pitchFamily="18" charset="0"/>
              </a:rPr>
              <a:t>Assemblies also play an important role in deployment and versioning.</a:t>
            </a:r>
          </a:p>
          <a:p>
            <a:pPr eaLnBrk="1" hangingPunct="1"/>
            <a:r>
              <a:rPr lang="en-US" altLang="en-US" sz="2000">
                <a:latin typeface="Times New Roman" panose="02020603050405020304" pitchFamily="18" charset="0"/>
                <a:cs typeface="Times New Roman" panose="02020603050405020304" pitchFamily="18" charset="0"/>
              </a:rPr>
              <a:t>Assemblies can be .DLL or .EXE but they differ in their content. </a:t>
            </a:r>
          </a:p>
          <a:p>
            <a:pPr eaLnBrk="1" hangingPunct="1"/>
            <a:r>
              <a:rPr lang="en-US" altLang="en-US" sz="2000">
                <a:latin typeface="Times New Roman" panose="02020603050405020304" pitchFamily="18" charset="0"/>
                <a:cs typeface="Times New Roman" panose="02020603050405020304" pitchFamily="18" charset="0"/>
              </a:rPr>
              <a:t>It also consists of assembly metadata known as Assembly Manifest.</a:t>
            </a:r>
          </a:p>
          <a:p>
            <a:pPr eaLnBrk="1" hangingPunct="1"/>
            <a:r>
              <a:rPr lang="en-US" altLang="en-US" sz="2000">
                <a:latin typeface="Times New Roman" panose="02020603050405020304" pitchFamily="18" charset="0"/>
                <a:cs typeface="Times New Roman" panose="02020603050405020304" pitchFamily="18" charset="0"/>
              </a:rPr>
              <a:t> Every assembly has only one entry point.</a:t>
            </a:r>
          </a:p>
          <a:p>
            <a:pPr eaLnBrk="1" hangingPunct="1"/>
            <a:r>
              <a:rPr lang="en-US" altLang="en-US" sz="2000">
                <a:latin typeface="Times New Roman" panose="02020603050405020304" pitchFamily="18" charset="0"/>
                <a:cs typeface="Times New Roman" panose="02020603050405020304" pitchFamily="18" charset="0"/>
              </a:rPr>
              <a:t>Information about the assembly version, identity (name), resources needed by the assembly and the scope of the assembly are contained in the manifest file. </a:t>
            </a:r>
          </a:p>
          <a:p>
            <a:pPr eaLnBrk="1" hangingPunct="1"/>
            <a:r>
              <a:rPr lang="en-US" altLang="en-US" sz="2000">
                <a:latin typeface="Times New Roman" panose="02020603050405020304" pitchFamily="18" charset="0"/>
                <a:cs typeface="Times New Roman" panose="02020603050405020304" pitchFamily="18" charset="0"/>
              </a:rPr>
              <a:t>CLR loads and executes  the IL code which  is in portable executable file only if assembly contains the manifest. </a:t>
            </a:r>
          </a:p>
          <a:p>
            <a:pPr>
              <a:buFontTx/>
              <a:buNone/>
            </a:pP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id="{F066B783-EF03-182A-BB13-31611626B7B0}"/>
              </a:ext>
            </a:extLst>
          </p:cNvPr>
          <p:cNvSpPr>
            <a:spLocks noGrp="1"/>
          </p:cNvSpPr>
          <p:nvPr>
            <p:ph idx="4294967295"/>
          </p:nvPr>
        </p:nvSpPr>
        <p:spPr>
          <a:xfrm>
            <a:off x="1676400" y="228601"/>
            <a:ext cx="8763000" cy="5897563"/>
          </a:xfrm>
        </p:spPr>
        <p:txBody>
          <a:bodyPr/>
          <a:lstStyle/>
          <a:p>
            <a:r>
              <a:rPr lang="en-US" altLang="en-US" sz="1800">
                <a:latin typeface="Times New Roman" panose="02020603050405020304" pitchFamily="18" charset="0"/>
                <a:cs typeface="Times New Roman" panose="02020603050405020304" pitchFamily="18" charset="0"/>
              </a:rPr>
              <a:t>Assemblies can be private or shared. </a:t>
            </a:r>
          </a:p>
          <a:p>
            <a:r>
              <a:rPr lang="en-US" altLang="en-US" sz="1800">
                <a:latin typeface="Times New Roman" panose="02020603050405020304" pitchFamily="18" charset="0"/>
                <a:cs typeface="Times New Roman" panose="02020603050405020304" pitchFamily="18" charset="0"/>
              </a:rPr>
              <a:t>Private assembly can be accessible by a single application. On other way, Shared one is shared by multiple application. </a:t>
            </a:r>
          </a:p>
          <a:p>
            <a:r>
              <a:rPr lang="en-US" altLang="en-US" sz="1800">
                <a:latin typeface="Times New Roman" panose="02020603050405020304" pitchFamily="18" charset="0"/>
                <a:cs typeface="Times New Roman" panose="02020603050405020304" pitchFamily="18" charset="0"/>
              </a:rPr>
              <a:t>Depends upon the creation, Assemblies are classified into two namely static and dynamic, Static Assembly is created when we compile our code using compiler. </a:t>
            </a:r>
          </a:p>
          <a:p>
            <a:r>
              <a:rPr lang="en-US" altLang="en-US" sz="1800">
                <a:latin typeface="Times New Roman" panose="02020603050405020304" pitchFamily="18" charset="0"/>
                <a:cs typeface="Times New Roman" panose="02020603050405020304" pitchFamily="18" charset="0"/>
              </a:rPr>
              <a:t>It is stored in the hard disk in the form portable executable file. The dynamic one will be created in the fly during run time and it occupies only memory.</a:t>
            </a:r>
          </a:p>
          <a:p>
            <a:r>
              <a:rPr lang="en-US" altLang="en-US" sz="1800">
                <a:latin typeface="Times New Roman" panose="02020603050405020304" pitchFamily="18" charset="0"/>
                <a:cs typeface="Times New Roman" panose="02020603050405020304" pitchFamily="18" charset="0"/>
              </a:rPr>
              <a:t> The assembly can be stored in a single file or multiple files. Single file means that the CIL code, meta data, resources and Assembly metadata all are in single file only. </a:t>
            </a:r>
          </a:p>
          <a:p>
            <a:r>
              <a:rPr lang="en-US" altLang="en-US" sz="1800">
                <a:latin typeface="Times New Roman" panose="02020603050405020304" pitchFamily="18" charset="0"/>
                <a:cs typeface="Times New Roman" panose="02020603050405020304" pitchFamily="18" charset="0"/>
              </a:rPr>
              <a:t>On the other way, they can be separated in different file. That is called multiple file assembly. </a:t>
            </a:r>
          </a:p>
          <a:p>
            <a:r>
              <a:rPr lang="en-US" altLang="en-US" sz="1800">
                <a:latin typeface="Times New Roman" panose="02020603050405020304" pitchFamily="18" charset="0"/>
                <a:cs typeface="Times New Roman" panose="02020603050405020304" pitchFamily="18" charset="0"/>
              </a:rPr>
              <a:t>Assembly linker is used to link all the modules and resource files in the case of multiple structures. </a:t>
            </a:r>
          </a:p>
          <a:p>
            <a:r>
              <a:rPr lang="en-US" altLang="en-US" sz="1800">
                <a:latin typeface="Times New Roman" panose="02020603050405020304" pitchFamily="18" charset="0"/>
                <a:cs typeface="Times New Roman" panose="02020603050405020304" pitchFamily="18" charset="0"/>
              </a:rPr>
              <a:t>Sharing of the assemblies by multiple application is also possible by adding assemblies to the Global Assembly Cache.</a:t>
            </a:r>
          </a:p>
          <a:p>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02C7EFC-E25B-C439-65DA-03B64926BE47}"/>
              </a:ext>
            </a:extLst>
          </p:cNvPr>
          <p:cNvSpPr>
            <a:spLocks noGrp="1"/>
          </p:cNvSpPr>
          <p:nvPr>
            <p:ph type="ctrTitle" idx="4294967295"/>
          </p:nvPr>
        </p:nvSpPr>
        <p:spPr>
          <a:xfrm>
            <a:off x="1981200" y="228600"/>
            <a:ext cx="8001000" cy="609600"/>
          </a:xfrm>
        </p:spPr>
        <p:txBody>
          <a:bodyPr>
            <a:normAutofit/>
          </a:bodyPr>
          <a:lstStyle/>
          <a:p>
            <a:pPr algn="ctr"/>
            <a:r>
              <a:rPr lang="en-US" altLang="en-US" sz="2400" b="1"/>
              <a:t>Assembly Manifest</a:t>
            </a:r>
            <a:endParaRPr lang="en-US" altLang="en-US" sz="2400">
              <a:cs typeface="Times New Roman" panose="02020603050405020304" pitchFamily="18" charset="0"/>
            </a:endParaRPr>
          </a:p>
        </p:txBody>
      </p:sp>
      <p:sp>
        <p:nvSpPr>
          <p:cNvPr id="33795" name="Subtitle 2">
            <a:extLst>
              <a:ext uri="{FF2B5EF4-FFF2-40B4-BE49-F238E27FC236}">
                <a16:creationId xmlns:a16="http://schemas.microsoft.com/office/drawing/2014/main" id="{5B67FAA2-31ED-87EE-BE4B-069ACC21DAC9}"/>
              </a:ext>
            </a:extLst>
          </p:cNvPr>
          <p:cNvSpPr>
            <a:spLocks noGrp="1"/>
          </p:cNvSpPr>
          <p:nvPr>
            <p:ph type="subTitle" idx="4294967295"/>
          </p:nvPr>
        </p:nvSpPr>
        <p:spPr>
          <a:xfrm>
            <a:off x="1447799" y="685800"/>
            <a:ext cx="8641597" cy="5486400"/>
          </a:xfrm>
        </p:spPr>
        <p:txBody>
          <a:bodyPr/>
          <a:lstStyle/>
          <a:p>
            <a:pPr marL="0" indent="0"/>
            <a:r>
              <a:rPr lang="en-US" altLang="en-US" sz="1800">
                <a:latin typeface="Times New Roman" panose="02020603050405020304" pitchFamily="18" charset="0"/>
                <a:cs typeface="Times New Roman" panose="02020603050405020304" pitchFamily="18" charset="0"/>
              </a:rPr>
              <a:t>Every assembly, whether static or dynamic, contains a collection of data that describes how the elements in the assembly relate to each other.</a:t>
            </a:r>
          </a:p>
          <a:p>
            <a:pPr marL="0" indent="0"/>
            <a:r>
              <a:rPr lang="en-US" altLang="en-US" sz="1800">
                <a:latin typeface="Times New Roman" panose="02020603050405020304" pitchFamily="18" charset="0"/>
                <a:cs typeface="Times New Roman" panose="02020603050405020304" pitchFamily="18" charset="0"/>
              </a:rPr>
              <a:t> The assembly manifest contains this assembly metadata.</a:t>
            </a:r>
          </a:p>
          <a:p>
            <a:pPr marL="0" indent="0"/>
            <a:r>
              <a:rPr lang="en-US" altLang="en-US" sz="1800">
                <a:latin typeface="Times New Roman" panose="02020603050405020304" pitchFamily="18" charset="0"/>
                <a:cs typeface="Times New Roman" panose="02020603050405020304" pitchFamily="18" charset="0"/>
              </a:rPr>
              <a:t> An assembly manifest contains all the metadata needed to specify the assembly's version requirements and security identity, and all metadata needed to define the scope of the assembly and resolve references to resources and classes.</a:t>
            </a:r>
          </a:p>
          <a:p>
            <a:pPr marL="0" indent="0"/>
            <a:r>
              <a:rPr lang="en-US" altLang="en-US" sz="1800">
                <a:latin typeface="Times New Roman" panose="02020603050405020304" pitchFamily="18" charset="0"/>
                <a:cs typeface="Times New Roman" panose="02020603050405020304" pitchFamily="18" charset="0"/>
              </a:rPr>
              <a:t> It contains the assembly name, version number, culture, and strong name information that  makes up the assembly's identity.</a:t>
            </a:r>
          </a:p>
          <a:p>
            <a:pPr marL="0" indent="0"/>
            <a:r>
              <a:rPr lang="en-US" altLang="en-US" sz="1800">
                <a:latin typeface="Times New Roman" panose="02020603050405020304" pitchFamily="18" charset="0"/>
                <a:cs typeface="Times New Roman" panose="02020603050405020304" pitchFamily="18" charset="0"/>
              </a:rPr>
              <a:t> It also contains list of all files in the assembly, type reference information and list of other assemblies that are referenced by the assembly.</a:t>
            </a:r>
          </a:p>
          <a:p>
            <a:pPr marL="0" indent="0"/>
            <a:r>
              <a:rPr lang="en-US" altLang="en-US" sz="1800">
                <a:latin typeface="Times New Roman" panose="02020603050405020304" pitchFamily="18" charset="0"/>
                <a:cs typeface="Times New Roman" panose="02020603050405020304" pitchFamily="18" charset="0"/>
              </a:rPr>
              <a:t> The assembly manifest can be stored in either a PE file (an .exe or .</a:t>
            </a:r>
            <a:r>
              <a:rPr lang="en-US" altLang="en-US" sz="1800" err="1">
                <a:latin typeface="Times New Roman" panose="02020603050405020304" pitchFamily="18" charset="0"/>
                <a:cs typeface="Times New Roman" panose="02020603050405020304" pitchFamily="18" charset="0"/>
              </a:rPr>
              <a:t>dll</a:t>
            </a:r>
            <a:r>
              <a:rPr lang="en-US" altLang="en-US" sz="1800">
                <a:latin typeface="Times New Roman" panose="02020603050405020304" pitchFamily="18" charset="0"/>
                <a:cs typeface="Times New Roman" panose="02020603050405020304" pitchFamily="18" charset="0"/>
              </a:rPr>
              <a:t>) with  intermediate language (IL) code or in a standalone PE file that contains only assembly manifest information. </a:t>
            </a:r>
          </a:p>
          <a:p>
            <a:pPr marL="0" indent="0">
              <a:buNone/>
            </a:pP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a:extLst>
              <a:ext uri="{FF2B5EF4-FFF2-40B4-BE49-F238E27FC236}">
                <a16:creationId xmlns:a16="http://schemas.microsoft.com/office/drawing/2014/main" id="{B4F6BC6A-705F-3C56-354E-3665B66B6270}"/>
              </a:ext>
            </a:extLst>
          </p:cNvPr>
          <p:cNvSpPr>
            <a:spLocks noGrp="1"/>
          </p:cNvSpPr>
          <p:nvPr>
            <p:ph type="title" idx="4294967295"/>
          </p:nvPr>
        </p:nvSpPr>
        <p:spPr>
          <a:xfrm>
            <a:off x="1981200" y="274638"/>
            <a:ext cx="8229600" cy="639762"/>
          </a:xfrm>
        </p:spPr>
        <p:txBody>
          <a:bodyPr/>
          <a:lstStyle/>
          <a:p>
            <a:pPr algn="ctr"/>
            <a:r>
              <a:rPr lang="en-US" altLang="en-US" sz="2400" b="1">
                <a:latin typeface="+mn-lt"/>
                <a:cs typeface="Times New Roman" panose="02020603050405020304" pitchFamily="18" charset="0"/>
              </a:rPr>
              <a:t>Metadata</a:t>
            </a:r>
          </a:p>
        </p:txBody>
      </p:sp>
      <p:sp>
        <p:nvSpPr>
          <p:cNvPr id="35843" name="Content Placeholder 2">
            <a:extLst>
              <a:ext uri="{FF2B5EF4-FFF2-40B4-BE49-F238E27FC236}">
                <a16:creationId xmlns:a16="http://schemas.microsoft.com/office/drawing/2014/main" id="{C4F43F50-79B2-1FA1-CF93-F4DDD0E02E9B}"/>
              </a:ext>
            </a:extLst>
          </p:cNvPr>
          <p:cNvSpPr>
            <a:spLocks noGrp="1"/>
          </p:cNvSpPr>
          <p:nvPr>
            <p:ph idx="4294967295"/>
          </p:nvPr>
        </p:nvSpPr>
        <p:spPr>
          <a:xfrm>
            <a:off x="1143000" y="914400"/>
            <a:ext cx="9448800" cy="5562600"/>
          </a:xfrm>
        </p:spPr>
        <p:txBody>
          <a:bodyPr>
            <a:normAutofit/>
          </a:bodyPr>
          <a:lstStyle/>
          <a:p>
            <a:r>
              <a:rPr lang="en-US" altLang="en-US" sz="1800">
                <a:latin typeface="Times New Roman" panose="02020603050405020304" pitchFamily="18" charset="0"/>
                <a:cs typeface="Times New Roman" panose="02020603050405020304" pitchFamily="18" charset="0"/>
              </a:rPr>
              <a:t>In the past, a software component (.exe or .</a:t>
            </a:r>
            <a:r>
              <a:rPr lang="en-US" altLang="en-US" sz="1800" err="1">
                <a:latin typeface="Times New Roman" panose="02020603050405020304" pitchFamily="18" charset="0"/>
                <a:cs typeface="Times New Roman" panose="02020603050405020304" pitchFamily="18" charset="0"/>
              </a:rPr>
              <a:t>dll</a:t>
            </a:r>
            <a:r>
              <a:rPr lang="en-US" altLang="en-US" sz="1800">
                <a:latin typeface="Times New Roman" panose="02020603050405020304" pitchFamily="18" charset="0"/>
                <a:cs typeface="Times New Roman" panose="02020603050405020304" pitchFamily="18" charset="0"/>
              </a:rPr>
              <a:t>) that was written in one language could not easily use a software component that was written in another language. COM provided a step towards solving this problem. </a:t>
            </a:r>
          </a:p>
          <a:p>
            <a:r>
              <a:rPr lang="en-US" altLang="en-US" sz="1800">
                <a:latin typeface="Times New Roman" panose="02020603050405020304" pitchFamily="18" charset="0"/>
                <a:cs typeface="Times New Roman" panose="02020603050405020304" pitchFamily="18" charset="0"/>
              </a:rPr>
              <a:t>The .NET Framework makes component interoperation even easier by allowing compilers to emit additional declarative information into all modules and assemblies. </a:t>
            </a:r>
          </a:p>
          <a:p>
            <a:r>
              <a:rPr lang="en-US" altLang="en-US" sz="1800">
                <a:latin typeface="Times New Roman" panose="02020603050405020304" pitchFamily="18" charset="0"/>
                <a:cs typeface="Times New Roman" panose="02020603050405020304" pitchFamily="18" charset="0"/>
              </a:rPr>
              <a:t>This information, called metadata, helps components to interact seamlessly.</a:t>
            </a:r>
          </a:p>
          <a:p>
            <a:r>
              <a:rPr lang="en-US" altLang="en-US" sz="1800">
                <a:latin typeface="Times New Roman" panose="02020603050405020304" pitchFamily="18" charset="0"/>
                <a:cs typeface="Times New Roman" panose="02020603050405020304" pitchFamily="18" charset="0"/>
              </a:rPr>
              <a:t>Metadata is binary information describing your program that is stored either in a common language runtime portable executable (PE) file or in memory.</a:t>
            </a:r>
          </a:p>
          <a:p>
            <a:r>
              <a:rPr lang="en-US" altLang="en-US" sz="1800">
                <a:latin typeface="Times New Roman" panose="02020603050405020304" pitchFamily="18" charset="0"/>
                <a:cs typeface="Times New Roman" panose="02020603050405020304" pitchFamily="18" charset="0"/>
              </a:rPr>
              <a:t>Metadata is stored in one section of a .NET Framework portable executable (PE) file, while  intermediate language (IL) is stored in another section of the PE file. </a:t>
            </a:r>
          </a:p>
          <a:p>
            <a:r>
              <a:rPr lang="en-US" altLang="en-US" sz="1800">
                <a:latin typeface="Times New Roman" panose="02020603050405020304" pitchFamily="18" charset="0"/>
                <a:cs typeface="Times New Roman" panose="02020603050405020304" pitchFamily="18" charset="0"/>
              </a:rPr>
              <a:t>Every type and member that is defined and referenced in a module or assembly is described within metadata.</a:t>
            </a:r>
          </a:p>
          <a:p>
            <a:r>
              <a:rPr lang="en-US" altLang="en-US" sz="1800">
                <a:latin typeface="Times New Roman" panose="02020603050405020304" pitchFamily="18" charset="0"/>
                <a:cs typeface="Times New Roman" panose="02020603050405020304" pitchFamily="18" charset="0"/>
              </a:rPr>
              <a:t>When code is executed, the runtime loads metadata into memory and references it to discover information about your code's classes, members, inheritance, and so 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89C7774F-0A7E-2A7B-DCB2-E241234AC6FC}"/>
              </a:ext>
            </a:extLst>
          </p:cNvPr>
          <p:cNvSpPr>
            <a:spLocks noGrp="1" noChangeArrowheads="1"/>
          </p:cNvSpPr>
          <p:nvPr>
            <p:ph type="body" idx="4294967295"/>
          </p:nvPr>
        </p:nvSpPr>
        <p:spPr>
          <a:xfrm>
            <a:off x="838200" y="228600"/>
            <a:ext cx="9372600" cy="6096000"/>
          </a:xfrm>
        </p:spPr>
        <p:txBody>
          <a:bodyPr/>
          <a:lstStyle/>
          <a:p>
            <a:r>
              <a:rPr lang="en-US" altLang="en-US" sz="1800">
                <a:latin typeface="Times New Roman" panose="02020603050405020304" pitchFamily="18" charset="0"/>
                <a:cs typeface="Times New Roman" panose="02020603050405020304" pitchFamily="18" charset="0"/>
              </a:rPr>
              <a:t>The metadata portion of the file contains a series of table and heap data structures. </a:t>
            </a:r>
          </a:p>
          <a:p>
            <a:r>
              <a:rPr lang="en-US" altLang="en-US" sz="1800">
                <a:latin typeface="Times New Roman" panose="02020603050405020304" pitchFamily="18" charset="0"/>
                <a:cs typeface="Times New Roman" panose="02020603050405020304" pitchFamily="18" charset="0"/>
              </a:rPr>
              <a:t>The MSIL portion contains MSIL and metadata tokens that reference the metadata portion of the PE file.</a:t>
            </a:r>
          </a:p>
          <a:p>
            <a:pPr eaLnBrk="1" hangingPunct="1">
              <a:lnSpc>
                <a:spcPct val="80000"/>
              </a:lnSpc>
              <a:buFontTx/>
              <a:buNone/>
            </a:pPr>
            <a:r>
              <a:rPr lang="en-US" altLang="en-US" sz="2000" b="1">
                <a:latin typeface="Times New Roman" panose="02020603050405020304" pitchFamily="18" charset="0"/>
                <a:cs typeface="Times New Roman" panose="02020603050405020304" pitchFamily="18" charset="0"/>
              </a:rPr>
              <a:t>Metadata stores the following information: </a:t>
            </a:r>
            <a:endParaRPr lang="en-US" altLang="en-US" sz="2000">
              <a:latin typeface="Times New Roman" panose="02020603050405020304" pitchFamily="18" charset="0"/>
              <a:cs typeface="Times New Roman" panose="02020603050405020304" pitchFamily="18" charset="0"/>
            </a:endParaRPr>
          </a:p>
          <a:p>
            <a:pPr eaLnBrk="1" hangingPunct="1">
              <a:lnSpc>
                <a:spcPct val="80000"/>
              </a:lnSpc>
            </a:pPr>
            <a:r>
              <a:rPr lang="en-US" altLang="en-US" sz="2000">
                <a:latin typeface="Times New Roman" panose="02020603050405020304" pitchFamily="18" charset="0"/>
                <a:cs typeface="Times New Roman" panose="02020603050405020304" pitchFamily="18" charset="0"/>
              </a:rPr>
              <a:t>Description of the assembly. </a:t>
            </a:r>
          </a:p>
          <a:p>
            <a:pPr lvl="1" eaLnBrk="1" hangingPunct="1">
              <a:lnSpc>
                <a:spcPct val="80000"/>
              </a:lnSpc>
            </a:pPr>
            <a:r>
              <a:rPr lang="en-US" altLang="en-US" sz="2000">
                <a:latin typeface="Times New Roman" panose="02020603050405020304" pitchFamily="18" charset="0"/>
                <a:cs typeface="Times New Roman" panose="02020603050405020304" pitchFamily="18" charset="0"/>
              </a:rPr>
              <a:t>Identity (name, version, culture, public key). </a:t>
            </a:r>
          </a:p>
          <a:p>
            <a:pPr lvl="1" eaLnBrk="1" hangingPunct="1">
              <a:lnSpc>
                <a:spcPct val="80000"/>
              </a:lnSpc>
            </a:pPr>
            <a:r>
              <a:rPr lang="en-US" altLang="en-US" sz="2000">
                <a:latin typeface="Times New Roman" panose="02020603050405020304" pitchFamily="18" charset="0"/>
                <a:cs typeface="Times New Roman" panose="02020603050405020304" pitchFamily="18" charset="0"/>
              </a:rPr>
              <a:t>The types that are exported. </a:t>
            </a:r>
          </a:p>
          <a:p>
            <a:pPr lvl="1" eaLnBrk="1" hangingPunct="1">
              <a:lnSpc>
                <a:spcPct val="80000"/>
              </a:lnSpc>
            </a:pPr>
            <a:r>
              <a:rPr lang="en-US" altLang="en-US" sz="2000">
                <a:latin typeface="Times New Roman" panose="02020603050405020304" pitchFamily="18" charset="0"/>
                <a:cs typeface="Times New Roman" panose="02020603050405020304" pitchFamily="18" charset="0"/>
              </a:rPr>
              <a:t>Other assemblies that this assembly depends on. </a:t>
            </a:r>
          </a:p>
          <a:p>
            <a:pPr lvl="1" eaLnBrk="1" hangingPunct="1">
              <a:lnSpc>
                <a:spcPct val="80000"/>
              </a:lnSpc>
            </a:pPr>
            <a:r>
              <a:rPr lang="en-US" altLang="en-US" sz="2000">
                <a:latin typeface="Times New Roman" panose="02020603050405020304" pitchFamily="18" charset="0"/>
                <a:cs typeface="Times New Roman" panose="02020603050405020304" pitchFamily="18" charset="0"/>
              </a:rPr>
              <a:t>Security permissions needed to run. </a:t>
            </a:r>
          </a:p>
          <a:p>
            <a:pPr eaLnBrk="1" hangingPunct="1">
              <a:lnSpc>
                <a:spcPct val="80000"/>
              </a:lnSpc>
            </a:pPr>
            <a:r>
              <a:rPr lang="en-US" altLang="en-US" sz="2000">
                <a:latin typeface="Times New Roman" panose="02020603050405020304" pitchFamily="18" charset="0"/>
                <a:cs typeface="Times New Roman" panose="02020603050405020304" pitchFamily="18" charset="0"/>
              </a:rPr>
              <a:t>Description of types. </a:t>
            </a:r>
          </a:p>
          <a:p>
            <a:pPr lvl="1" eaLnBrk="1" hangingPunct="1">
              <a:lnSpc>
                <a:spcPct val="80000"/>
              </a:lnSpc>
            </a:pPr>
            <a:r>
              <a:rPr lang="en-US" altLang="en-US" sz="2000">
                <a:latin typeface="Times New Roman" panose="02020603050405020304" pitchFamily="18" charset="0"/>
                <a:cs typeface="Times New Roman" panose="02020603050405020304" pitchFamily="18" charset="0"/>
              </a:rPr>
              <a:t>Name, visibility, base class, and interfaces implemented. </a:t>
            </a:r>
          </a:p>
          <a:p>
            <a:pPr lvl="1" eaLnBrk="1" hangingPunct="1">
              <a:lnSpc>
                <a:spcPct val="80000"/>
              </a:lnSpc>
            </a:pPr>
            <a:r>
              <a:rPr lang="en-US" altLang="en-US" sz="2000">
                <a:latin typeface="Times New Roman" panose="02020603050405020304" pitchFamily="18" charset="0"/>
                <a:cs typeface="Times New Roman" panose="02020603050405020304" pitchFamily="18" charset="0"/>
              </a:rPr>
              <a:t>Members (methods, fields, properties, events, nested types). </a:t>
            </a:r>
          </a:p>
          <a:p>
            <a:pPr eaLnBrk="1" hangingPunct="1">
              <a:lnSpc>
                <a:spcPct val="80000"/>
              </a:lnSpc>
            </a:pPr>
            <a:r>
              <a:rPr lang="en-US" altLang="en-US" sz="2000">
                <a:latin typeface="Times New Roman" panose="02020603050405020304" pitchFamily="18" charset="0"/>
                <a:cs typeface="Times New Roman" panose="02020603050405020304" pitchFamily="18" charset="0"/>
              </a:rPr>
              <a:t>Attributes. </a:t>
            </a:r>
          </a:p>
          <a:p>
            <a:pPr lvl="1" eaLnBrk="1" hangingPunct="1">
              <a:lnSpc>
                <a:spcPct val="80000"/>
              </a:lnSpc>
            </a:pPr>
            <a:r>
              <a:rPr lang="en-US" altLang="en-US" sz="2000">
                <a:latin typeface="Times New Roman" panose="02020603050405020304" pitchFamily="18" charset="0"/>
                <a:cs typeface="Times New Roman" panose="02020603050405020304" pitchFamily="18" charset="0"/>
              </a:rPr>
              <a:t>Additional descriptive elements that modify types and members. </a:t>
            </a:r>
          </a:p>
          <a:p>
            <a:pPr eaLnBrk="1" hangingPunct="1">
              <a:lnSpc>
                <a:spcPct val="80000"/>
              </a:lnSpc>
            </a:pP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DB76E28-9F6C-EEC7-6425-AE4C481B4683}"/>
              </a:ext>
            </a:extLst>
          </p:cNvPr>
          <p:cNvSpPr>
            <a:spLocks noGrp="1" noChangeArrowheads="1"/>
          </p:cNvSpPr>
          <p:nvPr>
            <p:ph type="title" idx="4294967295"/>
          </p:nvPr>
        </p:nvSpPr>
        <p:spPr>
          <a:xfrm>
            <a:off x="1981200" y="274638"/>
            <a:ext cx="8229600" cy="639762"/>
          </a:xfrm>
        </p:spPr>
        <p:txBody>
          <a:bodyPr>
            <a:normAutofit/>
          </a:bodyPr>
          <a:lstStyle/>
          <a:p>
            <a:pPr algn="ctr" eaLnBrk="1" hangingPunct="1"/>
            <a:r>
              <a:rPr lang="en-US" altLang="en-US" sz="2800">
                <a:latin typeface="+mn-lt"/>
              </a:rPr>
              <a:t>Application Types</a:t>
            </a:r>
          </a:p>
        </p:txBody>
      </p:sp>
      <p:sp>
        <p:nvSpPr>
          <p:cNvPr id="38915" name="Rectangle 3">
            <a:extLst>
              <a:ext uri="{FF2B5EF4-FFF2-40B4-BE49-F238E27FC236}">
                <a16:creationId xmlns:a16="http://schemas.microsoft.com/office/drawing/2014/main" id="{2AB93D0D-8384-10BC-BC9C-C29160BE0BA1}"/>
              </a:ext>
            </a:extLst>
          </p:cNvPr>
          <p:cNvSpPr>
            <a:spLocks noGrp="1" noChangeArrowheads="1"/>
          </p:cNvSpPr>
          <p:nvPr>
            <p:ph type="body" idx="4294967295"/>
          </p:nvPr>
        </p:nvSpPr>
        <p:spPr>
          <a:xfrm>
            <a:off x="1143000" y="1143001"/>
            <a:ext cx="9067800" cy="4983163"/>
          </a:xfrm>
        </p:spPr>
        <p:txBody>
          <a:bodyPr/>
          <a:lstStyle/>
          <a:p>
            <a:pPr eaLnBrk="1" hangingPunct="1">
              <a:buFontTx/>
              <a:buNone/>
            </a:pPr>
            <a:r>
              <a:rPr lang="en-US" altLang="en-US" sz="2000">
                <a:latin typeface="Times New Roman" panose="02020603050405020304" pitchFamily="18" charset="0"/>
                <a:cs typeface="Times New Roman" panose="02020603050405020304" pitchFamily="18" charset="0"/>
              </a:rPr>
              <a:t>CLR supports the following type of applications:</a:t>
            </a:r>
          </a:p>
          <a:p>
            <a:r>
              <a:rPr lang="en-US" altLang="en-US" sz="2000">
                <a:latin typeface="Times New Roman" panose="02020603050405020304" pitchFamily="18" charset="0"/>
                <a:cs typeface="Times New Roman" panose="02020603050405020304" pitchFamily="18" charset="0"/>
              </a:rPr>
              <a:t>ASP.NET Web applications: These include dynamic and data driven browser  based applications.</a:t>
            </a:r>
          </a:p>
          <a:p>
            <a:r>
              <a:rPr lang="en-US" altLang="en-US" sz="2000">
                <a:latin typeface="Times New Roman" panose="02020603050405020304" pitchFamily="18" charset="0"/>
                <a:cs typeface="Times New Roman" panose="02020603050405020304" pitchFamily="18" charset="0"/>
              </a:rPr>
              <a:t> Windows Form based applications: These refer to traditional rich client  applications.</a:t>
            </a:r>
          </a:p>
          <a:p>
            <a:r>
              <a:rPr lang="en-US" altLang="en-US" sz="2000">
                <a:latin typeface="Times New Roman" panose="02020603050405020304" pitchFamily="18" charset="0"/>
                <a:cs typeface="Times New Roman" panose="02020603050405020304" pitchFamily="18" charset="0"/>
              </a:rPr>
              <a:t>Console applications: These refer to traditional DOS kind of applications like  batch scripts.</a:t>
            </a:r>
          </a:p>
          <a:p>
            <a:r>
              <a:rPr lang="en-US" altLang="en-US" sz="2000">
                <a:latin typeface="Times New Roman" panose="02020603050405020304" pitchFamily="18" charset="0"/>
                <a:cs typeface="Times New Roman" panose="02020603050405020304" pitchFamily="18" charset="0"/>
              </a:rPr>
              <a:t>Component Libraries: This refers to components that typically encapsulate some business logic.</a:t>
            </a:r>
          </a:p>
          <a:p>
            <a:endParaRPr lang="en-US" altLang="en-US" sz="2400"/>
          </a:p>
          <a:p>
            <a:pPr eaLnBrk="1" hangingPunct="1">
              <a:buFontTx/>
              <a:buNone/>
            </a:pPr>
            <a:endParaRPr lang="en-US" altLang="en-US" sz="2400"/>
          </a:p>
          <a:p>
            <a:pPr eaLnBrk="1" hangingPunct="1">
              <a:buFontTx/>
              <a:buNone/>
            </a:pPr>
            <a:endParaRPr lang="en-US"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a:extLst>
              <a:ext uri="{FF2B5EF4-FFF2-40B4-BE49-F238E27FC236}">
                <a16:creationId xmlns:a16="http://schemas.microsoft.com/office/drawing/2014/main" id="{75E7D69E-8D21-B119-55EE-BB1822059887}"/>
              </a:ext>
            </a:extLst>
          </p:cNvPr>
          <p:cNvSpPr>
            <a:spLocks noGrp="1"/>
          </p:cNvSpPr>
          <p:nvPr>
            <p:ph idx="4294967295"/>
          </p:nvPr>
        </p:nvSpPr>
        <p:spPr>
          <a:xfrm>
            <a:off x="1752600" y="228601"/>
            <a:ext cx="8458200" cy="5897563"/>
          </a:xfrm>
        </p:spPr>
        <p:txBody>
          <a:bodyPr/>
          <a:lstStyle/>
          <a:p>
            <a:endParaRPr lang="en-US" altLang="en-US" sz="2400">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Windows Custom Controls: As with traditional ActiveX controls, you can  develop your own windows controls.</a:t>
            </a:r>
          </a:p>
          <a:p>
            <a:r>
              <a:rPr lang="en-US" altLang="en-US" sz="2000">
                <a:latin typeface="Times New Roman" panose="02020603050405020304" pitchFamily="18" charset="0"/>
                <a:cs typeface="Times New Roman" panose="02020603050405020304" pitchFamily="18" charset="0"/>
              </a:rPr>
              <a:t>Web Custom Controls: The concept of custom controls can be extended to  web applications allowing code reuse and modularization.</a:t>
            </a:r>
          </a:p>
          <a:p>
            <a:r>
              <a:rPr lang="en-US" altLang="en-US" sz="2000">
                <a:latin typeface="Times New Roman" panose="02020603050405020304" pitchFamily="18" charset="0"/>
                <a:cs typeface="Times New Roman" panose="02020603050405020304" pitchFamily="18" charset="0"/>
              </a:rPr>
              <a:t> Web services: They are “web callable” functionality available via industry  standards like HTTP, XML and SOAP.</a:t>
            </a:r>
          </a:p>
          <a:p>
            <a:r>
              <a:rPr lang="en-US" altLang="en-US" sz="2000">
                <a:latin typeface="Times New Roman" panose="02020603050405020304" pitchFamily="18" charset="0"/>
                <a:cs typeface="Times New Roman" panose="02020603050405020304" pitchFamily="18" charset="0"/>
              </a:rPr>
              <a:t>Windows Services: They refer to applications that run as services in the  background. They can be configured to start automatically when the system  boots up.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02EC71-5723-0FC6-0AE2-E15ED2DF1CFE}"/>
              </a:ext>
            </a:extLst>
          </p:cNvPr>
          <p:cNvSpPr/>
          <p:nvPr/>
        </p:nvSpPr>
        <p:spPr>
          <a:xfrm>
            <a:off x="1600200" y="3809999"/>
            <a:ext cx="6400800" cy="1676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2">
            <a:extLst>
              <a:ext uri="{FF2B5EF4-FFF2-40B4-BE49-F238E27FC236}">
                <a16:creationId xmlns:a16="http://schemas.microsoft.com/office/drawing/2014/main" id="{05C0B86F-B2DA-4CAC-C80F-698694B1CEBF}"/>
              </a:ext>
            </a:extLst>
          </p:cNvPr>
          <p:cNvGrpSpPr>
            <a:grpSpLocks/>
          </p:cNvGrpSpPr>
          <p:nvPr/>
        </p:nvGrpSpPr>
        <p:grpSpPr bwMode="auto">
          <a:xfrm>
            <a:off x="6172200" y="1981200"/>
            <a:ext cx="2971800" cy="914400"/>
            <a:chOff x="2928" y="1536"/>
            <a:chExt cx="1872" cy="576"/>
          </a:xfrm>
        </p:grpSpPr>
        <p:sp>
          <p:nvSpPr>
            <p:cNvPr id="365571" name="Text Box 3">
              <a:extLst>
                <a:ext uri="{FF2B5EF4-FFF2-40B4-BE49-F238E27FC236}">
                  <a16:creationId xmlns:a16="http://schemas.microsoft.com/office/drawing/2014/main" id="{6C01CCEC-0171-62AF-7D53-A91DDB7D18DA}"/>
                </a:ext>
              </a:extLst>
            </p:cNvPr>
            <p:cNvSpPr txBox="1">
              <a:spLocks noChangeArrowheads="1"/>
            </p:cNvSpPr>
            <p:nvPr/>
          </p:nvSpPr>
          <p:spPr bwMode="auto">
            <a:xfrm>
              <a:off x="3504" y="1536"/>
              <a:ext cx="1296" cy="576"/>
            </a:xfrm>
            <a:prstGeom prst="rect">
              <a:avLst/>
            </a:prstGeom>
            <a:gradFill rotWithShape="1">
              <a:gsLst>
                <a:gs pos="0">
                  <a:srgbClr val="33CCCC">
                    <a:gamma/>
                    <a:shade val="46275"/>
                    <a:invGamma/>
                  </a:srgbClr>
                </a:gs>
                <a:gs pos="50000">
                  <a:srgbClr val="33CCCC"/>
                </a:gs>
                <a:gs pos="100000">
                  <a:srgbClr val="33CCCC">
                    <a:gamma/>
                    <a:shade val="46275"/>
                    <a:invGamma/>
                  </a:srgbClr>
                </a:gs>
              </a:gsLst>
              <a:lin ang="5400000" scaled="1"/>
            </a:gradFill>
            <a:ln>
              <a:noFill/>
            </a:ln>
            <a:effectLst/>
          </p:spPr>
          <p:txBody>
            <a:bodyPr anchor="ctr"/>
            <a:lstStyle/>
            <a:p>
              <a:pPr algn="ctr">
                <a:spcBef>
                  <a:spcPct val="15000"/>
                </a:spcBef>
                <a:defRPr/>
              </a:pPr>
              <a:r>
                <a:rPr lang="en-US" sz="2400">
                  <a:solidFill>
                    <a:schemeClr val="bg1"/>
                  </a:solidFill>
                  <a:effectLst>
                    <a:outerShdw blurRad="38100" dist="38100" dir="2700000" algn="tl">
                      <a:srgbClr val="000000"/>
                    </a:outerShdw>
                  </a:effectLst>
                  <a:latin typeface="Arial" charset="0"/>
                  <a:cs typeface="Arial" charset="0"/>
                </a:rPr>
                <a:t>Assembly</a:t>
              </a:r>
            </a:p>
          </p:txBody>
        </p:sp>
        <p:sp>
          <p:nvSpPr>
            <p:cNvPr id="25620" name="Line 4">
              <a:extLst>
                <a:ext uri="{FF2B5EF4-FFF2-40B4-BE49-F238E27FC236}">
                  <a16:creationId xmlns:a16="http://schemas.microsoft.com/office/drawing/2014/main" id="{94E7482A-7FDC-AF5A-ADF1-7B5A2B0A8E7B}"/>
                </a:ext>
              </a:extLst>
            </p:cNvPr>
            <p:cNvSpPr>
              <a:spLocks noChangeShapeType="1"/>
            </p:cNvSpPr>
            <p:nvPr/>
          </p:nvSpPr>
          <p:spPr bwMode="auto">
            <a:xfrm>
              <a:off x="2928" y="1824"/>
              <a:ext cx="576"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nchor="ctr">
              <a:spAutoFit/>
            </a:bodyPr>
            <a:lstStyle/>
            <a:p>
              <a:endParaRPr lang="en-IN"/>
            </a:p>
          </p:txBody>
        </p:sp>
      </p:grpSp>
      <p:sp>
        <p:nvSpPr>
          <p:cNvPr id="25603" name="Rectangle 5">
            <a:extLst>
              <a:ext uri="{FF2B5EF4-FFF2-40B4-BE49-F238E27FC236}">
                <a16:creationId xmlns:a16="http://schemas.microsoft.com/office/drawing/2014/main" id="{36E0C363-AF45-11F9-C5EA-885CB9E562F5}"/>
              </a:ext>
            </a:extLst>
          </p:cNvPr>
          <p:cNvSpPr>
            <a:spLocks noGrp="1" noChangeArrowheads="1"/>
          </p:cNvSpPr>
          <p:nvPr>
            <p:ph type="title"/>
          </p:nvPr>
        </p:nvSpPr>
        <p:spPr bwMode="auto">
          <a:xfrm>
            <a:off x="3124200" y="0"/>
            <a:ext cx="7696200" cy="655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br>
              <a:rPr lang="en-US" altLang="en-US" dirty="0">
                <a:solidFill>
                  <a:srgbClr val="FFFF00"/>
                </a:solidFill>
              </a:rPr>
            </a:br>
            <a:br>
              <a:rPr lang="en-US" altLang="en-US" dirty="0">
                <a:solidFill>
                  <a:srgbClr val="FFFF00"/>
                </a:solidFill>
              </a:rPr>
            </a:br>
            <a:br>
              <a:rPr lang="en-US" altLang="en-US" dirty="0">
                <a:solidFill>
                  <a:srgbClr val="FFFF00"/>
                </a:solidFill>
              </a:rPr>
            </a:br>
            <a:br>
              <a:rPr lang="en-US" altLang="en-US" dirty="0">
                <a:solidFill>
                  <a:srgbClr val="FFFF00"/>
                </a:solidFill>
              </a:rPr>
            </a:br>
            <a:br>
              <a:rPr lang="en-US" altLang="en-US" dirty="0">
                <a:solidFill>
                  <a:srgbClr val="FFFF00"/>
                </a:solidFill>
              </a:rPr>
            </a:br>
            <a:br>
              <a:rPr lang="en-US" altLang="en-US" dirty="0">
                <a:solidFill>
                  <a:srgbClr val="FFFF00"/>
                </a:solidFill>
              </a:rPr>
            </a:br>
            <a:br>
              <a:rPr lang="en-US" altLang="en-US" dirty="0">
                <a:solidFill>
                  <a:srgbClr val="FFFF00"/>
                </a:solidFill>
              </a:rPr>
            </a:br>
            <a:endParaRPr lang="en-US" altLang="en-US" dirty="0">
              <a:solidFill>
                <a:srgbClr val="FFFF00"/>
              </a:solidFill>
            </a:endParaRPr>
          </a:p>
        </p:txBody>
      </p:sp>
      <p:sp>
        <p:nvSpPr>
          <p:cNvPr id="365574" name="Text Box 6">
            <a:extLst>
              <a:ext uri="{FF2B5EF4-FFF2-40B4-BE49-F238E27FC236}">
                <a16:creationId xmlns:a16="http://schemas.microsoft.com/office/drawing/2014/main" id="{E8363262-50C6-21BF-D6C7-16045971142B}"/>
              </a:ext>
            </a:extLst>
          </p:cNvPr>
          <p:cNvSpPr txBox="1">
            <a:spLocks noChangeArrowheads="1"/>
          </p:cNvSpPr>
          <p:nvPr/>
        </p:nvSpPr>
        <p:spPr bwMode="auto">
          <a:xfrm>
            <a:off x="2057400" y="2057401"/>
            <a:ext cx="1295400" cy="830263"/>
          </a:xfrm>
          <a:prstGeom prst="rect">
            <a:avLst/>
          </a:prstGeom>
          <a:gradFill rotWithShape="1">
            <a:gsLst>
              <a:gs pos="0">
                <a:srgbClr val="000080">
                  <a:gamma/>
                  <a:shade val="46275"/>
                  <a:invGamma/>
                </a:srgbClr>
              </a:gs>
              <a:gs pos="50000">
                <a:srgbClr val="000080"/>
              </a:gs>
              <a:gs pos="100000">
                <a:srgbClr val="000080">
                  <a:gamma/>
                  <a:shade val="46275"/>
                  <a:invGamma/>
                </a:srgbClr>
              </a:gs>
            </a:gsLst>
            <a:lin ang="5400000" scaled="1"/>
          </a:gradFill>
          <a:ln>
            <a:noFill/>
          </a:ln>
          <a:effectLst/>
        </p:spPr>
        <p:txBody>
          <a:bodyPr>
            <a:spAutoFit/>
          </a:bodyPr>
          <a:lstStyle/>
          <a:p>
            <a:pPr algn="ctr">
              <a:spcBef>
                <a:spcPct val="15000"/>
              </a:spcBef>
              <a:defRPr/>
            </a:pPr>
            <a:r>
              <a:rPr lang="en-US" sz="2400">
                <a:solidFill>
                  <a:schemeClr val="bg1"/>
                </a:solidFill>
                <a:effectLst>
                  <a:outerShdw blurRad="38100" dist="38100" dir="2700000" algn="tl">
                    <a:srgbClr val="000000"/>
                  </a:outerShdw>
                </a:effectLst>
                <a:latin typeface="Arial" charset="0"/>
                <a:cs typeface="Arial" charset="0"/>
              </a:rPr>
              <a:t>Source Code</a:t>
            </a:r>
          </a:p>
        </p:txBody>
      </p:sp>
      <p:grpSp>
        <p:nvGrpSpPr>
          <p:cNvPr id="3" name="Group 7">
            <a:extLst>
              <a:ext uri="{FF2B5EF4-FFF2-40B4-BE49-F238E27FC236}">
                <a16:creationId xmlns:a16="http://schemas.microsoft.com/office/drawing/2014/main" id="{C4C45629-E684-41AF-0703-A98AB70215A5}"/>
              </a:ext>
            </a:extLst>
          </p:cNvPr>
          <p:cNvGrpSpPr>
            <a:grpSpLocks/>
          </p:cNvGrpSpPr>
          <p:nvPr/>
        </p:nvGrpSpPr>
        <p:grpSpPr bwMode="auto">
          <a:xfrm>
            <a:off x="3352800" y="2057401"/>
            <a:ext cx="2819400" cy="830263"/>
            <a:chOff x="1152" y="1584"/>
            <a:chExt cx="1776" cy="523"/>
          </a:xfrm>
        </p:grpSpPr>
        <p:sp>
          <p:nvSpPr>
            <p:cNvPr id="365576" name="Text Box 8">
              <a:extLst>
                <a:ext uri="{FF2B5EF4-FFF2-40B4-BE49-F238E27FC236}">
                  <a16:creationId xmlns:a16="http://schemas.microsoft.com/office/drawing/2014/main" id="{22DAA7CC-92DF-3D81-693D-70055BABF9E4}"/>
                </a:ext>
              </a:extLst>
            </p:cNvPr>
            <p:cNvSpPr txBox="1">
              <a:spLocks noChangeArrowheads="1"/>
            </p:cNvSpPr>
            <p:nvPr/>
          </p:nvSpPr>
          <p:spPr bwMode="auto">
            <a:xfrm>
              <a:off x="1824" y="1584"/>
              <a:ext cx="1104" cy="523"/>
            </a:xfrm>
            <a:prstGeom prst="rect">
              <a:avLst/>
            </a:prstGeom>
            <a:gradFill rotWithShape="1">
              <a:gsLst>
                <a:gs pos="0">
                  <a:srgbClr val="008080">
                    <a:gamma/>
                    <a:shade val="46275"/>
                    <a:invGamma/>
                  </a:srgbClr>
                </a:gs>
                <a:gs pos="50000">
                  <a:srgbClr val="008080"/>
                </a:gs>
                <a:gs pos="100000">
                  <a:srgbClr val="008080">
                    <a:gamma/>
                    <a:shade val="46275"/>
                    <a:invGamma/>
                  </a:srgbClr>
                </a:gs>
              </a:gsLst>
              <a:lin ang="5400000" scaled="1"/>
            </a:gradFill>
            <a:ln>
              <a:noFill/>
            </a:ln>
            <a:effectLst/>
          </p:spPr>
          <p:txBody>
            <a:bodyPr>
              <a:spAutoFit/>
            </a:bodyPr>
            <a:lstStyle/>
            <a:p>
              <a:pPr algn="ctr">
                <a:spcBef>
                  <a:spcPct val="15000"/>
                </a:spcBef>
                <a:defRPr/>
              </a:pPr>
              <a:r>
                <a:rPr lang="en-US" sz="2400">
                  <a:solidFill>
                    <a:schemeClr val="bg1"/>
                  </a:solidFill>
                  <a:effectLst>
                    <a:outerShdw blurRad="38100" dist="38100" dir="2700000" algn="tl">
                      <a:srgbClr val="000000"/>
                    </a:outerShdw>
                  </a:effectLst>
                  <a:latin typeface="Arial" charset="0"/>
                  <a:cs typeface="Arial" charset="0"/>
                </a:rPr>
                <a:t>Language Compiler</a:t>
              </a:r>
            </a:p>
          </p:txBody>
        </p:sp>
        <p:sp>
          <p:nvSpPr>
            <p:cNvPr id="25618" name="Line 9">
              <a:extLst>
                <a:ext uri="{FF2B5EF4-FFF2-40B4-BE49-F238E27FC236}">
                  <a16:creationId xmlns:a16="http://schemas.microsoft.com/office/drawing/2014/main" id="{7BAFA501-FFFE-5852-374B-5FAD1C8CE5B1}"/>
                </a:ext>
              </a:extLst>
            </p:cNvPr>
            <p:cNvSpPr>
              <a:spLocks noChangeShapeType="1"/>
            </p:cNvSpPr>
            <p:nvPr/>
          </p:nvSpPr>
          <p:spPr bwMode="auto">
            <a:xfrm>
              <a:off x="1152" y="1824"/>
              <a:ext cx="67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nchor="ctr">
              <a:spAutoFit/>
            </a:bodyPr>
            <a:lstStyle/>
            <a:p>
              <a:endParaRPr lang="en-IN"/>
            </a:p>
          </p:txBody>
        </p:sp>
      </p:grpSp>
      <p:sp>
        <p:nvSpPr>
          <p:cNvPr id="365579" name="Text Box 11">
            <a:extLst>
              <a:ext uri="{FF2B5EF4-FFF2-40B4-BE49-F238E27FC236}">
                <a16:creationId xmlns:a16="http://schemas.microsoft.com/office/drawing/2014/main" id="{E6CC8FDB-917E-845C-D166-CB2061FA9130}"/>
              </a:ext>
            </a:extLst>
          </p:cNvPr>
          <p:cNvSpPr txBox="1">
            <a:spLocks noChangeArrowheads="1"/>
          </p:cNvSpPr>
          <p:nvPr/>
        </p:nvSpPr>
        <p:spPr bwMode="auto">
          <a:xfrm>
            <a:off x="4419601" y="1447801"/>
            <a:ext cx="1812925" cy="461963"/>
          </a:xfrm>
          <a:prstGeom prst="rect">
            <a:avLst/>
          </a:prstGeom>
          <a:noFill/>
          <a:ln>
            <a:noFill/>
          </a:ln>
          <a:effectLst/>
        </p:spPr>
        <p:txBody>
          <a:bodyPr wrap="none">
            <a:spAutoFit/>
          </a:bodyPr>
          <a:lstStyle/>
          <a:p>
            <a:pPr algn="ctr">
              <a:spcBef>
                <a:spcPct val="15000"/>
              </a:spcBef>
              <a:defRPr/>
            </a:pPr>
            <a:r>
              <a:rPr lang="en-US" sz="2400" i="1">
                <a:effectLst>
                  <a:outerShdw blurRad="38100" dist="38100" dir="2700000" algn="tl">
                    <a:srgbClr val="000000"/>
                  </a:outerShdw>
                </a:effectLst>
                <a:latin typeface="Arial" charset="0"/>
                <a:cs typeface="Arial" charset="0"/>
              </a:rPr>
              <a:t>Compilation</a:t>
            </a:r>
          </a:p>
        </p:txBody>
      </p:sp>
      <p:grpSp>
        <p:nvGrpSpPr>
          <p:cNvPr id="4" name="Group 13">
            <a:extLst>
              <a:ext uri="{FF2B5EF4-FFF2-40B4-BE49-F238E27FC236}">
                <a16:creationId xmlns:a16="http://schemas.microsoft.com/office/drawing/2014/main" id="{5107B0E6-2F00-C17C-D6F1-562AD771F385}"/>
              </a:ext>
            </a:extLst>
          </p:cNvPr>
          <p:cNvGrpSpPr>
            <a:grpSpLocks/>
          </p:cNvGrpSpPr>
          <p:nvPr/>
        </p:nvGrpSpPr>
        <p:grpSpPr bwMode="auto">
          <a:xfrm>
            <a:off x="2209800" y="4305126"/>
            <a:ext cx="5036402" cy="1795638"/>
            <a:chOff x="432" y="3168"/>
            <a:chExt cx="3120" cy="963"/>
          </a:xfrm>
        </p:grpSpPr>
        <p:sp>
          <p:nvSpPr>
            <p:cNvPr id="365582" name="Text Box 14">
              <a:extLst>
                <a:ext uri="{FF2B5EF4-FFF2-40B4-BE49-F238E27FC236}">
                  <a16:creationId xmlns:a16="http://schemas.microsoft.com/office/drawing/2014/main" id="{63E2FB65-99D1-68BD-E498-11A5F4DB79DB}"/>
                </a:ext>
              </a:extLst>
            </p:cNvPr>
            <p:cNvSpPr txBox="1">
              <a:spLocks noChangeArrowheads="1"/>
            </p:cNvSpPr>
            <p:nvPr/>
          </p:nvSpPr>
          <p:spPr bwMode="auto">
            <a:xfrm>
              <a:off x="1472" y="3840"/>
              <a:ext cx="969" cy="291"/>
            </a:xfrm>
            <a:prstGeom prst="rect">
              <a:avLst/>
            </a:prstGeom>
            <a:noFill/>
            <a:ln>
              <a:noFill/>
            </a:ln>
            <a:effectLst/>
          </p:spPr>
          <p:txBody>
            <a:bodyPr wrap="none">
              <a:spAutoFit/>
            </a:bodyPr>
            <a:lstStyle/>
            <a:p>
              <a:pPr algn="ctr">
                <a:spcBef>
                  <a:spcPct val="15000"/>
                </a:spcBef>
                <a:defRPr/>
              </a:pPr>
              <a:r>
                <a:rPr lang="en-US" sz="2400" i="1">
                  <a:solidFill>
                    <a:srgbClr val="FFFF00"/>
                  </a:solidFill>
                  <a:effectLst>
                    <a:outerShdw blurRad="38100" dist="38100" dir="2700000" algn="tl">
                      <a:srgbClr val="000000"/>
                    </a:outerShdw>
                  </a:effectLst>
                  <a:latin typeface="Arial" charset="0"/>
                  <a:cs typeface="Arial" charset="0"/>
                </a:rPr>
                <a:t>Execution</a:t>
              </a:r>
            </a:p>
          </p:txBody>
        </p:sp>
        <p:grpSp>
          <p:nvGrpSpPr>
            <p:cNvPr id="25612" name="Group 15">
              <a:extLst>
                <a:ext uri="{FF2B5EF4-FFF2-40B4-BE49-F238E27FC236}">
                  <a16:creationId xmlns:a16="http://schemas.microsoft.com/office/drawing/2014/main" id="{73D154AA-BE5B-4415-835B-2D6322B96B85}"/>
                </a:ext>
              </a:extLst>
            </p:cNvPr>
            <p:cNvGrpSpPr>
              <a:grpSpLocks/>
            </p:cNvGrpSpPr>
            <p:nvPr/>
          </p:nvGrpSpPr>
          <p:grpSpPr bwMode="auto">
            <a:xfrm>
              <a:off x="432" y="3168"/>
              <a:ext cx="3120" cy="553"/>
              <a:chOff x="432" y="3168"/>
              <a:chExt cx="3120" cy="553"/>
            </a:xfrm>
          </p:grpSpPr>
          <p:sp>
            <p:nvSpPr>
              <p:cNvPr id="365584" name="Text Box 16">
                <a:extLst>
                  <a:ext uri="{FF2B5EF4-FFF2-40B4-BE49-F238E27FC236}">
                    <a16:creationId xmlns:a16="http://schemas.microsoft.com/office/drawing/2014/main" id="{6ED3460E-20DE-01DE-E688-905D051A16C8}"/>
                  </a:ext>
                </a:extLst>
              </p:cNvPr>
              <p:cNvSpPr txBox="1">
                <a:spLocks noChangeArrowheads="1"/>
              </p:cNvSpPr>
              <p:nvPr/>
            </p:nvSpPr>
            <p:spPr bwMode="auto">
              <a:xfrm>
                <a:off x="2400" y="3168"/>
                <a:ext cx="1152" cy="523"/>
              </a:xfrm>
              <a:prstGeom prst="rect">
                <a:avLst/>
              </a:prstGeom>
              <a:gradFill rotWithShape="1">
                <a:gsLst>
                  <a:gs pos="0">
                    <a:srgbClr val="3366FF">
                      <a:gamma/>
                      <a:shade val="46275"/>
                      <a:invGamma/>
                    </a:srgbClr>
                  </a:gs>
                  <a:gs pos="50000">
                    <a:srgbClr val="3366FF"/>
                  </a:gs>
                  <a:gs pos="100000">
                    <a:srgbClr val="3366FF">
                      <a:gamma/>
                      <a:shade val="46275"/>
                      <a:invGamma/>
                    </a:srgbClr>
                  </a:gs>
                </a:gsLst>
                <a:lin ang="5400000" scaled="1"/>
              </a:gradFill>
              <a:ln>
                <a:noFill/>
              </a:ln>
              <a:effectLst/>
            </p:spPr>
            <p:txBody>
              <a:bodyPr>
                <a:spAutoFit/>
              </a:bodyPr>
              <a:lstStyle/>
              <a:p>
                <a:pPr algn="ctr">
                  <a:spcBef>
                    <a:spcPct val="15000"/>
                  </a:spcBef>
                  <a:defRPr/>
                </a:pPr>
                <a:r>
                  <a:rPr lang="en-US" sz="2400">
                    <a:solidFill>
                      <a:srgbClr val="FFFF00"/>
                    </a:solidFill>
                    <a:effectLst>
                      <a:outerShdw blurRad="38100" dist="38100" dir="2700000" algn="tl">
                        <a:srgbClr val="000000"/>
                      </a:outerShdw>
                    </a:effectLst>
                    <a:latin typeface="Arial" charset="0"/>
                    <a:cs typeface="Arial" charset="0"/>
                  </a:rPr>
                  <a:t>JIT Compiler</a:t>
                </a:r>
              </a:p>
            </p:txBody>
          </p:sp>
          <p:sp>
            <p:nvSpPr>
              <p:cNvPr id="365585" name="Text Box 17">
                <a:extLst>
                  <a:ext uri="{FF2B5EF4-FFF2-40B4-BE49-F238E27FC236}">
                    <a16:creationId xmlns:a16="http://schemas.microsoft.com/office/drawing/2014/main" id="{4371895A-D76B-837E-B9AC-9FD649B2AFEF}"/>
                  </a:ext>
                </a:extLst>
              </p:cNvPr>
              <p:cNvSpPr txBox="1">
                <a:spLocks noChangeArrowheads="1"/>
              </p:cNvSpPr>
              <p:nvPr/>
            </p:nvSpPr>
            <p:spPr bwMode="auto">
              <a:xfrm>
                <a:off x="432" y="3168"/>
                <a:ext cx="1152" cy="553"/>
              </a:xfrm>
              <a:prstGeom prst="rect">
                <a:avLst/>
              </a:prstGeom>
              <a:gradFill rotWithShape="1">
                <a:gsLst>
                  <a:gs pos="0">
                    <a:srgbClr val="666699">
                      <a:gamma/>
                      <a:shade val="46275"/>
                      <a:invGamma/>
                    </a:srgbClr>
                  </a:gs>
                  <a:gs pos="50000">
                    <a:srgbClr val="666699"/>
                  </a:gs>
                  <a:gs pos="100000">
                    <a:srgbClr val="666699">
                      <a:gamma/>
                      <a:shade val="46275"/>
                      <a:invGamma/>
                    </a:srgbClr>
                  </a:gs>
                </a:gsLst>
                <a:lin ang="5400000" scaled="1"/>
              </a:gradFill>
              <a:ln>
                <a:noFill/>
              </a:ln>
              <a:effectLst/>
            </p:spPr>
            <p:txBody>
              <a:bodyPr>
                <a:spAutoFit/>
              </a:bodyPr>
              <a:lstStyle/>
              <a:p>
                <a:pPr algn="ctr">
                  <a:spcBef>
                    <a:spcPct val="15000"/>
                  </a:spcBef>
                  <a:defRPr/>
                </a:pPr>
                <a:r>
                  <a:rPr lang="en-US" sz="2400">
                    <a:solidFill>
                      <a:srgbClr val="FFFF00"/>
                    </a:solidFill>
                    <a:effectLst>
                      <a:outerShdw blurRad="38100" dist="38100" dir="2700000" algn="tl">
                        <a:srgbClr val="000000"/>
                      </a:outerShdw>
                    </a:effectLst>
                    <a:latin typeface="Arial" charset="0"/>
                    <a:cs typeface="Arial" charset="0"/>
                  </a:rPr>
                  <a:t>Native</a:t>
                </a:r>
              </a:p>
              <a:p>
                <a:pPr algn="ctr">
                  <a:spcBef>
                    <a:spcPct val="15000"/>
                  </a:spcBef>
                  <a:defRPr/>
                </a:pPr>
                <a:r>
                  <a:rPr lang="en-US" sz="2400">
                    <a:solidFill>
                      <a:srgbClr val="FFFF00"/>
                    </a:solidFill>
                    <a:effectLst>
                      <a:outerShdw blurRad="38100" dist="38100" dir="2700000" algn="tl">
                        <a:srgbClr val="000000"/>
                      </a:outerShdw>
                    </a:effectLst>
                    <a:latin typeface="Arial" charset="0"/>
                    <a:cs typeface="Arial" charset="0"/>
                  </a:rPr>
                  <a:t>Code</a:t>
                </a:r>
              </a:p>
            </p:txBody>
          </p:sp>
          <p:sp>
            <p:nvSpPr>
              <p:cNvPr id="25616" name="Line 19">
                <a:extLst>
                  <a:ext uri="{FF2B5EF4-FFF2-40B4-BE49-F238E27FC236}">
                    <a16:creationId xmlns:a16="http://schemas.microsoft.com/office/drawing/2014/main" id="{C8C25BEC-A482-B87B-9726-8EF4C48DC5B3}"/>
                  </a:ext>
                </a:extLst>
              </p:cNvPr>
              <p:cNvSpPr>
                <a:spLocks noChangeShapeType="1"/>
              </p:cNvSpPr>
              <p:nvPr/>
            </p:nvSpPr>
            <p:spPr bwMode="auto">
              <a:xfrm flipH="1">
                <a:off x="1584" y="3456"/>
                <a:ext cx="76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spAutoFit/>
              </a:bodyPr>
              <a:lstStyle/>
              <a:p>
                <a:endParaRPr lang="en-IN"/>
              </a:p>
            </p:txBody>
          </p:sp>
        </p:grpSp>
      </p:grpSp>
      <p:sp>
        <p:nvSpPr>
          <p:cNvPr id="365589" name="Rectangle 21">
            <a:extLst>
              <a:ext uri="{FF2B5EF4-FFF2-40B4-BE49-F238E27FC236}">
                <a16:creationId xmlns:a16="http://schemas.microsoft.com/office/drawing/2014/main" id="{2EBAFB27-A7BA-73A9-44E3-5F82CE2C8680}"/>
              </a:ext>
            </a:extLst>
          </p:cNvPr>
          <p:cNvSpPr>
            <a:spLocks noChangeArrowheads="1"/>
          </p:cNvSpPr>
          <p:nvPr/>
        </p:nvSpPr>
        <p:spPr bwMode="auto">
          <a:xfrm>
            <a:off x="8821994" y="2015332"/>
            <a:ext cx="2057400" cy="457200"/>
          </a:xfrm>
          <a:prstGeom prst="rect">
            <a:avLst/>
          </a:prstGeom>
          <a:gradFill rotWithShape="1">
            <a:gsLst>
              <a:gs pos="0">
                <a:srgbClr val="33CC33">
                  <a:gamma/>
                  <a:shade val="46275"/>
                  <a:invGamma/>
                </a:srgbClr>
              </a:gs>
              <a:gs pos="50000">
                <a:srgbClr val="33CC33"/>
              </a:gs>
              <a:gs pos="100000">
                <a:srgbClr val="33CC33">
                  <a:gamma/>
                  <a:shade val="46275"/>
                  <a:invGamma/>
                </a:srgbClr>
              </a:gs>
            </a:gsLst>
            <a:lin ang="5400000" scaled="1"/>
          </a:gradFill>
          <a:ln>
            <a:noFill/>
          </a:ln>
          <a:effectLst/>
        </p:spPr>
        <p:txBody>
          <a:bodyPr wrap="none" anchor="ctr"/>
          <a:lstStyle/>
          <a:p>
            <a:pPr algn="ctr">
              <a:defRPr/>
            </a:pPr>
            <a:r>
              <a:rPr lang="en-US">
                <a:solidFill>
                  <a:schemeClr val="bg1"/>
                </a:solidFill>
                <a:effectLst>
                  <a:outerShdw blurRad="38100" dist="38100" dir="2700000" algn="tl">
                    <a:srgbClr val="000000"/>
                  </a:outerShdw>
                </a:effectLst>
                <a:latin typeface="Lucida Console" pitchFamily="49" charset="0"/>
                <a:cs typeface="Arial" charset="0"/>
              </a:rPr>
              <a:t>Code (IL)</a:t>
            </a:r>
          </a:p>
        </p:txBody>
      </p:sp>
      <p:sp>
        <p:nvSpPr>
          <p:cNvPr id="365590" name="Rectangle 22">
            <a:extLst>
              <a:ext uri="{FF2B5EF4-FFF2-40B4-BE49-F238E27FC236}">
                <a16:creationId xmlns:a16="http://schemas.microsoft.com/office/drawing/2014/main" id="{0BA107FA-1C21-8AE8-D82E-8783888AED67}"/>
              </a:ext>
            </a:extLst>
          </p:cNvPr>
          <p:cNvSpPr>
            <a:spLocks noChangeArrowheads="1"/>
          </p:cNvSpPr>
          <p:nvPr/>
        </p:nvSpPr>
        <p:spPr bwMode="auto">
          <a:xfrm>
            <a:off x="8821994" y="2455466"/>
            <a:ext cx="2057400" cy="4572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p:spPr>
        <p:txBody>
          <a:bodyPr wrap="none" anchor="ctr"/>
          <a:lstStyle/>
          <a:p>
            <a:pPr algn="ctr">
              <a:defRPr/>
            </a:pPr>
            <a:r>
              <a:rPr lang="en-US">
                <a:solidFill>
                  <a:schemeClr val="bg1"/>
                </a:solidFill>
                <a:effectLst>
                  <a:outerShdw blurRad="38100" dist="38100" dir="2700000" algn="tl">
                    <a:srgbClr val="000000"/>
                  </a:outerShdw>
                </a:effectLst>
                <a:latin typeface="Lucida Console" pitchFamily="49" charset="0"/>
                <a:cs typeface="Arial" charset="0"/>
              </a:rPr>
              <a:t>Metadata</a:t>
            </a:r>
          </a:p>
        </p:txBody>
      </p:sp>
      <p:cxnSp>
        <p:nvCxnSpPr>
          <p:cNvPr id="6" name="Straight Arrow Connector 5">
            <a:extLst>
              <a:ext uri="{FF2B5EF4-FFF2-40B4-BE49-F238E27FC236}">
                <a16:creationId xmlns:a16="http://schemas.microsoft.com/office/drawing/2014/main" id="{07CB9C4B-3AB2-D823-07C0-0AA23CDFFB32}"/>
              </a:ext>
            </a:extLst>
          </p:cNvPr>
          <p:cNvCxnSpPr>
            <a:cxnSpLocks/>
            <a:stCxn id="365571" idx="2"/>
          </p:cNvCxnSpPr>
          <p:nvPr/>
        </p:nvCxnSpPr>
        <p:spPr>
          <a:xfrm flipH="1">
            <a:off x="7246202" y="2895600"/>
            <a:ext cx="869098" cy="1676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5AB2CC3-9CD8-79B4-110C-80594668383D}"/>
              </a:ext>
            </a:extLst>
          </p:cNvPr>
          <p:cNvSpPr txBox="1"/>
          <p:nvPr/>
        </p:nvSpPr>
        <p:spPr>
          <a:xfrm>
            <a:off x="4044814" y="3920095"/>
            <a:ext cx="1517786" cy="400110"/>
          </a:xfrm>
          <a:prstGeom prst="rect">
            <a:avLst/>
          </a:prstGeom>
          <a:noFill/>
        </p:spPr>
        <p:txBody>
          <a:bodyPr wrap="square" rtlCol="0">
            <a:spAutoFit/>
          </a:bodyPr>
          <a:lstStyle/>
          <a:p>
            <a:r>
              <a:rPr lang="en-IN" sz="2000"/>
              <a:t>CLR </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65589"/>
                                        </p:tgtEl>
                                        <p:attrNameLst>
                                          <p:attrName>style.visibility</p:attrName>
                                        </p:attrNameLst>
                                      </p:cBhvr>
                                      <p:to>
                                        <p:strVal val="visible"/>
                                      </p:to>
                                    </p:set>
                                    <p:animEffect transition="in" filter="wipe(down)">
                                      <p:cBhvr>
                                        <p:cTn id="17" dur="500"/>
                                        <p:tgtEl>
                                          <p:spTgt spid="365589"/>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365590"/>
                                        </p:tgtEl>
                                        <p:attrNameLst>
                                          <p:attrName>style.visibility</p:attrName>
                                        </p:attrNameLst>
                                      </p:cBhvr>
                                      <p:to>
                                        <p:strVal val="visible"/>
                                      </p:to>
                                    </p:set>
                                    <p:animEffect transition="in" filter="wipe(up)">
                                      <p:cBhvr>
                                        <p:cTn id="21" dur="500"/>
                                        <p:tgtEl>
                                          <p:spTgt spid="36559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89" grpId="0" animBg="1" autoUpdateAnimBg="0"/>
      <p:bldP spid="365590"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8FF6D78-23A5-07D0-A511-6DFA6D29AF9A}"/>
              </a:ext>
            </a:extLst>
          </p:cNvPr>
          <p:cNvSpPr>
            <a:spLocks noGrp="1" noChangeArrowheads="1"/>
          </p:cNvSpPr>
          <p:nvPr>
            <p:ph type="title" idx="4294967295"/>
          </p:nvPr>
        </p:nvSpPr>
        <p:spPr>
          <a:xfrm>
            <a:off x="1981200" y="0"/>
            <a:ext cx="8229600" cy="609600"/>
          </a:xfrm>
        </p:spPr>
        <p:txBody>
          <a:bodyPr/>
          <a:lstStyle/>
          <a:p>
            <a:pPr algn="ctr" eaLnBrk="1" hangingPunct="1"/>
            <a:r>
              <a:rPr lang="en-US" altLang="en-US" sz="2800"/>
              <a:t>Managed code Execution Process</a:t>
            </a:r>
          </a:p>
        </p:txBody>
      </p:sp>
      <p:sp>
        <p:nvSpPr>
          <p:cNvPr id="40963" name="Rectangle 3">
            <a:extLst>
              <a:ext uri="{FF2B5EF4-FFF2-40B4-BE49-F238E27FC236}">
                <a16:creationId xmlns:a16="http://schemas.microsoft.com/office/drawing/2014/main" id="{84D6925A-DDDB-4C74-F76B-D6A1F7FCCEAD}"/>
              </a:ext>
            </a:extLst>
          </p:cNvPr>
          <p:cNvSpPr>
            <a:spLocks noGrp="1" noChangeArrowheads="1"/>
          </p:cNvSpPr>
          <p:nvPr>
            <p:ph type="body" idx="4294967295"/>
          </p:nvPr>
        </p:nvSpPr>
        <p:spPr>
          <a:xfrm>
            <a:off x="1219199" y="457200"/>
            <a:ext cx="10510685" cy="5943600"/>
          </a:xfrm>
        </p:spPr>
        <p:txBody>
          <a:bodyPr/>
          <a:lstStyle/>
          <a:p>
            <a:pPr eaLnBrk="1" hangingPunct="1">
              <a:lnSpc>
                <a:spcPct val="80000"/>
              </a:lnSpc>
            </a:pPr>
            <a:endParaRPr lang="en-US" altLang="en-US" sz="18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1800" dirty="0">
                <a:latin typeface="Times New Roman" panose="02020603050405020304" pitchFamily="18" charset="0"/>
                <a:cs typeface="Times New Roman" panose="02020603050405020304" pitchFamily="18" charset="0"/>
              </a:rPr>
              <a:t>When we compile the code, the code gets translated into  IL (Intermediate language). No matter which language has been used to develop.</a:t>
            </a:r>
          </a:p>
          <a:p>
            <a:pPr eaLnBrk="1" hangingPunct="1">
              <a:lnSpc>
                <a:spcPct val="80000"/>
              </a:lnSpc>
            </a:pPr>
            <a:r>
              <a:rPr lang="en-US" altLang="en-US" sz="1800" dirty="0">
                <a:latin typeface="Times New Roman" panose="02020603050405020304" pitchFamily="18" charset="0"/>
                <a:cs typeface="Times New Roman" panose="02020603050405020304" pitchFamily="18" charset="0"/>
              </a:rPr>
              <a:t>IL includes instructions for loading, storing, initializing, and calling methods on objects, as well as instructions for arithmetic and logical operations, control flow, direct memory access, exception handling, and other operations</a:t>
            </a:r>
          </a:p>
          <a:p>
            <a:pPr eaLnBrk="1" hangingPunct="1">
              <a:lnSpc>
                <a:spcPct val="80000"/>
              </a:lnSpc>
            </a:pPr>
            <a:r>
              <a:rPr lang="en-US" altLang="en-US" sz="1800" dirty="0">
                <a:latin typeface="Times New Roman" panose="02020603050405020304" pitchFamily="18" charset="0"/>
                <a:cs typeface="Times New Roman" panose="02020603050405020304" pitchFamily="18" charset="0"/>
              </a:rPr>
              <a:t>The compiler also produces the metadata about the program during the process of compilation.</a:t>
            </a:r>
          </a:p>
          <a:p>
            <a:pPr eaLnBrk="1" hangingPunct="1">
              <a:lnSpc>
                <a:spcPct val="80000"/>
              </a:lnSpc>
            </a:pPr>
            <a:r>
              <a:rPr lang="en-US" altLang="en-US" sz="1800" dirty="0">
                <a:latin typeface="Times New Roman" panose="02020603050405020304" pitchFamily="18" charset="0"/>
                <a:cs typeface="Times New Roman" panose="02020603050405020304" pitchFamily="18" charset="0"/>
              </a:rPr>
              <a:t>Metadata contains the description of the program, the dependencies and the version of the components used in the program.</a:t>
            </a:r>
          </a:p>
          <a:p>
            <a:pPr eaLnBrk="1" hangingPunct="1">
              <a:lnSpc>
                <a:spcPct val="80000"/>
              </a:lnSpc>
            </a:pPr>
            <a:r>
              <a:rPr lang="en-US" altLang="en-US" sz="1800" dirty="0">
                <a:latin typeface="Times New Roman" panose="02020603050405020304" pitchFamily="18" charset="0"/>
                <a:cs typeface="Times New Roman" panose="02020603050405020304" pitchFamily="18" charset="0"/>
              </a:rPr>
              <a:t>The IL and metadata are linked in an assembly.</a:t>
            </a:r>
          </a:p>
          <a:p>
            <a:pPr eaLnBrk="1" hangingPunct="1">
              <a:lnSpc>
                <a:spcPct val="80000"/>
              </a:lnSpc>
            </a:pPr>
            <a:r>
              <a:rPr lang="en-US" altLang="en-US" sz="1800" dirty="0">
                <a:latin typeface="Times New Roman" panose="02020603050405020304" pitchFamily="18" charset="0"/>
                <a:cs typeface="Times New Roman" panose="02020603050405020304" pitchFamily="18" charset="0"/>
              </a:rPr>
              <a:t>The compiler creates .EXE or .DLL file.</a:t>
            </a:r>
          </a:p>
          <a:p>
            <a:pPr eaLnBrk="1" hangingPunct="1">
              <a:lnSpc>
                <a:spcPct val="80000"/>
              </a:lnSpc>
            </a:pPr>
            <a:r>
              <a:rPr lang="en-US" altLang="en-US" sz="1800" dirty="0">
                <a:latin typeface="Times New Roman" panose="02020603050405020304" pitchFamily="18" charset="0"/>
                <a:cs typeface="Times New Roman" panose="02020603050405020304" pitchFamily="18" charset="0"/>
              </a:rPr>
              <a:t>When you execute the .EXE or .DLL file the code and all other relevant information from the base class library is sent to the class loader. This loads the  code in the memory. </a:t>
            </a:r>
          </a:p>
          <a:p>
            <a:pPr eaLnBrk="1" hangingPunct="1">
              <a:lnSpc>
                <a:spcPct val="80000"/>
              </a:lnSpc>
            </a:pPr>
            <a:endParaRPr lang="en-US" altLang="en-US" sz="1800" dirty="0">
              <a:latin typeface="Times New Roman" panose="02020603050405020304" pitchFamily="18" charset="0"/>
              <a:cs typeface="Times New Roman" panose="02020603050405020304" pitchFamily="18" charset="0"/>
            </a:endParaRPr>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40DCAAB5-DEB5-A221-B031-AF362445D576}"/>
              </a:ext>
            </a:extLst>
          </p:cNvPr>
          <p:cNvSpPr>
            <a:spLocks noGrp="1"/>
          </p:cNvSpPr>
          <p:nvPr>
            <p:ph type="title"/>
          </p:nvPr>
        </p:nvSpPr>
        <p:spPr>
          <a:xfrm>
            <a:off x="1938867" y="327378"/>
            <a:ext cx="8229600" cy="685800"/>
          </a:xfrm>
        </p:spPr>
        <p:txBody>
          <a:bodyPr>
            <a:normAutofit fontScale="90000"/>
          </a:bodyPr>
          <a:lstStyle/>
          <a:p>
            <a:br>
              <a:rPr lang="en-US" altLang="en-US"/>
            </a:br>
            <a:r>
              <a:rPr lang="en-US" altLang="en-US"/>
              <a:t>                 </a:t>
            </a:r>
            <a:r>
              <a:rPr lang="en-US" altLang="en-US" sz="2700" b="1">
                <a:latin typeface="Calibri"/>
                <a:cs typeface="Calibri"/>
              </a:rPr>
              <a:t>.</a:t>
            </a:r>
            <a:r>
              <a:rPr lang="en-US" altLang="en-US" sz="2700" b="1">
                <a:latin typeface="+mn-lt"/>
              </a:rPr>
              <a:t>NET and .NET Framework</a:t>
            </a:r>
            <a:br>
              <a:rPr lang="en-US" altLang="en-US" b="1"/>
            </a:br>
            <a:endParaRPr lang="en-US" altLang="en-US"/>
          </a:p>
        </p:txBody>
      </p:sp>
      <p:sp>
        <p:nvSpPr>
          <p:cNvPr id="4099" name="Content Placeholder 2">
            <a:extLst>
              <a:ext uri="{FF2B5EF4-FFF2-40B4-BE49-F238E27FC236}">
                <a16:creationId xmlns:a16="http://schemas.microsoft.com/office/drawing/2014/main" id="{BE1A6A13-7F7A-0CAA-1C7D-B2027525A3F9}"/>
              </a:ext>
            </a:extLst>
          </p:cNvPr>
          <p:cNvSpPr>
            <a:spLocks noGrp="1"/>
          </p:cNvSpPr>
          <p:nvPr>
            <p:ph idx="1"/>
          </p:nvPr>
        </p:nvSpPr>
        <p:spPr>
          <a:xfrm>
            <a:off x="1007534" y="922868"/>
            <a:ext cx="10078154" cy="4906963"/>
          </a:xfrm>
        </p:spPr>
        <p:txBody>
          <a:bodyPr vert="horz" lIns="91440" tIns="45720" rIns="91440" bIns="45720" rtlCol="0" anchor="t">
            <a:noAutofit/>
          </a:bodyPr>
          <a:lstStyle/>
          <a:p>
            <a:pPr algn="just">
              <a:lnSpc>
                <a:spcPct val="150000"/>
              </a:lnSpc>
            </a:pPr>
            <a:r>
              <a:rPr lang="en-US" altLang="en-US" sz="2400">
                <a:latin typeface="Times New Roman"/>
                <a:cs typeface="Times New Roman"/>
              </a:rPr>
              <a:t>.NET is a developer platform made up of tools, programming languages, and libraries for building many different types of applications.</a:t>
            </a:r>
            <a:endParaRPr lang="en-US">
              <a:cs typeface="Calibri" panose="020F0502020204030204"/>
            </a:endParaRPr>
          </a:p>
          <a:p>
            <a:pPr algn="just">
              <a:lnSpc>
                <a:spcPct val="150000"/>
              </a:lnSpc>
            </a:pPr>
            <a:r>
              <a:rPr lang="en-US" altLang="en-US" sz="2400">
                <a:latin typeface="Times New Roman"/>
                <a:cs typeface="Times New Roman"/>
              </a:rPr>
              <a:t>There are various implementations of .NET. Each implementation allows .NET code to execute in different places—Linux, macOS, Windows, iOS, Android, and many more.</a:t>
            </a:r>
          </a:p>
          <a:p>
            <a:pPr algn="just">
              <a:lnSpc>
                <a:spcPct val="150000"/>
              </a:lnSpc>
            </a:pPr>
            <a:r>
              <a:rPr lang="en-US" altLang="en-US" sz="2400" b="1">
                <a:latin typeface="Times New Roman"/>
                <a:cs typeface="Times New Roman"/>
              </a:rPr>
              <a:t>.NET Framework</a:t>
            </a:r>
            <a:r>
              <a:rPr lang="en-US" altLang="en-US" sz="2400">
                <a:latin typeface="Times New Roman"/>
                <a:cs typeface="Times New Roman"/>
              </a:rPr>
              <a:t> is the original implementation of .NET. It supports running websites, services, desktop apps, and more on Windows.</a:t>
            </a:r>
          </a:p>
          <a:p>
            <a:pPr algn="just">
              <a:lnSpc>
                <a:spcPct val="150000"/>
              </a:lnSpc>
            </a:pPr>
            <a:endParaRPr lang="en-US" altLang="en-US" sz="2400">
              <a:latin typeface="Times New Roman" panose="02020603050405020304" pitchFamily="18" charset="0"/>
              <a:cs typeface="Times New Roman" panose="02020603050405020304" pitchFamily="18" charset="0"/>
            </a:endParaRPr>
          </a:p>
          <a:p>
            <a:pPr algn="just">
              <a:lnSpc>
                <a:spcPct val="150000"/>
              </a:lnSpc>
            </a:pPr>
            <a:endParaRPr lang="en-US" altLang="en-US" sz="24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FD9EC26E-FF44-ABE0-1FBB-4D2C5D91ACD5}"/>
              </a:ext>
            </a:extLst>
          </p:cNvPr>
          <p:cNvSpPr>
            <a:spLocks noGrp="1" noChangeArrowheads="1"/>
          </p:cNvSpPr>
          <p:nvPr>
            <p:ph type="body" idx="4294967295"/>
          </p:nvPr>
        </p:nvSpPr>
        <p:spPr>
          <a:xfrm>
            <a:off x="838200" y="304801"/>
            <a:ext cx="9372600" cy="5821363"/>
          </a:xfrm>
        </p:spPr>
        <p:txBody>
          <a:bodyPr/>
          <a:lstStyle/>
          <a:p>
            <a:pPr eaLnBrk="1" hangingPunct="1">
              <a:lnSpc>
                <a:spcPct val="80000"/>
              </a:lnSpc>
            </a:pPr>
            <a:r>
              <a:rPr lang="en-US" altLang="en-US" sz="2000">
                <a:latin typeface="Times New Roman" panose="02020603050405020304" pitchFamily="18" charset="0"/>
                <a:cs typeface="Times New Roman" panose="02020603050405020304" pitchFamily="18" charset="0"/>
              </a:rPr>
              <a:t>Before the code can be executed, .NET framework needs to convert the IL into native or specific code.</a:t>
            </a:r>
          </a:p>
          <a:p>
            <a:pPr eaLnBrk="1" hangingPunct="1"/>
            <a:r>
              <a:rPr lang="en-US" altLang="en-US" sz="2000">
                <a:latin typeface="Times New Roman" panose="02020603050405020304" pitchFamily="18" charset="0"/>
                <a:cs typeface="Times New Roman" panose="02020603050405020304" pitchFamily="18" charset="0"/>
              </a:rPr>
              <a:t>The JIT compiler translates the code from IL into managed native code.</a:t>
            </a:r>
          </a:p>
          <a:p>
            <a:pPr eaLnBrk="1" hangingPunct="1"/>
            <a:r>
              <a:rPr lang="en-US" altLang="en-US" sz="2000">
                <a:latin typeface="Times New Roman" panose="02020603050405020304" pitchFamily="18" charset="0"/>
                <a:cs typeface="Times New Roman" panose="02020603050405020304" pitchFamily="18" charset="0"/>
              </a:rPr>
              <a:t>JIT compiler compiles only the code that is required during execution instead of compiling the complete IL code.</a:t>
            </a:r>
          </a:p>
          <a:p>
            <a:pPr eaLnBrk="1" hangingPunct="1"/>
            <a:r>
              <a:rPr lang="en-US" altLang="en-US" sz="2000">
                <a:latin typeface="Times New Roman" panose="02020603050405020304" pitchFamily="18" charset="0"/>
                <a:cs typeface="Times New Roman" panose="02020603050405020304" pitchFamily="18" charset="0"/>
              </a:rPr>
              <a:t>When an uncompiled method is invoked during execution, the JIT compiler converts that into native code.</a:t>
            </a:r>
          </a:p>
          <a:p>
            <a:pPr eaLnBrk="1" hangingPunct="1"/>
            <a:r>
              <a:rPr lang="en-US" altLang="en-US" sz="2000">
                <a:latin typeface="Times New Roman" panose="02020603050405020304" pitchFamily="18" charset="0"/>
                <a:cs typeface="Times New Roman" panose="02020603050405020304" pitchFamily="18" charset="0"/>
              </a:rPr>
              <a:t>During JIT compilation, the code   is also checked for type safety.</a:t>
            </a:r>
          </a:p>
          <a:p>
            <a:pPr eaLnBrk="1" hangingPunct="1"/>
            <a:r>
              <a:rPr lang="en-US" altLang="en-US" sz="2000">
                <a:latin typeface="Times New Roman" panose="02020603050405020304" pitchFamily="18" charset="0"/>
                <a:cs typeface="Times New Roman" panose="02020603050405020304" pitchFamily="18" charset="0"/>
              </a:rPr>
              <a:t>After that, converted code is sent to the .NET runtime manager.</a:t>
            </a:r>
          </a:p>
          <a:p>
            <a:pPr eaLnBrk="1" hangingPunct="1"/>
            <a:r>
              <a:rPr lang="en-US" altLang="en-US" sz="2000">
                <a:latin typeface="Times New Roman" panose="02020603050405020304" pitchFamily="18" charset="0"/>
                <a:cs typeface="Times New Roman" panose="02020603050405020304" pitchFamily="18" charset="0"/>
              </a:rPr>
              <a:t>.NET runtime manager executes the code. While executing a security check is performed .</a:t>
            </a:r>
          </a:p>
          <a:p>
            <a:pPr eaLnBrk="1" hangingPunct="1"/>
            <a:endParaRPr lang="en-US" altLang="en-US" sz="2400"/>
          </a:p>
          <a:p>
            <a:pPr eaLnBrk="1" hangingPunct="1"/>
            <a:endParaRPr lang="en-US" altLang="en-US" sz="2400"/>
          </a:p>
          <a:p>
            <a:pPr eaLnBrk="1" hangingPunct="1"/>
            <a:endParaRPr lang="en-US"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3B3A792-E479-6A8A-1707-E95D9E7AA9B9}"/>
              </a:ext>
            </a:extLst>
          </p:cNvPr>
          <p:cNvSpPr>
            <a:spLocks noGrp="1" noChangeArrowheads="1"/>
          </p:cNvSpPr>
          <p:nvPr>
            <p:ph type="title" idx="4294967295"/>
          </p:nvPr>
        </p:nvSpPr>
        <p:spPr>
          <a:xfrm>
            <a:off x="844551" y="163514"/>
            <a:ext cx="10515600" cy="508001"/>
          </a:xfrm>
        </p:spPr>
        <p:txBody>
          <a:bodyPr>
            <a:normAutofit fontScale="90000"/>
          </a:bodyPr>
          <a:lstStyle/>
          <a:p>
            <a:pPr algn="ctr" eaLnBrk="1" hangingPunct="1"/>
            <a:r>
              <a:rPr lang="en-US" altLang="en-US" sz="3600" dirty="0">
                <a:latin typeface="+mn-lt"/>
              </a:rPr>
              <a:t>CLR: Execution Model</a:t>
            </a:r>
          </a:p>
        </p:txBody>
      </p:sp>
      <p:sp>
        <p:nvSpPr>
          <p:cNvPr id="48131" name="AutoShape 3">
            <a:extLst>
              <a:ext uri="{FF2B5EF4-FFF2-40B4-BE49-F238E27FC236}">
                <a16:creationId xmlns:a16="http://schemas.microsoft.com/office/drawing/2014/main" id="{3288F808-B3F3-C3DB-5D2D-0DE412E0E5E3}"/>
              </a:ext>
            </a:extLst>
          </p:cNvPr>
          <p:cNvSpPr>
            <a:spLocks noChangeArrowheads="1"/>
          </p:cNvSpPr>
          <p:nvPr/>
        </p:nvSpPr>
        <p:spPr bwMode="auto">
          <a:xfrm>
            <a:off x="3581401" y="1392239"/>
            <a:ext cx="936625" cy="280987"/>
          </a:xfrm>
          <a:prstGeom prst="roundRect">
            <a:avLst>
              <a:gd name="adj" fmla="val 0"/>
            </a:avLst>
          </a:prstGeom>
          <a:gradFill rotWithShape="0">
            <a:gsLst>
              <a:gs pos="0">
                <a:srgbClr val="9362A0"/>
              </a:gs>
              <a:gs pos="100000">
                <a:srgbClr val="442D4A"/>
              </a:gs>
            </a:gsLst>
            <a:lin ang="5400000" scaled="1"/>
          </a:gradFill>
          <a:ln w="9525" cmpd="sng">
            <a:round/>
            <a:headEnd/>
            <a:tailEnd/>
          </a:ln>
          <a:scene3d>
            <a:camera prst="legacyObliqueTopRight"/>
            <a:lightRig rig="legacyFlat3" dir="b"/>
          </a:scene3d>
          <a:sp3d extrusionH="430200" prstMaterial="legacyMatte">
            <a:bevelT w="13500" h="13500" prst="angle"/>
            <a:bevelB w="13500" h="13500" prst="angle"/>
            <a:extrusionClr>
              <a:srgbClr val="9362A0"/>
            </a:extrusionClr>
          </a:sp3d>
        </p:spPr>
        <p:txBody>
          <a:bodyPr wrap="none" anchor="ctr">
            <a:flatTx/>
          </a:bodyPr>
          <a:lstStyle/>
          <a:p>
            <a:pPr algn="ctr">
              <a:buFont typeface="Arial" panose="020B0604020202020204" pitchFamily="34" charset="0"/>
              <a:buNone/>
              <a:defRPr/>
            </a:pPr>
            <a:r>
              <a:rPr lang="en-US" sz="1600" b="1">
                <a:solidFill>
                  <a:schemeClr val="tx2"/>
                </a:solidFill>
                <a:effectLst>
                  <a:outerShdw blurRad="38100" dist="38100" dir="2700000" algn="tl">
                    <a:srgbClr val="FFFFFF"/>
                  </a:outerShdw>
                </a:effectLst>
              </a:rPr>
              <a:t>VB</a:t>
            </a:r>
          </a:p>
        </p:txBody>
      </p:sp>
      <p:sp>
        <p:nvSpPr>
          <p:cNvPr id="48132" name="Text Box 4">
            <a:extLst>
              <a:ext uri="{FF2B5EF4-FFF2-40B4-BE49-F238E27FC236}">
                <a16:creationId xmlns:a16="http://schemas.microsoft.com/office/drawing/2014/main" id="{4B147CCD-ABED-5BA2-D473-FFF925AF8427}"/>
              </a:ext>
            </a:extLst>
          </p:cNvPr>
          <p:cNvSpPr txBox="1">
            <a:spLocks noChangeArrowheads="1"/>
          </p:cNvSpPr>
          <p:nvPr/>
        </p:nvSpPr>
        <p:spPr bwMode="auto">
          <a:xfrm>
            <a:off x="2286001" y="1295401"/>
            <a:ext cx="1223963" cy="701675"/>
          </a:xfrm>
          <a:prstGeom prst="rect">
            <a:avLst/>
          </a:prstGeom>
          <a:noFill/>
          <a:ln w="9525">
            <a:noFill/>
            <a:miter lim="800000"/>
            <a:headEnd/>
            <a:tailEnd/>
          </a:ln>
        </p:spPr>
        <p:txBody>
          <a:bodyPr>
            <a:spAutoFit/>
          </a:bodyPr>
          <a:lstStyle/>
          <a:p>
            <a:pPr>
              <a:buFont typeface="Arial" panose="020B0604020202020204" pitchFamily="34" charset="0"/>
              <a:buNone/>
              <a:defRPr/>
            </a:pPr>
            <a:r>
              <a:rPr lang="en-GB" altLang="en-US" sz="2000" b="1">
                <a:solidFill>
                  <a:schemeClr val="tx2"/>
                </a:solidFill>
                <a:effectLst>
                  <a:outerShdw blurRad="38100" dist="38100" dir="2700000" algn="tl">
                    <a:srgbClr val="C0C0C0"/>
                  </a:outerShdw>
                </a:effectLst>
              </a:rPr>
              <a:t>Source code</a:t>
            </a:r>
          </a:p>
        </p:txBody>
      </p:sp>
      <p:sp>
        <p:nvSpPr>
          <p:cNvPr id="48133" name="AutoShape 5">
            <a:extLst>
              <a:ext uri="{FF2B5EF4-FFF2-40B4-BE49-F238E27FC236}">
                <a16:creationId xmlns:a16="http://schemas.microsoft.com/office/drawing/2014/main" id="{7CD67922-FBB6-D7A1-CC90-DDBE3222C9CB}"/>
              </a:ext>
            </a:extLst>
          </p:cNvPr>
          <p:cNvSpPr>
            <a:spLocks noChangeArrowheads="1"/>
          </p:cNvSpPr>
          <p:nvPr/>
        </p:nvSpPr>
        <p:spPr bwMode="auto">
          <a:xfrm>
            <a:off x="3581401" y="1927225"/>
            <a:ext cx="936625" cy="211138"/>
          </a:xfrm>
          <a:prstGeom prst="roundRect">
            <a:avLst>
              <a:gd name="adj" fmla="val 0"/>
            </a:avLst>
          </a:prstGeom>
          <a:gradFill rotWithShape="0">
            <a:gsLst>
              <a:gs pos="0">
                <a:srgbClr val="FF9966"/>
              </a:gs>
              <a:gs pos="100000">
                <a:srgbClr val="76472F"/>
              </a:gs>
            </a:gsLst>
            <a:lin ang="5400000" scaled="1"/>
          </a:gradFill>
          <a:ln w="9525" cmpd="sng">
            <a:round/>
            <a:headEnd/>
            <a:tailEnd/>
          </a:ln>
          <a:scene3d>
            <a:camera prst="legacyObliqueTopRight"/>
            <a:lightRig rig="legacyFlat3" dir="b"/>
          </a:scene3d>
          <a:sp3d extrusionH="430200" prstMaterial="legacyMatte">
            <a:bevelT w="13500" h="13500" prst="angle"/>
            <a:bevelB w="13500" h="13500" prst="angle"/>
            <a:extrusionClr>
              <a:srgbClr val="FF9966"/>
            </a:extrusionClr>
          </a:sp3d>
        </p:spPr>
        <p:txBody>
          <a:bodyPr wrap="none" anchor="ctr">
            <a:flatTx/>
          </a:bodyPr>
          <a:lstStyle/>
          <a:p>
            <a:pPr algn="ctr">
              <a:buFont typeface="Arial" panose="020B0604020202020204" pitchFamily="34" charset="0"/>
              <a:buNone/>
              <a:defRPr/>
            </a:pPr>
            <a:r>
              <a:rPr lang="en-US" sz="1600" b="1">
                <a:solidFill>
                  <a:schemeClr val="tx2"/>
                </a:solidFill>
                <a:effectLst>
                  <a:outerShdw blurRad="38100" dist="38100" dir="2700000" algn="tl">
                    <a:srgbClr val="FFFFFF"/>
                  </a:outerShdw>
                </a:effectLst>
              </a:rPr>
              <a:t>Compiler</a:t>
            </a:r>
          </a:p>
        </p:txBody>
      </p:sp>
      <p:sp>
        <p:nvSpPr>
          <p:cNvPr id="48134" name="AutoShape 6">
            <a:extLst>
              <a:ext uri="{FF2B5EF4-FFF2-40B4-BE49-F238E27FC236}">
                <a16:creationId xmlns:a16="http://schemas.microsoft.com/office/drawing/2014/main" id="{B108694F-2CA7-C63E-09FB-260907AE5B08}"/>
              </a:ext>
            </a:extLst>
          </p:cNvPr>
          <p:cNvSpPr>
            <a:spLocks noChangeArrowheads="1"/>
          </p:cNvSpPr>
          <p:nvPr/>
        </p:nvSpPr>
        <p:spPr bwMode="auto">
          <a:xfrm>
            <a:off x="6750051" y="1436689"/>
            <a:ext cx="936625" cy="280987"/>
          </a:xfrm>
          <a:prstGeom prst="roundRect">
            <a:avLst>
              <a:gd name="adj" fmla="val 0"/>
            </a:avLst>
          </a:prstGeom>
          <a:gradFill rotWithShape="0">
            <a:gsLst>
              <a:gs pos="0">
                <a:srgbClr val="9362A0"/>
              </a:gs>
              <a:gs pos="100000">
                <a:srgbClr val="442D4A"/>
              </a:gs>
            </a:gsLst>
            <a:lin ang="5400000" scaled="1"/>
          </a:gradFill>
          <a:ln w="9525" cmpd="sng">
            <a:round/>
            <a:headEnd/>
            <a:tailEnd/>
          </a:ln>
          <a:scene3d>
            <a:camera prst="legacyObliqueTopRight"/>
            <a:lightRig rig="legacyFlat3" dir="b"/>
          </a:scene3d>
          <a:sp3d extrusionH="430200" prstMaterial="legacyMatte">
            <a:bevelT w="13500" h="13500" prst="angle"/>
            <a:bevelB w="13500" h="13500" prst="angle"/>
            <a:extrusionClr>
              <a:srgbClr val="9362A0"/>
            </a:extrusionClr>
          </a:sp3d>
        </p:spPr>
        <p:txBody>
          <a:bodyPr wrap="none" anchor="ctr">
            <a:flatTx/>
          </a:bodyPr>
          <a:lstStyle/>
          <a:p>
            <a:pPr algn="ctr">
              <a:buFont typeface="Arial" panose="020B0604020202020204" pitchFamily="34" charset="0"/>
              <a:buNone/>
              <a:defRPr/>
            </a:pPr>
            <a:r>
              <a:rPr lang="en-US" sz="1600" b="1">
                <a:solidFill>
                  <a:schemeClr val="tx2"/>
                </a:solidFill>
                <a:effectLst>
                  <a:outerShdw blurRad="38100" dist="38100" dir="2700000" algn="tl">
                    <a:srgbClr val="FFFFFF"/>
                  </a:outerShdw>
                </a:effectLst>
              </a:rPr>
              <a:t>C++</a:t>
            </a:r>
          </a:p>
        </p:txBody>
      </p:sp>
      <p:sp>
        <p:nvSpPr>
          <p:cNvPr id="48135" name="AutoShape 7">
            <a:extLst>
              <a:ext uri="{FF2B5EF4-FFF2-40B4-BE49-F238E27FC236}">
                <a16:creationId xmlns:a16="http://schemas.microsoft.com/office/drawing/2014/main" id="{C6A6E6FB-CC27-AE4D-3D3D-D62593EBEE62}"/>
              </a:ext>
            </a:extLst>
          </p:cNvPr>
          <p:cNvSpPr>
            <a:spLocks noChangeArrowheads="1"/>
          </p:cNvSpPr>
          <p:nvPr/>
        </p:nvSpPr>
        <p:spPr bwMode="auto">
          <a:xfrm>
            <a:off x="5165726" y="1436689"/>
            <a:ext cx="936625" cy="280987"/>
          </a:xfrm>
          <a:prstGeom prst="roundRect">
            <a:avLst>
              <a:gd name="adj" fmla="val 0"/>
            </a:avLst>
          </a:prstGeom>
          <a:gradFill rotWithShape="0">
            <a:gsLst>
              <a:gs pos="0">
                <a:srgbClr val="9362A0"/>
              </a:gs>
              <a:gs pos="100000">
                <a:srgbClr val="442D4A"/>
              </a:gs>
            </a:gsLst>
            <a:lin ang="5400000" scaled="1"/>
          </a:gradFill>
          <a:ln w="9525" cmpd="sng">
            <a:round/>
            <a:headEnd/>
            <a:tailEnd/>
          </a:ln>
          <a:scene3d>
            <a:camera prst="legacyObliqueTopRight"/>
            <a:lightRig rig="legacyFlat3" dir="b"/>
          </a:scene3d>
          <a:sp3d extrusionH="430200" prstMaterial="legacyMatte">
            <a:bevelT w="13500" h="13500" prst="angle"/>
            <a:bevelB w="13500" h="13500" prst="angle"/>
            <a:extrusionClr>
              <a:srgbClr val="9362A0"/>
            </a:extrusionClr>
          </a:sp3d>
        </p:spPr>
        <p:txBody>
          <a:bodyPr wrap="none" anchor="ctr">
            <a:flatTx/>
          </a:bodyPr>
          <a:lstStyle/>
          <a:p>
            <a:pPr algn="ctr">
              <a:buFont typeface="Arial" panose="020B0604020202020204" pitchFamily="34" charset="0"/>
              <a:buNone/>
              <a:defRPr/>
            </a:pPr>
            <a:r>
              <a:rPr lang="en-US" sz="1600" b="1">
                <a:solidFill>
                  <a:schemeClr val="tx2"/>
                </a:solidFill>
                <a:effectLst>
                  <a:outerShdw blurRad="38100" dist="38100" dir="2700000" algn="tl">
                    <a:srgbClr val="FFFFFF"/>
                  </a:outerShdw>
                </a:effectLst>
              </a:rPr>
              <a:t>C#</a:t>
            </a:r>
          </a:p>
        </p:txBody>
      </p:sp>
      <p:sp>
        <p:nvSpPr>
          <p:cNvPr id="48136" name="AutoShape 8">
            <a:extLst>
              <a:ext uri="{FF2B5EF4-FFF2-40B4-BE49-F238E27FC236}">
                <a16:creationId xmlns:a16="http://schemas.microsoft.com/office/drawing/2014/main" id="{24E15407-EC19-4CD9-932E-88BB43B874C1}"/>
              </a:ext>
            </a:extLst>
          </p:cNvPr>
          <p:cNvSpPr>
            <a:spLocks noChangeArrowheads="1"/>
          </p:cNvSpPr>
          <p:nvPr/>
        </p:nvSpPr>
        <p:spPr bwMode="auto">
          <a:xfrm>
            <a:off x="6750051" y="1927225"/>
            <a:ext cx="936625" cy="211138"/>
          </a:xfrm>
          <a:prstGeom prst="roundRect">
            <a:avLst>
              <a:gd name="adj" fmla="val 0"/>
            </a:avLst>
          </a:prstGeom>
          <a:gradFill rotWithShape="0">
            <a:gsLst>
              <a:gs pos="0">
                <a:srgbClr val="FF9966"/>
              </a:gs>
              <a:gs pos="100000">
                <a:srgbClr val="76472F"/>
              </a:gs>
            </a:gsLst>
            <a:lin ang="5400000" scaled="1"/>
          </a:gradFill>
          <a:ln w="9525" cmpd="sng">
            <a:round/>
            <a:headEnd/>
            <a:tailEnd/>
          </a:ln>
          <a:scene3d>
            <a:camera prst="legacyObliqueTopRight"/>
            <a:lightRig rig="legacyFlat3" dir="b"/>
          </a:scene3d>
          <a:sp3d extrusionH="430200" prstMaterial="legacyMatte">
            <a:bevelT w="13500" h="13500" prst="angle"/>
            <a:bevelB w="13500" h="13500" prst="angle"/>
            <a:extrusionClr>
              <a:srgbClr val="FF9966"/>
            </a:extrusionClr>
          </a:sp3d>
        </p:spPr>
        <p:txBody>
          <a:bodyPr wrap="none" anchor="ctr">
            <a:flatTx/>
          </a:bodyPr>
          <a:lstStyle/>
          <a:p>
            <a:pPr algn="ctr">
              <a:buFont typeface="Arial" panose="020B0604020202020204" pitchFamily="34" charset="0"/>
              <a:buNone/>
              <a:defRPr/>
            </a:pPr>
            <a:r>
              <a:rPr lang="en-US" sz="1600" b="1">
                <a:solidFill>
                  <a:schemeClr val="tx2"/>
                </a:solidFill>
                <a:effectLst>
                  <a:outerShdw blurRad="38100" dist="38100" dir="2700000" algn="tl">
                    <a:srgbClr val="FFFFFF"/>
                  </a:outerShdw>
                </a:effectLst>
              </a:rPr>
              <a:t>Compiler</a:t>
            </a:r>
          </a:p>
        </p:txBody>
      </p:sp>
      <p:sp>
        <p:nvSpPr>
          <p:cNvPr id="48137" name="AutoShape 9">
            <a:extLst>
              <a:ext uri="{FF2B5EF4-FFF2-40B4-BE49-F238E27FC236}">
                <a16:creationId xmlns:a16="http://schemas.microsoft.com/office/drawing/2014/main" id="{0B76B8D7-1ECA-46D2-CE6D-68D9DB5FFC14}"/>
              </a:ext>
            </a:extLst>
          </p:cNvPr>
          <p:cNvSpPr>
            <a:spLocks noChangeArrowheads="1"/>
          </p:cNvSpPr>
          <p:nvPr/>
        </p:nvSpPr>
        <p:spPr bwMode="auto">
          <a:xfrm>
            <a:off x="5165726" y="1927225"/>
            <a:ext cx="936625" cy="211138"/>
          </a:xfrm>
          <a:prstGeom prst="roundRect">
            <a:avLst>
              <a:gd name="adj" fmla="val 0"/>
            </a:avLst>
          </a:prstGeom>
          <a:gradFill rotWithShape="0">
            <a:gsLst>
              <a:gs pos="0">
                <a:srgbClr val="FF9966"/>
              </a:gs>
              <a:gs pos="100000">
                <a:srgbClr val="76472F"/>
              </a:gs>
            </a:gsLst>
            <a:lin ang="5400000" scaled="1"/>
          </a:gradFill>
          <a:ln w="9525" cmpd="sng">
            <a:round/>
            <a:headEnd/>
            <a:tailEnd/>
          </a:ln>
          <a:scene3d>
            <a:camera prst="legacyObliqueTopRight"/>
            <a:lightRig rig="legacyFlat3" dir="b"/>
          </a:scene3d>
          <a:sp3d extrusionH="430200" prstMaterial="legacyMatte">
            <a:bevelT w="13500" h="13500" prst="angle"/>
            <a:bevelB w="13500" h="13500" prst="angle"/>
            <a:extrusionClr>
              <a:srgbClr val="FF9966"/>
            </a:extrusionClr>
          </a:sp3d>
        </p:spPr>
        <p:txBody>
          <a:bodyPr wrap="none" anchor="ctr">
            <a:flatTx/>
          </a:bodyPr>
          <a:lstStyle/>
          <a:p>
            <a:pPr algn="ctr">
              <a:buFont typeface="Arial" panose="020B0604020202020204" pitchFamily="34" charset="0"/>
              <a:buNone/>
              <a:defRPr/>
            </a:pPr>
            <a:r>
              <a:rPr lang="en-US" sz="1600" b="1">
                <a:solidFill>
                  <a:schemeClr val="tx2"/>
                </a:solidFill>
                <a:effectLst>
                  <a:outerShdw blurRad="38100" dist="38100" dir="2700000" algn="tl">
                    <a:srgbClr val="FFFFFF"/>
                  </a:outerShdw>
                </a:effectLst>
              </a:rPr>
              <a:t>Compiler</a:t>
            </a:r>
          </a:p>
        </p:txBody>
      </p:sp>
      <p:sp>
        <p:nvSpPr>
          <p:cNvPr id="48138" name="AutoShape 10">
            <a:extLst>
              <a:ext uri="{FF2B5EF4-FFF2-40B4-BE49-F238E27FC236}">
                <a16:creationId xmlns:a16="http://schemas.microsoft.com/office/drawing/2014/main" id="{55C1F74B-A01F-1A24-DDCB-1301BC750143}"/>
              </a:ext>
            </a:extLst>
          </p:cNvPr>
          <p:cNvSpPr>
            <a:spLocks noChangeArrowheads="1"/>
          </p:cNvSpPr>
          <p:nvPr/>
        </p:nvSpPr>
        <p:spPr bwMode="auto">
          <a:xfrm>
            <a:off x="5165726" y="2489201"/>
            <a:ext cx="936625" cy="422275"/>
          </a:xfrm>
          <a:prstGeom prst="roundRect">
            <a:avLst>
              <a:gd name="adj" fmla="val 0"/>
            </a:avLst>
          </a:prstGeom>
          <a:gradFill rotWithShape="0">
            <a:gsLst>
              <a:gs pos="0">
                <a:srgbClr val="F8C508"/>
              </a:gs>
              <a:gs pos="100000">
                <a:srgbClr val="735B04"/>
              </a:gs>
            </a:gsLst>
            <a:lin ang="5400000" scaled="1"/>
          </a:gradFill>
          <a:ln w="9525" cmpd="sng">
            <a:round/>
            <a:headEnd/>
            <a:tailEnd/>
          </a:ln>
          <a:scene3d>
            <a:camera prst="legacyObliqueTopRight"/>
            <a:lightRig rig="legacyFlat3" dir="b"/>
          </a:scene3d>
          <a:sp3d extrusionH="430200" prstMaterial="legacyMatte">
            <a:bevelT w="13500" h="13500" prst="angle"/>
            <a:bevelB w="13500" h="13500" prst="angle"/>
            <a:extrusionClr>
              <a:srgbClr val="F8C508"/>
            </a:extrusionClr>
          </a:sp3d>
        </p:spPr>
        <p:txBody>
          <a:bodyPr wrap="none" anchor="ctr">
            <a:flatTx/>
          </a:bodyPr>
          <a:lstStyle/>
          <a:p>
            <a:pPr algn="ctr">
              <a:buFont typeface="Arial" panose="020B0604020202020204" pitchFamily="34" charset="0"/>
              <a:buNone/>
              <a:defRPr/>
            </a:pPr>
            <a:r>
              <a:rPr lang="en-US" sz="1600" b="1">
                <a:solidFill>
                  <a:schemeClr val="tx2"/>
                </a:solidFill>
                <a:effectLst>
                  <a:outerShdw blurRad="38100" dist="38100" dir="2700000" algn="tl">
                    <a:srgbClr val="FFFFFF"/>
                  </a:outerShdw>
                </a:effectLst>
              </a:rPr>
              <a:t>Assembly</a:t>
            </a:r>
          </a:p>
          <a:p>
            <a:pPr algn="ctr">
              <a:buFont typeface="Arial" panose="020B0604020202020204" pitchFamily="34" charset="0"/>
              <a:buNone/>
              <a:defRPr/>
            </a:pPr>
            <a:r>
              <a:rPr lang="en-US" sz="1600" b="1">
                <a:solidFill>
                  <a:schemeClr val="tx2"/>
                </a:solidFill>
                <a:effectLst>
                  <a:outerShdw blurRad="38100" dist="38100" dir="2700000" algn="tl">
                    <a:srgbClr val="FFFFFF"/>
                  </a:outerShdw>
                </a:effectLst>
              </a:rPr>
              <a:t>IL Code</a:t>
            </a:r>
          </a:p>
        </p:txBody>
      </p:sp>
      <p:sp>
        <p:nvSpPr>
          <p:cNvPr id="48139" name="AutoShape 11">
            <a:extLst>
              <a:ext uri="{FF2B5EF4-FFF2-40B4-BE49-F238E27FC236}">
                <a16:creationId xmlns:a16="http://schemas.microsoft.com/office/drawing/2014/main" id="{C2E34EB2-DCF8-D04E-10DB-95971CE437FC}"/>
              </a:ext>
            </a:extLst>
          </p:cNvPr>
          <p:cNvSpPr>
            <a:spLocks noChangeArrowheads="1"/>
          </p:cNvSpPr>
          <p:nvPr/>
        </p:nvSpPr>
        <p:spPr bwMode="auto">
          <a:xfrm>
            <a:off x="6750051" y="2489201"/>
            <a:ext cx="936625" cy="422275"/>
          </a:xfrm>
          <a:prstGeom prst="roundRect">
            <a:avLst>
              <a:gd name="adj" fmla="val 0"/>
            </a:avLst>
          </a:prstGeom>
          <a:gradFill rotWithShape="0">
            <a:gsLst>
              <a:gs pos="0">
                <a:srgbClr val="F8C508"/>
              </a:gs>
              <a:gs pos="100000">
                <a:srgbClr val="735B04"/>
              </a:gs>
            </a:gsLst>
            <a:lin ang="5400000" scaled="1"/>
          </a:gradFill>
          <a:ln w="9525" cmpd="sng">
            <a:round/>
            <a:headEnd/>
            <a:tailEnd/>
          </a:ln>
          <a:scene3d>
            <a:camera prst="legacyObliqueTopRight"/>
            <a:lightRig rig="legacyFlat3" dir="b"/>
          </a:scene3d>
          <a:sp3d extrusionH="430200" prstMaterial="legacyMatte">
            <a:bevelT w="13500" h="13500" prst="angle"/>
            <a:bevelB w="13500" h="13500" prst="angle"/>
            <a:extrusionClr>
              <a:srgbClr val="F8C508"/>
            </a:extrusionClr>
          </a:sp3d>
        </p:spPr>
        <p:txBody>
          <a:bodyPr wrap="none" anchor="ctr">
            <a:flatTx/>
          </a:bodyPr>
          <a:lstStyle/>
          <a:p>
            <a:pPr algn="ctr">
              <a:buFont typeface="Arial" panose="020B0604020202020204" pitchFamily="34" charset="0"/>
              <a:buNone/>
              <a:defRPr/>
            </a:pPr>
            <a:r>
              <a:rPr lang="en-US" sz="1600" b="1">
                <a:solidFill>
                  <a:schemeClr val="tx2"/>
                </a:solidFill>
                <a:effectLst>
                  <a:outerShdw blurRad="38100" dist="38100" dir="2700000" algn="tl">
                    <a:srgbClr val="FFFFFF"/>
                  </a:outerShdw>
                </a:effectLst>
              </a:rPr>
              <a:t>Assembly</a:t>
            </a:r>
          </a:p>
          <a:p>
            <a:pPr algn="ctr">
              <a:buFont typeface="Arial" panose="020B0604020202020204" pitchFamily="34" charset="0"/>
              <a:buNone/>
              <a:defRPr/>
            </a:pPr>
            <a:r>
              <a:rPr lang="en-US" sz="1600" b="1">
                <a:solidFill>
                  <a:schemeClr val="tx2"/>
                </a:solidFill>
                <a:effectLst>
                  <a:outerShdw blurRad="38100" dist="38100" dir="2700000" algn="tl">
                    <a:srgbClr val="FFFFFF"/>
                  </a:outerShdw>
                </a:effectLst>
              </a:rPr>
              <a:t>IL Code</a:t>
            </a:r>
          </a:p>
        </p:txBody>
      </p:sp>
      <p:sp>
        <p:nvSpPr>
          <p:cNvPr id="48140" name="AutoShape 12">
            <a:extLst>
              <a:ext uri="{FF2B5EF4-FFF2-40B4-BE49-F238E27FC236}">
                <a16:creationId xmlns:a16="http://schemas.microsoft.com/office/drawing/2014/main" id="{03DA1FFF-D679-5EDA-F941-0503E1F6084C}"/>
              </a:ext>
            </a:extLst>
          </p:cNvPr>
          <p:cNvSpPr>
            <a:spLocks noChangeArrowheads="1"/>
          </p:cNvSpPr>
          <p:nvPr/>
        </p:nvSpPr>
        <p:spPr bwMode="auto">
          <a:xfrm>
            <a:off x="3581401" y="2489201"/>
            <a:ext cx="936625" cy="422275"/>
          </a:xfrm>
          <a:prstGeom prst="roundRect">
            <a:avLst>
              <a:gd name="adj" fmla="val 0"/>
            </a:avLst>
          </a:prstGeom>
          <a:gradFill rotWithShape="0">
            <a:gsLst>
              <a:gs pos="0">
                <a:srgbClr val="F8C508"/>
              </a:gs>
              <a:gs pos="100000">
                <a:srgbClr val="735B04"/>
              </a:gs>
            </a:gsLst>
            <a:lin ang="5400000" scaled="1"/>
          </a:gradFill>
          <a:ln w="9525" cmpd="sng">
            <a:round/>
            <a:headEnd/>
            <a:tailEnd/>
          </a:ln>
          <a:scene3d>
            <a:camera prst="legacyObliqueTopRight"/>
            <a:lightRig rig="legacyFlat3" dir="b"/>
          </a:scene3d>
          <a:sp3d extrusionH="430200" prstMaterial="legacyMatte">
            <a:bevelT w="13500" h="13500" prst="angle"/>
            <a:bevelB w="13500" h="13500" prst="angle"/>
            <a:extrusionClr>
              <a:srgbClr val="F8C508"/>
            </a:extrusionClr>
          </a:sp3d>
        </p:spPr>
        <p:txBody>
          <a:bodyPr wrap="none" anchor="ctr">
            <a:flatTx/>
          </a:bodyPr>
          <a:lstStyle/>
          <a:p>
            <a:pPr algn="ctr">
              <a:buFont typeface="Arial" panose="020B0604020202020204" pitchFamily="34" charset="0"/>
              <a:buNone/>
              <a:defRPr/>
            </a:pPr>
            <a:r>
              <a:rPr lang="en-US" sz="1600" b="1">
                <a:solidFill>
                  <a:schemeClr val="tx2"/>
                </a:solidFill>
                <a:effectLst>
                  <a:outerShdw blurRad="38100" dist="38100" dir="2700000" algn="tl">
                    <a:srgbClr val="FFFFFF"/>
                  </a:outerShdw>
                </a:effectLst>
              </a:rPr>
              <a:t>Assembly</a:t>
            </a:r>
          </a:p>
          <a:p>
            <a:pPr algn="ctr">
              <a:buFont typeface="Arial" panose="020B0604020202020204" pitchFamily="34" charset="0"/>
              <a:buNone/>
              <a:defRPr/>
            </a:pPr>
            <a:r>
              <a:rPr lang="en-US" sz="1600" b="1">
                <a:solidFill>
                  <a:schemeClr val="tx2"/>
                </a:solidFill>
                <a:effectLst>
                  <a:outerShdw blurRad="38100" dist="38100" dir="2700000" algn="tl">
                    <a:srgbClr val="FFFFFF"/>
                  </a:outerShdw>
                </a:effectLst>
              </a:rPr>
              <a:t>IL Code</a:t>
            </a:r>
          </a:p>
        </p:txBody>
      </p:sp>
      <p:sp>
        <p:nvSpPr>
          <p:cNvPr id="48141" name="AutoShape 13">
            <a:extLst>
              <a:ext uri="{FF2B5EF4-FFF2-40B4-BE49-F238E27FC236}">
                <a16:creationId xmlns:a16="http://schemas.microsoft.com/office/drawing/2014/main" id="{789E81A6-46CF-4F0F-026D-69B5A8596D1A}"/>
              </a:ext>
            </a:extLst>
          </p:cNvPr>
          <p:cNvSpPr>
            <a:spLocks noChangeArrowheads="1"/>
          </p:cNvSpPr>
          <p:nvPr/>
        </p:nvSpPr>
        <p:spPr bwMode="auto">
          <a:xfrm>
            <a:off x="2646364" y="5159376"/>
            <a:ext cx="7488237" cy="631825"/>
          </a:xfrm>
          <a:prstGeom prst="cube">
            <a:avLst>
              <a:gd name="adj" fmla="val 25000"/>
            </a:avLst>
          </a:prstGeom>
          <a:gradFill rotWithShape="0">
            <a:gsLst>
              <a:gs pos="0">
                <a:srgbClr val="35CD97"/>
              </a:gs>
              <a:gs pos="100000">
                <a:srgbClr val="195F46"/>
              </a:gs>
            </a:gsLst>
            <a:lin ang="5400000" scaled="1"/>
          </a:gradFill>
          <a:ln w="9525">
            <a:noFill/>
            <a:miter lim="800000"/>
            <a:headEnd/>
            <a:tailEnd/>
          </a:ln>
        </p:spPr>
        <p:txBody>
          <a:bodyPr wrap="none"/>
          <a:lstStyle/>
          <a:p>
            <a:pPr algn="ctr">
              <a:buFont typeface="Arial" panose="020B0604020202020204" pitchFamily="34" charset="0"/>
              <a:buNone/>
              <a:defRPr/>
            </a:pPr>
            <a:r>
              <a:rPr lang="en-GB" altLang="en-US" sz="2000" b="1">
                <a:solidFill>
                  <a:schemeClr val="tx2"/>
                </a:solidFill>
                <a:effectLst>
                  <a:outerShdw blurRad="38100" dist="38100" dir="2700000" algn="tl">
                    <a:srgbClr val="FFFFFF"/>
                  </a:outerShdw>
                </a:effectLst>
              </a:rPr>
              <a:t>Operating System Services</a:t>
            </a:r>
          </a:p>
        </p:txBody>
      </p:sp>
      <p:sp>
        <p:nvSpPr>
          <p:cNvPr id="48142" name="AutoShape 14">
            <a:extLst>
              <a:ext uri="{FF2B5EF4-FFF2-40B4-BE49-F238E27FC236}">
                <a16:creationId xmlns:a16="http://schemas.microsoft.com/office/drawing/2014/main" id="{81B43A2E-F88D-B502-5AB9-84F302487960}"/>
              </a:ext>
            </a:extLst>
          </p:cNvPr>
          <p:cNvSpPr>
            <a:spLocks noChangeArrowheads="1"/>
          </p:cNvSpPr>
          <p:nvPr/>
        </p:nvSpPr>
        <p:spPr bwMode="auto">
          <a:xfrm>
            <a:off x="2717801" y="3122614"/>
            <a:ext cx="5903913" cy="1474787"/>
          </a:xfrm>
          <a:prstGeom prst="cube">
            <a:avLst>
              <a:gd name="adj" fmla="val 25000"/>
            </a:avLst>
          </a:prstGeom>
          <a:gradFill rotWithShape="0">
            <a:gsLst>
              <a:gs pos="0">
                <a:srgbClr val="35CD97"/>
              </a:gs>
              <a:gs pos="100000">
                <a:srgbClr val="195F46"/>
              </a:gs>
            </a:gsLst>
            <a:lin ang="5400000" scaled="1"/>
          </a:gradFill>
          <a:ln w="9525">
            <a:noFill/>
            <a:miter lim="800000"/>
            <a:headEnd/>
            <a:tailEnd/>
          </a:ln>
        </p:spPr>
        <p:txBody>
          <a:bodyPr wrap="none"/>
          <a:lstStyle/>
          <a:p>
            <a:pPr>
              <a:buFont typeface="Arial" panose="020B0604020202020204" pitchFamily="34" charset="0"/>
              <a:buNone/>
              <a:defRPr/>
            </a:pPr>
            <a:r>
              <a:rPr lang="en-GB" altLang="en-US" sz="2000" b="1">
                <a:solidFill>
                  <a:schemeClr val="tx2"/>
                </a:solidFill>
                <a:effectLst>
                  <a:outerShdw blurRad="38100" dist="38100" dir="2700000" algn="tl">
                    <a:srgbClr val="FFFFFF"/>
                  </a:outerShdw>
                </a:effectLst>
              </a:rPr>
              <a:t>Common Language Runtime</a:t>
            </a:r>
          </a:p>
        </p:txBody>
      </p:sp>
      <p:sp>
        <p:nvSpPr>
          <p:cNvPr id="44047" name="Line 15">
            <a:extLst>
              <a:ext uri="{FF2B5EF4-FFF2-40B4-BE49-F238E27FC236}">
                <a16:creationId xmlns:a16="http://schemas.microsoft.com/office/drawing/2014/main" id="{362CAC29-93C2-D679-336B-C6F4B401E215}"/>
              </a:ext>
            </a:extLst>
          </p:cNvPr>
          <p:cNvSpPr>
            <a:spLocks noChangeShapeType="1"/>
          </p:cNvSpPr>
          <p:nvPr/>
        </p:nvSpPr>
        <p:spPr bwMode="auto">
          <a:xfrm>
            <a:off x="4086225" y="2911476"/>
            <a:ext cx="0" cy="492125"/>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48" name="Line 16">
            <a:extLst>
              <a:ext uri="{FF2B5EF4-FFF2-40B4-BE49-F238E27FC236}">
                <a16:creationId xmlns:a16="http://schemas.microsoft.com/office/drawing/2014/main" id="{84253091-87BC-F442-B75D-02CAC8ACAF23}"/>
              </a:ext>
            </a:extLst>
          </p:cNvPr>
          <p:cNvSpPr>
            <a:spLocks noChangeShapeType="1"/>
          </p:cNvSpPr>
          <p:nvPr/>
        </p:nvSpPr>
        <p:spPr bwMode="auto">
          <a:xfrm>
            <a:off x="7254875" y="2911476"/>
            <a:ext cx="0" cy="492125"/>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49" name="Line 17">
            <a:extLst>
              <a:ext uri="{FF2B5EF4-FFF2-40B4-BE49-F238E27FC236}">
                <a16:creationId xmlns:a16="http://schemas.microsoft.com/office/drawing/2014/main" id="{F951CD85-AA13-97C4-AF1B-307792BE0D6F}"/>
              </a:ext>
            </a:extLst>
          </p:cNvPr>
          <p:cNvSpPr>
            <a:spLocks noChangeShapeType="1"/>
          </p:cNvSpPr>
          <p:nvPr/>
        </p:nvSpPr>
        <p:spPr bwMode="auto">
          <a:xfrm>
            <a:off x="5670550" y="2911476"/>
            <a:ext cx="0" cy="492125"/>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6" name="AutoShape 18">
            <a:extLst>
              <a:ext uri="{FF2B5EF4-FFF2-40B4-BE49-F238E27FC236}">
                <a16:creationId xmlns:a16="http://schemas.microsoft.com/office/drawing/2014/main" id="{431000B4-CBC7-6B2B-21BD-5C20DFC89209}"/>
              </a:ext>
            </a:extLst>
          </p:cNvPr>
          <p:cNvSpPr>
            <a:spLocks noChangeArrowheads="1"/>
          </p:cNvSpPr>
          <p:nvPr/>
        </p:nvSpPr>
        <p:spPr bwMode="auto">
          <a:xfrm>
            <a:off x="4014789" y="3965576"/>
            <a:ext cx="2879725" cy="561975"/>
          </a:xfrm>
          <a:prstGeom prst="roundRect">
            <a:avLst>
              <a:gd name="adj" fmla="val 7708"/>
            </a:avLst>
          </a:prstGeom>
          <a:gradFill rotWithShape="0">
            <a:gsLst>
              <a:gs pos="0">
                <a:srgbClr val="FF9966"/>
              </a:gs>
              <a:gs pos="100000">
                <a:srgbClr val="76472F"/>
              </a:gs>
            </a:gsLst>
            <a:lin ang="5400000" scaled="1"/>
          </a:gradFill>
          <a:ln w="9525" cmpd="sng">
            <a:round/>
            <a:headEnd/>
            <a:tailEnd/>
          </a:ln>
          <a:scene3d>
            <a:camera prst="legacyObliqueTopRight"/>
            <a:lightRig rig="legacyFlat3" dir="b"/>
          </a:scene3d>
          <a:sp3d extrusionH="430200" prstMaterial="legacyMatte">
            <a:bevelT w="13500" h="13500" prst="angle"/>
            <a:bevelB w="13500" h="13500" prst="angle"/>
            <a:extrusionClr>
              <a:srgbClr val="FF9966"/>
            </a:extrusionClr>
          </a:sp3d>
        </p:spPr>
        <p:txBody>
          <a:bodyPr wrap="none" anchor="ctr">
            <a:flatTx/>
          </a:bodyPr>
          <a:lstStyle/>
          <a:p>
            <a:pPr algn="ctr">
              <a:buFont typeface="Arial" panose="020B0604020202020204" pitchFamily="34" charset="0"/>
              <a:buNone/>
              <a:defRPr/>
            </a:pPr>
            <a:r>
              <a:rPr lang="en-US" b="1">
                <a:solidFill>
                  <a:schemeClr val="tx2"/>
                </a:solidFill>
                <a:effectLst>
                  <a:outerShdw blurRad="38100" dist="38100" dir="2700000" algn="tl">
                    <a:srgbClr val="FFFFFF"/>
                  </a:outerShdw>
                </a:effectLst>
              </a:rPr>
              <a:t>JIT Compiler</a:t>
            </a:r>
          </a:p>
        </p:txBody>
      </p:sp>
      <p:sp>
        <p:nvSpPr>
          <p:cNvPr id="48147" name="AutoShape 19">
            <a:extLst>
              <a:ext uri="{FF2B5EF4-FFF2-40B4-BE49-F238E27FC236}">
                <a16:creationId xmlns:a16="http://schemas.microsoft.com/office/drawing/2014/main" id="{7A8FC698-814F-0FF0-F9A7-FAA2F540662C}"/>
              </a:ext>
            </a:extLst>
          </p:cNvPr>
          <p:cNvSpPr>
            <a:spLocks noChangeArrowheads="1"/>
          </p:cNvSpPr>
          <p:nvPr/>
        </p:nvSpPr>
        <p:spPr bwMode="auto">
          <a:xfrm>
            <a:off x="4446589" y="4737101"/>
            <a:ext cx="3095625" cy="352425"/>
          </a:xfrm>
          <a:prstGeom prst="cube">
            <a:avLst>
              <a:gd name="adj" fmla="val 25000"/>
            </a:avLst>
          </a:prstGeom>
          <a:gradFill rotWithShape="0">
            <a:gsLst>
              <a:gs pos="0">
                <a:srgbClr val="0099FF"/>
              </a:gs>
              <a:gs pos="100000">
                <a:srgbClr val="004776"/>
              </a:gs>
            </a:gsLst>
            <a:lin ang="5400000" scaled="1"/>
          </a:gradFill>
          <a:ln w="9525">
            <a:noFill/>
            <a:miter lim="800000"/>
            <a:headEnd/>
            <a:tailEnd/>
          </a:ln>
        </p:spPr>
        <p:txBody>
          <a:bodyPr wrap="none" anchor="ctr"/>
          <a:lstStyle/>
          <a:p>
            <a:pPr algn="ctr">
              <a:buFont typeface="Arial" panose="020B0604020202020204" pitchFamily="34" charset="0"/>
              <a:buNone/>
              <a:defRPr/>
            </a:pPr>
            <a:r>
              <a:rPr lang="en-GB" altLang="en-US" sz="1600" b="1">
                <a:solidFill>
                  <a:schemeClr val="tx2"/>
                </a:solidFill>
                <a:effectLst>
                  <a:outerShdw blurRad="38100" dist="38100" dir="2700000" algn="tl">
                    <a:srgbClr val="FFFFFF"/>
                  </a:outerShdw>
                </a:effectLst>
              </a:rPr>
              <a:t>Native Code</a:t>
            </a:r>
          </a:p>
        </p:txBody>
      </p:sp>
      <p:sp>
        <p:nvSpPr>
          <p:cNvPr id="48148" name="Text Box 20">
            <a:extLst>
              <a:ext uri="{FF2B5EF4-FFF2-40B4-BE49-F238E27FC236}">
                <a16:creationId xmlns:a16="http://schemas.microsoft.com/office/drawing/2014/main" id="{A9D015B5-613B-CE42-EF59-77EDD91354AA}"/>
              </a:ext>
            </a:extLst>
          </p:cNvPr>
          <p:cNvSpPr txBox="1">
            <a:spLocks noChangeArrowheads="1"/>
          </p:cNvSpPr>
          <p:nvPr/>
        </p:nvSpPr>
        <p:spPr bwMode="auto">
          <a:xfrm>
            <a:off x="2286001" y="2419351"/>
            <a:ext cx="1285875" cy="701675"/>
          </a:xfrm>
          <a:prstGeom prst="rect">
            <a:avLst/>
          </a:prstGeom>
          <a:noFill/>
          <a:ln w="9525">
            <a:noFill/>
            <a:miter lim="800000"/>
            <a:headEnd/>
            <a:tailEnd/>
          </a:ln>
        </p:spPr>
        <p:txBody>
          <a:bodyPr wrap="none">
            <a:spAutoFit/>
          </a:bodyPr>
          <a:lstStyle/>
          <a:p>
            <a:pPr>
              <a:buFont typeface="Arial" panose="020B0604020202020204" pitchFamily="34" charset="0"/>
              <a:buNone/>
              <a:defRPr/>
            </a:pPr>
            <a:r>
              <a:rPr lang="en-GB" altLang="en-US" sz="2000" b="1">
                <a:solidFill>
                  <a:schemeClr val="tx2"/>
                </a:solidFill>
                <a:effectLst>
                  <a:outerShdw blurRad="38100" dist="38100" dir="2700000" algn="tl">
                    <a:srgbClr val="C0C0C0"/>
                  </a:outerShdw>
                </a:effectLst>
              </a:rPr>
              <a:t>Managed</a:t>
            </a:r>
          </a:p>
          <a:p>
            <a:pPr>
              <a:buFont typeface="Arial" panose="020B0604020202020204" pitchFamily="34" charset="0"/>
              <a:buNone/>
              <a:defRPr/>
            </a:pPr>
            <a:r>
              <a:rPr lang="en-GB" altLang="en-US" sz="2000" b="1">
                <a:solidFill>
                  <a:schemeClr val="tx2"/>
                </a:solidFill>
                <a:effectLst>
                  <a:outerShdw blurRad="38100" dist="38100" dir="2700000" algn="tl">
                    <a:srgbClr val="C0C0C0"/>
                  </a:outerShdw>
                </a:effectLst>
              </a:rPr>
              <a:t>code</a:t>
            </a:r>
          </a:p>
        </p:txBody>
      </p:sp>
      <p:sp>
        <p:nvSpPr>
          <p:cNvPr id="44053" name="Line 21">
            <a:extLst>
              <a:ext uri="{FF2B5EF4-FFF2-40B4-BE49-F238E27FC236}">
                <a16:creationId xmlns:a16="http://schemas.microsoft.com/office/drawing/2014/main" id="{F2FCA99B-F9A7-7CB7-33E9-954304DE8DD8}"/>
              </a:ext>
            </a:extLst>
          </p:cNvPr>
          <p:cNvSpPr>
            <a:spLocks noChangeShapeType="1"/>
          </p:cNvSpPr>
          <p:nvPr/>
        </p:nvSpPr>
        <p:spPr bwMode="auto">
          <a:xfrm>
            <a:off x="4086225" y="2138364"/>
            <a:ext cx="0" cy="211137"/>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4" name="Line 22">
            <a:extLst>
              <a:ext uri="{FF2B5EF4-FFF2-40B4-BE49-F238E27FC236}">
                <a16:creationId xmlns:a16="http://schemas.microsoft.com/office/drawing/2014/main" id="{37A78C5F-665A-56EB-4B4C-9B50D987E4D8}"/>
              </a:ext>
            </a:extLst>
          </p:cNvPr>
          <p:cNvSpPr>
            <a:spLocks noChangeShapeType="1"/>
          </p:cNvSpPr>
          <p:nvPr/>
        </p:nvSpPr>
        <p:spPr bwMode="auto">
          <a:xfrm>
            <a:off x="5670550" y="2138364"/>
            <a:ext cx="0" cy="211137"/>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5" name="Line 23">
            <a:extLst>
              <a:ext uri="{FF2B5EF4-FFF2-40B4-BE49-F238E27FC236}">
                <a16:creationId xmlns:a16="http://schemas.microsoft.com/office/drawing/2014/main" id="{80191409-DACE-EBD2-BF8C-8C81A4A369FD}"/>
              </a:ext>
            </a:extLst>
          </p:cNvPr>
          <p:cNvSpPr>
            <a:spLocks noChangeShapeType="1"/>
          </p:cNvSpPr>
          <p:nvPr/>
        </p:nvSpPr>
        <p:spPr bwMode="auto">
          <a:xfrm>
            <a:off x="7254875" y="2138364"/>
            <a:ext cx="0" cy="211137"/>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6" name="Line 24">
            <a:extLst>
              <a:ext uri="{FF2B5EF4-FFF2-40B4-BE49-F238E27FC236}">
                <a16:creationId xmlns:a16="http://schemas.microsoft.com/office/drawing/2014/main" id="{E380C0DC-EF78-91DA-360B-E95C697C55BB}"/>
              </a:ext>
            </a:extLst>
          </p:cNvPr>
          <p:cNvSpPr>
            <a:spLocks noChangeShapeType="1"/>
          </p:cNvSpPr>
          <p:nvPr/>
        </p:nvSpPr>
        <p:spPr bwMode="auto">
          <a:xfrm>
            <a:off x="7758113" y="1927225"/>
            <a:ext cx="100806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53" name="AutoShape 25">
            <a:extLst>
              <a:ext uri="{FF2B5EF4-FFF2-40B4-BE49-F238E27FC236}">
                <a16:creationId xmlns:a16="http://schemas.microsoft.com/office/drawing/2014/main" id="{E0147FE6-3A5F-6FF5-E287-F49BF15586FC}"/>
              </a:ext>
            </a:extLst>
          </p:cNvPr>
          <p:cNvSpPr>
            <a:spLocks noChangeArrowheads="1"/>
          </p:cNvSpPr>
          <p:nvPr/>
        </p:nvSpPr>
        <p:spPr bwMode="auto">
          <a:xfrm>
            <a:off x="8766176" y="1717676"/>
            <a:ext cx="1152525" cy="631825"/>
          </a:xfrm>
          <a:prstGeom prst="roundRect">
            <a:avLst>
              <a:gd name="adj" fmla="val 0"/>
            </a:avLst>
          </a:prstGeom>
          <a:gradFill rotWithShape="0">
            <a:gsLst>
              <a:gs pos="0">
                <a:srgbClr val="0099FF"/>
              </a:gs>
              <a:gs pos="100000">
                <a:srgbClr val="004776"/>
              </a:gs>
            </a:gsLst>
            <a:lin ang="5400000" scaled="1"/>
          </a:gradFill>
          <a:ln w="9525" cmpd="sng">
            <a:round/>
            <a:headEnd/>
            <a:tailEnd/>
          </a:ln>
          <a:scene3d>
            <a:camera prst="legacyObliqueTopRigh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lgn="ctr">
              <a:buFont typeface="Arial" panose="020B0604020202020204" pitchFamily="34" charset="0"/>
              <a:buNone/>
              <a:defRPr/>
            </a:pPr>
            <a:r>
              <a:rPr lang="en-US" sz="1600" b="1">
                <a:solidFill>
                  <a:schemeClr val="tx2"/>
                </a:solidFill>
                <a:effectLst>
                  <a:outerShdw blurRad="38100" dist="38100" dir="2700000" algn="tl">
                    <a:srgbClr val="FFFFFF"/>
                  </a:outerShdw>
                </a:effectLst>
              </a:rPr>
              <a:t>Unmanaged</a:t>
            </a:r>
          </a:p>
          <a:p>
            <a:pPr algn="ctr">
              <a:buFont typeface="Arial" panose="020B0604020202020204" pitchFamily="34" charset="0"/>
              <a:buNone/>
              <a:defRPr/>
            </a:pPr>
            <a:r>
              <a:rPr lang="en-US" sz="1600" b="1">
                <a:solidFill>
                  <a:schemeClr val="tx2"/>
                </a:solidFill>
                <a:effectLst>
                  <a:outerShdw blurRad="38100" dist="38100" dir="2700000" algn="tl">
                    <a:srgbClr val="FFFFFF"/>
                  </a:outerShdw>
                </a:effectLst>
              </a:rPr>
              <a:t>Component</a:t>
            </a:r>
          </a:p>
        </p:txBody>
      </p:sp>
      <p:sp>
        <p:nvSpPr>
          <p:cNvPr id="44058" name="Line 26">
            <a:extLst>
              <a:ext uri="{FF2B5EF4-FFF2-40B4-BE49-F238E27FC236}">
                <a16:creationId xmlns:a16="http://schemas.microsoft.com/office/drawing/2014/main" id="{C160CA74-59C1-CA60-9593-1E58833B1C5B}"/>
              </a:ext>
            </a:extLst>
          </p:cNvPr>
          <p:cNvSpPr>
            <a:spLocks noChangeShapeType="1"/>
          </p:cNvSpPr>
          <p:nvPr/>
        </p:nvSpPr>
        <p:spPr bwMode="auto">
          <a:xfrm>
            <a:off x="9271000" y="2349501"/>
            <a:ext cx="0" cy="2879725"/>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9" name="Line 27">
            <a:extLst>
              <a:ext uri="{FF2B5EF4-FFF2-40B4-BE49-F238E27FC236}">
                <a16:creationId xmlns:a16="http://schemas.microsoft.com/office/drawing/2014/main" id="{D31F960D-C1B6-9DC2-7939-C3C3265B7C73}"/>
              </a:ext>
            </a:extLst>
          </p:cNvPr>
          <p:cNvSpPr>
            <a:spLocks noChangeShapeType="1"/>
          </p:cNvSpPr>
          <p:nvPr/>
        </p:nvSpPr>
        <p:spPr bwMode="auto">
          <a:xfrm flipH="1">
            <a:off x="4949825" y="4527550"/>
            <a:ext cx="0" cy="350838"/>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B9946546-5928-52EB-8D35-ABBD9B8AE0D9}"/>
              </a:ext>
            </a:extLst>
          </p:cNvPr>
          <p:cNvSpPr>
            <a:spLocks noGrp="1"/>
          </p:cNvSpPr>
          <p:nvPr>
            <p:ph type="title"/>
          </p:nvPr>
        </p:nvSpPr>
        <p:spPr>
          <a:xfrm>
            <a:off x="1981200" y="274638"/>
            <a:ext cx="8229600" cy="715962"/>
          </a:xfrm>
        </p:spPr>
        <p:txBody>
          <a:bodyPr/>
          <a:lstStyle/>
          <a:p>
            <a:pPr algn="ctr"/>
            <a:r>
              <a:rPr lang="en-IN" altLang="en-US" sz="3200">
                <a:latin typeface="Times New Roman" panose="02020603050405020304" pitchFamily="18" charset="0"/>
                <a:cs typeface="Times New Roman" panose="02020603050405020304" pitchFamily="18" charset="0"/>
              </a:rPr>
              <a:t>JIT Types </a:t>
            </a:r>
          </a:p>
        </p:txBody>
      </p:sp>
      <p:sp>
        <p:nvSpPr>
          <p:cNvPr id="43011" name="Rectangle 5">
            <a:extLst>
              <a:ext uri="{FF2B5EF4-FFF2-40B4-BE49-F238E27FC236}">
                <a16:creationId xmlns:a16="http://schemas.microsoft.com/office/drawing/2014/main" id="{55F21571-6253-0C37-AC74-6ABD06E9F2B7}"/>
              </a:ext>
            </a:extLst>
          </p:cNvPr>
          <p:cNvSpPr>
            <a:spLocks noChangeArrowheads="1"/>
          </p:cNvSpPr>
          <p:nvPr/>
        </p:nvSpPr>
        <p:spPr bwMode="auto">
          <a:xfrm>
            <a:off x="914400" y="1295401"/>
            <a:ext cx="9525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sz="2000">
                <a:latin typeface="Times New Roman" panose="02020603050405020304" pitchFamily="18" charset="0"/>
                <a:cs typeface="Times New Roman" panose="02020603050405020304" pitchFamily="18" charset="0"/>
              </a:rPr>
              <a:t>1. Pre JIT</a:t>
            </a:r>
          </a:p>
          <a:p>
            <a:r>
              <a:rPr lang="en-IN" altLang="en-US" sz="2000">
                <a:latin typeface="Times New Roman" panose="02020603050405020304" pitchFamily="18" charset="0"/>
                <a:cs typeface="Times New Roman" panose="02020603050405020304" pitchFamily="18" charset="0"/>
              </a:rPr>
              <a:t>It converts all the code in executable code and it is slow</a:t>
            </a:r>
          </a:p>
          <a:p>
            <a:r>
              <a:rPr lang="en-IN" altLang="en-US" sz="2000">
                <a:latin typeface="Times New Roman" panose="02020603050405020304" pitchFamily="18" charset="0"/>
                <a:cs typeface="Times New Roman" panose="02020603050405020304" pitchFamily="18" charset="0"/>
              </a:rPr>
              <a:t>2. </a:t>
            </a:r>
            <a:r>
              <a:rPr lang="en-IN" altLang="en-US" sz="2000" err="1">
                <a:latin typeface="Times New Roman" panose="02020603050405020304" pitchFamily="18" charset="0"/>
                <a:cs typeface="Times New Roman" panose="02020603050405020304" pitchFamily="18" charset="0"/>
              </a:rPr>
              <a:t>Econo</a:t>
            </a:r>
            <a:r>
              <a:rPr lang="en-IN" altLang="en-US" sz="2000">
                <a:latin typeface="Times New Roman" panose="02020603050405020304" pitchFamily="18" charset="0"/>
                <a:cs typeface="Times New Roman" panose="02020603050405020304" pitchFamily="18" charset="0"/>
              </a:rPr>
              <a:t> JIT</a:t>
            </a:r>
          </a:p>
          <a:p>
            <a:r>
              <a:rPr lang="en-IN" altLang="en-US" sz="2000">
                <a:latin typeface="Times New Roman" panose="02020603050405020304" pitchFamily="18" charset="0"/>
                <a:cs typeface="Times New Roman" panose="02020603050405020304" pitchFamily="18" charset="0"/>
              </a:rPr>
              <a:t>It will convert the called executable code only. But it will</a:t>
            </a:r>
          </a:p>
          <a:p>
            <a:r>
              <a:rPr lang="en-IN" altLang="en-US" sz="2000">
                <a:latin typeface="Times New Roman" panose="02020603050405020304" pitchFamily="18" charset="0"/>
                <a:cs typeface="Times New Roman" panose="02020603050405020304" pitchFamily="18" charset="0"/>
              </a:rPr>
              <a:t>convert code every time when a code is called again</a:t>
            </a:r>
          </a:p>
          <a:p>
            <a:r>
              <a:rPr lang="en-IN" altLang="en-US" sz="2000">
                <a:latin typeface="Times New Roman" panose="02020603050405020304" pitchFamily="18" charset="0"/>
                <a:cs typeface="Times New Roman" panose="02020603050405020304" pitchFamily="18" charset="0"/>
              </a:rPr>
              <a:t>3. Normal JIT</a:t>
            </a:r>
          </a:p>
          <a:p>
            <a:r>
              <a:rPr lang="en-IN" altLang="en-US" sz="2000">
                <a:latin typeface="Times New Roman" panose="02020603050405020304" pitchFamily="18" charset="0"/>
                <a:cs typeface="Times New Roman" panose="02020603050405020304" pitchFamily="18" charset="0"/>
              </a:rPr>
              <a:t>It will only convert the called code and will store in cache so</a:t>
            </a:r>
          </a:p>
          <a:p>
            <a:r>
              <a:rPr lang="en-IN" altLang="en-US" sz="2000">
                <a:latin typeface="Times New Roman" panose="02020603050405020304" pitchFamily="18" charset="0"/>
                <a:cs typeface="Times New Roman" panose="02020603050405020304" pitchFamily="18" charset="0"/>
              </a:rPr>
              <a:t>that it will not require converting code again. Normal JIT is fast </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C183-6FC2-9C73-2495-F52A3D26539E}"/>
              </a:ext>
            </a:extLst>
          </p:cNvPr>
          <p:cNvSpPr>
            <a:spLocks noGrp="1"/>
          </p:cNvSpPr>
          <p:nvPr>
            <p:ph type="title"/>
          </p:nvPr>
        </p:nvSpPr>
        <p:spPr>
          <a:xfrm>
            <a:off x="838200" y="228600"/>
            <a:ext cx="10515600" cy="473075"/>
          </a:xfrm>
        </p:spPr>
        <p:txBody>
          <a:bodyPr>
            <a:noAutofit/>
          </a:bodyPr>
          <a:lstStyle/>
          <a:p>
            <a:pPr algn="ctr"/>
            <a:r>
              <a:rPr lang="en-IN" sz="3600">
                <a:latin typeface="Times New Roman" panose="02020603050405020304" pitchFamily="18" charset="0"/>
                <a:cs typeface="Times New Roman" panose="02020603050405020304" pitchFamily="18" charset="0"/>
              </a:rPr>
              <a:t>Introduction to .NET Core </a:t>
            </a:r>
          </a:p>
        </p:txBody>
      </p:sp>
      <p:sp>
        <p:nvSpPr>
          <p:cNvPr id="4" name="Slide Number Placeholder 3">
            <a:extLst>
              <a:ext uri="{FF2B5EF4-FFF2-40B4-BE49-F238E27FC236}">
                <a16:creationId xmlns:a16="http://schemas.microsoft.com/office/drawing/2014/main" id="{CD3FEDAA-D7B5-1AB6-5FE8-BED0F2832D3F}"/>
              </a:ext>
            </a:extLst>
          </p:cNvPr>
          <p:cNvSpPr>
            <a:spLocks noGrp="1"/>
          </p:cNvSpPr>
          <p:nvPr>
            <p:ph type="sldNum" sz="quarter" idx="12"/>
          </p:nvPr>
        </p:nvSpPr>
        <p:spPr/>
        <p:txBody>
          <a:bodyPr/>
          <a:lstStyle/>
          <a:p>
            <a:pPr>
              <a:defRPr/>
            </a:pPr>
            <a:fld id="{C4D00706-9AEA-4952-BB6A-4906FEA364FB}" type="slidenum">
              <a:rPr lang="en-US" altLang="en-US" smtClean="0"/>
              <a:pPr>
                <a:defRPr/>
              </a:pPr>
              <a:t>43</a:t>
            </a:fld>
            <a:endParaRPr lang="en-US" altLang="en-US"/>
          </a:p>
        </p:txBody>
      </p:sp>
      <p:sp>
        <p:nvSpPr>
          <p:cNvPr id="5" name="TextBox 4">
            <a:extLst>
              <a:ext uri="{FF2B5EF4-FFF2-40B4-BE49-F238E27FC236}">
                <a16:creationId xmlns:a16="http://schemas.microsoft.com/office/drawing/2014/main" id="{5A7D8474-96E8-F440-C877-7802A5230196}"/>
              </a:ext>
            </a:extLst>
          </p:cNvPr>
          <p:cNvSpPr txBox="1"/>
          <p:nvPr/>
        </p:nvSpPr>
        <p:spPr>
          <a:xfrm>
            <a:off x="838199" y="914400"/>
            <a:ext cx="10862187" cy="2938522"/>
          </a:xfrm>
          <a:prstGeom prst="rect">
            <a:avLst/>
          </a:prstGeom>
          <a:noFill/>
        </p:spPr>
        <p:txBody>
          <a:bodyPr wrap="square" rtlCol="0">
            <a:spAutoFit/>
          </a:bodyPr>
          <a:lstStyle/>
          <a:p>
            <a:pPr marL="285750" indent="-285750">
              <a:buFont typeface="Arial" panose="020B0604020202020204" pitchFamily="34" charset="0"/>
              <a:buChar char="•"/>
            </a:pPr>
            <a:r>
              <a:rPr lang="en-US"/>
              <a:t>NET Core is a general-purpose framework that may be used to build software applications for Windows, Linux, and MacOS.</a:t>
            </a:r>
          </a:p>
          <a:p>
            <a:pPr marL="285750" indent="-285750">
              <a:buFont typeface="Arial" panose="020B0604020202020204" pitchFamily="34" charset="0"/>
              <a:buChar char="•"/>
            </a:pPr>
            <a:r>
              <a:rPr lang="en-US" i="0">
                <a:solidFill>
                  <a:srgbClr val="161616"/>
                </a:solidFill>
                <a:effectLst/>
                <a:latin typeface="Segoe UI" panose="020B0502040204020203" pitchFamily="34" charset="0"/>
              </a:rPr>
              <a:t>Cross-platform, </a:t>
            </a:r>
            <a:r>
              <a:rPr lang="en-US">
                <a:solidFill>
                  <a:srgbClr val="161616"/>
                </a:solidFill>
                <a:latin typeface="Segoe UI" panose="020B0502040204020203" pitchFamily="34" charset="0"/>
              </a:rPr>
              <a:t>open source platform </a:t>
            </a:r>
            <a:r>
              <a:rPr lang="en-US" i="0">
                <a:solidFill>
                  <a:srgbClr val="161616"/>
                </a:solidFill>
                <a:effectLst/>
                <a:latin typeface="Segoe UI" panose="020B0502040204020203" pitchFamily="34" charset="0"/>
              </a:rPr>
              <a:t>for building many kinds of applications such as Web, Desktop, Mobile, Cloud, Gaming, Internet of Things</a:t>
            </a:r>
            <a:endParaRPr lang="en-US"/>
          </a:p>
          <a:p>
            <a:pPr marL="285750" indent="-285750">
              <a:buFont typeface="Arial" panose="020B0604020202020204" pitchFamily="34" charset="0"/>
              <a:buChar char="•"/>
            </a:pPr>
            <a:r>
              <a:rPr lang="en-US" i="0">
                <a:solidFill>
                  <a:srgbClr val="161616"/>
                </a:solidFill>
                <a:effectLst/>
                <a:latin typeface="Segoe UI" panose="020B0502040204020203" pitchFamily="34" charset="0"/>
              </a:rPr>
              <a:t>The runtime is designed to support multiple programming languages. C#, F#, and Visual Basic languages are supported by Microsoft.</a:t>
            </a:r>
          </a:p>
          <a:p>
            <a:pPr marL="285750" indent="-285750">
              <a:buFont typeface="Arial" panose="020B0604020202020204" pitchFamily="34" charset="0"/>
              <a:buChar char="•"/>
            </a:pPr>
            <a:r>
              <a:rPr lang="en-IN" i="0">
                <a:solidFill>
                  <a:srgbClr val="212121"/>
                </a:solidFill>
                <a:effectLst/>
                <a:latin typeface="open sans" panose="020B0606030504020204" pitchFamily="34" charset="0"/>
              </a:rPr>
              <a:t>.NET Core is Sharable.</a:t>
            </a:r>
            <a:endParaRPr lang="en-US">
              <a:solidFill>
                <a:srgbClr val="161616"/>
              </a:solidFill>
              <a:latin typeface="Segoe UI" panose="020B0502040204020203" pitchFamily="34" charset="0"/>
            </a:endParaRPr>
          </a:p>
          <a:p>
            <a:pPr marL="285750" indent="-285750">
              <a:buFont typeface="Arial" panose="020B0604020202020204" pitchFamily="34" charset="0"/>
              <a:buChar char="•"/>
            </a:pPr>
            <a:r>
              <a:rPr lang="en-IN" i="0">
                <a:solidFill>
                  <a:srgbClr val="212121"/>
                </a:solidFill>
                <a:effectLst/>
                <a:latin typeface="open sans" panose="020B0606030504020204" pitchFamily="34" charset="0"/>
              </a:rPr>
              <a:t>.NET Core is Lightweight.</a:t>
            </a:r>
          </a:p>
          <a:p>
            <a:pPr marL="285750" indent="-285750">
              <a:buFont typeface="Arial" panose="020B0604020202020204" pitchFamily="34" charset="0"/>
              <a:buChar char="•"/>
            </a:pPr>
            <a:r>
              <a:rPr lang="en-US" i="0">
                <a:solidFill>
                  <a:srgbClr val="161616"/>
                </a:solidFill>
                <a:effectLst/>
                <a:latin typeface="Segoe UI" panose="020B0502040204020203" pitchFamily="34" charset="0"/>
              </a:rPr>
              <a:t>The </a:t>
            </a:r>
            <a:r>
              <a:rPr lang="en-US" i="0" u="none" strike="noStrike">
                <a:effectLst/>
                <a:latin typeface="Segoe UI" panose="020B0502040204020203" pitchFamily="34" charset="0"/>
              </a:rPr>
              <a:t>Common Language Runtime (CLR)</a:t>
            </a:r>
            <a:r>
              <a:rPr lang="en-US" i="0">
                <a:solidFill>
                  <a:srgbClr val="161616"/>
                </a:solidFill>
                <a:effectLst/>
                <a:latin typeface="Segoe UI" panose="020B0502040204020203" pitchFamily="34" charset="0"/>
              </a:rPr>
              <a:t> is the foundation all .NET apps are built on.</a:t>
            </a:r>
          </a:p>
          <a:p>
            <a:pPr marL="285750" indent="-285750">
              <a:buFont typeface="Arial" panose="020B0604020202020204" pitchFamily="34" charset="0"/>
              <a:buChar char="•"/>
            </a:pPr>
            <a:r>
              <a:rPr lang="en-US" i="0">
                <a:solidFill>
                  <a:srgbClr val="161616"/>
                </a:solidFill>
                <a:effectLst/>
                <a:latin typeface="Segoe UI" panose="020B0502040204020203" pitchFamily="34" charset="0"/>
              </a:rPr>
              <a:t>.NET supports both Ahead-Of-Time (AOT) and Just-In-Time (JIT) compilation models.</a:t>
            </a:r>
            <a:endParaRPr lang="en-IN"/>
          </a:p>
        </p:txBody>
      </p:sp>
    </p:spTree>
    <p:extLst>
      <p:ext uri="{BB962C8B-B14F-4D97-AF65-F5344CB8AC3E}">
        <p14:creationId xmlns:p14="http://schemas.microsoft.com/office/powerpoint/2010/main" val="14640986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70AB-DD1C-95A7-9B92-CD86229B2F7F}"/>
              </a:ext>
            </a:extLst>
          </p:cNvPr>
          <p:cNvSpPr>
            <a:spLocks noGrp="1"/>
          </p:cNvSpPr>
          <p:nvPr>
            <p:ph type="title"/>
          </p:nvPr>
        </p:nvSpPr>
        <p:spPr>
          <a:xfrm>
            <a:off x="838200" y="333374"/>
            <a:ext cx="10515600" cy="549275"/>
          </a:xfrm>
        </p:spPr>
        <p:txBody>
          <a:bodyPr>
            <a:noAutofit/>
          </a:bodyPr>
          <a:lstStyle/>
          <a:p>
            <a:pPr algn="ctr"/>
            <a:r>
              <a:rPr lang="en-IN" sz="3600"/>
              <a:t>Module 1 - Questions</a:t>
            </a:r>
          </a:p>
        </p:txBody>
      </p:sp>
      <p:sp>
        <p:nvSpPr>
          <p:cNvPr id="3" name="Content Placeholder 2">
            <a:extLst>
              <a:ext uri="{FF2B5EF4-FFF2-40B4-BE49-F238E27FC236}">
                <a16:creationId xmlns:a16="http://schemas.microsoft.com/office/drawing/2014/main" id="{7365F719-B6EF-61FD-59CA-8AC04277B9A4}"/>
              </a:ext>
            </a:extLst>
          </p:cNvPr>
          <p:cNvSpPr>
            <a:spLocks noGrp="1"/>
          </p:cNvSpPr>
          <p:nvPr>
            <p:ph idx="1"/>
          </p:nvPr>
        </p:nvSpPr>
        <p:spPr>
          <a:xfrm>
            <a:off x="609599" y="990600"/>
            <a:ext cx="10953135" cy="5257799"/>
          </a:xfrm>
        </p:spPr>
        <p:txBody>
          <a:bodyPr/>
          <a:lstStyle/>
          <a:p>
            <a:pPr marL="342900" lvl="0" indent="-342900">
              <a:lnSpc>
                <a:spcPct val="115000"/>
              </a:lnSpc>
              <a:buFont typeface="+mj-lt"/>
              <a:buAutoNum type="arabicParenR"/>
            </a:pPr>
            <a:r>
              <a:rPr lang="en-US" sz="1800">
                <a:effectLst/>
                <a:latin typeface="Times New Roman" panose="02020603050405020304" pitchFamily="18" charset="0"/>
                <a:ea typeface="Calibri" panose="020F0502020204030204" pitchFamily="34" charset="0"/>
                <a:cs typeface="Times New Roman" panose="02020603050405020304" pitchFamily="18" charset="0"/>
              </a:rPr>
              <a:t> What is .NET framework.</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arenR"/>
            </a:pPr>
            <a:r>
              <a:rPr lang="en-US" sz="1800">
                <a:effectLst/>
                <a:latin typeface="Times New Roman" panose="02020603050405020304" pitchFamily="18" charset="0"/>
                <a:ea typeface="Calibri" panose="020F0502020204030204" pitchFamily="34" charset="0"/>
                <a:cs typeface="Times New Roman" panose="02020603050405020304" pitchFamily="18" charset="0"/>
              </a:rPr>
              <a:t> What do you understand by the term CLR and its basic functionality.</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arenR"/>
            </a:pPr>
            <a:r>
              <a:rPr lang="en-US" sz="1800">
                <a:effectLst/>
                <a:latin typeface="Times New Roman" panose="02020603050405020304" pitchFamily="18" charset="0"/>
                <a:ea typeface="Calibri" panose="020F0502020204030204" pitchFamily="34" charset="0"/>
                <a:cs typeface="Times New Roman" panose="02020603050405020304" pitchFamily="18" charset="0"/>
              </a:rPr>
              <a:t>Differentiate between managed code and unmanaged code.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arenR"/>
            </a:pPr>
            <a:r>
              <a:rPr lang="en-US" sz="1800">
                <a:effectLst/>
                <a:latin typeface="Times New Roman" panose="02020603050405020304" pitchFamily="18" charset="0"/>
                <a:ea typeface="Calibri" panose="020F0502020204030204" pitchFamily="34" charset="0"/>
                <a:cs typeface="Times New Roman" panose="02020603050405020304" pitchFamily="18" charset="0"/>
              </a:rPr>
              <a:t>Briefly explain the four aspects of CLI.</a:t>
            </a:r>
          </a:p>
          <a:p>
            <a:pPr marL="342900" lvl="0" indent="-342900">
              <a:lnSpc>
                <a:spcPct val="115000"/>
              </a:lnSpc>
              <a:buFont typeface="+mj-lt"/>
              <a:buAutoNum type="arabicParenR"/>
            </a:pPr>
            <a:r>
              <a:rPr lang="en-IN" sz="1800">
                <a:latin typeface="Times New Roman" panose="02020603050405020304" pitchFamily="18" charset="0"/>
                <a:cs typeface="Times New Roman" panose="02020603050405020304" pitchFamily="18" charset="0"/>
              </a:rPr>
              <a:t>Explain the concept of Assemblies</a:t>
            </a:r>
          </a:p>
          <a:p>
            <a:pPr marL="342900" lvl="0" indent="-342900">
              <a:lnSpc>
                <a:spcPct val="115000"/>
              </a:lnSpc>
              <a:spcAft>
                <a:spcPts val="1000"/>
              </a:spcAft>
              <a:buFont typeface="+mj-lt"/>
              <a:buAutoNum type="arabicParenR"/>
            </a:pPr>
            <a:r>
              <a:rPr lang="en-US" sz="1800">
                <a:effectLst/>
                <a:latin typeface="Times New Roman" panose="02020603050405020304" pitchFamily="18" charset="0"/>
                <a:ea typeface="Calibri" panose="020F0502020204030204" pitchFamily="34" charset="0"/>
                <a:cs typeface="Times New Roman" panose="02020603050405020304" pitchFamily="18" charset="0"/>
              </a:rPr>
              <a:t>Mention the different type of applications supported by .NET.</a:t>
            </a:r>
          </a:p>
          <a:p>
            <a:pPr marL="342900" lvl="0" indent="-342900">
              <a:lnSpc>
                <a:spcPct val="115000"/>
              </a:lnSpc>
              <a:spcAft>
                <a:spcPts val="1000"/>
              </a:spcAft>
              <a:buFont typeface="+mj-lt"/>
              <a:buAutoNum type="arabicParenR"/>
            </a:pPr>
            <a:r>
              <a:rPr lang="en-US" sz="1800">
                <a:latin typeface="Times New Roman" panose="02020603050405020304" pitchFamily="18" charset="0"/>
                <a:cs typeface="Times New Roman" panose="02020603050405020304" pitchFamily="18" charset="0"/>
              </a:rPr>
              <a:t>Explain the architecture of a CLR in detail. </a:t>
            </a:r>
          </a:p>
          <a:p>
            <a:pPr marL="342900" indent="-342900">
              <a:lnSpc>
                <a:spcPct val="115000"/>
              </a:lnSpc>
              <a:buFont typeface="+mj-lt"/>
              <a:buAutoNum type="arabicParenR"/>
            </a:pPr>
            <a:r>
              <a:rPr lang="en-US" sz="1800">
                <a:latin typeface="Times New Roman" panose="02020603050405020304" pitchFamily="18" charset="0"/>
                <a:cs typeface="Times New Roman" panose="02020603050405020304" pitchFamily="18" charset="0"/>
              </a:rPr>
              <a:t>Write down the various steps involved in managed execution process of a .NET framework</a:t>
            </a:r>
            <a:r>
              <a:rPr lang="en-US" sz="1800">
                <a:effectLst/>
                <a:latin typeface="Times New Roman" panose="02020603050405020304" pitchFamily="18" charset="0"/>
                <a:ea typeface="Times New Roman" panose="02020603050405020304" pitchFamily="18" charset="0"/>
              </a:rPr>
              <a:t>. </a:t>
            </a:r>
          </a:p>
          <a:p>
            <a:pPr marL="0" indent="0">
              <a:lnSpc>
                <a:spcPct val="115000"/>
              </a:lnSpc>
              <a:buNone/>
            </a:pPr>
            <a:endParaRPr lang="en-IN"/>
          </a:p>
        </p:txBody>
      </p:sp>
      <p:sp>
        <p:nvSpPr>
          <p:cNvPr id="5" name="Slide Number Placeholder 4">
            <a:extLst>
              <a:ext uri="{FF2B5EF4-FFF2-40B4-BE49-F238E27FC236}">
                <a16:creationId xmlns:a16="http://schemas.microsoft.com/office/drawing/2014/main" id="{FAC0C8E2-E345-4A1E-544E-C7E13F818F5C}"/>
              </a:ext>
            </a:extLst>
          </p:cNvPr>
          <p:cNvSpPr>
            <a:spLocks noGrp="1"/>
          </p:cNvSpPr>
          <p:nvPr>
            <p:ph type="sldNum" sz="quarter" idx="12"/>
          </p:nvPr>
        </p:nvSpPr>
        <p:spPr/>
        <p:txBody>
          <a:bodyPr/>
          <a:lstStyle/>
          <a:p>
            <a:pPr>
              <a:defRPr/>
            </a:pPr>
            <a:fld id="{6CA00F6B-167A-4933-A052-AD0F4B8522F6}" type="slidenum">
              <a:rPr lang="en-US" altLang="en-US" smtClean="0"/>
              <a:pPr>
                <a:defRPr/>
              </a:pPr>
              <a:t>44</a:t>
            </a:fld>
            <a:endParaRPr lang="en-US" altLang="en-US"/>
          </a:p>
        </p:txBody>
      </p:sp>
    </p:spTree>
    <p:extLst>
      <p:ext uri="{BB962C8B-B14F-4D97-AF65-F5344CB8AC3E}">
        <p14:creationId xmlns:p14="http://schemas.microsoft.com/office/powerpoint/2010/main" val="56187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40DCAAB5-DEB5-A221-B031-AF362445D576}"/>
              </a:ext>
            </a:extLst>
          </p:cNvPr>
          <p:cNvSpPr>
            <a:spLocks noGrp="1"/>
          </p:cNvSpPr>
          <p:nvPr>
            <p:ph type="title"/>
          </p:nvPr>
        </p:nvSpPr>
        <p:spPr>
          <a:xfrm>
            <a:off x="1981200" y="482600"/>
            <a:ext cx="8229600" cy="685800"/>
          </a:xfrm>
        </p:spPr>
        <p:txBody>
          <a:bodyPr>
            <a:normAutofit fontScale="90000"/>
          </a:bodyPr>
          <a:lstStyle/>
          <a:p>
            <a:br>
              <a:rPr lang="en-US" altLang="en-US"/>
            </a:br>
            <a:r>
              <a:rPr lang="en-US" altLang="en-US"/>
              <a:t>                </a:t>
            </a:r>
            <a:r>
              <a:rPr lang="en-US" altLang="en-US" b="1"/>
              <a:t> </a:t>
            </a:r>
            <a:r>
              <a:rPr lang="en-US" altLang="en-US" sz="2700" b="1">
                <a:latin typeface="+mn-lt"/>
              </a:rPr>
              <a:t>.NET and .NET Framework</a:t>
            </a:r>
            <a:br>
              <a:rPr lang="en-US" altLang="en-US" b="1"/>
            </a:br>
            <a:endParaRPr lang="en-US" altLang="en-US"/>
          </a:p>
        </p:txBody>
      </p:sp>
      <p:sp>
        <p:nvSpPr>
          <p:cNvPr id="4099" name="Content Placeholder 2">
            <a:extLst>
              <a:ext uri="{FF2B5EF4-FFF2-40B4-BE49-F238E27FC236}">
                <a16:creationId xmlns:a16="http://schemas.microsoft.com/office/drawing/2014/main" id="{BE1A6A13-7F7A-0CAA-1C7D-B2027525A3F9}"/>
              </a:ext>
            </a:extLst>
          </p:cNvPr>
          <p:cNvSpPr>
            <a:spLocks noGrp="1"/>
          </p:cNvSpPr>
          <p:nvPr>
            <p:ph idx="1"/>
          </p:nvPr>
        </p:nvSpPr>
        <p:spPr>
          <a:xfrm>
            <a:off x="1007534" y="922868"/>
            <a:ext cx="10078154" cy="4906963"/>
          </a:xfrm>
        </p:spPr>
        <p:txBody>
          <a:bodyPr vert="horz" lIns="91440" tIns="45720" rIns="91440" bIns="45720" rtlCol="0" anchor="t">
            <a:noAutofit/>
          </a:bodyPr>
          <a:lstStyle/>
          <a:p>
            <a:pPr algn="just"/>
            <a:endParaRPr lang="en-US" altLang="en-US" sz="2400">
              <a:latin typeface="Times New Roman"/>
              <a:cs typeface="Times New Roman"/>
            </a:endParaRPr>
          </a:p>
          <a:p>
            <a:pPr algn="just">
              <a:lnSpc>
                <a:spcPct val="150000"/>
              </a:lnSpc>
            </a:pPr>
            <a:r>
              <a:rPr lang="en-US" altLang="en-US" sz="2400" b="1">
                <a:latin typeface="Times New Roman"/>
                <a:cs typeface="Times New Roman"/>
              </a:rPr>
              <a:t>.NET</a:t>
            </a:r>
            <a:r>
              <a:rPr lang="en-US" altLang="en-US" sz="2400">
                <a:latin typeface="Times New Roman"/>
                <a:cs typeface="Times New Roman"/>
              </a:rPr>
              <a:t> is a cross-platform implementation for running websites, services, and console apps on Windows, Linux, and macOS. </a:t>
            </a:r>
            <a:r>
              <a:rPr lang="en-US" altLang="en-US" sz="2400" u="sng">
                <a:latin typeface="Times New Roman"/>
                <a:cs typeface="Times New Roman"/>
              </a:rPr>
              <a:t>.</a:t>
            </a:r>
            <a:r>
              <a:rPr lang="en-US" altLang="en-US" sz="2400">
                <a:latin typeface="Times New Roman"/>
                <a:cs typeface="Times New Roman"/>
              </a:rPr>
              <a:t>NET is open source on GitHub. .NET was previously called .NET Core.</a:t>
            </a:r>
          </a:p>
          <a:p>
            <a:pPr algn="just">
              <a:lnSpc>
                <a:spcPct val="150000"/>
              </a:lnSpc>
            </a:pPr>
            <a:r>
              <a:rPr lang="en-US" altLang="en-US" sz="2400" b="1">
                <a:latin typeface="Times New Roman"/>
                <a:cs typeface="Times New Roman"/>
              </a:rPr>
              <a:t>Xamarin/Mono </a:t>
            </a:r>
            <a:r>
              <a:rPr lang="en-US" altLang="en-US" sz="2400">
                <a:latin typeface="Times New Roman"/>
                <a:cs typeface="Times New Roman"/>
              </a:rPr>
              <a:t> is a .NET implementation for running apps on all the major mobile operating systems, including iOS and Android.</a:t>
            </a:r>
          </a:p>
          <a:p>
            <a:pPr algn="just"/>
            <a:endParaRPr lang="en-US" altLang="en-US" sz="2400">
              <a:latin typeface="Times New Roman" panose="02020603050405020304" pitchFamily="18" charset="0"/>
              <a:cs typeface="Times New Roman" panose="02020603050405020304" pitchFamily="18" charset="0"/>
            </a:endParaRPr>
          </a:p>
          <a:p>
            <a:pPr algn="just"/>
            <a:endParaRPr lang="en-US" altLang="en-US" sz="2400">
              <a:latin typeface="Times New Roman"/>
              <a:cs typeface="Times New Roman"/>
            </a:endParaRPr>
          </a:p>
        </p:txBody>
      </p:sp>
    </p:spTree>
    <p:extLst>
      <p:ext uri="{BB962C8B-B14F-4D97-AF65-F5344CB8AC3E}">
        <p14:creationId xmlns:p14="http://schemas.microsoft.com/office/powerpoint/2010/main" val="423694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D6BD2DE-1792-1292-E058-8AC073F019B4}"/>
              </a:ext>
            </a:extLst>
          </p:cNvPr>
          <p:cNvSpPr>
            <a:spLocks noGrp="1" noChangeArrowheads="1"/>
          </p:cNvSpPr>
          <p:nvPr>
            <p:ph type="ctrTitle" idx="4294967295"/>
          </p:nvPr>
        </p:nvSpPr>
        <p:spPr>
          <a:xfrm>
            <a:off x="2012244" y="643467"/>
            <a:ext cx="7772400" cy="533400"/>
          </a:xfrm>
        </p:spPr>
        <p:txBody>
          <a:bodyPr>
            <a:normAutofit/>
          </a:bodyPr>
          <a:lstStyle/>
          <a:p>
            <a:pPr algn="ctr"/>
            <a:r>
              <a:rPr lang="en-US" altLang="en-US" sz="2400">
                <a:latin typeface="+mn-lt"/>
              </a:rPr>
              <a:t>                  </a:t>
            </a:r>
            <a:r>
              <a:rPr lang="en-US" altLang="en-US" sz="2400" b="1">
                <a:latin typeface="+mn-lt"/>
              </a:rPr>
              <a:t>.NET Framework</a:t>
            </a:r>
            <a:endParaRPr lang="en-US" altLang="en-US" sz="2400" b="1">
              <a:latin typeface="+mn-lt"/>
              <a:cs typeface="Calibri"/>
            </a:endParaRPr>
          </a:p>
        </p:txBody>
      </p:sp>
      <p:sp>
        <p:nvSpPr>
          <p:cNvPr id="5123" name="Rectangle 2">
            <a:extLst>
              <a:ext uri="{FF2B5EF4-FFF2-40B4-BE49-F238E27FC236}">
                <a16:creationId xmlns:a16="http://schemas.microsoft.com/office/drawing/2014/main" id="{A8B9BC0D-9CCB-9F37-9F9C-0D58F4EEC4DB}"/>
              </a:ext>
            </a:extLst>
          </p:cNvPr>
          <p:cNvSpPr>
            <a:spLocks noChangeArrowheads="1"/>
          </p:cNvSpPr>
          <p:nvPr/>
        </p:nvSpPr>
        <p:spPr bwMode="auto">
          <a:xfrm>
            <a:off x="1069623" y="1490134"/>
            <a:ext cx="10493021" cy="280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buFont typeface="Arial" panose="020B0604020202020204" pitchFamily="34" charset="0"/>
              <a:buChar char="•"/>
            </a:pPr>
            <a:r>
              <a:rPr lang="en-IN" altLang="en-US" sz="2000">
                <a:latin typeface="Times New Roman"/>
                <a:cs typeface="Times New Roman"/>
              </a:rPr>
              <a:t>Microsoft .NET Framework is a complex technology that provides the infrastructure for building, running, and managing next generation applications. </a:t>
            </a:r>
            <a:endParaRPr lang="en-IN" altLang="en-US" sz="2000">
              <a:latin typeface="Times New Roman" panose="02020603050405020304" pitchFamily="18" charset="0"/>
              <a:cs typeface="Times New Roman" panose="02020603050405020304" pitchFamily="18" charset="0"/>
            </a:endParaRPr>
          </a:p>
          <a:p>
            <a:pPr algn="just" eaLnBrk="1" hangingPunct="1">
              <a:lnSpc>
                <a:spcPct val="150000"/>
              </a:lnSpc>
              <a:buFont typeface="Arial" panose="020B0604020202020204" pitchFamily="34" charset="0"/>
              <a:buChar char="•"/>
            </a:pPr>
            <a:r>
              <a:rPr lang="en-IN" altLang="en-US" sz="2000">
                <a:latin typeface="Times New Roman"/>
                <a:cs typeface="Times New Roman"/>
              </a:rPr>
              <a:t>In a layered representation, the .NET Framework is a layer positioned between the Microsoft Windows operating system and your applications. </a:t>
            </a:r>
            <a:endParaRPr lang="en-IN" altLang="en-US" sz="2000">
              <a:latin typeface="Times New Roman" panose="02020603050405020304" pitchFamily="18" charset="0"/>
              <a:cs typeface="Times New Roman" panose="02020603050405020304" pitchFamily="18" charset="0"/>
            </a:endParaRPr>
          </a:p>
          <a:p>
            <a:pPr algn="just" eaLnBrk="1" hangingPunct="1">
              <a:lnSpc>
                <a:spcPct val="150000"/>
              </a:lnSpc>
              <a:buFont typeface="Arial" panose="020B0604020202020204" pitchFamily="34" charset="0"/>
              <a:buChar char="•"/>
            </a:pPr>
            <a:r>
              <a:rPr lang="en-IN" altLang="en-US" sz="2000">
                <a:latin typeface="Times New Roman" panose="02020603050405020304" pitchFamily="18" charset="0"/>
                <a:cs typeface="Times New Roman" panose="02020603050405020304" pitchFamily="18" charset="0"/>
              </a:rPr>
              <a:t>.NET is a platform but also is defined as a technology because it is composed of several parts such as libraries, executable tools, and relationships and integrates with the operating system.</a:t>
            </a:r>
            <a:endParaRPr lang="en-US" altLang="en-US" sz="20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D6BD2DE-1792-1292-E058-8AC073F019B4}"/>
              </a:ext>
            </a:extLst>
          </p:cNvPr>
          <p:cNvSpPr>
            <a:spLocks noGrp="1" noChangeArrowheads="1"/>
          </p:cNvSpPr>
          <p:nvPr>
            <p:ph type="ctrTitle" idx="4294967295"/>
          </p:nvPr>
        </p:nvSpPr>
        <p:spPr>
          <a:xfrm>
            <a:off x="1758244" y="558800"/>
            <a:ext cx="7772400" cy="533400"/>
          </a:xfrm>
        </p:spPr>
        <p:txBody>
          <a:bodyPr>
            <a:normAutofit/>
          </a:bodyPr>
          <a:lstStyle/>
          <a:p>
            <a:pPr algn="ctr"/>
            <a:r>
              <a:rPr lang="en-US" altLang="en-US" sz="2400">
                <a:latin typeface="+mn-lt"/>
              </a:rPr>
              <a:t>                  </a:t>
            </a:r>
            <a:r>
              <a:rPr lang="en-US" altLang="en-US" sz="2400" b="1">
                <a:latin typeface="+mn-lt"/>
              </a:rPr>
              <a:t>.NET Framework</a:t>
            </a:r>
            <a:endParaRPr lang="en-US" altLang="en-US" sz="2400" b="1">
              <a:latin typeface="+mn-lt"/>
              <a:cs typeface="Calibri"/>
            </a:endParaRPr>
          </a:p>
        </p:txBody>
      </p:sp>
      <p:sp>
        <p:nvSpPr>
          <p:cNvPr id="5123" name="Rectangle 2">
            <a:extLst>
              <a:ext uri="{FF2B5EF4-FFF2-40B4-BE49-F238E27FC236}">
                <a16:creationId xmlns:a16="http://schemas.microsoft.com/office/drawing/2014/main" id="{A8B9BC0D-9CCB-9F37-9F9C-0D58F4EEC4DB}"/>
              </a:ext>
            </a:extLst>
          </p:cNvPr>
          <p:cNvSpPr>
            <a:spLocks noChangeArrowheads="1"/>
          </p:cNvSpPr>
          <p:nvPr/>
        </p:nvSpPr>
        <p:spPr bwMode="auto">
          <a:xfrm>
            <a:off x="448735" y="1292578"/>
            <a:ext cx="11311465" cy="326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buFont typeface="Arial" panose="020B0604020202020204" pitchFamily="34" charset="0"/>
              <a:buChar char="•"/>
            </a:pPr>
            <a:r>
              <a:rPr lang="en-US" altLang="en-US" sz="2000">
                <a:latin typeface="Times New Roman"/>
                <a:cs typeface="Times New Roman"/>
              </a:rPr>
              <a:t>Can be described as Development platform or Execution environment which comprises tools and technologies, to develop distributed applications and distributed web services.</a:t>
            </a:r>
            <a:endParaRPr lang="en-US" sz="2000">
              <a:cs typeface="Arial" panose="020B0604020202020204" pitchFamily="34" charset="0"/>
            </a:endParaRPr>
          </a:p>
          <a:p>
            <a:pPr algn="just" eaLnBrk="1" hangingPunct="1">
              <a:lnSpc>
                <a:spcPct val="150000"/>
              </a:lnSpc>
              <a:buFont typeface="Arial" panose="020B0604020202020204" pitchFamily="34" charset="0"/>
              <a:buChar char="•"/>
            </a:pPr>
            <a:r>
              <a:rPr lang="en-US" altLang="en-US" sz="2000">
                <a:latin typeface="Times New Roman"/>
                <a:cs typeface="Times New Roman"/>
              </a:rPr>
              <a:t>Microsoft started development on the .NET Framework in the late 1990s originally under the name of Next Generation Windows Services.</a:t>
            </a:r>
          </a:p>
          <a:p>
            <a:pPr algn="just" eaLnBrk="1" hangingPunct="1">
              <a:lnSpc>
                <a:spcPct val="150000"/>
              </a:lnSpc>
              <a:buFont typeface="Arial" panose="020B0604020202020204" pitchFamily="34" charset="0"/>
              <a:buChar char="•"/>
            </a:pPr>
            <a:r>
              <a:rPr lang="en-US" altLang="en-US" sz="2000">
                <a:latin typeface="Times New Roman"/>
                <a:cs typeface="Times New Roman"/>
              </a:rPr>
              <a:t>It consists of two major components: the </a:t>
            </a:r>
            <a:r>
              <a:rPr lang="en-US" altLang="en-US" sz="2000" b="1">
                <a:latin typeface="Times New Roman"/>
                <a:cs typeface="Times New Roman"/>
              </a:rPr>
              <a:t>Common Language Runtime </a:t>
            </a:r>
            <a:r>
              <a:rPr lang="en-US" altLang="en-US" sz="2000">
                <a:latin typeface="Times New Roman"/>
                <a:cs typeface="Times New Roman"/>
              </a:rPr>
              <a:t>(CLR), which provides memory management and other system services, and an extensive </a:t>
            </a:r>
            <a:r>
              <a:rPr lang="en-US" altLang="en-US" sz="2000" b="1">
                <a:latin typeface="Times New Roman"/>
                <a:cs typeface="Times New Roman"/>
              </a:rPr>
              <a:t>Class Library</a:t>
            </a:r>
            <a:r>
              <a:rPr lang="en-US" altLang="en-US" sz="2000">
                <a:latin typeface="Times New Roman"/>
                <a:cs typeface="Times New Roman"/>
              </a:rPr>
              <a:t>, which includes tested, reusable code for all major areas of application development</a:t>
            </a:r>
          </a:p>
        </p:txBody>
      </p:sp>
    </p:spTree>
    <p:extLst>
      <p:ext uri="{BB962C8B-B14F-4D97-AF65-F5344CB8AC3E}">
        <p14:creationId xmlns:p14="http://schemas.microsoft.com/office/powerpoint/2010/main" val="266507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6AE0E4C-4F5E-2EB4-2CF6-8CD4129EE6C3}"/>
              </a:ext>
            </a:extLst>
          </p:cNvPr>
          <p:cNvSpPr>
            <a:spLocks noGrp="1"/>
          </p:cNvSpPr>
          <p:nvPr>
            <p:ph type="ctrTitle" idx="4294967295"/>
          </p:nvPr>
        </p:nvSpPr>
        <p:spPr>
          <a:xfrm>
            <a:off x="1905000" y="228600"/>
            <a:ext cx="8001000" cy="685800"/>
          </a:xfrm>
        </p:spPr>
        <p:txBody>
          <a:bodyPr>
            <a:normAutofit/>
          </a:bodyPr>
          <a:lstStyle/>
          <a:p>
            <a:pPr algn="ctr" eaLnBrk="1" hangingPunct="1"/>
            <a:r>
              <a:rPr lang="en-US" altLang="en-US" sz="2800" b="1">
                <a:latin typeface="+mn-lt"/>
              </a:rPr>
              <a:t>CLI</a:t>
            </a:r>
          </a:p>
        </p:txBody>
      </p:sp>
      <p:sp>
        <p:nvSpPr>
          <p:cNvPr id="6147" name="Subtitle 2">
            <a:extLst>
              <a:ext uri="{FF2B5EF4-FFF2-40B4-BE49-F238E27FC236}">
                <a16:creationId xmlns:a16="http://schemas.microsoft.com/office/drawing/2014/main" id="{5BF6E612-F26B-56E5-931F-BC1EC73518F3}"/>
              </a:ext>
            </a:extLst>
          </p:cNvPr>
          <p:cNvSpPr>
            <a:spLocks noGrp="1"/>
          </p:cNvSpPr>
          <p:nvPr>
            <p:ph type="subTitle" idx="4294967295"/>
          </p:nvPr>
        </p:nvSpPr>
        <p:spPr>
          <a:xfrm>
            <a:off x="990600" y="838200"/>
            <a:ext cx="10422466" cy="5638800"/>
          </a:xfrm>
        </p:spPr>
        <p:txBody>
          <a:bodyPr vert="horz" lIns="91440" tIns="45720" rIns="91440" bIns="45720" rtlCol="0" anchor="t">
            <a:noAutofit/>
          </a:bodyPr>
          <a:lstStyle/>
          <a:p>
            <a:pPr marL="0" indent="0" algn="just">
              <a:lnSpc>
                <a:spcPct val="150000"/>
              </a:lnSpc>
            </a:pPr>
            <a:r>
              <a:rPr lang="en-US" altLang="en-US" sz="2000" dirty="0">
                <a:solidFill>
                  <a:srgbClr val="0D0D0D"/>
                </a:solidFill>
                <a:latin typeface="Times New Roman"/>
                <a:cs typeface="Times New Roman"/>
              </a:rPr>
              <a:t>  The </a:t>
            </a:r>
            <a:r>
              <a:rPr lang="en-US" altLang="en-US" sz="2000" b="1" dirty="0">
                <a:solidFill>
                  <a:srgbClr val="0D0D0D"/>
                </a:solidFill>
                <a:latin typeface="Times New Roman"/>
                <a:cs typeface="Times New Roman"/>
              </a:rPr>
              <a:t>Common Language Infrastructure (CLI)</a:t>
            </a:r>
            <a:r>
              <a:rPr lang="en-US" altLang="en-US" sz="2000" dirty="0">
                <a:solidFill>
                  <a:srgbClr val="0D0D0D"/>
                </a:solidFill>
                <a:latin typeface="Times New Roman"/>
                <a:cs typeface="Times New Roman"/>
              </a:rPr>
              <a:t> is an open specification developed by Microsoft and standardized by ISO and ECMA</a:t>
            </a:r>
            <a:endParaRPr lang="en-US" dirty="0"/>
          </a:p>
          <a:p>
            <a:pPr marL="0" indent="0" algn="just">
              <a:lnSpc>
                <a:spcPct val="150000"/>
              </a:lnSpc>
            </a:pPr>
            <a:r>
              <a:rPr lang="en-US" altLang="en-US" sz="2000" dirty="0">
                <a:solidFill>
                  <a:srgbClr val="0D0D0D"/>
                </a:solidFill>
                <a:latin typeface="Times New Roman"/>
                <a:cs typeface="Times New Roman"/>
              </a:rPr>
              <a:t>  It  describes the executable code and runtime environment that form the core of the Microsoft .NET Framework and the free and open source implementations Mono and Portable.NET. </a:t>
            </a:r>
            <a:endParaRPr lang="en-US" altLang="en-US" sz="2000"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pPr>
            <a:r>
              <a:rPr lang="en-US" altLang="en-US" sz="2000" dirty="0">
                <a:solidFill>
                  <a:srgbClr val="0D0D0D"/>
                </a:solidFill>
                <a:latin typeface="Times New Roman"/>
                <a:cs typeface="Times New Roman"/>
              </a:rPr>
              <a:t> The specification defines an environment that allows multiple high-level languages to be used on different computer platforms without being rewritten for specific architectures.</a:t>
            </a:r>
          </a:p>
          <a:p>
            <a:pPr marL="0" indent="0" algn="just">
              <a:lnSpc>
                <a:spcPct val="150000"/>
              </a:lnSpc>
            </a:pPr>
            <a:r>
              <a:rPr lang="en-US" altLang="en-US" sz="2000" dirty="0">
                <a:latin typeface="Times New Roman"/>
                <a:cs typeface="Times New Roman"/>
              </a:rPr>
              <a:t>   The CLI specification describes the following four aspects:-</a:t>
            </a:r>
          </a:p>
          <a:p>
            <a:pPr marL="0" indent="0" algn="just">
              <a:lnSpc>
                <a:spcPct val="150000"/>
              </a:lnSpc>
              <a:buNone/>
            </a:pPr>
            <a:r>
              <a:rPr lang="en-US" altLang="en-US" sz="2000" dirty="0">
                <a:solidFill>
                  <a:srgbClr val="0D0D0D"/>
                </a:solidFill>
                <a:latin typeface="Times New Roman"/>
                <a:cs typeface="Times New Roman"/>
              </a:rPr>
              <a:t>       CTS(Common Type System),        Meta data</a:t>
            </a:r>
            <a:endParaRPr lang="en-US" altLang="en-US" sz="2000"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sz="2000" dirty="0">
                <a:solidFill>
                  <a:srgbClr val="0D0D0D"/>
                </a:solidFill>
                <a:latin typeface="Times New Roman"/>
                <a:cs typeface="Times New Roman"/>
              </a:rPr>
              <a:t>                                     CLS ( Common Language specification),        VES( Virtual Execution System)</a:t>
            </a:r>
            <a:endParaRPr lang="en-US" altLang="en-US" sz="2000"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altLang="en-US" sz="2000">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CD843F69-864F-C51D-81FB-3480B8E247CC}"/>
              </a:ext>
            </a:extLst>
          </p:cNvPr>
          <p:cNvSpPr>
            <a:spLocks noGrp="1"/>
          </p:cNvSpPr>
          <p:nvPr>
            <p:ph idx="4294967295"/>
          </p:nvPr>
        </p:nvSpPr>
        <p:spPr>
          <a:xfrm>
            <a:off x="762000" y="457200"/>
            <a:ext cx="10363200" cy="6019800"/>
          </a:xfrm>
        </p:spPr>
        <p:txBody>
          <a:bodyPr vert="horz" lIns="91440" tIns="45720" rIns="91440" bIns="45720" rtlCol="0" anchor="t">
            <a:normAutofit/>
          </a:bodyPr>
          <a:lstStyle/>
          <a:p>
            <a:pPr algn="just" eaLnBrk="1" hangingPunct="1">
              <a:lnSpc>
                <a:spcPct val="150000"/>
              </a:lnSpc>
            </a:pPr>
            <a:endParaRPr lang="en-US" altLang="en-US" sz="2000" b="1">
              <a:latin typeface="Times New Roman" panose="02020603050405020304" pitchFamily="18" charset="0"/>
              <a:cs typeface="Times New Roman" panose="02020603050405020304" pitchFamily="18" charset="0"/>
            </a:endParaRPr>
          </a:p>
          <a:p>
            <a:pPr algn="just" eaLnBrk="1" hangingPunct="1">
              <a:lnSpc>
                <a:spcPct val="150000"/>
              </a:lnSpc>
            </a:pPr>
            <a:r>
              <a:rPr lang="en-US" altLang="en-US" sz="2000" b="1" dirty="0">
                <a:latin typeface="Times New Roman"/>
                <a:cs typeface="Times New Roman"/>
              </a:rPr>
              <a:t>CTS </a:t>
            </a:r>
            <a:r>
              <a:rPr lang="en-US" altLang="en-US" sz="2000" dirty="0">
                <a:latin typeface="Times New Roman"/>
                <a:cs typeface="Times New Roman"/>
              </a:rPr>
              <a:t>: A set of data types and operations that are shared by all CTS-compliant programming languages.</a:t>
            </a:r>
          </a:p>
          <a:p>
            <a:pPr algn="just">
              <a:lnSpc>
                <a:spcPct val="150000"/>
              </a:lnSpc>
            </a:pPr>
            <a:r>
              <a:rPr lang="en-US" altLang="en-US" sz="2000" b="1" dirty="0">
                <a:latin typeface="Times New Roman"/>
                <a:cs typeface="Times New Roman"/>
              </a:rPr>
              <a:t>METADATA:</a:t>
            </a:r>
            <a:r>
              <a:rPr lang="en-US" altLang="en-US" sz="2000" dirty="0">
                <a:latin typeface="Times New Roman"/>
                <a:cs typeface="Times New Roman"/>
              </a:rPr>
              <a:t>  It refers to certain data structures embedded within the Common Intermediate Language code that describes the high-level structure of the code. </a:t>
            </a:r>
            <a:endParaRPr lang="en-US" altLang="en-US" sz="2000" dirty="0">
              <a:latin typeface="Times New Roman" panose="02020603050405020304" pitchFamily="18" charset="0"/>
              <a:cs typeface="Times New Roman" panose="02020603050405020304" pitchFamily="18" charset="0"/>
            </a:endParaRPr>
          </a:p>
          <a:p>
            <a:pPr algn="just">
              <a:lnSpc>
                <a:spcPct val="150000"/>
              </a:lnSpc>
            </a:pPr>
            <a:r>
              <a:rPr lang="en-US" altLang="en-US" sz="2000" dirty="0">
                <a:latin typeface="Times New Roman"/>
                <a:cs typeface="Times New Roman"/>
              </a:rPr>
              <a:t>Metadata describes all classes and class members that are defined in the assembly, and the classes and class members that the current assembly will call from another assembly. </a:t>
            </a: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50000"/>
              </a:lnSpc>
            </a:pPr>
            <a:r>
              <a:rPr lang="en-US" altLang="en-US" sz="2000" dirty="0">
                <a:latin typeface="Times New Roman"/>
                <a:cs typeface="Times New Roman"/>
              </a:rPr>
              <a:t>The metadata for a method contains the complete description of the method, including the class (and the assembly that contains the class), the return type and all of the method parameters.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C95D43C8EF9A44B7A31E3E70E8826B" ma:contentTypeVersion="3" ma:contentTypeDescription="Create a new document." ma:contentTypeScope="" ma:versionID="4bf849ac32b4f63628fc38935b04a385">
  <xsd:schema xmlns:xsd="http://www.w3.org/2001/XMLSchema" xmlns:xs="http://www.w3.org/2001/XMLSchema" xmlns:p="http://schemas.microsoft.com/office/2006/metadata/properties" xmlns:ns2="351f547c-0f84-4a23-bd8e-ceddfc04faad" targetNamespace="http://schemas.microsoft.com/office/2006/metadata/properties" ma:root="true" ma:fieldsID="dec0cc73e34cbb82a3b7f0065fe495ac" ns2:_="">
    <xsd:import namespace="351f547c-0f84-4a23-bd8e-ceddfc04faad"/>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1f547c-0f84-4a23-bd8e-ceddfc04fa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33F579-DED2-4092-91FB-B930D5C11542}">
  <ds:schemaRefs>
    <ds:schemaRef ds:uri="351f547c-0f84-4a23-bd8e-ceddfc04faa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FC5CAB0-69E4-44EE-AF1F-B6C26561DC5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02DB1EA-BE06-4A7D-8DE2-FEA13419F1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Edge</Template>
  <TotalTime>87</TotalTime>
  <Words>5275</Words>
  <Application>Microsoft Office PowerPoint</Application>
  <PresentationFormat>Widescreen</PresentationFormat>
  <Paragraphs>344</Paragraphs>
  <Slides>44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Lucida Console</vt:lpstr>
      <vt:lpstr>open sans</vt:lpstr>
      <vt:lpstr>Segoe UI</vt:lpstr>
      <vt:lpstr>Times New Roman</vt:lpstr>
      <vt:lpstr>Office Theme</vt:lpstr>
      <vt:lpstr>Objectives</vt:lpstr>
      <vt:lpstr>PowerPoint Presentation</vt:lpstr>
      <vt:lpstr>PowerPoint Presentation</vt:lpstr>
      <vt:lpstr>                  .NET and .NET Framework </vt:lpstr>
      <vt:lpstr>                  .NET and .NET Framework </vt:lpstr>
      <vt:lpstr>                  .NET Framework</vt:lpstr>
      <vt:lpstr>                  .NET Framework</vt:lpstr>
      <vt:lpstr>CLI</vt:lpstr>
      <vt:lpstr>PowerPoint Presentation</vt:lpstr>
      <vt:lpstr>PowerPoint Presentation</vt:lpstr>
      <vt:lpstr>PowerPoint Presentation</vt:lpstr>
      <vt:lpstr>Features</vt:lpstr>
      <vt:lpstr>PowerPoint Presentation</vt:lpstr>
      <vt:lpstr>Versions</vt:lpstr>
      <vt:lpstr>PowerPoint Presentation</vt:lpstr>
      <vt:lpstr>PowerPoint Presentation</vt:lpstr>
      <vt:lpstr>CLR</vt:lpstr>
      <vt:lpstr>PowerPoint Presentation</vt:lpstr>
      <vt:lpstr>PowerPoint Presentation</vt:lpstr>
      <vt:lpstr>CLR Architecture</vt:lpstr>
      <vt:lpstr>PowerPoint Presentation</vt:lpstr>
      <vt:lpstr>CTS(Common Type System)</vt:lpstr>
      <vt:lpstr>PowerPoint Presentation</vt:lpstr>
      <vt:lpstr>PowerPoint Presentation</vt:lpstr>
      <vt:lpstr>CTS</vt:lpstr>
      <vt:lpstr>Class Library</vt:lpstr>
      <vt:lpstr>PowerPoint Presentation</vt:lpstr>
      <vt:lpstr>Namespaces</vt:lpstr>
      <vt:lpstr>Assemblies</vt:lpstr>
      <vt:lpstr>PowerPoint Presentation</vt:lpstr>
      <vt:lpstr>PowerPoint Presentation</vt:lpstr>
      <vt:lpstr>PowerPoint Presentation</vt:lpstr>
      <vt:lpstr>Assembly Manifest</vt:lpstr>
      <vt:lpstr>Metadata</vt:lpstr>
      <vt:lpstr>PowerPoint Presentation</vt:lpstr>
      <vt:lpstr>Application Types</vt:lpstr>
      <vt:lpstr>PowerPoint Presentation</vt:lpstr>
      <vt:lpstr>       </vt:lpstr>
      <vt:lpstr>Managed code Execution Process</vt:lpstr>
      <vt:lpstr>PowerPoint Presentation</vt:lpstr>
      <vt:lpstr>CLR: Execution Model</vt:lpstr>
      <vt:lpstr>JIT Types </vt:lpstr>
      <vt:lpstr>Introduction to .NET Core </vt:lpstr>
      <vt:lpstr>Module 1 -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C Komalavalli</cp:lastModifiedBy>
  <cp:revision>29</cp:revision>
  <dcterms:created xsi:type="dcterms:W3CDTF">2007-08-28T09:12:38Z</dcterms:created>
  <dcterms:modified xsi:type="dcterms:W3CDTF">2023-02-23T05:06:53Z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0x01010089C95D43C8EF9A44B7A31E3E70E8826B</vt:lpwstr>
  </property>
</Properties>
</file>