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7" r:id="rId1"/>
  </p:sldMasterIdLst>
  <p:notesMasterIdLst>
    <p:notesMasterId r:id="rId43"/>
  </p:notesMasterIdLst>
  <p:sldIdLst>
    <p:sldId id="423" r:id="rId2"/>
    <p:sldId id="257" r:id="rId3"/>
    <p:sldId id="424" r:id="rId4"/>
    <p:sldId id="425" r:id="rId5"/>
    <p:sldId id="262" r:id="rId6"/>
    <p:sldId id="426" r:id="rId7"/>
    <p:sldId id="427" r:id="rId8"/>
    <p:sldId id="428" r:id="rId9"/>
    <p:sldId id="292" r:id="rId10"/>
    <p:sldId id="429" r:id="rId11"/>
    <p:sldId id="294" r:id="rId12"/>
    <p:sldId id="430" r:id="rId13"/>
    <p:sldId id="431" r:id="rId14"/>
    <p:sldId id="432" r:id="rId15"/>
    <p:sldId id="433" r:id="rId16"/>
    <p:sldId id="434" r:id="rId17"/>
    <p:sldId id="435" r:id="rId18"/>
    <p:sldId id="274" r:id="rId19"/>
    <p:sldId id="436" r:id="rId20"/>
    <p:sldId id="437" r:id="rId21"/>
    <p:sldId id="268" r:id="rId22"/>
    <p:sldId id="438" r:id="rId23"/>
    <p:sldId id="439" r:id="rId24"/>
    <p:sldId id="269" r:id="rId25"/>
    <p:sldId id="270" r:id="rId26"/>
    <p:sldId id="271" r:id="rId27"/>
    <p:sldId id="441" r:id="rId28"/>
    <p:sldId id="272" r:id="rId29"/>
    <p:sldId id="282" r:id="rId30"/>
    <p:sldId id="442" r:id="rId31"/>
    <p:sldId id="306" r:id="rId32"/>
    <p:sldId id="309" r:id="rId33"/>
    <p:sldId id="284" r:id="rId34"/>
    <p:sldId id="285" r:id="rId35"/>
    <p:sldId id="443" r:id="rId36"/>
    <p:sldId id="447" r:id="rId37"/>
    <p:sldId id="281" r:id="rId38"/>
    <p:sldId id="448" r:id="rId39"/>
    <p:sldId id="449" r:id="rId40"/>
    <p:sldId id="450" r:id="rId41"/>
    <p:sldId id="451" r:id="rId42"/>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926" autoAdjust="0"/>
    <p:restoredTop sz="94728" autoAdjust="0"/>
  </p:normalViewPr>
  <p:slideViewPr>
    <p:cSldViewPr>
      <p:cViewPr varScale="1">
        <p:scale>
          <a:sx n="78" d="100"/>
          <a:sy n="78" d="100"/>
        </p:scale>
        <p:origin x="422" y="67"/>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a:defRPr/>
            </a:pPr>
            <a:fld id="{A478010F-4204-40FD-88FF-DBC580611317}" type="datetimeFigureOut">
              <a:rPr lang="en-US"/>
              <a:pPr>
                <a:defRPr/>
              </a:pPr>
              <a:t>3/17/2023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66EB261B-CF37-48FD-AD6F-F79A0F5873E2}" type="slidenum">
              <a:rPr lang="en-US" altLang="en-US"/>
              <a:pPr>
                <a:defRPr/>
              </a:pPr>
              <a:t>‹#›</a:t>
            </a:fld>
            <a:endParaRPr lang="en-US" altLang="en-US"/>
          </a:p>
        </p:txBody>
      </p:sp>
    </p:spTree>
    <p:extLst>
      <p:ext uri="{BB962C8B-B14F-4D97-AF65-F5344CB8AC3E}">
        <p14:creationId xmlns:p14="http://schemas.microsoft.com/office/powerpoint/2010/main" val="23753190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DCFF817F-663F-4AAC-8A42-4BC5EF91B4EE}" type="datetime1">
              <a:rPr lang="en-US" smtClean="0"/>
              <a:t>3/17/2023</a:t>
            </a:fld>
            <a:endParaRPr lang="en-US"/>
          </a:p>
        </p:txBody>
      </p:sp>
      <p:sp>
        <p:nvSpPr>
          <p:cNvPr id="5" name="Footer Placeholder 4"/>
          <p:cNvSpPr>
            <a:spLocks noGrp="1"/>
          </p:cNvSpPr>
          <p:nvPr>
            <p:ph type="ftr" sz="quarter" idx="11"/>
          </p:nvPr>
        </p:nvSpPr>
        <p:spPr/>
        <p:txBody>
          <a:bodyPr/>
          <a:lstStyle/>
          <a:p>
            <a:pPr>
              <a:defRPr/>
            </a:pPr>
            <a:r>
              <a:rPr lang="en-US"/>
              <a:t>Java Practice-Mr. R C Ravindranath, Asst. Prof., SOE-CSE</a:t>
            </a:r>
          </a:p>
        </p:txBody>
      </p:sp>
      <p:sp>
        <p:nvSpPr>
          <p:cNvPr id="6" name="Slide Number Placeholder 5"/>
          <p:cNvSpPr>
            <a:spLocks noGrp="1"/>
          </p:cNvSpPr>
          <p:nvPr>
            <p:ph type="sldNum" sz="quarter" idx="12"/>
          </p:nvPr>
        </p:nvSpPr>
        <p:spPr/>
        <p:txBody>
          <a:bodyPr/>
          <a:lstStyle/>
          <a:p>
            <a:pPr>
              <a:defRPr/>
            </a:pPr>
            <a:fld id="{C7EAA41F-A922-4686-BA3C-62BDFD285D9D}" type="slidenum">
              <a:rPr lang="en-US" altLang="en-US" smtClean="0"/>
              <a:pPr>
                <a:defRPr/>
              </a:pPr>
              <a:t>‹#›</a:t>
            </a:fld>
            <a:endParaRPr lang="en-US" altLang="en-US"/>
          </a:p>
        </p:txBody>
      </p:sp>
    </p:spTree>
    <p:extLst>
      <p:ext uri="{BB962C8B-B14F-4D97-AF65-F5344CB8AC3E}">
        <p14:creationId xmlns:p14="http://schemas.microsoft.com/office/powerpoint/2010/main" val="1772934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E191C554-58F0-4584-A83A-006F45A548DF}" type="datetime1">
              <a:rPr lang="en-US" smtClean="0"/>
              <a:t>3/17/2023</a:t>
            </a:fld>
            <a:endParaRPr lang="en-US"/>
          </a:p>
        </p:txBody>
      </p:sp>
      <p:sp>
        <p:nvSpPr>
          <p:cNvPr id="5" name="Footer Placeholder 4"/>
          <p:cNvSpPr>
            <a:spLocks noGrp="1"/>
          </p:cNvSpPr>
          <p:nvPr>
            <p:ph type="ftr" sz="quarter" idx="11"/>
          </p:nvPr>
        </p:nvSpPr>
        <p:spPr/>
        <p:txBody>
          <a:bodyPr/>
          <a:lstStyle/>
          <a:p>
            <a:pPr>
              <a:defRPr/>
            </a:pPr>
            <a:r>
              <a:rPr lang="en-US"/>
              <a:t>Java Practice-Mr. R C Ravindranath, Asst. Prof., SOE-CSE</a:t>
            </a:r>
          </a:p>
        </p:txBody>
      </p:sp>
      <p:sp>
        <p:nvSpPr>
          <p:cNvPr id="6" name="Slide Number Placeholder 5"/>
          <p:cNvSpPr>
            <a:spLocks noGrp="1"/>
          </p:cNvSpPr>
          <p:nvPr>
            <p:ph type="sldNum" sz="quarter" idx="12"/>
          </p:nvPr>
        </p:nvSpPr>
        <p:spPr/>
        <p:txBody>
          <a:bodyPr/>
          <a:lstStyle/>
          <a:p>
            <a:pPr>
              <a:defRPr/>
            </a:pPr>
            <a:fld id="{E5F1C36E-CD42-41C9-86B5-4AA82F65620B}" type="slidenum">
              <a:rPr lang="en-US" altLang="en-US" smtClean="0"/>
              <a:pPr>
                <a:defRPr/>
              </a:pPr>
              <a:t>‹#›</a:t>
            </a:fld>
            <a:endParaRPr lang="en-US" altLang="en-US"/>
          </a:p>
        </p:txBody>
      </p:sp>
    </p:spTree>
    <p:extLst>
      <p:ext uri="{BB962C8B-B14F-4D97-AF65-F5344CB8AC3E}">
        <p14:creationId xmlns:p14="http://schemas.microsoft.com/office/powerpoint/2010/main" val="1107857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7A9F642D-48E6-4BC7-AA42-7C7AD28F1ED0}" type="datetime1">
              <a:rPr lang="en-US" smtClean="0"/>
              <a:t>3/17/2023</a:t>
            </a:fld>
            <a:endParaRPr lang="en-US"/>
          </a:p>
        </p:txBody>
      </p:sp>
      <p:sp>
        <p:nvSpPr>
          <p:cNvPr id="5" name="Footer Placeholder 4"/>
          <p:cNvSpPr>
            <a:spLocks noGrp="1"/>
          </p:cNvSpPr>
          <p:nvPr>
            <p:ph type="ftr" sz="quarter" idx="11"/>
          </p:nvPr>
        </p:nvSpPr>
        <p:spPr/>
        <p:txBody>
          <a:bodyPr/>
          <a:lstStyle/>
          <a:p>
            <a:pPr>
              <a:defRPr/>
            </a:pPr>
            <a:r>
              <a:rPr lang="en-US"/>
              <a:t>Java Practice-Mr. R C Ravindranath, Asst. Prof., SOE-CSE</a:t>
            </a:r>
          </a:p>
        </p:txBody>
      </p:sp>
      <p:sp>
        <p:nvSpPr>
          <p:cNvPr id="6" name="Slide Number Placeholder 5"/>
          <p:cNvSpPr>
            <a:spLocks noGrp="1"/>
          </p:cNvSpPr>
          <p:nvPr>
            <p:ph type="sldNum" sz="quarter" idx="12"/>
          </p:nvPr>
        </p:nvSpPr>
        <p:spPr/>
        <p:txBody>
          <a:bodyPr/>
          <a:lstStyle/>
          <a:p>
            <a:pPr>
              <a:defRPr/>
            </a:pPr>
            <a:fld id="{A5B80D9D-5719-4315-811B-7F05FDE2BB3C}" type="slidenum">
              <a:rPr lang="en-US" altLang="en-US" smtClean="0"/>
              <a:pPr>
                <a:defRPr/>
              </a:pPr>
              <a:t>‹#›</a:t>
            </a:fld>
            <a:endParaRPr lang="en-US" altLang="en-US"/>
          </a:p>
        </p:txBody>
      </p:sp>
    </p:spTree>
    <p:extLst>
      <p:ext uri="{BB962C8B-B14F-4D97-AF65-F5344CB8AC3E}">
        <p14:creationId xmlns:p14="http://schemas.microsoft.com/office/powerpoint/2010/main" val="2875132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D71DE77B-4FF2-4EEB-95BB-879474B11F78}" type="datetime1">
              <a:rPr lang="en-US" smtClean="0"/>
              <a:t>3/17/2023</a:t>
            </a:fld>
            <a:endParaRPr lang="en-US"/>
          </a:p>
        </p:txBody>
      </p:sp>
      <p:sp>
        <p:nvSpPr>
          <p:cNvPr id="5" name="Footer Placeholder 4"/>
          <p:cNvSpPr>
            <a:spLocks noGrp="1"/>
          </p:cNvSpPr>
          <p:nvPr>
            <p:ph type="ftr" sz="quarter" idx="11"/>
          </p:nvPr>
        </p:nvSpPr>
        <p:spPr/>
        <p:txBody>
          <a:bodyPr/>
          <a:lstStyle/>
          <a:p>
            <a:pPr>
              <a:defRPr/>
            </a:pPr>
            <a:r>
              <a:rPr lang="en-US"/>
              <a:t>Java Practice-Mr. R C Ravindranath, Asst. Prof., SOE-CSE</a:t>
            </a:r>
          </a:p>
        </p:txBody>
      </p:sp>
      <p:sp>
        <p:nvSpPr>
          <p:cNvPr id="6" name="Slide Number Placeholder 5"/>
          <p:cNvSpPr>
            <a:spLocks noGrp="1"/>
          </p:cNvSpPr>
          <p:nvPr>
            <p:ph type="sldNum" sz="quarter" idx="12"/>
          </p:nvPr>
        </p:nvSpPr>
        <p:spPr/>
        <p:txBody>
          <a:bodyPr/>
          <a:lstStyle/>
          <a:p>
            <a:pPr>
              <a:defRPr/>
            </a:pPr>
            <a:fld id="{6CA00F6B-167A-4933-A052-AD0F4B8522F6}" type="slidenum">
              <a:rPr lang="en-US" altLang="en-US" smtClean="0"/>
              <a:pPr>
                <a:defRPr/>
              </a:pPr>
              <a:t>‹#›</a:t>
            </a:fld>
            <a:endParaRPr lang="en-US" altLang="en-US"/>
          </a:p>
        </p:txBody>
      </p:sp>
    </p:spTree>
    <p:extLst>
      <p:ext uri="{BB962C8B-B14F-4D97-AF65-F5344CB8AC3E}">
        <p14:creationId xmlns:p14="http://schemas.microsoft.com/office/powerpoint/2010/main" val="1385911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5CCE7C58-2158-448F-B73B-519EC7EE63C6}" type="datetime1">
              <a:rPr lang="en-US" smtClean="0"/>
              <a:t>3/17/2023</a:t>
            </a:fld>
            <a:endParaRPr lang="en-US"/>
          </a:p>
        </p:txBody>
      </p:sp>
      <p:sp>
        <p:nvSpPr>
          <p:cNvPr id="5" name="Footer Placeholder 4"/>
          <p:cNvSpPr>
            <a:spLocks noGrp="1"/>
          </p:cNvSpPr>
          <p:nvPr>
            <p:ph type="ftr" sz="quarter" idx="11"/>
          </p:nvPr>
        </p:nvSpPr>
        <p:spPr/>
        <p:txBody>
          <a:bodyPr/>
          <a:lstStyle/>
          <a:p>
            <a:pPr>
              <a:defRPr/>
            </a:pPr>
            <a:r>
              <a:rPr lang="en-US"/>
              <a:t>Java Practice-Mr. R C Ravindranath, Asst. Prof., SOE-CSE</a:t>
            </a:r>
          </a:p>
        </p:txBody>
      </p:sp>
      <p:sp>
        <p:nvSpPr>
          <p:cNvPr id="6" name="Slide Number Placeholder 5"/>
          <p:cNvSpPr>
            <a:spLocks noGrp="1"/>
          </p:cNvSpPr>
          <p:nvPr>
            <p:ph type="sldNum" sz="quarter" idx="12"/>
          </p:nvPr>
        </p:nvSpPr>
        <p:spPr/>
        <p:txBody>
          <a:bodyPr/>
          <a:lstStyle/>
          <a:p>
            <a:pPr>
              <a:defRPr/>
            </a:pPr>
            <a:fld id="{C873E4CF-5A47-4E84-8772-B72BDA4047F1}" type="slidenum">
              <a:rPr lang="en-US" altLang="en-US" smtClean="0"/>
              <a:pPr>
                <a:defRPr/>
              </a:pPr>
              <a:t>‹#›</a:t>
            </a:fld>
            <a:endParaRPr lang="en-US" altLang="en-US"/>
          </a:p>
        </p:txBody>
      </p:sp>
    </p:spTree>
    <p:extLst>
      <p:ext uri="{BB962C8B-B14F-4D97-AF65-F5344CB8AC3E}">
        <p14:creationId xmlns:p14="http://schemas.microsoft.com/office/powerpoint/2010/main" val="1583798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8ECC0FA6-84CD-485E-92B7-622321FC8BCB}" type="datetime1">
              <a:rPr lang="en-US" smtClean="0"/>
              <a:t>3/17/2023</a:t>
            </a:fld>
            <a:endParaRPr lang="en-US"/>
          </a:p>
        </p:txBody>
      </p:sp>
      <p:sp>
        <p:nvSpPr>
          <p:cNvPr id="6" name="Footer Placeholder 5"/>
          <p:cNvSpPr>
            <a:spLocks noGrp="1"/>
          </p:cNvSpPr>
          <p:nvPr>
            <p:ph type="ftr" sz="quarter" idx="11"/>
          </p:nvPr>
        </p:nvSpPr>
        <p:spPr/>
        <p:txBody>
          <a:bodyPr/>
          <a:lstStyle/>
          <a:p>
            <a:pPr>
              <a:defRPr/>
            </a:pPr>
            <a:r>
              <a:rPr lang="en-US"/>
              <a:t>Java Practice-Mr. R C Ravindranath, Asst. Prof., SOE-CSE</a:t>
            </a:r>
          </a:p>
        </p:txBody>
      </p:sp>
      <p:sp>
        <p:nvSpPr>
          <p:cNvPr id="7" name="Slide Number Placeholder 6"/>
          <p:cNvSpPr>
            <a:spLocks noGrp="1"/>
          </p:cNvSpPr>
          <p:nvPr>
            <p:ph type="sldNum" sz="quarter" idx="12"/>
          </p:nvPr>
        </p:nvSpPr>
        <p:spPr/>
        <p:txBody>
          <a:bodyPr/>
          <a:lstStyle/>
          <a:p>
            <a:pPr>
              <a:defRPr/>
            </a:pPr>
            <a:fld id="{231C271C-492A-4D5F-8B39-E78566C7DFCC}" type="slidenum">
              <a:rPr lang="en-US" altLang="en-US" smtClean="0"/>
              <a:pPr>
                <a:defRPr/>
              </a:pPr>
              <a:t>‹#›</a:t>
            </a:fld>
            <a:endParaRPr lang="en-US" altLang="en-US"/>
          </a:p>
        </p:txBody>
      </p:sp>
    </p:spTree>
    <p:extLst>
      <p:ext uri="{BB962C8B-B14F-4D97-AF65-F5344CB8AC3E}">
        <p14:creationId xmlns:p14="http://schemas.microsoft.com/office/powerpoint/2010/main" val="1525908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CC2DC0CE-91D4-4A51-A684-E034732B9978}" type="datetime1">
              <a:rPr lang="en-US" smtClean="0"/>
              <a:t>3/17/2023</a:t>
            </a:fld>
            <a:endParaRPr lang="en-US"/>
          </a:p>
        </p:txBody>
      </p:sp>
      <p:sp>
        <p:nvSpPr>
          <p:cNvPr id="8" name="Footer Placeholder 7"/>
          <p:cNvSpPr>
            <a:spLocks noGrp="1"/>
          </p:cNvSpPr>
          <p:nvPr>
            <p:ph type="ftr" sz="quarter" idx="11"/>
          </p:nvPr>
        </p:nvSpPr>
        <p:spPr/>
        <p:txBody>
          <a:bodyPr/>
          <a:lstStyle/>
          <a:p>
            <a:pPr>
              <a:defRPr/>
            </a:pPr>
            <a:r>
              <a:rPr lang="en-US"/>
              <a:t>Java Practice-Mr. R C Ravindranath, Asst. Prof., SOE-CSE</a:t>
            </a:r>
          </a:p>
        </p:txBody>
      </p:sp>
      <p:sp>
        <p:nvSpPr>
          <p:cNvPr id="9" name="Slide Number Placeholder 8"/>
          <p:cNvSpPr>
            <a:spLocks noGrp="1"/>
          </p:cNvSpPr>
          <p:nvPr>
            <p:ph type="sldNum" sz="quarter" idx="12"/>
          </p:nvPr>
        </p:nvSpPr>
        <p:spPr/>
        <p:txBody>
          <a:bodyPr/>
          <a:lstStyle/>
          <a:p>
            <a:pPr>
              <a:defRPr/>
            </a:pPr>
            <a:fld id="{296D9A12-4A4B-4C60-B6AC-97FBC4C17E01}" type="slidenum">
              <a:rPr lang="en-US" altLang="en-US" smtClean="0"/>
              <a:pPr>
                <a:defRPr/>
              </a:pPr>
              <a:t>‹#›</a:t>
            </a:fld>
            <a:endParaRPr lang="en-US" altLang="en-US"/>
          </a:p>
        </p:txBody>
      </p:sp>
    </p:spTree>
    <p:extLst>
      <p:ext uri="{BB962C8B-B14F-4D97-AF65-F5344CB8AC3E}">
        <p14:creationId xmlns:p14="http://schemas.microsoft.com/office/powerpoint/2010/main" val="2433526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83CFBA5B-3841-4BE1-B90A-3DD821B07BD1}" type="datetime1">
              <a:rPr lang="en-US" smtClean="0"/>
              <a:t>3/17/2023</a:t>
            </a:fld>
            <a:endParaRPr lang="en-US"/>
          </a:p>
        </p:txBody>
      </p:sp>
      <p:sp>
        <p:nvSpPr>
          <p:cNvPr id="4" name="Footer Placeholder 3"/>
          <p:cNvSpPr>
            <a:spLocks noGrp="1"/>
          </p:cNvSpPr>
          <p:nvPr>
            <p:ph type="ftr" sz="quarter" idx="11"/>
          </p:nvPr>
        </p:nvSpPr>
        <p:spPr/>
        <p:txBody>
          <a:bodyPr/>
          <a:lstStyle/>
          <a:p>
            <a:pPr>
              <a:defRPr/>
            </a:pPr>
            <a:r>
              <a:rPr lang="en-US"/>
              <a:t>Java Practice-Mr. R C Ravindranath, Asst. Prof., SOE-CSE</a:t>
            </a:r>
          </a:p>
        </p:txBody>
      </p:sp>
      <p:sp>
        <p:nvSpPr>
          <p:cNvPr id="5" name="Slide Number Placeholder 4"/>
          <p:cNvSpPr>
            <a:spLocks noGrp="1"/>
          </p:cNvSpPr>
          <p:nvPr>
            <p:ph type="sldNum" sz="quarter" idx="12"/>
          </p:nvPr>
        </p:nvSpPr>
        <p:spPr/>
        <p:txBody>
          <a:bodyPr/>
          <a:lstStyle/>
          <a:p>
            <a:pPr>
              <a:defRPr/>
            </a:pPr>
            <a:fld id="{C4D00706-9AEA-4952-BB6A-4906FEA364FB}" type="slidenum">
              <a:rPr lang="en-US" altLang="en-US" smtClean="0"/>
              <a:pPr>
                <a:defRPr/>
              </a:pPr>
              <a:t>‹#›</a:t>
            </a:fld>
            <a:endParaRPr lang="en-US" altLang="en-US"/>
          </a:p>
        </p:txBody>
      </p:sp>
    </p:spTree>
    <p:extLst>
      <p:ext uri="{BB962C8B-B14F-4D97-AF65-F5344CB8AC3E}">
        <p14:creationId xmlns:p14="http://schemas.microsoft.com/office/powerpoint/2010/main" val="1499798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10ED10F-5F38-42AE-9C67-6FB1F270AED8}" type="datetime1">
              <a:rPr lang="en-US" smtClean="0"/>
              <a:t>3/17/2023</a:t>
            </a:fld>
            <a:endParaRPr lang="en-US"/>
          </a:p>
        </p:txBody>
      </p:sp>
      <p:sp>
        <p:nvSpPr>
          <p:cNvPr id="3" name="Footer Placeholder 2"/>
          <p:cNvSpPr>
            <a:spLocks noGrp="1"/>
          </p:cNvSpPr>
          <p:nvPr>
            <p:ph type="ftr" sz="quarter" idx="11"/>
          </p:nvPr>
        </p:nvSpPr>
        <p:spPr/>
        <p:txBody>
          <a:bodyPr/>
          <a:lstStyle/>
          <a:p>
            <a:pPr>
              <a:defRPr/>
            </a:pPr>
            <a:r>
              <a:rPr lang="en-US"/>
              <a:t>Java Practice-Mr. R C Ravindranath, Asst. Prof., SOE-CSE</a:t>
            </a:r>
          </a:p>
        </p:txBody>
      </p:sp>
      <p:sp>
        <p:nvSpPr>
          <p:cNvPr id="4" name="Slide Number Placeholder 3"/>
          <p:cNvSpPr>
            <a:spLocks noGrp="1"/>
          </p:cNvSpPr>
          <p:nvPr>
            <p:ph type="sldNum" sz="quarter" idx="12"/>
          </p:nvPr>
        </p:nvSpPr>
        <p:spPr/>
        <p:txBody>
          <a:bodyPr/>
          <a:lstStyle/>
          <a:p>
            <a:pPr>
              <a:defRPr/>
            </a:pPr>
            <a:fld id="{B4E2A9EA-2E2A-4CA0-A201-F15078DE889A}" type="slidenum">
              <a:rPr lang="en-US" altLang="en-US" smtClean="0"/>
              <a:pPr>
                <a:defRPr/>
              </a:pPr>
              <a:t>‹#›</a:t>
            </a:fld>
            <a:endParaRPr lang="en-US" altLang="en-US"/>
          </a:p>
        </p:txBody>
      </p:sp>
    </p:spTree>
    <p:extLst>
      <p:ext uri="{BB962C8B-B14F-4D97-AF65-F5344CB8AC3E}">
        <p14:creationId xmlns:p14="http://schemas.microsoft.com/office/powerpoint/2010/main" val="463320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78278814-0AAE-4036-92A4-1ECF0AA047FC}" type="datetime1">
              <a:rPr lang="en-US" smtClean="0"/>
              <a:t>3/17/2023</a:t>
            </a:fld>
            <a:endParaRPr lang="en-US"/>
          </a:p>
        </p:txBody>
      </p:sp>
      <p:sp>
        <p:nvSpPr>
          <p:cNvPr id="6" name="Footer Placeholder 5"/>
          <p:cNvSpPr>
            <a:spLocks noGrp="1"/>
          </p:cNvSpPr>
          <p:nvPr>
            <p:ph type="ftr" sz="quarter" idx="11"/>
          </p:nvPr>
        </p:nvSpPr>
        <p:spPr/>
        <p:txBody>
          <a:bodyPr/>
          <a:lstStyle/>
          <a:p>
            <a:pPr>
              <a:defRPr/>
            </a:pPr>
            <a:r>
              <a:rPr lang="en-US"/>
              <a:t>Java Practice-Mr. R C Ravindranath, Asst. Prof., SOE-CSE</a:t>
            </a:r>
          </a:p>
        </p:txBody>
      </p:sp>
      <p:sp>
        <p:nvSpPr>
          <p:cNvPr id="7" name="Slide Number Placeholder 6"/>
          <p:cNvSpPr>
            <a:spLocks noGrp="1"/>
          </p:cNvSpPr>
          <p:nvPr>
            <p:ph type="sldNum" sz="quarter" idx="12"/>
          </p:nvPr>
        </p:nvSpPr>
        <p:spPr/>
        <p:txBody>
          <a:bodyPr/>
          <a:lstStyle/>
          <a:p>
            <a:pPr>
              <a:defRPr/>
            </a:pPr>
            <a:fld id="{E59F9833-046D-41FD-98BF-9DA9A329DB57}" type="slidenum">
              <a:rPr lang="en-US" altLang="en-US" smtClean="0"/>
              <a:pPr>
                <a:defRPr/>
              </a:pPr>
              <a:t>‹#›</a:t>
            </a:fld>
            <a:endParaRPr lang="en-US" altLang="en-US"/>
          </a:p>
        </p:txBody>
      </p:sp>
    </p:spTree>
    <p:extLst>
      <p:ext uri="{BB962C8B-B14F-4D97-AF65-F5344CB8AC3E}">
        <p14:creationId xmlns:p14="http://schemas.microsoft.com/office/powerpoint/2010/main" val="1463414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260E3D81-8F56-4E58-A3E4-5D9426E43BB5}" type="datetime1">
              <a:rPr lang="en-US" smtClean="0"/>
              <a:t>3/17/2023</a:t>
            </a:fld>
            <a:endParaRPr lang="en-US"/>
          </a:p>
        </p:txBody>
      </p:sp>
      <p:sp>
        <p:nvSpPr>
          <p:cNvPr id="6" name="Footer Placeholder 5"/>
          <p:cNvSpPr>
            <a:spLocks noGrp="1"/>
          </p:cNvSpPr>
          <p:nvPr>
            <p:ph type="ftr" sz="quarter" idx="11"/>
          </p:nvPr>
        </p:nvSpPr>
        <p:spPr/>
        <p:txBody>
          <a:bodyPr/>
          <a:lstStyle/>
          <a:p>
            <a:pPr>
              <a:defRPr/>
            </a:pPr>
            <a:r>
              <a:rPr lang="en-US"/>
              <a:t>Java Practice-Mr. R C Ravindranath, Asst. Prof., SOE-CSE</a:t>
            </a:r>
          </a:p>
        </p:txBody>
      </p:sp>
      <p:sp>
        <p:nvSpPr>
          <p:cNvPr id="7" name="Slide Number Placeholder 6"/>
          <p:cNvSpPr>
            <a:spLocks noGrp="1"/>
          </p:cNvSpPr>
          <p:nvPr>
            <p:ph type="sldNum" sz="quarter" idx="12"/>
          </p:nvPr>
        </p:nvSpPr>
        <p:spPr/>
        <p:txBody>
          <a:bodyPr/>
          <a:lstStyle/>
          <a:p>
            <a:pPr>
              <a:defRPr/>
            </a:pPr>
            <a:fld id="{2C64BF3B-BAE6-45F4-894B-623F90330EE5}" type="slidenum">
              <a:rPr lang="en-US" altLang="en-US" smtClean="0"/>
              <a:pPr>
                <a:defRPr/>
              </a:pPr>
              <a:t>‹#›</a:t>
            </a:fld>
            <a:endParaRPr lang="en-US" altLang="en-US"/>
          </a:p>
        </p:txBody>
      </p:sp>
    </p:spTree>
    <p:extLst>
      <p:ext uri="{BB962C8B-B14F-4D97-AF65-F5344CB8AC3E}">
        <p14:creationId xmlns:p14="http://schemas.microsoft.com/office/powerpoint/2010/main" val="621037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094F4160-2A7B-46D3-A393-B08E89989C52}" type="datetime1">
              <a:rPr lang="en-US" smtClean="0"/>
              <a:t>3/17/2023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Java Practice-Mr. R C Ravindranath, Asst. Prof., SOE-CSE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1512618B-365E-4D5F-A1C8-69B6CB29E190}" type="slidenum">
              <a:rPr lang="en-US" altLang="en-US" smtClean="0"/>
              <a:pPr>
                <a:defRPr/>
              </a:pPr>
              <a:t>‹#›</a:t>
            </a:fld>
            <a:endParaRPr lang="en-US" altLang="en-US"/>
          </a:p>
        </p:txBody>
      </p:sp>
      <p:pic>
        <p:nvPicPr>
          <p:cNvPr id="7" name="Picture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6"/>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9208894"/>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Look%20up%20declaration%20in%20glossary"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Operators.doc"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rom C# source code to machine execution"/>
          <p:cNvPicPr>
            <a:picLocks noChangeAspect="1" noChangeArrowheads="1"/>
          </p:cNvPicPr>
          <p:nvPr/>
        </p:nvPicPr>
        <p:blipFill>
          <a:blip r:embed="rId2"/>
          <a:srcRect/>
          <a:stretch>
            <a:fillRect/>
          </a:stretch>
        </p:blipFill>
        <p:spPr bwMode="auto">
          <a:xfrm>
            <a:off x="1936262" y="228600"/>
            <a:ext cx="8198338" cy="50292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381001"/>
            <a:ext cx="8382000" cy="5745163"/>
          </a:xfrm>
        </p:spPr>
        <p:txBody>
          <a:bodyPr/>
          <a:lstStyle/>
          <a:p>
            <a:r>
              <a:rPr lang="en-US" sz="2400" dirty="0">
                <a:latin typeface="Times New Roman" pitchFamily="18" charset="0"/>
                <a:cs typeface="Times New Roman" pitchFamily="18" charset="0"/>
              </a:rPr>
              <a:t>static void Main() </a:t>
            </a:r>
          </a:p>
          <a:p>
            <a:r>
              <a:rPr lang="en-US" sz="2400" dirty="0">
                <a:latin typeface="Times New Roman" pitchFamily="18" charset="0"/>
                <a:cs typeface="Times New Roman" pitchFamily="18" charset="0"/>
              </a:rPr>
              <a:t>static int Main() </a:t>
            </a:r>
          </a:p>
          <a:p>
            <a:r>
              <a:rPr lang="en-US" sz="2400" b="1" dirty="0">
                <a:latin typeface="Times New Roman" pitchFamily="18" charset="0"/>
                <a:cs typeface="Times New Roman" pitchFamily="18" charset="0"/>
              </a:rPr>
              <a:t>static void Main(string[] </a:t>
            </a:r>
            <a:r>
              <a:rPr lang="en-US" sz="2400" b="1" dirty="0" err="1">
                <a:latin typeface="Times New Roman" pitchFamily="18" charset="0"/>
                <a:cs typeface="Times New Roman" pitchFamily="18" charset="0"/>
              </a:rPr>
              <a:t>args</a:t>
            </a:r>
            <a:r>
              <a:rPr lang="en-US" sz="2400" b="1" dirty="0">
                <a:latin typeface="Times New Roman" pitchFamily="18" charset="0"/>
                <a:cs typeface="Times New Roman" pitchFamily="18" charset="0"/>
              </a:rPr>
              <a:t>) </a:t>
            </a:r>
          </a:p>
          <a:p>
            <a:r>
              <a:rPr lang="en-US" sz="2400" dirty="0">
                <a:latin typeface="Times New Roman" pitchFamily="18" charset="0"/>
                <a:cs typeface="Times New Roman" pitchFamily="18" charset="0"/>
              </a:rPr>
              <a:t>static  int Main(</a:t>
            </a:r>
            <a:r>
              <a:rPr lang="en-US" sz="2400" b="1" dirty="0">
                <a:latin typeface="Times New Roman" pitchFamily="18" charset="0"/>
                <a:cs typeface="Times New Roman" pitchFamily="18" charset="0"/>
              </a:rPr>
              <a:t>string[] </a:t>
            </a:r>
            <a:r>
              <a:rPr lang="en-US" sz="2400" b="1" dirty="0" err="1">
                <a:latin typeface="Times New Roman" pitchFamily="18" charset="0"/>
                <a:cs typeface="Times New Roman" pitchFamily="18" charset="0"/>
              </a:rPr>
              <a:t>args</a:t>
            </a:r>
            <a:r>
              <a:rPr lang="en-US" sz="2400" dirty="0">
                <a:latin typeface="Times New Roman" pitchFamily="18" charset="0"/>
                <a:cs typeface="Times New Roman" pitchFamily="18" charset="0"/>
              </a:rPr>
              <a:t>)</a:t>
            </a:r>
          </a:p>
          <a:p>
            <a:pPr>
              <a:buNone/>
            </a:pPr>
            <a:r>
              <a:rPr lang="en-US" dirty="0">
                <a:latin typeface="Times New Roman" pitchFamily="18" charset="0"/>
                <a:cs typeface="Times New Roman" pitchFamily="18" charset="0"/>
              </a:rPr>
              <a:t>Formatted Output </a:t>
            </a:r>
          </a:p>
          <a:p>
            <a:r>
              <a:rPr lang="en-US" sz="2000" dirty="0">
                <a:latin typeface="Times New Roman" pitchFamily="18" charset="0"/>
                <a:cs typeface="Times New Roman" pitchFamily="18" charset="0"/>
              </a:rPr>
              <a:t>Console.WriteLine(“Here is 10/3:{0:#.##}”,10.0/3.0);</a:t>
            </a:r>
          </a:p>
          <a:p>
            <a:r>
              <a:rPr lang="en-US" sz="2000" dirty="0">
                <a:latin typeface="Times New Roman" pitchFamily="18" charset="0"/>
                <a:cs typeface="Times New Roman" pitchFamily="18" charset="0"/>
              </a:rPr>
              <a:t>Console.WriteLine(“Current Balance  is {0:C}”, balance);</a:t>
            </a:r>
          </a:p>
          <a:p>
            <a:r>
              <a:rPr lang="en-IN" sz="2000" dirty="0" err="1"/>
              <a:t>Console.Write</a:t>
            </a:r>
            <a:r>
              <a:rPr lang="en-IN" sz="2000" dirty="0"/>
              <a:t>("{0:F2}", 25);     output : 25.00</a:t>
            </a:r>
          </a:p>
          <a:p>
            <a:r>
              <a:rPr lang="en-IN" sz="2000" dirty="0" err="1"/>
              <a:t>Console.Write</a:t>
            </a:r>
            <a:r>
              <a:rPr lang="en-IN" sz="2000" dirty="0"/>
              <a:t>("{0:D5}", 25);     output : 00025</a:t>
            </a:r>
          </a:p>
          <a:p>
            <a:r>
              <a:rPr lang="en-IN" sz="2000" dirty="0" err="1"/>
              <a:t>Console.Write</a:t>
            </a:r>
            <a:r>
              <a:rPr lang="en-IN" sz="2000" dirty="0"/>
              <a:t>("{0:F0}", 25);     output : 25</a:t>
            </a:r>
            <a:endParaRPr lang="en-US" sz="20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457200"/>
            <a:ext cx="10744200" cy="5257800"/>
          </a:xfrm>
        </p:spPr>
        <p:txBody>
          <a:bodyPr>
            <a:normAutofit fontScale="92500" lnSpcReduction="10000"/>
          </a:bodyPr>
          <a:lstStyle/>
          <a:p>
            <a:pPr algn="ctr">
              <a:buNone/>
            </a:pPr>
            <a:r>
              <a:rPr lang="en-US" sz="3500" dirty="0">
                <a:latin typeface="Times New Roman" panose="02020603050405020304" pitchFamily="18" charset="0"/>
                <a:cs typeface="Times New Roman" panose="02020603050405020304" pitchFamily="18" charset="0"/>
              </a:rPr>
              <a:t>Command Line arguments Rules</a:t>
            </a:r>
            <a:endParaRPr lang="en-IN" sz="4500" b="1" dirty="0"/>
          </a:p>
          <a:p>
            <a:r>
              <a:rPr lang="en-IN" sz="3100" dirty="0">
                <a:latin typeface="Times New Roman" pitchFamily="18" charset="0"/>
                <a:cs typeface="Times New Roman" pitchFamily="18" charset="0"/>
              </a:rPr>
              <a:t>Arguments are delimited by white space, which is either a space or a tab.</a:t>
            </a:r>
          </a:p>
          <a:p>
            <a:r>
              <a:rPr lang="en-IN" sz="3100" dirty="0">
                <a:latin typeface="Times New Roman" pitchFamily="18" charset="0"/>
                <a:cs typeface="Times New Roman" pitchFamily="18" charset="0"/>
              </a:rPr>
              <a:t>The caret character (^) is not recognized as an escape character or delimiter. </a:t>
            </a:r>
          </a:p>
          <a:p>
            <a:r>
              <a:rPr lang="en-IN" sz="3100" dirty="0">
                <a:latin typeface="Times New Roman" pitchFamily="18" charset="0"/>
                <a:cs typeface="Times New Roman" pitchFamily="18" charset="0"/>
              </a:rPr>
              <a:t>A string enclosed in double quotation marks ("string") is interpreted as a single argument, regardless of white space that is contained within. A quoted string can be embedded in an argument.</a:t>
            </a:r>
          </a:p>
          <a:p>
            <a:r>
              <a:rPr lang="en-IN" sz="3100" dirty="0">
                <a:latin typeface="Times New Roman" pitchFamily="18" charset="0"/>
                <a:cs typeface="Times New Roman" pitchFamily="18" charset="0"/>
              </a:rPr>
              <a:t>A double quotation mark preceded by a backslash (\") is interpreted as a literal double quotation mark character (").</a:t>
            </a:r>
          </a:p>
          <a:p>
            <a:r>
              <a:rPr lang="en-IN" sz="3100" dirty="0">
                <a:latin typeface="Times New Roman" pitchFamily="18" charset="0"/>
                <a:cs typeface="Times New Roman" pitchFamily="18" charset="0"/>
              </a:rPr>
              <a:t>Backslashes are interpreted literally, unless they immediately precede a double quotation mark.</a:t>
            </a:r>
          </a:p>
          <a:p>
            <a:endParaRPr lang="en-IN" sz="38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92162"/>
          </a:xfrm>
        </p:spPr>
        <p:txBody>
          <a:bodyPr>
            <a:normAutofit/>
          </a:bodyPr>
          <a:lstStyle/>
          <a:p>
            <a:pPr algn="ctr"/>
            <a:r>
              <a:rPr lang="en-US" sz="2800" dirty="0">
                <a:latin typeface="Times New Roman" pitchFamily="18" charset="0"/>
                <a:cs typeface="Times New Roman" pitchFamily="18" charset="0"/>
              </a:rPr>
              <a:t>Keywords</a:t>
            </a:r>
          </a:p>
        </p:txBody>
      </p:sp>
      <p:sp>
        <p:nvSpPr>
          <p:cNvPr id="3" name="Content Placeholder 2"/>
          <p:cNvSpPr>
            <a:spLocks noGrp="1"/>
          </p:cNvSpPr>
          <p:nvPr>
            <p:ph idx="1"/>
          </p:nvPr>
        </p:nvSpPr>
        <p:spPr>
          <a:xfrm>
            <a:off x="1828800" y="1143000"/>
            <a:ext cx="8458200" cy="5181600"/>
          </a:xfrm>
        </p:spPr>
        <p:txBody>
          <a:bodyPr>
            <a:normAutofit/>
          </a:bodyPr>
          <a:lstStyle/>
          <a:p>
            <a:r>
              <a:rPr lang="en-US" sz="2000" dirty="0">
                <a:latin typeface="Times New Roman" pitchFamily="18" charset="0"/>
                <a:cs typeface="Times New Roman" pitchFamily="18" charset="0"/>
              </a:rPr>
              <a:t>Keywords are predefined, reserved identifiers that have special meanings to the compiler. </a:t>
            </a:r>
          </a:p>
          <a:p>
            <a:r>
              <a:rPr lang="en-US" sz="2000" dirty="0">
                <a:latin typeface="Times New Roman" pitchFamily="18" charset="0"/>
                <a:cs typeface="Times New Roman" pitchFamily="18" charset="0"/>
              </a:rPr>
              <a:t>They cannot be used as identifiers in your program unless they include @ as a prefix. For example, @if is a valid identifier but if is not because if is a keyword</a:t>
            </a:r>
            <a:r>
              <a:rPr lang="en-US" sz="2400" dirty="0"/>
              <a:t>.</a:t>
            </a:r>
          </a:p>
          <a:p>
            <a:pPr>
              <a:buNone/>
            </a:pPr>
            <a:r>
              <a:rPr lang="en-US" sz="2000" dirty="0">
                <a:latin typeface="Times New Roman" pitchFamily="18" charset="0"/>
                <a:cs typeface="Times New Roman" pitchFamily="18" charset="0"/>
              </a:rPr>
              <a:t>abstract        as   </a:t>
            </a:r>
            <a:r>
              <a:rPr lang="en-US" sz="2000" dirty="0" err="1">
                <a:latin typeface="Times New Roman" pitchFamily="18" charset="0"/>
                <a:cs typeface="Times New Roman" pitchFamily="18" charset="0"/>
              </a:rPr>
              <a:t>bool</a:t>
            </a:r>
            <a:r>
              <a:rPr lang="en-US" sz="2000" dirty="0">
                <a:latin typeface="Times New Roman" pitchFamily="18" charset="0"/>
                <a:cs typeface="Times New Roman" pitchFamily="18" charset="0"/>
              </a:rPr>
              <a:t>  float    break   continue   private  protected</a:t>
            </a:r>
          </a:p>
          <a:p>
            <a:pPr>
              <a:buNone/>
            </a:pPr>
            <a:r>
              <a:rPr lang="en-US" sz="2000" dirty="0">
                <a:latin typeface="Times New Roman" pitchFamily="18" charset="0"/>
                <a:cs typeface="Times New Roman" pitchFamily="18" charset="0"/>
              </a:rPr>
              <a:t>internal   public  sealed   </a:t>
            </a:r>
            <a:r>
              <a:rPr lang="en-US" sz="2000" dirty="0" err="1">
                <a:latin typeface="Times New Roman" pitchFamily="18" charset="0"/>
                <a:cs typeface="Times New Roman" pitchFamily="18" charset="0"/>
              </a:rPr>
              <a:t>readonly</a:t>
            </a:r>
            <a:r>
              <a:rPr lang="en-US" sz="2000" dirty="0">
                <a:latin typeface="Times New Roman" pitchFamily="18" charset="0"/>
                <a:cs typeface="Times New Roman" pitchFamily="18" charset="0"/>
              </a:rPr>
              <a:t>  ref    </a:t>
            </a:r>
            <a:r>
              <a:rPr lang="en-US" sz="2000" dirty="0" err="1">
                <a:latin typeface="Times New Roman" pitchFamily="18" charset="0"/>
                <a:cs typeface="Times New Roman" pitchFamily="18" charset="0"/>
              </a:rPr>
              <a:t>sizeof</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voltaile</a:t>
            </a:r>
            <a:r>
              <a:rPr lang="en-US" sz="2000" dirty="0">
                <a:latin typeface="Times New Roman" pitchFamily="18" charset="0"/>
                <a:cs typeface="Times New Roman" pitchFamily="18" charset="0"/>
              </a:rPr>
              <a:t>  using</a:t>
            </a:r>
          </a:p>
          <a:p>
            <a:pPr>
              <a:buNone/>
            </a:pPr>
            <a:r>
              <a:rPr lang="en-US" sz="2000" dirty="0" err="1">
                <a:latin typeface="Times New Roman" pitchFamily="18" charset="0"/>
                <a:cs typeface="Times New Roman" pitchFamily="18" charset="0"/>
              </a:rPr>
              <a:t>overide</a:t>
            </a:r>
            <a:r>
              <a:rPr lang="en-US" sz="2000" dirty="0">
                <a:latin typeface="Times New Roman" pitchFamily="18" charset="0"/>
                <a:cs typeface="Times New Roman" pitchFamily="18" charset="0"/>
              </a:rPr>
              <a:t>  virtual   internal namespace    void </a:t>
            </a:r>
          </a:p>
          <a:p>
            <a:pPr>
              <a:buNone/>
            </a:pPr>
            <a:r>
              <a:rPr lang="en-US" sz="2400" dirty="0">
                <a:latin typeface="Times New Roman" pitchFamily="18" charset="0"/>
                <a:cs typeface="Times New Roman" pitchFamily="18" charset="0"/>
              </a:rPr>
              <a:t>   </a:t>
            </a:r>
          </a:p>
          <a:p>
            <a:pPr>
              <a:buNone/>
            </a:pPr>
            <a:endParaRPr lang="en-US" sz="24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639762"/>
          </a:xfrm>
        </p:spPr>
        <p:txBody>
          <a:bodyPr>
            <a:normAutofit/>
          </a:bodyPr>
          <a:lstStyle/>
          <a:p>
            <a:pPr algn="ctr"/>
            <a:r>
              <a:rPr lang="en-US" sz="2800" dirty="0">
                <a:latin typeface="Times New Roman" pitchFamily="18" charset="0"/>
                <a:cs typeface="Times New Roman" pitchFamily="18" charset="0"/>
              </a:rPr>
              <a:t>Structure of C# Programming</a:t>
            </a:r>
          </a:p>
        </p:txBody>
      </p:sp>
      <p:sp>
        <p:nvSpPr>
          <p:cNvPr id="3" name="Content Placeholder 2"/>
          <p:cNvSpPr>
            <a:spLocks noGrp="1"/>
          </p:cNvSpPr>
          <p:nvPr>
            <p:ph idx="1"/>
          </p:nvPr>
        </p:nvSpPr>
        <p:spPr>
          <a:xfrm>
            <a:off x="990600" y="875736"/>
            <a:ext cx="10439400" cy="4876800"/>
          </a:xfrm>
        </p:spPr>
        <p:txBody>
          <a:bodyPr>
            <a:normAutofit fontScale="85000" lnSpcReduction="10000"/>
          </a:bodyPr>
          <a:lstStyle/>
          <a:p>
            <a:r>
              <a:rPr lang="en-US" sz="2000" dirty="0">
                <a:latin typeface="Times New Roman" pitchFamily="18" charset="0"/>
                <a:cs typeface="Times New Roman" pitchFamily="18" charset="0"/>
              </a:rPr>
              <a:t>C# programs can consist of one or more files.</a:t>
            </a:r>
          </a:p>
          <a:p>
            <a:r>
              <a:rPr lang="en-US" sz="2000" dirty="0">
                <a:latin typeface="Times New Roman" pitchFamily="18" charset="0"/>
                <a:cs typeface="Times New Roman" pitchFamily="18" charset="0"/>
              </a:rPr>
              <a:t> Each file can contain zero or more namespaces.</a:t>
            </a:r>
          </a:p>
          <a:p>
            <a:r>
              <a:rPr lang="en-US" dirty="0">
                <a:latin typeface="Times New Roman" pitchFamily="18" charset="0"/>
                <a:cs typeface="Times New Roman" pitchFamily="18" charset="0"/>
              </a:rPr>
              <a:t> A namespace can contain types such as classes, structs, interfaces, enumerations</a:t>
            </a:r>
          </a:p>
          <a:p>
            <a:pPr>
              <a:buNone/>
            </a:pPr>
            <a:r>
              <a:rPr lang="en-US" sz="2000" dirty="0">
                <a:latin typeface="Times New Roman" pitchFamily="18" charset="0"/>
                <a:cs typeface="Times New Roman" pitchFamily="18" charset="0"/>
              </a:rPr>
              <a:t>General structure:</a:t>
            </a:r>
          </a:p>
          <a:p>
            <a:pPr>
              <a:buNone/>
            </a:pPr>
            <a:r>
              <a:rPr lang="en-US" sz="2000" dirty="0">
                <a:latin typeface="Times New Roman" pitchFamily="18" charset="0"/>
                <a:cs typeface="Times New Roman" pitchFamily="18" charset="0"/>
              </a:rPr>
              <a:t>   </a:t>
            </a:r>
            <a:r>
              <a:rPr lang="en-US" sz="2000" dirty="0"/>
              <a:t>using </a:t>
            </a:r>
            <a:r>
              <a:rPr lang="en-US" sz="2000" dirty="0">
                <a:latin typeface="Times New Roman" pitchFamily="18" charset="0"/>
                <a:cs typeface="Times New Roman" pitchFamily="18" charset="0"/>
              </a:rPr>
              <a:t>System; </a:t>
            </a:r>
          </a:p>
          <a:p>
            <a:pPr>
              <a:buNone/>
            </a:pPr>
            <a:r>
              <a:rPr lang="en-US" sz="2000" dirty="0">
                <a:latin typeface="Times New Roman" pitchFamily="18" charset="0"/>
                <a:cs typeface="Times New Roman" pitchFamily="18" charset="0"/>
              </a:rPr>
              <a:t>  namespace  </a:t>
            </a:r>
            <a:r>
              <a:rPr lang="en-US" sz="2000" dirty="0" err="1">
                <a:latin typeface="Times New Roman" pitchFamily="18" charset="0"/>
                <a:cs typeface="Times New Roman" pitchFamily="18" charset="0"/>
              </a:rPr>
              <a:t>komal</a:t>
            </a:r>
            <a:r>
              <a:rPr lang="en-US" sz="2000" dirty="0">
                <a:latin typeface="Times New Roman" pitchFamily="18" charset="0"/>
                <a:cs typeface="Times New Roman" pitchFamily="18" charset="0"/>
              </a:rPr>
              <a:t> </a:t>
            </a:r>
          </a:p>
          <a:p>
            <a:pPr>
              <a:buNone/>
            </a:pPr>
            <a:r>
              <a:rPr lang="en-US" sz="2000" dirty="0">
                <a:latin typeface="Times New Roman" pitchFamily="18" charset="0"/>
                <a:cs typeface="Times New Roman" pitchFamily="18" charset="0"/>
              </a:rPr>
              <a:t>   { class  a { } </a:t>
            </a:r>
          </a:p>
          <a:p>
            <a:pPr>
              <a:buNone/>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struct</a:t>
            </a:r>
            <a:r>
              <a:rPr lang="en-US" sz="2000" dirty="0">
                <a:latin typeface="Times New Roman" pitchFamily="18" charset="0"/>
                <a:cs typeface="Times New Roman" pitchFamily="18" charset="0"/>
              </a:rPr>
              <a:t>  b { } </a:t>
            </a:r>
          </a:p>
          <a:p>
            <a:pPr>
              <a:buNone/>
            </a:pPr>
            <a:r>
              <a:rPr lang="en-US" sz="2000" dirty="0">
                <a:latin typeface="Times New Roman" pitchFamily="18" charset="0"/>
                <a:cs typeface="Times New Roman" pitchFamily="18" charset="0"/>
              </a:rPr>
              <a:t>    interface  c{ }</a:t>
            </a:r>
          </a:p>
          <a:p>
            <a:pPr>
              <a:buNone/>
            </a:pPr>
            <a:r>
              <a:rPr lang="en-US" sz="2000" dirty="0">
                <a:latin typeface="Times New Roman" pitchFamily="18" charset="0"/>
                <a:cs typeface="Times New Roman" pitchFamily="18" charset="0"/>
              </a:rPr>
              <a:t>    delegate int YourDelegate(); </a:t>
            </a:r>
          </a:p>
          <a:p>
            <a:pPr>
              <a:buNone/>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enum</a:t>
            </a:r>
            <a:r>
              <a:rPr lang="en-US" sz="2000" dirty="0">
                <a:latin typeface="Times New Roman" pitchFamily="18" charset="0"/>
                <a:cs typeface="Times New Roman" pitchFamily="18" charset="0"/>
              </a:rPr>
              <a:t>  d{ } </a:t>
            </a:r>
          </a:p>
          <a:p>
            <a:pPr>
              <a:buNone/>
            </a:pPr>
            <a:r>
              <a:rPr lang="en-US" sz="2000" dirty="0">
                <a:latin typeface="Times New Roman" pitchFamily="18" charset="0"/>
                <a:cs typeface="Times New Roman" pitchFamily="18" charset="0"/>
              </a:rPr>
              <a:t>   </a:t>
            </a:r>
            <a:r>
              <a:rPr lang="en-US" sz="2000" u="sng" dirty="0">
                <a:latin typeface="Times New Roman" pitchFamily="18" charset="0"/>
                <a:cs typeface="Times New Roman" pitchFamily="18" charset="0"/>
              </a:rPr>
              <a:t>namesp</a:t>
            </a:r>
            <a:r>
              <a:rPr lang="en-US" sz="2000" dirty="0">
                <a:latin typeface="Times New Roman" pitchFamily="18" charset="0"/>
                <a:cs typeface="Times New Roman" pitchFamily="18" charset="0"/>
              </a:rPr>
              <a:t>ace  k2  {}</a:t>
            </a:r>
          </a:p>
          <a:p>
            <a:pPr>
              <a:buNone/>
            </a:pPr>
            <a:r>
              <a:rPr lang="en-US" sz="2000" dirty="0">
                <a:latin typeface="Times New Roman" pitchFamily="18" charset="0"/>
                <a:cs typeface="Times New Roman" pitchFamily="18" charset="0"/>
              </a:rPr>
              <a:t>   class </a:t>
            </a:r>
            <a:r>
              <a:rPr lang="en-US" sz="2000" dirty="0" err="1">
                <a:latin typeface="Times New Roman" pitchFamily="18" charset="0"/>
                <a:cs typeface="Times New Roman" pitchFamily="18" charset="0"/>
              </a:rPr>
              <a:t>maincalss</a:t>
            </a:r>
            <a:endParaRPr lang="en-US" sz="2000" dirty="0">
              <a:latin typeface="Times New Roman" pitchFamily="18" charset="0"/>
              <a:cs typeface="Times New Roman" pitchFamily="18" charset="0"/>
            </a:endParaRPr>
          </a:p>
          <a:p>
            <a:pPr>
              <a:buNone/>
            </a:pPr>
            <a:r>
              <a:rPr lang="en-US" sz="2000" dirty="0">
                <a:latin typeface="Times New Roman" pitchFamily="18" charset="0"/>
                <a:cs typeface="Times New Roman" pitchFamily="18" charset="0"/>
              </a:rPr>
              <a:t>   { static void Main(string[]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 { //Your program starts here... } } }</a:t>
            </a:r>
          </a:p>
          <a:p>
            <a:pPr>
              <a:buNone/>
            </a:pPr>
            <a:endParaRPr lang="en-US" sz="20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74638"/>
            <a:ext cx="8382000" cy="487362"/>
          </a:xfrm>
        </p:spPr>
        <p:txBody>
          <a:bodyPr>
            <a:normAutofit fontScale="90000"/>
          </a:bodyPr>
          <a:lstStyle/>
          <a:p>
            <a:pPr algn="ctr"/>
            <a:r>
              <a:rPr lang="en-US" sz="4000" dirty="0">
                <a:latin typeface="Times New Roman" pitchFamily="18" charset="0"/>
                <a:cs typeface="Times New Roman" pitchFamily="18" charset="0"/>
              </a:rPr>
              <a:t>Data types</a:t>
            </a:r>
          </a:p>
        </p:txBody>
      </p:sp>
      <p:sp>
        <p:nvSpPr>
          <p:cNvPr id="3" name="Content Placeholder 2"/>
          <p:cNvSpPr>
            <a:spLocks noGrp="1"/>
          </p:cNvSpPr>
          <p:nvPr>
            <p:ph idx="1"/>
          </p:nvPr>
        </p:nvSpPr>
        <p:spPr>
          <a:xfrm>
            <a:off x="990600" y="685800"/>
            <a:ext cx="10363200" cy="4953000"/>
          </a:xfrm>
        </p:spPr>
        <p:txBody>
          <a:bodyPr>
            <a:normAutofit fontScale="92500" lnSpcReduction="10000"/>
          </a:bodyPr>
          <a:lstStyle/>
          <a:p>
            <a:r>
              <a:rPr lang="en-US" sz="2400" dirty="0">
                <a:latin typeface="Times New Roman" pitchFamily="18" charset="0"/>
                <a:cs typeface="Times New Roman" pitchFamily="18" charset="0"/>
              </a:rPr>
              <a:t>C# is strongly typed language.</a:t>
            </a:r>
          </a:p>
          <a:p>
            <a:r>
              <a:rPr lang="en-US" sz="2400" dirty="0">
                <a:latin typeface="Times New Roman" pitchFamily="18" charset="0"/>
                <a:cs typeface="Times New Roman" pitchFamily="18" charset="0"/>
              </a:rPr>
              <a:t>Each variable must have a type.</a:t>
            </a:r>
          </a:p>
          <a:p>
            <a:r>
              <a:rPr lang="en-US" sz="2400" dirty="0">
                <a:latin typeface="Times New Roman" pitchFamily="18" charset="0"/>
                <a:cs typeface="Times New Roman" pitchFamily="18" charset="0"/>
              </a:rPr>
              <a:t>Data types must be declared when we declare the variable.</a:t>
            </a:r>
          </a:p>
          <a:p>
            <a:r>
              <a:rPr lang="en-US" sz="2400" dirty="0">
                <a:latin typeface="Times New Roman" pitchFamily="18" charset="0"/>
                <a:cs typeface="Times New Roman" pitchFamily="18" charset="0"/>
              </a:rPr>
              <a:t>These are categorized into three:</a:t>
            </a:r>
          </a:p>
          <a:p>
            <a:pPr>
              <a:buNone/>
            </a:pPr>
            <a:r>
              <a:rPr lang="en-US" sz="2400" dirty="0">
                <a:latin typeface="Times New Roman" pitchFamily="18" charset="0"/>
                <a:cs typeface="Times New Roman" pitchFamily="18" charset="0"/>
              </a:rPr>
              <a:t>         Value Types</a:t>
            </a:r>
          </a:p>
          <a:p>
            <a:pPr>
              <a:buNone/>
            </a:pPr>
            <a:r>
              <a:rPr lang="en-US" sz="2400" dirty="0">
                <a:latin typeface="Times New Roman" pitchFamily="18" charset="0"/>
                <a:cs typeface="Times New Roman" pitchFamily="18" charset="0"/>
              </a:rPr>
              <a:t>         Reference Types</a:t>
            </a:r>
          </a:p>
          <a:p>
            <a:pPr>
              <a:buNone/>
            </a:pPr>
            <a:r>
              <a:rPr lang="en-US" sz="2400" dirty="0">
                <a:latin typeface="Times New Roman" pitchFamily="18" charset="0"/>
                <a:cs typeface="Times New Roman" pitchFamily="18" charset="0"/>
              </a:rPr>
              <a:t>         Pointer types </a:t>
            </a:r>
          </a:p>
          <a:p>
            <a:r>
              <a:rPr lang="en-US" sz="2400" dirty="0">
                <a:latin typeface="Times New Roman" pitchFamily="18" charset="0"/>
                <a:cs typeface="Times New Roman" pitchFamily="18" charset="0"/>
              </a:rPr>
              <a:t>Value Types : Predefined – Next slide</a:t>
            </a:r>
          </a:p>
          <a:p>
            <a:pPr>
              <a:buNone/>
            </a:pPr>
            <a:r>
              <a:rPr lang="en-US" sz="2400" dirty="0">
                <a:latin typeface="Times New Roman" pitchFamily="18" charset="0"/>
                <a:cs typeface="Times New Roman" pitchFamily="18" charset="0"/>
              </a:rPr>
              <a:t>                            UDT       - Structures, Enumerations</a:t>
            </a:r>
          </a:p>
          <a:p>
            <a:r>
              <a:rPr lang="en-US" sz="2400" dirty="0">
                <a:latin typeface="Times New Roman" pitchFamily="18" charset="0"/>
                <a:cs typeface="Times New Roman" pitchFamily="18" charset="0"/>
              </a:rPr>
              <a:t>Pointers</a:t>
            </a:r>
          </a:p>
          <a:p>
            <a:r>
              <a:rPr lang="en-US" sz="2400" dirty="0">
                <a:latin typeface="Times New Roman" pitchFamily="18" charset="0"/>
                <a:cs typeface="Times New Roman" pitchFamily="18" charset="0"/>
              </a:rPr>
              <a:t>Reference : Predefined : Objects, Strings</a:t>
            </a:r>
          </a:p>
          <a:p>
            <a:pPr>
              <a:buNone/>
            </a:pPr>
            <a:r>
              <a:rPr lang="en-US" sz="2400" dirty="0">
                <a:latin typeface="Times New Roman" pitchFamily="18" charset="0"/>
                <a:cs typeface="Times New Roman" pitchFamily="18" charset="0"/>
              </a:rPr>
              <a:t>                         UDT         : Arrays, Classes, Interfaces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81001"/>
            <a:ext cx="9601200" cy="5105399"/>
          </a:xfrm>
        </p:spPr>
        <p:txBody>
          <a:bodyPr>
            <a:normAutofit lnSpcReduction="10000"/>
          </a:bodyPr>
          <a:lstStyle/>
          <a:p>
            <a:r>
              <a:rPr lang="en-US" sz="2000" dirty="0">
                <a:latin typeface="Times New Roman" pitchFamily="18" charset="0"/>
                <a:cs typeface="Times New Roman" pitchFamily="18" charset="0"/>
              </a:rPr>
              <a:t>Variables that are based on value types directly contain values. </a:t>
            </a:r>
          </a:p>
          <a:p>
            <a:r>
              <a:rPr lang="en-US" sz="2000" dirty="0">
                <a:latin typeface="Times New Roman" pitchFamily="18" charset="0"/>
                <a:cs typeface="Times New Roman" pitchFamily="18" charset="0"/>
              </a:rPr>
              <a:t>Assigning one value type variable to another copies the contained value. </a:t>
            </a:r>
          </a:p>
          <a:p>
            <a:r>
              <a:rPr lang="en-US" sz="2000" dirty="0">
                <a:latin typeface="Times New Roman" pitchFamily="18" charset="0"/>
                <a:cs typeface="Times New Roman" pitchFamily="18" charset="0"/>
              </a:rPr>
              <a:t>This differs from the assignment of reference type variables, which copies a reference to the object but not the object itself.</a:t>
            </a:r>
          </a:p>
          <a:p>
            <a:r>
              <a:rPr lang="en-US" sz="2000" dirty="0">
                <a:latin typeface="Times New Roman" pitchFamily="18" charset="0"/>
                <a:cs typeface="Times New Roman" pitchFamily="18" charset="0"/>
              </a:rPr>
              <a:t>All value types are derived implicitly from the </a:t>
            </a:r>
            <a:r>
              <a:rPr lang="en-US" sz="2400" dirty="0">
                <a:latin typeface="Times New Roman" pitchFamily="18" charset="0"/>
                <a:cs typeface="Times New Roman" pitchFamily="18" charset="0"/>
              </a:rPr>
              <a:t>System.ValueType</a:t>
            </a:r>
          </a:p>
          <a:p>
            <a:r>
              <a:rPr lang="en-US" sz="2000" dirty="0">
                <a:latin typeface="Times New Roman" pitchFamily="18" charset="0"/>
                <a:cs typeface="Times New Roman" pitchFamily="18" charset="0"/>
              </a:rPr>
              <a:t>Unlike with reference types, you cannot derive a new type from a value type.</a:t>
            </a:r>
          </a:p>
          <a:p>
            <a:r>
              <a:rPr lang="en-US" sz="2000" dirty="0">
                <a:latin typeface="Times New Roman" pitchFamily="18" charset="0"/>
                <a:cs typeface="Times New Roman" pitchFamily="18" charset="0"/>
              </a:rPr>
              <a:t>A value type cannot contain the null value.</a:t>
            </a:r>
          </a:p>
          <a:p>
            <a:r>
              <a:rPr lang="en-US" sz="2000" dirty="0">
                <a:latin typeface="Times New Roman" pitchFamily="18" charset="0"/>
                <a:cs typeface="Times New Roman" pitchFamily="18" charset="0"/>
              </a:rPr>
              <a:t>Each value type has an implicit default constructor that initializes the default value of that type.</a:t>
            </a:r>
          </a:p>
          <a:p>
            <a:pPr>
              <a:buNone/>
            </a:pPr>
            <a:r>
              <a:rPr lang="en-US" sz="2000" dirty="0">
                <a:solidFill>
                  <a:schemeClr val="accent1">
                    <a:lumMod val="75000"/>
                  </a:schemeClr>
                </a:solidFill>
                <a:latin typeface="Times New Roman" pitchFamily="18" charset="0"/>
                <a:cs typeface="Times New Roman" pitchFamily="18" charset="0"/>
              </a:rPr>
              <a:t>    </a:t>
            </a:r>
            <a:r>
              <a:rPr lang="en-US" sz="2000" dirty="0">
                <a:solidFill>
                  <a:schemeClr val="accent1">
                    <a:lumMod val="75000"/>
                  </a:schemeClr>
                </a:solidFill>
              </a:rPr>
              <a:t>             </a:t>
            </a:r>
            <a:r>
              <a:rPr lang="en-US" sz="2400" dirty="0" err="1">
                <a:solidFill>
                  <a:schemeClr val="accent1">
                    <a:lumMod val="75000"/>
                  </a:schemeClr>
                </a:solidFill>
                <a:latin typeface="Times New Roman" pitchFamily="18" charset="0"/>
                <a:cs typeface="Times New Roman" pitchFamily="18" charset="0"/>
              </a:rPr>
              <a:t>int</a:t>
            </a:r>
            <a:r>
              <a:rPr lang="en-US" sz="2400" dirty="0">
                <a:solidFill>
                  <a:schemeClr val="accent1">
                    <a:lumMod val="75000"/>
                  </a:schemeClr>
                </a:solidFill>
                <a:latin typeface="Times New Roman" pitchFamily="18" charset="0"/>
                <a:cs typeface="Times New Roman" pitchFamily="18" charset="0"/>
              </a:rPr>
              <a:t>  a = new </a:t>
            </a:r>
            <a:r>
              <a:rPr lang="en-US" sz="2400" dirty="0" err="1">
                <a:solidFill>
                  <a:schemeClr val="accent1">
                    <a:lumMod val="75000"/>
                  </a:schemeClr>
                </a:solidFill>
                <a:latin typeface="Times New Roman" pitchFamily="18" charset="0"/>
                <a:cs typeface="Times New Roman" pitchFamily="18" charset="0"/>
              </a:rPr>
              <a:t>int</a:t>
            </a:r>
            <a:r>
              <a:rPr lang="en-US" sz="2400" dirty="0">
                <a:solidFill>
                  <a:schemeClr val="accent1">
                    <a:lumMod val="75000"/>
                  </a:schemeClr>
                </a:solidFill>
                <a:latin typeface="Times New Roman" pitchFamily="18" charset="0"/>
                <a:cs typeface="Times New Roman" pitchFamily="18" charset="0"/>
              </a:rPr>
              <a:t>();  same as </a:t>
            </a:r>
            <a:r>
              <a:rPr lang="en-US" sz="2400" dirty="0" err="1">
                <a:solidFill>
                  <a:schemeClr val="accent1">
                    <a:lumMod val="75000"/>
                  </a:schemeClr>
                </a:solidFill>
                <a:latin typeface="Times New Roman" pitchFamily="18" charset="0"/>
                <a:cs typeface="Times New Roman" pitchFamily="18" charset="0"/>
              </a:rPr>
              <a:t>int</a:t>
            </a:r>
            <a:r>
              <a:rPr lang="en-US" sz="2400" dirty="0">
                <a:solidFill>
                  <a:schemeClr val="accent1">
                    <a:lumMod val="75000"/>
                  </a:schemeClr>
                </a:solidFill>
                <a:latin typeface="Times New Roman" pitchFamily="18" charset="0"/>
                <a:cs typeface="Times New Roman" pitchFamily="18" charset="0"/>
              </a:rPr>
              <a:t>  a=0;</a:t>
            </a:r>
          </a:p>
          <a:p>
            <a:r>
              <a:rPr lang="en-US" sz="2000" dirty="0">
                <a:latin typeface="Times New Roman" pitchFamily="18" charset="0"/>
                <a:cs typeface="Times New Roman" pitchFamily="18" charset="0"/>
              </a:rPr>
              <a:t>All of the simple types  are aliases of the .NET Framework System types. For example, int   is an alias of  System.Int32</a:t>
            </a:r>
          </a:p>
          <a:p>
            <a:pPr>
              <a:buNone/>
            </a:pPr>
            <a:r>
              <a:rPr lang="en-US" dirty="0">
                <a:solidFill>
                  <a:schemeClr val="accent1">
                    <a:lumMod val="75000"/>
                  </a:schemeClr>
                </a:solidFill>
                <a:latin typeface="Times New Roman" pitchFamily="18" charset="0"/>
                <a:cs typeface="Times New Roman" pitchFamily="18" charset="0"/>
              </a:rPr>
              <a:t>     int x = 123;                   </a:t>
            </a:r>
            <a:r>
              <a:rPr lang="en-US" dirty="0" err="1">
                <a:solidFill>
                  <a:schemeClr val="accent1">
                    <a:lumMod val="75000"/>
                  </a:schemeClr>
                </a:solidFill>
                <a:latin typeface="Times New Roman" pitchFamily="18" charset="0"/>
                <a:cs typeface="Times New Roman" pitchFamily="18" charset="0"/>
              </a:rPr>
              <a:t>c#</a:t>
            </a:r>
            <a:r>
              <a:rPr lang="en-US" dirty="0">
                <a:solidFill>
                  <a:schemeClr val="accent1">
                    <a:lumMod val="75000"/>
                  </a:schemeClr>
                </a:solidFill>
                <a:latin typeface="Times New Roman" pitchFamily="18" charset="0"/>
                <a:cs typeface="Times New Roman" pitchFamily="18" charset="0"/>
              </a:rPr>
              <a:t> Syntax</a:t>
            </a:r>
          </a:p>
          <a:p>
            <a:pPr>
              <a:buNone/>
            </a:pPr>
            <a:r>
              <a:rPr lang="en-US" dirty="0">
                <a:solidFill>
                  <a:schemeClr val="accent1">
                    <a:lumMod val="75000"/>
                  </a:schemeClr>
                </a:solidFill>
                <a:latin typeface="Times New Roman" pitchFamily="18" charset="0"/>
                <a:cs typeface="Times New Roman" pitchFamily="18" charset="0"/>
              </a:rPr>
              <a:t>     System.Int32  x = 123; CTS Syntax</a:t>
            </a:r>
          </a:p>
          <a:p>
            <a:pPr>
              <a:buNone/>
            </a:pPr>
            <a:endParaRPr lang="en-US" sz="20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726406" y="152400"/>
            <a:ext cx="8739187" cy="527049"/>
          </a:xfrm>
        </p:spPr>
        <p:txBody>
          <a:bodyPr>
            <a:normAutofit/>
          </a:bodyPr>
          <a:lstStyle/>
          <a:p>
            <a:pPr eaLnBrk="1" hangingPunct="1"/>
            <a:r>
              <a:rPr lang="en-US" sz="2800" dirty="0">
                <a:latin typeface="Times New Roman" pitchFamily="18" charset="0"/>
                <a:cs typeface="Times New Roman" pitchFamily="18" charset="0"/>
              </a:rPr>
              <a:t>C# Pre-defined Value Types</a:t>
            </a:r>
          </a:p>
        </p:txBody>
      </p:sp>
      <p:graphicFrame>
        <p:nvGraphicFramePr>
          <p:cNvPr id="233608" name="Group 136"/>
          <p:cNvGraphicFramePr>
            <a:graphicFrameLocks noGrp="1"/>
          </p:cNvGraphicFramePr>
          <p:nvPr>
            <p:extLst>
              <p:ext uri="{D42A27DB-BD31-4B8C-83A1-F6EECF244321}">
                <p14:modId xmlns:p14="http://schemas.microsoft.com/office/powerpoint/2010/main" val="4194883198"/>
              </p:ext>
            </p:extLst>
          </p:nvPr>
        </p:nvGraphicFramePr>
        <p:xfrm>
          <a:off x="685800" y="533400"/>
          <a:ext cx="10439399" cy="5547360"/>
        </p:xfrm>
        <a:graphic>
          <a:graphicData uri="http://schemas.openxmlformats.org/drawingml/2006/table">
            <a:tbl>
              <a:tblPr/>
              <a:tblGrid>
                <a:gridCol w="2136464">
                  <a:extLst>
                    <a:ext uri="{9D8B030D-6E8A-4147-A177-3AD203B41FA5}">
                      <a16:colId xmlns:a16="http://schemas.microsoft.com/office/drawing/2014/main" val="20000"/>
                    </a:ext>
                  </a:extLst>
                </a:gridCol>
                <a:gridCol w="4805487">
                  <a:extLst>
                    <a:ext uri="{9D8B030D-6E8A-4147-A177-3AD203B41FA5}">
                      <a16:colId xmlns:a16="http://schemas.microsoft.com/office/drawing/2014/main" val="20001"/>
                    </a:ext>
                  </a:extLst>
                </a:gridCol>
                <a:gridCol w="1865515">
                  <a:extLst>
                    <a:ext uri="{9D8B030D-6E8A-4147-A177-3AD203B41FA5}">
                      <a16:colId xmlns:a16="http://schemas.microsoft.com/office/drawing/2014/main" val="20002"/>
                    </a:ext>
                  </a:extLst>
                </a:gridCol>
                <a:gridCol w="1631933">
                  <a:extLst>
                    <a:ext uri="{9D8B030D-6E8A-4147-A177-3AD203B41FA5}">
                      <a16:colId xmlns:a16="http://schemas.microsoft.com/office/drawing/2014/main" val="20003"/>
                    </a:ext>
                  </a:extLst>
                </a:gridCol>
              </a:tblGrid>
              <a:tr h="370114">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0" u="none" strike="noStrike" cap="none" normalizeH="0" baseline="0" dirty="0">
                          <a:ln>
                            <a:noFill/>
                          </a:ln>
                          <a:solidFill>
                            <a:schemeClr val="tx1"/>
                          </a:solidFill>
                          <a:effectLst/>
                          <a:latin typeface="Times New Roman" pitchFamily="18" charset="0"/>
                        </a:rPr>
                        <a:t>C# 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0" u="none" strike="noStrike" cap="none" normalizeH="0" baseline="0" dirty="0" err="1">
                          <a:ln>
                            <a:noFill/>
                          </a:ln>
                          <a:solidFill>
                            <a:schemeClr val="tx1"/>
                          </a:solidFill>
                          <a:effectLst/>
                          <a:latin typeface="Times New Roman" pitchFamily="18" charset="0"/>
                        </a:rPr>
                        <a:t>.Net</a:t>
                      </a:r>
                      <a:r>
                        <a:rPr kumimoji="0" lang="en-US" sz="2000" b="0" i="0" u="none" strike="noStrike" cap="none" normalizeH="0" baseline="0" dirty="0">
                          <a:ln>
                            <a:noFill/>
                          </a:ln>
                          <a:solidFill>
                            <a:schemeClr val="tx1"/>
                          </a:solidFill>
                          <a:effectLst/>
                          <a:latin typeface="Times New Roman" pitchFamily="18" charset="0"/>
                        </a:rPr>
                        <a:t> Framework 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0" u="none" strike="noStrike" cap="none" normalizeH="0" baseline="0">
                          <a:ln>
                            <a:noFill/>
                          </a:ln>
                          <a:solidFill>
                            <a:schemeClr val="tx1"/>
                          </a:solidFill>
                          <a:effectLst/>
                          <a:latin typeface="Times New Roman" pitchFamily="18" charset="0"/>
                        </a:rPr>
                        <a:t>Signed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0" u="none" strike="noStrike" cap="none" normalizeH="0" baseline="0">
                          <a:ln>
                            <a:noFill/>
                          </a:ln>
                          <a:solidFill>
                            <a:schemeClr val="tx1"/>
                          </a:solidFill>
                          <a:effectLst/>
                          <a:latin typeface="Times New Roman" pitchFamily="18" charset="0"/>
                        </a:rPr>
                        <a:t>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0114">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0" u="none" strike="noStrike" cap="none" normalizeH="0" baseline="0" dirty="0">
                          <a:ln>
                            <a:noFill/>
                          </a:ln>
                          <a:solidFill>
                            <a:schemeClr val="tx1"/>
                          </a:solidFill>
                          <a:effectLst/>
                          <a:latin typeface="Times New Roman" pitchFamily="18" charset="0"/>
                        </a:rPr>
                        <a:t>sbyte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0" u="none" strike="noStrike" cap="none" normalizeH="0" baseline="0" dirty="0" err="1">
                          <a:ln>
                            <a:noFill/>
                          </a:ln>
                          <a:solidFill>
                            <a:schemeClr val="tx1"/>
                          </a:solidFill>
                          <a:effectLst/>
                          <a:latin typeface="Times New Roman" pitchFamily="18" charset="0"/>
                        </a:rPr>
                        <a:t>System.sbyte</a:t>
                      </a:r>
                      <a:endParaRPr kumimoji="0" lang="en-US"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0" u="none" strike="noStrike" cap="none" normalizeH="0" baseline="0">
                          <a:ln>
                            <a:noFill/>
                          </a:ln>
                          <a:solidFill>
                            <a:schemeClr val="tx1"/>
                          </a:solidFill>
                          <a:effectLst/>
                          <a:latin typeface="Times New Roman" pitchFamily="18"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0" u="none" strike="noStrike" cap="none" normalizeH="0" baseline="0" dirty="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0114">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0" u="none" strike="noStrike" cap="none" normalizeH="0" baseline="0" dirty="0">
                          <a:ln>
                            <a:noFill/>
                          </a:ln>
                          <a:solidFill>
                            <a:schemeClr val="tx1"/>
                          </a:solidFill>
                          <a:effectLst/>
                          <a:latin typeface="Times New Roman" pitchFamily="18" charset="0"/>
                        </a:rPr>
                        <a:t>short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0" u="none" strike="noStrike" cap="none" normalizeH="0" baseline="0">
                          <a:ln>
                            <a:noFill/>
                          </a:ln>
                          <a:solidFill>
                            <a:schemeClr val="tx1"/>
                          </a:solidFill>
                          <a:effectLst/>
                          <a:latin typeface="Times New Roman" pitchFamily="18" charset="0"/>
                        </a:rPr>
                        <a:t>System.Int16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0" u="none" strike="noStrike" cap="none" normalizeH="0" baseline="0" dirty="0">
                          <a:ln>
                            <a:noFill/>
                          </a:ln>
                          <a:solidFill>
                            <a:schemeClr val="tx1"/>
                          </a:solidFill>
                          <a:effectLst/>
                          <a:latin typeface="Times New Roman" pitchFamily="18"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0" u="none" strike="noStrike" cap="none" normalizeH="0" baseline="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9154">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0" u="none" strike="noStrike" cap="none" normalizeH="0" baseline="0" dirty="0">
                          <a:ln>
                            <a:noFill/>
                          </a:ln>
                          <a:solidFill>
                            <a:schemeClr val="tx1"/>
                          </a:solidFill>
                          <a:effectLst/>
                          <a:latin typeface="Times New Roman" pitchFamily="18" charset="0"/>
                        </a:rPr>
                        <a:t>int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0" u="none" strike="noStrike" cap="none" normalizeH="0" baseline="0" dirty="0">
                          <a:ln>
                            <a:noFill/>
                          </a:ln>
                          <a:solidFill>
                            <a:schemeClr val="tx1"/>
                          </a:solidFill>
                          <a:effectLst/>
                          <a:latin typeface="Times New Roman" pitchFamily="18" charset="0"/>
                        </a:rPr>
                        <a:t>System.Int32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0" u="none" strike="noStrike" cap="none" normalizeH="0" baseline="0">
                          <a:ln>
                            <a:noFill/>
                          </a:ln>
                          <a:solidFill>
                            <a:schemeClr val="tx1"/>
                          </a:solidFill>
                          <a:effectLst/>
                          <a:latin typeface="Times New Roman" pitchFamily="18"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0" u="none" strike="noStrike" cap="none" normalizeH="0" baseline="0" dirty="0">
                          <a:ln>
                            <a:noFill/>
                          </a:ln>
                          <a:solidFill>
                            <a:schemeClr val="tx1"/>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0114">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0" u="none" strike="noStrike" cap="none" normalizeH="0" baseline="0" dirty="0">
                          <a:ln>
                            <a:noFill/>
                          </a:ln>
                          <a:solidFill>
                            <a:schemeClr val="tx1"/>
                          </a:solidFill>
                          <a:effectLst/>
                          <a:latin typeface="Times New Roman" pitchFamily="18" charset="0"/>
                        </a:rPr>
                        <a:t>long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0" u="none" strike="noStrike" cap="none" normalizeH="0" baseline="0" dirty="0">
                          <a:ln>
                            <a:noFill/>
                          </a:ln>
                          <a:solidFill>
                            <a:schemeClr val="tx1"/>
                          </a:solidFill>
                          <a:effectLst/>
                          <a:latin typeface="Times New Roman" pitchFamily="18" charset="0"/>
                        </a:rPr>
                        <a:t>System.Int64(L or 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0" u="none" strike="noStrike" cap="none" normalizeH="0" baseline="0">
                          <a:ln>
                            <a:noFill/>
                          </a:ln>
                          <a:solidFill>
                            <a:schemeClr val="tx1"/>
                          </a:solidFill>
                          <a:effectLst/>
                          <a:latin typeface="Times New Roman" pitchFamily="18"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0" u="none" strike="noStrike" cap="none" normalizeH="0" baseline="0" dirty="0">
                          <a:ln>
                            <a:noFill/>
                          </a:ln>
                          <a:solidFill>
                            <a:schemeClr val="tx1"/>
                          </a:solidFill>
                          <a:effectLst/>
                          <a:latin typeface="Times New Roman"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0114">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0" u="none" strike="noStrike" cap="none" normalizeH="0" baseline="0" dirty="0">
                          <a:ln>
                            <a:noFill/>
                          </a:ln>
                          <a:solidFill>
                            <a:schemeClr val="tx1"/>
                          </a:solidFill>
                          <a:effectLst/>
                          <a:latin typeface="Times New Roman" pitchFamily="18" charset="0"/>
                        </a:rPr>
                        <a:t>byte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0" u="none" strike="noStrike" cap="none" normalizeH="0" baseline="0" dirty="0" err="1">
                          <a:ln>
                            <a:noFill/>
                          </a:ln>
                          <a:solidFill>
                            <a:schemeClr val="tx1"/>
                          </a:solidFill>
                          <a:effectLst/>
                          <a:latin typeface="Times New Roman" pitchFamily="18" charset="0"/>
                        </a:rPr>
                        <a:t>System.Byte</a:t>
                      </a:r>
                      <a:endParaRPr kumimoji="0" lang="en-US"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0" u="none" strike="noStrike" cap="none" normalizeH="0" baseline="0">
                          <a:ln>
                            <a:noFill/>
                          </a:ln>
                          <a:solidFill>
                            <a:schemeClr val="tx1"/>
                          </a:solidFill>
                          <a:effectLst/>
                          <a:latin typeface="Times New Roman" pitchFamily="18"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0" u="none" strike="noStrike" cap="none" normalizeH="0" baseline="0" dirty="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0114">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0" u="none" strike="noStrike" cap="none" normalizeH="0" baseline="0" dirty="0">
                          <a:ln>
                            <a:noFill/>
                          </a:ln>
                          <a:solidFill>
                            <a:schemeClr val="tx1"/>
                          </a:solidFill>
                          <a:effectLst/>
                          <a:latin typeface="Times New Roman" pitchFamily="18" charset="0"/>
                        </a:rPr>
                        <a:t>ushort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0" u="none" strike="noStrike" cap="none" normalizeH="0" baseline="0" dirty="0">
                          <a:ln>
                            <a:noFill/>
                          </a:ln>
                          <a:solidFill>
                            <a:schemeClr val="tx1"/>
                          </a:solidFill>
                          <a:effectLst/>
                          <a:latin typeface="Times New Roman" pitchFamily="18" charset="0"/>
                        </a:rPr>
                        <a:t>System.Uint16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0" u="none" strike="noStrike" cap="none" normalizeH="0" baseline="0">
                          <a:ln>
                            <a:noFill/>
                          </a:ln>
                          <a:solidFill>
                            <a:schemeClr val="tx1"/>
                          </a:solidFill>
                          <a:effectLst/>
                          <a:latin typeface="Times New Roman" pitchFamily="18"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0" u="none" strike="noStrike" cap="none" normalizeH="0" baseline="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0114">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0" u="none" strike="noStrike" cap="none" normalizeH="0" baseline="0" dirty="0">
                          <a:ln>
                            <a:noFill/>
                          </a:ln>
                          <a:solidFill>
                            <a:schemeClr val="tx1"/>
                          </a:solidFill>
                          <a:effectLst/>
                          <a:latin typeface="Times New Roman" pitchFamily="18" charset="0"/>
                        </a:rPr>
                        <a:t>uint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0" u="none" strike="noStrike" cap="none" normalizeH="0" baseline="0" dirty="0">
                          <a:ln>
                            <a:noFill/>
                          </a:ln>
                          <a:solidFill>
                            <a:schemeClr val="tx1"/>
                          </a:solidFill>
                          <a:effectLst/>
                          <a:latin typeface="Times New Roman" pitchFamily="18" charset="0"/>
                        </a:rPr>
                        <a:t>System.Uint32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0" u="none" strike="noStrike" cap="none" normalizeH="0" baseline="0">
                          <a:ln>
                            <a:noFill/>
                          </a:ln>
                          <a:solidFill>
                            <a:schemeClr val="tx1"/>
                          </a:solidFill>
                          <a:effectLst/>
                          <a:latin typeface="Times New Roman" pitchFamily="18"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0" u="none" strike="noStrike" cap="none" normalizeH="0" baseline="0">
                          <a:ln>
                            <a:noFill/>
                          </a:ln>
                          <a:solidFill>
                            <a:schemeClr val="tx1"/>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70114">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0" u="none" strike="noStrike" cap="none" normalizeH="0" baseline="0" dirty="0">
                          <a:ln>
                            <a:noFill/>
                          </a:ln>
                          <a:solidFill>
                            <a:schemeClr val="tx1"/>
                          </a:solidFill>
                          <a:effectLst/>
                          <a:latin typeface="Times New Roman" pitchFamily="18" charset="0"/>
                        </a:rPr>
                        <a:t>ulong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0" u="none" strike="noStrike" cap="none" normalizeH="0" baseline="0" dirty="0">
                          <a:ln>
                            <a:noFill/>
                          </a:ln>
                          <a:solidFill>
                            <a:schemeClr val="tx1"/>
                          </a:solidFill>
                          <a:effectLst/>
                          <a:latin typeface="Times New Roman" pitchFamily="18" charset="0"/>
                        </a:rPr>
                        <a:t>System.Uint64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0" u="none" strike="noStrike" cap="none" normalizeH="0" baseline="0">
                          <a:ln>
                            <a:noFill/>
                          </a:ln>
                          <a:solidFill>
                            <a:schemeClr val="tx1"/>
                          </a:solidFill>
                          <a:effectLst/>
                          <a:latin typeface="Times New Roman" pitchFamily="18"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0" u="none" strike="noStrike" cap="none" normalizeH="0" baseline="0">
                          <a:ln>
                            <a:noFill/>
                          </a:ln>
                          <a:solidFill>
                            <a:schemeClr val="tx1"/>
                          </a:solidFill>
                          <a:effectLst/>
                          <a:latin typeface="Times New Roman"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70114">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0" u="none" strike="noStrike" cap="none" normalizeH="0" baseline="0">
                          <a:ln>
                            <a:noFill/>
                          </a:ln>
                          <a:solidFill>
                            <a:schemeClr val="tx1"/>
                          </a:solidFill>
                          <a:effectLst/>
                          <a:latin typeface="Times New Roman" pitchFamily="18" charset="0"/>
                        </a:rPr>
                        <a:t>float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0" u="none" strike="noStrike" cap="none" normalizeH="0" baseline="0" dirty="0" err="1">
                          <a:ln>
                            <a:noFill/>
                          </a:ln>
                          <a:solidFill>
                            <a:schemeClr val="tx1"/>
                          </a:solidFill>
                          <a:effectLst/>
                          <a:latin typeface="Times New Roman" pitchFamily="18" charset="0"/>
                        </a:rPr>
                        <a:t>System.Single</a:t>
                      </a:r>
                      <a:r>
                        <a:rPr kumimoji="0" lang="en-US" sz="2000" b="0" i="0" u="none" strike="noStrike" cap="none" normalizeH="0" baseline="0" dirty="0">
                          <a:ln>
                            <a:noFill/>
                          </a:ln>
                          <a:solidFill>
                            <a:schemeClr val="tx1"/>
                          </a:solidFill>
                          <a:effectLst/>
                          <a:latin typeface="Times New Roman" pitchFamily="18" charset="0"/>
                        </a:rPr>
                        <a:t>(F or 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0" u="none" strike="noStrike" cap="none" normalizeH="0" baseline="0" dirty="0">
                          <a:ln>
                            <a:noFill/>
                          </a:ln>
                          <a:solidFill>
                            <a:schemeClr val="tx1"/>
                          </a:solidFill>
                          <a:effectLst/>
                          <a:latin typeface="Times New Roman" pitchFamily="18"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0" u="none" strike="noStrike" cap="none" normalizeH="0" baseline="0">
                          <a:ln>
                            <a:noFill/>
                          </a:ln>
                          <a:solidFill>
                            <a:schemeClr val="tx1"/>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70114">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0" u="none" strike="noStrike" cap="none" normalizeH="0" baseline="0">
                          <a:ln>
                            <a:noFill/>
                          </a:ln>
                          <a:solidFill>
                            <a:schemeClr val="tx1"/>
                          </a:solidFill>
                          <a:effectLst/>
                          <a:latin typeface="Times New Roman" pitchFamily="18" charset="0"/>
                        </a:rPr>
                        <a:t>double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0" u="none" strike="noStrike" cap="none" normalizeH="0" baseline="0" dirty="0" err="1">
                          <a:ln>
                            <a:noFill/>
                          </a:ln>
                          <a:solidFill>
                            <a:schemeClr val="tx1"/>
                          </a:solidFill>
                          <a:effectLst/>
                          <a:latin typeface="Times New Roman" pitchFamily="18" charset="0"/>
                        </a:rPr>
                        <a:t>System.Double</a:t>
                      </a:r>
                      <a:r>
                        <a:rPr kumimoji="0" lang="en-US" sz="2000" b="0" i="0" u="none" strike="noStrike" cap="none" normalizeH="0" baseline="0" dirty="0">
                          <a:ln>
                            <a:noFill/>
                          </a:ln>
                          <a:solidFill>
                            <a:schemeClr val="tx1"/>
                          </a:solidFill>
                          <a:effectLst/>
                          <a:latin typeface="Times New Roman" pitchFamily="18" charset="0"/>
                        </a:rPr>
                        <a:t>(D or 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0" u="none" strike="noStrike" cap="none" normalizeH="0" baseline="0">
                          <a:ln>
                            <a:noFill/>
                          </a:ln>
                          <a:solidFill>
                            <a:schemeClr val="tx1"/>
                          </a:solidFill>
                          <a:effectLst/>
                          <a:latin typeface="Times New Roman" pitchFamily="18"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0" u="none" strike="noStrike" cap="none" normalizeH="0" baseline="0">
                          <a:ln>
                            <a:noFill/>
                          </a:ln>
                          <a:solidFill>
                            <a:schemeClr val="tx1"/>
                          </a:solidFill>
                          <a:effectLst/>
                          <a:latin typeface="Times New Roman"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70114">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0" u="none" strike="noStrike" cap="none" normalizeH="0" baseline="0">
                          <a:ln>
                            <a:noFill/>
                          </a:ln>
                          <a:solidFill>
                            <a:schemeClr val="tx1"/>
                          </a:solidFill>
                          <a:effectLst/>
                          <a:latin typeface="Times New Roman" pitchFamily="18" charset="0"/>
                        </a:rPr>
                        <a:t>decimal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0" u="none" strike="noStrike" cap="none" normalizeH="0" baseline="0" dirty="0" err="1">
                          <a:ln>
                            <a:noFill/>
                          </a:ln>
                          <a:solidFill>
                            <a:schemeClr val="tx1"/>
                          </a:solidFill>
                          <a:effectLst/>
                          <a:latin typeface="Times New Roman" pitchFamily="18" charset="0"/>
                        </a:rPr>
                        <a:t>System.Decimal</a:t>
                      </a:r>
                      <a:r>
                        <a:rPr kumimoji="0" lang="en-US" sz="2000" b="0" i="0" u="none" strike="noStrike" cap="none" normalizeH="0" baseline="0" dirty="0">
                          <a:ln>
                            <a:noFill/>
                          </a:ln>
                          <a:solidFill>
                            <a:schemeClr val="tx1"/>
                          </a:solidFill>
                          <a:effectLst/>
                          <a:latin typeface="Times New Roman" pitchFamily="18" charset="0"/>
                        </a:rPr>
                        <a:t>(M or 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0" u="none" strike="noStrike" cap="none" normalizeH="0" baseline="0">
                          <a:ln>
                            <a:noFill/>
                          </a:ln>
                          <a:solidFill>
                            <a:schemeClr val="tx1"/>
                          </a:solidFill>
                          <a:effectLst/>
                          <a:latin typeface="Times New Roman" pitchFamily="18"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0" u="none" strike="noStrike" cap="none" normalizeH="0" baseline="0">
                          <a:ln>
                            <a:noFill/>
                          </a:ln>
                          <a:solidFill>
                            <a:schemeClr val="tx1"/>
                          </a:solidFill>
                          <a:effectLst/>
                          <a:latin typeface="Times New Roman" pitchFamily="18"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70114">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0" u="none" strike="noStrike" cap="none" normalizeH="0" baseline="0" dirty="0">
                          <a:ln>
                            <a:noFill/>
                          </a:ln>
                          <a:solidFill>
                            <a:schemeClr val="tx1"/>
                          </a:solidFill>
                          <a:effectLst/>
                          <a:latin typeface="Times New Roman" pitchFamily="18" charset="0"/>
                        </a:rPr>
                        <a:t>char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0" u="none" strike="noStrike" cap="none" normalizeH="0" baseline="0" dirty="0" err="1">
                          <a:ln>
                            <a:noFill/>
                          </a:ln>
                          <a:solidFill>
                            <a:schemeClr val="tx1"/>
                          </a:solidFill>
                          <a:effectLst/>
                          <a:latin typeface="Times New Roman" pitchFamily="18" charset="0"/>
                        </a:rPr>
                        <a:t>System.Char</a:t>
                      </a:r>
                      <a:endParaRPr kumimoji="0" lang="en-US"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0" u="none" strike="noStrike" cap="none" normalizeH="0" baseline="0">
                          <a:ln>
                            <a:noFill/>
                          </a:ln>
                          <a:solidFill>
                            <a:schemeClr val="tx1"/>
                          </a:solidFill>
                          <a:effectLst/>
                          <a:latin typeface="Times New Roman" pitchFamily="18" charset="0"/>
                        </a:rPr>
                        <a:t>N/A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0" u="none" strike="noStrike" cap="none" normalizeH="0" baseline="0" dirty="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70114">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0" u="none" strike="noStrike" cap="none" normalizeH="0" baseline="0" dirty="0">
                          <a:ln>
                            <a:noFill/>
                          </a:ln>
                          <a:solidFill>
                            <a:schemeClr val="tx1"/>
                          </a:solidFill>
                          <a:effectLst/>
                          <a:latin typeface="Times New Roman" pitchFamily="18" charset="0"/>
                        </a:rPr>
                        <a:t>bool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0" u="none" strike="noStrike" cap="none" normalizeH="0" baseline="0" dirty="0" err="1">
                          <a:ln>
                            <a:noFill/>
                          </a:ln>
                          <a:solidFill>
                            <a:schemeClr val="tx1"/>
                          </a:solidFill>
                          <a:effectLst/>
                          <a:latin typeface="Times New Roman" pitchFamily="18" charset="0"/>
                        </a:rPr>
                        <a:t>System.Boolean</a:t>
                      </a:r>
                      <a:endParaRPr kumimoji="0" lang="en-US"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0" u="none" strike="noStrike" cap="none" normalizeH="0" baseline="0">
                          <a:ln>
                            <a:noFill/>
                          </a:ln>
                          <a:solidFill>
                            <a:schemeClr val="tx1"/>
                          </a:solidFill>
                          <a:effectLst/>
                          <a:latin typeface="Times New Roman" pitchFamily="18" charset="0"/>
                        </a:rPr>
                        <a:t>N/A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0" u="none" strike="noStrike" cap="none" normalizeH="0" baseline="0" dirty="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92162"/>
          </a:xfrm>
        </p:spPr>
        <p:txBody>
          <a:bodyPr>
            <a:normAutofit/>
          </a:bodyPr>
          <a:lstStyle/>
          <a:p>
            <a:r>
              <a:rPr lang="en-US" sz="2400" dirty="0">
                <a:latin typeface="Times New Roman" pitchFamily="18" charset="0"/>
                <a:cs typeface="Times New Roman" pitchFamily="18" charset="0"/>
              </a:rPr>
              <a:t>Difference between Value and Reference type</a:t>
            </a:r>
          </a:p>
        </p:txBody>
      </p:sp>
      <p:graphicFrame>
        <p:nvGraphicFramePr>
          <p:cNvPr id="4" name="Content Placeholder 3"/>
          <p:cNvGraphicFramePr>
            <a:graphicFrameLocks noGrp="1"/>
          </p:cNvGraphicFramePr>
          <p:nvPr>
            <p:ph idx="1"/>
          </p:nvPr>
        </p:nvGraphicFramePr>
        <p:xfrm>
          <a:off x="1752600" y="1066800"/>
          <a:ext cx="8686800" cy="3037840"/>
        </p:xfrm>
        <a:graphic>
          <a:graphicData uri="http://schemas.openxmlformats.org/drawingml/2006/table">
            <a:tbl>
              <a:tblPr firstRow="1" bandRow="1">
                <a:tableStyleId>{5C22544A-7EE6-4342-B048-85BDC9FD1C3A}</a:tableStyleId>
              </a:tblPr>
              <a:tblGrid>
                <a:gridCol w="43434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370840">
                <a:tc>
                  <a:txBody>
                    <a:bodyPr/>
                    <a:lstStyle/>
                    <a:p>
                      <a:r>
                        <a:rPr lang="en-US" dirty="0"/>
                        <a:t>Value Types</a:t>
                      </a:r>
                    </a:p>
                  </a:txBody>
                  <a:tcPr/>
                </a:tc>
                <a:tc>
                  <a:txBody>
                    <a:bodyPr/>
                    <a:lstStyle/>
                    <a:p>
                      <a:r>
                        <a:rPr lang="en-US" dirty="0"/>
                        <a:t>Reference</a:t>
                      </a:r>
                      <a:r>
                        <a:rPr lang="en-US" baseline="0" dirty="0"/>
                        <a:t> Types</a:t>
                      </a:r>
                      <a:endParaRPr lang="en-US" dirty="0"/>
                    </a:p>
                  </a:txBody>
                  <a:tcPr/>
                </a:tc>
                <a:extLst>
                  <a:ext uri="{0D108BD9-81ED-4DB2-BD59-A6C34878D82A}">
                    <a16:rowId xmlns:a16="http://schemas.microsoft.com/office/drawing/2014/main" val="10000"/>
                  </a:ext>
                </a:extLst>
              </a:tr>
              <a:tr h="370840">
                <a:tc>
                  <a:txBody>
                    <a:bodyPr/>
                    <a:lstStyle/>
                    <a:p>
                      <a:r>
                        <a:rPr lang="en-US" dirty="0"/>
                        <a:t>Allocated on Stack</a:t>
                      </a:r>
                    </a:p>
                  </a:txBody>
                  <a:tcPr/>
                </a:tc>
                <a:tc>
                  <a:txBody>
                    <a:bodyPr/>
                    <a:lstStyle/>
                    <a:p>
                      <a:r>
                        <a:rPr lang="en-US" dirty="0"/>
                        <a:t>Allocated on Heap</a:t>
                      </a:r>
                    </a:p>
                  </a:txBody>
                  <a:tcPr/>
                </a:tc>
                <a:extLst>
                  <a:ext uri="{0D108BD9-81ED-4DB2-BD59-A6C34878D82A}">
                    <a16:rowId xmlns:a16="http://schemas.microsoft.com/office/drawing/2014/main" val="10001"/>
                  </a:ext>
                </a:extLst>
              </a:tr>
              <a:tr h="370840">
                <a:tc>
                  <a:txBody>
                    <a:bodyPr/>
                    <a:lstStyle/>
                    <a:p>
                      <a:r>
                        <a:rPr lang="en-US" dirty="0"/>
                        <a:t>Variable contains the</a:t>
                      </a:r>
                      <a:r>
                        <a:rPr lang="en-US" baseline="0" dirty="0"/>
                        <a:t> value itself</a:t>
                      </a:r>
                      <a:endParaRPr lang="en-US" dirty="0"/>
                    </a:p>
                  </a:txBody>
                  <a:tcPr/>
                </a:tc>
                <a:tc>
                  <a:txBody>
                    <a:bodyPr/>
                    <a:lstStyle/>
                    <a:p>
                      <a:r>
                        <a:rPr lang="en-US" dirty="0"/>
                        <a:t>Variable contains the address of</a:t>
                      </a:r>
                      <a:r>
                        <a:rPr lang="en-US" baseline="0" dirty="0"/>
                        <a:t> the memory location where data is actually stored.</a:t>
                      </a:r>
                      <a:endParaRPr lang="en-US" dirty="0"/>
                    </a:p>
                  </a:txBody>
                  <a:tcPr/>
                </a:tc>
                <a:extLst>
                  <a:ext uri="{0D108BD9-81ED-4DB2-BD59-A6C34878D82A}">
                    <a16:rowId xmlns:a16="http://schemas.microsoft.com/office/drawing/2014/main" val="10002"/>
                  </a:ext>
                </a:extLst>
              </a:tr>
              <a:tr h="370840">
                <a:tc>
                  <a:txBody>
                    <a:bodyPr/>
                    <a:lstStyle/>
                    <a:p>
                      <a:r>
                        <a:rPr lang="en-US" dirty="0"/>
                        <a:t>When copy, actual</a:t>
                      </a:r>
                      <a:r>
                        <a:rPr lang="en-US" baseline="0" dirty="0"/>
                        <a:t> data is copied and each variable can be independently manipulated</a:t>
                      </a:r>
                      <a:endParaRPr lang="en-US" dirty="0"/>
                    </a:p>
                  </a:txBody>
                  <a:tcPr/>
                </a:tc>
                <a:tc>
                  <a:txBody>
                    <a:bodyPr/>
                    <a:lstStyle/>
                    <a:p>
                      <a:r>
                        <a:rPr lang="en-US" dirty="0"/>
                        <a:t>Only memory address is</a:t>
                      </a:r>
                      <a:r>
                        <a:rPr lang="en-US" baseline="0" dirty="0"/>
                        <a:t> copied.</a:t>
                      </a:r>
                      <a:endParaRPr lang="en-US" dirty="0"/>
                    </a:p>
                  </a:txBody>
                  <a:tcPr/>
                </a:tc>
                <a:extLst>
                  <a:ext uri="{0D108BD9-81ED-4DB2-BD59-A6C34878D82A}">
                    <a16:rowId xmlns:a16="http://schemas.microsoft.com/office/drawing/2014/main" val="10003"/>
                  </a:ext>
                </a:extLst>
              </a:tr>
              <a:tr h="370840">
                <a:tc>
                  <a:txBody>
                    <a:bodyPr/>
                    <a:lstStyle/>
                    <a:p>
                      <a:r>
                        <a:rPr lang="en-US" dirty="0" err="1"/>
                        <a:t>Integer,float</a:t>
                      </a:r>
                      <a:r>
                        <a:rPr lang="en-US" dirty="0"/>
                        <a:t> , double,</a:t>
                      </a:r>
                      <a:r>
                        <a:rPr lang="en-US" baseline="0" dirty="0"/>
                        <a:t> </a:t>
                      </a:r>
                      <a:r>
                        <a:rPr lang="en-US" baseline="0" dirty="0" err="1"/>
                        <a:t>boolean</a:t>
                      </a:r>
                      <a:endParaRPr lang="en-US" dirty="0"/>
                    </a:p>
                  </a:txBody>
                  <a:tcPr/>
                </a:tc>
                <a:tc>
                  <a:txBody>
                    <a:bodyPr/>
                    <a:lstStyle/>
                    <a:p>
                      <a:r>
                        <a:rPr lang="en-US" dirty="0"/>
                        <a:t>String and object type</a:t>
                      </a:r>
                    </a:p>
                  </a:txBody>
                  <a:tcPr/>
                </a:tc>
                <a:extLst>
                  <a:ext uri="{0D108BD9-81ED-4DB2-BD59-A6C34878D82A}">
                    <a16:rowId xmlns:a16="http://schemas.microsoft.com/office/drawing/2014/main" val="10004"/>
                  </a:ext>
                </a:extLst>
              </a:tr>
              <a:tr h="370840">
                <a:tc>
                  <a:txBody>
                    <a:bodyPr/>
                    <a:lstStyle/>
                    <a:p>
                      <a:pPr marL="0" algn="l" defTabSz="914400" rtl="0" eaLnBrk="1" latinLnBrk="0" hangingPunct="1"/>
                      <a:r>
                        <a:rPr lang="en-US" sz="1800" kern="1200" dirty="0">
                          <a:solidFill>
                            <a:schemeClr val="dk1"/>
                          </a:solidFill>
                          <a:latin typeface="+mn-lt"/>
                          <a:ea typeface="+mn-ea"/>
                          <a:cs typeface="+mn-cs"/>
                        </a:rPr>
                        <a:t>Struct is value</a:t>
                      </a:r>
                      <a:r>
                        <a:rPr lang="en-US" sz="1800" kern="1200" baseline="0" dirty="0">
                          <a:solidFill>
                            <a:schemeClr val="dk1"/>
                          </a:solidFill>
                          <a:latin typeface="+mn-lt"/>
                          <a:ea typeface="+mn-ea"/>
                          <a:cs typeface="+mn-cs"/>
                        </a:rPr>
                        <a:t> type</a:t>
                      </a:r>
                      <a:endParaRPr lang="en-US" sz="1800" kern="1200" dirty="0">
                        <a:solidFill>
                          <a:schemeClr val="dk1"/>
                        </a:solidFill>
                        <a:latin typeface="+mn-lt"/>
                        <a:ea typeface="+mn-ea"/>
                        <a:cs typeface="+mn-cs"/>
                      </a:endParaRPr>
                    </a:p>
                  </a:txBody>
                  <a:tcPr/>
                </a:tc>
                <a:tc>
                  <a:txBody>
                    <a:bodyPr/>
                    <a:lstStyle/>
                    <a:p>
                      <a:r>
                        <a:rPr lang="en-US" dirty="0"/>
                        <a:t>Classes and interfaces</a:t>
                      </a:r>
                      <a:r>
                        <a:rPr lang="en-US" baseline="0" dirty="0"/>
                        <a:t> are reference type</a:t>
                      </a:r>
                      <a:endParaRPr lang="en-US"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209800" y="228600"/>
            <a:ext cx="7772400" cy="533400"/>
          </a:xfrm>
        </p:spPr>
        <p:txBody>
          <a:bodyPr>
            <a:normAutofit/>
          </a:bodyPr>
          <a:lstStyle/>
          <a:p>
            <a:pPr algn="ctr"/>
            <a:r>
              <a:rPr lang="en-US" sz="2800" dirty="0">
                <a:latin typeface="Times New Roman" pitchFamily="18" charset="0"/>
                <a:cs typeface="Times New Roman" pitchFamily="18" charset="0"/>
              </a:rPr>
              <a:t>Literals</a:t>
            </a:r>
          </a:p>
        </p:txBody>
      </p:sp>
      <p:sp>
        <p:nvSpPr>
          <p:cNvPr id="6147" name="Rectangle 3"/>
          <p:cNvSpPr>
            <a:spLocks noGrp="1" noChangeArrowheads="1"/>
          </p:cNvSpPr>
          <p:nvPr>
            <p:ph type="body" idx="1"/>
          </p:nvPr>
        </p:nvSpPr>
        <p:spPr>
          <a:xfrm>
            <a:off x="1219200" y="685800"/>
            <a:ext cx="9753600" cy="5410200"/>
          </a:xfrm>
        </p:spPr>
        <p:txBody>
          <a:bodyPr>
            <a:normAutofit/>
          </a:bodyPr>
          <a:lstStyle/>
          <a:p>
            <a:r>
              <a:rPr lang="en-US" sz="2400" dirty="0">
                <a:latin typeface="Times New Roman" pitchFamily="18" charset="0"/>
                <a:cs typeface="Times New Roman" pitchFamily="18" charset="0"/>
              </a:rPr>
              <a:t>Literals are a sequence  of characters, digits and other characters.</a:t>
            </a:r>
          </a:p>
          <a:p>
            <a:r>
              <a:rPr lang="en-US" sz="2400" dirty="0">
                <a:latin typeface="Times New Roman" pitchFamily="18" charset="0"/>
                <a:cs typeface="Times New Roman" pitchFamily="18" charset="0"/>
              </a:rPr>
              <a:t>A literal can be used anywhere  a value of its type is allowed.</a:t>
            </a:r>
          </a:p>
          <a:p>
            <a:r>
              <a:rPr lang="en-US" sz="2400" dirty="0">
                <a:latin typeface="Times New Roman" pitchFamily="18" charset="0"/>
                <a:cs typeface="Times New Roman" pitchFamily="18" charset="0"/>
              </a:rPr>
              <a:t>Integer literal : 123, 890,045,0x56</a:t>
            </a:r>
          </a:p>
          <a:p>
            <a:r>
              <a:rPr lang="en-US" sz="2400" dirty="0">
                <a:latin typeface="Times New Roman" pitchFamily="18" charset="0"/>
                <a:cs typeface="Times New Roman" pitchFamily="18" charset="0"/>
              </a:rPr>
              <a:t>Character : enclosed in a single quotes .Ex:  ‘g’,’j’</a:t>
            </a:r>
          </a:p>
          <a:p>
            <a:r>
              <a:rPr lang="en-US" sz="2400" dirty="0">
                <a:latin typeface="Times New Roman" pitchFamily="18" charset="0"/>
                <a:cs typeface="Times New Roman" pitchFamily="18" charset="0"/>
              </a:rPr>
              <a:t>String : enclosed in double quotes. “k” , “</a:t>
            </a:r>
            <a:r>
              <a:rPr lang="en-US" sz="2400" dirty="0" err="1">
                <a:latin typeface="Times New Roman" pitchFamily="18" charset="0"/>
                <a:cs typeface="Times New Roman" pitchFamily="18" charset="0"/>
              </a:rPr>
              <a:t>komal</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Floating point : 56.7f </a:t>
            </a:r>
          </a:p>
          <a:p>
            <a:r>
              <a:rPr lang="en-US" sz="2400" dirty="0">
                <a:latin typeface="Times New Roman" pitchFamily="18" charset="0"/>
                <a:cs typeface="Times New Roman" pitchFamily="18" charset="0"/>
              </a:rPr>
              <a:t>Boolean : true , false</a:t>
            </a:r>
          </a:p>
          <a:p>
            <a:r>
              <a:rPr lang="en-US" sz="2400" dirty="0">
                <a:latin typeface="Times New Roman" pitchFamily="18" charset="0"/>
                <a:cs typeface="Times New Roman" pitchFamily="18" charset="0"/>
              </a:rPr>
              <a:t>Long = 100l or 100L(UL is for unsigned) </a:t>
            </a:r>
          </a:p>
          <a:p>
            <a:r>
              <a:rPr lang="en-US" sz="2400" dirty="0">
                <a:latin typeface="Times New Roman" pitchFamily="18" charset="0"/>
                <a:cs typeface="Times New Roman" pitchFamily="18" charset="0"/>
              </a:rPr>
              <a:t>Double : 10.19 d or 10.19 D</a:t>
            </a:r>
          </a:p>
          <a:p>
            <a:r>
              <a:rPr lang="en-US" sz="2400" dirty="0">
                <a:latin typeface="Times New Roman" pitchFamily="18" charset="0"/>
                <a:cs typeface="Times New Roman" pitchFamily="18" charset="0"/>
              </a:rPr>
              <a:t>Decimal : 9.95m or 9.95M</a:t>
            </a:r>
          </a:p>
          <a:p>
            <a:r>
              <a:rPr lang="en-US" sz="2400" dirty="0">
                <a:latin typeface="Times New Roman" pitchFamily="18" charset="0"/>
                <a:cs typeface="Times New Roman" pitchFamily="18" charset="0"/>
              </a:rPr>
              <a:t>Integer literal is either of type int, </a:t>
            </a:r>
            <a:r>
              <a:rPr lang="en-US" sz="2400" dirty="0" err="1">
                <a:latin typeface="Times New Roman" pitchFamily="18" charset="0"/>
                <a:cs typeface="Times New Roman" pitchFamily="18" charset="0"/>
              </a:rPr>
              <a:t>uint</a:t>
            </a:r>
            <a:r>
              <a:rPr lang="en-US" sz="2400" dirty="0">
                <a:latin typeface="Times New Roman" pitchFamily="18" charset="0"/>
                <a:cs typeface="Times New Roman" pitchFamily="18" charset="0"/>
              </a:rPr>
              <a:t>, long or ulong</a:t>
            </a:r>
          </a:p>
          <a:p>
            <a:endParaRPr lang="en-US" sz="24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87362"/>
          </a:xfrm>
        </p:spPr>
        <p:txBody>
          <a:bodyPr>
            <a:normAutofit fontScale="90000"/>
          </a:bodyPr>
          <a:lstStyle/>
          <a:p>
            <a:pPr algn="ctr"/>
            <a:r>
              <a:rPr lang="en-US" dirty="0"/>
              <a:t>Basics </a:t>
            </a:r>
          </a:p>
        </p:txBody>
      </p:sp>
      <p:sp>
        <p:nvSpPr>
          <p:cNvPr id="3" name="Content Placeholder 2"/>
          <p:cNvSpPr>
            <a:spLocks noGrp="1"/>
          </p:cNvSpPr>
          <p:nvPr>
            <p:ph idx="1"/>
          </p:nvPr>
        </p:nvSpPr>
        <p:spPr>
          <a:xfrm>
            <a:off x="1066800" y="762001"/>
            <a:ext cx="9829800" cy="4724399"/>
          </a:xfrm>
        </p:spPr>
        <p:txBody>
          <a:bodyPr>
            <a:normAutofit fontScale="85000" lnSpcReduction="10000"/>
          </a:bodyPr>
          <a:lstStyle/>
          <a:p>
            <a:r>
              <a:rPr lang="en-US" sz="2400" dirty="0">
                <a:latin typeface="Times New Roman" pitchFamily="18" charset="0"/>
                <a:cs typeface="Times New Roman" pitchFamily="18" charset="0"/>
              </a:rPr>
              <a:t>C# was released by the Microsoft in the middle of 2000.</a:t>
            </a:r>
          </a:p>
          <a:p>
            <a:r>
              <a:rPr lang="en-US" sz="2400" dirty="0">
                <a:latin typeface="Times New Roman" pitchFamily="18" charset="0"/>
                <a:cs typeface="Times New Roman" pitchFamily="18" charset="0"/>
              </a:rPr>
              <a:t>Architect of c# was Anders Hejlsberg</a:t>
            </a:r>
          </a:p>
          <a:p>
            <a:r>
              <a:rPr lang="en-US" sz="2400" dirty="0">
                <a:latin typeface="Times New Roman" pitchFamily="18" charset="0"/>
                <a:cs typeface="Times New Roman" pitchFamily="18" charset="0"/>
              </a:rPr>
              <a:t>C# is an elegant and type-safe object-oriented language that enables developers to build a wide range of secure and robust applications that run on the .NET Framework. </a:t>
            </a:r>
          </a:p>
          <a:p>
            <a:r>
              <a:rPr lang="en-US" sz="2400" dirty="0">
                <a:latin typeface="Times New Roman" pitchFamily="18" charset="0"/>
                <a:cs typeface="Times New Roman" pitchFamily="18" charset="0"/>
              </a:rPr>
              <a:t>C# is used to create traditional Windows client applications, XML Web services, distributed components, client-server applications, database applications, and much more</a:t>
            </a:r>
          </a:p>
          <a:p>
            <a:r>
              <a:rPr lang="en-US" sz="2400" dirty="0">
                <a:latin typeface="Times New Roman" pitchFamily="18" charset="0"/>
                <a:cs typeface="Times New Roman" pitchFamily="18" charset="0"/>
              </a:rPr>
              <a:t>C#  is also simple and easy to learn.</a:t>
            </a:r>
          </a:p>
          <a:p>
            <a:r>
              <a:rPr lang="en-US" sz="2400" dirty="0">
                <a:latin typeface="Times New Roman" pitchFamily="18" charset="0"/>
                <a:cs typeface="Times New Roman" pitchFamily="18" charset="0"/>
              </a:rPr>
              <a:t>The  coding is similar to Java.</a:t>
            </a:r>
          </a:p>
          <a:p>
            <a:r>
              <a:rPr lang="en-US" sz="2400" dirty="0">
                <a:latin typeface="Times New Roman" pitchFamily="18" charset="0"/>
                <a:cs typeface="Times New Roman" pitchFamily="18" charset="0"/>
              </a:rPr>
              <a:t>As an object-oriented language, C# supports the concepts of encapsulation, inheritance and polymorphism. </a:t>
            </a:r>
          </a:p>
          <a:p>
            <a:r>
              <a:rPr lang="en-US" sz="2400" dirty="0">
                <a:latin typeface="Times New Roman" pitchFamily="18" charset="0"/>
                <a:cs typeface="Times New Roman" pitchFamily="18" charset="0"/>
              </a:rPr>
              <a:t>All variables and methods, including the Main method, the application's entry point, are encapsulated within class definitions</a:t>
            </a:r>
          </a:p>
          <a:p>
            <a:r>
              <a:rPr lang="en-US" sz="2400" dirty="0">
                <a:latin typeface="Times New Roman" pitchFamily="18" charset="0"/>
                <a:cs typeface="Times New Roman" pitchFamily="18" charset="0"/>
              </a:rPr>
              <a:t>It has no global variables or functions. All methods and members must be declared within classes. Static members of public classes can substitute for global variables and functions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209800" y="228600"/>
            <a:ext cx="7772400" cy="533400"/>
          </a:xfrm>
        </p:spPr>
        <p:txBody>
          <a:bodyPr>
            <a:normAutofit fontScale="90000"/>
          </a:bodyPr>
          <a:lstStyle/>
          <a:p>
            <a:r>
              <a:rPr lang="en-US" sz="4000" dirty="0"/>
              <a:t>Variables</a:t>
            </a:r>
          </a:p>
        </p:txBody>
      </p:sp>
      <p:sp>
        <p:nvSpPr>
          <p:cNvPr id="10243" name="Rectangle 3"/>
          <p:cNvSpPr>
            <a:spLocks noGrp="1" noChangeArrowheads="1"/>
          </p:cNvSpPr>
          <p:nvPr>
            <p:ph type="body" idx="1"/>
          </p:nvPr>
        </p:nvSpPr>
        <p:spPr>
          <a:xfrm>
            <a:off x="1828800" y="838200"/>
            <a:ext cx="8686800" cy="5715000"/>
          </a:xfrm>
        </p:spPr>
        <p:txBody>
          <a:bodyPr>
            <a:normAutofit fontScale="77500" lnSpcReduction="20000"/>
          </a:bodyPr>
          <a:lstStyle/>
          <a:p>
            <a:pPr>
              <a:lnSpc>
                <a:spcPct val="80000"/>
              </a:lnSpc>
            </a:pPr>
            <a:endParaRPr lang="en-US" sz="2400" dirty="0">
              <a:latin typeface="Times New Roman" pitchFamily="18" charset="0"/>
              <a:cs typeface="Times New Roman" pitchFamily="18" charset="0"/>
            </a:endParaRPr>
          </a:p>
          <a:p>
            <a:pPr>
              <a:lnSpc>
                <a:spcPct val="80000"/>
              </a:lnSpc>
            </a:pPr>
            <a:r>
              <a:rPr lang="en-US" sz="2400" dirty="0">
                <a:latin typeface="Times New Roman" pitchFamily="18" charset="0"/>
                <a:cs typeface="Times New Roman" pitchFamily="18" charset="0"/>
              </a:rPr>
              <a:t>An object stores its state in variables. </a:t>
            </a:r>
          </a:p>
          <a:p>
            <a:pPr>
              <a:lnSpc>
                <a:spcPct val="80000"/>
              </a:lnSpc>
            </a:pPr>
            <a:r>
              <a:rPr lang="en-US" sz="2400" dirty="0">
                <a:latin typeface="Times New Roman" pitchFamily="18" charset="0"/>
                <a:cs typeface="Times New Roman" pitchFamily="18" charset="0"/>
              </a:rPr>
              <a:t>A  variable  is an item of data named by an identifier.</a:t>
            </a:r>
          </a:p>
          <a:p>
            <a:pPr>
              <a:lnSpc>
                <a:spcPct val="80000"/>
              </a:lnSpc>
            </a:pPr>
            <a:r>
              <a:rPr lang="en-US" sz="2400" dirty="0">
                <a:latin typeface="Times New Roman" pitchFamily="18" charset="0"/>
                <a:cs typeface="Times New Roman" pitchFamily="18" charset="0"/>
              </a:rPr>
              <a:t>Identifiers are used for naming the namespaces, classes,methods, variables etc…</a:t>
            </a:r>
          </a:p>
          <a:p>
            <a:pPr>
              <a:lnSpc>
                <a:spcPct val="80000"/>
              </a:lnSpc>
            </a:pPr>
            <a:r>
              <a:rPr lang="en-US" sz="2400" dirty="0">
                <a:latin typeface="Times New Roman" pitchFamily="18" charset="0"/>
                <a:cs typeface="Times New Roman" pitchFamily="18" charset="0"/>
              </a:rPr>
              <a:t>You must explicitly provide a name and a type for each variable and optional initializer.</a:t>
            </a:r>
          </a:p>
          <a:p>
            <a:pPr>
              <a:lnSpc>
                <a:spcPct val="80000"/>
              </a:lnSpc>
            </a:pPr>
            <a:r>
              <a:rPr lang="en-US" sz="2400" dirty="0">
                <a:latin typeface="Times New Roman" pitchFamily="18" charset="0"/>
                <a:cs typeface="Times New Roman" pitchFamily="18" charset="0"/>
              </a:rPr>
              <a:t> The variable's name must be a legal identifier  contains.</a:t>
            </a:r>
          </a:p>
          <a:p>
            <a:pPr>
              <a:lnSpc>
                <a:spcPct val="80000"/>
              </a:lnSpc>
            </a:pPr>
            <a:r>
              <a:rPr lang="en-US" sz="2400" dirty="0">
                <a:latin typeface="Times New Roman" pitchFamily="18" charset="0"/>
                <a:cs typeface="Times New Roman" pitchFamily="18" charset="0"/>
              </a:rPr>
              <a:t> The variable's type determines what values it can hold and what operations can be performed on it. </a:t>
            </a:r>
          </a:p>
          <a:p>
            <a:pPr>
              <a:lnSpc>
                <a:spcPct val="80000"/>
              </a:lnSpc>
            </a:pPr>
            <a:r>
              <a:rPr lang="en-US" sz="2400" dirty="0">
                <a:latin typeface="Times New Roman" pitchFamily="18" charset="0"/>
                <a:cs typeface="Times New Roman" pitchFamily="18" charset="0"/>
              </a:rPr>
              <a:t>To give a variable a type and a name, you write a variable declaration</a:t>
            </a:r>
            <a:r>
              <a:rPr lang="en-US" sz="2400" dirty="0">
                <a:latin typeface="Times New Roman" pitchFamily="18" charset="0"/>
                <a:cs typeface="Times New Roman" pitchFamily="18" charset="0"/>
                <a:hlinkMouseOver r:id="rId2" action="ppaction://hlinkfile"/>
              </a:rPr>
              <a:t> </a:t>
            </a:r>
            <a:r>
              <a:rPr lang="en-US" sz="2400" dirty="0">
                <a:latin typeface="Times New Roman" pitchFamily="18" charset="0"/>
                <a:cs typeface="Times New Roman" pitchFamily="18" charset="0"/>
              </a:rPr>
              <a:t>, which generally looks like this: </a:t>
            </a:r>
          </a:p>
          <a:p>
            <a:pPr>
              <a:lnSpc>
                <a:spcPct val="80000"/>
              </a:lnSpc>
            </a:pPr>
            <a:r>
              <a:rPr lang="en-US" sz="2400" dirty="0">
                <a:solidFill>
                  <a:schemeClr val="accent2"/>
                </a:solidFill>
                <a:latin typeface="Times New Roman" pitchFamily="18" charset="0"/>
                <a:cs typeface="Times New Roman" pitchFamily="18" charset="0"/>
              </a:rPr>
              <a:t>type name ;</a:t>
            </a:r>
          </a:p>
          <a:p>
            <a:pPr algn="ctr">
              <a:lnSpc>
                <a:spcPct val="80000"/>
              </a:lnSpc>
              <a:buFontTx/>
              <a:buNone/>
            </a:pPr>
            <a:r>
              <a:rPr lang="en-US" sz="2400" dirty="0" err="1">
                <a:solidFill>
                  <a:schemeClr val="accent2"/>
                </a:solidFill>
                <a:latin typeface="Times New Roman" pitchFamily="18" charset="0"/>
                <a:cs typeface="Times New Roman" pitchFamily="18" charset="0"/>
              </a:rPr>
              <a:t>int</a:t>
            </a:r>
            <a:r>
              <a:rPr lang="en-US" sz="2400" dirty="0">
                <a:solidFill>
                  <a:schemeClr val="accent2"/>
                </a:solidFill>
                <a:latin typeface="Times New Roman" pitchFamily="18" charset="0"/>
                <a:cs typeface="Times New Roman" pitchFamily="18" charset="0"/>
              </a:rPr>
              <a:t> a=10,  b =10;</a:t>
            </a:r>
          </a:p>
          <a:p>
            <a:pPr algn="ctr">
              <a:lnSpc>
                <a:spcPct val="80000"/>
              </a:lnSpc>
              <a:buFontTx/>
              <a:buNone/>
            </a:pPr>
            <a:r>
              <a:rPr lang="en-US" sz="2400" dirty="0">
                <a:solidFill>
                  <a:schemeClr val="accent2"/>
                </a:solidFill>
                <a:latin typeface="Times New Roman" pitchFamily="18" charset="0"/>
                <a:cs typeface="Times New Roman" pitchFamily="18" charset="0"/>
              </a:rPr>
              <a:t>int x = 123;</a:t>
            </a:r>
          </a:p>
          <a:p>
            <a:pPr algn="ctr">
              <a:lnSpc>
                <a:spcPct val="80000"/>
              </a:lnSpc>
              <a:buFontTx/>
              <a:buNone/>
            </a:pPr>
            <a:r>
              <a:rPr lang="en-US" sz="2400" dirty="0">
                <a:solidFill>
                  <a:schemeClr val="accent2"/>
                </a:solidFill>
                <a:latin typeface="Times New Roman" pitchFamily="18" charset="0"/>
                <a:cs typeface="Times New Roman" pitchFamily="18" charset="0"/>
              </a:rPr>
              <a:t>System.Int32 x = 123;(Framework type)</a:t>
            </a:r>
          </a:p>
          <a:p>
            <a:pPr algn="ctr">
              <a:lnSpc>
                <a:spcPct val="80000"/>
              </a:lnSpc>
              <a:buFontTx/>
              <a:buNone/>
            </a:pPr>
            <a:r>
              <a:rPr lang="en-US" sz="2400" dirty="0" err="1">
                <a:solidFill>
                  <a:schemeClr val="accent2"/>
                </a:solidFill>
                <a:latin typeface="Times New Roman" pitchFamily="18" charset="0"/>
                <a:cs typeface="Times New Roman" pitchFamily="18" charset="0"/>
              </a:rPr>
              <a:t>Console.WriteLine</a:t>
            </a:r>
            <a:r>
              <a:rPr lang="en-US" sz="2400" dirty="0">
                <a:solidFill>
                  <a:schemeClr val="accent2"/>
                </a:solidFill>
                <a:latin typeface="Times New Roman" pitchFamily="18" charset="0"/>
                <a:cs typeface="Times New Roman" pitchFamily="18" charset="0"/>
              </a:rPr>
              <a:t>(</a:t>
            </a:r>
            <a:r>
              <a:rPr lang="en-US" sz="2400" dirty="0" err="1">
                <a:solidFill>
                  <a:schemeClr val="accent2"/>
                </a:solidFill>
                <a:latin typeface="Times New Roman" pitchFamily="18" charset="0"/>
                <a:cs typeface="Times New Roman" pitchFamily="18" charset="0"/>
              </a:rPr>
              <a:t>x.GetType</a:t>
            </a:r>
            <a:r>
              <a:rPr lang="en-US" sz="2400" dirty="0">
                <a:solidFill>
                  <a:schemeClr val="accent2"/>
                </a:solidFill>
                <a:latin typeface="Times New Roman" pitchFamily="18" charset="0"/>
                <a:cs typeface="Times New Roman" pitchFamily="18" charset="0"/>
              </a:rPr>
              <a:t>());</a:t>
            </a:r>
          </a:p>
          <a:p>
            <a:pPr algn="ctr">
              <a:lnSpc>
                <a:spcPct val="80000"/>
              </a:lnSpc>
              <a:buFontTx/>
              <a:buNone/>
            </a:pPr>
            <a:endParaRPr lang="en-US" sz="2400" dirty="0">
              <a:solidFill>
                <a:schemeClr val="accent2"/>
              </a:solidFill>
              <a:latin typeface="Times New Roman" pitchFamily="18" charset="0"/>
              <a:cs typeface="Times New Roman" pitchFamily="18" charset="0"/>
            </a:endParaRPr>
          </a:p>
          <a:p>
            <a:pPr>
              <a:lnSpc>
                <a:spcPct val="80000"/>
              </a:lnSpc>
            </a:pPr>
            <a:r>
              <a:rPr lang="en-US" sz="2400" dirty="0">
                <a:latin typeface="Times New Roman" pitchFamily="18" charset="0"/>
                <a:cs typeface="Times New Roman" pitchFamily="18" charset="0"/>
              </a:rPr>
              <a:t>We can use typeof operator also</a:t>
            </a:r>
          </a:p>
          <a:p>
            <a:pPr algn="ctr">
              <a:lnSpc>
                <a:spcPct val="80000"/>
              </a:lnSpc>
              <a:buFontTx/>
              <a:buNone/>
            </a:pPr>
            <a:endParaRPr lang="en-US" sz="2400" dirty="0">
              <a:solidFill>
                <a:schemeClr val="accent2"/>
              </a:solidFill>
              <a:latin typeface="Times New Roman" pitchFamily="18" charset="0"/>
              <a:cs typeface="Times New Roman" pitchFamily="18" charset="0"/>
            </a:endParaRPr>
          </a:p>
          <a:p>
            <a:pPr>
              <a:lnSpc>
                <a:spcPct val="80000"/>
              </a:lnSpc>
            </a:pPr>
            <a:r>
              <a:rPr lang="en-US" sz="2400" dirty="0">
                <a:latin typeface="Times New Roman" pitchFamily="18" charset="0"/>
                <a:cs typeface="Times New Roman" pitchFamily="18" charset="0"/>
              </a:rPr>
              <a:t>A variable has scope also.</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a:xfrm>
            <a:off x="1752600" y="228600"/>
            <a:ext cx="8458200" cy="6248400"/>
          </a:xfrm>
        </p:spPr>
        <p:txBody>
          <a:bodyPr>
            <a:normAutofit/>
          </a:bodyPr>
          <a:lstStyle/>
          <a:p>
            <a:pPr>
              <a:lnSpc>
                <a:spcPct val="90000"/>
              </a:lnSpc>
            </a:pPr>
            <a:r>
              <a:rPr lang="en-US" dirty="0">
                <a:latin typeface="Times New Roman" pitchFamily="18" charset="0"/>
                <a:cs typeface="Times New Roman" pitchFamily="18" charset="0"/>
              </a:rPr>
              <a:t>Variables can be initialized dynamically.</a:t>
            </a:r>
          </a:p>
          <a:p>
            <a:pPr>
              <a:lnSpc>
                <a:spcPct val="90000"/>
              </a:lnSpc>
              <a:buFontTx/>
              <a:buNone/>
            </a:pPr>
            <a:r>
              <a:rPr lang="en-US" dirty="0">
                <a:latin typeface="Times New Roman" pitchFamily="18" charset="0"/>
                <a:cs typeface="Times New Roman" pitchFamily="18" charset="0"/>
              </a:rPr>
              <a:t>          double s = a+ b;</a:t>
            </a:r>
          </a:p>
          <a:p>
            <a:pPr>
              <a:lnSpc>
                <a:spcPct val="90000"/>
              </a:lnSpc>
            </a:pPr>
            <a:r>
              <a:rPr lang="en-US" dirty="0">
                <a:latin typeface="Times New Roman" pitchFamily="18" charset="0"/>
                <a:cs typeface="Times New Roman" pitchFamily="18" charset="0"/>
              </a:rPr>
              <a:t>Every variable must have a data type. A variable's data type determines the values that the variable can contain and the operations that can be performed on it. </a:t>
            </a:r>
          </a:p>
          <a:p>
            <a:pPr>
              <a:lnSpc>
                <a:spcPct val="90000"/>
              </a:lnSpc>
            </a:pPr>
            <a:r>
              <a:rPr lang="en-US" dirty="0">
                <a:latin typeface="Times New Roman" pitchFamily="18" charset="0"/>
                <a:cs typeface="Times New Roman" pitchFamily="18" charset="0"/>
              </a:rPr>
              <a:t>Identifiers must not begin with digit.</a:t>
            </a:r>
          </a:p>
          <a:p>
            <a:pPr>
              <a:lnSpc>
                <a:spcPct val="90000"/>
              </a:lnSpc>
            </a:pPr>
            <a:r>
              <a:rPr lang="en-US" dirty="0">
                <a:latin typeface="Times New Roman" pitchFamily="18" charset="0"/>
                <a:cs typeface="Times New Roman" pitchFamily="18" charset="0"/>
              </a:rPr>
              <a:t>They can include alphabets, digits and underscore but whitespace is not allowed.</a:t>
            </a:r>
          </a:p>
          <a:p>
            <a:pPr>
              <a:lnSpc>
                <a:spcPct val="90000"/>
              </a:lnSpc>
            </a:pPr>
            <a:r>
              <a:rPr lang="en-US" dirty="0">
                <a:latin typeface="Times New Roman" pitchFamily="18" charset="0"/>
                <a:cs typeface="Times New Roman" pitchFamily="18" charset="0"/>
              </a:rPr>
              <a:t>Predefined keywords cannot be </a:t>
            </a:r>
            <a:r>
              <a:rPr lang="en-US" dirty="0" err="1">
                <a:latin typeface="Times New Roman" pitchFamily="18" charset="0"/>
                <a:cs typeface="Times New Roman" pitchFamily="18" charset="0"/>
              </a:rPr>
              <a:t>used.If</a:t>
            </a:r>
            <a:r>
              <a:rPr lang="en-US" dirty="0">
                <a:latin typeface="Times New Roman" pitchFamily="18" charset="0"/>
                <a:cs typeface="Times New Roman" pitchFamily="18" charset="0"/>
              </a:rPr>
              <a:t> we want to use, prefix that with @symbol.</a:t>
            </a:r>
          </a:p>
          <a:p>
            <a:pPr>
              <a:lnSpc>
                <a:spcPct val="90000"/>
              </a:lnSpc>
            </a:pPr>
            <a:r>
              <a:rPr lang="en-US" dirty="0">
                <a:latin typeface="Times New Roman" pitchFamily="18" charset="0"/>
                <a:cs typeface="Times New Roman" pitchFamily="18" charset="0"/>
              </a:rPr>
              <a:t>Lowercase and uppercase are different in C#.</a:t>
            </a:r>
          </a:p>
          <a:p>
            <a:pPr>
              <a:lnSpc>
                <a:spcPct val="90000"/>
              </a:lnSpc>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304801"/>
            <a:ext cx="8610600" cy="5821363"/>
          </a:xfrm>
        </p:spPr>
        <p:txBody>
          <a:bodyPr>
            <a:normAutofit/>
          </a:bodyPr>
          <a:lstStyle/>
          <a:p>
            <a:pPr>
              <a:buNone/>
            </a:pPr>
            <a:r>
              <a:rPr lang="en-US" sz="2400" dirty="0">
                <a:latin typeface="Times New Roman" pitchFamily="18" charset="0"/>
                <a:cs typeface="Times New Roman" pitchFamily="18" charset="0"/>
              </a:rPr>
              <a:t>Implicitly Typed variables:</a:t>
            </a:r>
          </a:p>
          <a:p>
            <a:r>
              <a:rPr lang="en-US" sz="2000" dirty="0">
                <a:latin typeface="Times New Roman" pitchFamily="18" charset="0"/>
                <a:cs typeface="Times New Roman" pitchFamily="18" charset="0"/>
              </a:rPr>
              <a:t>Let the compiler determine the type of a local variable based on the value used to initialize it. It is called an implicitly typed variable.</a:t>
            </a:r>
          </a:p>
          <a:p>
            <a:r>
              <a:rPr lang="en-US" sz="2000" dirty="0">
                <a:latin typeface="Times New Roman" pitchFamily="18" charset="0"/>
                <a:cs typeface="Times New Roman" pitchFamily="18" charset="0"/>
              </a:rPr>
              <a:t>This is declared using var and it must be initialized.</a:t>
            </a:r>
          </a:p>
          <a:p>
            <a:r>
              <a:rPr lang="en-US" sz="2000" dirty="0">
                <a:latin typeface="Times New Roman" pitchFamily="18" charset="0"/>
                <a:cs typeface="Times New Roman" pitchFamily="18" charset="0"/>
              </a:rPr>
              <a:t>Compiler uses the type of the initializer  to determine the type of the variable.</a:t>
            </a:r>
          </a:p>
          <a:p>
            <a:pPr>
              <a:buNone/>
            </a:pPr>
            <a:r>
              <a:rPr lang="en-US" sz="2000" dirty="0">
                <a:latin typeface="Times New Roman" pitchFamily="18" charset="0"/>
                <a:cs typeface="Times New Roman" pitchFamily="18" charset="0"/>
              </a:rPr>
              <a:t>     var e = 2.13f;</a:t>
            </a:r>
          </a:p>
          <a:p>
            <a:r>
              <a:rPr lang="en-US" sz="2000" dirty="0">
                <a:latin typeface="Times New Roman" pitchFamily="18" charset="0"/>
                <a:cs typeface="Times New Roman" pitchFamily="18" charset="0"/>
              </a:rPr>
              <a:t>Once the type has been determined , the variable has a type and this type is fixed throughput the lifetime of the variable.</a:t>
            </a:r>
          </a:p>
          <a:p>
            <a:r>
              <a:rPr lang="en-US" sz="2000" dirty="0">
                <a:latin typeface="Times New Roman" pitchFamily="18" charset="0"/>
                <a:cs typeface="Times New Roman" pitchFamily="18" charset="0"/>
              </a:rPr>
              <a:t>It is mainly used in LINQ.</a:t>
            </a:r>
          </a:p>
          <a:p>
            <a:r>
              <a:rPr lang="en-US" sz="2000" dirty="0">
                <a:latin typeface="Times New Roman" pitchFamily="18" charset="0"/>
                <a:cs typeface="Times New Roman" pitchFamily="18" charset="0"/>
              </a:rPr>
              <a:t>Only one implicitly typed variable can be declared at one time.</a:t>
            </a:r>
          </a:p>
          <a:p>
            <a:pPr>
              <a:buNone/>
            </a:pPr>
            <a:r>
              <a:rPr lang="en-US" sz="2000" dirty="0">
                <a:latin typeface="Times New Roman" pitchFamily="18" charset="0"/>
                <a:cs typeface="Times New Roman" pitchFamily="18" charset="0"/>
              </a:rPr>
              <a:t>   var s1=4.0, s2= 3;------</a:t>
            </a:r>
            <a:r>
              <a:rPr lang="en-US" sz="2000" dirty="0">
                <a:latin typeface="Times New Roman" pitchFamily="18" charset="0"/>
                <a:cs typeface="Times New Roman" pitchFamily="18" charset="0"/>
                <a:sym typeface="Wingdings" pitchFamily="2" charset="2"/>
              </a:rPr>
              <a:t> It shows error</a:t>
            </a:r>
            <a:endParaRPr lang="en-US" sz="2000"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11162"/>
          </a:xfrm>
        </p:spPr>
        <p:txBody>
          <a:bodyPr>
            <a:normAutofit fontScale="90000"/>
          </a:bodyPr>
          <a:lstStyle/>
          <a:p>
            <a:pPr algn="ctr"/>
            <a:r>
              <a:rPr lang="en-US" sz="2800" dirty="0">
                <a:latin typeface="Times New Roman" pitchFamily="18" charset="0"/>
                <a:cs typeface="Times New Roman" pitchFamily="18" charset="0"/>
              </a:rPr>
              <a:t>Default Values</a:t>
            </a:r>
          </a:p>
        </p:txBody>
      </p:sp>
      <p:sp>
        <p:nvSpPr>
          <p:cNvPr id="3" name="Content Placeholder 2"/>
          <p:cNvSpPr>
            <a:spLocks noGrp="1"/>
          </p:cNvSpPr>
          <p:nvPr>
            <p:ph sz="half" idx="1"/>
          </p:nvPr>
        </p:nvSpPr>
        <p:spPr>
          <a:xfrm>
            <a:off x="1828800" y="914400"/>
            <a:ext cx="8991600" cy="4648200"/>
          </a:xfrm>
        </p:spPr>
        <p:txBody>
          <a:bodyPr>
            <a:normAutofit fontScale="70000" lnSpcReduction="20000"/>
          </a:bodyPr>
          <a:lstStyle/>
          <a:p>
            <a:r>
              <a:rPr lang="en-US" sz="2400" dirty="0" err="1">
                <a:latin typeface="Times New Roman" pitchFamily="18" charset="0"/>
                <a:cs typeface="Times New Roman" pitchFamily="18" charset="0"/>
              </a:rPr>
              <a:t>bool</a:t>
            </a:r>
            <a:r>
              <a:rPr lang="en-US" sz="2400" dirty="0">
                <a:latin typeface="Times New Roman" pitchFamily="18" charset="0"/>
                <a:cs typeface="Times New Roman" pitchFamily="18" charset="0"/>
              </a:rPr>
              <a:t>                            false</a:t>
            </a:r>
          </a:p>
          <a:p>
            <a:r>
              <a:rPr lang="en-US" sz="2400" dirty="0">
                <a:latin typeface="Times New Roman" pitchFamily="18" charset="0"/>
                <a:cs typeface="Times New Roman" pitchFamily="18" charset="0"/>
              </a:rPr>
              <a:t>byte                            0</a:t>
            </a:r>
          </a:p>
          <a:p>
            <a:r>
              <a:rPr lang="en-US" sz="2400" dirty="0">
                <a:latin typeface="Times New Roman" pitchFamily="18" charset="0"/>
                <a:cs typeface="Times New Roman" pitchFamily="18" charset="0"/>
              </a:rPr>
              <a:t>char                           '\0‘</a:t>
            </a:r>
          </a:p>
          <a:p>
            <a:r>
              <a:rPr lang="en-US" sz="2400" dirty="0">
                <a:latin typeface="Times New Roman" pitchFamily="18" charset="0"/>
                <a:cs typeface="Times New Roman" pitchFamily="18" charset="0"/>
              </a:rPr>
              <a:t>decimal                      0.0M</a:t>
            </a:r>
          </a:p>
          <a:p>
            <a:r>
              <a:rPr lang="en-US" sz="2400" dirty="0">
                <a:latin typeface="Times New Roman" pitchFamily="18" charset="0"/>
                <a:cs typeface="Times New Roman" pitchFamily="18" charset="0"/>
              </a:rPr>
              <a:t>double                        0.0D</a:t>
            </a:r>
          </a:p>
          <a:p>
            <a:r>
              <a:rPr lang="en-US" sz="2400" dirty="0">
                <a:latin typeface="Times New Roman" pitchFamily="18" charset="0"/>
                <a:cs typeface="Times New Roman" pitchFamily="18" charset="0"/>
              </a:rPr>
              <a:t> float                          0.0F</a:t>
            </a:r>
          </a:p>
          <a:p>
            <a:r>
              <a:rPr lang="en-US" sz="2400" dirty="0">
                <a:latin typeface="Times New Roman" pitchFamily="18" charset="0"/>
                <a:cs typeface="Times New Roman" pitchFamily="18" charset="0"/>
              </a:rPr>
              <a:t> int                             0</a:t>
            </a:r>
          </a:p>
          <a:p>
            <a:r>
              <a:rPr lang="en-US" sz="2400" dirty="0">
                <a:latin typeface="Times New Roman" pitchFamily="18" charset="0"/>
                <a:cs typeface="Times New Roman" pitchFamily="18" charset="0"/>
              </a:rPr>
              <a:t> long                          0L</a:t>
            </a:r>
          </a:p>
          <a:p>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sbyte</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 short                        0</a:t>
            </a:r>
          </a:p>
          <a:p>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uint</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ulong                        0</a:t>
            </a:r>
          </a:p>
          <a:p>
            <a:r>
              <a:rPr lang="en-US" sz="2400" dirty="0">
                <a:latin typeface="Times New Roman" pitchFamily="18" charset="0"/>
                <a:cs typeface="Times New Roman" pitchFamily="18" charset="0"/>
              </a:rPr>
              <a:t>ushort                       0</a:t>
            </a:r>
          </a:p>
          <a:p>
            <a:r>
              <a:rPr lang="en-US" sz="2400" dirty="0" err="1">
                <a:latin typeface="Times New Roman" pitchFamily="18" charset="0"/>
                <a:cs typeface="Times New Roman" pitchFamily="18" charset="0"/>
              </a:rPr>
              <a:t>struct</a:t>
            </a:r>
            <a:r>
              <a:rPr lang="en-US" sz="2400" dirty="0">
                <a:latin typeface="Times New Roman" pitchFamily="18" charset="0"/>
                <a:cs typeface="Times New Roman" pitchFamily="18" charset="0"/>
              </a:rPr>
              <a:t>                The value produced by setting all value-type fields to their default values and all reference-type fields to null.</a:t>
            </a:r>
          </a:p>
          <a:p>
            <a:endParaRPr lang="en-US" dirty="0"/>
          </a:p>
          <a:p>
            <a:endParaRPr lang="en-US" dirty="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286000" y="152400"/>
            <a:ext cx="7772400" cy="609600"/>
          </a:xfrm>
        </p:spPr>
        <p:txBody>
          <a:bodyPr>
            <a:normAutofit fontScale="90000"/>
          </a:bodyPr>
          <a:lstStyle/>
          <a:p>
            <a:pPr algn="ctr"/>
            <a:r>
              <a:rPr lang="en-US" dirty="0"/>
              <a:t>Operators</a:t>
            </a:r>
          </a:p>
        </p:txBody>
      </p:sp>
      <p:sp>
        <p:nvSpPr>
          <p:cNvPr id="15363" name="Rectangle 3"/>
          <p:cNvSpPr>
            <a:spLocks noGrp="1" noChangeArrowheads="1"/>
          </p:cNvSpPr>
          <p:nvPr>
            <p:ph type="body" idx="1"/>
          </p:nvPr>
        </p:nvSpPr>
        <p:spPr>
          <a:xfrm>
            <a:off x="1828800" y="914400"/>
            <a:ext cx="8915400" cy="5562600"/>
          </a:xfrm>
        </p:spPr>
        <p:txBody>
          <a:bodyPr>
            <a:normAutofit/>
          </a:bodyPr>
          <a:lstStyle/>
          <a:p>
            <a:pPr>
              <a:lnSpc>
                <a:spcPct val="90000"/>
              </a:lnSpc>
            </a:pPr>
            <a:r>
              <a:rPr lang="en-US" sz="2400" dirty="0">
                <a:latin typeface="Times New Roman" pitchFamily="18" charset="0"/>
                <a:cs typeface="Times New Roman" pitchFamily="18" charset="0"/>
              </a:rPr>
              <a:t>An operator performs a function on one, two, or three operands. An operator that requires one operand is called a </a:t>
            </a:r>
            <a:r>
              <a:rPr lang="en-US" sz="2400" i="1" dirty="0">
                <a:latin typeface="Times New Roman" pitchFamily="18" charset="0"/>
                <a:cs typeface="Times New Roman" pitchFamily="18" charset="0"/>
              </a:rPr>
              <a:t>unary operator</a:t>
            </a:r>
            <a:r>
              <a:rPr lang="en-US" sz="2400" dirty="0">
                <a:latin typeface="Times New Roman" pitchFamily="18" charset="0"/>
                <a:cs typeface="Times New Roman" pitchFamily="18" charset="0"/>
              </a:rPr>
              <a:t>. </a:t>
            </a:r>
          </a:p>
          <a:p>
            <a:pPr>
              <a:lnSpc>
                <a:spcPct val="90000"/>
              </a:lnSpc>
              <a:buFontTx/>
              <a:buNone/>
            </a:pPr>
            <a:r>
              <a:rPr lang="en-US" sz="2400" dirty="0">
                <a:latin typeface="Times New Roman" pitchFamily="18" charset="0"/>
                <a:cs typeface="Times New Roman" pitchFamily="18" charset="0"/>
              </a:rPr>
              <a:t>     ++ is a unary operator that increments the value of its operand by 1.</a:t>
            </a:r>
          </a:p>
          <a:p>
            <a:pPr>
              <a:lnSpc>
                <a:spcPct val="90000"/>
              </a:lnSpc>
            </a:pPr>
            <a:r>
              <a:rPr lang="en-US" sz="2400" dirty="0">
                <a:latin typeface="Times New Roman" pitchFamily="18" charset="0"/>
                <a:cs typeface="Times New Roman" pitchFamily="18" charset="0"/>
              </a:rPr>
              <a:t> An operator that requires two operands is a binary operator </a:t>
            </a:r>
          </a:p>
          <a:p>
            <a:pPr>
              <a:lnSpc>
                <a:spcPct val="90000"/>
              </a:lnSpc>
              <a:buFontTx/>
              <a:buNone/>
            </a:pP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a + b</a:t>
            </a:r>
          </a:p>
          <a:p>
            <a:pPr>
              <a:lnSpc>
                <a:spcPct val="90000"/>
              </a:lnSpc>
            </a:pPr>
            <a:r>
              <a:rPr lang="en-US" sz="2400" dirty="0">
                <a:latin typeface="Times New Roman" pitchFamily="18" charset="0"/>
                <a:cs typeface="Times New Roman" pitchFamily="18" charset="0"/>
              </a:rPr>
              <a:t>A </a:t>
            </a:r>
            <a:r>
              <a:rPr lang="en-US" sz="2400" i="1" dirty="0">
                <a:latin typeface="Times New Roman" pitchFamily="18" charset="0"/>
                <a:cs typeface="Times New Roman" pitchFamily="18" charset="0"/>
              </a:rPr>
              <a:t>ternary operator</a:t>
            </a:r>
            <a:r>
              <a:rPr lang="en-US" sz="2400" dirty="0">
                <a:latin typeface="Times New Roman" pitchFamily="18" charset="0"/>
                <a:cs typeface="Times New Roman" pitchFamily="18" charset="0"/>
              </a:rPr>
              <a:t> is one that requires three operands. </a:t>
            </a:r>
          </a:p>
          <a:p>
            <a:pPr>
              <a:lnSpc>
                <a:spcPct val="90000"/>
              </a:lnSpc>
              <a:buFontTx/>
              <a:buNone/>
            </a:pP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op1 ? op2 : op3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209800" y="304800"/>
            <a:ext cx="7772400" cy="914400"/>
          </a:xfrm>
        </p:spPr>
        <p:txBody>
          <a:bodyPr>
            <a:normAutofit fontScale="90000"/>
          </a:bodyPr>
          <a:lstStyle/>
          <a:p>
            <a:pPr algn="l"/>
            <a:r>
              <a:rPr lang="en-US" sz="2700" b="1" dirty="0">
                <a:latin typeface="Times New Roman" pitchFamily="18" charset="0"/>
                <a:ea typeface="+mn-ea"/>
                <a:cs typeface="Times New Roman" pitchFamily="18" charset="0"/>
              </a:rPr>
              <a:t>Arithmetic Operators </a:t>
            </a:r>
            <a:br>
              <a:rPr lang="en-US" sz="4000" b="1" dirty="0"/>
            </a:br>
            <a:endParaRPr lang="en-US" sz="4000" b="1" dirty="0"/>
          </a:p>
        </p:txBody>
      </p:sp>
      <p:sp>
        <p:nvSpPr>
          <p:cNvPr id="16387" name="Rectangle 3"/>
          <p:cNvSpPr>
            <a:spLocks noGrp="1" noChangeArrowheads="1"/>
          </p:cNvSpPr>
          <p:nvPr>
            <p:ph type="body" idx="1"/>
          </p:nvPr>
        </p:nvSpPr>
        <p:spPr>
          <a:xfrm>
            <a:off x="685800" y="762000"/>
            <a:ext cx="10668000" cy="4800600"/>
          </a:xfrm>
        </p:spPr>
        <p:txBody>
          <a:bodyPr>
            <a:normAutofit lnSpcReduction="10000"/>
          </a:bodyPr>
          <a:lstStyle/>
          <a:p>
            <a:pPr>
              <a:lnSpc>
                <a:spcPct val="100000"/>
              </a:lnSpc>
            </a:pPr>
            <a:r>
              <a:rPr lang="en-US" sz="2400" dirty="0">
                <a:latin typeface="Times New Roman" pitchFamily="18" charset="0"/>
                <a:cs typeface="Times New Roman" pitchFamily="18" charset="0"/>
              </a:rPr>
              <a:t>The following table summarizes the binary arithmetic operations in the  c# programming language. </a:t>
            </a:r>
          </a:p>
          <a:p>
            <a:pPr marL="0" indent="0">
              <a:lnSpc>
                <a:spcPct val="100000"/>
              </a:lnSpc>
              <a:buNone/>
            </a:pP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Relational and Conditional Operators </a:t>
            </a:r>
          </a:p>
          <a:p>
            <a:pPr>
              <a:lnSpc>
                <a:spcPct val="100000"/>
              </a:lnSpc>
            </a:pPr>
            <a:r>
              <a:rPr lang="en-US" sz="2400" dirty="0">
                <a:latin typeface="Times New Roman" pitchFamily="18" charset="0"/>
                <a:cs typeface="Times New Roman" pitchFamily="18" charset="0"/>
              </a:rPr>
              <a:t>A relational operator compares two values and determines the relationship between them. For example, != returns true if the two operands are unequal.</a:t>
            </a:r>
          </a:p>
          <a:p>
            <a:pPr marL="0" indent="0">
              <a:lnSpc>
                <a:spcPct val="100000"/>
              </a:lnSpc>
              <a:buNone/>
            </a:pP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Shift and Logical Operators </a:t>
            </a:r>
          </a:p>
          <a:p>
            <a:pPr>
              <a:lnSpc>
                <a:spcPct val="100000"/>
              </a:lnSpc>
            </a:pPr>
            <a:r>
              <a:rPr lang="en-US" sz="2400" dirty="0">
                <a:latin typeface="Times New Roman" pitchFamily="18" charset="0"/>
                <a:cs typeface="Times New Roman" pitchFamily="18" charset="0"/>
              </a:rPr>
              <a:t>A shift operator performs bit manipulation on data by shifting the bits of its first operand right or left. This table summarizes the shift operators available in the c# programming language. </a:t>
            </a:r>
          </a:p>
          <a:p>
            <a:pPr>
              <a:lnSpc>
                <a:spcPct val="100000"/>
              </a:lnSpc>
            </a:pPr>
            <a:r>
              <a:rPr lang="en-US" sz="2400" dirty="0">
                <a:latin typeface="Times New Roman" pitchFamily="18" charset="0"/>
                <a:cs typeface="Times New Roman" pitchFamily="18" charset="0"/>
              </a:rPr>
              <a:t>Assignment Operators </a:t>
            </a:r>
          </a:p>
          <a:p>
            <a:pPr>
              <a:lnSpc>
                <a:spcPct val="100000"/>
              </a:lnSpc>
            </a:pPr>
            <a:r>
              <a:rPr lang="en-US" sz="2400" dirty="0">
                <a:latin typeface="Times New Roman" pitchFamily="18" charset="0"/>
                <a:cs typeface="Times New Roman" pitchFamily="18" charset="0"/>
              </a:rPr>
              <a:t>Other Operators                                                                            </a:t>
            </a:r>
            <a:r>
              <a:rPr lang="en-US" sz="2400" dirty="0" err="1">
                <a:latin typeface="Times New Roman" pitchFamily="18" charset="0"/>
                <a:cs typeface="Times New Roman" pitchFamily="18" charset="0"/>
                <a:hlinkClick r:id="rId2" action="ppaction://hlinkfile"/>
              </a:rPr>
              <a:t>Operators</a:t>
            </a:r>
            <a:r>
              <a:rPr lang="en-US" sz="2400" dirty="0">
                <a:latin typeface="Times New Roman" pitchFamily="18" charset="0"/>
                <a:cs typeface="Times New Roman" pitchFamily="18" charset="0"/>
              </a:rPr>
              <a:t>                                   </a:t>
            </a:r>
          </a:p>
          <a:p>
            <a:pPr>
              <a:lnSpc>
                <a:spcPct val="80000"/>
              </a:lnSpc>
            </a:pPr>
            <a:endParaRPr lang="en-US" u="sng"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133600" y="228600"/>
            <a:ext cx="7772400" cy="685800"/>
          </a:xfrm>
        </p:spPr>
        <p:txBody>
          <a:bodyPr>
            <a:normAutofit/>
          </a:bodyPr>
          <a:lstStyle/>
          <a:p>
            <a:r>
              <a:rPr lang="en-US" sz="4000"/>
              <a:t>Control Flow Statements</a:t>
            </a:r>
          </a:p>
        </p:txBody>
      </p:sp>
      <p:sp>
        <p:nvSpPr>
          <p:cNvPr id="19459" name="Rectangle 3"/>
          <p:cNvSpPr>
            <a:spLocks noGrp="1" noChangeArrowheads="1"/>
          </p:cNvSpPr>
          <p:nvPr>
            <p:ph type="body" idx="1"/>
          </p:nvPr>
        </p:nvSpPr>
        <p:spPr>
          <a:xfrm>
            <a:off x="990600" y="762000"/>
            <a:ext cx="10134600" cy="5791200"/>
          </a:xfrm>
        </p:spPr>
        <p:txBody>
          <a:bodyPr>
            <a:normAutofit/>
          </a:bodyPr>
          <a:lstStyle/>
          <a:p>
            <a:pPr>
              <a:lnSpc>
                <a:spcPct val="90000"/>
              </a:lnSpc>
            </a:pPr>
            <a:r>
              <a:rPr lang="en-US" sz="2400" dirty="0">
                <a:latin typeface="Times New Roman" pitchFamily="18" charset="0"/>
                <a:cs typeface="Times New Roman" pitchFamily="18" charset="0"/>
              </a:rPr>
              <a:t>When you write a program, you type statements into a file. </a:t>
            </a:r>
          </a:p>
          <a:p>
            <a:pPr marL="0" indent="0">
              <a:lnSpc>
                <a:spcPct val="90000"/>
              </a:lnSpc>
              <a:buNone/>
            </a:pPr>
            <a:endParaRPr lang="en-US" sz="2400" dirty="0">
              <a:latin typeface="Times New Roman" pitchFamily="18" charset="0"/>
              <a:cs typeface="Times New Roman" pitchFamily="18" charset="0"/>
            </a:endParaRPr>
          </a:p>
          <a:p>
            <a:pPr>
              <a:lnSpc>
                <a:spcPct val="90000"/>
              </a:lnSpc>
            </a:pPr>
            <a:r>
              <a:rPr lang="en-US" sz="2400" dirty="0">
                <a:latin typeface="Times New Roman" pitchFamily="18" charset="0"/>
                <a:cs typeface="Times New Roman" pitchFamily="18" charset="0"/>
              </a:rPr>
              <a:t>Without control flow statements, the interpreter executes these statements in the order they appear in the file from left to right, top to bottom. </a:t>
            </a:r>
          </a:p>
          <a:p>
            <a:pPr marL="0" indent="0">
              <a:lnSpc>
                <a:spcPct val="90000"/>
              </a:lnSpc>
              <a:buNone/>
            </a:pPr>
            <a:endParaRPr lang="en-US" sz="2400" dirty="0">
              <a:latin typeface="Times New Roman" pitchFamily="18" charset="0"/>
              <a:cs typeface="Times New Roman" pitchFamily="18" charset="0"/>
            </a:endParaRPr>
          </a:p>
          <a:p>
            <a:pPr>
              <a:lnSpc>
                <a:spcPct val="90000"/>
              </a:lnSpc>
            </a:pPr>
            <a:r>
              <a:rPr lang="en-US" sz="2400" dirty="0">
                <a:latin typeface="Times New Roman" pitchFamily="18" charset="0"/>
                <a:cs typeface="Times New Roman" pitchFamily="18" charset="0"/>
              </a:rPr>
              <a:t>You can use control flow statements in your programs to conditionally execute statements, to repeatedly execute a block of statements, and to otherwise change the normal, sequential flow of control.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a:xfrm>
            <a:off x="990600" y="457200"/>
            <a:ext cx="10363200" cy="6400800"/>
          </a:xfrm>
        </p:spPr>
        <p:txBody>
          <a:bodyPr/>
          <a:lstStyle/>
          <a:p>
            <a:r>
              <a:rPr lang="en-US" dirty="0">
                <a:latin typeface="Arial Narrow" pitchFamily="34" charset="0"/>
              </a:rPr>
              <a:t>while (</a:t>
            </a:r>
            <a:r>
              <a:rPr lang="en-US" i="1" dirty="0">
                <a:latin typeface="Arial Narrow" pitchFamily="34" charset="0"/>
              </a:rPr>
              <a:t>expression</a:t>
            </a:r>
            <a:r>
              <a:rPr lang="en-US" dirty="0">
                <a:latin typeface="Arial Narrow" pitchFamily="34" charset="0"/>
              </a:rPr>
              <a:t>) { </a:t>
            </a:r>
            <a:r>
              <a:rPr lang="en-US" i="1" dirty="0">
                <a:latin typeface="Arial Narrow" pitchFamily="34" charset="0"/>
              </a:rPr>
              <a:t>statement</a:t>
            </a:r>
            <a:r>
              <a:rPr lang="en-US" dirty="0">
                <a:latin typeface="Arial Narrow" pitchFamily="34" charset="0"/>
              </a:rPr>
              <a:t> } </a:t>
            </a:r>
          </a:p>
          <a:p>
            <a:r>
              <a:rPr lang="en-US" dirty="0">
                <a:latin typeface="Arial Narrow" pitchFamily="34" charset="0"/>
              </a:rPr>
              <a:t>do { </a:t>
            </a:r>
            <a:r>
              <a:rPr lang="en-US" i="1" dirty="0">
                <a:latin typeface="Arial Narrow" pitchFamily="34" charset="0"/>
              </a:rPr>
              <a:t>statement(s)</a:t>
            </a:r>
            <a:r>
              <a:rPr lang="en-US" dirty="0">
                <a:latin typeface="Arial Narrow" pitchFamily="34" charset="0"/>
              </a:rPr>
              <a:t> } while (</a:t>
            </a:r>
            <a:r>
              <a:rPr lang="en-US" i="1" dirty="0">
                <a:latin typeface="Arial Narrow" pitchFamily="34" charset="0"/>
              </a:rPr>
              <a:t>expression</a:t>
            </a:r>
            <a:r>
              <a:rPr lang="en-US" dirty="0">
                <a:latin typeface="Arial Narrow" pitchFamily="34" charset="0"/>
              </a:rPr>
              <a:t>); </a:t>
            </a:r>
          </a:p>
          <a:p>
            <a:r>
              <a:rPr lang="en-US" dirty="0">
                <a:latin typeface="Arial Narrow" pitchFamily="34" charset="0"/>
              </a:rPr>
              <a:t>for (</a:t>
            </a:r>
            <a:r>
              <a:rPr lang="en-US" i="1" dirty="0">
                <a:latin typeface="Arial Narrow" pitchFamily="34" charset="0"/>
              </a:rPr>
              <a:t>initialization</a:t>
            </a:r>
            <a:r>
              <a:rPr lang="en-US" dirty="0">
                <a:latin typeface="Arial Narrow" pitchFamily="34" charset="0"/>
              </a:rPr>
              <a:t>; </a:t>
            </a:r>
            <a:r>
              <a:rPr lang="en-US" i="1" dirty="0">
                <a:latin typeface="Arial Narrow" pitchFamily="34" charset="0"/>
              </a:rPr>
              <a:t>termination</a:t>
            </a:r>
            <a:r>
              <a:rPr lang="en-US" dirty="0">
                <a:latin typeface="Arial Narrow" pitchFamily="34" charset="0"/>
              </a:rPr>
              <a:t>; </a:t>
            </a:r>
            <a:r>
              <a:rPr lang="en-US" i="1" dirty="0">
                <a:latin typeface="Arial Narrow" pitchFamily="34" charset="0"/>
              </a:rPr>
              <a:t>increment</a:t>
            </a:r>
            <a:r>
              <a:rPr lang="en-US" dirty="0">
                <a:latin typeface="Arial Narrow" pitchFamily="34" charset="0"/>
              </a:rPr>
              <a:t>) { </a:t>
            </a:r>
            <a:r>
              <a:rPr lang="en-US" i="1" dirty="0">
                <a:latin typeface="Arial Narrow" pitchFamily="34" charset="0"/>
              </a:rPr>
              <a:t>statement</a:t>
            </a:r>
            <a:r>
              <a:rPr lang="en-US" dirty="0">
                <a:latin typeface="Arial Narrow" pitchFamily="34" charset="0"/>
              </a:rPr>
              <a:t> } </a:t>
            </a:r>
          </a:p>
          <a:p>
            <a:r>
              <a:rPr lang="en-US" dirty="0">
                <a:latin typeface="Arial Narrow" pitchFamily="34" charset="0"/>
              </a:rPr>
              <a:t>if (</a:t>
            </a:r>
            <a:r>
              <a:rPr lang="en-US" i="1" dirty="0">
                <a:latin typeface="Arial Narrow" pitchFamily="34" charset="0"/>
              </a:rPr>
              <a:t>expression</a:t>
            </a:r>
            <a:r>
              <a:rPr lang="en-US" dirty="0">
                <a:latin typeface="Arial Narrow" pitchFamily="34" charset="0"/>
              </a:rPr>
              <a:t>) { </a:t>
            </a:r>
            <a:r>
              <a:rPr lang="en-US" i="1" dirty="0">
                <a:latin typeface="Arial Narrow" pitchFamily="34" charset="0"/>
              </a:rPr>
              <a:t>statement(s)</a:t>
            </a:r>
            <a:r>
              <a:rPr lang="en-US" dirty="0">
                <a:latin typeface="Arial Narrow" pitchFamily="34" charset="0"/>
              </a:rPr>
              <a:t> } </a:t>
            </a:r>
          </a:p>
          <a:p>
            <a:r>
              <a:rPr lang="en-US" dirty="0">
                <a:latin typeface="Arial Narrow" pitchFamily="34" charset="0"/>
              </a:rPr>
              <a:t>if (</a:t>
            </a:r>
            <a:r>
              <a:rPr lang="en-US" i="1" dirty="0" err="1">
                <a:latin typeface="Arial Narrow" pitchFamily="34" charset="0"/>
              </a:rPr>
              <a:t>boolean</a:t>
            </a:r>
            <a:r>
              <a:rPr lang="en-US" i="1" dirty="0">
                <a:latin typeface="Arial Narrow" pitchFamily="34" charset="0"/>
              </a:rPr>
              <a:t> expression</a:t>
            </a:r>
            <a:r>
              <a:rPr lang="en-US" dirty="0">
                <a:latin typeface="Arial Narrow" pitchFamily="34" charset="0"/>
              </a:rPr>
              <a:t>) { </a:t>
            </a:r>
            <a:r>
              <a:rPr lang="en-US" i="1" dirty="0">
                <a:latin typeface="Arial Narrow" pitchFamily="34" charset="0"/>
              </a:rPr>
              <a:t>statement(s)</a:t>
            </a:r>
            <a:r>
              <a:rPr lang="en-US" dirty="0">
                <a:latin typeface="Arial Narrow" pitchFamily="34" charset="0"/>
              </a:rPr>
              <a:t> } else { </a:t>
            </a:r>
            <a:r>
              <a:rPr lang="en-US" i="1" dirty="0">
                <a:latin typeface="Arial Narrow" pitchFamily="34" charset="0"/>
              </a:rPr>
              <a:t>statement(s)</a:t>
            </a:r>
            <a:r>
              <a:rPr lang="en-US" dirty="0">
                <a:latin typeface="Arial Narrow" pitchFamily="34" charset="0"/>
              </a:rPr>
              <a:t> } </a:t>
            </a:r>
          </a:p>
          <a:p>
            <a:r>
              <a:rPr lang="en-US" dirty="0">
                <a:latin typeface="Arial Narrow" pitchFamily="34" charset="0"/>
              </a:rPr>
              <a:t>if (</a:t>
            </a:r>
            <a:r>
              <a:rPr lang="en-US" i="1" dirty="0" err="1">
                <a:latin typeface="Arial Narrow" pitchFamily="34" charset="0"/>
              </a:rPr>
              <a:t>boolean</a:t>
            </a:r>
            <a:r>
              <a:rPr lang="en-US" i="1" dirty="0">
                <a:latin typeface="Arial Narrow" pitchFamily="34" charset="0"/>
              </a:rPr>
              <a:t> expression</a:t>
            </a:r>
            <a:r>
              <a:rPr lang="en-US" dirty="0">
                <a:latin typeface="Arial Narrow" pitchFamily="34" charset="0"/>
              </a:rPr>
              <a:t>) { </a:t>
            </a:r>
            <a:r>
              <a:rPr lang="en-US" i="1" dirty="0">
                <a:latin typeface="Arial Narrow" pitchFamily="34" charset="0"/>
              </a:rPr>
              <a:t>statement(s)</a:t>
            </a:r>
            <a:r>
              <a:rPr lang="en-US" dirty="0">
                <a:latin typeface="Arial Narrow" pitchFamily="34" charset="0"/>
              </a:rPr>
              <a:t> } else if (</a:t>
            </a:r>
            <a:r>
              <a:rPr lang="en-US" i="1" dirty="0" err="1">
                <a:latin typeface="Arial Narrow" pitchFamily="34" charset="0"/>
              </a:rPr>
              <a:t>boolean</a:t>
            </a:r>
            <a:r>
              <a:rPr lang="en-US" i="1" dirty="0">
                <a:latin typeface="Arial Narrow" pitchFamily="34" charset="0"/>
              </a:rPr>
              <a:t> expression</a:t>
            </a:r>
            <a:r>
              <a:rPr lang="en-US" dirty="0">
                <a:latin typeface="Arial Narrow" pitchFamily="34" charset="0"/>
              </a:rPr>
              <a:t>) { </a:t>
            </a:r>
            <a:r>
              <a:rPr lang="en-US" i="1" dirty="0">
                <a:latin typeface="Arial Narrow" pitchFamily="34" charset="0"/>
              </a:rPr>
              <a:t>statement(s)</a:t>
            </a:r>
            <a:r>
              <a:rPr lang="en-US" dirty="0">
                <a:latin typeface="Arial Narrow" pitchFamily="34" charset="0"/>
              </a:rPr>
              <a:t> } else if (</a:t>
            </a:r>
            <a:r>
              <a:rPr lang="en-US" i="1" dirty="0" err="1">
                <a:latin typeface="Arial Narrow" pitchFamily="34" charset="0"/>
              </a:rPr>
              <a:t>boolean</a:t>
            </a:r>
            <a:r>
              <a:rPr lang="en-US" i="1" dirty="0">
                <a:latin typeface="Arial Narrow" pitchFamily="34" charset="0"/>
              </a:rPr>
              <a:t> expression</a:t>
            </a:r>
            <a:r>
              <a:rPr lang="en-US" dirty="0">
                <a:latin typeface="Arial Narrow" pitchFamily="34" charset="0"/>
              </a:rPr>
              <a:t>) { </a:t>
            </a:r>
            <a:r>
              <a:rPr lang="en-US" i="1" dirty="0">
                <a:latin typeface="Arial Narrow" pitchFamily="34" charset="0"/>
              </a:rPr>
              <a:t>statement(s)</a:t>
            </a:r>
            <a:r>
              <a:rPr lang="en-US" dirty="0">
                <a:latin typeface="Arial Narrow" pitchFamily="34" charset="0"/>
              </a:rPr>
              <a:t> } else { </a:t>
            </a:r>
            <a:r>
              <a:rPr lang="en-US" i="1" dirty="0">
                <a:latin typeface="Arial Narrow" pitchFamily="34" charset="0"/>
              </a:rPr>
              <a:t>statement(s)</a:t>
            </a:r>
            <a:r>
              <a:rPr lang="en-US" dirty="0">
                <a:latin typeface="Arial Narrow" pitchFamily="34" charset="0"/>
              </a:rPr>
              <a:t> } </a:t>
            </a:r>
          </a:p>
          <a:p>
            <a:r>
              <a:rPr lang="en-US" dirty="0">
                <a:latin typeface="Arial Narrow" pitchFamily="34" charset="0"/>
              </a:rPr>
              <a:t>switch (</a:t>
            </a:r>
            <a:r>
              <a:rPr lang="en-US" i="1" dirty="0">
                <a:latin typeface="Arial Narrow" pitchFamily="34" charset="0"/>
              </a:rPr>
              <a:t>integer expression</a:t>
            </a:r>
            <a:r>
              <a:rPr lang="en-US" dirty="0">
                <a:latin typeface="Arial Narrow" pitchFamily="34" charset="0"/>
              </a:rPr>
              <a:t>) { case </a:t>
            </a:r>
            <a:r>
              <a:rPr lang="en-US" i="1" dirty="0">
                <a:latin typeface="Arial Narrow" pitchFamily="34" charset="0"/>
              </a:rPr>
              <a:t>integer expression</a:t>
            </a:r>
            <a:r>
              <a:rPr lang="en-US" dirty="0">
                <a:latin typeface="Arial Narrow" pitchFamily="34" charset="0"/>
              </a:rPr>
              <a:t>: </a:t>
            </a:r>
            <a:r>
              <a:rPr lang="en-US" i="1" dirty="0">
                <a:latin typeface="Arial Narrow" pitchFamily="34" charset="0"/>
              </a:rPr>
              <a:t>statement(s)</a:t>
            </a:r>
            <a:r>
              <a:rPr lang="en-US" dirty="0">
                <a:latin typeface="Arial Narrow" pitchFamily="34" charset="0"/>
              </a:rPr>
              <a:t> break; ... default: </a:t>
            </a:r>
            <a:r>
              <a:rPr lang="en-US" i="1" dirty="0">
                <a:latin typeface="Arial Narrow" pitchFamily="34" charset="0"/>
              </a:rPr>
              <a:t>statement(s)</a:t>
            </a:r>
            <a:r>
              <a:rPr lang="en-US" dirty="0">
                <a:latin typeface="Arial Narrow" pitchFamily="34" charset="0"/>
              </a:rPr>
              <a:t> break; } </a:t>
            </a:r>
            <a:br>
              <a:rPr lang="en-US" dirty="0">
                <a:latin typeface="Arial Narrow" pitchFamily="34" charset="0"/>
              </a:rPr>
            </a:br>
            <a:endParaRPr lang="en-US" dirty="0">
              <a:latin typeface="Arial Narrow"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84" name="Group 32"/>
          <p:cNvGraphicFramePr>
            <a:graphicFrameLocks noGrp="1"/>
          </p:cNvGraphicFramePr>
          <p:nvPr>
            <p:extLst>
              <p:ext uri="{D42A27DB-BD31-4B8C-83A1-F6EECF244321}">
                <p14:modId xmlns:p14="http://schemas.microsoft.com/office/powerpoint/2010/main" val="1469805164"/>
              </p:ext>
            </p:extLst>
          </p:nvPr>
        </p:nvGraphicFramePr>
        <p:xfrm>
          <a:off x="2057400" y="304801"/>
          <a:ext cx="7696200" cy="3687763"/>
        </p:xfrm>
        <a:graphic>
          <a:graphicData uri="http://schemas.openxmlformats.org/drawingml/2006/table">
            <a:tbl>
              <a:tblPr/>
              <a:tblGrid>
                <a:gridCol w="3287713">
                  <a:extLst>
                    <a:ext uri="{9D8B030D-6E8A-4147-A177-3AD203B41FA5}">
                      <a16:colId xmlns:a16="http://schemas.microsoft.com/office/drawing/2014/main" val="20000"/>
                    </a:ext>
                  </a:extLst>
                </a:gridCol>
                <a:gridCol w="4408487">
                  <a:extLst>
                    <a:ext uri="{9D8B030D-6E8A-4147-A177-3AD203B41FA5}">
                      <a16:colId xmlns:a16="http://schemas.microsoft.com/office/drawing/2014/main" val="20001"/>
                    </a:ext>
                  </a:extLst>
                </a:gridCol>
              </a:tblGrid>
              <a:tr h="8096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Statement Type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Keyword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350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looping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while, do-while , for ,foreach</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(Arrays)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096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Decision making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switch case, if –else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334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Jump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err="1">
                          <a:ln>
                            <a:noFill/>
                          </a:ln>
                          <a:solidFill>
                            <a:schemeClr val="tx1"/>
                          </a:solidFill>
                          <a:effectLst/>
                          <a:latin typeface="Times New Roman" pitchFamily="18" charset="0"/>
                        </a:rPr>
                        <a:t>Break,continue</a:t>
                      </a:r>
                      <a:r>
                        <a:rPr kumimoji="0" lang="en-US" sz="2800" b="0" i="0" u="none" strike="noStrike" cap="none" normalizeH="0" baseline="0" dirty="0">
                          <a:ln>
                            <a:noFill/>
                          </a:ln>
                          <a:solidFill>
                            <a:schemeClr val="tx1"/>
                          </a:solidFill>
                          <a:effectLst/>
                          <a:latin typeface="Times New Roman" pitchFamily="18" charset="0"/>
                        </a:rPr>
                        <a:t>, </a:t>
                      </a:r>
                      <a:r>
                        <a:rPr kumimoji="0" lang="en-US" sz="2800" b="0" i="0" u="none" strike="noStrike" cap="none" normalizeH="0" baseline="0" dirty="0" err="1">
                          <a:ln>
                            <a:noFill/>
                          </a:ln>
                          <a:solidFill>
                            <a:schemeClr val="tx1"/>
                          </a:solidFill>
                          <a:effectLst/>
                          <a:latin typeface="Times New Roman" pitchFamily="18" charset="0"/>
                        </a:rPr>
                        <a:t>goto</a:t>
                      </a:r>
                      <a:r>
                        <a:rPr kumimoji="0" lang="en-US" sz="2800" b="0" i="0" u="none" strike="noStrike" cap="none" normalizeH="0" baseline="0" dirty="0">
                          <a:ln>
                            <a:noFill/>
                          </a:ln>
                          <a:solidFill>
                            <a:schemeClr val="tx1"/>
                          </a:solidFill>
                          <a:effectLst/>
                          <a:latin typeface="Times New Roman" pitchFamily="18" charset="0"/>
                        </a:rPr>
                        <a:t> ,default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 name="TextBox 3"/>
          <p:cNvSpPr txBox="1"/>
          <p:nvPr/>
        </p:nvSpPr>
        <p:spPr>
          <a:xfrm>
            <a:off x="1981200" y="4343401"/>
            <a:ext cx="7543800" cy="1200329"/>
          </a:xfrm>
          <a:prstGeom prst="rect">
            <a:avLst/>
          </a:prstGeom>
          <a:noFill/>
        </p:spPr>
        <p:txBody>
          <a:bodyPr wrap="square" rtlCol="0">
            <a:spAutoFit/>
          </a:bodyPr>
          <a:lstStyle/>
          <a:p>
            <a:r>
              <a:rPr lang="en-US" sz="2400" dirty="0"/>
              <a:t>Note :  </a:t>
            </a:r>
            <a:r>
              <a:rPr lang="en-US" sz="2400" dirty="0" err="1"/>
              <a:t>goto</a:t>
            </a:r>
            <a:r>
              <a:rPr lang="en-US" sz="2400" dirty="0"/>
              <a:t> identifier; </a:t>
            </a:r>
          </a:p>
          <a:p>
            <a:r>
              <a:rPr lang="en-US" sz="2400" dirty="0"/>
              <a:t>             </a:t>
            </a:r>
            <a:r>
              <a:rPr lang="en-US" sz="2400" dirty="0" err="1"/>
              <a:t>goto</a:t>
            </a:r>
            <a:r>
              <a:rPr lang="en-US" sz="2400" dirty="0"/>
              <a:t> case constant expression;</a:t>
            </a:r>
          </a:p>
          <a:p>
            <a:r>
              <a:rPr lang="en-US" sz="2400" dirty="0"/>
              <a:t>             </a:t>
            </a:r>
            <a:r>
              <a:rPr lang="en-US" sz="2400" dirty="0" err="1"/>
              <a:t>goto</a:t>
            </a:r>
            <a:r>
              <a:rPr lang="en-US" sz="2400" dirty="0"/>
              <a:t> default;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8602"/>
            <a:ext cx="8001000" cy="457199"/>
          </a:xfrm>
        </p:spPr>
        <p:txBody>
          <a:bodyPr>
            <a:normAutofit fontScale="90000"/>
          </a:bodyPr>
          <a:lstStyle/>
          <a:p>
            <a:r>
              <a:rPr lang="en-US" dirty="0"/>
              <a:t>Constants</a:t>
            </a:r>
          </a:p>
        </p:txBody>
      </p:sp>
      <p:sp>
        <p:nvSpPr>
          <p:cNvPr id="3" name="Subtitle 2"/>
          <p:cNvSpPr>
            <a:spLocks noGrp="1"/>
          </p:cNvSpPr>
          <p:nvPr>
            <p:ph type="subTitle" idx="1"/>
          </p:nvPr>
        </p:nvSpPr>
        <p:spPr>
          <a:xfrm>
            <a:off x="838200" y="533400"/>
            <a:ext cx="10896600" cy="5257800"/>
          </a:xfrm>
        </p:spPr>
        <p:txBody>
          <a:bodyPr>
            <a:normAutofit fontScale="92500"/>
          </a:bodyPr>
          <a:lstStyle/>
          <a:p>
            <a:pPr algn="l">
              <a:buFont typeface="Arial" pitchFamily="34" charset="0"/>
              <a:buChar char="•"/>
            </a:pPr>
            <a:r>
              <a:rPr lang="en-US" dirty="0">
                <a:latin typeface="Times New Roman" pitchFamily="18" charset="0"/>
                <a:cs typeface="Times New Roman" pitchFamily="18" charset="0"/>
              </a:rPr>
              <a:t> </a:t>
            </a:r>
            <a:r>
              <a:rPr lang="en-US" sz="2600" dirty="0">
                <a:latin typeface="Times New Roman" pitchFamily="18" charset="0"/>
                <a:cs typeface="Times New Roman" pitchFamily="18" charset="0"/>
              </a:rPr>
              <a:t>The const keyword is used to modify a declaration of a field or local variable.</a:t>
            </a:r>
          </a:p>
          <a:p>
            <a:pPr algn="l"/>
            <a:r>
              <a:rPr lang="en-US" sz="2600" dirty="0">
                <a:latin typeface="Times New Roman" pitchFamily="18" charset="0"/>
                <a:cs typeface="Times New Roman" pitchFamily="18" charset="0"/>
              </a:rPr>
              <a:t>       const int a=10; </a:t>
            </a:r>
          </a:p>
          <a:p>
            <a:pPr algn="l">
              <a:buFont typeface="Arial" pitchFamily="34" charset="0"/>
              <a:buChar char="•"/>
            </a:pPr>
            <a:r>
              <a:rPr lang="en-US" sz="2600" dirty="0">
                <a:latin typeface="Times New Roman" pitchFamily="18" charset="0"/>
                <a:cs typeface="Times New Roman" pitchFamily="18" charset="0"/>
              </a:rPr>
              <a:t> Only the C# built-in types  (excluding System.Object) may be declared as const.</a:t>
            </a:r>
          </a:p>
          <a:p>
            <a:pPr algn="l">
              <a:buFont typeface="Arial" pitchFamily="34" charset="0"/>
              <a:buChar char="•"/>
            </a:pPr>
            <a:r>
              <a:rPr lang="en-US" sz="2600" dirty="0">
                <a:latin typeface="Times New Roman" pitchFamily="18" charset="0"/>
                <a:cs typeface="Times New Roman" pitchFamily="18" charset="0"/>
              </a:rPr>
              <a:t>  It specifies that the value of the field or the local variable is constant, which means it cannot be modified.</a:t>
            </a:r>
          </a:p>
          <a:p>
            <a:pPr algn="l">
              <a:buFont typeface="Arial" pitchFamily="34" charset="0"/>
              <a:buChar char="•"/>
            </a:pPr>
            <a:r>
              <a:rPr lang="en-US" sz="2600" dirty="0">
                <a:latin typeface="Times New Roman" pitchFamily="18" charset="0"/>
                <a:cs typeface="Times New Roman" pitchFamily="18" charset="0"/>
              </a:rPr>
              <a:t> A constant expression is an expression that can be fully evaluated at compile time.</a:t>
            </a:r>
          </a:p>
          <a:p>
            <a:pPr algn="l">
              <a:buFont typeface="Arial" pitchFamily="34" charset="0"/>
              <a:buChar char="•"/>
            </a:pPr>
            <a:r>
              <a:rPr lang="en-US" sz="2600" dirty="0">
                <a:latin typeface="Times New Roman" pitchFamily="18" charset="0"/>
                <a:cs typeface="Times New Roman" pitchFamily="18" charset="0"/>
              </a:rPr>
              <a:t> User-defined types, including classes, structs, and  arrays, cannot be const.(read only modifier)</a:t>
            </a:r>
          </a:p>
          <a:p>
            <a:pPr algn="l">
              <a:buFont typeface="Arial" pitchFamily="34" charset="0"/>
              <a:buChar char="•"/>
            </a:pPr>
            <a:r>
              <a:rPr lang="en-US" sz="2600" dirty="0">
                <a:latin typeface="Times New Roman" pitchFamily="18" charset="0"/>
                <a:cs typeface="Times New Roman" pitchFamily="18" charset="0"/>
              </a:rPr>
              <a:t> The constant declaration can declare multiple constants.</a:t>
            </a:r>
          </a:p>
          <a:p>
            <a:pPr algn="l"/>
            <a:r>
              <a:rPr lang="en-US" sz="2600" dirty="0">
                <a:latin typeface="Times New Roman" pitchFamily="18" charset="0"/>
                <a:cs typeface="Times New Roman" pitchFamily="18" charset="0"/>
              </a:rPr>
              <a:t>               </a:t>
            </a:r>
            <a:r>
              <a:rPr lang="fr-FR" sz="2600" dirty="0">
                <a:latin typeface="Times New Roman" pitchFamily="18" charset="0"/>
                <a:cs typeface="Times New Roman" pitchFamily="18" charset="0"/>
              </a:rPr>
              <a:t>public const double x = 1.0, y = 2.0, z = 3.0; </a:t>
            </a:r>
          </a:p>
          <a:p>
            <a:pPr algn="l">
              <a:buFont typeface="Arial" pitchFamily="34" charset="0"/>
              <a:buChar char="•"/>
            </a:pPr>
            <a:r>
              <a:rPr lang="en-US" sz="2600" dirty="0">
                <a:latin typeface="Times New Roman" pitchFamily="18" charset="0"/>
                <a:cs typeface="Times New Roman" pitchFamily="18" charset="0"/>
              </a:rPr>
              <a:t>A constant can use in a constant expression  </a:t>
            </a:r>
          </a:p>
          <a:p>
            <a:pPr algn="l"/>
            <a:r>
              <a:rPr lang="en-US" sz="2600" dirty="0">
                <a:latin typeface="Times New Roman" pitchFamily="18" charset="0"/>
                <a:cs typeface="Times New Roman" pitchFamily="18" charset="0"/>
              </a:rPr>
              <a:t>                                                  public const int a = 10; public const int b = a + 100;</a:t>
            </a:r>
          </a:p>
          <a:p>
            <a:pPr algn="l">
              <a:buFont typeface="Arial" pitchFamily="34" charset="0"/>
              <a:buChar char="•"/>
            </a:pPr>
            <a:endParaRPr lang="en-US" sz="2600" dirty="0">
              <a:latin typeface="Times New Roman" pitchFamily="18" charset="0"/>
              <a:cs typeface="Times New Roman" pitchFamily="18" charset="0"/>
            </a:endParaRPr>
          </a:p>
          <a:p>
            <a:pPr algn="l">
              <a:buFont typeface="Arial" pitchFamily="34" charset="0"/>
              <a:buChar char="•"/>
            </a:pPr>
            <a:endParaRPr lang="en-US" dirty="0">
              <a:latin typeface="Times New Roman" pitchFamily="18" charset="0"/>
              <a:cs typeface="Times New Roman" pitchFamily="18" charset="0"/>
            </a:endParaRPr>
          </a:p>
          <a:p>
            <a:pPr algn="l"/>
            <a:endParaRPr lang="fr-FR" dirty="0"/>
          </a:p>
          <a:p>
            <a:pPr algn="l"/>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228601"/>
            <a:ext cx="8458200" cy="5897563"/>
          </a:xfrm>
        </p:spPr>
        <p:txBody>
          <a:bodyPr>
            <a:normAutofit/>
          </a:bodyPr>
          <a:lstStyle/>
          <a:p>
            <a:r>
              <a:rPr lang="en-US" sz="2000" b="1" i="1" dirty="0">
                <a:latin typeface="Times New Roman" pitchFamily="18" charset="0"/>
                <a:cs typeface="Times New Roman" pitchFamily="18" charset="0"/>
              </a:rPr>
              <a:t>Garbage collection</a:t>
            </a:r>
            <a:r>
              <a:rPr lang="en-US" sz="2000" dirty="0">
                <a:latin typeface="Times New Roman" pitchFamily="18" charset="0"/>
                <a:cs typeface="Times New Roman" pitchFamily="18" charset="0"/>
              </a:rPr>
              <a:t> automatically reclaims memory occupied by unused objects; </a:t>
            </a:r>
          </a:p>
          <a:p>
            <a:r>
              <a:rPr lang="en-US" sz="2000" b="1" i="1" dirty="0">
                <a:latin typeface="Times New Roman" pitchFamily="18" charset="0"/>
                <a:cs typeface="Times New Roman" pitchFamily="18" charset="0"/>
              </a:rPr>
              <a:t>Exception handling</a:t>
            </a:r>
            <a:r>
              <a:rPr lang="en-US" sz="2000" dirty="0">
                <a:latin typeface="Times New Roman" pitchFamily="18" charset="0"/>
                <a:cs typeface="Times New Roman" pitchFamily="18" charset="0"/>
              </a:rPr>
              <a:t> provides a structured and extensible approach to error detection and recovery;</a:t>
            </a:r>
          </a:p>
          <a:p>
            <a:r>
              <a:rPr lang="en-US" sz="2000" b="1" i="1" dirty="0">
                <a:latin typeface="Times New Roman" pitchFamily="18" charset="0"/>
                <a:cs typeface="Times New Roman" pitchFamily="18" charset="0"/>
              </a:rPr>
              <a:t>Type-safe</a:t>
            </a:r>
            <a:r>
              <a:rPr lang="en-US" sz="2000" dirty="0">
                <a:latin typeface="Times New Roman" pitchFamily="18" charset="0"/>
                <a:cs typeface="Times New Roman" pitchFamily="18" charset="0"/>
              </a:rPr>
              <a:t> design of the language makes it impossible to read from uninitialized variables, to index arrays beyond their bounds, or to perform unchecked type casts.</a:t>
            </a:r>
          </a:p>
          <a:p>
            <a:r>
              <a:rPr lang="en-US" sz="2000" dirty="0">
                <a:latin typeface="Times New Roman" pitchFamily="18" charset="0"/>
                <a:cs typeface="Times New Roman" pitchFamily="18" charset="0"/>
              </a:rPr>
              <a:t>C# has a </a:t>
            </a:r>
            <a:r>
              <a:rPr lang="en-US" sz="2000" b="1" i="1" dirty="0">
                <a:latin typeface="Times New Roman" pitchFamily="18" charset="0"/>
                <a:cs typeface="Times New Roman" pitchFamily="18" charset="0"/>
              </a:rPr>
              <a:t>unified type system</a:t>
            </a:r>
            <a:r>
              <a:rPr lang="en-US" sz="2000" dirty="0">
                <a:latin typeface="Times New Roman" pitchFamily="18" charset="0"/>
                <a:cs typeface="Times New Roman" pitchFamily="18" charset="0"/>
              </a:rPr>
              <a:t>. All C# types, including primitive types such as int and double, inherit from a single root object type. </a:t>
            </a:r>
          </a:p>
          <a:p>
            <a:r>
              <a:rPr lang="en-US" sz="2000" dirty="0">
                <a:latin typeface="Times New Roman" pitchFamily="18" charset="0"/>
                <a:cs typeface="Times New Roman" pitchFamily="18" charset="0"/>
              </a:rPr>
              <a:t>Thus, all types share a set of common operations, and values of any type can be stored, transported, and operated upon in a consistent manner. </a:t>
            </a:r>
          </a:p>
          <a:p>
            <a:r>
              <a:rPr lang="en-US" sz="2000" dirty="0">
                <a:latin typeface="Times New Roman" pitchFamily="18" charset="0"/>
                <a:cs typeface="Times New Roman" pitchFamily="18" charset="0"/>
              </a:rPr>
              <a:t> C# supports both user-defined reference types and value types, allowing dynamic allocation of objects as well as in-line storage of lightweight structures.</a:t>
            </a:r>
          </a:p>
          <a:p>
            <a:endParaRPr lang="en-US" sz="2000"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381001"/>
            <a:ext cx="8382000" cy="5745163"/>
          </a:xfrm>
        </p:spPr>
        <p:txBody>
          <a:bodyPr>
            <a:normAutofit/>
          </a:bodyPr>
          <a:lstStyle/>
          <a:p>
            <a:r>
              <a:rPr lang="en-US" sz="2400" dirty="0">
                <a:latin typeface="Times New Roman" pitchFamily="18" charset="0"/>
                <a:cs typeface="Times New Roman" pitchFamily="18" charset="0"/>
              </a:rPr>
              <a:t>A const field can only be initialized at the declaration of the field.</a:t>
            </a:r>
          </a:p>
          <a:p>
            <a:r>
              <a:rPr lang="en-US" sz="2400" dirty="0">
                <a:latin typeface="Times New Roman" pitchFamily="18" charset="0"/>
                <a:cs typeface="Times New Roman" pitchFamily="18" charset="0"/>
              </a:rPr>
              <a:t>Constants are immutable values which are known at compile time and do not change for the life  of the program</a:t>
            </a:r>
          </a:p>
          <a:p>
            <a:r>
              <a:rPr lang="en-US" sz="2400" dirty="0">
                <a:latin typeface="Times New Roman" pitchFamily="18" charset="0"/>
                <a:cs typeface="Times New Roman" pitchFamily="18" charset="0"/>
              </a:rPr>
              <a:t>c# does not support const methods, properties, or events.</a:t>
            </a:r>
          </a:p>
          <a:p>
            <a:r>
              <a:rPr lang="en-US" sz="2400" dirty="0">
                <a:latin typeface="Times New Roman" pitchFamily="18" charset="0"/>
                <a:cs typeface="Times New Roman" pitchFamily="18" charset="0"/>
              </a:rPr>
              <a:t>The </a:t>
            </a:r>
            <a:r>
              <a:rPr lang="en-US" sz="2400" dirty="0" err="1">
                <a:latin typeface="Times New Roman" pitchFamily="18" charset="0"/>
                <a:cs typeface="Times New Roman" pitchFamily="18" charset="0"/>
              </a:rPr>
              <a:t>enum</a:t>
            </a:r>
            <a:r>
              <a:rPr lang="en-US" sz="2400" dirty="0">
                <a:latin typeface="Times New Roman" pitchFamily="18" charset="0"/>
                <a:cs typeface="Times New Roman" pitchFamily="18" charset="0"/>
              </a:rPr>
              <a:t> type enables you to define named constants for integral built-in types.</a:t>
            </a:r>
          </a:p>
          <a:p>
            <a:r>
              <a:rPr lang="en-US" sz="2400" dirty="0">
                <a:latin typeface="Times New Roman" pitchFamily="18" charset="0"/>
                <a:cs typeface="Times New Roman" pitchFamily="18" charset="0"/>
              </a:rPr>
              <a:t>Constants can be marked as public, private, protected, internal, or protected internal .</a:t>
            </a:r>
          </a:p>
          <a:p>
            <a:r>
              <a:rPr lang="en-US" sz="2400" dirty="0">
                <a:latin typeface="Times New Roman" pitchFamily="18" charset="0"/>
                <a:cs typeface="Times New Roman" pitchFamily="18" charset="0"/>
              </a:rPr>
              <a:t>Static keyword cannot be used with the constants.</a:t>
            </a:r>
          </a:p>
          <a:p>
            <a:r>
              <a:rPr lang="en-US" sz="2400" dirty="0">
                <a:latin typeface="Times New Roman" pitchFamily="18" charset="0"/>
                <a:cs typeface="Times New Roman" pitchFamily="18" charset="0"/>
              </a:rPr>
              <a:t>Expressions that are not in the class that defines the constant must use the class name, a period, and the name of the constant to access the constant.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9762"/>
          </a:xfrm>
        </p:spPr>
        <p:txBody>
          <a:bodyPr>
            <a:normAutofit/>
          </a:bodyPr>
          <a:lstStyle/>
          <a:p>
            <a:r>
              <a:rPr lang="en-US" sz="2400" dirty="0">
                <a:latin typeface="Times New Roman" pitchFamily="18" charset="0"/>
                <a:cs typeface="Times New Roman" pitchFamily="18" charset="0"/>
              </a:rPr>
              <a:t>Conversion Rules</a:t>
            </a:r>
          </a:p>
        </p:txBody>
      </p:sp>
      <p:sp>
        <p:nvSpPr>
          <p:cNvPr id="3" name="Content Placeholder 2"/>
          <p:cNvSpPr>
            <a:spLocks noGrp="1"/>
          </p:cNvSpPr>
          <p:nvPr>
            <p:ph idx="1"/>
          </p:nvPr>
        </p:nvSpPr>
        <p:spPr>
          <a:xfrm>
            <a:off x="1066800" y="914400"/>
            <a:ext cx="9220200" cy="4114800"/>
          </a:xfrm>
        </p:spPr>
        <p:txBody>
          <a:bodyPr>
            <a:normAutofit/>
          </a:bodyPr>
          <a:lstStyle/>
          <a:p>
            <a:pPr>
              <a:buNone/>
            </a:pPr>
            <a:r>
              <a:rPr lang="en-US" sz="2400" b="1" dirty="0"/>
              <a:t>Implicit conversions</a:t>
            </a:r>
            <a:r>
              <a:rPr lang="en-US" sz="2400" dirty="0"/>
              <a:t>:  </a:t>
            </a:r>
          </a:p>
          <a:p>
            <a:r>
              <a:rPr lang="en-US" sz="2400" dirty="0">
                <a:latin typeface="Times New Roman" pitchFamily="18" charset="0"/>
                <a:cs typeface="Times New Roman" pitchFamily="18" charset="0"/>
              </a:rPr>
              <a:t>No special syntax is required because the conversion is type safe and no data will be lost. Examples include conversions from smaller to larger integral types, and conversions from derived classes to base classes.</a:t>
            </a:r>
          </a:p>
          <a:p>
            <a:r>
              <a:rPr lang="en-US" sz="2400" dirty="0">
                <a:latin typeface="Times New Roman" pitchFamily="18" charset="0"/>
                <a:cs typeface="Times New Roman" pitchFamily="18" charset="0"/>
              </a:rPr>
              <a:t>For built-in numeric types, an implicit conversion can be made when the value to be stored can fit into the variable without being truncated or rounded off.</a:t>
            </a:r>
          </a:p>
          <a:p>
            <a:r>
              <a:rPr lang="en-US" sz="2400" dirty="0">
                <a:latin typeface="Times New Roman" pitchFamily="18" charset="0"/>
                <a:cs typeface="Times New Roman" pitchFamily="18" charset="0"/>
              </a:rPr>
              <a:t>There are no implicit conversions to the char type(*).</a:t>
            </a:r>
          </a:p>
          <a:p>
            <a:r>
              <a:rPr lang="en-US" sz="2400" dirty="0">
                <a:latin typeface="Times New Roman" pitchFamily="18" charset="0"/>
                <a:cs typeface="Times New Roman" pitchFamily="18" charset="0"/>
              </a:rPr>
              <a:t>There are no implicit conversions between floating-point types and the decimal type.</a:t>
            </a:r>
          </a:p>
          <a:p>
            <a:endParaRPr lang="en-US" sz="2000" dirty="0"/>
          </a:p>
          <a:p>
            <a:pPr>
              <a:buNone/>
            </a:pPr>
            <a:endParaRPr lang="en-US" sz="2000" dirty="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4801"/>
            <a:ext cx="10896600" cy="5821363"/>
          </a:xfrm>
        </p:spPr>
        <p:txBody>
          <a:bodyPr>
            <a:normAutofit/>
          </a:bodyPr>
          <a:lstStyle/>
          <a:p>
            <a:r>
              <a:rPr lang="en-US" sz="2000" b="1" dirty="0">
                <a:latin typeface="Times New Roman" pitchFamily="18" charset="0"/>
                <a:cs typeface="Times New Roman" pitchFamily="18" charset="0"/>
              </a:rPr>
              <a:t>Explicit conversions (casts): </a:t>
            </a:r>
          </a:p>
          <a:p>
            <a:r>
              <a:rPr lang="en-US" sz="2000" dirty="0">
                <a:latin typeface="Times New Roman" pitchFamily="18" charset="0"/>
                <a:cs typeface="Times New Roman" pitchFamily="18" charset="0"/>
              </a:rPr>
              <a:t>Explicit conversions require a cast operator. </a:t>
            </a:r>
          </a:p>
          <a:p>
            <a:r>
              <a:rPr lang="en-US" sz="2000" dirty="0">
                <a:latin typeface="Times New Roman" pitchFamily="18" charset="0"/>
                <a:cs typeface="Times New Roman" pitchFamily="18" charset="0"/>
              </a:rPr>
              <a:t>Casting is required when information might be lost in the conversion, or when the conversion might not succeed for other reasons. </a:t>
            </a:r>
          </a:p>
          <a:p>
            <a:r>
              <a:rPr lang="en-US" sz="2000" dirty="0">
                <a:latin typeface="Times New Roman" pitchFamily="18" charset="0"/>
                <a:cs typeface="Times New Roman" pitchFamily="18" charset="0"/>
              </a:rPr>
              <a:t> Typical examples include numeric conversion to a type that has less precision or a smaller range, and conversion of a base-class instance to a derived class.</a:t>
            </a:r>
          </a:p>
          <a:p>
            <a:r>
              <a:rPr lang="en-US" sz="2000" dirty="0">
                <a:latin typeface="Times New Roman" pitchFamily="18" charset="0"/>
                <a:cs typeface="Times New Roman" pitchFamily="18" charset="0"/>
              </a:rPr>
              <a:t>The explicit numeric conversion may cause loss of precision or result in throwing exceptions.</a:t>
            </a:r>
          </a:p>
          <a:p>
            <a:r>
              <a:rPr lang="en-US" sz="2000" dirty="0">
                <a:latin typeface="Times New Roman" pitchFamily="18" charset="0"/>
                <a:cs typeface="Times New Roman" pitchFamily="18" charset="0"/>
              </a:rPr>
              <a:t>When you convert a decimal value to an integral type, this value is rounded towards zero to the nearest integral value.</a:t>
            </a:r>
          </a:p>
          <a:p>
            <a:r>
              <a:rPr lang="en-US" sz="2000" dirty="0">
                <a:latin typeface="Times New Roman" pitchFamily="18" charset="0"/>
                <a:cs typeface="Times New Roman" pitchFamily="18" charset="0"/>
              </a:rPr>
              <a:t>When you convert from a double or float value to an integral type, the value is truncated.</a:t>
            </a:r>
          </a:p>
          <a:p>
            <a:r>
              <a:rPr lang="en-US" sz="2000" dirty="0">
                <a:latin typeface="Times New Roman" pitchFamily="18" charset="0"/>
                <a:cs typeface="Times New Roman" pitchFamily="18" charset="0"/>
              </a:rPr>
              <a:t>When you convert double to float, the double value is rounded to the nearest float value. If the double value is too small or too large to fit into the destination type, the result will be zero or infinity.</a:t>
            </a:r>
          </a:p>
          <a:p>
            <a:r>
              <a:rPr lang="en-US" sz="2000" dirty="0"/>
              <a:t>If the resulting value is outside the range of the destination type, an </a:t>
            </a:r>
            <a:r>
              <a:rPr lang="en-US" sz="2000" dirty="0" err="1"/>
              <a:t>OverFlowEXception</a:t>
            </a:r>
            <a:r>
              <a:rPr lang="en-US" sz="2000" dirty="0"/>
              <a:t> is thrown.</a:t>
            </a:r>
            <a:endParaRPr lang="en-US" sz="2000" dirty="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0" y="152400"/>
            <a:ext cx="8229600" cy="533400"/>
          </a:xfrm>
        </p:spPr>
        <p:txBody>
          <a:bodyPr>
            <a:noAutofit/>
          </a:bodyPr>
          <a:lstStyle/>
          <a:p>
            <a:r>
              <a:rPr lang="en-US" sz="4000" dirty="0"/>
              <a:t>Arrays</a:t>
            </a:r>
          </a:p>
        </p:txBody>
      </p:sp>
      <p:sp>
        <p:nvSpPr>
          <p:cNvPr id="3" name="Subtitle 2"/>
          <p:cNvSpPr>
            <a:spLocks noGrp="1"/>
          </p:cNvSpPr>
          <p:nvPr>
            <p:ph type="subTitle" idx="1"/>
          </p:nvPr>
        </p:nvSpPr>
        <p:spPr>
          <a:xfrm>
            <a:off x="990600" y="609600"/>
            <a:ext cx="10287000" cy="5791200"/>
          </a:xfrm>
        </p:spPr>
        <p:txBody>
          <a:bodyPr>
            <a:normAutofit/>
          </a:bodyPr>
          <a:lstStyle/>
          <a:p>
            <a:pPr algn="l">
              <a:buFont typeface="Arial" pitchFamily="34" charset="0"/>
              <a:buChar char="•"/>
            </a:pPr>
            <a:r>
              <a:rPr lang="en-US" dirty="0">
                <a:latin typeface="Times New Roman" pitchFamily="18" charset="0"/>
                <a:cs typeface="Times New Roman" pitchFamily="18" charset="0"/>
              </a:rPr>
              <a:t> An array is a data structure that contains several variables of the same type. </a:t>
            </a:r>
          </a:p>
          <a:p>
            <a:pPr algn="l">
              <a:buFont typeface="Arial" pitchFamily="34" charset="0"/>
              <a:buChar char="•"/>
            </a:pPr>
            <a:r>
              <a:rPr lang="en-US" dirty="0">
                <a:latin typeface="Times New Roman" pitchFamily="18" charset="0"/>
                <a:cs typeface="Times New Roman" pitchFamily="18" charset="0"/>
              </a:rPr>
              <a:t> An array can be Single-Dimensional, Multidimensional or Jagged.</a:t>
            </a:r>
          </a:p>
          <a:p>
            <a:pPr algn="l">
              <a:buFont typeface="Arial" pitchFamily="34" charset="0"/>
              <a:buChar char="•"/>
            </a:pPr>
            <a:r>
              <a:rPr lang="en-US" dirty="0">
                <a:latin typeface="Times New Roman" pitchFamily="18" charset="0"/>
                <a:cs typeface="Times New Roman" pitchFamily="18" charset="0"/>
              </a:rPr>
              <a:t>  The default value of numeric array elements are set to zero, and reference elements are set to null.</a:t>
            </a:r>
          </a:p>
          <a:p>
            <a:pPr algn="l">
              <a:buFont typeface="Arial" pitchFamily="34" charset="0"/>
              <a:buChar char="•"/>
            </a:pPr>
            <a:r>
              <a:rPr lang="en-US" dirty="0">
                <a:latin typeface="Times New Roman" pitchFamily="18" charset="0"/>
                <a:cs typeface="Times New Roman" pitchFamily="18" charset="0"/>
              </a:rPr>
              <a:t>  A jagged array is an array of arrays, and therefore its elements are reference types and are initialized to null.</a:t>
            </a:r>
          </a:p>
          <a:p>
            <a:pPr algn="l">
              <a:buFont typeface="Arial" pitchFamily="34" charset="0"/>
              <a:buChar char="•"/>
            </a:pPr>
            <a:r>
              <a:rPr lang="en-US" dirty="0">
                <a:latin typeface="Times New Roman" pitchFamily="18" charset="0"/>
                <a:cs typeface="Times New Roman" pitchFamily="18" charset="0"/>
              </a:rPr>
              <a:t>  Arrays are zero indexed: an array with n elements is indexed from 0 to n-1.</a:t>
            </a:r>
          </a:p>
          <a:p>
            <a:pPr algn="l">
              <a:buFont typeface="Arial" pitchFamily="34" charset="0"/>
              <a:buChar char="•"/>
            </a:pPr>
            <a:r>
              <a:rPr lang="en-US" dirty="0">
                <a:latin typeface="Times New Roman" pitchFamily="18" charset="0"/>
                <a:cs typeface="Times New Roman" pitchFamily="18" charset="0"/>
              </a:rPr>
              <a:t>  Array elements can be of any type, including an array type.</a:t>
            </a:r>
          </a:p>
          <a:p>
            <a:pPr algn="l">
              <a:buFont typeface="Arial" pitchFamily="34" charset="0"/>
              <a:buChar char="•"/>
            </a:pPr>
            <a:r>
              <a:rPr lang="en-US" dirty="0">
                <a:latin typeface="Times New Roman" pitchFamily="18" charset="0"/>
                <a:cs typeface="Times New Roman" pitchFamily="18" charset="0"/>
              </a:rPr>
              <a:t>   Array types are reference types derived from the </a:t>
            </a:r>
            <a:r>
              <a:rPr lang="en-US" sz="2800" dirty="0">
                <a:latin typeface="Times New Roman" pitchFamily="18" charset="0"/>
                <a:cs typeface="Times New Roman" pitchFamily="18" charset="0"/>
              </a:rPr>
              <a:t>abstract base type Array. </a:t>
            </a:r>
          </a:p>
          <a:p>
            <a:pPr algn="l">
              <a:buFont typeface="Arial" pitchFamily="34" charset="0"/>
              <a:buChar char="•"/>
            </a:pPr>
            <a:r>
              <a:rPr lang="en-US" dirty="0">
                <a:latin typeface="Times New Roman" pitchFamily="18" charset="0"/>
                <a:cs typeface="Times New Roman" pitchFamily="18" charset="0"/>
              </a:rPr>
              <a:t>We can use foreach  iteration on all arrays in C#.</a:t>
            </a:r>
          </a:p>
          <a:p>
            <a:pPr algn="l">
              <a:buFont typeface="Arial" pitchFamily="34" charset="0"/>
              <a:buChar char="•"/>
            </a:pPr>
            <a:endParaRPr lang="en-US" dirty="0"/>
          </a:p>
          <a:p>
            <a:pPr algn="l">
              <a:buFont typeface="Arial" pitchFamily="34" charset="0"/>
              <a:buChar char="•"/>
            </a:pPr>
            <a:endParaRPr lang="en-US" dirty="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381000"/>
            <a:ext cx="10058400" cy="5334000"/>
          </a:xfrm>
        </p:spPr>
        <p:txBody>
          <a:bodyPr>
            <a:normAutofit lnSpcReduction="10000"/>
          </a:bodyPr>
          <a:lstStyle/>
          <a:p>
            <a:r>
              <a:rPr lang="en-US" sz="2400" dirty="0">
                <a:latin typeface="Times New Roman" pitchFamily="18" charset="0"/>
                <a:cs typeface="Times New Roman" pitchFamily="18" charset="0"/>
              </a:rPr>
              <a:t>Declaring Arrays:  int[] numbers;  int[,] numbers; int[][] numbers;</a:t>
            </a:r>
          </a:p>
          <a:p>
            <a:r>
              <a:rPr lang="en-US" sz="2400" dirty="0">
                <a:latin typeface="Times New Roman" pitchFamily="18" charset="0"/>
                <a:cs typeface="Times New Roman" pitchFamily="18" charset="0"/>
              </a:rPr>
              <a:t>Creation of the Arrays:</a:t>
            </a:r>
          </a:p>
          <a:p>
            <a:pPr>
              <a:buNone/>
            </a:pPr>
            <a:r>
              <a:rPr lang="en-US" sz="2400" dirty="0">
                <a:latin typeface="Times New Roman" pitchFamily="18" charset="0"/>
                <a:cs typeface="Times New Roman" pitchFamily="18" charset="0"/>
              </a:rPr>
              <a:t>            int[] numbers = new int[5];   single dimension</a:t>
            </a:r>
          </a:p>
          <a:p>
            <a:pPr>
              <a:buNone/>
            </a:pPr>
            <a:r>
              <a:rPr lang="en-US" sz="2400" dirty="0">
                <a:latin typeface="Times New Roman" pitchFamily="18" charset="0"/>
                <a:cs typeface="Times New Roman" pitchFamily="18" charset="0"/>
              </a:rPr>
              <a:t>             int[,]  numbers = new int[5,4]; dimension</a:t>
            </a:r>
          </a:p>
          <a:p>
            <a:pPr>
              <a:buNone/>
            </a:pPr>
            <a:r>
              <a:rPr lang="en-US" sz="2400" dirty="0">
                <a:latin typeface="Times New Roman" pitchFamily="18" charset="0"/>
                <a:cs typeface="Times New Roman" pitchFamily="18" charset="0"/>
              </a:rPr>
              <a:t>              int[][]  numbers = new int[5][];  Jagged</a:t>
            </a:r>
          </a:p>
          <a:p>
            <a:r>
              <a:rPr lang="en-US" sz="2400" dirty="0">
                <a:latin typeface="Times New Roman" pitchFamily="18" charset="0"/>
                <a:cs typeface="Times New Roman" pitchFamily="18" charset="0"/>
              </a:rPr>
              <a:t>Initialization: </a:t>
            </a:r>
          </a:p>
          <a:p>
            <a:pPr>
              <a:buNone/>
            </a:pPr>
            <a:r>
              <a:rPr lang="en-US" sz="2400" dirty="0">
                <a:latin typeface="Times New Roman" pitchFamily="18" charset="0"/>
                <a:cs typeface="Times New Roman" pitchFamily="18" charset="0"/>
              </a:rPr>
              <a:t>        int[] numbers = new int[5] {1, 2, 3, 4, 5}; </a:t>
            </a:r>
          </a:p>
          <a:p>
            <a:pPr>
              <a:buNone/>
            </a:pPr>
            <a:r>
              <a:rPr lang="en-US" sz="2400" dirty="0">
                <a:latin typeface="Times New Roman" pitchFamily="18" charset="0"/>
                <a:cs typeface="Times New Roman" pitchFamily="18" charset="0"/>
              </a:rPr>
              <a:t>        int[] numbers = new int[] {1, 2, 3, 4, 5}; </a:t>
            </a:r>
          </a:p>
          <a:p>
            <a:pPr>
              <a:buNone/>
            </a:pPr>
            <a:r>
              <a:rPr lang="en-US" sz="2400" dirty="0">
                <a:latin typeface="Times New Roman" pitchFamily="18" charset="0"/>
                <a:cs typeface="Times New Roman" pitchFamily="18" charset="0"/>
              </a:rPr>
              <a:t>        int[] numbers =  {1, 2, 3, 4, 5}; </a:t>
            </a:r>
          </a:p>
          <a:p>
            <a:r>
              <a:rPr lang="en-US" sz="2400" dirty="0">
                <a:latin typeface="Times New Roman" pitchFamily="18" charset="0"/>
                <a:cs typeface="Times New Roman" pitchFamily="18" charset="0"/>
              </a:rPr>
              <a:t>Accessing array members is same as C and C++ using the index.</a:t>
            </a:r>
          </a:p>
          <a:p>
            <a:pPr>
              <a:buNone/>
            </a:pPr>
            <a:r>
              <a:rPr lang="en-US" sz="2400" dirty="0">
                <a:latin typeface="Times New Roman" pitchFamily="18" charset="0"/>
                <a:cs typeface="Times New Roman" pitchFamily="18" charset="0"/>
              </a:rPr>
              <a:t>     numbers[5]</a:t>
            </a:r>
          </a:p>
          <a:p>
            <a:r>
              <a:rPr lang="en-US" sz="2400" dirty="0">
                <a:latin typeface="Times New Roman" pitchFamily="18" charset="0"/>
                <a:cs typeface="Times New Roman" pitchFamily="18" charset="0"/>
              </a:rPr>
              <a:t>length can be used to find the number of elements in  a array.</a:t>
            </a:r>
          </a:p>
          <a:p>
            <a:endParaRPr lang="en-US" sz="2400" dirty="0">
              <a:latin typeface="Times New Roman" pitchFamily="18" charset="0"/>
              <a:cs typeface="Times New Roman" pitchFamily="18" charset="0"/>
            </a:endParaRPr>
          </a:p>
          <a:p>
            <a:endParaRPr lang="en-US" sz="2400" dirty="0"/>
          </a:p>
          <a:p>
            <a:endParaRPr lang="en-US" sz="2400" dirty="0">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11162"/>
          </a:xfrm>
        </p:spPr>
        <p:txBody>
          <a:bodyPr>
            <a:noAutofit/>
          </a:bodyPr>
          <a:lstStyle/>
          <a:p>
            <a:pPr algn="ctr"/>
            <a:r>
              <a:rPr lang="en-US" sz="2800" dirty="0">
                <a:latin typeface="Times New Roman" pitchFamily="18" charset="0"/>
                <a:cs typeface="Times New Roman" pitchFamily="18" charset="0"/>
              </a:rPr>
              <a:t>Jagged Arrays</a:t>
            </a:r>
          </a:p>
        </p:txBody>
      </p:sp>
      <p:sp>
        <p:nvSpPr>
          <p:cNvPr id="3" name="Content Placeholder 2"/>
          <p:cNvSpPr>
            <a:spLocks noGrp="1"/>
          </p:cNvSpPr>
          <p:nvPr>
            <p:ph idx="1"/>
          </p:nvPr>
        </p:nvSpPr>
        <p:spPr>
          <a:xfrm>
            <a:off x="762000" y="609600"/>
            <a:ext cx="10972800" cy="4876800"/>
          </a:xfrm>
        </p:spPr>
        <p:txBody>
          <a:bodyPr>
            <a:normAutofit fontScale="25000" lnSpcReduction="20000"/>
          </a:bodyPr>
          <a:lstStyle/>
          <a:p>
            <a:r>
              <a:rPr lang="en-US" sz="6200" dirty="0">
                <a:latin typeface="Times New Roman" pitchFamily="18" charset="0"/>
                <a:cs typeface="Times New Roman" pitchFamily="18" charset="0"/>
              </a:rPr>
              <a:t>A jagged array is an array whose elements are arrays. </a:t>
            </a:r>
          </a:p>
          <a:p>
            <a:r>
              <a:rPr lang="en-US" sz="6200" dirty="0">
                <a:latin typeface="Times New Roman" pitchFamily="18" charset="0"/>
                <a:cs typeface="Times New Roman" pitchFamily="18" charset="0"/>
              </a:rPr>
              <a:t>The elements of a jagged array can be of different dimensions and sizes. </a:t>
            </a:r>
          </a:p>
          <a:p>
            <a:r>
              <a:rPr lang="en-US" sz="6200" dirty="0">
                <a:latin typeface="Times New Roman" pitchFamily="18" charset="0"/>
                <a:cs typeface="Times New Roman" pitchFamily="18" charset="0"/>
              </a:rPr>
              <a:t>A jagged array is sometimes called an "array of arrays." </a:t>
            </a:r>
          </a:p>
          <a:p>
            <a:r>
              <a:rPr lang="en-US" sz="6200" dirty="0">
                <a:latin typeface="Times New Roman" pitchFamily="18" charset="0"/>
                <a:cs typeface="Times New Roman" pitchFamily="18" charset="0"/>
              </a:rPr>
              <a:t>A jagged array is an array of arrays, and therefore its elements are reference types and are initialized to null.</a:t>
            </a:r>
          </a:p>
          <a:p>
            <a:r>
              <a:rPr lang="en-US" sz="6200" dirty="0">
                <a:latin typeface="Times New Roman" pitchFamily="18" charset="0"/>
                <a:cs typeface="Times New Roman" pitchFamily="18" charset="0"/>
              </a:rPr>
              <a:t>The method Length returns the number of arrays contained in the jagged array. </a:t>
            </a:r>
          </a:p>
          <a:p>
            <a:pPr>
              <a:buNone/>
            </a:pPr>
            <a:r>
              <a:rPr lang="en-US" sz="6200" dirty="0">
                <a:latin typeface="Times New Roman" pitchFamily="18" charset="0"/>
                <a:cs typeface="Times New Roman" pitchFamily="18" charset="0"/>
              </a:rPr>
              <a:t>Creation </a:t>
            </a:r>
          </a:p>
          <a:p>
            <a:pPr>
              <a:buNone/>
            </a:pPr>
            <a:r>
              <a:rPr lang="en-US" sz="6200" dirty="0">
                <a:latin typeface="Times New Roman" pitchFamily="18" charset="0"/>
                <a:cs typeface="Times New Roman" pitchFamily="18" charset="0"/>
              </a:rPr>
              <a:t>    int[][]  num  = new int[3][]; </a:t>
            </a:r>
          </a:p>
          <a:p>
            <a:pPr>
              <a:buNone/>
            </a:pPr>
            <a:r>
              <a:rPr lang="en-US" sz="6200" dirty="0">
                <a:latin typeface="Times New Roman" pitchFamily="18" charset="0"/>
                <a:cs typeface="Times New Roman" pitchFamily="18" charset="0"/>
              </a:rPr>
              <a:t>Initialization</a:t>
            </a:r>
          </a:p>
          <a:p>
            <a:pPr>
              <a:buNone/>
            </a:pPr>
            <a:r>
              <a:rPr lang="en-US" sz="6200" dirty="0">
                <a:latin typeface="Times New Roman" pitchFamily="18" charset="0"/>
                <a:cs typeface="Times New Roman" pitchFamily="18" charset="0"/>
              </a:rPr>
              <a:t>    </a:t>
            </a:r>
            <a:r>
              <a:rPr lang="en-US" sz="6200" i="1" dirty="0">
                <a:latin typeface="Times New Roman" pitchFamily="18" charset="0"/>
                <a:cs typeface="Times New Roman" pitchFamily="18" charset="0"/>
              </a:rPr>
              <a:t>num[0] = new </a:t>
            </a:r>
            <a:r>
              <a:rPr lang="en-US" sz="6200" i="1" dirty="0" err="1">
                <a:latin typeface="Times New Roman" pitchFamily="18" charset="0"/>
                <a:cs typeface="Times New Roman" pitchFamily="18" charset="0"/>
              </a:rPr>
              <a:t>int</a:t>
            </a:r>
            <a:r>
              <a:rPr lang="en-US" sz="6200" i="1" dirty="0">
                <a:latin typeface="Times New Roman" pitchFamily="18" charset="0"/>
                <a:cs typeface="Times New Roman" pitchFamily="18" charset="0"/>
              </a:rPr>
              <a:t>[5]</a:t>
            </a:r>
          </a:p>
          <a:p>
            <a:pPr>
              <a:buNone/>
            </a:pPr>
            <a:r>
              <a:rPr lang="en-US" sz="6200" i="1" dirty="0" err="1">
                <a:latin typeface="Times New Roman" pitchFamily="18" charset="0"/>
                <a:cs typeface="Times New Roman" pitchFamily="18" charset="0"/>
              </a:rPr>
              <a:t>num</a:t>
            </a:r>
            <a:r>
              <a:rPr lang="en-US" sz="6200" i="1" dirty="0">
                <a:latin typeface="Times New Roman" pitchFamily="18" charset="0"/>
                <a:cs typeface="Times New Roman" pitchFamily="18" charset="0"/>
              </a:rPr>
              <a:t>[1] = new int[4];  </a:t>
            </a:r>
          </a:p>
          <a:p>
            <a:pPr>
              <a:buNone/>
            </a:pPr>
            <a:r>
              <a:rPr lang="en-US" sz="6200" i="1" dirty="0">
                <a:latin typeface="Times New Roman" pitchFamily="18" charset="0"/>
                <a:cs typeface="Times New Roman" pitchFamily="18" charset="0"/>
              </a:rPr>
              <a:t>   num[2] = new int[2]; </a:t>
            </a:r>
          </a:p>
          <a:p>
            <a:pPr>
              <a:buNone/>
            </a:pPr>
            <a:r>
              <a:rPr lang="en-US" sz="6200" dirty="0">
                <a:latin typeface="Times New Roman" pitchFamily="18" charset="0"/>
                <a:cs typeface="Times New Roman" pitchFamily="18" charset="0"/>
              </a:rPr>
              <a:t>    num[0] = new int[] { 1, 3, 5, 7, 9 };  </a:t>
            </a:r>
          </a:p>
          <a:p>
            <a:pPr>
              <a:buNone/>
            </a:pPr>
            <a:r>
              <a:rPr lang="en-US" sz="6200" dirty="0">
                <a:latin typeface="Times New Roman" pitchFamily="18" charset="0"/>
                <a:cs typeface="Times New Roman" pitchFamily="18" charset="0"/>
              </a:rPr>
              <a:t>    num[1] = new int[] { 0, 2, 4, 6 }; </a:t>
            </a:r>
          </a:p>
          <a:p>
            <a:pPr>
              <a:buNone/>
            </a:pPr>
            <a:r>
              <a:rPr lang="en-US" sz="6200" dirty="0">
                <a:latin typeface="Times New Roman" pitchFamily="18" charset="0"/>
                <a:cs typeface="Times New Roman" pitchFamily="18" charset="0"/>
              </a:rPr>
              <a:t>    num[2] = new int[] { 11, 22 }; </a:t>
            </a:r>
          </a:p>
          <a:p>
            <a:r>
              <a:rPr lang="en-US" sz="6200" dirty="0">
                <a:latin typeface="Times New Roman" pitchFamily="18" charset="0"/>
                <a:cs typeface="Times New Roman" pitchFamily="18" charset="0"/>
              </a:rPr>
              <a:t>Two dimensional Jagged array:</a:t>
            </a:r>
          </a:p>
          <a:p>
            <a:pPr>
              <a:buNone/>
            </a:pPr>
            <a:r>
              <a:rPr lang="en-US" sz="6200" dirty="0">
                <a:latin typeface="Times New Roman" pitchFamily="18" charset="0"/>
                <a:cs typeface="Times New Roman" pitchFamily="18" charset="0"/>
              </a:rPr>
              <a:t>                 </a:t>
            </a:r>
            <a:r>
              <a:rPr lang="en-US" sz="6200" b="1" dirty="0" err="1">
                <a:latin typeface="Times New Roman" pitchFamily="18" charset="0"/>
                <a:cs typeface="Times New Roman" pitchFamily="18" charset="0"/>
              </a:rPr>
              <a:t>int</a:t>
            </a:r>
            <a:r>
              <a:rPr lang="en-US" sz="6200" b="1" dirty="0">
                <a:latin typeface="Times New Roman" pitchFamily="18" charset="0"/>
                <a:cs typeface="Times New Roman" pitchFamily="18" charset="0"/>
              </a:rPr>
              <a:t>[][,] = new int[3][,];</a:t>
            </a:r>
          </a:p>
          <a:p>
            <a:pPr>
              <a:buNone/>
            </a:pP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8382000" cy="609600"/>
          </a:xfrm>
        </p:spPr>
        <p:txBody>
          <a:bodyPr>
            <a:noAutofit/>
          </a:bodyPr>
          <a:lstStyle/>
          <a:p>
            <a:pPr algn="ctr"/>
            <a:r>
              <a:rPr lang="en-US" sz="3600" dirty="0">
                <a:latin typeface="Times New Roman" panose="02020603050405020304" pitchFamily="18" charset="0"/>
                <a:cs typeface="Times New Roman" panose="02020603050405020304" pitchFamily="18" charset="0"/>
              </a:rPr>
              <a:t>Enumerations</a:t>
            </a:r>
          </a:p>
        </p:txBody>
      </p:sp>
      <p:sp>
        <p:nvSpPr>
          <p:cNvPr id="3" name="Content Placeholder 2"/>
          <p:cNvSpPr>
            <a:spLocks noGrp="1"/>
          </p:cNvSpPr>
          <p:nvPr>
            <p:ph idx="1"/>
          </p:nvPr>
        </p:nvSpPr>
        <p:spPr>
          <a:xfrm>
            <a:off x="1066800" y="685800"/>
            <a:ext cx="10210800" cy="4724400"/>
          </a:xfrm>
        </p:spPr>
        <p:txBody>
          <a:bodyPr>
            <a:normAutofit fontScale="85000" lnSpcReduction="20000"/>
          </a:bodyPr>
          <a:lstStyle/>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An enumeration is a set of named integer constants.It inherits from </a:t>
            </a:r>
            <a:r>
              <a:rPr lang="en-US" sz="2400" b="1" dirty="0">
                <a:latin typeface="Times New Roman" pitchFamily="18" charset="0"/>
                <a:cs typeface="Times New Roman" pitchFamily="18" charset="0"/>
              </a:rPr>
              <a:t>System.Enum</a:t>
            </a:r>
          </a:p>
          <a:p>
            <a:pPr>
              <a:buNone/>
            </a:pPr>
            <a:r>
              <a:rPr lang="en-US" sz="2400" dirty="0">
                <a:latin typeface="Times New Roman" pitchFamily="18" charset="0"/>
                <a:cs typeface="Times New Roman" pitchFamily="18" charset="0"/>
              </a:rPr>
              <a:t>                       enum name{list};</a:t>
            </a:r>
          </a:p>
          <a:p>
            <a:r>
              <a:rPr lang="en-US" sz="2400" dirty="0">
                <a:latin typeface="Times New Roman" pitchFamily="18" charset="0"/>
                <a:cs typeface="Times New Roman" pitchFamily="18" charset="0"/>
              </a:rPr>
              <a:t>The enum keyword is used to declare an enumeration, a distinct type that consists of a set of named constants called the enumerator list. </a:t>
            </a:r>
          </a:p>
          <a:p>
            <a:r>
              <a:rPr lang="en-US" sz="2400" dirty="0">
                <a:latin typeface="Times New Roman" pitchFamily="18" charset="0"/>
                <a:cs typeface="Times New Roman" pitchFamily="18" charset="0"/>
              </a:rPr>
              <a:t>We can define an enum directly within a namespace so that all classes in the namespace can access it.</a:t>
            </a:r>
          </a:p>
          <a:p>
            <a:r>
              <a:rPr lang="en-US" sz="2400" dirty="0">
                <a:latin typeface="Times New Roman" pitchFamily="18" charset="0"/>
                <a:cs typeface="Times New Roman" pitchFamily="18" charset="0"/>
              </a:rPr>
              <a:t>But it can be defined within a class or struct but not in method.</a:t>
            </a:r>
          </a:p>
          <a:p>
            <a:r>
              <a:rPr lang="en-US" sz="2400" dirty="0">
                <a:latin typeface="Times New Roman" pitchFamily="18" charset="0"/>
                <a:cs typeface="Times New Roman" pitchFamily="18" charset="0"/>
              </a:rPr>
              <a:t>By default, the first enumerator has the value 0, and the value of each successive enumerator is increased by 1</a:t>
            </a:r>
          </a:p>
          <a:p>
            <a:r>
              <a:rPr lang="en-US" sz="2400" dirty="0">
                <a:latin typeface="Times New Roman" pitchFamily="18" charset="0"/>
                <a:cs typeface="Times New Roman" pitchFamily="18" charset="0"/>
              </a:rPr>
              <a:t>Enumerators can use initializers to override the default values.</a:t>
            </a:r>
          </a:p>
          <a:p>
            <a:pPr>
              <a:buNone/>
            </a:pPr>
            <a:r>
              <a:rPr lang="en-US" sz="2400" dirty="0">
                <a:latin typeface="Times New Roman" pitchFamily="18" charset="0"/>
                <a:cs typeface="Times New Roman" pitchFamily="18" charset="0"/>
              </a:rPr>
              <a:t>Ex </a:t>
            </a:r>
          </a:p>
          <a:p>
            <a:r>
              <a:rPr lang="en-US" sz="2400" dirty="0">
                <a:latin typeface="Times New Roman" pitchFamily="18" charset="0"/>
                <a:cs typeface="Times New Roman" pitchFamily="18" charset="0"/>
              </a:rPr>
              <a:t>enum Months {Jan, Feb, Mar, Apr, June, July, Aug,Sep,Oct,Nov,Dec};</a:t>
            </a:r>
          </a:p>
          <a:p>
            <a:r>
              <a:rPr lang="en-US" sz="2400" dirty="0">
                <a:latin typeface="Times New Roman" pitchFamily="18" charset="0"/>
                <a:cs typeface="Times New Roman" pitchFamily="18" charset="0"/>
              </a:rPr>
              <a:t> enum Months {Jan=1, Feb, Mar, Apr, June, July, Aug, Sep,Oct,Nov,Dec};</a:t>
            </a:r>
          </a:p>
          <a:p>
            <a:r>
              <a:rPr lang="en-US" sz="2400" dirty="0"/>
              <a:t>Members can be accessed thro their typename via the dot operator</a:t>
            </a:r>
          </a:p>
          <a:p>
            <a:pPr>
              <a:buNone/>
            </a:pPr>
            <a:endParaRPr lang="en-US" sz="2400" dirty="0">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304801"/>
            <a:ext cx="10363200" cy="5821364"/>
          </a:xfrm>
        </p:spPr>
        <p:txBody>
          <a:bodyPr>
            <a:normAutofit fontScale="25000" lnSpcReduction="20000"/>
          </a:bodyPr>
          <a:lstStyle/>
          <a:p>
            <a:r>
              <a:rPr lang="en-US" sz="8000" dirty="0">
                <a:latin typeface="Times New Roman" pitchFamily="18" charset="0"/>
                <a:cs typeface="Times New Roman" pitchFamily="18" charset="0"/>
              </a:rPr>
              <a:t>Every enumeration type has an underlying type, which can be any integral type except  char.</a:t>
            </a:r>
          </a:p>
          <a:p>
            <a:r>
              <a:rPr lang="en-US" sz="8000" dirty="0">
                <a:latin typeface="Times New Roman" pitchFamily="18" charset="0"/>
                <a:cs typeface="Times New Roman" pitchFamily="18" charset="0"/>
              </a:rPr>
              <a:t>The default underlying type of enumeration elements is int.</a:t>
            </a:r>
          </a:p>
          <a:p>
            <a:r>
              <a:rPr lang="en-US" sz="11200" dirty="0">
                <a:latin typeface="Times New Roman" pitchFamily="18" charset="0"/>
                <a:cs typeface="Times New Roman" pitchFamily="18" charset="0"/>
              </a:rPr>
              <a:t>The approved types for an enum are byte, sbyte, short, ushort, int, uint, long, or ulong.</a:t>
            </a:r>
          </a:p>
          <a:p>
            <a:r>
              <a:rPr lang="en-US" sz="8000" dirty="0">
                <a:latin typeface="Times New Roman" pitchFamily="18" charset="0"/>
                <a:cs typeface="Times New Roman" pitchFamily="18" charset="0"/>
              </a:rPr>
              <a:t>If u want to change the type</a:t>
            </a:r>
          </a:p>
          <a:p>
            <a:pPr>
              <a:buNone/>
            </a:pPr>
            <a:r>
              <a:rPr lang="en-US" sz="8000" dirty="0">
                <a:latin typeface="Times New Roman" pitchFamily="18" charset="0"/>
                <a:cs typeface="Times New Roman" pitchFamily="18" charset="0"/>
              </a:rPr>
              <a:t>      </a:t>
            </a:r>
            <a:r>
              <a:rPr lang="en-US" sz="11200" dirty="0">
                <a:latin typeface="Times New Roman" pitchFamily="18" charset="0"/>
                <a:cs typeface="Times New Roman" pitchFamily="18" charset="0"/>
              </a:rPr>
              <a:t>enum Months: byte {Jan=1, Feb, Mar, Apr, June, July, Aug,Sep,Oct,Nov,Dec};</a:t>
            </a:r>
          </a:p>
          <a:p>
            <a:r>
              <a:rPr lang="en-US" sz="8000" dirty="0">
                <a:latin typeface="Times New Roman" pitchFamily="18" charset="0"/>
                <a:cs typeface="Times New Roman" pitchFamily="18" charset="0"/>
              </a:rPr>
              <a:t>We can assign any values within the range of that type.</a:t>
            </a:r>
          </a:p>
          <a:p>
            <a:r>
              <a:rPr lang="en-US" sz="8000" dirty="0">
                <a:latin typeface="Times New Roman" pitchFamily="18" charset="0"/>
                <a:cs typeface="Times New Roman" pitchFamily="18" charset="0"/>
              </a:rPr>
              <a:t>An enumerator cannot contain white space in its name.</a:t>
            </a:r>
          </a:p>
          <a:p>
            <a:r>
              <a:rPr lang="en-US" sz="8000" dirty="0">
                <a:latin typeface="Times New Roman" pitchFamily="18" charset="0"/>
                <a:cs typeface="Times New Roman" pitchFamily="18" charset="0"/>
              </a:rPr>
              <a:t>The underlying type specifies how much storage is allocated for each enumerator</a:t>
            </a:r>
          </a:p>
          <a:p>
            <a:r>
              <a:rPr lang="en-US" sz="8000" dirty="0">
                <a:latin typeface="Times New Roman" pitchFamily="18" charset="0"/>
                <a:cs typeface="Times New Roman" pitchFamily="18" charset="0"/>
              </a:rPr>
              <a:t>An explicit cast is necessary to convert from enum type to an integral type.</a:t>
            </a:r>
          </a:p>
          <a:p>
            <a:pPr>
              <a:buNone/>
            </a:pPr>
            <a:r>
              <a:rPr lang="en-US" sz="8000" dirty="0">
                <a:latin typeface="Times New Roman" pitchFamily="18" charset="0"/>
                <a:cs typeface="Times New Roman" pitchFamily="18" charset="0"/>
              </a:rPr>
              <a:t>     As per previous example :</a:t>
            </a:r>
          </a:p>
          <a:p>
            <a:pPr>
              <a:buNone/>
            </a:pPr>
            <a:r>
              <a:rPr lang="en-US" sz="8000" dirty="0">
                <a:latin typeface="Times New Roman" pitchFamily="18" charset="0"/>
                <a:cs typeface="Times New Roman" pitchFamily="18" charset="0"/>
              </a:rPr>
              <a:t>                Console.WriteLine(Months.Mar + “ has the value” + (int) Months.Mar)</a:t>
            </a:r>
          </a:p>
          <a:p>
            <a:r>
              <a:rPr lang="en-US" sz="8000" dirty="0">
                <a:latin typeface="Times New Roman" pitchFamily="18" charset="0"/>
                <a:cs typeface="Times New Roman" pitchFamily="18" charset="0"/>
              </a:rPr>
              <a:t>We can use this with switch statement also. case </a:t>
            </a:r>
            <a:r>
              <a:rPr lang="en-US" sz="8000" dirty="0" err="1">
                <a:latin typeface="Times New Roman" pitchFamily="18" charset="0"/>
                <a:cs typeface="Times New Roman" pitchFamily="18" charset="0"/>
              </a:rPr>
              <a:t>Months.Jan</a:t>
            </a:r>
            <a:r>
              <a:rPr lang="en-US" sz="8000" dirty="0">
                <a:latin typeface="Times New Roman" pitchFamily="18" charset="0"/>
                <a:cs typeface="Times New Roman" pitchFamily="18" charset="0"/>
              </a:rPr>
              <a:t> </a:t>
            </a:r>
          </a:p>
          <a:p>
            <a:pPr>
              <a:buNone/>
            </a:pPr>
            <a:r>
              <a:rPr lang="en-US" sz="9600" dirty="0">
                <a:latin typeface="Times New Roman" pitchFamily="18" charset="0"/>
                <a:cs typeface="Times New Roman" pitchFamily="18" charset="0"/>
              </a:rPr>
              <a:t>      </a:t>
            </a:r>
          </a:p>
          <a:p>
            <a:pPr>
              <a:buNone/>
            </a:pPr>
            <a:endParaRPr lang="en-US" sz="2400" dirty="0"/>
          </a:p>
          <a:p>
            <a:pPr>
              <a:buNone/>
            </a:pPr>
            <a:r>
              <a:rPr lang="en-US" sz="2400" dirty="0"/>
              <a:t> </a:t>
            </a:r>
            <a:endParaRPr lang="en-US" sz="2400" dirty="0">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0" y="152401"/>
            <a:ext cx="8001000" cy="457200"/>
          </a:xfrm>
        </p:spPr>
        <p:txBody>
          <a:bodyPr>
            <a:normAutofit/>
          </a:bodyPr>
          <a:lstStyle/>
          <a:p>
            <a:r>
              <a:rPr lang="en-US" sz="2400" dirty="0">
                <a:latin typeface="Times New Roman" pitchFamily="18" charset="0"/>
                <a:cs typeface="Times New Roman" pitchFamily="18" charset="0"/>
              </a:rPr>
              <a:t>Boxing and Unboxing</a:t>
            </a:r>
          </a:p>
        </p:txBody>
      </p:sp>
      <p:sp>
        <p:nvSpPr>
          <p:cNvPr id="3" name="Subtitle 2"/>
          <p:cNvSpPr>
            <a:spLocks noGrp="1"/>
          </p:cNvSpPr>
          <p:nvPr>
            <p:ph type="subTitle" idx="1"/>
          </p:nvPr>
        </p:nvSpPr>
        <p:spPr>
          <a:xfrm>
            <a:off x="1219200" y="609600"/>
            <a:ext cx="9982200" cy="5791200"/>
          </a:xfrm>
        </p:spPr>
        <p:txBody>
          <a:bodyPr>
            <a:normAutofit lnSpcReduction="10000"/>
          </a:bodyPr>
          <a:lstStyle/>
          <a:p>
            <a:pPr algn="l">
              <a:buFont typeface="Arial" pitchFamily="34" charset="0"/>
              <a:buChar char="•"/>
            </a:pPr>
            <a:r>
              <a:rPr lang="en-US" dirty="0"/>
              <a:t>   </a:t>
            </a:r>
            <a:r>
              <a:rPr lang="en-US" dirty="0">
                <a:latin typeface="Times New Roman" pitchFamily="18" charset="0"/>
                <a:cs typeface="Times New Roman" pitchFamily="18" charset="0"/>
              </a:rPr>
              <a:t>Boxing is the process of converting a value  type  to the type object or to any interface type implemented by this value type.</a:t>
            </a:r>
          </a:p>
          <a:p>
            <a:pPr algn="l">
              <a:buFont typeface="Arial" pitchFamily="34" charset="0"/>
              <a:buChar char="•"/>
            </a:pPr>
            <a:r>
              <a:rPr lang="en-US" dirty="0">
                <a:latin typeface="Times New Roman" pitchFamily="18" charset="0"/>
                <a:cs typeface="Times New Roman" pitchFamily="18" charset="0"/>
              </a:rPr>
              <a:t>   When the CLR boxes a value type, it wraps the value inside a System.Object and stores it on the managed heap.</a:t>
            </a:r>
          </a:p>
          <a:p>
            <a:pPr algn="l">
              <a:buFont typeface="Arial" pitchFamily="34" charset="0"/>
              <a:buChar char="•"/>
            </a:pPr>
            <a:r>
              <a:rPr lang="en-US" dirty="0">
                <a:latin typeface="Times New Roman" pitchFamily="18" charset="0"/>
                <a:cs typeface="Times New Roman" pitchFamily="18" charset="0"/>
              </a:rPr>
              <a:t>  Unboxing extracts the value type from the object.</a:t>
            </a:r>
          </a:p>
          <a:p>
            <a:pPr algn="l">
              <a:buFont typeface="Arial" pitchFamily="34" charset="0"/>
              <a:buChar char="•"/>
            </a:pPr>
            <a:r>
              <a:rPr lang="en-US" dirty="0">
                <a:latin typeface="Times New Roman" pitchFamily="18" charset="0"/>
                <a:cs typeface="Times New Roman" pitchFamily="18" charset="0"/>
              </a:rPr>
              <a:t>  Boxing is implicit; Unboxing is explicit. </a:t>
            </a:r>
          </a:p>
          <a:p>
            <a:pPr algn="l"/>
            <a:r>
              <a:rPr lang="en-US" dirty="0">
                <a:latin typeface="Times New Roman" pitchFamily="18" charset="0"/>
                <a:cs typeface="Times New Roman" pitchFamily="18" charset="0"/>
              </a:rPr>
              <a:t>         int i = 123;         object o = i;  </a:t>
            </a:r>
          </a:p>
          <a:p>
            <a:pPr algn="l">
              <a:buFont typeface="Arial" pitchFamily="34" charset="0"/>
              <a:buChar char="•"/>
            </a:pPr>
            <a:r>
              <a:rPr lang="en-US" dirty="0">
                <a:latin typeface="Times New Roman" pitchFamily="18" charset="0"/>
                <a:cs typeface="Times New Roman" pitchFamily="18" charset="0"/>
              </a:rPr>
              <a:t>The object o can then be unboxed and assigned to integer variable i:</a:t>
            </a:r>
          </a:p>
          <a:p>
            <a:pPr algn="l"/>
            <a:r>
              <a:rPr lang="en-US" dirty="0">
                <a:latin typeface="Times New Roman" pitchFamily="18" charset="0"/>
                <a:cs typeface="Times New Roman" pitchFamily="18" charset="0"/>
              </a:rPr>
              <a:t>           o = 123;   i = (int)o; </a:t>
            </a:r>
          </a:p>
          <a:p>
            <a:pPr algn="l">
              <a:buFont typeface="Arial" pitchFamily="34" charset="0"/>
              <a:buChar char="•"/>
            </a:pPr>
            <a:r>
              <a:rPr lang="en-US" dirty="0">
                <a:latin typeface="Times New Roman" pitchFamily="18" charset="0"/>
                <a:cs typeface="Times New Roman" pitchFamily="18" charset="0"/>
              </a:rPr>
              <a:t>  Boxing is used to store value types in the garbage-collected heap.</a:t>
            </a:r>
          </a:p>
          <a:p>
            <a:pPr algn="l">
              <a:buFont typeface="Arial" pitchFamily="34" charset="0"/>
              <a:buChar char="•"/>
            </a:pPr>
            <a:r>
              <a:rPr lang="en-US" dirty="0">
                <a:latin typeface="Times New Roman" pitchFamily="18" charset="0"/>
                <a:cs typeface="Times New Roman" pitchFamily="18" charset="0"/>
              </a:rPr>
              <a:t>   Boxing a value type allocates an object instance on the heap and copies the value into the new object. </a:t>
            </a:r>
          </a:p>
          <a:p>
            <a:pPr algn="l">
              <a:buFont typeface="Arial" pitchFamily="34" charset="0"/>
              <a:buChar char="•"/>
            </a:pPr>
            <a:br>
              <a:rPr lang="en-US" dirty="0"/>
            </a:br>
            <a:endParaRPr lang="en-US" dirty="0">
              <a:latin typeface="Times New Roman" pitchFamily="18" charset="0"/>
              <a:cs typeface="Times New Roman" pitchFamily="18" charset="0"/>
            </a:endParaRPr>
          </a:p>
          <a:p>
            <a:pPr algn="l"/>
            <a:endParaRPr lang="en-US" dirty="0">
              <a:latin typeface="Times New Roman" pitchFamily="18" charset="0"/>
              <a:cs typeface="Times New Roman" pitchFamily="18" charset="0"/>
            </a:endParaRPr>
          </a:p>
          <a:p>
            <a:pPr algn="l">
              <a:buFont typeface="Arial" pitchFamily="34" charset="0"/>
              <a:buChar char="•"/>
            </a:pPr>
            <a:endParaRPr lang="en-US" dirty="0">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p:cNvSpPr>
            <a:spLocks noChangeArrowheads="1"/>
          </p:cNvSpPr>
          <p:nvPr/>
        </p:nvSpPr>
        <p:spPr bwMode="auto">
          <a:xfrm>
            <a:off x="1524001" y="-892552"/>
            <a:ext cx="2571217" cy="1785104"/>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p>
            <a:pPr eaLnBrk="1" hangingPunct="1"/>
            <a:r>
              <a:rPr kumimoji="0" lang="en-US" b="1" i="0" u="none" strike="noStrike" cap="none" normalizeH="0" baseline="0" dirty="0">
                <a:ln>
                  <a:noFill/>
                </a:ln>
                <a:solidFill>
                  <a:srgbClr val="3F529C"/>
                </a:solidFill>
                <a:effectLst/>
                <a:latin typeface="Arial" pitchFamily="34" charset="0"/>
              </a:rPr>
              <a:t>Boxing Conversion</a:t>
            </a:r>
            <a:endParaRPr lang="en-US" sz="1000" dirty="0"/>
          </a:p>
          <a:p>
            <a:pPr fontAlgn="b"/>
            <a:br>
              <a:rPr lang="en-US" sz="1000" dirty="0"/>
            </a:br>
            <a:r>
              <a:rPr lang="en-US" sz="1000" dirty="0"/>
              <a:t>  </a:t>
            </a:r>
            <a:r>
              <a:rPr lang="en-US" sz="8800" dirty="0"/>
              <a:t> </a:t>
            </a:r>
            <a:r>
              <a:rPr lang="en-US" sz="1000" dirty="0"/>
              <a:t>                                                              </a:t>
            </a:r>
          </a:p>
        </p:txBody>
      </p:sp>
      <p:pic>
        <p:nvPicPr>
          <p:cNvPr id="4" name="vcBoxingConversion" descr="BoxingConversion graphic"/>
          <p:cNvPicPr/>
          <p:nvPr/>
        </p:nvPicPr>
        <p:blipFill>
          <a:blip r:embed="rId2" cstate="print"/>
          <a:srcRect/>
          <a:stretch>
            <a:fillRect/>
          </a:stretch>
        </p:blipFill>
        <p:spPr bwMode="auto">
          <a:xfrm>
            <a:off x="1143000" y="381000"/>
            <a:ext cx="9067800" cy="48768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5707" y="76200"/>
            <a:ext cx="8229600" cy="457200"/>
          </a:xfrm>
        </p:spPr>
        <p:txBody>
          <a:bodyPr>
            <a:noAutofit/>
          </a:bodyPr>
          <a:lstStyle/>
          <a:p>
            <a:pPr algn="ctr"/>
            <a:r>
              <a:rPr lang="en-US" sz="3600" dirty="0"/>
              <a:t>Versions</a:t>
            </a:r>
          </a:p>
        </p:txBody>
      </p:sp>
      <p:sp>
        <p:nvSpPr>
          <p:cNvPr id="3" name="Content Placeholder 2"/>
          <p:cNvSpPr>
            <a:spLocks noGrp="1"/>
          </p:cNvSpPr>
          <p:nvPr>
            <p:ph idx="1"/>
          </p:nvPr>
        </p:nvSpPr>
        <p:spPr>
          <a:xfrm>
            <a:off x="838200" y="639762"/>
            <a:ext cx="10134600" cy="4922838"/>
          </a:xfrm>
        </p:spPr>
        <p:txBody>
          <a:bodyPr>
            <a:normAutofit/>
          </a:bodyPr>
          <a:lstStyle/>
          <a:p>
            <a:r>
              <a:rPr lang="en-US" sz="2400" dirty="0">
                <a:latin typeface="Times New Roman" pitchFamily="18" charset="0"/>
                <a:cs typeface="Times New Roman" pitchFamily="18" charset="0"/>
              </a:rPr>
              <a:t>C# 1.0,  C# 1.1 , C# 2.0, C# 3.0 , C# 4.0 </a:t>
            </a:r>
          </a:p>
          <a:p>
            <a:r>
              <a:rPr lang="en-US" sz="2400" dirty="0">
                <a:latin typeface="Times New Roman" pitchFamily="18" charset="0"/>
                <a:cs typeface="Times New Roman" pitchFamily="18" charset="0"/>
              </a:rPr>
              <a:t>C# 5.0,  C# 6.0</a:t>
            </a:r>
          </a:p>
          <a:p>
            <a:r>
              <a:rPr lang="en-US" sz="2400" dirty="0">
                <a:latin typeface="Times New Roman" pitchFamily="18" charset="0"/>
                <a:cs typeface="Times New Roman" pitchFamily="18" charset="0"/>
              </a:rPr>
              <a:t>C# 7.0,  C# 7.1,  C# 7.2 </a:t>
            </a:r>
          </a:p>
          <a:p>
            <a:r>
              <a:rPr lang="en-US" sz="2400" dirty="0">
                <a:latin typeface="Times New Roman" pitchFamily="18" charset="0"/>
                <a:cs typeface="Times New Roman" pitchFamily="18" charset="0"/>
              </a:rPr>
              <a:t>C# 7.3       - .NET Framework 4.7.2</a:t>
            </a:r>
          </a:p>
          <a:p>
            <a:r>
              <a:rPr lang="en-US" sz="2400" dirty="0">
                <a:latin typeface="Times New Roman" pitchFamily="18" charset="0"/>
                <a:cs typeface="Times New Roman" pitchFamily="18" charset="0"/>
              </a:rPr>
              <a:t>C# 8.0         -  .NET Core 3.0</a:t>
            </a:r>
          </a:p>
          <a:p>
            <a:r>
              <a:rPr lang="en-US" sz="2400" dirty="0">
                <a:latin typeface="Times New Roman" pitchFamily="18" charset="0"/>
                <a:cs typeface="Times New Roman" pitchFamily="18" charset="0"/>
              </a:rPr>
              <a:t>C# 9.0         -  .NET 5.0 </a:t>
            </a:r>
          </a:p>
          <a:p>
            <a:r>
              <a:rPr lang="nl-NL" sz="2400" b="1" dirty="0">
                <a:latin typeface="Times New Roman" pitchFamily="18" charset="0"/>
                <a:cs typeface="Times New Roman" pitchFamily="18" charset="0"/>
              </a:rPr>
              <a:t>C# 10.0	.NET 6.0	Visual Studio 2022	</a:t>
            </a:r>
          </a:p>
          <a:p>
            <a:pPr marL="0" indent="0">
              <a:buNone/>
            </a:pPr>
            <a:endParaRPr lang="en-US" sz="2400" b="1"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381001"/>
            <a:ext cx="7924800" cy="609599"/>
          </a:xfrm>
        </p:spPr>
        <p:txBody>
          <a:bodyPr>
            <a:normAutofit fontScale="90000"/>
          </a:bodyPr>
          <a:lstStyle/>
          <a:p>
            <a:r>
              <a:rPr lang="en-US" dirty="0" err="1"/>
              <a:t>UnBoxing</a:t>
            </a:r>
            <a:endParaRPr lang="en-US" dirty="0"/>
          </a:p>
        </p:txBody>
      </p:sp>
      <p:sp>
        <p:nvSpPr>
          <p:cNvPr id="3" name="Subtitle 2"/>
          <p:cNvSpPr>
            <a:spLocks noGrp="1"/>
          </p:cNvSpPr>
          <p:nvPr>
            <p:ph type="subTitle" idx="1"/>
          </p:nvPr>
        </p:nvSpPr>
        <p:spPr>
          <a:xfrm>
            <a:off x="1219200" y="990600"/>
            <a:ext cx="8915400" cy="4419600"/>
          </a:xfrm>
        </p:spPr>
        <p:txBody>
          <a:bodyPr>
            <a:normAutofit/>
          </a:bodyPr>
          <a:lstStyle/>
          <a:p>
            <a:pPr algn="l">
              <a:buFont typeface="Arial" pitchFamily="34" charset="0"/>
              <a:buChar char="•"/>
            </a:pPr>
            <a:r>
              <a:rPr lang="en-US" dirty="0">
                <a:latin typeface="Times New Roman" pitchFamily="18" charset="0"/>
                <a:cs typeface="Times New Roman" pitchFamily="18" charset="0"/>
              </a:rPr>
              <a:t> Unboxing is an explicit conversion from the type object to a value type  or from an interface type to a value type that implements the interface.</a:t>
            </a:r>
          </a:p>
          <a:p>
            <a:pPr algn="l">
              <a:buFont typeface="Arial" pitchFamily="34" charset="0"/>
              <a:buChar char="•"/>
            </a:pPr>
            <a:r>
              <a:rPr lang="en-US" dirty="0">
                <a:latin typeface="Times New Roman" pitchFamily="18" charset="0"/>
                <a:cs typeface="Times New Roman" pitchFamily="18" charset="0"/>
              </a:rPr>
              <a:t> An unboxing operation consists of:</a:t>
            </a:r>
          </a:p>
          <a:p>
            <a:pPr algn="l"/>
            <a:r>
              <a:rPr lang="en-US" dirty="0">
                <a:latin typeface="Times New Roman" pitchFamily="18" charset="0"/>
                <a:cs typeface="Times New Roman" pitchFamily="18" charset="0"/>
              </a:rPr>
              <a:t>     Checking the object instance to make sure that it is a boxed value of the given value type. </a:t>
            </a:r>
          </a:p>
          <a:p>
            <a:pPr algn="l"/>
            <a:r>
              <a:rPr lang="en-US" dirty="0">
                <a:latin typeface="Times New Roman" pitchFamily="18" charset="0"/>
                <a:cs typeface="Times New Roman" pitchFamily="18" charset="0"/>
              </a:rPr>
              <a:t>   Copying the value from the instance into the value-type variable</a:t>
            </a:r>
            <a:r>
              <a:rPr lang="en-US" dirty="0"/>
              <a:t>.</a:t>
            </a:r>
          </a:p>
          <a:p>
            <a:pPr algn="l">
              <a:buFont typeface="Arial" pitchFamily="34" charset="0"/>
              <a:buChar char="•"/>
            </a:pPr>
            <a:r>
              <a:rPr lang="en-US" dirty="0"/>
              <a:t>  </a:t>
            </a:r>
            <a:r>
              <a:rPr lang="en-US" dirty="0">
                <a:latin typeface="Times New Roman" pitchFamily="18" charset="0"/>
                <a:cs typeface="Times New Roman" pitchFamily="18" charset="0"/>
              </a:rPr>
              <a:t>Attempting to unbox a reference to an incompatible value type causes an InvalidCastException.</a:t>
            </a:r>
          </a:p>
          <a:p>
            <a:pPr algn="l">
              <a:buFont typeface="Arial" pitchFamily="34" charset="0"/>
              <a:buChar char="•"/>
            </a:pPr>
            <a:endParaRPr lang="en-US" dirty="0"/>
          </a:p>
          <a:p>
            <a:pPr algn="l">
              <a:buFont typeface="Arial" pitchFamily="34" charset="0"/>
              <a:buChar char="•"/>
            </a:pPr>
            <a:endParaRPr lang="en-US" dirty="0">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p:cNvSpPr>
            <a:spLocks noChangeArrowheads="1"/>
          </p:cNvSpPr>
          <p:nvPr/>
        </p:nvSpPr>
        <p:spPr bwMode="auto">
          <a:xfrm>
            <a:off x="1524001" y="-892552"/>
            <a:ext cx="2571217" cy="1785104"/>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p>
            <a:pPr eaLnBrk="1" hangingPunct="1"/>
            <a:r>
              <a:rPr kumimoji="0" lang="en-US" b="1" i="0" u="none" strike="noStrike" cap="none" normalizeH="0" baseline="0">
                <a:ln>
                  <a:noFill/>
                </a:ln>
                <a:solidFill>
                  <a:srgbClr val="3F529C"/>
                </a:solidFill>
                <a:effectLst/>
                <a:latin typeface="Arial" pitchFamily="34" charset="0"/>
              </a:rPr>
              <a:t>Boxing Conversion</a:t>
            </a:r>
            <a:endParaRPr lang="en-US" sz="1000"/>
          </a:p>
          <a:p>
            <a:pPr fontAlgn="b"/>
            <a:br>
              <a:rPr lang="en-US" sz="1000"/>
            </a:br>
            <a:r>
              <a:rPr lang="en-US" sz="1000"/>
              <a:t>  </a:t>
            </a:r>
            <a:r>
              <a:rPr lang="en-US" sz="8800"/>
              <a:t> </a:t>
            </a:r>
            <a:r>
              <a:rPr lang="en-US" sz="1000"/>
              <a:t>                                                              </a:t>
            </a:r>
          </a:p>
        </p:txBody>
      </p:sp>
      <p:pic>
        <p:nvPicPr>
          <p:cNvPr id="49154" name="Picture 2" descr="BoxingConversion graphic"/>
          <p:cNvPicPr>
            <a:picLocks noChangeAspect="1" noChangeArrowheads="1"/>
          </p:cNvPicPr>
          <p:nvPr/>
        </p:nvPicPr>
        <p:blipFill>
          <a:blip r:embed="rId2" cstate="print"/>
          <a:srcRect/>
          <a:stretch>
            <a:fillRect/>
          </a:stretch>
        </p:blipFill>
        <p:spPr bwMode="auto">
          <a:xfrm>
            <a:off x="1558925" y="441555188"/>
            <a:ext cx="2171700" cy="1409700"/>
          </a:xfrm>
          <a:prstGeom prst="rect">
            <a:avLst/>
          </a:prstGeom>
          <a:noFill/>
        </p:spPr>
      </p:pic>
      <p:sp>
        <p:nvSpPr>
          <p:cNvPr id="50177" name="Rectangle 1"/>
          <p:cNvSpPr>
            <a:spLocks noChangeArrowheads="1"/>
          </p:cNvSpPr>
          <p:nvPr/>
        </p:nvSpPr>
        <p:spPr bwMode="auto">
          <a:xfrm>
            <a:off x="1524000" y="-1208023"/>
            <a:ext cx="2717090" cy="2416046"/>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p>
            <a:pPr eaLnBrk="1" hangingPunct="1"/>
            <a:r>
              <a:rPr kumimoji="0" lang="en-US" b="1" i="0" u="none" strike="noStrike" cap="none" normalizeH="0" baseline="0" dirty="0">
                <a:ln>
                  <a:noFill/>
                </a:ln>
                <a:solidFill>
                  <a:srgbClr val="3F529C"/>
                </a:solidFill>
                <a:effectLst/>
                <a:latin typeface="Arial" pitchFamily="34" charset="0"/>
              </a:rPr>
              <a:t>Unboxing Conversion</a:t>
            </a:r>
            <a:endParaRPr lang="en-US" sz="1000" dirty="0"/>
          </a:p>
          <a:p>
            <a:pPr fontAlgn="b"/>
            <a:br>
              <a:rPr lang="en-US" sz="1000" dirty="0"/>
            </a:br>
            <a:r>
              <a:rPr lang="en-US" sz="1000" dirty="0"/>
              <a:t>  </a:t>
            </a:r>
            <a:r>
              <a:rPr lang="en-US" sz="12900" dirty="0"/>
              <a:t> </a:t>
            </a:r>
            <a:r>
              <a:rPr lang="en-US" sz="1000" dirty="0"/>
              <a:t>                                                              </a:t>
            </a:r>
          </a:p>
        </p:txBody>
      </p:sp>
      <p:pic>
        <p:nvPicPr>
          <p:cNvPr id="50178" name="Picture 2" descr="UnBoxing Conversion graphic"/>
          <p:cNvPicPr>
            <a:picLocks noChangeAspect="1" noChangeArrowheads="1"/>
          </p:cNvPicPr>
          <p:nvPr/>
        </p:nvPicPr>
        <p:blipFill>
          <a:blip r:embed="rId3" cstate="print"/>
          <a:srcRect/>
          <a:stretch>
            <a:fillRect/>
          </a:stretch>
        </p:blipFill>
        <p:spPr bwMode="auto">
          <a:xfrm>
            <a:off x="1558925" y="493261650"/>
            <a:ext cx="2171700" cy="2047875"/>
          </a:xfrm>
          <a:prstGeom prst="rect">
            <a:avLst/>
          </a:prstGeom>
          <a:noFill/>
        </p:spPr>
      </p:pic>
      <p:sp>
        <p:nvSpPr>
          <p:cNvPr id="50179" name="Rectangle 3"/>
          <p:cNvSpPr>
            <a:spLocks noChangeArrowheads="1"/>
          </p:cNvSpPr>
          <p:nvPr/>
        </p:nvSpPr>
        <p:spPr bwMode="auto">
          <a:xfrm>
            <a:off x="1524000" y="-1208023"/>
            <a:ext cx="2717090" cy="2416046"/>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p>
            <a:pPr eaLnBrk="1" hangingPunct="1"/>
            <a:r>
              <a:rPr kumimoji="0" lang="en-US" b="1" i="0" u="none" strike="noStrike" cap="none" normalizeH="0" baseline="0" dirty="0">
                <a:ln>
                  <a:noFill/>
                </a:ln>
                <a:solidFill>
                  <a:srgbClr val="3F529C"/>
                </a:solidFill>
                <a:effectLst/>
                <a:latin typeface="Arial" pitchFamily="34" charset="0"/>
              </a:rPr>
              <a:t>Unboxing Conversion</a:t>
            </a:r>
            <a:endParaRPr lang="en-US" sz="1000" dirty="0"/>
          </a:p>
          <a:p>
            <a:pPr fontAlgn="b"/>
            <a:br>
              <a:rPr lang="en-US" sz="1000" dirty="0"/>
            </a:br>
            <a:r>
              <a:rPr lang="en-US" sz="1000" dirty="0"/>
              <a:t>  </a:t>
            </a:r>
            <a:r>
              <a:rPr lang="en-US" sz="12900" dirty="0"/>
              <a:t> </a:t>
            </a:r>
            <a:r>
              <a:rPr lang="en-US" sz="1000" dirty="0"/>
              <a:t>                                                              </a:t>
            </a:r>
          </a:p>
        </p:txBody>
      </p:sp>
      <p:pic>
        <p:nvPicPr>
          <p:cNvPr id="50180" name="Picture 4" descr="UnBoxing Conversion graphic"/>
          <p:cNvPicPr>
            <a:picLocks noChangeAspect="1" noChangeArrowheads="1"/>
          </p:cNvPicPr>
          <p:nvPr/>
        </p:nvPicPr>
        <p:blipFill>
          <a:blip r:embed="rId3" cstate="print"/>
          <a:srcRect/>
          <a:stretch>
            <a:fillRect/>
          </a:stretch>
        </p:blipFill>
        <p:spPr bwMode="auto">
          <a:xfrm>
            <a:off x="1558925" y="493261650"/>
            <a:ext cx="2171700" cy="2047875"/>
          </a:xfrm>
          <a:prstGeom prst="rect">
            <a:avLst/>
          </a:prstGeom>
          <a:noFill/>
        </p:spPr>
      </p:pic>
      <p:pic>
        <p:nvPicPr>
          <p:cNvPr id="11" name="vcUnBoxingConversion" descr="UnBoxing Conversion graphic"/>
          <p:cNvPicPr/>
          <p:nvPr/>
        </p:nvPicPr>
        <p:blipFill>
          <a:blip r:embed="rId3" cstate="print"/>
          <a:srcRect/>
          <a:stretch>
            <a:fillRect/>
          </a:stretch>
        </p:blipFill>
        <p:spPr bwMode="auto">
          <a:xfrm>
            <a:off x="1558925" y="922049"/>
            <a:ext cx="8347075" cy="4183351"/>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681164" y="158751"/>
            <a:ext cx="8739187" cy="684213"/>
          </a:xfrm>
        </p:spPr>
        <p:txBody>
          <a:bodyPr>
            <a:normAutofit/>
          </a:bodyPr>
          <a:lstStyle/>
          <a:p>
            <a:pPr algn="ctr" eaLnBrk="1" hangingPunct="1"/>
            <a:r>
              <a:rPr lang="en-US" sz="4000" dirty="0"/>
              <a:t>C# versus Java (Similarity)</a:t>
            </a:r>
          </a:p>
        </p:txBody>
      </p:sp>
      <p:sp>
        <p:nvSpPr>
          <p:cNvPr id="4099" name="Rectangle 3"/>
          <p:cNvSpPr>
            <a:spLocks noGrp="1" noChangeArrowheads="1"/>
          </p:cNvSpPr>
          <p:nvPr>
            <p:ph type="body" idx="1"/>
          </p:nvPr>
        </p:nvSpPr>
        <p:spPr>
          <a:xfrm>
            <a:off x="914400" y="685800"/>
            <a:ext cx="10363200" cy="5864225"/>
          </a:xfrm>
        </p:spPr>
        <p:txBody>
          <a:bodyPr/>
          <a:lstStyle/>
          <a:p>
            <a:pPr algn="l" eaLnBrk="1" hangingPunct="1">
              <a:lnSpc>
                <a:spcPct val="90000"/>
              </a:lnSpc>
              <a:buFontTx/>
              <a:buChar char="•"/>
            </a:pPr>
            <a:r>
              <a:rPr lang="en-US" sz="2400" dirty="0">
                <a:latin typeface="Times New Roman" pitchFamily="18" charset="0"/>
                <a:cs typeface="Times New Roman" pitchFamily="18" charset="0"/>
              </a:rPr>
              <a:t>C# and Java are both languages descended from C and C++. </a:t>
            </a:r>
          </a:p>
          <a:p>
            <a:pPr algn="l" eaLnBrk="1" hangingPunct="1">
              <a:lnSpc>
                <a:spcPct val="90000"/>
              </a:lnSpc>
              <a:buFontTx/>
              <a:buChar char="•"/>
            </a:pPr>
            <a:r>
              <a:rPr lang="en-US" sz="2400" dirty="0">
                <a:latin typeface="Times New Roman" pitchFamily="18" charset="0"/>
                <a:cs typeface="Times New Roman" pitchFamily="18" charset="0"/>
              </a:rPr>
              <a:t>Each includes advanced features, like garbage collection, which remove some of the low level maintenance tasks from the programmer. In a lot of areas they are syntactically similar. </a:t>
            </a:r>
          </a:p>
          <a:p>
            <a:pPr algn="l" eaLnBrk="1" hangingPunct="1">
              <a:lnSpc>
                <a:spcPct val="90000"/>
              </a:lnSpc>
              <a:buFontTx/>
              <a:buChar char="•"/>
            </a:pPr>
            <a:r>
              <a:rPr lang="en-US" sz="2400" dirty="0">
                <a:latin typeface="Times New Roman" pitchFamily="18" charset="0"/>
                <a:cs typeface="Times New Roman" pitchFamily="18" charset="0"/>
              </a:rPr>
              <a:t>Both C# and Java compile initially to an intermediate language: </a:t>
            </a:r>
          </a:p>
          <a:p>
            <a:pPr lvl="1" eaLnBrk="1" hangingPunct="1">
              <a:lnSpc>
                <a:spcPct val="90000"/>
              </a:lnSpc>
            </a:pPr>
            <a:r>
              <a:rPr lang="en-US" dirty="0">
                <a:latin typeface="Times New Roman" pitchFamily="18" charset="0"/>
                <a:cs typeface="Times New Roman" pitchFamily="18" charset="0"/>
              </a:rPr>
              <a:t>C# to  Intermediate Language (IL), and Java to Java </a:t>
            </a:r>
            <a:r>
              <a:rPr lang="en-US" dirty="0" err="1">
                <a:latin typeface="Times New Roman" pitchFamily="18" charset="0"/>
                <a:cs typeface="Times New Roman" pitchFamily="18" charset="0"/>
              </a:rPr>
              <a:t>bytecode</a:t>
            </a:r>
            <a:r>
              <a:rPr lang="en-US" dirty="0">
                <a:latin typeface="Times New Roman" pitchFamily="18" charset="0"/>
                <a:cs typeface="Times New Roman" pitchFamily="18" charset="0"/>
              </a:rPr>
              <a:t>. </a:t>
            </a:r>
          </a:p>
          <a:p>
            <a:pPr lvl="1" eaLnBrk="1" hangingPunct="1">
              <a:lnSpc>
                <a:spcPct val="90000"/>
              </a:lnSpc>
            </a:pPr>
            <a:r>
              <a:rPr lang="en-US" dirty="0">
                <a:latin typeface="Times New Roman" pitchFamily="18" charset="0"/>
                <a:cs typeface="Times New Roman" pitchFamily="18" charset="0"/>
              </a:rPr>
              <a:t>In each case the intermediate language can be run - by interpretation or just-in-time compilation - on an appropriate virtual machine. In C#, however, more support is given for the further compilation of the intermediate language code into native code. </a:t>
            </a:r>
          </a:p>
          <a:p>
            <a:pPr algn="l" eaLnBrk="1" hangingPunct="1">
              <a:lnSpc>
                <a:spcPct val="90000"/>
              </a:lnSpc>
              <a:buFontTx/>
              <a:buChar char="•"/>
            </a:pPr>
            <a:r>
              <a:rPr lang="en-US" sz="2400" dirty="0">
                <a:latin typeface="Times New Roman" pitchFamily="18" charset="0"/>
                <a:cs typeface="Times New Roman" pitchFamily="18" charset="0"/>
              </a:rPr>
              <a:t>Like Java, C# gives up on multiple class inheritance in favor of a single inheritance model. C# supports the multiple inheritance of interfaces.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681164" y="158751"/>
            <a:ext cx="8739187" cy="684213"/>
          </a:xfrm>
        </p:spPr>
        <p:txBody>
          <a:bodyPr>
            <a:normAutofit/>
          </a:bodyPr>
          <a:lstStyle/>
          <a:p>
            <a:pPr algn="ctr" eaLnBrk="1" hangingPunct="1"/>
            <a:r>
              <a:rPr lang="en-US" sz="4000" dirty="0"/>
              <a:t>C# versus Java (Differences)</a:t>
            </a:r>
          </a:p>
        </p:txBody>
      </p:sp>
      <p:sp>
        <p:nvSpPr>
          <p:cNvPr id="5123" name="Rectangle 3"/>
          <p:cNvSpPr>
            <a:spLocks noGrp="1" noChangeArrowheads="1"/>
          </p:cNvSpPr>
          <p:nvPr>
            <p:ph type="body" idx="1"/>
          </p:nvPr>
        </p:nvSpPr>
        <p:spPr>
          <a:xfrm>
            <a:off x="1066800" y="815976"/>
            <a:ext cx="9982199" cy="5878513"/>
          </a:xfrm>
        </p:spPr>
        <p:txBody>
          <a:bodyPr>
            <a:normAutofit/>
          </a:bodyPr>
          <a:lstStyle/>
          <a:p>
            <a:pPr algn="l" eaLnBrk="1" hangingPunct="1">
              <a:lnSpc>
                <a:spcPct val="80000"/>
              </a:lnSpc>
              <a:buFontTx/>
              <a:buChar char="•"/>
            </a:pPr>
            <a:r>
              <a:rPr lang="en-US" sz="2400" dirty="0">
                <a:latin typeface="Times New Roman" pitchFamily="18" charset="0"/>
                <a:cs typeface="Times New Roman" pitchFamily="18" charset="0"/>
              </a:rPr>
              <a:t>C# contains more primitive data types than Java, and also allows more extension to the value types. </a:t>
            </a:r>
          </a:p>
          <a:p>
            <a:pPr lvl="1" eaLnBrk="1" hangingPunct="1">
              <a:lnSpc>
                <a:spcPct val="80000"/>
              </a:lnSpc>
            </a:pPr>
            <a:r>
              <a:rPr lang="en-US" dirty="0">
                <a:latin typeface="Times New Roman" pitchFamily="18" charset="0"/>
                <a:cs typeface="Times New Roman" pitchFamily="18" charset="0"/>
              </a:rPr>
              <a:t>For example, C# supports enumerations, type-safe value types which are limited to a defined set of constant variables, and structs, which are user-defined value types . </a:t>
            </a:r>
          </a:p>
          <a:p>
            <a:pPr lvl="1" eaLnBrk="1" hangingPunct="1">
              <a:lnSpc>
                <a:spcPct val="80000"/>
              </a:lnSpc>
            </a:pPr>
            <a:r>
              <a:rPr lang="en-US" dirty="0">
                <a:latin typeface="Times New Roman" pitchFamily="18" charset="0"/>
                <a:cs typeface="Times New Roman" pitchFamily="18" charset="0"/>
              </a:rPr>
              <a:t>Java doesn't have enumerations, but can specify a class to emulate them .</a:t>
            </a:r>
          </a:p>
          <a:p>
            <a:pPr algn="l" eaLnBrk="1" hangingPunct="1">
              <a:lnSpc>
                <a:spcPct val="80000"/>
              </a:lnSpc>
              <a:buFontTx/>
              <a:buChar char="•"/>
            </a:pPr>
            <a:r>
              <a:rPr lang="en-US" sz="2400" dirty="0">
                <a:latin typeface="Times New Roman" pitchFamily="18" charset="0"/>
                <a:cs typeface="Times New Roman" pitchFamily="18" charset="0"/>
              </a:rPr>
              <a:t>Unlike Java, C# has the useful feature that we can overload various operators. </a:t>
            </a:r>
          </a:p>
          <a:p>
            <a:pPr algn="l" eaLnBrk="1" hangingPunct="1">
              <a:lnSpc>
                <a:spcPct val="80000"/>
              </a:lnSpc>
              <a:buFontTx/>
              <a:buChar char="•"/>
            </a:pPr>
            <a:r>
              <a:rPr lang="en-US" sz="2400" dirty="0">
                <a:latin typeface="Times New Roman" pitchFamily="18" charset="0"/>
                <a:cs typeface="Times New Roman" pitchFamily="18" charset="0"/>
              </a:rPr>
              <a:t>However, polymorphism is handled in a more complicated fashion, with derived class methods either </a:t>
            </a:r>
            <a:r>
              <a:rPr lang="en-US" sz="2400" b="1" dirty="0">
                <a:latin typeface="Times New Roman" pitchFamily="18" charset="0"/>
                <a:cs typeface="Times New Roman" pitchFamily="18" charset="0"/>
              </a:rPr>
              <a:t>overriding</a:t>
            </a:r>
            <a:r>
              <a:rPr lang="en-US" sz="2400" dirty="0">
                <a:latin typeface="Times New Roman" pitchFamily="18" charset="0"/>
                <a:cs typeface="Times New Roman" pitchFamily="18" charset="0"/>
              </a:rPr>
              <a:t> or </a:t>
            </a:r>
            <a:r>
              <a:rPr lang="en-US" sz="2400" b="1" dirty="0">
                <a:latin typeface="Times New Roman" pitchFamily="18" charset="0"/>
                <a:cs typeface="Times New Roman" pitchFamily="18" charset="0"/>
              </a:rPr>
              <a:t>hiding</a:t>
            </a:r>
            <a:r>
              <a:rPr lang="en-US" sz="2400" dirty="0">
                <a:latin typeface="Times New Roman" pitchFamily="18" charset="0"/>
                <a:cs typeface="Times New Roman" pitchFamily="18" charset="0"/>
              </a:rPr>
              <a:t> super class methods. </a:t>
            </a:r>
          </a:p>
          <a:p>
            <a:pPr algn="l" eaLnBrk="1" hangingPunct="1">
              <a:lnSpc>
                <a:spcPct val="80000"/>
              </a:lnSpc>
              <a:buFontTx/>
              <a:buChar char="•"/>
            </a:pPr>
            <a:r>
              <a:rPr lang="en-US" sz="2400" dirty="0">
                <a:latin typeface="Times New Roman" pitchFamily="18" charset="0"/>
                <a:cs typeface="Times New Roman" pitchFamily="18" charset="0"/>
              </a:rPr>
              <a:t>In Java, multi-dimensional arrays are implemented solely with single-dimensional arrays where arrays can be members of other arrays. In addition to </a:t>
            </a:r>
            <a:r>
              <a:rPr lang="en-US" sz="2400" b="1" dirty="0">
                <a:latin typeface="Times New Roman" pitchFamily="18" charset="0"/>
                <a:cs typeface="Times New Roman" pitchFamily="18" charset="0"/>
              </a:rPr>
              <a:t>jagged arrays</a:t>
            </a:r>
            <a:r>
              <a:rPr lang="en-US" sz="2400" dirty="0">
                <a:latin typeface="Times New Roman" pitchFamily="18" charset="0"/>
                <a:cs typeface="Times New Roman" pitchFamily="18" charset="0"/>
              </a:rPr>
              <a:t>, however, C# also implements genuine rectangular arrays</a:t>
            </a:r>
            <a:r>
              <a:rPr lang="en-US" dirty="0">
                <a:latin typeface="Times New Roman" pitchFamily="18" charset="0"/>
                <a:cs typeface="Times New Roman" pitchFamily="18" charset="0"/>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a:bodyPr>
          <a:lstStyle/>
          <a:p>
            <a:r>
              <a:rPr lang="en-US" dirty="0"/>
              <a:t>Program</a:t>
            </a:r>
          </a:p>
        </p:txBody>
      </p:sp>
      <p:sp>
        <p:nvSpPr>
          <p:cNvPr id="3" name="Content Placeholder 2"/>
          <p:cNvSpPr>
            <a:spLocks noGrp="1"/>
          </p:cNvSpPr>
          <p:nvPr>
            <p:ph idx="1"/>
          </p:nvPr>
        </p:nvSpPr>
        <p:spPr>
          <a:xfrm>
            <a:off x="1752600" y="990601"/>
            <a:ext cx="8458200" cy="5135563"/>
          </a:xfrm>
        </p:spPr>
        <p:txBody>
          <a:bodyPr>
            <a:normAutofit/>
          </a:bodyPr>
          <a:lstStyle/>
          <a:p>
            <a:pPr>
              <a:buNone/>
            </a:pPr>
            <a:r>
              <a:rPr lang="en-US" dirty="0"/>
              <a:t>   1  using system;</a:t>
            </a:r>
          </a:p>
          <a:p>
            <a:pPr>
              <a:buNone/>
            </a:pPr>
            <a:r>
              <a:rPr lang="en-US" dirty="0"/>
              <a:t>    2  class Hello  </a:t>
            </a:r>
            <a:br>
              <a:rPr lang="en-US" dirty="0"/>
            </a:br>
            <a:r>
              <a:rPr lang="en-US" dirty="0"/>
              <a:t>3  {</a:t>
            </a:r>
            <a:br>
              <a:rPr lang="en-US" dirty="0"/>
            </a:br>
            <a:r>
              <a:rPr lang="en-US" dirty="0"/>
              <a:t>4	static void Main()</a:t>
            </a:r>
          </a:p>
          <a:p>
            <a:pPr>
              <a:buNone/>
            </a:pPr>
            <a:r>
              <a:rPr lang="en-US" dirty="0"/>
              <a:t>         {</a:t>
            </a:r>
            <a:br>
              <a:rPr lang="en-US" dirty="0"/>
            </a:br>
            <a:r>
              <a:rPr lang="en-US" dirty="0"/>
              <a:t>5	 Console. WriteLine("Hello, World");</a:t>
            </a:r>
          </a:p>
          <a:p>
            <a:pPr>
              <a:buNone/>
            </a:pPr>
            <a:r>
              <a:rPr lang="en-US" dirty="0"/>
              <a:t>	}</a:t>
            </a:r>
            <a:br>
              <a:rPr lang="en-US" dirty="0"/>
            </a:br>
            <a:r>
              <a:rPr lang="en-US" dirty="0"/>
              <a:t>7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381001"/>
            <a:ext cx="8534400" cy="5745163"/>
          </a:xfrm>
        </p:spPr>
        <p:txBody>
          <a:bodyPr>
            <a:normAutofit/>
          </a:bodyPr>
          <a:lstStyle/>
          <a:p>
            <a:r>
              <a:rPr lang="en-US" sz="2400" dirty="0">
                <a:latin typeface="Times New Roman" pitchFamily="18" charset="0"/>
                <a:cs typeface="Times New Roman" pitchFamily="18" charset="0"/>
              </a:rPr>
              <a:t>First line is  using directive that references the System namespace</a:t>
            </a:r>
          </a:p>
          <a:p>
            <a:r>
              <a:rPr lang="en-US" sz="2400" dirty="0">
                <a:latin typeface="Times New Roman" pitchFamily="18" charset="0"/>
                <a:cs typeface="Times New Roman" pitchFamily="18" charset="0"/>
              </a:rPr>
              <a:t>Second is the class name</a:t>
            </a:r>
          </a:p>
          <a:p>
            <a:r>
              <a:rPr lang="en-US" sz="2400" dirty="0">
                <a:latin typeface="Times New Roman" pitchFamily="18" charset="0"/>
                <a:cs typeface="Times New Roman" pitchFamily="18" charset="0"/>
              </a:rPr>
              <a:t>Fourth-  The Main method is declared with the static modifier. </a:t>
            </a:r>
          </a:p>
          <a:p>
            <a:r>
              <a:rPr lang="en-US" sz="2400" dirty="0">
                <a:latin typeface="Times New Roman" pitchFamily="18" charset="0"/>
                <a:cs typeface="Times New Roman" pitchFamily="18" charset="0"/>
              </a:rPr>
              <a:t>While instance methods can reference a particular enclosing object instance using the keyword this, static methods operate without reference to a particular object.</a:t>
            </a:r>
          </a:p>
          <a:p>
            <a:r>
              <a:rPr lang="en-US" sz="2400" dirty="0">
                <a:latin typeface="Times New Roman" pitchFamily="18" charset="0"/>
                <a:cs typeface="Times New Roman" pitchFamily="18" charset="0"/>
              </a:rPr>
              <a:t> static method named Main serves as the entry point of a program.</a:t>
            </a:r>
          </a:p>
          <a:p>
            <a:r>
              <a:rPr lang="en-US" sz="2400" dirty="0" err="1">
                <a:latin typeface="Times New Roman" pitchFamily="18" charset="0"/>
                <a:cs typeface="Times New Roman" pitchFamily="18" charset="0"/>
              </a:rPr>
              <a:t>Writeline</a:t>
            </a:r>
            <a:r>
              <a:rPr lang="en-US" sz="2400" dirty="0">
                <a:latin typeface="Times New Roman" pitchFamily="18" charset="0"/>
                <a:cs typeface="Times New Roman" pitchFamily="18" charset="0"/>
              </a:rPr>
              <a:t> is the method of the Console Class.</a:t>
            </a:r>
          </a:p>
          <a:p>
            <a:r>
              <a:rPr lang="en-US" sz="2400" dirty="0">
                <a:latin typeface="Times New Roman" pitchFamily="18" charset="0"/>
                <a:cs typeface="Times New Roman" pitchFamily="18" charset="0"/>
              </a:rPr>
              <a:t>C# supports two types of Comments:</a:t>
            </a:r>
          </a:p>
          <a:p>
            <a:pPr>
              <a:buNone/>
            </a:pPr>
            <a:r>
              <a:rPr lang="en-US" sz="2400" dirty="0">
                <a:latin typeface="Times New Roman" pitchFamily="18" charset="0"/>
                <a:cs typeface="Times New Roman" pitchFamily="18" charset="0"/>
              </a:rPr>
              <a:t>       Delimited - /* Single line or multiple lines   */</a:t>
            </a:r>
          </a:p>
          <a:p>
            <a:pPr>
              <a:buNone/>
            </a:pPr>
            <a:r>
              <a:rPr lang="en-US" sz="2400" dirty="0">
                <a:latin typeface="Times New Roman" pitchFamily="18" charset="0"/>
                <a:cs typeface="Times New Roman" pitchFamily="18" charset="0"/>
              </a:rPr>
              <a:t>       Single line -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381000"/>
            <a:ext cx="10287000" cy="5410200"/>
          </a:xfrm>
        </p:spPr>
        <p:txBody>
          <a:bodyPr>
            <a:normAutofit fontScale="85000" lnSpcReduction="20000"/>
          </a:bodyPr>
          <a:lstStyle/>
          <a:p>
            <a:pPr algn="l">
              <a:buFont typeface="Arial" pitchFamily="34" charset="0"/>
              <a:buChar char="•"/>
            </a:pPr>
            <a:r>
              <a:rPr lang="en-US" sz="3100" dirty="0">
                <a:latin typeface="Times New Roman" pitchFamily="18" charset="0"/>
                <a:cs typeface="Times New Roman" pitchFamily="18" charset="0"/>
              </a:rPr>
              <a:t>   The </a:t>
            </a:r>
            <a:r>
              <a:rPr lang="en-US" sz="3100" b="1" dirty="0">
                <a:latin typeface="Times New Roman" pitchFamily="18" charset="0"/>
                <a:cs typeface="Times New Roman" pitchFamily="18" charset="0"/>
              </a:rPr>
              <a:t>Main</a:t>
            </a:r>
            <a:r>
              <a:rPr lang="en-US" sz="3100" dirty="0">
                <a:latin typeface="Times New Roman" pitchFamily="18" charset="0"/>
                <a:cs typeface="Times New Roman" pitchFamily="18" charset="0"/>
              </a:rPr>
              <a:t> method is the entry point of your program, where the program control starts and ends.</a:t>
            </a:r>
          </a:p>
          <a:p>
            <a:pPr algn="l">
              <a:buFont typeface="Arial" pitchFamily="34" charset="0"/>
              <a:buChar char="•"/>
            </a:pPr>
            <a:r>
              <a:rPr lang="en-US" sz="3100" dirty="0">
                <a:latin typeface="Times New Roman" pitchFamily="18" charset="0"/>
                <a:cs typeface="Times New Roman" pitchFamily="18" charset="0"/>
              </a:rPr>
              <a:t>    It is declared inside a class or struct. The enclosing class or struct is not required to be static. </a:t>
            </a:r>
          </a:p>
          <a:p>
            <a:pPr algn="l">
              <a:buFont typeface="Arial" pitchFamily="34" charset="0"/>
              <a:buChar char="•"/>
            </a:pPr>
            <a:r>
              <a:rPr lang="en-US" sz="3100" dirty="0">
                <a:latin typeface="Times New Roman" pitchFamily="18" charset="0"/>
                <a:cs typeface="Times New Roman" pitchFamily="18" charset="0"/>
              </a:rPr>
              <a:t>    It must be static.</a:t>
            </a:r>
          </a:p>
          <a:p>
            <a:pPr algn="l">
              <a:buFont typeface="Arial" pitchFamily="34" charset="0"/>
              <a:buChar char="•"/>
            </a:pPr>
            <a:r>
              <a:rPr lang="en-US" sz="3100" dirty="0">
                <a:latin typeface="Times New Roman" pitchFamily="18" charset="0"/>
                <a:cs typeface="Times New Roman" pitchFamily="18" charset="0"/>
              </a:rPr>
              <a:t>    It can either have a void or int return type.</a:t>
            </a:r>
          </a:p>
          <a:p>
            <a:pPr algn="l">
              <a:buFont typeface="Arial" pitchFamily="34" charset="0"/>
              <a:buChar char="•"/>
            </a:pPr>
            <a:r>
              <a:rPr lang="en-US" sz="3100" dirty="0">
                <a:latin typeface="Times New Roman" pitchFamily="18" charset="0"/>
                <a:cs typeface="Times New Roman" pitchFamily="18" charset="0"/>
              </a:rPr>
              <a:t>  The </a:t>
            </a:r>
            <a:r>
              <a:rPr lang="en-US" sz="3100" b="1" dirty="0">
                <a:latin typeface="Times New Roman" pitchFamily="18" charset="0"/>
                <a:cs typeface="Times New Roman" pitchFamily="18" charset="0"/>
              </a:rPr>
              <a:t>Main</a:t>
            </a:r>
            <a:r>
              <a:rPr lang="en-US" sz="3100" dirty="0">
                <a:latin typeface="Times New Roman" pitchFamily="18" charset="0"/>
                <a:cs typeface="Times New Roman" pitchFamily="18" charset="0"/>
              </a:rPr>
              <a:t> method can be declared with or without parameters.</a:t>
            </a:r>
          </a:p>
          <a:p>
            <a:pPr algn="l">
              <a:buFont typeface="Arial" pitchFamily="34" charset="0"/>
              <a:buChar char="•"/>
            </a:pPr>
            <a:r>
              <a:rPr lang="en-US" sz="3100" dirty="0">
                <a:latin typeface="Times New Roman" pitchFamily="18" charset="0"/>
                <a:cs typeface="Times New Roman" pitchFamily="18" charset="0"/>
              </a:rPr>
              <a:t>  Parameters can be read as zero-indexed command line arguments.</a:t>
            </a:r>
          </a:p>
          <a:p>
            <a:pPr algn="l">
              <a:buFont typeface="Arial" pitchFamily="34" charset="0"/>
              <a:buChar char="•"/>
            </a:pPr>
            <a:r>
              <a:rPr lang="en-US" sz="3100" dirty="0">
                <a:latin typeface="Times New Roman" pitchFamily="18" charset="0"/>
                <a:cs typeface="Times New Roman" pitchFamily="18" charset="0"/>
              </a:rPr>
              <a:t>   Unlike C and C++, the name of the program is not treated as the first command line argument.</a:t>
            </a:r>
          </a:p>
          <a:p>
            <a:pPr algn="l">
              <a:buFont typeface="Arial" pitchFamily="34" charset="0"/>
              <a:buChar char="•"/>
            </a:pPr>
            <a:r>
              <a:rPr lang="en-US" sz="3100" dirty="0">
                <a:latin typeface="Times New Roman" pitchFamily="18" charset="0"/>
                <a:cs typeface="Times New Roman" pitchFamily="18" charset="0"/>
              </a:rPr>
              <a:t>    Libraries and services do not require a Main method as an entry point.</a:t>
            </a:r>
          </a:p>
          <a:p>
            <a:pPr algn="l">
              <a:buFont typeface="Arial" pitchFamily="34" charset="0"/>
              <a:buChar char="•"/>
            </a:pPr>
            <a:r>
              <a:rPr lang="en-US" sz="3100" dirty="0">
                <a:latin typeface="Times New Roman" pitchFamily="18" charset="0"/>
                <a:cs typeface="Times New Roman" pitchFamily="18" charset="0"/>
              </a:rPr>
              <a:t>  There can only be one entry point in a C# program. If you have more than one class that has a Main method, we have to compile the  program with the </a:t>
            </a:r>
            <a:r>
              <a:rPr lang="en-US" sz="3100" b="1" dirty="0">
                <a:latin typeface="Times New Roman" pitchFamily="18" charset="0"/>
                <a:cs typeface="Times New Roman" pitchFamily="18" charset="0"/>
              </a:rPr>
              <a:t>/main</a:t>
            </a:r>
            <a:r>
              <a:rPr lang="en-US" sz="3100" dirty="0">
                <a:latin typeface="Times New Roman" pitchFamily="18" charset="0"/>
                <a:cs typeface="Times New Roman" pitchFamily="18" charset="0"/>
              </a:rPr>
              <a:t>   option to specify which Main method to use as the entry point</a:t>
            </a:r>
          </a:p>
          <a:p>
            <a:pPr algn="l">
              <a:buFont typeface="Arial" pitchFamily="34" charset="0"/>
              <a:buChar char="•"/>
            </a:pPr>
            <a:endParaRPr lang="en-US" sz="3100" dirty="0">
              <a:latin typeface="Times New Roman" pitchFamily="18" charset="0"/>
              <a:cs typeface="Times New Roman" pitchFamily="18" charset="0"/>
            </a:endParaRPr>
          </a:p>
          <a:p>
            <a:pPr algn="l">
              <a:buFont typeface="Arial" pitchFamily="34" charset="0"/>
              <a:buChar char="•"/>
            </a:pPr>
            <a:endParaRPr lang="en-US" sz="3100" dirty="0">
              <a:latin typeface="Times New Roman" pitchFamily="18" charset="0"/>
              <a:cs typeface="Times New Roman" pitchFamily="18" charset="0"/>
            </a:endParaRPr>
          </a:p>
          <a:p>
            <a:pPr algn="l">
              <a:buFont typeface="Arial" pitchFamily="34" charset="0"/>
              <a:buChar char="•"/>
            </a:pPr>
            <a:endParaRPr lang="en-US" dirty="0">
              <a:solidFill>
                <a:schemeClr val="tx1"/>
              </a:solidFill>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5036</TotalTime>
  <Words>4319</Words>
  <Application>Microsoft Office PowerPoint</Application>
  <PresentationFormat>Widescreen</PresentationFormat>
  <Paragraphs>429</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Arial Narrow</vt:lpstr>
      <vt:lpstr>Calibri</vt:lpstr>
      <vt:lpstr>Calibri Light</vt:lpstr>
      <vt:lpstr>Times New Roman</vt:lpstr>
      <vt:lpstr>Office Theme</vt:lpstr>
      <vt:lpstr>Introduction to C#</vt:lpstr>
      <vt:lpstr>Basics </vt:lpstr>
      <vt:lpstr>PowerPoint Presentation</vt:lpstr>
      <vt:lpstr>Versions</vt:lpstr>
      <vt:lpstr>C# versus Java (Similarity)</vt:lpstr>
      <vt:lpstr>C# versus Java (Differences)</vt:lpstr>
      <vt:lpstr>Program</vt:lpstr>
      <vt:lpstr>PowerPoint Presentation</vt:lpstr>
      <vt:lpstr>PowerPoint Presentation</vt:lpstr>
      <vt:lpstr>PowerPoint Presentation</vt:lpstr>
      <vt:lpstr>PowerPoint Presentation</vt:lpstr>
      <vt:lpstr>PowerPoint Presentation</vt:lpstr>
      <vt:lpstr>Keywords</vt:lpstr>
      <vt:lpstr>Structure of C# Programming</vt:lpstr>
      <vt:lpstr>Data types</vt:lpstr>
      <vt:lpstr>PowerPoint Presentation</vt:lpstr>
      <vt:lpstr>C# Pre-defined Value Types</vt:lpstr>
      <vt:lpstr>Difference between Value and Reference type</vt:lpstr>
      <vt:lpstr>Literals</vt:lpstr>
      <vt:lpstr>Variables</vt:lpstr>
      <vt:lpstr>PowerPoint Presentation</vt:lpstr>
      <vt:lpstr>PowerPoint Presentation</vt:lpstr>
      <vt:lpstr>Default Values</vt:lpstr>
      <vt:lpstr>Operators</vt:lpstr>
      <vt:lpstr>Arithmetic Operators  </vt:lpstr>
      <vt:lpstr>Control Flow Statements</vt:lpstr>
      <vt:lpstr>PowerPoint Presentation</vt:lpstr>
      <vt:lpstr>PowerPoint Presentation</vt:lpstr>
      <vt:lpstr>Constants</vt:lpstr>
      <vt:lpstr>PowerPoint Presentation</vt:lpstr>
      <vt:lpstr>Conversion Rules</vt:lpstr>
      <vt:lpstr>PowerPoint Presentation</vt:lpstr>
      <vt:lpstr>Arrays</vt:lpstr>
      <vt:lpstr>PowerPoint Presentation</vt:lpstr>
      <vt:lpstr>Jagged Arrays</vt:lpstr>
      <vt:lpstr>Enumerations</vt:lpstr>
      <vt:lpstr>PowerPoint Presentation</vt:lpstr>
      <vt:lpstr>Boxing and Unboxing</vt:lpstr>
      <vt:lpstr>PowerPoint Presentation</vt:lpstr>
      <vt:lpstr>UnBoxing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Techniques</dc:title>
  <dc:creator>admin</dc:creator>
  <cp:lastModifiedBy>C Komalavalli</cp:lastModifiedBy>
  <cp:revision>255</cp:revision>
  <dcterms:created xsi:type="dcterms:W3CDTF">2007-08-28T09:12:38Z</dcterms:created>
  <dcterms:modified xsi:type="dcterms:W3CDTF">2023-03-17T15:59:54Z</dcterms:modified>
</cp:coreProperties>
</file>