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57"/>
  </p:notesMasterIdLst>
  <p:sldIdLst>
    <p:sldId id="386" r:id="rId6"/>
    <p:sldId id="442" r:id="rId7"/>
    <p:sldId id="559" r:id="rId8"/>
    <p:sldId id="544" r:id="rId9"/>
    <p:sldId id="560" r:id="rId10"/>
    <p:sldId id="561" r:id="rId11"/>
    <p:sldId id="546"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87" r:id="rId25"/>
    <p:sldId id="574" r:id="rId26"/>
    <p:sldId id="586" r:id="rId27"/>
    <p:sldId id="575" r:id="rId28"/>
    <p:sldId id="576" r:id="rId29"/>
    <p:sldId id="577" r:id="rId30"/>
    <p:sldId id="584" r:id="rId31"/>
    <p:sldId id="578" r:id="rId32"/>
    <p:sldId id="580" r:id="rId33"/>
    <p:sldId id="581" r:id="rId34"/>
    <p:sldId id="582" r:id="rId35"/>
    <p:sldId id="585" r:id="rId36"/>
    <p:sldId id="589" r:id="rId37"/>
    <p:sldId id="590" r:id="rId38"/>
    <p:sldId id="591" r:id="rId39"/>
    <p:sldId id="592" r:id="rId40"/>
    <p:sldId id="593" r:id="rId41"/>
    <p:sldId id="594" r:id="rId42"/>
    <p:sldId id="595" r:id="rId43"/>
    <p:sldId id="596" r:id="rId44"/>
    <p:sldId id="607" r:id="rId45"/>
    <p:sldId id="608" r:id="rId46"/>
    <p:sldId id="609" r:id="rId47"/>
    <p:sldId id="597" r:id="rId48"/>
    <p:sldId id="611" r:id="rId49"/>
    <p:sldId id="612" r:id="rId50"/>
    <p:sldId id="613" r:id="rId51"/>
    <p:sldId id="614" r:id="rId52"/>
    <p:sldId id="610" r:id="rId53"/>
    <p:sldId id="616" r:id="rId54"/>
    <p:sldId id="617" r:id="rId55"/>
    <p:sldId id="615" r:id="rId56"/>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216F58D-7D93-4710-8C37-5226B4BDE571}">
          <p14:sldIdLst>
            <p14:sldId id="386"/>
            <p14:sldId id="442"/>
            <p14:sldId id="559"/>
            <p14:sldId id="544"/>
            <p14:sldId id="560"/>
            <p14:sldId id="561"/>
            <p14:sldId id="546"/>
            <p14:sldId id="562"/>
            <p14:sldId id="563"/>
            <p14:sldId id="564"/>
            <p14:sldId id="565"/>
            <p14:sldId id="566"/>
            <p14:sldId id="567"/>
            <p14:sldId id="568"/>
            <p14:sldId id="569"/>
            <p14:sldId id="570"/>
            <p14:sldId id="571"/>
            <p14:sldId id="572"/>
            <p14:sldId id="573"/>
            <p14:sldId id="587"/>
            <p14:sldId id="574"/>
            <p14:sldId id="586"/>
            <p14:sldId id="575"/>
            <p14:sldId id="576"/>
            <p14:sldId id="577"/>
            <p14:sldId id="584"/>
            <p14:sldId id="578"/>
            <p14:sldId id="580"/>
            <p14:sldId id="581"/>
            <p14:sldId id="582"/>
            <p14:sldId id="585"/>
            <p14:sldId id="589"/>
            <p14:sldId id="590"/>
            <p14:sldId id="591"/>
            <p14:sldId id="592"/>
            <p14:sldId id="593"/>
            <p14:sldId id="594"/>
            <p14:sldId id="595"/>
            <p14:sldId id="596"/>
            <p14:sldId id="607"/>
            <p14:sldId id="608"/>
            <p14:sldId id="609"/>
            <p14:sldId id="597"/>
            <p14:sldId id="611"/>
            <p14:sldId id="612"/>
            <p14:sldId id="613"/>
            <p14:sldId id="614"/>
            <p14:sldId id="610"/>
            <p14:sldId id="616"/>
            <p14:sldId id="617"/>
            <p14:sldId id="615"/>
          </p14:sldIdLst>
        </p14:section>
        <p14:section name="Untitled Section" id="{02377369-7E37-4780-84BF-22031BE082E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0" autoAdjust="0"/>
    <p:restoredTop sz="94434" autoAdjust="0"/>
  </p:normalViewPr>
  <p:slideViewPr>
    <p:cSldViewPr snapToGrid="0">
      <p:cViewPr varScale="1">
        <p:scale>
          <a:sx n="88" d="100"/>
          <a:sy n="88" d="100"/>
        </p:scale>
        <p:origin x="1358"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32BFE121-8ACF-4061-B3EF-9FA679C13C94}" type="datetimeFigureOut">
              <a:rPr lang="en-US"/>
              <a:pPr>
                <a:defRPr/>
              </a:pPr>
              <a:t>1/4/2023</a:t>
            </a:fld>
            <a:endParaRPr lang="en-US"/>
          </a:p>
        </p:txBody>
      </p:sp>
      <p:sp>
        <p:nvSpPr>
          <p:cNvPr id="4" name="Slide Image Placeholder 3"/>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114F0E45-4297-40BA-A779-7C0A9AB659A8}" type="slidenum">
              <a:rPr lang="en-US" altLang="en-US"/>
              <a:pPr>
                <a:defRPr/>
              </a:pPr>
              <a:t>‹#›</a:t>
            </a:fld>
            <a:endParaRPr lang="en-US" altLang="en-US"/>
          </a:p>
        </p:txBody>
      </p:sp>
    </p:spTree>
    <p:extLst>
      <p:ext uri="{BB962C8B-B14F-4D97-AF65-F5344CB8AC3E}">
        <p14:creationId xmlns:p14="http://schemas.microsoft.com/office/powerpoint/2010/main" val="219082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DA929F-88E5-4939-8A60-16652DD5C2F1}"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0473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D1AD78-CEF3-4E58-B220-1FA1E9A43EE2}"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343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D1AD78-CEF3-4E58-B220-1FA1E9A43EE2}"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343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D1AD78-CEF3-4E58-B220-1FA1E9A43EE2}"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343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D1AD78-CEF3-4E58-B220-1FA1E9A43EE2}"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343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Calibri" panose="020F0502020204030204" pitchFamily="34" charset="0"/>
                <a:cs typeface="Arial" panose="020B0604020202020204" pitchFamily="34" charset="0"/>
              </a:defRPr>
            </a:lvl1pPr>
            <a:lvl2pPr marL="742950" indent="-285750" defTabSz="928688">
              <a:defRPr>
                <a:solidFill>
                  <a:schemeClr val="tx1"/>
                </a:solidFill>
                <a:latin typeface="Calibri" panose="020F0502020204030204" pitchFamily="34" charset="0"/>
                <a:cs typeface="Arial" panose="020B0604020202020204" pitchFamily="34" charset="0"/>
              </a:defRPr>
            </a:lvl2pPr>
            <a:lvl3pPr marL="1143000" indent="-228600" defTabSz="928688">
              <a:defRPr>
                <a:solidFill>
                  <a:schemeClr val="tx1"/>
                </a:solidFill>
                <a:latin typeface="Calibri" panose="020F0502020204030204" pitchFamily="34" charset="0"/>
                <a:cs typeface="Arial" panose="020B0604020202020204" pitchFamily="34" charset="0"/>
              </a:defRPr>
            </a:lvl3pPr>
            <a:lvl4pPr marL="1600200" indent="-228600" defTabSz="928688">
              <a:defRPr>
                <a:solidFill>
                  <a:schemeClr val="tx1"/>
                </a:solidFill>
                <a:latin typeface="Calibri" panose="020F0502020204030204" pitchFamily="34" charset="0"/>
                <a:cs typeface="Arial" panose="020B0604020202020204" pitchFamily="34" charset="0"/>
              </a:defRPr>
            </a:lvl4pPr>
            <a:lvl5pPr marL="2057400" indent="-228600" defTabSz="928688">
              <a:defRPr>
                <a:solidFill>
                  <a:schemeClr val="tx1"/>
                </a:solidFill>
                <a:latin typeface="Calibri" panose="020F050202020403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D1AD78-CEF3-4E58-B220-1FA1E9A43EE2}"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bwMode="auto">
          <a:xfrm>
            <a:off x="1157288" y="701675"/>
            <a:ext cx="4638675" cy="3479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29" tIns="47609" rIns="93629" bIns="47609"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6343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AC2B3E9-9C6F-419C-BB61-4C0E2ECC861E}" type="datetime1">
              <a:rPr lang="en-US"/>
              <a:pPr>
                <a:defRPr/>
              </a:pPr>
              <a:t>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C7C7EC1A-208B-4A30-8F44-5FFD99121A53}" type="slidenum">
              <a:rPr lang="en-US" altLang="en-US"/>
              <a:pPr>
                <a:defRPr/>
              </a:pPr>
              <a:t>‹#›</a:t>
            </a:fld>
            <a:endParaRPr lang="en-US" altLang="en-US"/>
          </a:p>
        </p:txBody>
      </p:sp>
    </p:spTree>
    <p:extLst>
      <p:ext uri="{BB962C8B-B14F-4D97-AF65-F5344CB8AC3E}">
        <p14:creationId xmlns:p14="http://schemas.microsoft.com/office/powerpoint/2010/main" val="281314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F845BC7-8CE2-484F-9D3D-8CD6A0E22312}" type="datetime1">
              <a:rPr lang="en-US"/>
              <a:pPr>
                <a:defRPr/>
              </a:pPr>
              <a:t>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768FE-23B8-44A3-81A8-2B2BDF0198B6}" type="slidenum">
              <a:rPr lang="en-US" altLang="en-US"/>
              <a:pPr>
                <a:defRPr/>
              </a:pPr>
              <a:t>‹#›</a:t>
            </a:fld>
            <a:endParaRPr lang="en-US" altLang="en-US"/>
          </a:p>
        </p:txBody>
      </p:sp>
    </p:spTree>
    <p:extLst>
      <p:ext uri="{BB962C8B-B14F-4D97-AF65-F5344CB8AC3E}">
        <p14:creationId xmlns:p14="http://schemas.microsoft.com/office/powerpoint/2010/main" val="42348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6554C84-E79B-49AA-8331-6D84F70E382B}" type="datetime1">
              <a:rPr lang="en-US"/>
              <a:pPr>
                <a:defRPr/>
              </a:pPr>
              <a:t>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7A30BC-79A3-485F-A368-0440912B1BFB}" type="slidenum">
              <a:rPr lang="en-US" altLang="en-US"/>
              <a:pPr>
                <a:defRPr/>
              </a:pPr>
              <a:t>‹#›</a:t>
            </a:fld>
            <a:endParaRPr lang="en-US" altLang="en-US"/>
          </a:p>
        </p:txBody>
      </p:sp>
    </p:spTree>
    <p:extLst>
      <p:ext uri="{BB962C8B-B14F-4D97-AF65-F5344CB8AC3E}">
        <p14:creationId xmlns:p14="http://schemas.microsoft.com/office/powerpoint/2010/main" val="304113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3C533C9-097F-48F4-85DD-18D62364C067}" type="datetime1">
              <a:rPr lang="en-US"/>
              <a:pPr>
                <a:defRPr/>
              </a:pPr>
              <a:t>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1C7274E6-1AC6-43D8-BC31-67511017BF8B}" type="slidenum">
              <a:rPr lang="en-US" altLang="en-US"/>
              <a:pPr>
                <a:defRPr/>
              </a:pPr>
              <a:t>‹#›</a:t>
            </a:fld>
            <a:endParaRPr lang="en-US" altLang="en-US"/>
          </a:p>
        </p:txBody>
      </p:sp>
    </p:spTree>
    <p:extLst>
      <p:ext uri="{BB962C8B-B14F-4D97-AF65-F5344CB8AC3E}">
        <p14:creationId xmlns:p14="http://schemas.microsoft.com/office/powerpoint/2010/main" val="188963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389A4CE-8B1C-44A8-A834-91BEF96ECAC5}" type="datetime1">
              <a:rPr lang="en-US"/>
              <a:pPr>
                <a:defRPr/>
              </a:pPr>
              <a:t>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60C13D-6E6B-47B5-9171-6B01C73A10FA}" type="slidenum">
              <a:rPr lang="en-US" altLang="en-US"/>
              <a:pPr>
                <a:defRPr/>
              </a:pPr>
              <a:t>‹#›</a:t>
            </a:fld>
            <a:endParaRPr lang="en-US" altLang="en-US"/>
          </a:p>
        </p:txBody>
      </p:sp>
    </p:spTree>
    <p:extLst>
      <p:ext uri="{BB962C8B-B14F-4D97-AF65-F5344CB8AC3E}">
        <p14:creationId xmlns:p14="http://schemas.microsoft.com/office/powerpoint/2010/main" val="5782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61BB012-B5CF-4F96-BFCA-6A5F3CB0D165}" type="datetime1">
              <a:rPr lang="en-US"/>
              <a:pPr>
                <a:defRPr/>
              </a:pPr>
              <a:t>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253051-57B1-4CF8-89F6-D4C16CDF329D}" type="slidenum">
              <a:rPr lang="en-US" altLang="en-US"/>
              <a:pPr>
                <a:defRPr/>
              </a:pPr>
              <a:t>‹#›</a:t>
            </a:fld>
            <a:endParaRPr lang="en-US" altLang="en-US"/>
          </a:p>
        </p:txBody>
      </p:sp>
    </p:spTree>
    <p:extLst>
      <p:ext uri="{BB962C8B-B14F-4D97-AF65-F5344CB8AC3E}">
        <p14:creationId xmlns:p14="http://schemas.microsoft.com/office/powerpoint/2010/main" val="243698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F671193D-1446-4345-B695-FE9D559F2E92}" type="datetime1">
              <a:rPr lang="en-US"/>
              <a:pPr>
                <a:defRPr/>
              </a:pPr>
              <a:t>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2694B38-22D0-4FCA-AD18-2EA1CD9D24CE}" type="slidenum">
              <a:rPr lang="en-US" altLang="en-US"/>
              <a:pPr>
                <a:defRPr/>
              </a:pPr>
              <a:t>‹#›</a:t>
            </a:fld>
            <a:endParaRPr lang="en-US" altLang="en-US"/>
          </a:p>
        </p:txBody>
      </p:sp>
    </p:spTree>
    <p:extLst>
      <p:ext uri="{BB962C8B-B14F-4D97-AF65-F5344CB8AC3E}">
        <p14:creationId xmlns:p14="http://schemas.microsoft.com/office/powerpoint/2010/main" val="25069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A2EFF7A-AF40-49B6-8947-44953E52FE67}" type="datetime1">
              <a:rPr lang="en-US"/>
              <a:pPr>
                <a:defRPr/>
              </a:pPr>
              <a:t>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49DA9E-CED1-49CE-AC9C-FC31C8F6D71D}" type="slidenum">
              <a:rPr lang="en-US" altLang="en-US"/>
              <a:pPr>
                <a:defRPr/>
              </a:pPr>
              <a:t>‹#›</a:t>
            </a:fld>
            <a:endParaRPr lang="en-US" altLang="en-US"/>
          </a:p>
        </p:txBody>
      </p:sp>
    </p:spTree>
    <p:extLst>
      <p:ext uri="{BB962C8B-B14F-4D97-AF65-F5344CB8AC3E}">
        <p14:creationId xmlns:p14="http://schemas.microsoft.com/office/powerpoint/2010/main" val="380694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BF89A6-75D3-4F68-B432-3754C28AF724}" type="datetime1">
              <a:rPr lang="en-US"/>
              <a:pPr>
                <a:defRPr/>
              </a:pPr>
              <a:t>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ADB1AC8-14EE-4A55-9C69-37CE579CFEDF}" type="slidenum">
              <a:rPr lang="en-US" altLang="en-US"/>
              <a:pPr>
                <a:defRPr/>
              </a:pPr>
              <a:t>‹#›</a:t>
            </a:fld>
            <a:endParaRPr lang="en-US" altLang="en-US"/>
          </a:p>
        </p:txBody>
      </p:sp>
    </p:spTree>
    <p:extLst>
      <p:ext uri="{BB962C8B-B14F-4D97-AF65-F5344CB8AC3E}">
        <p14:creationId xmlns:p14="http://schemas.microsoft.com/office/powerpoint/2010/main" val="269872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E986E2B1-D63B-4C2F-90EA-7CA8A3BECAB8}" type="datetime1">
              <a:rPr lang="en-US"/>
              <a:pPr>
                <a:defRPr/>
              </a:pPr>
              <a:t>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D629AB-EC88-481F-9BD7-70F5D5044863}" type="slidenum">
              <a:rPr lang="en-US" altLang="en-US"/>
              <a:pPr>
                <a:defRPr/>
              </a:pPr>
              <a:t>‹#›</a:t>
            </a:fld>
            <a:endParaRPr lang="en-US" altLang="en-US"/>
          </a:p>
        </p:txBody>
      </p:sp>
    </p:spTree>
    <p:extLst>
      <p:ext uri="{BB962C8B-B14F-4D97-AF65-F5344CB8AC3E}">
        <p14:creationId xmlns:p14="http://schemas.microsoft.com/office/powerpoint/2010/main" val="184079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E12921-2E8C-48A2-9B58-8A4E3ACB2CAF}" type="datetime1">
              <a:rPr lang="en-US"/>
              <a:pPr>
                <a:defRPr/>
              </a:pPr>
              <a:t>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B7A94F-FF83-4EFF-9B94-92912EC3CF55}" type="slidenum">
              <a:rPr lang="en-US" altLang="en-US"/>
              <a:pPr>
                <a:defRPr/>
              </a:pPr>
              <a:t>‹#›</a:t>
            </a:fld>
            <a:endParaRPr lang="en-US" altLang="en-US"/>
          </a:p>
        </p:txBody>
      </p:sp>
    </p:spTree>
    <p:extLst>
      <p:ext uri="{BB962C8B-B14F-4D97-AF65-F5344CB8AC3E}">
        <p14:creationId xmlns:p14="http://schemas.microsoft.com/office/powerpoint/2010/main" val="38888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5497F67-3798-4A48-95A1-2FD4B15F8361}" type="datetime1">
              <a:rPr lang="en-US"/>
              <a:pPr>
                <a:defRPr/>
              </a:pPr>
              <a:t>1/4/2023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8CD68BA-5908-4E3C-A3C6-9705DD4F5EF5}" type="slidenum">
              <a:rPr lang="en-US" altLang="en-US"/>
              <a:pPr>
                <a:defRPr/>
              </a:pPr>
              <a:t>‹#›</a:t>
            </a:fld>
            <a:endParaRPr lang="en-US" alt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82" r:id="rId1"/>
    <p:sldLayoutId id="2147485783" r:id="rId2"/>
    <p:sldLayoutId id="2147485773" r:id="rId3"/>
    <p:sldLayoutId id="2147485774" r:id="rId4"/>
    <p:sldLayoutId id="2147485775" r:id="rId5"/>
    <p:sldLayoutId id="2147485776" r:id="rId6"/>
    <p:sldLayoutId id="2147485777" r:id="rId7"/>
    <p:sldLayoutId id="2147485778" r:id="rId8"/>
    <p:sldLayoutId id="2147485779" r:id="rId9"/>
    <p:sldLayoutId id="2147485780" r:id="rId10"/>
    <p:sldLayoutId id="214748578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7.jpe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0.png"/><Relationship Id="rId4" Type="http://schemas.microsoft.com/office/2007/relationships/hdphoto" Target="../media/hdphoto3.wdp"/></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lnSpc>
                <a:spcPct val="100000"/>
              </a:lnSpc>
              <a:spcBef>
                <a:spcPct val="0"/>
              </a:spcBef>
              <a:buFontTx/>
              <a:buNone/>
            </a:pPr>
            <a:r>
              <a:rPr lang="en-US" altLang="en-US" sz="1400" b="0">
                <a:latin typeface="Arial Narrow" panose="020B0606020202030204" pitchFamily="34" charset="0"/>
                <a:cs typeface="Arial" panose="020B0604020202020204" pitchFamily="34" charset="0"/>
              </a:rPr>
              <a:t>1-</a:t>
            </a:r>
            <a:fld id="{715D4E5B-6D0E-480E-B2C7-6126A46D5E12}" type="slidenum">
              <a:rPr lang="en-US" altLang="en-US" sz="1400" b="0" smtClean="0">
                <a:latin typeface="Arial Narrow" panose="020B0606020202030204" pitchFamily="34" charset="0"/>
                <a:cs typeface="Arial" panose="020B0604020202020204" pitchFamily="34" charset="0"/>
              </a:rPr>
              <a:pPr algn="ctr">
                <a:lnSpc>
                  <a:spcPct val="100000"/>
                </a:lnSpc>
                <a:spcBef>
                  <a:spcPct val="0"/>
                </a:spcBef>
                <a:buFontTx/>
                <a:buNone/>
              </a:pPr>
              <a:t>1</a:t>
            </a:fld>
            <a:endParaRPr lang="en-US" altLang="en-US" sz="1400" b="0">
              <a:latin typeface="Arial Narrow" panose="020B0606020202030204" pitchFamily="34" charset="0"/>
              <a:cs typeface="Arial" panose="020B0604020202020204" pitchFamily="34" charset="0"/>
            </a:endParaRPr>
          </a:p>
        </p:txBody>
      </p:sp>
      <p:sp>
        <p:nvSpPr>
          <p:cNvPr id="7171" name="Rectangle 2"/>
          <p:cNvSpPr>
            <a:spLocks noGrp="1" noChangeArrowheads="1"/>
          </p:cNvSpPr>
          <p:nvPr>
            <p:ph type="title"/>
          </p:nvPr>
        </p:nvSpPr>
        <p:spPr>
          <a:xfrm>
            <a:off x="628650" y="312738"/>
            <a:ext cx="7886700" cy="1747837"/>
          </a:xfrm>
        </p:spPr>
        <p:txBody>
          <a:bodyPr lIns="92075" tIns="46038" rIns="92075" bIns="46038"/>
          <a:lstStyle/>
          <a:p>
            <a:pPr algn="ctr"/>
            <a:r>
              <a:rPr lang="en-US" altLang="en-US" dirty="0"/>
              <a:t>Computer Graphics (CSE2066)</a:t>
            </a:r>
          </a:p>
        </p:txBody>
      </p:sp>
      <p:sp>
        <p:nvSpPr>
          <p:cNvPr id="7172" name="Rectangle 3"/>
          <p:cNvSpPr>
            <a:spLocks noGrp="1" noChangeArrowheads="1"/>
          </p:cNvSpPr>
          <p:nvPr>
            <p:ph type="body" idx="1"/>
          </p:nvPr>
        </p:nvSpPr>
        <p:spPr>
          <a:xfrm>
            <a:off x="690563" y="1755775"/>
            <a:ext cx="7085012" cy="2665413"/>
          </a:xfrm>
        </p:spPr>
        <p:txBody>
          <a:bodyPr lIns="92075" tIns="46038" rIns="92075" bIns="46038"/>
          <a:lstStyle/>
          <a:p>
            <a:pPr algn="ctr">
              <a:buFont typeface="Monotype Sorts" pitchFamily="2" charset="2"/>
              <a:buNone/>
            </a:pP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r>
              <a:rPr lang="en-US" altLang="en-US" sz="6000" b="1" dirty="0" smtClean="0">
                <a:solidFill>
                  <a:schemeClr val="accent1"/>
                </a:solidFill>
                <a:latin typeface="Times New Roman" panose="02020603050405020304" pitchFamily="18" charset="0"/>
                <a:cs typeface="Times New Roman" panose="02020603050405020304" pitchFamily="18" charset="0"/>
              </a:rPr>
              <a:t>2D Geometric Transformations</a:t>
            </a:r>
            <a:endParaRPr lang="en-US" altLang="en-US" sz="6000" b="1" dirty="0">
              <a:solidFill>
                <a:schemeClr val="accent1"/>
              </a:solidFill>
              <a:latin typeface="Times New Roman" panose="02020603050405020304" pitchFamily="18" charset="0"/>
              <a:cs typeface="Times New Roman" panose="02020603050405020304" pitchFamily="18" charset="0"/>
            </a:endParaRPr>
          </a:p>
          <a:p>
            <a:pPr algn="ctr">
              <a:buFont typeface="Monotype Sorts" pitchFamily="2" charset="2"/>
              <a:buNone/>
            </a:pPr>
            <a:r>
              <a:rPr lang="en-US" altLang="en-US" sz="4000" dirty="0" smtClean="0">
                <a:solidFill>
                  <a:srgbClr val="000000"/>
                </a:solidFill>
                <a:latin typeface="Times New Roman" panose="02020603050405020304" pitchFamily="18" charset="0"/>
                <a:cs typeface="Times New Roman" panose="02020603050405020304" pitchFamily="18" charset="0"/>
              </a:rPr>
              <a:t>Translation, Scaling, Rotation in computer Graphics</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10</a:t>
            </a:fld>
            <a:endParaRPr lang="en-US" altLang="en-US"/>
          </a:p>
        </p:txBody>
      </p:sp>
      <p:sp>
        <p:nvSpPr>
          <p:cNvPr id="5" name="Rectangle 4"/>
          <p:cNvSpPr/>
          <p:nvPr/>
        </p:nvSpPr>
        <p:spPr>
          <a:xfrm>
            <a:off x="-1" y="0"/>
            <a:ext cx="9144001" cy="1015663"/>
          </a:xfrm>
          <a:prstGeom prst="rect">
            <a:avLst/>
          </a:prstGeom>
        </p:spPr>
        <p:txBody>
          <a:bodyPr wrap="square">
            <a:spAutoFit/>
          </a:bodyPr>
          <a:lstStyle/>
          <a:p>
            <a:pPr lvl="0"/>
            <a:r>
              <a:rPr lang="en-US" sz="2000" dirty="0">
                <a:latin typeface="Times New Roman" panose="02020603050405020304" pitchFamily="18" charset="0"/>
                <a:cs typeface="Times New Roman" panose="02020603050405020304" pitchFamily="18" charset="0"/>
              </a:rPr>
              <a:t>We can write the rotation equations in the matrix form</a:t>
            </a:r>
            <a:endParaRPr lang="en-I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P</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the rotation matrix is</a:t>
            </a:r>
            <a:endParaRPr lang="en-IN" sz="2000" dirty="0">
              <a:latin typeface="Times New Roman" panose="02020603050405020304" pitchFamily="18" charset="0"/>
              <a:cs typeface="Times New Roman" panose="02020603050405020304" pitchFamily="18" charset="0"/>
            </a:endParaRPr>
          </a:p>
        </p:txBody>
      </p:sp>
      <p:pic>
        <p:nvPicPr>
          <p:cNvPr id="6" name="image47.png"/>
          <p:cNvPicPr/>
          <p:nvPr/>
        </p:nvPicPr>
        <p:blipFill>
          <a:blip r:embed="rId2" cstate="print"/>
          <a:stretch>
            <a:fillRect/>
          </a:stretch>
        </p:blipFill>
        <p:spPr>
          <a:xfrm>
            <a:off x="3264196" y="627819"/>
            <a:ext cx="2431311" cy="88200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2096244"/>
            <a:ext cx="9144001" cy="4431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1696135"/>
            <a:ext cx="9144000"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For Brief Calculation read below procedure (for reference purpose only</a:t>
            </a:r>
            <a:r>
              <a:rPr lang="en-US" b="1" dirty="0"/>
              <a:t>)</a:t>
            </a:r>
            <a:endParaRPr lang="en-IN" dirty="0"/>
          </a:p>
        </p:txBody>
      </p:sp>
    </p:spTree>
    <p:extLst>
      <p:ext uri="{BB962C8B-B14F-4D97-AF65-F5344CB8AC3E}">
        <p14:creationId xmlns:p14="http://schemas.microsoft.com/office/powerpoint/2010/main" val="281342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11</a:t>
            </a:fld>
            <a:endParaRPr lang="en-US"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9" y="4038600"/>
            <a:ext cx="7800975" cy="2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18" y="1"/>
            <a:ext cx="710888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06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12</a:t>
            </a:fld>
            <a:endParaRPr lang="en-US" altLang="en-US"/>
          </a:p>
        </p:txBody>
      </p:sp>
      <p:sp>
        <p:nvSpPr>
          <p:cNvPr id="5" name="Rectangle 4"/>
          <p:cNvSpPr/>
          <p:nvPr/>
        </p:nvSpPr>
        <p:spPr>
          <a:xfrm>
            <a:off x="0" y="0"/>
            <a:ext cx="9144000" cy="5293757"/>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Problem-01</a:t>
            </a:r>
            <a:r>
              <a:rPr lang="en-US" sz="2000" u="sng" dirty="0">
                <a:latin typeface="Times New Roman" panose="02020603050405020304" pitchFamily="18" charset="0"/>
                <a:cs typeface="Times New Roman" panose="02020603050405020304" pitchFamily="18" charset="0"/>
              </a:rPr>
              <a:t>:</a:t>
            </a:r>
            <a:endParaRPr lang="en-IN" sz="2000" b="1" i="1" u="sng"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Given a line segment with starting point as (0, 0) and ending point as (4, 4). Apply 30 degree rotation anticlockwise direction on the line segment and find out the new coordinates of the line</a:t>
            </a:r>
            <a:r>
              <a:rPr lang="en-US" dirty="0" smtClean="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Given-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Old ending coordinates of the line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 (4, 4)</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Rotation angle = θ = 30º</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new ending coordinates of the line after rotation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Applying the rotation equations, we </a:t>
            </a:r>
            <a:r>
              <a:rPr lang="en-US" sz="2000" dirty="0" smtClean="0">
                <a:latin typeface="Times New Roman" panose="02020603050405020304" pitchFamily="18" charset="0"/>
                <a:cs typeface="Times New Roman" panose="02020603050405020304" pitchFamily="18" charset="0"/>
              </a:rPr>
              <a:t>have</a:t>
            </a:r>
          </a:p>
          <a:p>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endParaRPr lang="en-IN"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cosθ</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sinθ</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x cos30º – 4 x sin30º</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x (√3 / 2) – 4 x (1 / 2)</a:t>
            </a:r>
            <a:endParaRPr lang="en-IN"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2√3 – 2</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2(√3 – 1)</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2(1.73 – 1)</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1.46</a:t>
            </a:r>
            <a:endParaRPr lang="en-IN" sz="2000" dirty="0">
              <a:latin typeface="Times New Roman" panose="02020603050405020304" pitchFamily="18" charset="0"/>
              <a:cs typeface="Times New Roman" panose="02020603050405020304" pitchFamily="18" charset="0"/>
            </a:endParaRPr>
          </a:p>
          <a:p>
            <a:pPr algn="just"/>
            <a:endParaRPr lang="en-IN" dirty="0"/>
          </a:p>
        </p:txBody>
      </p:sp>
      <p:sp>
        <p:nvSpPr>
          <p:cNvPr id="2" name="Rectangle 1"/>
          <p:cNvSpPr/>
          <p:nvPr/>
        </p:nvSpPr>
        <p:spPr>
          <a:xfrm>
            <a:off x="4127500" y="2481502"/>
            <a:ext cx="4572000" cy="2616101"/>
          </a:xfrm>
          <a:prstGeom prst="rect">
            <a:avLst/>
          </a:prstGeom>
        </p:spPr>
        <p:txBody>
          <a:bodyPr>
            <a:spAutoFit/>
          </a:bodyPr>
          <a:lstStyle/>
          <a:p>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endParaRPr lang="en-IN"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sinθ</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cosθ</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x sin30º + 4 x cos30º</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x (1 / 2) + 4 x (√3 / 2)</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 + 2√3</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2(1 + √3)</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2(1 + 1.73)</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5.46</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52899" y="5062924"/>
            <a:ext cx="9055100" cy="461665"/>
          </a:xfrm>
          <a:prstGeom prst="rect">
            <a:avLst/>
          </a:prstGeom>
          <a:solidFill>
            <a:schemeClr val="bg1"/>
          </a:solidFill>
        </p:spPr>
        <p:txBody>
          <a:bodyPr wrap="square">
            <a:spAutoFit/>
          </a:bodyPr>
          <a:lstStyle/>
          <a:p>
            <a:r>
              <a:rPr lang="en-US" sz="2400" dirty="0">
                <a:latin typeface="Times New Roman" panose="02020603050405020304" pitchFamily="18" charset="0"/>
                <a:cs typeface="Times New Roman" panose="02020603050405020304" pitchFamily="18" charset="0"/>
              </a:rPr>
              <a:t> Thus, New ending coordinates of the line after rotation = (1.46, 5.46).</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64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13</a:t>
            </a:fld>
            <a:endParaRPr lang="en-US" altLang="en-US"/>
          </a:p>
        </p:txBody>
      </p:sp>
      <p:sp>
        <p:nvSpPr>
          <p:cNvPr id="5" name="Rectangle 4"/>
          <p:cNvSpPr/>
          <p:nvPr/>
        </p:nvSpPr>
        <p:spPr>
          <a:xfrm>
            <a:off x="0" y="0"/>
            <a:ext cx="9144000"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Alternatively,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matrix form, the new ending coordinates of the line after rotation may be obtained as-</a:t>
            </a:r>
            <a:endParaRPr lang="en-IN" dirty="0">
              <a:latin typeface="Times New Roman" panose="02020603050405020304" pitchFamily="18" charset="0"/>
              <a:cs typeface="Times New Roman" panose="02020603050405020304" pitchFamily="18" charset="0"/>
            </a:endParaRPr>
          </a:p>
        </p:txBody>
      </p:sp>
      <p:pic>
        <p:nvPicPr>
          <p:cNvPr id="6" name="Picture 5" descr="https://www.gatevidyalay.com/wp-content/uploads/2019/08/2D-Rotation-in-Computer-Graphics-Problem-01-Solution-Matrix-Form-1.png"/>
          <p:cNvPicPr/>
          <p:nvPr/>
        </p:nvPicPr>
        <p:blipFill>
          <a:blip r:embed="rId2"/>
          <a:srcRect/>
          <a:stretch>
            <a:fillRect/>
          </a:stretch>
        </p:blipFill>
        <p:spPr bwMode="auto">
          <a:xfrm>
            <a:off x="166254" y="646331"/>
            <a:ext cx="4333875" cy="4010025"/>
          </a:xfrm>
          <a:prstGeom prst="rect">
            <a:avLst/>
          </a:prstGeom>
          <a:noFill/>
          <a:ln w="9525">
            <a:noFill/>
            <a:miter lim="800000"/>
            <a:headEnd/>
            <a:tailEnd/>
          </a:ln>
        </p:spPr>
      </p:pic>
      <p:sp>
        <p:nvSpPr>
          <p:cNvPr id="7" name="Rectangle 6"/>
          <p:cNvSpPr/>
          <p:nvPr/>
        </p:nvSpPr>
        <p:spPr>
          <a:xfrm>
            <a:off x="0" y="4765907"/>
            <a:ext cx="91440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Thus, New ending coordinates of the line after rotation = (1.46, 5.46).</a:t>
            </a:r>
            <a:endParaRPr lang="en-IN" dirty="0">
              <a:latin typeface="Times New Roman" panose="02020603050405020304" pitchFamily="18" charset="0"/>
              <a:cs typeface="Times New Roman" panose="02020603050405020304" pitchFamily="18" charset="0"/>
            </a:endParaRPr>
          </a:p>
          <a:p>
            <a:r>
              <a:rPr lang="en-US" dirty="0"/>
              <a:t> </a:t>
            </a:r>
            <a:endParaRPr lang="en-IN" dirty="0"/>
          </a:p>
        </p:txBody>
      </p:sp>
      <p:pic>
        <p:nvPicPr>
          <p:cNvPr id="8" name="Picture 7" descr="https://www.gatevidyalay.com/wp-content/uploads/2019/08/Rotation-in-Computer-Graphics-Problem-1-Solution.png"/>
          <p:cNvPicPr/>
          <p:nvPr/>
        </p:nvPicPr>
        <p:blipFill>
          <a:blip r:embed="rId3"/>
          <a:srcRect/>
          <a:stretch>
            <a:fillRect/>
          </a:stretch>
        </p:blipFill>
        <p:spPr bwMode="auto">
          <a:xfrm>
            <a:off x="4903367" y="1107379"/>
            <a:ext cx="3705225" cy="2905125"/>
          </a:xfrm>
          <a:prstGeom prst="rect">
            <a:avLst/>
          </a:prstGeom>
          <a:noFill/>
          <a:ln w="9525">
            <a:noFill/>
            <a:miter lim="800000"/>
            <a:headEnd/>
            <a:tailEnd/>
          </a:ln>
        </p:spPr>
      </p:pic>
    </p:spTree>
    <p:extLst>
      <p:ext uri="{BB962C8B-B14F-4D97-AF65-F5344CB8AC3E}">
        <p14:creationId xmlns:p14="http://schemas.microsoft.com/office/powerpoint/2010/main" val="257051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14</a:t>
            </a:fld>
            <a:endParaRPr lang="en-US" altLang="en-US"/>
          </a:p>
        </p:txBody>
      </p:sp>
      <p:sp>
        <p:nvSpPr>
          <p:cNvPr id="5" name="Rectangle 4"/>
          <p:cNvSpPr/>
          <p:nvPr/>
        </p:nvSpPr>
        <p:spPr>
          <a:xfrm>
            <a:off x="0" y="35"/>
            <a:ext cx="9144000" cy="1631216"/>
          </a:xfrm>
          <a:prstGeom prst="rect">
            <a:avLst/>
          </a:prstGeom>
        </p:spPr>
        <p:txBody>
          <a:bodyPr wrap="square">
            <a:spAutoFit/>
          </a:bodyPr>
          <a:lstStyle/>
          <a:p>
            <a:pPr algn="just"/>
            <a:r>
              <a:rPr lang="en-US" sz="2000" b="1" u="sng" dirty="0">
                <a:latin typeface="Times New Roman" panose="02020603050405020304" pitchFamily="18" charset="0"/>
                <a:cs typeface="Times New Roman" panose="02020603050405020304" pitchFamily="18" charset="0"/>
              </a:rPr>
              <a:t>Problem-02:</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Given a triangle with corner coordinates (0, 0), (1, 0) and (1, 1). Rotate the triangle by 90 degree anticlockwise direction and find out the new coordinates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Solution:</a:t>
            </a:r>
            <a:endParaRPr lang="en-IN" sz="2000" b="1" dirty="0">
              <a:latin typeface="Times New Roman" panose="02020603050405020304" pitchFamily="18" charset="0"/>
              <a:cs typeface="Times New Roman" panose="02020603050405020304" pitchFamily="18" charset="0"/>
            </a:endParaRPr>
          </a:p>
        </p:txBody>
      </p:sp>
      <p:pic>
        <p:nvPicPr>
          <p:cNvPr id="6" name="Picture 5" descr="https://www.gatevidyalay.com/wp-content/uploads/2019/08/Rotation-in-Computer-Graphics-Problem-2-Solution.png"/>
          <p:cNvPicPr/>
          <p:nvPr/>
        </p:nvPicPr>
        <p:blipFill>
          <a:blip r:embed="rId2"/>
          <a:srcRect/>
          <a:stretch>
            <a:fillRect/>
          </a:stretch>
        </p:blipFill>
        <p:spPr bwMode="auto">
          <a:xfrm>
            <a:off x="758685" y="1790177"/>
            <a:ext cx="7203440" cy="2869565"/>
          </a:xfrm>
          <a:prstGeom prst="rect">
            <a:avLst/>
          </a:prstGeom>
          <a:noFill/>
          <a:ln w="9525">
            <a:noFill/>
            <a:miter lim="800000"/>
            <a:headEnd/>
            <a:tailEnd/>
          </a:ln>
        </p:spPr>
      </p:pic>
    </p:spTree>
    <p:extLst>
      <p:ext uri="{BB962C8B-B14F-4D97-AF65-F5344CB8AC3E}">
        <p14:creationId xmlns:p14="http://schemas.microsoft.com/office/powerpoint/2010/main" val="222775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lnSpc>
                <a:spcPct val="100000"/>
              </a:lnSpc>
              <a:spcBef>
                <a:spcPct val="0"/>
              </a:spcBef>
              <a:buFontTx/>
              <a:buNone/>
            </a:pPr>
            <a:r>
              <a:rPr lang="en-US" altLang="en-US" sz="1400" b="0">
                <a:latin typeface="Arial Narrow" panose="020B0606020202030204" pitchFamily="34" charset="0"/>
                <a:cs typeface="Arial" panose="020B0604020202020204" pitchFamily="34" charset="0"/>
              </a:rPr>
              <a:t>1-</a:t>
            </a:r>
            <a:fld id="{D88E1A01-AE66-4E63-90AD-6145062D6336}" type="slidenum">
              <a:rPr lang="en-US" altLang="en-US" sz="1400" b="0" smtClean="0">
                <a:latin typeface="Arial Narrow" panose="020B0606020202030204" pitchFamily="34" charset="0"/>
                <a:cs typeface="Arial" panose="020B0604020202020204" pitchFamily="34" charset="0"/>
              </a:rPr>
              <a:pPr algn="ctr">
                <a:lnSpc>
                  <a:spcPct val="100000"/>
                </a:lnSpc>
                <a:spcBef>
                  <a:spcPct val="0"/>
                </a:spcBef>
                <a:buFontTx/>
                <a:buNone/>
              </a:pPr>
              <a:t>15</a:t>
            </a:fld>
            <a:endParaRPr lang="en-US" altLang="en-US" sz="1400" b="0">
              <a:latin typeface="Arial Narrow" panose="020B0606020202030204" pitchFamily="34" charset="0"/>
              <a:cs typeface="Arial" panose="020B0604020202020204" pitchFamily="34" charset="0"/>
            </a:endParaRPr>
          </a:p>
        </p:txBody>
      </p:sp>
      <p:sp>
        <p:nvSpPr>
          <p:cNvPr id="9219" name="Rectangle 2"/>
          <p:cNvSpPr>
            <a:spLocks noGrp="1" noChangeArrowheads="1"/>
          </p:cNvSpPr>
          <p:nvPr>
            <p:ph type="title"/>
          </p:nvPr>
        </p:nvSpPr>
        <p:spPr>
          <a:xfrm>
            <a:off x="87748" y="177664"/>
            <a:ext cx="8968507" cy="831850"/>
          </a:xfrm>
        </p:spPr>
        <p:txBody>
          <a:bodyPr lIns="92075" tIns="46038" rIns="92075" bIns="46038"/>
          <a:lstStyle/>
          <a:p>
            <a:r>
              <a:rPr lang="en-US" b="1" u="heavy" dirty="0"/>
              <a:t>Two-Dimensional </a:t>
            </a:r>
            <a:r>
              <a:rPr lang="en-US" b="1" u="heavy" dirty="0" smtClean="0"/>
              <a:t>Scaling</a:t>
            </a:r>
            <a:r>
              <a:rPr lang="en-IN" b="1" i="1" u="sng" dirty="0"/>
              <a:t/>
            </a:r>
            <a:br>
              <a:rPr lang="en-IN" b="1" i="1" u="sng" dirty="0"/>
            </a:br>
            <a:endParaRPr lang="en-US" alt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722898"/>
            <a:ext cx="9056255" cy="22467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computer graphics, scaling is a process of modifying or altering the size of objects. </a:t>
            </a:r>
            <a:endParaRPr lang="en-IN"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Scaling may be used to increase or reduce the size of object.</a:t>
            </a:r>
            <a:endParaRPr lang="en-IN"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Scaling subjects the coordinate points of the original object to change.</a:t>
            </a:r>
            <a:endParaRPr lang="en-IN"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Scaling factor determines whether the object size is to be increased or reduced.</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scaling factor &gt; 1, then the object size is </a:t>
            </a:r>
            <a:r>
              <a:rPr lang="en-US" sz="2000" dirty="0" smtClean="0">
                <a:latin typeface="Times New Roman" panose="02020603050405020304" pitchFamily="18" charset="0"/>
                <a:cs typeface="Times New Roman" panose="02020603050405020304" pitchFamily="18" charset="0"/>
              </a:rPr>
              <a:t>increased.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scaling factor &lt; 1, then the object size is </a:t>
            </a:r>
            <a:r>
              <a:rPr lang="en-US" sz="2000" dirty="0" smtClean="0">
                <a:latin typeface="Times New Roman" panose="02020603050405020304" pitchFamily="18" charset="0"/>
                <a:cs typeface="Times New Roman" panose="02020603050405020304" pitchFamily="18" charset="0"/>
              </a:rPr>
              <a:t>reduced.</a:t>
            </a:r>
            <a:endParaRPr lang="en-IN"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rcRect/>
          <a:stretch>
            <a:fillRect/>
          </a:stretch>
        </p:blipFill>
        <p:spPr bwMode="auto">
          <a:xfrm>
            <a:off x="181369" y="3030123"/>
            <a:ext cx="7058261" cy="3589831"/>
          </a:xfrm>
          <a:prstGeom prst="rect">
            <a:avLst/>
          </a:prstGeom>
          <a:noFill/>
          <a:ln w="9525">
            <a:noFill/>
            <a:miter lim="800000"/>
            <a:headEnd/>
            <a:tailEnd/>
          </a:ln>
        </p:spPr>
      </p:pic>
    </p:spTree>
    <p:extLst>
      <p:ext uri="{BB962C8B-B14F-4D97-AF65-F5344CB8AC3E}">
        <p14:creationId xmlns:p14="http://schemas.microsoft.com/office/powerpoint/2010/main" val="51093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16</a:t>
            </a:fld>
            <a:endParaRPr lang="en-US" altLang="en-US"/>
          </a:p>
        </p:txBody>
      </p:sp>
      <mc:AlternateContent xmlns:mc="http://schemas.openxmlformats.org/markup-compatibility/2006" xmlns:a14="http://schemas.microsoft.com/office/drawing/2010/main">
        <mc:Choice Requires="a14">
          <p:sp>
            <p:nvSpPr>
              <p:cNvPr id="5" name="Rectangle 4"/>
              <p:cNvSpPr/>
              <p:nvPr/>
            </p:nvSpPr>
            <p:spPr>
              <a:xfrm>
                <a:off x="0" y="12680"/>
                <a:ext cx="9144000" cy="2769989"/>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Consider a point object O has to be scaled in a 2D plane.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Let-</a:t>
                </a:r>
                <a:endParaRPr lang="en-IN"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Initial coordinates </a:t>
                </a:r>
                <a:r>
                  <a:rPr lang="en-US" dirty="0">
                    <a:latin typeface="Times New Roman" panose="02020603050405020304" pitchFamily="18" charset="0"/>
                    <a:cs typeface="Times New Roman" panose="02020603050405020304" pitchFamily="18" charset="0"/>
                  </a:rPr>
                  <a:t>of the object O =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old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old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Scaling factor for X-axis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x</a:t>
                </a:r>
                <a:endParaRPr lang="en-IN"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Scaling factor for Y-axis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New coordinates </a:t>
                </a:r>
                <a:r>
                  <a:rPr lang="en-US" dirty="0">
                    <a:latin typeface="Times New Roman" panose="02020603050405020304" pitchFamily="18" charset="0"/>
                    <a:cs typeface="Times New Roman" panose="02020603050405020304" pitchFamily="18" charset="0"/>
                  </a:rPr>
                  <a:t>of the object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m:rPr>
                            <m:sty m:val="p"/>
                          </m:rPr>
                          <a:rPr lang="en-US" b="0" i="0" smtClean="0">
                            <a:latin typeface="Cambria Math"/>
                            <a:cs typeface="Times New Roman" panose="02020603050405020304" pitchFamily="18" charset="0"/>
                          </a:rPr>
                          <m:t>O</m:t>
                        </m:r>
                      </m:e>
                      <m:sup>
                        <m:r>
                          <a:rPr lang="en-US" b="0" i="0" smtClean="0">
                            <a:latin typeface="Cambria Math"/>
                            <a:cs typeface="Times New Roman" panose="02020603050405020304" pitchFamily="18" charset="0"/>
                          </a:rPr>
                          <m:t>′</m:t>
                        </m:r>
                      </m:sup>
                    </m:sSup>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scaling =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This scaling is achieved by using the following scaling equations-</a:t>
                </a:r>
                <a:endParaRPr lang="en-IN"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x</a:t>
                </a:r>
                <a:endParaRPr lang="en-IN"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y</a:t>
                </a:r>
                <a:endParaRPr lang="en-IN" sz="24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0" y="12680"/>
                <a:ext cx="9144000" cy="2769989"/>
              </a:xfrm>
              <a:prstGeom prst="rect">
                <a:avLst/>
              </a:prstGeom>
              <a:blipFill rotWithShape="1">
                <a:blip r:embed="rId2"/>
                <a:stretch>
                  <a:fillRect l="-1000" t="-1101" b="-4185"/>
                </a:stretch>
              </a:blipFill>
            </p:spPr>
            <p:txBody>
              <a:bodyPr/>
              <a:lstStyle/>
              <a:p>
                <a:r>
                  <a:rPr lang="en-IN">
                    <a:noFill/>
                  </a:rPr>
                  <a:t> </a:t>
                </a:r>
              </a:p>
            </p:txBody>
          </p:sp>
        </mc:Fallback>
      </mc:AlternateContent>
      <p:sp>
        <p:nvSpPr>
          <p:cNvPr id="6" name="Rectangle 5"/>
          <p:cNvSpPr/>
          <p:nvPr/>
        </p:nvSpPr>
        <p:spPr>
          <a:xfrm>
            <a:off x="0" y="2743754"/>
            <a:ext cx="91440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Matrix form, the above scaling equations may be represented as-</a:t>
            </a:r>
            <a:endParaRPr lang="en-IN" dirty="0">
              <a:latin typeface="Times New Roman" panose="02020603050405020304" pitchFamily="18" charset="0"/>
              <a:cs typeface="Times New Roman" panose="02020603050405020304" pitchFamily="18" charset="0"/>
            </a:endParaRPr>
          </a:p>
        </p:txBody>
      </p:sp>
      <p:pic>
        <p:nvPicPr>
          <p:cNvPr id="7" name="Picture 6" descr="https://www.gatevidyalay.com/wp-content/uploads/2019/08/Scaling-Matrix-in-Computer-Graphics-1.png"/>
          <p:cNvPicPr/>
          <p:nvPr/>
        </p:nvPicPr>
        <p:blipFill>
          <a:blip r:embed="rId3"/>
          <a:srcRect/>
          <a:stretch>
            <a:fillRect/>
          </a:stretch>
        </p:blipFill>
        <p:spPr bwMode="auto">
          <a:xfrm>
            <a:off x="77470" y="3113085"/>
            <a:ext cx="4124236" cy="2025691"/>
          </a:xfrm>
          <a:prstGeom prst="rect">
            <a:avLst/>
          </a:prstGeom>
          <a:noFill/>
          <a:ln w="9525">
            <a:noFill/>
            <a:miter lim="800000"/>
            <a:headEnd/>
            <a:tailEnd/>
          </a:ln>
        </p:spPr>
      </p:pic>
      <p:sp>
        <p:nvSpPr>
          <p:cNvPr id="8" name="Rectangle 7"/>
          <p:cNvSpPr/>
          <p:nvPr/>
        </p:nvSpPr>
        <p:spPr>
          <a:xfrm>
            <a:off x="4462424" y="3428452"/>
            <a:ext cx="4572000" cy="2339102"/>
          </a:xfrm>
          <a:prstGeom prst="rect">
            <a:avLst/>
          </a:prstGeom>
        </p:spPr>
        <p:txBody>
          <a:bodyPr>
            <a:spAutoFit/>
          </a:bodyPr>
          <a:lstStyle/>
          <a:p>
            <a:pPr lvl="0" algn="just"/>
            <a:r>
              <a:rPr lang="en-US" sz="2000" b="1" dirty="0" smtClean="0">
                <a:latin typeface="Times New Roman" panose="02020603050405020304" pitchFamily="18" charset="0"/>
                <a:cs typeface="Times New Roman" panose="02020603050405020304" pitchFamily="18" charset="0"/>
              </a:rPr>
              <a:t>Note:</a:t>
            </a:r>
          </a:p>
          <a:p>
            <a:pPr marL="285750" lvl="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Specifying </a:t>
            </a:r>
            <a:r>
              <a:rPr lang="en-US" dirty="0">
                <a:latin typeface="Times New Roman" panose="02020603050405020304" pitchFamily="18" charset="0"/>
                <a:cs typeface="Times New Roman" panose="02020603050405020304" pitchFamily="18" charset="0"/>
              </a:rPr>
              <a:t>a value of 1 for both </a:t>
            </a:r>
            <a:r>
              <a:rPr lang="en-US" i="1" dirty="0" err="1">
                <a:latin typeface="Times New Roman" panose="02020603050405020304" pitchFamily="18" charset="0"/>
                <a:cs typeface="Times New Roman" panose="02020603050405020304" pitchFamily="18" charset="0"/>
              </a:rPr>
              <a:t>Sx</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S</a:t>
            </a:r>
            <a:r>
              <a:rPr lang="en-US" i="1"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leaves the size of objects unchanged.</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Uniform Scaling</a:t>
            </a:r>
            <a:r>
              <a:rPr lang="en-US" dirty="0">
                <a:latin typeface="Times New Roman" panose="02020603050405020304" pitchFamily="18" charset="0"/>
                <a:cs typeface="Times New Roman" panose="02020603050405020304" pitchFamily="18" charset="0"/>
              </a:rPr>
              <a:t>: Both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are assigned to same value.</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Differential Scaling</a:t>
            </a:r>
            <a:r>
              <a:rPr lang="en-US" dirty="0">
                <a:latin typeface="Times New Roman" panose="02020603050405020304" pitchFamily="18" charset="0"/>
                <a:cs typeface="Times New Roman" panose="02020603050405020304" pitchFamily="18" charset="0"/>
              </a:rPr>
              <a:t>: Both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are assigned to different value. (i.e., values are not same)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8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17</a:t>
            </a:fld>
            <a:endParaRPr lang="en-US" altLang="en-US"/>
          </a:p>
        </p:txBody>
      </p:sp>
      <p:sp>
        <p:nvSpPr>
          <p:cNvPr id="5" name="Rectangle 4"/>
          <p:cNvSpPr/>
          <p:nvPr/>
        </p:nvSpPr>
        <p:spPr>
          <a:xfrm>
            <a:off x="-18894" y="0"/>
            <a:ext cx="9162893" cy="5262979"/>
          </a:xfrm>
          <a:prstGeom prst="rect">
            <a:avLst/>
          </a:prstGeom>
        </p:spPr>
        <p:txBody>
          <a:bodyPr wrap="square">
            <a:spAutoFit/>
          </a:bodyPr>
          <a:lstStyle/>
          <a:p>
            <a:pPr algn="just"/>
            <a:r>
              <a:rPr lang="en-US" b="1" u="sng" dirty="0">
                <a:latin typeface="Times New Roman" panose="02020603050405020304" pitchFamily="18" charset="0"/>
                <a:cs typeface="Times New Roman" panose="02020603050405020304" pitchFamily="18" charset="0"/>
              </a:rPr>
              <a:t>Problem:</a:t>
            </a:r>
            <a:endParaRPr lang="en-IN" b="1" i="1" u="sng"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Given a square object with coordinate points A(0, 3), B(3, 3), C(3, 0), D(0, 0). Apply the scaling parameter 2 towards X axis and 3 towards Y axis and obtain the new coordinates of the object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sz="2400" b="1" u="sng" dirty="0" smtClean="0">
                <a:latin typeface="Times New Roman" panose="02020603050405020304" pitchFamily="18" charset="0"/>
                <a:cs typeface="Times New Roman" panose="02020603050405020304" pitchFamily="18" charset="0"/>
              </a:rPr>
              <a:t>Solution:</a:t>
            </a:r>
            <a:endParaRPr lang="en-IN"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Given-</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Old corner coordinates of the square = A (0, 3), B(3, 3), C(3, 0), D(0, 0)</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Scaling factor along X axis = 2</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Scaling factor along Y axis = 3</a:t>
            </a:r>
            <a:endParaRPr lang="en-IN" sz="2400" dirty="0">
              <a:latin typeface="Times New Roman" panose="02020603050405020304" pitchFamily="18" charset="0"/>
              <a:cs typeface="Times New Roman" panose="02020603050405020304" pitchFamily="18" charset="0"/>
            </a:endParaRPr>
          </a:p>
          <a:p>
            <a:pPr algn="just"/>
            <a:r>
              <a:rPr lang="en-US" sz="2400" b="1" i="1" u="sng" dirty="0">
                <a:latin typeface="Times New Roman" panose="02020603050405020304" pitchFamily="18" charset="0"/>
                <a:cs typeface="Times New Roman" panose="02020603050405020304" pitchFamily="18" charset="0"/>
              </a:rPr>
              <a:t>For Coordinates A(0, 3)</a:t>
            </a: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Let the new coordinates of corner A after scaling =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Applying the scaling equations, we have-</a:t>
            </a:r>
            <a:endParaRPr lang="en-IN"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0 x 2 = 0</a:t>
            </a:r>
            <a:endParaRPr lang="en-IN"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3 x 3 = 9</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Thus, New coordinates of corner A after scaling = (0, 9</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28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18</a:t>
            </a:fld>
            <a:endParaRPr lang="en-US" altLang="en-US"/>
          </a:p>
        </p:txBody>
      </p:sp>
      <p:sp>
        <p:nvSpPr>
          <p:cNvPr id="5" name="Rectangle 4"/>
          <p:cNvSpPr/>
          <p:nvPr/>
        </p:nvSpPr>
        <p:spPr>
          <a:xfrm>
            <a:off x="7557" y="58847"/>
            <a:ext cx="9144000" cy="5940088"/>
          </a:xfrm>
          <a:prstGeom prst="rect">
            <a:avLst/>
          </a:prstGeom>
          <a:solidFill>
            <a:schemeClr val="bg1"/>
          </a:solidFill>
        </p:spPr>
        <p:txBody>
          <a:bodyPr wrap="square">
            <a:spAutoFit/>
          </a:bodyPr>
          <a:lstStyle/>
          <a:p>
            <a:pPr algn="just"/>
            <a:r>
              <a:rPr lang="en-US" sz="2000" b="1" i="1" u="sng" dirty="0">
                <a:latin typeface="Times New Roman" panose="02020603050405020304" pitchFamily="18" charset="0"/>
                <a:cs typeface="Times New Roman" panose="02020603050405020304" pitchFamily="18" charset="0"/>
              </a:rPr>
              <a:t>For Coordinates B(3, 3)</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Let the new coordinates of corner B after scaling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Applying the scaling equations, we have-</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3 x 2 = 6</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3 x 3 = 9</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Thus, New coordinates of corner B after scaling = (6, 9).</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i="1" u="sng" dirty="0">
                <a:latin typeface="Times New Roman" panose="02020603050405020304" pitchFamily="18" charset="0"/>
                <a:cs typeface="Times New Roman" panose="02020603050405020304" pitchFamily="18" charset="0"/>
              </a:rPr>
              <a:t>For Coordinates C(3, 0)</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Let the new coordinates of corner C after scaling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Applying the scaling equations, we have-</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3 x 2 = 6</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0 x 3 = 0</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Thus, New coordinates of corner C after scaling = (6, 0).</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i="1" u="sng" dirty="0">
                <a:latin typeface="Times New Roman" panose="02020603050405020304" pitchFamily="18" charset="0"/>
                <a:cs typeface="Times New Roman" panose="02020603050405020304" pitchFamily="18" charset="0"/>
              </a:rPr>
              <a:t>For Coordinates D(0, 0)</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Let the new coordinates of corner D after scaling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Applying the scaling equations, we have-</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0 x 2 = 0</a:t>
            </a:r>
            <a:endParaRPr lang="en-IN"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0 x 3 = 0</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Thus, New coordinates of corner D after scaling = (0, 0</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Thus, New coordinates of the square after scaling = A (0, 9), B(6, 9), C(6, 0), D(0, </a:t>
            </a:r>
            <a:r>
              <a:rPr lang="en-US"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35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19</a:t>
            </a:fld>
            <a:endParaRPr lang="en-US" altLang="en-US"/>
          </a:p>
        </p:txBody>
      </p:sp>
      <p:pic>
        <p:nvPicPr>
          <p:cNvPr id="5" name="Picture 4" descr="C:\Users\admin\Desktop\Scaling-in-Computer-Graphics-Problem-1-Solution.png"/>
          <p:cNvPicPr/>
          <p:nvPr/>
        </p:nvPicPr>
        <p:blipFill>
          <a:blip r:embed="rId2"/>
          <a:srcRect/>
          <a:stretch>
            <a:fillRect/>
          </a:stretch>
        </p:blipFill>
        <p:spPr bwMode="auto">
          <a:xfrm>
            <a:off x="453421" y="818296"/>
            <a:ext cx="7405885" cy="3285168"/>
          </a:xfrm>
          <a:prstGeom prst="rect">
            <a:avLst/>
          </a:prstGeom>
          <a:noFill/>
          <a:ln w="9525">
            <a:noFill/>
            <a:miter lim="800000"/>
            <a:headEnd/>
            <a:tailEnd/>
          </a:ln>
        </p:spPr>
      </p:pic>
    </p:spTree>
    <p:extLst>
      <p:ext uri="{BB962C8B-B14F-4D97-AF65-F5344CB8AC3E}">
        <p14:creationId xmlns:p14="http://schemas.microsoft.com/office/powerpoint/2010/main" val="384368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lnSpc>
                <a:spcPct val="100000"/>
              </a:lnSpc>
              <a:spcBef>
                <a:spcPct val="0"/>
              </a:spcBef>
              <a:buFontTx/>
              <a:buNone/>
            </a:pPr>
            <a:r>
              <a:rPr lang="en-US" altLang="en-US" sz="1400" b="0">
                <a:latin typeface="Arial Narrow" panose="020B0606020202030204" pitchFamily="34" charset="0"/>
                <a:cs typeface="Arial" panose="020B0604020202020204" pitchFamily="34" charset="0"/>
              </a:rPr>
              <a:t>1-</a:t>
            </a:r>
            <a:fld id="{D88E1A01-AE66-4E63-90AD-6145062D6336}" type="slidenum">
              <a:rPr lang="en-US" altLang="en-US" sz="1400" b="0" smtClean="0">
                <a:latin typeface="Arial Narrow" panose="020B0606020202030204" pitchFamily="34" charset="0"/>
                <a:cs typeface="Arial" panose="020B0604020202020204" pitchFamily="34" charset="0"/>
              </a:rPr>
              <a:pPr algn="ctr">
                <a:lnSpc>
                  <a:spcPct val="100000"/>
                </a:lnSpc>
                <a:spcBef>
                  <a:spcPct val="0"/>
                </a:spcBef>
                <a:buFontTx/>
                <a:buNone/>
              </a:pPr>
              <a:t>2</a:t>
            </a:fld>
            <a:endParaRPr lang="en-US" altLang="en-US" sz="1400" b="0">
              <a:latin typeface="Arial Narrow" panose="020B0606020202030204" pitchFamily="34" charset="0"/>
              <a:cs typeface="Arial" panose="020B0604020202020204" pitchFamily="34" charset="0"/>
            </a:endParaRPr>
          </a:p>
        </p:txBody>
      </p:sp>
      <p:sp>
        <p:nvSpPr>
          <p:cNvPr id="9219" name="Rectangle 2"/>
          <p:cNvSpPr>
            <a:spLocks noGrp="1" noChangeArrowheads="1"/>
          </p:cNvSpPr>
          <p:nvPr>
            <p:ph type="title"/>
          </p:nvPr>
        </p:nvSpPr>
        <p:spPr>
          <a:xfrm>
            <a:off x="203200" y="120073"/>
            <a:ext cx="7886700" cy="831850"/>
          </a:xfrm>
        </p:spPr>
        <p:txBody>
          <a:bodyPr lIns="92075" tIns="46038" rIns="92075" bIns="46038"/>
          <a:lstStyle/>
          <a:p>
            <a:r>
              <a:rPr lang="en-US" altLang="en-US" b="1" dirty="0" smtClean="0">
                <a:latin typeface="Times New Roman" panose="02020603050405020304" pitchFamily="18" charset="0"/>
                <a:cs typeface="Times New Roman" panose="02020603050405020304" pitchFamily="18" charset="0"/>
              </a:rPr>
              <a:t>2D Geometric Transformations:</a:t>
            </a:r>
            <a:endParaRPr lang="en-US" alt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87743" y="1073880"/>
            <a:ext cx="9056255" cy="2031325"/>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Computer graphics, Transformation is a process of modifying and re-positioning the existing graphics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2D Transformations take place in a two dimensional </a:t>
            </a:r>
            <a:r>
              <a:rPr lang="en-US" sz="2400" dirty="0" smtClean="0">
                <a:latin typeface="Times New Roman" panose="02020603050405020304" pitchFamily="18" charset="0"/>
                <a:cs typeface="Times New Roman" panose="02020603050405020304" pitchFamily="18" charset="0"/>
              </a:rPr>
              <a:t>plane</a:t>
            </a:r>
          </a:p>
          <a:p>
            <a:endParaRPr lang="en-IN" dirty="0"/>
          </a:p>
          <a:p>
            <a:endParaRPr lang="en-US" dirty="0" smtClean="0"/>
          </a:p>
          <a:p>
            <a:endParaRPr lang="en-IN" dirty="0"/>
          </a:p>
        </p:txBody>
      </p:sp>
      <p:pic>
        <p:nvPicPr>
          <p:cNvPr id="12" name="Picture 11"/>
          <p:cNvPicPr/>
          <p:nvPr/>
        </p:nvPicPr>
        <p:blipFill>
          <a:blip r:embed="rId3"/>
          <a:srcRect/>
          <a:stretch>
            <a:fillRect/>
          </a:stretch>
        </p:blipFill>
        <p:spPr bwMode="auto">
          <a:xfrm>
            <a:off x="786966" y="2405498"/>
            <a:ext cx="6276975" cy="1381125"/>
          </a:xfrm>
          <a:prstGeom prst="rect">
            <a:avLst/>
          </a:prstGeom>
          <a:noFill/>
          <a:ln w="9525">
            <a:noFill/>
            <a:miter lim="800000"/>
            <a:headEnd/>
            <a:tailEnd/>
          </a:ln>
        </p:spPr>
      </p:pic>
      <p:sp>
        <p:nvSpPr>
          <p:cNvPr id="7" name="Rectangle 6"/>
          <p:cNvSpPr/>
          <p:nvPr/>
        </p:nvSpPr>
        <p:spPr>
          <a:xfrm>
            <a:off x="0" y="3952877"/>
            <a:ext cx="9051636" cy="830997"/>
          </a:xfrm>
          <a:prstGeom prst="rect">
            <a:avLst/>
          </a:prstGeom>
        </p:spPr>
        <p:txBody>
          <a:bodyPr wrap="square">
            <a:spAutoFit/>
          </a:bodyPr>
          <a:lstStyle/>
          <a:p>
            <a:pPr marL="285750" lvl="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Transformations are helpful in changing the position, size, orientation, shape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of the object.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50" y="2294075"/>
            <a:ext cx="7886700" cy="832370"/>
          </a:xfrm>
        </p:spPr>
        <p:txBody>
          <a:bodyPr/>
          <a:lstStyle/>
          <a:p>
            <a:pPr algn="ctr"/>
            <a:r>
              <a:rPr lang="en-US" sz="5400" b="1" dirty="0" smtClean="0">
                <a:latin typeface="Times New Roman" panose="02020603050405020304" pitchFamily="18" charset="0"/>
                <a:cs typeface="Times New Roman" panose="02020603050405020304" pitchFamily="18" charset="0"/>
              </a:rPr>
              <a:t>Matrix representation for </a:t>
            </a:r>
            <a:r>
              <a:rPr lang="en-US" sz="5400" b="1" dirty="0">
                <a:latin typeface="Times New Roman" panose="02020603050405020304" pitchFamily="18" charset="0"/>
                <a:cs typeface="Times New Roman" panose="02020603050405020304" pitchFamily="18" charset="0"/>
              </a:rPr>
              <a:t>translation, scaling and </a:t>
            </a:r>
            <a:r>
              <a:rPr lang="en-US" sz="5400" b="1" dirty="0" smtClean="0">
                <a:latin typeface="Times New Roman" panose="02020603050405020304" pitchFamily="18" charset="0"/>
                <a:cs typeface="Times New Roman" panose="02020603050405020304" pitchFamily="18" charset="0"/>
              </a:rPr>
              <a:t>rotation. </a:t>
            </a:r>
            <a:endParaRPr lang="en-IN" sz="5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20</a:t>
            </a:fld>
            <a:endParaRPr lang="en-US" altLang="en-US"/>
          </a:p>
        </p:txBody>
      </p:sp>
    </p:spTree>
    <p:extLst>
      <p:ext uri="{BB962C8B-B14F-4D97-AF65-F5344CB8AC3E}">
        <p14:creationId xmlns:p14="http://schemas.microsoft.com/office/powerpoint/2010/main" val="109920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355"/>
            <a:ext cx="9144000" cy="832370"/>
          </a:xfrm>
        </p:spPr>
        <p:txBody>
          <a:bodyPr/>
          <a:lstStyle/>
          <a:p>
            <a:r>
              <a:rPr lang="en-US" sz="2800" b="1" u="sng" dirty="0"/>
              <a:t>MATRIX </a:t>
            </a:r>
            <a:r>
              <a:rPr lang="en-US" sz="2800" b="1" u="sng" dirty="0" smtClean="0"/>
              <a:t>REPRESENTATIONS</a:t>
            </a:r>
            <a:r>
              <a:rPr lang="en-IN" b="1" dirty="0"/>
              <a:t/>
            </a:r>
            <a:br>
              <a:rPr lang="en-IN" b="1" dirty="0"/>
            </a:br>
            <a:endParaRPr lang="en-IN"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21</a:t>
            </a:fld>
            <a:endParaRPr lang="en-US" altLang="en-US"/>
          </a:p>
        </p:txBody>
      </p:sp>
      <p:sp>
        <p:nvSpPr>
          <p:cNvPr id="7" name="Rectangle 6"/>
          <p:cNvSpPr/>
          <p:nvPr/>
        </p:nvSpPr>
        <p:spPr>
          <a:xfrm>
            <a:off x="0" y="387917"/>
            <a:ext cx="9144000" cy="646331"/>
          </a:xfrm>
          <a:prstGeom prst="rect">
            <a:avLst/>
          </a:prstGeom>
        </p:spPr>
        <p:txBody>
          <a:bodyPr wrap="square">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of the three basic two-dimensional transformations (translation, rotation, and scaling) can be expressed in the general matrix form</a:t>
            </a:r>
            <a:endParaRPr lang="en-IN" dirty="0">
              <a:latin typeface="Times New Roman" panose="02020603050405020304" pitchFamily="18" charset="0"/>
              <a:cs typeface="Times New Roman" panose="02020603050405020304" pitchFamily="18" charset="0"/>
            </a:endParaRPr>
          </a:p>
        </p:txBody>
      </p:sp>
      <p:pic>
        <p:nvPicPr>
          <p:cNvPr id="9" name="image55.png"/>
          <p:cNvPicPr/>
          <p:nvPr/>
        </p:nvPicPr>
        <p:blipFill>
          <a:blip r:embed="rId2" cstate="print"/>
          <a:stretch>
            <a:fillRect/>
          </a:stretch>
        </p:blipFill>
        <p:spPr>
          <a:xfrm>
            <a:off x="2567838" y="1128240"/>
            <a:ext cx="1800122" cy="262253"/>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0" y="1390493"/>
                <a:ext cx="9144000" cy="946991"/>
              </a:xfrm>
              <a:prstGeom prst="rect">
                <a:avLst/>
              </a:prstGeom>
            </p:spPr>
            <p:txBody>
              <a:bodyPr wrap="square">
                <a:spAutoFit/>
              </a:bodyPr>
              <a:lstStyle/>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With coordinate positions </a:t>
                </a:r>
                <a:r>
                  <a:rPr lang="en-US" b="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solidFill>
                              <a:schemeClr val="tx1"/>
                            </a:solidFill>
                            <a:latin typeface="Cambria Math" panose="02040503050406030204" pitchFamily="18" charset="0"/>
                            <a:cs typeface="Times New Roman" panose="02020603050405020304" pitchFamily="18" charset="0"/>
                          </a:rPr>
                        </m:ctrlPr>
                      </m:sSupPr>
                      <m:e>
                        <m:r>
                          <m:rPr>
                            <m:sty m:val="p"/>
                          </m:rPr>
                          <a:rPr lang="en-US" b="0" i="0" smtClean="0">
                            <a:solidFill>
                              <a:schemeClr val="tx1"/>
                            </a:solidFill>
                            <a:latin typeface="Cambria Math"/>
                            <a:cs typeface="Times New Roman" panose="02020603050405020304" pitchFamily="18" charset="0"/>
                          </a:rPr>
                          <m:t>P</m:t>
                        </m:r>
                      </m:e>
                      <m:sup>
                        <m:r>
                          <a:rPr lang="en-US" b="0" i="0" smtClean="0">
                            <a:solidFill>
                              <a:schemeClr val="tx1"/>
                            </a:solidFill>
                            <a:latin typeface="Cambria Math"/>
                            <a:cs typeface="Times New Roman" panose="02020603050405020304" pitchFamily="18" charset="0"/>
                          </a:rPr>
                          <m:t>′</m:t>
                        </m:r>
                      </m:sup>
                    </m:sSup>
                  </m:oMath>
                </a14:m>
                <a:r>
                  <a:rPr lang="en-US" dirty="0" smtClean="0">
                    <a:latin typeface="Times New Roman" panose="02020603050405020304" pitchFamily="18" charset="0"/>
                    <a:cs typeface="Times New Roman" panose="02020603050405020304" pitchFamily="18" charset="0"/>
                  </a:rPr>
                  <a:t> represented </a:t>
                </a:r>
                <a:r>
                  <a:rPr lang="en-US" dirty="0">
                    <a:latin typeface="Times New Roman" panose="02020603050405020304" pitchFamily="18" charset="0"/>
                    <a:cs typeface="Times New Roman" panose="02020603050405020304" pitchFamily="18" charset="0"/>
                  </a:rPr>
                  <a:t>as column vectors.</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Matrix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1 is a 2 × 2 array containing multiplicative factors, and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2 is a two-element column matrix containing translational terms.</a:t>
                </a:r>
                <a:endParaRPr lang="en-IN" dirty="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0" y="1390493"/>
                <a:ext cx="9144000" cy="946991"/>
              </a:xfrm>
              <a:prstGeom prst="rect">
                <a:avLst/>
              </a:prstGeom>
              <a:blipFill rotWithShape="1">
                <a:blip r:embed="rId3"/>
                <a:stretch>
                  <a:fillRect l="-400" t="-3226" r="-400" b="-7097"/>
                </a:stretch>
              </a:blipFill>
            </p:spPr>
            <p:txBody>
              <a:bodyPr/>
              <a:lstStyle/>
              <a:p>
                <a:r>
                  <a:rPr lang="en-IN">
                    <a:noFill/>
                  </a:rPr>
                  <a:t> </a:t>
                </a:r>
              </a:p>
            </p:txBody>
          </p:sp>
        </mc:Fallback>
      </mc:AlternateContent>
      <p:pic>
        <p:nvPicPr>
          <p:cNvPr id="11" name="Picture 10" descr="https://www.gatevidyalay.com/wp-content/uploads/2019/08/Translation-Matrix-in-Computer-Graphics-1.png"/>
          <p:cNvPicPr/>
          <p:nvPr/>
        </p:nvPicPr>
        <p:blipFill>
          <a:blip r:embed="rId4"/>
          <a:srcRect/>
          <a:stretch>
            <a:fillRect/>
          </a:stretch>
        </p:blipFill>
        <p:spPr bwMode="auto">
          <a:xfrm>
            <a:off x="0" y="2337484"/>
            <a:ext cx="3122295" cy="1813617"/>
          </a:xfrm>
          <a:prstGeom prst="rect">
            <a:avLst/>
          </a:prstGeom>
          <a:noFill/>
          <a:ln w="9525">
            <a:noFill/>
            <a:miter lim="800000"/>
            <a:headEnd/>
            <a:tailEnd/>
          </a:ln>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205" r="1112"/>
          <a:stretch/>
        </p:blipFill>
        <p:spPr bwMode="auto">
          <a:xfrm>
            <a:off x="3196622" y="2244505"/>
            <a:ext cx="5834024" cy="193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descr="https://www.gatevidyalay.com/wp-content/uploads/2019/08/Scaling-Matrix-in-Computer-Graphics-1.png"/>
          <p:cNvPicPr/>
          <p:nvPr/>
        </p:nvPicPr>
        <p:blipFill>
          <a:blip r:embed="rId6"/>
          <a:srcRect/>
          <a:stretch>
            <a:fillRect/>
          </a:stretch>
        </p:blipFill>
        <p:spPr bwMode="auto">
          <a:xfrm>
            <a:off x="3196622" y="4301929"/>
            <a:ext cx="3095625" cy="1730375"/>
          </a:xfrm>
          <a:prstGeom prst="rect">
            <a:avLst/>
          </a:prstGeom>
          <a:noFill/>
          <a:ln w="9525">
            <a:noFill/>
            <a:miter lim="800000"/>
            <a:headEnd/>
            <a:tailEnd/>
          </a:ln>
        </p:spPr>
      </p:pic>
    </p:spTree>
    <p:extLst>
      <p:ext uri="{BB962C8B-B14F-4D97-AF65-F5344CB8AC3E}">
        <p14:creationId xmlns:p14="http://schemas.microsoft.com/office/powerpoint/2010/main" val="421366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50" y="2294075"/>
            <a:ext cx="7886700" cy="832370"/>
          </a:xfrm>
        </p:spPr>
        <p:txBody>
          <a:bodyPr/>
          <a:lstStyle/>
          <a:p>
            <a:pPr algn="ctr"/>
            <a:r>
              <a:rPr lang="en-US" sz="5400" b="1" dirty="0">
                <a:latin typeface="Times New Roman" panose="02020603050405020304" pitchFamily="18" charset="0"/>
                <a:cs typeface="Times New Roman" panose="02020603050405020304" pitchFamily="18" charset="0"/>
              </a:rPr>
              <a:t>H</a:t>
            </a:r>
            <a:r>
              <a:rPr lang="en-US" sz="5400" b="1" dirty="0" smtClean="0">
                <a:latin typeface="Times New Roman" panose="02020603050405020304" pitchFamily="18" charset="0"/>
                <a:cs typeface="Times New Roman" panose="02020603050405020304" pitchFamily="18" charset="0"/>
              </a:rPr>
              <a:t>omogeneous </a:t>
            </a:r>
            <a:r>
              <a:rPr lang="en-US" sz="5400" b="1" dirty="0">
                <a:latin typeface="Times New Roman" panose="02020603050405020304" pitchFamily="18" charset="0"/>
                <a:cs typeface="Times New Roman" panose="02020603050405020304" pitchFamily="18" charset="0"/>
              </a:rPr>
              <a:t>coordinates for translation, scaling and </a:t>
            </a:r>
            <a:r>
              <a:rPr lang="en-US" sz="5400" b="1" dirty="0" smtClean="0">
                <a:latin typeface="Times New Roman" panose="02020603050405020304" pitchFamily="18" charset="0"/>
                <a:cs typeface="Times New Roman" panose="02020603050405020304" pitchFamily="18" charset="0"/>
              </a:rPr>
              <a:t>rotation. </a:t>
            </a:r>
            <a:endParaRPr lang="en-IN" sz="5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22</a:t>
            </a:fld>
            <a:endParaRPr lang="en-US" altLang="en-US"/>
          </a:p>
        </p:txBody>
      </p:sp>
    </p:spTree>
    <p:extLst>
      <p:ext uri="{BB962C8B-B14F-4D97-AF65-F5344CB8AC3E}">
        <p14:creationId xmlns:p14="http://schemas.microsoft.com/office/powerpoint/2010/main" val="1857514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1923"/>
            <a:ext cx="9144000" cy="832370"/>
          </a:xfrm>
        </p:spPr>
        <p:txBody>
          <a:bodyPr/>
          <a:lstStyle/>
          <a:p>
            <a:pPr algn="ctr"/>
            <a:r>
              <a:rPr lang="en-US" sz="3200" b="1" u="heavy" dirty="0"/>
              <a:t>HOMOGENEOUS COORDINATES</a:t>
            </a: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23</a:t>
            </a:fld>
            <a:endParaRPr lang="en-US" altLang="en-US"/>
          </a:p>
        </p:txBody>
      </p:sp>
      <mc:AlternateContent xmlns:mc="http://schemas.openxmlformats.org/markup-compatibility/2006" xmlns:a14="http://schemas.microsoft.com/office/drawing/2010/main">
        <mc:Choice Requires="a14">
          <p:sp>
            <p:nvSpPr>
              <p:cNvPr id="7" name="Rectangle 6"/>
              <p:cNvSpPr/>
              <p:nvPr/>
            </p:nvSpPr>
            <p:spPr>
              <a:xfrm>
                <a:off x="0" y="451417"/>
                <a:ext cx="9144000" cy="5910272"/>
              </a:xfrm>
              <a:prstGeom prst="rect">
                <a:avLst/>
              </a:prstGeom>
              <a:solidFill>
                <a:schemeClr val="bg1"/>
              </a:solid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standard technique to expand the matrix representation for a 2D co-ordinate (</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position to a 3 element (column matrix) representation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h</a:t>
                </a:r>
                <a:r>
                  <a:rPr lang="en-US" sz="2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called Homogeneous Coordinates.</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 homogeneous parameter (non-zero value)</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i.e.  (x, y) is converted into new coordinate values as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h)</a:t>
                </a:r>
                <a:endParaRPr lang="en-IN" sz="2000"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2000">
                        <a:latin typeface="Cambria Math"/>
                      </a:rPr>
                      <m:t>               </m:t>
                    </m:r>
                    <m:r>
                      <a:rPr lang="en-US" sz="2000" b="1" i="1">
                        <a:latin typeface="Cambria Math"/>
                      </a:rPr>
                      <m:t>𝐱</m:t>
                    </m:r>
                    <m:r>
                      <a:rPr lang="en-US" sz="2000" b="1">
                        <a:latin typeface="Cambria Math"/>
                      </a:rPr>
                      <m:t>=</m:t>
                    </m:r>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US" sz="2000" b="1" i="1">
                                <a:latin typeface="Cambria Math"/>
                              </a:rPr>
                              <m:t>𝐱</m:t>
                            </m:r>
                          </m:e>
                          <m:sub>
                            <m:r>
                              <a:rPr lang="en-US" sz="2000" b="1" i="1">
                                <a:latin typeface="Cambria Math"/>
                              </a:rPr>
                              <m:t>𝐡</m:t>
                            </m:r>
                          </m:sub>
                        </m:sSub>
                      </m:num>
                      <m:den>
                        <m:r>
                          <a:rPr lang="en-US" sz="2000" b="1" i="1">
                            <a:latin typeface="Cambria Math"/>
                          </a:rPr>
                          <m:t>𝐡</m:t>
                        </m:r>
                      </m:den>
                    </m:f>
                  </m:oMath>
                </a14:m>
                <a:r>
                  <a:rPr lang="en-US" sz="2000" b="1" dirty="0">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a:rPr>
                      <m:t>      </m:t>
                    </m:r>
                    <m:r>
                      <a:rPr lang="en-US" sz="2000" b="1" i="1">
                        <a:latin typeface="Cambria Math"/>
                      </a:rPr>
                      <m:t>𝐲</m:t>
                    </m:r>
                    <m:r>
                      <a:rPr lang="en-US" sz="2000" b="1">
                        <a:latin typeface="Cambria Math"/>
                      </a:rPr>
                      <m:t>=</m:t>
                    </m:r>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US" sz="2000" b="1" i="1">
                                <a:latin typeface="Cambria Math"/>
                              </a:rPr>
                              <m:t>𝐲</m:t>
                            </m:r>
                          </m:e>
                          <m:sub>
                            <m:r>
                              <a:rPr lang="en-US" sz="2000" b="1" i="1">
                                <a:latin typeface="Cambria Math"/>
                              </a:rPr>
                              <m:t>𝐡</m:t>
                            </m:r>
                          </m:sub>
                        </m:sSub>
                      </m:num>
                      <m:den>
                        <m:r>
                          <a:rPr lang="en-US" sz="2000" b="1" i="1">
                            <a:latin typeface="Cambria Math"/>
                          </a:rPr>
                          <m:t>𝐡</m:t>
                        </m:r>
                      </m:den>
                    </m:f>
                  </m:oMath>
                </a14:m>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a:t>
                </a:r>
                <a:r>
                  <a:rPr lang="en-US" sz="2000" b="1" baseline="-25000" dirty="0" err="1">
                    <a:latin typeface="Times New Roman" panose="02020603050405020304" pitchFamily="18" charset="0"/>
                    <a:cs typeface="Times New Roman" panose="02020603050405020304" pitchFamily="18" charset="0"/>
                  </a:rPr>
                  <a:t>h</a:t>
                </a:r>
                <a:r>
                  <a:rPr lang="en-US" sz="2000" b="1" dirty="0">
                    <a:latin typeface="Times New Roman" panose="02020603050405020304" pitchFamily="18" charset="0"/>
                    <a:cs typeface="Times New Roman" panose="02020603050405020304" pitchFamily="18" charset="0"/>
                  </a:rPr>
                  <a:t>= x*h 			</a:t>
                </a:r>
                <a:r>
                  <a:rPr lang="en-US" sz="2000" b="1" dirty="0" err="1">
                    <a:latin typeface="Times New Roman" panose="02020603050405020304" pitchFamily="18" charset="0"/>
                    <a:cs typeface="Times New Roman" panose="02020603050405020304" pitchFamily="18" charset="0"/>
                  </a:rPr>
                  <a:t>y</a:t>
                </a:r>
                <a:r>
                  <a:rPr lang="en-US" sz="2000" b="1" baseline="-25000" dirty="0" err="1">
                    <a:latin typeface="Times New Roman" panose="02020603050405020304" pitchFamily="18" charset="0"/>
                    <a:cs typeface="Times New Roman" panose="02020603050405020304" pitchFamily="18" charset="0"/>
                  </a:rPr>
                  <a:t>h</a:t>
                </a:r>
                <a:r>
                  <a:rPr lang="en-US" sz="2000" b="1" dirty="0">
                    <a:latin typeface="Times New Roman" panose="02020603050405020304" pitchFamily="18" charset="0"/>
                    <a:cs typeface="Times New Roman" panose="02020603050405020304" pitchFamily="18" charset="0"/>
                  </a:rPr>
                  <a:t>= y*h</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Example</a:t>
                </a:r>
                <a:r>
                  <a:rPr lang="en-US"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i="1" u="sng" dirty="0">
                    <a:latin typeface="Times New Roman" panose="02020603050405020304" pitchFamily="18" charset="0"/>
                    <a:cs typeface="Times New Roman" panose="02020603050405020304" pitchFamily="18" charset="0"/>
                  </a:rPr>
                  <a:t>Convert 2D coordinate into homogeneous coordinate: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Suppose x=2, y=3  &amp; if  h=1 then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h) = (2*1, 3*1, 2) = (2,3,1)</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If h=2, then (x*h, y*h, h) = (2*2, 3*2, 2) = (4, 6, 2)</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i="1" u="sng" dirty="0">
                    <a:latin typeface="Times New Roman" panose="02020603050405020304" pitchFamily="18" charset="0"/>
                    <a:cs typeface="Times New Roman" panose="02020603050405020304" pitchFamily="18" charset="0"/>
                  </a:rPr>
                  <a:t>Convert homogeneous coordinate into 2D coordinate: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Suppose homogeneous coordinates is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h</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h,</a:t>
                </a:r>
                <a:r>
                  <a:rPr lang="en-US" sz="2000" dirty="0" err="1">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=(4, 6, 2) then 2D coordinate is </a:t>
                </a:r>
                <a:endParaRPr lang="en-IN" sz="2000" dirty="0">
                  <a:latin typeface="Times New Roman" panose="02020603050405020304" pitchFamily="18" charset="0"/>
                  <a:cs typeface="Times New Roman" panose="02020603050405020304" pitchFamily="18" charset="0"/>
                </a:endParaRPr>
              </a:p>
              <a:p>
                <a:pPr algn="just">
                  <a:lnSpc>
                    <a:spcPct val="150000"/>
                  </a:lnSpc>
                </a:pPr>
                <a14:m>
                  <m:oMath xmlns:m="http://schemas.openxmlformats.org/officeDocument/2006/math">
                    <m:r>
                      <m:rPr>
                        <m:sty m:val="p"/>
                      </m:rPr>
                      <a:rPr lang="en-US" sz="2800">
                        <a:latin typeface="Cambria Math"/>
                      </a:rPr>
                      <m:t>x</m:t>
                    </m:r>
                    <m:r>
                      <a:rPr lang="en-US" sz="2800">
                        <a:latin typeface="Cambria Math"/>
                      </a:rPr>
                      <m:t>=</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m:rPr>
                                <m:sty m:val="p"/>
                              </m:rPr>
                              <a:rPr lang="en-US" sz="2800">
                                <a:latin typeface="Cambria Math"/>
                              </a:rPr>
                              <m:t>x</m:t>
                            </m:r>
                          </m:e>
                          <m:sub>
                            <m:r>
                              <m:rPr>
                                <m:sty m:val="p"/>
                              </m:rPr>
                              <a:rPr lang="en-US" sz="2800">
                                <a:latin typeface="Cambria Math"/>
                              </a:rPr>
                              <m:t>h</m:t>
                            </m:r>
                          </m:sub>
                        </m:sSub>
                      </m:num>
                      <m:den>
                        <m:r>
                          <m:rPr>
                            <m:sty m:val="p"/>
                          </m:rPr>
                          <a:rPr lang="en-US" sz="2800">
                            <a:latin typeface="Cambria Math"/>
                          </a:rPr>
                          <m:t>h</m:t>
                        </m:r>
                      </m:den>
                    </m:f>
                    <m:r>
                      <a:rPr lang="en-US" sz="2800">
                        <a:latin typeface="Cambria Math"/>
                      </a:rPr>
                      <m:t>=</m:t>
                    </m:r>
                    <m:f>
                      <m:fPr>
                        <m:ctrlPr>
                          <a:rPr lang="en-IN" sz="2800" i="1">
                            <a:latin typeface="Cambria Math" panose="02040503050406030204" pitchFamily="18" charset="0"/>
                          </a:rPr>
                        </m:ctrlPr>
                      </m:fPr>
                      <m:num>
                        <m:r>
                          <a:rPr lang="en-US" sz="2800">
                            <a:latin typeface="Cambria Math"/>
                          </a:rPr>
                          <m:t>4</m:t>
                        </m:r>
                      </m:num>
                      <m:den>
                        <m:r>
                          <a:rPr lang="en-US" sz="2800">
                            <a:latin typeface="Cambria Math"/>
                          </a:rPr>
                          <m:t>2</m:t>
                        </m:r>
                      </m:den>
                    </m:f>
                    <m:r>
                      <a:rPr lang="en-US" sz="2800">
                        <a:latin typeface="Cambria Math"/>
                      </a:rPr>
                      <m:t>=2</m:t>
                    </m:r>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a:rPr>
                      <m:t>      </m:t>
                    </m:r>
                    <m:r>
                      <m:rPr>
                        <m:sty m:val="p"/>
                      </m:rPr>
                      <a:rPr lang="en-US" sz="2800">
                        <a:latin typeface="Cambria Math"/>
                      </a:rPr>
                      <m:t>y</m:t>
                    </m:r>
                    <m:r>
                      <a:rPr lang="en-US" sz="2800">
                        <a:latin typeface="Cambria Math"/>
                      </a:rPr>
                      <m:t>=</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m:rPr>
                                <m:sty m:val="p"/>
                              </m:rPr>
                              <a:rPr lang="en-US" sz="2800">
                                <a:latin typeface="Cambria Math"/>
                              </a:rPr>
                              <m:t>y</m:t>
                            </m:r>
                          </m:e>
                          <m:sub>
                            <m:r>
                              <m:rPr>
                                <m:sty m:val="p"/>
                              </m:rPr>
                              <a:rPr lang="en-US" sz="2800">
                                <a:latin typeface="Cambria Math"/>
                              </a:rPr>
                              <m:t>h</m:t>
                            </m:r>
                          </m:sub>
                        </m:sSub>
                      </m:num>
                      <m:den>
                        <m:r>
                          <m:rPr>
                            <m:sty m:val="p"/>
                          </m:rPr>
                          <a:rPr lang="en-US" sz="2800">
                            <a:latin typeface="Cambria Math"/>
                          </a:rPr>
                          <m:t>h</m:t>
                        </m:r>
                      </m:den>
                    </m:f>
                    <m:r>
                      <a:rPr lang="en-US" sz="2800">
                        <a:latin typeface="Cambria Math"/>
                      </a:rPr>
                      <m:t>=</m:t>
                    </m:r>
                    <m:f>
                      <m:fPr>
                        <m:ctrlPr>
                          <a:rPr lang="en-IN" sz="2800" i="1">
                            <a:latin typeface="Cambria Math" panose="02040503050406030204" pitchFamily="18" charset="0"/>
                          </a:rPr>
                        </m:ctrlPr>
                      </m:fPr>
                      <m:num>
                        <m:r>
                          <a:rPr lang="en-US" sz="2800">
                            <a:latin typeface="Cambria Math"/>
                          </a:rPr>
                          <m:t>6</m:t>
                        </m:r>
                      </m:num>
                      <m:den>
                        <m:r>
                          <a:rPr lang="en-US" sz="2800">
                            <a:latin typeface="Cambria Math"/>
                          </a:rPr>
                          <m:t>2</m:t>
                        </m:r>
                      </m:den>
                    </m:f>
                    <m:r>
                      <a:rPr lang="en-US" sz="2800">
                        <a:latin typeface="Cambria Math"/>
                      </a:rPr>
                      <m:t>=3</m:t>
                    </m:r>
                  </m:oMath>
                </a14:m>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2,3)</a:t>
                </a:r>
                <a:endParaRPr lang="en-IN" sz="20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0" y="451417"/>
                <a:ext cx="9144000" cy="5910272"/>
              </a:xfrm>
              <a:prstGeom prst="rect">
                <a:avLst/>
              </a:prstGeom>
              <a:blipFill rotWithShape="1">
                <a:blip r:embed="rId2"/>
                <a:stretch>
                  <a:fillRect l="-667" t="-515" r="-667"/>
                </a:stretch>
              </a:blipFill>
            </p:spPr>
            <p:txBody>
              <a:bodyPr/>
              <a:lstStyle/>
              <a:p>
                <a:r>
                  <a:rPr lang="en-IN">
                    <a:noFill/>
                  </a:rPr>
                  <a:t> </a:t>
                </a:r>
              </a:p>
            </p:txBody>
          </p:sp>
        </mc:Fallback>
      </mc:AlternateContent>
    </p:spTree>
    <p:extLst>
      <p:ext uri="{BB962C8B-B14F-4D97-AF65-F5344CB8AC3E}">
        <p14:creationId xmlns:p14="http://schemas.microsoft.com/office/powerpoint/2010/main" val="370847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24</a:t>
            </a:fld>
            <a:endParaRPr lang="en-US" altLang="en-US"/>
          </a:p>
        </p:txBody>
      </p:sp>
      <p:pic>
        <p:nvPicPr>
          <p:cNvPr id="5" name="Picture 4" descr="C:\Users\admin\Desktop\Translation-Matrix-in-Computer-Graphics-Homogeneous-Coordinate-Representation-1.png"/>
          <p:cNvPicPr/>
          <p:nvPr/>
        </p:nvPicPr>
        <p:blipFill>
          <a:blip r:embed="rId2"/>
          <a:srcRect/>
          <a:stretch>
            <a:fillRect/>
          </a:stretch>
        </p:blipFill>
        <p:spPr bwMode="auto">
          <a:xfrm>
            <a:off x="203200" y="457200"/>
            <a:ext cx="4102100" cy="2723515"/>
          </a:xfrm>
          <a:prstGeom prst="rect">
            <a:avLst/>
          </a:prstGeom>
          <a:noFill/>
          <a:ln w="9525">
            <a:noFill/>
            <a:miter lim="800000"/>
            <a:headEnd/>
            <a:tailEnd/>
          </a:ln>
        </p:spPr>
      </p:pic>
      <p:pic>
        <p:nvPicPr>
          <p:cNvPr id="6" name="Picture 5" descr="C:\Users\admin\Desktop\Rotation-Matrix-in-Computer-Graphics-Homogeneous-Co-ordinate-Representation.png"/>
          <p:cNvPicPr/>
          <p:nvPr/>
        </p:nvPicPr>
        <p:blipFill>
          <a:blip r:embed="rId3"/>
          <a:srcRect/>
          <a:stretch>
            <a:fillRect/>
          </a:stretch>
        </p:blipFill>
        <p:spPr bwMode="auto">
          <a:xfrm>
            <a:off x="4636770" y="458470"/>
            <a:ext cx="4265930" cy="2722245"/>
          </a:xfrm>
          <a:prstGeom prst="rect">
            <a:avLst/>
          </a:prstGeom>
          <a:noFill/>
          <a:ln w="9525">
            <a:noFill/>
            <a:miter lim="800000"/>
            <a:headEnd/>
            <a:tailEnd/>
          </a:ln>
        </p:spPr>
      </p:pic>
      <p:pic>
        <p:nvPicPr>
          <p:cNvPr id="7" name="Picture 6" descr="C:\Users\admin\Desktop\Scaling-Matrix-in-Computer-Graphics-Homogeneous-Coordinate-Representation.png"/>
          <p:cNvPicPr/>
          <p:nvPr/>
        </p:nvPicPr>
        <p:blipFill>
          <a:blip r:embed="rId4"/>
          <a:srcRect/>
          <a:stretch>
            <a:fillRect/>
          </a:stretch>
        </p:blipFill>
        <p:spPr bwMode="auto">
          <a:xfrm>
            <a:off x="1155700" y="3361690"/>
            <a:ext cx="7390130" cy="2010410"/>
          </a:xfrm>
          <a:prstGeom prst="rect">
            <a:avLst/>
          </a:prstGeom>
          <a:noFill/>
          <a:ln w="9525">
            <a:noFill/>
            <a:miter lim="800000"/>
            <a:headEnd/>
            <a:tailEnd/>
          </a:ln>
        </p:spPr>
      </p:pic>
    </p:spTree>
    <p:extLst>
      <p:ext uri="{BB962C8B-B14F-4D97-AF65-F5344CB8AC3E}">
        <p14:creationId xmlns:p14="http://schemas.microsoft.com/office/powerpoint/2010/main" val="122042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8623"/>
            <a:ext cx="9144000" cy="832370"/>
          </a:xfrm>
        </p:spPr>
        <p:txBody>
          <a:bodyPr/>
          <a:lstStyle/>
          <a:p>
            <a:pPr algn="ctr"/>
            <a:r>
              <a:rPr lang="en-US" sz="3200" b="1" u="sng" dirty="0"/>
              <a:t>INVERSE TRANSFORMATIONS</a:t>
            </a: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25</a:t>
            </a:fld>
            <a:endParaRPr lang="en-US" altLang="en-US"/>
          </a:p>
        </p:txBody>
      </p:sp>
      <p:sp>
        <p:nvSpPr>
          <p:cNvPr id="7" name="Rectangle 6"/>
          <p:cNvSpPr/>
          <p:nvPr/>
        </p:nvSpPr>
        <p:spPr>
          <a:xfrm>
            <a:off x="0" y="655531"/>
            <a:ext cx="9144000" cy="461665"/>
          </a:xfrm>
          <a:prstGeom prst="rect">
            <a:avLst/>
          </a:prstGeom>
          <a:solidFill>
            <a:schemeClr val="bg1"/>
          </a:solid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For translation</a:t>
            </a:r>
            <a:r>
              <a:rPr lang="en-US" sz="2400" dirty="0">
                <a:latin typeface="Times New Roman" panose="02020603050405020304" pitchFamily="18" charset="0"/>
                <a:cs typeface="Times New Roman" panose="02020603050405020304" pitchFamily="18" charset="0"/>
              </a:rPr>
              <a:t>, the inverse matrix by </a:t>
            </a:r>
            <a:r>
              <a:rPr lang="en-US" sz="2400" u="sng" dirty="0">
                <a:latin typeface="Times New Roman" panose="02020603050405020304" pitchFamily="18" charset="0"/>
                <a:cs typeface="Times New Roman" panose="02020603050405020304" pitchFamily="18" charset="0"/>
              </a:rPr>
              <a:t>negating the translation distances</a:t>
            </a:r>
            <a:endParaRPr lang="en-IN" sz="2400" dirty="0">
              <a:latin typeface="Times New Roman" panose="02020603050405020304" pitchFamily="18" charset="0"/>
              <a:cs typeface="Times New Roman" panose="02020603050405020304" pitchFamily="18" charset="0"/>
            </a:endParaRPr>
          </a:p>
        </p:txBody>
      </p:sp>
      <p:pic>
        <p:nvPicPr>
          <p:cNvPr id="5" name="image61.png"/>
          <p:cNvPicPr/>
          <p:nvPr/>
        </p:nvPicPr>
        <p:blipFill>
          <a:blip r:embed="rId2" cstate="print"/>
          <a:stretch>
            <a:fillRect/>
          </a:stretch>
        </p:blipFill>
        <p:spPr>
          <a:xfrm>
            <a:off x="2857500" y="1233170"/>
            <a:ext cx="2679699" cy="1014730"/>
          </a:xfrm>
          <a:prstGeom prst="rect">
            <a:avLst/>
          </a:prstGeom>
        </p:spPr>
      </p:pic>
      <p:sp>
        <p:nvSpPr>
          <p:cNvPr id="3" name="Rectangle 2"/>
          <p:cNvSpPr/>
          <p:nvPr/>
        </p:nvSpPr>
        <p:spPr>
          <a:xfrm>
            <a:off x="0" y="2242235"/>
            <a:ext cx="9144000" cy="83099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An inverse </a:t>
            </a:r>
            <a:r>
              <a:rPr lang="en-US" sz="2400" b="1" dirty="0" smtClean="0">
                <a:latin typeface="Times New Roman" panose="02020603050405020304" pitchFamily="18" charset="0"/>
                <a:cs typeface="Times New Roman" panose="02020603050405020304" pitchFamily="18" charset="0"/>
              </a:rPr>
              <a:t>rotation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accomplished by </a:t>
            </a:r>
            <a:r>
              <a:rPr lang="en-US" sz="2400" u="sng" dirty="0">
                <a:latin typeface="Times New Roman" panose="02020603050405020304" pitchFamily="18" charset="0"/>
                <a:cs typeface="Times New Roman" panose="02020603050405020304" pitchFamily="18" charset="0"/>
              </a:rPr>
              <a:t>replacing the rotation angle by its </a:t>
            </a:r>
            <a:r>
              <a:rPr lang="en-US" sz="2400" u="sng" dirty="0" smtClean="0">
                <a:latin typeface="Times New Roman" panose="02020603050405020304" pitchFamily="18" charset="0"/>
                <a:cs typeface="Times New Roman" panose="02020603050405020304" pitchFamily="18" charset="0"/>
              </a:rPr>
              <a:t>negative (anti-clockwise)</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8" name="image62.png"/>
          <p:cNvPicPr/>
          <p:nvPr/>
        </p:nvPicPr>
        <p:blipFill>
          <a:blip r:embed="rId3" cstate="print"/>
          <a:stretch>
            <a:fillRect/>
          </a:stretch>
        </p:blipFill>
        <p:spPr>
          <a:xfrm>
            <a:off x="3114674" y="3073232"/>
            <a:ext cx="2689226" cy="863768"/>
          </a:xfrm>
          <a:prstGeom prst="rect">
            <a:avLst/>
          </a:prstGeom>
        </p:spPr>
      </p:pic>
      <p:sp>
        <p:nvSpPr>
          <p:cNvPr id="6" name="Rectangle 5"/>
          <p:cNvSpPr/>
          <p:nvPr/>
        </p:nvSpPr>
        <p:spPr>
          <a:xfrm>
            <a:off x="0" y="3937000"/>
            <a:ext cx="9144000" cy="83099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An inverse scaling</a:t>
            </a:r>
            <a:r>
              <a:rPr lang="en-US" sz="2400" dirty="0">
                <a:latin typeface="Times New Roman" panose="02020603050405020304" pitchFamily="18" charset="0"/>
                <a:cs typeface="Times New Roman" panose="02020603050405020304" pitchFamily="18" charset="0"/>
              </a:rPr>
              <a:t> transformation by </a:t>
            </a:r>
            <a:r>
              <a:rPr lang="en-US" sz="2400" u="sng" dirty="0">
                <a:latin typeface="Times New Roman" panose="02020603050405020304" pitchFamily="18" charset="0"/>
                <a:cs typeface="Times New Roman" panose="02020603050405020304" pitchFamily="18" charset="0"/>
              </a:rPr>
              <a:t>replacing the </a:t>
            </a:r>
            <a:r>
              <a:rPr lang="en-US" sz="2400" u="sng" dirty="0" smtClean="0">
                <a:latin typeface="Times New Roman" panose="02020603050405020304" pitchFamily="18" charset="0"/>
                <a:cs typeface="Times New Roman" panose="02020603050405020304" pitchFamily="18" charset="0"/>
              </a:rPr>
              <a:t>scaling parameters </a:t>
            </a:r>
            <a:r>
              <a:rPr lang="en-US" sz="2400" u="sng" dirty="0">
                <a:latin typeface="Times New Roman" panose="02020603050405020304" pitchFamily="18" charset="0"/>
                <a:cs typeface="Times New Roman" panose="02020603050405020304" pitchFamily="18" charset="0"/>
              </a:rPr>
              <a:t>with their reciprocals.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inverse transformation matrix</a:t>
            </a:r>
            <a:endParaRPr lang="en-IN" sz="2400" dirty="0">
              <a:latin typeface="Times New Roman" panose="02020603050405020304" pitchFamily="18" charset="0"/>
              <a:cs typeface="Times New Roman" panose="02020603050405020304" pitchFamily="18" charset="0"/>
            </a:endParaRPr>
          </a:p>
        </p:txBody>
      </p:sp>
      <p:pic>
        <p:nvPicPr>
          <p:cNvPr id="10" name="image63.png"/>
          <p:cNvPicPr/>
          <p:nvPr/>
        </p:nvPicPr>
        <p:blipFill>
          <a:blip r:embed="rId4" cstate="print"/>
          <a:stretch>
            <a:fillRect/>
          </a:stretch>
        </p:blipFill>
        <p:spPr>
          <a:xfrm>
            <a:off x="57149" y="4983897"/>
            <a:ext cx="3806825" cy="1453515"/>
          </a:xfrm>
          <a:prstGeom prst="rect">
            <a:avLst/>
          </a:prstGeom>
        </p:spPr>
      </p:pic>
      <p:sp>
        <p:nvSpPr>
          <p:cNvPr id="11" name="Rectangle 10"/>
          <p:cNvSpPr/>
          <p:nvPr/>
        </p:nvSpPr>
        <p:spPr>
          <a:xfrm>
            <a:off x="4108449" y="4863644"/>
            <a:ext cx="4572000" cy="1323439"/>
          </a:xfrm>
          <a:prstGeom prst="rect">
            <a:avLst/>
          </a:prstGeom>
          <a:solidFill>
            <a:schemeClr val="bg1"/>
          </a:solidFill>
        </p:spPr>
        <p:txBody>
          <a:bodyPr>
            <a:spAutoFit/>
          </a:bodyPr>
          <a:lstStyle/>
          <a:p>
            <a:pPr algn="just"/>
            <a:r>
              <a:rPr lang="en-US" sz="2000" b="1" dirty="0">
                <a:latin typeface="Times New Roman" panose="02020603050405020304" pitchFamily="18" charset="0"/>
                <a:cs typeface="Times New Roman" panose="02020603050405020304" pitchFamily="18" charset="0"/>
              </a:rPr>
              <a:t>An inverse matrix generates an opposite scaling transformations, so any scaling matrix multiply its inverse produces Identity Matrix.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79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50" y="2294075"/>
            <a:ext cx="7886700" cy="832370"/>
          </a:xfrm>
        </p:spPr>
        <p:txBody>
          <a:bodyPr/>
          <a:lstStyle/>
          <a:p>
            <a:r>
              <a:rPr lang="en-IN" sz="4000" b="1" dirty="0"/>
              <a:t>2D Composite </a:t>
            </a:r>
            <a:r>
              <a:rPr lang="en-IN" sz="4000" b="1" dirty="0" smtClean="0"/>
              <a:t>transformations </a:t>
            </a:r>
            <a:endParaRPr lang="en-IN" sz="4000" b="1"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26</a:t>
            </a:fld>
            <a:endParaRPr lang="en-US" altLang="en-US"/>
          </a:p>
        </p:txBody>
      </p:sp>
    </p:spTree>
    <p:extLst>
      <p:ext uri="{BB962C8B-B14F-4D97-AF65-F5344CB8AC3E}">
        <p14:creationId xmlns:p14="http://schemas.microsoft.com/office/powerpoint/2010/main" val="3853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1002623"/>
            <a:ext cx="9144000" cy="832370"/>
          </a:xfrm>
        </p:spPr>
        <p:txBody>
          <a:bodyPr/>
          <a:lstStyle/>
          <a:p>
            <a:r>
              <a:rPr lang="en-US" sz="2600" b="1" u="sng" dirty="0" smtClean="0">
                <a:latin typeface="Times New Roman" panose="02020603050405020304" pitchFamily="18" charset="0"/>
                <a:cs typeface="Times New Roman" panose="02020603050405020304" pitchFamily="18" charset="0"/>
              </a:rPr>
              <a:t>TWO-DIMENSIONAL </a:t>
            </a:r>
            <a:r>
              <a:rPr lang="en-US" sz="2600" b="1" u="sng" dirty="0">
                <a:latin typeface="Times New Roman" panose="02020603050405020304" pitchFamily="18" charset="0"/>
                <a:cs typeface="Times New Roman" panose="02020603050405020304" pitchFamily="18" charset="0"/>
              </a:rPr>
              <a:t>COMPOSITE TRANSFORMATIONS</a:t>
            </a: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27</a:t>
            </a:fld>
            <a:endParaRPr lang="en-US" altLang="en-US"/>
          </a:p>
        </p:txBody>
      </p:sp>
      <p:sp>
        <p:nvSpPr>
          <p:cNvPr id="9" name="Rectangle 8"/>
          <p:cNvSpPr/>
          <p:nvPr/>
        </p:nvSpPr>
        <p:spPr>
          <a:xfrm>
            <a:off x="0" y="493236"/>
            <a:ext cx="9144000" cy="1815882"/>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Forming products of transformation matrices is often referred to as a </a:t>
            </a:r>
            <a:r>
              <a:rPr lang="en-US" sz="2800" b="1" u="sng" dirty="0">
                <a:latin typeface="Times New Roman" panose="02020603050405020304" pitchFamily="18" charset="0"/>
                <a:cs typeface="Times New Roman" panose="02020603050405020304" pitchFamily="18" charset="0"/>
              </a:rPr>
              <a:t>concatenation, </a:t>
            </a:r>
            <a:r>
              <a:rPr lang="en-US" sz="2800" u="sng" dirty="0">
                <a:latin typeface="Times New Roman" panose="02020603050405020304" pitchFamily="18" charset="0"/>
                <a:cs typeface="Times New Roman" panose="02020603050405020304" pitchFamily="18" charset="0"/>
              </a:rPr>
              <a:t>or </a:t>
            </a:r>
            <a:r>
              <a:rPr lang="en-US" sz="2800" b="1" u="sng" dirty="0">
                <a:latin typeface="Times New Roman" panose="02020603050405020304" pitchFamily="18" charset="0"/>
                <a:cs typeface="Times New Roman" panose="02020603050405020304" pitchFamily="18" charset="0"/>
              </a:rPr>
              <a:t>composition,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matrices if we want to apply two transformations to point position </a:t>
            </a:r>
            <a:r>
              <a:rPr lang="en-US" sz="2800" b="1" dirty="0" smtClean="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transformed location would be calculated </a:t>
            </a:r>
            <a:r>
              <a:rPr lang="en-US" sz="2800" dirty="0" smtClean="0">
                <a:latin typeface="Times New Roman" panose="02020603050405020304" pitchFamily="18" charset="0"/>
                <a:cs typeface="Times New Roman" panose="02020603050405020304" pitchFamily="18" charset="0"/>
              </a:rPr>
              <a:t>as</a:t>
            </a:r>
            <a:endParaRPr lang="en-IN" sz="2800" dirty="0">
              <a:latin typeface="Times New Roman" panose="02020603050405020304" pitchFamily="18" charset="0"/>
              <a:cs typeface="Times New Roman" panose="02020603050405020304" pitchFamily="18" charset="0"/>
            </a:endParaRPr>
          </a:p>
        </p:txBody>
      </p:sp>
      <p:pic>
        <p:nvPicPr>
          <p:cNvPr id="12" name="image64.png"/>
          <p:cNvPicPr/>
          <p:nvPr/>
        </p:nvPicPr>
        <p:blipFill>
          <a:blip r:embed="rId2" cstate="print"/>
          <a:stretch>
            <a:fillRect/>
          </a:stretch>
        </p:blipFill>
        <p:spPr>
          <a:xfrm>
            <a:off x="2771393" y="2343667"/>
            <a:ext cx="2403093" cy="927656"/>
          </a:xfrm>
          <a:prstGeom prst="rect">
            <a:avLst/>
          </a:prstGeom>
        </p:spPr>
      </p:pic>
      <p:sp>
        <p:nvSpPr>
          <p:cNvPr id="13" name="Rectangle 12"/>
          <p:cNvSpPr/>
          <p:nvPr/>
        </p:nvSpPr>
        <p:spPr>
          <a:xfrm>
            <a:off x="2570986" y="3455989"/>
            <a:ext cx="3479414"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Where M= M2.M1</a:t>
            </a:r>
            <a:endParaRPr lang="en-IN" sz="3200" dirty="0">
              <a:latin typeface="Times New Roman" panose="02020603050405020304" pitchFamily="18" charset="0"/>
              <a:cs typeface="Times New Roman" panose="02020603050405020304" pitchFamily="18" charset="0"/>
            </a:endParaRPr>
          </a:p>
        </p:txBody>
      </p:sp>
      <p:sp>
        <p:nvSpPr>
          <p:cNvPr id="14" name="Rectangle 13"/>
          <p:cNvSpPr/>
          <p:nvPr/>
        </p:nvSpPr>
        <p:spPr>
          <a:xfrm>
            <a:off x="38100" y="3943172"/>
            <a:ext cx="9042400" cy="1384995"/>
          </a:xfrm>
          <a:prstGeom prst="rect">
            <a:avLst/>
          </a:prstGeom>
        </p:spPr>
        <p:txBody>
          <a:bodyPr wrap="square">
            <a:spAutoFit/>
          </a:bodyPr>
          <a:lstStyle/>
          <a:p>
            <a:pPr lvl="0" algn="just"/>
            <a:r>
              <a:rPr lang="en-US" sz="2800" dirty="0">
                <a:latin typeface="Times New Roman" panose="02020603050405020304" pitchFamily="18" charset="0"/>
                <a:cs typeface="Times New Roman" panose="02020603050405020304" pitchFamily="18" charset="0"/>
              </a:rPr>
              <a:t>The coordinate position is transformed using the composite matrix </a:t>
            </a:r>
            <a:r>
              <a:rPr lang="en-US" sz="2800" b="1"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rather than applying the individual transformations </a:t>
            </a:r>
            <a:r>
              <a:rPr lang="en-US" sz="2800" b="1"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1 and then </a:t>
            </a:r>
            <a:r>
              <a:rPr lang="en-US" sz="2800" b="1"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83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i="1" u="heavy" dirty="0"/>
              <a:t>Composite Two-Dimensional </a:t>
            </a:r>
            <a:r>
              <a:rPr lang="en-US" sz="2800" b="1" i="1" u="heavy" dirty="0" smtClean="0"/>
              <a:t>Translations</a:t>
            </a:r>
            <a:r>
              <a:rPr lang="en-IN" sz="2800" b="1" i="1" u="sng" dirty="0"/>
              <a:t/>
            </a:r>
            <a:br>
              <a:rPr lang="en-IN" sz="2800" b="1" i="1" u="sng" dirty="0"/>
            </a:b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28</a:t>
            </a:fld>
            <a:endParaRPr lang="en-US" altLang="en-US"/>
          </a:p>
        </p:txBody>
      </p:sp>
      <mc:AlternateContent xmlns:mc="http://schemas.openxmlformats.org/markup-compatibility/2006" xmlns:a14="http://schemas.microsoft.com/office/drawing/2010/main">
        <mc:Choice Requires="a14">
          <p:sp>
            <p:nvSpPr>
              <p:cNvPr id="9" name="Rectangle 8"/>
              <p:cNvSpPr/>
              <p:nvPr/>
            </p:nvSpPr>
            <p:spPr>
              <a:xfrm>
                <a:off x="0" y="493236"/>
                <a:ext cx="9144000" cy="123194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two successive translation vectors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i="1" baseline="-250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i="1" baseline="-250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are applied to a two dimensional coordinate position </a:t>
                </a:r>
                <a:r>
                  <a:rPr lang="en-US" sz="2400" b="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the final transformed location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m:rPr>
                            <m:sty m:val="p"/>
                          </m:rPr>
                          <a:rPr lang="en-US" sz="2400" b="0" i="0" smtClean="0">
                            <a:latin typeface="Cambria Math"/>
                            <a:cs typeface="Times New Roman" panose="02020603050405020304" pitchFamily="18" charset="0"/>
                          </a:rPr>
                          <m:t>P</m:t>
                        </m:r>
                      </m:e>
                      <m:sup>
                        <m:r>
                          <a:rPr lang="en-US" sz="2400" b="0" i="0" smtClean="0">
                            <a:latin typeface="Cambria Math"/>
                            <a:cs typeface="Times New Roman" panose="02020603050405020304" pitchFamily="18" charset="0"/>
                          </a:rPr>
                          <m:t>′</m:t>
                        </m:r>
                      </m:sup>
                    </m:sSup>
                  </m:oMath>
                </a14:m>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calculated as</a:t>
                </a:r>
                <a:endParaRPr lang="en-IN" sz="24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0" y="493236"/>
                <a:ext cx="9144000" cy="1231940"/>
              </a:xfrm>
              <a:prstGeom prst="rect">
                <a:avLst/>
              </a:prstGeom>
              <a:blipFill rotWithShape="1">
                <a:blip r:embed="rId2"/>
                <a:stretch>
                  <a:fillRect l="-867" t="-3960" r="-1000" b="-7921"/>
                </a:stretch>
              </a:blipFill>
            </p:spPr>
            <p:txBody>
              <a:bodyPr/>
              <a:lstStyle/>
              <a:p>
                <a:r>
                  <a:rPr lang="en-IN">
                    <a:noFill/>
                  </a:rPr>
                  <a:t> </a:t>
                </a:r>
              </a:p>
            </p:txBody>
          </p:sp>
        </mc:Fallback>
      </mc:AlternateContent>
      <p:pic>
        <p:nvPicPr>
          <p:cNvPr id="8" name="image65.png"/>
          <p:cNvPicPr/>
          <p:nvPr/>
        </p:nvPicPr>
        <p:blipFill>
          <a:blip r:embed="rId3" cstate="print"/>
          <a:stretch>
            <a:fillRect/>
          </a:stretch>
        </p:blipFill>
        <p:spPr>
          <a:xfrm>
            <a:off x="2032000" y="1725176"/>
            <a:ext cx="4441349" cy="1100435"/>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0" y="2738735"/>
                <a:ext cx="9144000" cy="1684244"/>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where </a:t>
                </a:r>
                <a:r>
                  <a:rPr lang="en-US" sz="2000" b="1" dirty="0">
                    <a:latin typeface="Times New Roman" panose="02020603050405020304" pitchFamily="18" charset="0"/>
                    <a:cs typeface="Times New Roman" panose="02020603050405020304" pitchFamily="18" charset="0"/>
                  </a:rPr>
                  <a:t>P </a:t>
                </a:r>
                <a:r>
                  <a:rPr lang="en-US" sz="2000" dirty="0" smtClean="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2000" b="1" i="1">
                            <a:latin typeface="Cambria Math" panose="02040503050406030204" pitchFamily="18" charset="0"/>
                            <a:cs typeface="Times New Roman" panose="02020603050405020304" pitchFamily="18" charset="0"/>
                          </a:rPr>
                        </m:ctrlPr>
                      </m:sSupPr>
                      <m:e>
                        <m:r>
                          <a:rPr lang="en-US" sz="2000" b="1" i="1">
                            <a:latin typeface="Cambria Math"/>
                            <a:cs typeface="Times New Roman" panose="02020603050405020304" pitchFamily="18" charset="0"/>
                          </a:rPr>
                          <m:t>𝑷</m:t>
                        </m:r>
                      </m:e>
                      <m:sup>
                        <m:r>
                          <a:rPr lang="en-US" sz="2000" b="1">
                            <a:latin typeface="Cambria Math"/>
                            <a:cs typeface="Times New Roman" panose="02020603050405020304" pitchFamily="18" charset="0"/>
                          </a:rPr>
                          <m:t>′</m:t>
                        </m:r>
                      </m:sup>
                    </m:sSup>
                  </m:oMath>
                </a14:m>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represented as three-element, </a:t>
                </a:r>
                <a:r>
                  <a:rPr lang="en-US" sz="2000" dirty="0" smtClean="0">
                    <a:latin typeface="Times New Roman" panose="02020603050405020304" pitchFamily="18" charset="0"/>
                    <a:cs typeface="Times New Roman" panose="02020603050405020304" pitchFamily="18" charset="0"/>
                  </a:rPr>
                  <a:t>homogeneous-coordinate column vectors.</a:t>
                </a: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the composite transformation matrix for this sequence of translations is</a:t>
                </a:r>
                <a:endParaRPr lang="en-IN"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0" y="2738735"/>
                <a:ext cx="9144000" cy="1684244"/>
              </a:xfrm>
              <a:prstGeom prst="rect">
                <a:avLst/>
              </a:prstGeom>
              <a:blipFill rotWithShape="1">
                <a:blip r:embed="rId4"/>
                <a:stretch>
                  <a:fillRect l="-667" t="-1805" r="-667"/>
                </a:stretch>
              </a:blipFill>
            </p:spPr>
            <p:txBody>
              <a:bodyPr/>
              <a:lstStyle/>
              <a:p>
                <a:r>
                  <a:rPr lang="en-IN">
                    <a:noFill/>
                  </a:rPr>
                  <a:t> </a:t>
                </a:r>
              </a:p>
            </p:txBody>
          </p:sp>
        </mc:Fallback>
      </mc:AlternateContent>
      <p:pic>
        <p:nvPicPr>
          <p:cNvPr id="10" name="image66.png"/>
          <p:cNvPicPr/>
          <p:nvPr/>
        </p:nvPicPr>
        <p:blipFill>
          <a:blip r:embed="rId5" cstate="print"/>
          <a:stretch>
            <a:fillRect/>
          </a:stretch>
        </p:blipFill>
        <p:spPr>
          <a:xfrm>
            <a:off x="927100" y="3858776"/>
            <a:ext cx="7264400" cy="1221224"/>
          </a:xfrm>
          <a:prstGeom prst="rect">
            <a:avLst/>
          </a:prstGeom>
        </p:spPr>
      </p:pic>
      <p:sp>
        <p:nvSpPr>
          <p:cNvPr id="5" name="Rectangle 4"/>
          <p:cNvSpPr/>
          <p:nvPr/>
        </p:nvSpPr>
        <p:spPr>
          <a:xfrm>
            <a:off x="0" y="5115163"/>
            <a:ext cx="8890000" cy="461665"/>
          </a:xfrm>
          <a:prstGeom prst="rect">
            <a:avLst/>
          </a:prstGeom>
          <a:solidFill>
            <a:schemeClr val="bg1"/>
          </a:solid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This demonstrates 2 successive translation matrix are additive.</a:t>
            </a:r>
            <a:endParaRPr lang="en-IN" sz="24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67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i="1" u="heavy" dirty="0"/>
              <a:t>Composite </a:t>
            </a:r>
            <a:r>
              <a:rPr lang="en-US" sz="2800" b="1" i="1" u="heavy" dirty="0" smtClean="0"/>
              <a:t>Two-Dimensional Rotation</a:t>
            </a:r>
            <a:r>
              <a:rPr lang="en-IN" sz="2800" b="1" i="1" u="sng" dirty="0"/>
              <a:t/>
            </a:r>
            <a:br>
              <a:rPr lang="en-IN" sz="2800" b="1" i="1" u="sng" dirty="0"/>
            </a:b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29</a:t>
            </a:fld>
            <a:endParaRPr lang="en-US" altLang="en-US"/>
          </a:p>
        </p:txBody>
      </p:sp>
      <p:sp>
        <p:nvSpPr>
          <p:cNvPr id="9" name="Rectangle 8"/>
          <p:cNvSpPr/>
          <p:nvPr/>
        </p:nvSpPr>
        <p:spPr>
          <a:xfrm>
            <a:off x="0" y="493236"/>
            <a:ext cx="9144000" cy="830997"/>
          </a:xfrm>
          <a:prstGeom prst="rect">
            <a:avLst/>
          </a:prstGeom>
        </p:spPr>
        <p:txBody>
          <a:bodyPr wrap="square">
            <a:spAutoFit/>
          </a:bodyPr>
          <a:lstStyle/>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successive rotations applied to a point </a:t>
            </a:r>
            <a:r>
              <a:rPr lang="en-US" sz="2400" b="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produce the transformed position</a:t>
            </a:r>
            <a:endParaRPr lang="en-IN" sz="2400" dirty="0">
              <a:latin typeface="Times New Roman" panose="02020603050405020304" pitchFamily="18" charset="0"/>
              <a:cs typeface="Times New Roman" panose="02020603050405020304" pitchFamily="18" charset="0"/>
            </a:endParaRPr>
          </a:p>
        </p:txBody>
      </p:sp>
      <p:pic>
        <p:nvPicPr>
          <p:cNvPr id="11" name="image67.png"/>
          <p:cNvPicPr/>
          <p:nvPr/>
        </p:nvPicPr>
        <p:blipFill>
          <a:blip r:embed="rId2" cstate="print"/>
          <a:stretch>
            <a:fillRect/>
          </a:stretch>
        </p:blipFill>
        <p:spPr>
          <a:xfrm>
            <a:off x="2286000" y="1061660"/>
            <a:ext cx="3860799" cy="783253"/>
          </a:xfrm>
          <a:prstGeom prst="rect">
            <a:avLst/>
          </a:prstGeom>
        </p:spPr>
      </p:pic>
      <p:sp>
        <p:nvSpPr>
          <p:cNvPr id="7" name="Rectangle 6"/>
          <p:cNvSpPr/>
          <p:nvPr/>
        </p:nvSpPr>
        <p:spPr>
          <a:xfrm>
            <a:off x="0" y="1844913"/>
            <a:ext cx="9144000" cy="830997"/>
          </a:xfrm>
          <a:prstGeom prst="rect">
            <a:avLst/>
          </a:prstGeom>
        </p:spPr>
        <p:txBody>
          <a:bodyPr wrap="square">
            <a:spAutoFit/>
          </a:bodyPr>
          <a:lstStyle/>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multiplying the two rotation matrices, we can verify that two successive rotations are additive:</a:t>
            </a:r>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2454319" y="2804240"/>
            <a:ext cx="3918060" cy="523220"/>
          </a:xfrm>
          <a:prstGeom prst="rect">
            <a:avLst/>
          </a:prstGeom>
        </p:spPr>
        <p:txBody>
          <a:bodyPr wrap="none">
            <a:spAutoFit/>
          </a:bodyPr>
          <a:lstStyle/>
          <a:p>
            <a:r>
              <a:rPr lang="en-US" sz="2800" b="1" dirty="0"/>
              <a:t>R</a:t>
            </a:r>
            <a:r>
              <a:rPr lang="en-US" sz="2800" i="1" dirty="0"/>
              <a:t>(θ</a:t>
            </a:r>
            <a:r>
              <a:rPr lang="en-US" sz="2800" dirty="0"/>
              <a:t>2</a:t>
            </a:r>
            <a:r>
              <a:rPr lang="en-US" sz="2800" i="1" dirty="0"/>
              <a:t>) </a:t>
            </a:r>
            <a:r>
              <a:rPr lang="en-US" sz="2800" dirty="0"/>
              <a:t>· </a:t>
            </a:r>
            <a:r>
              <a:rPr lang="en-US" sz="2800" b="1" dirty="0"/>
              <a:t>R</a:t>
            </a:r>
            <a:r>
              <a:rPr lang="en-US" sz="2800" i="1" dirty="0"/>
              <a:t>(θ</a:t>
            </a:r>
            <a:r>
              <a:rPr lang="en-US" sz="2800" dirty="0"/>
              <a:t>1</a:t>
            </a:r>
            <a:r>
              <a:rPr lang="en-US" sz="2800" i="1" dirty="0"/>
              <a:t>) </a:t>
            </a:r>
            <a:r>
              <a:rPr lang="en-US" sz="2800" dirty="0"/>
              <a:t>= </a:t>
            </a:r>
            <a:r>
              <a:rPr lang="en-US" sz="2800" b="1" dirty="0"/>
              <a:t>R</a:t>
            </a:r>
            <a:r>
              <a:rPr lang="en-US" sz="2800" i="1" dirty="0"/>
              <a:t>(θ</a:t>
            </a:r>
            <a:r>
              <a:rPr lang="en-US" sz="2800" dirty="0"/>
              <a:t>1 + </a:t>
            </a:r>
            <a:r>
              <a:rPr lang="en-US" sz="2800" i="1" dirty="0"/>
              <a:t>θ</a:t>
            </a:r>
            <a:r>
              <a:rPr lang="en-US" sz="2800" dirty="0"/>
              <a:t>2</a:t>
            </a:r>
            <a:r>
              <a:rPr lang="en-US" sz="2800" i="1" dirty="0"/>
              <a:t>)</a:t>
            </a:r>
            <a:endParaRPr lang="en-IN" sz="2800" dirty="0"/>
          </a:p>
        </p:txBody>
      </p:sp>
      <p:sp>
        <p:nvSpPr>
          <p:cNvPr id="13" name="Rectangle 12"/>
          <p:cNvSpPr/>
          <p:nvPr/>
        </p:nvSpPr>
        <p:spPr>
          <a:xfrm>
            <a:off x="0" y="3335040"/>
            <a:ext cx="9144000"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that the final rotated coordinates of a point can be calculated with the composite rotation matrix </a:t>
            </a:r>
            <a:endParaRPr lang="en-IN"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2949619" y="4171771"/>
            <a:ext cx="3527441" cy="646331"/>
          </a:xfrm>
          <a:prstGeom prst="rect">
            <a:avLst/>
          </a:prstGeom>
        </p:spPr>
        <p:txBody>
          <a:bodyPr wrap="none">
            <a:spAutoFit/>
          </a:bodyPr>
          <a:lstStyle/>
          <a:p>
            <a:r>
              <a:rPr lang="en-US" sz="3600" b="1" dirty="0"/>
              <a:t>P’ </a:t>
            </a:r>
            <a:r>
              <a:rPr lang="en-US" sz="3600" dirty="0"/>
              <a:t>= </a:t>
            </a:r>
            <a:r>
              <a:rPr lang="en-US" sz="3600" b="1" dirty="0"/>
              <a:t>R</a:t>
            </a:r>
            <a:r>
              <a:rPr lang="en-US" sz="3600" i="1" dirty="0"/>
              <a:t>(θ</a:t>
            </a:r>
            <a:r>
              <a:rPr lang="en-US" sz="3600" dirty="0"/>
              <a:t>1 + </a:t>
            </a:r>
            <a:r>
              <a:rPr lang="en-US" sz="3600" i="1" dirty="0"/>
              <a:t>θ</a:t>
            </a:r>
            <a:r>
              <a:rPr lang="en-US" sz="3600" dirty="0"/>
              <a:t>2</a:t>
            </a:r>
            <a:r>
              <a:rPr lang="en-US" sz="3600" i="1" dirty="0"/>
              <a:t>) </a:t>
            </a:r>
            <a:r>
              <a:rPr lang="en-US" sz="3600" dirty="0"/>
              <a:t>· </a:t>
            </a:r>
            <a:r>
              <a:rPr lang="en-US" sz="3600" b="1" dirty="0"/>
              <a:t>P</a:t>
            </a:r>
            <a:endParaRPr lang="en-IN" sz="3600" dirty="0"/>
          </a:p>
        </p:txBody>
      </p:sp>
      <p:sp>
        <p:nvSpPr>
          <p:cNvPr id="15" name="Rectangle 14"/>
          <p:cNvSpPr/>
          <p:nvPr/>
        </p:nvSpPr>
        <p:spPr>
          <a:xfrm>
            <a:off x="88900" y="4818102"/>
            <a:ext cx="8915400"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This demonstrates 2 successive rotation matrix are additive.</a:t>
            </a:r>
            <a:endParaRPr lang="en-IN" sz="16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5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lnSpc>
                <a:spcPct val="100000"/>
              </a:lnSpc>
              <a:spcBef>
                <a:spcPct val="0"/>
              </a:spcBef>
              <a:buFontTx/>
              <a:buNone/>
            </a:pPr>
            <a:r>
              <a:rPr lang="en-US" altLang="en-US" sz="1400" b="0">
                <a:latin typeface="Arial Narrow" panose="020B0606020202030204" pitchFamily="34" charset="0"/>
                <a:cs typeface="Arial" panose="020B0604020202020204" pitchFamily="34" charset="0"/>
              </a:rPr>
              <a:t>1-</a:t>
            </a:r>
            <a:fld id="{D88E1A01-AE66-4E63-90AD-6145062D6336}" type="slidenum">
              <a:rPr lang="en-US" altLang="en-US" sz="1400" b="0" smtClean="0">
                <a:latin typeface="Arial Narrow" panose="020B0606020202030204" pitchFamily="34" charset="0"/>
                <a:cs typeface="Arial" panose="020B0604020202020204" pitchFamily="34" charset="0"/>
              </a:rPr>
              <a:pPr algn="ctr">
                <a:lnSpc>
                  <a:spcPct val="100000"/>
                </a:lnSpc>
                <a:spcBef>
                  <a:spcPct val="0"/>
                </a:spcBef>
                <a:buFontTx/>
                <a:buNone/>
              </a:pPr>
              <a:t>3</a:t>
            </a:fld>
            <a:endParaRPr lang="en-US" altLang="en-US" sz="1400" b="0">
              <a:latin typeface="Arial Narrow" panose="020B0606020202030204" pitchFamily="34" charset="0"/>
              <a:cs typeface="Arial" panose="020B0604020202020204" pitchFamily="34" charset="0"/>
            </a:endParaRPr>
          </a:p>
        </p:txBody>
      </p:sp>
      <p:sp>
        <p:nvSpPr>
          <p:cNvPr id="9219" name="Rectangle 2"/>
          <p:cNvSpPr>
            <a:spLocks noGrp="1" noChangeArrowheads="1"/>
          </p:cNvSpPr>
          <p:nvPr>
            <p:ph type="title"/>
          </p:nvPr>
        </p:nvSpPr>
        <p:spPr>
          <a:xfrm>
            <a:off x="41564" y="-138545"/>
            <a:ext cx="8968507" cy="831850"/>
          </a:xfrm>
        </p:spPr>
        <p:txBody>
          <a:bodyPr lIns="92075" tIns="46038" rIns="92075" bIns="46038"/>
          <a:lstStyle/>
          <a:p>
            <a:pPr lvl="0"/>
            <a:r>
              <a:rPr lang="en-US" b="1" u="heavy" dirty="0"/>
              <a:t>Two-Dimensional </a:t>
            </a:r>
            <a:r>
              <a:rPr lang="en-US" b="1" u="heavy" dirty="0" smtClean="0"/>
              <a:t>Translation</a:t>
            </a:r>
            <a:r>
              <a:rPr lang="en-US" altLang="en-US" b="1" dirty="0" smtClean="0">
                <a:latin typeface="Times New Roman" panose="02020603050405020304" pitchFamily="18" charset="0"/>
                <a:cs typeface="Times New Roman" panose="02020603050405020304" pitchFamily="18" charset="0"/>
              </a:rPr>
              <a:t>:</a:t>
            </a:r>
            <a:endParaRPr lang="en-US" alt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722898"/>
            <a:ext cx="9056255" cy="4216539"/>
          </a:xfrm>
          <a:prstGeom prst="rect">
            <a:avLst/>
          </a:prstGeom>
        </p:spPr>
        <p:txBody>
          <a:bodyPr wrap="square">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Computer graphics, 2D Translation is a process of </a:t>
            </a:r>
            <a:r>
              <a:rPr lang="en-US" sz="2000" b="1" dirty="0">
                <a:latin typeface="Times New Roman" panose="02020603050405020304" pitchFamily="18" charset="0"/>
                <a:cs typeface="Times New Roman" panose="02020603050405020304" pitchFamily="18" charset="0"/>
              </a:rPr>
              <a:t>moving</a:t>
            </a:r>
            <a:r>
              <a:rPr lang="en-US" sz="2000" dirty="0">
                <a:latin typeface="Times New Roman" panose="02020603050405020304" pitchFamily="18" charset="0"/>
                <a:cs typeface="Times New Roman" panose="02020603050405020304" pitchFamily="18" charset="0"/>
              </a:rPr>
              <a:t> an object from one position to another in a two dimensional plane. </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a point object O has to be moved from one position to another in a 2D plane.</a:t>
            </a:r>
            <a:endParaRPr lang="en-IN"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a:t>
            </a:r>
            <a:endParaRPr lang="en-IN" sz="24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Initial coordinates </a:t>
            </a:r>
            <a:r>
              <a:rPr lang="en-US" dirty="0">
                <a:latin typeface="Times New Roman" panose="02020603050405020304" pitchFamily="18" charset="0"/>
                <a:cs typeface="Times New Roman" panose="02020603050405020304" pitchFamily="18" charset="0"/>
              </a:rPr>
              <a:t>of the object O =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New coordinates </a:t>
            </a:r>
            <a:r>
              <a:rPr lang="en-US" dirty="0">
                <a:latin typeface="Times New Roman" panose="02020603050405020304" pitchFamily="18" charset="0"/>
                <a:cs typeface="Times New Roman" panose="02020603050405020304" pitchFamily="18" charset="0"/>
              </a:rPr>
              <a:t>of the object O</a:t>
            </a:r>
            <a:r>
              <a:rPr lang="en-US" b="1" baseline="30000"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translation =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Translation vector </a:t>
            </a:r>
            <a:r>
              <a:rPr lang="en-US" dirty="0">
                <a:latin typeface="Times New Roman" panose="02020603050405020304" pitchFamily="18" charset="0"/>
                <a:cs typeface="Times New Roman" panose="02020603050405020304" pitchFamily="18" charset="0"/>
              </a:rPr>
              <a:t>or Shift vector =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T</a:t>
            </a:r>
            <a:r>
              <a:rPr lang="en-US" sz="2000" baseline="-25000"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Given </a:t>
            </a:r>
            <a:r>
              <a:rPr lang="en-US" dirty="0">
                <a:latin typeface="Times New Roman" panose="02020603050405020304" pitchFamily="18" charset="0"/>
                <a:cs typeface="Times New Roman" panose="02020603050405020304" pitchFamily="18" charset="0"/>
              </a:rPr>
              <a:t>a Translation vector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T</a:t>
            </a:r>
            <a:r>
              <a:rPr lang="en-US" sz="2000" baseline="-25000" dirty="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r>
              <a:rPr lang="en-US" sz="2000" dirty="0" err="1" smtClean="0">
                <a:latin typeface="Times New Roman" panose="02020603050405020304" pitchFamily="18" charset="0"/>
                <a:cs typeface="Times New Roman" panose="02020603050405020304" pitchFamily="18" charset="0"/>
              </a:rPr>
              <a:t>T</a:t>
            </a:r>
            <a:r>
              <a:rPr lang="en-US" sz="2000" baseline="-25000" dirty="0" err="1"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defines the distance the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old</a:t>
            </a:r>
            <a:r>
              <a:rPr lang="en-US" dirty="0">
                <a:latin typeface="Times New Roman" panose="02020603050405020304" pitchFamily="18" charset="0"/>
                <a:cs typeface="Times New Roman" panose="02020603050405020304" pitchFamily="18" charset="0"/>
              </a:rPr>
              <a:t> coordinate has to be moved</a:t>
            </a:r>
            <a:r>
              <a:rPr lang="en-US" dirty="0" smtClean="0">
                <a:latin typeface="Times New Roman" panose="02020603050405020304" pitchFamily="18" charset="0"/>
                <a:cs typeface="Times New Roman" panose="02020603050405020304" pitchFamily="18" charset="0"/>
              </a:rPr>
              <a:t>.</a:t>
            </a:r>
          </a:p>
          <a:p>
            <a:pPr lvl="0"/>
            <a:r>
              <a:rPr lang="en-US" sz="2000" dirty="0" smtClean="0">
                <a:latin typeface="Times New Roman" panose="02020603050405020304" pitchFamily="18" charset="0"/>
                <a:cs typeface="Times New Roman" panose="02020603050405020304" pitchFamily="18" charset="0"/>
              </a:rPr>
              <a:t>T</a:t>
            </a:r>
            <a:r>
              <a:rPr lang="en-US" sz="2000" baseline="-25000" dirty="0" smtClean="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defines the distance the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old</a:t>
            </a:r>
            <a:r>
              <a:rPr lang="en-US" dirty="0">
                <a:latin typeface="Times New Roman" panose="02020603050405020304" pitchFamily="18" charset="0"/>
                <a:cs typeface="Times New Roman" panose="02020603050405020304" pitchFamily="18" charset="0"/>
              </a:rPr>
              <a:t> coordinate has to be </a:t>
            </a:r>
            <a:r>
              <a:rPr lang="en-US" dirty="0" smtClean="0">
                <a:latin typeface="Times New Roman" panose="02020603050405020304" pitchFamily="18" charset="0"/>
                <a:cs typeface="Times New Roman" panose="02020603050405020304" pitchFamily="18" charset="0"/>
              </a:rPr>
              <a:t>moved.</a:t>
            </a:r>
            <a:endParaRPr lang="en-IN" dirty="0">
              <a:latin typeface="Times New Roman" panose="02020603050405020304" pitchFamily="18" charset="0"/>
              <a:cs typeface="Times New Roman" panose="02020603050405020304" pitchFamily="18" charset="0"/>
            </a:endParaRPr>
          </a:p>
          <a:p>
            <a:endParaRPr lang="en-US" dirty="0" smtClean="0"/>
          </a:p>
          <a:p>
            <a:endParaRPr lang="en-IN" dirty="0"/>
          </a:p>
        </p:txBody>
      </p:sp>
      <p:pic>
        <p:nvPicPr>
          <p:cNvPr id="8" name="Picture 7" descr="https://www.gatevidyalay.com/wp-content/uploads/2019/08/2D-Translation-in-Computer-Graphics.png"/>
          <p:cNvPicPr/>
          <p:nvPr/>
        </p:nvPicPr>
        <p:blipFill>
          <a:blip r:embed="rId3"/>
          <a:srcRect/>
          <a:stretch>
            <a:fillRect/>
          </a:stretch>
        </p:blipFill>
        <p:spPr bwMode="auto">
          <a:xfrm>
            <a:off x="5628178" y="3591807"/>
            <a:ext cx="3428077" cy="2070083"/>
          </a:xfrm>
          <a:prstGeom prst="rect">
            <a:avLst/>
          </a:prstGeom>
          <a:noFill/>
          <a:ln w="9525">
            <a:noFill/>
            <a:miter lim="800000"/>
            <a:headEnd/>
            <a:tailEnd/>
          </a:ln>
        </p:spPr>
      </p:pic>
    </p:spTree>
    <p:extLst>
      <p:ext uri="{BB962C8B-B14F-4D97-AF65-F5344CB8AC3E}">
        <p14:creationId xmlns:p14="http://schemas.microsoft.com/office/powerpoint/2010/main" val="890987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i="1" u="sng" dirty="0"/>
              <a:t>Composite </a:t>
            </a:r>
            <a:r>
              <a:rPr lang="en-US" sz="2800" b="1" i="1" u="sng" dirty="0" smtClean="0"/>
              <a:t>Two-Dimensional Scaling</a:t>
            </a:r>
            <a:r>
              <a:rPr lang="en-IN" sz="2800" b="1" i="1" u="sng" dirty="0"/>
              <a:t/>
            </a:r>
            <a:br>
              <a:rPr lang="en-IN" sz="2800" b="1" i="1" u="sng" dirty="0"/>
            </a:b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30</a:t>
            </a:fld>
            <a:endParaRPr lang="en-US" altLang="en-US"/>
          </a:p>
        </p:txBody>
      </p:sp>
      <p:sp>
        <p:nvSpPr>
          <p:cNvPr id="3" name="Rectangle 2"/>
          <p:cNvSpPr/>
          <p:nvPr/>
        </p:nvSpPr>
        <p:spPr>
          <a:xfrm>
            <a:off x="0" y="619036"/>
            <a:ext cx="9144000" cy="1384995"/>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Concatenating transformation matrices for two successive scaling operations in two dimensions produces the following composite scaling </a:t>
            </a:r>
            <a:endParaRPr lang="en-IN" sz="2800" dirty="0">
              <a:latin typeface="Times New Roman" panose="02020603050405020304" pitchFamily="18" charset="0"/>
              <a:cs typeface="Times New Roman" panose="02020603050405020304" pitchFamily="18" charset="0"/>
            </a:endParaRPr>
          </a:p>
        </p:txBody>
      </p:sp>
      <p:pic>
        <p:nvPicPr>
          <p:cNvPr id="16" name="image68.png"/>
          <p:cNvPicPr/>
          <p:nvPr/>
        </p:nvPicPr>
        <p:blipFill>
          <a:blip r:embed="rId2" cstate="print"/>
          <a:stretch>
            <a:fillRect/>
          </a:stretch>
        </p:blipFill>
        <p:spPr>
          <a:xfrm>
            <a:off x="673100" y="2206625"/>
            <a:ext cx="7442200" cy="1743075"/>
          </a:xfrm>
          <a:prstGeom prst="rect">
            <a:avLst/>
          </a:prstGeom>
        </p:spPr>
      </p:pic>
      <p:sp>
        <p:nvSpPr>
          <p:cNvPr id="5" name="Rectangle 4"/>
          <p:cNvSpPr/>
          <p:nvPr/>
        </p:nvSpPr>
        <p:spPr>
          <a:xfrm>
            <a:off x="0" y="4159935"/>
            <a:ext cx="9144000" cy="1077218"/>
          </a:xfrm>
          <a:prstGeom prst="rect">
            <a:avLst/>
          </a:prstGeom>
        </p:spPr>
        <p:txBody>
          <a:bodyPr wrap="square">
            <a:spAutoFit/>
          </a:bodyPr>
          <a:lstStyle/>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This demonstrates two successive scaling matrix are multiplicative.</a:t>
            </a:r>
            <a:endParaRPr lang="en-IN" sz="32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75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659074"/>
            <a:ext cx="7886700" cy="2074725"/>
          </a:xfrm>
        </p:spPr>
        <p:txBody>
          <a:bodyPr/>
          <a:lstStyle/>
          <a:p>
            <a:pPr algn="ctr"/>
            <a:r>
              <a:rPr lang="en-US" sz="6000" b="1" dirty="0">
                <a:latin typeface="Times New Roman" panose="02020603050405020304" pitchFamily="18" charset="0"/>
                <a:cs typeface="Times New Roman" panose="02020603050405020304" pitchFamily="18" charset="0"/>
              </a:rPr>
              <a:t>General pivot point rotation and scaling </a:t>
            </a:r>
            <a:endParaRPr lang="en-IN" sz="6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31</a:t>
            </a:fld>
            <a:endParaRPr lang="en-US" altLang="en-US"/>
          </a:p>
        </p:txBody>
      </p:sp>
    </p:spTree>
    <p:extLst>
      <p:ext uri="{BB962C8B-B14F-4D97-AF65-F5344CB8AC3E}">
        <p14:creationId xmlns:p14="http://schemas.microsoft.com/office/powerpoint/2010/main" val="179324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u="heavy" dirty="0">
                <a:latin typeface="Times New Roman" panose="02020603050405020304" pitchFamily="18" charset="0"/>
                <a:cs typeface="Times New Roman" panose="02020603050405020304" pitchFamily="18" charset="0"/>
              </a:rPr>
              <a:t>General Two-Dimensional Pivot-Point Rotation</a:t>
            </a:r>
            <a:r>
              <a:rPr lang="en-IN" sz="2800" b="1" i="1" u="sng" dirty="0"/>
              <a:t/>
            </a:r>
            <a:br>
              <a:rPr lang="en-IN" sz="2800" b="1" i="1" u="sng" dirty="0"/>
            </a:b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32</a:t>
            </a:fld>
            <a:endParaRPr lang="en-US" altLang="en-US"/>
          </a:p>
        </p:txBody>
      </p:sp>
      <p:pic>
        <p:nvPicPr>
          <p:cNvPr id="7" name="image69.png"/>
          <p:cNvPicPr/>
          <p:nvPr/>
        </p:nvPicPr>
        <p:blipFill>
          <a:blip r:embed="rId2" cstate="print"/>
          <a:stretch>
            <a:fillRect/>
          </a:stretch>
        </p:blipFill>
        <p:spPr>
          <a:xfrm>
            <a:off x="0" y="754062"/>
            <a:ext cx="8915400" cy="4491038"/>
          </a:xfrm>
          <a:prstGeom prst="rect">
            <a:avLst/>
          </a:prstGeom>
        </p:spPr>
      </p:pic>
    </p:spTree>
    <p:extLst>
      <p:ext uri="{BB962C8B-B14F-4D97-AF65-F5344CB8AC3E}">
        <p14:creationId xmlns:p14="http://schemas.microsoft.com/office/powerpoint/2010/main" val="905617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u="heavy" dirty="0" smtClean="0">
                <a:latin typeface="Times New Roman" panose="02020603050405020304" pitchFamily="18" charset="0"/>
                <a:cs typeface="Times New Roman" panose="02020603050405020304" pitchFamily="18" charset="0"/>
              </a:rPr>
              <a:t>General Two-Dimensional Pivot-Point Rotation</a:t>
            </a:r>
            <a:r>
              <a:rPr lang="en-IN" sz="2800" b="1" i="1" u="sng" dirty="0" smtClean="0"/>
              <a:t/>
            </a:r>
            <a:br>
              <a:rPr lang="en-IN" sz="2800" b="1" i="1" u="sng" dirty="0" smtClean="0"/>
            </a:br>
            <a:r>
              <a:rPr lang="en-IN" sz="3200" dirty="0" smtClean="0"/>
              <a:t/>
            </a:r>
            <a:br>
              <a:rPr lang="en-IN" sz="3200" dirty="0" smtClean="0"/>
            </a:br>
            <a:r>
              <a:rPr lang="en-IN" sz="3200" b="1" dirty="0" smtClean="0"/>
              <a:t/>
            </a:r>
            <a:br>
              <a:rPr lang="en-IN" sz="3200" b="1" dirty="0" smtClean="0"/>
            </a:br>
            <a:r>
              <a:rPr lang="en-IN" sz="3200" b="1" i="1" u="sng" dirty="0" smtClean="0"/>
              <a:t/>
            </a:r>
            <a:br>
              <a:rPr lang="en-IN" sz="3200" b="1" i="1" u="sng" dirty="0" smtClean="0"/>
            </a:br>
            <a:r>
              <a:rPr lang="en-IN" sz="4800" b="1" dirty="0" smtClean="0"/>
              <a:t/>
            </a:r>
            <a:br>
              <a:rPr lang="en-IN" sz="4800" b="1" dirty="0" smtClean="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33</a:t>
            </a:fld>
            <a:endParaRPr lang="en-US" altLang="en-US"/>
          </a:p>
        </p:txBody>
      </p:sp>
      <p:sp>
        <p:nvSpPr>
          <p:cNvPr id="3" name="Rectangle 2"/>
          <p:cNvSpPr/>
          <p:nvPr/>
        </p:nvSpPr>
        <p:spPr>
          <a:xfrm>
            <a:off x="0" y="513140"/>
            <a:ext cx="9144000" cy="1754326"/>
          </a:xfrm>
          <a:prstGeom prst="rect">
            <a:avLst/>
          </a:prstGeom>
        </p:spPr>
        <p:txBody>
          <a:bodyPr wrap="square">
            <a:spAutoFit/>
          </a:bodyPr>
          <a:lstStyle/>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generate a two-dimensional rotation about any other pivot point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a:t>
            </a:r>
            <a:r>
              <a:rPr lang="en-US" i="1" baseline="-25000" dirty="0" err="1">
                <a:latin typeface="Times New Roman" panose="02020603050405020304" pitchFamily="18" charset="0"/>
                <a:cs typeface="Times New Roman" panose="02020603050405020304" pitchFamily="18" charset="0"/>
              </a:rPr>
              <a:t>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by performing the following sequence of translate-rotate-translate operations:</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Translate</a:t>
            </a:r>
            <a:r>
              <a:rPr lang="en-US" dirty="0">
                <a:latin typeface="Times New Roman" panose="02020603050405020304" pitchFamily="18" charset="0"/>
                <a:cs typeface="Times New Roman" panose="02020603050405020304" pitchFamily="18" charset="0"/>
              </a:rPr>
              <a:t> the object so that the pivot-point position is moved to the coordinate origin.</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Rotate</a:t>
            </a:r>
            <a:r>
              <a:rPr lang="en-US" dirty="0">
                <a:latin typeface="Times New Roman" panose="02020603050405020304" pitchFamily="18" charset="0"/>
                <a:cs typeface="Times New Roman" panose="02020603050405020304" pitchFamily="18" charset="0"/>
              </a:rPr>
              <a:t> the object about the coordinate origin.</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Translate</a:t>
            </a:r>
            <a:r>
              <a:rPr lang="en-US" dirty="0">
                <a:latin typeface="Times New Roman" panose="02020603050405020304" pitchFamily="18" charset="0"/>
                <a:cs typeface="Times New Roman" panose="02020603050405020304" pitchFamily="18" charset="0"/>
              </a:rPr>
              <a:t> the object so that the pivot point is returned to its original position.</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composite transformation matrix for this sequence is obtained with the concatenation</a:t>
            </a:r>
            <a:endParaRPr lang="en-IN" dirty="0">
              <a:latin typeface="Times New Roman" panose="02020603050405020304" pitchFamily="18" charset="0"/>
              <a:cs typeface="Times New Roman" panose="02020603050405020304" pitchFamily="18" charset="0"/>
            </a:endParaRPr>
          </a:p>
        </p:txBody>
      </p:sp>
      <p:pic>
        <p:nvPicPr>
          <p:cNvPr id="6" name="image70.png"/>
          <p:cNvPicPr/>
          <p:nvPr/>
        </p:nvPicPr>
        <p:blipFill>
          <a:blip r:embed="rId2" cstate="print"/>
          <a:stretch>
            <a:fillRect/>
          </a:stretch>
        </p:blipFill>
        <p:spPr>
          <a:xfrm>
            <a:off x="511761" y="2345958"/>
            <a:ext cx="5068424" cy="1686780"/>
          </a:xfrm>
          <a:prstGeom prst="rect">
            <a:avLst/>
          </a:prstGeom>
        </p:spPr>
      </p:pic>
      <p:sp>
        <p:nvSpPr>
          <p:cNvPr id="5" name="Rectangle 4"/>
          <p:cNvSpPr/>
          <p:nvPr/>
        </p:nvSpPr>
        <p:spPr>
          <a:xfrm>
            <a:off x="0" y="4129087"/>
            <a:ext cx="351044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which can be expressed in the form</a:t>
            </a:r>
            <a:endParaRPr lang="en-IN" dirty="0">
              <a:latin typeface="Times New Roman" panose="02020603050405020304" pitchFamily="18" charset="0"/>
              <a:cs typeface="Times New Roman" panose="02020603050405020304" pitchFamily="18" charset="0"/>
            </a:endParaRPr>
          </a:p>
        </p:txBody>
      </p:sp>
      <p:pic>
        <p:nvPicPr>
          <p:cNvPr id="8" name="image71.png"/>
          <p:cNvPicPr/>
          <p:nvPr/>
        </p:nvPicPr>
        <p:blipFill>
          <a:blip r:embed="rId3" cstate="print"/>
          <a:stretch>
            <a:fillRect/>
          </a:stretch>
        </p:blipFill>
        <p:spPr>
          <a:xfrm>
            <a:off x="142001" y="4630420"/>
            <a:ext cx="4726979" cy="379242"/>
          </a:xfrm>
          <a:prstGeom prst="rect">
            <a:avLst/>
          </a:prstGeom>
        </p:spPr>
      </p:pic>
      <p:sp>
        <p:nvSpPr>
          <p:cNvPr id="9" name="Rectangle 8"/>
          <p:cNvSpPr/>
          <p:nvPr/>
        </p:nvSpPr>
        <p:spPr>
          <a:xfrm>
            <a:off x="211011" y="5098090"/>
            <a:ext cx="4657969" cy="461665"/>
          </a:xfrm>
          <a:prstGeom prst="rect">
            <a:avLst/>
          </a:prstGeom>
          <a:solidFill>
            <a:schemeClr val="bg1"/>
          </a:solidFill>
        </p:spPr>
        <p:txBody>
          <a:bodyPr wrap="square">
            <a:spAutoFit/>
          </a:bodyPr>
          <a:lstStyle/>
          <a:p>
            <a:r>
              <a:rPr lang="en-US" sz="2400" dirty="0">
                <a:latin typeface="Times New Roman" panose="02020603050405020304" pitchFamily="18" charset="0"/>
                <a:cs typeface="Times New Roman" panose="02020603050405020304" pitchFamily="18" charset="0"/>
              </a:rPr>
              <a:t>where </a:t>
            </a:r>
            <a:r>
              <a:rPr lang="en-US" sz="2400" b="1" dirty="0">
                <a:latin typeface="Times New Roman" panose="02020603050405020304" pitchFamily="18" charset="0"/>
                <a:cs typeface="Times New Roman" panose="02020603050405020304" pitchFamily="18" charset="0"/>
              </a:rPr>
              <a:t>T</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i="1" baseline="-25000" dirty="0" err="1">
                <a:latin typeface="Times New Roman" panose="02020603050405020304" pitchFamily="18" charset="0"/>
                <a:cs typeface="Times New Roman" panose="02020603050405020304" pitchFamily="18" charset="0"/>
              </a:rPr>
              <a:t>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y</a:t>
            </a:r>
            <a:r>
              <a:rPr lang="en-US" sz="2400" i="1" baseline="-25000" dirty="0" err="1">
                <a:latin typeface="Times New Roman" panose="02020603050405020304" pitchFamily="18" charset="0"/>
                <a:cs typeface="Times New Roman" panose="02020603050405020304" pitchFamily="18" charset="0"/>
              </a:rPr>
              <a:t>r</a:t>
            </a:r>
            <a:r>
              <a:rPr lang="en-US" sz="2400" i="1" baseline="-250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aseline="30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i="1" baseline="-25000" dirty="0" err="1">
                <a:latin typeface="Times New Roman" panose="02020603050405020304" pitchFamily="18" charset="0"/>
                <a:cs typeface="Times New Roman" panose="02020603050405020304" pitchFamily="18" charset="0"/>
              </a:rPr>
              <a:t>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y</a:t>
            </a:r>
            <a:r>
              <a:rPr lang="en-US" sz="2400" i="1" baseline="-25000" dirty="0" err="1">
                <a:latin typeface="Times New Roman" panose="02020603050405020304" pitchFamily="18" charset="0"/>
                <a:cs typeface="Times New Roman" panose="02020603050405020304" pitchFamily="18" charset="0"/>
              </a:rPr>
              <a:t>r</a:t>
            </a:r>
            <a:r>
              <a:rPr lang="en-US" sz="2400" i="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10" name="image45.jpeg"/>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20000"/>
                    </a14:imgEffect>
                  </a14:imgLayer>
                </a14:imgProps>
              </a:ext>
            </a:extLst>
          </a:blip>
          <a:srcRect l="3104" t="11752" r="1800" b="39124"/>
          <a:stretch>
            <a:fillRect/>
          </a:stretch>
        </p:blipFill>
        <p:spPr>
          <a:xfrm>
            <a:off x="5009662" y="4267587"/>
            <a:ext cx="4124737" cy="2453644"/>
          </a:xfrm>
          <a:prstGeom prst="rect">
            <a:avLst/>
          </a:prstGeom>
        </p:spPr>
      </p:pic>
      <p:sp>
        <p:nvSpPr>
          <p:cNvPr id="11" name="AutoShape 2"/>
          <p:cNvSpPr>
            <a:spLocks noChangeArrowheads="1"/>
          </p:cNvSpPr>
          <p:nvPr/>
        </p:nvSpPr>
        <p:spPr bwMode="auto">
          <a:xfrm rot="13500483">
            <a:off x="5170074" y="3698901"/>
            <a:ext cx="826616" cy="433388"/>
          </a:xfrm>
          <a:prstGeom prst="leftRightArrow">
            <a:avLst/>
          </a:prstGeom>
          <a:solidFill>
            <a:srgbClr val="F79646"/>
          </a:solidFill>
          <a:ln w="38100">
            <a:solidFill>
              <a:srgbClr val="FF0000"/>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6033476" y="3621255"/>
            <a:ext cx="310092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Refer this for Matrix Multiplication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62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0" y="1113479"/>
            <a:ext cx="9144000" cy="832370"/>
          </a:xfrm>
        </p:spPr>
        <p:txBody>
          <a:bodyPr/>
          <a:lstStyle/>
          <a:p>
            <a:pPr algn="ctr"/>
            <a:r>
              <a:rPr lang="en-US" sz="2800" b="1" u="heavy" dirty="0" smtClean="0">
                <a:latin typeface="Times New Roman" panose="02020603050405020304" pitchFamily="18" charset="0"/>
                <a:cs typeface="Times New Roman" panose="02020603050405020304" pitchFamily="18" charset="0"/>
              </a:rPr>
              <a:t/>
            </a:r>
            <a:br>
              <a:rPr lang="en-US" sz="2800" b="1" u="heavy" dirty="0" smtClean="0">
                <a:latin typeface="Times New Roman" panose="02020603050405020304" pitchFamily="18" charset="0"/>
                <a:cs typeface="Times New Roman" panose="02020603050405020304" pitchFamily="18" charset="0"/>
              </a:rPr>
            </a:br>
            <a:r>
              <a:rPr lang="en-US" sz="2800" b="1" u="heavy" dirty="0" smtClean="0">
                <a:latin typeface="Times New Roman" panose="02020603050405020304" pitchFamily="18" charset="0"/>
                <a:cs typeface="Times New Roman" panose="02020603050405020304" pitchFamily="18" charset="0"/>
              </a:rPr>
              <a:t>General </a:t>
            </a:r>
            <a:r>
              <a:rPr lang="en-US" sz="2800" b="1" u="heavy" dirty="0">
                <a:latin typeface="Times New Roman" panose="02020603050405020304" pitchFamily="18" charset="0"/>
                <a:cs typeface="Times New Roman" panose="02020603050405020304" pitchFamily="18" charset="0"/>
              </a:rPr>
              <a:t>Two-Dimensional </a:t>
            </a:r>
            <a:r>
              <a:rPr lang="en-US" sz="2800" b="1" u="heavy" dirty="0" smtClean="0">
                <a:latin typeface="Times New Roman" panose="02020603050405020304" pitchFamily="18" charset="0"/>
                <a:cs typeface="Times New Roman" panose="02020603050405020304" pitchFamily="18" charset="0"/>
              </a:rPr>
              <a:t>Pivot-Point Scaling</a:t>
            </a:r>
            <a:r>
              <a:rPr lang="en-IN" sz="2800" b="1" i="1" u="sng" dirty="0"/>
              <a:t/>
            </a:r>
            <a:br>
              <a:rPr lang="en-IN" sz="2800" b="1" i="1" u="sng" dirty="0"/>
            </a:br>
            <a:r>
              <a:rPr lang="en-IN" sz="3200" dirty="0"/>
              <a:t/>
            </a:r>
            <a:br>
              <a:rPr lang="en-IN" sz="3200" dirty="0"/>
            </a:br>
            <a:r>
              <a:rPr lang="en-IN" sz="3200" b="1" dirty="0"/>
              <a:t/>
            </a:r>
            <a:br>
              <a:rPr lang="en-IN" sz="3200" b="1" dirty="0"/>
            </a:br>
            <a:r>
              <a:rPr lang="en-IN" sz="3200" b="1" i="1" u="sng" dirty="0"/>
              <a:t/>
            </a:r>
            <a:br>
              <a:rPr lang="en-IN" sz="3200" b="1" i="1" u="sng" dirty="0"/>
            </a:br>
            <a:r>
              <a:rPr lang="en-IN" sz="4800" b="1" dirty="0"/>
              <a:t/>
            </a:r>
            <a:br>
              <a:rPr lang="en-IN" sz="4800" b="1" dirty="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34</a:t>
            </a:fld>
            <a:endParaRPr lang="en-US" altLang="en-US"/>
          </a:p>
        </p:txBody>
      </p:sp>
      <p:pic>
        <p:nvPicPr>
          <p:cNvPr id="5" name="image72.png"/>
          <p:cNvPicPr/>
          <p:nvPr/>
        </p:nvPicPr>
        <p:blipFill>
          <a:blip r:embed="rId2" cstate="print"/>
          <a:stretch>
            <a:fillRect/>
          </a:stretch>
        </p:blipFill>
        <p:spPr>
          <a:xfrm>
            <a:off x="193729" y="734172"/>
            <a:ext cx="8276095" cy="4481008"/>
          </a:xfrm>
          <a:prstGeom prst="rect">
            <a:avLst/>
          </a:prstGeom>
        </p:spPr>
      </p:pic>
    </p:spTree>
    <p:extLst>
      <p:ext uri="{BB962C8B-B14F-4D97-AF65-F5344CB8AC3E}">
        <p14:creationId xmlns:p14="http://schemas.microsoft.com/office/powerpoint/2010/main" val="1634911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US" sz="2800" b="1" u="heavy" dirty="0" smtClean="0">
                <a:latin typeface="Times New Roman" panose="02020603050405020304" pitchFamily="18" charset="0"/>
                <a:cs typeface="Times New Roman" panose="02020603050405020304" pitchFamily="18" charset="0"/>
              </a:rPr>
              <a:t>General Two-Dimensional Pivot-Point Scaling</a:t>
            </a:r>
            <a:r>
              <a:rPr lang="en-IN" sz="2800" b="1" i="1" u="sng" dirty="0" smtClean="0"/>
              <a:t/>
            </a:r>
            <a:br>
              <a:rPr lang="en-IN" sz="2800" b="1" i="1" u="sng" dirty="0" smtClean="0"/>
            </a:br>
            <a:r>
              <a:rPr lang="en-IN" sz="3200" dirty="0" smtClean="0"/>
              <a:t/>
            </a:r>
            <a:br>
              <a:rPr lang="en-IN" sz="3200" dirty="0" smtClean="0"/>
            </a:br>
            <a:r>
              <a:rPr lang="en-IN" sz="3200" b="1" dirty="0" smtClean="0"/>
              <a:t/>
            </a:r>
            <a:br>
              <a:rPr lang="en-IN" sz="3200" b="1" dirty="0" smtClean="0"/>
            </a:br>
            <a:r>
              <a:rPr lang="en-IN" sz="3200" b="1" i="1" u="sng" dirty="0" smtClean="0"/>
              <a:t/>
            </a:r>
            <a:br>
              <a:rPr lang="en-IN" sz="3200" b="1" i="1" u="sng" dirty="0" smtClean="0"/>
            </a:br>
            <a:r>
              <a:rPr lang="en-IN" sz="4800" b="1" dirty="0" smtClean="0"/>
              <a:t/>
            </a:r>
            <a:br>
              <a:rPr lang="en-IN" sz="4800" b="1" dirty="0" smtClean="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35</a:t>
            </a:fld>
            <a:endParaRPr lang="en-US" altLang="en-US"/>
          </a:p>
        </p:txBody>
      </p:sp>
      <p:sp>
        <p:nvSpPr>
          <p:cNvPr id="3" name="Rectangle 2"/>
          <p:cNvSpPr/>
          <p:nvPr/>
        </p:nvSpPr>
        <p:spPr>
          <a:xfrm>
            <a:off x="0" y="513140"/>
            <a:ext cx="9144000" cy="2031325"/>
          </a:xfrm>
          <a:prstGeom prst="rect">
            <a:avLst/>
          </a:prstGeom>
        </p:spPr>
        <p:txBody>
          <a:bodyPr wrap="square">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produce a two-dimensional scaling with respect to a selected fixed position (</a:t>
            </a:r>
            <a:r>
              <a:rPr lang="en-US" i="1" dirty="0">
                <a:latin typeface="Times New Roman" panose="02020603050405020304" pitchFamily="18" charset="0"/>
                <a:cs typeface="Times New Roman" panose="02020603050405020304" pitchFamily="18" charset="0"/>
              </a:rPr>
              <a:t>x </a:t>
            </a:r>
            <a:r>
              <a:rPr lang="en-US" i="1" baseline="-25000" dirty="0">
                <a:latin typeface="Times New Roman" panose="02020603050405020304" pitchFamily="18" charset="0"/>
                <a:cs typeface="Times New Roman" panose="02020603050405020304" pitchFamily="18" charset="0"/>
              </a:rPr>
              <a:t>f</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a:t>
            </a:r>
            <a:r>
              <a:rPr lang="en-US" i="1" baseline="-25000" dirty="0" err="1">
                <a:latin typeface="Times New Roman" panose="02020603050405020304" pitchFamily="18" charset="0"/>
                <a:cs typeface="Times New Roman" panose="02020603050405020304" pitchFamily="18" charset="0"/>
              </a:rPr>
              <a:t>f</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when we have a function that can scale relative to the coordinate origin only. This sequence is</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Translate</a:t>
            </a:r>
            <a:r>
              <a:rPr lang="en-US" dirty="0">
                <a:latin typeface="Times New Roman" panose="02020603050405020304" pitchFamily="18" charset="0"/>
                <a:cs typeface="Times New Roman" panose="02020603050405020304" pitchFamily="18" charset="0"/>
              </a:rPr>
              <a:t> the object so that the fixed point coincides with the coordinate origin.</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Scale</a:t>
            </a:r>
            <a:r>
              <a:rPr lang="en-US" dirty="0">
                <a:latin typeface="Times New Roman" panose="02020603050405020304" pitchFamily="18" charset="0"/>
                <a:cs typeface="Times New Roman" panose="02020603050405020304" pitchFamily="18" charset="0"/>
              </a:rPr>
              <a:t> the object with respect to the coordinate origin.</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the </a:t>
            </a:r>
            <a:r>
              <a:rPr lang="en-US" b="1" dirty="0">
                <a:latin typeface="Times New Roman" panose="02020603050405020304" pitchFamily="18" charset="0"/>
                <a:cs typeface="Times New Roman" panose="02020603050405020304" pitchFamily="18" charset="0"/>
              </a:rPr>
              <a:t>inverse of the translation in </a:t>
            </a:r>
            <a:r>
              <a:rPr lang="en-US" dirty="0">
                <a:latin typeface="Times New Roman" panose="02020603050405020304" pitchFamily="18" charset="0"/>
                <a:cs typeface="Times New Roman" panose="02020603050405020304" pitchFamily="18" charset="0"/>
              </a:rPr>
              <a:t>step (1) to return the object to its original position</a:t>
            </a:r>
            <a:r>
              <a:rPr lang="en-US" dirty="0" smtClean="0">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Concatenating the matrices for these three operations produces the required scaling matrix:</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3" name="image73.png"/>
          <p:cNvPicPr/>
          <p:nvPr/>
        </p:nvPicPr>
        <p:blipFill>
          <a:blip r:embed="rId2" cstate="print"/>
          <a:stretch>
            <a:fillRect/>
          </a:stretch>
        </p:blipFill>
        <p:spPr>
          <a:xfrm>
            <a:off x="307426" y="2407731"/>
            <a:ext cx="7178255" cy="1699319"/>
          </a:xfrm>
          <a:prstGeom prst="rect">
            <a:avLst/>
          </a:prstGeom>
        </p:spPr>
      </p:pic>
      <p:pic>
        <p:nvPicPr>
          <p:cNvPr id="14" name="Picture 13"/>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bwMode="auto">
          <a:xfrm>
            <a:off x="4792345" y="4379599"/>
            <a:ext cx="4351655" cy="2252345"/>
          </a:xfrm>
          <a:prstGeom prst="rect">
            <a:avLst/>
          </a:prstGeom>
          <a:noFill/>
          <a:ln w="9525">
            <a:noFill/>
            <a:miter lim="800000"/>
            <a:headEnd/>
            <a:tailEnd/>
          </a:ln>
        </p:spPr>
      </p:pic>
      <p:sp>
        <p:nvSpPr>
          <p:cNvPr id="15" name="Left-Right Arrow 14"/>
          <p:cNvSpPr/>
          <p:nvPr/>
        </p:nvSpPr>
        <p:spPr>
          <a:xfrm rot="4218845">
            <a:off x="6763845" y="3457333"/>
            <a:ext cx="1135085" cy="7749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7715043" y="3287634"/>
            <a:ext cx="1483201" cy="738664"/>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Refer this for Matrix Multiplication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54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659074"/>
            <a:ext cx="7886700" cy="2074725"/>
          </a:xfrm>
        </p:spPr>
        <p:txBody>
          <a:bodyPr/>
          <a:lstStyle/>
          <a:p>
            <a:pPr algn="ctr"/>
            <a:r>
              <a:rPr lang="en-US" sz="6000" b="1" dirty="0" smtClean="0">
                <a:latin typeface="Times New Roman" panose="02020603050405020304" pitchFamily="18" charset="0"/>
                <a:cs typeface="Times New Roman" panose="02020603050405020304" pitchFamily="18" charset="0"/>
              </a:rPr>
              <a:t>OpenGL 2D Geometric Transformation Functions</a:t>
            </a:r>
            <a:endParaRPr lang="en-IN" sz="6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36</a:t>
            </a:fld>
            <a:endParaRPr lang="en-US" altLang="en-US"/>
          </a:p>
        </p:txBody>
      </p:sp>
    </p:spTree>
    <p:extLst>
      <p:ext uri="{BB962C8B-B14F-4D97-AF65-F5344CB8AC3E}">
        <p14:creationId xmlns:p14="http://schemas.microsoft.com/office/powerpoint/2010/main" val="37865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37</a:t>
            </a:fld>
            <a:endParaRPr lang="en-US" altLang="en-US"/>
          </a:p>
        </p:txBody>
      </p:sp>
      <p:sp>
        <p:nvSpPr>
          <p:cNvPr id="5" name="Rectangle 4"/>
          <p:cNvSpPr/>
          <p:nvPr/>
        </p:nvSpPr>
        <p:spPr>
          <a:xfrm>
            <a:off x="0" y="0"/>
            <a:ext cx="9143999" cy="5570756"/>
          </a:xfrm>
          <a:prstGeom prst="rect">
            <a:avLst/>
          </a:prstGeom>
        </p:spPr>
        <p:txBody>
          <a:bodyPr wrap="square">
            <a:spAutoFit/>
          </a:bodyPr>
          <a:lstStyle/>
          <a:p>
            <a:pPr lvl="0" algn="just"/>
            <a:r>
              <a:rPr lang="en-US" b="1" u="sng" dirty="0" smtClean="0">
                <a:latin typeface="Times New Roman" panose="02020603050405020304" pitchFamily="18" charset="0"/>
                <a:cs typeface="Times New Roman" panose="02020603050405020304" pitchFamily="18" charset="0"/>
              </a:rPr>
              <a:t>Translation </a:t>
            </a:r>
            <a:r>
              <a:rPr lang="en-US" b="1" u="sng" dirty="0">
                <a:latin typeface="Times New Roman" panose="02020603050405020304" pitchFamily="18" charset="0"/>
                <a:cs typeface="Times New Roman" panose="02020603050405020304" pitchFamily="18" charset="0"/>
              </a:rPr>
              <a:t>matrix</a:t>
            </a:r>
            <a:r>
              <a:rPr lang="en-US" u="sng" dirty="0">
                <a:latin typeface="Times New Roman" panose="02020603050405020304" pitchFamily="18" charset="0"/>
                <a:cs typeface="Times New Roman" panose="02020603050405020304" pitchFamily="18" charset="0"/>
              </a:rPr>
              <a:t> is constructed with the following routine:</a:t>
            </a:r>
            <a:endParaRPr lang="en-IN"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glTranslate</a:t>
            </a:r>
            <a:r>
              <a:rPr lang="en-US" b="1" dirty="0">
                <a:solidFill>
                  <a:srgbClr val="FF0000"/>
                </a:solidFill>
                <a:latin typeface="Times New Roman" panose="02020603050405020304" pitchFamily="18" charset="0"/>
                <a:cs typeface="Times New Roman" panose="02020603050405020304" pitchFamily="18" charset="0"/>
              </a:rPr>
              <a:t>*(</a:t>
            </a:r>
            <a:r>
              <a:rPr lang="en-US" b="1" dirty="0" err="1">
                <a:solidFill>
                  <a:srgbClr val="FF0000"/>
                </a:solidFill>
                <a:latin typeface="Times New Roman" panose="02020603050405020304" pitchFamily="18" charset="0"/>
                <a:cs typeface="Times New Roman" panose="02020603050405020304" pitchFamily="18" charset="0"/>
              </a:rPr>
              <a:t>tx</a:t>
            </a:r>
            <a:r>
              <a:rPr lang="en-US" b="1" dirty="0">
                <a:solidFill>
                  <a:srgbClr val="FF0000"/>
                </a:solidFill>
                <a:latin typeface="Times New Roman" panose="02020603050405020304" pitchFamily="18" charset="0"/>
                <a:cs typeface="Times New Roman" panose="02020603050405020304" pitchFamily="18" charset="0"/>
              </a:rPr>
              <a:t>, ty, </a:t>
            </a:r>
            <a:r>
              <a:rPr lang="en-US" b="1" dirty="0" err="1">
                <a:solidFill>
                  <a:srgbClr val="FF0000"/>
                </a:solidFill>
                <a:latin typeface="Times New Roman" panose="02020603050405020304" pitchFamily="18" charset="0"/>
                <a:cs typeface="Times New Roman" panose="02020603050405020304" pitchFamily="18" charset="0"/>
              </a:rPr>
              <a:t>tz</a:t>
            </a:r>
            <a:r>
              <a:rPr lang="en-US" b="1" dirty="0">
                <a:solidFill>
                  <a:srgbClr val="FF0000"/>
                </a:solidFill>
                <a:latin typeface="Times New Roman" panose="02020603050405020304" pitchFamily="18" charset="0"/>
                <a:cs typeface="Times New Roman" panose="02020603050405020304" pitchFamily="18" charset="0"/>
              </a:rPr>
              <a:t>);</a:t>
            </a:r>
            <a:endParaRPr lang="en-IN" sz="1600" dirty="0">
              <a:solidFill>
                <a:srgbClr val="FF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parameters </a:t>
            </a:r>
            <a:r>
              <a:rPr lang="en-US" b="1" dirty="0" err="1">
                <a:latin typeface="Times New Roman" panose="02020603050405020304" pitchFamily="18" charset="0"/>
                <a:cs typeface="Times New Roman" panose="02020603050405020304" pitchFamily="18" charset="0"/>
              </a:rPr>
              <a:t>tx</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tz</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be assigned any real-number values, and the single suffix code to be affixed to this function is either </a:t>
            </a:r>
            <a:r>
              <a:rPr lang="en-US" b="1" dirty="0">
                <a:latin typeface="Times New Roman" panose="02020603050405020304" pitchFamily="18" charset="0"/>
                <a:cs typeface="Times New Roman" panose="02020603050405020304" pitchFamily="18" charset="0"/>
              </a:rPr>
              <a:t>f </a:t>
            </a:r>
            <a:r>
              <a:rPr lang="en-US" dirty="0">
                <a:latin typeface="Times New Roman" panose="02020603050405020304" pitchFamily="18" charset="0"/>
                <a:cs typeface="Times New Roman" panose="02020603050405020304" pitchFamily="18" charset="0"/>
              </a:rPr>
              <a:t>(float) or </a:t>
            </a:r>
            <a:r>
              <a:rPr lang="en-US" b="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(double).</a:t>
            </a:r>
            <a:endParaRPr lang="en-IN"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two-dimensional applications, we set </a:t>
            </a:r>
            <a:r>
              <a:rPr lang="en-US" b="1" dirty="0" err="1">
                <a:latin typeface="Times New Roman" panose="02020603050405020304" pitchFamily="18" charset="0"/>
                <a:cs typeface="Times New Roman" panose="02020603050405020304" pitchFamily="18" charset="0"/>
              </a:rPr>
              <a:t>tz</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0.0; </a:t>
            </a:r>
            <a:endParaRPr lang="en-IN"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glTranslatef</a:t>
            </a:r>
            <a:r>
              <a:rPr lang="en-US" b="1" dirty="0">
                <a:latin typeface="Times New Roman" panose="02020603050405020304" pitchFamily="18" charset="0"/>
                <a:cs typeface="Times New Roman" panose="02020603050405020304" pitchFamily="18" charset="0"/>
              </a:rPr>
              <a:t> (25.0, -10.0, 0.0</a:t>
            </a:r>
            <a:r>
              <a:rPr lang="en-US" b="1"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Rotation </a:t>
            </a:r>
            <a:r>
              <a:rPr lang="en-US" b="1" u="sng" dirty="0">
                <a:latin typeface="Times New Roman" panose="02020603050405020304" pitchFamily="18" charset="0"/>
                <a:cs typeface="Times New Roman" panose="02020603050405020304" pitchFamily="18" charset="0"/>
              </a:rPr>
              <a:t>matrix</a:t>
            </a:r>
            <a:r>
              <a:rPr lang="en-US" u="sng" dirty="0">
                <a:latin typeface="Times New Roman" panose="02020603050405020304" pitchFamily="18" charset="0"/>
                <a:cs typeface="Times New Roman" panose="02020603050405020304" pitchFamily="18" charset="0"/>
              </a:rPr>
              <a:t> is generated with</a:t>
            </a:r>
            <a:endParaRPr lang="en-IN" dirty="0">
              <a:latin typeface="Times New Roman" panose="02020603050405020304" pitchFamily="18" charset="0"/>
              <a:cs typeface="Times New Roman" panose="02020603050405020304" pitchFamily="18" charset="0"/>
            </a:endParaRPr>
          </a:p>
          <a:p>
            <a:pPr algn="just"/>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glRotate</a:t>
            </a:r>
            <a:r>
              <a:rPr lang="en-US" b="1" dirty="0">
                <a:solidFill>
                  <a:srgbClr val="FF0000"/>
                </a:solidFill>
                <a:latin typeface="Times New Roman" panose="02020603050405020304" pitchFamily="18" charset="0"/>
                <a:cs typeface="Times New Roman" panose="02020603050405020304" pitchFamily="18" charset="0"/>
              </a:rPr>
              <a:t>*(theta, </a:t>
            </a:r>
            <a:r>
              <a:rPr lang="en-US" b="1" dirty="0" err="1">
                <a:solidFill>
                  <a:srgbClr val="FF0000"/>
                </a:solidFill>
                <a:latin typeface="Times New Roman" panose="02020603050405020304" pitchFamily="18" charset="0"/>
                <a:cs typeface="Times New Roman" panose="02020603050405020304" pitchFamily="18" charset="0"/>
              </a:rPr>
              <a:t>vx</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vy</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vz</a:t>
            </a:r>
            <a:r>
              <a:rPr lang="en-US" b="1" dirty="0">
                <a:solidFill>
                  <a:srgbClr val="FF0000"/>
                </a:solidFill>
                <a:latin typeface="Times New Roman" panose="02020603050405020304" pitchFamily="18" charset="0"/>
                <a:cs typeface="Times New Roman" panose="02020603050405020304" pitchFamily="18" charset="0"/>
              </a:rPr>
              <a:t>);</a:t>
            </a:r>
            <a:endParaRPr lang="en-IN" b="1" dirty="0">
              <a:solidFill>
                <a:srgbClr val="FF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the vector </a:t>
            </a:r>
            <a:r>
              <a:rPr lang="en-US" b="1" dirty="0">
                <a:latin typeface="Times New Roman" panose="02020603050405020304" pitchFamily="18" charset="0"/>
                <a:cs typeface="Times New Roman" panose="02020603050405020304" pitchFamily="18" charset="0"/>
              </a:rPr>
              <a:t>v </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vx</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vy</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vz</a:t>
            </a:r>
            <a:r>
              <a:rPr lang="en-US" dirty="0">
                <a:latin typeface="Times New Roman" panose="02020603050405020304" pitchFamily="18" charset="0"/>
                <a:cs typeface="Times New Roman" panose="02020603050405020304" pitchFamily="18" charset="0"/>
              </a:rPr>
              <a:t>) can have any floating-point values for its components  defines the orientation for a rotation axis that passes through the coordinate origin</a:t>
            </a:r>
            <a:r>
              <a:rPr lang="en-US"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suffix code can be either </a:t>
            </a:r>
            <a:r>
              <a:rPr lang="en-US" sz="1600" b="1" dirty="0">
                <a:latin typeface="Times New Roman" panose="02020603050405020304" pitchFamily="18" charset="0"/>
                <a:cs typeface="Times New Roman" panose="02020603050405020304" pitchFamily="18" charset="0"/>
              </a:rPr>
              <a:t>f </a:t>
            </a:r>
            <a:r>
              <a:rPr lang="en-US" sz="1600" dirty="0">
                <a:latin typeface="Times New Roman" panose="02020603050405020304" pitchFamily="18" charset="0"/>
                <a:cs typeface="Times New Roman" panose="02020603050405020304" pitchFamily="18" charset="0"/>
              </a:rPr>
              <a:t>or </a:t>
            </a:r>
            <a:r>
              <a:rPr lang="en-US" sz="1600" b="1"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and parameter </a:t>
            </a:r>
            <a:r>
              <a:rPr lang="en-US" sz="1600" b="1" dirty="0">
                <a:latin typeface="Times New Roman" panose="02020603050405020304" pitchFamily="18" charset="0"/>
                <a:cs typeface="Times New Roman" panose="02020603050405020304" pitchFamily="18" charset="0"/>
              </a:rPr>
              <a:t>theta </a:t>
            </a:r>
            <a:r>
              <a:rPr lang="en-US" sz="1600" dirty="0">
                <a:latin typeface="Times New Roman" panose="02020603050405020304" pitchFamily="18" charset="0"/>
                <a:cs typeface="Times New Roman" panose="02020603050405020304" pitchFamily="18" charset="0"/>
              </a:rPr>
              <a:t>is to be assigned a rotation angle in </a:t>
            </a:r>
            <a:r>
              <a:rPr lang="en-US" sz="1600" dirty="0" smtClean="0">
                <a:latin typeface="Times New Roman" panose="02020603050405020304" pitchFamily="18" charset="0"/>
                <a:cs typeface="Times New Roman" panose="02020603050405020304" pitchFamily="18" charset="0"/>
              </a:rPr>
              <a:t>degree</a:t>
            </a:r>
          </a:p>
          <a:p>
            <a:pPr marL="742950" lvl="1"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the statement: </a:t>
            </a:r>
            <a:r>
              <a:rPr lang="en-US" sz="1600" b="1" dirty="0" err="1">
                <a:latin typeface="Times New Roman" panose="02020603050405020304" pitchFamily="18" charset="0"/>
                <a:cs typeface="Times New Roman" panose="02020603050405020304" pitchFamily="18" charset="0"/>
              </a:rPr>
              <a:t>glRotatef</a:t>
            </a:r>
            <a:r>
              <a:rPr lang="en-US" sz="1600" b="1" dirty="0">
                <a:latin typeface="Times New Roman" panose="02020603050405020304" pitchFamily="18" charset="0"/>
                <a:cs typeface="Times New Roman" panose="02020603050405020304" pitchFamily="18" charset="0"/>
              </a:rPr>
              <a:t> (90.0, 0.0, 0.0, 1.0</a:t>
            </a:r>
            <a:r>
              <a:rPr lang="en-US" sz="1600"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Scaling </a:t>
            </a:r>
            <a:r>
              <a:rPr lang="en-US" b="1" u="sng" dirty="0">
                <a:latin typeface="Times New Roman" panose="02020603050405020304" pitchFamily="18" charset="0"/>
                <a:cs typeface="Times New Roman" panose="02020603050405020304" pitchFamily="18" charset="0"/>
              </a:rPr>
              <a:t>matrix</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with respect to the coordinate origin with the following routine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glScale</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sx</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sy</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sz</a:t>
            </a:r>
            <a:r>
              <a:rPr lang="en-US" b="1" dirty="0">
                <a:solidFill>
                  <a:srgbClr val="FF0000"/>
                </a:solidFill>
                <a:latin typeface="Times New Roman" panose="02020603050405020304" pitchFamily="18" charset="0"/>
                <a:cs typeface="Times New Roman" panose="02020603050405020304" pitchFamily="18" charset="0"/>
              </a:rPr>
              <a:t>);</a:t>
            </a:r>
            <a:endParaRPr lang="en-IN" b="1" dirty="0">
              <a:solidFill>
                <a:srgbClr val="FF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suffix code is again either </a:t>
            </a:r>
            <a:r>
              <a:rPr lang="en-US" b="1" dirty="0">
                <a:latin typeface="Times New Roman" panose="02020603050405020304" pitchFamily="18" charset="0"/>
                <a:cs typeface="Times New Roman" panose="02020603050405020304" pitchFamily="18" charset="0"/>
              </a:rPr>
              <a:t>f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and the scaling parameters can be assigned any real-number values.</a:t>
            </a:r>
            <a:endParaRPr lang="en-IN"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Scaling in a two-dimensional system involves changes in the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dimensions, so a typical two-dimensional scaling operation has a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scaling factor of 1.0</a:t>
            </a:r>
            <a:endParaRPr lang="en-IN"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 </a:t>
            </a:r>
            <a:r>
              <a:rPr lang="en-US" b="1" dirty="0" err="1">
                <a:latin typeface="Times New Roman" panose="02020603050405020304" pitchFamily="18" charset="0"/>
                <a:cs typeface="Times New Roman" panose="02020603050405020304" pitchFamily="18" charset="0"/>
              </a:rPr>
              <a:t>glScalef</a:t>
            </a:r>
            <a:r>
              <a:rPr lang="en-US" b="1" dirty="0">
                <a:latin typeface="Times New Roman" panose="02020603050405020304" pitchFamily="18" charset="0"/>
                <a:cs typeface="Times New Roman" panose="02020603050405020304" pitchFamily="18" charset="0"/>
              </a:rPr>
              <a:t> (2.0, -3.0, 1.0);</a:t>
            </a:r>
            <a:endParaRPr lang="en-IN" b="1" dirty="0">
              <a:latin typeface="Times New Roman" panose="02020603050405020304" pitchFamily="18" charset="0"/>
              <a:cs typeface="Times New Roman" panose="02020603050405020304" pitchFamily="18" charset="0"/>
            </a:endParaRPr>
          </a:p>
          <a:p>
            <a:pPr lvl="1" algn="just"/>
            <a:endParaRPr lang="en-US" sz="1600" b="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730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659074"/>
            <a:ext cx="7886700" cy="2074725"/>
          </a:xfrm>
        </p:spPr>
        <p:txBody>
          <a:bodyPr/>
          <a:lstStyle/>
          <a:p>
            <a:pPr algn="ctr"/>
            <a:r>
              <a:rPr lang="en-US" sz="6000" b="1" dirty="0"/>
              <a:t>Basics of 2D viewing and Clipping</a:t>
            </a:r>
            <a:r>
              <a:rPr lang="en-US" sz="6000" b="1" dirty="0" smtClean="0"/>
              <a:t>:</a:t>
            </a:r>
            <a:endParaRPr lang="en-IN" sz="6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38</a:t>
            </a:fld>
            <a:endParaRPr lang="en-US" altLang="en-US"/>
          </a:p>
        </p:txBody>
      </p:sp>
    </p:spTree>
    <p:extLst>
      <p:ext uri="{BB962C8B-B14F-4D97-AF65-F5344CB8AC3E}">
        <p14:creationId xmlns:p14="http://schemas.microsoft.com/office/powerpoint/2010/main" val="221045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659074"/>
            <a:ext cx="7886700" cy="2074725"/>
          </a:xfrm>
        </p:spPr>
        <p:txBody>
          <a:bodyPr/>
          <a:lstStyle/>
          <a:p>
            <a:pPr algn="ctr"/>
            <a:r>
              <a:rPr lang="en-US" sz="6000" b="1" dirty="0" smtClean="0"/>
              <a:t>Basics of 2D viewing :</a:t>
            </a:r>
            <a:endParaRPr lang="en-IN" sz="6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39</a:t>
            </a:fld>
            <a:endParaRPr lang="en-US" altLang="en-US"/>
          </a:p>
        </p:txBody>
      </p:sp>
    </p:spTree>
    <p:extLst>
      <p:ext uri="{BB962C8B-B14F-4D97-AF65-F5344CB8AC3E}">
        <p14:creationId xmlns:p14="http://schemas.microsoft.com/office/powerpoint/2010/main" val="231871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815942-E7CA-42D7-D2AD-B19F4A0D1E12}"/>
              </a:ext>
            </a:extLst>
          </p:cNvPr>
          <p:cNvSpPr>
            <a:spLocks noGrp="1"/>
          </p:cNvSpPr>
          <p:nvPr>
            <p:ph type="sldNum" sz="quarter" idx="12"/>
          </p:nvPr>
        </p:nvSpPr>
        <p:spPr/>
        <p:txBody>
          <a:bodyPr/>
          <a:lstStyle/>
          <a:p>
            <a:pPr>
              <a:defRPr/>
            </a:pPr>
            <a:fld id="{1C7274E6-1AC6-43D8-BC31-67511017BF8B}" type="slidenum">
              <a:rPr lang="en-US" altLang="en-US" smtClean="0"/>
              <a:pPr>
                <a:defRPr/>
              </a:pPr>
              <a:t>4</a:t>
            </a:fld>
            <a:endParaRPr lang="en-US" altLang="en-US"/>
          </a:p>
        </p:txBody>
      </p:sp>
      <p:sp>
        <p:nvSpPr>
          <p:cNvPr id="7" name="Rectangle 6"/>
          <p:cNvSpPr/>
          <p:nvPr/>
        </p:nvSpPr>
        <p:spPr>
          <a:xfrm>
            <a:off x="55413" y="11885"/>
            <a:ext cx="9144000" cy="18928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This translation is achieved by adding the translation coordinates to the old coordinates of the </a:t>
            </a:r>
            <a:r>
              <a:rPr lang="en-US" dirty="0" smtClean="0">
                <a:latin typeface="Times New Roman" panose="02020603050405020304" pitchFamily="18" charset="0"/>
                <a:cs typeface="Times New Roman" panose="02020603050405020304" pitchFamily="18" charset="0"/>
              </a:rPr>
              <a:t>object </a:t>
            </a:r>
            <a:r>
              <a:rPr lang="en-US" dirty="0">
                <a:latin typeface="Times New Roman" panose="02020603050405020304" pitchFamily="18" charset="0"/>
                <a:cs typeface="Times New Roman" panose="02020603050405020304" pitchFamily="18" charset="0"/>
              </a:rPr>
              <a:t>as-</a:t>
            </a:r>
            <a:endParaRPr lang="en-IN" dirty="0">
              <a:latin typeface="Times New Roman" panose="02020603050405020304" pitchFamily="18" charset="0"/>
              <a:cs typeface="Times New Roman" panose="02020603050405020304" pitchFamily="18" charset="0"/>
            </a:endParaRPr>
          </a:p>
          <a:p>
            <a:pPr lvl="0">
              <a:spcBef>
                <a:spcPts val="600"/>
              </a:spcBef>
            </a:pPr>
            <a:r>
              <a:rPr lang="en-US" sz="20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denotes translation towards X axis)</a:t>
            </a:r>
            <a:endParaRPr lang="en-IN" dirty="0">
              <a:latin typeface="Times New Roman" panose="02020603050405020304" pitchFamily="18" charset="0"/>
              <a:cs typeface="Times New Roman" panose="02020603050405020304" pitchFamily="18" charset="0"/>
            </a:endParaRPr>
          </a:p>
          <a:p>
            <a:pPr lvl="0">
              <a:spcBef>
                <a:spcPts val="600"/>
              </a:spcBef>
            </a:pPr>
            <a:r>
              <a:rPr lang="en-US" sz="20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old</a:t>
            </a:r>
            <a:r>
              <a:rPr lang="en-US" sz="2000" dirty="0">
                <a:latin typeface="Times New Roman" panose="02020603050405020304" pitchFamily="18" charset="0"/>
                <a:cs typeface="Times New Roman" panose="02020603050405020304" pitchFamily="18" charset="0"/>
              </a:rPr>
              <a:t> + T</a:t>
            </a:r>
            <a:r>
              <a:rPr lang="en-US" sz="2400" baseline="-250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denotes translation towards Y axis</a:t>
            </a:r>
            <a:r>
              <a:rPr lang="en-US" dirty="0" smtClean="0">
                <a:latin typeface="Times New Roman" panose="02020603050405020304" pitchFamily="18" charset="0"/>
                <a:cs typeface="Times New Roman" panose="02020603050405020304" pitchFamily="18" charset="0"/>
              </a:rPr>
              <a:t>)</a:t>
            </a:r>
          </a:p>
          <a:p>
            <a:pPr lvl="0">
              <a:spcBef>
                <a:spcPts val="600"/>
              </a:spcBef>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Matrix form, the above translation equations may be represented as</a:t>
            </a:r>
            <a:endParaRPr lang="en-IN" dirty="0">
              <a:latin typeface="Times New Roman" panose="02020603050405020304" pitchFamily="18" charset="0"/>
              <a:cs typeface="Times New Roman" panose="02020603050405020304" pitchFamily="18" charset="0"/>
            </a:endParaRPr>
          </a:p>
        </p:txBody>
      </p:sp>
      <p:pic>
        <p:nvPicPr>
          <p:cNvPr id="10" name="Picture 9" descr="https://www.gatevidyalay.com/wp-content/uploads/2019/08/Translation-Matrix-in-Computer-Graphics-1.png"/>
          <p:cNvPicPr/>
          <p:nvPr/>
        </p:nvPicPr>
        <p:blipFill>
          <a:blip r:embed="rId2"/>
          <a:srcRect/>
          <a:stretch>
            <a:fillRect/>
          </a:stretch>
        </p:blipFill>
        <p:spPr bwMode="auto">
          <a:xfrm>
            <a:off x="190714" y="1828800"/>
            <a:ext cx="3291407" cy="1209963"/>
          </a:xfrm>
          <a:prstGeom prst="rect">
            <a:avLst/>
          </a:prstGeom>
          <a:noFill/>
          <a:ln w="9525">
            <a:noFill/>
            <a:miter lim="800000"/>
            <a:headEnd/>
            <a:tailEnd/>
          </a:ln>
        </p:spPr>
      </p:pic>
      <p:sp>
        <p:nvSpPr>
          <p:cNvPr id="9" name="Rectangle 8"/>
          <p:cNvSpPr/>
          <p:nvPr/>
        </p:nvSpPr>
        <p:spPr>
          <a:xfrm>
            <a:off x="0" y="3010967"/>
            <a:ext cx="91440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translation values of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is calculated as</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144519" y="3373079"/>
                <a:ext cx="22075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latin typeface="Cambria Math"/>
                        </a:rPr>
                        <m:t> </m:t>
                      </m:r>
                      <m:sSub>
                        <m:sSubPr>
                          <m:ctrlPr>
                            <a:rPr lang="en-IN" sz="2000" b="1" i="1">
                              <a:latin typeface="Cambria Math" panose="02040503050406030204" pitchFamily="18" charset="0"/>
                            </a:rPr>
                          </m:ctrlPr>
                        </m:sSubPr>
                        <m:e>
                          <m:r>
                            <a:rPr lang="en-US" sz="2000" b="1" i="1">
                              <a:latin typeface="Cambria Math"/>
                            </a:rPr>
                            <m:t>𝐗</m:t>
                          </m:r>
                        </m:e>
                        <m:sub>
                          <m:r>
                            <a:rPr lang="en-US" sz="2000" b="1" i="1">
                              <a:latin typeface="Cambria Math"/>
                            </a:rPr>
                            <m:t>𝐧𝐞𝐰</m:t>
                          </m:r>
                        </m:sub>
                      </m:sSub>
                      <m:r>
                        <a:rPr lang="en-US" sz="2000" b="1">
                          <a:latin typeface="Cambria Math"/>
                        </a:rPr>
                        <m:t>=</m:t>
                      </m:r>
                      <m:sSub>
                        <m:sSubPr>
                          <m:ctrlPr>
                            <a:rPr lang="en-IN" sz="2000" b="1" i="1">
                              <a:latin typeface="Cambria Math" panose="02040503050406030204" pitchFamily="18" charset="0"/>
                            </a:rPr>
                          </m:ctrlPr>
                        </m:sSubPr>
                        <m:e>
                          <m:r>
                            <a:rPr lang="en-US" sz="2000" b="1" i="1">
                              <a:latin typeface="Cambria Math"/>
                            </a:rPr>
                            <m:t>𝐗</m:t>
                          </m:r>
                        </m:e>
                        <m:sub>
                          <m:r>
                            <a:rPr lang="en-US" sz="2000" b="1" i="1">
                              <a:latin typeface="Cambria Math"/>
                            </a:rPr>
                            <m:t>𝐨𝐥𝐝</m:t>
                          </m:r>
                        </m:sub>
                      </m:sSub>
                      <m:r>
                        <a:rPr lang="en-US" sz="2000" b="1">
                          <a:latin typeface="Cambria Math"/>
                        </a:rPr>
                        <m:t>+</m:t>
                      </m:r>
                      <m:sSub>
                        <m:sSubPr>
                          <m:ctrlPr>
                            <a:rPr lang="en-IN" sz="2000" b="1" i="1">
                              <a:latin typeface="Cambria Math" panose="02040503050406030204" pitchFamily="18" charset="0"/>
                            </a:rPr>
                          </m:ctrlPr>
                        </m:sSubPr>
                        <m:e>
                          <m:r>
                            <a:rPr lang="en-US" sz="2000" b="1" i="1">
                              <a:latin typeface="Cambria Math"/>
                            </a:rPr>
                            <m:t>𝐓</m:t>
                          </m:r>
                        </m:e>
                        <m:sub>
                          <m:r>
                            <a:rPr lang="en-US" sz="2000" b="1" i="1">
                              <a:latin typeface="Cambria Math"/>
                            </a:rPr>
                            <m:t>𝐱</m:t>
                          </m:r>
                        </m:sub>
                      </m:sSub>
                    </m:oMath>
                  </m:oMathPara>
                </a14:m>
                <a:endParaRPr lang="en-IN" dirty="0"/>
              </a:p>
            </p:txBody>
          </p:sp>
        </mc:Choice>
        <mc:Fallback xmlns="">
          <p:sp>
            <p:nvSpPr>
              <p:cNvPr id="11" name="Rectangle 10"/>
              <p:cNvSpPr>
                <a:spLocks noRot="1" noChangeAspect="1" noMove="1" noResize="1" noEditPoints="1" noAdjustHandles="1" noChangeArrowheads="1" noChangeShapeType="1" noTextEdit="1"/>
              </p:cNvSpPr>
              <p:nvPr/>
            </p:nvSpPr>
            <p:spPr>
              <a:xfrm>
                <a:off x="144519" y="3373079"/>
                <a:ext cx="2207527" cy="400110"/>
              </a:xfrm>
              <a:prstGeom prst="rect">
                <a:avLst/>
              </a:prstGeom>
              <a:blipFill rotWithShape="1">
                <a:blip r:embed="rId3"/>
                <a:stretch>
                  <a:fillRect b="-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789752" y="3382316"/>
                <a:ext cx="2154629" cy="42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b="1" i="1">
                              <a:latin typeface="Cambria Math" panose="02040503050406030204" pitchFamily="18" charset="0"/>
                            </a:rPr>
                          </m:ctrlPr>
                        </m:sSubPr>
                        <m:e>
                          <m:r>
                            <a:rPr lang="en-US" sz="2000" b="1" i="1">
                              <a:latin typeface="Cambria Math"/>
                            </a:rPr>
                            <m:t>𝐘</m:t>
                          </m:r>
                        </m:e>
                        <m:sub>
                          <m:r>
                            <a:rPr lang="en-US" sz="2000" b="1" i="1">
                              <a:latin typeface="Cambria Math"/>
                            </a:rPr>
                            <m:t>𝐧𝐞𝐰</m:t>
                          </m:r>
                        </m:sub>
                      </m:sSub>
                      <m:r>
                        <a:rPr lang="en-US" sz="2000" b="1">
                          <a:latin typeface="Cambria Math"/>
                        </a:rPr>
                        <m:t>=</m:t>
                      </m:r>
                      <m:sSub>
                        <m:sSubPr>
                          <m:ctrlPr>
                            <a:rPr lang="en-IN" sz="2000" b="1" i="1">
                              <a:latin typeface="Cambria Math" panose="02040503050406030204" pitchFamily="18" charset="0"/>
                            </a:rPr>
                          </m:ctrlPr>
                        </m:sSubPr>
                        <m:e>
                          <m:r>
                            <a:rPr lang="en-US" sz="2000" b="1" i="1">
                              <a:latin typeface="Cambria Math"/>
                            </a:rPr>
                            <m:t>𝐘</m:t>
                          </m:r>
                        </m:e>
                        <m:sub>
                          <m:r>
                            <a:rPr lang="en-US" sz="2000" b="1" i="1">
                              <a:latin typeface="Cambria Math"/>
                            </a:rPr>
                            <m:t>𝐨𝐥𝐝</m:t>
                          </m:r>
                        </m:sub>
                      </m:sSub>
                      <m:r>
                        <a:rPr lang="en-US" sz="2000" b="1">
                          <a:latin typeface="Cambria Math"/>
                        </a:rPr>
                        <m:t>+</m:t>
                      </m:r>
                      <m:sSub>
                        <m:sSubPr>
                          <m:ctrlPr>
                            <a:rPr lang="en-IN" sz="2000" b="1" i="1">
                              <a:latin typeface="Cambria Math" panose="02040503050406030204" pitchFamily="18" charset="0"/>
                            </a:rPr>
                          </m:ctrlPr>
                        </m:sSubPr>
                        <m:e>
                          <m:r>
                            <a:rPr lang="en-US" sz="2000" b="1" i="1">
                              <a:latin typeface="Cambria Math"/>
                            </a:rPr>
                            <m:t>𝐓</m:t>
                          </m:r>
                        </m:e>
                        <m:sub>
                          <m:r>
                            <a:rPr lang="en-US" sz="2000" b="1" i="1">
                              <a:latin typeface="Cambria Math"/>
                            </a:rPr>
                            <m:t>𝐲</m:t>
                          </m:r>
                        </m:sub>
                      </m:sSub>
                    </m:oMath>
                  </m:oMathPara>
                </a14:m>
                <a:endParaRPr lang="en-IN" dirty="0"/>
              </a:p>
            </p:txBody>
          </p:sp>
        </mc:Choice>
        <mc:Fallback xmlns="">
          <p:sp>
            <p:nvSpPr>
              <p:cNvPr id="12" name="Rectangle 11"/>
              <p:cNvSpPr>
                <a:spLocks noRot="1" noChangeAspect="1" noMove="1" noResize="1" noEditPoints="1" noAdjustHandles="1" noChangeArrowheads="1" noChangeShapeType="1" noTextEdit="1"/>
              </p:cNvSpPr>
              <p:nvPr/>
            </p:nvSpPr>
            <p:spPr>
              <a:xfrm>
                <a:off x="2789752" y="3382316"/>
                <a:ext cx="2154629" cy="428259"/>
              </a:xfrm>
              <a:prstGeom prst="rect">
                <a:avLst/>
              </a:prstGeom>
              <a:blipFill rotWithShape="1">
                <a:blip r:embed="rId4"/>
                <a:stretch>
                  <a:fillRect b="-7143"/>
                </a:stretch>
              </a:blipFill>
            </p:spPr>
            <p:txBody>
              <a:bodyPr/>
              <a:lstStyle/>
              <a:p>
                <a:r>
                  <a:rPr lang="en-IN">
                    <a:noFill/>
                  </a:rPr>
                  <a:t> </a:t>
                </a:r>
              </a:p>
            </p:txBody>
          </p:sp>
        </mc:Fallback>
      </mc:AlternateContent>
      <p:sp>
        <p:nvSpPr>
          <p:cNvPr id="13" name="Rectangle 12"/>
          <p:cNvSpPr/>
          <p:nvPr/>
        </p:nvSpPr>
        <p:spPr>
          <a:xfrm>
            <a:off x="0" y="3788049"/>
            <a:ext cx="9097454"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translation distance pair (</a:t>
            </a:r>
            <a:r>
              <a:rPr lang="en-US" dirty="0" err="1">
                <a:latin typeface="Times New Roman" panose="02020603050405020304" pitchFamily="18" charset="0"/>
                <a:cs typeface="Times New Roman" panose="02020603050405020304" pitchFamily="18" charset="0"/>
              </a:rPr>
              <a:t>T</a:t>
            </a:r>
            <a:r>
              <a:rPr lang="en-US" baseline="-25000"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,T</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called a </a:t>
            </a:r>
            <a:r>
              <a:rPr lang="en-US" b="1" dirty="0">
                <a:latin typeface="Times New Roman" panose="02020603050405020304" pitchFamily="18" charset="0"/>
                <a:cs typeface="Times New Roman" panose="02020603050405020304" pitchFamily="18" charset="0"/>
              </a:rPr>
              <a:t>translation vector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shift vector Column  vector representation is given as</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3694917" y="4137860"/>
                <a:ext cx="3592137" cy="708720"/>
              </a:xfrm>
              <a:prstGeom prst="rect">
                <a:avLst/>
              </a:prstGeom>
            </p:spPr>
            <p:txBody>
              <a:bodyPr wrap="none">
                <a:spAutoFit/>
              </a:bodyPr>
              <a:lstStyle/>
              <a:p>
                <a14:m>
                  <m:oMath xmlns:m="http://schemas.openxmlformats.org/officeDocument/2006/math">
                    <m:r>
                      <m:rPr>
                        <m:sty m:val="p"/>
                      </m:rPr>
                      <a:rPr lang="en-US">
                        <a:latin typeface="Cambria Math"/>
                      </a:rPr>
                      <m:t>P</m:t>
                    </m:r>
                    <m:r>
                      <a:rPr lang="en-US" i="1">
                        <a:latin typeface="Cambria Math"/>
                      </a:rPr>
                      <m:t>′</m:t>
                    </m:r>
                    <m:r>
                      <a:rPr lang="en-US">
                        <a:latin typeface="Cambria Math"/>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sty m:val="p"/>
                                    </m:rPr>
                                    <a:rPr lang="en-US">
                                      <a:latin typeface="Cambria Math"/>
                                    </a:rPr>
                                    <m:t>X</m:t>
                                  </m:r>
                                </m:e>
                                <m:sub>
                                  <m:r>
                                    <m:rPr>
                                      <m:sty m:val="p"/>
                                    </m:rPr>
                                    <a:rPr lang="en-US">
                                      <a:latin typeface="Cambria Math"/>
                                    </a:rPr>
                                    <m:t>new</m:t>
                                  </m:r>
                                </m:sub>
                              </m:sSub>
                            </m:e>
                          </m:mr>
                          <m:mr>
                            <m:e>
                              <m:sSub>
                                <m:sSubPr>
                                  <m:ctrlPr>
                                    <a:rPr lang="en-IN" i="1">
                                      <a:latin typeface="Cambria Math" panose="02040503050406030204" pitchFamily="18" charset="0"/>
                                    </a:rPr>
                                  </m:ctrlPr>
                                </m:sSubPr>
                                <m:e>
                                  <m:r>
                                    <m:rPr>
                                      <m:sty m:val="p"/>
                                    </m:rPr>
                                    <a:rPr lang="en-US">
                                      <a:latin typeface="Cambria Math"/>
                                    </a:rPr>
                                    <m:t>Y</m:t>
                                  </m:r>
                                </m:e>
                                <m:sub>
                                  <m:r>
                                    <m:rPr>
                                      <m:sty m:val="p"/>
                                    </m:rPr>
                                    <a:rPr lang="en-US">
                                      <a:latin typeface="Cambria Math"/>
                                    </a:rPr>
                                    <m:t>new</m:t>
                                  </m:r>
                                </m:sub>
                              </m:sSub>
                            </m:e>
                          </m:mr>
                        </m:m>
                      </m:e>
                    </m:d>
                  </m:oMath>
                </a14:m>
                <a:r>
                  <a:rPr lang="en-US" dirty="0"/>
                  <a:t> </a:t>
                </a:r>
                <a14:m>
                  <m:oMath xmlns:m="http://schemas.openxmlformats.org/officeDocument/2006/math">
                    <m:r>
                      <a:rPr lang="en-US" i="1">
                        <a:latin typeface="Cambria Math"/>
                      </a:rPr>
                      <m:t>    </m:t>
                    </m:r>
                    <m:r>
                      <m:rPr>
                        <m:sty m:val="p"/>
                      </m:rPr>
                      <a:rPr lang="en-US">
                        <a:latin typeface="Cambria Math"/>
                      </a:rPr>
                      <m:t>P</m:t>
                    </m:r>
                    <m:r>
                      <a:rPr lang="en-US">
                        <a:latin typeface="Cambria Math"/>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sty m:val="p"/>
                                    </m:rPr>
                                    <a:rPr lang="en-US">
                                      <a:latin typeface="Cambria Math"/>
                                    </a:rPr>
                                    <m:t>X</m:t>
                                  </m:r>
                                </m:e>
                                <m:sub>
                                  <m:r>
                                    <m:rPr>
                                      <m:sty m:val="p"/>
                                    </m:rPr>
                                    <a:rPr lang="en-US">
                                      <a:latin typeface="Cambria Math"/>
                                    </a:rPr>
                                    <m:t>old</m:t>
                                  </m:r>
                                </m:sub>
                              </m:sSub>
                            </m:e>
                          </m:mr>
                          <m:mr>
                            <m:e>
                              <m:sSub>
                                <m:sSubPr>
                                  <m:ctrlPr>
                                    <a:rPr lang="en-IN" i="1">
                                      <a:latin typeface="Cambria Math" panose="02040503050406030204" pitchFamily="18" charset="0"/>
                                    </a:rPr>
                                  </m:ctrlPr>
                                </m:sSubPr>
                                <m:e>
                                  <m:r>
                                    <m:rPr>
                                      <m:sty m:val="p"/>
                                    </m:rPr>
                                    <a:rPr lang="en-US">
                                      <a:latin typeface="Cambria Math"/>
                                    </a:rPr>
                                    <m:t>Y</m:t>
                                  </m:r>
                                </m:e>
                                <m:sub>
                                  <m:r>
                                    <m:rPr>
                                      <m:sty m:val="p"/>
                                    </m:rPr>
                                    <a:rPr lang="en-US">
                                      <a:latin typeface="Cambria Math"/>
                                    </a:rPr>
                                    <m:t>old</m:t>
                                  </m:r>
                                </m:sub>
                              </m:sSub>
                            </m:e>
                          </m:mr>
                        </m:m>
                      </m:e>
                    </m:d>
                  </m:oMath>
                </a14:m>
                <a:r>
                  <a:rPr lang="en-US" dirty="0"/>
                  <a:t>    </a:t>
                </a:r>
                <a14:m>
                  <m:oMath xmlns:m="http://schemas.openxmlformats.org/officeDocument/2006/math">
                    <m:r>
                      <m:rPr>
                        <m:sty m:val="p"/>
                      </m:rPr>
                      <a:rPr lang="en-US">
                        <a:latin typeface="Cambria Math"/>
                      </a:rPr>
                      <m:t>T</m:t>
                    </m:r>
                    <m:r>
                      <a:rPr lang="en-US">
                        <a:latin typeface="Cambria Math"/>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sty m:val="p"/>
                                    </m:rPr>
                                    <a:rPr lang="en-US">
                                      <a:latin typeface="Cambria Math"/>
                                    </a:rPr>
                                    <m:t>T</m:t>
                                  </m:r>
                                </m:e>
                                <m:sub>
                                  <m:r>
                                    <m:rPr>
                                      <m:sty m:val="p"/>
                                    </m:rPr>
                                    <a:rPr lang="en-US">
                                      <a:latin typeface="Cambria Math"/>
                                    </a:rPr>
                                    <m:t>x</m:t>
                                  </m:r>
                                </m:sub>
                              </m:sSub>
                            </m:e>
                          </m:mr>
                          <m:mr>
                            <m:e>
                              <m:sSub>
                                <m:sSubPr>
                                  <m:ctrlPr>
                                    <a:rPr lang="en-IN" i="1">
                                      <a:latin typeface="Cambria Math" panose="02040503050406030204" pitchFamily="18" charset="0"/>
                                    </a:rPr>
                                  </m:ctrlPr>
                                </m:sSubPr>
                                <m:e>
                                  <m:r>
                                    <m:rPr>
                                      <m:sty m:val="p"/>
                                    </m:rPr>
                                    <a:rPr lang="en-US">
                                      <a:latin typeface="Cambria Math"/>
                                    </a:rPr>
                                    <m:t>T</m:t>
                                  </m:r>
                                </m:e>
                                <m:sub>
                                  <m:r>
                                    <m:rPr>
                                      <m:sty m:val="p"/>
                                    </m:rPr>
                                    <a:rPr lang="en-US">
                                      <a:latin typeface="Cambria Math"/>
                                    </a:rPr>
                                    <m:t>y</m:t>
                                  </m:r>
                                </m:sub>
                              </m:sSub>
                            </m:e>
                          </m:mr>
                        </m:m>
                      </m:e>
                    </m:d>
                  </m:oMath>
                </a14:m>
                <a:endParaRPr lang="en-IN" dirty="0"/>
              </a:p>
            </p:txBody>
          </p:sp>
        </mc:Choice>
        <mc:Fallback xmlns="">
          <p:sp>
            <p:nvSpPr>
              <p:cNvPr id="14" name="Rectangle 13"/>
              <p:cNvSpPr>
                <a:spLocks noRot="1" noChangeAspect="1" noMove="1" noResize="1" noEditPoints="1" noAdjustHandles="1" noChangeArrowheads="1" noChangeShapeType="1" noTextEdit="1"/>
              </p:cNvSpPr>
              <p:nvPr/>
            </p:nvSpPr>
            <p:spPr>
              <a:xfrm>
                <a:off x="3694917" y="4137860"/>
                <a:ext cx="3592137" cy="708720"/>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482120" y="4732198"/>
                <a:ext cx="5615333" cy="106779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This allows us to write the two-dimensional translation equations in the matrix Form</a:t>
                </a:r>
                <a:endParaRPr lang="en-IN" sz="1600" dirty="0">
                  <a:latin typeface="Times New Roman" panose="02020603050405020304" pitchFamily="18" charset="0"/>
                  <a:cs typeface="Times New Roman" panose="02020603050405020304" pitchFamily="18" charset="0"/>
                </a:endParaRPr>
              </a:p>
              <a:p>
                <a:r>
                  <a:rPr lang="en-IN" sz="2400" b="1" dirty="0" smtClean="0"/>
                  <a:t>						</a:t>
                </a:r>
                <a14:m>
                  <m:oMath xmlns:m="http://schemas.openxmlformats.org/officeDocument/2006/math">
                    <m:sSup>
                      <m:sSupPr>
                        <m:ctrlPr>
                          <a:rPr lang="en-IN" sz="2400" b="1" i="1">
                            <a:latin typeface="Cambria Math" panose="02040503050406030204" pitchFamily="18" charset="0"/>
                          </a:rPr>
                        </m:ctrlPr>
                      </m:sSupPr>
                      <m:e>
                        <m:r>
                          <a:rPr lang="en-US" sz="2400" b="1" i="1">
                            <a:latin typeface="Cambria Math"/>
                          </a:rPr>
                          <m:t>𝐏</m:t>
                        </m:r>
                      </m:e>
                      <m:sup>
                        <m:r>
                          <a:rPr lang="en-US" sz="2400" b="1" i="1">
                            <a:latin typeface="Cambria Math"/>
                          </a:rPr>
                          <m:t>′</m:t>
                        </m:r>
                      </m:sup>
                    </m:sSup>
                    <m:r>
                      <a:rPr lang="en-US" sz="2400" b="1">
                        <a:latin typeface="Cambria Math"/>
                      </a:rPr>
                      <m:t>=</m:t>
                    </m:r>
                    <m:r>
                      <a:rPr lang="en-US" sz="2400" b="1" i="1">
                        <a:latin typeface="Cambria Math"/>
                      </a:rPr>
                      <m:t>𝐏</m:t>
                    </m:r>
                    <m:r>
                      <a:rPr lang="en-US" sz="2400" b="1">
                        <a:latin typeface="Cambria Math"/>
                      </a:rPr>
                      <m:t>+</m:t>
                    </m:r>
                    <m:r>
                      <a:rPr lang="en-US" sz="2400" b="1" i="1">
                        <a:latin typeface="Cambria Math"/>
                      </a:rPr>
                      <m:t>𝐓</m:t>
                    </m:r>
                  </m:oMath>
                </a14:m>
                <a:endParaRPr lang="en-IN" sz="2000" dirty="0"/>
              </a:p>
            </p:txBody>
          </p:sp>
        </mc:Choice>
        <mc:Fallback xmlns="">
          <p:sp>
            <p:nvSpPr>
              <p:cNvPr id="15" name="Rectangle 14"/>
              <p:cNvSpPr>
                <a:spLocks noRot="1" noChangeAspect="1" noMove="1" noResize="1" noEditPoints="1" noAdjustHandles="1" noChangeArrowheads="1" noChangeShapeType="1" noTextEdit="1"/>
              </p:cNvSpPr>
              <p:nvPr/>
            </p:nvSpPr>
            <p:spPr>
              <a:xfrm>
                <a:off x="3482120" y="4732198"/>
                <a:ext cx="5615333" cy="1067793"/>
              </a:xfrm>
              <a:prstGeom prst="rect">
                <a:avLst/>
              </a:prstGeom>
              <a:blipFill rotWithShape="1">
                <a:blip r:embed="rId6"/>
                <a:stretch>
                  <a:fillRect l="-869" t="-2857" r="-977"/>
                </a:stretch>
              </a:blipFill>
            </p:spPr>
            <p:txBody>
              <a:bodyPr/>
              <a:lstStyle/>
              <a:p>
                <a:r>
                  <a:rPr lang="en-IN">
                    <a:noFill/>
                  </a:rPr>
                  <a:t> </a:t>
                </a:r>
              </a:p>
            </p:txBody>
          </p:sp>
        </mc:Fallback>
      </mc:AlternateContent>
    </p:spTree>
    <p:extLst>
      <p:ext uri="{BB962C8B-B14F-4D97-AF65-F5344CB8AC3E}">
        <p14:creationId xmlns:p14="http://schemas.microsoft.com/office/powerpoint/2010/main" val="524600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IN" sz="2800" b="1" i="1" u="sng" dirty="0" smtClean="0"/>
              <a:t>2D Viewing Pipeline</a:t>
            </a:r>
            <a:br>
              <a:rPr lang="en-IN" sz="2800" b="1" i="1" u="sng" dirty="0" smtClean="0"/>
            </a:br>
            <a:r>
              <a:rPr lang="en-IN" sz="3200" dirty="0" smtClean="0"/>
              <a:t/>
            </a:r>
            <a:br>
              <a:rPr lang="en-IN" sz="3200" dirty="0" smtClean="0"/>
            </a:br>
            <a:r>
              <a:rPr lang="en-IN" sz="3200" b="1" dirty="0" smtClean="0"/>
              <a:t/>
            </a:r>
            <a:br>
              <a:rPr lang="en-IN" sz="3200" b="1" dirty="0" smtClean="0"/>
            </a:br>
            <a:r>
              <a:rPr lang="en-IN" sz="3200" b="1" i="1" u="sng" dirty="0" smtClean="0"/>
              <a:t/>
            </a:r>
            <a:br>
              <a:rPr lang="en-IN" sz="3200" b="1" i="1" u="sng" dirty="0" smtClean="0"/>
            </a:br>
            <a:r>
              <a:rPr lang="en-IN" sz="4800" b="1" dirty="0" smtClean="0"/>
              <a:t/>
            </a:r>
            <a:br>
              <a:rPr lang="en-IN" sz="4800" b="1" dirty="0" smtClean="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40</a:t>
            </a:fld>
            <a:endParaRPr lang="en-US" altLang="en-US"/>
          </a:p>
        </p:txBody>
      </p:sp>
      <p:sp>
        <p:nvSpPr>
          <p:cNvPr id="3" name="Rectangle 2"/>
          <p:cNvSpPr/>
          <p:nvPr/>
        </p:nvSpPr>
        <p:spPr>
          <a:xfrm>
            <a:off x="0" y="179927"/>
            <a:ext cx="9144000" cy="3139321"/>
          </a:xfrm>
          <a:prstGeom prst="rect">
            <a:avLst/>
          </a:prstGeom>
        </p:spPr>
        <p:txBody>
          <a:bodyPr wrap="square">
            <a:spAutoFit/>
          </a:bodyPr>
          <a:lstStyle/>
          <a:p>
            <a:endParaRPr lang="en-IN" dirty="0"/>
          </a:p>
          <a:p>
            <a:r>
              <a:rPr lang="en-US" dirty="0">
                <a:latin typeface="Times New Roman" panose="02020603050405020304" pitchFamily="18" charset="0"/>
                <a:cs typeface="Times New Roman" panose="02020603050405020304" pitchFamily="18" charset="0"/>
              </a:rPr>
              <a:t>A section of a two-dimensional scene that is selected for display is called a clipping Window.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Clipping </a:t>
            </a:r>
            <a:r>
              <a:rPr lang="en-US" dirty="0">
                <a:latin typeface="Times New Roman" panose="02020603050405020304" pitchFamily="18" charset="0"/>
                <a:cs typeface="Times New Roman" panose="02020603050405020304" pitchFamily="18" charset="0"/>
              </a:rPr>
              <a:t>window is referred as the </a:t>
            </a:r>
            <a:r>
              <a:rPr lang="en-US" i="1" dirty="0">
                <a:latin typeface="Times New Roman" panose="02020603050405020304" pitchFamily="18" charset="0"/>
                <a:cs typeface="Times New Roman" panose="02020603050405020304" pitchFamily="18" charset="0"/>
              </a:rPr>
              <a:t>world window </a:t>
            </a:r>
            <a:r>
              <a:rPr lang="en-US" dirty="0">
                <a:latin typeface="Times New Roman" panose="02020603050405020304" pitchFamily="18" charset="0"/>
                <a:cs typeface="Times New Roman" panose="02020603050405020304" pitchFamily="18" charset="0"/>
              </a:rPr>
              <a:t>or the </a:t>
            </a:r>
            <a:r>
              <a:rPr lang="en-US" i="1" dirty="0">
                <a:latin typeface="Times New Roman" panose="02020603050405020304" pitchFamily="18" charset="0"/>
                <a:cs typeface="Times New Roman" panose="02020603050405020304" pitchFamily="18" charset="0"/>
              </a:rPr>
              <a:t>viewing window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Graphics </a:t>
            </a:r>
            <a:r>
              <a:rPr lang="en-US" dirty="0">
                <a:latin typeface="Times New Roman" panose="02020603050405020304" pitchFamily="18" charset="0"/>
                <a:cs typeface="Times New Roman" panose="02020603050405020304" pitchFamily="18" charset="0"/>
              </a:rPr>
              <a:t>packages allow us also to control the placement within the display window using another “window” called the viewport.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Clipping window- </a:t>
            </a:r>
            <a:r>
              <a:rPr lang="en-US" dirty="0">
                <a:latin typeface="Times New Roman" panose="02020603050405020304" pitchFamily="18" charset="0"/>
                <a:cs typeface="Times New Roman" panose="02020603050405020304" pitchFamily="18" charset="0"/>
              </a:rPr>
              <a:t>selects </a:t>
            </a:r>
            <a:r>
              <a:rPr lang="en-US" b="1" i="1" dirty="0">
                <a:latin typeface="Times New Roman" panose="02020603050405020304" pitchFamily="18" charset="0"/>
                <a:cs typeface="Times New Roman" panose="02020603050405020304" pitchFamily="18" charset="0"/>
              </a:rPr>
              <a:t>what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want to see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Viewport</a:t>
            </a:r>
            <a:r>
              <a:rPr lang="en-US" dirty="0">
                <a:latin typeface="Times New Roman" panose="02020603050405020304" pitchFamily="18" charset="0"/>
                <a:cs typeface="Times New Roman" panose="02020603050405020304" pitchFamily="18" charset="0"/>
              </a:rPr>
              <a:t> – indicates </a:t>
            </a:r>
            <a:r>
              <a:rPr lang="en-US" b="1" i="1" dirty="0">
                <a:latin typeface="Times New Roman" panose="02020603050405020304" pitchFamily="18" charset="0"/>
                <a:cs typeface="Times New Roman" panose="02020603050405020304" pitchFamily="18" charset="0"/>
              </a:rPr>
              <a:t>where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to be viewed on the output device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Clipping </a:t>
            </a:r>
            <a:r>
              <a:rPr lang="en-US" dirty="0">
                <a:latin typeface="Times New Roman" panose="02020603050405020304" pitchFamily="18" charset="0"/>
                <a:cs typeface="Times New Roman" panose="02020603050405020304" pitchFamily="18" charset="0"/>
              </a:rPr>
              <a:t>windows and viewports are rectangles in standard position, with the rectangle edges parallel to the coordinate axes. </a:t>
            </a:r>
          </a:p>
          <a:p>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only rectangular viewports and clipping windows, as illustrated in Figure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14" y="3344892"/>
            <a:ext cx="7583595" cy="302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631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pPr algn="ctr"/>
            <a:r>
              <a:rPr lang="en-IN" sz="4000" b="1" u="sng" dirty="0" smtClean="0"/>
              <a:t/>
            </a:r>
            <a:br>
              <a:rPr lang="en-IN" sz="4000" b="1" u="sng" dirty="0" smtClean="0"/>
            </a:br>
            <a:r>
              <a:rPr lang="en-IN" sz="4000" b="1" u="sng" dirty="0" smtClean="0"/>
              <a:t>2D Viewing Pipeline Architecture</a:t>
            </a:r>
            <a:r>
              <a:rPr lang="en-IN" sz="2800" b="1" i="1" u="sng" dirty="0" smtClean="0"/>
              <a:t/>
            </a:r>
            <a:br>
              <a:rPr lang="en-IN" sz="2800" b="1" i="1" u="sng" dirty="0" smtClean="0"/>
            </a:br>
            <a:r>
              <a:rPr lang="en-IN" sz="3200" dirty="0" smtClean="0"/>
              <a:t/>
            </a:r>
            <a:br>
              <a:rPr lang="en-IN" sz="3200" dirty="0" smtClean="0"/>
            </a:br>
            <a:r>
              <a:rPr lang="en-IN" sz="3200" b="1" dirty="0" smtClean="0"/>
              <a:t/>
            </a:r>
            <a:br>
              <a:rPr lang="en-IN" sz="3200" b="1" dirty="0" smtClean="0"/>
            </a:br>
            <a:r>
              <a:rPr lang="en-IN" sz="3200" b="1" i="1" u="sng" dirty="0" smtClean="0"/>
              <a:t/>
            </a:r>
            <a:br>
              <a:rPr lang="en-IN" sz="3200" b="1" i="1" u="sng" dirty="0" smtClean="0"/>
            </a:br>
            <a:r>
              <a:rPr lang="en-IN" sz="4800" b="1" dirty="0" smtClean="0"/>
              <a:t/>
            </a:r>
            <a:br>
              <a:rPr lang="en-IN" sz="4800" b="1" dirty="0" smtClean="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41</a:t>
            </a:fld>
            <a:endParaRPr lang="en-US" altLang="en-US"/>
          </a:p>
        </p:txBody>
      </p:sp>
      <p:sp>
        <p:nvSpPr>
          <p:cNvPr id="3" name="Rectangle 2"/>
          <p:cNvSpPr/>
          <p:nvPr/>
        </p:nvSpPr>
        <p:spPr>
          <a:xfrm>
            <a:off x="0" y="549259"/>
            <a:ext cx="9144000" cy="369332"/>
          </a:xfrm>
          <a:prstGeom prst="rect">
            <a:avLst/>
          </a:prstGeom>
        </p:spPr>
        <p:txBody>
          <a:bodyPr wrap="square">
            <a:spAutoFit/>
          </a:bodyPr>
          <a:lstStyle/>
          <a:p>
            <a:endParaRPr lang="en-IN" dirty="0"/>
          </a:p>
        </p:txBody>
      </p:sp>
      <p:sp>
        <p:nvSpPr>
          <p:cNvPr id="6" name="Rectangle 5"/>
          <p:cNvSpPr/>
          <p:nvPr/>
        </p:nvSpPr>
        <p:spPr>
          <a:xfrm>
            <a:off x="54244" y="1248992"/>
            <a:ext cx="8818536" cy="2677656"/>
          </a:xfrm>
          <a:prstGeom prst="rect">
            <a:avLst/>
          </a:prstGeom>
        </p:spPr>
        <p:txBody>
          <a:bodyPr wrap="square">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mapping of a </a:t>
            </a:r>
            <a:r>
              <a:rPr lang="en-US" sz="2800" dirty="0" smtClean="0">
                <a:latin typeface="Times New Roman" panose="02020603050405020304" pitchFamily="18" charset="0"/>
                <a:cs typeface="Times New Roman" panose="02020603050405020304" pitchFamily="18" charset="0"/>
              </a:rPr>
              <a:t>two-dimensional </a:t>
            </a:r>
            <a:r>
              <a:rPr lang="en-US" sz="2800" dirty="0">
                <a:latin typeface="Times New Roman" panose="02020603050405020304" pitchFamily="18" charset="0"/>
                <a:cs typeface="Times New Roman" panose="02020603050405020304" pitchFamily="18" charset="0"/>
              </a:rPr>
              <a:t>world-coordinate scene description to device coordinates is called a </a:t>
            </a:r>
            <a:r>
              <a:rPr lang="en-US" sz="2800" b="1" dirty="0" smtClean="0">
                <a:latin typeface="Times New Roman" panose="02020603050405020304" pitchFamily="18" charset="0"/>
                <a:cs typeface="Times New Roman" panose="02020603050405020304" pitchFamily="18" charset="0"/>
              </a:rPr>
              <a:t>2D </a:t>
            </a:r>
            <a:r>
              <a:rPr lang="en-US" sz="2800" b="1" dirty="0">
                <a:latin typeface="Times New Roman" panose="02020603050405020304" pitchFamily="18" charset="0"/>
                <a:cs typeface="Times New Roman" panose="02020603050405020304" pitchFamily="18" charset="0"/>
              </a:rPr>
              <a:t>viewing transformation</a:t>
            </a:r>
            <a:r>
              <a:rPr lang="en-US" sz="28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transformation is referred as window-to-viewport transformation or the windowing transformation as shown in fig </a:t>
            </a:r>
            <a:r>
              <a:rPr lang="en-US" sz="2800" dirty="0" smtClean="0">
                <a:latin typeface="Times New Roman" panose="02020603050405020304" pitchFamily="18" charset="0"/>
                <a:cs typeface="Times New Roman" panose="02020603050405020304" pitchFamily="18" charset="0"/>
              </a:rPr>
              <a:t>next slide.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266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67723"/>
            <a:ext cx="9144000" cy="832370"/>
          </a:xfrm>
        </p:spPr>
        <p:txBody>
          <a:bodyPr/>
          <a:lstStyle/>
          <a:p>
            <a:r>
              <a:rPr lang="en-IN" sz="2800" b="1" i="1" u="sng" dirty="0" smtClean="0"/>
              <a:t>2D Viewing Pipeline Architecture</a:t>
            </a:r>
            <a:br>
              <a:rPr lang="en-IN" sz="2800" b="1" i="1" u="sng" dirty="0" smtClean="0"/>
            </a:br>
            <a:r>
              <a:rPr lang="en-IN" sz="3200" dirty="0" smtClean="0"/>
              <a:t/>
            </a:r>
            <a:br>
              <a:rPr lang="en-IN" sz="3200" dirty="0" smtClean="0"/>
            </a:br>
            <a:r>
              <a:rPr lang="en-IN" sz="3200" b="1" dirty="0" smtClean="0"/>
              <a:t/>
            </a:r>
            <a:br>
              <a:rPr lang="en-IN" sz="3200" b="1" dirty="0" smtClean="0"/>
            </a:br>
            <a:r>
              <a:rPr lang="en-IN" sz="3200" b="1" i="1" u="sng" dirty="0" smtClean="0"/>
              <a:t/>
            </a:r>
            <a:br>
              <a:rPr lang="en-IN" sz="3200" b="1" i="1" u="sng" dirty="0" smtClean="0"/>
            </a:br>
            <a:r>
              <a:rPr lang="en-IN" sz="4800" b="1" dirty="0" smtClean="0"/>
              <a:t/>
            </a:r>
            <a:br>
              <a:rPr lang="en-IN" sz="4800" b="1" dirty="0" smtClean="0"/>
            </a:br>
            <a:endParaRPr lang="en-IN" sz="4800" dirty="0"/>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42</a:t>
            </a:fld>
            <a:endParaRPr lang="en-US" altLang="en-US"/>
          </a:p>
        </p:txBody>
      </p:sp>
      <p:sp>
        <p:nvSpPr>
          <p:cNvPr id="3" name="Rectangle 2"/>
          <p:cNvSpPr/>
          <p:nvPr/>
        </p:nvSpPr>
        <p:spPr>
          <a:xfrm>
            <a:off x="0" y="179927"/>
            <a:ext cx="9144000" cy="369332"/>
          </a:xfrm>
          <a:prstGeom prst="rect">
            <a:avLst/>
          </a:prstGeom>
        </p:spPr>
        <p:txBody>
          <a:bodyPr wrap="square">
            <a:spAutoFit/>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63" y="549259"/>
            <a:ext cx="8531817" cy="178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4244" y="2336109"/>
            <a:ext cx="9144000" cy="2862322"/>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a world-coordinate scene has been constructed, set up a separate </a:t>
            </a:r>
            <a:r>
              <a:rPr lang="en-US" dirty="0" smtClean="0">
                <a:latin typeface="Times New Roman" panose="02020603050405020304" pitchFamily="18" charset="0"/>
                <a:cs typeface="Times New Roman" panose="02020603050405020304" pitchFamily="18" charset="0"/>
              </a:rPr>
              <a:t>2D </a:t>
            </a:r>
            <a:r>
              <a:rPr lang="en-US" b="1" dirty="0">
                <a:latin typeface="Times New Roman" panose="02020603050405020304" pitchFamily="18" charset="0"/>
                <a:cs typeface="Times New Roman" panose="02020603050405020304" pitchFamily="18" charset="0"/>
              </a:rPr>
              <a:t>viewing coordinate reference frame </a:t>
            </a:r>
            <a:r>
              <a:rPr lang="en-US" dirty="0">
                <a:latin typeface="Times New Roman" panose="02020603050405020304" pitchFamily="18" charset="0"/>
                <a:cs typeface="Times New Roman" panose="02020603050405020304" pitchFamily="18" charset="0"/>
              </a:rPr>
              <a:t>for specifying the clipping window.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make the viewing process independent of the requirements of any output device, graphics systems convert object descriptions to normalized coordinates and apply the clipping routines.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use normalized coordinates in the range from 0 to 1, and others use a </a:t>
            </a:r>
            <a:r>
              <a:rPr lang="en-US" dirty="0" smtClean="0">
                <a:latin typeface="Times New Roman" panose="02020603050405020304" pitchFamily="18" charset="0"/>
                <a:cs typeface="Times New Roman" panose="02020603050405020304" pitchFamily="18" charset="0"/>
              </a:rPr>
              <a:t>normalized ranges </a:t>
            </a:r>
            <a:r>
              <a:rPr lang="en-US" dirty="0">
                <a:latin typeface="Times New Roman" panose="02020603050405020304" pitchFamily="18" charset="0"/>
                <a:cs typeface="Times New Roman" panose="02020603050405020304" pitchFamily="18" charset="0"/>
              </a:rPr>
              <a:t>from −1 to 1.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final step of the viewing transformation, the contents of the viewport are transferred </a:t>
            </a:r>
            <a:r>
              <a:rPr lang="en-US" dirty="0" smtClean="0">
                <a:latin typeface="Times New Roman" panose="02020603050405020304" pitchFamily="18" charset="0"/>
                <a:cs typeface="Times New Roman" panose="02020603050405020304" pitchFamily="18" charset="0"/>
              </a:rPr>
              <a:t>to positions </a:t>
            </a:r>
            <a:r>
              <a:rPr lang="en-US" dirty="0">
                <a:latin typeface="Times New Roman" panose="02020603050405020304" pitchFamily="18" charset="0"/>
                <a:cs typeface="Times New Roman" panose="02020603050405020304" pitchFamily="18" charset="0"/>
              </a:rPr>
              <a:t>within the display window.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Clipping </a:t>
            </a:r>
            <a:r>
              <a:rPr lang="en-US" dirty="0">
                <a:latin typeface="Times New Roman" panose="02020603050405020304" pitchFamily="18" charset="0"/>
                <a:cs typeface="Times New Roman" panose="02020603050405020304" pitchFamily="18" charset="0"/>
              </a:rPr>
              <a:t>is usually performed in normalized coordinates, allows us to reduce computations by first concatenating the various transformation matrices </a:t>
            </a:r>
            <a:r>
              <a:rPr lang="en-US" dirty="0" smtClean="0">
                <a:latin typeface="Times New Roman" panose="02020603050405020304" pitchFamily="18" charset="0"/>
                <a:cs typeface="Times New Roman" panose="02020603050405020304" pitchFamily="18" charset="0"/>
              </a:rPr>
              <a:t>ranges </a:t>
            </a:r>
            <a:r>
              <a:rPr lang="en-US" dirty="0">
                <a:latin typeface="Times New Roman" panose="02020603050405020304" pitchFamily="18" charset="0"/>
                <a:cs typeface="Times New Roman" panose="02020603050405020304" pitchFamily="18" charset="0"/>
              </a:rPr>
              <a:t>from −1 to 1.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4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2" y="-820651"/>
            <a:ext cx="7886700" cy="2074725"/>
          </a:xfrm>
        </p:spPr>
        <p:txBody>
          <a:bodyPr/>
          <a:lstStyle/>
          <a:p>
            <a:pPr algn="ctr"/>
            <a:r>
              <a:rPr lang="en-IN" sz="4000" b="1" dirty="0">
                <a:latin typeface="Times New Roman" panose="02020603050405020304" pitchFamily="18" charset="0"/>
                <a:cs typeface="Times New Roman" panose="02020603050405020304" pitchFamily="18" charset="0"/>
              </a:rPr>
              <a:t>Viewing Transformation systems </a:t>
            </a:r>
            <a:r>
              <a:rPr lang="en-US"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43</a:t>
            </a:fld>
            <a:endParaRPr lang="en-US" altLang="en-US"/>
          </a:p>
        </p:txBody>
      </p:sp>
      <p:sp>
        <p:nvSpPr>
          <p:cNvPr id="6" name="Rectangle 5"/>
          <p:cNvSpPr/>
          <p:nvPr/>
        </p:nvSpPr>
        <p:spPr>
          <a:xfrm>
            <a:off x="61992" y="520574"/>
            <a:ext cx="9082007" cy="369332"/>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1. </a:t>
            </a:r>
            <a:r>
              <a:rPr lang="en-US" b="1" u="sng" dirty="0" smtClean="0">
                <a:latin typeface="Times New Roman" panose="02020603050405020304" pitchFamily="18" charset="0"/>
                <a:cs typeface="Times New Roman" panose="02020603050405020304" pitchFamily="18" charset="0"/>
              </a:rPr>
              <a:t>Viewing-Coordinate </a:t>
            </a:r>
            <a:r>
              <a:rPr lang="en-US" b="1" u="sng" dirty="0">
                <a:latin typeface="Times New Roman" panose="02020603050405020304" pitchFamily="18" charset="0"/>
                <a:cs typeface="Times New Roman" panose="02020603050405020304" pitchFamily="18" charset="0"/>
              </a:rPr>
              <a:t>Clipping </a:t>
            </a:r>
            <a:r>
              <a:rPr lang="en-US" b="1" u="sng" dirty="0" smtClean="0">
                <a:latin typeface="Times New Roman" panose="02020603050405020304" pitchFamily="18" charset="0"/>
                <a:cs typeface="Times New Roman" panose="02020603050405020304" pitchFamily="18" charset="0"/>
              </a:rPr>
              <a:t>Window</a:t>
            </a:r>
            <a:endParaRPr lang="en-US" b="1" u="sng"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542" y="801270"/>
            <a:ext cx="4510007" cy="1985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0995" y="2900681"/>
            <a:ext cx="8996768"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origin for a two-dimensional viewing-coordinate frame at some world </a:t>
            </a:r>
            <a:r>
              <a:rPr lang="en-US" dirty="0" smtClean="0">
                <a:latin typeface="Times New Roman" panose="02020603050405020304" pitchFamily="18" charset="0"/>
                <a:cs typeface="Times New Roman" panose="02020603050405020304" pitchFamily="18" charset="0"/>
              </a:rPr>
              <a:t>position P0 </a:t>
            </a:r>
            <a:r>
              <a:rPr lang="en-US" dirty="0">
                <a:latin typeface="Times New Roman" panose="02020603050405020304" pitchFamily="18" charset="0"/>
                <a:cs typeface="Times New Roman" panose="02020603050405020304" pitchFamily="18" charset="0"/>
              </a:rPr>
              <a:t>= (x0, y0), and establish the orientation using a world vector V that defines the </a:t>
            </a:r>
            <a:r>
              <a:rPr lang="en-US" dirty="0" err="1" smtClean="0">
                <a:latin typeface="Times New Roman" panose="02020603050405020304" pitchFamily="18" charset="0"/>
                <a:cs typeface="Times New Roman" panose="02020603050405020304" pitchFamily="18" charset="0"/>
              </a:rPr>
              <a:t>yview</a:t>
            </a:r>
            <a:r>
              <a:rPr lang="en-US" dirty="0" smtClean="0">
                <a:latin typeface="Times New Roman" panose="02020603050405020304" pitchFamily="18" charset="0"/>
                <a:cs typeface="Times New Roman" panose="02020603050405020304" pitchFamily="18" charset="0"/>
              </a:rPr>
              <a:t> direction</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Vector </a:t>
            </a:r>
            <a:r>
              <a:rPr lang="en-US" dirty="0">
                <a:latin typeface="Times New Roman" panose="02020603050405020304" pitchFamily="18" charset="0"/>
                <a:cs typeface="Times New Roman" panose="02020603050405020304" pitchFamily="18" charset="0"/>
              </a:rPr>
              <a:t>V is called the two-dimensional view up vector.</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alternative method is to give a rotation angle relative to either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x or y axis in </a:t>
            </a:r>
            <a:r>
              <a:rPr lang="en-US" dirty="0" smtClean="0">
                <a:latin typeface="Times New Roman" panose="02020603050405020304" pitchFamily="18" charset="0"/>
                <a:cs typeface="Times New Roman" panose="02020603050405020304" pitchFamily="18" charset="0"/>
              </a:rPr>
              <a:t>the world frame.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step in the transformation sequence is to translate the viewing origin to the </a:t>
            </a:r>
            <a:r>
              <a:rPr lang="en-US" dirty="0" smtClean="0">
                <a:latin typeface="Times New Roman" panose="02020603050405020304" pitchFamily="18" charset="0"/>
                <a:cs typeface="Times New Roman" panose="02020603050405020304" pitchFamily="18" charset="0"/>
              </a:rPr>
              <a:t>world origin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0" y="1193765"/>
            <a:ext cx="3874576" cy="120032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general approach to the two-dimensional viewing transformation is to set up a viewing coordinate system within the world-coordinate frame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659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44</a:t>
            </a:fld>
            <a:endParaRPr lang="en-US" altLang="en-US"/>
          </a:p>
        </p:txBody>
      </p:sp>
      <p:sp>
        <p:nvSpPr>
          <p:cNvPr id="6" name="Rectangle 5"/>
          <p:cNvSpPr/>
          <p:nvPr/>
        </p:nvSpPr>
        <p:spPr>
          <a:xfrm>
            <a:off x="15497" y="24628"/>
            <a:ext cx="9082007" cy="2585323"/>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Viewing-Coordinate Clipping </a:t>
            </a:r>
            <a:r>
              <a:rPr lang="en-US" b="1" dirty="0" smtClean="0">
                <a:latin typeface="Times New Roman" panose="02020603050405020304" pitchFamily="18" charset="0"/>
                <a:cs typeface="Times New Roman" panose="02020603050405020304" pitchFamily="18" charset="0"/>
              </a:rPr>
              <a:t>Window (cont..)</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we rotate the viewing system to align it with the world frame.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Given </a:t>
            </a:r>
            <a:r>
              <a:rPr lang="en-US" dirty="0">
                <a:latin typeface="Times New Roman" panose="02020603050405020304" pitchFamily="18" charset="0"/>
                <a:cs typeface="Times New Roman" panose="02020603050405020304" pitchFamily="18" charset="0"/>
              </a:rPr>
              <a:t>the orientation vector V, we can calculate the components of unit vectors v = (</a:t>
            </a:r>
            <a:r>
              <a:rPr lang="en-US" dirty="0" err="1">
                <a:latin typeface="Times New Roman" panose="02020603050405020304" pitchFamily="18" charset="0"/>
                <a:cs typeface="Times New Roman" panose="02020603050405020304" pitchFamily="18" charset="0"/>
              </a:rPr>
              <a:t>vx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vy</a:t>
            </a:r>
            <a:r>
              <a:rPr lang="en-US" dirty="0">
                <a:latin typeface="Times New Roman" panose="02020603050405020304" pitchFamily="18" charset="0"/>
                <a:cs typeface="Times New Roman" panose="02020603050405020304" pitchFamily="18" charset="0"/>
              </a:rPr>
              <a:t>) and u = (</a:t>
            </a:r>
            <a:r>
              <a:rPr lang="en-US" dirty="0" err="1">
                <a:latin typeface="Times New Roman" panose="02020603050405020304" pitchFamily="18" charset="0"/>
                <a:cs typeface="Times New Roman" panose="02020603050405020304" pitchFamily="18" charset="0"/>
              </a:rPr>
              <a:t>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t>
            </a:r>
            <a:r>
              <a:rPr lang="en-US" dirty="0">
                <a:latin typeface="Times New Roman" panose="02020603050405020304" pitchFamily="18" charset="0"/>
                <a:cs typeface="Times New Roman" panose="02020603050405020304" pitchFamily="18" charset="0"/>
              </a:rPr>
              <a:t>) for the </a:t>
            </a:r>
            <a:r>
              <a:rPr lang="en-US" dirty="0" err="1">
                <a:latin typeface="Times New Roman" panose="02020603050405020304" pitchFamily="18" charset="0"/>
                <a:cs typeface="Times New Roman" panose="02020603050405020304" pitchFamily="18" charset="0"/>
              </a:rPr>
              <a:t>yview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xview</a:t>
            </a:r>
            <a:r>
              <a:rPr lang="en-US" dirty="0">
                <a:latin typeface="Times New Roman" panose="02020603050405020304" pitchFamily="18" charset="0"/>
                <a:cs typeface="Times New Roman" panose="02020603050405020304" pitchFamily="18" charset="0"/>
              </a:rPr>
              <a:t> axes, respectively.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a:t>
            </a:r>
          </a:p>
          <a:p>
            <a:pPr lvl="2" algn="just"/>
            <a:r>
              <a:rPr lang="en-US" dirty="0">
                <a:latin typeface="Times New Roman" panose="02020603050405020304" pitchFamily="18" charset="0"/>
                <a:cs typeface="Times New Roman" panose="02020603050405020304" pitchFamily="18" charset="0"/>
              </a:rPr>
              <a:t>T is the translation matrix,</a:t>
            </a:r>
          </a:p>
          <a:p>
            <a:pPr lvl="2" algn="just"/>
            <a:r>
              <a:rPr lang="en-US" dirty="0">
                <a:latin typeface="Times New Roman" panose="02020603050405020304" pitchFamily="18" charset="0"/>
                <a:cs typeface="Times New Roman" panose="02020603050405020304" pitchFamily="18" charset="0"/>
              </a:rPr>
              <a:t>R is the rotation matrix</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viewing-coordinate frame is moved into coincidence with the world frame is shown in below figure</a:t>
            </a:r>
            <a:endParaRPr lang="en-IN"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051" y="2471980"/>
            <a:ext cx="6176074" cy="211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87459" y="4625800"/>
            <a:ext cx="8810786"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applying a translation matrix </a:t>
            </a:r>
            <a:r>
              <a:rPr lang="en-US" b="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to move the viewing origin to the world origin, then </a:t>
            </a:r>
          </a:p>
          <a:p>
            <a:r>
              <a:rPr lang="en-US" dirty="0">
                <a:latin typeface="Times New Roman" panose="02020603050405020304" pitchFamily="18" charset="0"/>
                <a:cs typeface="Times New Roman" panose="02020603050405020304" pitchFamily="18" charset="0"/>
              </a:rPr>
              <a:t>(b) applying a rotation matrix </a:t>
            </a:r>
            <a:r>
              <a:rPr lang="en-US" b="1" dirty="0">
                <a:latin typeface="Times New Roman" panose="02020603050405020304" pitchFamily="18" charset="0"/>
                <a:cs typeface="Times New Roman" panose="02020603050405020304" pitchFamily="18" charset="0"/>
              </a:rPr>
              <a:t>R </a:t>
            </a:r>
            <a:r>
              <a:rPr lang="en-US" dirty="0">
                <a:latin typeface="Times New Roman" panose="02020603050405020304" pitchFamily="18" charset="0"/>
                <a:cs typeface="Times New Roman" panose="02020603050405020304" pitchFamily="18" charset="0"/>
              </a:rPr>
              <a:t>to align the axes of the two systems. </a:t>
            </a:r>
          </a:p>
        </p:txBody>
      </p:sp>
    </p:spTree>
    <p:extLst>
      <p:ext uri="{BB962C8B-B14F-4D97-AF65-F5344CB8AC3E}">
        <p14:creationId xmlns:p14="http://schemas.microsoft.com/office/powerpoint/2010/main" val="2171737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45</a:t>
            </a:fld>
            <a:endParaRPr lang="en-US" altLang="en-US"/>
          </a:p>
        </p:txBody>
      </p:sp>
      <p:sp>
        <p:nvSpPr>
          <p:cNvPr id="6" name="Rectangle 5"/>
          <p:cNvSpPr/>
          <p:nvPr/>
        </p:nvSpPr>
        <p:spPr>
          <a:xfrm>
            <a:off x="-7750" y="24628"/>
            <a:ext cx="9082007" cy="2585323"/>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2. </a:t>
            </a:r>
            <a:r>
              <a:rPr lang="en-US" b="1" u="sng" dirty="0" smtClean="0">
                <a:latin typeface="Times New Roman" panose="02020603050405020304" pitchFamily="18" charset="0"/>
                <a:cs typeface="Times New Roman" panose="02020603050405020304" pitchFamily="18" charset="0"/>
              </a:rPr>
              <a:t>World-Coordinate </a:t>
            </a:r>
            <a:r>
              <a:rPr lang="en-US" b="1" u="sng" dirty="0">
                <a:latin typeface="Times New Roman" panose="02020603050405020304" pitchFamily="18" charset="0"/>
                <a:cs typeface="Times New Roman" panose="02020603050405020304" pitchFamily="18" charset="0"/>
              </a:rPr>
              <a:t>Clipping </a:t>
            </a:r>
            <a:r>
              <a:rPr lang="en-US" b="1" u="sng" dirty="0" smtClean="0">
                <a:latin typeface="Times New Roman" panose="02020603050405020304" pitchFamily="18" charset="0"/>
                <a:cs typeface="Times New Roman" panose="02020603050405020304" pitchFamily="18" charset="0"/>
              </a:rPr>
              <a:t>Window</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routine for defining a standard, rectangular clipping window in world coordinates is provided in a graphics-programming library.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Simply </a:t>
            </a:r>
            <a:r>
              <a:rPr lang="en-US" dirty="0">
                <a:latin typeface="Times New Roman" panose="02020603050405020304" pitchFamily="18" charset="0"/>
                <a:cs typeface="Times New Roman" panose="02020603050405020304" pitchFamily="18" charset="0"/>
              </a:rPr>
              <a:t>specify two world-coordinate positions, which are then assigned to the two opposite corners of a standard rectangle.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clipping window has been established, the scene description is processed through the viewing routines to the output device.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Thus</a:t>
            </a:r>
            <a:r>
              <a:rPr lang="en-US" dirty="0">
                <a:latin typeface="Times New Roman" panose="02020603050405020304" pitchFamily="18" charset="0"/>
                <a:cs typeface="Times New Roman" panose="02020603050405020304" pitchFamily="18" charset="0"/>
              </a:rPr>
              <a:t>, we simply rotate (and possibly translate) objects to a desired position and set up the clipping window all in world coordinates.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80" y="2747962"/>
            <a:ext cx="3208149"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858" y="2662238"/>
            <a:ext cx="327321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67905" y="4110035"/>
            <a:ext cx="8531817"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triangle </a:t>
            </a:r>
          </a:p>
          <a:p>
            <a:r>
              <a:rPr lang="en-US" dirty="0">
                <a:latin typeface="Times New Roman" panose="02020603050405020304" pitchFamily="18" charset="0"/>
                <a:cs typeface="Times New Roman" panose="02020603050405020304" pitchFamily="18" charset="0"/>
              </a:rPr>
              <a:t>(a) with a selected reference point and orientation vector, is translated and rotated to position </a:t>
            </a:r>
          </a:p>
          <a:p>
            <a:r>
              <a:rPr lang="en-US" dirty="0">
                <a:latin typeface="Times New Roman" panose="02020603050405020304" pitchFamily="18" charset="0"/>
                <a:cs typeface="Times New Roman" panose="02020603050405020304" pitchFamily="18" charset="0"/>
              </a:rPr>
              <a:t>(b) within a clipping window. </a:t>
            </a:r>
          </a:p>
        </p:txBody>
      </p:sp>
    </p:spTree>
    <p:extLst>
      <p:ext uri="{BB962C8B-B14F-4D97-AF65-F5344CB8AC3E}">
        <p14:creationId xmlns:p14="http://schemas.microsoft.com/office/powerpoint/2010/main" val="4231248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46</a:t>
            </a:fld>
            <a:endParaRPr lang="en-US" altLang="en-US"/>
          </a:p>
        </p:txBody>
      </p:sp>
      <p:sp>
        <p:nvSpPr>
          <p:cNvPr id="6" name="Rectangle 5"/>
          <p:cNvSpPr/>
          <p:nvPr/>
        </p:nvSpPr>
        <p:spPr>
          <a:xfrm>
            <a:off x="-15499" y="1381"/>
            <a:ext cx="9082007" cy="3970318"/>
          </a:xfrm>
          <a:prstGeom prst="rect">
            <a:avLst/>
          </a:prstGeom>
        </p:spPr>
        <p:txBody>
          <a:bodyPr wrap="square">
            <a:spAutoFit/>
          </a:bodyPr>
          <a:lstStyle/>
          <a:p>
            <a:pPr algn="just"/>
            <a:r>
              <a:rPr lang="en-IN" b="1" dirty="0" smtClean="0">
                <a:latin typeface="Times New Roman" panose="02020603050405020304" pitchFamily="18" charset="0"/>
                <a:cs typeface="Times New Roman" panose="02020603050405020304" pitchFamily="18" charset="0"/>
              </a:rPr>
              <a:t>3. Normalization </a:t>
            </a:r>
            <a:r>
              <a:rPr lang="en-IN" b="1" dirty="0">
                <a:latin typeface="Times New Roman" panose="02020603050405020304" pitchFamily="18" charset="0"/>
                <a:cs typeface="Times New Roman" panose="02020603050405020304" pitchFamily="18" charset="0"/>
              </a:rPr>
              <a:t>and Viewport Transformations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viewport coordinates are often given in the range from 0 to 1 so that the viewport is positioned within a unit square. </a:t>
            </a:r>
          </a:p>
          <a:p>
            <a:pPr algn="just">
              <a:lnSpc>
                <a:spcPct val="150000"/>
              </a:lnSpc>
            </a:pPr>
            <a:r>
              <a:rPr lang="en-US" dirty="0">
                <a:latin typeface="Times New Roman" panose="02020603050405020304" pitchFamily="18" charset="0"/>
                <a:cs typeface="Times New Roman" panose="02020603050405020304" pitchFamily="18" charset="0"/>
              </a:rPr>
              <a:t>After clipping, the unit square containing the viewport is mapped to the output display device. </a:t>
            </a:r>
          </a:p>
          <a:p>
            <a:pPr algn="just"/>
            <a:r>
              <a:rPr lang="en-US" b="1" u="sng" dirty="0" smtClean="0">
                <a:latin typeface="Times New Roman" panose="02020603050405020304" pitchFamily="18" charset="0"/>
                <a:cs typeface="Times New Roman" panose="02020603050405020304" pitchFamily="18" charset="0"/>
              </a:rPr>
              <a:t>3.1 </a:t>
            </a:r>
            <a:r>
              <a:rPr lang="en-US" b="1" u="sng" dirty="0">
                <a:latin typeface="Times New Roman" panose="02020603050405020304" pitchFamily="18" charset="0"/>
                <a:cs typeface="Times New Roman" panose="02020603050405020304" pitchFamily="18" charset="0"/>
              </a:rPr>
              <a:t>Mapping the Clipping Window into a Normalized Viewport </a:t>
            </a:r>
            <a:endParaRPr lang="en-US" u="sng"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consider a viewport defined with normalized coordinate values between 0 and 1.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Object </a:t>
            </a:r>
            <a:r>
              <a:rPr lang="en-US" dirty="0">
                <a:latin typeface="Times New Roman" panose="02020603050405020304" pitchFamily="18" charset="0"/>
                <a:cs typeface="Times New Roman" panose="02020603050405020304" pitchFamily="18" charset="0"/>
              </a:rPr>
              <a:t>descriptions are transferred to this normalized space using a transformation that maintains the same relative placement of a point in the viewport as it had in the clipping window Position (</a:t>
            </a:r>
            <a:r>
              <a:rPr lang="en-US" i="1" dirty="0" err="1">
                <a:latin typeface="Times New Roman" panose="02020603050405020304" pitchFamily="18" charset="0"/>
                <a:cs typeface="Times New Roman" panose="02020603050405020304" pitchFamily="18" charset="0"/>
              </a:rPr>
              <a:t>xw</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yw</a:t>
            </a:r>
            <a:r>
              <a:rPr lang="en-US" dirty="0">
                <a:latin typeface="Times New Roman" panose="02020603050405020304" pitchFamily="18" charset="0"/>
                <a:cs typeface="Times New Roman" panose="02020603050405020304" pitchFamily="18" charset="0"/>
              </a:rPr>
              <a:t>) in the clipping window is mapped to position (</a:t>
            </a:r>
            <a:r>
              <a:rPr lang="en-US" i="1" dirty="0">
                <a:latin typeface="Times New Roman" panose="02020603050405020304" pitchFamily="18" charset="0"/>
                <a:cs typeface="Times New Roman" panose="02020603050405020304" pitchFamily="18" charset="0"/>
              </a:rPr>
              <a:t>xv</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yv</a:t>
            </a:r>
            <a:r>
              <a:rPr lang="en-US" dirty="0">
                <a:latin typeface="Times New Roman" panose="02020603050405020304" pitchFamily="18" charset="0"/>
                <a:cs typeface="Times New Roman" panose="02020603050405020304" pitchFamily="18" charset="0"/>
              </a:rPr>
              <a:t>) in the associated viewport.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716" y="3565255"/>
            <a:ext cx="5711126" cy="218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52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47</a:t>
            </a:fld>
            <a:endParaRPr lang="en-US" altLang="en-US"/>
          </a:p>
        </p:txBody>
      </p:sp>
      <p:sp>
        <p:nvSpPr>
          <p:cNvPr id="6" name="Rectangle 5"/>
          <p:cNvSpPr/>
          <p:nvPr/>
        </p:nvSpPr>
        <p:spPr>
          <a:xfrm>
            <a:off x="15497" y="24628"/>
            <a:ext cx="9082007"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transform the world-coordinate point into the same relative position within the viewport, we require that </a:t>
            </a:r>
            <a:endParaRPr lang="en-US" dirty="0" smtClean="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786" y="534693"/>
            <a:ext cx="4858719" cy="120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497" y="1812123"/>
            <a:ext cx="8825235"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Solving </a:t>
            </a:r>
            <a:r>
              <a:rPr lang="en-US" dirty="0">
                <a:latin typeface="Times New Roman" panose="02020603050405020304" pitchFamily="18" charset="0"/>
                <a:cs typeface="Times New Roman" panose="02020603050405020304" pitchFamily="18" charset="0"/>
              </a:rPr>
              <a:t>these expressions for the viewport position (</a:t>
            </a:r>
            <a:r>
              <a:rPr lang="en-US" i="1" dirty="0">
                <a:latin typeface="Times New Roman" panose="02020603050405020304" pitchFamily="18" charset="0"/>
                <a:cs typeface="Times New Roman" panose="02020603050405020304" pitchFamily="18" charset="0"/>
              </a:rPr>
              <a:t>xv</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yv</a:t>
            </a:r>
            <a:r>
              <a:rPr lang="en-US" dirty="0">
                <a:latin typeface="Times New Roman" panose="02020603050405020304" pitchFamily="18" charset="0"/>
                <a:cs typeface="Times New Roman" panose="02020603050405020304" pitchFamily="18" charset="0"/>
              </a:rPr>
              <a:t>), we have </a:t>
            </a:r>
          </a:p>
          <a:p>
            <a:r>
              <a:rPr lang="en-IN" b="1" i="1" dirty="0" smtClean="0">
                <a:latin typeface="Times New Roman" panose="02020603050405020304" pitchFamily="18" charset="0"/>
                <a:cs typeface="Times New Roman" panose="02020603050405020304" pitchFamily="18" charset="0"/>
              </a:rPr>
              <a:t>		xv </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sxxw</a:t>
            </a:r>
            <a:r>
              <a:rPr lang="en-IN" b="1" i="1" dirty="0">
                <a:latin typeface="Times New Roman" panose="02020603050405020304" pitchFamily="18" charset="0"/>
                <a:cs typeface="Times New Roman" panose="02020603050405020304" pitchFamily="18" charset="0"/>
              </a:rPr>
              <a:t> + </a:t>
            </a:r>
            <a:r>
              <a:rPr lang="en-IN" b="1" i="1" dirty="0" err="1">
                <a:latin typeface="Times New Roman" panose="02020603050405020304" pitchFamily="18" charset="0"/>
                <a:cs typeface="Times New Roman" panose="02020603050405020304" pitchFamily="18" charset="0"/>
              </a:rPr>
              <a:t>tx</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yv</a:t>
            </a:r>
            <a:r>
              <a:rPr lang="en-IN" b="1" i="1" dirty="0">
                <a:latin typeface="Times New Roman" panose="02020603050405020304" pitchFamily="18" charset="0"/>
                <a:cs typeface="Times New Roman" panose="02020603050405020304" pitchFamily="18" charset="0"/>
              </a:rPr>
              <a:t> = </a:t>
            </a:r>
            <a:r>
              <a:rPr lang="en-IN" b="1" i="1" dirty="0" err="1">
                <a:latin typeface="Times New Roman" panose="02020603050405020304" pitchFamily="18" charset="0"/>
                <a:cs typeface="Times New Roman" panose="02020603050405020304" pitchFamily="18" charset="0"/>
              </a:rPr>
              <a:t>syyw</a:t>
            </a:r>
            <a:r>
              <a:rPr lang="en-IN" b="1" i="1" dirty="0">
                <a:latin typeface="Times New Roman" panose="02020603050405020304" pitchFamily="18" charset="0"/>
                <a:cs typeface="Times New Roman" panose="02020603050405020304" pitchFamily="18" charset="0"/>
              </a:rPr>
              <a:t> + ty </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the scaling factors are </a:t>
            </a:r>
            <a:endParaRPr lang="en-IN" dirty="0">
              <a:latin typeface="Times New Roman" panose="02020603050405020304" pitchFamily="18" charset="0"/>
              <a:cs typeface="Times New Roman" panose="02020603050405020304" pitchFamily="18" charset="0"/>
            </a:endParaRPr>
          </a:p>
        </p:txBody>
      </p:sp>
      <p:pic>
        <p:nvPicPr>
          <p:cNvPr id="10243" name="Picture 3"/>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34891" y="2809136"/>
            <a:ext cx="3187736" cy="130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8283" y="4159981"/>
            <a:ext cx="306712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and the translation factors are </a:t>
            </a:r>
            <a:endParaRPr lang="en-IN" dirty="0">
              <a:latin typeface="Times New Roman" panose="02020603050405020304" pitchFamily="18" charset="0"/>
              <a:cs typeface="Times New Roman" panose="02020603050405020304" pitchFamily="18" charset="0"/>
            </a:endParaRPr>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057" y="4109882"/>
            <a:ext cx="2974286" cy="2038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904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48</a:t>
            </a:fld>
            <a:endParaRPr lang="en-US"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602"/>
            <a:ext cx="9144000" cy="553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660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49</a:t>
            </a:fld>
            <a:endParaRPr lang="en-US" altLang="en-US"/>
          </a:p>
        </p:txBody>
      </p:sp>
      <p:sp>
        <p:nvSpPr>
          <p:cNvPr id="6" name="Rectangle 5"/>
          <p:cNvSpPr/>
          <p:nvPr/>
        </p:nvSpPr>
        <p:spPr>
          <a:xfrm>
            <a:off x="-1" y="24628"/>
            <a:ext cx="9082007" cy="2446824"/>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Mapping the Clipping Window into a Normalized Square </a:t>
            </a:r>
            <a:endParaRPr lang="en-US" u="sng"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approach to two-dimensional viewing is to transform the clipping window into a normalized square, </a:t>
            </a:r>
            <a:r>
              <a:rPr lang="en-US" b="1" dirty="0">
                <a:latin typeface="Times New Roman" panose="02020603050405020304" pitchFamily="18" charset="0"/>
                <a:cs typeface="Times New Roman" panose="02020603050405020304" pitchFamily="18" charset="0"/>
              </a:rPr>
              <a:t>clip in normalized coordinates, and then transfer the scene description to a viewport specified in screen coordinates.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transformation is illustrated in Figure below with normalized coordinates in the range from −1 to 1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865" y="2471452"/>
            <a:ext cx="6958738" cy="284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2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5</a:t>
            </a:fld>
            <a:endParaRPr lang="en-US" altLang="en-US"/>
          </a:p>
        </p:txBody>
      </p:sp>
      <p:sp>
        <p:nvSpPr>
          <p:cNvPr id="5" name="Rectangle 4"/>
          <p:cNvSpPr/>
          <p:nvPr/>
        </p:nvSpPr>
        <p:spPr>
          <a:xfrm>
            <a:off x="0" y="0"/>
            <a:ext cx="9144000" cy="5663089"/>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Problem-01</a:t>
            </a:r>
            <a:r>
              <a:rPr lang="en-US" u="sng" dirty="0">
                <a:latin typeface="Times New Roman" panose="02020603050405020304" pitchFamily="18" charset="0"/>
                <a:cs typeface="Times New Roman" panose="02020603050405020304" pitchFamily="18" charset="0"/>
              </a:rPr>
              <a:t>:</a:t>
            </a:r>
            <a:endParaRPr lang="en-IN" b="1" i="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Given a circle C with radius 10 and center coordinates (1, 4). Apply the translation with distance 5 towards X axis and 1 towards Y axis. Obtain the new coordinates of C without changing its radius.</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Solution-</a:t>
            </a:r>
            <a:endParaRPr lang="en-IN"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Given-</a:t>
            </a:r>
            <a:endParaRPr lang="en-IN"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Old center coordinates </a:t>
            </a:r>
            <a:r>
              <a:rPr lang="en-US" sz="2800" dirty="0">
                <a:latin typeface="Times New Roman" panose="02020603050405020304" pitchFamily="18" charset="0"/>
                <a:cs typeface="Times New Roman" panose="02020603050405020304" pitchFamily="18" charset="0"/>
              </a:rPr>
              <a:t>of C =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old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t>
            </a:r>
            <a:r>
              <a:rPr lang="en-US" sz="2800" baseline="-25000" dirty="0" err="1">
                <a:latin typeface="Times New Roman" panose="02020603050405020304" pitchFamily="18" charset="0"/>
                <a:cs typeface="Times New Roman" panose="02020603050405020304" pitchFamily="18" charset="0"/>
              </a:rPr>
              <a:t>old</a:t>
            </a:r>
            <a:r>
              <a:rPr lang="en-US" sz="2800" dirty="0">
                <a:latin typeface="Times New Roman" panose="02020603050405020304" pitchFamily="18" charset="0"/>
                <a:cs typeface="Times New Roman" panose="02020603050405020304" pitchFamily="18" charset="0"/>
              </a:rPr>
              <a:t>) = (1, 4)</a:t>
            </a:r>
            <a:endParaRPr lang="en-IN"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Translation vector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t>
            </a:r>
            <a:r>
              <a:rPr lang="en-US" sz="2800" baseline="-25000" dirty="0" err="1">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T</a:t>
            </a:r>
            <a:r>
              <a:rPr lang="en-US" sz="2800" baseline="-25000"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 = (5, 1)</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Let the </a:t>
            </a:r>
            <a:r>
              <a:rPr lang="en-US" sz="2800" b="1" dirty="0">
                <a:latin typeface="Times New Roman" panose="02020603050405020304" pitchFamily="18" charset="0"/>
                <a:cs typeface="Times New Roman" panose="02020603050405020304" pitchFamily="18" charset="0"/>
              </a:rPr>
              <a:t>new center coordinates </a:t>
            </a:r>
            <a:r>
              <a:rPr lang="en-US" sz="2800" dirty="0">
                <a:latin typeface="Times New Roman" panose="02020603050405020304" pitchFamily="18" charset="0"/>
                <a:cs typeface="Times New Roman" panose="02020603050405020304" pitchFamily="18" charset="0"/>
              </a:rPr>
              <a:t>of C =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t>
            </a:r>
            <a:r>
              <a:rPr lang="en-US" sz="2800" baseline="-25000" dirty="0" err="1">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Applying the translation equations, we have-</a:t>
            </a:r>
            <a:endParaRPr lang="en-IN" sz="2800" dirty="0">
              <a:latin typeface="Times New Roman" panose="02020603050405020304" pitchFamily="18" charset="0"/>
              <a:cs typeface="Times New Roman" panose="02020603050405020304" pitchFamily="18" charset="0"/>
            </a:endParaRPr>
          </a:p>
          <a:p>
            <a:pPr lvl="0"/>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X</a:t>
            </a:r>
            <a:r>
              <a:rPr lang="en-US" sz="2800" baseline="-25000" dirty="0" err="1">
                <a:latin typeface="Times New Roman" panose="02020603050405020304" pitchFamily="18" charset="0"/>
                <a:cs typeface="Times New Roman" panose="02020603050405020304" pitchFamily="18" charset="0"/>
              </a:rPr>
              <a:t>old</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a:t>
            </a:r>
            <a:r>
              <a:rPr lang="en-US" sz="2800" baseline="-25000" dirty="0" err="1">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1 + 5 = 6</a:t>
            </a:r>
            <a:endParaRPr lang="en-IN" sz="2800" dirty="0">
              <a:latin typeface="Times New Roman" panose="02020603050405020304" pitchFamily="18" charset="0"/>
              <a:cs typeface="Times New Roman" panose="02020603050405020304" pitchFamily="18" charset="0"/>
            </a:endParaRPr>
          </a:p>
          <a:p>
            <a:pPr lvl="0"/>
            <a:r>
              <a:rPr lang="en-US" sz="2800" dirty="0" err="1">
                <a:latin typeface="Times New Roman" panose="02020603050405020304" pitchFamily="18" charset="0"/>
                <a:cs typeface="Times New Roman" panose="02020603050405020304" pitchFamily="18" charset="0"/>
              </a:rPr>
              <a:t>Y</a:t>
            </a:r>
            <a:r>
              <a:rPr lang="en-US" sz="2800" baseline="-25000" dirty="0" err="1">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Y</a:t>
            </a:r>
            <a:r>
              <a:rPr lang="en-US" sz="2800" baseline="-25000" dirty="0" err="1">
                <a:latin typeface="Times New Roman" panose="02020603050405020304" pitchFamily="18" charset="0"/>
                <a:cs typeface="Times New Roman" panose="02020603050405020304" pitchFamily="18" charset="0"/>
              </a:rPr>
              <a:t>old</a:t>
            </a:r>
            <a:r>
              <a:rPr lang="en-US" sz="2800" dirty="0">
                <a:latin typeface="Times New Roman" panose="02020603050405020304" pitchFamily="18" charset="0"/>
                <a:cs typeface="Times New Roman" panose="02020603050405020304" pitchFamily="18" charset="0"/>
              </a:rPr>
              <a:t> + T</a:t>
            </a:r>
            <a:r>
              <a:rPr lang="en-US" sz="2800" baseline="-25000"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 = 4 + 1 = 5</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Thus, New center coordinates of C = (6, 5).</a:t>
            </a:r>
            <a:endParaRPr lang="en-IN"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895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50</a:t>
            </a:fld>
            <a:endParaRPr lang="en-US"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42"/>
            <a:ext cx="9089756"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446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51</a:t>
            </a:fld>
            <a:endParaRPr lang="en-US"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44" y="333214"/>
            <a:ext cx="8105614" cy="471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02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C7274E6-1AC6-43D8-BC31-67511017BF8B}" type="slidenum">
              <a:rPr lang="en-US" altLang="en-US" smtClean="0"/>
              <a:pPr>
                <a:defRPr/>
              </a:pPr>
              <a:t>6</a:t>
            </a:fld>
            <a:endParaRPr lang="en-US" altLang="en-US"/>
          </a:p>
        </p:txBody>
      </p:sp>
      <p:sp>
        <p:nvSpPr>
          <p:cNvPr id="5" name="Rectangle 4"/>
          <p:cNvSpPr/>
          <p:nvPr/>
        </p:nvSpPr>
        <p:spPr>
          <a:xfrm>
            <a:off x="-1" y="95250"/>
            <a:ext cx="9144000" cy="400110"/>
          </a:xfrm>
          <a:prstGeom prst="rect">
            <a:avLst/>
          </a:prstGeom>
        </p:spPr>
        <p:txBody>
          <a:bodyPr wrap="square">
            <a:spAutoFit/>
          </a:bodyPr>
          <a:lstStyle/>
          <a:p>
            <a:r>
              <a:rPr lang="en-US" dirty="0"/>
              <a:t> </a:t>
            </a:r>
            <a:r>
              <a:rPr lang="en-US" sz="2000" dirty="0">
                <a:latin typeface="Times New Roman" panose="02020603050405020304" pitchFamily="18" charset="0"/>
                <a:cs typeface="Times New Roman" panose="02020603050405020304" pitchFamily="18" charset="0"/>
              </a:rPr>
              <a:t>In matrix form, the new center coordinates of C after translation may be obtained </a:t>
            </a:r>
            <a:r>
              <a:rPr lang="en-US" sz="2000" dirty="0" smtClean="0">
                <a:latin typeface="Times New Roman" panose="02020603050405020304" pitchFamily="18" charset="0"/>
                <a:cs typeface="Times New Roman" panose="02020603050405020304" pitchFamily="18" charset="0"/>
              </a:rPr>
              <a:t>as</a:t>
            </a:r>
            <a:endParaRPr lang="en-IN"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rcRect/>
          <a:stretch>
            <a:fillRect/>
          </a:stretch>
        </p:blipFill>
        <p:spPr bwMode="auto">
          <a:xfrm>
            <a:off x="-1" y="473941"/>
            <a:ext cx="4959927" cy="335915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3384982" y="2939473"/>
            <a:ext cx="5130945" cy="2611582"/>
          </a:xfrm>
          <a:prstGeom prst="rect">
            <a:avLst/>
          </a:prstGeom>
          <a:noFill/>
          <a:ln w="9525">
            <a:noFill/>
            <a:miter lim="800000"/>
            <a:headEnd/>
            <a:tailEnd/>
          </a:ln>
        </p:spPr>
      </p:pic>
      <p:sp>
        <p:nvSpPr>
          <p:cNvPr id="8" name="Rectangle 7"/>
          <p:cNvSpPr/>
          <p:nvPr/>
        </p:nvSpPr>
        <p:spPr>
          <a:xfrm>
            <a:off x="4064100" y="2551668"/>
            <a:ext cx="4584909"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Thus, New center coordinates of C = (6, 5</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48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A7002-6022-5ECF-EF65-71C29EFDC3E5}"/>
              </a:ext>
            </a:extLst>
          </p:cNvPr>
          <p:cNvSpPr>
            <a:spLocks noGrp="1"/>
          </p:cNvSpPr>
          <p:nvPr>
            <p:ph idx="1"/>
          </p:nvPr>
        </p:nvSpPr>
        <p:spPr>
          <a:xfrm>
            <a:off x="387926" y="461819"/>
            <a:ext cx="8358909" cy="3879669"/>
          </a:xfrm>
        </p:spPr>
        <p:txBody>
          <a:bodyPr/>
          <a:lstStyle/>
          <a:p>
            <a:pPr marL="0" indent="0" algn="just">
              <a:buNone/>
            </a:pPr>
            <a:r>
              <a:rPr lang="en-US" sz="2400" b="1" u="sng" dirty="0"/>
              <a:t>Problem-02:</a:t>
            </a:r>
            <a:endParaRPr lang="en-IN" sz="2400" b="1" i="1" u="sng" dirty="0"/>
          </a:p>
          <a:p>
            <a:pPr marL="0" indent="0" algn="just">
              <a:buNone/>
            </a:pPr>
            <a:r>
              <a:rPr lang="en-US" sz="2400" dirty="0"/>
              <a:t> Given a square with coordinate points A(0, 3), B(3, 3), C(3, 0), D(0, 0). Apply the translation with distance 1 towards X axis and 1 towards Y axis. Obtain the new coordinates of the square</a:t>
            </a:r>
            <a:r>
              <a:rPr lang="en-US" sz="2400" dirty="0" smtClean="0"/>
              <a:t>.</a:t>
            </a:r>
          </a:p>
          <a:p>
            <a:pPr marL="0" indent="0" algn="just">
              <a:buNone/>
            </a:pPr>
            <a:endParaRPr lang="en-US" sz="2400" dirty="0"/>
          </a:p>
          <a:p>
            <a:pPr marL="0" indent="0" algn="just">
              <a:buNone/>
            </a:pPr>
            <a:r>
              <a:rPr lang="en-US" sz="2400" b="1" dirty="0" smtClean="0"/>
              <a:t>Solution: </a:t>
            </a:r>
            <a:endParaRPr lang="en-IN" sz="2400" b="1" dirty="0"/>
          </a:p>
        </p:txBody>
      </p:sp>
      <p:sp>
        <p:nvSpPr>
          <p:cNvPr id="4" name="Slide Number Placeholder 3">
            <a:extLst>
              <a:ext uri="{FF2B5EF4-FFF2-40B4-BE49-F238E27FC236}">
                <a16:creationId xmlns:a16="http://schemas.microsoft.com/office/drawing/2014/main" id="{14166BC5-C886-751D-5E90-E5285E5347EB}"/>
              </a:ext>
            </a:extLst>
          </p:cNvPr>
          <p:cNvSpPr>
            <a:spLocks noGrp="1"/>
          </p:cNvSpPr>
          <p:nvPr>
            <p:ph type="sldNum" sz="quarter" idx="12"/>
          </p:nvPr>
        </p:nvSpPr>
        <p:spPr/>
        <p:txBody>
          <a:bodyPr/>
          <a:lstStyle/>
          <a:p>
            <a:pPr>
              <a:defRPr/>
            </a:pPr>
            <a:fld id="{1C7274E6-1AC6-43D8-BC31-67511017BF8B}" type="slidenum">
              <a:rPr lang="en-US" altLang="en-US" smtClean="0"/>
              <a:pPr>
                <a:defRPr/>
              </a:pPr>
              <a:t>7</a:t>
            </a:fld>
            <a:endParaRPr lang="en-US" altLang="en-US"/>
          </a:p>
        </p:txBody>
      </p:sp>
      <p:pic>
        <p:nvPicPr>
          <p:cNvPr id="6" name="Picture 5"/>
          <p:cNvPicPr/>
          <p:nvPr/>
        </p:nvPicPr>
        <p:blipFill>
          <a:blip r:embed="rId2"/>
          <a:srcRect/>
          <a:stretch>
            <a:fillRect/>
          </a:stretch>
        </p:blipFill>
        <p:spPr bwMode="auto">
          <a:xfrm>
            <a:off x="1987694" y="2909456"/>
            <a:ext cx="6276975" cy="2678545"/>
          </a:xfrm>
          <a:prstGeom prst="rect">
            <a:avLst/>
          </a:prstGeom>
          <a:noFill/>
          <a:ln w="9525">
            <a:noFill/>
            <a:miter lim="800000"/>
            <a:headEnd/>
            <a:tailEnd/>
          </a:ln>
        </p:spPr>
      </p:pic>
    </p:spTree>
    <p:extLst>
      <p:ext uri="{BB962C8B-B14F-4D97-AF65-F5344CB8AC3E}">
        <p14:creationId xmlns:p14="http://schemas.microsoft.com/office/powerpoint/2010/main" val="170058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lnSpc>
                <a:spcPct val="100000"/>
              </a:lnSpc>
              <a:spcBef>
                <a:spcPct val="0"/>
              </a:spcBef>
              <a:buFontTx/>
              <a:buNone/>
            </a:pPr>
            <a:r>
              <a:rPr lang="en-US" altLang="en-US" sz="1400" b="0">
                <a:latin typeface="Arial Narrow" panose="020B0606020202030204" pitchFamily="34" charset="0"/>
                <a:cs typeface="Arial" panose="020B0604020202020204" pitchFamily="34" charset="0"/>
              </a:rPr>
              <a:t>1-</a:t>
            </a:r>
            <a:fld id="{D88E1A01-AE66-4E63-90AD-6145062D6336}" type="slidenum">
              <a:rPr lang="en-US" altLang="en-US" sz="1400" b="0" smtClean="0">
                <a:latin typeface="Arial Narrow" panose="020B0606020202030204" pitchFamily="34" charset="0"/>
                <a:cs typeface="Arial" panose="020B0604020202020204" pitchFamily="34" charset="0"/>
              </a:rPr>
              <a:pPr algn="ctr">
                <a:lnSpc>
                  <a:spcPct val="100000"/>
                </a:lnSpc>
                <a:spcBef>
                  <a:spcPct val="0"/>
                </a:spcBef>
                <a:buFontTx/>
                <a:buNone/>
              </a:pPr>
              <a:t>8</a:t>
            </a:fld>
            <a:endParaRPr lang="en-US" altLang="en-US" sz="1400" b="0">
              <a:latin typeface="Arial Narrow" panose="020B0606020202030204" pitchFamily="34" charset="0"/>
              <a:cs typeface="Arial" panose="020B0604020202020204" pitchFamily="34" charset="0"/>
            </a:endParaRPr>
          </a:p>
        </p:txBody>
      </p:sp>
      <p:sp>
        <p:nvSpPr>
          <p:cNvPr id="9219" name="Rectangle 2"/>
          <p:cNvSpPr>
            <a:spLocks noGrp="1" noChangeArrowheads="1"/>
          </p:cNvSpPr>
          <p:nvPr>
            <p:ph type="title"/>
          </p:nvPr>
        </p:nvSpPr>
        <p:spPr>
          <a:xfrm>
            <a:off x="87748" y="177664"/>
            <a:ext cx="8968507" cy="831850"/>
          </a:xfrm>
        </p:spPr>
        <p:txBody>
          <a:bodyPr lIns="92075" tIns="46038" rIns="92075" bIns="46038"/>
          <a:lstStyle/>
          <a:p>
            <a:r>
              <a:rPr lang="en-US" b="1" u="heavy" dirty="0"/>
              <a:t>Two-Dimensional Rotation</a:t>
            </a:r>
            <a:r>
              <a:rPr lang="en-IN" b="1" i="1" u="sng" dirty="0"/>
              <a:t/>
            </a:r>
            <a:br>
              <a:rPr lang="en-IN" b="1" i="1" u="sng" dirty="0"/>
            </a:br>
            <a:endParaRPr lang="en-US" alt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722898"/>
            <a:ext cx="9056255" cy="707886"/>
          </a:xfrm>
          <a:prstGeom prst="rect">
            <a:avLst/>
          </a:prstGeom>
        </p:spPr>
        <p:txBody>
          <a:bodyPr wrap="square">
            <a:spAutoFit/>
          </a:bodyPr>
          <a:lstStyle/>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Computer graphics, 2D Rotation is a process of rotating an object with respect to an angle in a two dimensional </a:t>
            </a:r>
            <a:r>
              <a:rPr lang="en-US" sz="2000" dirty="0" smtClean="0">
                <a:latin typeface="Times New Roman" panose="02020603050405020304" pitchFamily="18" charset="0"/>
                <a:cs typeface="Times New Roman" panose="02020603050405020304" pitchFamily="18" charset="0"/>
              </a:rPr>
              <a:t>plane</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 y="1568233"/>
            <a:ext cx="4797388" cy="39385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4941456" y="2650210"/>
                <a:ext cx="4114799" cy="2463238"/>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Anti-Clockwise / Counter Clockwise Rotation Matrix:</a:t>
                </a:r>
              </a:p>
              <a:p>
                <a:r>
                  <a:rPr lang="en-US" dirty="0" smtClean="0">
                    <a:latin typeface="Times New Roman" panose="02020603050405020304" pitchFamily="18" charset="0"/>
                    <a:cs typeface="Times New Roman" panose="02020603050405020304" pitchFamily="18" charset="0"/>
                  </a:rPr>
                  <a:t>R(</a:t>
                </a:r>
                <a14:m>
                  <m:oMath xmlns:m="http://schemas.openxmlformats.org/officeDocument/2006/math">
                    <m:r>
                      <m:rPr>
                        <m:sty m:val="p"/>
                      </m:rPr>
                      <a:rPr lang="en-US" b="0" i="0" smtClean="0">
                        <a:latin typeface="Cambria Math"/>
                        <a:ea typeface="Cambria Math"/>
                      </a:rPr>
                      <m:t>θ</m:t>
                    </m:r>
                    <m:r>
                      <a:rPr lang="en-US" b="0" i="0" smtClean="0">
                        <a:latin typeface="Cambria Math"/>
                        <a:ea typeface="Cambria Math"/>
                      </a:rPr>
                      <m:t>)= </m:t>
                    </m:r>
                    <m:d>
                      <m:dPr>
                        <m:begChr m:val="["/>
                        <m:endChr m:val="]"/>
                        <m:ctrlPr>
                          <a:rPr lang="en-US" i="1" smtClean="0">
                            <a:latin typeface="Cambria Math" panose="02040503050406030204" pitchFamily="18" charset="0"/>
                            <a:ea typeface="Cambria Math"/>
                          </a:rPr>
                        </m:ctrlPr>
                      </m:dPr>
                      <m:e>
                        <m:m>
                          <m:mPr>
                            <m:mcs>
                              <m:mc>
                                <m:mcPr>
                                  <m:count m:val="2"/>
                                  <m:mcJc m:val="center"/>
                                </m:mcPr>
                              </m:mc>
                            </m:mcs>
                            <m:ctrlPr>
                              <a:rPr lang="en-US" i="1" smtClean="0">
                                <a:latin typeface="Cambria Math" panose="02040503050406030204" pitchFamily="18" charset="0"/>
                                <a:ea typeface="Cambria Math"/>
                              </a:rPr>
                            </m:ctrlPr>
                          </m:mPr>
                          <m:mr>
                            <m:e>
                              <m:r>
                                <m:rPr>
                                  <m:sty m:val="p"/>
                                  <m:brk m:alnAt="7"/>
                                </m:rPr>
                                <a:rPr lang="en-US" b="0" i="0" smtClean="0">
                                  <a:latin typeface="Cambria Math"/>
                                  <a:ea typeface="Cambria Math"/>
                                </a:rPr>
                                <m:t>c</m:t>
                              </m:r>
                              <m:r>
                                <m:rPr>
                                  <m:sty m:val="p"/>
                                </m:rPr>
                                <a:rPr lang="en-US" b="0" i="0" smtClean="0">
                                  <a:latin typeface="Cambria Math"/>
                                  <a:ea typeface="Cambria Math"/>
                                </a:rPr>
                                <m:t>osθ</m:t>
                              </m:r>
                            </m:e>
                            <m:e>
                              <m:r>
                                <a:rPr lang="en-US" b="0" i="0" smtClean="0">
                                  <a:latin typeface="Cambria Math"/>
                                  <a:ea typeface="Cambria Math"/>
                                </a:rPr>
                                <m:t>−</m:t>
                              </m:r>
                              <m:r>
                                <m:rPr>
                                  <m:sty m:val="p"/>
                                </m:rPr>
                                <a:rPr lang="en-US" b="0" i="0" smtClean="0">
                                  <a:latin typeface="Cambria Math"/>
                                  <a:ea typeface="Cambria Math"/>
                                </a:rPr>
                                <m:t>sinθ</m:t>
                              </m:r>
                            </m:e>
                          </m:mr>
                          <m:mr>
                            <m:e>
                              <m:r>
                                <m:rPr>
                                  <m:sty m:val="p"/>
                                </m:rPr>
                                <a:rPr lang="en-US" b="0" i="0" smtClean="0">
                                  <a:latin typeface="Cambria Math"/>
                                  <a:ea typeface="Cambria Math"/>
                                </a:rPr>
                                <m:t>sinθ</m:t>
                              </m:r>
                            </m:e>
                            <m:e>
                              <m:r>
                                <m:rPr>
                                  <m:sty m:val="p"/>
                                </m:rPr>
                                <a:rPr lang="en-US" b="0" i="0" smtClean="0">
                                  <a:latin typeface="Cambria Math"/>
                                  <a:ea typeface="Cambria Math"/>
                                </a:rPr>
                                <m:t>cosθ</m:t>
                              </m:r>
                            </m:e>
                          </m:mr>
                        </m:m>
                      </m:e>
                    </m:d>
                  </m:oMath>
                </a14:m>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Clockwise Rotation Matrix:</a:t>
                </a:r>
              </a:p>
              <a:p>
                <a:r>
                  <a:rPr lang="en-US" dirty="0">
                    <a:latin typeface="Times New Roman" panose="02020603050405020304" pitchFamily="18" charset="0"/>
                    <a:cs typeface="Times New Roman" panose="02020603050405020304" pitchFamily="18" charset="0"/>
                  </a:rPr>
                  <a:t>R(</a:t>
                </a:r>
                <a14:m>
                  <m:oMath xmlns:m="http://schemas.openxmlformats.org/officeDocument/2006/math">
                    <m:r>
                      <a:rPr lang="en-US" b="0" i="0" smtClean="0">
                        <a:latin typeface="Cambria Math"/>
                        <a:ea typeface="Cambria Math"/>
                      </a:rPr>
                      <m:t>−</m:t>
                    </m:r>
                    <m:r>
                      <m:rPr>
                        <m:sty m:val="p"/>
                      </m:rPr>
                      <a:rPr lang="en-US" b="0" i="0">
                        <a:latin typeface="Cambria Math"/>
                        <a:ea typeface="Cambria Math"/>
                      </a:rPr>
                      <m:t>θ</m:t>
                    </m:r>
                    <m:r>
                      <a:rPr lang="en-US" b="0" i="0">
                        <a:latin typeface="Cambria Math"/>
                        <a:ea typeface="Cambria Math"/>
                      </a:rPr>
                      <m:t>)= </m:t>
                    </m:r>
                    <m:d>
                      <m:dPr>
                        <m:begChr m:val="["/>
                        <m:endChr m:val="]"/>
                        <m:ctrlPr>
                          <a:rPr lang="en-US" i="1">
                            <a:latin typeface="Cambria Math" panose="02040503050406030204" pitchFamily="18" charset="0"/>
                            <a:ea typeface="Cambria Math"/>
                          </a:rPr>
                        </m:ctrlPr>
                      </m:dPr>
                      <m:e>
                        <m:m>
                          <m:mPr>
                            <m:mcs>
                              <m:mc>
                                <m:mcPr>
                                  <m:count m:val="2"/>
                                  <m:mcJc m:val="center"/>
                                </m:mcPr>
                              </m:mc>
                            </m:mcs>
                            <m:ctrlPr>
                              <a:rPr lang="en-US" i="1">
                                <a:latin typeface="Cambria Math" panose="02040503050406030204" pitchFamily="18" charset="0"/>
                                <a:ea typeface="Cambria Math"/>
                              </a:rPr>
                            </m:ctrlPr>
                          </m:mPr>
                          <m:mr>
                            <m:e>
                              <m:r>
                                <m:rPr>
                                  <m:sty m:val="p"/>
                                  <m:brk m:alnAt="7"/>
                                </m:rPr>
                                <a:rPr lang="en-US" b="0" i="0">
                                  <a:latin typeface="Cambria Math"/>
                                  <a:ea typeface="Cambria Math"/>
                                </a:rPr>
                                <m:t>c</m:t>
                              </m:r>
                              <m:r>
                                <m:rPr>
                                  <m:sty m:val="p"/>
                                </m:rPr>
                                <a:rPr lang="en-US" b="0" i="0">
                                  <a:latin typeface="Cambria Math"/>
                                  <a:ea typeface="Cambria Math"/>
                                </a:rPr>
                                <m:t>osθ</m:t>
                              </m:r>
                            </m:e>
                            <m:e>
                              <m:r>
                                <m:rPr>
                                  <m:sty m:val="p"/>
                                </m:rPr>
                                <a:rPr lang="en-US" b="0" i="0">
                                  <a:latin typeface="Cambria Math"/>
                                  <a:ea typeface="Cambria Math"/>
                                </a:rPr>
                                <m:t>sinθ</m:t>
                              </m:r>
                            </m:e>
                          </m:mr>
                          <m:mr>
                            <m:e>
                              <m:r>
                                <a:rPr lang="en-US" b="0" i="0" smtClean="0">
                                  <a:latin typeface="Cambria Math"/>
                                  <a:ea typeface="Cambria Math"/>
                                </a:rPr>
                                <m:t>−</m:t>
                              </m:r>
                              <m:r>
                                <m:rPr>
                                  <m:sty m:val="p"/>
                                </m:rPr>
                                <a:rPr lang="en-US" b="0" i="0">
                                  <a:latin typeface="Cambria Math"/>
                                  <a:ea typeface="Cambria Math"/>
                                </a:rPr>
                                <m:t>sinθ</m:t>
                              </m:r>
                            </m:e>
                            <m:e>
                              <m:r>
                                <m:rPr>
                                  <m:sty m:val="p"/>
                                </m:rPr>
                                <a:rPr lang="en-US" b="0" i="0">
                                  <a:latin typeface="Cambria Math"/>
                                  <a:ea typeface="Cambria Math"/>
                                </a:rPr>
                                <m:t>cosθ</m:t>
                              </m:r>
                            </m:e>
                          </m:mr>
                        </m:m>
                      </m:e>
                    </m:d>
                  </m:oMath>
                </a14:m>
                <a:endParaRPr lang="en-IN" dirty="0">
                  <a:latin typeface="Times New Roman" panose="02020603050405020304" pitchFamily="18" charset="0"/>
                  <a:cs typeface="Times New Roman" panose="02020603050405020304" pitchFamily="18" charset="0"/>
                </a:endParaRPr>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4941456" y="2650210"/>
                <a:ext cx="4114799" cy="2463238"/>
              </a:xfrm>
              <a:prstGeom prst="rect">
                <a:avLst/>
              </a:prstGeom>
              <a:blipFill rotWithShape="1">
                <a:blip r:embed="rId4"/>
                <a:stretch>
                  <a:fillRect l="-1333" t="-1238"/>
                </a:stretch>
              </a:blipFill>
            </p:spPr>
            <p:txBody>
              <a:bodyPr/>
              <a:lstStyle/>
              <a:p>
                <a:r>
                  <a:rPr lang="en-IN">
                    <a:noFill/>
                  </a:rPr>
                  <a:t> </a:t>
                </a:r>
              </a:p>
            </p:txBody>
          </p:sp>
        </mc:Fallback>
      </mc:AlternateContent>
    </p:spTree>
    <p:extLst>
      <p:ext uri="{BB962C8B-B14F-4D97-AF65-F5344CB8AC3E}">
        <p14:creationId xmlns:p14="http://schemas.microsoft.com/office/powerpoint/2010/main" val="3918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44001" cy="252376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Consider a point object O has to be rotated from one angle to another in a 2D plane.</a:t>
            </a:r>
            <a:endParaRPr lang="en-IN"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Let-</a:t>
            </a:r>
            <a:endParaRPr lang="en-IN" sz="24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Initial coordinates </a:t>
            </a:r>
            <a:r>
              <a:rPr lang="en-US" sz="2000" dirty="0">
                <a:latin typeface="Times New Roman" panose="02020603050405020304" pitchFamily="18" charset="0"/>
                <a:cs typeface="Times New Roman" panose="02020603050405020304" pitchFamily="18" charset="0"/>
              </a:rPr>
              <a:t>of the object O =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old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Initial angle </a:t>
            </a:r>
            <a:r>
              <a:rPr lang="en-US" sz="2000" dirty="0">
                <a:latin typeface="Times New Roman" panose="02020603050405020304" pitchFamily="18" charset="0"/>
                <a:cs typeface="Times New Roman" panose="02020603050405020304" pitchFamily="18" charset="0"/>
              </a:rPr>
              <a:t>of the object O with respect to origin =</a:t>
            </a:r>
            <a:r>
              <a:rPr lang="en-US" sz="2400" dirty="0">
                <a:latin typeface="Times New Roman" panose="02020603050405020304" pitchFamily="18" charset="0"/>
                <a:cs typeface="Times New Roman" panose="02020603050405020304" pitchFamily="18" charset="0"/>
              </a:rPr>
              <a:t> Φ</a:t>
            </a:r>
            <a:endParaRPr lang="en-IN" sz="24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Rotation angle </a:t>
            </a:r>
            <a:r>
              <a:rPr lang="en-US" sz="20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θ</a:t>
            </a:r>
          </a:p>
          <a:p>
            <a:pPr lvl="0" algn="just"/>
            <a:r>
              <a:rPr lang="en-US" sz="2000" dirty="0">
                <a:latin typeface="Times New Roman" panose="02020603050405020304" pitchFamily="18" charset="0"/>
                <a:cs typeface="Times New Roman" panose="02020603050405020304" pitchFamily="18" charset="0"/>
              </a:rPr>
              <a:t>New coordinates of the object O</a:t>
            </a:r>
            <a:r>
              <a:rPr lang="en-US" sz="2000" b="1"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after rotation =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a:t>
            </a:r>
            <a:r>
              <a:rPr lang="en-US" sz="2400" baseline="-25000" dirty="0" err="1" smtClean="0">
                <a:latin typeface="Times New Roman" panose="02020603050405020304" pitchFamily="18" charset="0"/>
                <a:cs typeface="Times New Roman" panose="02020603050405020304" pitchFamily="18" charset="0"/>
              </a:rPr>
              <a:t>new</a:t>
            </a:r>
            <a:r>
              <a:rPr lang="en-US" dirty="0" smtClean="0">
                <a:latin typeface="Times New Roman" panose="02020603050405020304" pitchFamily="18" charset="0"/>
                <a:cs typeface="Times New Roman" panose="02020603050405020304" pitchFamily="18" charset="0"/>
              </a:rPr>
              <a:t>)</a:t>
            </a:r>
          </a:p>
          <a:p>
            <a:endParaRPr lang="en-IN" dirty="0"/>
          </a:p>
        </p:txBody>
      </p:sp>
      <p:pic>
        <p:nvPicPr>
          <p:cNvPr id="7" name="Picture 6" descr="https://www.gatevidyalay.com/wp-content/uploads/2019/08/2D-Rotation-in-Computer-Graphics-Example.png"/>
          <p:cNvPicPr/>
          <p:nvPr/>
        </p:nvPicPr>
        <p:blipFill>
          <a:blip r:embed="rId3"/>
          <a:srcRect/>
          <a:stretch>
            <a:fillRect/>
          </a:stretch>
        </p:blipFill>
        <p:spPr bwMode="auto">
          <a:xfrm>
            <a:off x="6446982" y="459627"/>
            <a:ext cx="2493818" cy="2064141"/>
          </a:xfrm>
          <a:prstGeom prst="rect">
            <a:avLst/>
          </a:prstGeom>
          <a:noFill/>
          <a:ln w="9525">
            <a:noFill/>
            <a:miter lim="800000"/>
            <a:headEnd/>
            <a:tailEnd/>
          </a:ln>
        </p:spPr>
      </p:pic>
      <p:sp>
        <p:nvSpPr>
          <p:cNvPr id="4" name="Rectangle 3"/>
          <p:cNvSpPr/>
          <p:nvPr/>
        </p:nvSpPr>
        <p:spPr>
          <a:xfrm>
            <a:off x="0" y="2242371"/>
            <a:ext cx="6548583"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This rotation is achieved by using the following rotation equations</a:t>
            </a:r>
            <a:endParaRPr lang="en-I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199" y="2611703"/>
            <a:ext cx="2419350" cy="106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96982" y="2288497"/>
            <a:ext cx="504881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new</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old</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cosθ</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Y</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old</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sinθ</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6"/>
          <p:cNvSpPr>
            <a:spLocks noChangeArrowheads="1"/>
          </p:cNvSpPr>
          <p:nvPr/>
        </p:nvSpPr>
        <p:spPr bwMode="auto">
          <a:xfrm>
            <a:off x="180106" y="3122631"/>
            <a:ext cx="47487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Y</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new</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old</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sinθ</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Y</a:t>
            </a:r>
            <a:r>
              <a:rPr kumimoji="0" lang="en-US" alt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old</a:t>
            </a:r>
            <a:r>
              <a:rPr kumimoji="0" lang="en-US" alt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 </a:t>
            </a:r>
            <a:r>
              <a:rPr kumimoji="0" lang="en-US" alt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cosθ</a:t>
            </a:r>
            <a:endParaRPr kumimoji="0" lang="en-US" alt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0973" y="3697793"/>
            <a:ext cx="8386619" cy="369332"/>
          </a:xfrm>
          <a:prstGeom prst="rect">
            <a:avLst/>
          </a:prstGeom>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In Matrix form, the above rotation equations may be represented as</a:t>
            </a:r>
            <a:endParaRPr lang="en-IN" dirty="0">
              <a:latin typeface="Times New Roman" panose="02020603050405020304" pitchFamily="18" charset="0"/>
              <a:cs typeface="Times New Roman" panose="02020603050405020304" pitchFamily="18" charset="0"/>
            </a:endParaRPr>
          </a:p>
        </p:txBody>
      </p:sp>
      <p:pic>
        <p:nvPicPr>
          <p:cNvPr id="15" name="Picture 14" descr="https://www.gatevidyalay.com/wp-content/uploads/2019/08/Rotation-Matrix-in-Computer-Graphics-1.png"/>
          <p:cNvPicPr/>
          <p:nvPr/>
        </p:nvPicPr>
        <p:blipFill>
          <a:blip r:embed="rId5"/>
          <a:srcRect/>
          <a:stretch>
            <a:fillRect/>
          </a:stretch>
        </p:blipFill>
        <p:spPr bwMode="auto">
          <a:xfrm>
            <a:off x="118248" y="4067125"/>
            <a:ext cx="4064088" cy="2538730"/>
          </a:xfrm>
          <a:prstGeom prst="rect">
            <a:avLst/>
          </a:prstGeom>
          <a:noFill/>
          <a:ln w="9525">
            <a:noFill/>
            <a:miter lim="800000"/>
            <a:headEnd/>
            <a:tailEnd/>
          </a:ln>
        </p:spPr>
      </p:pic>
      <p:sp>
        <p:nvSpPr>
          <p:cNvPr id="13" name="Rectangle 8"/>
          <p:cNvSpPr>
            <a:spLocks noChangeArrowheads="1"/>
          </p:cNvSpPr>
          <p:nvPr/>
        </p:nvSpPr>
        <p:spPr bwMode="auto">
          <a:xfrm>
            <a:off x="814506" y="6233004"/>
            <a:ext cx="2540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altLang="en-US" sz="1400" b="0" i="0" u="none" strike="noStrike" cap="none" normalizeH="0" baseline="0" dirty="0" smtClean="0">
                <a:ln>
                  <a:noFill/>
                </a:ln>
                <a:solidFill>
                  <a:schemeClr val="tx1"/>
                </a:solidFill>
                <a:effectLst/>
                <a:latin typeface="Calibri" pitchFamily="34" charset="0"/>
                <a:cs typeface="Arial" pitchFamily="34" charset="0"/>
              </a:rPr>
              <a:t>Anti-Clockwise Direction</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9"/>
          <p:cNvSpPr>
            <a:spLocks noChangeArrowheads="1"/>
          </p:cNvSpPr>
          <p:nvPr/>
        </p:nvSpPr>
        <p:spPr bwMode="auto">
          <a:xfrm>
            <a:off x="5309044" y="6224696"/>
            <a:ext cx="25384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altLang="en-US" sz="1600" b="0" i="0" u="none" strike="noStrike" cap="none" normalizeH="0" baseline="0" dirty="0" smtClean="0">
                <a:ln>
                  <a:noFill/>
                </a:ln>
                <a:solidFill>
                  <a:schemeClr val="tx1"/>
                </a:solidFill>
                <a:effectLst/>
                <a:latin typeface="Calibri" pitchFamily="34" charset="0"/>
                <a:cs typeface="Arial" pitchFamily="34" charset="0"/>
              </a:rPr>
              <a:t>Clockwise Direction</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736" y="4067125"/>
            <a:ext cx="4298250" cy="253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619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9C95D43C8EF9A44B7A31E3E70E8826B" ma:contentTypeVersion="3" ma:contentTypeDescription="Create a new document." ma:contentTypeScope="" ma:versionID="4bf849ac32b4f63628fc38935b04a385">
  <xsd:schema xmlns:xsd="http://www.w3.org/2001/XMLSchema" xmlns:xs="http://www.w3.org/2001/XMLSchema" xmlns:p="http://schemas.microsoft.com/office/2006/metadata/properties" xmlns:ns2="351f547c-0f84-4a23-bd8e-ceddfc04faad" targetNamespace="http://schemas.microsoft.com/office/2006/metadata/properties" ma:root="true" ma:fieldsID="dec0cc73e34cbb82a3b7f0065fe495ac" ns2:_="">
    <xsd:import namespace="351f547c-0f84-4a23-bd8e-ceddfc04faad"/>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f547c-0f84-4a23-bd8e-ceddfc04fa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ED7807-EB22-4A91-883A-B37FEFA44AF3}">
  <ds:schemaRefs>
    <ds:schemaRef ds:uri="http://schemas.microsoft.com/office/2006/metadata/longProperties"/>
  </ds:schemaRefs>
</ds:datastoreItem>
</file>

<file path=customXml/itemProps2.xml><?xml version="1.0" encoding="utf-8"?>
<ds:datastoreItem xmlns:ds="http://schemas.openxmlformats.org/officeDocument/2006/customXml" ds:itemID="{160D6389-F4DC-4BE6-984D-A0DF4124876C}">
  <ds:schemaRefs>
    <ds:schemaRef ds:uri="http://purl.org/dc/dcmitype/"/>
    <ds:schemaRef ds:uri="http://schemas.microsoft.com/office/infopath/2007/PartnerControls"/>
    <ds:schemaRef ds:uri="http://www.w3.org/XML/1998/namespace"/>
    <ds:schemaRef ds:uri="http://purl.org/dc/elements/1.1/"/>
    <ds:schemaRef ds:uri="http://schemas.microsoft.com/office/2006/documentManagement/types"/>
    <ds:schemaRef ds:uri="fe6de4d2-dea5-46ef-9274-304714f8688f"/>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4F7E828-801F-467D-B94D-AE04D5771BE1}">
  <ds:schemaRefs>
    <ds:schemaRef ds:uri="http://schemas.microsoft.com/sharepoint/v3/contenttype/forms"/>
  </ds:schemaRefs>
</ds:datastoreItem>
</file>

<file path=customXml/itemProps4.xml><?xml version="1.0" encoding="utf-8"?>
<ds:datastoreItem xmlns:ds="http://schemas.openxmlformats.org/officeDocument/2006/customXml" ds:itemID="{A1BB6F00-F06F-4B02-9E80-7DA73252692F}"/>
</file>

<file path=docProps/app.xml><?xml version="1.0" encoding="utf-8"?>
<Properties xmlns="http://schemas.openxmlformats.org/officeDocument/2006/extended-properties" xmlns:vt="http://schemas.openxmlformats.org/officeDocument/2006/docPropsVTypes">
  <Template/>
  <TotalTime>10931</TotalTime>
  <Words>3884</Words>
  <Application>Microsoft Office PowerPoint</Application>
  <PresentationFormat>On-screen Show (4:3)</PresentationFormat>
  <Paragraphs>350</Paragraphs>
  <Slides>51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Narrow</vt:lpstr>
      <vt:lpstr>Calibri</vt:lpstr>
      <vt:lpstr>Cambria</vt:lpstr>
      <vt:lpstr>Cambria Math</vt:lpstr>
      <vt:lpstr>Monotype Sorts</vt:lpstr>
      <vt:lpstr>Times New Roman</vt:lpstr>
      <vt:lpstr>Office Theme</vt:lpstr>
      <vt:lpstr>Computer Graphics (CSE2066)</vt:lpstr>
      <vt:lpstr>2D Geometric Transformations:</vt:lpstr>
      <vt:lpstr>Two-Dimensional Translation:</vt:lpstr>
      <vt:lpstr>PowerPoint Presentation</vt:lpstr>
      <vt:lpstr>PowerPoint Presentation</vt:lpstr>
      <vt:lpstr>PowerPoint Presentation</vt:lpstr>
      <vt:lpstr>PowerPoint Presentation</vt:lpstr>
      <vt:lpstr>Two-Dimensional Rotation </vt:lpstr>
      <vt:lpstr>PowerPoint Presentation</vt:lpstr>
      <vt:lpstr>PowerPoint Presentation</vt:lpstr>
      <vt:lpstr>PowerPoint Presentation</vt:lpstr>
      <vt:lpstr>PowerPoint Presentation</vt:lpstr>
      <vt:lpstr>PowerPoint Presentation</vt:lpstr>
      <vt:lpstr>PowerPoint Presentation</vt:lpstr>
      <vt:lpstr>Two-Dimensional Scaling </vt:lpstr>
      <vt:lpstr>PowerPoint Presentation</vt:lpstr>
      <vt:lpstr>PowerPoint Presentation</vt:lpstr>
      <vt:lpstr>PowerPoint Presentation</vt:lpstr>
      <vt:lpstr>PowerPoint Presentation</vt:lpstr>
      <vt:lpstr>Matrix representation for translation, scaling and rotation. </vt:lpstr>
      <vt:lpstr>MATRIX REPRESENTATIONS </vt:lpstr>
      <vt:lpstr>Homogeneous coordinates for translation, scaling and rotation. </vt:lpstr>
      <vt:lpstr>HOMOGENEOUS COORDINATES  </vt:lpstr>
      <vt:lpstr>PowerPoint Presentation</vt:lpstr>
      <vt:lpstr>INVERSE TRANSFORMATIONS   </vt:lpstr>
      <vt:lpstr>2D Composite transformations </vt:lpstr>
      <vt:lpstr>TWO-DIMENSIONAL COMPOSITE TRANSFORMATIONS    </vt:lpstr>
      <vt:lpstr>Composite Two-Dimensional Translations     </vt:lpstr>
      <vt:lpstr>Composite Two-Dimensional Rotation     </vt:lpstr>
      <vt:lpstr>Composite Two-Dimensional Scaling     </vt:lpstr>
      <vt:lpstr>General pivot point rotation and scaling </vt:lpstr>
      <vt:lpstr>General Two-Dimensional Pivot-Point Rotation     </vt:lpstr>
      <vt:lpstr>General Two-Dimensional Pivot-Point Rotation     </vt:lpstr>
      <vt:lpstr> General Two-Dimensional Pivot-Point Scaling     </vt:lpstr>
      <vt:lpstr>General Two-Dimensional Pivot-Point Scaling     </vt:lpstr>
      <vt:lpstr>OpenGL 2D Geometric Transformation Functions</vt:lpstr>
      <vt:lpstr>PowerPoint Presentation</vt:lpstr>
      <vt:lpstr>Basics of 2D viewing and Clipping:</vt:lpstr>
      <vt:lpstr>Basics of 2D viewing :</vt:lpstr>
      <vt:lpstr>2D Viewing Pipeline     </vt:lpstr>
      <vt:lpstr> 2D Viewing Pipeline Architecture     </vt:lpstr>
      <vt:lpstr>2D Viewing Pipeline Architecture     </vt:lpstr>
      <vt:lpstr>Viewing Transformation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HP</cp:lastModifiedBy>
  <cp:revision>921</cp:revision>
  <cp:lastPrinted>2018-07-24T06:37:20Z</cp:lastPrinted>
  <dcterms:created xsi:type="dcterms:W3CDTF">2018-06-07T04:06:17Z</dcterms:created>
  <dcterms:modified xsi:type="dcterms:W3CDTF">2023-01-04T06:02:10Z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lcf76f155ced4ddcb4097134ff3c332f">
    <vt:lpwstr/>
  </property>
  <property fmtid="{D5CDD505-2E9C-101B-9397-08002B2CF9AE}" pid="4" name="TaxCatchAll">
    <vt:lpwstr/>
  </property>
  <property fmtid="{D5CDD505-2E9C-101B-9397-08002B2CF9AE}" pid="5" name="ContentTypeId">
    <vt:lpwstr>0x01010089C95D43C8EF9A44B7A31E3E70E8826B</vt:lpwstr>
  </property>
</Properties>
</file>