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81"/>
  </p:notesMasterIdLst>
  <p:sldIdLst>
    <p:sldId id="256" r:id="rId2"/>
    <p:sldId id="257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63" r:id="rId13"/>
    <p:sldId id="364" r:id="rId14"/>
    <p:sldId id="408" r:id="rId15"/>
    <p:sldId id="404" r:id="rId16"/>
    <p:sldId id="367" r:id="rId17"/>
    <p:sldId id="369" r:id="rId18"/>
    <p:sldId id="370" r:id="rId19"/>
    <p:sldId id="411" r:id="rId20"/>
    <p:sldId id="371" r:id="rId21"/>
    <p:sldId id="372" r:id="rId22"/>
    <p:sldId id="373" r:id="rId23"/>
    <p:sldId id="374" r:id="rId24"/>
    <p:sldId id="375" r:id="rId25"/>
    <p:sldId id="259" r:id="rId26"/>
    <p:sldId id="410" r:id="rId27"/>
    <p:sldId id="376" r:id="rId28"/>
    <p:sldId id="377" r:id="rId29"/>
    <p:sldId id="412" r:id="rId30"/>
    <p:sldId id="378" r:id="rId31"/>
    <p:sldId id="379" r:id="rId32"/>
    <p:sldId id="380" r:id="rId33"/>
    <p:sldId id="381" r:id="rId34"/>
    <p:sldId id="382" r:id="rId35"/>
    <p:sldId id="407" r:id="rId36"/>
    <p:sldId id="384" r:id="rId37"/>
    <p:sldId id="385" r:id="rId38"/>
    <p:sldId id="386" r:id="rId39"/>
    <p:sldId id="398" r:id="rId40"/>
    <p:sldId id="397" r:id="rId41"/>
    <p:sldId id="389" r:id="rId42"/>
    <p:sldId id="390" r:id="rId43"/>
    <p:sldId id="391" r:id="rId44"/>
    <p:sldId id="400" r:id="rId45"/>
    <p:sldId id="401" r:id="rId46"/>
    <p:sldId id="402" r:id="rId47"/>
    <p:sldId id="387" r:id="rId48"/>
    <p:sldId id="336" r:id="rId49"/>
    <p:sldId id="279" r:id="rId50"/>
    <p:sldId id="415" r:id="rId51"/>
    <p:sldId id="294" r:id="rId52"/>
    <p:sldId id="293" r:id="rId53"/>
    <p:sldId id="280" r:id="rId54"/>
    <p:sldId id="416" r:id="rId55"/>
    <p:sldId id="343" r:id="rId56"/>
    <p:sldId id="417" r:id="rId57"/>
    <p:sldId id="339" r:id="rId58"/>
    <p:sldId id="335" r:id="rId59"/>
    <p:sldId id="420" r:id="rId60"/>
    <p:sldId id="303" r:id="rId61"/>
    <p:sldId id="305" r:id="rId62"/>
    <p:sldId id="306" r:id="rId63"/>
    <p:sldId id="307" r:id="rId64"/>
    <p:sldId id="310" r:id="rId65"/>
    <p:sldId id="421" r:id="rId66"/>
    <p:sldId id="341" r:id="rId67"/>
    <p:sldId id="423" r:id="rId68"/>
    <p:sldId id="422" r:id="rId69"/>
    <p:sldId id="425" r:id="rId70"/>
    <p:sldId id="344" r:id="rId71"/>
    <p:sldId id="427" r:id="rId72"/>
    <p:sldId id="428" r:id="rId73"/>
    <p:sldId id="426" r:id="rId74"/>
    <p:sldId id="429" r:id="rId75"/>
    <p:sldId id="430" r:id="rId76"/>
    <p:sldId id="431" r:id="rId77"/>
    <p:sldId id="433" r:id="rId78"/>
    <p:sldId id="434" r:id="rId79"/>
    <p:sldId id="432" r:id="rId80"/>
  </p:sldIdLst>
  <p:sldSz cx="9144000" cy="6858000" type="screen4x3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 autoAdjust="0"/>
    <p:restoredTop sz="94624" autoAdjust="0"/>
  </p:normalViewPr>
  <p:slideViewPr>
    <p:cSldViewPr>
      <p:cViewPr varScale="1">
        <p:scale>
          <a:sx n="82" d="100"/>
          <a:sy n="82" d="100"/>
        </p:scale>
        <p:origin x="1902" y="84"/>
      </p:cViewPr>
      <p:guideLst>
        <p:guide orient="horz" pos="2880"/>
        <p:guide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EF689D-A13A-4213-AD77-3C73BB917AB8}" type="doc">
      <dgm:prSet loTypeId="urn:microsoft.com/office/officeart/2005/8/layout/rings+Icon" loCatId="relationship" qsTypeId="urn:microsoft.com/office/officeart/2005/8/quickstyle/3d3" qsCatId="3D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3526E265-85B1-4B91-A05B-5344314A701D}">
      <dgm:prSet/>
      <dgm:spPr/>
      <dgm:t>
        <a:bodyPr/>
        <a:lstStyle/>
        <a:p>
          <a:r>
            <a:rPr lang="en-US" b="1" dirty="0"/>
            <a:t>Creating and deleting both </a:t>
          </a:r>
          <a:r>
            <a:rPr lang="en-US" b="1" dirty="0">
              <a:solidFill>
                <a:srgbClr val="FF0000"/>
              </a:solidFill>
            </a:rPr>
            <a:t>user and system processes</a:t>
          </a:r>
          <a:endParaRPr lang="en-US" dirty="0">
            <a:solidFill>
              <a:srgbClr val="FF0000"/>
            </a:solidFill>
          </a:endParaRPr>
        </a:p>
      </dgm:t>
    </dgm:pt>
    <dgm:pt modelId="{42867FE6-993C-4CD6-95CA-9063B56D686F}" type="parTrans" cxnId="{3826D6DE-E7B9-4806-87D9-7D8C81AD5F34}">
      <dgm:prSet/>
      <dgm:spPr/>
      <dgm:t>
        <a:bodyPr/>
        <a:lstStyle/>
        <a:p>
          <a:endParaRPr lang="en-US"/>
        </a:p>
      </dgm:t>
    </dgm:pt>
    <dgm:pt modelId="{5C74BF72-A71F-43E0-A00E-95A189343F17}" type="sibTrans" cxnId="{3826D6DE-E7B9-4806-87D9-7D8C81AD5F34}">
      <dgm:prSet/>
      <dgm:spPr/>
      <dgm:t>
        <a:bodyPr/>
        <a:lstStyle/>
        <a:p>
          <a:endParaRPr lang="en-US"/>
        </a:p>
      </dgm:t>
    </dgm:pt>
    <dgm:pt modelId="{D119175E-B4A6-48FD-8A34-C4C5909DA393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Suspending and resuming </a:t>
          </a:r>
          <a:r>
            <a:rPr lang="en-US" b="1" dirty="0"/>
            <a:t>processes</a:t>
          </a:r>
          <a:endParaRPr lang="en-US" dirty="0"/>
        </a:p>
      </dgm:t>
    </dgm:pt>
    <dgm:pt modelId="{7CAFCAEE-E95D-4C3C-A815-EE04303DF4F0}" type="parTrans" cxnId="{BF2EABB2-1C23-4F5B-8244-9E25D0A9C8CF}">
      <dgm:prSet/>
      <dgm:spPr/>
      <dgm:t>
        <a:bodyPr/>
        <a:lstStyle/>
        <a:p>
          <a:endParaRPr lang="en-US"/>
        </a:p>
      </dgm:t>
    </dgm:pt>
    <dgm:pt modelId="{60CC4C8E-CF5F-4D4F-A840-D46D5177F972}" type="sibTrans" cxnId="{BF2EABB2-1C23-4F5B-8244-9E25D0A9C8CF}">
      <dgm:prSet/>
      <dgm:spPr/>
      <dgm:t>
        <a:bodyPr/>
        <a:lstStyle/>
        <a:p>
          <a:endParaRPr lang="en-US"/>
        </a:p>
      </dgm:t>
    </dgm:pt>
    <dgm:pt modelId="{A7C5CCB4-2741-4AE7-AD42-A5E3C5D592C6}">
      <dgm:prSet/>
      <dgm:spPr/>
      <dgm:t>
        <a:bodyPr/>
        <a:lstStyle/>
        <a:p>
          <a:r>
            <a:rPr lang="en-US" b="1" dirty="0"/>
            <a:t>Providing mechanisms for </a:t>
          </a:r>
          <a:r>
            <a:rPr lang="en-US" b="1" dirty="0">
              <a:solidFill>
                <a:srgbClr val="FF0000"/>
              </a:solidFill>
            </a:rPr>
            <a:t>process synchronization</a:t>
          </a:r>
          <a:endParaRPr lang="en-US" dirty="0">
            <a:solidFill>
              <a:srgbClr val="FF0000"/>
            </a:solidFill>
          </a:endParaRPr>
        </a:p>
      </dgm:t>
    </dgm:pt>
    <dgm:pt modelId="{5DDAC329-13D7-47BB-999D-3BF47681856D}" type="parTrans" cxnId="{569DE1C2-92D1-426F-8339-78CB6336D76F}">
      <dgm:prSet/>
      <dgm:spPr/>
      <dgm:t>
        <a:bodyPr/>
        <a:lstStyle/>
        <a:p>
          <a:endParaRPr lang="en-US"/>
        </a:p>
      </dgm:t>
    </dgm:pt>
    <dgm:pt modelId="{7DC70B0B-A849-4CCE-8DBE-E8E93B31974B}" type="sibTrans" cxnId="{569DE1C2-92D1-426F-8339-78CB6336D76F}">
      <dgm:prSet/>
      <dgm:spPr/>
      <dgm:t>
        <a:bodyPr/>
        <a:lstStyle/>
        <a:p>
          <a:endParaRPr lang="en-US"/>
        </a:p>
      </dgm:t>
    </dgm:pt>
    <dgm:pt modelId="{6D542FA1-7B16-42F9-95BF-24DE4B162659}">
      <dgm:prSet/>
      <dgm:spPr/>
      <dgm:t>
        <a:bodyPr/>
        <a:lstStyle/>
        <a:p>
          <a:r>
            <a:rPr lang="en-US" b="1" dirty="0"/>
            <a:t>Providing mechanisms for </a:t>
          </a:r>
          <a:r>
            <a:rPr lang="en-US" b="1" dirty="0">
              <a:solidFill>
                <a:srgbClr val="FF0000"/>
              </a:solidFill>
            </a:rPr>
            <a:t>process communication</a:t>
          </a:r>
          <a:endParaRPr lang="en-US" dirty="0">
            <a:solidFill>
              <a:srgbClr val="FF0000"/>
            </a:solidFill>
          </a:endParaRPr>
        </a:p>
      </dgm:t>
    </dgm:pt>
    <dgm:pt modelId="{3615C18C-C0B1-4B90-9DEF-0FCED06107EC}" type="parTrans" cxnId="{11403370-3F3B-4BDE-974F-76774B50B441}">
      <dgm:prSet/>
      <dgm:spPr/>
      <dgm:t>
        <a:bodyPr/>
        <a:lstStyle/>
        <a:p>
          <a:endParaRPr lang="en-US"/>
        </a:p>
      </dgm:t>
    </dgm:pt>
    <dgm:pt modelId="{2B7A54CA-13E8-493A-A967-85FE19CF3C2B}" type="sibTrans" cxnId="{11403370-3F3B-4BDE-974F-76774B50B441}">
      <dgm:prSet/>
      <dgm:spPr/>
      <dgm:t>
        <a:bodyPr/>
        <a:lstStyle/>
        <a:p>
          <a:endParaRPr lang="en-US"/>
        </a:p>
      </dgm:t>
    </dgm:pt>
    <dgm:pt modelId="{939CB1EA-D5AD-40F1-B4F9-9002763F37A5}">
      <dgm:prSet/>
      <dgm:spPr/>
      <dgm:t>
        <a:bodyPr/>
        <a:lstStyle/>
        <a:p>
          <a:r>
            <a:rPr lang="en-US" b="1" dirty="0"/>
            <a:t>Providing mechanisms for </a:t>
          </a:r>
          <a:r>
            <a:rPr lang="en-US" b="1" dirty="0">
              <a:solidFill>
                <a:srgbClr val="FF0000"/>
              </a:solidFill>
            </a:rPr>
            <a:t>deadlock handling</a:t>
          </a:r>
          <a:endParaRPr lang="en-US" dirty="0">
            <a:solidFill>
              <a:srgbClr val="FF0000"/>
            </a:solidFill>
          </a:endParaRPr>
        </a:p>
      </dgm:t>
    </dgm:pt>
    <dgm:pt modelId="{E6280C13-A423-4013-88BB-CA5B7C0437F2}" type="parTrans" cxnId="{215C7D4B-B924-47AD-A807-E15C5F8EEC22}">
      <dgm:prSet/>
      <dgm:spPr/>
      <dgm:t>
        <a:bodyPr/>
        <a:lstStyle/>
        <a:p>
          <a:endParaRPr lang="en-US"/>
        </a:p>
      </dgm:t>
    </dgm:pt>
    <dgm:pt modelId="{02884174-5663-4926-898B-D0ABF6D52D9B}" type="sibTrans" cxnId="{215C7D4B-B924-47AD-A807-E15C5F8EEC22}">
      <dgm:prSet/>
      <dgm:spPr/>
      <dgm:t>
        <a:bodyPr/>
        <a:lstStyle/>
        <a:p>
          <a:endParaRPr lang="en-US"/>
        </a:p>
      </dgm:t>
    </dgm:pt>
    <dgm:pt modelId="{D52140F1-2D1E-40C4-A400-0695F7CB6230}" type="pres">
      <dgm:prSet presAssocID="{4BEF689D-A13A-4213-AD77-3C73BB917AB8}" presName="Name0" presStyleCnt="0">
        <dgm:presLayoutVars>
          <dgm:chMax val="7"/>
          <dgm:dir/>
          <dgm:resizeHandles val="exact"/>
        </dgm:presLayoutVars>
      </dgm:prSet>
      <dgm:spPr/>
    </dgm:pt>
    <dgm:pt modelId="{05432AA1-A89F-4A00-B81A-E9A85265C2A9}" type="pres">
      <dgm:prSet presAssocID="{4BEF689D-A13A-4213-AD77-3C73BB917AB8}" presName="ellipse1" presStyleLbl="vennNode1" presStyleIdx="0" presStyleCnt="5">
        <dgm:presLayoutVars>
          <dgm:bulletEnabled val="1"/>
        </dgm:presLayoutVars>
      </dgm:prSet>
      <dgm:spPr/>
    </dgm:pt>
    <dgm:pt modelId="{BA7E0E3A-99EB-46AA-A461-539CFC6F23CC}" type="pres">
      <dgm:prSet presAssocID="{4BEF689D-A13A-4213-AD77-3C73BB917AB8}" presName="ellipse2" presStyleLbl="vennNode1" presStyleIdx="1" presStyleCnt="5">
        <dgm:presLayoutVars>
          <dgm:bulletEnabled val="1"/>
        </dgm:presLayoutVars>
      </dgm:prSet>
      <dgm:spPr/>
    </dgm:pt>
    <dgm:pt modelId="{7AE6FE00-3284-4BAE-AEA0-F415CDAC45B1}" type="pres">
      <dgm:prSet presAssocID="{4BEF689D-A13A-4213-AD77-3C73BB917AB8}" presName="ellipse3" presStyleLbl="vennNode1" presStyleIdx="2" presStyleCnt="5">
        <dgm:presLayoutVars>
          <dgm:bulletEnabled val="1"/>
        </dgm:presLayoutVars>
      </dgm:prSet>
      <dgm:spPr/>
    </dgm:pt>
    <dgm:pt modelId="{8EBAE3C3-DC3C-4807-92D8-DE17DE5958EB}" type="pres">
      <dgm:prSet presAssocID="{4BEF689D-A13A-4213-AD77-3C73BB917AB8}" presName="ellipse4" presStyleLbl="vennNode1" presStyleIdx="3" presStyleCnt="5">
        <dgm:presLayoutVars>
          <dgm:bulletEnabled val="1"/>
        </dgm:presLayoutVars>
      </dgm:prSet>
      <dgm:spPr/>
    </dgm:pt>
    <dgm:pt modelId="{33E47446-F46F-4512-B739-6207A28C400C}" type="pres">
      <dgm:prSet presAssocID="{4BEF689D-A13A-4213-AD77-3C73BB917AB8}" presName="ellipse5" presStyleLbl="vennNode1" presStyleIdx="4" presStyleCnt="5">
        <dgm:presLayoutVars>
          <dgm:bulletEnabled val="1"/>
        </dgm:presLayoutVars>
      </dgm:prSet>
      <dgm:spPr/>
    </dgm:pt>
  </dgm:ptLst>
  <dgm:cxnLst>
    <dgm:cxn modelId="{A3F8AB64-954B-430E-BD51-FBDE476011BA}" type="presOf" srcId="{3526E265-85B1-4B91-A05B-5344314A701D}" destId="{05432AA1-A89F-4A00-B81A-E9A85265C2A9}" srcOrd="0" destOrd="0" presId="urn:microsoft.com/office/officeart/2005/8/layout/rings+Icon"/>
    <dgm:cxn modelId="{215C7D4B-B924-47AD-A807-E15C5F8EEC22}" srcId="{4BEF689D-A13A-4213-AD77-3C73BB917AB8}" destId="{939CB1EA-D5AD-40F1-B4F9-9002763F37A5}" srcOrd="4" destOrd="0" parTransId="{E6280C13-A423-4013-88BB-CA5B7C0437F2}" sibTransId="{02884174-5663-4926-898B-D0ABF6D52D9B}"/>
    <dgm:cxn modelId="{11403370-3F3B-4BDE-974F-76774B50B441}" srcId="{4BEF689D-A13A-4213-AD77-3C73BB917AB8}" destId="{6D542FA1-7B16-42F9-95BF-24DE4B162659}" srcOrd="3" destOrd="0" parTransId="{3615C18C-C0B1-4B90-9DEF-0FCED06107EC}" sibTransId="{2B7A54CA-13E8-493A-A967-85FE19CF3C2B}"/>
    <dgm:cxn modelId="{173CED52-DA7C-45C1-A032-813228E381EE}" type="presOf" srcId="{6D542FA1-7B16-42F9-95BF-24DE4B162659}" destId="{8EBAE3C3-DC3C-4807-92D8-DE17DE5958EB}" srcOrd="0" destOrd="0" presId="urn:microsoft.com/office/officeart/2005/8/layout/rings+Icon"/>
    <dgm:cxn modelId="{26F73E75-4032-4EFB-96AB-F7C8949EDDD7}" type="presOf" srcId="{4BEF689D-A13A-4213-AD77-3C73BB917AB8}" destId="{D52140F1-2D1E-40C4-A400-0695F7CB6230}" srcOrd="0" destOrd="0" presId="urn:microsoft.com/office/officeart/2005/8/layout/rings+Icon"/>
    <dgm:cxn modelId="{BF2EABB2-1C23-4F5B-8244-9E25D0A9C8CF}" srcId="{4BEF689D-A13A-4213-AD77-3C73BB917AB8}" destId="{D119175E-B4A6-48FD-8A34-C4C5909DA393}" srcOrd="1" destOrd="0" parTransId="{7CAFCAEE-E95D-4C3C-A815-EE04303DF4F0}" sibTransId="{60CC4C8E-CF5F-4D4F-A840-D46D5177F972}"/>
    <dgm:cxn modelId="{490CB3BB-D4B4-4C04-8F2E-1E862D450B97}" type="presOf" srcId="{A7C5CCB4-2741-4AE7-AD42-A5E3C5D592C6}" destId="{7AE6FE00-3284-4BAE-AEA0-F415CDAC45B1}" srcOrd="0" destOrd="0" presId="urn:microsoft.com/office/officeart/2005/8/layout/rings+Icon"/>
    <dgm:cxn modelId="{569DE1C2-92D1-426F-8339-78CB6336D76F}" srcId="{4BEF689D-A13A-4213-AD77-3C73BB917AB8}" destId="{A7C5CCB4-2741-4AE7-AD42-A5E3C5D592C6}" srcOrd="2" destOrd="0" parTransId="{5DDAC329-13D7-47BB-999D-3BF47681856D}" sibTransId="{7DC70B0B-A849-4CCE-8DBE-E8E93B31974B}"/>
    <dgm:cxn modelId="{CBFCC8D2-064F-45CE-96BA-80206DA79311}" type="presOf" srcId="{939CB1EA-D5AD-40F1-B4F9-9002763F37A5}" destId="{33E47446-F46F-4512-B739-6207A28C400C}" srcOrd="0" destOrd="0" presId="urn:microsoft.com/office/officeart/2005/8/layout/rings+Icon"/>
    <dgm:cxn modelId="{3826D6DE-E7B9-4806-87D9-7D8C81AD5F34}" srcId="{4BEF689D-A13A-4213-AD77-3C73BB917AB8}" destId="{3526E265-85B1-4B91-A05B-5344314A701D}" srcOrd="0" destOrd="0" parTransId="{42867FE6-993C-4CD6-95CA-9063B56D686F}" sibTransId="{5C74BF72-A71F-43E0-A00E-95A189343F17}"/>
    <dgm:cxn modelId="{7CFCC9E9-1394-43C8-9C39-0AE13A236DE0}" type="presOf" srcId="{D119175E-B4A6-48FD-8A34-C4C5909DA393}" destId="{BA7E0E3A-99EB-46AA-A461-539CFC6F23CC}" srcOrd="0" destOrd="0" presId="urn:microsoft.com/office/officeart/2005/8/layout/rings+Icon"/>
    <dgm:cxn modelId="{597803FC-20E6-4BD8-891C-C859BE47C33F}" type="presParOf" srcId="{D52140F1-2D1E-40C4-A400-0695F7CB6230}" destId="{05432AA1-A89F-4A00-B81A-E9A85265C2A9}" srcOrd="0" destOrd="0" presId="urn:microsoft.com/office/officeart/2005/8/layout/rings+Icon"/>
    <dgm:cxn modelId="{5889B410-D6CC-46AB-98D4-28AF0D83D88D}" type="presParOf" srcId="{D52140F1-2D1E-40C4-A400-0695F7CB6230}" destId="{BA7E0E3A-99EB-46AA-A461-539CFC6F23CC}" srcOrd="1" destOrd="0" presId="urn:microsoft.com/office/officeart/2005/8/layout/rings+Icon"/>
    <dgm:cxn modelId="{031F079A-05E9-43EF-8A6E-40D218E94A5C}" type="presParOf" srcId="{D52140F1-2D1E-40C4-A400-0695F7CB6230}" destId="{7AE6FE00-3284-4BAE-AEA0-F415CDAC45B1}" srcOrd="2" destOrd="0" presId="urn:microsoft.com/office/officeart/2005/8/layout/rings+Icon"/>
    <dgm:cxn modelId="{3D1BF1CF-7237-48E4-817C-ACF899A328B8}" type="presParOf" srcId="{D52140F1-2D1E-40C4-A400-0695F7CB6230}" destId="{8EBAE3C3-DC3C-4807-92D8-DE17DE5958EB}" srcOrd="3" destOrd="0" presId="urn:microsoft.com/office/officeart/2005/8/layout/rings+Icon"/>
    <dgm:cxn modelId="{A2FCCF37-734A-4CD6-A38C-1A25E8E2C90F}" type="presParOf" srcId="{D52140F1-2D1E-40C4-A400-0695F7CB6230}" destId="{33E47446-F46F-4512-B739-6207A28C400C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FF595D-83BE-4DCC-8B63-E5C4029ED1A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8574A-FC79-4D88-8100-C2E16826F302}">
      <dgm:prSet custT="1"/>
      <dgm:spPr/>
      <dgm:t>
        <a:bodyPr/>
        <a:lstStyle/>
        <a:p>
          <a:r>
            <a:rPr lang="en-US" sz="2000" b="1" dirty="0"/>
            <a:t>Keeping track of which parts of memory are currently </a:t>
          </a:r>
          <a:r>
            <a:rPr lang="en-US" sz="2000" b="1" dirty="0">
              <a:solidFill>
                <a:srgbClr val="FF0000"/>
              </a:solidFill>
            </a:rPr>
            <a:t>being used and by whom</a:t>
          </a:r>
        </a:p>
      </dgm:t>
    </dgm:pt>
    <dgm:pt modelId="{E6C930FC-BDC6-4182-8F81-32AC4433F15E}" type="parTrans" cxnId="{B02078A3-E4F2-4BAF-8461-50CF3D7D27B5}">
      <dgm:prSet/>
      <dgm:spPr/>
      <dgm:t>
        <a:bodyPr/>
        <a:lstStyle/>
        <a:p>
          <a:endParaRPr lang="en-US"/>
        </a:p>
      </dgm:t>
    </dgm:pt>
    <dgm:pt modelId="{3019B374-10BD-4C90-A6D6-3728F5B48C3D}" type="sibTrans" cxnId="{B02078A3-E4F2-4BAF-8461-50CF3D7D27B5}">
      <dgm:prSet/>
      <dgm:spPr/>
      <dgm:t>
        <a:bodyPr/>
        <a:lstStyle/>
        <a:p>
          <a:endParaRPr lang="en-US"/>
        </a:p>
      </dgm:t>
    </dgm:pt>
    <dgm:pt modelId="{F74B4EFE-876E-4915-8941-6363067A4036}">
      <dgm:prSet custT="1"/>
      <dgm:spPr/>
      <dgm:t>
        <a:bodyPr/>
        <a:lstStyle/>
        <a:p>
          <a:r>
            <a:rPr lang="en-US" sz="2000" b="1" dirty="0"/>
            <a:t>Deciding which processes (or parts thereof) and data to </a:t>
          </a:r>
          <a:r>
            <a:rPr lang="en-US" sz="2000" b="1" dirty="0">
              <a:solidFill>
                <a:srgbClr val="FF0000"/>
              </a:solidFill>
            </a:rPr>
            <a:t>move into and out </a:t>
          </a:r>
          <a:r>
            <a:rPr lang="en-US" sz="2000" b="1" dirty="0"/>
            <a:t>of memory</a:t>
          </a:r>
        </a:p>
      </dgm:t>
    </dgm:pt>
    <dgm:pt modelId="{850986DE-F992-4DFB-BA6F-2ED30D4DF801}" type="parTrans" cxnId="{B135FFDF-3B47-4EAE-909A-71A8D34CED57}">
      <dgm:prSet/>
      <dgm:spPr/>
      <dgm:t>
        <a:bodyPr/>
        <a:lstStyle/>
        <a:p>
          <a:endParaRPr lang="en-US"/>
        </a:p>
      </dgm:t>
    </dgm:pt>
    <dgm:pt modelId="{7730D979-061E-4313-90EE-1B9231CCCA4C}" type="sibTrans" cxnId="{B135FFDF-3B47-4EAE-909A-71A8D34CED57}">
      <dgm:prSet/>
      <dgm:spPr/>
      <dgm:t>
        <a:bodyPr/>
        <a:lstStyle/>
        <a:p>
          <a:endParaRPr lang="en-US"/>
        </a:p>
      </dgm:t>
    </dgm:pt>
    <dgm:pt modelId="{0A74010B-98CE-4936-84E5-3123AF21C802}">
      <dgm:prSet custT="1"/>
      <dgm:spPr/>
      <dgm:t>
        <a:bodyPr/>
        <a:lstStyle/>
        <a:p>
          <a:r>
            <a:rPr lang="en-US" sz="2000" b="1" dirty="0"/>
            <a:t>Allocating and deallocating memory space as needed</a:t>
          </a:r>
        </a:p>
      </dgm:t>
    </dgm:pt>
    <dgm:pt modelId="{DDBFD3C2-272D-419A-99B7-732539E41698}" type="parTrans" cxnId="{40D4B243-F5CB-4C72-BB1D-6D7F20936C46}">
      <dgm:prSet/>
      <dgm:spPr/>
      <dgm:t>
        <a:bodyPr/>
        <a:lstStyle/>
        <a:p>
          <a:endParaRPr lang="en-US"/>
        </a:p>
      </dgm:t>
    </dgm:pt>
    <dgm:pt modelId="{BE9AA9AE-1CAC-41FB-B151-EC1A44F3F5A5}" type="sibTrans" cxnId="{40D4B243-F5CB-4C72-BB1D-6D7F20936C46}">
      <dgm:prSet/>
      <dgm:spPr/>
      <dgm:t>
        <a:bodyPr/>
        <a:lstStyle/>
        <a:p>
          <a:endParaRPr lang="en-US"/>
        </a:p>
      </dgm:t>
    </dgm:pt>
    <dgm:pt modelId="{B21C3508-A109-45E8-A9A0-040CEBBFB08A}">
      <dgm:prSet/>
      <dgm:spPr/>
      <dgm:t>
        <a:bodyPr/>
        <a:lstStyle/>
        <a:p>
          <a:r>
            <a:rPr lang="en-US" dirty="0"/>
            <a:t>Memory management activities</a:t>
          </a:r>
        </a:p>
      </dgm:t>
    </dgm:pt>
    <dgm:pt modelId="{1E8078F1-AE41-4D29-986C-BF9AEE778E87}" type="sibTrans" cxnId="{437430E7-5843-44FE-9A51-FE6A80CE3249}">
      <dgm:prSet/>
      <dgm:spPr/>
      <dgm:t>
        <a:bodyPr/>
        <a:lstStyle/>
        <a:p>
          <a:endParaRPr lang="en-US"/>
        </a:p>
      </dgm:t>
    </dgm:pt>
    <dgm:pt modelId="{83A6428F-DD91-4A2C-BB86-1887DC4F7071}" type="parTrans" cxnId="{437430E7-5843-44FE-9A51-FE6A80CE3249}">
      <dgm:prSet/>
      <dgm:spPr/>
      <dgm:t>
        <a:bodyPr/>
        <a:lstStyle/>
        <a:p>
          <a:endParaRPr lang="en-US"/>
        </a:p>
      </dgm:t>
    </dgm:pt>
    <dgm:pt modelId="{3801CCB1-B5F0-4CEA-A662-4380122CFDE1}" type="pres">
      <dgm:prSet presAssocID="{F8FF595D-83BE-4DCC-8B63-E5C4029ED1A3}" presName="linearFlow" presStyleCnt="0">
        <dgm:presLayoutVars>
          <dgm:dir/>
          <dgm:animLvl val="lvl"/>
          <dgm:resizeHandles val="exact"/>
        </dgm:presLayoutVars>
      </dgm:prSet>
      <dgm:spPr/>
    </dgm:pt>
    <dgm:pt modelId="{478F0BD8-0CE3-48CD-BB96-6F37EB79939E}" type="pres">
      <dgm:prSet presAssocID="{B21C3508-A109-45E8-A9A0-040CEBBFB08A}" presName="composite" presStyleCnt="0"/>
      <dgm:spPr/>
    </dgm:pt>
    <dgm:pt modelId="{F55542D7-3E34-4A0D-AF6E-7F3C88F32574}" type="pres">
      <dgm:prSet presAssocID="{B21C3508-A109-45E8-A9A0-040CEBBFB08A}" presName="parentText" presStyleLbl="alignNode1" presStyleIdx="0" presStyleCnt="1" custScaleX="113988" custScaleY="128623" custLinFactNeighborX="-20055" custLinFactNeighborY="-6110">
        <dgm:presLayoutVars>
          <dgm:chMax val="1"/>
          <dgm:bulletEnabled val="1"/>
        </dgm:presLayoutVars>
      </dgm:prSet>
      <dgm:spPr/>
    </dgm:pt>
    <dgm:pt modelId="{0C331383-EF69-4A45-8795-F43F69D0BB8D}" type="pres">
      <dgm:prSet presAssocID="{B21C3508-A109-45E8-A9A0-040CEBBFB08A}" presName="descendantText" presStyleLbl="alignAcc1" presStyleIdx="0" presStyleCnt="1" custScaleY="133258" custLinFactNeighborY="21787">
        <dgm:presLayoutVars>
          <dgm:bulletEnabled val="1"/>
        </dgm:presLayoutVars>
      </dgm:prSet>
      <dgm:spPr/>
    </dgm:pt>
  </dgm:ptLst>
  <dgm:cxnLst>
    <dgm:cxn modelId="{938B4E30-9366-4021-B5A3-30299C9871AB}" type="presOf" srcId="{B21C3508-A109-45E8-A9A0-040CEBBFB08A}" destId="{F55542D7-3E34-4A0D-AF6E-7F3C88F32574}" srcOrd="0" destOrd="0" presId="urn:microsoft.com/office/officeart/2005/8/layout/chevron2"/>
    <dgm:cxn modelId="{6311C031-FA50-49A7-A55C-C6A59C3AFE60}" type="presOf" srcId="{0A74010B-98CE-4936-84E5-3123AF21C802}" destId="{0C331383-EF69-4A45-8795-F43F69D0BB8D}" srcOrd="0" destOrd="2" presId="urn:microsoft.com/office/officeart/2005/8/layout/chevron2"/>
    <dgm:cxn modelId="{40D4B243-F5CB-4C72-BB1D-6D7F20936C46}" srcId="{B21C3508-A109-45E8-A9A0-040CEBBFB08A}" destId="{0A74010B-98CE-4936-84E5-3123AF21C802}" srcOrd="2" destOrd="0" parTransId="{DDBFD3C2-272D-419A-99B7-732539E41698}" sibTransId="{BE9AA9AE-1CAC-41FB-B151-EC1A44F3F5A5}"/>
    <dgm:cxn modelId="{00D18B66-0BC7-4481-A064-8C44D8B25CE5}" type="presOf" srcId="{F74B4EFE-876E-4915-8941-6363067A4036}" destId="{0C331383-EF69-4A45-8795-F43F69D0BB8D}" srcOrd="0" destOrd="1" presId="urn:microsoft.com/office/officeart/2005/8/layout/chevron2"/>
    <dgm:cxn modelId="{B02078A3-E4F2-4BAF-8461-50CF3D7D27B5}" srcId="{B21C3508-A109-45E8-A9A0-040CEBBFB08A}" destId="{4BC8574A-FC79-4D88-8100-C2E16826F302}" srcOrd="0" destOrd="0" parTransId="{E6C930FC-BDC6-4182-8F81-32AC4433F15E}" sibTransId="{3019B374-10BD-4C90-A6D6-3728F5B48C3D}"/>
    <dgm:cxn modelId="{40E641B5-A93A-41C1-83C9-B297889CD04A}" type="presOf" srcId="{4BC8574A-FC79-4D88-8100-C2E16826F302}" destId="{0C331383-EF69-4A45-8795-F43F69D0BB8D}" srcOrd="0" destOrd="0" presId="urn:microsoft.com/office/officeart/2005/8/layout/chevron2"/>
    <dgm:cxn modelId="{B135FFDF-3B47-4EAE-909A-71A8D34CED57}" srcId="{B21C3508-A109-45E8-A9A0-040CEBBFB08A}" destId="{F74B4EFE-876E-4915-8941-6363067A4036}" srcOrd="1" destOrd="0" parTransId="{850986DE-F992-4DFB-BA6F-2ED30D4DF801}" sibTransId="{7730D979-061E-4313-90EE-1B9231CCCA4C}"/>
    <dgm:cxn modelId="{437430E7-5843-44FE-9A51-FE6A80CE3249}" srcId="{F8FF595D-83BE-4DCC-8B63-E5C4029ED1A3}" destId="{B21C3508-A109-45E8-A9A0-040CEBBFB08A}" srcOrd="0" destOrd="0" parTransId="{83A6428F-DD91-4A2C-BB86-1887DC4F7071}" sibTransId="{1E8078F1-AE41-4D29-986C-BF9AEE778E87}"/>
    <dgm:cxn modelId="{E6D922E8-D192-4E28-9909-7C981F0D01ED}" type="presOf" srcId="{F8FF595D-83BE-4DCC-8B63-E5C4029ED1A3}" destId="{3801CCB1-B5F0-4CEA-A662-4380122CFDE1}" srcOrd="0" destOrd="0" presId="urn:microsoft.com/office/officeart/2005/8/layout/chevron2"/>
    <dgm:cxn modelId="{225B1FBC-1466-4B43-9F31-C46F8B8BD13C}" type="presParOf" srcId="{3801CCB1-B5F0-4CEA-A662-4380122CFDE1}" destId="{478F0BD8-0CE3-48CD-BB96-6F37EB79939E}" srcOrd="0" destOrd="0" presId="urn:microsoft.com/office/officeart/2005/8/layout/chevron2"/>
    <dgm:cxn modelId="{E1E3B304-6A6D-419D-A156-37AF6B52BE7B}" type="presParOf" srcId="{478F0BD8-0CE3-48CD-BB96-6F37EB79939E}" destId="{F55542D7-3E34-4A0D-AF6E-7F3C88F32574}" srcOrd="0" destOrd="0" presId="urn:microsoft.com/office/officeart/2005/8/layout/chevron2"/>
    <dgm:cxn modelId="{49EE514E-B943-491D-AC8C-AEA57DBB3985}" type="presParOf" srcId="{478F0BD8-0CE3-48CD-BB96-6F37EB79939E}" destId="{0C331383-EF69-4A45-8795-F43F69D0BB8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7B6F46-91ED-4FE3-B29D-926C34DE8C44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7E01A4-676D-46BB-B6D4-7B2AA8A190BE}">
      <dgm:prSet custT="1"/>
      <dgm:spPr/>
      <dgm:t>
        <a:bodyPr/>
        <a:lstStyle/>
        <a:p>
          <a:r>
            <a:rPr lang="en-US" sz="2400" b="1" dirty="0"/>
            <a:t>OS activities</a:t>
          </a:r>
        </a:p>
      </dgm:t>
    </dgm:pt>
    <dgm:pt modelId="{116483F9-1AF1-4E76-8303-F3B45BB663EC}" type="parTrans" cxnId="{CDDFE095-AC48-4D41-ADA7-16E876594DFB}">
      <dgm:prSet/>
      <dgm:spPr/>
      <dgm:t>
        <a:bodyPr/>
        <a:lstStyle/>
        <a:p>
          <a:endParaRPr lang="en-US" sz="2000" b="1"/>
        </a:p>
      </dgm:t>
    </dgm:pt>
    <dgm:pt modelId="{AC373C41-C480-484B-B179-79F438260858}" type="sibTrans" cxnId="{CDDFE095-AC48-4D41-ADA7-16E876594DFB}">
      <dgm:prSet/>
      <dgm:spPr/>
      <dgm:t>
        <a:bodyPr/>
        <a:lstStyle/>
        <a:p>
          <a:endParaRPr lang="en-US" sz="2000" b="1"/>
        </a:p>
      </dgm:t>
    </dgm:pt>
    <dgm:pt modelId="{A4DA7F2B-0145-45FA-B5DD-5B353A384916}">
      <dgm:prSet custT="1"/>
      <dgm:spPr/>
      <dgm:t>
        <a:bodyPr/>
        <a:lstStyle/>
        <a:p>
          <a:r>
            <a:rPr lang="en-US" sz="1800" b="1" dirty="0"/>
            <a:t>Free-space management</a:t>
          </a:r>
        </a:p>
      </dgm:t>
    </dgm:pt>
    <dgm:pt modelId="{D884CB0F-2681-4E5C-9F0C-FAE95FFE1394}" type="parTrans" cxnId="{956002A4-CD8C-4384-9409-EF0C2469D171}">
      <dgm:prSet/>
      <dgm:spPr/>
      <dgm:t>
        <a:bodyPr/>
        <a:lstStyle/>
        <a:p>
          <a:endParaRPr lang="en-US" sz="2000" b="1"/>
        </a:p>
      </dgm:t>
    </dgm:pt>
    <dgm:pt modelId="{91E54D34-1906-4B00-863C-BECF0D2AE6DC}" type="sibTrans" cxnId="{956002A4-CD8C-4384-9409-EF0C2469D171}">
      <dgm:prSet/>
      <dgm:spPr/>
      <dgm:t>
        <a:bodyPr/>
        <a:lstStyle/>
        <a:p>
          <a:endParaRPr lang="en-US" sz="2000" b="1"/>
        </a:p>
      </dgm:t>
    </dgm:pt>
    <dgm:pt modelId="{000C76FF-DC18-4389-82B9-4CAE6B3820CB}">
      <dgm:prSet custT="1"/>
      <dgm:spPr/>
      <dgm:t>
        <a:bodyPr/>
        <a:lstStyle/>
        <a:p>
          <a:r>
            <a:rPr lang="en-US" sz="1800" b="1"/>
            <a:t>Storage allocation</a:t>
          </a:r>
        </a:p>
      </dgm:t>
    </dgm:pt>
    <dgm:pt modelId="{2D77D1F6-331C-4922-8A90-A891634830E2}" type="parTrans" cxnId="{695EA703-25A3-43D7-8582-8450AD7222A9}">
      <dgm:prSet/>
      <dgm:spPr/>
      <dgm:t>
        <a:bodyPr/>
        <a:lstStyle/>
        <a:p>
          <a:endParaRPr lang="en-US" sz="2000" b="1"/>
        </a:p>
      </dgm:t>
    </dgm:pt>
    <dgm:pt modelId="{BB1A1616-BF37-4511-9B1E-FA04C6461AD9}" type="sibTrans" cxnId="{695EA703-25A3-43D7-8582-8450AD7222A9}">
      <dgm:prSet/>
      <dgm:spPr/>
      <dgm:t>
        <a:bodyPr/>
        <a:lstStyle/>
        <a:p>
          <a:endParaRPr lang="en-US" sz="2000" b="1"/>
        </a:p>
      </dgm:t>
    </dgm:pt>
    <dgm:pt modelId="{51A2D7A7-5FE7-4BF2-95A8-EAD1328BDF3D}">
      <dgm:prSet custT="1"/>
      <dgm:spPr/>
      <dgm:t>
        <a:bodyPr/>
        <a:lstStyle/>
        <a:p>
          <a:r>
            <a:rPr lang="en-US" sz="1800" b="1" dirty="0"/>
            <a:t>Disk scheduling</a:t>
          </a:r>
        </a:p>
      </dgm:t>
    </dgm:pt>
    <dgm:pt modelId="{3C621C47-880B-44AD-8904-E8FD920FC905}" type="parTrans" cxnId="{C73AD016-73C5-43FB-89AF-B58BA8290A48}">
      <dgm:prSet/>
      <dgm:spPr/>
      <dgm:t>
        <a:bodyPr/>
        <a:lstStyle/>
        <a:p>
          <a:endParaRPr lang="en-US" sz="2000" b="1"/>
        </a:p>
      </dgm:t>
    </dgm:pt>
    <dgm:pt modelId="{69AC57A0-3E93-4A94-A871-CD1D4914A8C2}" type="sibTrans" cxnId="{C73AD016-73C5-43FB-89AF-B58BA8290A48}">
      <dgm:prSet/>
      <dgm:spPr/>
      <dgm:t>
        <a:bodyPr/>
        <a:lstStyle/>
        <a:p>
          <a:endParaRPr lang="en-US" sz="2000" b="1"/>
        </a:p>
      </dgm:t>
    </dgm:pt>
    <dgm:pt modelId="{6CC05ED3-8101-4100-AB4F-53F95E8356ED}" type="pres">
      <dgm:prSet presAssocID="{437B6F46-91ED-4FE3-B29D-926C34DE8C44}" presName="linear" presStyleCnt="0">
        <dgm:presLayoutVars>
          <dgm:animLvl val="lvl"/>
          <dgm:resizeHandles val="exact"/>
        </dgm:presLayoutVars>
      </dgm:prSet>
      <dgm:spPr/>
    </dgm:pt>
    <dgm:pt modelId="{E5052AE3-63DF-461E-A057-CFC1F51C78C1}" type="pres">
      <dgm:prSet presAssocID="{E57E01A4-676D-46BB-B6D4-7B2AA8A190BE}" presName="parentText" presStyleLbl="node1" presStyleIdx="0" presStyleCnt="1" custLinFactNeighborY="-14343">
        <dgm:presLayoutVars>
          <dgm:chMax val="0"/>
          <dgm:bulletEnabled val="1"/>
        </dgm:presLayoutVars>
      </dgm:prSet>
      <dgm:spPr/>
    </dgm:pt>
    <dgm:pt modelId="{D6FE8431-4677-4974-8917-A41FFBD2C488}" type="pres">
      <dgm:prSet presAssocID="{E57E01A4-676D-46BB-B6D4-7B2AA8A190B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4DA3402-713B-4BAB-97CF-637348CA856D}" type="presOf" srcId="{51A2D7A7-5FE7-4BF2-95A8-EAD1328BDF3D}" destId="{D6FE8431-4677-4974-8917-A41FFBD2C488}" srcOrd="0" destOrd="2" presId="urn:microsoft.com/office/officeart/2005/8/layout/vList2"/>
    <dgm:cxn modelId="{695EA703-25A3-43D7-8582-8450AD7222A9}" srcId="{E57E01A4-676D-46BB-B6D4-7B2AA8A190BE}" destId="{000C76FF-DC18-4389-82B9-4CAE6B3820CB}" srcOrd="1" destOrd="0" parTransId="{2D77D1F6-331C-4922-8A90-A891634830E2}" sibTransId="{BB1A1616-BF37-4511-9B1E-FA04C6461AD9}"/>
    <dgm:cxn modelId="{C73AD016-73C5-43FB-89AF-B58BA8290A48}" srcId="{E57E01A4-676D-46BB-B6D4-7B2AA8A190BE}" destId="{51A2D7A7-5FE7-4BF2-95A8-EAD1328BDF3D}" srcOrd="2" destOrd="0" parTransId="{3C621C47-880B-44AD-8904-E8FD920FC905}" sibTransId="{69AC57A0-3E93-4A94-A871-CD1D4914A8C2}"/>
    <dgm:cxn modelId="{825A4B3D-4DC3-40A1-BF15-D50CB2490CC6}" type="presOf" srcId="{E57E01A4-676D-46BB-B6D4-7B2AA8A190BE}" destId="{E5052AE3-63DF-461E-A057-CFC1F51C78C1}" srcOrd="0" destOrd="0" presId="urn:microsoft.com/office/officeart/2005/8/layout/vList2"/>
    <dgm:cxn modelId="{CDDFE095-AC48-4D41-ADA7-16E876594DFB}" srcId="{437B6F46-91ED-4FE3-B29D-926C34DE8C44}" destId="{E57E01A4-676D-46BB-B6D4-7B2AA8A190BE}" srcOrd="0" destOrd="0" parTransId="{116483F9-1AF1-4E76-8303-F3B45BB663EC}" sibTransId="{AC373C41-C480-484B-B179-79F438260858}"/>
    <dgm:cxn modelId="{956002A4-CD8C-4384-9409-EF0C2469D171}" srcId="{E57E01A4-676D-46BB-B6D4-7B2AA8A190BE}" destId="{A4DA7F2B-0145-45FA-B5DD-5B353A384916}" srcOrd="0" destOrd="0" parTransId="{D884CB0F-2681-4E5C-9F0C-FAE95FFE1394}" sibTransId="{91E54D34-1906-4B00-863C-BECF0D2AE6DC}"/>
    <dgm:cxn modelId="{13DF85B8-755D-44E3-806F-8421AD150EBE}" type="presOf" srcId="{437B6F46-91ED-4FE3-B29D-926C34DE8C44}" destId="{6CC05ED3-8101-4100-AB4F-53F95E8356ED}" srcOrd="0" destOrd="0" presId="urn:microsoft.com/office/officeart/2005/8/layout/vList2"/>
    <dgm:cxn modelId="{BD92CDC0-E17E-4F8C-B789-FE73FB66353A}" type="presOf" srcId="{000C76FF-DC18-4389-82B9-4CAE6B3820CB}" destId="{D6FE8431-4677-4974-8917-A41FFBD2C488}" srcOrd="0" destOrd="1" presId="urn:microsoft.com/office/officeart/2005/8/layout/vList2"/>
    <dgm:cxn modelId="{6C4BB6E5-2DCE-4724-9555-674E787B821D}" type="presOf" srcId="{A4DA7F2B-0145-45FA-B5DD-5B353A384916}" destId="{D6FE8431-4677-4974-8917-A41FFBD2C488}" srcOrd="0" destOrd="0" presId="urn:microsoft.com/office/officeart/2005/8/layout/vList2"/>
    <dgm:cxn modelId="{A250A89D-E375-44F5-B983-8A24CD79A259}" type="presParOf" srcId="{6CC05ED3-8101-4100-AB4F-53F95E8356ED}" destId="{E5052AE3-63DF-461E-A057-CFC1F51C78C1}" srcOrd="0" destOrd="0" presId="urn:microsoft.com/office/officeart/2005/8/layout/vList2"/>
    <dgm:cxn modelId="{12542523-7994-4326-ACE7-EA70C528E827}" type="presParOf" srcId="{6CC05ED3-8101-4100-AB4F-53F95E8356ED}" destId="{D6FE8431-4677-4974-8917-A41FFBD2C48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32AA1-A89F-4A00-B81A-E9A85265C2A9}">
      <dsp:nvSpPr>
        <dsp:cNvPr id="0" name=""/>
        <dsp:cNvSpPr/>
      </dsp:nvSpPr>
      <dsp:spPr>
        <a:xfrm>
          <a:off x="764835" y="0"/>
          <a:ext cx="2420857" cy="242085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Creating and deleting both </a:t>
          </a:r>
          <a:r>
            <a:rPr lang="en-US" sz="1800" b="1" kern="1200" dirty="0">
              <a:solidFill>
                <a:srgbClr val="FF0000"/>
              </a:solidFill>
            </a:rPr>
            <a:t>user and system processes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1119361" y="354525"/>
        <a:ext cx="1711805" cy="1711801"/>
      </dsp:txXfrm>
    </dsp:sp>
    <dsp:sp modelId="{BA7E0E3A-99EB-46AA-A461-539CFC6F23CC}">
      <dsp:nvSpPr>
        <dsp:cNvPr id="0" name=""/>
        <dsp:cNvSpPr/>
      </dsp:nvSpPr>
      <dsp:spPr>
        <a:xfrm>
          <a:off x="2009678" y="1614573"/>
          <a:ext cx="2420857" cy="2420851"/>
        </a:xfrm>
        <a:prstGeom prst="ellipse">
          <a:avLst/>
        </a:prstGeom>
        <a:solidFill>
          <a:schemeClr val="accent3">
            <a:alpha val="50000"/>
            <a:hueOff val="2812566"/>
            <a:satOff val="-4220"/>
            <a:lumOff val="-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0000"/>
              </a:solidFill>
            </a:rPr>
            <a:t>Suspending and resuming </a:t>
          </a:r>
          <a:r>
            <a:rPr lang="en-US" sz="1800" b="1" kern="1200" dirty="0"/>
            <a:t>processes</a:t>
          </a:r>
          <a:endParaRPr lang="en-US" sz="1800" kern="1200" dirty="0"/>
        </a:p>
      </dsp:txBody>
      <dsp:txXfrm>
        <a:off x="2364204" y="1969098"/>
        <a:ext cx="1711805" cy="1711801"/>
      </dsp:txXfrm>
    </dsp:sp>
    <dsp:sp modelId="{7AE6FE00-3284-4BAE-AEA0-F415CDAC45B1}">
      <dsp:nvSpPr>
        <dsp:cNvPr id="0" name=""/>
        <dsp:cNvSpPr/>
      </dsp:nvSpPr>
      <dsp:spPr>
        <a:xfrm>
          <a:off x="3255261" y="0"/>
          <a:ext cx="2420857" cy="2420851"/>
        </a:xfrm>
        <a:prstGeom prst="ellipse">
          <a:avLst/>
        </a:prstGeom>
        <a:solidFill>
          <a:schemeClr val="accent3">
            <a:alpha val="50000"/>
            <a:hueOff val="5625132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Providing mechanisms for </a:t>
          </a:r>
          <a:r>
            <a:rPr lang="en-US" sz="1800" b="1" kern="1200" dirty="0">
              <a:solidFill>
                <a:srgbClr val="FF0000"/>
              </a:solidFill>
            </a:rPr>
            <a:t>process synchronization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3609787" y="354525"/>
        <a:ext cx="1711805" cy="1711801"/>
      </dsp:txXfrm>
    </dsp:sp>
    <dsp:sp modelId="{8EBAE3C3-DC3C-4807-92D8-DE17DE5958EB}">
      <dsp:nvSpPr>
        <dsp:cNvPr id="0" name=""/>
        <dsp:cNvSpPr/>
      </dsp:nvSpPr>
      <dsp:spPr>
        <a:xfrm>
          <a:off x="4500104" y="1614573"/>
          <a:ext cx="2420857" cy="2420851"/>
        </a:xfrm>
        <a:prstGeom prst="ellipse">
          <a:avLst/>
        </a:prstGeom>
        <a:solidFill>
          <a:schemeClr val="accent3">
            <a:alpha val="50000"/>
            <a:hueOff val="8437698"/>
            <a:satOff val="-12660"/>
            <a:lumOff val="-205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Providing mechanisms for </a:t>
          </a:r>
          <a:r>
            <a:rPr lang="en-US" sz="1800" b="1" kern="1200" dirty="0">
              <a:solidFill>
                <a:srgbClr val="FF0000"/>
              </a:solidFill>
            </a:rPr>
            <a:t>process communication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4854630" y="1969098"/>
        <a:ext cx="1711805" cy="1711801"/>
      </dsp:txXfrm>
    </dsp:sp>
    <dsp:sp modelId="{33E47446-F46F-4512-B739-6207A28C400C}">
      <dsp:nvSpPr>
        <dsp:cNvPr id="0" name=""/>
        <dsp:cNvSpPr/>
      </dsp:nvSpPr>
      <dsp:spPr>
        <a:xfrm>
          <a:off x="5744947" y="0"/>
          <a:ext cx="2420857" cy="2420851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Providing mechanisms for </a:t>
          </a:r>
          <a:r>
            <a:rPr lang="en-US" sz="1800" b="1" kern="1200" dirty="0">
              <a:solidFill>
                <a:srgbClr val="FF0000"/>
              </a:solidFill>
            </a:rPr>
            <a:t>deadlock handling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6099473" y="354525"/>
        <a:ext cx="1711805" cy="1711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542D7-3E34-4A0D-AF6E-7F3C88F32574}">
      <dsp:nvSpPr>
        <dsp:cNvPr id="0" name=""/>
        <dsp:cNvSpPr/>
      </dsp:nvSpPr>
      <dsp:spPr>
        <a:xfrm rot="5400000">
          <a:off x="-110463" y="455926"/>
          <a:ext cx="2398016" cy="14861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Memory management activities</a:t>
          </a:r>
        </a:p>
      </dsp:txBody>
      <dsp:txXfrm rot="-5400000">
        <a:off x="345464" y="743082"/>
        <a:ext cx="1486163" cy="911853"/>
      </dsp:txXfrm>
    </dsp:sp>
    <dsp:sp modelId="{0C331383-EF69-4A45-8795-F43F69D0BB8D}">
      <dsp:nvSpPr>
        <dsp:cNvPr id="0" name=""/>
        <dsp:cNvSpPr/>
      </dsp:nvSpPr>
      <dsp:spPr>
        <a:xfrm rot="5400000">
          <a:off x="4286383" y="-1953850"/>
          <a:ext cx="1614151" cy="61830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Keeping track of which parts of memory are currently </a:t>
          </a:r>
          <a:r>
            <a:rPr lang="en-US" sz="2000" b="1" kern="1200" dirty="0">
              <a:solidFill>
                <a:srgbClr val="FF0000"/>
              </a:solidFill>
            </a:rPr>
            <a:t>being used and by whom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Deciding which processes (or parts thereof) and data to </a:t>
          </a:r>
          <a:r>
            <a:rPr lang="en-US" sz="2000" b="1" kern="1200" dirty="0">
              <a:solidFill>
                <a:srgbClr val="FF0000"/>
              </a:solidFill>
            </a:rPr>
            <a:t>move into and out </a:t>
          </a:r>
          <a:r>
            <a:rPr lang="en-US" sz="2000" b="1" kern="1200" dirty="0"/>
            <a:t>of memory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Allocating and deallocating memory space as needed</a:t>
          </a:r>
        </a:p>
      </dsp:txBody>
      <dsp:txXfrm rot="-5400000">
        <a:off x="2001914" y="409415"/>
        <a:ext cx="6104294" cy="14565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52AE3-63DF-461E-A057-CFC1F51C78C1}">
      <dsp:nvSpPr>
        <dsp:cNvPr id="0" name=""/>
        <dsp:cNvSpPr/>
      </dsp:nvSpPr>
      <dsp:spPr>
        <a:xfrm>
          <a:off x="0" y="0"/>
          <a:ext cx="6213231" cy="5062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OS activities</a:t>
          </a:r>
        </a:p>
      </dsp:txBody>
      <dsp:txXfrm>
        <a:off x="24713" y="24713"/>
        <a:ext cx="6163805" cy="456812"/>
      </dsp:txXfrm>
    </dsp:sp>
    <dsp:sp modelId="{D6FE8431-4677-4974-8917-A41FFBD2C488}">
      <dsp:nvSpPr>
        <dsp:cNvPr id="0" name=""/>
        <dsp:cNvSpPr/>
      </dsp:nvSpPr>
      <dsp:spPr>
        <a:xfrm>
          <a:off x="0" y="507349"/>
          <a:ext cx="6213231" cy="80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27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Free-space management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Storage allocation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Disk scheduling</a:t>
          </a:r>
        </a:p>
      </dsp:txBody>
      <dsp:txXfrm>
        <a:off x="0" y="507349"/>
        <a:ext cx="6213231" cy="806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028DE-5C91-4C6E-BA47-E2FEC5A0A5AE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1F6DC-BC37-408D-812E-51F75D8D1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6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B37B188-3A59-091E-DDB6-0AE2A6B3D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E31D95B-9AC5-207E-99CA-43B660CC5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6BDCD4F-E70F-0AB9-A9C6-5019DEA9C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AA6F100-784D-5DD0-11C3-1E89840C4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C1BE69A-F159-153E-BFF5-018C77269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AACF64-72ED-0030-DBA1-0251B8B5B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496BAA0-6CC9-5158-C719-0FC71331C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FCDFE73-077A-A9B2-4665-8AE16FF8E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AE76C5D-66C2-7BF3-2DCB-8052FB6CF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584912A-FE74-43D6-6927-C50A0D67B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8305175-D51B-1B41-11D3-D2B05CB9D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39051B5-503B-CD41-93E9-235E744F1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0EA5142-7E3C-283C-316A-33C31BD213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4E6521B-17D6-D4B8-135E-9B5078063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E2A91FF-6497-B86B-2004-647BAFD77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3452F46-F0F8-F743-1252-162A8E4E0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A523D4C-B457-A691-F8F9-198CB07786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A660B93-B941-C084-E52F-E19F490A4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92A77AA-8AF9-9442-BF25-FBD22D1CDD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A64F4CB-2A74-EC18-67F4-BFF732CB8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05EF9C1-805E-FDC7-77AF-E20D00952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9026714-6880-DA66-342D-63EE9182C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9B25180-A1E6-DAAB-D61E-BE6C94E3BA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B95E1B0-3856-3865-FC32-C10724587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F300B91-7F25-AB8B-B338-FA0D12167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F954823-B1AA-3947-D3FE-2033DBD12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EB689FB-AB7E-43EB-150E-6A2EAE6D4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BD9A8C3-9E45-D519-C856-7295784D6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1B50180-BE6F-8AEE-35F1-7F28DB42F0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4E81F3A-02D7-5110-90D9-B7CBCFE1E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CA0F1FB-D276-3841-5A6C-3A3B3B64CD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98CEB48-0B22-8731-2AA9-1F66FDA6A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15E914D-68D6-C6E6-C4C6-FB75C2849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3B4A7E0-7754-4527-BA48-9FB4FF871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79F8E6DB-FA4F-B432-561F-E16B60286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A480715-C782-0F25-B02C-C6E3844FC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3E5A6CF-311E-13A5-9DE1-B5C2A2479B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F31A67A-3C15-9333-FE50-213D876E6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B26F695-E345-494D-9F81-A997412AC0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ED28A94-888C-F44B-87AC-08FA15CDC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35B32258-F6AC-779F-7D0E-F9E505E54A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8241FF8-0F2D-8DE2-125B-78E3EEBC0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6AF3042-5ABD-096D-6A43-8DBE2EA24A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3CA4B291-70AB-B437-9E8E-799DECAAE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263FA12-A7BF-7BE6-B96B-27AD589E13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0EED95F-B234-6708-A117-6BDCB1271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A36C5FB-8BF2-182E-2BDE-1517581F1F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FD5BEEF-C488-4CBC-4945-57E8106C5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443CA73-E6C4-3630-0A9F-9FBA1A964B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07C7451-6788-95B0-4EC7-851DA1F4C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691EDF5-26FF-AE89-F7F3-552CAEE1C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53C7C9F-FAF2-5AC3-D0DE-852B368CB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88D2D60E-8CF3-11C0-17D4-A4F0494984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2787EF7-2EF3-206C-3941-86D223D92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431B9BC-2007-6F45-A392-727A1011A6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A95C52D-B724-ECBB-9350-17735FB40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EBFC99E-7778-5170-F289-E86EA6859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984AC5C3-A41F-49B9-8F81-1253A7F3E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6CCC94B4-65B7-86FD-5CF2-2B33525096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55DEFBF-73B1-6016-FE22-348946465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08F21C9-9517-C315-F42B-4DA2E7F7F6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B9EC01-687C-6136-F0C4-204950FD0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BCE891A-7078-BC28-46F6-D8B489E1F2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D3465EAC-CF59-FD65-94ED-6518C8A6B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6089B1F0-F63A-6FFF-9F8B-5309A30A9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C02F122C-AD55-D891-789B-593737A43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122CD24-1605-7C0C-CC35-71B64DC46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03D58E9-6DB9-949E-4086-4AB4A4DD6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4B84C48F-FCD6-549A-DED0-1AE7709141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F996B4-4D41-4DDE-9294-4E1E5F88614B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5919541A-127F-1505-2F3A-EFF98F525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84F85046-AF25-88DD-D83C-4FA6D8F50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9F5528E2-87FF-A4B3-5837-A963E8DF6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155E09-C627-409C-BF4C-BAD44DEE21CE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2CEE0156-EEDD-FC78-D9DB-44E9DC7690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100E703D-0372-EC9A-84B3-F13A024A4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E6BAED47-6374-3135-A535-1C1A86BEB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454827-4E0F-401F-B4E3-404B6C32D6F9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304254D3-7D3D-364D-6C64-8622490A5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D0F89256-CF22-504E-7589-EF063E3A4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DE727162-1E1F-2260-80BF-DF369FB0A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E66CCD-F8FC-4404-83DE-3AEEF0DA3D83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32225BDA-0976-A3FF-7041-AC3F018AD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606844F3-C1CD-C5FB-C796-2B8E7893C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8431D18E-5133-B5F2-971E-8A95780ACF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6B4331-0376-49F0-853A-E08B2C82C921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0423907D-44DF-6486-3497-BC9B2BFB81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71395C50-750E-A399-8FB4-E69B46D07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72F2C58B-5F77-8AE0-A080-152A8F3B65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8FE8EC-587C-44A4-90D6-3399D11E477D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5C3357F4-9038-E143-F050-73ADDA311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F65FE129-8C7F-7FF9-DD37-60C1B9807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F0696840-06EA-C7D1-B997-FD5BD74AE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6E42E8-B93E-4BCB-BA52-B8C99D7A6792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375CB68A-3EEE-DCC7-6378-CB80E1C0E1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942DB41D-BF76-3893-0245-7C7F6429F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73F9BE7D-01D2-47FD-D9A8-E91E023BC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F175AE-6C68-46B7-8F1D-A1C378229DEB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4C1BF2E4-B585-0C85-A5CB-02D8730936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5EE4C8E9-F206-FC83-A16A-D82EDE0A3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BB4D7FE3-475E-4CDE-7B4F-A7441E3903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14CC0E17-D189-D632-5F88-7E824DFCF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A85264D6-378A-7176-B860-9F642BEC5B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7C9508-6D0D-486B-A61F-2589C504F491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264EAB15-101B-1765-AF7A-60DC864F2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82E79CE8-3A71-88DC-30D6-B9545D10E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A7631DE-4CDE-5F30-59CA-7D40FDC57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EED307B-91BD-16E3-9F48-3F4B37957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60105C54-E6E5-1A4A-4848-9331B6EA72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4BBADC-61C8-41CE-8C00-402F309E25D9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F26472EC-93CE-2BBA-252B-FE6993BF3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3E3D59AE-D278-4CAB-E9FF-82C1F2F70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AE5EE01C-471A-54CF-1876-0383A79A98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8AB10E-34E0-4DF6-979A-1D1E7B3CEDB6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1AB01805-CF95-ED7C-2387-17CB6174D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B06B19EB-29EF-AF21-B727-64F49E3EF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13A8804C-5C20-F6FF-25B8-C680EA9CB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75EBB1-818C-4362-A3B2-84EC8B5CE471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EA85DCB9-28C3-5188-02A0-1873236535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35D4A68F-6FEE-3E70-231B-BA54930E7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64435F5E-3351-56F0-6079-9A9741543B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167AD5-5814-4E03-9E3A-DC91D7EACAF5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B96D6A8C-FE7D-2C55-30B9-140F67C2B5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8CEF75B3-6D81-0FCE-5DCB-865B295A2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AF233FDA-2DAA-5863-4F49-E146A5A31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EE7057-2919-49D8-9225-DE4F335B392E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05628A82-E8B2-B59A-83C3-284C272F63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460BED99-2622-F85F-A01F-365A38409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D47782FE-0FB5-F855-1204-1D436CDD49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C73B1B-3399-4D1B-8FE5-82F741F96288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F4B762C7-1896-56FB-F92A-A74B1B2D2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166FA012-D113-BE65-EFA1-DA5243406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188D1C5A-8306-FEF3-C0D5-9F4CA39F0F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98F7A1-F95E-4876-A25D-B77D5EC61D4C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0145248C-92B7-6282-2827-41D5370380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F238B1A3-2781-B0CF-F750-BDD99D4AD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A259405F-0EF3-BDA0-7052-9771D71EA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E65C1A-6030-411B-859A-E3B236E1057F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F1C72E65-BE84-A135-E281-3E718BBBC5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D063700F-7773-D0EE-ED00-871DFA218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29FA286-DD91-1F6C-C2EF-E5962B29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7E1DB7B-2F68-4786-F274-F0C63E22D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70ED9C8-35F4-481B-FF00-D9B6FF97D1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186D2D0-4BD8-80D6-F9DF-B2884C43C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6724BDA-AA6F-E5C8-BEE5-CA4F3793FE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4DDF23C-7B9D-B7D5-F40A-6CAD90DF0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86AC84C-59B3-0426-7FAA-883B54FC2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08CC7F2-BEA3-C489-826B-8DD2F8037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3095" y="2490928"/>
            <a:ext cx="2297810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F3863"/>
                </a:solidFill>
                <a:latin typeface="Caladea"/>
                <a:cs typeface="Calade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4764">
              <a:lnSpc>
                <a:spcPts val="1229"/>
              </a:lnSpc>
            </a:pPr>
            <a:fld id="{81D60167-4931-47E6-BA6A-407CBD079E47}" type="slidenum">
              <a:rPr lang="en-IN" spc="-4" smtClean="0">
                <a:latin typeface="Arial"/>
                <a:cs typeface="Arial"/>
              </a:rPr>
              <a:pPr marL="14764">
                <a:lnSpc>
                  <a:spcPts val="1229"/>
                </a:lnSpc>
              </a:pPr>
              <a:t>‹#›</a:t>
            </a:fld>
            <a:endParaRPr lang="en-IN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53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8811" y="31192"/>
            <a:ext cx="3522821" cy="415498"/>
          </a:xfrm>
        </p:spPr>
        <p:txBody>
          <a:bodyPr lIns="0" tIns="0" rIns="0" bIns="0"/>
          <a:lstStyle>
            <a:lvl1pPr>
              <a:defRPr sz="2700" b="0" i="0">
                <a:solidFill>
                  <a:srgbClr val="4471C4"/>
                </a:solidFill>
                <a:latin typeface="Caladea"/>
                <a:cs typeface="Calade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1182" y="3108451"/>
            <a:ext cx="4995386" cy="230832"/>
          </a:xfrm>
        </p:spPr>
        <p:txBody>
          <a:bodyPr lIns="0" tIns="0" rIns="0" bIns="0"/>
          <a:lstStyle>
            <a:lvl1pPr>
              <a:defRPr sz="1500" b="0" i="0">
                <a:solidFill>
                  <a:srgbClr val="44536A"/>
                </a:solidFill>
                <a:latin typeface="Caladea"/>
                <a:cs typeface="Calade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4764">
              <a:lnSpc>
                <a:spcPts val="1229"/>
              </a:lnSpc>
            </a:pPr>
            <a:fld id="{81D60167-4931-47E6-BA6A-407CBD079E47}" type="slidenum">
              <a:rPr lang="en-IN" spc="-4" smtClean="0">
                <a:latin typeface="Arial"/>
                <a:cs typeface="Arial"/>
              </a:rPr>
              <a:pPr marL="14764">
                <a:lnSpc>
                  <a:spcPts val="1229"/>
                </a:lnSpc>
              </a:pPr>
              <a:t>‹#›</a:t>
            </a:fld>
            <a:endParaRPr lang="en-IN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94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8811" y="31192"/>
            <a:ext cx="3522821" cy="415498"/>
          </a:xfrm>
        </p:spPr>
        <p:txBody>
          <a:bodyPr lIns="0" tIns="0" rIns="0" bIns="0"/>
          <a:lstStyle>
            <a:lvl1pPr>
              <a:defRPr sz="2700" b="0" i="0">
                <a:solidFill>
                  <a:srgbClr val="4471C4"/>
                </a:solidFill>
                <a:latin typeface="Caladea"/>
                <a:cs typeface="Calade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4764">
              <a:lnSpc>
                <a:spcPts val="1229"/>
              </a:lnSpc>
            </a:pPr>
            <a:fld id="{81D60167-4931-47E6-BA6A-407CBD079E47}" type="slidenum">
              <a:rPr lang="en-IN" spc="-4" smtClean="0">
                <a:latin typeface="Arial"/>
                <a:cs typeface="Arial"/>
              </a:rPr>
              <a:pPr marL="14764">
                <a:lnSpc>
                  <a:spcPts val="1229"/>
                </a:lnSpc>
              </a:pPr>
              <a:t>‹#›</a:t>
            </a:fld>
            <a:endParaRPr lang="en-IN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133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8811" y="31192"/>
            <a:ext cx="3522821" cy="415498"/>
          </a:xfrm>
        </p:spPr>
        <p:txBody>
          <a:bodyPr lIns="0" tIns="0" rIns="0" bIns="0"/>
          <a:lstStyle>
            <a:lvl1pPr>
              <a:defRPr sz="2700" b="0" i="0">
                <a:solidFill>
                  <a:srgbClr val="4471C4"/>
                </a:solidFill>
                <a:latin typeface="Caladea"/>
                <a:cs typeface="Calade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4764">
              <a:lnSpc>
                <a:spcPts val="1229"/>
              </a:lnSpc>
            </a:pPr>
            <a:fld id="{81D60167-4931-47E6-BA6A-407CBD079E47}" type="slidenum">
              <a:rPr lang="en-IN" spc="-4" smtClean="0">
                <a:latin typeface="Arial"/>
                <a:cs typeface="Arial"/>
              </a:rPr>
              <a:pPr marL="14764">
                <a:lnSpc>
                  <a:spcPts val="1229"/>
                </a:lnSpc>
              </a:pPr>
              <a:t>‹#›</a:t>
            </a:fld>
            <a:endParaRPr lang="en-IN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4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4764">
              <a:lnSpc>
                <a:spcPts val="1229"/>
              </a:lnSpc>
            </a:pPr>
            <a:fld id="{81D60167-4931-47E6-BA6A-407CBD079E47}" type="slidenum">
              <a:rPr lang="en-IN" spc="-4" smtClean="0">
                <a:latin typeface="Arial"/>
                <a:cs typeface="Arial"/>
              </a:rPr>
              <a:pPr marL="14764">
                <a:lnSpc>
                  <a:spcPts val="1229"/>
                </a:lnSpc>
              </a:pPr>
              <a:t>‹#›</a:t>
            </a:fld>
            <a:endParaRPr lang="en-IN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6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DC8454-314E-2B31-81BE-E522C23D4824}"/>
              </a:ext>
            </a:extLst>
          </p:cNvPr>
          <p:cNvCxnSpPr/>
          <p:nvPr/>
        </p:nvCxnSpPr>
        <p:spPr>
          <a:xfrm>
            <a:off x="1443038" y="1847850"/>
            <a:ext cx="65722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444B293-CAF6-D5B5-B4BF-69479A3A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ECDA754-06CA-7F82-5412-8448C01C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42EEF84-028E-8857-ACC8-E556A51F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4764">
              <a:lnSpc>
                <a:spcPts val="1229"/>
              </a:lnSpc>
            </a:pPr>
            <a:fld id="{81D60167-4931-47E6-BA6A-407CBD079E47}" type="slidenum">
              <a:rPr lang="en-IN" spc="-4" smtClean="0">
                <a:latin typeface="Arial"/>
                <a:cs typeface="Arial"/>
              </a:rPr>
              <a:pPr marL="14764">
                <a:lnSpc>
                  <a:spcPts val="1229"/>
                </a:lnSpc>
              </a:pPr>
              <a:t>‹#›</a:t>
            </a:fld>
            <a:endParaRPr lang="en-IN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70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173205"/>
            <a:ext cx="9144000" cy="16847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8811" y="31192"/>
            <a:ext cx="352282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471C4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1182" y="3108451"/>
            <a:ext cx="499538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4536A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0920" y="6530213"/>
            <a:ext cx="190024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4764">
              <a:lnSpc>
                <a:spcPts val="1229"/>
              </a:lnSpc>
            </a:pPr>
            <a:fld id="{81D60167-4931-47E6-BA6A-407CBD079E47}" type="slidenum">
              <a:rPr lang="en-IN" spc="-4" smtClean="0">
                <a:latin typeface="Arial"/>
                <a:cs typeface="Arial"/>
              </a:rPr>
              <a:pPr marL="14764">
                <a:lnSpc>
                  <a:spcPts val="1229"/>
                </a:lnSpc>
              </a:pPr>
              <a:t>‹#›</a:t>
            </a:fld>
            <a:endParaRPr lang="en-IN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8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342900" eaLnBrk="1" hangingPunct="1">
        <a:defRPr>
          <a:latin typeface="+mn-lt"/>
          <a:ea typeface="+mn-ea"/>
          <a:cs typeface="+mn-cs"/>
        </a:defRPr>
      </a:lvl2pPr>
      <a:lvl3pPr marL="685800" eaLnBrk="1" hangingPunct="1">
        <a:defRPr>
          <a:latin typeface="+mn-lt"/>
          <a:ea typeface="+mn-ea"/>
          <a:cs typeface="+mn-cs"/>
        </a:defRPr>
      </a:lvl3pPr>
      <a:lvl4pPr marL="1028700" eaLnBrk="1" hangingPunct="1">
        <a:defRPr>
          <a:latin typeface="+mn-lt"/>
          <a:ea typeface="+mn-ea"/>
          <a:cs typeface="+mn-cs"/>
        </a:defRPr>
      </a:lvl4pPr>
      <a:lvl5pPr marL="1371600" eaLnBrk="1" hangingPunct="1">
        <a:defRPr>
          <a:latin typeface="+mn-lt"/>
          <a:ea typeface="+mn-ea"/>
          <a:cs typeface="+mn-cs"/>
        </a:defRPr>
      </a:lvl5pPr>
      <a:lvl6pPr marL="1714500" eaLnBrk="1" hangingPunct="1">
        <a:defRPr>
          <a:latin typeface="+mn-lt"/>
          <a:ea typeface="+mn-ea"/>
          <a:cs typeface="+mn-cs"/>
        </a:defRPr>
      </a:lvl6pPr>
      <a:lvl7pPr marL="2057400" eaLnBrk="1" hangingPunct="1">
        <a:defRPr>
          <a:latin typeface="+mn-lt"/>
          <a:ea typeface="+mn-ea"/>
          <a:cs typeface="+mn-cs"/>
        </a:defRPr>
      </a:lvl7pPr>
      <a:lvl8pPr marL="2400300" eaLnBrk="1" hangingPunct="1">
        <a:defRPr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342900" eaLnBrk="1" hangingPunct="1">
        <a:defRPr>
          <a:latin typeface="+mn-lt"/>
          <a:ea typeface="+mn-ea"/>
          <a:cs typeface="+mn-cs"/>
        </a:defRPr>
      </a:lvl2pPr>
      <a:lvl3pPr marL="685800" eaLnBrk="1" hangingPunct="1">
        <a:defRPr>
          <a:latin typeface="+mn-lt"/>
          <a:ea typeface="+mn-ea"/>
          <a:cs typeface="+mn-cs"/>
        </a:defRPr>
      </a:lvl3pPr>
      <a:lvl4pPr marL="1028700" eaLnBrk="1" hangingPunct="1">
        <a:defRPr>
          <a:latin typeface="+mn-lt"/>
          <a:ea typeface="+mn-ea"/>
          <a:cs typeface="+mn-cs"/>
        </a:defRPr>
      </a:lvl4pPr>
      <a:lvl5pPr marL="1371600" eaLnBrk="1" hangingPunct="1">
        <a:defRPr>
          <a:latin typeface="+mn-lt"/>
          <a:ea typeface="+mn-ea"/>
          <a:cs typeface="+mn-cs"/>
        </a:defRPr>
      </a:lvl5pPr>
      <a:lvl6pPr marL="1714500" eaLnBrk="1" hangingPunct="1">
        <a:defRPr>
          <a:latin typeface="+mn-lt"/>
          <a:ea typeface="+mn-ea"/>
          <a:cs typeface="+mn-cs"/>
        </a:defRPr>
      </a:lvl6pPr>
      <a:lvl7pPr marL="2057400" eaLnBrk="1" hangingPunct="1">
        <a:defRPr>
          <a:latin typeface="+mn-lt"/>
          <a:ea typeface="+mn-ea"/>
          <a:cs typeface="+mn-cs"/>
        </a:defRPr>
      </a:lvl7pPr>
      <a:lvl8pPr marL="2400300" eaLnBrk="1" hangingPunct="1">
        <a:defRPr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71600" y="2057401"/>
            <a:ext cx="5943600" cy="702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430" algn="ctr">
              <a:spcBef>
                <a:spcPts val="75"/>
              </a:spcBef>
            </a:pPr>
            <a:r>
              <a:rPr spc="-8" dirty="0"/>
              <a:t>Module</a:t>
            </a:r>
            <a:r>
              <a:rPr lang="en-GB" spc="-56" dirty="0"/>
              <a:t>-1</a:t>
            </a:r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8974932" y="5677129"/>
            <a:ext cx="110014" cy="1947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spc="4" dirty="0">
                <a:solidFill>
                  <a:srgbClr val="FFFFFF"/>
                </a:solidFill>
                <a:latin typeface="Caladea"/>
                <a:cs typeface="Caladea"/>
              </a:rPr>
              <a:t>1</a:t>
            </a:r>
            <a:endParaRPr sz="1200">
              <a:latin typeface="Caladea"/>
              <a:cs typeface="Calad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857501"/>
            <a:ext cx="6515100" cy="77184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US" sz="4950" b="1" spc="-4" dirty="0">
                <a:solidFill>
                  <a:srgbClr val="EC7C30"/>
                </a:solidFill>
                <a:latin typeface="Carlito"/>
                <a:cs typeface="Carlito"/>
              </a:rPr>
              <a:t>Introduction to OS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48F43-22AB-E803-2018-6012F62C41DD}"/>
              </a:ext>
            </a:extLst>
          </p:cNvPr>
          <p:cNvSpPr txBox="1"/>
          <p:nvPr/>
        </p:nvSpPr>
        <p:spPr>
          <a:xfrm>
            <a:off x="4114800" y="4571430"/>
            <a:ext cx="45837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spc="-8" dirty="0"/>
              <a:t>Prepared By…</a:t>
            </a:r>
          </a:p>
          <a:p>
            <a:r>
              <a:rPr lang="en-US" sz="2000" b="1" spc="-8" dirty="0"/>
              <a:t>	Shankar Rana</a:t>
            </a:r>
          </a:p>
          <a:p>
            <a:r>
              <a:rPr lang="en-US" sz="2000" b="1" dirty="0"/>
              <a:t>	Asst. Prof., CSE, 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1E218-3AA2-4E22-7C3C-71721E83D4D7}"/>
              </a:ext>
            </a:extLst>
          </p:cNvPr>
          <p:cNvSpPr txBox="1"/>
          <p:nvPr/>
        </p:nvSpPr>
        <p:spPr>
          <a:xfrm>
            <a:off x="838200" y="576709"/>
            <a:ext cx="7315200" cy="107721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spc="-8" dirty="0"/>
              <a:t>Operating Systems with Linux Internals-CSE3120</a:t>
            </a:r>
            <a:endParaRPr 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53ECF51-8855-2ED1-F2C8-7B24B49758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4313"/>
            <a:ext cx="8229600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Computer System Organization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1FB0158-F1D5-9428-97DA-96E09C6E5E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900113"/>
            <a:ext cx="8697912" cy="147796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b="1" u="sng" dirty="0"/>
              <a:t>Computer-system operation</a:t>
            </a:r>
          </a:p>
          <a:p>
            <a:pPr marL="6286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b="1" dirty="0"/>
              <a:t>One or more CPUs, device controllers connect through common bus providing access to shared memory</a:t>
            </a:r>
          </a:p>
          <a:p>
            <a:pPr marL="6286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b="1" dirty="0"/>
              <a:t>Concurrent execution of CPUs and devices competing for memory cycles</a:t>
            </a:r>
          </a:p>
          <a:p>
            <a:pPr lvl="1" eaLnBrk="1" hangingPunct="1"/>
            <a:endParaRPr lang="en-US" altLang="en-US" sz="1800" b="1" dirty="0"/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2E598F6D-5220-EF8D-FAD7-D2A9EE545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00887"/>
            <a:ext cx="6297612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D369D5C-F09E-5422-2E03-CB0740BDB6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2563"/>
            <a:ext cx="8229600" cy="49212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b="1" dirty="0"/>
              <a:t>Computer-System Operation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1744287-C232-6652-0C31-F742DD9D00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8486775" cy="4530725"/>
          </a:xfrm>
        </p:spPr>
        <p:txBody>
          <a:bodyPr rtlCol="0">
            <a:normAutofit/>
          </a:bodyPr>
          <a:lstStyle/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I/O devices and the CPU can execute concurrently</a:t>
            </a:r>
            <a:endParaRPr lang="en-US" altLang="en-US" sz="700" b="1" dirty="0"/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Each device controller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</a:rPr>
              <a:t>is in-charge of a particular device type</a:t>
            </a:r>
            <a:endParaRPr lang="en-US" altLang="en-US" sz="7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Each device controller has a </a:t>
            </a:r>
            <a:r>
              <a:rPr lang="en-US" altLang="en-US" sz="2000" b="1" dirty="0">
                <a:solidFill>
                  <a:srgbClr val="FF0000"/>
                </a:solidFill>
              </a:rPr>
              <a:t>local buffer</a:t>
            </a:r>
            <a:endParaRPr lang="en-US" altLang="en-US" sz="700" b="1" dirty="0">
              <a:solidFill>
                <a:srgbClr val="FF0000"/>
              </a:solidFill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CPU moves data from/to main memory to/from </a:t>
            </a:r>
            <a:r>
              <a:rPr lang="en-US" altLang="en-US" sz="2000" b="1" dirty="0">
                <a:solidFill>
                  <a:srgbClr val="FF0000"/>
                </a:solidFill>
              </a:rPr>
              <a:t>local buffers</a:t>
            </a:r>
            <a:endParaRPr lang="en-US" altLang="en-US" sz="700" b="1" dirty="0">
              <a:solidFill>
                <a:srgbClr val="FF0000"/>
              </a:solidFill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I/O is from the device to local buffer of controller</a:t>
            </a:r>
            <a:endParaRPr lang="en-US" altLang="en-US" sz="700" b="1" dirty="0"/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Device controller informs CPU that it has finished its operation by causing an </a:t>
            </a:r>
            <a:r>
              <a:rPr lang="en-US" altLang="en-US" sz="2000" b="1" dirty="0">
                <a:solidFill>
                  <a:srgbClr val="0000FF"/>
                </a:solidFill>
              </a:rPr>
              <a:t>Interrupt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66DD3FF-0378-6C1F-20D8-02855D18B9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8438"/>
            <a:ext cx="8229600" cy="55403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71500" indent="-5715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b="1"/>
              <a:t>Storage Structure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1E3CDB8-591D-EA18-07BD-39F74912F5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7050" y="838200"/>
            <a:ext cx="8616950" cy="480536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/>
              <a:t>Main memory </a:t>
            </a:r>
            <a:r>
              <a:rPr lang="en-US" altLang="en-US" sz="2400" dirty="0"/>
              <a:t>– only large storage media that the CPU can access directly</a:t>
            </a:r>
          </a:p>
          <a:p>
            <a:pPr marL="6858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900" b="1" dirty="0">
                <a:solidFill>
                  <a:srgbClr val="3366FF"/>
                </a:solidFill>
              </a:rPr>
              <a:t>Random</a:t>
            </a:r>
            <a:r>
              <a:rPr lang="en-US" altLang="en-US" sz="1900" dirty="0">
                <a:solidFill>
                  <a:srgbClr val="0000FF"/>
                </a:solidFill>
              </a:rPr>
              <a:t> </a:t>
            </a:r>
            <a:r>
              <a:rPr lang="en-US" altLang="en-US" sz="1900" b="1" dirty="0">
                <a:solidFill>
                  <a:srgbClr val="3366FF"/>
                </a:solidFill>
              </a:rPr>
              <a:t>access</a:t>
            </a:r>
          </a:p>
          <a:p>
            <a:pPr marL="1028700" lvl="2" indent="-342900">
              <a:buFont typeface="Arial" panose="020B0604020202020204" pitchFamily="34" charset="0"/>
              <a:buChar char="•"/>
              <a:defRPr/>
            </a:pPr>
            <a:r>
              <a:rPr lang="en-US" altLang="en-US" sz="1900" dirty="0"/>
              <a:t>Typically </a:t>
            </a:r>
            <a:r>
              <a:rPr lang="en-US" altLang="en-US" sz="1900" b="1" dirty="0">
                <a:solidFill>
                  <a:srgbClr val="3366FF"/>
                </a:solidFill>
              </a:rPr>
              <a:t>volatile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/>
              <a:t>Secondary storage </a:t>
            </a:r>
            <a:r>
              <a:rPr lang="en-US" altLang="en-US" sz="2400" dirty="0"/>
              <a:t>– extension of main memory that provides large </a:t>
            </a:r>
            <a:r>
              <a:rPr lang="en-US" altLang="en-US" sz="2400" b="1" dirty="0">
                <a:solidFill>
                  <a:srgbClr val="3366FF"/>
                </a:solidFill>
              </a:rPr>
              <a:t>nonvolatile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storage capacity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/>
              <a:t>Hard disks </a:t>
            </a:r>
            <a:r>
              <a:rPr lang="en-US" altLang="en-US" sz="2400" dirty="0"/>
              <a:t>– rigid metal or glass platters covered with magnetic recording material </a:t>
            </a:r>
          </a:p>
          <a:p>
            <a:pPr marL="628650" lvl="1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Disk surface is logically divided into </a:t>
            </a:r>
            <a:r>
              <a:rPr lang="en-US" altLang="en-US" b="1" dirty="0">
                <a:solidFill>
                  <a:srgbClr val="3366FF"/>
                </a:solidFill>
              </a:rPr>
              <a:t>tracks</a:t>
            </a:r>
            <a:r>
              <a:rPr lang="en-US" altLang="en-US" dirty="0"/>
              <a:t>, which are subdivided into </a:t>
            </a:r>
            <a:r>
              <a:rPr lang="en-US" altLang="en-US" b="1" dirty="0">
                <a:solidFill>
                  <a:srgbClr val="3366FF"/>
                </a:solidFill>
              </a:rPr>
              <a:t>sectors</a:t>
            </a:r>
          </a:p>
          <a:p>
            <a:pPr marL="628650" lvl="1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3366FF"/>
                </a:solidFill>
              </a:rPr>
              <a:t>disk controller </a:t>
            </a:r>
            <a:r>
              <a:rPr lang="en-US" altLang="en-US" dirty="0"/>
              <a:t>determines the logical interaction between the device and the computer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3366FF"/>
                </a:solidFill>
              </a:rPr>
              <a:t>Solid-state disks </a:t>
            </a:r>
            <a:r>
              <a:rPr lang="en-US" altLang="en-US" sz="2400" dirty="0"/>
              <a:t>– </a:t>
            </a:r>
            <a:r>
              <a:rPr lang="en-US" altLang="en-US" sz="2400" b="1" dirty="0">
                <a:solidFill>
                  <a:schemeClr val="tx1"/>
                </a:solidFill>
              </a:rPr>
              <a:t>faster than hard disks, nonvolatile</a:t>
            </a:r>
          </a:p>
          <a:p>
            <a:pPr marL="628650" lvl="1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Various technologies</a:t>
            </a:r>
          </a:p>
          <a:p>
            <a:pPr marL="628650" lvl="1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Becoming more popular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DE7A842-F4D2-1779-C168-667C36C3B1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3500" y="182563"/>
            <a:ext cx="7810500" cy="55403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71500" indent="-5715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b="1"/>
              <a:t>Storage Hierarchy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B4880FA-FDB2-E1FC-7CFA-6C2AD282BF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7912100" cy="3446463"/>
          </a:xfrm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/>
              <a:t>Storage systems organized in hierarchy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/>
              <a:t>Speed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/>
              <a:t>Cost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/>
              <a:t>Volatility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3366FF"/>
                </a:solidFill>
              </a:rPr>
              <a:t>Caching</a:t>
            </a:r>
            <a:r>
              <a:rPr lang="en-US" altLang="en-US" b="1" dirty="0"/>
              <a:t> – copying information into faster storage system; </a:t>
            </a:r>
          </a:p>
          <a:p>
            <a:pPr marL="1028700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C00000"/>
                </a:solidFill>
              </a:rPr>
              <a:t>main memory can be viewed as a cache for secondary storage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3366FF"/>
              </a:solidFill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3366FF"/>
                </a:solidFill>
              </a:rPr>
              <a:t>Device Driver </a:t>
            </a:r>
            <a:r>
              <a:rPr lang="en-US" altLang="en-US" b="1" dirty="0"/>
              <a:t>for each device controller to manage I/O</a:t>
            </a:r>
          </a:p>
          <a:p>
            <a:pPr marL="685800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/>
              <a:t>Provides uniform interface between controller and kernel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CBDA64D-0AC6-C696-5919-B3CB36CB2D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8438"/>
            <a:ext cx="8229600" cy="49212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0" indent="-5715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3200" b="1" dirty="0"/>
              <a:t>Storage-Device Hierarchy</a:t>
            </a:r>
          </a:p>
        </p:txBody>
      </p:sp>
      <p:pic>
        <p:nvPicPr>
          <p:cNvPr id="47107" name="Picture 3" descr="C:\Users\as668\Desktop\1_04.jpg">
            <a:extLst>
              <a:ext uri="{FF2B5EF4-FFF2-40B4-BE49-F238E27FC236}">
                <a16:creationId xmlns:a16="http://schemas.microsoft.com/office/drawing/2014/main" id="{4B6E96BD-72B0-0F1B-67DF-D31C63D6C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00"/>
            <a:ext cx="5322887" cy="485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E23807C-06EC-803E-2DC6-297E4DF3C2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166688"/>
            <a:ext cx="8229600" cy="554037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How a Modern Computer Works</a:t>
            </a:r>
          </a:p>
        </p:txBody>
      </p:sp>
      <p:pic>
        <p:nvPicPr>
          <p:cNvPr id="53251" name="Picture 5" descr="1">
            <a:extLst>
              <a:ext uri="{FF2B5EF4-FFF2-40B4-BE49-F238E27FC236}">
                <a16:creationId xmlns:a16="http://schemas.microsoft.com/office/drawing/2014/main" id="{0C6869CC-07F8-7B72-E997-D642077E3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36663"/>
            <a:ext cx="7280275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Box 3">
            <a:extLst>
              <a:ext uri="{FF2B5EF4-FFF2-40B4-BE49-F238E27FC236}">
                <a16:creationId xmlns:a16="http://schemas.microsoft.com/office/drawing/2014/main" id="{9D00202D-4F31-DDF6-F068-5479DC5D2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13325"/>
            <a:ext cx="2874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Verdana" panose="020B0604030504040204" pitchFamily="34" charset="0"/>
                <a:ea typeface="MS PGothic" panose="020B0600070205080204" pitchFamily="34" charset="-128"/>
              </a:rPr>
              <a:t>A von Neumann architecture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BCAE25C-1876-D3F4-1C6E-B1AED05FC8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57338" y="258763"/>
            <a:ext cx="7586662" cy="57626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0" indent="-5715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b="1"/>
              <a:t>Computer-System Architecture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6D8AF822-8149-60FE-3CB8-13A82FBA6A9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61975" y="835025"/>
            <a:ext cx="8582025" cy="40005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2400" b="1" dirty="0"/>
              <a:t> Single General-Purpose processor-</a:t>
            </a:r>
            <a:r>
              <a:rPr lang="en-US" altLang="en-US" sz="2400" dirty="0"/>
              <a:t> Mostly used systems</a:t>
            </a:r>
            <a:endParaRPr lang="en-US" altLang="en-US" sz="2400" b="1" dirty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1800" dirty="0"/>
              <a:t>	Most systems have special-purpose processors as well-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231F20"/>
                </a:solidFill>
                <a:latin typeface="Palatino-Roman"/>
              </a:rPr>
              <a:t>		</a:t>
            </a:r>
            <a:r>
              <a:rPr lang="en-US" sz="1800" b="1" dirty="0">
                <a:solidFill>
                  <a:srgbClr val="231F20"/>
                </a:solidFill>
                <a:latin typeface="Palatino-Roman"/>
              </a:rPr>
              <a:t> limited instruction set and do not run user processes</a:t>
            </a:r>
            <a:endParaRPr lang="en-US" altLang="en-US" sz="900" b="1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3366FF"/>
                </a:solidFill>
              </a:rPr>
              <a:t>2.  Multiprocessors systems- </a:t>
            </a:r>
            <a:r>
              <a:rPr lang="en-US" altLang="en-US" sz="2400" dirty="0"/>
              <a:t>growing in use and importance</a:t>
            </a:r>
          </a:p>
          <a:p>
            <a:pPr lvl="1" eaLnBrk="1" hangingPunct="1">
              <a:defRPr/>
            </a:pPr>
            <a:r>
              <a:rPr lang="en-US" altLang="en-US" sz="1800" dirty="0"/>
              <a:t>Also known as </a:t>
            </a:r>
            <a:r>
              <a:rPr lang="en-US" altLang="en-US" sz="1800" b="1" dirty="0">
                <a:solidFill>
                  <a:srgbClr val="3366FF"/>
                </a:solidFill>
              </a:rPr>
              <a:t>parallel systems</a:t>
            </a:r>
            <a:r>
              <a:rPr lang="en-US" altLang="en-US" sz="1800" dirty="0"/>
              <a:t>, </a:t>
            </a:r>
            <a:r>
              <a:rPr lang="en-US" altLang="en-US" sz="1800" b="1" dirty="0">
                <a:solidFill>
                  <a:srgbClr val="3366FF"/>
                </a:solidFill>
              </a:rPr>
              <a:t>tightly-coupled systems</a:t>
            </a:r>
          </a:p>
          <a:p>
            <a:pPr lvl="1" eaLnBrk="1" hangingPunct="1">
              <a:defRPr/>
            </a:pPr>
            <a:r>
              <a:rPr lang="en-US" altLang="en-US" sz="1800" dirty="0"/>
              <a:t>Advantages include:</a:t>
            </a:r>
          </a:p>
          <a:p>
            <a:pPr marL="1200150" lvl="2" indent="-34290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altLang="en-US" sz="1800" b="1" dirty="0">
                <a:solidFill>
                  <a:srgbClr val="3366FF"/>
                </a:solidFill>
              </a:rPr>
              <a:t>Increased throughput</a:t>
            </a:r>
          </a:p>
          <a:p>
            <a:pPr marL="1200150" lvl="2" indent="-34290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altLang="en-US" sz="1800" b="1" dirty="0">
                <a:solidFill>
                  <a:srgbClr val="3366FF"/>
                </a:solidFill>
              </a:rPr>
              <a:t>Economy of scale</a:t>
            </a:r>
          </a:p>
          <a:p>
            <a:pPr marL="1200150" lvl="2" indent="-34290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altLang="en-US" sz="1800" b="1" dirty="0">
                <a:solidFill>
                  <a:srgbClr val="3366FF"/>
                </a:solidFill>
              </a:rPr>
              <a:t>Increased reliability </a:t>
            </a:r>
            <a:r>
              <a:rPr lang="en-US" altLang="en-US" sz="1800" dirty="0"/>
              <a:t>– graceful degradation or fault tolerance</a:t>
            </a:r>
          </a:p>
        </p:txBody>
      </p:sp>
      <p:sp>
        <p:nvSpPr>
          <p:cNvPr id="55300" name="TextBox 2">
            <a:extLst>
              <a:ext uri="{FF2B5EF4-FFF2-40B4-BE49-F238E27FC236}">
                <a16:creationId xmlns:a16="http://schemas.microsoft.com/office/drawing/2014/main" id="{86E94B5B-5EE4-1D4A-4132-5F6A0E44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94" y="3747233"/>
            <a:ext cx="7897812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200150" indent="-3429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Two types: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1800" b="1">
                <a:solidFill>
                  <a:srgbClr val="3366FF"/>
                </a:solidFill>
              </a:rPr>
              <a:t>Asymmetric Multiprocessing </a:t>
            </a:r>
            <a:r>
              <a:rPr lang="en-US" altLang="en-US" sz="1800"/>
              <a:t>– each processor is assigned a specific task.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1800" b="1">
                <a:solidFill>
                  <a:srgbClr val="3366FF"/>
                </a:solidFill>
              </a:rPr>
              <a:t>Symmetric Multiprocessing </a:t>
            </a:r>
            <a:r>
              <a:rPr lang="en-US" altLang="en-US" sz="1800"/>
              <a:t>– each processor performs all tasks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03590BF-0260-6DD7-6AD1-23EA082B57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93688"/>
            <a:ext cx="8229600" cy="36988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b="1" dirty="0"/>
              <a:t>Symmetric Multiprocessing Architecture</a:t>
            </a:r>
          </a:p>
        </p:txBody>
      </p:sp>
      <p:pic>
        <p:nvPicPr>
          <p:cNvPr id="57347" name="Picture 7" descr="1">
            <a:extLst>
              <a:ext uri="{FF2B5EF4-FFF2-40B4-BE49-F238E27FC236}">
                <a16:creationId xmlns:a16="http://schemas.microsoft.com/office/drawing/2014/main" id="{4D42688F-E57B-423C-A823-FBF96DC8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2286000"/>
            <a:ext cx="7004050" cy="3033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8" name="TextBox 2">
            <a:extLst>
              <a:ext uri="{FF2B5EF4-FFF2-40B4-BE49-F238E27FC236}">
                <a16:creationId xmlns:a16="http://schemas.microsoft.com/office/drawing/2014/main" id="{8C87DB18-46AB-DC69-6BE7-06248D554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869950"/>
            <a:ext cx="79756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2400" b="1" i="1" dirty="0">
                <a:solidFill>
                  <a:srgbClr val="FF0000"/>
                </a:solidFill>
                <a:latin typeface="Palatino-BoldItalic"/>
              </a:rPr>
              <a:t>boss</a:t>
            </a:r>
            <a:r>
              <a:rPr lang="en-US" altLang="en-US" b="1" i="1" dirty="0">
                <a:solidFill>
                  <a:srgbClr val="231F20"/>
                </a:solidFill>
                <a:latin typeface="Palatino-BoldItalic"/>
              </a:rPr>
              <a:t> </a:t>
            </a:r>
            <a:r>
              <a:rPr lang="en-US" altLang="en-US" sz="1800" b="1" dirty="0">
                <a:solidFill>
                  <a:srgbClr val="231F20"/>
                </a:solidFill>
                <a:latin typeface="Palatino-Roman"/>
              </a:rPr>
              <a:t>processor controls the system; the other processors either look to the boss for instruction or have predefined tasks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endParaRPr lang="en-US" altLang="en-US" sz="1600" b="1" dirty="0">
              <a:solidFill>
                <a:srgbClr val="231F20"/>
              </a:solidFill>
              <a:latin typeface="Palatino-Roman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b="1" dirty="0">
                <a:solidFill>
                  <a:srgbClr val="FF0000"/>
                </a:solidFill>
                <a:latin typeface="Palatino-Roman"/>
              </a:rPr>
              <a:t>boss</a:t>
            </a:r>
            <a:r>
              <a:rPr lang="en-US" altLang="en-US" sz="1800" b="1" dirty="0">
                <a:solidFill>
                  <a:srgbClr val="231F20"/>
                </a:solidFill>
                <a:latin typeface="Palatino-Roman"/>
              </a:rPr>
              <a:t> processor schedules and allocates work to the </a:t>
            </a:r>
            <a:r>
              <a:rPr lang="en-US" altLang="en-US" sz="1800" b="1" dirty="0">
                <a:solidFill>
                  <a:srgbClr val="00B050"/>
                </a:solidFill>
                <a:latin typeface="Palatino-Roman"/>
              </a:rPr>
              <a:t>worker processors</a:t>
            </a:r>
            <a:endParaRPr lang="en-US" altLang="en-US" sz="1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78D1A8F2-9C40-D02D-6D5D-9323553F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49244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0" indent="-5715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3200" b="1" dirty="0"/>
              <a:t>Dual-Core Design</a:t>
            </a:r>
          </a:p>
        </p:txBody>
      </p:sp>
      <p:sp>
        <p:nvSpPr>
          <p:cNvPr id="59395" name="Content Placeholder 1">
            <a:extLst>
              <a:ext uri="{FF2B5EF4-FFF2-40B4-BE49-F238E27FC236}">
                <a16:creationId xmlns:a16="http://schemas.microsoft.com/office/drawing/2014/main" id="{215D875F-EA9B-76E4-5280-D4FECACFFCB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852309"/>
            <a:ext cx="7108825" cy="923330"/>
          </a:xfrm>
        </p:spPr>
        <p:txBody>
          <a:bodyPr>
            <a:norm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Multi-chip and </a:t>
            </a:r>
            <a:r>
              <a:rPr lang="en-US" altLang="en-US" b="1" dirty="0">
                <a:solidFill>
                  <a:srgbClr val="3366FF"/>
                </a:solidFill>
              </a:rPr>
              <a:t>multicore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Systems containing all  chips</a:t>
            </a:r>
            <a:endParaRPr lang="en-US" altLang="en-US" b="1" dirty="0">
              <a:solidFill>
                <a:srgbClr val="3366FF"/>
              </a:solidFill>
            </a:endParaRPr>
          </a:p>
          <a:p>
            <a:pPr marL="6858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/>
              <a:t>Chassis containing multiple separate systems</a:t>
            </a:r>
            <a:endParaRPr lang="en-US" altLang="en-US" sz="1800" dirty="0"/>
          </a:p>
        </p:txBody>
      </p:sp>
      <p:pic>
        <p:nvPicPr>
          <p:cNvPr id="59396" name="Picture 10" descr="1">
            <a:extLst>
              <a:ext uri="{FF2B5EF4-FFF2-40B4-BE49-F238E27FC236}">
                <a16:creationId xmlns:a16="http://schemas.microsoft.com/office/drawing/2014/main" id="{8E41A9C9-0224-3222-7031-98433E01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31" y="2819400"/>
            <a:ext cx="5697537" cy="243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7" name="TextBox 2">
            <a:extLst>
              <a:ext uri="{FF2B5EF4-FFF2-40B4-BE49-F238E27FC236}">
                <a16:creationId xmlns:a16="http://schemas.microsoft.com/office/drawing/2014/main" id="{28D92875-3790-EBE7-7371-46FB18BEC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302" y="2147988"/>
            <a:ext cx="759777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1800" b="1">
                <a:solidFill>
                  <a:srgbClr val="231F20"/>
                </a:solidFill>
                <a:latin typeface="Palatino-Roman"/>
              </a:rPr>
              <a:t>each core has its own register set as well as its own local cache</a:t>
            </a:r>
            <a:endParaRPr lang="en-US" altLang="en-US" sz="18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C71E-CCD2-9315-203A-E582A11F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B16C92FB-7D1E-A0D2-85CE-71C5F8319C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5"/>
          <a:stretch/>
        </p:blipFill>
        <p:spPr bwMode="auto">
          <a:xfrm>
            <a:off x="614363" y="304800"/>
            <a:ext cx="8229600" cy="488241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77CABA-2BFD-5766-1B91-A3885F08CC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41288"/>
            <a:ext cx="8496300" cy="88741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lIns="0" tIns="11430" rIns="0" bIns="0">
            <a:spAutoFit/>
          </a:bodyPr>
          <a:lstStyle/>
          <a:p>
            <a:pPr marL="73025" algn="ctr" eaLnBrk="1" fontAlgn="auto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defRPr/>
            </a:pPr>
            <a:r>
              <a:rPr spc="-15" dirty="0">
                <a:latin typeface="Caladea"/>
                <a:cs typeface="Caladea"/>
              </a:rPr>
              <a:t>Contents</a:t>
            </a:r>
            <a:br>
              <a:rPr dirty="0">
                <a:latin typeface="Caladea"/>
                <a:cs typeface="Caladea"/>
              </a:rPr>
            </a:br>
            <a:r>
              <a:rPr lang="en-US" sz="2400" dirty="0">
                <a:solidFill>
                  <a:srgbClr val="000000"/>
                </a:solidFill>
                <a:latin typeface="Carlito"/>
                <a:cs typeface="Carlito"/>
              </a:rPr>
              <a:t>Module 1: Introduction [9 Hrs.] [Knowledge Level (1)]</a:t>
            </a:r>
            <a:endParaRPr sz="2400" spc="-10" dirty="0">
              <a:solidFill>
                <a:srgbClr val="000000"/>
              </a:solidFill>
              <a:latin typeface="Carlito"/>
              <a:cs typeface="Carlito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5D31B40-CFD3-EC29-2759-CCBE2A1A6B52}"/>
              </a:ext>
            </a:extLst>
          </p:cNvPr>
          <p:cNvSpPr txBox="1"/>
          <p:nvPr/>
        </p:nvSpPr>
        <p:spPr>
          <a:xfrm>
            <a:off x="3984625" y="6467475"/>
            <a:ext cx="1176338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Operating</a:t>
            </a:r>
            <a:r>
              <a:rPr sz="1200" spc="-4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Systems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9B733D6-F7BD-880C-62F3-1B9ACC7C9F36}"/>
              </a:ext>
            </a:extLst>
          </p:cNvPr>
          <p:cNvSpPr txBox="1"/>
          <p:nvPr/>
        </p:nvSpPr>
        <p:spPr>
          <a:xfrm>
            <a:off x="8796338" y="6508750"/>
            <a:ext cx="273050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100" eaLnBrk="1" fontAlgn="auto" hangingPunct="1">
              <a:lnSpc>
                <a:spcPts val="1639"/>
              </a:lnSpc>
              <a:spcBef>
                <a:spcPts val="0"/>
              </a:spcBef>
              <a:spcAft>
                <a:spcPts val="0"/>
              </a:spcAft>
              <a:defRPr/>
            </a:pPr>
            <a:fld id="{DA5980A3-6DE1-4BE6-AB61-6EA63A0019B6}" type="slidenum">
              <a:rPr sz="1400" b="1" spc="-5" dirty="0">
                <a:latin typeface="Arial"/>
                <a:cs typeface="Arial"/>
              </a:rPr>
              <a:pPr marL="38100" eaLnBrk="1" fontAlgn="auto" hangingPunct="1">
                <a:lnSpc>
                  <a:spcPts val="1639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4341" name="object 3">
            <a:extLst>
              <a:ext uri="{FF2B5EF4-FFF2-40B4-BE49-F238E27FC236}">
                <a16:creationId xmlns:a16="http://schemas.microsoft.com/office/drawing/2014/main" id="{45AA4D38-DF9C-3E8D-EC42-BCD002A95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417638"/>
            <a:ext cx="8496300" cy="441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62230" rIns="0" bIns="0">
            <a:spAutoFit/>
          </a:bodyPr>
          <a:lstStyle>
            <a:lvl1pPr marL="35560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952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Introduction to OS – Computer System Architecture, Operating System Structure, Operations – Different management activities handled by the OS,</a:t>
            </a:r>
            <a:r>
              <a:rPr lang="en-US" sz="2400" spc="-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Computing</a:t>
            </a:r>
            <a:r>
              <a:rPr lang="en-US" sz="2400" spc="-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environments,</a:t>
            </a:r>
            <a:r>
              <a:rPr lang="en-US" sz="2400" spc="-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Operating</a:t>
            </a:r>
            <a:r>
              <a:rPr lang="en-US" sz="24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System</a:t>
            </a:r>
            <a:r>
              <a:rPr lang="en-US" sz="2400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Services,</a:t>
            </a:r>
            <a:r>
              <a:rPr lang="en-US" sz="2400" spc="-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User</a:t>
            </a:r>
            <a:r>
              <a:rPr lang="en-US" sz="2400" spc="-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and OS interface, System Calls and its types, System Programs[ loaders, linkers...], </a:t>
            </a:r>
          </a:p>
          <a:p>
            <a:pPr marL="342900" marR="952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Overview of OS design and implementation.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IN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Linux Operating System: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Introduction to Linux OS, Basic Commands of Linux OS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ts val="3025"/>
              </a:lnSpc>
              <a:spcBef>
                <a:spcPts val="488"/>
              </a:spcBef>
              <a:buClrTx/>
              <a:buSzTx/>
              <a:buFont typeface="Wingdings" panose="05000000000000000000" pitchFamily="2" charset="2"/>
              <a:buChar char="§"/>
            </a:pPr>
            <a:endParaRPr lang="en-US" altLang="en-US" sz="3200" dirty="0">
              <a:latin typeface="Carlito"/>
              <a:ea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76495D4-29F3-DD7C-2AD9-92E7A6B67B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2563"/>
            <a:ext cx="8229600" cy="55403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71500" indent="-5715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b="1" dirty="0"/>
              <a:t>Clustered Systems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F183BA28-5B0C-8A89-CF45-73D74068FE4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74650" y="914400"/>
            <a:ext cx="8769350" cy="4494213"/>
          </a:xfrm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600" b="1" dirty="0"/>
              <a:t>Like multiprocessor systems, but multiple systems working together</a:t>
            </a:r>
          </a:p>
          <a:p>
            <a:pPr marL="285750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31F20"/>
                </a:solidFill>
                <a:latin typeface="Palatino-Roman"/>
              </a:rPr>
              <a:t>composed of two or more individual systems—or nodes—joined together </a:t>
            </a:r>
            <a:r>
              <a:rPr lang="en-US" altLang="en-US" b="1" dirty="0">
                <a:solidFill>
                  <a:srgbClr val="00AEF0"/>
                </a:solidFill>
                <a:latin typeface="Palatino-Bold"/>
              </a:rPr>
              <a:t>(loosely coupled</a:t>
            </a:r>
            <a:r>
              <a:rPr lang="en-US" altLang="en-US" dirty="0">
                <a:solidFill>
                  <a:srgbClr val="231F20"/>
                </a:solidFill>
                <a:latin typeface="Palatino-Roman"/>
              </a:rPr>
              <a:t>)</a:t>
            </a:r>
            <a:endParaRPr lang="en-US" altLang="en-US" dirty="0"/>
          </a:p>
          <a:p>
            <a:pPr marL="6286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Usually sharing storage via a </a:t>
            </a:r>
            <a:r>
              <a:rPr lang="en-US" altLang="en-US" sz="2000" b="1" dirty="0">
                <a:solidFill>
                  <a:srgbClr val="3366FF"/>
                </a:solidFill>
              </a:rPr>
              <a:t>storage-area network (SAN)</a:t>
            </a:r>
          </a:p>
          <a:p>
            <a:pPr marL="6286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Provides a </a:t>
            </a:r>
            <a:r>
              <a:rPr lang="en-US" altLang="en-US" sz="2000" b="1" dirty="0">
                <a:solidFill>
                  <a:srgbClr val="3366FF"/>
                </a:solidFill>
              </a:rPr>
              <a:t>high-availability</a:t>
            </a:r>
            <a:r>
              <a:rPr lang="en-US" altLang="en-US" sz="2000" b="1" dirty="0"/>
              <a:t> </a:t>
            </a:r>
            <a:r>
              <a:rPr lang="en-US" altLang="en-US" sz="2000" dirty="0"/>
              <a:t>service which survives failures</a:t>
            </a:r>
          </a:p>
          <a:p>
            <a:pPr marL="971550" lvl="2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3366FF"/>
                </a:solidFill>
              </a:rPr>
              <a:t>Asymmetric clustering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has one machine in hot-standby mode</a:t>
            </a:r>
          </a:p>
          <a:p>
            <a:pPr marL="9715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3366FF"/>
                </a:solidFill>
              </a:rPr>
              <a:t>Symmetric clustering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has multiple nodes running applications, monitoring each other- </a:t>
            </a:r>
            <a:r>
              <a:rPr lang="en-US" altLang="en-US" sz="2000" b="1" dirty="0">
                <a:solidFill>
                  <a:srgbClr val="FF0000"/>
                </a:solidFill>
                <a:latin typeface="Palatino-Roman"/>
              </a:rPr>
              <a:t>more efficient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pPr marL="6286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Some clusters are for </a:t>
            </a:r>
            <a:r>
              <a:rPr lang="en-US" altLang="en-US" sz="2000" b="1" dirty="0">
                <a:solidFill>
                  <a:srgbClr val="3366FF"/>
                </a:solidFill>
              </a:rPr>
              <a:t>high-performance computing (HPC)</a:t>
            </a:r>
          </a:p>
          <a:p>
            <a:pPr marL="971550" lvl="2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Applications must be written to use </a:t>
            </a:r>
            <a:r>
              <a:rPr lang="en-US" altLang="en-US" sz="2000" b="1" dirty="0">
                <a:solidFill>
                  <a:srgbClr val="3366FF"/>
                </a:solidFill>
              </a:rPr>
              <a:t>parallelization</a:t>
            </a:r>
          </a:p>
          <a:p>
            <a:pPr marL="6286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Some have</a:t>
            </a:r>
            <a:r>
              <a:rPr lang="en-US" altLang="en-US" sz="2000" b="1" dirty="0">
                <a:solidFill>
                  <a:srgbClr val="3366FF"/>
                </a:solidFill>
              </a:rPr>
              <a:t> distributed lock manager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3366FF"/>
                </a:solidFill>
              </a:rPr>
              <a:t>DLM</a:t>
            </a:r>
            <a:r>
              <a:rPr lang="en-US" altLang="en-US" sz="2000" dirty="0"/>
              <a:t>) to avoid conflicting operations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6BE2D84C-D6DD-515E-4829-B9162E2FB8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8438"/>
            <a:ext cx="8229600" cy="55403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71500" indent="-5715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/>
              <a:t>Clustered Systems</a:t>
            </a:r>
          </a:p>
        </p:txBody>
      </p:sp>
      <p:pic>
        <p:nvPicPr>
          <p:cNvPr id="65539" name="Content Placeholder 3" descr="1.08.pdf">
            <a:extLst>
              <a:ext uri="{FF2B5EF4-FFF2-40B4-BE49-F238E27FC236}">
                <a16:creationId xmlns:a16="http://schemas.microsoft.com/office/drawing/2014/main" id="{40C30AAA-219F-5B1D-0D63-A8EB6E8B070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6" b="-3476"/>
          <a:stretch>
            <a:fillRect/>
          </a:stretch>
        </p:blipFill>
        <p:spPr>
          <a:xfrm>
            <a:off x="0" y="1371600"/>
            <a:ext cx="6402388" cy="3524250"/>
          </a:xfrm>
          <a:ln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878BBCA-4613-4DE2-2E30-710728A828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7175" y="131763"/>
            <a:ext cx="7616825" cy="49212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3200" b="1" dirty="0"/>
              <a:t>Operating System Structure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FA9691F-AF5C-C555-1D47-BF20739A38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665163"/>
            <a:ext cx="8707438" cy="4786312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3366FF"/>
                </a:solidFill>
              </a:rPr>
              <a:t>Multiprogramming</a:t>
            </a:r>
            <a:r>
              <a:rPr lang="en-US" altLang="en-US" b="1" dirty="0"/>
              <a:t> (</a:t>
            </a:r>
            <a:r>
              <a:rPr lang="en-US" altLang="en-US" sz="2800" b="1" dirty="0">
                <a:solidFill>
                  <a:srgbClr val="3366FF"/>
                </a:solidFill>
              </a:rPr>
              <a:t>Batch system</a:t>
            </a:r>
            <a:r>
              <a:rPr lang="en-US" altLang="en-US" b="1" dirty="0"/>
              <a:t>) needed for efficiency</a:t>
            </a:r>
          </a:p>
          <a:p>
            <a:pPr marL="6858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/>
              <a:t>Single user cannot keep CPU and I/O devices busy at all times</a:t>
            </a:r>
          </a:p>
          <a:p>
            <a:pPr marL="6858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/>
              <a:t>Multiprogramming organizes jobs (code and data) so CPU always has one to execute</a:t>
            </a:r>
          </a:p>
          <a:p>
            <a:pPr marL="6858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/>
              <a:t>A subset of total jobs in system is kept in memory</a:t>
            </a:r>
          </a:p>
          <a:p>
            <a:pPr marL="685800" lvl="1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/>
              <a:t>One job selected and run via </a:t>
            </a:r>
            <a:r>
              <a:rPr lang="en-US" altLang="en-US" sz="2000" b="1" dirty="0">
                <a:solidFill>
                  <a:srgbClr val="3366FF"/>
                </a:solidFill>
              </a:rPr>
              <a:t>job scheduling</a:t>
            </a:r>
          </a:p>
          <a:p>
            <a:pPr marL="6858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/>
              <a:t>When it has to wait (for I/O for example), OS switches to another job</a:t>
            </a:r>
          </a:p>
          <a:p>
            <a:pPr marL="514350" lvl="1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000" b="1" dirty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3366FF"/>
                </a:solidFill>
              </a:rPr>
              <a:t>Timesharing </a:t>
            </a:r>
            <a:r>
              <a:rPr lang="en-US" altLang="en-US" b="1" dirty="0"/>
              <a:t>(</a:t>
            </a:r>
            <a:r>
              <a:rPr lang="en-US" altLang="en-US" sz="2800" b="1" dirty="0">
                <a:solidFill>
                  <a:srgbClr val="3366FF"/>
                </a:solidFill>
              </a:rPr>
              <a:t>multitasking</a:t>
            </a:r>
            <a:r>
              <a:rPr lang="en-US" altLang="en-US" b="1" dirty="0"/>
              <a:t>)</a:t>
            </a:r>
            <a:r>
              <a:rPr lang="en-US" altLang="en-US" sz="2800" b="1" dirty="0">
                <a:solidFill>
                  <a:srgbClr val="3366FF"/>
                </a:solidFill>
              </a:rPr>
              <a:t>:</a:t>
            </a:r>
            <a:r>
              <a:rPr lang="en-US" altLang="en-US" b="1" dirty="0"/>
              <a:t> logical extension of </a:t>
            </a:r>
            <a:r>
              <a:rPr lang="en-US" altLang="en-US" sz="1800" b="1" dirty="0">
                <a:solidFill>
                  <a:srgbClr val="3366FF"/>
                </a:solidFill>
              </a:rPr>
              <a:t>Multiprogramming</a:t>
            </a:r>
            <a:r>
              <a:rPr lang="en-US" altLang="en-US" b="1" dirty="0"/>
              <a:t> </a:t>
            </a:r>
          </a:p>
          <a:p>
            <a:pPr marL="6858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/>
              <a:t>CPU switches jobs so frequently that users can interact with each job while it is running, creating </a:t>
            </a:r>
            <a:r>
              <a:rPr lang="en-US" altLang="en-US" sz="2800" b="1" dirty="0">
                <a:solidFill>
                  <a:srgbClr val="3366FF"/>
                </a:solidFill>
              </a:rPr>
              <a:t>interactive</a:t>
            </a:r>
            <a:r>
              <a:rPr lang="en-US" altLang="en-US" sz="2000" b="1" dirty="0"/>
              <a:t> computing</a:t>
            </a:r>
          </a:p>
          <a:p>
            <a:pPr marL="6858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3366FF"/>
                </a:solidFill>
              </a:rPr>
              <a:t>Response time </a:t>
            </a:r>
            <a:r>
              <a:rPr lang="en-US" altLang="en-US" sz="2000" b="1" dirty="0"/>
              <a:t>should be &lt; 1 second</a:t>
            </a:r>
          </a:p>
          <a:p>
            <a:pPr marL="6858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/>
              <a:t>Each user has at least one program executing in memory </a:t>
            </a:r>
            <a:r>
              <a:rPr lang="en-US" altLang="en-US" sz="2000" b="1" dirty="0">
                <a:sym typeface="Wingdings 3" panose="05040102010807070707" pitchFamily="18" charset="2"/>
              </a:rPr>
              <a:t></a:t>
            </a:r>
            <a:r>
              <a:rPr lang="en-US" altLang="en-US" sz="2800" b="1" dirty="0">
                <a:solidFill>
                  <a:srgbClr val="3366FF"/>
                </a:solidFill>
                <a:sym typeface="Wingdings 3" panose="05040102010807070707" pitchFamily="18" charset="2"/>
              </a:rPr>
              <a:t>process</a:t>
            </a:r>
          </a:p>
          <a:p>
            <a:pPr marL="6858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ym typeface="Wingdings 3" panose="05040102010807070707" pitchFamily="18" charset="2"/>
              </a:rPr>
              <a:t>If several jobs ready to run at the same time  </a:t>
            </a:r>
            <a:r>
              <a:rPr lang="en-US" altLang="en-US" sz="2000" b="1" dirty="0">
                <a:solidFill>
                  <a:srgbClr val="3366FF"/>
                </a:solidFill>
                <a:sym typeface="Wingdings 3" panose="05040102010807070707" pitchFamily="18" charset="2"/>
              </a:rPr>
              <a:t>CPU scheduling</a:t>
            </a:r>
          </a:p>
          <a:p>
            <a:pPr marL="6858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ym typeface="Wingdings 3" panose="05040102010807070707" pitchFamily="18" charset="2"/>
              </a:rPr>
              <a:t>If processes don</a:t>
            </a:r>
            <a:r>
              <a:rPr lang="ja-JP" altLang="en-US" sz="2000" b="1" dirty="0">
                <a:sym typeface="Wingdings 3" panose="05040102010807070707" pitchFamily="18" charset="2"/>
              </a:rPr>
              <a:t>’</a:t>
            </a:r>
            <a:r>
              <a:rPr lang="en-US" altLang="ja-JP" sz="2000" b="1" dirty="0">
                <a:sym typeface="Wingdings 3" panose="05040102010807070707" pitchFamily="18" charset="2"/>
              </a:rPr>
              <a:t>t fit in memory, </a:t>
            </a:r>
            <a:r>
              <a:rPr lang="en-US" altLang="ja-JP" sz="2000" b="1" dirty="0">
                <a:solidFill>
                  <a:srgbClr val="3366FF"/>
                </a:solidFill>
                <a:sym typeface="Wingdings 3" panose="05040102010807070707" pitchFamily="18" charset="2"/>
              </a:rPr>
              <a:t>swapping</a:t>
            </a:r>
            <a:r>
              <a:rPr lang="en-US" altLang="ja-JP" sz="2000" b="1" dirty="0">
                <a:sym typeface="Wingdings 3" panose="05040102010807070707" pitchFamily="18" charset="2"/>
              </a:rPr>
              <a:t> moves them in and out to run</a:t>
            </a:r>
          </a:p>
          <a:p>
            <a:pPr marL="6858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3366FF"/>
                </a:solidFill>
                <a:sym typeface="Wingdings 3" panose="05040102010807070707" pitchFamily="18" charset="2"/>
              </a:rPr>
              <a:t>Virtual memory </a:t>
            </a:r>
            <a:r>
              <a:rPr lang="en-US" altLang="en-US" sz="2000" b="1" dirty="0">
                <a:sym typeface="Wingdings 3" panose="05040102010807070707" pitchFamily="18" charset="2"/>
              </a:rPr>
              <a:t>allows execution of processes not completely in memory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316458B-34BF-09C4-D935-2C0083BC66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98438"/>
            <a:ext cx="8229600" cy="57626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/>
              <a:t>Memory Layout for Multiprogrammed System</a:t>
            </a:r>
          </a:p>
        </p:txBody>
      </p:sp>
      <p:pic>
        <p:nvPicPr>
          <p:cNvPr id="68611" name="Picture 4">
            <a:extLst>
              <a:ext uri="{FF2B5EF4-FFF2-40B4-BE49-F238E27FC236}">
                <a16:creationId xmlns:a16="http://schemas.microsoft.com/office/drawing/2014/main" id="{80450930-80CB-21EA-A0C7-ECE78D5F8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90600"/>
            <a:ext cx="2814637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BEEAA8C-6923-14A1-93A1-1D8040D643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52550" y="166688"/>
            <a:ext cx="7791450" cy="57626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3200" b="1" dirty="0"/>
              <a:t>Operating-System Operations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62A679B-2565-1731-8D9C-02BD7A15BF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2275" y="990600"/>
            <a:ext cx="8721725" cy="3046413"/>
          </a:xfrm>
        </p:spPr>
        <p:txBody>
          <a:bodyPr>
            <a:normAutofit fontScale="92500"/>
          </a:bodyPr>
          <a:lstStyle/>
          <a:p>
            <a:pPr marL="285750" indent="-28575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231F20"/>
                </a:solidFill>
                <a:latin typeface="Palatino-Roman"/>
              </a:rPr>
              <a:t>Modern operating systems are </a:t>
            </a:r>
            <a:r>
              <a:rPr lang="en-US" altLang="en-US" sz="2800" b="1" dirty="0">
                <a:solidFill>
                  <a:srgbClr val="3366FF"/>
                </a:solidFill>
              </a:rPr>
              <a:t>Interrupt driven </a:t>
            </a:r>
            <a:r>
              <a:rPr lang="en-US" altLang="en-US" sz="2400" dirty="0"/>
              <a:t>(hardware and software)</a:t>
            </a:r>
            <a:endParaRPr lang="en-US" altLang="en-US" sz="2800" dirty="0"/>
          </a:p>
          <a:p>
            <a:pPr marL="685800" lvl="1" indent="-3429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/>
              <a:t>Hardware interrupt by one of the devices </a:t>
            </a:r>
          </a:p>
          <a:p>
            <a:pPr marL="685800" lvl="1" indent="-3429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/>
              <a:t>Software interrupt (</a:t>
            </a:r>
            <a:r>
              <a:rPr lang="en-US" altLang="en-US" sz="2000" b="1" dirty="0">
                <a:solidFill>
                  <a:srgbClr val="3366FF"/>
                </a:solidFill>
              </a:rPr>
              <a:t>exception </a:t>
            </a:r>
            <a:r>
              <a:rPr lang="en-US" altLang="en-US" sz="2000" b="1" dirty="0"/>
              <a:t>or </a:t>
            </a:r>
            <a:r>
              <a:rPr lang="en-US" altLang="en-US" sz="2000" b="1" dirty="0">
                <a:solidFill>
                  <a:srgbClr val="3366FF"/>
                </a:solidFill>
              </a:rPr>
              <a:t>trap):</a:t>
            </a:r>
          </a:p>
          <a:p>
            <a:pPr marL="1371600" lvl="3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/>
              <a:t>Software error (e.g., division by zero)</a:t>
            </a:r>
            <a:endParaRPr lang="en-US" altLang="en-US" sz="2000" b="1" dirty="0">
              <a:solidFill>
                <a:srgbClr val="3366FF"/>
              </a:solidFill>
            </a:endParaRPr>
          </a:p>
          <a:p>
            <a:pPr marL="1371600" lvl="3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/>
              <a:t>Request for operating system service</a:t>
            </a:r>
          </a:p>
          <a:p>
            <a:pPr marL="1371600" lvl="3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/>
              <a:t>Other process problems include infinite loop, processes modifying each other or the operating system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bject 2">
            <a:extLst>
              <a:ext uri="{FF2B5EF4-FFF2-40B4-BE49-F238E27FC236}">
                <a16:creationId xmlns:a16="http://schemas.microsoft.com/office/drawing/2014/main" id="{19BA7ACE-449A-D421-7D03-4714968BE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200025"/>
            <a:ext cx="8302625" cy="80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355600" indent="-344488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55600" algn="l"/>
                <a:tab pos="892175" algn="l"/>
                <a:tab pos="2014538" algn="l"/>
                <a:tab pos="2816225" algn="l"/>
                <a:tab pos="3490913" algn="l"/>
                <a:tab pos="3868738" algn="l"/>
                <a:tab pos="4695825" algn="l"/>
                <a:tab pos="5229225" algn="l"/>
                <a:tab pos="5676900" algn="l"/>
                <a:tab pos="6338888" algn="l"/>
                <a:tab pos="7697788" algn="l"/>
                <a:tab pos="8048625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55600" algn="l"/>
                <a:tab pos="892175" algn="l"/>
                <a:tab pos="2014538" algn="l"/>
                <a:tab pos="2816225" algn="l"/>
                <a:tab pos="3490913" algn="l"/>
                <a:tab pos="3868738" algn="l"/>
                <a:tab pos="4695825" algn="l"/>
                <a:tab pos="5229225" algn="l"/>
                <a:tab pos="5676900" algn="l"/>
                <a:tab pos="6338888" algn="l"/>
                <a:tab pos="7697788" algn="l"/>
                <a:tab pos="8048625" algn="l"/>
              </a:tabLst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55600" algn="l"/>
                <a:tab pos="892175" algn="l"/>
                <a:tab pos="2014538" algn="l"/>
                <a:tab pos="2816225" algn="l"/>
                <a:tab pos="3490913" algn="l"/>
                <a:tab pos="3868738" algn="l"/>
                <a:tab pos="4695825" algn="l"/>
                <a:tab pos="5229225" algn="l"/>
                <a:tab pos="5676900" algn="l"/>
                <a:tab pos="6338888" algn="l"/>
                <a:tab pos="7697788" algn="l"/>
                <a:tab pos="8048625" algn="l"/>
              </a:tabLst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55600" algn="l"/>
                <a:tab pos="892175" algn="l"/>
                <a:tab pos="2014538" algn="l"/>
                <a:tab pos="2816225" algn="l"/>
                <a:tab pos="3490913" algn="l"/>
                <a:tab pos="3868738" algn="l"/>
                <a:tab pos="4695825" algn="l"/>
                <a:tab pos="5229225" algn="l"/>
                <a:tab pos="5676900" algn="l"/>
                <a:tab pos="6338888" algn="l"/>
                <a:tab pos="7697788" algn="l"/>
                <a:tab pos="8048625" algn="l"/>
              </a:tabLst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55600" algn="l"/>
                <a:tab pos="892175" algn="l"/>
                <a:tab pos="2014538" algn="l"/>
                <a:tab pos="2816225" algn="l"/>
                <a:tab pos="3490913" algn="l"/>
                <a:tab pos="3868738" algn="l"/>
                <a:tab pos="4695825" algn="l"/>
                <a:tab pos="5229225" algn="l"/>
                <a:tab pos="5676900" algn="l"/>
                <a:tab pos="6338888" algn="l"/>
                <a:tab pos="7697788" algn="l"/>
                <a:tab pos="8048625" algn="l"/>
              </a:tabLst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55600" algn="l"/>
                <a:tab pos="892175" algn="l"/>
                <a:tab pos="2014538" algn="l"/>
                <a:tab pos="2816225" algn="l"/>
                <a:tab pos="3490913" algn="l"/>
                <a:tab pos="3868738" algn="l"/>
                <a:tab pos="4695825" algn="l"/>
                <a:tab pos="5229225" algn="l"/>
                <a:tab pos="5676900" algn="l"/>
                <a:tab pos="6338888" algn="l"/>
                <a:tab pos="7697788" algn="l"/>
                <a:tab pos="8048625" algn="l"/>
              </a:tabLst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55600" algn="l"/>
                <a:tab pos="892175" algn="l"/>
                <a:tab pos="2014538" algn="l"/>
                <a:tab pos="2816225" algn="l"/>
                <a:tab pos="3490913" algn="l"/>
                <a:tab pos="3868738" algn="l"/>
                <a:tab pos="4695825" algn="l"/>
                <a:tab pos="5229225" algn="l"/>
                <a:tab pos="5676900" algn="l"/>
                <a:tab pos="6338888" algn="l"/>
                <a:tab pos="7697788" algn="l"/>
                <a:tab pos="8048625" algn="l"/>
              </a:tabLst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55600" algn="l"/>
                <a:tab pos="892175" algn="l"/>
                <a:tab pos="2014538" algn="l"/>
                <a:tab pos="2816225" algn="l"/>
                <a:tab pos="3490913" algn="l"/>
                <a:tab pos="3868738" algn="l"/>
                <a:tab pos="4695825" algn="l"/>
                <a:tab pos="5229225" algn="l"/>
                <a:tab pos="5676900" algn="l"/>
                <a:tab pos="6338888" algn="l"/>
                <a:tab pos="7697788" algn="l"/>
                <a:tab pos="8048625" algn="l"/>
              </a:tabLst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55600" algn="l"/>
                <a:tab pos="892175" algn="l"/>
                <a:tab pos="2014538" algn="l"/>
                <a:tab pos="2816225" algn="l"/>
                <a:tab pos="3490913" algn="l"/>
                <a:tab pos="3868738" algn="l"/>
                <a:tab pos="4695825" algn="l"/>
                <a:tab pos="5229225" algn="l"/>
                <a:tab pos="5676900" algn="l"/>
                <a:tab pos="6338888" algn="l"/>
                <a:tab pos="7697788" algn="l"/>
                <a:tab pos="8048625" algn="l"/>
              </a:tabLst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j-lt"/>
                <a:cs typeface="Times New Roman" panose="02020603050405020304" pitchFamily="18" charset="0"/>
              </a:rPr>
              <a:t>Figure gives an insight into the basic components of an  operating system and their interfaces with rest of the world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0A91179-E86E-CDF5-B90C-D4C1829199AF}"/>
              </a:ext>
            </a:extLst>
          </p:cNvPr>
          <p:cNvSpPr/>
          <p:nvPr/>
        </p:nvSpPr>
        <p:spPr bwMode="auto">
          <a:xfrm>
            <a:off x="2036764" y="1277937"/>
            <a:ext cx="3876675" cy="504825"/>
          </a:xfrm>
          <a:custGeom>
            <a:avLst/>
            <a:gdLst/>
            <a:ahLst/>
            <a:cxnLst/>
            <a:rect l="l" t="t" r="r" b="b"/>
            <a:pathLst>
              <a:path w="3877945" h="504825">
                <a:moveTo>
                  <a:pt x="3821511" y="0"/>
                </a:moveTo>
                <a:lnTo>
                  <a:pt x="59507" y="0"/>
                </a:lnTo>
                <a:lnTo>
                  <a:pt x="36346" y="6615"/>
                </a:lnTo>
                <a:lnTo>
                  <a:pt x="17431" y="24635"/>
                </a:lnTo>
                <a:lnTo>
                  <a:pt x="4677" y="51318"/>
                </a:lnTo>
                <a:lnTo>
                  <a:pt x="0" y="83922"/>
                </a:lnTo>
                <a:lnTo>
                  <a:pt x="0" y="420197"/>
                </a:lnTo>
                <a:lnTo>
                  <a:pt x="4677" y="452970"/>
                </a:lnTo>
                <a:lnTo>
                  <a:pt x="17431" y="479739"/>
                </a:lnTo>
                <a:lnTo>
                  <a:pt x="36346" y="497791"/>
                </a:lnTo>
                <a:lnTo>
                  <a:pt x="59507" y="504412"/>
                </a:lnTo>
                <a:lnTo>
                  <a:pt x="3821511" y="504412"/>
                </a:lnTo>
                <a:lnTo>
                  <a:pt x="3844590" y="497791"/>
                </a:lnTo>
                <a:lnTo>
                  <a:pt x="3863477" y="479739"/>
                </a:lnTo>
                <a:lnTo>
                  <a:pt x="3876232" y="452970"/>
                </a:lnTo>
                <a:lnTo>
                  <a:pt x="3877370" y="445005"/>
                </a:lnTo>
                <a:lnTo>
                  <a:pt x="3877370" y="59242"/>
                </a:lnTo>
                <a:lnTo>
                  <a:pt x="3876232" y="51318"/>
                </a:lnTo>
                <a:lnTo>
                  <a:pt x="3863477" y="24635"/>
                </a:lnTo>
                <a:lnTo>
                  <a:pt x="3844590" y="6615"/>
                </a:lnTo>
                <a:lnTo>
                  <a:pt x="3821511" y="0"/>
                </a:lnTo>
                <a:close/>
              </a:path>
            </a:pathLst>
          </a:custGeom>
          <a:solidFill>
            <a:srgbClr val="233E5F">
              <a:alpha val="50195"/>
            </a:srgbClr>
          </a:solid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1F58C72-32DF-6D96-CBC3-33866DA0BF27}"/>
              </a:ext>
            </a:extLst>
          </p:cNvPr>
          <p:cNvSpPr/>
          <p:nvPr/>
        </p:nvSpPr>
        <p:spPr bwMode="auto">
          <a:xfrm>
            <a:off x="2016126" y="1219200"/>
            <a:ext cx="3879850" cy="50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F54818D-A798-7B2C-65E2-762B84BF0823}"/>
              </a:ext>
            </a:extLst>
          </p:cNvPr>
          <p:cNvSpPr/>
          <p:nvPr/>
        </p:nvSpPr>
        <p:spPr bwMode="auto">
          <a:xfrm>
            <a:off x="2016126" y="1219200"/>
            <a:ext cx="3879850" cy="504825"/>
          </a:xfrm>
          <a:custGeom>
            <a:avLst/>
            <a:gdLst/>
            <a:ahLst/>
            <a:cxnLst/>
            <a:rect l="l" t="t" r="r" b="b"/>
            <a:pathLst>
              <a:path w="3881120" h="504825">
                <a:moveTo>
                  <a:pt x="59507" y="0"/>
                </a:moveTo>
                <a:lnTo>
                  <a:pt x="36346" y="6615"/>
                </a:lnTo>
                <a:lnTo>
                  <a:pt x="17431" y="24635"/>
                </a:lnTo>
                <a:lnTo>
                  <a:pt x="4677" y="51318"/>
                </a:lnTo>
                <a:lnTo>
                  <a:pt x="0" y="83922"/>
                </a:lnTo>
                <a:lnTo>
                  <a:pt x="0" y="420197"/>
                </a:lnTo>
                <a:lnTo>
                  <a:pt x="4677" y="452970"/>
                </a:lnTo>
                <a:lnTo>
                  <a:pt x="17431" y="479739"/>
                </a:lnTo>
                <a:lnTo>
                  <a:pt x="36346" y="497791"/>
                </a:lnTo>
                <a:lnTo>
                  <a:pt x="59507" y="504412"/>
                </a:lnTo>
                <a:lnTo>
                  <a:pt x="3821511" y="504412"/>
                </a:lnTo>
                <a:lnTo>
                  <a:pt x="3844590" y="497791"/>
                </a:lnTo>
                <a:lnTo>
                  <a:pt x="3863477" y="479739"/>
                </a:lnTo>
                <a:lnTo>
                  <a:pt x="3876232" y="452970"/>
                </a:lnTo>
                <a:lnTo>
                  <a:pt x="3880915" y="420197"/>
                </a:lnTo>
                <a:lnTo>
                  <a:pt x="3880915" y="83922"/>
                </a:lnTo>
                <a:lnTo>
                  <a:pt x="3876232" y="51318"/>
                </a:lnTo>
                <a:lnTo>
                  <a:pt x="3863477" y="24635"/>
                </a:lnTo>
                <a:lnTo>
                  <a:pt x="3844590" y="6615"/>
                </a:lnTo>
                <a:lnTo>
                  <a:pt x="3821511" y="0"/>
                </a:lnTo>
                <a:lnTo>
                  <a:pt x="59507" y="0"/>
                </a:lnTo>
                <a:close/>
              </a:path>
            </a:pathLst>
          </a:custGeom>
          <a:ln w="29099">
            <a:solidFill>
              <a:srgbClr val="94B3D6"/>
            </a:solidFill>
          </a:ln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D7244ED-FFB9-DC90-D9C7-D3D7576326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0064" y="1336675"/>
            <a:ext cx="1839912" cy="228600"/>
          </a:xfrm>
        </p:spPr>
        <p:txBody>
          <a:bodyPr wrap="square" lIns="0" tIns="1397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defRPr/>
            </a:pPr>
            <a:r>
              <a:rPr sz="1400" b="1" spc="100" dirty="0">
                <a:latin typeface="Carlito"/>
                <a:cs typeface="Carlito"/>
              </a:rPr>
              <a:t>User Applications</a:t>
            </a:r>
            <a:endParaRPr sz="1400" b="1" spc="100">
              <a:latin typeface="Carlito"/>
              <a:cs typeface="Carlito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D03CC75-7BA3-BF65-4153-353C759DDDB2}"/>
              </a:ext>
            </a:extLst>
          </p:cNvPr>
          <p:cNvSpPr/>
          <p:nvPr/>
        </p:nvSpPr>
        <p:spPr bwMode="auto">
          <a:xfrm>
            <a:off x="1849438" y="2066925"/>
            <a:ext cx="3876675" cy="2828925"/>
          </a:xfrm>
          <a:custGeom>
            <a:avLst/>
            <a:gdLst/>
            <a:ahLst/>
            <a:cxnLst/>
            <a:rect l="l" t="t" r="r" b="b"/>
            <a:pathLst>
              <a:path w="3877945" h="2829560">
                <a:moveTo>
                  <a:pt x="3547053" y="0"/>
                </a:moveTo>
                <a:lnTo>
                  <a:pt x="333758" y="0"/>
                </a:lnTo>
                <a:lnTo>
                  <a:pt x="294839" y="3172"/>
                </a:lnTo>
                <a:lnTo>
                  <a:pt x="257238" y="12453"/>
                </a:lnTo>
                <a:lnTo>
                  <a:pt x="221204" y="27489"/>
                </a:lnTo>
                <a:lnTo>
                  <a:pt x="186989" y="47925"/>
                </a:lnTo>
                <a:lnTo>
                  <a:pt x="154844" y="73406"/>
                </a:lnTo>
                <a:lnTo>
                  <a:pt x="125019" y="103580"/>
                </a:lnTo>
                <a:lnTo>
                  <a:pt x="97764" y="138091"/>
                </a:lnTo>
                <a:lnTo>
                  <a:pt x="73330" y="176586"/>
                </a:lnTo>
                <a:lnTo>
                  <a:pt x="51967" y="218710"/>
                </a:lnTo>
                <a:lnTo>
                  <a:pt x="33927" y="264109"/>
                </a:lnTo>
                <a:lnTo>
                  <a:pt x="19460" y="312428"/>
                </a:lnTo>
                <a:lnTo>
                  <a:pt x="8815" y="363314"/>
                </a:lnTo>
                <a:lnTo>
                  <a:pt x="2245" y="416413"/>
                </a:lnTo>
                <a:lnTo>
                  <a:pt x="0" y="471369"/>
                </a:lnTo>
                <a:lnTo>
                  <a:pt x="0" y="2357549"/>
                </a:lnTo>
                <a:lnTo>
                  <a:pt x="2245" y="2412529"/>
                </a:lnTo>
                <a:lnTo>
                  <a:pt x="8815" y="2465648"/>
                </a:lnTo>
                <a:lnTo>
                  <a:pt x="19460" y="2516553"/>
                </a:lnTo>
                <a:lnTo>
                  <a:pt x="33927" y="2564889"/>
                </a:lnTo>
                <a:lnTo>
                  <a:pt x="51967" y="2610302"/>
                </a:lnTo>
                <a:lnTo>
                  <a:pt x="73330" y="2652438"/>
                </a:lnTo>
                <a:lnTo>
                  <a:pt x="97764" y="2690943"/>
                </a:lnTo>
                <a:lnTo>
                  <a:pt x="125019" y="2725463"/>
                </a:lnTo>
                <a:lnTo>
                  <a:pt x="154844" y="2755643"/>
                </a:lnTo>
                <a:lnTo>
                  <a:pt x="186989" y="2781131"/>
                </a:lnTo>
                <a:lnTo>
                  <a:pt x="221204" y="2801570"/>
                </a:lnTo>
                <a:lnTo>
                  <a:pt x="257238" y="2816609"/>
                </a:lnTo>
                <a:lnTo>
                  <a:pt x="294839" y="2825891"/>
                </a:lnTo>
                <a:lnTo>
                  <a:pt x="333758" y="2829064"/>
                </a:lnTo>
                <a:lnTo>
                  <a:pt x="3547053" y="2829064"/>
                </a:lnTo>
                <a:lnTo>
                  <a:pt x="3585994" y="2825891"/>
                </a:lnTo>
                <a:lnTo>
                  <a:pt x="3623615" y="2816609"/>
                </a:lnTo>
                <a:lnTo>
                  <a:pt x="3659664" y="2801570"/>
                </a:lnTo>
                <a:lnTo>
                  <a:pt x="3693892" y="2781131"/>
                </a:lnTo>
                <a:lnTo>
                  <a:pt x="3726047" y="2755643"/>
                </a:lnTo>
                <a:lnTo>
                  <a:pt x="3755881" y="2725463"/>
                </a:lnTo>
                <a:lnTo>
                  <a:pt x="3783142" y="2690943"/>
                </a:lnTo>
                <a:lnTo>
                  <a:pt x="3807580" y="2652438"/>
                </a:lnTo>
                <a:lnTo>
                  <a:pt x="3828945" y="2610302"/>
                </a:lnTo>
                <a:lnTo>
                  <a:pt x="3846987" y="2564889"/>
                </a:lnTo>
                <a:lnTo>
                  <a:pt x="3861455" y="2516553"/>
                </a:lnTo>
                <a:lnTo>
                  <a:pt x="3872099" y="2465648"/>
                </a:lnTo>
                <a:lnTo>
                  <a:pt x="3877370" y="2423033"/>
                </a:lnTo>
                <a:lnTo>
                  <a:pt x="3877370" y="405913"/>
                </a:lnTo>
                <a:lnTo>
                  <a:pt x="3872099" y="363314"/>
                </a:lnTo>
                <a:lnTo>
                  <a:pt x="3861455" y="312428"/>
                </a:lnTo>
                <a:lnTo>
                  <a:pt x="3846987" y="264109"/>
                </a:lnTo>
                <a:lnTo>
                  <a:pt x="3828945" y="218710"/>
                </a:lnTo>
                <a:lnTo>
                  <a:pt x="3807580" y="176586"/>
                </a:lnTo>
                <a:lnTo>
                  <a:pt x="3783142" y="138091"/>
                </a:lnTo>
                <a:lnTo>
                  <a:pt x="3755881" y="103580"/>
                </a:lnTo>
                <a:lnTo>
                  <a:pt x="3726047" y="73406"/>
                </a:lnTo>
                <a:lnTo>
                  <a:pt x="3693892" y="47925"/>
                </a:lnTo>
                <a:lnTo>
                  <a:pt x="3659664" y="27489"/>
                </a:lnTo>
                <a:lnTo>
                  <a:pt x="3623615" y="12453"/>
                </a:lnTo>
                <a:lnTo>
                  <a:pt x="3585994" y="3172"/>
                </a:lnTo>
                <a:lnTo>
                  <a:pt x="3547053" y="0"/>
                </a:lnTo>
                <a:close/>
              </a:path>
            </a:pathLst>
          </a:custGeom>
          <a:solidFill>
            <a:srgbClr val="964605">
              <a:alpha val="50195"/>
            </a:srgbClr>
          </a:solid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AB01100-5D1A-F0EA-591E-BB84E4EC17E3}"/>
              </a:ext>
            </a:extLst>
          </p:cNvPr>
          <p:cNvSpPr/>
          <p:nvPr/>
        </p:nvSpPr>
        <p:spPr bwMode="auto">
          <a:xfrm>
            <a:off x="1828800" y="2008187"/>
            <a:ext cx="3879850" cy="2828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454DA03-6A0B-8828-1D5C-D9E49A8A362F}"/>
              </a:ext>
            </a:extLst>
          </p:cNvPr>
          <p:cNvSpPr/>
          <p:nvPr/>
        </p:nvSpPr>
        <p:spPr bwMode="auto">
          <a:xfrm>
            <a:off x="1828800" y="2008187"/>
            <a:ext cx="3879850" cy="2828925"/>
          </a:xfrm>
          <a:custGeom>
            <a:avLst/>
            <a:gdLst/>
            <a:ahLst/>
            <a:cxnLst/>
            <a:rect l="l" t="t" r="r" b="b"/>
            <a:pathLst>
              <a:path w="3881120" h="2829560">
                <a:moveTo>
                  <a:pt x="333758" y="0"/>
                </a:moveTo>
                <a:lnTo>
                  <a:pt x="294839" y="3172"/>
                </a:lnTo>
                <a:lnTo>
                  <a:pt x="257238" y="12453"/>
                </a:lnTo>
                <a:lnTo>
                  <a:pt x="221204" y="27489"/>
                </a:lnTo>
                <a:lnTo>
                  <a:pt x="186989" y="47925"/>
                </a:lnTo>
                <a:lnTo>
                  <a:pt x="154844" y="73406"/>
                </a:lnTo>
                <a:lnTo>
                  <a:pt x="125019" y="103580"/>
                </a:lnTo>
                <a:lnTo>
                  <a:pt x="97764" y="138091"/>
                </a:lnTo>
                <a:lnTo>
                  <a:pt x="73330" y="176586"/>
                </a:lnTo>
                <a:lnTo>
                  <a:pt x="51967" y="218710"/>
                </a:lnTo>
                <a:lnTo>
                  <a:pt x="33927" y="264109"/>
                </a:lnTo>
                <a:lnTo>
                  <a:pt x="19460" y="312428"/>
                </a:lnTo>
                <a:lnTo>
                  <a:pt x="8815" y="363314"/>
                </a:lnTo>
                <a:lnTo>
                  <a:pt x="2245" y="416413"/>
                </a:lnTo>
                <a:lnTo>
                  <a:pt x="0" y="471369"/>
                </a:lnTo>
                <a:lnTo>
                  <a:pt x="0" y="2357549"/>
                </a:lnTo>
                <a:lnTo>
                  <a:pt x="2245" y="2412529"/>
                </a:lnTo>
                <a:lnTo>
                  <a:pt x="8815" y="2465648"/>
                </a:lnTo>
                <a:lnTo>
                  <a:pt x="19460" y="2516553"/>
                </a:lnTo>
                <a:lnTo>
                  <a:pt x="33927" y="2564889"/>
                </a:lnTo>
                <a:lnTo>
                  <a:pt x="51967" y="2610302"/>
                </a:lnTo>
                <a:lnTo>
                  <a:pt x="73330" y="2652438"/>
                </a:lnTo>
                <a:lnTo>
                  <a:pt x="97764" y="2690943"/>
                </a:lnTo>
                <a:lnTo>
                  <a:pt x="125019" y="2725463"/>
                </a:lnTo>
                <a:lnTo>
                  <a:pt x="154844" y="2755643"/>
                </a:lnTo>
                <a:lnTo>
                  <a:pt x="186989" y="2781131"/>
                </a:lnTo>
                <a:lnTo>
                  <a:pt x="221204" y="2801570"/>
                </a:lnTo>
                <a:lnTo>
                  <a:pt x="257238" y="2816609"/>
                </a:lnTo>
                <a:lnTo>
                  <a:pt x="294839" y="2825891"/>
                </a:lnTo>
                <a:lnTo>
                  <a:pt x="333758" y="2829064"/>
                </a:lnTo>
                <a:lnTo>
                  <a:pt x="3547053" y="2829064"/>
                </a:lnTo>
                <a:lnTo>
                  <a:pt x="3585994" y="2825891"/>
                </a:lnTo>
                <a:lnTo>
                  <a:pt x="3623615" y="2816609"/>
                </a:lnTo>
                <a:lnTo>
                  <a:pt x="3659664" y="2801570"/>
                </a:lnTo>
                <a:lnTo>
                  <a:pt x="3693892" y="2781131"/>
                </a:lnTo>
                <a:lnTo>
                  <a:pt x="3726047" y="2755643"/>
                </a:lnTo>
                <a:lnTo>
                  <a:pt x="3755881" y="2725463"/>
                </a:lnTo>
                <a:lnTo>
                  <a:pt x="3783142" y="2690943"/>
                </a:lnTo>
                <a:lnTo>
                  <a:pt x="3807580" y="2652438"/>
                </a:lnTo>
                <a:lnTo>
                  <a:pt x="3828945" y="2610302"/>
                </a:lnTo>
                <a:lnTo>
                  <a:pt x="3846987" y="2564889"/>
                </a:lnTo>
                <a:lnTo>
                  <a:pt x="3861455" y="2516553"/>
                </a:lnTo>
                <a:lnTo>
                  <a:pt x="3872099" y="2465648"/>
                </a:lnTo>
                <a:lnTo>
                  <a:pt x="3878669" y="2412529"/>
                </a:lnTo>
                <a:lnTo>
                  <a:pt x="3880915" y="2357549"/>
                </a:lnTo>
                <a:lnTo>
                  <a:pt x="3880915" y="471369"/>
                </a:lnTo>
                <a:lnTo>
                  <a:pt x="3878669" y="416413"/>
                </a:lnTo>
                <a:lnTo>
                  <a:pt x="3872099" y="363314"/>
                </a:lnTo>
                <a:lnTo>
                  <a:pt x="3861455" y="312428"/>
                </a:lnTo>
                <a:lnTo>
                  <a:pt x="3846987" y="264109"/>
                </a:lnTo>
                <a:lnTo>
                  <a:pt x="3828945" y="218710"/>
                </a:lnTo>
                <a:lnTo>
                  <a:pt x="3807580" y="176586"/>
                </a:lnTo>
                <a:lnTo>
                  <a:pt x="3783142" y="138091"/>
                </a:lnTo>
                <a:lnTo>
                  <a:pt x="3755881" y="103580"/>
                </a:lnTo>
                <a:lnTo>
                  <a:pt x="3726047" y="73406"/>
                </a:lnTo>
                <a:lnTo>
                  <a:pt x="3693892" y="47925"/>
                </a:lnTo>
                <a:lnTo>
                  <a:pt x="3659664" y="27489"/>
                </a:lnTo>
                <a:lnTo>
                  <a:pt x="3623615" y="12453"/>
                </a:lnTo>
                <a:lnTo>
                  <a:pt x="3585994" y="3172"/>
                </a:lnTo>
                <a:lnTo>
                  <a:pt x="3547053" y="0"/>
                </a:lnTo>
                <a:lnTo>
                  <a:pt x="333758" y="0"/>
                </a:lnTo>
                <a:close/>
              </a:path>
            </a:pathLst>
          </a:custGeom>
          <a:ln w="26276">
            <a:solidFill>
              <a:srgbClr val="F9BE8F"/>
            </a:solidFill>
          </a:ln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E8CC9C6-8D31-A15E-604D-310372A35331}"/>
              </a:ext>
            </a:extLst>
          </p:cNvPr>
          <p:cNvSpPr/>
          <p:nvPr/>
        </p:nvSpPr>
        <p:spPr bwMode="auto">
          <a:xfrm>
            <a:off x="1849438" y="5224462"/>
            <a:ext cx="3876675" cy="482600"/>
          </a:xfrm>
          <a:custGeom>
            <a:avLst/>
            <a:gdLst/>
            <a:ahLst/>
            <a:cxnLst/>
            <a:rect l="l" t="t" r="r" b="b"/>
            <a:pathLst>
              <a:path w="3877945" h="482600">
                <a:moveTo>
                  <a:pt x="3823995" y="0"/>
                </a:moveTo>
                <a:lnTo>
                  <a:pt x="56920" y="0"/>
                </a:lnTo>
                <a:lnTo>
                  <a:pt x="34765" y="6318"/>
                </a:lnTo>
                <a:lnTo>
                  <a:pt x="16672" y="23550"/>
                </a:lnTo>
                <a:lnTo>
                  <a:pt x="4473" y="49110"/>
                </a:lnTo>
                <a:lnTo>
                  <a:pt x="0" y="80413"/>
                </a:lnTo>
                <a:lnTo>
                  <a:pt x="0" y="402064"/>
                </a:lnTo>
                <a:lnTo>
                  <a:pt x="4473" y="433362"/>
                </a:lnTo>
                <a:lnTo>
                  <a:pt x="16672" y="458923"/>
                </a:lnTo>
                <a:lnTo>
                  <a:pt x="34765" y="476157"/>
                </a:lnTo>
                <a:lnTo>
                  <a:pt x="56920" y="482477"/>
                </a:lnTo>
                <a:lnTo>
                  <a:pt x="3823995" y="482477"/>
                </a:lnTo>
                <a:lnTo>
                  <a:pt x="3846161" y="476157"/>
                </a:lnTo>
                <a:lnTo>
                  <a:pt x="3864253" y="458923"/>
                </a:lnTo>
                <a:lnTo>
                  <a:pt x="3876445" y="433362"/>
                </a:lnTo>
                <a:lnTo>
                  <a:pt x="3877370" y="426887"/>
                </a:lnTo>
                <a:lnTo>
                  <a:pt x="3877370" y="55586"/>
                </a:lnTo>
                <a:lnTo>
                  <a:pt x="3876445" y="49110"/>
                </a:lnTo>
                <a:lnTo>
                  <a:pt x="3864253" y="23550"/>
                </a:lnTo>
                <a:lnTo>
                  <a:pt x="3846161" y="6318"/>
                </a:lnTo>
                <a:lnTo>
                  <a:pt x="3823995" y="0"/>
                </a:lnTo>
                <a:close/>
              </a:path>
            </a:pathLst>
          </a:custGeom>
          <a:solidFill>
            <a:srgbClr val="3E3051">
              <a:alpha val="50195"/>
            </a:srgbClr>
          </a:solid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2729890-3266-BCBB-4F58-C113E8A0A792}"/>
              </a:ext>
            </a:extLst>
          </p:cNvPr>
          <p:cNvSpPr/>
          <p:nvPr/>
        </p:nvSpPr>
        <p:spPr bwMode="auto">
          <a:xfrm>
            <a:off x="1828800" y="5165725"/>
            <a:ext cx="3879850" cy="48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C71A188-1A77-CAE0-F388-5F7B005B4076}"/>
              </a:ext>
            </a:extLst>
          </p:cNvPr>
          <p:cNvSpPr/>
          <p:nvPr/>
        </p:nvSpPr>
        <p:spPr bwMode="auto">
          <a:xfrm>
            <a:off x="1828800" y="5165725"/>
            <a:ext cx="3879850" cy="482600"/>
          </a:xfrm>
          <a:custGeom>
            <a:avLst/>
            <a:gdLst/>
            <a:ahLst/>
            <a:cxnLst/>
            <a:rect l="l" t="t" r="r" b="b"/>
            <a:pathLst>
              <a:path w="3881120" h="482600">
                <a:moveTo>
                  <a:pt x="56920" y="0"/>
                </a:moveTo>
                <a:lnTo>
                  <a:pt x="34765" y="6318"/>
                </a:lnTo>
                <a:lnTo>
                  <a:pt x="16672" y="23550"/>
                </a:lnTo>
                <a:lnTo>
                  <a:pt x="4473" y="49110"/>
                </a:lnTo>
                <a:lnTo>
                  <a:pt x="0" y="80413"/>
                </a:lnTo>
                <a:lnTo>
                  <a:pt x="0" y="402064"/>
                </a:lnTo>
                <a:lnTo>
                  <a:pt x="4473" y="433363"/>
                </a:lnTo>
                <a:lnTo>
                  <a:pt x="16672" y="458923"/>
                </a:lnTo>
                <a:lnTo>
                  <a:pt x="34765" y="476158"/>
                </a:lnTo>
                <a:lnTo>
                  <a:pt x="56920" y="482478"/>
                </a:lnTo>
                <a:lnTo>
                  <a:pt x="3823995" y="482478"/>
                </a:lnTo>
                <a:lnTo>
                  <a:pt x="3846161" y="476158"/>
                </a:lnTo>
                <a:lnTo>
                  <a:pt x="3864253" y="458923"/>
                </a:lnTo>
                <a:lnTo>
                  <a:pt x="3876445" y="433363"/>
                </a:lnTo>
                <a:lnTo>
                  <a:pt x="3880915" y="402064"/>
                </a:lnTo>
                <a:lnTo>
                  <a:pt x="3880915" y="80413"/>
                </a:lnTo>
                <a:lnTo>
                  <a:pt x="3876445" y="49110"/>
                </a:lnTo>
                <a:lnTo>
                  <a:pt x="3864253" y="23550"/>
                </a:lnTo>
                <a:lnTo>
                  <a:pt x="3846161" y="6318"/>
                </a:lnTo>
                <a:lnTo>
                  <a:pt x="3823995" y="0"/>
                </a:lnTo>
                <a:lnTo>
                  <a:pt x="56920" y="0"/>
                </a:lnTo>
                <a:close/>
              </a:path>
            </a:pathLst>
          </a:custGeom>
          <a:ln w="29111">
            <a:solidFill>
              <a:srgbClr val="B1A0C6"/>
            </a:solidFill>
          </a:ln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2CB175C2-C982-E3EE-55E5-13A189572A37}"/>
              </a:ext>
            </a:extLst>
          </p:cNvPr>
          <p:cNvSpPr txBox="1"/>
          <p:nvPr/>
        </p:nvSpPr>
        <p:spPr>
          <a:xfrm>
            <a:off x="2838451" y="5262562"/>
            <a:ext cx="2236788" cy="228600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algn="ctr">
              <a:spcBef>
                <a:spcPts val="110"/>
              </a:spcBef>
              <a:defRPr/>
            </a:pPr>
            <a:r>
              <a:rPr sz="1400" b="1" spc="100" dirty="0">
                <a:latin typeface="Carlito"/>
                <a:cs typeface="Carlito"/>
              </a:rPr>
              <a:t>Underlying Hardware</a:t>
            </a:r>
            <a:endParaRPr sz="1400" b="1" spc="100">
              <a:latin typeface="Carlito"/>
              <a:cs typeface="Carlito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C3BBF77-9E80-C8AC-15F2-BF8027C5E511}"/>
              </a:ext>
            </a:extLst>
          </p:cNvPr>
          <p:cNvSpPr/>
          <p:nvPr/>
        </p:nvSpPr>
        <p:spPr bwMode="auto">
          <a:xfrm>
            <a:off x="2217739" y="2330450"/>
            <a:ext cx="2613025" cy="395287"/>
          </a:xfrm>
          <a:custGeom>
            <a:avLst/>
            <a:gdLst/>
            <a:ahLst/>
            <a:cxnLst/>
            <a:rect l="l" t="t" r="r" b="b"/>
            <a:pathLst>
              <a:path w="2613660" h="394969">
                <a:moveTo>
                  <a:pt x="2566578" y="0"/>
                </a:moveTo>
                <a:lnTo>
                  <a:pt x="46570" y="0"/>
                </a:lnTo>
                <a:lnTo>
                  <a:pt x="28449" y="5181"/>
                </a:lnTo>
                <a:lnTo>
                  <a:pt x="13645" y="19299"/>
                </a:lnTo>
                <a:lnTo>
                  <a:pt x="3661" y="40215"/>
                </a:lnTo>
                <a:lnTo>
                  <a:pt x="0" y="65792"/>
                </a:lnTo>
                <a:lnTo>
                  <a:pt x="0" y="328964"/>
                </a:lnTo>
                <a:lnTo>
                  <a:pt x="3661" y="354541"/>
                </a:lnTo>
                <a:lnTo>
                  <a:pt x="13645" y="375458"/>
                </a:lnTo>
                <a:lnTo>
                  <a:pt x="28449" y="389576"/>
                </a:lnTo>
                <a:lnTo>
                  <a:pt x="46570" y="394757"/>
                </a:lnTo>
                <a:lnTo>
                  <a:pt x="2566578" y="394757"/>
                </a:lnTo>
                <a:lnTo>
                  <a:pt x="2584683" y="389576"/>
                </a:lnTo>
                <a:lnTo>
                  <a:pt x="2599488" y="375458"/>
                </a:lnTo>
                <a:lnTo>
                  <a:pt x="2609482" y="354541"/>
                </a:lnTo>
                <a:lnTo>
                  <a:pt x="2613149" y="328964"/>
                </a:lnTo>
                <a:lnTo>
                  <a:pt x="2613149" y="65792"/>
                </a:lnTo>
                <a:lnTo>
                  <a:pt x="2609482" y="40215"/>
                </a:lnTo>
                <a:lnTo>
                  <a:pt x="2599488" y="19299"/>
                </a:lnTo>
                <a:lnTo>
                  <a:pt x="2584683" y="5181"/>
                </a:lnTo>
                <a:lnTo>
                  <a:pt x="2566578" y="0"/>
                </a:lnTo>
                <a:close/>
              </a:path>
            </a:pathLst>
          </a:custGeom>
          <a:solidFill>
            <a:srgbClr val="233E5F">
              <a:alpha val="50195"/>
            </a:srgbClr>
          </a:solid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D58B2C7-B590-6D18-D0A6-AC8554E96964}"/>
              </a:ext>
            </a:extLst>
          </p:cNvPr>
          <p:cNvSpPr/>
          <p:nvPr/>
        </p:nvSpPr>
        <p:spPr bwMode="auto">
          <a:xfrm>
            <a:off x="2197101" y="2271712"/>
            <a:ext cx="2613025" cy="395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B1BCCC5-3CC3-EDDE-C2F2-57AF798E85D2}"/>
              </a:ext>
            </a:extLst>
          </p:cNvPr>
          <p:cNvSpPr/>
          <p:nvPr/>
        </p:nvSpPr>
        <p:spPr bwMode="auto">
          <a:xfrm>
            <a:off x="2197101" y="2271712"/>
            <a:ext cx="2613025" cy="395288"/>
          </a:xfrm>
          <a:custGeom>
            <a:avLst/>
            <a:gdLst/>
            <a:ahLst/>
            <a:cxnLst/>
            <a:rect l="l" t="t" r="r" b="b"/>
            <a:pathLst>
              <a:path w="2613660" h="394969">
                <a:moveTo>
                  <a:pt x="46570" y="0"/>
                </a:moveTo>
                <a:lnTo>
                  <a:pt x="28440" y="5181"/>
                </a:lnTo>
                <a:lnTo>
                  <a:pt x="13637" y="19299"/>
                </a:lnTo>
                <a:lnTo>
                  <a:pt x="3658" y="40215"/>
                </a:lnTo>
                <a:lnTo>
                  <a:pt x="0" y="65792"/>
                </a:lnTo>
                <a:lnTo>
                  <a:pt x="0" y="328964"/>
                </a:lnTo>
                <a:lnTo>
                  <a:pt x="3658" y="354541"/>
                </a:lnTo>
                <a:lnTo>
                  <a:pt x="13637" y="375458"/>
                </a:lnTo>
                <a:lnTo>
                  <a:pt x="28440" y="389576"/>
                </a:lnTo>
                <a:lnTo>
                  <a:pt x="46570" y="394757"/>
                </a:lnTo>
                <a:lnTo>
                  <a:pt x="2566578" y="394757"/>
                </a:lnTo>
                <a:lnTo>
                  <a:pt x="2584683" y="389576"/>
                </a:lnTo>
                <a:lnTo>
                  <a:pt x="2599488" y="375458"/>
                </a:lnTo>
                <a:lnTo>
                  <a:pt x="2609482" y="354541"/>
                </a:lnTo>
                <a:lnTo>
                  <a:pt x="2613149" y="328964"/>
                </a:lnTo>
                <a:lnTo>
                  <a:pt x="2613149" y="65792"/>
                </a:lnTo>
                <a:lnTo>
                  <a:pt x="2609482" y="40215"/>
                </a:lnTo>
                <a:lnTo>
                  <a:pt x="2599488" y="19299"/>
                </a:lnTo>
                <a:lnTo>
                  <a:pt x="2584683" y="5181"/>
                </a:lnTo>
                <a:lnTo>
                  <a:pt x="2566578" y="0"/>
                </a:lnTo>
                <a:lnTo>
                  <a:pt x="46570" y="0"/>
                </a:lnTo>
                <a:close/>
              </a:path>
            </a:pathLst>
          </a:custGeom>
          <a:ln w="29050">
            <a:solidFill>
              <a:srgbClr val="94B3D6"/>
            </a:solidFill>
          </a:ln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2CAFA01-61AD-993D-B52E-2A246E66EE98}"/>
              </a:ext>
            </a:extLst>
          </p:cNvPr>
          <p:cNvSpPr txBox="1"/>
          <p:nvPr/>
        </p:nvSpPr>
        <p:spPr>
          <a:xfrm>
            <a:off x="2620964" y="2278062"/>
            <a:ext cx="1770062" cy="384175"/>
          </a:xfrm>
          <a:prstGeom prst="rect">
            <a:avLst/>
          </a:prstGeom>
        </p:spPr>
        <p:txBody>
          <a:bodyPr lIns="0" tIns="15240" rIns="0" bIns="0">
            <a:spAutoFit/>
          </a:bodyPr>
          <a:lstStyle/>
          <a:p>
            <a:pPr marL="12700" algn="ctr">
              <a:spcBef>
                <a:spcPts val="120"/>
              </a:spcBef>
              <a:defRPr/>
            </a:pPr>
            <a:r>
              <a:rPr sz="1200" b="1" spc="100" dirty="0">
                <a:latin typeface="Carlito"/>
                <a:cs typeface="Carlito"/>
              </a:rPr>
              <a:t>Memory Management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F10BF7DF-A217-2C73-C958-7A759E252E96}"/>
              </a:ext>
            </a:extLst>
          </p:cNvPr>
          <p:cNvSpPr/>
          <p:nvPr/>
        </p:nvSpPr>
        <p:spPr bwMode="auto">
          <a:xfrm>
            <a:off x="2217739" y="2857500"/>
            <a:ext cx="2613025" cy="393700"/>
          </a:xfrm>
          <a:custGeom>
            <a:avLst/>
            <a:gdLst/>
            <a:ahLst/>
            <a:cxnLst/>
            <a:rect l="l" t="t" r="r" b="b"/>
            <a:pathLst>
              <a:path w="2613660" h="394970">
                <a:moveTo>
                  <a:pt x="2566578" y="0"/>
                </a:moveTo>
                <a:lnTo>
                  <a:pt x="46570" y="0"/>
                </a:lnTo>
                <a:lnTo>
                  <a:pt x="28449" y="5164"/>
                </a:lnTo>
                <a:lnTo>
                  <a:pt x="13645" y="19251"/>
                </a:lnTo>
                <a:lnTo>
                  <a:pt x="3661" y="40154"/>
                </a:lnTo>
                <a:lnTo>
                  <a:pt x="0" y="65763"/>
                </a:lnTo>
                <a:lnTo>
                  <a:pt x="0" y="328935"/>
                </a:lnTo>
                <a:lnTo>
                  <a:pt x="3661" y="354536"/>
                </a:lnTo>
                <a:lnTo>
                  <a:pt x="13645" y="375450"/>
                </a:lnTo>
                <a:lnTo>
                  <a:pt x="28449" y="389555"/>
                </a:lnTo>
                <a:lnTo>
                  <a:pt x="46570" y="394728"/>
                </a:lnTo>
                <a:lnTo>
                  <a:pt x="2566578" y="394728"/>
                </a:lnTo>
                <a:lnTo>
                  <a:pt x="2584683" y="389555"/>
                </a:lnTo>
                <a:lnTo>
                  <a:pt x="2599488" y="375450"/>
                </a:lnTo>
                <a:lnTo>
                  <a:pt x="2609482" y="354536"/>
                </a:lnTo>
                <a:lnTo>
                  <a:pt x="2613149" y="328935"/>
                </a:lnTo>
                <a:lnTo>
                  <a:pt x="2613149" y="65763"/>
                </a:lnTo>
                <a:lnTo>
                  <a:pt x="2609482" y="40154"/>
                </a:lnTo>
                <a:lnTo>
                  <a:pt x="2599488" y="19251"/>
                </a:lnTo>
                <a:lnTo>
                  <a:pt x="2584683" y="5164"/>
                </a:lnTo>
                <a:lnTo>
                  <a:pt x="2566578" y="0"/>
                </a:lnTo>
                <a:close/>
              </a:path>
            </a:pathLst>
          </a:custGeom>
          <a:solidFill>
            <a:srgbClr val="233E5F">
              <a:alpha val="50195"/>
            </a:srgbClr>
          </a:solid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E7E48E5-3955-C275-1D2E-D093555E9EF9}"/>
              </a:ext>
            </a:extLst>
          </p:cNvPr>
          <p:cNvSpPr/>
          <p:nvPr/>
        </p:nvSpPr>
        <p:spPr bwMode="auto">
          <a:xfrm>
            <a:off x="2197101" y="2798762"/>
            <a:ext cx="2613025" cy="393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449EC8D1-5E9C-17DE-0115-52D6384C724C}"/>
              </a:ext>
            </a:extLst>
          </p:cNvPr>
          <p:cNvSpPr/>
          <p:nvPr/>
        </p:nvSpPr>
        <p:spPr bwMode="auto">
          <a:xfrm>
            <a:off x="2197101" y="2798762"/>
            <a:ext cx="2613025" cy="393700"/>
          </a:xfrm>
          <a:custGeom>
            <a:avLst/>
            <a:gdLst/>
            <a:ahLst/>
            <a:cxnLst/>
            <a:rect l="l" t="t" r="r" b="b"/>
            <a:pathLst>
              <a:path w="2613660" h="394970">
                <a:moveTo>
                  <a:pt x="46570" y="0"/>
                </a:moveTo>
                <a:lnTo>
                  <a:pt x="28440" y="5181"/>
                </a:lnTo>
                <a:lnTo>
                  <a:pt x="13637" y="19299"/>
                </a:lnTo>
                <a:lnTo>
                  <a:pt x="3658" y="40215"/>
                </a:lnTo>
                <a:lnTo>
                  <a:pt x="0" y="65792"/>
                </a:lnTo>
                <a:lnTo>
                  <a:pt x="0" y="328935"/>
                </a:lnTo>
                <a:lnTo>
                  <a:pt x="3658" y="354536"/>
                </a:lnTo>
                <a:lnTo>
                  <a:pt x="13637" y="375450"/>
                </a:lnTo>
                <a:lnTo>
                  <a:pt x="28440" y="389555"/>
                </a:lnTo>
                <a:lnTo>
                  <a:pt x="46570" y="394728"/>
                </a:lnTo>
                <a:lnTo>
                  <a:pt x="2566578" y="394728"/>
                </a:lnTo>
                <a:lnTo>
                  <a:pt x="2584683" y="389555"/>
                </a:lnTo>
                <a:lnTo>
                  <a:pt x="2599488" y="375450"/>
                </a:lnTo>
                <a:lnTo>
                  <a:pt x="2609482" y="354536"/>
                </a:lnTo>
                <a:lnTo>
                  <a:pt x="2613149" y="328935"/>
                </a:lnTo>
                <a:lnTo>
                  <a:pt x="2613149" y="65792"/>
                </a:lnTo>
                <a:lnTo>
                  <a:pt x="2609482" y="40215"/>
                </a:lnTo>
                <a:lnTo>
                  <a:pt x="2599488" y="19299"/>
                </a:lnTo>
                <a:lnTo>
                  <a:pt x="2584683" y="5181"/>
                </a:lnTo>
                <a:lnTo>
                  <a:pt x="2566578" y="0"/>
                </a:lnTo>
                <a:lnTo>
                  <a:pt x="46570" y="0"/>
                </a:lnTo>
                <a:close/>
              </a:path>
            </a:pathLst>
          </a:custGeom>
          <a:ln w="29050">
            <a:solidFill>
              <a:srgbClr val="94B3D6"/>
            </a:solidFill>
          </a:ln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9595AF3-816A-4FE4-4335-B64BEE9F9DC4}"/>
              </a:ext>
            </a:extLst>
          </p:cNvPr>
          <p:cNvSpPr txBox="1"/>
          <p:nvPr/>
        </p:nvSpPr>
        <p:spPr>
          <a:xfrm>
            <a:off x="2657476" y="2805112"/>
            <a:ext cx="1693863" cy="384175"/>
          </a:xfrm>
          <a:prstGeom prst="rect">
            <a:avLst/>
          </a:prstGeom>
        </p:spPr>
        <p:txBody>
          <a:bodyPr lIns="0" tIns="15240" rIns="0" bIns="0">
            <a:spAutoFit/>
          </a:bodyPr>
          <a:lstStyle/>
          <a:p>
            <a:pPr marL="12700" algn="ctr">
              <a:spcBef>
                <a:spcPts val="120"/>
              </a:spcBef>
              <a:defRPr/>
            </a:pPr>
            <a:r>
              <a:rPr sz="1200" b="1" spc="100" dirty="0">
                <a:latin typeface="Carlito"/>
                <a:cs typeface="Carlito"/>
              </a:rPr>
              <a:t>Process Management</a:t>
            </a:r>
            <a:endParaRPr sz="1200" b="1" spc="100">
              <a:latin typeface="Carlito"/>
              <a:cs typeface="Carlito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8DC4E60-D09D-D67C-FED5-673662C7A51A}"/>
              </a:ext>
            </a:extLst>
          </p:cNvPr>
          <p:cNvSpPr/>
          <p:nvPr/>
        </p:nvSpPr>
        <p:spPr bwMode="auto">
          <a:xfrm>
            <a:off x="2217739" y="3382962"/>
            <a:ext cx="2613025" cy="395288"/>
          </a:xfrm>
          <a:custGeom>
            <a:avLst/>
            <a:gdLst/>
            <a:ahLst/>
            <a:cxnLst/>
            <a:rect l="l" t="t" r="r" b="b"/>
            <a:pathLst>
              <a:path w="2613660" h="394970">
                <a:moveTo>
                  <a:pt x="2566578" y="0"/>
                </a:moveTo>
                <a:lnTo>
                  <a:pt x="46570" y="0"/>
                </a:lnTo>
                <a:lnTo>
                  <a:pt x="28449" y="5168"/>
                </a:lnTo>
                <a:lnTo>
                  <a:pt x="13645" y="19266"/>
                </a:lnTo>
                <a:lnTo>
                  <a:pt x="3661" y="40178"/>
                </a:lnTo>
                <a:lnTo>
                  <a:pt x="0" y="65792"/>
                </a:lnTo>
                <a:lnTo>
                  <a:pt x="0" y="328964"/>
                </a:lnTo>
                <a:lnTo>
                  <a:pt x="3661" y="354566"/>
                </a:lnTo>
                <a:lnTo>
                  <a:pt x="13645" y="375479"/>
                </a:lnTo>
                <a:lnTo>
                  <a:pt x="28449" y="389584"/>
                </a:lnTo>
                <a:lnTo>
                  <a:pt x="46570" y="394757"/>
                </a:lnTo>
                <a:lnTo>
                  <a:pt x="2566578" y="394757"/>
                </a:lnTo>
                <a:lnTo>
                  <a:pt x="2584683" y="389584"/>
                </a:lnTo>
                <a:lnTo>
                  <a:pt x="2599488" y="375479"/>
                </a:lnTo>
                <a:lnTo>
                  <a:pt x="2609482" y="354566"/>
                </a:lnTo>
                <a:lnTo>
                  <a:pt x="2613149" y="328964"/>
                </a:lnTo>
                <a:lnTo>
                  <a:pt x="2613149" y="65792"/>
                </a:lnTo>
                <a:lnTo>
                  <a:pt x="2609482" y="40178"/>
                </a:lnTo>
                <a:lnTo>
                  <a:pt x="2599488" y="19266"/>
                </a:lnTo>
                <a:lnTo>
                  <a:pt x="2584683" y="5168"/>
                </a:lnTo>
                <a:lnTo>
                  <a:pt x="2566578" y="0"/>
                </a:lnTo>
                <a:close/>
              </a:path>
            </a:pathLst>
          </a:custGeom>
          <a:solidFill>
            <a:srgbClr val="233E5F">
              <a:alpha val="50195"/>
            </a:srgbClr>
          </a:solid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F54934BE-A5C2-0914-0CA1-E1484C23ECD0}"/>
              </a:ext>
            </a:extLst>
          </p:cNvPr>
          <p:cNvSpPr/>
          <p:nvPr/>
        </p:nvSpPr>
        <p:spPr bwMode="auto">
          <a:xfrm>
            <a:off x="2197101" y="3324225"/>
            <a:ext cx="2613025" cy="3952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3FBFFF35-2884-DC3D-D00D-ADB81DC9E4E9}"/>
              </a:ext>
            </a:extLst>
          </p:cNvPr>
          <p:cNvSpPr/>
          <p:nvPr/>
        </p:nvSpPr>
        <p:spPr bwMode="auto">
          <a:xfrm>
            <a:off x="2197101" y="3324225"/>
            <a:ext cx="2613025" cy="395287"/>
          </a:xfrm>
          <a:custGeom>
            <a:avLst/>
            <a:gdLst/>
            <a:ahLst/>
            <a:cxnLst/>
            <a:rect l="l" t="t" r="r" b="b"/>
            <a:pathLst>
              <a:path w="2613660" h="394970">
                <a:moveTo>
                  <a:pt x="46570" y="0"/>
                </a:moveTo>
                <a:lnTo>
                  <a:pt x="28440" y="5168"/>
                </a:lnTo>
                <a:lnTo>
                  <a:pt x="13637" y="19266"/>
                </a:lnTo>
                <a:lnTo>
                  <a:pt x="3658" y="40178"/>
                </a:lnTo>
                <a:lnTo>
                  <a:pt x="0" y="65792"/>
                </a:lnTo>
                <a:lnTo>
                  <a:pt x="0" y="328964"/>
                </a:lnTo>
                <a:lnTo>
                  <a:pt x="3658" y="354566"/>
                </a:lnTo>
                <a:lnTo>
                  <a:pt x="13637" y="375479"/>
                </a:lnTo>
                <a:lnTo>
                  <a:pt x="28440" y="389584"/>
                </a:lnTo>
                <a:lnTo>
                  <a:pt x="46570" y="394757"/>
                </a:lnTo>
                <a:lnTo>
                  <a:pt x="2566578" y="394757"/>
                </a:lnTo>
                <a:lnTo>
                  <a:pt x="2584683" y="389584"/>
                </a:lnTo>
                <a:lnTo>
                  <a:pt x="2599488" y="375479"/>
                </a:lnTo>
                <a:lnTo>
                  <a:pt x="2609482" y="354566"/>
                </a:lnTo>
                <a:lnTo>
                  <a:pt x="2613149" y="328964"/>
                </a:lnTo>
                <a:lnTo>
                  <a:pt x="2613149" y="65792"/>
                </a:lnTo>
                <a:lnTo>
                  <a:pt x="2609482" y="40178"/>
                </a:lnTo>
                <a:lnTo>
                  <a:pt x="2599488" y="19266"/>
                </a:lnTo>
                <a:lnTo>
                  <a:pt x="2584683" y="5168"/>
                </a:lnTo>
                <a:lnTo>
                  <a:pt x="2566578" y="0"/>
                </a:lnTo>
                <a:lnTo>
                  <a:pt x="46570" y="0"/>
                </a:lnTo>
                <a:close/>
              </a:path>
            </a:pathLst>
          </a:custGeom>
          <a:ln w="29050">
            <a:solidFill>
              <a:srgbClr val="94B3D6"/>
            </a:solidFill>
          </a:ln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064F4909-A0D7-1B68-A4A5-19847F380272}"/>
              </a:ext>
            </a:extLst>
          </p:cNvPr>
          <p:cNvSpPr txBox="1"/>
          <p:nvPr/>
        </p:nvSpPr>
        <p:spPr>
          <a:xfrm>
            <a:off x="2759076" y="3330575"/>
            <a:ext cx="1490663" cy="385762"/>
          </a:xfrm>
          <a:prstGeom prst="rect">
            <a:avLst/>
          </a:prstGeom>
        </p:spPr>
        <p:txBody>
          <a:bodyPr lIns="0" tIns="15240" rIns="0" bIns="0">
            <a:spAutoFit/>
          </a:bodyPr>
          <a:lstStyle/>
          <a:p>
            <a:pPr marL="12700" algn="ctr">
              <a:spcBef>
                <a:spcPts val="120"/>
              </a:spcBef>
              <a:defRPr/>
            </a:pPr>
            <a:r>
              <a:rPr sz="1200" b="1" spc="100" dirty="0">
                <a:latin typeface="Carlito"/>
                <a:cs typeface="Carlito"/>
              </a:rPr>
              <a:t>Time Management</a:t>
            </a:r>
            <a:endParaRPr sz="1200" b="1" spc="100">
              <a:latin typeface="Carlito"/>
              <a:cs typeface="Carlito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50F06F28-F555-1AF5-66A1-35B863A22F5D}"/>
              </a:ext>
            </a:extLst>
          </p:cNvPr>
          <p:cNvSpPr/>
          <p:nvPr/>
        </p:nvSpPr>
        <p:spPr bwMode="auto">
          <a:xfrm>
            <a:off x="2217739" y="3910012"/>
            <a:ext cx="2613025" cy="393700"/>
          </a:xfrm>
          <a:custGeom>
            <a:avLst/>
            <a:gdLst/>
            <a:ahLst/>
            <a:cxnLst/>
            <a:rect l="l" t="t" r="r" b="b"/>
            <a:pathLst>
              <a:path w="2613660" h="394970">
                <a:moveTo>
                  <a:pt x="2566578" y="0"/>
                </a:moveTo>
                <a:lnTo>
                  <a:pt x="46570" y="0"/>
                </a:lnTo>
                <a:lnTo>
                  <a:pt x="28449" y="5168"/>
                </a:lnTo>
                <a:lnTo>
                  <a:pt x="13645" y="19266"/>
                </a:lnTo>
                <a:lnTo>
                  <a:pt x="3661" y="40178"/>
                </a:lnTo>
                <a:lnTo>
                  <a:pt x="0" y="65792"/>
                </a:lnTo>
                <a:lnTo>
                  <a:pt x="0" y="328964"/>
                </a:lnTo>
                <a:lnTo>
                  <a:pt x="3661" y="354566"/>
                </a:lnTo>
                <a:lnTo>
                  <a:pt x="13645" y="375479"/>
                </a:lnTo>
                <a:lnTo>
                  <a:pt x="28449" y="389584"/>
                </a:lnTo>
                <a:lnTo>
                  <a:pt x="46570" y="394757"/>
                </a:lnTo>
                <a:lnTo>
                  <a:pt x="2566578" y="394757"/>
                </a:lnTo>
                <a:lnTo>
                  <a:pt x="2584683" y="389584"/>
                </a:lnTo>
                <a:lnTo>
                  <a:pt x="2599488" y="375479"/>
                </a:lnTo>
                <a:lnTo>
                  <a:pt x="2609482" y="354566"/>
                </a:lnTo>
                <a:lnTo>
                  <a:pt x="2613149" y="328964"/>
                </a:lnTo>
                <a:lnTo>
                  <a:pt x="2613149" y="65792"/>
                </a:lnTo>
                <a:lnTo>
                  <a:pt x="2609482" y="40178"/>
                </a:lnTo>
                <a:lnTo>
                  <a:pt x="2599488" y="19266"/>
                </a:lnTo>
                <a:lnTo>
                  <a:pt x="2584683" y="5168"/>
                </a:lnTo>
                <a:lnTo>
                  <a:pt x="2566578" y="0"/>
                </a:lnTo>
                <a:close/>
              </a:path>
            </a:pathLst>
          </a:custGeom>
          <a:solidFill>
            <a:srgbClr val="233E5F">
              <a:alpha val="50195"/>
            </a:srgbClr>
          </a:solid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880C841-5486-1C8F-795B-4F27DADD4BF5}"/>
              </a:ext>
            </a:extLst>
          </p:cNvPr>
          <p:cNvSpPr/>
          <p:nvPr/>
        </p:nvSpPr>
        <p:spPr bwMode="auto">
          <a:xfrm>
            <a:off x="2197101" y="3851275"/>
            <a:ext cx="2613025" cy="393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DA497305-745F-B1B4-CD96-EE63AE7DC966}"/>
              </a:ext>
            </a:extLst>
          </p:cNvPr>
          <p:cNvSpPr/>
          <p:nvPr/>
        </p:nvSpPr>
        <p:spPr bwMode="auto">
          <a:xfrm>
            <a:off x="2197101" y="3851275"/>
            <a:ext cx="2613025" cy="393700"/>
          </a:xfrm>
          <a:custGeom>
            <a:avLst/>
            <a:gdLst/>
            <a:ahLst/>
            <a:cxnLst/>
            <a:rect l="l" t="t" r="r" b="b"/>
            <a:pathLst>
              <a:path w="2613660" h="394970">
                <a:moveTo>
                  <a:pt x="46570" y="0"/>
                </a:moveTo>
                <a:lnTo>
                  <a:pt x="28440" y="5168"/>
                </a:lnTo>
                <a:lnTo>
                  <a:pt x="13637" y="19266"/>
                </a:lnTo>
                <a:lnTo>
                  <a:pt x="3658" y="40178"/>
                </a:lnTo>
                <a:lnTo>
                  <a:pt x="0" y="65792"/>
                </a:lnTo>
                <a:lnTo>
                  <a:pt x="0" y="328964"/>
                </a:lnTo>
                <a:lnTo>
                  <a:pt x="3658" y="354566"/>
                </a:lnTo>
                <a:lnTo>
                  <a:pt x="13637" y="375479"/>
                </a:lnTo>
                <a:lnTo>
                  <a:pt x="28440" y="389584"/>
                </a:lnTo>
                <a:lnTo>
                  <a:pt x="46570" y="394757"/>
                </a:lnTo>
                <a:lnTo>
                  <a:pt x="2566578" y="394757"/>
                </a:lnTo>
                <a:lnTo>
                  <a:pt x="2584683" y="389584"/>
                </a:lnTo>
                <a:lnTo>
                  <a:pt x="2599488" y="375479"/>
                </a:lnTo>
                <a:lnTo>
                  <a:pt x="2609482" y="354566"/>
                </a:lnTo>
                <a:lnTo>
                  <a:pt x="2613149" y="328964"/>
                </a:lnTo>
                <a:lnTo>
                  <a:pt x="2613149" y="65792"/>
                </a:lnTo>
                <a:lnTo>
                  <a:pt x="2609482" y="40178"/>
                </a:lnTo>
                <a:lnTo>
                  <a:pt x="2599488" y="19266"/>
                </a:lnTo>
                <a:lnTo>
                  <a:pt x="2584683" y="5168"/>
                </a:lnTo>
                <a:lnTo>
                  <a:pt x="2566578" y="0"/>
                </a:lnTo>
                <a:lnTo>
                  <a:pt x="46570" y="0"/>
                </a:lnTo>
                <a:close/>
              </a:path>
            </a:pathLst>
          </a:custGeom>
          <a:ln w="29050">
            <a:solidFill>
              <a:srgbClr val="94B3D6"/>
            </a:solidFill>
          </a:ln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D04ED451-04E4-1DAD-55DC-D37303C5DE1E}"/>
              </a:ext>
            </a:extLst>
          </p:cNvPr>
          <p:cNvSpPr txBox="1"/>
          <p:nvPr/>
        </p:nvSpPr>
        <p:spPr>
          <a:xfrm>
            <a:off x="2513014" y="3857625"/>
            <a:ext cx="1981200" cy="384175"/>
          </a:xfrm>
          <a:prstGeom prst="rect">
            <a:avLst/>
          </a:prstGeom>
        </p:spPr>
        <p:txBody>
          <a:bodyPr lIns="0" tIns="15240" rIns="0" bIns="0">
            <a:spAutoFit/>
          </a:bodyPr>
          <a:lstStyle/>
          <a:p>
            <a:pPr marL="12700" algn="ctr">
              <a:spcBef>
                <a:spcPts val="120"/>
              </a:spcBef>
              <a:defRPr/>
            </a:pPr>
            <a:r>
              <a:rPr sz="1200" b="1" spc="100" dirty="0">
                <a:latin typeface="Carlito"/>
                <a:cs typeface="Carlito"/>
              </a:rPr>
              <a:t>File System Management</a:t>
            </a:r>
            <a:endParaRPr sz="1200" b="1" spc="100">
              <a:latin typeface="Carlito"/>
              <a:cs typeface="Carlito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75AEB088-5A69-6767-2E7B-59D0A9B95AD3}"/>
              </a:ext>
            </a:extLst>
          </p:cNvPr>
          <p:cNvSpPr/>
          <p:nvPr/>
        </p:nvSpPr>
        <p:spPr bwMode="auto">
          <a:xfrm>
            <a:off x="2217739" y="4413250"/>
            <a:ext cx="2613025" cy="395287"/>
          </a:xfrm>
          <a:custGeom>
            <a:avLst/>
            <a:gdLst/>
            <a:ahLst/>
            <a:cxnLst/>
            <a:rect l="l" t="t" r="r" b="b"/>
            <a:pathLst>
              <a:path w="2613660" h="394970">
                <a:moveTo>
                  <a:pt x="2566578" y="0"/>
                </a:moveTo>
                <a:lnTo>
                  <a:pt x="46570" y="0"/>
                </a:lnTo>
                <a:lnTo>
                  <a:pt x="28449" y="5168"/>
                </a:lnTo>
                <a:lnTo>
                  <a:pt x="13645" y="19266"/>
                </a:lnTo>
                <a:lnTo>
                  <a:pt x="3661" y="40178"/>
                </a:lnTo>
                <a:lnTo>
                  <a:pt x="0" y="65792"/>
                </a:lnTo>
                <a:lnTo>
                  <a:pt x="0" y="328964"/>
                </a:lnTo>
                <a:lnTo>
                  <a:pt x="3661" y="354566"/>
                </a:lnTo>
                <a:lnTo>
                  <a:pt x="13645" y="375479"/>
                </a:lnTo>
                <a:lnTo>
                  <a:pt x="28449" y="389584"/>
                </a:lnTo>
                <a:lnTo>
                  <a:pt x="46570" y="394757"/>
                </a:lnTo>
                <a:lnTo>
                  <a:pt x="2566578" y="394757"/>
                </a:lnTo>
                <a:lnTo>
                  <a:pt x="2584683" y="389584"/>
                </a:lnTo>
                <a:lnTo>
                  <a:pt x="2599488" y="375479"/>
                </a:lnTo>
                <a:lnTo>
                  <a:pt x="2609482" y="354566"/>
                </a:lnTo>
                <a:lnTo>
                  <a:pt x="2613149" y="328964"/>
                </a:lnTo>
                <a:lnTo>
                  <a:pt x="2613149" y="65792"/>
                </a:lnTo>
                <a:lnTo>
                  <a:pt x="2609482" y="40178"/>
                </a:lnTo>
                <a:lnTo>
                  <a:pt x="2599488" y="19266"/>
                </a:lnTo>
                <a:lnTo>
                  <a:pt x="2584683" y="5168"/>
                </a:lnTo>
                <a:lnTo>
                  <a:pt x="2566578" y="0"/>
                </a:lnTo>
                <a:close/>
              </a:path>
            </a:pathLst>
          </a:custGeom>
          <a:solidFill>
            <a:srgbClr val="233E5F">
              <a:alpha val="50195"/>
            </a:srgbClr>
          </a:solid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6F06EFE1-7BE8-163E-3638-64C44389F6BA}"/>
              </a:ext>
            </a:extLst>
          </p:cNvPr>
          <p:cNvSpPr/>
          <p:nvPr/>
        </p:nvSpPr>
        <p:spPr bwMode="auto">
          <a:xfrm>
            <a:off x="2197101" y="4354512"/>
            <a:ext cx="2613025" cy="3952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6C6D988-A306-2B31-A93F-B6E3B7F23AF2}"/>
              </a:ext>
            </a:extLst>
          </p:cNvPr>
          <p:cNvSpPr/>
          <p:nvPr/>
        </p:nvSpPr>
        <p:spPr bwMode="auto">
          <a:xfrm>
            <a:off x="2197101" y="4354512"/>
            <a:ext cx="2613025" cy="395288"/>
          </a:xfrm>
          <a:custGeom>
            <a:avLst/>
            <a:gdLst/>
            <a:ahLst/>
            <a:cxnLst/>
            <a:rect l="l" t="t" r="r" b="b"/>
            <a:pathLst>
              <a:path w="2613660" h="394970">
                <a:moveTo>
                  <a:pt x="46570" y="0"/>
                </a:moveTo>
                <a:lnTo>
                  <a:pt x="28440" y="5168"/>
                </a:lnTo>
                <a:lnTo>
                  <a:pt x="13637" y="19266"/>
                </a:lnTo>
                <a:lnTo>
                  <a:pt x="3658" y="40178"/>
                </a:lnTo>
                <a:lnTo>
                  <a:pt x="0" y="65792"/>
                </a:lnTo>
                <a:lnTo>
                  <a:pt x="0" y="328964"/>
                </a:lnTo>
                <a:lnTo>
                  <a:pt x="3658" y="354566"/>
                </a:lnTo>
                <a:lnTo>
                  <a:pt x="13637" y="375479"/>
                </a:lnTo>
                <a:lnTo>
                  <a:pt x="28440" y="389584"/>
                </a:lnTo>
                <a:lnTo>
                  <a:pt x="46570" y="394757"/>
                </a:lnTo>
                <a:lnTo>
                  <a:pt x="2566578" y="394757"/>
                </a:lnTo>
                <a:lnTo>
                  <a:pt x="2584683" y="389584"/>
                </a:lnTo>
                <a:lnTo>
                  <a:pt x="2599488" y="375479"/>
                </a:lnTo>
                <a:lnTo>
                  <a:pt x="2609482" y="354566"/>
                </a:lnTo>
                <a:lnTo>
                  <a:pt x="2613149" y="328964"/>
                </a:lnTo>
                <a:lnTo>
                  <a:pt x="2613149" y="65792"/>
                </a:lnTo>
                <a:lnTo>
                  <a:pt x="2609482" y="40178"/>
                </a:lnTo>
                <a:lnTo>
                  <a:pt x="2599488" y="19266"/>
                </a:lnTo>
                <a:lnTo>
                  <a:pt x="2584683" y="5168"/>
                </a:lnTo>
                <a:lnTo>
                  <a:pt x="2566578" y="0"/>
                </a:lnTo>
                <a:lnTo>
                  <a:pt x="46570" y="0"/>
                </a:lnTo>
                <a:close/>
              </a:path>
            </a:pathLst>
          </a:custGeom>
          <a:ln w="29050">
            <a:solidFill>
              <a:srgbClr val="94B3D6"/>
            </a:solidFill>
          </a:ln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DBE1CD02-8E20-B0BD-948C-1D7C6E777C82}"/>
              </a:ext>
            </a:extLst>
          </p:cNvPr>
          <p:cNvSpPr txBox="1"/>
          <p:nvPr/>
        </p:nvSpPr>
        <p:spPr>
          <a:xfrm>
            <a:off x="2520951" y="4362450"/>
            <a:ext cx="1963738" cy="385762"/>
          </a:xfrm>
          <a:prstGeom prst="rect">
            <a:avLst/>
          </a:prstGeom>
        </p:spPr>
        <p:txBody>
          <a:bodyPr lIns="0" tIns="15240" rIns="0" bIns="0">
            <a:spAutoFit/>
          </a:bodyPr>
          <a:lstStyle/>
          <a:p>
            <a:pPr marL="12700" algn="ctr">
              <a:spcBef>
                <a:spcPts val="120"/>
              </a:spcBef>
              <a:defRPr/>
            </a:pPr>
            <a:r>
              <a:rPr sz="1200" b="1" spc="100" dirty="0">
                <a:latin typeface="Carlito"/>
                <a:cs typeface="Carlito"/>
              </a:rPr>
              <a:t>I/O System Management</a:t>
            </a:r>
            <a:endParaRPr sz="1200" b="1" spc="100">
              <a:latin typeface="Carlito"/>
              <a:cs typeface="Carlito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E9A7C90E-DADD-C2A1-E37B-C3724F435545}"/>
              </a:ext>
            </a:extLst>
          </p:cNvPr>
          <p:cNvSpPr/>
          <p:nvPr/>
        </p:nvSpPr>
        <p:spPr bwMode="auto">
          <a:xfrm>
            <a:off x="2684464" y="1681162"/>
            <a:ext cx="279400" cy="547688"/>
          </a:xfrm>
          <a:custGeom>
            <a:avLst/>
            <a:gdLst/>
            <a:ahLst/>
            <a:cxnLst/>
            <a:rect l="l" t="t" r="r" b="b"/>
            <a:pathLst>
              <a:path w="280035" h="548639">
                <a:moveTo>
                  <a:pt x="139712" y="0"/>
                </a:moveTo>
                <a:lnTo>
                  <a:pt x="0" y="109654"/>
                </a:lnTo>
                <a:lnTo>
                  <a:pt x="69856" y="109654"/>
                </a:lnTo>
                <a:lnTo>
                  <a:pt x="69856" y="438619"/>
                </a:lnTo>
                <a:lnTo>
                  <a:pt x="0" y="438619"/>
                </a:lnTo>
                <a:lnTo>
                  <a:pt x="139712" y="548274"/>
                </a:lnTo>
                <a:lnTo>
                  <a:pt x="279425" y="438619"/>
                </a:lnTo>
                <a:lnTo>
                  <a:pt x="209569" y="438619"/>
                </a:lnTo>
                <a:lnTo>
                  <a:pt x="209569" y="109654"/>
                </a:lnTo>
                <a:lnTo>
                  <a:pt x="279425" y="109654"/>
                </a:lnTo>
                <a:lnTo>
                  <a:pt x="139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0A9A9B1C-8935-6BE1-E6B1-196EDE35DD72}"/>
              </a:ext>
            </a:extLst>
          </p:cNvPr>
          <p:cNvSpPr/>
          <p:nvPr/>
        </p:nvSpPr>
        <p:spPr bwMode="auto">
          <a:xfrm>
            <a:off x="2684464" y="1681162"/>
            <a:ext cx="279400" cy="547688"/>
          </a:xfrm>
          <a:custGeom>
            <a:avLst/>
            <a:gdLst/>
            <a:ahLst/>
            <a:cxnLst/>
            <a:rect l="l" t="t" r="r" b="b"/>
            <a:pathLst>
              <a:path w="280035" h="548639">
                <a:moveTo>
                  <a:pt x="139712" y="0"/>
                </a:moveTo>
                <a:lnTo>
                  <a:pt x="279425" y="109654"/>
                </a:lnTo>
                <a:lnTo>
                  <a:pt x="209569" y="109654"/>
                </a:lnTo>
                <a:lnTo>
                  <a:pt x="209569" y="438619"/>
                </a:lnTo>
                <a:lnTo>
                  <a:pt x="279425" y="438619"/>
                </a:lnTo>
                <a:lnTo>
                  <a:pt x="139712" y="548274"/>
                </a:lnTo>
                <a:lnTo>
                  <a:pt x="0" y="438619"/>
                </a:lnTo>
                <a:lnTo>
                  <a:pt x="69856" y="438619"/>
                </a:lnTo>
                <a:lnTo>
                  <a:pt x="69856" y="109654"/>
                </a:lnTo>
                <a:lnTo>
                  <a:pt x="0" y="109654"/>
                </a:lnTo>
                <a:lnTo>
                  <a:pt x="139712" y="0"/>
                </a:lnTo>
                <a:close/>
              </a:path>
            </a:pathLst>
          </a:custGeom>
          <a:ln w="16844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E1152691-4999-A0F9-29DE-0D8B6692EE17}"/>
              </a:ext>
            </a:extLst>
          </p:cNvPr>
          <p:cNvSpPr/>
          <p:nvPr/>
        </p:nvSpPr>
        <p:spPr bwMode="auto">
          <a:xfrm>
            <a:off x="3319464" y="1681162"/>
            <a:ext cx="280987" cy="547688"/>
          </a:xfrm>
          <a:custGeom>
            <a:avLst/>
            <a:gdLst/>
            <a:ahLst/>
            <a:cxnLst/>
            <a:rect l="l" t="t" r="r" b="b"/>
            <a:pathLst>
              <a:path w="280035" h="548639">
                <a:moveTo>
                  <a:pt x="139712" y="0"/>
                </a:moveTo>
                <a:lnTo>
                  <a:pt x="0" y="109654"/>
                </a:lnTo>
                <a:lnTo>
                  <a:pt x="69856" y="109654"/>
                </a:lnTo>
                <a:lnTo>
                  <a:pt x="69856" y="438619"/>
                </a:lnTo>
                <a:lnTo>
                  <a:pt x="0" y="438619"/>
                </a:lnTo>
                <a:lnTo>
                  <a:pt x="139712" y="548274"/>
                </a:lnTo>
                <a:lnTo>
                  <a:pt x="279425" y="438619"/>
                </a:lnTo>
                <a:lnTo>
                  <a:pt x="209569" y="438619"/>
                </a:lnTo>
                <a:lnTo>
                  <a:pt x="209569" y="109654"/>
                </a:lnTo>
                <a:lnTo>
                  <a:pt x="279425" y="109654"/>
                </a:lnTo>
                <a:lnTo>
                  <a:pt x="139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F2A3AC52-D31E-48A8-5477-2BC8CE350C8A}"/>
              </a:ext>
            </a:extLst>
          </p:cNvPr>
          <p:cNvSpPr/>
          <p:nvPr/>
        </p:nvSpPr>
        <p:spPr bwMode="auto">
          <a:xfrm>
            <a:off x="3319464" y="1681162"/>
            <a:ext cx="280987" cy="547688"/>
          </a:xfrm>
          <a:custGeom>
            <a:avLst/>
            <a:gdLst/>
            <a:ahLst/>
            <a:cxnLst/>
            <a:rect l="l" t="t" r="r" b="b"/>
            <a:pathLst>
              <a:path w="280035" h="548639">
                <a:moveTo>
                  <a:pt x="139712" y="0"/>
                </a:moveTo>
                <a:lnTo>
                  <a:pt x="279425" y="109654"/>
                </a:lnTo>
                <a:lnTo>
                  <a:pt x="209569" y="109654"/>
                </a:lnTo>
                <a:lnTo>
                  <a:pt x="209569" y="438619"/>
                </a:lnTo>
                <a:lnTo>
                  <a:pt x="279425" y="438619"/>
                </a:lnTo>
                <a:lnTo>
                  <a:pt x="139712" y="548274"/>
                </a:lnTo>
                <a:lnTo>
                  <a:pt x="0" y="438619"/>
                </a:lnTo>
                <a:lnTo>
                  <a:pt x="69856" y="438619"/>
                </a:lnTo>
                <a:lnTo>
                  <a:pt x="69856" y="109654"/>
                </a:lnTo>
                <a:lnTo>
                  <a:pt x="0" y="109654"/>
                </a:lnTo>
                <a:lnTo>
                  <a:pt x="139712" y="0"/>
                </a:lnTo>
                <a:close/>
              </a:path>
            </a:pathLst>
          </a:custGeom>
          <a:ln w="16844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160DDB82-0E53-B766-B3F1-6BE5EE1D47CC}"/>
              </a:ext>
            </a:extLst>
          </p:cNvPr>
          <p:cNvSpPr/>
          <p:nvPr/>
        </p:nvSpPr>
        <p:spPr bwMode="auto">
          <a:xfrm>
            <a:off x="3910014" y="1681162"/>
            <a:ext cx="279400" cy="547688"/>
          </a:xfrm>
          <a:custGeom>
            <a:avLst/>
            <a:gdLst/>
            <a:ahLst/>
            <a:cxnLst/>
            <a:rect l="l" t="t" r="r" b="b"/>
            <a:pathLst>
              <a:path w="280035" h="548639">
                <a:moveTo>
                  <a:pt x="139712" y="0"/>
                </a:moveTo>
                <a:lnTo>
                  <a:pt x="0" y="109654"/>
                </a:lnTo>
                <a:lnTo>
                  <a:pt x="69856" y="109654"/>
                </a:lnTo>
                <a:lnTo>
                  <a:pt x="69856" y="438619"/>
                </a:lnTo>
                <a:lnTo>
                  <a:pt x="0" y="438619"/>
                </a:lnTo>
                <a:lnTo>
                  <a:pt x="139712" y="548274"/>
                </a:lnTo>
                <a:lnTo>
                  <a:pt x="279425" y="438619"/>
                </a:lnTo>
                <a:lnTo>
                  <a:pt x="209465" y="438619"/>
                </a:lnTo>
                <a:lnTo>
                  <a:pt x="209465" y="109654"/>
                </a:lnTo>
                <a:lnTo>
                  <a:pt x="279425" y="109654"/>
                </a:lnTo>
                <a:lnTo>
                  <a:pt x="139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35A44BE6-37DA-A6F8-786E-89936BABC425}"/>
              </a:ext>
            </a:extLst>
          </p:cNvPr>
          <p:cNvSpPr/>
          <p:nvPr/>
        </p:nvSpPr>
        <p:spPr bwMode="auto">
          <a:xfrm>
            <a:off x="3910014" y="1681162"/>
            <a:ext cx="279400" cy="547688"/>
          </a:xfrm>
          <a:custGeom>
            <a:avLst/>
            <a:gdLst/>
            <a:ahLst/>
            <a:cxnLst/>
            <a:rect l="l" t="t" r="r" b="b"/>
            <a:pathLst>
              <a:path w="280035" h="548639">
                <a:moveTo>
                  <a:pt x="139712" y="0"/>
                </a:moveTo>
                <a:lnTo>
                  <a:pt x="279425" y="109654"/>
                </a:lnTo>
                <a:lnTo>
                  <a:pt x="209465" y="109654"/>
                </a:lnTo>
                <a:lnTo>
                  <a:pt x="209465" y="438619"/>
                </a:lnTo>
                <a:lnTo>
                  <a:pt x="279425" y="438619"/>
                </a:lnTo>
                <a:lnTo>
                  <a:pt x="139712" y="548274"/>
                </a:lnTo>
                <a:lnTo>
                  <a:pt x="0" y="438619"/>
                </a:lnTo>
                <a:lnTo>
                  <a:pt x="69856" y="438619"/>
                </a:lnTo>
                <a:lnTo>
                  <a:pt x="69856" y="109654"/>
                </a:lnTo>
                <a:lnTo>
                  <a:pt x="0" y="109654"/>
                </a:lnTo>
                <a:lnTo>
                  <a:pt x="139712" y="0"/>
                </a:lnTo>
                <a:close/>
              </a:path>
            </a:pathLst>
          </a:custGeom>
          <a:ln w="16844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AD9A1666-68EA-53AC-FDAC-5DC2FADE004E}"/>
              </a:ext>
            </a:extLst>
          </p:cNvPr>
          <p:cNvSpPr/>
          <p:nvPr/>
        </p:nvSpPr>
        <p:spPr bwMode="auto">
          <a:xfrm>
            <a:off x="4437064" y="1681162"/>
            <a:ext cx="280987" cy="547688"/>
          </a:xfrm>
          <a:custGeom>
            <a:avLst/>
            <a:gdLst/>
            <a:ahLst/>
            <a:cxnLst/>
            <a:rect l="l" t="t" r="r" b="b"/>
            <a:pathLst>
              <a:path w="280035" h="548639">
                <a:moveTo>
                  <a:pt x="139712" y="0"/>
                </a:moveTo>
                <a:lnTo>
                  <a:pt x="0" y="109654"/>
                </a:lnTo>
                <a:lnTo>
                  <a:pt x="69752" y="109654"/>
                </a:lnTo>
                <a:lnTo>
                  <a:pt x="69752" y="438619"/>
                </a:lnTo>
                <a:lnTo>
                  <a:pt x="0" y="438619"/>
                </a:lnTo>
                <a:lnTo>
                  <a:pt x="139712" y="548274"/>
                </a:lnTo>
                <a:lnTo>
                  <a:pt x="279425" y="438619"/>
                </a:lnTo>
                <a:lnTo>
                  <a:pt x="209465" y="438619"/>
                </a:lnTo>
                <a:lnTo>
                  <a:pt x="209465" y="109654"/>
                </a:lnTo>
                <a:lnTo>
                  <a:pt x="279425" y="109654"/>
                </a:lnTo>
                <a:lnTo>
                  <a:pt x="139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9E73D509-545C-BC43-B2E9-401F90145479}"/>
              </a:ext>
            </a:extLst>
          </p:cNvPr>
          <p:cNvSpPr/>
          <p:nvPr/>
        </p:nvSpPr>
        <p:spPr bwMode="auto">
          <a:xfrm>
            <a:off x="4437064" y="1681162"/>
            <a:ext cx="280987" cy="547688"/>
          </a:xfrm>
          <a:custGeom>
            <a:avLst/>
            <a:gdLst/>
            <a:ahLst/>
            <a:cxnLst/>
            <a:rect l="l" t="t" r="r" b="b"/>
            <a:pathLst>
              <a:path w="280035" h="548639">
                <a:moveTo>
                  <a:pt x="139712" y="0"/>
                </a:moveTo>
                <a:lnTo>
                  <a:pt x="279425" y="109654"/>
                </a:lnTo>
                <a:lnTo>
                  <a:pt x="209465" y="109654"/>
                </a:lnTo>
                <a:lnTo>
                  <a:pt x="209465" y="438619"/>
                </a:lnTo>
                <a:lnTo>
                  <a:pt x="279425" y="438619"/>
                </a:lnTo>
                <a:lnTo>
                  <a:pt x="139712" y="548274"/>
                </a:lnTo>
                <a:lnTo>
                  <a:pt x="0" y="438619"/>
                </a:lnTo>
                <a:lnTo>
                  <a:pt x="69752" y="438619"/>
                </a:lnTo>
                <a:lnTo>
                  <a:pt x="69752" y="109654"/>
                </a:lnTo>
                <a:lnTo>
                  <a:pt x="0" y="109654"/>
                </a:lnTo>
                <a:lnTo>
                  <a:pt x="139712" y="0"/>
                </a:lnTo>
                <a:close/>
              </a:path>
            </a:pathLst>
          </a:custGeom>
          <a:ln w="16844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705D79F4-5D7F-2759-0465-CBA5DF56D049}"/>
              </a:ext>
            </a:extLst>
          </p:cNvPr>
          <p:cNvSpPr/>
          <p:nvPr/>
        </p:nvSpPr>
        <p:spPr bwMode="auto">
          <a:xfrm>
            <a:off x="3195639" y="4749800"/>
            <a:ext cx="280987" cy="547687"/>
          </a:xfrm>
          <a:custGeom>
            <a:avLst/>
            <a:gdLst/>
            <a:ahLst/>
            <a:cxnLst/>
            <a:rect l="l" t="t" r="r" b="b"/>
            <a:pathLst>
              <a:path w="280035" h="548639">
                <a:moveTo>
                  <a:pt x="139712" y="0"/>
                </a:moveTo>
                <a:lnTo>
                  <a:pt x="0" y="109654"/>
                </a:lnTo>
                <a:lnTo>
                  <a:pt x="69856" y="109654"/>
                </a:lnTo>
                <a:lnTo>
                  <a:pt x="69856" y="438619"/>
                </a:lnTo>
                <a:lnTo>
                  <a:pt x="0" y="438619"/>
                </a:lnTo>
                <a:lnTo>
                  <a:pt x="139712" y="548274"/>
                </a:lnTo>
                <a:lnTo>
                  <a:pt x="279425" y="438619"/>
                </a:lnTo>
                <a:lnTo>
                  <a:pt x="209569" y="438619"/>
                </a:lnTo>
                <a:lnTo>
                  <a:pt x="209569" y="109654"/>
                </a:lnTo>
                <a:lnTo>
                  <a:pt x="279425" y="109654"/>
                </a:lnTo>
                <a:lnTo>
                  <a:pt x="139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FEC2496F-077D-E7C1-402D-8CA349688BED}"/>
              </a:ext>
            </a:extLst>
          </p:cNvPr>
          <p:cNvSpPr/>
          <p:nvPr/>
        </p:nvSpPr>
        <p:spPr bwMode="auto">
          <a:xfrm>
            <a:off x="3195639" y="4749800"/>
            <a:ext cx="280987" cy="547687"/>
          </a:xfrm>
          <a:custGeom>
            <a:avLst/>
            <a:gdLst/>
            <a:ahLst/>
            <a:cxnLst/>
            <a:rect l="l" t="t" r="r" b="b"/>
            <a:pathLst>
              <a:path w="280035" h="548639">
                <a:moveTo>
                  <a:pt x="139712" y="0"/>
                </a:moveTo>
                <a:lnTo>
                  <a:pt x="279425" y="109654"/>
                </a:lnTo>
                <a:lnTo>
                  <a:pt x="209569" y="109654"/>
                </a:lnTo>
                <a:lnTo>
                  <a:pt x="209569" y="438619"/>
                </a:lnTo>
                <a:lnTo>
                  <a:pt x="279425" y="438619"/>
                </a:lnTo>
                <a:lnTo>
                  <a:pt x="139712" y="548274"/>
                </a:lnTo>
                <a:lnTo>
                  <a:pt x="0" y="438619"/>
                </a:lnTo>
                <a:lnTo>
                  <a:pt x="69856" y="438619"/>
                </a:lnTo>
                <a:lnTo>
                  <a:pt x="69856" y="109654"/>
                </a:lnTo>
                <a:lnTo>
                  <a:pt x="0" y="109654"/>
                </a:lnTo>
                <a:lnTo>
                  <a:pt x="139712" y="0"/>
                </a:lnTo>
                <a:close/>
              </a:path>
            </a:pathLst>
          </a:custGeom>
          <a:ln w="16844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384FB7CC-2089-51E0-BE3B-043439F5719D}"/>
              </a:ext>
            </a:extLst>
          </p:cNvPr>
          <p:cNvSpPr/>
          <p:nvPr/>
        </p:nvSpPr>
        <p:spPr bwMode="auto">
          <a:xfrm>
            <a:off x="3832226" y="4749800"/>
            <a:ext cx="279400" cy="547687"/>
          </a:xfrm>
          <a:custGeom>
            <a:avLst/>
            <a:gdLst/>
            <a:ahLst/>
            <a:cxnLst/>
            <a:rect l="l" t="t" r="r" b="b"/>
            <a:pathLst>
              <a:path w="280035" h="548639">
                <a:moveTo>
                  <a:pt x="139712" y="0"/>
                </a:moveTo>
                <a:lnTo>
                  <a:pt x="0" y="109654"/>
                </a:lnTo>
                <a:lnTo>
                  <a:pt x="69856" y="109654"/>
                </a:lnTo>
                <a:lnTo>
                  <a:pt x="69856" y="438619"/>
                </a:lnTo>
                <a:lnTo>
                  <a:pt x="0" y="438619"/>
                </a:lnTo>
                <a:lnTo>
                  <a:pt x="139712" y="548274"/>
                </a:lnTo>
                <a:lnTo>
                  <a:pt x="279425" y="438619"/>
                </a:lnTo>
                <a:lnTo>
                  <a:pt x="209569" y="438619"/>
                </a:lnTo>
                <a:lnTo>
                  <a:pt x="209569" y="109654"/>
                </a:lnTo>
                <a:lnTo>
                  <a:pt x="279425" y="109654"/>
                </a:lnTo>
                <a:lnTo>
                  <a:pt x="139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C907D399-AD57-A2B4-2163-C0B9AA166773}"/>
              </a:ext>
            </a:extLst>
          </p:cNvPr>
          <p:cNvSpPr/>
          <p:nvPr/>
        </p:nvSpPr>
        <p:spPr bwMode="auto">
          <a:xfrm>
            <a:off x="3832226" y="4749800"/>
            <a:ext cx="279400" cy="547687"/>
          </a:xfrm>
          <a:custGeom>
            <a:avLst/>
            <a:gdLst/>
            <a:ahLst/>
            <a:cxnLst/>
            <a:rect l="l" t="t" r="r" b="b"/>
            <a:pathLst>
              <a:path w="280035" h="548639">
                <a:moveTo>
                  <a:pt x="139712" y="0"/>
                </a:moveTo>
                <a:lnTo>
                  <a:pt x="279425" y="109654"/>
                </a:lnTo>
                <a:lnTo>
                  <a:pt x="209569" y="109654"/>
                </a:lnTo>
                <a:lnTo>
                  <a:pt x="209569" y="438619"/>
                </a:lnTo>
                <a:lnTo>
                  <a:pt x="279425" y="438619"/>
                </a:lnTo>
                <a:lnTo>
                  <a:pt x="139712" y="548274"/>
                </a:lnTo>
                <a:lnTo>
                  <a:pt x="0" y="438619"/>
                </a:lnTo>
                <a:lnTo>
                  <a:pt x="69856" y="438619"/>
                </a:lnTo>
                <a:lnTo>
                  <a:pt x="69856" y="109654"/>
                </a:lnTo>
                <a:lnTo>
                  <a:pt x="0" y="109654"/>
                </a:lnTo>
                <a:lnTo>
                  <a:pt x="139712" y="0"/>
                </a:lnTo>
                <a:close/>
              </a:path>
            </a:pathLst>
          </a:custGeom>
          <a:ln w="16844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5D15A16A-E697-64F9-3BA0-52535280C14A}"/>
              </a:ext>
            </a:extLst>
          </p:cNvPr>
          <p:cNvSpPr/>
          <p:nvPr/>
        </p:nvSpPr>
        <p:spPr bwMode="auto">
          <a:xfrm>
            <a:off x="4067300" y="5071268"/>
            <a:ext cx="2443162" cy="0"/>
          </a:xfrm>
          <a:custGeom>
            <a:avLst/>
            <a:gdLst/>
            <a:ahLst/>
            <a:cxnLst/>
            <a:rect l="l" t="t" r="r" b="b"/>
            <a:pathLst>
              <a:path w="2444115">
                <a:moveTo>
                  <a:pt x="0" y="0"/>
                </a:moveTo>
                <a:lnTo>
                  <a:pt x="2443990" y="0"/>
                </a:lnTo>
              </a:path>
            </a:pathLst>
          </a:custGeom>
          <a:ln w="7018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2D2F4CB8-8D4E-5F23-0498-1557490225FD}"/>
              </a:ext>
            </a:extLst>
          </p:cNvPr>
          <p:cNvSpPr/>
          <p:nvPr/>
        </p:nvSpPr>
        <p:spPr bwMode="auto">
          <a:xfrm>
            <a:off x="6440489" y="5008562"/>
            <a:ext cx="114300" cy="1619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05E08DE9-B891-3A45-76BB-BDA14C6DDB31}"/>
              </a:ext>
            </a:extLst>
          </p:cNvPr>
          <p:cNvSpPr txBox="1"/>
          <p:nvPr/>
        </p:nvSpPr>
        <p:spPr>
          <a:xfrm>
            <a:off x="5151565" y="2358666"/>
            <a:ext cx="223587" cy="2220595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algn="ctr">
              <a:lnSpc>
                <a:spcPts val="1895"/>
              </a:lnSpc>
              <a:defRPr/>
            </a:pPr>
            <a:r>
              <a:rPr sz="1400" b="1" spc="100" dirty="0">
                <a:latin typeface="Arial"/>
                <a:cs typeface="Arial"/>
              </a:rPr>
              <a:t>Kernel Services</a:t>
            </a:r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55DA94BB-EC92-25E7-FBCD-961875C01CEB}"/>
              </a:ext>
            </a:extLst>
          </p:cNvPr>
          <p:cNvSpPr/>
          <p:nvPr/>
        </p:nvSpPr>
        <p:spPr>
          <a:xfrm>
            <a:off x="6083301" y="1900237"/>
            <a:ext cx="114300" cy="1619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lIns="0" tIns="0" rIns="0" bIns="0"/>
          <a:lstStyle/>
          <a:p>
            <a:pPr algn="ctr">
              <a:defRPr/>
            </a:pPr>
            <a:endParaRPr sz="1050" b="1" spc="100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CB5AC823-E109-4F83-0F0B-F608810E3B7B}"/>
              </a:ext>
            </a:extLst>
          </p:cNvPr>
          <p:cNvSpPr txBox="1"/>
          <p:nvPr/>
        </p:nvSpPr>
        <p:spPr>
          <a:xfrm>
            <a:off x="4637089" y="1792287"/>
            <a:ext cx="1487487" cy="1984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algn="ctr">
              <a:spcBef>
                <a:spcPts val="100"/>
              </a:spcBef>
              <a:tabLst>
                <a:tab pos="1474470" algn="l"/>
              </a:tabLst>
              <a:defRPr/>
            </a:pPr>
            <a:r>
              <a:rPr sz="1200" b="1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200" b="1" spc="100">
              <a:latin typeface="Arial"/>
              <a:cs typeface="Arial"/>
            </a:endParaRPr>
          </a:p>
        </p:txBody>
      </p:sp>
      <p:sp>
        <p:nvSpPr>
          <p:cNvPr id="72725" name="object 59">
            <a:extLst>
              <a:ext uri="{FF2B5EF4-FFF2-40B4-BE49-F238E27FC236}">
                <a16:creationId xmlns:a16="http://schemas.microsoft.com/office/drawing/2014/main" id="{3202E748-1D43-450D-89FC-CC85D00FB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1846262"/>
            <a:ext cx="25527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574675" indent="-561975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Application Programming  Interface (API)</a:t>
            </a:r>
          </a:p>
        </p:txBody>
      </p:sp>
      <p:sp>
        <p:nvSpPr>
          <p:cNvPr id="72726" name="object 60">
            <a:extLst>
              <a:ext uri="{FF2B5EF4-FFF2-40B4-BE49-F238E27FC236}">
                <a16:creationId xmlns:a16="http://schemas.microsoft.com/office/drawing/2014/main" id="{820AC9D8-C273-BB56-FFD1-E5994AA67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423" y="4879975"/>
            <a:ext cx="16764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241300" indent="-230188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Device Driver  Interface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882E717-DA07-7FED-BEE3-89C436B994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74138"/>
            <a:ext cx="7791450" cy="57626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b="1" dirty="0"/>
              <a:t>Operating-System Operations (cont.)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82799BD-BBF3-608F-CE13-99C1D0158C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8615" y="774700"/>
            <a:ext cx="8382000" cy="4943475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3366FF"/>
                </a:solidFill>
              </a:rPr>
              <a:t>Dual-mode </a:t>
            </a:r>
            <a:r>
              <a:rPr lang="en-US" altLang="en-US" sz="2800" dirty="0"/>
              <a:t>operation allows OS to protect itself and other system components</a:t>
            </a:r>
          </a:p>
          <a:p>
            <a:pPr marL="685800" lvl="1" indent="-3429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3366FF"/>
                </a:solidFill>
              </a:rPr>
              <a:t>User mode </a:t>
            </a:r>
            <a:r>
              <a:rPr lang="en-US" altLang="en-US" sz="2400" b="1" dirty="0"/>
              <a:t>and </a:t>
            </a:r>
            <a:r>
              <a:rPr lang="en-US" altLang="en-US" sz="2400" b="1" dirty="0">
                <a:solidFill>
                  <a:srgbClr val="3366FF"/>
                </a:solidFill>
              </a:rPr>
              <a:t>kernel mode </a:t>
            </a:r>
          </a:p>
          <a:p>
            <a:pPr marL="685800" lvl="1" indent="-3429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3366FF"/>
                </a:solidFill>
              </a:rPr>
              <a:t>Mode bit </a:t>
            </a:r>
            <a:r>
              <a:rPr lang="en-US" altLang="en-US" sz="2000" dirty="0"/>
              <a:t>provided by hardware</a:t>
            </a:r>
          </a:p>
          <a:p>
            <a:pPr marL="1028700" lvl="2" indent="-3429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Provides ability to distinguish when system is running </a:t>
            </a:r>
            <a:r>
              <a:rPr lang="en-US" altLang="en-US" sz="2000" b="1" dirty="0"/>
              <a:t>user code or kernel code</a:t>
            </a:r>
          </a:p>
          <a:p>
            <a:pPr marL="1028700" lvl="2" indent="-3429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Some instructions designated as </a:t>
            </a:r>
            <a:r>
              <a:rPr lang="en-US" altLang="en-US" sz="2000" b="1" dirty="0">
                <a:solidFill>
                  <a:srgbClr val="3366FF"/>
                </a:solidFill>
              </a:rPr>
              <a:t>privileged</a:t>
            </a:r>
            <a:r>
              <a:rPr lang="en-US" altLang="en-US" sz="2000" dirty="0"/>
              <a:t>, only executable in kernel mode</a:t>
            </a:r>
          </a:p>
          <a:p>
            <a:pPr marL="1028700" lvl="2" indent="-3429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/>
              <a:t>System call changes </a:t>
            </a:r>
            <a:r>
              <a:rPr lang="en-US" altLang="en-US" sz="2000" dirty="0"/>
              <a:t>mode to kernel, return from call resets it to user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Increasingly CPUs support multi-mode operations</a:t>
            </a:r>
          </a:p>
          <a:p>
            <a:pPr marL="685800" lvl="1" indent="-3429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i.e. </a:t>
            </a:r>
            <a:r>
              <a:rPr lang="en-US" altLang="en-US" sz="2000" b="1" dirty="0">
                <a:solidFill>
                  <a:srgbClr val="3366FF"/>
                </a:solidFill>
              </a:rPr>
              <a:t>virtual machine manager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3366FF"/>
                </a:solidFill>
              </a:rPr>
              <a:t>VMM</a:t>
            </a:r>
            <a:r>
              <a:rPr lang="en-US" altLang="en-US" sz="2000" dirty="0"/>
              <a:t>) mode for guest </a:t>
            </a:r>
            <a:r>
              <a:rPr lang="en-US" altLang="en-US" sz="2000" b="1" dirty="0">
                <a:solidFill>
                  <a:srgbClr val="3366FF"/>
                </a:solidFill>
              </a:rPr>
              <a:t>VMs</a:t>
            </a:r>
          </a:p>
          <a:p>
            <a:pPr marL="685800" lvl="1" indent="-3429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1E3219D-92E4-4CF0-63FA-E46BF68200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8663" y="230188"/>
            <a:ext cx="8415337" cy="55403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71500" indent="-5715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b="1"/>
              <a:t>Transition from User to Kernel Mode</a:t>
            </a:r>
          </a:p>
        </p:txBody>
      </p:sp>
      <p:pic>
        <p:nvPicPr>
          <p:cNvPr id="75779" name="Picture 5">
            <a:extLst>
              <a:ext uri="{FF2B5EF4-FFF2-40B4-BE49-F238E27FC236}">
                <a16:creationId xmlns:a16="http://schemas.microsoft.com/office/drawing/2014/main" id="{4C44BE58-3697-9E89-2284-5BB8800B9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901700"/>
            <a:ext cx="7602537" cy="2346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>
            <a:extLst>
              <a:ext uri="{FF2B5EF4-FFF2-40B4-BE49-F238E27FC236}">
                <a16:creationId xmlns:a16="http://schemas.microsoft.com/office/drawing/2014/main" id="{6BF75997-07E5-7AAE-94CD-F54FA17E4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3248025"/>
            <a:ext cx="8812213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defTabSz="6858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685800" indent="-228600" defTabSz="6858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6858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6858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6858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6858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6858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6858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6858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en-US" altLang="en-US" sz="2400" b="1" u="sng" dirty="0"/>
              <a:t>Timer-</a:t>
            </a:r>
            <a:r>
              <a:rPr lang="en-US" altLang="en-US" sz="2400" dirty="0"/>
              <a:t> to prevent infinite loop / process hogging resources</a:t>
            </a:r>
          </a:p>
          <a:p>
            <a:pPr lvl="1" eaLnBrk="1" hangingPunct="1"/>
            <a:r>
              <a:rPr lang="en-US" altLang="en-US" sz="1800" dirty="0"/>
              <a:t>Timer is set to interrupt the computer after some time period</a:t>
            </a:r>
          </a:p>
          <a:p>
            <a:pPr lvl="1" eaLnBrk="1" hangingPunct="1"/>
            <a:r>
              <a:rPr lang="en-US" altLang="en-US" sz="1800" dirty="0"/>
              <a:t>Keep a counter that is decremented by the physical clock.</a:t>
            </a:r>
          </a:p>
          <a:p>
            <a:pPr lvl="1" eaLnBrk="1" hangingPunct="1"/>
            <a:r>
              <a:rPr lang="en-US" altLang="en-US" sz="1800" dirty="0"/>
              <a:t>Operating system set the counter (privileged instruction)</a:t>
            </a:r>
          </a:p>
          <a:p>
            <a:pPr lvl="1" eaLnBrk="1" hangingPunct="1"/>
            <a:r>
              <a:rPr lang="en-US" altLang="en-US" sz="1800" dirty="0"/>
              <a:t>When counter zero generate an interrupt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7BC7B5A-7947-5C31-470C-EC4B03C04F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46225" y="198438"/>
            <a:ext cx="7597775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b="1" dirty="0"/>
              <a:t>Process Management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D2C83C7-CF32-918F-C4C0-2CC3FCA031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74700"/>
            <a:ext cx="8734425" cy="3543300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FF0000"/>
                </a:solidFill>
              </a:rPr>
              <a:t>process</a:t>
            </a:r>
            <a:r>
              <a:rPr lang="en-US" altLang="en-US" sz="2400" dirty="0"/>
              <a:t> is a program in execution </a:t>
            </a:r>
          </a:p>
          <a:p>
            <a:pPr marL="6858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It is a unit of work within the system. 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Program is a </a:t>
            </a:r>
            <a:r>
              <a:rPr lang="en-US" altLang="en-US" sz="2400" b="1" i="1" dirty="0"/>
              <a:t>passive entity</a:t>
            </a:r>
            <a:r>
              <a:rPr lang="en-US" altLang="en-US" sz="2400" dirty="0"/>
              <a:t>, process is </a:t>
            </a:r>
            <a:r>
              <a:rPr lang="en-US" altLang="en-US" sz="2400" dirty="0">
                <a:solidFill>
                  <a:srgbClr val="000000"/>
                </a:solidFill>
              </a:rPr>
              <a:t>an </a:t>
            </a:r>
            <a:r>
              <a:rPr lang="en-US" altLang="en-US" sz="2400" b="1" i="1" dirty="0">
                <a:solidFill>
                  <a:srgbClr val="000000"/>
                </a:solidFill>
              </a:rPr>
              <a:t>active entity</a:t>
            </a:r>
            <a:r>
              <a:rPr lang="en-US" altLang="en-US" sz="2400" dirty="0"/>
              <a:t>.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Process needs resources to accomplish its task</a:t>
            </a:r>
          </a:p>
          <a:p>
            <a:pPr marL="6858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B050"/>
                </a:solidFill>
              </a:rPr>
              <a:t>CPU, memory, I/O, files</a:t>
            </a:r>
          </a:p>
          <a:p>
            <a:pPr marL="6858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B050"/>
                </a:solidFill>
              </a:rPr>
              <a:t>Initialization data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Process termination </a:t>
            </a:r>
            <a:r>
              <a:rPr lang="en-US" altLang="en-US" sz="2400" dirty="0"/>
              <a:t>requires reclaim of any reusable resources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0943CE6-1FFF-CA2C-CB5C-8B2A2CCF34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89050" y="198438"/>
            <a:ext cx="7854950" cy="55399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b="1" dirty="0"/>
              <a:t>Process Management	       </a:t>
            </a:r>
            <a:r>
              <a:rPr lang="en-US" altLang="en-US" b="1" cap="none" dirty="0" err="1">
                <a:solidFill>
                  <a:srgbClr val="FF0000"/>
                </a:solidFill>
              </a:rPr>
              <a:t>contd</a:t>
            </a:r>
            <a:r>
              <a:rPr lang="en-US" altLang="en-US" b="1" cap="none" dirty="0">
                <a:solidFill>
                  <a:srgbClr val="FF0000"/>
                </a:solidFill>
              </a:rPr>
              <a:t>…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D0B6302-6CE7-D48D-5016-C9A718EA94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7175" y="774700"/>
            <a:ext cx="8886825" cy="3933825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u="sng" dirty="0"/>
              <a:t>Single-threaded process </a:t>
            </a:r>
            <a:r>
              <a:rPr lang="en-US" altLang="en-US" sz="2400" dirty="0"/>
              <a:t>has one </a:t>
            </a:r>
            <a:r>
              <a:rPr lang="en-US" altLang="en-US" sz="2400" b="1" dirty="0">
                <a:solidFill>
                  <a:srgbClr val="3366FF"/>
                </a:solidFill>
              </a:rPr>
              <a:t>program counter </a:t>
            </a:r>
            <a:r>
              <a:rPr lang="en-US" altLang="en-US" sz="2400" dirty="0"/>
              <a:t>specifying location of next instruction to execute</a:t>
            </a:r>
          </a:p>
          <a:p>
            <a:pPr marL="628650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Process executes instructions sequentially, one at a time, until completion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u="sng" dirty="0"/>
              <a:t>Multi-threaded process </a:t>
            </a:r>
            <a:r>
              <a:rPr lang="en-US" altLang="en-US" sz="2400" dirty="0"/>
              <a:t>has </a:t>
            </a:r>
            <a:r>
              <a:rPr lang="en-US" altLang="en-US" sz="2400" b="1" dirty="0">
                <a:solidFill>
                  <a:srgbClr val="00B050"/>
                </a:solidFill>
              </a:rPr>
              <a:t>one program counter per thread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Typically system has many processes, some user, some operating system running concurrently on one or more CPUs</a:t>
            </a:r>
          </a:p>
          <a:p>
            <a:pPr marL="628650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Concurrency by multiplexing the CPUs among the processes / threads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C79796E-7E41-26AB-81A4-C29BF7E581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20813" y="198438"/>
            <a:ext cx="7723187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What is an Operating System?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F920EC3-BCEE-F6D1-DE22-8BDA9316A0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7050" y="1349375"/>
            <a:ext cx="8616950" cy="2846388"/>
          </a:xfrm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/>
              <a:t>A program that acts as an intermediary between a </a:t>
            </a:r>
            <a:r>
              <a:rPr lang="en-US" altLang="en-US" sz="2400" b="1" dirty="0">
                <a:solidFill>
                  <a:srgbClr val="FF0000"/>
                </a:solidFill>
              </a:rPr>
              <a:t>user</a:t>
            </a:r>
            <a:r>
              <a:rPr lang="en-US" altLang="en-US" sz="2400" b="1" dirty="0"/>
              <a:t> of a computer and the </a:t>
            </a:r>
            <a:r>
              <a:rPr lang="en-US" altLang="en-US" sz="2400" b="1" dirty="0">
                <a:solidFill>
                  <a:srgbClr val="FF0000"/>
                </a:solidFill>
              </a:rPr>
              <a:t>computer hardware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/>
              <a:t>Operating system goals: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Execute user programs and solving user problems easily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Make the computer system convenient to use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Use of computer hardware in an efficient 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manner</a:t>
            </a:r>
            <a:endParaRPr lang="en-US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1E5BD4D-9F61-E43E-869F-FC33D651CE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85913" y="152400"/>
            <a:ext cx="7558087" cy="5762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0" indent="-5715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b="1" dirty="0"/>
              <a:t>Process Management Activities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9B77A64-C09C-315E-9DCE-58ACEF788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483324"/>
              </p:ext>
            </p:extLst>
          </p:nvPr>
        </p:nvGraphicFramePr>
        <p:xfrm>
          <a:off x="294640" y="1919605"/>
          <a:ext cx="893064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9876" name="Text Box 4">
            <a:extLst>
              <a:ext uri="{FF2B5EF4-FFF2-40B4-BE49-F238E27FC236}">
                <a16:creationId xmlns:a16="http://schemas.microsoft.com/office/drawing/2014/main" id="{D9CC740E-F2BF-5779-D2AB-51EB9D318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" y="1003459"/>
            <a:ext cx="7958138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OS is responsible for the following activities in connection with process management: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B382672-30CD-7EB6-2BC6-3C6D228509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47813" y="166688"/>
            <a:ext cx="7596187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b="1" dirty="0"/>
              <a:t>Memory Management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43412F9-80F0-F751-1C47-0DDDA340A8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7934" y="882650"/>
            <a:ext cx="8779853" cy="2124075"/>
          </a:xfrm>
        </p:spPr>
        <p:txBody>
          <a:bodyPr>
            <a:norm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To execute a program all (or part) of the </a:t>
            </a:r>
            <a:r>
              <a:rPr lang="en-US" altLang="en-US" sz="2400" b="1" dirty="0">
                <a:solidFill>
                  <a:srgbClr val="FF0000"/>
                </a:solidFill>
              </a:rPr>
              <a:t>instructions</a:t>
            </a:r>
            <a:r>
              <a:rPr lang="en-US" altLang="en-US" sz="2400" dirty="0"/>
              <a:t> must be in memory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All  (or part) of the </a:t>
            </a:r>
            <a:r>
              <a:rPr lang="en-US" altLang="en-US" sz="2400" b="1" dirty="0">
                <a:solidFill>
                  <a:srgbClr val="FF0000"/>
                </a:solidFill>
              </a:rPr>
              <a:t>data</a:t>
            </a:r>
            <a:r>
              <a:rPr lang="en-US" altLang="en-US" sz="2400" dirty="0"/>
              <a:t> that is needed by the program must be in memory.</a:t>
            </a:r>
            <a:endParaRPr lang="en-US" altLang="en-US" sz="9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Memory management determines what is in memory and when</a:t>
            </a:r>
          </a:p>
          <a:p>
            <a:pPr marL="6286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/>
              <a:t>Optimizing CPU utilization and computer response to users</a:t>
            </a:r>
            <a:endParaRPr lang="en-US" altLang="en-US" sz="9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E18FFE-DAE6-846C-5231-4956C2D4B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033842"/>
              </p:ext>
            </p:extLst>
          </p:nvPr>
        </p:nvGraphicFramePr>
        <p:xfrm>
          <a:off x="187935" y="3276600"/>
          <a:ext cx="8791943" cy="240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7D36557-FD55-5B4E-7A9D-88F4689BEE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85913" y="182563"/>
            <a:ext cx="7558087" cy="49244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3200" b="1"/>
              <a:t>Storage Management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7AA39C06-8421-E960-9D5D-6CF6870A49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776288"/>
            <a:ext cx="8791575" cy="49926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/>
              <a:t>OS provides uniform, logical view of information storage</a:t>
            </a:r>
          </a:p>
          <a:p>
            <a:pPr marL="685800" lvl="1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Abstracts physical properties to logical storage unit  - </a:t>
            </a:r>
            <a:r>
              <a:rPr lang="en-US" altLang="en-US" sz="2800" b="1" dirty="0">
                <a:solidFill>
                  <a:srgbClr val="3366FF"/>
                </a:solidFill>
              </a:rPr>
              <a:t>file</a:t>
            </a:r>
          </a:p>
          <a:p>
            <a:pPr marL="628650" lvl="1" indent="-28575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Palatino-Roman"/>
              </a:rPr>
              <a:t>File- Collection of related information defined by its creator</a:t>
            </a:r>
            <a:endParaRPr lang="en-US" alt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231F20"/>
                </a:solidFill>
                <a:latin typeface="Palatino-Roman"/>
              </a:rPr>
              <a:t>The operating system maps files onto physical media and accesses these files via the storage devices</a:t>
            </a:r>
            <a:endParaRPr lang="en-US" altLang="en-US" sz="1000" dirty="0"/>
          </a:p>
          <a:p>
            <a:pPr marL="457200" indent="-4572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b="1" u="sng" dirty="0">
                <a:solidFill>
                  <a:srgbClr val="002060"/>
                </a:solidFill>
              </a:rPr>
              <a:t>File-System management</a:t>
            </a:r>
          </a:p>
          <a:p>
            <a:pPr marL="685800" lvl="1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Files usually organized into directories</a:t>
            </a:r>
          </a:p>
          <a:p>
            <a:pPr marL="685800" lvl="1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Access control on most systems to determine who can access what</a:t>
            </a:r>
          </a:p>
          <a:p>
            <a:pPr marL="1143000" lvl="2" indent="-4572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b="1" dirty="0">
                <a:solidFill>
                  <a:srgbClr val="002060"/>
                </a:solidFill>
              </a:rPr>
              <a:t>OS activities include</a:t>
            </a:r>
          </a:p>
          <a:p>
            <a:pPr marL="1714500" lvl="4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200" dirty="0"/>
              <a:t>Creating and deleting files and directories</a:t>
            </a:r>
          </a:p>
          <a:p>
            <a:pPr marL="1714500" lvl="4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200" dirty="0"/>
              <a:t>Primitives to manipulate files and directories</a:t>
            </a:r>
          </a:p>
          <a:p>
            <a:pPr marL="1714500" lvl="4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200" dirty="0"/>
              <a:t>Mapping files onto secondary storage</a:t>
            </a:r>
          </a:p>
          <a:p>
            <a:pPr marL="1714500" lvl="4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200" dirty="0"/>
              <a:t>Backup files onto stable (non-volatile) storage media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CFD356E-3038-A467-FFD8-49B9986229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36650" y="152400"/>
            <a:ext cx="8007350" cy="49244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71500" indent="-5715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3200" b="1" dirty="0"/>
              <a:t>Mass-Storage Management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A505BB98-51F7-A380-E242-80741EDD48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9575" y="914400"/>
            <a:ext cx="8734425" cy="4740275"/>
          </a:xfrm>
        </p:spPr>
        <p:txBody>
          <a:bodyPr>
            <a:normAutofit lnSpcReduction="10000"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dirty="0"/>
              <a:t>Usually disks used to store data that does not fit in main memory or data that must be kept for a </a:t>
            </a:r>
            <a:r>
              <a:rPr lang="ja-JP" altLang="en-US" sz="2200" b="1" dirty="0">
                <a:solidFill>
                  <a:srgbClr val="FF0000"/>
                </a:solidFill>
              </a:rPr>
              <a:t>“</a:t>
            </a:r>
            <a:r>
              <a:rPr lang="en-US" altLang="ja-JP" sz="2200" b="1" dirty="0">
                <a:solidFill>
                  <a:srgbClr val="FF0000"/>
                </a:solidFill>
              </a:rPr>
              <a:t>long</a:t>
            </a:r>
            <a:r>
              <a:rPr lang="ja-JP" altLang="en-US" sz="2200" b="1" dirty="0">
                <a:solidFill>
                  <a:srgbClr val="FF0000"/>
                </a:solidFill>
              </a:rPr>
              <a:t>”</a:t>
            </a:r>
            <a:r>
              <a:rPr lang="en-US" altLang="ja-JP" sz="2200" b="1" dirty="0">
                <a:solidFill>
                  <a:srgbClr val="FF0000"/>
                </a:solidFill>
              </a:rPr>
              <a:t> </a:t>
            </a:r>
            <a:r>
              <a:rPr lang="en-US" altLang="ja-JP" sz="2200" dirty="0"/>
              <a:t>period of time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dirty="0"/>
              <a:t>Proper management is of central importance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dirty="0"/>
              <a:t>Entire speed of computer operation hinges on disk subsystem and its algorithms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b="1" dirty="0"/>
              <a:t>Some storage need not be fast</a:t>
            </a:r>
          </a:p>
          <a:p>
            <a:pPr marL="6286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b="1" dirty="0"/>
              <a:t>Tertiary storage includes optical storage, magnetic tape</a:t>
            </a:r>
          </a:p>
          <a:p>
            <a:pPr marL="6286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b="1" dirty="0"/>
              <a:t>Still must be managed – by OS or applications</a:t>
            </a:r>
          </a:p>
          <a:p>
            <a:pPr marL="6286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b="1" dirty="0"/>
              <a:t>Varies between WORM (write-once, read-many-times) and RW (read-write)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EA4EEB8-6B8F-D6C7-B721-C169F568C1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746572"/>
              </p:ext>
            </p:extLst>
          </p:nvPr>
        </p:nvGraphicFramePr>
        <p:xfrm>
          <a:off x="1465384" y="2857709"/>
          <a:ext cx="6213231" cy="1314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95753C7-E32E-8BE4-37A5-AA09206AD5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182563"/>
            <a:ext cx="8531225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/>
              <a:t>Performance of Various Levels of Storage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D4D38FE-DCC5-4134-4B60-83EB2184B2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62050" y="4918075"/>
            <a:ext cx="7981950" cy="1158875"/>
          </a:xfrm>
        </p:spPr>
        <p:txBody>
          <a:bodyPr/>
          <a:lstStyle/>
          <a:p>
            <a:pPr eaLnBrk="1" hangingPunct="1">
              <a:buFont typeface="Monotype Sorts" pitchFamily="-84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   Movement between levels of storage hierarchy can be explicit or implicit</a:t>
            </a:r>
          </a:p>
        </p:txBody>
      </p:sp>
      <p:pic>
        <p:nvPicPr>
          <p:cNvPr id="90116" name="Picture 1" descr="1_11.pdf">
            <a:extLst>
              <a:ext uri="{FF2B5EF4-FFF2-40B4-BE49-F238E27FC236}">
                <a16:creationId xmlns:a16="http://schemas.microsoft.com/office/drawing/2014/main" id="{2E69D967-E824-D9CF-66B2-55D2484C8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992188"/>
            <a:ext cx="8531225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EEEA937-227B-0AA6-6C8D-FEBF74F15B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15938" y="442913"/>
            <a:ext cx="8628062" cy="57626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/>
              <a:t>Migration of data “A” from Disk to Register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BFA7048-E001-55B5-CF97-602827A162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33488"/>
            <a:ext cx="8628062" cy="3154710"/>
          </a:xfrm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1" dirty="0"/>
              <a:t>Multitasking environments must be careful to use most recent value, no matter where it is stored in the storage hierarchy</a:t>
            </a:r>
            <a:br>
              <a:rPr lang="en-US" altLang="en-US" b="1" dirty="0"/>
            </a:br>
            <a:br>
              <a:rPr lang="en-US" altLang="en-US" b="1" dirty="0"/>
            </a:br>
            <a:br>
              <a:rPr lang="en-US" altLang="en-US" b="1" dirty="0"/>
            </a:br>
            <a:br>
              <a:rPr lang="en-US" altLang="en-US" b="1" dirty="0"/>
            </a:b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b="1" dirty="0"/>
              <a:t>Multiprocessor environment must provide </a:t>
            </a:r>
            <a:r>
              <a:rPr lang="en-US" altLang="en-US" b="1" dirty="0">
                <a:solidFill>
                  <a:srgbClr val="FF0000"/>
                </a:solidFill>
              </a:rPr>
              <a:t>cache coherency </a:t>
            </a:r>
            <a:r>
              <a:rPr lang="en-US" altLang="en-US" b="1" dirty="0"/>
              <a:t>in hardware such that all CPUs have the most recent value in their cache</a:t>
            </a:r>
            <a:endParaRPr lang="en-US" altLang="en-US" sz="800" b="1" dirty="0"/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1" dirty="0"/>
              <a:t>Distributed environment situation even more complex</a:t>
            </a:r>
          </a:p>
        </p:txBody>
      </p:sp>
      <p:pic>
        <p:nvPicPr>
          <p:cNvPr id="92164" name="Picture 5" descr="C:\Users\as668\Desktop\1_12.jpg">
            <a:extLst>
              <a:ext uri="{FF2B5EF4-FFF2-40B4-BE49-F238E27FC236}">
                <a16:creationId xmlns:a16="http://schemas.microsoft.com/office/drawing/2014/main" id="{5BE72C43-4B9D-AB9C-BF8A-7AADCD3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2339975"/>
            <a:ext cx="655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0033801-E94B-D9C8-F69C-A15F247CEF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4313"/>
            <a:ext cx="8229600" cy="55403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71500" indent="-5715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b="1" dirty="0"/>
              <a:t>I/O Subsystem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D20C722-D395-8F63-50FA-ED51B59AEB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9231" y="1066800"/>
            <a:ext cx="8745538" cy="2954655"/>
          </a:xfrm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One purpose of OS is to </a:t>
            </a:r>
            <a:r>
              <a:rPr lang="en-US" altLang="en-US" sz="2400" dirty="0">
                <a:solidFill>
                  <a:srgbClr val="FF0000"/>
                </a:solidFill>
              </a:rPr>
              <a:t>hide peculiarities </a:t>
            </a:r>
            <a:r>
              <a:rPr lang="en-US" altLang="en-US" sz="2400" dirty="0"/>
              <a:t>of hardware devices from the user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I/O subsystem responsible for</a:t>
            </a:r>
          </a:p>
          <a:p>
            <a:pPr marL="1028700" lvl="2" indent="-342900" algn="l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/>
              <a:t>Memory management of I/O including </a:t>
            </a:r>
            <a:r>
              <a:rPr lang="en-US" altLang="en-US" sz="2000" b="1" dirty="0">
                <a:solidFill>
                  <a:srgbClr val="FF0000"/>
                </a:solidFill>
              </a:rPr>
              <a:t>buffering, caching</a:t>
            </a:r>
            <a:r>
              <a:rPr lang="en-US" altLang="en-US" sz="2000" b="1" dirty="0"/>
              <a:t>,  </a:t>
            </a:r>
            <a:r>
              <a:rPr lang="en-US" altLang="en-US" sz="2000" b="1" dirty="0">
                <a:solidFill>
                  <a:srgbClr val="FF0000"/>
                </a:solidFill>
              </a:rPr>
              <a:t>spooling</a:t>
            </a:r>
            <a:r>
              <a:rPr lang="en-US" altLang="en-US" sz="2000" b="1" dirty="0"/>
              <a:t> (the overlapping of output of one job with input of other jobs)</a:t>
            </a:r>
          </a:p>
          <a:p>
            <a:pPr marL="1028700" lvl="2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/>
              <a:t>General device-driver interface</a:t>
            </a:r>
          </a:p>
          <a:p>
            <a:pPr marL="1028700" lvl="2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/>
              <a:t>Drivers for specific hardware devices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2D93124-1658-D633-7C48-474B0DDDAD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9550" y="182563"/>
            <a:ext cx="7664450" cy="49244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71500" indent="-5715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3200" b="1"/>
              <a:t>Protection and Security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8161899-C4C7-D637-5B8B-EE33DBE19E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7988" y="838200"/>
            <a:ext cx="8736012" cy="4597400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3366FF"/>
                </a:solidFill>
              </a:rPr>
              <a:t>Protection </a:t>
            </a:r>
            <a:r>
              <a:rPr lang="en-US" altLang="en-US" sz="2400" dirty="0"/>
              <a:t>– </a:t>
            </a:r>
            <a:r>
              <a:rPr lang="en-US" altLang="en-US" b="1" dirty="0"/>
              <a:t>mechanism for </a:t>
            </a:r>
            <a:r>
              <a:rPr lang="en-US" altLang="en-US" b="1" dirty="0">
                <a:solidFill>
                  <a:srgbClr val="FF0000"/>
                </a:solidFill>
              </a:rPr>
              <a:t>controlling access of processes </a:t>
            </a:r>
            <a:r>
              <a:rPr lang="en-US" altLang="en-US" b="1" dirty="0"/>
              <a:t>or users to resources defined by the OS</a:t>
            </a:r>
            <a:endParaRPr lang="en-US" altLang="en-US" sz="800" b="1" dirty="0"/>
          </a:p>
          <a:p>
            <a:pPr marL="342900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3366FF"/>
                </a:solidFill>
              </a:rPr>
              <a:t>Security </a:t>
            </a:r>
            <a:r>
              <a:rPr lang="en-US" altLang="en-US" sz="2400" dirty="0"/>
              <a:t>– </a:t>
            </a:r>
            <a:r>
              <a:rPr lang="en-US" altLang="en-US" b="1" dirty="0"/>
              <a:t>defense of the system against internal and external attacks</a:t>
            </a:r>
            <a:endParaRPr lang="en-US" altLang="en-US" sz="2400" b="1" dirty="0"/>
          </a:p>
          <a:p>
            <a:pPr marL="628650" lvl="1" indent="-28575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Huge range, including denial-of-service, worms, viruses, identity theft, theft of service</a:t>
            </a:r>
            <a:endParaRPr lang="en-US" altLang="en-US" sz="1000" dirty="0"/>
          </a:p>
          <a:p>
            <a:pPr marL="342900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/>
              <a:t>Systems generally first distinguish among users, </a:t>
            </a:r>
            <a:r>
              <a:rPr lang="en-US" altLang="en-US" sz="2200" b="1" dirty="0"/>
              <a:t>to determine who can do what</a:t>
            </a:r>
          </a:p>
          <a:p>
            <a:pPr marL="971550" lvl="2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User identities (</a:t>
            </a:r>
            <a:r>
              <a:rPr lang="en-US" altLang="en-US" sz="2000" b="1" dirty="0">
                <a:solidFill>
                  <a:srgbClr val="3366FF"/>
                </a:solidFill>
              </a:rPr>
              <a:t>user IDs</a:t>
            </a:r>
            <a:r>
              <a:rPr lang="en-US" altLang="en-US" sz="2000" dirty="0"/>
              <a:t>, security IDs) include name and associated number, one per user</a:t>
            </a:r>
          </a:p>
          <a:p>
            <a:pPr marL="971550" lvl="2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User ID then associated with all files, processes of that user to determine access control</a:t>
            </a:r>
          </a:p>
          <a:p>
            <a:pPr marL="971550" lvl="2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Group identifier (</a:t>
            </a:r>
            <a:r>
              <a:rPr lang="en-US" altLang="en-US" sz="2000" b="1" dirty="0">
                <a:solidFill>
                  <a:srgbClr val="3366FF"/>
                </a:solidFill>
              </a:rPr>
              <a:t>group ID</a:t>
            </a:r>
            <a:r>
              <a:rPr lang="en-US" altLang="en-US" sz="2000" dirty="0"/>
              <a:t>) allows set of users to be defined and controls managed, then also associated with each process, file</a:t>
            </a:r>
          </a:p>
          <a:p>
            <a:pPr marL="971550" lvl="2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3366FF"/>
                </a:solidFill>
              </a:rPr>
              <a:t>Privilege escalation </a:t>
            </a:r>
            <a:r>
              <a:rPr lang="en-US" altLang="en-US" sz="2000" dirty="0"/>
              <a:t>allows user to change to effective ID with more rights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47BBEBB7-B362-5B30-4EDC-C7C69678BC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152400"/>
            <a:ext cx="8229600" cy="49212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3200" b="1" dirty="0">
                <a:solidFill>
                  <a:srgbClr val="FF0000"/>
                </a:solidFill>
              </a:rPr>
              <a:t>Computing Environments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16F25B43-159C-6096-4790-EC7810441B9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6724" y="1363663"/>
            <a:ext cx="8372475" cy="3477875"/>
          </a:xfrm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200" b="1" dirty="0"/>
              <a:t>Stand-alone general purpose machines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200" b="1" dirty="0"/>
              <a:t>But </a:t>
            </a:r>
            <a:r>
              <a:rPr lang="en-US" altLang="en-US" sz="2200" b="1" dirty="0">
                <a:solidFill>
                  <a:srgbClr val="FF0000"/>
                </a:solidFill>
              </a:rPr>
              <a:t>blurred</a:t>
            </a:r>
            <a:r>
              <a:rPr lang="en-US" altLang="en-US" sz="2200" b="1" dirty="0"/>
              <a:t> as most systems interconnect with others (i.e., the Internet)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3366FF"/>
                </a:solidFill>
              </a:rPr>
              <a:t>Portals</a:t>
            </a:r>
            <a:r>
              <a:rPr lang="en-US" altLang="en-US" sz="2200" b="1" dirty="0"/>
              <a:t> provide web access to internal systems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3366FF"/>
                </a:solidFill>
              </a:rPr>
              <a:t>Network computers </a:t>
            </a:r>
            <a:r>
              <a:rPr lang="en-US" altLang="en-US" sz="2200" b="1" dirty="0"/>
              <a:t>(</a:t>
            </a:r>
            <a:r>
              <a:rPr lang="en-US" altLang="en-US" sz="2200" b="1" dirty="0">
                <a:solidFill>
                  <a:srgbClr val="3366FF"/>
                </a:solidFill>
              </a:rPr>
              <a:t>thin clients</a:t>
            </a:r>
            <a:r>
              <a:rPr lang="en-US" altLang="en-US" sz="2200" b="1" dirty="0"/>
              <a:t>) are like Web terminals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200" b="1" dirty="0"/>
              <a:t>Mobile computers interconnect via </a:t>
            </a:r>
            <a:r>
              <a:rPr lang="en-US" altLang="en-US" sz="2200" b="1" dirty="0">
                <a:solidFill>
                  <a:srgbClr val="3366FF"/>
                </a:solidFill>
              </a:rPr>
              <a:t>wireless networks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200" b="1" dirty="0"/>
              <a:t>Networking becoming ubiquitous – even home systems use </a:t>
            </a:r>
            <a:r>
              <a:rPr lang="en-US" altLang="en-US" sz="2200" b="1" dirty="0">
                <a:solidFill>
                  <a:srgbClr val="3366FF"/>
                </a:solidFill>
              </a:rPr>
              <a:t>firewalls</a:t>
            </a:r>
            <a:r>
              <a:rPr lang="en-US" altLang="en-US" sz="2200" b="1" dirty="0"/>
              <a:t> to protect home computers from Internet attacks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14226-09AE-3583-4C7D-760E236D6DEE}"/>
              </a:ext>
            </a:extLst>
          </p:cNvPr>
          <p:cNvSpPr txBox="1"/>
          <p:nvPr/>
        </p:nvSpPr>
        <p:spPr>
          <a:xfrm>
            <a:off x="96838" y="819150"/>
            <a:ext cx="4621212" cy="3698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>
            <a:defPPr>
              <a:defRPr lang="en-US"/>
            </a:defPPr>
            <a:lvl1pPr defTabSz="685800" eaLnBrk="1" fontAlgn="auto" hangingPunct="1">
              <a:lnSpc>
                <a:spcPct val="90000"/>
              </a:lnSpc>
              <a:spcAft>
                <a:spcPts val="0"/>
              </a:spcAft>
              <a:defRPr sz="2800" b="1" cap="all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defTabSz="685800">
              <a:lnSpc>
                <a:spcPct val="90000"/>
              </a:lnSpc>
              <a:defRPr sz="3200"/>
            </a:lvl2pPr>
            <a:lvl3pPr defTabSz="685800">
              <a:lnSpc>
                <a:spcPct val="90000"/>
              </a:lnSpc>
              <a:defRPr sz="3200"/>
            </a:lvl3pPr>
            <a:lvl4pPr defTabSz="685800">
              <a:lnSpc>
                <a:spcPct val="90000"/>
              </a:lnSpc>
              <a:defRPr sz="3200"/>
            </a:lvl4pPr>
            <a:lvl5pPr defTabSz="685800">
              <a:lnSpc>
                <a:spcPct val="90000"/>
              </a:lnSpc>
              <a:defRPr sz="3200"/>
            </a:lvl5pPr>
            <a:lvl6pPr marL="457200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/>
            </a:lvl6pPr>
            <a:lvl7pPr marL="914400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/>
            </a:lvl7pPr>
            <a:lvl8pPr marL="1371600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/>
            </a:lvl8pPr>
            <a:lvl9pPr marL="1828800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/>
            </a:lvl9pPr>
          </a:lstStyle>
          <a:p>
            <a:pPr>
              <a:defRPr/>
            </a:pPr>
            <a:r>
              <a:rPr lang="en-US" altLang="en-US" dirty="0"/>
              <a:t>- Traditional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12A7FFF2-DB59-DD6C-249E-D5045E32DF2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9700" y="1122363"/>
            <a:ext cx="8662988" cy="2754600"/>
          </a:xfrm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b="1" dirty="0"/>
              <a:t>Handheld smartphones, tablets, </a:t>
            </a:r>
            <a:r>
              <a:rPr lang="en-US" altLang="en-US" sz="2200" b="1" dirty="0" err="1"/>
              <a:t>etc</a:t>
            </a:r>
            <a:endParaRPr lang="en-US" altLang="en-US" sz="2200" b="1" dirty="0"/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b="1" dirty="0"/>
              <a:t>What is the functional difference between them and a </a:t>
            </a:r>
            <a:r>
              <a:rPr lang="en-US" altLang="en-US" sz="2200" b="1" dirty="0">
                <a:solidFill>
                  <a:srgbClr val="FF0000"/>
                </a:solidFill>
              </a:rPr>
              <a:t>“traditional” laptop?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b="1" dirty="0"/>
              <a:t>Extra feature – more OS features (GPS, Gyroscope)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b="1" dirty="0"/>
              <a:t>Allows new types of apps like </a:t>
            </a:r>
            <a:r>
              <a:rPr lang="en-US" altLang="en-US" sz="2200" b="1" i="1" dirty="0">
                <a:solidFill>
                  <a:srgbClr val="FF0000"/>
                </a:solidFill>
              </a:rPr>
              <a:t>augmented reality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b="1" dirty="0"/>
              <a:t>Use IEEE 802.11 wireless, or cellular data networks for connectivity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b="1" dirty="0"/>
              <a:t>Leaders are </a:t>
            </a:r>
            <a:r>
              <a:rPr lang="en-US" altLang="en-US" sz="2200" b="1" dirty="0">
                <a:solidFill>
                  <a:srgbClr val="3366FF"/>
                </a:solidFill>
              </a:rPr>
              <a:t>Apple iOS </a:t>
            </a:r>
            <a:r>
              <a:rPr lang="en-US" altLang="en-US" sz="2200" b="1" dirty="0"/>
              <a:t>and </a:t>
            </a:r>
            <a:r>
              <a:rPr lang="en-US" altLang="en-US" sz="2200" b="1" dirty="0">
                <a:solidFill>
                  <a:srgbClr val="3366FF"/>
                </a:solidFill>
              </a:rPr>
              <a:t>Google Android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B0CFF-5514-7A80-492C-3FC5B845DD15}"/>
              </a:ext>
            </a:extLst>
          </p:cNvPr>
          <p:cNvSpPr txBox="1"/>
          <p:nvPr/>
        </p:nvSpPr>
        <p:spPr>
          <a:xfrm>
            <a:off x="139700" y="420688"/>
            <a:ext cx="8121650" cy="4810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defTabSz="685800" eaLnBrk="1" fontAlgn="auto" hangingPunct="1">
              <a:lnSpc>
                <a:spcPct val="90000"/>
              </a:lnSpc>
              <a:spcAft>
                <a:spcPts val="0"/>
              </a:spcAft>
              <a:defRPr sz="2800" b="1" cap="all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defTabSz="685800">
              <a:lnSpc>
                <a:spcPct val="90000"/>
              </a:lnSpc>
              <a:defRPr sz="3200"/>
            </a:lvl2pPr>
            <a:lvl3pPr defTabSz="685800">
              <a:lnSpc>
                <a:spcPct val="90000"/>
              </a:lnSpc>
              <a:defRPr sz="3200"/>
            </a:lvl3pPr>
            <a:lvl4pPr defTabSz="685800">
              <a:lnSpc>
                <a:spcPct val="90000"/>
              </a:lnSpc>
              <a:defRPr sz="3200"/>
            </a:lvl4pPr>
            <a:lvl5pPr defTabSz="685800">
              <a:lnSpc>
                <a:spcPct val="90000"/>
              </a:lnSpc>
              <a:defRPr sz="3200"/>
            </a:lvl5pPr>
            <a:lvl6pPr marL="457200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/>
            </a:lvl6pPr>
            <a:lvl7pPr marL="914400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/>
            </a:lvl7pPr>
            <a:lvl8pPr marL="1371600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/>
            </a:lvl8pPr>
            <a:lvl9pPr marL="1828800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/>
            </a:lvl9pPr>
          </a:lstStyle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Computing Environments </a:t>
            </a:r>
            <a:r>
              <a:rPr lang="en-US" altLang="en-US" dirty="0"/>
              <a:t>– Mobile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26CFDBE-4A2F-5963-F336-82FFAA93DD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152400"/>
            <a:ext cx="7645400" cy="55403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71500" indent="-5715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b="1" dirty="0"/>
              <a:t>Computer System Structure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6951591-616A-479D-E7A2-DD38B1AF30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14400"/>
            <a:ext cx="8458200" cy="4749800"/>
          </a:xfrm>
        </p:spPr>
        <p:txBody>
          <a:bodyPr rtlCol="0">
            <a:normAutofit/>
          </a:bodyPr>
          <a:lstStyle/>
          <a:p>
            <a:pPr marL="457200" indent="-4572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/>
              <a:t>Computer system can be divided into four components:</a:t>
            </a:r>
          </a:p>
          <a:p>
            <a:pPr marL="800100" lvl="1" indent="-4572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Hardware</a:t>
            </a:r>
            <a:r>
              <a:rPr lang="en-US" altLang="en-US" b="1" dirty="0"/>
              <a:t> – provides basic computing resources</a:t>
            </a:r>
          </a:p>
          <a:p>
            <a:pPr marL="1028700" lvl="2" indent="-3429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CPU, memory, I/O devices</a:t>
            </a:r>
          </a:p>
          <a:p>
            <a:pPr marL="800100" lvl="1" indent="-4572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Operating system</a:t>
            </a:r>
          </a:p>
          <a:p>
            <a:pPr marL="1028700" lvl="2" indent="-3429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Controls and coordinates use of hardware among various applications and users</a:t>
            </a:r>
          </a:p>
          <a:p>
            <a:pPr marL="800100" lvl="1" indent="-4572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Application programs </a:t>
            </a:r>
            <a:r>
              <a:rPr lang="en-US" altLang="en-US" b="1" dirty="0"/>
              <a:t>– define the ways in which the system resources are used to solve the computing problems of the users</a:t>
            </a:r>
          </a:p>
          <a:p>
            <a:pPr marL="1028700" lvl="2" indent="-3429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Word processors, compilers, web browsers, database systems, video games</a:t>
            </a:r>
          </a:p>
          <a:p>
            <a:pPr marL="800100" lvl="1" indent="-4572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Users</a:t>
            </a:r>
          </a:p>
          <a:p>
            <a:pPr marL="1028700" lvl="2" indent="-3429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People, machines, other computers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7C99DD94-8380-77D5-9CFA-ED72F2C1D2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6850"/>
            <a:ext cx="8229600" cy="430213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Computing Environments – </a:t>
            </a:r>
            <a:r>
              <a:rPr lang="en-US" altLang="en-US" sz="2800" b="1" dirty="0">
                <a:solidFill>
                  <a:srgbClr val="FF0000"/>
                </a:solidFill>
              </a:rPr>
              <a:t>Distributed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583670B9-BD28-B05D-F734-8E2196EB39F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5169" y="632925"/>
            <a:ext cx="8901113" cy="4878387"/>
          </a:xfrm>
        </p:spPr>
        <p:txBody>
          <a:bodyPr/>
          <a:lstStyle/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/>
              <a:t>Distributed computing</a:t>
            </a:r>
          </a:p>
          <a:p>
            <a:pPr marL="685800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Collection of separate, possibly heterogeneous, systems networked together</a:t>
            </a:r>
          </a:p>
          <a:p>
            <a:pPr marL="1028700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3366FF"/>
                </a:solidFill>
              </a:rPr>
              <a:t>Network</a:t>
            </a:r>
            <a:r>
              <a:rPr lang="en-US" altLang="en-US" sz="2400" dirty="0"/>
              <a:t> is a communications path, </a:t>
            </a:r>
            <a:r>
              <a:rPr lang="en-US" altLang="en-US" sz="2400" b="1" dirty="0">
                <a:solidFill>
                  <a:srgbClr val="3366FF"/>
                </a:solidFill>
              </a:rPr>
              <a:t>TCP/IP </a:t>
            </a:r>
            <a:r>
              <a:rPr lang="en-US" altLang="en-US" sz="2400" dirty="0"/>
              <a:t>most common</a:t>
            </a:r>
          </a:p>
          <a:p>
            <a:pPr marL="1657350" lvl="4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3366FF"/>
                </a:solidFill>
              </a:rPr>
              <a:t>Local Area Network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LAN</a:t>
            </a:r>
            <a:r>
              <a:rPr lang="en-US" altLang="en-US" dirty="0"/>
              <a:t>)</a:t>
            </a:r>
          </a:p>
          <a:p>
            <a:pPr marL="1657350" lvl="4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3366FF"/>
                </a:solidFill>
              </a:rPr>
              <a:t>Wide Area Network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WAN</a:t>
            </a:r>
            <a:r>
              <a:rPr lang="en-US" altLang="en-US" dirty="0"/>
              <a:t>)</a:t>
            </a:r>
          </a:p>
          <a:p>
            <a:pPr marL="1657350" lvl="4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3366FF"/>
                </a:solidFill>
              </a:rPr>
              <a:t>Metropolitan Area Network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MAN</a:t>
            </a:r>
            <a:r>
              <a:rPr lang="en-US" altLang="en-US" dirty="0"/>
              <a:t>)</a:t>
            </a:r>
            <a:endParaRPr lang="en-US" altLang="en-US" b="1" dirty="0">
              <a:solidFill>
                <a:srgbClr val="3366FF"/>
              </a:solidFill>
            </a:endParaRPr>
          </a:p>
          <a:p>
            <a:pPr marL="1657350" lvl="4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3366FF"/>
                </a:solidFill>
              </a:rPr>
              <a:t>Personal Area Network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PAN</a:t>
            </a:r>
            <a:r>
              <a:rPr lang="en-US" altLang="en-US" dirty="0"/>
              <a:t>)</a:t>
            </a:r>
          </a:p>
          <a:p>
            <a:pPr marL="685800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3366FF"/>
                </a:solidFill>
              </a:rPr>
              <a:t>Network Operating System </a:t>
            </a:r>
            <a:r>
              <a:rPr lang="en-US" altLang="en-US" sz="2200" b="1" dirty="0"/>
              <a:t>provides features between systems across network</a:t>
            </a:r>
          </a:p>
          <a:p>
            <a:pPr marL="1028700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b="1" dirty="0"/>
              <a:t>Communication scheme allows systems to exchange messages</a:t>
            </a:r>
          </a:p>
          <a:p>
            <a:pPr marL="1028700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b="1" dirty="0"/>
              <a:t>Illusion of a single system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E90DA8F-5D99-6F6C-B6C6-4C52B94B8F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7615238" cy="477837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Computing Environments - </a:t>
            </a:r>
            <a:r>
              <a:rPr lang="en-US" altLang="en-US" sz="3100" b="1" dirty="0">
                <a:solidFill>
                  <a:srgbClr val="FF0000"/>
                </a:solidFill>
              </a:rPr>
              <a:t>Client-Server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1379" name="Rectangle 4">
            <a:extLst>
              <a:ext uri="{FF2B5EF4-FFF2-40B4-BE49-F238E27FC236}">
                <a16:creationId xmlns:a16="http://schemas.microsoft.com/office/drawing/2014/main" id="{218CAD9C-CE91-9879-3D0C-16F08F4A0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8483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08585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anose="020B0604020202020204" pitchFamily="34" charset="0"/>
                <a:ea typeface="MS PGothic" panose="020B0600070205080204" pitchFamily="34" charset="-128"/>
              </a:rPr>
              <a:t>Client-Server Computing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000" dirty="0">
                <a:latin typeface="Helvetica" panose="020B0604020202020204" pitchFamily="34" charset="0"/>
                <a:ea typeface="MS PGothic" panose="020B0600070205080204" pitchFamily="34" charset="-128"/>
              </a:rPr>
              <a:t>Dumb terminals supplanted by smart PCs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000" dirty="0">
                <a:latin typeface="Helvetica" panose="020B0604020202020204" pitchFamily="34" charset="0"/>
                <a:ea typeface="MS PGothic" panose="020B0600070205080204" pitchFamily="34" charset="-128"/>
              </a:rPr>
              <a:t>Many systems now </a:t>
            </a:r>
            <a:r>
              <a:rPr kumimoji="1" lang="en-US" altLang="en-US" sz="2000" b="1" dirty="0">
                <a:solidFill>
                  <a:srgbClr val="3366FF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servers</a:t>
            </a:r>
            <a:r>
              <a:rPr kumimoji="1" lang="en-US" altLang="en-US" sz="2000" dirty="0">
                <a:latin typeface="Helvetica" panose="020B0604020202020204" pitchFamily="34" charset="0"/>
                <a:ea typeface="MS PGothic" panose="020B0600070205080204" pitchFamily="34" charset="-128"/>
              </a:rPr>
              <a:t>, responding to requests generated by </a:t>
            </a:r>
            <a:r>
              <a:rPr kumimoji="1" lang="en-US" altLang="en-US" sz="2000" b="1" dirty="0">
                <a:solidFill>
                  <a:srgbClr val="3366FF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clients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sz="2000" b="1" dirty="0">
                <a:solidFill>
                  <a:srgbClr val="3366FF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Compute-server system </a:t>
            </a:r>
            <a:r>
              <a:rPr kumimoji="1" lang="en-US" altLang="en-US" sz="2000" dirty="0">
                <a:latin typeface="Helvetica" panose="020B0604020202020204" pitchFamily="34" charset="0"/>
                <a:ea typeface="MS PGothic" panose="020B0600070205080204" pitchFamily="34" charset="-128"/>
              </a:rPr>
              <a:t>provides an interface to client to request services (i.e., database)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sz="2000" b="1" dirty="0">
                <a:solidFill>
                  <a:srgbClr val="3366FF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File-server system </a:t>
            </a:r>
            <a:r>
              <a:rPr kumimoji="1" lang="en-US" altLang="en-US" sz="2000" dirty="0">
                <a:latin typeface="Helvetica" panose="020B0604020202020204" pitchFamily="34" charset="0"/>
                <a:ea typeface="MS PGothic" panose="020B0600070205080204" pitchFamily="34" charset="-128"/>
              </a:rPr>
              <a:t>provides interface for clients to store and retrieve files</a:t>
            </a:r>
          </a:p>
        </p:txBody>
      </p:sp>
      <p:pic>
        <p:nvPicPr>
          <p:cNvPr id="101380" name="Picture 1" descr="1_18.pdf">
            <a:extLst>
              <a:ext uri="{FF2B5EF4-FFF2-40B4-BE49-F238E27FC236}">
                <a16:creationId xmlns:a16="http://schemas.microsoft.com/office/drawing/2014/main" id="{9F25D66C-98A7-2281-273B-577360A21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194" y="3657600"/>
            <a:ext cx="5180012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0D9C689-F4C4-0561-1AA9-67E270DE20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6688"/>
            <a:ext cx="7645400" cy="430212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800" dirty="0"/>
              <a:t>Computing Environments – </a:t>
            </a:r>
            <a:r>
              <a:rPr lang="en-US" altLang="en-US" sz="2800" b="1" dirty="0">
                <a:solidFill>
                  <a:srgbClr val="FF0000"/>
                </a:solidFill>
              </a:rPr>
              <a:t>Peer-to-Peer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0D6B033-9C63-68D7-B937-56A6D48563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5981700" cy="3962400"/>
          </a:xfrm>
        </p:spPr>
        <p:txBody>
          <a:bodyPr>
            <a:normAutofit lnSpcReduction="10000"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/>
              <a:t>Another model of distributed system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/>
              <a:t>P2P does not distinguish clients and servers</a:t>
            </a:r>
          </a:p>
          <a:p>
            <a:pPr marL="6286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All nodes are considered peers</a:t>
            </a:r>
          </a:p>
          <a:p>
            <a:pPr marL="6286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May each act as client, server or both</a:t>
            </a:r>
          </a:p>
          <a:p>
            <a:pPr marL="6286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Node must join P2P network</a:t>
            </a:r>
          </a:p>
          <a:p>
            <a:pPr marL="971550" lvl="2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Registers its service with </a:t>
            </a:r>
            <a:r>
              <a:rPr lang="en-US" altLang="en-US" sz="2000" b="1" dirty="0">
                <a:solidFill>
                  <a:srgbClr val="FF0000"/>
                </a:solidFill>
              </a:rPr>
              <a:t>central lookup service on network</a:t>
            </a:r>
            <a:r>
              <a:rPr lang="en-US" altLang="en-US" sz="2000" dirty="0"/>
              <a:t>, or</a:t>
            </a:r>
          </a:p>
          <a:p>
            <a:pPr marL="971550" lvl="2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Broadcast request for service and respond to requests for service via </a:t>
            </a:r>
            <a:r>
              <a:rPr lang="en-US" altLang="en-US" sz="2000" b="1" i="1" dirty="0"/>
              <a:t>discovery protocol</a:t>
            </a:r>
          </a:p>
          <a:p>
            <a:pPr marL="6286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Examples include</a:t>
            </a:r>
            <a:r>
              <a:rPr lang="en-US" altLang="en-US" sz="2000" i="1" dirty="0"/>
              <a:t> </a:t>
            </a:r>
            <a:r>
              <a:rPr lang="en-US" altLang="en-US" sz="2000" dirty="0"/>
              <a:t>Napster</a:t>
            </a:r>
            <a:r>
              <a:rPr lang="en-US" altLang="en-US" sz="2000" i="1" dirty="0"/>
              <a:t> </a:t>
            </a:r>
            <a:r>
              <a:rPr lang="en-US" altLang="en-US" sz="2000" dirty="0"/>
              <a:t>and</a:t>
            </a:r>
            <a:r>
              <a:rPr lang="en-US" altLang="en-US" sz="2000" i="1" dirty="0"/>
              <a:t> </a:t>
            </a:r>
            <a:r>
              <a:rPr lang="en-US" altLang="en-US" sz="2000" dirty="0"/>
              <a:t>Gnutella</a:t>
            </a:r>
            <a:r>
              <a:rPr lang="en-US" altLang="en-US" sz="2000" i="1" dirty="0"/>
              <a:t>, </a:t>
            </a:r>
            <a:r>
              <a:rPr lang="en-US" altLang="en-US" sz="2000" b="1" dirty="0">
                <a:solidFill>
                  <a:srgbClr val="3366FF"/>
                </a:solidFill>
              </a:rPr>
              <a:t>Voice over IP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3366FF"/>
                </a:solidFill>
              </a:rPr>
              <a:t>VoIP</a:t>
            </a:r>
            <a:r>
              <a:rPr lang="en-US" altLang="en-US" sz="2000" dirty="0"/>
              <a:t>)</a:t>
            </a:r>
            <a:r>
              <a:rPr lang="en-US" altLang="en-US" sz="2000" i="1" dirty="0"/>
              <a:t> </a:t>
            </a:r>
            <a:r>
              <a:rPr lang="en-US" altLang="en-US" sz="2000" dirty="0"/>
              <a:t>such as Skype </a:t>
            </a:r>
          </a:p>
        </p:txBody>
      </p:sp>
      <p:pic>
        <p:nvPicPr>
          <p:cNvPr id="103428" name="Picture 1" descr="1_19.pdf">
            <a:extLst>
              <a:ext uri="{FF2B5EF4-FFF2-40B4-BE49-F238E27FC236}">
                <a16:creationId xmlns:a16="http://schemas.microsoft.com/office/drawing/2014/main" id="{A9A2AE1F-4B5D-777B-C048-C45AF7EF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58181"/>
            <a:ext cx="2668587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1D443C5-D8C1-DE0B-334E-6A10EB9C0E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645400" cy="5334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700" dirty="0"/>
              <a:t>Computing Environments </a:t>
            </a:r>
            <a:r>
              <a:rPr lang="en-US" altLang="en-US" sz="2800" dirty="0"/>
              <a:t>– </a:t>
            </a:r>
            <a:r>
              <a:rPr lang="en-US" altLang="en-US" sz="2800" b="1" dirty="0">
                <a:solidFill>
                  <a:srgbClr val="FF0000"/>
                </a:solidFill>
              </a:rPr>
              <a:t>Virtualization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8A96828-566E-C12F-B77C-8EDE7F63F5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914400"/>
            <a:ext cx="8724900" cy="4191000"/>
          </a:xfrm>
        </p:spPr>
        <p:txBody>
          <a:bodyPr>
            <a:normAutofit fontScale="92500" lnSpcReduction="10000"/>
          </a:bodyPr>
          <a:lstStyle/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Allows operating systems to </a:t>
            </a:r>
            <a:r>
              <a:rPr lang="en-US" altLang="en-US" sz="2400" b="1" dirty="0"/>
              <a:t>run applications within other OSes</a:t>
            </a:r>
          </a:p>
          <a:p>
            <a:pPr marL="628650" lvl="1" indent="-28575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900" b="1" dirty="0"/>
              <a:t>Vast and growing industry</a:t>
            </a:r>
            <a:endParaRPr lang="en-US" altLang="en-US" sz="1000" b="1" dirty="0"/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3366FF"/>
                </a:solidFill>
              </a:rPr>
              <a:t>Emulation</a:t>
            </a:r>
            <a:r>
              <a:rPr lang="en-US" altLang="en-US" sz="2400" dirty="0"/>
              <a:t> used when source CPU type is </a:t>
            </a:r>
            <a:r>
              <a:rPr lang="en-US" altLang="en-US" sz="2400" b="1" dirty="0">
                <a:solidFill>
                  <a:srgbClr val="FF0000"/>
                </a:solidFill>
              </a:rPr>
              <a:t>different</a:t>
            </a:r>
            <a:r>
              <a:rPr lang="en-US" altLang="en-US" sz="2400" dirty="0"/>
              <a:t> from target type (i.e. PowerPC to Intel x86)</a:t>
            </a:r>
          </a:p>
          <a:p>
            <a:pPr marL="628650" lvl="1" indent="-28575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Generally slowest method</a:t>
            </a:r>
          </a:p>
          <a:p>
            <a:pPr marL="628650" lvl="1" indent="-28575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When computer language not compiled to native code – </a:t>
            </a:r>
            <a:r>
              <a:rPr lang="en-US" altLang="en-US" b="1" dirty="0">
                <a:solidFill>
                  <a:srgbClr val="3366FF"/>
                </a:solidFill>
              </a:rPr>
              <a:t>Interpretation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3366FF"/>
                </a:solidFill>
              </a:rPr>
              <a:t>Virtualization</a:t>
            </a:r>
            <a:r>
              <a:rPr lang="en-US" altLang="en-US" sz="2400" dirty="0"/>
              <a:t> – OS natively compiled for CPU, running </a:t>
            </a:r>
            <a:r>
              <a:rPr lang="en-US" altLang="en-US" sz="2400" b="1" dirty="0">
                <a:solidFill>
                  <a:srgbClr val="3366FF"/>
                </a:solidFill>
              </a:rPr>
              <a:t>guest</a:t>
            </a:r>
            <a:r>
              <a:rPr lang="en-US" altLang="en-US" sz="2400" dirty="0"/>
              <a:t> OSes  also natively compiled </a:t>
            </a:r>
          </a:p>
          <a:p>
            <a:pPr marL="628650" lvl="1" indent="-28575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Consider VMware running </a:t>
            </a:r>
            <a:r>
              <a:rPr lang="en-US" altLang="en-US" dirty="0" err="1"/>
              <a:t>WinXP</a:t>
            </a:r>
            <a:r>
              <a:rPr lang="en-US" altLang="en-US" dirty="0"/>
              <a:t> guests, each running applications, all on native </a:t>
            </a:r>
            <a:r>
              <a:rPr lang="en-US" altLang="en-US" dirty="0" err="1"/>
              <a:t>WinXP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host</a:t>
            </a:r>
            <a:r>
              <a:rPr lang="en-US" altLang="en-US" dirty="0"/>
              <a:t> OS</a:t>
            </a:r>
          </a:p>
          <a:p>
            <a:pPr marL="628650" lvl="1" indent="-28575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3366FF"/>
                </a:solidFill>
              </a:rPr>
              <a:t>VMM</a:t>
            </a:r>
            <a:r>
              <a:rPr lang="en-US" altLang="en-US" dirty="0"/>
              <a:t> (virtual machine Manager) provides virtualization services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70B1E34-68B2-6606-7CB8-1F8E524629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9513" y="136525"/>
            <a:ext cx="7964487" cy="5762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Computing Environments - </a:t>
            </a:r>
            <a:r>
              <a:rPr lang="en-US" altLang="en-US" sz="2800" b="1" dirty="0">
                <a:solidFill>
                  <a:srgbClr val="FF0000"/>
                </a:solidFill>
              </a:rPr>
              <a:t>Virtualization</a:t>
            </a:r>
          </a:p>
        </p:txBody>
      </p:sp>
      <p:pic>
        <p:nvPicPr>
          <p:cNvPr id="107523" name="Picture 1" descr="1_20.pdf">
            <a:extLst>
              <a:ext uri="{FF2B5EF4-FFF2-40B4-BE49-F238E27FC236}">
                <a16:creationId xmlns:a16="http://schemas.microsoft.com/office/drawing/2014/main" id="{129B7F62-CBC4-B40D-E125-08290BB0A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39603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67DE1FA-6A63-D581-A9C4-9611298F05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114300"/>
            <a:ext cx="7645400" cy="5762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Computing Environments – </a:t>
            </a:r>
            <a:r>
              <a:rPr lang="en-US" altLang="en-US" sz="2800" b="1" dirty="0">
                <a:solidFill>
                  <a:srgbClr val="FF0000"/>
                </a:solidFill>
              </a:rPr>
              <a:t>Cloud Computing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F752544-85EA-44C4-8A55-D51E423F13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2588" y="749300"/>
            <a:ext cx="8761412" cy="5305425"/>
          </a:xfrm>
        </p:spPr>
        <p:txBody>
          <a:bodyPr rtlCol="0">
            <a:noAutofit/>
          </a:bodyPr>
          <a:lstStyle/>
          <a:p>
            <a:pPr marL="342900" indent="-3429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chemeClr val="accent3">
                    <a:lumMod val="50000"/>
                  </a:schemeClr>
                </a:solidFill>
              </a:rPr>
              <a:t>Delivers computing, storage, even apps as a service across a network</a:t>
            </a:r>
          </a:p>
          <a:p>
            <a:pPr marL="342900" indent="-3429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Logical extension of virtualization</a:t>
            </a:r>
          </a:p>
          <a:p>
            <a:pPr marL="342900" indent="-3429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Many types</a:t>
            </a:r>
          </a:p>
          <a:p>
            <a:pPr marL="685800" lvl="1" indent="-3429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>
                <a:solidFill>
                  <a:srgbClr val="3366FF"/>
                </a:solidFill>
              </a:rPr>
              <a:t>Public cloud </a:t>
            </a:r>
            <a:r>
              <a:rPr lang="en-US" altLang="en-US" sz="2000" dirty="0"/>
              <a:t>– available via Internet to anyone willing to pay</a:t>
            </a:r>
          </a:p>
          <a:p>
            <a:pPr marL="685800" lvl="1" indent="-3429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>
                <a:solidFill>
                  <a:srgbClr val="3366FF"/>
                </a:solidFill>
              </a:rPr>
              <a:t>Private cloud </a:t>
            </a:r>
            <a:r>
              <a:rPr lang="en-US" altLang="en-US" sz="2000" dirty="0"/>
              <a:t>– run by a company for the company’s own use</a:t>
            </a:r>
          </a:p>
          <a:p>
            <a:pPr marL="685800" lvl="1" indent="-3429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>
                <a:solidFill>
                  <a:srgbClr val="3366FF"/>
                </a:solidFill>
              </a:rPr>
              <a:t>Hybrid cloud </a:t>
            </a:r>
            <a:r>
              <a:rPr lang="en-US" altLang="en-US" sz="2000" dirty="0"/>
              <a:t>– includes both public and private cloud components</a:t>
            </a:r>
          </a:p>
          <a:p>
            <a:pPr marL="685800" lvl="1" indent="-3429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Software as a Service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3366FF"/>
                </a:solidFill>
              </a:rPr>
              <a:t>SaaS</a:t>
            </a:r>
            <a:r>
              <a:rPr lang="en-US" altLang="en-US" sz="2000" dirty="0"/>
              <a:t>) – one or more applications available via the Internet (i.e., word processor)</a:t>
            </a:r>
          </a:p>
          <a:p>
            <a:pPr marL="685800" lvl="1" indent="-3429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Platform as a Service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3366FF"/>
                </a:solidFill>
              </a:rPr>
              <a:t>PaaS</a:t>
            </a:r>
            <a:r>
              <a:rPr lang="en-US" altLang="en-US" sz="2000" dirty="0"/>
              <a:t>) – </a:t>
            </a:r>
            <a:r>
              <a:rPr lang="en-US" altLang="en-US" sz="2000" b="1" dirty="0"/>
              <a:t>software stack ready </a:t>
            </a:r>
            <a:r>
              <a:rPr lang="en-US" altLang="en-US" sz="2000" dirty="0"/>
              <a:t>for application use via the Internet (i.e., a database server)</a:t>
            </a:r>
          </a:p>
          <a:p>
            <a:pPr marL="685800" lvl="1" indent="-3429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Infrastructure as a Service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3366FF"/>
                </a:solidFill>
              </a:rPr>
              <a:t>IaaS</a:t>
            </a:r>
            <a:r>
              <a:rPr lang="en-US" altLang="en-US" sz="2000" dirty="0"/>
              <a:t>) – servers or storage available over Internet (i.e., storage available for backup use)}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C001750-FF2F-2D77-B88C-5240BA973F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7645400" cy="43021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Cloud Computing 				Contd..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BEBB403-C7A3-24A0-D0AD-673D461620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685800"/>
            <a:ext cx="8537575" cy="1169988"/>
          </a:xfrm>
        </p:spPr>
        <p:txBody>
          <a:bodyPr>
            <a:norm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Cloud computing environments composed of traditional OSes, plus VMMs, plus cloud management tools</a:t>
            </a:r>
          </a:p>
          <a:p>
            <a:pPr marL="971550" lvl="2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accent3">
                    <a:lumMod val="50000"/>
                  </a:schemeClr>
                </a:solidFill>
              </a:rPr>
              <a:t>Internet connectivity requires security like firewalls</a:t>
            </a:r>
            <a:endParaRPr lang="en-US" altLang="en-US" sz="9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971550" lvl="2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Load balancers </a:t>
            </a:r>
            <a:r>
              <a:rPr lang="en-US" altLang="en-US" sz="1800" b="1" dirty="0">
                <a:solidFill>
                  <a:schemeClr val="accent3">
                    <a:lumMod val="50000"/>
                  </a:schemeClr>
                </a:solidFill>
              </a:rPr>
              <a:t>spread traffic across multiple applications</a:t>
            </a:r>
          </a:p>
        </p:txBody>
      </p:sp>
      <p:pic>
        <p:nvPicPr>
          <p:cNvPr id="111620" name="Picture 1" descr="1_21.pdf">
            <a:extLst>
              <a:ext uri="{FF2B5EF4-FFF2-40B4-BE49-F238E27FC236}">
                <a16:creationId xmlns:a16="http://schemas.microsoft.com/office/drawing/2014/main" id="{702B0FC5-EC56-46D8-80DC-6547828B0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071688"/>
            <a:ext cx="7696200" cy="3544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1B4F7541-F5BB-989C-2B78-8BA454BD4B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4572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Computing Environments – </a:t>
            </a:r>
            <a:r>
              <a:rPr lang="en-US" altLang="en-US" sz="2400" b="1" dirty="0">
                <a:solidFill>
                  <a:srgbClr val="FF0000"/>
                </a:solidFill>
              </a:rPr>
              <a:t>Real-Time Embedded Systems</a:t>
            </a:r>
          </a:p>
        </p:txBody>
      </p:sp>
      <p:sp>
        <p:nvSpPr>
          <p:cNvPr id="113667" name="Content Placeholder 2">
            <a:extLst>
              <a:ext uri="{FF2B5EF4-FFF2-40B4-BE49-F238E27FC236}">
                <a16:creationId xmlns:a16="http://schemas.microsoft.com/office/drawing/2014/main" id="{F6F90B25-D5A5-B5E5-6BD0-3E3D8474C05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19100" y="838200"/>
            <a:ext cx="8229600" cy="4186238"/>
          </a:xfrm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Real-time embedded systems most prevalent form of computers</a:t>
            </a:r>
          </a:p>
          <a:p>
            <a:pPr marL="6286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Vary considerable, special purpose, limited purpose OS,   </a:t>
            </a:r>
            <a:r>
              <a:rPr lang="en-US" altLang="en-US" sz="2000" b="1" dirty="0">
                <a:solidFill>
                  <a:srgbClr val="3366FF"/>
                </a:solidFill>
              </a:rPr>
              <a:t>real-time OS</a:t>
            </a:r>
          </a:p>
          <a:p>
            <a:pPr marL="6286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Usages are expanding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Many other special computing environments as well</a:t>
            </a:r>
          </a:p>
          <a:p>
            <a:pPr marL="6286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Some have OSes, some perform tasks without an OS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Real-time OS has well-defined fixed time constraints</a:t>
            </a:r>
          </a:p>
          <a:p>
            <a:pPr marL="6286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Processing </a:t>
            </a:r>
            <a:r>
              <a:rPr lang="en-US" altLang="en-US" sz="2000" b="1" i="1" dirty="0">
                <a:solidFill>
                  <a:srgbClr val="FF0000"/>
                </a:solidFill>
              </a:rPr>
              <a:t>must</a:t>
            </a:r>
            <a:r>
              <a:rPr lang="en-US" altLang="en-US" sz="2000" b="1" dirty="0">
                <a:solidFill>
                  <a:srgbClr val="FF0000"/>
                </a:solidFill>
              </a:rPr>
              <a:t> be done within constraint</a:t>
            </a:r>
          </a:p>
          <a:p>
            <a:pPr marL="6286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Correct operation only if constraints met</a:t>
            </a:r>
          </a:p>
          <a:p>
            <a:pPr marL="628650" lvl="1" indent="-2857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BC656B4-E6E3-9378-F552-2128417C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82" y="77421"/>
            <a:ext cx="8582025" cy="576262"/>
          </a:xfrm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A View of Operating System Services</a:t>
            </a:r>
          </a:p>
        </p:txBody>
      </p:sp>
      <p:pic>
        <p:nvPicPr>
          <p:cNvPr id="114691" name="Picture 4" descr="2">
            <a:extLst>
              <a:ext uri="{FF2B5EF4-FFF2-40B4-BE49-F238E27FC236}">
                <a16:creationId xmlns:a16="http://schemas.microsoft.com/office/drawing/2014/main" id="{38F26E7F-1D6A-811D-2691-E783DEEA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15975"/>
            <a:ext cx="843915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57543D4-DAC6-53D3-01A7-13BDED477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5575"/>
            <a:ext cx="8229600" cy="49244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algn="ctr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3200" b="1" dirty="0">
                <a:solidFill>
                  <a:schemeClr val="accent6">
                    <a:lumMod val="75000"/>
                  </a:schemeClr>
                </a:solidFill>
              </a:rPr>
              <a:t>System Calls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BE8D7B50-13A5-A8E3-777E-B2955BDBB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31838"/>
            <a:ext cx="8367713" cy="38401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/>
              <a:t>Programming interface to the services </a:t>
            </a:r>
            <a:r>
              <a:rPr lang="en-US" altLang="en-US" sz="2000" b="1" dirty="0">
                <a:solidFill>
                  <a:srgbClr val="FF0000"/>
                </a:solidFill>
              </a:rPr>
              <a:t>provided by the OS</a:t>
            </a:r>
            <a:endParaRPr lang="en-US" altLang="en-US" sz="105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/>
              <a:t>Typically written in a high-level language (C or C++)</a:t>
            </a:r>
            <a:endParaRPr lang="en-US" altLang="en-US" sz="1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/>
              <a:t>Mostly accessed by programs via a high-level </a:t>
            </a:r>
            <a:r>
              <a:rPr lang="en-US" altLang="en-US" sz="1800" b="1" dirty="0">
                <a:solidFill>
                  <a:srgbClr val="3366FF"/>
                </a:solidFill>
              </a:rPr>
              <a:t>Application Programming Interface </a:t>
            </a:r>
            <a:r>
              <a:rPr lang="en-US" altLang="en-US" sz="1800" b="1" dirty="0">
                <a:solidFill>
                  <a:srgbClr val="000000"/>
                </a:solidFill>
              </a:rPr>
              <a:t>(</a:t>
            </a:r>
            <a:r>
              <a:rPr lang="en-US" altLang="en-US" sz="1800" b="1" dirty="0">
                <a:solidFill>
                  <a:srgbClr val="3366FF"/>
                </a:solidFill>
              </a:rPr>
              <a:t>API</a:t>
            </a:r>
            <a:r>
              <a:rPr lang="en-US" altLang="en-US" sz="1800" b="1" dirty="0">
                <a:solidFill>
                  <a:srgbClr val="000000"/>
                </a:solidFill>
              </a:rPr>
              <a:t>)</a:t>
            </a:r>
            <a:r>
              <a:rPr lang="en-US" altLang="en-US" sz="1800" b="1" dirty="0">
                <a:solidFill>
                  <a:srgbClr val="3366FF"/>
                </a:solidFill>
              </a:rPr>
              <a:t> </a:t>
            </a:r>
            <a:r>
              <a:rPr lang="en-US" altLang="en-US" sz="1800" b="1" dirty="0"/>
              <a:t>rather than direct system call use</a:t>
            </a:r>
            <a:endParaRPr lang="en-US" altLang="en-US" sz="1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1" u="sng" dirty="0">
                <a:solidFill>
                  <a:srgbClr val="C00000"/>
                </a:solidFill>
              </a:rPr>
              <a:t>Three most common APIs are </a:t>
            </a:r>
          </a:p>
          <a:p>
            <a:pPr marL="9715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70C0"/>
                </a:solidFill>
              </a:rPr>
              <a:t>Win32 API for Windows, </a:t>
            </a:r>
          </a:p>
          <a:p>
            <a:pPr marL="9715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70C0"/>
                </a:solidFill>
              </a:rPr>
              <a:t>POSIX API for POSIX-based systems</a:t>
            </a:r>
          </a:p>
          <a:p>
            <a:pPr marL="9715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70C0"/>
                </a:solidFill>
              </a:rPr>
              <a:t>Java API for the Java virtual machine (JVM)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5939583-5038-F575-48BD-40B465CF40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20650"/>
            <a:ext cx="8229600" cy="43021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b="1"/>
              <a:t>Four Components of a Computer System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097EDEBE-FE58-7EC7-0E3E-DB3BE3564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92" y="914400"/>
            <a:ext cx="7643812" cy="434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82B09F4-0BDB-91DA-7BCB-4F7ACBDCE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8"/>
            <a:ext cx="8229600" cy="576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 of Standard API</a:t>
            </a:r>
          </a:p>
        </p:txBody>
      </p:sp>
      <p:pic>
        <p:nvPicPr>
          <p:cNvPr id="118787" name="Picture 1" descr="Screen Shot 2012-12-01 at 12.25.00 PM.png">
            <a:extLst>
              <a:ext uri="{FF2B5EF4-FFF2-40B4-BE49-F238E27FC236}">
                <a16:creationId xmlns:a16="http://schemas.microsoft.com/office/drawing/2014/main" id="{D009ACB8-807E-0450-8A25-89CCBE3F2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57200"/>
            <a:ext cx="7848600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9EBB84A-7B63-4984-F4F3-BC745C055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198438"/>
            <a:ext cx="8229600" cy="43088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2800" b="1"/>
              <a:t>System Call Implementation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647CE5E3-7306-B3E5-D7FF-A96D66414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075" y="958850"/>
            <a:ext cx="8018463" cy="3847207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Typically, a number associated with each system call</a:t>
            </a:r>
          </a:p>
          <a:p>
            <a:pPr marL="6858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3366FF"/>
                </a:solidFill>
              </a:rPr>
              <a:t>System-call interface </a:t>
            </a:r>
            <a:r>
              <a:rPr lang="en-US" altLang="en-US" sz="2400" dirty="0"/>
              <a:t>maintains a table indexed according to these numbers</a:t>
            </a:r>
            <a:endParaRPr lang="en-US" altLang="en-US" sz="1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The system call interface invokes  the intended system call in OS kernel and returns status of the system call and any return values</a:t>
            </a:r>
            <a:endParaRPr lang="en-US" altLang="en-US" sz="1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The caller need know nothing about how the system call is implemented</a:t>
            </a:r>
          </a:p>
          <a:p>
            <a:pPr marL="6858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/>
              <a:t>Just needs to obey API and understand what OS will do as a result call</a:t>
            </a:r>
          </a:p>
          <a:p>
            <a:pPr marL="6858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/>
              <a:t>Most details of  OS interface hidden from programmer by API  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Managed by run-time support library (set of functions built into libraries included with compiler)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499FDD7-23FD-0C7E-E0C3-E0925D33A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9444" y="152400"/>
            <a:ext cx="8229600" cy="41549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b="1" dirty="0"/>
              <a:t>API – System Call – OS Relationship</a:t>
            </a:r>
          </a:p>
        </p:txBody>
      </p:sp>
      <p:pic>
        <p:nvPicPr>
          <p:cNvPr id="122883" name="Picture 5" descr="2">
            <a:extLst>
              <a:ext uri="{FF2B5EF4-FFF2-40B4-BE49-F238E27FC236}">
                <a16:creationId xmlns:a16="http://schemas.microsoft.com/office/drawing/2014/main" id="{F1410F9B-F8A4-762B-D499-DFAB0102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838200"/>
            <a:ext cx="7646988" cy="438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7818A6A-A633-FB26-9B9F-E982BA354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14313"/>
            <a:ext cx="8229600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Types of System Calls</a:t>
            </a:r>
          </a:p>
        </p:txBody>
      </p:sp>
      <p:sp>
        <p:nvSpPr>
          <p:cNvPr id="124931" name="Rectangle 4">
            <a:extLst>
              <a:ext uri="{FF2B5EF4-FFF2-40B4-BE49-F238E27FC236}">
                <a16:creationId xmlns:a16="http://schemas.microsoft.com/office/drawing/2014/main" id="{7A42879D-C3D0-1946-0FFA-4FAAE9AC1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790575"/>
            <a:ext cx="8610600" cy="4278094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u="sng" dirty="0"/>
              <a:t>Process control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create process, terminate process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end, abort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load, execute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get process attributes, set process attributes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wait for time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wait event, signal event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allocate and free memory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Dump memory if error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3366FF"/>
                </a:solidFill>
              </a:rPr>
              <a:t>Debugger</a:t>
            </a:r>
            <a:r>
              <a:rPr lang="en-US" altLang="en-US" sz="2000" dirty="0"/>
              <a:t> for determining </a:t>
            </a:r>
            <a:r>
              <a:rPr lang="en-US" altLang="en-US" sz="2000" b="1" dirty="0">
                <a:solidFill>
                  <a:srgbClr val="3366FF"/>
                </a:solidFill>
              </a:rPr>
              <a:t>bugs, single step </a:t>
            </a:r>
            <a:r>
              <a:rPr lang="en-US" altLang="en-US" sz="2000" dirty="0"/>
              <a:t>execution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3366FF"/>
                </a:solidFill>
              </a:rPr>
              <a:t>Locks</a:t>
            </a:r>
            <a:r>
              <a:rPr lang="en-US" altLang="en-US" sz="2000" dirty="0"/>
              <a:t> for managing access to shared data between processes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4">
            <a:extLst>
              <a:ext uri="{FF2B5EF4-FFF2-40B4-BE49-F238E27FC236}">
                <a16:creationId xmlns:a16="http://schemas.microsoft.com/office/drawing/2014/main" id="{33096F64-FD6C-26F0-4763-9F80AF605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3088" y="304800"/>
            <a:ext cx="8570912" cy="4401205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u="sng" dirty="0"/>
              <a:t>File management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create file, delete file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open, close file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read, write, reposition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get and set file attributes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u="sng" dirty="0"/>
              <a:t>Device management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request device, release device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read, write, reposition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get device attributes, set device attributes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logically attach or detach devices</a:t>
            </a:r>
          </a:p>
          <a:p>
            <a:pPr marL="6858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4">
            <a:extLst>
              <a:ext uri="{FF2B5EF4-FFF2-40B4-BE49-F238E27FC236}">
                <a16:creationId xmlns:a16="http://schemas.microsoft.com/office/drawing/2014/main" id="{CFD5AAA3-3E45-D0DB-2B2F-594354186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351838" cy="4678204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u="sng" dirty="0"/>
              <a:t>Information maintenance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get time or date, set time or date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get system data, set system data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get and set process, file, or device attributes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u="sng" dirty="0"/>
              <a:t>Communications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create, delete communication connection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send, receive messages if </a:t>
            </a:r>
            <a:r>
              <a:rPr lang="en-US" altLang="en-US" sz="2000" b="1" dirty="0">
                <a:solidFill>
                  <a:srgbClr val="3366FF"/>
                </a:solidFill>
              </a:rPr>
              <a:t>message passing model </a:t>
            </a:r>
            <a:r>
              <a:rPr lang="en-US" altLang="en-US" sz="2000" dirty="0"/>
              <a:t>to </a:t>
            </a:r>
            <a:r>
              <a:rPr lang="en-US" altLang="en-US" sz="2000" b="1" dirty="0">
                <a:solidFill>
                  <a:srgbClr val="3366FF"/>
                </a:solidFill>
              </a:rPr>
              <a:t>host name</a:t>
            </a:r>
            <a:r>
              <a:rPr lang="en-US" altLang="en-US" sz="2000" dirty="0"/>
              <a:t> or </a:t>
            </a:r>
            <a:r>
              <a:rPr lang="en-US" altLang="en-US" sz="2000" b="1" dirty="0">
                <a:solidFill>
                  <a:srgbClr val="3366FF"/>
                </a:solidFill>
              </a:rPr>
              <a:t>process name</a:t>
            </a:r>
          </a:p>
          <a:p>
            <a:pPr marL="13144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From</a:t>
            </a:r>
            <a:r>
              <a:rPr lang="en-US" altLang="en-US" sz="1800" b="1" dirty="0">
                <a:solidFill>
                  <a:srgbClr val="3366FF"/>
                </a:solidFill>
              </a:rPr>
              <a:t> client </a:t>
            </a:r>
            <a:r>
              <a:rPr lang="en-US" altLang="en-US" sz="1800" dirty="0"/>
              <a:t>to</a:t>
            </a:r>
            <a:r>
              <a:rPr lang="en-US" altLang="en-US" sz="1800" b="1" dirty="0">
                <a:solidFill>
                  <a:srgbClr val="3366FF"/>
                </a:solidFill>
              </a:rPr>
              <a:t> server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3366FF"/>
                </a:solidFill>
              </a:rPr>
              <a:t>Shared-memory model </a:t>
            </a:r>
            <a:r>
              <a:rPr lang="en-US" altLang="en-US" sz="2000" dirty="0"/>
              <a:t>create and gain access to memory regions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transfer status information</a:t>
            </a:r>
          </a:p>
          <a:p>
            <a:pPr marL="10287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attach and detach remote devices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>
            <a:extLst>
              <a:ext uri="{FF2B5EF4-FFF2-40B4-BE49-F238E27FC236}">
                <a16:creationId xmlns:a16="http://schemas.microsoft.com/office/drawing/2014/main" id="{38848143-4F0B-0410-1361-E4E3014DC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533400"/>
            <a:ext cx="6572250" cy="1923604"/>
          </a:xfrm>
        </p:spPr>
        <p:txBody>
          <a:bodyPr wrap="square" lIns="0" tIns="0" rIns="0" bIns="0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3200" u="sng" dirty="0"/>
              <a:t>Protection</a:t>
            </a:r>
          </a:p>
          <a:p>
            <a:pPr marL="6286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Control access to resources</a:t>
            </a:r>
          </a:p>
          <a:p>
            <a:pPr marL="6286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Get and set permissions</a:t>
            </a:r>
          </a:p>
          <a:p>
            <a:pPr marL="6286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Allow and deny user access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7BBD3E3-BD6E-C7FA-5827-412333C4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13" y="106363"/>
            <a:ext cx="7648575" cy="3693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400" b="1" dirty="0"/>
              <a:t>Examples of Windows and  Unix System Calls</a:t>
            </a:r>
          </a:p>
        </p:txBody>
      </p:sp>
      <p:pic>
        <p:nvPicPr>
          <p:cNvPr id="133123" name="Picture 6" descr="OS8-p61">
            <a:extLst>
              <a:ext uri="{FF2B5EF4-FFF2-40B4-BE49-F238E27FC236}">
                <a16:creationId xmlns:a16="http://schemas.microsoft.com/office/drawing/2014/main" id="{740A954E-6B9F-2D39-2408-E7941E62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361363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B4F261F-BFE2-7F3F-C37B-8DDF3A5BA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4150"/>
            <a:ext cx="8229600" cy="41549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b="1" dirty="0"/>
              <a:t>Standard C Library Example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FD3609A9-388B-0899-E36D-FD81AADE0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9438" y="790575"/>
            <a:ext cx="8107362" cy="276999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C program invoking </a:t>
            </a:r>
            <a:r>
              <a:rPr lang="en-US" altLang="en-US" sz="1800" b="1" dirty="0">
                <a:solidFill>
                  <a:srgbClr val="FF0000"/>
                </a:solidFill>
              </a:rPr>
              <a:t>printf() </a:t>
            </a:r>
            <a:r>
              <a:rPr lang="en-US" altLang="en-US" sz="1800" dirty="0"/>
              <a:t>library call, which calls </a:t>
            </a:r>
            <a:r>
              <a:rPr lang="en-US" altLang="en-US" sz="1800" b="1" dirty="0">
                <a:solidFill>
                  <a:srgbClr val="FF0000"/>
                </a:solidFill>
              </a:rPr>
              <a:t>write() system call</a:t>
            </a:r>
          </a:p>
        </p:txBody>
      </p:sp>
      <p:pic>
        <p:nvPicPr>
          <p:cNvPr id="135172" name="Picture 1" descr="Screen Shot 2012-12-01 at 1.12.03 PM.png">
            <a:extLst>
              <a:ext uri="{FF2B5EF4-FFF2-40B4-BE49-F238E27FC236}">
                <a16:creationId xmlns:a16="http://schemas.microsoft.com/office/drawing/2014/main" id="{B7A89E1D-9627-E8AE-1783-83008FD87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7" y="1264363"/>
            <a:ext cx="7197725" cy="4214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7B310C42-78F5-0691-47A0-1625FE48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41549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altLang="en-US" b="1" dirty="0"/>
              <a:t>Operating System Structure</a:t>
            </a:r>
          </a:p>
        </p:txBody>
      </p:sp>
      <p:sp>
        <p:nvSpPr>
          <p:cNvPr id="137219" name="Content Placeholder 2">
            <a:extLst>
              <a:ext uri="{FF2B5EF4-FFF2-40B4-BE49-F238E27FC236}">
                <a16:creationId xmlns:a16="http://schemas.microsoft.com/office/drawing/2014/main" id="{0B0806EA-2C80-87F2-9767-6E0CB109E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6918325" cy="276998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General-purpose OS is </a:t>
            </a:r>
            <a:r>
              <a:rPr lang="en-US" altLang="en-US" sz="2800" dirty="0">
                <a:solidFill>
                  <a:srgbClr val="FF0000"/>
                </a:solidFill>
              </a:rPr>
              <a:t>very large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Various ways to structure ones</a:t>
            </a:r>
          </a:p>
          <a:p>
            <a:pPr marL="1371600" lvl="3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Simple structure – MS-DOS</a:t>
            </a:r>
          </a:p>
          <a:p>
            <a:pPr marL="1371600" lvl="3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More complex -- UNIX</a:t>
            </a:r>
          </a:p>
          <a:p>
            <a:pPr marL="1371600" lvl="3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Layered – an </a:t>
            </a:r>
            <a:r>
              <a:rPr lang="en-US" altLang="en-US" sz="2400" dirty="0" err="1"/>
              <a:t>abstrcation</a:t>
            </a:r>
            <a:endParaRPr lang="en-US" altLang="en-US" sz="2400" dirty="0"/>
          </a:p>
          <a:p>
            <a:pPr marL="1371600" lvl="3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Microkernel -Mach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FD3FC5E-0AC7-8851-A6B8-7437061360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2563"/>
            <a:ext cx="8229600" cy="55403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71500" indent="-5715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b="1" dirty="0"/>
              <a:t>What Operating Systems Do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A11130C-0763-1EAF-515B-1AB72786C7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2900" y="914400"/>
            <a:ext cx="8801100" cy="4810125"/>
          </a:xfrm>
        </p:spPr>
        <p:txBody>
          <a:bodyPr rtlCol="0">
            <a:normAutofit/>
          </a:bodyPr>
          <a:lstStyle/>
          <a:p>
            <a:pPr marL="342900" indent="-342900" algn="l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Depends on the point of view</a:t>
            </a:r>
          </a:p>
          <a:p>
            <a:pPr marL="342900" indent="-342900" algn="l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Users want </a:t>
            </a: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</a:rPr>
              <a:t>convenience- </a:t>
            </a:r>
            <a:r>
              <a:rPr lang="en-US" altLang="en-US" b="1" dirty="0">
                <a:solidFill>
                  <a:srgbClr val="3366FF"/>
                </a:solidFill>
              </a:rPr>
              <a:t>ease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of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use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good performance </a:t>
            </a:r>
            <a:endParaRPr lang="en-US" altLang="en-US" sz="2400" b="1" dirty="0">
              <a:solidFill>
                <a:srgbClr val="3366FF"/>
              </a:solidFill>
            </a:endParaRPr>
          </a:p>
          <a:p>
            <a:pPr marL="971550" lvl="2" indent="-285750" algn="l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care about </a:t>
            </a:r>
            <a:r>
              <a:rPr lang="en-US" altLang="ja-JP" b="1" dirty="0">
                <a:solidFill>
                  <a:srgbClr val="3366FF"/>
                </a:solidFill>
              </a:rPr>
              <a:t>resource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3366FF"/>
                </a:solidFill>
              </a:rPr>
              <a:t>utilization</a:t>
            </a:r>
          </a:p>
          <a:p>
            <a:pPr marL="342900" indent="-342900" algn="l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But shared computer such as </a:t>
            </a:r>
            <a:r>
              <a:rPr lang="en-US" altLang="en-US" sz="2400" b="1" dirty="0">
                <a:solidFill>
                  <a:srgbClr val="3366FF"/>
                </a:solidFill>
              </a:rPr>
              <a:t>mainframe</a:t>
            </a:r>
            <a:r>
              <a:rPr lang="en-US" altLang="en-US" sz="2400" dirty="0"/>
              <a:t> or </a:t>
            </a:r>
            <a:r>
              <a:rPr lang="en-US" altLang="en-US" sz="2400" b="1" dirty="0">
                <a:solidFill>
                  <a:srgbClr val="3366FF"/>
                </a:solidFill>
              </a:rPr>
              <a:t>minicomputer</a:t>
            </a:r>
            <a:r>
              <a:rPr lang="en-US" altLang="en-US" sz="2400" dirty="0"/>
              <a:t> must keep all users happy</a:t>
            </a:r>
          </a:p>
          <a:p>
            <a:pPr marL="342900" indent="-342900" algn="l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Users of dedicated systems such as </a:t>
            </a:r>
            <a:r>
              <a:rPr lang="en-US" altLang="en-US" sz="2400" b="1" dirty="0">
                <a:solidFill>
                  <a:srgbClr val="3366FF"/>
                </a:solidFill>
              </a:rPr>
              <a:t>workstations</a:t>
            </a:r>
            <a:r>
              <a:rPr lang="en-US" altLang="en-US" sz="2400" dirty="0"/>
              <a:t> have dedicated resources but frequently use shared resources from </a:t>
            </a:r>
            <a:r>
              <a:rPr lang="en-US" altLang="en-US" sz="2800" b="1" dirty="0">
                <a:solidFill>
                  <a:srgbClr val="3366FF"/>
                </a:solidFill>
              </a:rPr>
              <a:t>servers</a:t>
            </a:r>
            <a:endParaRPr lang="en-US" altLang="en-US" sz="2400" b="1" dirty="0">
              <a:solidFill>
                <a:srgbClr val="3366FF"/>
              </a:solidFill>
            </a:endParaRPr>
          </a:p>
          <a:p>
            <a:pPr marL="342900" indent="-342900" algn="l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</a:rPr>
              <a:t>Handheld computers are resource poor</a:t>
            </a:r>
            <a:r>
              <a:rPr lang="en-US" altLang="en-US" sz="2400" dirty="0">
                <a:solidFill>
                  <a:srgbClr val="000000"/>
                </a:solidFill>
              </a:rPr>
              <a:t>,  optimized for usability and battery life</a:t>
            </a:r>
          </a:p>
          <a:p>
            <a:pPr marL="342900" indent="-342900" algn="l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Some computers have little or no user interface, </a:t>
            </a: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</a:rPr>
              <a:t>such as embedded computers in devices and automobiles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98C1F26-5659-04D2-0D2B-AD6B97F2C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41549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Simple Structure  -- MS-DOS</a:t>
            </a:r>
            <a:endParaRPr lang="en-US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EFA8F1B4-D04F-5382-EDFA-18EEEE941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68363"/>
            <a:ext cx="4346575" cy="4530725"/>
          </a:xfrm>
        </p:spPr>
        <p:txBody>
          <a:bodyPr/>
          <a:lstStyle/>
          <a:p>
            <a:r>
              <a:rPr lang="en-US" altLang="en-US" sz="2400"/>
              <a:t>MS-DOS – written to provide the most functionality in the least space</a:t>
            </a:r>
          </a:p>
          <a:p>
            <a:pPr lvl="1"/>
            <a:r>
              <a:rPr lang="en-US" altLang="en-US" sz="1800"/>
              <a:t>Not divided into modules</a:t>
            </a:r>
          </a:p>
          <a:p>
            <a:pPr lvl="1"/>
            <a:r>
              <a:rPr lang="en-US" altLang="en-US" sz="1800"/>
              <a:t>Although MS-DOS has some structure, its interfaces and levels of functionality are not well separated</a:t>
            </a:r>
          </a:p>
        </p:txBody>
      </p:sp>
      <p:pic>
        <p:nvPicPr>
          <p:cNvPr id="138244" name="Picture 6" descr="2">
            <a:extLst>
              <a:ext uri="{FF2B5EF4-FFF2-40B4-BE49-F238E27FC236}">
                <a16:creationId xmlns:a16="http://schemas.microsoft.com/office/drawing/2014/main" id="{5EBE455D-BB66-0536-7412-4BA22589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1409700"/>
            <a:ext cx="3730625" cy="3989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B597FFE-B4C4-9F28-A3EA-19CF8C218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063" y="214313"/>
            <a:ext cx="7618412" cy="59055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Non Simple Structure  -- UNIX</a:t>
            </a:r>
            <a:endParaRPr lang="en-US" altLang="en-US" sz="2400" b="1" dirty="0">
              <a:solidFill>
                <a:srgbClr val="C00000"/>
              </a:solidFill>
            </a:endParaRP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C13EB7F5-2760-F177-BCFA-B3BBF08C3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5138" y="814388"/>
            <a:ext cx="8213725" cy="393954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z="2400" dirty="0"/>
              <a:t>      UNIX – limited by hardware functionality, the original UNIX operating system had limited structuring.  </a:t>
            </a:r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  <a:p>
            <a:pPr>
              <a:buFont typeface="Monotype Sorts" pitchFamily="-84" charset="2"/>
              <a:buNone/>
            </a:pPr>
            <a:r>
              <a:rPr lang="en-US" altLang="en-US" sz="2400" dirty="0"/>
              <a:t>The UNIX OS consists of two separable parts</a:t>
            </a:r>
          </a:p>
          <a:p>
            <a:pPr marL="971550" lvl="1" indent="-514350">
              <a:buFont typeface="Gill Sans MT" panose="020B0502020104020203" pitchFamily="34" charset="0"/>
              <a:buAutoNum type="romanUcPeriod"/>
            </a:pPr>
            <a:r>
              <a:rPr lang="en-US" altLang="en-US" sz="2000" b="1" dirty="0"/>
              <a:t>Systems programs</a:t>
            </a:r>
          </a:p>
          <a:p>
            <a:pPr marL="971550" lvl="1" indent="-514350">
              <a:buFont typeface="Gill Sans MT" panose="020B0502020104020203" pitchFamily="34" charset="0"/>
              <a:buAutoNum type="romanUcPeriod"/>
            </a:pPr>
            <a:r>
              <a:rPr lang="en-US" altLang="en-US" sz="2000" b="1" dirty="0"/>
              <a:t>The kernel</a:t>
            </a:r>
          </a:p>
          <a:p>
            <a:pPr lvl="2"/>
            <a:endParaRPr lang="en-US" altLang="en-US" sz="2000" dirty="0"/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Consists of everything below the system-call interface and above the physical hardware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Provides the </a:t>
            </a:r>
            <a:r>
              <a:rPr lang="en-US" altLang="en-US" sz="2000" b="1" dirty="0"/>
              <a:t>file system, CPU scheduling, memory management</a:t>
            </a:r>
            <a:r>
              <a:rPr lang="en-US" altLang="en-US" sz="2000" dirty="0"/>
              <a:t>, and other operating-system functions; a large number of functions for one level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189987D-2F81-468B-4A4E-66F90EB1A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963" y="150813"/>
            <a:ext cx="8631237" cy="41549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Traditional UNIX System Structure</a:t>
            </a:r>
          </a:p>
        </p:txBody>
      </p:sp>
      <p:pic>
        <p:nvPicPr>
          <p:cNvPr id="142339" name="Picture 4">
            <a:extLst>
              <a:ext uri="{FF2B5EF4-FFF2-40B4-BE49-F238E27FC236}">
                <a16:creationId xmlns:a16="http://schemas.microsoft.com/office/drawing/2014/main" id="{6A06D503-C2A8-184F-8A3B-6C8BEB48C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44" y="1219200"/>
            <a:ext cx="7516812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0" name="TextBox 1">
            <a:extLst>
              <a:ext uri="{FF2B5EF4-FFF2-40B4-BE49-F238E27FC236}">
                <a16:creationId xmlns:a16="http://schemas.microsoft.com/office/drawing/2014/main" id="{71D6B333-7CD9-D209-F4BE-63FC984B7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727075"/>
            <a:ext cx="6988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anose="020B0604030504040204" pitchFamily="34" charset="0"/>
                <a:ea typeface="MS PGothic" panose="020B0600070205080204" pitchFamily="34" charset="-128"/>
              </a:rPr>
              <a:t>Beyond simple but not fully layered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A33DD05-C68B-EFC3-22EB-9BC937DEA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41549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Layered Approach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C9657191-1592-F2EA-1BAC-9B0630F2B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088" y="1012825"/>
            <a:ext cx="4368800" cy="341632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The operating system is divided into a number of layers (levels), each built on top of lower layers.  </a:t>
            </a:r>
          </a:p>
          <a:p>
            <a:pPr marL="6858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The bottom layer (layer 0), is the </a:t>
            </a:r>
            <a:r>
              <a:rPr lang="en-US" altLang="en-US" sz="2400" b="1" dirty="0">
                <a:solidFill>
                  <a:srgbClr val="FF0000"/>
                </a:solidFill>
              </a:rPr>
              <a:t>hardware; the highest (layer N) is the user interface</a:t>
            </a:r>
            <a:endParaRPr lang="en-US" altLang="en-US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With modularity, layers are selected such that each uses functions (operations) and services of only lower-level layers</a:t>
            </a:r>
          </a:p>
        </p:txBody>
      </p:sp>
      <p:pic>
        <p:nvPicPr>
          <p:cNvPr id="144388" name="Picture 5">
            <a:extLst>
              <a:ext uri="{FF2B5EF4-FFF2-40B4-BE49-F238E27FC236}">
                <a16:creationId xmlns:a16="http://schemas.microsoft.com/office/drawing/2014/main" id="{F67E2FDD-5F8D-AA19-E752-3CF622B98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1203325"/>
            <a:ext cx="4052888" cy="4149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3D45745-6546-5B96-A47B-2A365D19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198438"/>
            <a:ext cx="8229600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>
                <a:solidFill>
                  <a:srgbClr val="C00000"/>
                </a:solidFill>
              </a:rPr>
              <a:t>Microkernel System Structure </a:t>
            </a:r>
            <a:endParaRPr lang="en-US" altLang="en-US" sz="2000" b="1" dirty="0">
              <a:solidFill>
                <a:srgbClr val="C00000"/>
              </a:solidFill>
            </a:endParaRP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1F1618A7-4956-0300-988E-4EC1386BC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163" y="774700"/>
            <a:ext cx="8829675" cy="4647426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Moves as much as from the </a:t>
            </a:r>
            <a:r>
              <a:rPr lang="en-US" altLang="en-US" sz="2400" dirty="0">
                <a:solidFill>
                  <a:srgbClr val="FF0000"/>
                </a:solidFill>
              </a:rPr>
              <a:t>kernel </a:t>
            </a:r>
            <a:r>
              <a:rPr lang="en-US" altLang="en-US" sz="2400" dirty="0"/>
              <a:t>into </a:t>
            </a:r>
            <a:r>
              <a:rPr lang="en-US" altLang="en-US" sz="2400" dirty="0">
                <a:solidFill>
                  <a:srgbClr val="FF0000"/>
                </a:solidFill>
              </a:rPr>
              <a:t>user space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3366FF"/>
                </a:solidFill>
              </a:rPr>
              <a:t>Mach </a:t>
            </a:r>
            <a:r>
              <a:rPr lang="en-US" altLang="en-US" sz="2400" dirty="0"/>
              <a:t>example of </a:t>
            </a:r>
            <a:r>
              <a:rPr lang="en-US" altLang="en-US" sz="2400" b="1" dirty="0">
                <a:solidFill>
                  <a:srgbClr val="3366FF"/>
                </a:solidFill>
              </a:rPr>
              <a:t>microkernel</a:t>
            </a:r>
          </a:p>
          <a:p>
            <a:pPr marL="6286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Mac OS X kernel (</a:t>
            </a:r>
            <a:r>
              <a:rPr lang="en-US" altLang="en-US" b="1" dirty="0">
                <a:solidFill>
                  <a:srgbClr val="3366FF"/>
                </a:solidFill>
              </a:rPr>
              <a:t>Darwin</a:t>
            </a:r>
            <a:r>
              <a:rPr lang="en-US" altLang="en-US" dirty="0"/>
              <a:t>) partly based on Mach</a:t>
            </a:r>
            <a:endParaRPr lang="en-US" altLang="en-US" sz="9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Communication takes place between user modules using </a:t>
            </a:r>
            <a:r>
              <a:rPr lang="en-US" altLang="en-US" sz="2400" b="1" dirty="0">
                <a:solidFill>
                  <a:srgbClr val="3366FF"/>
                </a:solidFill>
              </a:rPr>
              <a:t>message passing</a:t>
            </a:r>
            <a:endParaRPr lang="en-US" altLang="en-US" sz="9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Benefits:</a:t>
            </a:r>
          </a:p>
          <a:p>
            <a:pPr marL="628650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Easier to extend a microkernel</a:t>
            </a:r>
          </a:p>
          <a:p>
            <a:pPr marL="628650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Easier to port the operating system to new architectures</a:t>
            </a:r>
          </a:p>
          <a:p>
            <a:pPr marL="628650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More reliable (less code is running in kernel mode)</a:t>
            </a:r>
          </a:p>
          <a:p>
            <a:pPr marL="628650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More secure</a:t>
            </a:r>
            <a:endParaRPr lang="en-US" altLang="en-US" sz="9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Detriments:</a:t>
            </a:r>
          </a:p>
          <a:p>
            <a:pPr marL="628650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Performance overhead of user space to kernel space communication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CAE9794-6D10-3F4A-394D-D62E520A4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214313"/>
            <a:ext cx="8229600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2800" b="1">
                <a:solidFill>
                  <a:srgbClr val="C00000"/>
                </a:solidFill>
              </a:rPr>
              <a:t>Microkernel System Structure </a:t>
            </a:r>
            <a:endParaRPr lang="en-US" altLang="en-US" sz="2000" b="1">
              <a:solidFill>
                <a:srgbClr val="C00000"/>
              </a:solidFill>
            </a:endParaRPr>
          </a:p>
        </p:txBody>
      </p:sp>
      <p:pic>
        <p:nvPicPr>
          <p:cNvPr id="148483" name="Picture 2" descr="2_14.pdf">
            <a:extLst>
              <a:ext uri="{FF2B5EF4-FFF2-40B4-BE49-F238E27FC236}">
                <a16:creationId xmlns:a16="http://schemas.microsoft.com/office/drawing/2014/main" id="{966C2EDA-5C47-454E-ECCA-C42395BE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282700"/>
            <a:ext cx="7427912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3B1DA8A-99B4-E8DD-4F49-873BC77080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025" y="304800"/>
            <a:ext cx="7292975" cy="566738"/>
          </a:xfrm>
          <a:ln>
            <a:solidFill>
              <a:schemeClr val="accent1"/>
            </a:solidFill>
          </a:ln>
        </p:spPr>
        <p:txBody>
          <a:bodyPr wrap="square" lIns="0" tIns="12065" rIns="0" bIns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  <a:defRPr/>
            </a:pPr>
            <a:r>
              <a:rPr sz="3600" b="1" spc="-10" dirty="0">
                <a:solidFill>
                  <a:srgbClr val="C00000"/>
                </a:solidFill>
                <a:latin typeface="Caladea"/>
                <a:cs typeface="Caladea"/>
              </a:rPr>
              <a:t>Solaris Modular</a:t>
            </a:r>
            <a:r>
              <a:rPr sz="3600" b="1" spc="50" dirty="0">
                <a:solidFill>
                  <a:srgbClr val="C00000"/>
                </a:solidFill>
                <a:latin typeface="Caladea"/>
                <a:cs typeface="Caladea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adea"/>
                <a:cs typeface="Caladea"/>
              </a:rPr>
              <a:t>Approach</a:t>
            </a:r>
            <a:endParaRPr sz="3600" b="1" dirty="0">
              <a:solidFill>
                <a:srgbClr val="C00000"/>
              </a:solidFill>
              <a:latin typeface="Caladea"/>
              <a:cs typeface="Caladea"/>
            </a:endParaRPr>
          </a:p>
        </p:txBody>
      </p:sp>
      <p:sp>
        <p:nvSpPr>
          <p:cNvPr id="150531" name="object 3">
            <a:extLst>
              <a:ext uri="{FF2B5EF4-FFF2-40B4-BE49-F238E27FC236}">
                <a16:creationId xmlns:a16="http://schemas.microsoft.com/office/drawing/2014/main" id="{BB74ABC5-C33A-9FBA-F177-305C9E801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3" y="1301750"/>
            <a:ext cx="6954837" cy="37480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988BB01-80C2-7920-F53B-D0186BE51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41549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iOS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FFB58DC6-31E3-404B-98B9-3B5097755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58850"/>
            <a:ext cx="5834063" cy="373948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Apple mobile OS for </a:t>
            </a:r>
            <a:r>
              <a:rPr lang="en-US" altLang="en-US" sz="2800" b="1" i="1" dirty="0"/>
              <a:t>iPhone</a:t>
            </a:r>
            <a:r>
              <a:rPr lang="en-US" altLang="en-US" sz="2800" dirty="0"/>
              <a:t>, </a:t>
            </a:r>
            <a:r>
              <a:rPr lang="en-US" altLang="en-US" sz="2800" b="1" i="1" dirty="0"/>
              <a:t>iPad</a:t>
            </a:r>
            <a:endParaRPr lang="en-US" altLang="en-US" sz="2800" dirty="0"/>
          </a:p>
          <a:p>
            <a:pPr marL="6286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Structured on Mac OS X, added functionality</a:t>
            </a:r>
          </a:p>
          <a:p>
            <a:pPr marL="6286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Does not run OS X applications natively</a:t>
            </a:r>
          </a:p>
          <a:p>
            <a:pPr marL="9715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Also runs on different CPU architecture (ARM vs. Intel)</a:t>
            </a:r>
          </a:p>
          <a:p>
            <a:pPr marL="6286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3366FF"/>
                </a:solidFill>
              </a:rPr>
              <a:t>Cocoa Touch </a:t>
            </a:r>
            <a:r>
              <a:rPr lang="en-US" altLang="en-US" sz="2000" dirty="0"/>
              <a:t>Objective-C API for developing apps</a:t>
            </a:r>
          </a:p>
          <a:p>
            <a:pPr marL="6286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3366FF"/>
                </a:solidFill>
              </a:rPr>
              <a:t>Media services </a:t>
            </a:r>
            <a:r>
              <a:rPr lang="en-US" altLang="en-US" sz="2000" dirty="0"/>
              <a:t>layer for graphics, audio, video</a:t>
            </a:r>
          </a:p>
          <a:p>
            <a:pPr marL="6286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3366FF"/>
                </a:solidFill>
              </a:rPr>
              <a:t>Core services </a:t>
            </a:r>
            <a:r>
              <a:rPr lang="en-US" altLang="en-US" sz="2000" dirty="0"/>
              <a:t>provides cloud computing, databases</a:t>
            </a:r>
          </a:p>
          <a:p>
            <a:pPr marL="6286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Core operating system, based on Mac OS X kernel</a:t>
            </a:r>
          </a:p>
        </p:txBody>
      </p:sp>
      <p:pic>
        <p:nvPicPr>
          <p:cNvPr id="151556" name="Picture 1" descr="2_17.pdf">
            <a:extLst>
              <a:ext uri="{FF2B5EF4-FFF2-40B4-BE49-F238E27FC236}">
                <a16:creationId xmlns:a16="http://schemas.microsoft.com/office/drawing/2014/main" id="{DD797986-DE32-75E6-BE98-867094B6A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2430463"/>
            <a:ext cx="1952625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BCBB58-DCD0-DF19-9861-5ABD5F011F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6575" y="42863"/>
            <a:ext cx="8226425" cy="566181"/>
          </a:xfrm>
          <a:ln>
            <a:solidFill>
              <a:schemeClr val="accent1"/>
            </a:solidFill>
          </a:ln>
        </p:spPr>
        <p:txBody>
          <a:bodyPr wrap="square" lIns="0" tIns="12065" rIns="0" bIns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  <a:defRPr/>
            </a:pPr>
            <a:r>
              <a:rPr sz="3600" spc="-20" dirty="0">
                <a:solidFill>
                  <a:srgbClr val="C00000"/>
                </a:solidFill>
                <a:latin typeface="Caladea"/>
                <a:cs typeface="Caladea"/>
              </a:rPr>
              <a:t>Android</a:t>
            </a:r>
            <a:endParaRPr sz="3600" dirty="0">
              <a:solidFill>
                <a:srgbClr val="C00000"/>
              </a:solidFill>
              <a:latin typeface="Caladea"/>
              <a:cs typeface="Caladea"/>
            </a:endParaRPr>
          </a:p>
        </p:txBody>
      </p:sp>
      <p:sp>
        <p:nvSpPr>
          <p:cNvPr id="153603" name="object 3">
            <a:extLst>
              <a:ext uri="{FF2B5EF4-FFF2-40B4-BE49-F238E27FC236}">
                <a16:creationId xmlns:a16="http://schemas.microsoft.com/office/drawing/2014/main" id="{CF4ABF08-97D0-C714-1C76-3231065A6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762000"/>
            <a:ext cx="8885237" cy="426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>
            <a:spAutoFit/>
          </a:bodyPr>
          <a:lstStyle>
            <a:lvl1pPr marL="24130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39713" algn="l"/>
                <a:tab pos="2413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6985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39713" algn="l"/>
                <a:tab pos="241300" algn="l"/>
              </a:tabLst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557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39713" algn="l"/>
                <a:tab pos="241300" algn="l"/>
              </a:tabLst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39713" algn="l"/>
                <a:tab pos="241300" algn="l"/>
              </a:tabLst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39713" algn="l"/>
                <a:tab pos="241300" algn="l"/>
              </a:tabLst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39713" algn="l"/>
                <a:tab pos="241300" algn="l"/>
              </a:tabLst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39713" algn="l"/>
                <a:tab pos="241300" algn="l"/>
              </a:tabLst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39713" algn="l"/>
                <a:tab pos="241300" algn="l"/>
              </a:tabLst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39713" algn="l"/>
                <a:tab pos="241300" algn="l"/>
              </a:tabLst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  <a:buSzTx/>
            </a:pPr>
            <a:r>
              <a:rPr lang="en-US" altLang="en-US" dirty="0">
                <a:latin typeface="Carlito"/>
                <a:ea typeface="Carlito"/>
                <a:cs typeface="Carlito"/>
              </a:rPr>
              <a:t>Developed by Open Handset Alliance (</a:t>
            </a:r>
            <a:r>
              <a:rPr lang="en-US" altLang="en-US" dirty="0">
                <a:solidFill>
                  <a:srgbClr val="C00000"/>
                </a:solidFill>
                <a:latin typeface="Carlito"/>
                <a:ea typeface="Carlito"/>
                <a:cs typeface="Carlito"/>
              </a:rPr>
              <a:t>mostly Google)</a:t>
            </a:r>
          </a:p>
          <a:p>
            <a:pPr lvl="1">
              <a:lnSpc>
                <a:spcPct val="100000"/>
              </a:lnSpc>
              <a:spcBef>
                <a:spcPts val="263"/>
              </a:spcBef>
              <a:buClrTx/>
              <a:buSzTx/>
            </a:pPr>
            <a:r>
              <a:rPr lang="en-US" altLang="en-US" sz="2000" dirty="0">
                <a:latin typeface="Carlito"/>
                <a:ea typeface="Carlito"/>
                <a:cs typeface="Carlito"/>
              </a:rPr>
              <a:t>Open Source</a:t>
            </a:r>
          </a:p>
          <a:p>
            <a:pPr>
              <a:lnSpc>
                <a:spcPct val="100000"/>
              </a:lnSpc>
              <a:spcBef>
                <a:spcPts val="775"/>
              </a:spcBef>
              <a:buClrTx/>
              <a:buSzTx/>
            </a:pPr>
            <a:r>
              <a:rPr lang="en-US" altLang="en-US" dirty="0">
                <a:latin typeface="Carlito"/>
                <a:ea typeface="Carlito"/>
                <a:cs typeface="Carlito"/>
              </a:rPr>
              <a:t>Similar stack to iOS</a:t>
            </a:r>
          </a:p>
          <a:p>
            <a:pPr>
              <a:lnSpc>
                <a:spcPct val="100000"/>
              </a:lnSpc>
              <a:spcBef>
                <a:spcPts val="750"/>
              </a:spcBef>
              <a:buClrTx/>
              <a:buSzTx/>
            </a:pPr>
            <a:r>
              <a:rPr lang="en-US" altLang="en-US" dirty="0">
                <a:latin typeface="Carlito"/>
                <a:ea typeface="Carlito"/>
                <a:cs typeface="Carlito"/>
              </a:rPr>
              <a:t>Based on Linux kernel but modified</a:t>
            </a:r>
          </a:p>
          <a:p>
            <a:pPr lvl="1">
              <a:lnSpc>
                <a:spcPct val="100000"/>
              </a:lnSpc>
              <a:spcBef>
                <a:spcPts val="263"/>
              </a:spcBef>
              <a:buClrTx/>
              <a:buSzTx/>
            </a:pPr>
            <a:r>
              <a:rPr lang="en-US" altLang="en-US" sz="2000" dirty="0">
                <a:latin typeface="Carlito"/>
                <a:ea typeface="Carlito"/>
                <a:cs typeface="Carlito"/>
              </a:rPr>
              <a:t>Provides process, memory, device-driver management</a:t>
            </a:r>
          </a:p>
          <a:p>
            <a:pPr lvl="1">
              <a:lnSpc>
                <a:spcPct val="100000"/>
              </a:lnSpc>
              <a:spcBef>
                <a:spcPts val="263"/>
              </a:spcBef>
              <a:buClrTx/>
              <a:buSzTx/>
            </a:pPr>
            <a:r>
              <a:rPr lang="en-US" altLang="en-US" sz="2000" dirty="0">
                <a:latin typeface="Carlito"/>
                <a:ea typeface="Carlito"/>
                <a:cs typeface="Carlito"/>
              </a:rPr>
              <a:t>Adds power management</a:t>
            </a:r>
          </a:p>
          <a:p>
            <a:pPr>
              <a:lnSpc>
                <a:spcPts val="2163"/>
              </a:lnSpc>
              <a:spcBef>
                <a:spcPts val="1038"/>
              </a:spcBef>
              <a:buClrTx/>
              <a:buSzTx/>
            </a:pPr>
            <a:r>
              <a:rPr lang="en-US" altLang="en-US" dirty="0">
                <a:latin typeface="Carlito"/>
                <a:ea typeface="Carlito"/>
                <a:cs typeface="Carlito"/>
              </a:rPr>
              <a:t>Runtime environment includes core set of libraries and Dalvik  virtual machine</a:t>
            </a:r>
          </a:p>
          <a:p>
            <a:pPr lvl="1">
              <a:lnSpc>
                <a:spcPct val="100000"/>
              </a:lnSpc>
              <a:spcBef>
                <a:spcPts val="213"/>
              </a:spcBef>
              <a:buClrTx/>
              <a:buSzTx/>
            </a:pPr>
            <a:r>
              <a:rPr lang="en-US" altLang="en-US" sz="2000" dirty="0">
                <a:latin typeface="Carlito"/>
                <a:ea typeface="Carlito"/>
                <a:cs typeface="Carlito"/>
              </a:rPr>
              <a:t>Apps developed in Java plus Android API</a:t>
            </a:r>
          </a:p>
          <a:p>
            <a:pPr lvl="2">
              <a:lnSpc>
                <a:spcPts val="2163"/>
              </a:lnSpc>
              <a:spcBef>
                <a:spcPts val="538"/>
              </a:spcBef>
              <a:buClrTx/>
              <a:buSzTx/>
            </a:pPr>
            <a:r>
              <a:rPr lang="en-US" altLang="en-US" sz="2000" dirty="0">
                <a:latin typeface="Carlito"/>
                <a:ea typeface="Carlito"/>
                <a:cs typeface="Carlito"/>
              </a:rPr>
              <a:t>Java class files compiled to Java bytecode then translated  to executable than runs in Dalvik VM</a:t>
            </a:r>
          </a:p>
          <a:p>
            <a:pPr>
              <a:lnSpc>
                <a:spcPts val="2275"/>
              </a:lnSpc>
              <a:spcBef>
                <a:spcPts val="738"/>
              </a:spcBef>
              <a:buClrTx/>
              <a:buSzTx/>
            </a:pPr>
            <a:r>
              <a:rPr lang="en-US" altLang="en-US" dirty="0">
                <a:latin typeface="Carlito"/>
                <a:ea typeface="Carlito"/>
                <a:cs typeface="Carlito"/>
              </a:rPr>
              <a:t>Libraries include frameworks for web browser (</a:t>
            </a:r>
            <a:r>
              <a:rPr lang="en-US" altLang="en-US" dirty="0" err="1">
                <a:latin typeface="Carlito"/>
                <a:ea typeface="Carlito"/>
                <a:cs typeface="Carlito"/>
              </a:rPr>
              <a:t>webkit</a:t>
            </a:r>
            <a:r>
              <a:rPr lang="en-US" altLang="en-US" dirty="0">
                <a:latin typeface="Carlito"/>
                <a:ea typeface="Carlito"/>
                <a:cs typeface="Carlito"/>
              </a:rPr>
              <a:t>), database</a:t>
            </a:r>
          </a:p>
          <a:p>
            <a:pPr>
              <a:lnSpc>
                <a:spcPts val="2275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arlito"/>
                <a:ea typeface="Carlito"/>
                <a:cs typeface="Carlito"/>
              </a:rPr>
              <a:t>(SQLite), multimedia, smaller </a:t>
            </a:r>
            <a:r>
              <a:rPr lang="en-US" altLang="en-US" dirty="0" err="1">
                <a:latin typeface="Carlito"/>
                <a:ea typeface="Carlito"/>
                <a:cs typeface="Carlito"/>
              </a:rPr>
              <a:t>libc</a:t>
            </a:r>
            <a:endParaRPr lang="en-US" altLang="en-US" dirty="0">
              <a:latin typeface="Carlito"/>
              <a:ea typeface="Carlito"/>
              <a:cs typeface="Carli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5202939-FFC8-F696-07DE-F90E3807D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1549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Android Architecture</a:t>
            </a:r>
          </a:p>
        </p:txBody>
      </p:sp>
      <p:pic>
        <p:nvPicPr>
          <p:cNvPr id="154627" name="Content Placeholder 2" descr="2_18.pdf">
            <a:extLst>
              <a:ext uri="{FF2B5EF4-FFF2-40B4-BE49-F238E27FC236}">
                <a16:creationId xmlns:a16="http://schemas.microsoft.com/office/drawing/2014/main" id="{D57246B0-F0C1-DA95-8DD2-4EAF0925D1F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3" b="15273"/>
          <a:stretch>
            <a:fillRect/>
          </a:stretch>
        </p:blipFill>
        <p:spPr>
          <a:xfrm>
            <a:off x="0" y="990600"/>
            <a:ext cx="7254875" cy="399573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CC55A15-6149-190F-AC97-520C4639D6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3538" y="166688"/>
            <a:ext cx="7510462" cy="55403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71500" indent="-5715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Operating System Definition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15850D8-D100-6C76-CDC6-B48BDB82EE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28700"/>
            <a:ext cx="8382000" cy="2832100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OS is a </a:t>
            </a:r>
            <a:r>
              <a:rPr lang="en-US" altLang="en-US" sz="3200" b="1" dirty="0">
                <a:solidFill>
                  <a:srgbClr val="3366FF"/>
                </a:solidFill>
              </a:rPr>
              <a:t>resource allocator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Manages all resources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Decides between conflicting requests for efficient and fair resource use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OS is a </a:t>
            </a:r>
            <a:r>
              <a:rPr lang="en-US" altLang="en-US" sz="3200" b="1" dirty="0">
                <a:solidFill>
                  <a:srgbClr val="3366FF"/>
                </a:solidFill>
              </a:rPr>
              <a:t>control program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Controls execution of programs to prevent errors and improper use of the computer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object 3">
            <a:extLst>
              <a:ext uri="{FF2B5EF4-FFF2-40B4-BE49-F238E27FC236}">
                <a16:creationId xmlns:a16="http://schemas.microsoft.com/office/drawing/2014/main" id="{4D22EF2A-B5A0-8615-35D8-18E6479DB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93" y="5862"/>
            <a:ext cx="8405813" cy="5443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F41958-F26F-2657-56FD-88A4861F2805}"/>
              </a:ext>
            </a:extLst>
          </p:cNvPr>
          <p:cNvSpPr txBox="1"/>
          <p:nvPr/>
        </p:nvSpPr>
        <p:spPr>
          <a:xfrm>
            <a:off x="457200" y="685800"/>
            <a:ext cx="8534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System programs are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software programs to manage the computer's resources and provide services to other software programs or users.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System programs are an essential part of an operating system and include a wide range of utilities 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managing files, 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allocating memory, 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scheduling tasks, and 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providing security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Loaders and linkers are two important types of system programs that are responsible for loading and linking programs into memory for execution.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8343D-4CFD-D088-18D6-FC611BF393CC}"/>
              </a:ext>
            </a:extLst>
          </p:cNvPr>
          <p:cNvSpPr txBox="1"/>
          <p:nvPr/>
        </p:nvSpPr>
        <p:spPr>
          <a:xfrm>
            <a:off x="304800" y="150857"/>
            <a:ext cx="75438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System Programs[ loaders, linkers...],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747995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F41958-F26F-2657-56FD-88A4861F2805}"/>
              </a:ext>
            </a:extLst>
          </p:cNvPr>
          <p:cNvSpPr txBox="1"/>
          <p:nvPr/>
        </p:nvSpPr>
        <p:spPr>
          <a:xfrm>
            <a:off x="457200" y="990600"/>
            <a:ext cx="85344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+mj-lt"/>
              </a:rPr>
              <a:t>Loaders: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Loaders are programs that load executable files into memory for execution.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When a user wants to run a program, the loader reads the program's executable file and transfers it from the storage device into memory.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8343D-4CFD-D088-18D6-FC611BF393CC}"/>
              </a:ext>
            </a:extLst>
          </p:cNvPr>
          <p:cNvSpPr txBox="1"/>
          <p:nvPr/>
        </p:nvSpPr>
        <p:spPr>
          <a:xfrm>
            <a:off x="304800" y="150857"/>
            <a:ext cx="75438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System Programs[ loaders, linkers...] 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863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F41958-F26F-2657-56FD-88A4861F2805}"/>
              </a:ext>
            </a:extLst>
          </p:cNvPr>
          <p:cNvSpPr txBox="1"/>
          <p:nvPr/>
        </p:nvSpPr>
        <p:spPr>
          <a:xfrm>
            <a:off x="762000" y="458956"/>
            <a:ext cx="8077200" cy="266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+mj-lt"/>
              </a:rPr>
              <a:t>Linkers: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Linkers are programs that link object files together to create an executable file.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Object files are produced by the compiler and contain the compiled code for a single module of the program.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Linkers take these object files and combine them into a single executable file. </a:t>
            </a:r>
          </a:p>
        </p:txBody>
      </p:sp>
    </p:spTree>
    <p:extLst>
      <p:ext uri="{BB962C8B-B14F-4D97-AF65-F5344CB8AC3E}">
        <p14:creationId xmlns:p14="http://schemas.microsoft.com/office/powerpoint/2010/main" val="2722438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F41958-F26F-2657-56FD-88A4861F2805}"/>
              </a:ext>
            </a:extLst>
          </p:cNvPr>
          <p:cNvSpPr txBox="1"/>
          <p:nvPr/>
        </p:nvSpPr>
        <p:spPr>
          <a:xfrm>
            <a:off x="533400" y="304800"/>
            <a:ext cx="8077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Compiler:</a:t>
            </a:r>
          </a:p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software program that translates human-readable source code written in a high-level programming language into machine-readable code (object code) that a computer executes 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compiling involves several stages, including lexical analysis, syntax analysis, semantic analysis, code generation, and optimization.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Compilers are also used to create libraries, operating systems, and other software systems. 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Some examples of popular compilers include GCC, Clang, Microsoft Visual C++, and Java Compiler.</a:t>
            </a:r>
          </a:p>
        </p:txBody>
      </p:sp>
    </p:spTree>
    <p:extLst>
      <p:ext uri="{BB962C8B-B14F-4D97-AF65-F5344CB8AC3E}">
        <p14:creationId xmlns:p14="http://schemas.microsoft.com/office/powerpoint/2010/main" val="2626035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F41958-F26F-2657-56FD-88A4861F2805}"/>
              </a:ext>
            </a:extLst>
          </p:cNvPr>
          <p:cNvSpPr txBox="1"/>
          <p:nvPr/>
        </p:nvSpPr>
        <p:spPr>
          <a:xfrm>
            <a:off x="533400" y="675620"/>
            <a:ext cx="830580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Linux is a free and open-source operating system (OS) based on the Unix operating system. It was created in 1991 by Linus Torvalds, 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widely used in a variety of applications, from servers to desktops to embedded systems.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One of the key features of Linux is its modularity and flexibility. 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Linux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kernel is the core of the operating system,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and it can be customized and configured in many different ways to meet the needs of specific applications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Linux is also known for its stable, robustness and reliability.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key advantage of Linux is its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EDB7F-6D4A-2DC2-53BA-EEBD8E20174E}"/>
              </a:ext>
            </a:extLst>
          </p:cNvPr>
          <p:cNvSpPr txBox="1"/>
          <p:nvPr/>
        </p:nvSpPr>
        <p:spPr>
          <a:xfrm>
            <a:off x="647700" y="152400"/>
            <a:ext cx="78486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Introduction to Linux OS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454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F41958-F26F-2657-56FD-88A4861F2805}"/>
              </a:ext>
            </a:extLst>
          </p:cNvPr>
          <p:cNvSpPr txBox="1"/>
          <p:nvPr/>
        </p:nvSpPr>
        <p:spPr>
          <a:xfrm>
            <a:off x="533400" y="675620"/>
            <a:ext cx="8305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Some of the most popular Linux distributions include </a:t>
            </a:r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Ubuntu, </a:t>
            </a:r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Debian, </a:t>
            </a:r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CentOS, </a:t>
            </a:r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Fedora, and </a:t>
            </a:r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Red Hat Enterprise Linux. </a:t>
            </a:r>
            <a:endParaRPr lang="en-US" sz="16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Linux is also used in a variety of other applications, including embedded systems, smartphones, and other mobile devices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EDB7F-6D4A-2DC2-53BA-EEBD8E20174E}"/>
              </a:ext>
            </a:extLst>
          </p:cNvPr>
          <p:cNvSpPr txBox="1"/>
          <p:nvPr/>
        </p:nvSpPr>
        <p:spPr>
          <a:xfrm>
            <a:off x="647700" y="152400"/>
            <a:ext cx="7848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Introduction to Linux OS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188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F41958-F26F-2657-56FD-88A4861F2805}"/>
              </a:ext>
            </a:extLst>
          </p:cNvPr>
          <p:cNvSpPr txBox="1"/>
          <p:nvPr/>
        </p:nvSpPr>
        <p:spPr>
          <a:xfrm>
            <a:off x="457200" y="675620"/>
            <a:ext cx="8382000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Linux operating system has a modular architecture consisting of several layers, each with its own set of functions and responsibilities. 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main components of the Linux architecture: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Kernel: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The kernel is the core of the Linux operating system.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responsible for managing system resources such as memory, CPU, and I/O devices.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also provides an interface for system calls and manages processes, threads, and synchronization.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Shell: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shell is the command-line interface (CLI) of the Linux system.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It is a program that allows users to interact with the operating system by typing commands.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also provides a scripting language that allows users to automate tasks and create complex programs.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EDB7F-6D4A-2DC2-53BA-EEBD8E20174E}"/>
              </a:ext>
            </a:extLst>
          </p:cNvPr>
          <p:cNvSpPr txBox="1"/>
          <p:nvPr/>
        </p:nvSpPr>
        <p:spPr>
          <a:xfrm>
            <a:off x="304800" y="152400"/>
            <a:ext cx="784860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Linux </a:t>
            </a:r>
            <a:r>
              <a:rPr lang="en-US" sz="32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ARCHITECTURE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050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F41958-F26F-2657-56FD-88A4861F2805}"/>
              </a:ext>
            </a:extLst>
          </p:cNvPr>
          <p:cNvSpPr txBox="1"/>
          <p:nvPr/>
        </p:nvSpPr>
        <p:spPr>
          <a:xfrm>
            <a:off x="419100" y="76200"/>
            <a:ext cx="830580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Libraries: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Linux includes a set of libraries that provide common functionality to applications.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libraries contain pre-written code that can be called by applications, such as functions for handling input/output or networking.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Applications: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Applications are user-level programs that run on top of the Linux operating system.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an range from simple command-line utilities to complex graphical applications.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File system: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Linux file system is hierarchical and organized in a tree-like structure.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root directory is denoted by a forward slash (/), and all other directories and files are organized under it.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Linux supports many file systems, like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ext4, XFS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and </a:t>
            </a:r>
            <a:r>
              <a:rPr lang="en-US" sz="2000" dirty="0" err="1">
                <a:solidFill>
                  <a:srgbClr val="374151"/>
                </a:solidFill>
                <a:latin typeface="Söhne"/>
              </a:rPr>
              <a:t>etc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600097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F41958-F26F-2657-56FD-88A4861F2805}"/>
              </a:ext>
            </a:extLst>
          </p:cNvPr>
          <p:cNvSpPr txBox="1"/>
          <p:nvPr/>
        </p:nvSpPr>
        <p:spPr>
          <a:xfrm>
            <a:off x="228600" y="383084"/>
            <a:ext cx="8153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Device drivers: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Device drivers are responsible for managing hardware devices such as disk drives, network cards, and printers. </a:t>
            </a:r>
          </a:p>
        </p:txBody>
      </p:sp>
      <p:pic>
        <p:nvPicPr>
          <p:cNvPr id="1026" name="Picture 2" descr="Linux Architecture - AdminCool">
            <a:extLst>
              <a:ext uri="{FF2B5EF4-FFF2-40B4-BE49-F238E27FC236}">
                <a16:creationId xmlns:a16="http://schemas.microsoft.com/office/drawing/2014/main" id="{E444165D-7E17-118F-6331-55B2B4F0E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52525"/>
            <a:ext cx="77724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0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3B1DE10-0370-0997-A010-B76A1BF59E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9188" y="198438"/>
            <a:ext cx="8024812" cy="57626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0" indent="-5715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Operating System Definition </a:t>
            </a:r>
            <a:r>
              <a:rPr lang="en-US" altLang="en-US" sz="2400" b="1" dirty="0">
                <a:solidFill>
                  <a:srgbClr val="FF0000"/>
                </a:solidFill>
              </a:rPr>
              <a:t>(Cont.)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FF52A6F-4A04-2AD5-D14C-74EF31182B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71563"/>
            <a:ext cx="8686800" cy="471487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No universally accepted definition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sz="2800" dirty="0"/>
              <a:t>“</a:t>
            </a:r>
            <a:r>
              <a:rPr lang="en-US" altLang="ja-JP" sz="2800" dirty="0"/>
              <a:t>Everything a vendor ships when you order an operating system</a:t>
            </a:r>
            <a:r>
              <a:rPr lang="ja-JP" altLang="en-US" sz="2800" dirty="0"/>
              <a:t>”</a:t>
            </a:r>
            <a:r>
              <a:rPr lang="en-US" altLang="ja-JP" sz="2800" dirty="0"/>
              <a:t> is a good approximation</a:t>
            </a:r>
          </a:p>
          <a:p>
            <a:pPr marL="6858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But varies wildly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sz="2800" dirty="0"/>
              <a:t>“</a:t>
            </a:r>
            <a:r>
              <a:rPr lang="en-US" altLang="ja-JP" sz="2800" dirty="0"/>
              <a:t>The one program running at all times on the computer</a:t>
            </a:r>
            <a:r>
              <a:rPr lang="ja-JP" altLang="en-US" sz="2800" dirty="0"/>
              <a:t>”</a:t>
            </a:r>
            <a:r>
              <a:rPr lang="en-US" altLang="ja-JP" sz="2800" dirty="0"/>
              <a:t> is the </a:t>
            </a:r>
            <a:r>
              <a:rPr lang="en-US" altLang="ja-JP" sz="2800" b="1" dirty="0">
                <a:solidFill>
                  <a:srgbClr val="3366FF"/>
                </a:solidFill>
              </a:rPr>
              <a:t>kernel</a:t>
            </a:r>
            <a:r>
              <a:rPr lang="en-US" altLang="ja-JP" sz="2800" b="1" dirty="0"/>
              <a:t>  </a:t>
            </a:r>
            <a:endParaRPr lang="en-US" altLang="ja-JP" sz="2800" dirty="0"/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2800" dirty="0"/>
              <a:t>Everything else is either</a:t>
            </a:r>
          </a:p>
          <a:p>
            <a:pPr marL="800100" lvl="1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2800" b="1" dirty="0">
                <a:solidFill>
                  <a:schemeClr val="accent2">
                    <a:lumMod val="50000"/>
                  </a:schemeClr>
                </a:solidFill>
              </a:rPr>
              <a:t>a system program (ships with the operating system) , or</a:t>
            </a:r>
          </a:p>
          <a:p>
            <a:pPr marL="800100" lvl="1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2800" b="1" dirty="0">
                <a:solidFill>
                  <a:schemeClr val="accent2">
                    <a:lumMod val="50000"/>
                  </a:schemeClr>
                </a:solidFill>
              </a:rPr>
              <a:t>an application program</a:t>
            </a:r>
            <a:endParaRPr lang="en-US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49A7348-8CE9-DA1B-7D28-A84C84FE4E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55403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71500" indent="-5715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b="1" dirty="0"/>
              <a:t>Computer Startup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DE929E7-36E3-C58B-7E9E-E5C9B812A2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3488"/>
            <a:ext cx="8664575" cy="2462212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3366FF"/>
                </a:solidFill>
              </a:rPr>
              <a:t>bootstrap program</a:t>
            </a:r>
            <a:r>
              <a:rPr lang="en-US" altLang="en-US" sz="3200" dirty="0">
                <a:solidFill>
                  <a:srgbClr val="3366FF"/>
                </a:solidFill>
              </a:rPr>
              <a:t> </a:t>
            </a:r>
            <a:r>
              <a:rPr lang="en-US" altLang="en-US" sz="3200" dirty="0"/>
              <a:t>is loaded at power-up or reboot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Typically stored in ROM or EPROM, generally known as </a:t>
            </a:r>
            <a:r>
              <a:rPr lang="en-US" altLang="en-US" sz="2400" b="1" dirty="0">
                <a:solidFill>
                  <a:srgbClr val="3366FF"/>
                </a:solidFill>
              </a:rPr>
              <a:t>firmware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Initializes all aspects of system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Loads operating system kernel and starts execution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10E0647-6222-4BFA-852D-F569CA565FDD}" vid="{86326667-720E-440F-8400-C58D07B576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30206</TotalTime>
  <Words>4253</Words>
  <Application>Microsoft Office PowerPoint</Application>
  <PresentationFormat>On-screen Show (4:3)</PresentationFormat>
  <Paragraphs>525</Paragraphs>
  <Slides>79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5" baseType="lpstr">
      <vt:lpstr>Arial</vt:lpstr>
      <vt:lpstr>Caladea</vt:lpstr>
      <vt:lpstr>Calibri</vt:lpstr>
      <vt:lpstr>Carlito</vt:lpstr>
      <vt:lpstr>Gill Sans MT</vt:lpstr>
      <vt:lpstr>Helvetica</vt:lpstr>
      <vt:lpstr>Monotype Sorts</vt:lpstr>
      <vt:lpstr>Palatino-Bold</vt:lpstr>
      <vt:lpstr>Palatino-BoldItalic</vt:lpstr>
      <vt:lpstr>Palatino-Roman</vt:lpstr>
      <vt:lpstr>Söhne</vt:lpstr>
      <vt:lpstr>Times New Roman</vt:lpstr>
      <vt:lpstr>Verdana</vt:lpstr>
      <vt:lpstr>Webdings</vt:lpstr>
      <vt:lpstr>Wingdings</vt:lpstr>
      <vt:lpstr>Theme1</vt:lpstr>
      <vt:lpstr>Module-1</vt:lpstr>
      <vt:lpstr>Contents Module 1: Introduction [9 Hrs.] [Knowledge Level (1)]</vt:lpstr>
      <vt:lpstr>What is an Operating System?</vt:lpstr>
      <vt:lpstr>Computer System Structure</vt:lpstr>
      <vt:lpstr>Four Components of a Computer System</vt:lpstr>
      <vt:lpstr>What Operating Systems Do</vt:lpstr>
      <vt:lpstr>Operating System Definition</vt:lpstr>
      <vt:lpstr>Operating System Definition (Cont.)</vt:lpstr>
      <vt:lpstr>Computer Startup</vt:lpstr>
      <vt:lpstr>Computer System Organization</vt:lpstr>
      <vt:lpstr>Computer-System Operation</vt:lpstr>
      <vt:lpstr>Storage Structure</vt:lpstr>
      <vt:lpstr>Storage Hierarchy</vt:lpstr>
      <vt:lpstr>Storage-Device Hierarchy</vt:lpstr>
      <vt:lpstr>How a Modern Computer Works</vt:lpstr>
      <vt:lpstr>Computer-System Architecture</vt:lpstr>
      <vt:lpstr>Symmetric Multiprocessing Architecture</vt:lpstr>
      <vt:lpstr>Dual-Core Design</vt:lpstr>
      <vt:lpstr>PowerPoint Presentation</vt:lpstr>
      <vt:lpstr>Clustered Systems</vt:lpstr>
      <vt:lpstr>Clustered Systems</vt:lpstr>
      <vt:lpstr>Operating System Structure</vt:lpstr>
      <vt:lpstr>Memory Layout for Multiprogrammed System</vt:lpstr>
      <vt:lpstr>Operating-System Operations</vt:lpstr>
      <vt:lpstr>User Applications</vt:lpstr>
      <vt:lpstr>Operating-System Operations (cont.)</vt:lpstr>
      <vt:lpstr>Transition from User to Kernel Mode</vt:lpstr>
      <vt:lpstr>Process Management</vt:lpstr>
      <vt:lpstr>Process Management        contd…</vt:lpstr>
      <vt:lpstr>Process Management Activities</vt:lpstr>
      <vt:lpstr>Memory Management</vt:lpstr>
      <vt:lpstr>Storage Management</vt:lpstr>
      <vt:lpstr>Mass-Storage Management</vt:lpstr>
      <vt:lpstr>Performance of Various Levels of Storage</vt:lpstr>
      <vt:lpstr>Migration of data “A” from Disk to Register</vt:lpstr>
      <vt:lpstr>I/O Subsystem</vt:lpstr>
      <vt:lpstr>Protection and Security</vt:lpstr>
      <vt:lpstr>Computing Environments</vt:lpstr>
      <vt:lpstr>PowerPoint Presentation</vt:lpstr>
      <vt:lpstr>Computing Environments – Distributed</vt:lpstr>
      <vt:lpstr>Computing Environments - Client-Server</vt:lpstr>
      <vt:lpstr>Computing Environments – Peer-to-Peer</vt:lpstr>
      <vt:lpstr>Computing Environments – Virtualization</vt:lpstr>
      <vt:lpstr>Computing Environments - Virtualization</vt:lpstr>
      <vt:lpstr>Computing Environments – Cloud Computing</vt:lpstr>
      <vt:lpstr>Cloud Computing     Contd..</vt:lpstr>
      <vt:lpstr>Computing Environments – Real-Time Embedded Systems</vt:lpstr>
      <vt:lpstr>A View of Operating System Services</vt:lpstr>
      <vt:lpstr>System Calls</vt:lpstr>
      <vt:lpstr>Example of Standard API</vt:lpstr>
      <vt:lpstr>System Call Implementation</vt:lpstr>
      <vt:lpstr>API – System Call – OS Relationship</vt:lpstr>
      <vt:lpstr>Types of System Calls</vt:lpstr>
      <vt:lpstr>PowerPoint Presentation</vt:lpstr>
      <vt:lpstr>PowerPoint Presentation</vt:lpstr>
      <vt:lpstr>PowerPoint Presentation</vt:lpstr>
      <vt:lpstr>Examples of Windows and  Unix System Calls</vt:lpstr>
      <vt:lpstr>Standard C Library Example</vt:lpstr>
      <vt:lpstr>Operating System Structure</vt:lpstr>
      <vt:lpstr>Simple Structure  -- MS-DOS</vt:lpstr>
      <vt:lpstr>Non Simple Structure  -- UNIX</vt:lpstr>
      <vt:lpstr>Traditional UNIX System Structure</vt:lpstr>
      <vt:lpstr>Layered Approach</vt:lpstr>
      <vt:lpstr>Microkernel System Structure </vt:lpstr>
      <vt:lpstr>Microkernel System Structure </vt:lpstr>
      <vt:lpstr>Solaris Modular Approach</vt:lpstr>
      <vt:lpstr>iOS</vt:lpstr>
      <vt:lpstr>Android</vt:lpstr>
      <vt:lpstr>Android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Windows User</dc:creator>
  <cp:lastModifiedBy>HP</cp:lastModifiedBy>
  <cp:revision>73</cp:revision>
  <dcterms:created xsi:type="dcterms:W3CDTF">2021-08-18T06:33:19Z</dcterms:created>
  <dcterms:modified xsi:type="dcterms:W3CDTF">2023-03-08T09:39:09Z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2021-08-18T00:00:00Z</vt:filetime>
  </property>
</Properties>
</file>