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5" r:id="rId3"/>
    <p:sldId id="266" r:id="rId4"/>
    <p:sldId id="258" r:id="rId5"/>
    <p:sldId id="257" r:id="rId6"/>
    <p:sldId id="264" r:id="rId7"/>
    <p:sldId id="262" r:id="rId8"/>
    <p:sldId id="263" r:id="rId9"/>
    <p:sldId id="270"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46178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68632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AF64D6-CB89-479F-91FE-D537304E9A6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824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DCE8C8-661B-43FE-BC9C-A5FF721CD4F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394273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DCE8C8-661B-43FE-BC9C-A5FF721CD4F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F64D6-CB89-479F-91FE-D537304E9A6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231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DCE8C8-661B-43FE-BC9C-A5FF721CD4F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302983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35129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317147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179339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CE8C8-661B-43FE-BC9C-A5FF721CD4F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381233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CE8C8-661B-43FE-BC9C-A5FF721CD4F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116256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CE8C8-661B-43FE-BC9C-A5FF721CD4FE}"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171340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CE8C8-661B-43FE-BC9C-A5FF721CD4FE}"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151344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CE8C8-661B-43FE-BC9C-A5FF721CD4FE}"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44709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CE8C8-661B-43FE-BC9C-A5FF721CD4F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121582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CE8C8-661B-43FE-BC9C-A5FF721CD4F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F64D6-CB89-479F-91FE-D537304E9A6B}" type="slidenum">
              <a:rPr lang="en-IN" smtClean="0"/>
              <a:t>‹#›</a:t>
            </a:fld>
            <a:endParaRPr lang="en-IN"/>
          </a:p>
        </p:txBody>
      </p:sp>
    </p:spTree>
    <p:extLst>
      <p:ext uri="{BB962C8B-B14F-4D97-AF65-F5344CB8AC3E}">
        <p14:creationId xmlns:p14="http://schemas.microsoft.com/office/powerpoint/2010/main" val="87534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DCE8C8-661B-43FE-BC9C-A5FF721CD4FE}" type="datetimeFigureOut">
              <a:rPr lang="en-IN" smtClean="0"/>
              <a:t>25-04-2024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AF64D6-CB89-479F-91FE-D537304E9A6B}" type="slidenum">
              <a:rPr lang="en-IN" smtClean="0"/>
              <a:t>‹#›</a:t>
            </a:fld>
            <a:endParaRPr lang="en-IN"/>
          </a:p>
        </p:txBody>
      </p:sp>
    </p:spTree>
    <p:extLst>
      <p:ext uri="{BB962C8B-B14F-4D97-AF65-F5344CB8AC3E}">
        <p14:creationId xmlns:p14="http://schemas.microsoft.com/office/powerpoint/2010/main" val="313085541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ssrn.com/sol3/papers.cfm?abstract_id=4145123" TargetMode="External"/><Relationship Id="rId2" Type="http://schemas.openxmlformats.org/officeDocument/2006/relationships/hyperlink" Target="https://www.sciencedirect.com/science/article/pii/S187705092100749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8E9E-D169-E5FB-F485-166772E3CEDA}"/>
              </a:ext>
            </a:extLst>
          </p:cNvPr>
          <p:cNvSpPr>
            <a:spLocks noGrp="1"/>
          </p:cNvSpPr>
          <p:nvPr>
            <p:ph type="ctrTitle"/>
          </p:nvPr>
        </p:nvSpPr>
        <p:spPr>
          <a:xfrm>
            <a:off x="2133600" y="1789740"/>
            <a:ext cx="10058400" cy="2262674"/>
          </a:xfrm>
        </p:spPr>
        <p:txBody>
          <a:bodyPr>
            <a:normAutofit fontScale="90000"/>
          </a:bodyPr>
          <a:lstStyle/>
          <a:p>
            <a:r>
              <a:rPr lang="en-IN" sz="8000" b="1" dirty="0"/>
              <a:t>EMAIL SPAM CLASSIFIER</a:t>
            </a:r>
            <a:br>
              <a:rPr lang="en-IN" b="1" dirty="0"/>
            </a:br>
            <a:endParaRPr lang="en-IN" b="1" dirty="0"/>
          </a:p>
        </p:txBody>
      </p:sp>
      <p:sp>
        <p:nvSpPr>
          <p:cNvPr id="5" name="Subtitle 4">
            <a:extLst>
              <a:ext uri="{FF2B5EF4-FFF2-40B4-BE49-F238E27FC236}">
                <a16:creationId xmlns:a16="http://schemas.microsoft.com/office/drawing/2014/main" id="{89EB8B24-F446-B874-E7D9-524D716B49B3}"/>
              </a:ext>
            </a:extLst>
          </p:cNvPr>
          <p:cNvSpPr>
            <a:spLocks noGrp="1"/>
          </p:cNvSpPr>
          <p:nvPr>
            <p:ph type="subTitle" idx="1"/>
          </p:nvPr>
        </p:nvSpPr>
        <p:spPr>
          <a:xfrm>
            <a:off x="1922107" y="4726209"/>
            <a:ext cx="5884507" cy="1366681"/>
          </a:xfrm>
        </p:spPr>
        <p:txBody>
          <a:bodyPr/>
          <a:lstStyle/>
          <a:p>
            <a:r>
              <a:rPr lang="en-IN" b="1" dirty="0">
                <a:solidFill>
                  <a:schemeClr val="tx1"/>
                </a:solidFill>
              </a:rPr>
              <a:t>Project Guide :- Prof. Yogesh Sahu </a:t>
            </a:r>
            <a:endParaRPr lang="en-US" b="1" dirty="0">
              <a:solidFill>
                <a:schemeClr val="tx1"/>
              </a:solidFill>
            </a:endParaRPr>
          </a:p>
        </p:txBody>
      </p:sp>
      <p:pic>
        <p:nvPicPr>
          <p:cNvPr id="1026" name="Picture 2">
            <a:extLst>
              <a:ext uri="{FF2B5EF4-FFF2-40B4-BE49-F238E27FC236}">
                <a16:creationId xmlns:a16="http://schemas.microsoft.com/office/drawing/2014/main" id="{FCAE7321-D4A0-6A8F-57C6-C52EDC84F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C4B3E0-B572-BF37-145E-F80DCA579F56}"/>
              </a:ext>
            </a:extLst>
          </p:cNvPr>
          <p:cNvSpPr txBox="1"/>
          <p:nvPr/>
        </p:nvSpPr>
        <p:spPr>
          <a:xfrm>
            <a:off x="7576457" y="4726209"/>
            <a:ext cx="4432041" cy="923330"/>
          </a:xfrm>
          <a:prstGeom prst="rect">
            <a:avLst/>
          </a:prstGeom>
          <a:noFill/>
        </p:spPr>
        <p:txBody>
          <a:bodyPr wrap="square" rtlCol="0">
            <a:spAutoFit/>
          </a:bodyPr>
          <a:lstStyle/>
          <a:p>
            <a:r>
              <a:rPr lang="en-IN" b="1" dirty="0"/>
              <a:t>Team Member:- Yash Patidar</a:t>
            </a:r>
          </a:p>
          <a:p>
            <a:r>
              <a:rPr lang="en-IN" b="1" dirty="0"/>
              <a:t>                             Yash Sahu</a:t>
            </a:r>
          </a:p>
          <a:p>
            <a:r>
              <a:rPr lang="en-IN" b="1" dirty="0"/>
              <a:t>                             Sumit Kumar</a:t>
            </a:r>
            <a:endParaRPr lang="hi-IN" b="1" dirty="0"/>
          </a:p>
        </p:txBody>
      </p:sp>
    </p:spTree>
    <p:extLst>
      <p:ext uri="{BB962C8B-B14F-4D97-AF65-F5344CB8AC3E}">
        <p14:creationId xmlns:p14="http://schemas.microsoft.com/office/powerpoint/2010/main" val="342343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E9E6-81FD-F683-22EB-66F0E7432A2C}"/>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67157E00-2718-3F81-EE73-9246C25380C9}"/>
              </a:ext>
            </a:extLst>
          </p:cNvPr>
          <p:cNvSpPr>
            <a:spLocks noGrp="1"/>
          </p:cNvSpPr>
          <p:nvPr>
            <p:ph idx="1"/>
          </p:nvPr>
        </p:nvSpPr>
        <p:spPr/>
        <p:txBody>
          <a:bodyPr/>
          <a:lstStyle/>
          <a:p>
            <a:r>
              <a:rPr lang="en-IN" dirty="0">
                <a:hlinkClick r:id="rId2"/>
              </a:rPr>
              <a:t>https://www.sciencedirect.com/science/article/pii/S1877050921007493</a:t>
            </a:r>
            <a:endParaRPr lang="en-IN" dirty="0"/>
          </a:p>
          <a:p>
            <a:r>
              <a:rPr lang="en-IN" dirty="0">
                <a:hlinkClick r:id="rId3"/>
              </a:rPr>
              <a:t>https://papers.ssrn.com/sol3/papers.cfm?abstract_id=4145123</a:t>
            </a:r>
            <a:endParaRPr lang="en-IN" dirty="0"/>
          </a:p>
          <a:p>
            <a:endParaRPr lang="en-IN" dirty="0"/>
          </a:p>
        </p:txBody>
      </p:sp>
    </p:spTree>
    <p:extLst>
      <p:ext uri="{BB962C8B-B14F-4D97-AF65-F5344CB8AC3E}">
        <p14:creationId xmlns:p14="http://schemas.microsoft.com/office/powerpoint/2010/main" val="396109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328-065F-E405-3B34-0B33007DAFB9}"/>
              </a:ext>
            </a:extLst>
          </p:cNvPr>
          <p:cNvSpPr>
            <a:spLocks noGrp="1"/>
          </p:cNvSpPr>
          <p:nvPr>
            <p:ph type="title"/>
          </p:nvPr>
        </p:nvSpPr>
        <p:spPr>
          <a:xfrm>
            <a:off x="2923851" y="2418075"/>
            <a:ext cx="8911687" cy="1280890"/>
          </a:xfrm>
        </p:spPr>
        <p:txBody>
          <a:bodyPr>
            <a:noAutofit/>
          </a:bodyPr>
          <a:lstStyle/>
          <a:p>
            <a:r>
              <a:rPr lang="en-US" sz="8000" b="1" dirty="0"/>
              <a:t>THANK YOU</a:t>
            </a:r>
            <a:endParaRPr lang="en-IN" sz="8000" b="1" dirty="0"/>
          </a:p>
        </p:txBody>
      </p:sp>
      <p:pic>
        <p:nvPicPr>
          <p:cNvPr id="4" name="Picture 2">
            <a:extLst>
              <a:ext uri="{FF2B5EF4-FFF2-40B4-BE49-F238E27FC236}">
                <a16:creationId xmlns:a16="http://schemas.microsoft.com/office/drawing/2014/main" id="{B80F3E70-60B4-3328-A326-A0FDBBEEE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15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tecting Spam in Emails. Applying NLP and Deep Learning for ...">
            <a:extLst>
              <a:ext uri="{FF2B5EF4-FFF2-40B4-BE49-F238E27FC236}">
                <a16:creationId xmlns:a16="http://schemas.microsoft.com/office/drawing/2014/main" id="{B62E40BB-486F-EC96-6A96-CDAC13F2A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856333"/>
            <a:ext cx="7432191" cy="27607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6B00DD-D7D6-36B3-C827-C0C9F050C763}"/>
              </a:ext>
            </a:extLst>
          </p:cNvPr>
          <p:cNvSpPr>
            <a:spLocks noGrp="1"/>
          </p:cNvSpPr>
          <p:nvPr>
            <p:ph type="title"/>
          </p:nvPr>
        </p:nvSpPr>
        <p:spPr>
          <a:xfrm>
            <a:off x="2589212" y="633066"/>
            <a:ext cx="8911687" cy="1280890"/>
          </a:xfrm>
        </p:spPr>
        <p:txBody>
          <a:bodyPr/>
          <a:lstStyle/>
          <a:p>
            <a:r>
              <a:rPr lang="en-IN" b="1" dirty="0"/>
              <a:t>Email Spam Classification</a:t>
            </a:r>
            <a:endParaRPr lang="hi-IN" dirty="0"/>
          </a:p>
        </p:txBody>
      </p:sp>
      <p:sp>
        <p:nvSpPr>
          <p:cNvPr id="3" name="Content Placeholder 2">
            <a:extLst>
              <a:ext uri="{FF2B5EF4-FFF2-40B4-BE49-F238E27FC236}">
                <a16:creationId xmlns:a16="http://schemas.microsoft.com/office/drawing/2014/main" id="{70E00B44-96AD-CDFC-EF1B-50A731D9D88A}"/>
              </a:ext>
            </a:extLst>
          </p:cNvPr>
          <p:cNvSpPr>
            <a:spLocks noGrp="1"/>
          </p:cNvSpPr>
          <p:nvPr>
            <p:ph idx="1"/>
          </p:nvPr>
        </p:nvSpPr>
        <p:spPr>
          <a:xfrm>
            <a:off x="2589212" y="1537702"/>
            <a:ext cx="8532878" cy="3777622"/>
          </a:xfrm>
        </p:spPr>
        <p:txBody>
          <a:bodyPr>
            <a:normAutofit/>
          </a:bodyPr>
          <a:lstStyle/>
          <a:p>
            <a:pPr marL="0" indent="0">
              <a:buNone/>
            </a:pPr>
            <a:endParaRPr lang="en-US" sz="2000" dirty="0">
              <a:latin typeface="Google Sans"/>
            </a:endParaRPr>
          </a:p>
          <a:p>
            <a:r>
              <a:rPr lang="en-US" sz="2000" dirty="0">
                <a:latin typeface="Google Sans"/>
              </a:rPr>
              <a:t>Email spam refers to unsolicited, unwanted, and often malicious messages sent in bulk. It includes various forms of scams, advertisements, and phishing attempts.</a:t>
            </a:r>
          </a:p>
          <a:p>
            <a:r>
              <a:rPr lang="en-US" sz="2000" dirty="0">
                <a:latin typeface="Google Sans"/>
              </a:rPr>
              <a:t>Email spam classification is crucial to protect users from unwanted content, fraudulent activities, and identity theft. It enhances email security and improves productivity.</a:t>
            </a:r>
          </a:p>
          <a:p>
            <a:endParaRPr lang="hi-IN" sz="2000" dirty="0">
              <a:latin typeface="Google Sans"/>
            </a:endParaRPr>
          </a:p>
        </p:txBody>
      </p:sp>
      <p:pic>
        <p:nvPicPr>
          <p:cNvPr id="4" name="Picture 2">
            <a:extLst>
              <a:ext uri="{FF2B5EF4-FFF2-40B4-BE49-F238E27FC236}">
                <a16:creationId xmlns:a16="http://schemas.microsoft.com/office/drawing/2014/main" id="{F7E871B9-EB68-FA9E-842A-E3B8064AD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1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43A4-D0C9-3047-D366-B34E0632A84A}"/>
              </a:ext>
            </a:extLst>
          </p:cNvPr>
          <p:cNvSpPr>
            <a:spLocks noGrp="1"/>
          </p:cNvSpPr>
          <p:nvPr>
            <p:ph type="title"/>
          </p:nvPr>
        </p:nvSpPr>
        <p:spPr>
          <a:xfrm>
            <a:off x="2436171" y="658944"/>
            <a:ext cx="8911687" cy="1280890"/>
          </a:xfrm>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FAEB3999-6D4B-4553-AE47-A832842DD846}"/>
              </a:ext>
            </a:extLst>
          </p:cNvPr>
          <p:cNvSpPr>
            <a:spLocks noGrp="1"/>
          </p:cNvSpPr>
          <p:nvPr>
            <p:ph idx="1"/>
          </p:nvPr>
        </p:nvSpPr>
        <p:spPr>
          <a:xfrm>
            <a:off x="2502126" y="2011680"/>
            <a:ext cx="8636137" cy="3777622"/>
          </a:xfrm>
        </p:spPr>
        <p:txBody>
          <a:bodyPr>
            <a:noAutofit/>
          </a:bodyPr>
          <a:lstStyle/>
          <a:p>
            <a:pPr>
              <a:buFont typeface="Arial" panose="020B0604020202020204" pitchFamily="34" charset="0"/>
              <a:buChar char="•"/>
            </a:pPr>
            <a:r>
              <a:rPr lang="en-US" sz="2000" b="1" i="0" dirty="0">
                <a:solidFill>
                  <a:srgbClr val="1F1F1F"/>
                </a:solidFill>
                <a:effectLst/>
                <a:latin typeface="Google Sans"/>
              </a:rPr>
              <a:t>Accurate classification:</a:t>
            </a:r>
            <a:r>
              <a:rPr lang="en-US" sz="2000" b="0" i="0" dirty="0">
                <a:solidFill>
                  <a:srgbClr val="1F1F1F"/>
                </a:solidFill>
                <a:effectLst/>
                <a:latin typeface="Google Sans"/>
              </a:rPr>
              <a:t> The primary goal is to accurately categorize incoming emails as either </a:t>
            </a:r>
            <a:r>
              <a:rPr lang="en-US" sz="2000" b="1" i="0" dirty="0">
                <a:solidFill>
                  <a:srgbClr val="1F1F1F"/>
                </a:solidFill>
                <a:effectLst/>
                <a:latin typeface="Google Sans"/>
              </a:rPr>
              <a:t>spam</a:t>
            </a:r>
            <a:r>
              <a:rPr lang="en-US" sz="2000" b="0" i="0" dirty="0">
                <a:solidFill>
                  <a:srgbClr val="1F1F1F"/>
                </a:solidFill>
                <a:effectLst/>
                <a:latin typeface="Google Sans"/>
              </a:rPr>
              <a:t> or </a:t>
            </a:r>
            <a:r>
              <a:rPr lang="en-US" sz="2000" b="1" i="0" dirty="0">
                <a:solidFill>
                  <a:srgbClr val="1F1F1F"/>
                </a:solidFill>
                <a:effectLst/>
                <a:latin typeface="Google Sans"/>
              </a:rPr>
              <a:t>ham</a:t>
            </a:r>
            <a:r>
              <a:rPr lang="en-US" sz="2000" b="0" i="0" dirty="0">
                <a:solidFill>
                  <a:srgbClr val="1F1F1F"/>
                </a:solidFill>
                <a:effectLst/>
                <a:latin typeface="Google Sans"/>
              </a:rPr>
              <a:t> (legitimate). This means minimizing both </a:t>
            </a:r>
            <a:r>
              <a:rPr lang="en-US" sz="2000" b="1" i="0" dirty="0">
                <a:solidFill>
                  <a:srgbClr val="1F1F1F"/>
                </a:solidFill>
                <a:effectLst/>
                <a:latin typeface="Google Sans"/>
              </a:rPr>
              <a:t>false positives</a:t>
            </a:r>
            <a:r>
              <a:rPr lang="en-US" sz="2000" b="0" i="0" dirty="0">
                <a:solidFill>
                  <a:srgbClr val="1F1F1F"/>
                </a:solidFill>
                <a:effectLst/>
                <a:latin typeface="Google Sans"/>
              </a:rPr>
              <a:t> (legitimate emails classified as spam) and </a:t>
            </a:r>
            <a:r>
              <a:rPr lang="en-US" sz="2000" b="1" i="0" dirty="0">
                <a:solidFill>
                  <a:srgbClr val="1F1F1F"/>
                </a:solidFill>
                <a:effectLst/>
                <a:latin typeface="Google Sans"/>
              </a:rPr>
              <a:t>false negatives</a:t>
            </a:r>
            <a:r>
              <a:rPr lang="en-US" sz="2000" b="0" i="0" dirty="0">
                <a:solidFill>
                  <a:srgbClr val="1F1F1F"/>
                </a:solidFill>
                <a:effectLst/>
                <a:latin typeface="Google Sans"/>
              </a:rPr>
              <a:t> (spam emails classified as legitimate).</a:t>
            </a:r>
          </a:p>
          <a:p>
            <a:pPr>
              <a:buFont typeface="Arial" panose="020B0604020202020204" pitchFamily="34" charset="0"/>
              <a:buChar char="•"/>
            </a:pPr>
            <a:r>
              <a:rPr lang="en-US" sz="2000" b="1" i="0" dirty="0">
                <a:solidFill>
                  <a:srgbClr val="1F1F1F"/>
                </a:solidFill>
                <a:effectLst/>
                <a:latin typeface="Google Sans"/>
              </a:rPr>
              <a:t>Adaptability:</a:t>
            </a:r>
            <a:r>
              <a:rPr lang="en-US" sz="2000" b="0" i="0" dirty="0">
                <a:solidFill>
                  <a:srgbClr val="1F1F1F"/>
                </a:solidFill>
                <a:effectLst/>
                <a:latin typeface="Google Sans"/>
              </a:rPr>
              <a:t> Spammers constantly evolve their tactics, so the classifier needs to be adaptable and able to learn from new data to maintain high accuracy.</a:t>
            </a:r>
          </a:p>
          <a:p>
            <a:pPr>
              <a:buFont typeface="Arial" panose="020B0604020202020204" pitchFamily="34" charset="0"/>
              <a:buChar char="•"/>
            </a:pPr>
            <a:r>
              <a:rPr lang="en-US" sz="2000" b="1" i="0" dirty="0">
                <a:solidFill>
                  <a:srgbClr val="1F1F1F"/>
                </a:solidFill>
                <a:effectLst/>
                <a:latin typeface="Google Sans"/>
              </a:rPr>
              <a:t>Efficiency:</a:t>
            </a:r>
            <a:r>
              <a:rPr lang="en-US" sz="2000" b="0" i="0" dirty="0">
                <a:solidFill>
                  <a:srgbClr val="1F1F1F"/>
                </a:solidFill>
                <a:effectLst/>
                <a:latin typeface="Google Sans"/>
              </a:rPr>
              <a:t> Ideally, the classification process should be efficient, consuming minimal resources and allowing for fast email processing.</a:t>
            </a:r>
          </a:p>
          <a:p>
            <a:pPr>
              <a:buFont typeface="Arial" panose="020B0604020202020204" pitchFamily="34" charset="0"/>
              <a:buChar char="•"/>
            </a:pPr>
            <a:r>
              <a:rPr lang="en-US" sz="2000" b="1" i="0" dirty="0">
                <a:solidFill>
                  <a:srgbClr val="1F1F1F"/>
                </a:solidFill>
                <a:effectLst/>
                <a:latin typeface="Google Sans"/>
              </a:rPr>
              <a:t>False positive minimization:</a:t>
            </a:r>
            <a:r>
              <a:rPr lang="en-US" sz="2000" b="0" i="0" dirty="0">
                <a:solidFill>
                  <a:srgbClr val="1F1F1F"/>
                </a:solidFill>
                <a:effectLst/>
                <a:latin typeface="Google Sans"/>
              </a:rPr>
              <a:t> False positives can be particularly frustrating for users, so minimizing them is crucial for user experience and trust in the system.</a:t>
            </a:r>
          </a:p>
          <a:p>
            <a:pPr>
              <a:buFont typeface="Arial" panose="020B0604020202020204" pitchFamily="34" charset="0"/>
              <a:buChar char="•"/>
            </a:pPr>
            <a:r>
              <a:rPr lang="en-US" sz="2000" b="1" i="0" dirty="0">
                <a:solidFill>
                  <a:srgbClr val="1F1F1F"/>
                </a:solidFill>
                <a:effectLst/>
                <a:latin typeface="Google Sans"/>
              </a:rPr>
              <a:t>False negative mitigation:</a:t>
            </a:r>
            <a:r>
              <a:rPr lang="en-US" sz="2000" b="0" i="0" dirty="0">
                <a:solidFill>
                  <a:srgbClr val="1F1F1F"/>
                </a:solidFill>
                <a:effectLst/>
                <a:latin typeface="Google Sans"/>
              </a:rPr>
              <a:t> While important, some false negatives are inevitable</a:t>
            </a:r>
            <a:endParaRPr lang="en-IN" sz="2000" dirty="0"/>
          </a:p>
        </p:txBody>
      </p:sp>
      <p:pic>
        <p:nvPicPr>
          <p:cNvPr id="4" name="Picture 2">
            <a:extLst>
              <a:ext uri="{FF2B5EF4-FFF2-40B4-BE49-F238E27FC236}">
                <a16:creationId xmlns:a16="http://schemas.microsoft.com/office/drawing/2014/main" id="{ABF27EF0-DC30-AF7E-C4C8-A9CA56DB6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65E5-D3F1-F479-CC61-FC4945A82D92}"/>
              </a:ext>
            </a:extLst>
          </p:cNvPr>
          <p:cNvSpPr>
            <a:spLocks noGrp="1"/>
          </p:cNvSpPr>
          <p:nvPr>
            <p:ph type="title"/>
          </p:nvPr>
        </p:nvSpPr>
        <p:spPr>
          <a:xfrm>
            <a:off x="2589212" y="622230"/>
            <a:ext cx="9603275" cy="1049235"/>
          </a:xfrm>
        </p:spPr>
        <p:txBody>
          <a:bodyPr>
            <a:noAutofit/>
          </a:bodyPr>
          <a:lstStyle/>
          <a:p>
            <a:r>
              <a:rPr lang="en-IN" b="1" dirty="0"/>
              <a:t>Problem Statement</a:t>
            </a:r>
            <a:br>
              <a:rPr lang="en-US" b="1" dirty="0"/>
            </a:br>
            <a:br>
              <a:rPr lang="en-US" b="1" dirty="0"/>
            </a:br>
            <a:endParaRPr lang="en-IN" dirty="0"/>
          </a:p>
        </p:txBody>
      </p:sp>
      <p:sp>
        <p:nvSpPr>
          <p:cNvPr id="3" name="Content Placeholder 2">
            <a:extLst>
              <a:ext uri="{FF2B5EF4-FFF2-40B4-BE49-F238E27FC236}">
                <a16:creationId xmlns:a16="http://schemas.microsoft.com/office/drawing/2014/main" id="{A0DC43A5-25F0-5F09-3F35-B51CA6F089BE}"/>
              </a:ext>
            </a:extLst>
          </p:cNvPr>
          <p:cNvSpPr>
            <a:spLocks noGrp="1"/>
          </p:cNvSpPr>
          <p:nvPr>
            <p:ph idx="1"/>
          </p:nvPr>
        </p:nvSpPr>
        <p:spPr>
          <a:xfrm>
            <a:off x="2589212" y="1992316"/>
            <a:ext cx="8607523" cy="3777622"/>
          </a:xfrm>
        </p:spPr>
        <p:txBody>
          <a:bodyPr>
            <a:normAutofit/>
          </a:bodyPr>
          <a:lstStyle/>
          <a:p>
            <a:pPr>
              <a:buFont typeface="Wingdings" panose="05000000000000000000" pitchFamily="2" charset="2"/>
              <a:buChar char="§"/>
            </a:pPr>
            <a:r>
              <a:rPr lang="en-US" sz="2000" b="0" i="0" dirty="0">
                <a:solidFill>
                  <a:srgbClr val="1F1F1F"/>
                </a:solidFill>
                <a:effectLst/>
                <a:latin typeface="Google Sans"/>
              </a:rPr>
              <a:t>Spam emails are unsolicited, bulk emails sent for commercial or deceptive purposes.</a:t>
            </a:r>
          </a:p>
          <a:p>
            <a:pPr>
              <a:buFont typeface="Wingdings" panose="05000000000000000000" pitchFamily="2" charset="2"/>
              <a:buChar char="§"/>
            </a:pPr>
            <a:r>
              <a:rPr lang="en-US" sz="2000" b="0" i="0" dirty="0">
                <a:solidFill>
                  <a:srgbClr val="1F1F1F"/>
                </a:solidFill>
                <a:effectLst/>
                <a:latin typeface="Google Sans"/>
              </a:rPr>
              <a:t>They clog our inboxes, waste our time, and pose security threats like phishing attacks.</a:t>
            </a:r>
          </a:p>
          <a:p>
            <a:pPr>
              <a:buFont typeface="Wingdings" panose="05000000000000000000" pitchFamily="2" charset="2"/>
              <a:buChar char="§"/>
            </a:pPr>
            <a:r>
              <a:rPr lang="en-US" sz="2000" b="0" i="0" dirty="0">
                <a:solidFill>
                  <a:srgbClr val="1F1F1F"/>
                </a:solidFill>
                <a:effectLst/>
                <a:latin typeface="Google Sans"/>
              </a:rPr>
              <a:t>The volume of spam is immense, accounting for a significant portion of all email traffic.</a:t>
            </a:r>
          </a:p>
          <a:p>
            <a:pPr>
              <a:buFont typeface="Wingdings" panose="05000000000000000000" pitchFamily="2" charset="2"/>
              <a:buChar char="§"/>
            </a:pPr>
            <a:r>
              <a:rPr lang="en-US" sz="2000" b="0" i="0" dirty="0">
                <a:solidFill>
                  <a:srgbClr val="1F1F1F"/>
                </a:solidFill>
                <a:effectLst/>
                <a:latin typeface="Google Sans"/>
              </a:rPr>
              <a:t>They consume valuable storage space, waste our time sorting through them, and can even be dangerous.</a:t>
            </a:r>
          </a:p>
          <a:p>
            <a:pPr>
              <a:buFont typeface="Wingdings" panose="05000000000000000000" pitchFamily="2" charset="2"/>
              <a:buChar char="§"/>
            </a:pPr>
            <a:r>
              <a:rPr lang="en-US" sz="2000" b="0" i="0" dirty="0">
                <a:solidFill>
                  <a:srgbClr val="1F1F1F"/>
                </a:solidFill>
                <a:effectLst/>
                <a:latin typeface="Google Sans"/>
              </a:rPr>
              <a:t>Phishing emails, a common type of spam, try to trick us into revealing sensitive information like passwords or credit card numbers.</a:t>
            </a:r>
            <a:endParaRPr lang="en-US" sz="2000" dirty="0"/>
          </a:p>
          <a:p>
            <a:pPr>
              <a:buFont typeface="Wingdings" panose="05000000000000000000" pitchFamily="2" charset="2"/>
              <a:buChar char="§"/>
            </a:pPr>
            <a:endParaRPr lang="en-IN" sz="2000" dirty="0"/>
          </a:p>
        </p:txBody>
      </p:sp>
      <p:pic>
        <p:nvPicPr>
          <p:cNvPr id="4" name="Picture 2">
            <a:extLst>
              <a:ext uri="{FF2B5EF4-FFF2-40B4-BE49-F238E27FC236}">
                <a16:creationId xmlns:a16="http://schemas.microsoft.com/office/drawing/2014/main" id="{7AD6BFEB-23B5-CBC4-C1D7-B319E70EB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3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277D-06AF-051D-B19D-907B5E30D8BE}"/>
              </a:ext>
            </a:extLst>
          </p:cNvPr>
          <p:cNvSpPr>
            <a:spLocks noGrp="1"/>
          </p:cNvSpPr>
          <p:nvPr>
            <p:ph type="title"/>
          </p:nvPr>
        </p:nvSpPr>
        <p:spPr>
          <a:xfrm>
            <a:off x="2215369" y="624108"/>
            <a:ext cx="8911687" cy="1280890"/>
          </a:xfrm>
        </p:spPr>
        <p:txBody>
          <a:bodyPr>
            <a:normAutofit/>
          </a:bodyPr>
          <a:lstStyle/>
          <a:p>
            <a:r>
              <a:rPr lang="en-US" b="1" i="0" dirty="0">
                <a:solidFill>
                  <a:srgbClr val="1F1F1F"/>
                </a:solidFill>
                <a:effectLst/>
                <a:latin typeface="Google Sans"/>
              </a:rPr>
              <a:t>How Does an Email Spam Classifier Work?</a:t>
            </a:r>
            <a:endParaRPr lang="en-IN" dirty="0"/>
          </a:p>
        </p:txBody>
      </p:sp>
      <p:sp>
        <p:nvSpPr>
          <p:cNvPr id="3" name="Content Placeholder 2">
            <a:extLst>
              <a:ext uri="{FF2B5EF4-FFF2-40B4-BE49-F238E27FC236}">
                <a16:creationId xmlns:a16="http://schemas.microsoft.com/office/drawing/2014/main" id="{562BB8DA-CBD3-D5DC-2C5D-B6DF3931205B}"/>
              </a:ext>
            </a:extLst>
          </p:cNvPr>
          <p:cNvSpPr>
            <a:spLocks noGrp="1"/>
          </p:cNvSpPr>
          <p:nvPr>
            <p:ph idx="1"/>
          </p:nvPr>
        </p:nvSpPr>
        <p:spPr>
          <a:xfrm>
            <a:off x="2209800" y="1806865"/>
            <a:ext cx="8915400" cy="4085695"/>
          </a:xfrm>
        </p:spPr>
        <p:txBody>
          <a:bodyPr>
            <a:normAutofit/>
          </a:bodyPr>
          <a:lstStyle/>
          <a:p>
            <a:pPr algn="l">
              <a:buFont typeface="Arial" panose="020B0604020202020204" pitchFamily="34" charset="0"/>
              <a:buChar char="•"/>
            </a:pPr>
            <a:r>
              <a:rPr lang="en-US" sz="2000" b="0" i="0" dirty="0">
                <a:solidFill>
                  <a:srgbClr val="1F1F1F"/>
                </a:solidFill>
                <a:effectLst/>
                <a:latin typeface="Google Sans"/>
              </a:rPr>
              <a:t>A spam classifier is a machine learning algorithm trained to identify and filter spam emails.</a:t>
            </a:r>
          </a:p>
          <a:p>
            <a:pPr algn="l">
              <a:buFont typeface="Arial" panose="020B0604020202020204" pitchFamily="34" charset="0"/>
              <a:buChar char="•"/>
            </a:pPr>
            <a:r>
              <a:rPr lang="en-US" sz="2000" b="0" i="0" dirty="0">
                <a:solidFill>
                  <a:srgbClr val="1F1F1F"/>
                </a:solidFill>
                <a:effectLst/>
                <a:latin typeface="Google Sans"/>
              </a:rPr>
              <a:t>It analyzes emails based on various features, including:</a:t>
            </a:r>
          </a:p>
          <a:p>
            <a:pPr marL="742950" lvl="1" indent="-285750" algn="l">
              <a:buFont typeface="Arial" panose="020B0604020202020204" pitchFamily="34" charset="0"/>
              <a:buChar char="•"/>
            </a:pPr>
            <a:r>
              <a:rPr lang="en-US" sz="2000" b="0" i="0" dirty="0">
                <a:solidFill>
                  <a:srgbClr val="1F1F1F"/>
                </a:solidFill>
                <a:effectLst/>
                <a:latin typeface="Google Sans"/>
              </a:rPr>
              <a:t>Sender address and domain</a:t>
            </a:r>
          </a:p>
          <a:p>
            <a:pPr marL="742950" lvl="1" indent="-285750" algn="l">
              <a:buFont typeface="Arial" panose="020B0604020202020204" pitchFamily="34" charset="0"/>
              <a:buChar char="•"/>
            </a:pPr>
            <a:r>
              <a:rPr lang="en-US" sz="2000" b="0" i="0" dirty="0">
                <a:solidFill>
                  <a:srgbClr val="1F1F1F"/>
                </a:solidFill>
                <a:effectLst/>
                <a:latin typeface="Google Sans"/>
              </a:rPr>
              <a:t>Subject line content</a:t>
            </a:r>
          </a:p>
          <a:p>
            <a:pPr marL="742950" lvl="1" indent="-285750" algn="l">
              <a:buFont typeface="Arial" panose="020B0604020202020204" pitchFamily="34" charset="0"/>
              <a:buChar char="•"/>
            </a:pPr>
            <a:r>
              <a:rPr lang="en-US" sz="2000" b="0" i="0" dirty="0">
                <a:solidFill>
                  <a:srgbClr val="1F1F1F"/>
                </a:solidFill>
                <a:effectLst/>
                <a:latin typeface="Google Sans"/>
              </a:rPr>
              <a:t>Email body content and keywords</a:t>
            </a:r>
          </a:p>
          <a:p>
            <a:pPr marL="742950" lvl="1" indent="-285750" algn="l">
              <a:buFont typeface="Arial" panose="020B0604020202020204" pitchFamily="34" charset="0"/>
              <a:buChar char="•"/>
            </a:pPr>
            <a:r>
              <a:rPr lang="en-US" sz="2000" b="0" i="0" dirty="0">
                <a:solidFill>
                  <a:srgbClr val="1F1F1F"/>
                </a:solidFill>
                <a:effectLst/>
                <a:latin typeface="Google Sans"/>
              </a:rPr>
              <a:t>Presence of attachments</a:t>
            </a:r>
          </a:p>
          <a:p>
            <a:pPr marL="742950" lvl="1" indent="-285750" algn="l">
              <a:buFont typeface="Arial" panose="020B0604020202020204" pitchFamily="34" charset="0"/>
              <a:buChar char="•"/>
            </a:pPr>
            <a:r>
              <a:rPr lang="en-US" sz="2000" b="0" i="0" dirty="0">
                <a:solidFill>
                  <a:srgbClr val="1F1F1F"/>
                </a:solidFill>
                <a:effectLst/>
                <a:latin typeface="Google Sans"/>
              </a:rPr>
              <a:t>Formatting and punctuation</a:t>
            </a:r>
          </a:p>
          <a:p>
            <a:pPr algn="l">
              <a:buFont typeface="Arial" panose="020B0604020202020204" pitchFamily="34" charset="0"/>
              <a:buChar char="•"/>
            </a:pPr>
            <a:r>
              <a:rPr lang="en-US" sz="2000" b="0" i="0" dirty="0">
                <a:solidFill>
                  <a:srgbClr val="1F1F1F"/>
                </a:solidFill>
                <a:effectLst/>
                <a:latin typeface="Google Sans"/>
              </a:rPr>
              <a:t>Based on these features, the classifier predicts whether an email is spam or legitimate.</a:t>
            </a:r>
          </a:p>
          <a:p>
            <a:endParaRPr lang="en-US" sz="2000" dirty="0"/>
          </a:p>
          <a:p>
            <a:endParaRPr lang="en-IN" sz="2000" dirty="0"/>
          </a:p>
        </p:txBody>
      </p:sp>
      <p:pic>
        <p:nvPicPr>
          <p:cNvPr id="5" name="Picture 2">
            <a:extLst>
              <a:ext uri="{FF2B5EF4-FFF2-40B4-BE49-F238E27FC236}">
                <a16:creationId xmlns:a16="http://schemas.microsoft.com/office/drawing/2014/main" id="{96EA26AE-7C21-56F3-F3F8-E542E663B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5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012B-9154-DE60-C5A5-5FF20375E6A3}"/>
              </a:ext>
            </a:extLst>
          </p:cNvPr>
          <p:cNvSpPr>
            <a:spLocks noGrp="1"/>
          </p:cNvSpPr>
          <p:nvPr>
            <p:ph type="title"/>
          </p:nvPr>
        </p:nvSpPr>
        <p:spPr>
          <a:xfrm>
            <a:off x="2367149" y="651728"/>
            <a:ext cx="8911687" cy="1280890"/>
          </a:xfrm>
        </p:spPr>
        <p:txBody>
          <a:bodyPr/>
          <a:lstStyle/>
          <a:p>
            <a:r>
              <a:rPr lang="en-US" b="1" i="0" dirty="0">
                <a:solidFill>
                  <a:srgbClr val="1F1F1F"/>
                </a:solidFill>
                <a:effectLst/>
                <a:latin typeface="Google Sans"/>
              </a:rPr>
              <a:t>Techniques Used in Spam Classifiers</a:t>
            </a:r>
            <a:endParaRPr lang="hi-IN" dirty="0"/>
          </a:p>
        </p:txBody>
      </p:sp>
      <p:sp>
        <p:nvSpPr>
          <p:cNvPr id="3" name="Content Placeholder 2">
            <a:extLst>
              <a:ext uri="{FF2B5EF4-FFF2-40B4-BE49-F238E27FC236}">
                <a16:creationId xmlns:a16="http://schemas.microsoft.com/office/drawing/2014/main" id="{BE8FFBBB-F8FF-1B63-621D-70E9223B2A8F}"/>
              </a:ext>
            </a:extLst>
          </p:cNvPr>
          <p:cNvSpPr>
            <a:spLocks noGrp="1"/>
          </p:cNvSpPr>
          <p:nvPr>
            <p:ph idx="1"/>
          </p:nvPr>
        </p:nvSpPr>
        <p:spPr>
          <a:xfrm>
            <a:off x="2367149" y="1834485"/>
            <a:ext cx="8728821" cy="3777622"/>
          </a:xfrm>
        </p:spPr>
        <p:txBody>
          <a:bodyPr>
            <a:normAutofit/>
          </a:bodyPr>
          <a:lstStyle/>
          <a:p>
            <a:pPr marL="0" indent="0">
              <a:buNone/>
            </a:pPr>
            <a:r>
              <a:rPr lang="en-US" sz="2000" b="1" dirty="0">
                <a:latin typeface="Google Sans"/>
              </a:rPr>
              <a:t>Natural Language Processing:-</a:t>
            </a:r>
          </a:p>
          <a:p>
            <a:pPr marL="0" indent="0">
              <a:buNone/>
            </a:pPr>
            <a:r>
              <a:rPr lang="en-US" sz="2000" i="0" dirty="0">
                <a:solidFill>
                  <a:srgbClr val="1F1F1F"/>
                </a:solidFill>
                <a:effectLst/>
                <a:latin typeface="Google Sans"/>
              </a:rPr>
              <a:t>NLP helps computers decode human language: text and speech. It uses AI to understand meaning, context, and intent behind words.</a:t>
            </a:r>
          </a:p>
          <a:p>
            <a:pPr marL="0" indent="0">
              <a:buNone/>
            </a:pPr>
            <a:endParaRPr lang="en-US" sz="2000" b="1" dirty="0">
              <a:latin typeface="Google Sans"/>
            </a:endParaRPr>
          </a:p>
          <a:p>
            <a:pPr marL="0" indent="0">
              <a:buNone/>
            </a:pPr>
            <a:r>
              <a:rPr lang="en-US" sz="2000" b="1" dirty="0">
                <a:latin typeface="Google Sans"/>
              </a:rPr>
              <a:t>Random Forest Classifier:-</a:t>
            </a:r>
          </a:p>
          <a:p>
            <a:pPr marL="0" indent="0">
              <a:buNone/>
            </a:pPr>
            <a:r>
              <a:rPr lang="en-US" sz="2000" b="0" i="0" dirty="0">
                <a:solidFill>
                  <a:srgbClr val="1F1F1F"/>
                </a:solidFill>
                <a:effectLst/>
                <a:latin typeface="Google Sans"/>
              </a:rPr>
              <a:t>Imagine a forest of decision trees, each predicting independently. A Random Forest Classifier combines their votes for powerful classification! It randomly samples training data, uses subsets of features in each tree, and grows them fully to capture complex patterns. It's accurate, resists overfitting, but can be computationally heavy and less interpretable compared to single decision trees.</a:t>
            </a:r>
            <a:endParaRPr lang="hi-IN" sz="2000" dirty="0">
              <a:latin typeface="Google Sans"/>
            </a:endParaRPr>
          </a:p>
        </p:txBody>
      </p:sp>
      <p:pic>
        <p:nvPicPr>
          <p:cNvPr id="4" name="Picture 2">
            <a:extLst>
              <a:ext uri="{FF2B5EF4-FFF2-40B4-BE49-F238E27FC236}">
                <a16:creationId xmlns:a16="http://schemas.microsoft.com/office/drawing/2014/main" id="{CB9C2689-B4B0-B1C7-06CB-E73FF7C92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4EAB-77A8-C42A-9F79-70C9A4F33337}"/>
              </a:ext>
            </a:extLst>
          </p:cNvPr>
          <p:cNvSpPr>
            <a:spLocks noGrp="1"/>
          </p:cNvSpPr>
          <p:nvPr>
            <p:ph type="title"/>
          </p:nvPr>
        </p:nvSpPr>
        <p:spPr>
          <a:xfrm>
            <a:off x="2589212" y="605449"/>
            <a:ext cx="8911687" cy="1280890"/>
          </a:xfrm>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855116BB-3AF2-0F73-9FEE-2A60CD128AEB}"/>
              </a:ext>
            </a:extLst>
          </p:cNvPr>
          <p:cNvSpPr>
            <a:spLocks noGrp="1"/>
          </p:cNvSpPr>
          <p:nvPr>
            <p:ph idx="1"/>
          </p:nvPr>
        </p:nvSpPr>
        <p:spPr>
          <a:xfrm>
            <a:off x="2585499" y="1974979"/>
            <a:ext cx="8573913" cy="3777622"/>
          </a:xfrm>
        </p:spPr>
        <p:txBody>
          <a:bodyPr>
            <a:normAutofit/>
          </a:bodyPr>
          <a:lstStyle/>
          <a:p>
            <a:r>
              <a:rPr lang="en-US" sz="2000" b="1" dirty="0">
                <a:latin typeface="Google Sans"/>
              </a:rPr>
              <a:t>Summary of Email Spam Classification Techniques</a:t>
            </a:r>
          </a:p>
          <a:p>
            <a:r>
              <a:rPr lang="en-US" sz="2000" dirty="0">
                <a:latin typeface="Google Sans"/>
              </a:rPr>
              <a:t>We explored various techniques, from data preprocessing to classification algorithms, to effectively classify email spam.</a:t>
            </a:r>
          </a:p>
          <a:p>
            <a:r>
              <a:rPr lang="en-US" sz="2000" b="1" dirty="0">
                <a:latin typeface="Google Sans"/>
              </a:rPr>
              <a:t>Future Directions</a:t>
            </a:r>
          </a:p>
          <a:p>
            <a:r>
              <a:rPr lang="en-US" sz="2000" dirty="0">
                <a:latin typeface="Google Sans"/>
              </a:rPr>
              <a:t>Continued research on deep learning methods, incorporating natural language processing techniques, and adapting to evolving spam strategies.</a:t>
            </a:r>
          </a:p>
          <a:p>
            <a:endParaRPr lang="en-US" sz="2000" dirty="0">
              <a:latin typeface="Google Sans"/>
            </a:endParaRPr>
          </a:p>
          <a:p>
            <a:endParaRPr lang="en-IN" sz="2000" dirty="0">
              <a:latin typeface="Google Sans"/>
            </a:endParaRPr>
          </a:p>
        </p:txBody>
      </p:sp>
      <p:pic>
        <p:nvPicPr>
          <p:cNvPr id="4" name="Picture 2">
            <a:extLst>
              <a:ext uri="{FF2B5EF4-FFF2-40B4-BE49-F238E27FC236}">
                <a16:creationId xmlns:a16="http://schemas.microsoft.com/office/drawing/2014/main" id="{020AAE17-594E-D039-7CA4-F7CCCC642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8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2177-DB72-9997-7533-667002551D57}"/>
              </a:ext>
            </a:extLst>
          </p:cNvPr>
          <p:cNvSpPr>
            <a:spLocks noGrp="1"/>
          </p:cNvSpPr>
          <p:nvPr>
            <p:ph type="title"/>
          </p:nvPr>
        </p:nvSpPr>
        <p:spPr>
          <a:xfrm>
            <a:off x="2589212" y="624110"/>
            <a:ext cx="8911687" cy="1280890"/>
          </a:xfrm>
        </p:spPr>
        <p:txBody>
          <a:bodyPr/>
          <a:lstStyle/>
          <a:p>
            <a:r>
              <a:rPr lang="en-US" b="1" i="0" dirty="0">
                <a:solidFill>
                  <a:srgbClr val="1F1F1F"/>
                </a:solidFill>
                <a:effectLst/>
                <a:latin typeface="Google Sans"/>
              </a:rPr>
              <a:t>The Future of Email</a:t>
            </a:r>
            <a:endParaRPr lang="en-IN" dirty="0"/>
          </a:p>
        </p:txBody>
      </p:sp>
      <p:sp>
        <p:nvSpPr>
          <p:cNvPr id="3" name="Content Placeholder 2">
            <a:extLst>
              <a:ext uri="{FF2B5EF4-FFF2-40B4-BE49-F238E27FC236}">
                <a16:creationId xmlns:a16="http://schemas.microsoft.com/office/drawing/2014/main" id="{1D9D9574-7751-885C-7BCF-467F1C939AF6}"/>
              </a:ext>
            </a:extLst>
          </p:cNvPr>
          <p:cNvSpPr>
            <a:spLocks noGrp="1"/>
          </p:cNvSpPr>
          <p:nvPr>
            <p:ph idx="1"/>
          </p:nvPr>
        </p:nvSpPr>
        <p:spPr>
          <a:xfrm>
            <a:off x="2589212" y="1456664"/>
            <a:ext cx="8657889" cy="2309780"/>
          </a:xfrm>
        </p:spPr>
        <p:txBody>
          <a:bodyPr>
            <a:normAutofit/>
          </a:bodyPr>
          <a:lstStyle/>
          <a:p>
            <a:pPr>
              <a:buFont typeface="Arial" panose="020B0604020202020204" pitchFamily="34" charset="0"/>
              <a:buChar char="•"/>
            </a:pPr>
            <a:endParaRPr lang="en-US" sz="2000" dirty="0">
              <a:latin typeface="Google Sans"/>
            </a:endParaRPr>
          </a:p>
          <a:p>
            <a:r>
              <a:rPr lang="en-US" sz="2000" b="0" i="0" dirty="0">
                <a:solidFill>
                  <a:srgbClr val="1F1F1F"/>
                </a:solidFill>
                <a:effectLst/>
                <a:latin typeface="Google Sans"/>
              </a:rPr>
              <a:t>The fight against spam is a continuous journey. Research and development in machine learning algorithms will further refine spam detection, offering even greater accuracy and adaptability. User education and awareness remain crucial aspects of staying vigilant against evolving phishing tactics.</a:t>
            </a:r>
            <a:endParaRPr lang="en-IN" sz="2000" dirty="0">
              <a:latin typeface="Google Sans"/>
            </a:endParaRPr>
          </a:p>
        </p:txBody>
      </p:sp>
      <p:pic>
        <p:nvPicPr>
          <p:cNvPr id="4" name="Picture 2">
            <a:extLst>
              <a:ext uri="{FF2B5EF4-FFF2-40B4-BE49-F238E27FC236}">
                <a16:creationId xmlns:a16="http://schemas.microsoft.com/office/drawing/2014/main" id="{DD57F873-4306-C2E9-13F9-A4909289F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8442" y="301379"/>
            <a:ext cx="993516" cy="118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8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04BF-B773-D0E5-762A-474D9D6C3E86}"/>
              </a:ext>
            </a:extLst>
          </p:cNvPr>
          <p:cNvSpPr>
            <a:spLocks noGrp="1"/>
          </p:cNvSpPr>
          <p:nvPr>
            <p:ph type="title"/>
          </p:nvPr>
        </p:nvSpPr>
        <p:spPr/>
        <p:txBody>
          <a:bodyPr/>
          <a:lstStyle/>
          <a:p>
            <a:r>
              <a:rPr lang="en-IN" b="1" dirty="0"/>
              <a:t>Use Case </a:t>
            </a:r>
            <a:endParaRPr lang="hi-IN" b="1" dirty="0"/>
          </a:p>
        </p:txBody>
      </p:sp>
      <p:pic>
        <p:nvPicPr>
          <p:cNvPr id="5" name="Content Placeholder 4">
            <a:extLst>
              <a:ext uri="{FF2B5EF4-FFF2-40B4-BE49-F238E27FC236}">
                <a16:creationId xmlns:a16="http://schemas.microsoft.com/office/drawing/2014/main" id="{EFB2025C-E322-A7AB-D8F8-620D64B3917E}"/>
              </a:ext>
            </a:extLst>
          </p:cNvPr>
          <p:cNvPicPr>
            <a:picLocks noGrp="1" noChangeAspect="1"/>
          </p:cNvPicPr>
          <p:nvPr>
            <p:ph idx="1"/>
          </p:nvPr>
        </p:nvPicPr>
        <p:blipFill>
          <a:blip r:embed="rId2"/>
          <a:stretch>
            <a:fillRect/>
          </a:stretch>
        </p:blipFill>
        <p:spPr>
          <a:xfrm>
            <a:off x="2724538" y="1905000"/>
            <a:ext cx="7220029" cy="3775530"/>
          </a:xfrm>
        </p:spPr>
      </p:pic>
    </p:spTree>
    <p:extLst>
      <p:ext uri="{BB962C8B-B14F-4D97-AF65-F5344CB8AC3E}">
        <p14:creationId xmlns:p14="http://schemas.microsoft.com/office/powerpoint/2010/main" val="2944421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TotalTime>
  <Words>612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Google Sans</vt:lpstr>
      <vt:lpstr>Wingdings</vt:lpstr>
      <vt:lpstr>Wingdings 3</vt:lpstr>
      <vt:lpstr>Wisp</vt:lpstr>
      <vt:lpstr>EMAIL SPAM CLASSIFIER </vt:lpstr>
      <vt:lpstr>Email Spam Classification</vt:lpstr>
      <vt:lpstr>Objective</vt:lpstr>
      <vt:lpstr>Problem Statement  </vt:lpstr>
      <vt:lpstr>How Does an Email Spam Classifier Work?</vt:lpstr>
      <vt:lpstr>Techniques Used in Spam Classifiers</vt:lpstr>
      <vt:lpstr>Conclusion</vt:lpstr>
      <vt:lpstr>The Future of Email</vt:lpstr>
      <vt:lpstr>Use Case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Attack Prediction</dc:title>
  <dc:creator>918434331861</dc:creator>
  <cp:lastModifiedBy>Yash Sahu</cp:lastModifiedBy>
  <cp:revision>9</cp:revision>
  <dcterms:created xsi:type="dcterms:W3CDTF">2023-11-23T07:15:39Z</dcterms:created>
  <dcterms:modified xsi:type="dcterms:W3CDTF">2024-04-25T04:31:50Z</dcterms:modified>
</cp:coreProperties>
</file>