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cd08583d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cd08583d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cd08583d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cd08583d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cd08583d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cd08583d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cd08583d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cd08583d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d08583d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d08583d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cd08583d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cd08583d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cd08583d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cd08583d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cd08583d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cd08583d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cd08583d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cd08583d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763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Medicare Opportunities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Summer Long, Elise Katsnelson, Beatrice Katsnelson, Maria Tamayo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Quantity</a:t>
            </a:r>
            <a:r>
              <a:rPr lang="en"/>
              <a:t> of medicare-accepted services available in each state</a:t>
            </a:r>
            <a:endParaRPr/>
          </a:p>
        </p:txBody>
      </p:sp>
      <p:pic>
        <p:nvPicPr>
          <p:cNvPr id="336" name="Google Shape;336;p22"/>
          <p:cNvPicPr preferRelativeResize="0"/>
          <p:nvPr/>
        </p:nvPicPr>
        <p:blipFill rotWithShape="1">
          <a:blip r:embed="rId3">
            <a:alphaModFix/>
          </a:blip>
          <a:srcRect b="0" l="7054" r="9459" t="4507"/>
          <a:stretch/>
        </p:blipFill>
        <p:spPr>
          <a:xfrm>
            <a:off x="834550" y="1786700"/>
            <a:ext cx="7969000" cy="286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D</a:t>
            </a:r>
            <a:r>
              <a:rPr lang="en" sz="2220"/>
              <a:t>iversity of medicare-accepted services available to populations living in different area types</a:t>
            </a:r>
            <a:endParaRPr sz="2220"/>
          </a:p>
        </p:txBody>
      </p:sp>
      <p:sp>
        <p:nvSpPr>
          <p:cNvPr id="284" name="Google Shape;284;p14"/>
          <p:cNvSpPr txBox="1"/>
          <p:nvPr>
            <p:ph idx="1" type="body"/>
          </p:nvPr>
        </p:nvSpPr>
        <p:spPr>
          <a:xfrm>
            <a:off x="5203675" y="1939325"/>
            <a:ext cx="36321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900" u="sng">
                <a:solidFill>
                  <a:srgbClr val="000000"/>
                </a:solidFill>
                <a:latin typeface="Arial"/>
                <a:ea typeface="Arial"/>
                <a:cs typeface="Arial"/>
                <a:sym typeface="Arial"/>
              </a:rPr>
              <a:t>Key</a:t>
            </a:r>
            <a:endParaRPr sz="900" u="sng">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A: Secondary flow 30% to &lt;50% to a larger urbanized area of 50000 and greater (59)</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B: Metropolitan area low commuting: primary flow 10% to &lt;30% to a urbanized area of 50000 and greater (23)</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C: Micropolitan area core: primary flow within an urban cluster of 10000 to 49999 (69)</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D: Metropolitan area core: primary flow within an urbanized area of 50000 and greater (80)</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E: Metropolitan area high commuting: primary flow 30% or more to a urbanized area of 50000 and greater (58)</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F: Small town high commuting: primary flow 30% or more to a urban cluster of 2500 to 9999 (20)</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G: Small town low commuting: primary flow 10% to &lt;30% to a urban cluster of 2500 to 9999 (14)</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H: Secondary flow 30% to &lt;50% to a urban cluster of 10000 to 49999 (27)</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I: Secondary flow 30% to &lt;50% to a urban cluster of 2500 to 9999 (7)</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J: Secondary flow 30% to &lt;50% to a urbanized area of 50000 and greater (43)</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K: Micropolitan high commuting: primary flow 30% or more to a urban cluster of 10000 to 49999 (39)</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L: Micropolitan low commuting: primary flow 10% to &lt;30% to a urban cluster of 10000 to 49999 (11)</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M: Rural areas: primary flow to a tract outside a urbanized area of 50000 and greater or UC (45)</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N: Small town core: primary flow within an urban cluster of 2500 to 9999 (60)</a:t>
            </a:r>
            <a:endParaRPr/>
          </a:p>
        </p:txBody>
      </p:sp>
      <p:pic>
        <p:nvPicPr>
          <p:cNvPr id="285" name="Google Shape;285;p14"/>
          <p:cNvPicPr preferRelativeResize="0"/>
          <p:nvPr/>
        </p:nvPicPr>
        <p:blipFill rotWithShape="1">
          <a:blip r:embed="rId3">
            <a:alphaModFix/>
          </a:blip>
          <a:srcRect b="0" l="0" r="7766" t="0"/>
          <a:stretch/>
        </p:blipFill>
        <p:spPr>
          <a:xfrm>
            <a:off x="282750" y="1597875"/>
            <a:ext cx="4700325" cy="313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three area types with </a:t>
            </a:r>
            <a:r>
              <a:rPr lang="en"/>
              <a:t>most diverse services</a:t>
            </a:r>
            <a:endParaRPr/>
          </a:p>
        </p:txBody>
      </p:sp>
      <p:sp>
        <p:nvSpPr>
          <p:cNvPr id="291" name="Google Shape;291;p15"/>
          <p:cNvSpPr txBox="1"/>
          <p:nvPr>
            <p:ph idx="1" type="body"/>
          </p:nvPr>
        </p:nvSpPr>
        <p:spPr>
          <a:xfrm>
            <a:off x="5134925" y="1990050"/>
            <a:ext cx="3763200" cy="23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00" u="sng">
                <a:solidFill>
                  <a:srgbClr val="000000"/>
                </a:solidFill>
                <a:latin typeface="Arial"/>
                <a:ea typeface="Arial"/>
                <a:cs typeface="Arial"/>
                <a:sym typeface="Arial"/>
              </a:rPr>
              <a:t>Key</a:t>
            </a:r>
            <a:endParaRPr sz="700" u="sng">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A: </a:t>
            </a:r>
            <a:r>
              <a:rPr lang="en" sz="700">
                <a:solidFill>
                  <a:srgbClr val="000000"/>
                </a:solidFill>
                <a:latin typeface="Arial"/>
                <a:ea typeface="Arial"/>
                <a:cs typeface="Arial"/>
                <a:sym typeface="Arial"/>
              </a:rPr>
              <a:t>Metropolitan area core: primary flow within an urbanized area of 50000 and greater (80)</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B: </a:t>
            </a:r>
            <a:r>
              <a:rPr lang="en" sz="700">
                <a:solidFill>
                  <a:srgbClr val="000000"/>
                </a:solidFill>
                <a:latin typeface="Arial"/>
                <a:ea typeface="Arial"/>
                <a:cs typeface="Arial"/>
                <a:sym typeface="Arial"/>
              </a:rPr>
              <a:t>Micropolitan area core: primary flow within an urban cluster of 10000 to 49999 (69)</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C: </a:t>
            </a:r>
            <a:r>
              <a:rPr lang="en" sz="700">
                <a:solidFill>
                  <a:srgbClr val="000000"/>
                </a:solidFill>
                <a:latin typeface="Arial"/>
                <a:ea typeface="Arial"/>
                <a:cs typeface="Arial"/>
                <a:sym typeface="Arial"/>
              </a:rPr>
              <a:t>Small town core: primary flow within an urban cluster of 2500 to 9999 (60)</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D: </a:t>
            </a:r>
            <a:r>
              <a:rPr lang="en" sz="700">
                <a:solidFill>
                  <a:srgbClr val="000000"/>
                </a:solidFill>
                <a:latin typeface="Arial"/>
                <a:ea typeface="Arial"/>
                <a:cs typeface="Arial"/>
                <a:sym typeface="Arial"/>
              </a:rPr>
              <a:t>Secondary flow 30% to &lt;50% to a larger urbanized area of 50000 and greater (59)</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E: </a:t>
            </a:r>
            <a:r>
              <a:rPr lang="en" sz="700">
                <a:solidFill>
                  <a:srgbClr val="000000"/>
                </a:solidFill>
                <a:latin typeface="Arial"/>
                <a:ea typeface="Arial"/>
                <a:cs typeface="Arial"/>
                <a:sym typeface="Arial"/>
              </a:rPr>
              <a:t>Metropolitan area high commuting: primary flow 30% or more to a urbanized area of 50,000 and greater (58)</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F: </a:t>
            </a:r>
            <a:r>
              <a:rPr lang="en" sz="700">
                <a:solidFill>
                  <a:srgbClr val="000000"/>
                </a:solidFill>
                <a:latin typeface="Arial"/>
                <a:ea typeface="Arial"/>
                <a:cs typeface="Arial"/>
                <a:sym typeface="Arial"/>
              </a:rPr>
              <a:t>Rural areas: primary flow to a tract outside a urbanized area of 50000 and greater or UC (45)</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G: </a:t>
            </a:r>
            <a:r>
              <a:rPr lang="en" sz="700">
                <a:solidFill>
                  <a:srgbClr val="000000"/>
                </a:solidFill>
                <a:latin typeface="Arial"/>
                <a:ea typeface="Arial"/>
                <a:cs typeface="Arial"/>
                <a:sym typeface="Arial"/>
              </a:rPr>
              <a:t>Secondary flow 30% to &lt;50% to a urbanized area of 50000 and greater (43)</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H: </a:t>
            </a:r>
            <a:r>
              <a:rPr lang="en" sz="700">
                <a:solidFill>
                  <a:srgbClr val="000000"/>
                </a:solidFill>
                <a:latin typeface="Arial"/>
                <a:ea typeface="Arial"/>
                <a:cs typeface="Arial"/>
                <a:sym typeface="Arial"/>
              </a:rPr>
              <a:t>Micropolitan high commuting: primary flow 30% or more to a urban cluster of 10000 to 49999 (39)</a:t>
            </a:r>
            <a:r>
              <a:rPr lang="en" sz="700">
                <a:solidFill>
                  <a:srgbClr val="000000"/>
                </a:solidFill>
                <a:latin typeface="Arial"/>
                <a:ea typeface="Arial"/>
                <a:cs typeface="Arial"/>
                <a:sym typeface="Arial"/>
              </a:rPr>
              <a:t> </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I: </a:t>
            </a:r>
            <a:r>
              <a:rPr lang="en" sz="700">
                <a:solidFill>
                  <a:srgbClr val="000000"/>
                </a:solidFill>
                <a:latin typeface="Arial"/>
                <a:ea typeface="Arial"/>
                <a:cs typeface="Arial"/>
                <a:sym typeface="Arial"/>
              </a:rPr>
              <a:t>Secondary flow 30% to &lt;50% to a urban cluster of 10000 to 49999 (27)</a:t>
            </a:r>
            <a:endParaRPr sz="700">
              <a:solidFill>
                <a:srgbClr val="000000"/>
              </a:solidFill>
              <a:latin typeface="Arial"/>
              <a:ea typeface="Arial"/>
              <a:cs typeface="Arial"/>
              <a:sym typeface="Arial"/>
            </a:endParaRPr>
          </a:p>
          <a:p>
            <a:pPr indent="0" lvl="0" marL="0" rtl="0" algn="l">
              <a:spcBef>
                <a:spcPts val="0"/>
              </a:spcBef>
              <a:spcAft>
                <a:spcPts val="0"/>
              </a:spcAft>
              <a:buNone/>
            </a:pPr>
            <a:r>
              <a:rPr lang="en" sz="700">
                <a:solidFill>
                  <a:srgbClr val="000000"/>
                </a:solidFill>
                <a:latin typeface="Arial"/>
                <a:ea typeface="Arial"/>
                <a:cs typeface="Arial"/>
                <a:sym typeface="Arial"/>
              </a:rPr>
              <a:t>J: </a:t>
            </a:r>
            <a:r>
              <a:rPr lang="en" sz="700">
                <a:solidFill>
                  <a:srgbClr val="000000"/>
                </a:solidFill>
                <a:latin typeface="Arial"/>
                <a:ea typeface="Arial"/>
                <a:cs typeface="Arial"/>
                <a:sym typeface="Arial"/>
              </a:rPr>
              <a:t>Metropolitan area low commuting: primary flow 10% to &lt;30% to a urbanized area of 50000 and greater (23)</a:t>
            </a:r>
            <a:endParaRPr sz="700">
              <a:solidFill>
                <a:srgbClr val="000000"/>
              </a:solidFill>
              <a:latin typeface="Arial"/>
              <a:ea typeface="Arial"/>
              <a:cs typeface="Arial"/>
              <a:sym typeface="Arial"/>
            </a:endParaRPr>
          </a:p>
        </p:txBody>
      </p:sp>
      <p:pic>
        <p:nvPicPr>
          <p:cNvPr id="292" name="Google Shape;292;p15"/>
          <p:cNvPicPr preferRelativeResize="0"/>
          <p:nvPr/>
        </p:nvPicPr>
        <p:blipFill>
          <a:blip r:embed="rId3">
            <a:alphaModFix/>
          </a:blip>
          <a:stretch>
            <a:fillRect/>
          </a:stretch>
        </p:blipFill>
        <p:spPr>
          <a:xfrm>
            <a:off x="152400" y="1750275"/>
            <a:ext cx="5059276" cy="3224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207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Quantity </a:t>
            </a:r>
            <a:r>
              <a:rPr lang="en" sz="2220"/>
              <a:t>of medicare-accepted services available to populations living in different area types</a:t>
            </a:r>
            <a:endParaRPr sz="2220"/>
          </a:p>
        </p:txBody>
      </p:sp>
      <p:sp>
        <p:nvSpPr>
          <p:cNvPr id="298" name="Google Shape;298;p16"/>
          <p:cNvSpPr txBox="1"/>
          <p:nvPr>
            <p:ph idx="1" type="body"/>
          </p:nvPr>
        </p:nvSpPr>
        <p:spPr>
          <a:xfrm>
            <a:off x="4637725" y="1894525"/>
            <a:ext cx="4269000" cy="2586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970" u="sng">
                <a:solidFill>
                  <a:srgbClr val="000000"/>
                </a:solidFill>
                <a:latin typeface="Arial"/>
                <a:ea typeface="Arial"/>
                <a:cs typeface="Arial"/>
                <a:sym typeface="Arial"/>
              </a:rPr>
              <a:t>Key</a:t>
            </a:r>
            <a:endParaRPr sz="970" u="sng">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A: Metropolitan area core: primary flow within an urbanized area of 50000 and greater (221750)</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B: Metropolitan area high commuting: primary flow 30% or more to a urbanized area of 50000 and greater (4241)</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C: Metropolitan area low commuting: primary flow 10% to &lt;30% to a urbanized area of 50000 and greater (215)</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D: Micropolitan area core: primary flow within an urban cluster of 10000 to 49999 (13786)</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E: Micropolitan high commuting: primary flow 30% or more to a urban cluster of 10000 to 49999 (658)</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F: Micropolitan low commuting: primary flow 10% to &lt;30% to a urban cluster of 10000 to 49999 (65)</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G: Rural areas: primary flow to a tract outside a urbanized area of 50000 and greater or UC (1389)</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H: Secondary flow 30% to &lt;50% to a larger urbanized area of 50000 and greater (3131)</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I: Secondary flow 30% to &lt;50% to a urban cluster of 10000 to 49999 (164)</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J: Secondary flow 30% to &lt;50% to a urban cluster of 2500 to 9999 (21)</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K: Secondary flow 30% to &lt;50% to a urbanized area of 50000 and greater (1075)</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L: Small town core: primary flow within an urban cluster of 2500 to 9999 (4426)</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M: Small town high commuting: primary flow 30% or more to a urban cluster of 2500 to 9999 (190)</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N: Small town low commuting: primary flow 10% to &lt;30% to a urban cluster of 2500 to 9999 (65)</a:t>
            </a:r>
            <a:endParaRPr sz="900" u="sng">
              <a:solidFill>
                <a:srgbClr val="000000"/>
              </a:solidFill>
              <a:latin typeface="Arial"/>
              <a:ea typeface="Arial"/>
              <a:cs typeface="Arial"/>
              <a:sym typeface="Arial"/>
            </a:endParaRPr>
          </a:p>
        </p:txBody>
      </p:sp>
      <p:pic>
        <p:nvPicPr>
          <p:cNvPr id="299" name="Google Shape;299;p16"/>
          <p:cNvPicPr preferRelativeResize="0"/>
          <p:nvPr/>
        </p:nvPicPr>
        <p:blipFill>
          <a:blip r:embed="rId3">
            <a:alphaModFix/>
          </a:blip>
          <a:stretch>
            <a:fillRect/>
          </a:stretch>
        </p:blipFill>
        <p:spPr>
          <a:xfrm>
            <a:off x="1111500" y="1067325"/>
            <a:ext cx="3138250" cy="2087125"/>
          </a:xfrm>
          <a:prstGeom prst="rect">
            <a:avLst/>
          </a:prstGeom>
          <a:noFill/>
          <a:ln>
            <a:noFill/>
          </a:ln>
        </p:spPr>
      </p:pic>
      <p:pic>
        <p:nvPicPr>
          <p:cNvPr id="300" name="Google Shape;300;p16"/>
          <p:cNvPicPr preferRelativeResize="0"/>
          <p:nvPr/>
        </p:nvPicPr>
        <p:blipFill>
          <a:blip r:embed="rId4">
            <a:alphaModFix/>
          </a:blip>
          <a:stretch>
            <a:fillRect/>
          </a:stretch>
        </p:blipFill>
        <p:spPr>
          <a:xfrm>
            <a:off x="1266525" y="3154450"/>
            <a:ext cx="2828200" cy="188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roportion of male versus female doctors who take medicare</a:t>
            </a:r>
            <a:endParaRPr/>
          </a:p>
        </p:txBody>
      </p:sp>
      <p:pic>
        <p:nvPicPr>
          <p:cNvPr id="306" name="Google Shape;306;p17"/>
          <p:cNvPicPr preferRelativeResize="0"/>
          <p:nvPr/>
        </p:nvPicPr>
        <p:blipFill rotWithShape="1">
          <a:blip r:embed="rId3">
            <a:alphaModFix/>
          </a:blip>
          <a:srcRect b="16024" l="8331" r="6569" t="5771"/>
          <a:stretch/>
        </p:blipFill>
        <p:spPr>
          <a:xfrm>
            <a:off x="2518963" y="1909838"/>
            <a:ext cx="4106075" cy="282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2777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Proportion of female doctors who take medicare out of the total number of female practicing physicians versus proportion of male doctors who take medicare out of the total number of male practicing physicians</a:t>
            </a:r>
            <a:endParaRPr sz="1800"/>
          </a:p>
        </p:txBody>
      </p:sp>
      <p:pic>
        <p:nvPicPr>
          <p:cNvPr id="312" name="Google Shape;312;p18"/>
          <p:cNvPicPr preferRelativeResize="0"/>
          <p:nvPr/>
        </p:nvPicPr>
        <p:blipFill>
          <a:blip r:embed="rId3">
            <a:alphaModFix/>
          </a:blip>
          <a:stretch>
            <a:fillRect/>
          </a:stretch>
        </p:blipFill>
        <p:spPr>
          <a:xfrm>
            <a:off x="2426413" y="1657400"/>
            <a:ext cx="4291175" cy="32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roportion of individuals versus corporations who take medicare</a:t>
            </a:r>
            <a:endParaRPr/>
          </a:p>
        </p:txBody>
      </p:sp>
      <p:pic>
        <p:nvPicPr>
          <p:cNvPr id="318" name="Google Shape;318;p19"/>
          <p:cNvPicPr preferRelativeResize="0"/>
          <p:nvPr/>
        </p:nvPicPr>
        <p:blipFill rotWithShape="1">
          <a:blip r:embed="rId3">
            <a:alphaModFix/>
          </a:blip>
          <a:srcRect b="16233" l="0" r="0" t="1529"/>
          <a:stretch/>
        </p:blipFill>
        <p:spPr>
          <a:xfrm>
            <a:off x="2200188" y="1715425"/>
            <a:ext cx="4743625" cy="292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iversity of medicare-accepted services available in each state</a:t>
            </a:r>
            <a:endParaRPr/>
          </a:p>
        </p:txBody>
      </p:sp>
      <p:pic>
        <p:nvPicPr>
          <p:cNvPr id="324" name="Google Shape;324;p20"/>
          <p:cNvPicPr preferRelativeResize="0"/>
          <p:nvPr/>
        </p:nvPicPr>
        <p:blipFill rotWithShape="1">
          <a:blip r:embed="rId3">
            <a:alphaModFix/>
          </a:blip>
          <a:srcRect b="0" l="8656" r="9133" t="3138"/>
          <a:stretch/>
        </p:blipFill>
        <p:spPr>
          <a:xfrm>
            <a:off x="699300" y="1733825"/>
            <a:ext cx="7745401" cy="28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most diverse states for medicare-accepted services</a:t>
            </a:r>
            <a:endParaRPr/>
          </a:p>
        </p:txBody>
      </p:sp>
      <p:pic>
        <p:nvPicPr>
          <p:cNvPr id="330" name="Google Shape;330;p21"/>
          <p:cNvPicPr preferRelativeResize="0"/>
          <p:nvPr/>
        </p:nvPicPr>
        <p:blipFill>
          <a:blip r:embed="rId3">
            <a:alphaModFix/>
          </a:blip>
          <a:stretch>
            <a:fillRect/>
          </a:stretch>
        </p:blipFill>
        <p:spPr>
          <a:xfrm>
            <a:off x="2411450" y="1597875"/>
            <a:ext cx="4321101" cy="3240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