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95250">
              <a:lnSpc>
                <a:spcPts val="1040"/>
              </a:lnSpc>
            </a:pPr>
            <a:fld id="{81D60167-4931-47E6-BA6A-407CBD079E47}" type="slidenum">
              <a:rPr spc="-45" dirty="0"/>
            </a:fld>
            <a:endParaRPr spc="-45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95250">
              <a:lnSpc>
                <a:spcPts val="1040"/>
              </a:lnSpc>
            </a:pPr>
            <a:fld id="{81D60167-4931-47E6-BA6A-407CBD079E47}" type="slidenum">
              <a:rPr spc="-45" dirty="0"/>
            </a:fld>
            <a:endParaRPr spc="-45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95250">
              <a:lnSpc>
                <a:spcPts val="1040"/>
              </a:lnSpc>
            </a:pPr>
            <a:fld id="{81D60167-4931-47E6-BA6A-407CBD079E47}" type="slidenum">
              <a:rPr spc="-45" dirty="0"/>
            </a:fld>
            <a:endParaRPr spc="-45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95250">
              <a:lnSpc>
                <a:spcPts val="1040"/>
              </a:lnSpc>
            </a:pPr>
            <a:fld id="{81D60167-4931-47E6-BA6A-407CBD079E47}" type="slidenum">
              <a:rPr spc="-45" dirty="0"/>
            </a:fld>
            <a:endParaRPr spc="-45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95250">
              <a:lnSpc>
                <a:spcPts val="1040"/>
              </a:lnSpc>
            </a:pPr>
            <a:fld id="{81D60167-4931-47E6-BA6A-407CBD079E47}" type="slidenum">
              <a:rPr spc="-45" dirty="0"/>
            </a:fld>
            <a:endParaRPr spc="-45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/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95250">
              <a:lnSpc>
                <a:spcPts val="1040"/>
              </a:lnSpc>
            </a:pPr>
            <a:fld id="{81D60167-4931-47E6-BA6A-407CBD079E47}" type="slidenum">
              <a:rPr spc="-45" dirty="0"/>
            </a:fld>
            <a:endParaRPr spc="-45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digi.com/blog/post/examples-of-embedded-systems" TargetMode="Externa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87000" y="533400"/>
            <a:ext cx="1905000" cy="1905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998212" y="5963284"/>
            <a:ext cx="8255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Text Box 8"/>
          <p:cNvSpPr txBox="1"/>
          <p:nvPr/>
        </p:nvSpPr>
        <p:spPr>
          <a:xfrm>
            <a:off x="1524000" y="1828800"/>
            <a:ext cx="734949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802765" marR="514350" indent="-1790065">
              <a:lnSpc>
                <a:spcPct val="100000"/>
              </a:lnSpc>
              <a:spcBef>
                <a:spcPts val="105"/>
              </a:spcBef>
            </a:pPr>
            <a:r>
              <a:rPr sz="2800" spc="-265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Zapfino" panose="03030300040707070C03" charset="0"/>
                <a:cs typeface="Zapfino" panose="03030300040707070C03" charset="0"/>
                <a:sym typeface="+mn-ea"/>
              </a:rPr>
              <a:t>FUNDAMENTALS </a:t>
            </a:r>
            <a:r>
              <a:rPr sz="2800" spc="-340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Zapfino" panose="03030300040707070C03" charset="0"/>
                <a:cs typeface="Zapfino" panose="03030300040707070C03" charset="0"/>
                <a:sym typeface="+mn-ea"/>
              </a:rPr>
              <a:t>OF</a:t>
            </a:r>
            <a:r>
              <a:rPr sz="2800" spc="-615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Zapfino" panose="03030300040707070C03" charset="0"/>
                <a:cs typeface="Zapfino" panose="03030300040707070C03" charset="0"/>
                <a:sym typeface="+mn-ea"/>
              </a:rPr>
              <a:t> </a:t>
            </a:r>
            <a:r>
              <a:rPr sz="2800" spc="-409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Zapfino" panose="03030300040707070C03" charset="0"/>
                <a:cs typeface="Zapfino" panose="03030300040707070C03" charset="0"/>
                <a:sym typeface="+mn-ea"/>
              </a:rPr>
              <a:t>MICROPROCESSOR </a:t>
            </a:r>
            <a:r>
              <a:rPr sz="2800" spc="-409" dirty="0">
                <a:solidFill>
                  <a:schemeClr val="tx1"/>
                </a:solidFill>
                <a:latin typeface="Zapfino" panose="03030300040707070C03" charset="0"/>
                <a:cs typeface="Zapfino" panose="03030300040707070C03" charset="0"/>
                <a:sym typeface="+mn-ea"/>
              </a:rPr>
              <a:t> </a:t>
            </a:r>
            <a:r>
              <a:rPr sz="2800" spc="-160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Zapfino" panose="03030300040707070C03" charset="0"/>
                <a:cs typeface="Zapfino" panose="03030300040707070C03" charset="0"/>
                <a:sym typeface="+mn-ea"/>
              </a:rPr>
              <a:t>AND </a:t>
            </a:r>
            <a:r>
              <a:rPr sz="2800" spc="-325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Zapfino" panose="03030300040707070C03" charset="0"/>
                <a:cs typeface="Zapfino" panose="03030300040707070C03" charset="0"/>
                <a:sym typeface="+mn-ea"/>
              </a:rPr>
              <a:t>EMBEDDED</a:t>
            </a:r>
            <a:r>
              <a:rPr sz="2800" spc="-660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Zapfino" panose="03030300040707070C03" charset="0"/>
                <a:cs typeface="Zapfino" panose="03030300040707070C03" charset="0"/>
                <a:sym typeface="+mn-ea"/>
              </a:rPr>
              <a:t> </a:t>
            </a:r>
            <a:r>
              <a:rPr sz="2800" spc="-360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Zapfino" panose="03030300040707070C03" charset="0"/>
                <a:cs typeface="Zapfino" panose="03030300040707070C03" charset="0"/>
                <a:sym typeface="+mn-ea"/>
              </a:rPr>
              <a:t>SYSTEM</a:t>
            </a:r>
            <a:endParaRPr lang="en-US" sz="2800" spc="-360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Zapfino" panose="03030300040707070C03" charset="0"/>
              <a:cs typeface="Zapfino" panose="03030300040707070C03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" y="907935"/>
            <a:ext cx="127000" cy="631190"/>
          </a:xfrm>
          <a:custGeom>
            <a:avLst/>
            <a:gdLst/>
            <a:ahLst/>
            <a:cxnLst/>
            <a:rect l="l" t="t" r="r" b="b"/>
            <a:pathLst>
              <a:path w="127000" h="631190">
                <a:moveTo>
                  <a:pt x="127000" y="630999"/>
                </a:moveTo>
                <a:lnTo>
                  <a:pt x="0" y="630999"/>
                </a:lnTo>
                <a:lnTo>
                  <a:pt x="0" y="0"/>
                </a:lnTo>
                <a:lnTo>
                  <a:pt x="127000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508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NEW</a:t>
            </a:r>
            <a:r>
              <a:rPr spc="-100" dirty="0"/>
              <a:t> </a:t>
            </a:r>
            <a:r>
              <a:rPr spc="120" dirty="0"/>
              <a:t>HARDWARE</a:t>
            </a:r>
            <a:r>
              <a:rPr spc="-210" dirty="0"/>
              <a:t> </a:t>
            </a:r>
            <a:r>
              <a:rPr spc="145" dirty="0"/>
              <a:t>OPTIONS</a:t>
            </a:r>
            <a:r>
              <a:rPr spc="-95" dirty="0"/>
              <a:t> </a:t>
            </a:r>
            <a:r>
              <a:rPr spc="140" dirty="0"/>
              <a:t>EMERGED</a:t>
            </a:r>
            <a:r>
              <a:rPr spc="-95" dirty="0"/>
              <a:t> </a:t>
            </a:r>
            <a:r>
              <a:rPr spc="45" dirty="0"/>
              <a:t>FOR</a:t>
            </a:r>
            <a:r>
              <a:rPr spc="-85" dirty="0"/>
              <a:t> </a:t>
            </a:r>
            <a:r>
              <a:rPr spc="170" dirty="0"/>
              <a:t>EMBEDDED</a:t>
            </a:r>
            <a:r>
              <a:rPr spc="-95" dirty="0"/>
              <a:t> </a:t>
            </a:r>
            <a:r>
              <a:rPr spc="185" dirty="0"/>
              <a:t>SYSTEMS </a:t>
            </a:r>
            <a:r>
              <a:rPr u="none" spc="185" dirty="0"/>
              <a:t> </a:t>
            </a:r>
            <a:r>
              <a:rPr spc="75" dirty="0"/>
              <a:t>AREAS</a:t>
            </a:r>
            <a:r>
              <a:rPr spc="-295" dirty="0"/>
              <a:t> </a:t>
            </a:r>
            <a:r>
              <a:rPr spc="-25" dirty="0"/>
              <a:t>FOLLOWS:</a:t>
            </a:r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427088" y="1687753"/>
            <a:ext cx="10589260" cy="39878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935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 present, some of the 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popular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microcontroller families in the market</a:t>
            </a: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are: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55650" lvl="1" indent="-285750">
              <a:lnSpc>
                <a:spcPct val="100000"/>
              </a:lnSpc>
              <a:spcBef>
                <a:spcPts val="840"/>
              </a:spcBef>
              <a:buChar char="•"/>
              <a:tabLst>
                <a:tab pos="755015" algn="l"/>
                <a:tab pos="755650" algn="l"/>
              </a:tabLst>
            </a:pPr>
            <a:r>
              <a:rPr sz="20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ATMega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family: </a:t>
            </a:r>
            <a:r>
              <a:rPr sz="20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ATMega328P,</a:t>
            </a:r>
            <a:r>
              <a:rPr sz="2000" spc="-2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ATMega32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55650" lvl="1" indent="-285750">
              <a:lnSpc>
                <a:spcPct val="100000"/>
              </a:lnSpc>
              <a:spcBef>
                <a:spcPts val="845"/>
              </a:spcBef>
              <a:buChar char="•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Pic-chips: Pic24, Pic33</a:t>
            </a:r>
            <a:r>
              <a:rPr sz="20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etc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55650" lvl="1" indent="-285750">
              <a:lnSpc>
                <a:spcPct val="100000"/>
              </a:lnSpc>
              <a:spcBef>
                <a:spcPts val="840"/>
              </a:spcBef>
              <a:buChar char="•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ARM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processors: Raspberry Pi, TM4C chips, STM32</a:t>
            </a:r>
            <a:r>
              <a:rPr sz="2000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F401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200">
              <a:latin typeface="Arial" panose="020B0604020202020204"/>
              <a:cs typeface="Arial" panose="020B0604020202020204"/>
            </a:endParaRPr>
          </a:p>
          <a:p>
            <a:pPr marL="298450" marR="445135" indent="-231775">
              <a:lnSpc>
                <a:spcPct val="110000"/>
              </a:lnSpc>
              <a:spcBef>
                <a:spcPts val="1310"/>
              </a:spcBef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Bangladesh, </a:t>
            </a:r>
            <a:r>
              <a:rPr sz="20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ATMega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based Arduino boards have gained wide popularity due to easy  availability and low</a:t>
            </a:r>
            <a:r>
              <a:rPr sz="20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price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 panose="020B0604020202020204"/>
              <a:buChar char="•"/>
            </a:pPr>
            <a:endParaRPr sz="2200">
              <a:latin typeface="Arial" panose="020B0604020202020204"/>
              <a:cs typeface="Arial" panose="020B0604020202020204"/>
            </a:endParaRPr>
          </a:p>
          <a:p>
            <a:pPr marL="298450" marR="5080" indent="-231775">
              <a:lnSpc>
                <a:spcPct val="110000"/>
              </a:lnSpc>
              <a:spcBef>
                <a:spcPts val="1310"/>
              </a:spcBef>
              <a:buChar char="•"/>
              <a:tabLst>
                <a:tab pos="297815" algn="l"/>
                <a:tab pos="298450" algn="l"/>
              </a:tabLst>
            </a:pP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are going to mostly focus on the </a:t>
            </a: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ATMega328P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chip during midterm and then on the</a:t>
            </a:r>
            <a:r>
              <a:rPr sz="2000" spc="-3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Arm  processors in final</a:t>
            </a:r>
            <a:r>
              <a:rPr sz="20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term.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0"/>
              </a:lnSpc>
            </a:pPr>
            <a:fld id="{81D60167-4931-47E6-BA6A-407CBD079E47}" type="slidenum">
              <a:rPr spc="-114" dirty="0"/>
            </a:fld>
            <a:endParaRPr spc="-114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286" y="974725"/>
            <a:ext cx="82022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u="heavy" spc="-35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cs typeface="Trebuchet MS" panose="020B0603020202020204"/>
              </a:rPr>
              <a:t>REAL-LIFE</a:t>
            </a:r>
            <a:r>
              <a:rPr sz="3000" b="1" u="heavy" spc="-290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u="heavy" spc="70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cs typeface="Trebuchet MS" panose="020B0603020202020204"/>
              </a:rPr>
              <a:t>EXAMPLES</a:t>
            </a:r>
            <a:r>
              <a:rPr sz="3000" b="1" u="heavy" spc="-409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u="heavy" spc="-50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cs typeface="Trebuchet MS" panose="020B0603020202020204"/>
              </a:rPr>
              <a:t>OF</a:t>
            </a:r>
            <a:r>
              <a:rPr sz="3000" b="1" u="heavy" spc="-290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u="heavy" spc="90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cs typeface="Trebuchet MS" panose="020B0603020202020204"/>
              </a:rPr>
              <a:t>EMBEDDED</a:t>
            </a:r>
            <a:r>
              <a:rPr sz="3000" b="1" u="heavy" spc="-365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u="heavy" spc="65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cs typeface="Trebuchet MS" panose="020B0603020202020204"/>
              </a:rPr>
              <a:t>SYSTEMS:</a:t>
            </a:r>
            <a:endParaRPr sz="3000" b="1" u="heavy" spc="65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259" y="1663763"/>
            <a:ext cx="1115187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Exceptionally versatile </a:t>
            </a:r>
            <a:r>
              <a:rPr sz="2000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and adaptable, embedded </a:t>
            </a:r>
            <a:r>
              <a:rPr sz="200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systems can be found in all smart devices </a:t>
            </a:r>
            <a:r>
              <a:rPr sz="2000" spc="-2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today.  </a:t>
            </a:r>
            <a:r>
              <a:rPr sz="2000" spc="2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It is </a:t>
            </a:r>
            <a:r>
              <a:rPr sz="2000" spc="3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difficult </a:t>
            </a:r>
            <a:r>
              <a:rPr sz="2000" spc="2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000" spc="3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find </a:t>
            </a:r>
            <a:r>
              <a:rPr sz="200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000" spc="3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single portion </a:t>
            </a:r>
            <a:r>
              <a:rPr sz="2000" spc="1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000" spc="3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modern life </a:t>
            </a:r>
            <a:r>
              <a:rPr sz="2000" spc="2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2000" spc="3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doesn’t involve </a:t>
            </a:r>
            <a:r>
              <a:rPr sz="2000" spc="3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2000" spc="2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technology. </a:t>
            </a:r>
            <a:r>
              <a:rPr sz="2000" spc="3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Here </a:t>
            </a:r>
            <a:r>
              <a:rPr sz="2000" spc="3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are  </a:t>
            </a:r>
            <a:r>
              <a:rPr sz="2000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some of the real-life examples of </a:t>
            </a:r>
            <a:r>
              <a:rPr sz="2000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embedded </a:t>
            </a:r>
            <a:r>
              <a:rPr sz="2000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2000" spc="-3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applications.</a:t>
            </a:r>
            <a:endParaRPr sz="2000" spc="-5" dirty="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788" y="3793235"/>
            <a:ext cx="3540252" cy="19918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64152" y="3742944"/>
            <a:ext cx="3630167" cy="2042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09431" y="3793235"/>
            <a:ext cx="3546348" cy="1994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040"/>
              </a:lnSpc>
            </a:pPr>
            <a:fld id="{81D60167-4931-47E6-BA6A-407CBD079E47}" type="slidenum">
              <a:rPr spc="-114" dirty="0"/>
            </a:fld>
            <a:endParaRPr spc="-114" dirty="0"/>
          </a:p>
        </p:txBody>
      </p:sp>
      <p:sp>
        <p:nvSpPr>
          <p:cNvPr id="9" name="object 9"/>
          <p:cNvSpPr txBox="1"/>
          <p:nvPr/>
        </p:nvSpPr>
        <p:spPr>
          <a:xfrm>
            <a:off x="287286" y="6133224"/>
            <a:ext cx="24765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Central heating</a:t>
            </a:r>
            <a:r>
              <a:rPr sz="1800" spc="-4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800" spc="-5" dirty="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4386" y="6133224"/>
            <a:ext cx="14097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GPS</a:t>
            </a:r>
            <a:r>
              <a:rPr sz="1800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93186" y="6133224"/>
            <a:ext cx="16383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Fitness</a:t>
            </a:r>
            <a:r>
              <a:rPr sz="18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trackers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" y="907935"/>
            <a:ext cx="127000" cy="631190"/>
          </a:xfrm>
          <a:custGeom>
            <a:avLst/>
            <a:gdLst/>
            <a:ahLst/>
            <a:cxnLst/>
            <a:rect l="l" t="t" r="r" b="b"/>
            <a:pathLst>
              <a:path w="127000" h="631190">
                <a:moveTo>
                  <a:pt x="127000" y="630999"/>
                </a:moveTo>
                <a:lnTo>
                  <a:pt x="0" y="630999"/>
                </a:lnTo>
                <a:lnTo>
                  <a:pt x="0" y="0"/>
                </a:lnTo>
                <a:lnTo>
                  <a:pt x="127000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286" y="974725"/>
            <a:ext cx="82022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REAL-LIFE</a:t>
            </a:r>
            <a:r>
              <a:rPr spc="-290" dirty="0"/>
              <a:t> </a:t>
            </a:r>
            <a:r>
              <a:rPr spc="70" dirty="0"/>
              <a:t>EXAMPLES</a:t>
            </a:r>
            <a:r>
              <a:rPr spc="-409" dirty="0"/>
              <a:t> </a:t>
            </a:r>
            <a:r>
              <a:rPr spc="-50" dirty="0"/>
              <a:t>OF</a:t>
            </a:r>
            <a:r>
              <a:rPr spc="-290" dirty="0"/>
              <a:t> </a:t>
            </a:r>
            <a:r>
              <a:rPr spc="90" dirty="0"/>
              <a:t>EMBEDDED</a:t>
            </a:r>
            <a:r>
              <a:rPr spc="-365" dirty="0"/>
              <a:t> </a:t>
            </a:r>
            <a:r>
              <a:rPr spc="65" dirty="0"/>
              <a:t>SYSTEMS:</a:t>
            </a:r>
            <a:endParaRPr spc="65" dirty="0"/>
          </a:p>
        </p:txBody>
      </p:sp>
      <p:sp>
        <p:nvSpPr>
          <p:cNvPr id="4" name="object 4"/>
          <p:cNvSpPr txBox="1"/>
          <p:nvPr/>
        </p:nvSpPr>
        <p:spPr>
          <a:xfrm>
            <a:off x="287286" y="3583597"/>
            <a:ext cx="2938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Automatic </a:t>
            </a:r>
            <a:r>
              <a:rPr sz="18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fare</a:t>
            </a:r>
            <a:r>
              <a:rPr sz="1800" spc="-2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collection(AFC)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6386" y="3583597"/>
            <a:ext cx="1289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ATM</a:t>
            </a:r>
            <a:r>
              <a:rPr sz="1800" spc="-20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43276" y="3583597"/>
            <a:ext cx="1402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Factory</a:t>
            </a:r>
            <a:r>
              <a:rPr sz="1800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robots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8788" y="1688592"/>
            <a:ext cx="3043428" cy="17114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90559" y="4020311"/>
            <a:ext cx="2525268" cy="2164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58640" y="4047744"/>
            <a:ext cx="2625852" cy="1988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8788" y="4209288"/>
            <a:ext cx="3142488" cy="1767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51959" y="1548383"/>
            <a:ext cx="2731008" cy="20467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487156" y="1484375"/>
            <a:ext cx="3116579" cy="20787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040"/>
              </a:lnSpc>
            </a:pPr>
            <a:fld id="{81D60167-4931-47E6-BA6A-407CBD079E47}" type="slidenum">
              <a:rPr spc="-114" dirty="0"/>
            </a:fld>
            <a:endParaRPr spc="-114" dirty="0"/>
          </a:p>
        </p:txBody>
      </p:sp>
      <p:sp>
        <p:nvSpPr>
          <p:cNvPr id="15" name="object 15"/>
          <p:cNvSpPr txBox="1"/>
          <p:nvPr/>
        </p:nvSpPr>
        <p:spPr>
          <a:xfrm>
            <a:off x="287286" y="6231766"/>
            <a:ext cx="155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00"/>
              </a:lnSpc>
            </a:pPr>
            <a:r>
              <a:rPr sz="1800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Medical</a:t>
            </a:r>
            <a:r>
              <a:rPr sz="1800" spc="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devices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80496" y="6231766"/>
            <a:ext cx="17500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00"/>
              </a:lnSpc>
            </a:pPr>
            <a:r>
              <a:rPr sz="1800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Self-service</a:t>
            </a:r>
            <a:r>
              <a:rPr sz="1800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kiosks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79676" y="6231766"/>
            <a:ext cx="31026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00"/>
              </a:lnSpc>
            </a:pPr>
            <a:r>
              <a:rPr sz="18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Electric </a:t>
            </a:r>
            <a:r>
              <a:rPr sz="1800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vehicle </a:t>
            </a:r>
            <a:r>
              <a:rPr sz="1800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charging</a:t>
            </a:r>
            <a:r>
              <a:rPr sz="1800" spc="-3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stations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" y="907935"/>
            <a:ext cx="127000" cy="631190"/>
          </a:xfrm>
          <a:custGeom>
            <a:avLst/>
            <a:gdLst/>
            <a:ahLst/>
            <a:cxnLst/>
            <a:rect l="l" t="t" r="r" b="b"/>
            <a:pathLst>
              <a:path w="127000" h="631190">
                <a:moveTo>
                  <a:pt x="127000" y="630999"/>
                </a:moveTo>
                <a:lnTo>
                  <a:pt x="0" y="630999"/>
                </a:lnTo>
                <a:lnTo>
                  <a:pt x="0" y="0"/>
                </a:lnTo>
                <a:lnTo>
                  <a:pt x="127000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974725"/>
            <a:ext cx="23107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310" dirty="0">
                <a:latin typeface="Arial" panose="020B0604020202020204"/>
                <a:cs typeface="Arial" panose="020B0604020202020204"/>
              </a:rPr>
              <a:t>REFERENCES:</a:t>
            </a:r>
            <a:endParaRPr b="0" spc="-3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94264" y="841247"/>
            <a:ext cx="685800" cy="6858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64540" y="1889289"/>
            <a:ext cx="10460990" cy="180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Embedded </a:t>
            </a:r>
            <a:r>
              <a:rPr sz="20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Systems </a:t>
            </a:r>
            <a:r>
              <a:rPr sz="2000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0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Robotics </a:t>
            </a:r>
            <a:r>
              <a:rPr sz="200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with Open </a:t>
            </a:r>
            <a:r>
              <a:rPr sz="20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Source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Tools </a:t>
            </a:r>
            <a:r>
              <a:rPr sz="2000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20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Nilanjan </a:t>
            </a:r>
            <a:r>
              <a:rPr sz="200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Dey, </a:t>
            </a:r>
            <a:r>
              <a:rPr sz="20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Amartya 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Mukherjee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Embedded </a:t>
            </a: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System Design with ARM Cortex-M Microcontrollers: Applications 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with C, C++ 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MicroPython by Cem</a:t>
            </a:r>
            <a:r>
              <a:rPr sz="20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Unsalan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https://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/>
              </a:rPr>
              <a:t>www.digi.com/blog/post/examples-of-embedded-systems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0"/>
              </a:lnSpc>
            </a:pPr>
            <a:fld id="{81D60167-4931-47E6-BA6A-407CBD079E47}" type="slidenum">
              <a:rPr spc="-114" dirty="0"/>
            </a:fld>
            <a:endParaRPr spc="-11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974725"/>
            <a:ext cx="5693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25" dirty="0">
                <a:latin typeface="Arial" panose="020B0604020202020204"/>
                <a:cs typeface="Arial" panose="020B0604020202020204"/>
              </a:rPr>
              <a:t>SOME </a:t>
            </a:r>
            <a:r>
              <a:rPr b="0" spc="-185" dirty="0">
                <a:latin typeface="Arial" panose="020B0604020202020204"/>
                <a:cs typeface="Arial" panose="020B0604020202020204"/>
              </a:rPr>
              <a:t>IMPORTANT </a:t>
            </a:r>
            <a:r>
              <a:rPr b="0" spc="-290" dirty="0">
                <a:latin typeface="Arial" panose="020B0604020202020204"/>
                <a:cs typeface="Arial" panose="020B0604020202020204"/>
              </a:rPr>
              <a:t>DIFFERENCES</a:t>
            </a:r>
            <a:r>
              <a:rPr b="0" u="none" spc="-335" dirty="0">
                <a:latin typeface="Arial" panose="020B0604020202020204"/>
                <a:cs typeface="Arial" panose="020B0604020202020204"/>
              </a:rPr>
              <a:t> </a:t>
            </a:r>
            <a:r>
              <a:rPr b="0" spc="-45" dirty="0">
                <a:latin typeface="Arial" panose="020B0604020202020204"/>
                <a:cs typeface="Arial" panose="020B0604020202020204"/>
              </a:rPr>
              <a:t>:</a:t>
            </a:r>
            <a:endParaRPr b="0" spc="-4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1428" y="469391"/>
            <a:ext cx="1171955" cy="11719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7171" y="1911908"/>
            <a:ext cx="212280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Microprocessor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2773" y="1914677"/>
            <a:ext cx="2137410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Microcontroller</a:t>
            </a:r>
            <a:r>
              <a:rPr sz="2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83096" y="2622804"/>
            <a:ext cx="4287011" cy="2638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8011" y="2394204"/>
            <a:ext cx="5152644" cy="3095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ts val="1040"/>
              </a:lnSpc>
            </a:pPr>
            <a:fld id="{81D60167-4931-47E6-BA6A-407CBD079E47}" type="slidenum">
              <a:rPr spc="-45" dirty="0"/>
            </a:fld>
            <a:endParaRPr spc="-4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974725"/>
            <a:ext cx="5693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25" dirty="0">
                <a:latin typeface="Arial" panose="020B0604020202020204"/>
                <a:cs typeface="Arial" panose="020B0604020202020204"/>
              </a:rPr>
              <a:t>SOME </a:t>
            </a:r>
            <a:r>
              <a:rPr b="0" spc="-185" dirty="0">
                <a:latin typeface="Arial" panose="020B0604020202020204"/>
                <a:cs typeface="Arial" panose="020B0604020202020204"/>
              </a:rPr>
              <a:t>IMPORTANT </a:t>
            </a:r>
            <a:r>
              <a:rPr b="0" spc="-290" dirty="0">
                <a:latin typeface="Arial" panose="020B0604020202020204"/>
                <a:cs typeface="Arial" panose="020B0604020202020204"/>
              </a:rPr>
              <a:t>DIFFERENCES</a:t>
            </a:r>
            <a:r>
              <a:rPr b="0" u="none" spc="-335" dirty="0">
                <a:latin typeface="Arial" panose="020B0604020202020204"/>
                <a:cs typeface="Arial" panose="020B0604020202020204"/>
              </a:rPr>
              <a:t> </a:t>
            </a:r>
            <a:r>
              <a:rPr b="0" spc="-45" dirty="0">
                <a:latin typeface="Arial" panose="020B0604020202020204"/>
                <a:cs typeface="Arial" panose="020B0604020202020204"/>
              </a:rPr>
              <a:t>:</a:t>
            </a:r>
            <a:endParaRPr b="0" spc="-4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1428" y="469391"/>
            <a:ext cx="1171955" cy="11719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3991" y="1741690"/>
            <a:ext cx="4925695" cy="234188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Microprocessor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98450" indent="-285750">
              <a:lnSpc>
                <a:spcPct val="100000"/>
              </a:lnSpc>
              <a:spcBef>
                <a:spcPts val="1400"/>
              </a:spcBef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Used in 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personal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computers or</a:t>
            </a:r>
            <a:r>
              <a:rPr sz="20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laptops.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98450" indent="-285750">
              <a:lnSpc>
                <a:spcPct val="100000"/>
              </a:lnSpc>
              <a:spcBef>
                <a:spcPts val="1475"/>
              </a:spcBef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More expensive than</a:t>
            </a:r>
            <a:r>
              <a:rPr sz="20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microcontrollers.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98450" marR="5080" indent="-285750">
              <a:lnSpc>
                <a:spcPct val="120000"/>
              </a:lnSpc>
              <a:spcBef>
                <a:spcPts val="1000"/>
              </a:spcBef>
              <a:buChar char="•"/>
              <a:tabLst>
                <a:tab pos="297815" algn="l"/>
                <a:tab pos="298450" algn="l"/>
              </a:tabLst>
            </a:pPr>
            <a:r>
              <a:rPr sz="2000" spc="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Power </a:t>
            </a:r>
            <a:r>
              <a:rPr sz="2000" spc="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consumption </a:t>
            </a:r>
            <a:r>
              <a:rPr sz="200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000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high </a:t>
            </a:r>
            <a:r>
              <a:rPr sz="200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2000" spc="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clock 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speed is</a:t>
            </a:r>
            <a:r>
              <a:rPr sz="20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low.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9690" y="1913940"/>
            <a:ext cx="18732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Microcontroller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9690" y="2336342"/>
            <a:ext cx="5364480" cy="210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indent="-285750">
              <a:lnSpc>
                <a:spcPct val="120000"/>
              </a:lnSpc>
              <a:spcBef>
                <a:spcPts val="95"/>
              </a:spcBef>
              <a:buChar char="•"/>
              <a:tabLst>
                <a:tab pos="297815" algn="l"/>
                <a:tab pos="298450" algn="l"/>
              </a:tabLst>
            </a:pPr>
            <a:r>
              <a:rPr sz="200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Used </a:t>
            </a:r>
            <a:r>
              <a:rPr sz="2000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00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home </a:t>
            </a:r>
            <a:r>
              <a:rPr sz="200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appliances </a:t>
            </a:r>
            <a:r>
              <a:rPr sz="200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like </a:t>
            </a:r>
            <a:r>
              <a:rPr sz="200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refrigerator, 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washing machine, etc. along with</a:t>
            </a:r>
            <a:r>
              <a:rPr sz="20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PC.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98450" indent="-285750">
              <a:lnSpc>
                <a:spcPct val="100000"/>
              </a:lnSpc>
              <a:spcBef>
                <a:spcPts val="1485"/>
              </a:spcBef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Less expensive than</a:t>
            </a:r>
            <a:r>
              <a:rPr sz="20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microprocessors.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98450" marR="5080" indent="-285750">
              <a:lnSpc>
                <a:spcPct val="120000"/>
              </a:lnSpc>
              <a:spcBef>
                <a:spcPts val="1000"/>
              </a:spcBef>
              <a:buChar char="•"/>
              <a:tabLst>
                <a:tab pos="297815" algn="l"/>
                <a:tab pos="298450" algn="l"/>
              </a:tabLst>
            </a:pPr>
            <a:r>
              <a:rPr sz="20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Power consumption </a:t>
            </a:r>
            <a:r>
              <a:rPr sz="20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0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lower </a:t>
            </a:r>
            <a:r>
              <a:rPr sz="20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20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clock </a:t>
            </a:r>
            <a:r>
              <a:rPr sz="20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speed 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high.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ts val="1040"/>
              </a:lnSpc>
            </a:pPr>
            <a:fld id="{81D60167-4931-47E6-BA6A-407CBD079E47}" type="slidenum">
              <a:rPr spc="-45" dirty="0"/>
            </a:fld>
            <a:endParaRPr spc="-4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940" y="1790700"/>
            <a:ext cx="10863580" cy="4079875"/>
          </a:xfrm>
          <a:custGeom>
            <a:avLst/>
            <a:gdLst/>
            <a:ahLst/>
            <a:cxnLst/>
            <a:rect l="l" t="t" r="r" b="b"/>
            <a:pathLst>
              <a:path w="10863580" h="4079875">
                <a:moveTo>
                  <a:pt x="10756391" y="4079748"/>
                </a:moveTo>
                <a:lnTo>
                  <a:pt x="108203" y="4079748"/>
                </a:lnTo>
                <a:lnTo>
                  <a:pt x="66185" y="4071385"/>
                </a:lnTo>
                <a:lnTo>
                  <a:pt x="31884" y="4048463"/>
                </a:lnTo>
                <a:lnTo>
                  <a:pt x="8693" y="4014513"/>
                </a:lnTo>
                <a:lnTo>
                  <a:pt x="0" y="3973067"/>
                </a:lnTo>
                <a:lnTo>
                  <a:pt x="0" y="106680"/>
                </a:lnTo>
                <a:lnTo>
                  <a:pt x="8693" y="65042"/>
                </a:lnTo>
                <a:lnTo>
                  <a:pt x="31884" y="31027"/>
                </a:lnTo>
                <a:lnTo>
                  <a:pt x="66185" y="8169"/>
                </a:lnTo>
                <a:lnTo>
                  <a:pt x="108203" y="0"/>
                </a:lnTo>
                <a:lnTo>
                  <a:pt x="10756391" y="0"/>
                </a:lnTo>
                <a:lnTo>
                  <a:pt x="10798158" y="8169"/>
                </a:lnTo>
                <a:lnTo>
                  <a:pt x="10832215" y="31027"/>
                </a:lnTo>
                <a:lnTo>
                  <a:pt x="10855031" y="65042"/>
                </a:lnTo>
                <a:lnTo>
                  <a:pt x="10863071" y="106680"/>
                </a:lnTo>
                <a:lnTo>
                  <a:pt x="10863071" y="3973067"/>
                </a:lnTo>
                <a:lnTo>
                  <a:pt x="10855031" y="4014513"/>
                </a:lnTo>
                <a:lnTo>
                  <a:pt x="10832215" y="4048463"/>
                </a:lnTo>
                <a:lnTo>
                  <a:pt x="10798158" y="4071385"/>
                </a:lnTo>
                <a:lnTo>
                  <a:pt x="10756391" y="4079748"/>
                </a:lnTo>
                <a:close/>
              </a:path>
            </a:pathLst>
          </a:custGeom>
          <a:solidFill>
            <a:srgbClr val="1B577B">
              <a:alpha val="760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32958"/>
            <a:ext cx="125095" cy="619125"/>
          </a:xfrm>
          <a:custGeom>
            <a:avLst/>
            <a:gdLst/>
            <a:ahLst/>
            <a:cxnLst/>
            <a:rect l="l" t="t" r="r" b="b"/>
            <a:pathLst>
              <a:path w="125095" h="619125">
                <a:moveTo>
                  <a:pt x="120180" y="619070"/>
                </a:moveTo>
                <a:lnTo>
                  <a:pt x="0" y="618169"/>
                </a:lnTo>
                <a:lnTo>
                  <a:pt x="0" y="0"/>
                </a:lnTo>
                <a:lnTo>
                  <a:pt x="124790" y="923"/>
                </a:lnTo>
                <a:lnTo>
                  <a:pt x="120180" y="61907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609" y="635165"/>
            <a:ext cx="5693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25" dirty="0">
                <a:latin typeface="Arial" panose="020B0604020202020204"/>
                <a:cs typeface="Arial" panose="020B0604020202020204"/>
              </a:rPr>
              <a:t>SOME </a:t>
            </a:r>
            <a:r>
              <a:rPr b="0" spc="-185" dirty="0">
                <a:latin typeface="Arial" panose="020B0604020202020204"/>
                <a:cs typeface="Arial" panose="020B0604020202020204"/>
              </a:rPr>
              <a:t>IMPORTANT </a:t>
            </a:r>
            <a:r>
              <a:rPr b="0" spc="-290" dirty="0">
                <a:latin typeface="Arial" panose="020B0604020202020204"/>
                <a:cs typeface="Arial" panose="020B0604020202020204"/>
              </a:rPr>
              <a:t>DIFFERENCES</a:t>
            </a:r>
            <a:r>
              <a:rPr b="0" u="none" spc="-335" dirty="0">
                <a:latin typeface="Arial" panose="020B0604020202020204"/>
                <a:cs typeface="Arial" panose="020B0604020202020204"/>
              </a:rPr>
              <a:t> </a:t>
            </a:r>
            <a:r>
              <a:rPr b="0" spc="-45" dirty="0">
                <a:latin typeface="Arial" panose="020B0604020202020204"/>
                <a:cs typeface="Arial" panose="020B0604020202020204"/>
              </a:rPr>
              <a:t>:</a:t>
            </a:r>
            <a:endParaRPr b="0" spc="-4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97083" y="460248"/>
            <a:ext cx="1171955" cy="11719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2385060" y="2249423"/>
            <a:ext cx="9139555" cy="3413760"/>
            <a:chOff x="2385060" y="2249423"/>
            <a:chExt cx="9139555" cy="3413760"/>
          </a:xfrm>
        </p:grpSpPr>
        <p:sp>
          <p:nvSpPr>
            <p:cNvPr id="7" name="object 7"/>
            <p:cNvSpPr/>
            <p:nvPr/>
          </p:nvSpPr>
          <p:spPr>
            <a:xfrm>
              <a:off x="2385060" y="2249423"/>
              <a:ext cx="9139555" cy="3413760"/>
            </a:xfrm>
            <a:custGeom>
              <a:avLst/>
              <a:gdLst/>
              <a:ahLst/>
              <a:cxnLst/>
              <a:rect l="l" t="t" r="r" b="b"/>
              <a:pathLst>
                <a:path w="9139555" h="3413760">
                  <a:moveTo>
                    <a:pt x="9139415" y="0"/>
                  </a:moveTo>
                  <a:lnTo>
                    <a:pt x="4914900" y="0"/>
                  </a:lnTo>
                  <a:lnTo>
                    <a:pt x="0" y="0"/>
                  </a:lnTo>
                  <a:lnTo>
                    <a:pt x="0" y="3413760"/>
                  </a:lnTo>
                  <a:lnTo>
                    <a:pt x="4914900" y="3413760"/>
                  </a:lnTo>
                  <a:lnTo>
                    <a:pt x="9139415" y="3413760"/>
                  </a:lnTo>
                  <a:lnTo>
                    <a:pt x="9139415" y="0"/>
                  </a:lnTo>
                  <a:close/>
                </a:path>
              </a:pathLst>
            </a:custGeom>
            <a:solidFill>
              <a:srgbClr val="CCD1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167883" y="3694175"/>
              <a:ext cx="1871471" cy="17998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418575" y="3694175"/>
              <a:ext cx="2022348" cy="1828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75589" y="1419021"/>
          <a:ext cx="10861675" cy="5194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3705"/>
                <a:gridCol w="4914900"/>
                <a:gridCol w="4224020"/>
              </a:tblGrid>
              <a:tr h="823595">
                <a:tc>
                  <a:txBody>
                    <a:bodyPr/>
                    <a:lstStyle/>
                    <a:p>
                      <a:pPr marL="259080" marR="252095" indent="20637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Point 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of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m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n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Harvard</a:t>
                      </a:r>
                      <a:r>
                        <a:rPr sz="1800" b="1" spc="-26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Architecture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Von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Neumann</a:t>
                      </a:r>
                      <a:r>
                        <a:rPr sz="1800" b="1" spc="-3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Architecture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</a:tr>
              <a:tr h="341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Arrangement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10795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800" spc="-60" dirty="0">
                          <a:latin typeface="Arial" panose="020B0604020202020204"/>
                          <a:cs typeface="Arial" panose="020B0604020202020204"/>
                        </a:rPr>
                        <a:t>In</a:t>
                      </a:r>
                      <a:r>
                        <a:rPr sz="1800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70" dirty="0">
                          <a:latin typeface="Arial" panose="020B0604020202020204"/>
                          <a:cs typeface="Arial" panose="020B0604020202020204"/>
                        </a:rPr>
                        <a:t>Harvard</a:t>
                      </a:r>
                      <a:r>
                        <a:rPr sz="1800" spc="-13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35" dirty="0">
                          <a:latin typeface="Arial" panose="020B0604020202020204"/>
                          <a:cs typeface="Arial" panose="020B0604020202020204"/>
                        </a:rPr>
                        <a:t>architecture,</a:t>
                      </a:r>
                      <a:r>
                        <a:rPr sz="1800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1800" spc="-21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75" dirty="0">
                          <a:latin typeface="Arial" panose="020B0604020202020204"/>
                          <a:cs typeface="Arial" panose="020B0604020202020204"/>
                        </a:rPr>
                        <a:t>CPU</a:t>
                      </a:r>
                      <a:r>
                        <a:rPr sz="1800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80" dirty="0">
                          <a:latin typeface="Arial" panose="020B0604020202020204"/>
                          <a:cs typeface="Arial" panose="020B0604020202020204"/>
                        </a:rPr>
                        <a:t>is</a:t>
                      </a:r>
                      <a:r>
                        <a:rPr sz="1800" spc="-13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60" dirty="0">
                          <a:latin typeface="Arial" panose="020B0604020202020204"/>
                          <a:cs typeface="Arial" panose="020B0604020202020204"/>
                        </a:rPr>
                        <a:t>connected</a:t>
                      </a:r>
                      <a:r>
                        <a:rPr sz="1800" spc="-13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15" dirty="0">
                          <a:latin typeface="Arial" panose="020B0604020202020204"/>
                          <a:cs typeface="Arial" panose="020B0604020202020204"/>
                        </a:rPr>
                        <a:t>with 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both 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the </a:t>
                      </a: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data memory </a:t>
                      </a:r>
                      <a:r>
                        <a:rPr sz="1800" spc="-90" dirty="0">
                          <a:latin typeface="Arial" panose="020B0604020202020204"/>
                          <a:cs typeface="Arial" panose="020B0604020202020204"/>
                        </a:rPr>
                        <a:t>(RAM) </a:t>
                      </a:r>
                      <a:r>
                        <a:rPr sz="1800" spc="-75" dirty="0">
                          <a:latin typeface="Arial" panose="020B0604020202020204"/>
                          <a:cs typeface="Arial" panose="020B0604020202020204"/>
                        </a:rPr>
                        <a:t>and </a:t>
                      </a: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program  memory </a:t>
                      </a:r>
                      <a:r>
                        <a:rPr sz="1800" spc="-85" dirty="0">
                          <a:latin typeface="Arial" panose="020B0604020202020204"/>
                          <a:cs typeface="Arial" panose="020B0604020202020204"/>
                        </a:rPr>
                        <a:t>(ROM), </a:t>
                      </a:r>
                      <a:r>
                        <a:rPr sz="1800" spc="-65" dirty="0">
                          <a:latin typeface="Arial" panose="020B0604020202020204"/>
                          <a:cs typeface="Arial" panose="020B0604020202020204"/>
                        </a:rPr>
                        <a:t>separately. </a:t>
                      </a:r>
                      <a:r>
                        <a:rPr sz="1800" spc="-95" dirty="0">
                          <a:latin typeface="Arial" panose="020B0604020202020204"/>
                          <a:cs typeface="Arial" panose="020B0604020202020204"/>
                        </a:rPr>
                        <a:t>Some </a:t>
                      </a:r>
                      <a:r>
                        <a:rPr sz="1800" spc="15" dirty="0">
                          <a:latin typeface="Arial" panose="020B0604020202020204"/>
                          <a:cs typeface="Arial" panose="020B0604020202020204"/>
                        </a:rPr>
                        <a:t>of 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the </a:t>
                      </a:r>
                      <a:r>
                        <a:rPr sz="1800" spc="-45" dirty="0">
                          <a:latin typeface="Arial" panose="020B0604020202020204"/>
                          <a:cs typeface="Arial" panose="020B0604020202020204"/>
                        </a:rPr>
                        <a:t>earlier  </a:t>
                      </a:r>
                      <a:r>
                        <a:rPr sz="1800" spc="-35" dirty="0">
                          <a:latin typeface="Arial" panose="020B0604020202020204"/>
                          <a:cs typeface="Arial" panose="020B0604020202020204"/>
                        </a:rPr>
                        <a:t>microcontrollers </a:t>
                      </a:r>
                      <a:r>
                        <a:rPr sz="1800" spc="-100" dirty="0">
                          <a:latin typeface="Arial" panose="020B0604020202020204"/>
                          <a:cs typeface="Arial" panose="020B0604020202020204"/>
                        </a:rPr>
                        <a:t>used </a:t>
                      </a:r>
                      <a:r>
                        <a:rPr sz="1800" spc="-20" dirty="0">
                          <a:latin typeface="Arial" panose="020B0604020202020204"/>
                          <a:cs typeface="Arial" panose="020B0604020202020204"/>
                        </a:rPr>
                        <a:t>this</a:t>
                      </a:r>
                      <a:r>
                        <a:rPr sz="1800" spc="-29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45" dirty="0">
                          <a:latin typeface="Arial" panose="020B0604020202020204"/>
                          <a:cs typeface="Arial" panose="020B0604020202020204"/>
                        </a:rPr>
                        <a:t>architectures.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854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2863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60" dirty="0">
                          <a:latin typeface="Arial" panose="020B0604020202020204"/>
                          <a:cs typeface="Arial" panose="020B0604020202020204"/>
                        </a:rPr>
                        <a:t>In</a:t>
                      </a:r>
                      <a:r>
                        <a:rPr sz="1800" spc="-27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70" dirty="0">
                          <a:latin typeface="Arial" panose="020B0604020202020204"/>
                          <a:cs typeface="Arial" panose="020B0604020202020204"/>
                        </a:rPr>
                        <a:t>Von-Neumann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35" dirty="0">
                          <a:latin typeface="Arial" panose="020B0604020202020204"/>
                          <a:cs typeface="Arial" panose="020B0604020202020204"/>
                        </a:rPr>
                        <a:t>architecture,</a:t>
                      </a:r>
                      <a:r>
                        <a:rPr sz="1800" spc="-1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30" dirty="0">
                          <a:latin typeface="Arial" panose="020B0604020202020204"/>
                          <a:cs typeface="Arial" panose="020B0604020202020204"/>
                        </a:rPr>
                        <a:t>there</a:t>
                      </a:r>
                      <a:r>
                        <a:rPr sz="1800" spc="-1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80" dirty="0">
                          <a:latin typeface="Arial" panose="020B0604020202020204"/>
                          <a:cs typeface="Arial" panose="020B0604020202020204"/>
                        </a:rPr>
                        <a:t>is</a:t>
                      </a:r>
                      <a:r>
                        <a:rPr sz="1800" spc="-1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50" dirty="0">
                          <a:latin typeface="Arial" panose="020B0604020202020204"/>
                          <a:cs typeface="Arial" panose="020B0604020202020204"/>
                        </a:rPr>
                        <a:t>no  </a:t>
                      </a:r>
                      <a:r>
                        <a:rPr sz="1800" spc="-70" dirty="0">
                          <a:latin typeface="Arial" panose="020B0604020202020204"/>
                          <a:cs typeface="Arial" panose="020B0604020202020204"/>
                        </a:rPr>
                        <a:t>separate</a:t>
                      </a:r>
                      <a:r>
                        <a:rPr sz="1800" spc="-1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data</a:t>
                      </a:r>
                      <a:r>
                        <a:rPr sz="1800" spc="-1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75" dirty="0">
                          <a:latin typeface="Arial" panose="020B0604020202020204"/>
                          <a:cs typeface="Arial" panose="020B0604020202020204"/>
                        </a:rPr>
                        <a:t>and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program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50" dirty="0">
                          <a:latin typeface="Arial" panose="020B0604020202020204"/>
                          <a:cs typeface="Arial" panose="020B0604020202020204"/>
                        </a:rPr>
                        <a:t>memory.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60325" marR="247650">
                        <a:lnSpc>
                          <a:spcPct val="100000"/>
                        </a:lnSpc>
                      </a:pPr>
                      <a:r>
                        <a:rPr sz="1800" spc="-60" dirty="0">
                          <a:latin typeface="Arial" panose="020B0604020202020204"/>
                          <a:cs typeface="Arial" panose="020B0604020202020204"/>
                        </a:rPr>
                        <a:t>Instead, </a:t>
                      </a:r>
                      <a:r>
                        <a:rPr sz="1800" spc="-120" dirty="0">
                          <a:latin typeface="Arial" panose="020B0604020202020204"/>
                          <a:cs typeface="Arial" panose="020B0604020202020204"/>
                        </a:rPr>
                        <a:t>a </a:t>
                      </a:r>
                      <a:r>
                        <a:rPr sz="1800" spc="-60" dirty="0">
                          <a:latin typeface="Arial" panose="020B0604020202020204"/>
                          <a:cs typeface="Arial" panose="020B0604020202020204"/>
                        </a:rPr>
                        <a:t>single </a:t>
                      </a: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memory </a:t>
                      </a:r>
                      <a:r>
                        <a:rPr sz="1800" spc="-45" dirty="0">
                          <a:latin typeface="Arial" panose="020B0604020202020204"/>
                          <a:cs typeface="Arial" panose="020B0604020202020204"/>
                        </a:rPr>
                        <a:t>connection </a:t>
                      </a:r>
                      <a:r>
                        <a:rPr sz="1800" spc="-80" dirty="0">
                          <a:latin typeface="Arial" panose="020B0604020202020204"/>
                          <a:cs typeface="Arial" panose="020B0604020202020204"/>
                        </a:rPr>
                        <a:t>is  </a:t>
                      </a:r>
                      <a:r>
                        <a:rPr sz="1800" spc="-55" dirty="0">
                          <a:latin typeface="Arial" panose="020B0604020202020204"/>
                          <a:cs typeface="Arial" panose="020B0604020202020204"/>
                        </a:rPr>
                        <a:t>given </a:t>
                      </a:r>
                      <a:r>
                        <a:rPr sz="1800" spc="40" dirty="0">
                          <a:latin typeface="Arial" panose="020B0604020202020204"/>
                          <a:cs typeface="Arial" panose="020B0604020202020204"/>
                        </a:rPr>
                        <a:t>to 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the </a:t>
                      </a:r>
                      <a:r>
                        <a:rPr sz="1800" spc="-135" dirty="0">
                          <a:latin typeface="Arial" panose="020B0604020202020204"/>
                          <a:cs typeface="Arial" panose="020B0604020202020204"/>
                        </a:rPr>
                        <a:t>CPU. </a:t>
                      </a:r>
                      <a:r>
                        <a:rPr sz="1800" spc="-95" dirty="0">
                          <a:latin typeface="Arial" panose="020B0604020202020204"/>
                          <a:cs typeface="Arial" panose="020B0604020202020204"/>
                        </a:rPr>
                        <a:t>Some </a:t>
                      </a:r>
                      <a:r>
                        <a:rPr sz="1800" spc="15" dirty="0">
                          <a:latin typeface="Arial" panose="020B0604020202020204"/>
                          <a:cs typeface="Arial" panose="020B0604020202020204"/>
                        </a:rPr>
                        <a:t>of 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the </a:t>
                      </a:r>
                      <a:r>
                        <a:rPr sz="1800" spc="-45" dirty="0">
                          <a:latin typeface="Arial" panose="020B0604020202020204"/>
                          <a:cs typeface="Arial" panose="020B0604020202020204"/>
                        </a:rPr>
                        <a:t>earlier  </a:t>
                      </a:r>
                      <a:r>
                        <a:rPr sz="1800" spc="-70" dirty="0">
                          <a:latin typeface="Arial" panose="020B0604020202020204"/>
                          <a:cs typeface="Arial" panose="020B0604020202020204"/>
                        </a:rPr>
                        <a:t>microprocessors</a:t>
                      </a:r>
                      <a:r>
                        <a:rPr sz="1800" spc="-1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00" dirty="0">
                          <a:latin typeface="Arial" panose="020B0604020202020204"/>
                          <a:cs typeface="Arial" panose="020B0604020202020204"/>
                        </a:rPr>
                        <a:t>used</a:t>
                      </a:r>
                      <a:r>
                        <a:rPr sz="1800" spc="-1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20" dirty="0">
                          <a:latin typeface="Arial" panose="020B0604020202020204"/>
                          <a:cs typeface="Arial" panose="020B0604020202020204"/>
                        </a:rPr>
                        <a:t>in</a:t>
                      </a:r>
                      <a:r>
                        <a:rPr sz="1800" spc="-1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20" dirty="0">
                          <a:latin typeface="Arial" panose="020B0604020202020204"/>
                          <a:cs typeface="Arial" panose="020B0604020202020204"/>
                        </a:rPr>
                        <a:t>this</a:t>
                      </a:r>
                      <a:r>
                        <a:rPr sz="1800" spc="-1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35" dirty="0">
                          <a:latin typeface="Arial" panose="020B0604020202020204"/>
                          <a:cs typeface="Arial" panose="020B0604020202020204"/>
                        </a:rPr>
                        <a:t>architecture.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944879">
                <a:tc>
                  <a:txBody>
                    <a:bodyPr/>
                    <a:lstStyle/>
                    <a:p>
                      <a:pPr marL="60960" marR="36830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800" spc="-65" dirty="0">
                          <a:latin typeface="Arial" panose="020B0604020202020204"/>
                          <a:cs typeface="Arial" panose="020B0604020202020204"/>
                        </a:rPr>
                        <a:t>Hardware 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q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u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854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16002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800" spc="30" dirty="0">
                          <a:latin typeface="Arial" panose="020B0604020202020204"/>
                          <a:cs typeface="Arial" panose="020B0604020202020204"/>
                        </a:rPr>
                        <a:t>It</a:t>
                      </a:r>
                      <a:r>
                        <a:rPr sz="1800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65" dirty="0">
                          <a:latin typeface="Arial" panose="020B0604020202020204"/>
                          <a:cs typeface="Arial" panose="020B0604020202020204"/>
                        </a:rPr>
                        <a:t>requires</a:t>
                      </a:r>
                      <a:r>
                        <a:rPr sz="1800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more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60" dirty="0">
                          <a:latin typeface="Arial" panose="020B0604020202020204"/>
                          <a:cs typeface="Arial" panose="020B0604020202020204"/>
                        </a:rPr>
                        <a:t>hardware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90" dirty="0">
                          <a:latin typeface="Arial" panose="020B0604020202020204"/>
                          <a:cs typeface="Arial" panose="020B0604020202020204"/>
                        </a:rPr>
                        <a:t>since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65" dirty="0">
                          <a:latin typeface="Arial" panose="020B0604020202020204"/>
                          <a:cs typeface="Arial" panose="020B0604020202020204"/>
                        </a:rPr>
                        <a:t>it</a:t>
                      </a:r>
                      <a:r>
                        <a:rPr sz="1800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will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75" dirty="0">
                          <a:latin typeface="Arial" panose="020B0604020202020204"/>
                          <a:cs typeface="Arial" panose="020B0604020202020204"/>
                        </a:rPr>
                        <a:t>be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35" dirty="0">
                          <a:latin typeface="Arial" panose="020B0604020202020204"/>
                          <a:cs typeface="Arial" panose="020B0604020202020204"/>
                        </a:rPr>
                        <a:t>requiring  </a:t>
                      </a:r>
                      <a:r>
                        <a:rPr sz="1800" spc="-70" dirty="0">
                          <a:latin typeface="Arial" panose="020B0604020202020204"/>
                          <a:cs typeface="Arial" panose="020B0604020202020204"/>
                        </a:rPr>
                        <a:t>separate</a:t>
                      </a:r>
                      <a:r>
                        <a:rPr sz="1800" spc="-1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data</a:t>
                      </a:r>
                      <a:r>
                        <a:rPr sz="1800" spc="-1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75" dirty="0">
                          <a:latin typeface="Arial" panose="020B0604020202020204"/>
                          <a:cs typeface="Arial" panose="020B0604020202020204"/>
                        </a:rPr>
                        <a:t>and</a:t>
                      </a:r>
                      <a:r>
                        <a:rPr sz="1800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95" dirty="0">
                          <a:latin typeface="Arial" panose="020B0604020202020204"/>
                          <a:cs typeface="Arial" panose="020B0604020202020204"/>
                        </a:rPr>
                        <a:t>address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95" dirty="0">
                          <a:latin typeface="Arial" panose="020B0604020202020204"/>
                          <a:cs typeface="Arial" panose="020B0604020202020204"/>
                        </a:rPr>
                        <a:t>bus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5" dirty="0">
                          <a:latin typeface="Arial" panose="020B0604020202020204"/>
                          <a:cs typeface="Arial" panose="020B0604020202020204"/>
                        </a:rPr>
                        <a:t>for</a:t>
                      </a:r>
                      <a:r>
                        <a:rPr sz="1800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00" dirty="0">
                          <a:latin typeface="Arial" panose="020B0604020202020204"/>
                          <a:cs typeface="Arial" panose="020B0604020202020204"/>
                        </a:rPr>
                        <a:t>each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35" dirty="0">
                          <a:latin typeface="Arial" panose="020B0604020202020204"/>
                          <a:cs typeface="Arial" panose="020B0604020202020204"/>
                        </a:rPr>
                        <a:t>memory.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854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81915" algn="just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4073525" algn="l"/>
                        </a:tabLst>
                      </a:pPr>
                      <a:r>
                        <a:rPr sz="1800" spc="-60" dirty="0">
                          <a:latin typeface="Arial" panose="020B0604020202020204"/>
                          <a:cs typeface="Arial" panose="020B0604020202020204"/>
                        </a:rPr>
                        <a:t>In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35" dirty="0">
                          <a:latin typeface="Arial" panose="020B0604020202020204"/>
                          <a:cs typeface="Arial" panose="020B0604020202020204"/>
                        </a:rPr>
                        <a:t>contrast</a:t>
                      </a:r>
                      <a:r>
                        <a:rPr sz="1800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40" dirty="0">
                          <a:latin typeface="Arial" panose="020B0604020202020204"/>
                          <a:cs typeface="Arial" panose="020B0604020202020204"/>
                        </a:rPr>
                        <a:t>to</a:t>
                      </a:r>
                      <a:r>
                        <a:rPr sz="1800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70" dirty="0">
                          <a:latin typeface="Arial" panose="020B0604020202020204"/>
                          <a:cs typeface="Arial" panose="020B0604020202020204"/>
                        </a:rPr>
                        <a:t>Harvard</a:t>
                      </a:r>
                      <a:r>
                        <a:rPr sz="1800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35" dirty="0">
                          <a:latin typeface="Arial" panose="020B0604020202020204"/>
                          <a:cs typeface="Arial" panose="020B0604020202020204"/>
                        </a:rPr>
                        <a:t>architecture,</a:t>
                      </a:r>
                      <a:r>
                        <a:rPr sz="1800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20" dirty="0">
                          <a:latin typeface="Arial" panose="020B0604020202020204"/>
                          <a:cs typeface="Arial" panose="020B0604020202020204"/>
                        </a:rPr>
                        <a:t>this 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q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u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1800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l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ss</a:t>
                      </a:r>
                      <a:r>
                        <a:rPr sz="1800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h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w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l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y</a:t>
                      </a:r>
                      <a:r>
                        <a:rPr sz="1800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	</a:t>
                      </a:r>
                      <a:r>
                        <a:rPr sz="1500" baseline="5000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5  </a:t>
                      </a:r>
                      <a:r>
                        <a:rPr sz="1800" spc="-50" dirty="0">
                          <a:latin typeface="Arial" panose="020B0604020202020204"/>
                          <a:cs typeface="Arial" panose="020B0604020202020204"/>
                        </a:rPr>
                        <a:t>common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memory</a:t>
                      </a:r>
                      <a:r>
                        <a:rPr sz="1800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00" dirty="0">
                          <a:latin typeface="Arial" panose="020B0604020202020204"/>
                          <a:cs typeface="Arial" panose="020B0604020202020204"/>
                        </a:rPr>
                        <a:t>needs</a:t>
                      </a:r>
                      <a:r>
                        <a:rPr sz="1800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40" dirty="0">
                          <a:latin typeface="Arial" panose="020B0604020202020204"/>
                          <a:cs typeface="Arial" panose="020B0604020202020204"/>
                        </a:rPr>
                        <a:t>to</a:t>
                      </a:r>
                      <a:r>
                        <a:rPr sz="1800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75" dirty="0">
                          <a:latin typeface="Arial" panose="020B0604020202020204"/>
                          <a:cs typeface="Arial" panose="020B0604020202020204"/>
                        </a:rPr>
                        <a:t>be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70" dirty="0">
                          <a:latin typeface="Arial" panose="020B0604020202020204"/>
                          <a:cs typeface="Arial" panose="020B0604020202020204"/>
                        </a:rPr>
                        <a:t>reached.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940" y="1790700"/>
            <a:ext cx="10863580" cy="4079875"/>
          </a:xfrm>
          <a:custGeom>
            <a:avLst/>
            <a:gdLst/>
            <a:ahLst/>
            <a:cxnLst/>
            <a:rect l="l" t="t" r="r" b="b"/>
            <a:pathLst>
              <a:path w="10863580" h="4079875">
                <a:moveTo>
                  <a:pt x="10756391" y="4079748"/>
                </a:moveTo>
                <a:lnTo>
                  <a:pt x="108203" y="4079748"/>
                </a:lnTo>
                <a:lnTo>
                  <a:pt x="66185" y="4071385"/>
                </a:lnTo>
                <a:lnTo>
                  <a:pt x="31884" y="4048463"/>
                </a:lnTo>
                <a:lnTo>
                  <a:pt x="8693" y="4014513"/>
                </a:lnTo>
                <a:lnTo>
                  <a:pt x="0" y="3973067"/>
                </a:lnTo>
                <a:lnTo>
                  <a:pt x="0" y="106680"/>
                </a:lnTo>
                <a:lnTo>
                  <a:pt x="8693" y="65042"/>
                </a:lnTo>
                <a:lnTo>
                  <a:pt x="31884" y="31027"/>
                </a:lnTo>
                <a:lnTo>
                  <a:pt x="66185" y="8169"/>
                </a:lnTo>
                <a:lnTo>
                  <a:pt x="108203" y="0"/>
                </a:lnTo>
                <a:lnTo>
                  <a:pt x="10756391" y="0"/>
                </a:lnTo>
                <a:lnTo>
                  <a:pt x="10798158" y="8169"/>
                </a:lnTo>
                <a:lnTo>
                  <a:pt x="10832215" y="31027"/>
                </a:lnTo>
                <a:lnTo>
                  <a:pt x="10855031" y="65042"/>
                </a:lnTo>
                <a:lnTo>
                  <a:pt x="10863071" y="106680"/>
                </a:lnTo>
                <a:lnTo>
                  <a:pt x="10863071" y="3973067"/>
                </a:lnTo>
                <a:lnTo>
                  <a:pt x="10855031" y="4014513"/>
                </a:lnTo>
                <a:lnTo>
                  <a:pt x="10832215" y="4048463"/>
                </a:lnTo>
                <a:lnTo>
                  <a:pt x="10798158" y="4071385"/>
                </a:lnTo>
                <a:lnTo>
                  <a:pt x="10756391" y="4079748"/>
                </a:lnTo>
                <a:close/>
              </a:path>
            </a:pathLst>
          </a:custGeom>
          <a:solidFill>
            <a:srgbClr val="1B577B">
              <a:alpha val="760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32958"/>
            <a:ext cx="125095" cy="619125"/>
          </a:xfrm>
          <a:custGeom>
            <a:avLst/>
            <a:gdLst/>
            <a:ahLst/>
            <a:cxnLst/>
            <a:rect l="l" t="t" r="r" b="b"/>
            <a:pathLst>
              <a:path w="125095" h="619125">
                <a:moveTo>
                  <a:pt x="120180" y="619070"/>
                </a:moveTo>
                <a:lnTo>
                  <a:pt x="0" y="618169"/>
                </a:lnTo>
                <a:lnTo>
                  <a:pt x="0" y="0"/>
                </a:lnTo>
                <a:lnTo>
                  <a:pt x="124790" y="923"/>
                </a:lnTo>
                <a:lnTo>
                  <a:pt x="120180" y="61907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609" y="635165"/>
            <a:ext cx="5693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25" dirty="0">
                <a:latin typeface="Arial" panose="020B0604020202020204"/>
                <a:cs typeface="Arial" panose="020B0604020202020204"/>
              </a:rPr>
              <a:t>SOME </a:t>
            </a:r>
            <a:r>
              <a:rPr b="0" spc="-185" dirty="0">
                <a:latin typeface="Arial" panose="020B0604020202020204"/>
                <a:cs typeface="Arial" panose="020B0604020202020204"/>
              </a:rPr>
              <a:t>IMPORTANT </a:t>
            </a:r>
            <a:r>
              <a:rPr b="0" spc="-290" dirty="0">
                <a:latin typeface="Arial" panose="020B0604020202020204"/>
                <a:cs typeface="Arial" panose="020B0604020202020204"/>
              </a:rPr>
              <a:t>DIFFERENCES</a:t>
            </a:r>
            <a:r>
              <a:rPr b="0" u="none" spc="-335" dirty="0">
                <a:latin typeface="Arial" panose="020B0604020202020204"/>
                <a:cs typeface="Arial" panose="020B0604020202020204"/>
              </a:rPr>
              <a:t> </a:t>
            </a:r>
            <a:r>
              <a:rPr b="0" spc="-45" dirty="0">
                <a:latin typeface="Arial" panose="020B0604020202020204"/>
                <a:cs typeface="Arial" panose="020B0604020202020204"/>
              </a:rPr>
              <a:t>:</a:t>
            </a:r>
            <a:endParaRPr b="0" spc="-4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97083" y="460248"/>
            <a:ext cx="1171955" cy="11719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7519" y="1523695"/>
          <a:ext cx="10861675" cy="4615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3705"/>
                <a:gridCol w="4914900"/>
                <a:gridCol w="4224020"/>
              </a:tblGrid>
              <a:tr h="823595">
                <a:tc>
                  <a:txBody>
                    <a:bodyPr/>
                    <a:lstStyle/>
                    <a:p>
                      <a:pPr marL="259080" marR="252095" indent="20637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Point 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of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m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n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Harvard</a:t>
                      </a:r>
                      <a:r>
                        <a:rPr sz="1800" b="1" spc="-26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Architecture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Von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Neumann</a:t>
                      </a:r>
                      <a:r>
                        <a:rPr sz="1800" b="1" spc="-3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Architecture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</a:tr>
              <a:tr h="670559">
                <a:tc>
                  <a:txBody>
                    <a:bodyPr/>
                    <a:lstStyle/>
                    <a:p>
                      <a:pPr marL="60960" marR="3683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120" dirty="0">
                          <a:latin typeface="Arial" panose="020B0604020202020204"/>
                          <a:cs typeface="Arial" panose="020B0604020202020204"/>
                        </a:rPr>
                        <a:t>Space 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q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u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800" spc="-80" dirty="0">
                          <a:latin typeface="Arial" panose="020B0604020202020204"/>
                          <a:cs typeface="Arial" panose="020B0604020202020204"/>
                        </a:rPr>
                        <a:t>This </a:t>
                      </a:r>
                      <a:r>
                        <a:rPr sz="1800" spc="-65" dirty="0">
                          <a:latin typeface="Arial" panose="020B0604020202020204"/>
                          <a:cs typeface="Arial" panose="020B0604020202020204"/>
                        </a:rPr>
                        <a:t>requires </a:t>
                      </a: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more</a:t>
                      </a:r>
                      <a:r>
                        <a:rPr sz="1800" spc="-28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00" dirty="0">
                          <a:latin typeface="Arial" panose="020B0604020202020204"/>
                          <a:cs typeface="Arial" panose="020B0604020202020204"/>
                        </a:rPr>
                        <a:t>space.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854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3530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70" dirty="0">
                          <a:latin typeface="Arial" panose="020B0604020202020204"/>
                          <a:cs typeface="Arial" panose="020B0604020202020204"/>
                        </a:rPr>
                        <a:t>Von-Neumann</a:t>
                      </a:r>
                      <a:r>
                        <a:rPr sz="1800" spc="-23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30" dirty="0">
                          <a:latin typeface="Arial" panose="020B0604020202020204"/>
                          <a:cs typeface="Arial" panose="020B0604020202020204"/>
                        </a:rPr>
                        <a:t>Architecture</a:t>
                      </a:r>
                      <a:r>
                        <a:rPr sz="1800" spc="-1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65" dirty="0">
                          <a:latin typeface="Arial" panose="020B0604020202020204"/>
                          <a:cs typeface="Arial" panose="020B0604020202020204"/>
                        </a:rPr>
                        <a:t>requires</a:t>
                      </a:r>
                      <a:r>
                        <a:rPr sz="1800" spc="-1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14" dirty="0">
                          <a:latin typeface="Arial" panose="020B0604020202020204"/>
                          <a:cs typeface="Arial" panose="020B0604020202020204"/>
                        </a:rPr>
                        <a:t>less  </a:t>
                      </a:r>
                      <a:r>
                        <a:rPr sz="1800" spc="-100" dirty="0">
                          <a:latin typeface="Arial" panose="020B0604020202020204"/>
                          <a:cs typeface="Arial" panose="020B0604020202020204"/>
                        </a:rPr>
                        <a:t>space.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marL="60960" marR="710565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800" spc="-105" dirty="0">
                          <a:latin typeface="Arial" panose="020B0604020202020204"/>
                          <a:cs typeface="Arial" panose="020B0604020202020204"/>
                        </a:rPr>
                        <a:t>Speed </a:t>
                      </a:r>
                      <a:r>
                        <a:rPr sz="1800" spc="15" dirty="0">
                          <a:latin typeface="Arial" panose="020B0604020202020204"/>
                          <a:cs typeface="Arial" panose="020B0604020202020204"/>
                        </a:rPr>
                        <a:t>of 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x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u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854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60960" marR="6604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800" spc="-105" dirty="0">
                          <a:latin typeface="Arial" panose="020B0604020202020204"/>
                          <a:cs typeface="Arial" panose="020B0604020202020204"/>
                        </a:rPr>
                        <a:t>Speed </a:t>
                      </a:r>
                      <a:r>
                        <a:rPr sz="1800" spc="15" dirty="0">
                          <a:latin typeface="Arial" panose="020B0604020202020204"/>
                          <a:cs typeface="Arial" panose="020B0604020202020204"/>
                        </a:rPr>
                        <a:t>of </a:t>
                      </a:r>
                      <a:r>
                        <a:rPr sz="1800" spc="-50" dirty="0">
                          <a:latin typeface="Arial" panose="020B0604020202020204"/>
                          <a:cs typeface="Arial" panose="020B0604020202020204"/>
                        </a:rPr>
                        <a:t>execution </a:t>
                      </a:r>
                      <a:r>
                        <a:rPr sz="1800" spc="-80" dirty="0">
                          <a:latin typeface="Arial" panose="020B0604020202020204"/>
                          <a:cs typeface="Arial" panose="020B0604020202020204"/>
                        </a:rPr>
                        <a:t>is </a:t>
                      </a: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faster </a:t>
                      </a:r>
                      <a:r>
                        <a:rPr sz="1800" spc="-105" dirty="0">
                          <a:latin typeface="Arial" panose="020B0604020202020204"/>
                          <a:cs typeface="Arial" panose="020B0604020202020204"/>
                        </a:rPr>
                        <a:t>because 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1800" spc="-29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80" dirty="0">
                          <a:latin typeface="Arial" panose="020B0604020202020204"/>
                          <a:cs typeface="Arial" panose="020B0604020202020204"/>
                        </a:rPr>
                        <a:t>processor  </a:t>
                      </a:r>
                      <a:r>
                        <a:rPr sz="1800" spc="-55" dirty="0">
                          <a:latin typeface="Arial" panose="020B0604020202020204"/>
                          <a:cs typeface="Arial" panose="020B0604020202020204"/>
                        </a:rPr>
                        <a:t>fetches</a:t>
                      </a:r>
                      <a:r>
                        <a:rPr sz="1800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data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75" dirty="0">
                          <a:latin typeface="Arial" panose="020B0604020202020204"/>
                          <a:cs typeface="Arial" panose="020B0604020202020204"/>
                        </a:rPr>
                        <a:t>and</a:t>
                      </a:r>
                      <a:r>
                        <a:rPr sz="1800" spc="-13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35" dirty="0">
                          <a:latin typeface="Arial" panose="020B0604020202020204"/>
                          <a:cs typeface="Arial" panose="020B0604020202020204"/>
                        </a:rPr>
                        <a:t>instructions</a:t>
                      </a:r>
                      <a:r>
                        <a:rPr sz="1800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55" dirty="0">
                          <a:latin typeface="Arial" panose="020B0604020202020204"/>
                          <a:cs typeface="Arial" panose="020B0604020202020204"/>
                        </a:rPr>
                        <a:t>simultaneously</a:t>
                      </a:r>
                      <a:r>
                        <a:rPr sz="1800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25" dirty="0">
                          <a:latin typeface="Arial" panose="020B0604020202020204"/>
                          <a:cs typeface="Arial" panose="020B0604020202020204"/>
                        </a:rPr>
                        <a:t>.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854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86360" algn="just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105" dirty="0">
                          <a:latin typeface="Arial" panose="020B0604020202020204"/>
                          <a:cs typeface="Arial" panose="020B0604020202020204"/>
                        </a:rPr>
                        <a:t>Speed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15" dirty="0">
                          <a:latin typeface="Arial" panose="020B0604020202020204"/>
                          <a:cs typeface="Arial" panose="020B0604020202020204"/>
                        </a:rPr>
                        <a:t>of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50" dirty="0">
                          <a:latin typeface="Arial" panose="020B0604020202020204"/>
                          <a:cs typeface="Arial" panose="020B0604020202020204"/>
                        </a:rPr>
                        <a:t>execution</a:t>
                      </a:r>
                      <a:r>
                        <a:rPr sz="1800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80" dirty="0">
                          <a:latin typeface="Arial" panose="020B0604020202020204"/>
                          <a:cs typeface="Arial" panose="020B0604020202020204"/>
                        </a:rPr>
                        <a:t>is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60" dirty="0">
                          <a:latin typeface="Arial" panose="020B0604020202020204"/>
                          <a:cs typeface="Arial" panose="020B0604020202020204"/>
                        </a:rPr>
                        <a:t>slower</a:t>
                      </a:r>
                      <a:r>
                        <a:rPr sz="1800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90" dirty="0">
                          <a:latin typeface="Arial" panose="020B0604020202020204"/>
                          <a:cs typeface="Arial" panose="020B0604020202020204"/>
                        </a:rPr>
                        <a:t>since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65" dirty="0">
                          <a:latin typeface="Arial" panose="020B0604020202020204"/>
                          <a:cs typeface="Arial" panose="020B0604020202020204"/>
                        </a:rPr>
                        <a:t>it</a:t>
                      </a:r>
                      <a:r>
                        <a:rPr sz="1800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45" dirty="0">
                          <a:latin typeface="Arial" panose="020B0604020202020204"/>
                          <a:cs typeface="Arial" panose="020B0604020202020204"/>
                        </a:rPr>
                        <a:t>cannot  </a:t>
                      </a:r>
                      <a:r>
                        <a:rPr sz="1800" spc="-15" dirty="0">
                          <a:latin typeface="Arial" panose="020B0604020202020204"/>
                          <a:cs typeface="Arial" panose="020B0604020202020204"/>
                        </a:rPr>
                        <a:t>fetch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1800" spc="-1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data</a:t>
                      </a:r>
                      <a:r>
                        <a:rPr sz="1800" spc="-1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75" dirty="0">
                          <a:latin typeface="Arial" panose="020B0604020202020204"/>
                          <a:cs typeface="Arial" panose="020B0604020202020204"/>
                        </a:rPr>
                        <a:t>and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35" dirty="0">
                          <a:latin typeface="Arial" panose="020B0604020202020204"/>
                          <a:cs typeface="Arial" panose="020B0604020202020204"/>
                        </a:rPr>
                        <a:t>instructions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at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1800" spc="-1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05" dirty="0">
                          <a:latin typeface="Arial" panose="020B0604020202020204"/>
                          <a:cs typeface="Arial" panose="020B0604020202020204"/>
                        </a:rPr>
                        <a:t>same 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time.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1800" spc="-120" dirty="0">
                          <a:latin typeface="Arial" panose="020B0604020202020204"/>
                          <a:cs typeface="Arial" panose="020B0604020202020204"/>
                        </a:rPr>
                        <a:t>Space</a:t>
                      </a:r>
                      <a:r>
                        <a:rPr sz="1800" spc="-1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10" dirty="0">
                          <a:latin typeface="Arial" panose="020B0604020202020204"/>
                          <a:cs typeface="Arial" panose="020B0604020202020204"/>
                        </a:rPr>
                        <a:t>usage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 marL="60960" marR="11049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30" dirty="0">
                          <a:latin typeface="Arial" panose="020B0604020202020204"/>
                          <a:cs typeface="Arial" panose="020B0604020202020204"/>
                        </a:rPr>
                        <a:t>It </a:t>
                      </a:r>
                      <a:r>
                        <a:rPr sz="1800" spc="-60" dirty="0">
                          <a:latin typeface="Arial" panose="020B0604020202020204"/>
                          <a:cs typeface="Arial" panose="020B0604020202020204"/>
                        </a:rPr>
                        <a:t>results </a:t>
                      </a:r>
                      <a:r>
                        <a:rPr sz="1800" spc="-20" dirty="0">
                          <a:latin typeface="Arial" panose="020B0604020202020204"/>
                          <a:cs typeface="Arial" panose="020B0604020202020204"/>
                        </a:rPr>
                        <a:t>in </a:t>
                      </a:r>
                      <a:r>
                        <a:rPr sz="1800" spc="-70" dirty="0">
                          <a:latin typeface="Arial" panose="020B0604020202020204"/>
                          <a:cs typeface="Arial" panose="020B0604020202020204"/>
                        </a:rPr>
                        <a:t>wastage </a:t>
                      </a:r>
                      <a:r>
                        <a:rPr sz="1800" spc="15" dirty="0">
                          <a:latin typeface="Arial" panose="020B0604020202020204"/>
                          <a:cs typeface="Arial" panose="020B0604020202020204"/>
                        </a:rPr>
                        <a:t>of </a:t>
                      </a:r>
                      <a:r>
                        <a:rPr sz="1800" spc="-114" dirty="0">
                          <a:latin typeface="Arial" panose="020B0604020202020204"/>
                          <a:cs typeface="Arial" panose="020B0604020202020204"/>
                        </a:rPr>
                        <a:t>space </a:t>
                      </a:r>
                      <a:r>
                        <a:rPr sz="1800" spc="-90" dirty="0">
                          <a:latin typeface="Arial" panose="020B0604020202020204"/>
                          <a:cs typeface="Arial" panose="020B0604020202020204"/>
                        </a:rPr>
                        <a:t>since </a:t>
                      </a:r>
                      <a:r>
                        <a:rPr sz="1800" spc="40" dirty="0">
                          <a:latin typeface="Arial" panose="020B0604020202020204"/>
                          <a:cs typeface="Arial" panose="020B0604020202020204"/>
                        </a:rPr>
                        <a:t>if 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the </a:t>
                      </a:r>
                      <a:r>
                        <a:rPr sz="1800" spc="-114" dirty="0">
                          <a:latin typeface="Arial" panose="020B0604020202020204"/>
                          <a:cs typeface="Arial" panose="020B0604020202020204"/>
                        </a:rPr>
                        <a:t>space </a:t>
                      </a:r>
                      <a:r>
                        <a:rPr sz="1800" spc="-80" dirty="0">
                          <a:latin typeface="Arial" panose="020B0604020202020204"/>
                          <a:cs typeface="Arial" panose="020B0604020202020204"/>
                        </a:rPr>
                        <a:t>is  </a:t>
                      </a:r>
                      <a:r>
                        <a:rPr sz="1800" spc="20" dirty="0">
                          <a:latin typeface="Arial" panose="020B0604020202020204"/>
                          <a:cs typeface="Arial" panose="020B0604020202020204"/>
                        </a:rPr>
                        <a:t>left </a:t>
                      </a:r>
                      <a:r>
                        <a:rPr sz="1800" spc="-20" dirty="0">
                          <a:latin typeface="Arial" panose="020B0604020202020204"/>
                          <a:cs typeface="Arial" panose="020B0604020202020204"/>
                        </a:rPr>
                        <a:t>in 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the </a:t>
                      </a: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data memory </a:t>
                      </a:r>
                      <a:r>
                        <a:rPr sz="1800" spc="-25" dirty="0">
                          <a:latin typeface="Arial" panose="020B0604020202020204"/>
                          <a:cs typeface="Arial" panose="020B0604020202020204"/>
                        </a:rPr>
                        <a:t>then 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the </a:t>
                      </a:r>
                      <a:r>
                        <a:rPr sz="1800" spc="-35" dirty="0">
                          <a:latin typeface="Arial" panose="020B0604020202020204"/>
                          <a:cs typeface="Arial" panose="020B0604020202020204"/>
                        </a:rPr>
                        <a:t>instructions  </a:t>
                      </a: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memory</a:t>
                      </a:r>
                      <a:r>
                        <a:rPr sz="1800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45" dirty="0">
                          <a:latin typeface="Arial" panose="020B0604020202020204"/>
                          <a:cs typeface="Arial" panose="020B0604020202020204"/>
                        </a:rPr>
                        <a:t>cannot</a:t>
                      </a:r>
                      <a:r>
                        <a:rPr sz="1800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20" dirty="0">
                          <a:latin typeface="Arial" panose="020B0604020202020204"/>
                          <a:cs typeface="Arial" panose="020B0604020202020204"/>
                        </a:rPr>
                        <a:t>use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14" dirty="0">
                          <a:latin typeface="Arial" panose="020B0604020202020204"/>
                          <a:cs typeface="Arial" panose="020B0604020202020204"/>
                        </a:rPr>
                        <a:t>space</a:t>
                      </a:r>
                      <a:r>
                        <a:rPr sz="1800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15" dirty="0">
                          <a:latin typeface="Arial" panose="020B0604020202020204"/>
                          <a:cs typeface="Arial" panose="020B0604020202020204"/>
                        </a:rPr>
                        <a:t>of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data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memory  </a:t>
                      </a:r>
                      <a:r>
                        <a:rPr sz="1800" spc="-75" dirty="0">
                          <a:latin typeface="Arial" panose="020B0604020202020204"/>
                          <a:cs typeface="Arial" panose="020B0604020202020204"/>
                        </a:rPr>
                        <a:t>and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75" dirty="0">
                          <a:latin typeface="Arial" panose="020B0604020202020204"/>
                          <a:cs typeface="Arial" panose="020B0604020202020204"/>
                        </a:rPr>
                        <a:t>vice-versa.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28956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800" spc="-120" dirty="0">
                          <a:latin typeface="Arial" panose="020B0604020202020204"/>
                          <a:cs typeface="Arial" panose="020B0604020202020204"/>
                        </a:rPr>
                        <a:t>Space</a:t>
                      </a:r>
                      <a:r>
                        <a:rPr sz="1800" spc="-1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80" dirty="0">
                          <a:latin typeface="Arial" panose="020B0604020202020204"/>
                          <a:cs typeface="Arial" panose="020B0604020202020204"/>
                        </a:rPr>
                        <a:t>is</a:t>
                      </a:r>
                      <a:r>
                        <a:rPr sz="1800" spc="-1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10" dirty="0">
                          <a:latin typeface="Arial" panose="020B0604020202020204"/>
                          <a:cs typeface="Arial" panose="020B0604020202020204"/>
                        </a:rPr>
                        <a:t>not</a:t>
                      </a:r>
                      <a:r>
                        <a:rPr sz="1800" spc="-1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60" dirty="0">
                          <a:latin typeface="Arial" panose="020B0604020202020204"/>
                          <a:cs typeface="Arial" panose="020B0604020202020204"/>
                        </a:rPr>
                        <a:t>wasted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05" dirty="0">
                          <a:latin typeface="Arial" panose="020B0604020202020204"/>
                          <a:cs typeface="Arial" panose="020B0604020202020204"/>
                        </a:rPr>
                        <a:t>because</a:t>
                      </a:r>
                      <a:r>
                        <a:rPr sz="1800" spc="-1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1800" spc="-1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14" dirty="0">
                          <a:latin typeface="Arial" panose="020B0604020202020204"/>
                          <a:cs typeface="Arial" panose="020B0604020202020204"/>
                        </a:rPr>
                        <a:t>space</a:t>
                      </a:r>
                      <a:r>
                        <a:rPr sz="1800" spc="-1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15" dirty="0">
                          <a:latin typeface="Arial" panose="020B0604020202020204"/>
                          <a:cs typeface="Arial" panose="020B0604020202020204"/>
                        </a:rPr>
                        <a:t>of  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the </a:t>
                      </a: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data memory </a:t>
                      </a:r>
                      <a:r>
                        <a:rPr sz="1800" spc="-100" dirty="0">
                          <a:latin typeface="Arial" panose="020B0604020202020204"/>
                          <a:cs typeface="Arial" panose="020B0604020202020204"/>
                        </a:rPr>
                        <a:t>can </a:t>
                      </a:r>
                      <a:r>
                        <a:rPr sz="1800" spc="-75" dirty="0">
                          <a:latin typeface="Arial" panose="020B0604020202020204"/>
                          <a:cs typeface="Arial" panose="020B0604020202020204"/>
                        </a:rPr>
                        <a:t>be </a:t>
                      </a:r>
                      <a:r>
                        <a:rPr sz="1800" spc="-20" dirty="0">
                          <a:latin typeface="Arial" panose="020B0604020202020204"/>
                          <a:cs typeface="Arial" panose="020B0604020202020204"/>
                        </a:rPr>
                        <a:t>utilized </a:t>
                      </a: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by 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the  </a:t>
                      </a:r>
                      <a:r>
                        <a:rPr sz="1800" spc="-35" dirty="0">
                          <a:latin typeface="Arial" panose="020B0604020202020204"/>
                          <a:cs typeface="Arial" panose="020B0604020202020204"/>
                        </a:rPr>
                        <a:t>instructions </a:t>
                      </a: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memory </a:t>
                      </a:r>
                      <a:r>
                        <a:rPr sz="1800" spc="-75" dirty="0">
                          <a:latin typeface="Arial" panose="020B0604020202020204"/>
                          <a:cs typeface="Arial" panose="020B0604020202020204"/>
                        </a:rPr>
                        <a:t>and</a:t>
                      </a:r>
                      <a:r>
                        <a:rPr sz="1800" spc="-3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75" dirty="0">
                          <a:latin typeface="Arial" panose="020B0604020202020204"/>
                          <a:cs typeface="Arial" panose="020B0604020202020204"/>
                        </a:rPr>
                        <a:t>vice-versa.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854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</a:tr>
              <a:tr h="944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Arial" panose="020B0604020202020204"/>
                          <a:cs typeface="Arial" panose="020B0604020202020204"/>
                        </a:rPr>
                        <a:t>Controlling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60960" marR="57023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800" spc="-30" dirty="0">
                          <a:latin typeface="Arial" panose="020B0604020202020204"/>
                          <a:cs typeface="Arial" panose="020B0604020202020204"/>
                        </a:rPr>
                        <a:t>Controlling </a:t>
                      </a:r>
                      <a:r>
                        <a:rPr sz="1800" spc="-85" dirty="0">
                          <a:latin typeface="Arial" panose="020B0604020202020204"/>
                          <a:cs typeface="Arial" panose="020B0604020202020204"/>
                        </a:rPr>
                        <a:t>becomes </a:t>
                      </a:r>
                      <a:r>
                        <a:rPr sz="1800" spc="-60" dirty="0">
                          <a:latin typeface="Arial" panose="020B0604020202020204"/>
                          <a:cs typeface="Arial" panose="020B0604020202020204"/>
                        </a:rPr>
                        <a:t>complex </a:t>
                      </a:r>
                      <a:r>
                        <a:rPr sz="1800" spc="-90" dirty="0">
                          <a:latin typeface="Arial" panose="020B0604020202020204"/>
                          <a:cs typeface="Arial" panose="020B0604020202020204"/>
                        </a:rPr>
                        <a:t>since </a:t>
                      </a: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data </a:t>
                      </a:r>
                      <a:r>
                        <a:rPr sz="1800" spc="-75" dirty="0">
                          <a:latin typeface="Arial" panose="020B0604020202020204"/>
                          <a:cs typeface="Arial" panose="020B0604020202020204"/>
                        </a:rPr>
                        <a:t>and  </a:t>
                      </a:r>
                      <a:r>
                        <a:rPr sz="1800" spc="-35" dirty="0">
                          <a:latin typeface="Arial" panose="020B0604020202020204"/>
                          <a:cs typeface="Arial" panose="020B0604020202020204"/>
                        </a:rPr>
                        <a:t>instructions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80" dirty="0">
                          <a:latin typeface="Arial" panose="020B0604020202020204"/>
                          <a:cs typeface="Arial" panose="020B0604020202020204"/>
                        </a:rPr>
                        <a:t>are</a:t>
                      </a:r>
                      <a:r>
                        <a:rPr sz="1800" spc="-1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40" dirty="0">
                          <a:latin typeface="Arial" panose="020B0604020202020204"/>
                          <a:cs typeface="Arial" panose="020B0604020202020204"/>
                        </a:rPr>
                        <a:t>to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75" dirty="0">
                          <a:latin typeface="Arial" panose="020B0604020202020204"/>
                          <a:cs typeface="Arial" panose="020B0604020202020204"/>
                        </a:rPr>
                        <a:t>be</a:t>
                      </a:r>
                      <a:r>
                        <a:rPr sz="1800" spc="-1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35" dirty="0">
                          <a:latin typeface="Arial" panose="020B0604020202020204"/>
                          <a:cs typeface="Arial" panose="020B0604020202020204"/>
                        </a:rPr>
                        <a:t>fetched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55" dirty="0">
                          <a:latin typeface="Arial" panose="020B0604020202020204"/>
                          <a:cs typeface="Arial" panose="020B0604020202020204"/>
                        </a:rPr>
                        <a:t>simultaneously.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854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290195" algn="just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30" dirty="0">
                          <a:latin typeface="Arial" panose="020B0604020202020204"/>
                          <a:cs typeface="Arial" panose="020B0604020202020204"/>
                        </a:rPr>
                        <a:t>Controlling </a:t>
                      </a:r>
                      <a:r>
                        <a:rPr sz="1800" spc="-85" dirty="0">
                          <a:latin typeface="Arial" panose="020B0604020202020204"/>
                          <a:cs typeface="Arial" panose="020B0604020202020204"/>
                        </a:rPr>
                        <a:t>becomes </a:t>
                      </a:r>
                      <a:r>
                        <a:rPr sz="1800" spc="-50" dirty="0">
                          <a:latin typeface="Arial" panose="020B0604020202020204"/>
                          <a:cs typeface="Arial" panose="020B0604020202020204"/>
                        </a:rPr>
                        <a:t>simpler </a:t>
                      </a:r>
                      <a:r>
                        <a:rPr sz="1800" spc="-90" dirty="0">
                          <a:latin typeface="Arial" panose="020B0604020202020204"/>
                          <a:cs typeface="Arial" panose="020B0604020202020204"/>
                        </a:rPr>
                        <a:t>since </a:t>
                      </a:r>
                      <a:r>
                        <a:rPr sz="1800" spc="-25" dirty="0">
                          <a:latin typeface="Arial" panose="020B0604020202020204"/>
                          <a:cs typeface="Arial" panose="020B0604020202020204"/>
                        </a:rPr>
                        <a:t>either  </a:t>
                      </a: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data</a:t>
                      </a:r>
                      <a:r>
                        <a:rPr sz="1800" spc="-1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20" dirty="0">
                          <a:latin typeface="Arial" panose="020B0604020202020204"/>
                          <a:cs typeface="Arial" panose="020B0604020202020204"/>
                        </a:rPr>
                        <a:t>or</a:t>
                      </a:r>
                      <a:r>
                        <a:rPr sz="1800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35" dirty="0">
                          <a:latin typeface="Arial" panose="020B0604020202020204"/>
                          <a:cs typeface="Arial" panose="020B0604020202020204"/>
                        </a:rPr>
                        <a:t>instructions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80" dirty="0">
                          <a:latin typeface="Arial" panose="020B0604020202020204"/>
                          <a:cs typeface="Arial" panose="020B0604020202020204"/>
                        </a:rPr>
                        <a:t>are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40" dirty="0">
                          <a:latin typeface="Arial" panose="020B0604020202020204"/>
                          <a:cs typeface="Arial" panose="020B0604020202020204"/>
                        </a:rPr>
                        <a:t>to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75" dirty="0">
                          <a:latin typeface="Arial" panose="020B0604020202020204"/>
                          <a:cs typeface="Arial" panose="020B0604020202020204"/>
                        </a:rPr>
                        <a:t>be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35" dirty="0">
                          <a:latin typeface="Arial" panose="020B0604020202020204"/>
                          <a:cs typeface="Arial" panose="020B0604020202020204"/>
                        </a:rPr>
                        <a:t>fetched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at</a:t>
                      </a:r>
                      <a:r>
                        <a:rPr sz="1800" spc="-1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20" dirty="0">
                          <a:latin typeface="Arial" panose="020B0604020202020204"/>
                          <a:cs typeface="Arial" panose="020B0604020202020204"/>
                        </a:rPr>
                        <a:t>a 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time.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R="83820" algn="r">
                        <a:lnSpc>
                          <a:spcPts val="4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6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65704" y="550163"/>
            <a:ext cx="1156716" cy="115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1190" y="2239429"/>
            <a:ext cx="35134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EMBEDDED</a:t>
            </a:r>
            <a:r>
              <a:rPr spc="-430" dirty="0"/>
              <a:t> </a:t>
            </a:r>
            <a:r>
              <a:rPr spc="90" dirty="0"/>
              <a:t>SYSTEM</a:t>
            </a:r>
            <a:endParaRPr spc="90" dirty="0"/>
          </a:p>
        </p:txBody>
      </p:sp>
      <p:sp>
        <p:nvSpPr>
          <p:cNvPr id="5" name="object 5"/>
          <p:cNvSpPr txBox="1"/>
          <p:nvPr/>
        </p:nvSpPr>
        <p:spPr>
          <a:xfrm>
            <a:off x="631190" y="3155899"/>
            <a:ext cx="365696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spc="-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spc="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00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800" spc="-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spc="20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00" spc="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spc="20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sz="1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microprocessor-based computer  </a:t>
            </a:r>
            <a:r>
              <a:rPr sz="18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hardware system with </a:t>
            </a:r>
            <a:r>
              <a:rPr sz="18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software  </a:t>
            </a:r>
            <a:r>
              <a:rPr sz="1800" b="1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800" b="1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800" b="1" spc="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designed </a:t>
            </a:r>
            <a:r>
              <a:rPr sz="18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8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perform </a:t>
            </a:r>
            <a:r>
              <a:rPr sz="1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sz="18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dedicated function, either </a:t>
            </a:r>
            <a:r>
              <a:rPr sz="18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 an  independent system </a:t>
            </a:r>
            <a:r>
              <a:rPr sz="18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or as </a:t>
            </a:r>
            <a:r>
              <a:rPr sz="1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8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part  </a:t>
            </a:r>
            <a:r>
              <a:rPr sz="18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8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large </a:t>
            </a:r>
            <a:r>
              <a:rPr sz="18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180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. </a:t>
            </a:r>
            <a:r>
              <a:rPr sz="1800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 </a:t>
            </a:r>
            <a:r>
              <a:rPr sz="180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80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core </a:t>
            </a:r>
            <a:r>
              <a:rPr sz="180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is  </a:t>
            </a:r>
            <a:r>
              <a:rPr sz="18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1800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integrated circuit designed </a:t>
            </a:r>
            <a:r>
              <a:rPr sz="18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 </a:t>
            </a:r>
            <a:r>
              <a:rPr sz="18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carry </a:t>
            </a:r>
            <a:r>
              <a:rPr sz="18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out </a:t>
            </a:r>
            <a:r>
              <a:rPr sz="18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computation </a:t>
            </a:r>
            <a:r>
              <a:rPr sz="18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8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real-time  </a:t>
            </a: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operations.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sp>
          <p:nvSpPr>
            <p:cNvPr id="7" name="object 7"/>
            <p:cNvSpPr/>
            <p:nvPr/>
          </p:nvSpPr>
          <p:spPr>
            <a:xfrm>
              <a:off x="4564379" y="219455"/>
              <a:ext cx="7520940" cy="64251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753343" y="260604"/>
            <a:ext cx="1156716" cy="1156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9269" y="580809"/>
            <a:ext cx="35134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EMBEDDED</a:t>
            </a:r>
            <a:r>
              <a:rPr spc="-430" dirty="0"/>
              <a:t> </a:t>
            </a:r>
            <a:r>
              <a:rPr spc="90" dirty="0"/>
              <a:t>SYSTEM</a:t>
            </a:r>
            <a:endParaRPr spc="90" dirty="0"/>
          </a:p>
        </p:txBody>
      </p:sp>
      <p:sp>
        <p:nvSpPr>
          <p:cNvPr id="5" name="object 5"/>
          <p:cNvSpPr txBox="1"/>
          <p:nvPr/>
        </p:nvSpPr>
        <p:spPr>
          <a:xfrm>
            <a:off x="461441" y="1219327"/>
            <a:ext cx="10213975" cy="353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1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0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20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embedded System can </a:t>
            </a:r>
            <a:r>
              <a:rPr sz="20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20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best </a:t>
            </a:r>
            <a:r>
              <a:rPr sz="20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described </a:t>
            </a:r>
            <a:r>
              <a:rPr sz="20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0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system </a:t>
            </a:r>
            <a:r>
              <a:rPr sz="20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that has both the </a:t>
            </a:r>
            <a:r>
              <a:rPr sz="20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hardware  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software and is designed to do </a:t>
            </a: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specific task. </a:t>
            </a:r>
            <a:r>
              <a:rPr sz="20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Embedded systems 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may </a:t>
            </a:r>
            <a:r>
              <a:rPr sz="20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only have  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some specific range </a:t>
            </a: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operations and </a:t>
            </a:r>
            <a:r>
              <a:rPr sz="20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20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programmed 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0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perform </a:t>
            </a: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wide range 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tasks.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 panose="020B0604020202020204"/>
              <a:buChar char="•"/>
            </a:pPr>
            <a:endParaRPr sz="2200">
              <a:latin typeface="Arial" panose="020B0604020202020204"/>
              <a:cs typeface="Arial" panose="020B0604020202020204"/>
            </a:endParaRPr>
          </a:p>
          <a:p>
            <a:pPr marL="355600" marR="5080" indent="-342900" algn="just">
              <a:lnSpc>
                <a:spcPct val="110000"/>
              </a:lnSpc>
              <a:spcBef>
                <a:spcPts val="1315"/>
              </a:spcBef>
              <a:buChar char="•"/>
              <a:tabLst>
                <a:tab pos="355600" algn="l"/>
              </a:tabLst>
            </a:pPr>
            <a:r>
              <a:rPr sz="2000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000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Internet </a:t>
            </a:r>
            <a:r>
              <a:rPr sz="200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000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Things </a:t>
            </a:r>
            <a:r>
              <a:rPr sz="2000" spc="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(IoT) </a:t>
            </a:r>
            <a:r>
              <a:rPr sz="2000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refers </a:t>
            </a:r>
            <a:r>
              <a:rPr sz="200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000" spc="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physical </a:t>
            </a:r>
            <a:r>
              <a:rPr sz="2000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objects </a:t>
            </a:r>
            <a:r>
              <a:rPr sz="2000" spc="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equipped </a:t>
            </a:r>
            <a:r>
              <a:rPr sz="2000" spc="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2000" spc="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sensors,  </a:t>
            </a: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processing </a:t>
            </a:r>
            <a:r>
              <a:rPr sz="20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power, 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software, </a:t>
            </a: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other technologies that connect to and exchange data  </a:t>
            </a:r>
            <a:r>
              <a:rPr sz="20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other </a:t>
            </a:r>
            <a:r>
              <a:rPr sz="20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devices </a:t>
            </a:r>
            <a:r>
              <a:rPr sz="20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0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systems </a:t>
            </a:r>
            <a:r>
              <a:rPr sz="20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over </a:t>
            </a:r>
            <a:r>
              <a:rPr sz="20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communication networks. </a:t>
            </a:r>
            <a:r>
              <a:rPr sz="20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0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devices </a:t>
            </a:r>
            <a:r>
              <a:rPr sz="20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0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IoT </a:t>
            </a:r>
            <a:r>
              <a:rPr sz="20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do  </a:t>
            </a: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need to be connected to the public internet; rather must be connected to </a:t>
            </a: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network 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be individually</a:t>
            </a: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addressable.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441" y="5212207"/>
            <a:ext cx="1021334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1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000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000" spc="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Internet </a:t>
            </a:r>
            <a:r>
              <a:rPr sz="200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000" spc="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Things </a:t>
            </a:r>
            <a:r>
              <a:rPr sz="2000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2000" spc="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evolved </a:t>
            </a:r>
            <a:r>
              <a:rPr sz="200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000" spc="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result </a:t>
            </a:r>
            <a:r>
              <a:rPr sz="200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000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000" spc="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convergence </a:t>
            </a:r>
            <a:r>
              <a:rPr sz="200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000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various  </a:t>
            </a: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technologies, 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such </a:t>
            </a: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 ubiquitous computing, commodity sensors, increasingly powerful  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embedded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systems, and machine</a:t>
            </a:r>
            <a:r>
              <a:rPr sz="20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learning.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56987" y="5963284"/>
            <a:ext cx="9080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8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" y="907935"/>
            <a:ext cx="127000" cy="631190"/>
          </a:xfrm>
          <a:custGeom>
            <a:avLst/>
            <a:gdLst/>
            <a:ahLst/>
            <a:cxnLst/>
            <a:rect l="l" t="t" r="r" b="b"/>
            <a:pathLst>
              <a:path w="127000" h="631190">
                <a:moveTo>
                  <a:pt x="127000" y="630999"/>
                </a:moveTo>
                <a:lnTo>
                  <a:pt x="0" y="630999"/>
                </a:lnTo>
                <a:lnTo>
                  <a:pt x="0" y="0"/>
                </a:lnTo>
                <a:lnTo>
                  <a:pt x="127000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508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NEW</a:t>
            </a:r>
            <a:r>
              <a:rPr spc="-95" dirty="0"/>
              <a:t> </a:t>
            </a:r>
            <a:r>
              <a:rPr spc="125" dirty="0"/>
              <a:t>HARDWARE</a:t>
            </a:r>
            <a:r>
              <a:rPr spc="-210" dirty="0"/>
              <a:t> </a:t>
            </a:r>
            <a:r>
              <a:rPr spc="145" dirty="0"/>
              <a:t>OPTIONS</a:t>
            </a:r>
            <a:r>
              <a:rPr spc="-95" dirty="0"/>
              <a:t> </a:t>
            </a:r>
            <a:r>
              <a:rPr spc="140" dirty="0"/>
              <a:t>EMERGED</a:t>
            </a:r>
            <a:r>
              <a:rPr spc="-95" dirty="0"/>
              <a:t> </a:t>
            </a:r>
            <a:r>
              <a:rPr spc="45" dirty="0"/>
              <a:t>FOR</a:t>
            </a:r>
            <a:r>
              <a:rPr spc="-90" dirty="0"/>
              <a:t> </a:t>
            </a:r>
            <a:r>
              <a:rPr spc="170" dirty="0"/>
              <a:t>EMBEDDED</a:t>
            </a:r>
            <a:r>
              <a:rPr spc="-170" dirty="0"/>
              <a:t> </a:t>
            </a:r>
            <a:r>
              <a:rPr spc="190" dirty="0"/>
              <a:t>SYSTEMS </a:t>
            </a:r>
            <a:r>
              <a:rPr u="none" spc="190" dirty="0"/>
              <a:t> </a:t>
            </a:r>
            <a:r>
              <a:rPr spc="75" dirty="0"/>
              <a:t>AREAS</a:t>
            </a:r>
            <a:r>
              <a:rPr spc="-295" dirty="0"/>
              <a:t> </a:t>
            </a:r>
            <a:r>
              <a:rPr spc="-25" dirty="0"/>
              <a:t>FOLLOWS:</a:t>
            </a:r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287286" y="1768271"/>
            <a:ext cx="5700395" cy="393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AutoNum type="arabicParenR"/>
              <a:tabLst>
                <a:tab pos="355600" algn="l"/>
              </a:tabLst>
            </a:pPr>
            <a:r>
              <a:rPr sz="20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STMicroelectronics </a:t>
            </a:r>
            <a:r>
              <a:rPr sz="20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offered joint usage </a:t>
            </a:r>
            <a:r>
              <a:rPr sz="2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2000" b="1" spc="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microcontroller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2000" b="1" spc="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Arm </a:t>
            </a:r>
            <a:r>
              <a:rPr sz="2000" b="1" spc="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Cortex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) </a:t>
            </a:r>
            <a:r>
              <a:rPr sz="2000" b="1" spc="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microprocessor (Cortex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CPUs.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0"/>
              </a:spcBef>
              <a:buAutoNum type="arabicParenR"/>
              <a:tabLst>
                <a:tab pos="355600" algn="l"/>
              </a:tabLst>
            </a:pP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b="1" spc="-2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2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b="1" spc="-2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2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spc="-2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2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-2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2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2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2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b="1" spc="-2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2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2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2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b="1" spc="-2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spc="-2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2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2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2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2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2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2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  </a:t>
            </a:r>
            <a:r>
              <a:rPr sz="2000" b="1" spc="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graphical </a:t>
            </a:r>
            <a:r>
              <a:rPr sz="2000" b="1" spc="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processing </a:t>
            </a:r>
            <a:r>
              <a:rPr sz="2000" b="1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units (GPU) allow 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-2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2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2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spc="-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spc="-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2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-2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2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spc="-2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2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2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2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2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b="1" spc="-2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b="1" spc="-2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2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b="1" spc="-2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b="1" spc="-2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2000" b="1" spc="-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spc="-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2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b="1" spc="-2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2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  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programming</a:t>
            </a:r>
            <a:r>
              <a:rPr sz="2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languages.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0"/>
              </a:spcBef>
              <a:buAutoNum type="arabicParenR"/>
              <a:tabLst>
                <a:tab pos="355600" algn="l"/>
              </a:tabLst>
            </a:pPr>
            <a:r>
              <a:rPr sz="2000" b="1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Recents advances </a:t>
            </a:r>
            <a:r>
              <a:rPr sz="2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deep </a:t>
            </a:r>
            <a:r>
              <a:rPr sz="2000" b="1" spc="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learning </a:t>
            </a:r>
            <a:r>
              <a:rPr sz="20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2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neural </a:t>
            </a:r>
            <a:r>
              <a:rPr sz="2000" b="1" spc="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networks </a:t>
            </a:r>
            <a:r>
              <a:rPr sz="2000" b="1" spc="1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z="2000" b="1" spc="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led </a:t>
            </a:r>
            <a:r>
              <a:rPr sz="2000" b="1" spc="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000" b="1" spc="20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devices  </a:t>
            </a:r>
            <a:r>
              <a:rPr sz="2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consisting </a:t>
            </a:r>
            <a:r>
              <a:rPr sz="2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neural processing units (NPU  </a:t>
            </a:r>
            <a:r>
              <a:rPr sz="2000" b="1" spc="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2000" b="1" spc="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TPU) </a:t>
            </a:r>
            <a:r>
              <a:rPr sz="2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dedicated </a:t>
            </a:r>
            <a:r>
              <a:rPr sz="2000" b="1" spc="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000" b="1" spc="1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neural </a:t>
            </a:r>
            <a:r>
              <a:rPr sz="2000" b="1" spc="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network  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implementations.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06311" y="1869948"/>
            <a:ext cx="5698236" cy="37993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0"/>
              </a:lnSpc>
            </a:pPr>
            <a:fld id="{81D60167-4931-47E6-BA6A-407CBD079E47}" type="slidenum">
              <a:rPr spc="-114" dirty="0"/>
            </a:fld>
            <a:endParaRPr spc="-114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" y="907935"/>
            <a:ext cx="127000" cy="631190"/>
          </a:xfrm>
          <a:custGeom>
            <a:avLst/>
            <a:gdLst/>
            <a:ahLst/>
            <a:cxnLst/>
            <a:rect l="l" t="t" r="r" b="b"/>
            <a:pathLst>
              <a:path w="127000" h="631190">
                <a:moveTo>
                  <a:pt x="127000" y="630999"/>
                </a:moveTo>
                <a:lnTo>
                  <a:pt x="0" y="630999"/>
                </a:lnTo>
                <a:lnTo>
                  <a:pt x="0" y="0"/>
                </a:lnTo>
                <a:lnTo>
                  <a:pt x="127000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286" y="974725"/>
            <a:ext cx="7545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CLASSIFICATIONS</a:t>
            </a:r>
            <a:r>
              <a:rPr spc="-420" dirty="0"/>
              <a:t> </a:t>
            </a:r>
            <a:r>
              <a:rPr spc="-50" dirty="0"/>
              <a:t>OF</a:t>
            </a:r>
            <a:r>
              <a:rPr spc="-295" dirty="0"/>
              <a:t> </a:t>
            </a:r>
            <a:r>
              <a:rPr spc="90" dirty="0"/>
              <a:t>EMBEDDED</a:t>
            </a:r>
            <a:r>
              <a:rPr spc="-375" dirty="0"/>
              <a:t> </a:t>
            </a:r>
            <a:r>
              <a:rPr spc="65" dirty="0"/>
              <a:t>SYSTEMS:</a:t>
            </a:r>
            <a:endParaRPr spc="65" dirty="0"/>
          </a:p>
        </p:txBody>
      </p:sp>
      <p:sp>
        <p:nvSpPr>
          <p:cNvPr id="4" name="object 4"/>
          <p:cNvSpPr txBox="1"/>
          <p:nvPr/>
        </p:nvSpPr>
        <p:spPr>
          <a:xfrm>
            <a:off x="287286" y="1642033"/>
            <a:ext cx="11426190" cy="41910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Based on processing </a:t>
            </a:r>
            <a:r>
              <a:rPr sz="20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power,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cost, </a:t>
            </a: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functionality,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architecture, classifications are as</a:t>
            </a:r>
            <a:r>
              <a:rPr sz="2000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follows: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000"/>
              </a:spcBef>
              <a:buAutoNum type="arabicParenR"/>
              <a:tabLst>
                <a:tab pos="469900" algn="l"/>
              </a:tabLst>
            </a:pPr>
            <a:r>
              <a:rPr sz="2000" b="1" u="sng" spc="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Small-scale embedded </a:t>
            </a:r>
            <a:r>
              <a:rPr sz="2000" b="1" u="sng" spc="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system:</a:t>
            </a:r>
            <a:r>
              <a:rPr sz="2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Mainly </a:t>
            </a:r>
            <a:r>
              <a:rPr sz="200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based </a:t>
            </a:r>
            <a:r>
              <a:rPr sz="200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8 </a:t>
            </a:r>
            <a:r>
              <a:rPr sz="2000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200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16-bit </a:t>
            </a:r>
            <a:r>
              <a:rPr sz="200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architecture. </a:t>
            </a:r>
            <a:r>
              <a:rPr sz="200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00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operating  </a:t>
            </a: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voltage is </a:t>
            </a:r>
            <a:r>
              <a:rPr sz="2000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5V. 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Commonly uses </a:t>
            </a:r>
            <a:r>
              <a:rPr sz="20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EEPROM 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store programs and instructions. </a:t>
            </a: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 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language is used  </a:t>
            </a:r>
            <a:r>
              <a:rPr sz="20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 programming.to develop such </a:t>
            </a: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system, </a:t>
            </a: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board-level design 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0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preferred rather than </a:t>
            </a: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0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chip- 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level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design.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000"/>
              </a:spcBef>
              <a:buAutoNum type="arabicParenR"/>
              <a:tabLst>
                <a:tab pos="469900" algn="l"/>
              </a:tabLst>
            </a:pPr>
            <a:r>
              <a:rPr sz="2000" b="1" u="sng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Medium-scale embedded system:</a:t>
            </a:r>
            <a:r>
              <a:rPr sz="2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Mainly based </a:t>
            </a:r>
            <a:r>
              <a:rPr sz="20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 16 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20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32-bit </a:t>
            </a:r>
            <a:r>
              <a:rPr sz="20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architecture. Mostly </a:t>
            </a:r>
            <a:r>
              <a:rPr sz="20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used for  </a:t>
            </a: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digital signal processing 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(DSP). </a:t>
            </a: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Reduced 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instruction set computing </a:t>
            </a:r>
            <a:r>
              <a:rPr sz="20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(RISC) 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is most preferable for  </a:t>
            </a:r>
            <a:r>
              <a:rPr sz="200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supporting </a:t>
            </a:r>
            <a:r>
              <a:rPr sz="20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transmission </a:t>
            </a:r>
            <a:r>
              <a:rPr sz="200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control protocol (TCP) </a:t>
            </a:r>
            <a:r>
              <a:rPr sz="20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20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internet protocol stacking </a:t>
            </a:r>
            <a:r>
              <a:rPr sz="2000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00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networking. 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Automation systems are</a:t>
            </a:r>
            <a:r>
              <a:rPr sz="20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examples.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000"/>
              </a:spcBef>
              <a:buAutoNum type="arabicParenR"/>
              <a:tabLst>
                <a:tab pos="469900" algn="l"/>
              </a:tabLst>
            </a:pPr>
            <a:r>
              <a:rPr sz="20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Sophisticated embedded systems: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both complex instruction set computing CISC and RISC are  </a:t>
            </a:r>
            <a:r>
              <a:rPr sz="20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supported 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20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these systems. </a:t>
            </a:r>
            <a:r>
              <a:rPr sz="20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20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also supports </a:t>
            </a: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0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system-on-chip (SOC). </a:t>
            </a:r>
            <a:r>
              <a:rPr sz="20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0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software running </a:t>
            </a:r>
            <a:r>
              <a:rPr sz="20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 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these systems mostly </a:t>
            </a: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real-time operating system</a:t>
            </a:r>
            <a:r>
              <a:rPr sz="20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(RTOS).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0"/>
              </a:lnSpc>
            </a:pPr>
            <a:fld id="{81D60167-4931-47E6-BA6A-407CBD079E47}" type="slidenum">
              <a:rPr spc="-114" dirty="0"/>
            </a:fld>
            <a:endParaRPr spc="-11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6024</Words>
  <Application>WPS Writer</Application>
  <PresentationFormat>On-screen Show (4:3)</PresentationFormat>
  <Paragraphs>166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SimSun</vt:lpstr>
      <vt:lpstr>Wingdings</vt:lpstr>
      <vt:lpstr>Trebuchet MS</vt:lpstr>
      <vt:lpstr>Arial</vt:lpstr>
      <vt:lpstr>Times New Roman</vt:lpstr>
      <vt:lpstr>Calibri</vt:lpstr>
      <vt:lpstr>Helvetica Neue</vt:lpstr>
      <vt:lpstr>Microsoft YaHei</vt:lpstr>
      <vt:lpstr>汉仪旗黑</vt:lpstr>
      <vt:lpstr>Arial Unicode MS</vt:lpstr>
      <vt:lpstr>宋体-简</vt:lpstr>
      <vt:lpstr>Zapfino</vt:lpstr>
      <vt:lpstr>Times New Roman Regular</vt:lpstr>
      <vt:lpstr>Trattatello</vt:lpstr>
      <vt:lpstr>Art_mountaineering</vt:lpstr>
      <vt:lpstr>PowerPoint 演示文稿</vt:lpstr>
      <vt:lpstr>SOME IMPORTANT DIFFERENCES :</vt:lpstr>
      <vt:lpstr>SOME IMPORTANT DIFFERENCES :</vt:lpstr>
      <vt:lpstr>SOME IMPORTANT DIFFERENCES :</vt:lpstr>
      <vt:lpstr>SOME IMPORTANT DIFFERENCES :</vt:lpstr>
      <vt:lpstr>EMBEDDED SYSTEM</vt:lpstr>
      <vt:lpstr>EMBEDDED SYSTEM</vt:lpstr>
      <vt:lpstr>NEW HARDWARE OPTIONS EMERGED FOR EMBEDDED SYSTEMS  AREAS FOLLOWS:</vt:lpstr>
      <vt:lpstr>CLASSIFICATIONS OF EMBEDDED SYSTEMS:</vt:lpstr>
      <vt:lpstr>NEW HARDWARE OPTIONS EMERGED FOR EMBEDDED SYSTEMS  AREAS FOLLOWS:</vt:lpstr>
      <vt:lpstr>PowerPoint 演示文稿</vt:lpstr>
      <vt:lpstr>REAL-LIFE EXAMPLES OF EMBEDDED SYSTEMS:</vt:lpstr>
      <vt:lpstr>REFERENCES: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mohammadsumon</cp:lastModifiedBy>
  <cp:revision>1</cp:revision>
  <dcterms:created xsi:type="dcterms:W3CDTF">2023-02-09T03:08:57Z</dcterms:created>
  <dcterms:modified xsi:type="dcterms:W3CDTF">2023-02-09T03:08:57Z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2023-01-23T06:00:00Z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2023-02-09T06:00:00Z</vt:filetime>
  </property>
  <property fmtid="{D5CDD505-2E9C-101B-9397-08002B2CF9AE}" pid="5" name="KSOProductBuildVer">
    <vt:lpwstr>1033-4.9.0.7859</vt:lpwstr>
  </property>
</Properties>
</file>