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60" r:id="rId6"/>
    <p:sldId id="276" r:id="rId7"/>
    <p:sldId id="274" r:id="rId8"/>
    <p:sldId id="273" r:id="rId9"/>
    <p:sldId id="275" r:id="rId10"/>
    <p:sldId id="277" r:id="rId11"/>
    <p:sldId id="27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6406" y="1930758"/>
            <a:ext cx="5222325" cy="3329581"/>
          </a:xfrm>
        </p:spPr>
        <p:txBody>
          <a:bodyPr>
            <a:normAutofit fontScale="90000"/>
          </a:bodyPr>
          <a:lstStyle/>
          <a:p>
            <a:pPr>
              <a:lnSpc>
                <a:spcPct val="90000"/>
              </a:lnSpc>
            </a:pPr>
            <a:r>
              <a:rPr lang="en-US" sz="2200" dirty="0">
                <a:solidFill>
                  <a:srgbClr val="EBEBEB"/>
                </a:solidFill>
                <a:latin typeface="Segoe UI Historic"/>
                <a:ea typeface="Segoe UI Historic"/>
                <a:cs typeface="Segoe UI Historic"/>
              </a:rPr>
              <a:t>Project Name: </a:t>
            </a:r>
            <a:r>
              <a:rPr lang="en-GB" sz="2200" b="1" dirty="0">
                <a:solidFill>
                  <a:srgbClr val="EBEBEB"/>
                </a:solidFill>
                <a:latin typeface="Segoe UI Historic"/>
                <a:ea typeface="Segoe UI Historic"/>
                <a:cs typeface="Segoe UI Historic"/>
              </a:rPr>
              <a:t>OBSTACLE AVOIDANCE ROBOTIC VEHICLE USING ULTRASONIC SENSOR And ARDUINO</a:t>
            </a:r>
            <a:br>
              <a:rPr lang="en-US" sz="2200" b="1" dirty="0">
                <a:latin typeface="Segoe UI Historic"/>
                <a:ea typeface="Segoe UI Historic"/>
                <a:cs typeface="Segoe UI Historic"/>
              </a:rPr>
            </a:br>
            <a:br>
              <a:rPr lang="en-US" sz="2200" dirty="0">
                <a:latin typeface="Segoe UI Historic"/>
                <a:ea typeface="Segoe UI Historic"/>
                <a:cs typeface="Segoe UI Historic"/>
              </a:rPr>
            </a:br>
            <a:r>
              <a:rPr lang="en-US" sz="2200" dirty="0">
                <a:solidFill>
                  <a:srgbClr val="EBEBEB"/>
                </a:solidFill>
                <a:latin typeface="Segoe UI Historic"/>
                <a:ea typeface="Segoe UI Historic"/>
                <a:cs typeface="Segoe UI Historic"/>
              </a:rPr>
              <a:t>Course Name: Microprocessor and Embedded System</a:t>
            </a:r>
            <a:br>
              <a:rPr lang="en-US" sz="2200" dirty="0">
                <a:latin typeface="Segoe UI Historic"/>
                <a:ea typeface="Segoe UI Historic"/>
                <a:cs typeface="Segoe UI Historic"/>
              </a:rPr>
            </a:br>
            <a:br>
              <a:rPr lang="en-US" sz="2200" dirty="0">
                <a:latin typeface="Segoe UI Historic"/>
                <a:ea typeface="Segoe UI Historic"/>
                <a:cs typeface="Segoe UI Historic"/>
              </a:rPr>
            </a:br>
            <a:r>
              <a:rPr lang="en-US" sz="2200" dirty="0">
                <a:solidFill>
                  <a:srgbClr val="EBEBEB"/>
                </a:solidFill>
                <a:latin typeface="Segoe UI Historic"/>
                <a:ea typeface="Segoe UI Historic"/>
                <a:cs typeface="Segoe UI Historic"/>
              </a:rPr>
              <a:t>Faculty Name:  Md. Ali Noor</a:t>
            </a:r>
            <a:br>
              <a:rPr lang="en-US" sz="2200" dirty="0">
                <a:latin typeface="Segoe UI Historic"/>
                <a:ea typeface="Segoe UI Historic"/>
                <a:cs typeface="Segoe UI Historic"/>
              </a:rPr>
            </a:br>
            <a:br>
              <a:rPr lang="en-US" sz="2200" dirty="0">
                <a:latin typeface="Segoe UI Historic"/>
                <a:ea typeface="Segoe UI Historic"/>
                <a:cs typeface="Segoe UI Historic"/>
              </a:rPr>
            </a:br>
            <a:r>
              <a:rPr lang="en-US" sz="2200" dirty="0">
                <a:solidFill>
                  <a:srgbClr val="EBEBEB"/>
                </a:solidFill>
                <a:latin typeface="Segoe UI Historic"/>
                <a:ea typeface="Segoe UI Historic"/>
                <a:cs typeface="Segoe UI Historic"/>
              </a:rPr>
              <a:t>Section: A</a:t>
            </a:r>
            <a:br>
              <a:rPr lang="en-US" sz="2200" dirty="0">
                <a:latin typeface="Segoe UI Historic"/>
                <a:ea typeface="Segoe UI Historic"/>
                <a:cs typeface="Segoe UI Historic"/>
              </a:rPr>
            </a:br>
            <a:r>
              <a:rPr lang="en-US" sz="2200" dirty="0">
                <a:solidFill>
                  <a:srgbClr val="EBEBEB"/>
                </a:solidFill>
                <a:latin typeface="Segoe UI Historic"/>
                <a:ea typeface="Segoe UI Historic"/>
                <a:cs typeface="Segoe UI Historic"/>
              </a:rPr>
              <a:t> </a:t>
            </a:r>
            <a:br>
              <a:rPr lang="en-US" sz="2200" dirty="0">
                <a:latin typeface="Segoe UI Historic"/>
                <a:ea typeface="Segoe UI Historic"/>
                <a:cs typeface="Segoe UI Historic"/>
              </a:rPr>
            </a:br>
            <a:r>
              <a:rPr lang="en-US" sz="2200" dirty="0">
                <a:solidFill>
                  <a:srgbClr val="EBEBEB"/>
                </a:solidFill>
                <a:latin typeface="Segoe UI Historic"/>
                <a:ea typeface="Segoe UI Historic"/>
                <a:cs typeface="Segoe UI Historic"/>
              </a:rPr>
              <a:t>Group : 06</a:t>
            </a:r>
            <a:endParaRPr lang="en-US" sz="2200" dirty="0">
              <a:solidFill>
                <a:srgbClr val="EBEBEB"/>
              </a:solidFill>
              <a:latin typeface="Segoe UI Historic"/>
              <a:ea typeface="Segoe UI Historic"/>
              <a:cs typeface="Segoe UI Historic"/>
            </a:endParaRPr>
          </a:p>
          <a:p>
            <a:pPr>
              <a:lnSpc>
                <a:spcPct val="90000"/>
              </a:lnSpc>
            </a:pPr>
            <a:endParaRPr lang="en-US" sz="1800" dirty="0">
              <a:solidFill>
                <a:srgbClr val="EBEBEB"/>
              </a:solidFill>
              <a:latin typeface="Segoe UI Historic"/>
              <a:ea typeface="Segoe UI Historic"/>
              <a:cs typeface="Segoe UI Historic"/>
            </a:endParaRPr>
          </a:p>
          <a:p>
            <a:pPr>
              <a:lnSpc>
                <a:spcPct val="90000"/>
              </a:lnSpc>
            </a:pPr>
            <a:br>
              <a:rPr lang="en-US" sz="1800" dirty="0"/>
            </a:br>
            <a:endParaRPr lang="en-US" sz="1800" dirty="0">
              <a:solidFill>
                <a:srgbClr val="EBEBEB"/>
              </a:solidFill>
            </a:endParaRPr>
          </a:p>
          <a:p>
            <a:pPr>
              <a:lnSpc>
                <a:spcPct val="90000"/>
              </a:lnSpc>
            </a:pPr>
            <a:endParaRPr lang="en-US" sz="1800" dirty="0">
              <a:solidFill>
                <a:srgbClr val="EBEBEB"/>
              </a:solidFill>
            </a:endParaRPr>
          </a:p>
        </p:txBody>
      </p:sp>
      <p:pic>
        <p:nvPicPr>
          <p:cNvPr id="6" name="Picture 3" descr="Wavy 3D art"/>
          <p:cNvPicPr>
            <a:picLocks noChangeAspect="1"/>
          </p:cNvPicPr>
          <p:nvPr/>
        </p:nvPicPr>
        <p:blipFill rotWithShape="1">
          <a:blip r:embed="rId1"/>
          <a:srcRect l="26704" r="22648" b="2"/>
          <a:stretch>
            <a:fillRect/>
          </a:stretch>
        </p:blipFill>
        <p:spPr>
          <a:xfrm>
            <a:off x="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Future Improvement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400" b="0" i="0" dirty="0">
                <a:effectLst/>
                <a:latin typeface="Times New Roman" panose="02020603050405020304" pitchFamily="18" charset="0"/>
                <a:cs typeface="Times New Roman" panose="02020603050405020304" pitchFamily="18" charset="0"/>
              </a:rPr>
              <a:t>Integrate multiple types of sensors, such as LiDAR, infrared, and cameras, to improve obstacle detection and localization capabilities. Sensor fusion will enable the vehicle to better understand its environment and perform more reliable obstacle avoidance.</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Develop more advanced algorithms and machine learning models to optimize path planning, decision-making, and obstacle avoidance, allowing the robotic vehicle to navigate complex environments more efficiently.</a:t>
            </a:r>
            <a:endParaRPr lang="en-US" sz="2400"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Enable the robotic vehicle to communicate with other robots or devices in its environment, allowing for collaborative navigation and task execution. This could be achieved through IoT integration or wireless communication protocols like Wi-Fi or Bluetooth.</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5" name="Picture 4" descr="Aerial view of a highway near the ocean"/>
          <p:cNvPicPr>
            <a:picLocks noChangeAspect="1"/>
          </p:cNvPicPr>
          <p:nvPr/>
        </p:nvPicPr>
        <p:blipFill rotWithShape="1">
          <a:blip r:embed="rId2">
            <a:alphaModFix amt="15000"/>
            <a:duotone>
              <a:prstClr val="black"/>
              <a:schemeClr val="accent5">
                <a:tint val="45000"/>
                <a:satMod val="400000"/>
              </a:schemeClr>
            </a:duotone>
          </a:blip>
          <a:srcRect t="7719" r="-2" b="17231"/>
          <a:stretch>
            <a:fillRect/>
          </a:stretch>
        </p:blipFill>
        <p:spPr>
          <a:xfrm>
            <a:off x="20" y="10"/>
            <a:ext cx="12191980" cy="6857990"/>
          </a:xfrm>
          <a:prstGeom prst="rect">
            <a:avLst/>
          </a:prstGeom>
        </p:spPr>
      </p:pic>
      <p:sp>
        <p:nvSpPr>
          <p:cNvPr id="9" name="Rectangle 8"/>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2652395" y="2249170"/>
            <a:ext cx="6586220" cy="1867535"/>
          </a:xfrm>
        </p:spPr>
        <p:txBody>
          <a:bodyPr vert="horz" lIns="91440" tIns="45720" rIns="91440" bIns="45720" rtlCol="0" anchor="ctr">
            <a:normAutofit/>
          </a:bodyPr>
          <a:lstStyle/>
          <a:p>
            <a:pPr marL="0" indent="0">
              <a:buNone/>
            </a:pPr>
            <a:r>
              <a:rPr lang="en-US" dirty="0"/>
              <a:t>       </a:t>
            </a:r>
            <a:r>
              <a:rPr lang="en-US" sz="6000" b="1" dirty="0"/>
              <a:t> THANK YOU</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23320"/>
          <a:stretch>
            <a:fillRect/>
          </a:stretch>
        </p:blipFill>
        <p:spPr>
          <a:xfrm>
            <a:off x="8605878" y="6228080"/>
            <a:ext cx="993734" cy="762000"/>
          </a:xfrm>
          <a:prstGeom prst="rect">
            <a:avLst/>
          </a:prstGeom>
        </p:spPr>
      </p:pic>
      <p:sp>
        <p:nvSpPr>
          <p:cNvPr id="16" name="Freeform 5"/>
          <p:cNvSpPr>
            <a:spLocks noGrp="1" noRot="1" noChangeAspect="1" noMove="1" noResize="1" noEditPoints="1" noAdjustHandles="1" noChangeArrowheads="1" noChangeShapeType="1" noTextEdit="1"/>
          </p:cNvSpPr>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US" dirty="0"/>
              <a:t>Group Members</a:t>
            </a:r>
            <a:endParaRPr lang="en-US"/>
          </a:p>
        </p:txBody>
      </p:sp>
      <p:sp>
        <p:nvSpPr>
          <p:cNvPr id="3" name="Content Placeholder 2"/>
          <p:cNvSpPr>
            <a:spLocks noGrp="1"/>
          </p:cNvSpPr>
          <p:nvPr>
            <p:ph idx="1"/>
          </p:nvPr>
        </p:nvSpPr>
        <p:spPr>
          <a:xfrm>
            <a:off x="4975861" y="804671"/>
            <a:ext cx="6399930" cy="5248657"/>
          </a:xfrm>
        </p:spPr>
        <p:txBody>
          <a:bodyPr vert="horz" lIns="91440" tIns="45720" rIns="91440" bIns="45720" rtlCol="0" anchor="ctr">
            <a:normAutofit/>
          </a:bodyPr>
          <a:lstStyle/>
          <a:p>
            <a:pPr>
              <a:buClr>
                <a:srgbClr val="8AD0D6"/>
              </a:buClr>
            </a:pPr>
            <a:r>
              <a:rPr lang="en-US" cap="all" dirty="0"/>
              <a:t>Md Sumon (20-42556-1)</a:t>
            </a:r>
            <a:endParaRPr lang="en-US" cap="all" dirty="0"/>
          </a:p>
          <a:p>
            <a:pPr>
              <a:buClr>
                <a:srgbClr val="8AD0D6"/>
              </a:buClr>
            </a:pPr>
            <a:r>
              <a:rPr lang="en-US" cap="all" dirty="0">
                <a:sym typeface="+mn-ea"/>
              </a:rPr>
              <a:t>Maimona Rahman Farjana (20-42954-1)</a:t>
            </a:r>
            <a:endParaRPr lang="en-US"/>
          </a:p>
          <a:p>
            <a:pPr>
              <a:buClr>
                <a:srgbClr val="8AD0D6"/>
              </a:buClr>
            </a:pPr>
            <a:r>
              <a:rPr lang="en-US" cap="all" dirty="0"/>
              <a:t>Md. </a:t>
            </a:r>
            <a:r>
              <a:rPr lang="en-US" cap="all" dirty="0" err="1"/>
              <a:t>Sajidul</a:t>
            </a:r>
            <a:r>
              <a:rPr lang="en-US" cap="all" dirty="0"/>
              <a:t> Haque </a:t>
            </a:r>
            <a:r>
              <a:rPr lang="en-US" cap="all" dirty="0" err="1"/>
              <a:t>Shohan</a:t>
            </a:r>
            <a:r>
              <a:rPr lang="en-US" cap="all" dirty="0"/>
              <a:t>(20-42022-1)</a:t>
            </a:r>
            <a:endParaRPr lang="en-US"/>
          </a:p>
          <a:p>
            <a:pPr>
              <a:buClr>
                <a:srgbClr val="8AD0D6"/>
              </a:buClr>
            </a:pPr>
            <a:r>
              <a:rPr lang="en-US" cap="all" dirty="0"/>
              <a:t>Md. </a:t>
            </a:r>
            <a:r>
              <a:rPr lang="en-US" cap="all" dirty="0" err="1"/>
              <a:t>Rashedul</a:t>
            </a:r>
            <a:r>
              <a:rPr lang="en-US" cap="all" dirty="0"/>
              <a:t> Islam(20-43301-1)</a:t>
            </a:r>
            <a:endParaRPr lang="en-US" cap="all" dirty="0"/>
          </a:p>
          <a:p>
            <a:pPr>
              <a:buClr>
                <a:srgbClr val="8AD0D6"/>
              </a:buClr>
            </a:pPr>
            <a:r>
              <a:rPr lang="en-US" cap="all">
                <a:sym typeface="+mn-ea"/>
              </a:rPr>
              <a:t>Syeda </a:t>
            </a:r>
            <a:r>
              <a:rPr lang="en-US" cap="all" err="1">
                <a:sym typeface="+mn-ea"/>
              </a:rPr>
              <a:t>aynul</a:t>
            </a:r>
            <a:r>
              <a:rPr lang="en-US" cap="all">
                <a:sym typeface="+mn-ea"/>
              </a:rPr>
              <a:t> </a:t>
            </a:r>
            <a:r>
              <a:rPr lang="en-US" cap="all" err="1">
                <a:sym typeface="+mn-ea"/>
              </a:rPr>
              <a:t>karim</a:t>
            </a:r>
            <a:r>
              <a:rPr lang="en-US" cap="all">
                <a:sym typeface="+mn-ea"/>
              </a:rPr>
              <a:t> (19-41829-3)</a:t>
            </a:r>
            <a:endParaRPr lang="en-US"/>
          </a:p>
          <a:p>
            <a:pPr>
              <a:buClr>
                <a:srgbClr val="8AD0D6"/>
              </a:buClr>
            </a:pPr>
            <a:r>
              <a:rPr lang="en-US" cap="all" dirty="0"/>
              <a:t>Medha Chowdhury(20-41930-1)</a:t>
            </a:r>
            <a:endParaRPr lang="en-US"/>
          </a:p>
          <a:p>
            <a:pPr>
              <a:buClr>
                <a:srgbClr val="8AD0D6"/>
              </a:buClr>
            </a:pPr>
            <a:r>
              <a:rPr lang="en-US" cap="all" dirty="0"/>
              <a:t>Syed Aftab Uddin(19-41522-3)</a:t>
            </a:r>
            <a:endParaRPr lang="en-US" dirty="0"/>
          </a:p>
          <a:p>
            <a:pPr>
              <a:buClr>
                <a:srgbClr val="8AD0D6"/>
              </a:buCl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576" y="452718"/>
            <a:ext cx="9404723" cy="1400530"/>
          </a:xfrm>
        </p:spPr>
        <p:txBody>
          <a:bodyPr/>
          <a:lstStyle/>
          <a:p>
            <a:pPr algn="ctr"/>
            <a:r>
              <a:rPr lang="en-US" sz="4400" b="1" dirty="0">
                <a:latin typeface="Times New Roman" panose="02020603050405020304" pitchFamily="18" charset="0"/>
                <a:cs typeface="Times New Roman" panose="02020603050405020304" pitchFamily="18" charset="0"/>
              </a:rPr>
              <a:t>Introduction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853565"/>
            <a:ext cx="6912610" cy="4104640"/>
          </a:xfrm>
        </p:spPr>
        <p:txBody>
          <a:bodyPr>
            <a:normAutofit fontScale="72500"/>
          </a:bodyPr>
          <a:lstStyle/>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Utilizes ultrasonic sensors for guidance and detection</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Arduino Uno employed for construction and control</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Robotics: rapidly expanding and fascinating field</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Autonomous robots perform tasks without human supervision</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Obstacle detection is fundamental for autonomous navigation</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Sensor-based environment awareness</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Obstacle avoidance methods: wall following, edge detection, line following</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Edge detection: widely used but may require stopping for accurate measurement</a:t>
            </a:r>
            <a:endParaRPr lang="en-US" sz="2600" b="0" i="0" dirty="0">
              <a:effectLst/>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Char char="Ø"/>
            </a:pPr>
            <a:endParaRPr lang="en-US" dirty="0"/>
          </a:p>
        </p:txBody>
      </p:sp>
      <p:pic>
        <p:nvPicPr>
          <p:cNvPr id="4" name="Picture 3"/>
          <p:cNvPicPr>
            <a:picLocks noChangeAspect="1"/>
          </p:cNvPicPr>
          <p:nvPr/>
        </p:nvPicPr>
        <p:blipFill>
          <a:blip r:embed="rId1"/>
          <a:stretch>
            <a:fillRect/>
          </a:stretch>
        </p:blipFill>
        <p:spPr>
          <a:xfrm>
            <a:off x="8573135" y="2166620"/>
            <a:ext cx="3118485" cy="29286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28900" y="318135"/>
            <a:ext cx="6061075" cy="1257300"/>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Components</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11" name="Freeform 31"/>
          <p:cNvSpPr>
            <a:spLocks noGrp="1" noRot="1" noChangeAspect="1" noMove="1" noResize="1" noEditPoints="1" noAdjustHandles="1" noChangeArrowheads="1" noChangeShapeType="1" noTextEdit="1"/>
          </p:cNvSpPr>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485" y="1467485"/>
            <a:ext cx="1847850" cy="1622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110" y="1466850"/>
            <a:ext cx="1797685" cy="1635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Arduino L293D Motor Shield in BD - Science Shop Banglades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3205" y="1466995"/>
            <a:ext cx="1634470" cy="16344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9V Battery (New Leader) - leetechb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75" y="1467485"/>
            <a:ext cx="1634490" cy="16217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G90 Mini Servo motor - Robo Tech Vall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9651" y="4367978"/>
            <a:ext cx="1988206" cy="16420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ELLOW Plastic Gear Motor DC 3V 6V 130RPM Gear Motor Dual Shaft Smart Robot  Car T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7970" y="4368165"/>
            <a:ext cx="1747520" cy="1642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806450" y="3319780"/>
            <a:ext cx="1746885" cy="645160"/>
          </a:xfrm>
          <a:prstGeom prst="rect">
            <a:avLst/>
          </a:prstGeom>
          <a:noFill/>
        </p:spPr>
        <p:txBody>
          <a:bodyPr wrap="square" rtlCol="0">
            <a:spAutoFit/>
          </a:bodyPr>
          <a:p>
            <a:r>
              <a:rPr lang="en-US" dirty="0">
                <a:sym typeface="+mn-ea"/>
              </a:rPr>
              <a:t> Arduino Uno </a:t>
            </a:r>
            <a:endParaRPr lang="en-US" dirty="0"/>
          </a:p>
          <a:p>
            <a:endParaRPr lang="en-US"/>
          </a:p>
        </p:txBody>
      </p:sp>
      <p:sp>
        <p:nvSpPr>
          <p:cNvPr id="5" name="Text Box 4"/>
          <p:cNvSpPr txBox="1"/>
          <p:nvPr/>
        </p:nvSpPr>
        <p:spPr>
          <a:xfrm>
            <a:off x="3325495" y="3319780"/>
            <a:ext cx="2602865" cy="368300"/>
          </a:xfrm>
          <a:prstGeom prst="rect">
            <a:avLst/>
          </a:prstGeom>
          <a:noFill/>
        </p:spPr>
        <p:txBody>
          <a:bodyPr wrap="square" rtlCol="0">
            <a:spAutoFit/>
          </a:bodyPr>
          <a:p>
            <a:r>
              <a:rPr lang="en-US" dirty="0">
                <a:sym typeface="+mn-ea"/>
              </a:rPr>
              <a:t> Motor Driver Shield</a:t>
            </a:r>
            <a:endParaRPr lang="en-US"/>
          </a:p>
        </p:txBody>
      </p:sp>
      <p:sp>
        <p:nvSpPr>
          <p:cNvPr id="6" name="Text Box 5"/>
          <p:cNvSpPr txBox="1"/>
          <p:nvPr/>
        </p:nvSpPr>
        <p:spPr>
          <a:xfrm>
            <a:off x="6293485" y="3348355"/>
            <a:ext cx="2396490" cy="339725"/>
          </a:xfrm>
          <a:prstGeom prst="rect">
            <a:avLst/>
          </a:prstGeom>
          <a:noFill/>
        </p:spPr>
        <p:txBody>
          <a:bodyPr wrap="square" rtlCol="0">
            <a:spAutoFit/>
          </a:bodyPr>
          <a:p>
            <a:pPr>
              <a:lnSpc>
                <a:spcPct val="90000"/>
              </a:lnSpc>
              <a:buClr>
                <a:srgbClr val="8AD0D6"/>
              </a:buClr>
            </a:pPr>
            <a:r>
              <a:rPr lang="en-US" dirty="0">
                <a:sym typeface="+mn-ea"/>
              </a:rPr>
              <a:t> Ultrasonic Sensor </a:t>
            </a:r>
            <a:endParaRPr lang="en-US"/>
          </a:p>
        </p:txBody>
      </p:sp>
      <p:sp>
        <p:nvSpPr>
          <p:cNvPr id="7" name="Text Box 6"/>
          <p:cNvSpPr txBox="1"/>
          <p:nvPr/>
        </p:nvSpPr>
        <p:spPr>
          <a:xfrm>
            <a:off x="9604375" y="3319780"/>
            <a:ext cx="1681480" cy="368300"/>
          </a:xfrm>
          <a:prstGeom prst="rect">
            <a:avLst/>
          </a:prstGeom>
          <a:noFill/>
        </p:spPr>
        <p:txBody>
          <a:bodyPr wrap="square" rtlCol="0">
            <a:spAutoFit/>
          </a:bodyPr>
          <a:p>
            <a:r>
              <a:rPr lang="en-US"/>
              <a:t>9v battery</a:t>
            </a:r>
            <a:endParaRPr lang="en-US"/>
          </a:p>
        </p:txBody>
      </p:sp>
      <p:sp>
        <p:nvSpPr>
          <p:cNvPr id="8" name="Text Box 7"/>
          <p:cNvSpPr txBox="1"/>
          <p:nvPr/>
        </p:nvSpPr>
        <p:spPr>
          <a:xfrm>
            <a:off x="6534785" y="6142990"/>
            <a:ext cx="2284095" cy="339725"/>
          </a:xfrm>
          <a:prstGeom prst="rect">
            <a:avLst/>
          </a:prstGeom>
          <a:noFill/>
        </p:spPr>
        <p:txBody>
          <a:bodyPr wrap="square" rtlCol="0">
            <a:spAutoFit/>
          </a:bodyPr>
          <a:p>
            <a:pPr>
              <a:lnSpc>
                <a:spcPct val="90000"/>
              </a:lnSpc>
              <a:buClr>
                <a:srgbClr val="8AD0D6"/>
              </a:buClr>
            </a:pPr>
            <a:r>
              <a:rPr lang="en-US" dirty="0">
                <a:sym typeface="+mn-ea"/>
              </a:rPr>
              <a:t> TT Gear Motor(4x) </a:t>
            </a:r>
            <a:endParaRPr lang="en-US"/>
          </a:p>
        </p:txBody>
      </p:sp>
      <p:sp>
        <p:nvSpPr>
          <p:cNvPr id="13" name="Text Box 12"/>
          <p:cNvSpPr txBox="1"/>
          <p:nvPr/>
        </p:nvSpPr>
        <p:spPr>
          <a:xfrm>
            <a:off x="3499485" y="6142990"/>
            <a:ext cx="1882775" cy="645160"/>
          </a:xfrm>
          <a:prstGeom prst="rect">
            <a:avLst/>
          </a:prstGeom>
          <a:noFill/>
        </p:spPr>
        <p:txBody>
          <a:bodyPr wrap="square" rtlCol="0">
            <a:spAutoFit/>
          </a:bodyPr>
          <a:p>
            <a:r>
              <a:rPr lang="en-US" dirty="0">
                <a:sym typeface="+mn-ea"/>
              </a:rPr>
              <a:t> Servo Motor </a:t>
            </a:r>
            <a:endParaRPr lang="en-US" dirty="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321" y="452718"/>
            <a:ext cx="9404723" cy="1400530"/>
          </a:xfrm>
        </p:spPr>
        <p:txBody>
          <a:bodyPr/>
          <a:lstStyle/>
          <a:p>
            <a:pPr algn="ctr"/>
            <a:r>
              <a:rPr lang="en-US" sz="4400" dirty="0">
                <a:solidFill>
                  <a:schemeClr val="tx1"/>
                </a:solidFill>
                <a:latin typeface="Times New Roman" panose="02020603050405020304" pitchFamily="18" charset="0"/>
                <a:cs typeface="Times New Roman" panose="02020603050405020304" pitchFamily="18" charset="0"/>
              </a:rPr>
              <a:t>Working Procedure</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72770" y="1787525"/>
            <a:ext cx="6844665" cy="4195445"/>
          </a:xfrm>
        </p:spPr>
        <p:txBody>
          <a:bodyPr>
            <a:normAutofit fontScale="60000"/>
          </a:bodyPr>
          <a:lstStyle/>
          <a:p>
            <a:pPr algn="just"/>
            <a:r>
              <a:rPr lang="en-US" sz="2400" dirty="0">
                <a:latin typeface="Times New Roman" panose="02020603050405020304" pitchFamily="18" charset="0"/>
                <a:cs typeface="Times New Roman" panose="02020603050405020304" pitchFamily="18" charset="0"/>
              </a:rPr>
              <a:t>When the robot is powered on, all motors of the robot will run normally and the robot moves forward. During this time, the ultrasonic sensor continuously calculate the distance between the robot and the reflective surface.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information is processed by the Arduino. If the distance between the robot and the obstacle is less than 30cm, the Robot stops and scans in left and right directions for new distance using Servo Motor and Ultrasonic Sensor. If the distance towards the left side is more than that of the right side, the robot will prepare for a left turn. But first, it backs up a little bit and then activates the Left Wheel Motor in reversed in direction.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Similarly, if the right distance is more than that of the left distance, the Robot prepares right rotation.  This process continues forever and the robot keeps on moving without hitting any obstacle.</a:t>
            </a: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7697168" y="1787488"/>
            <a:ext cx="4210795" cy="38427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0" i="0" u="none" strike="noStrike" baseline="0" dirty="0">
                <a:solidFill>
                  <a:schemeClr val="tx1"/>
                </a:solidFill>
                <a:latin typeface="Times New Roman" panose="02020603050405020304" pitchFamily="18" charset="0"/>
                <a:cs typeface="Times New Roman" panose="02020603050405020304" pitchFamily="18" charset="0"/>
              </a:rPr>
              <a:t>APPLICATIONS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884" y="1457495"/>
            <a:ext cx="8946541" cy="4195481"/>
          </a:xfrm>
        </p:spPr>
        <p:txBody>
          <a:bodyPr>
            <a:normAutofit fontScale="40000" lnSpcReduction="20000"/>
          </a:bodyPr>
          <a:lstStyle/>
          <a:p>
            <a:pPr algn="l"/>
            <a:endParaRPr lang="en-US" sz="1800" b="0" i="0" u="none" strike="noStrike" baseline="0" dirty="0">
              <a:latin typeface="Courier New" panose="02070309020205020404" pitchFamily="49" charset="0"/>
            </a:endParaRPr>
          </a:p>
          <a:p>
            <a:pPr marL="0" indent="0">
              <a:buNone/>
            </a:pPr>
            <a:endParaRPr lang="en-US"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Applied to portable robot navigation systems </a:t>
            </a:r>
            <a:endParaRPr lang="en-US" sz="5100"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Applied to domestic tasks like automatic vacuum cleaning </a:t>
            </a:r>
            <a:endParaRPr lang="en-US" sz="5100"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Used in hazardous conditions where human encroachment might be fatal. </a:t>
            </a:r>
            <a:endParaRPr lang="en-US" sz="5100"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Automatic traffic signal switching </a:t>
            </a:r>
            <a:endParaRPr lang="en-US" sz="5100"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An alarm for intruders </a:t>
            </a:r>
            <a:endParaRPr lang="en-US" sz="5100" b="0" i="0" u="none" strike="noStrike" baseline="0" dirty="0">
              <a:latin typeface="Times New Roman" panose="02020603050405020304" pitchFamily="18" charset="0"/>
              <a:cs typeface="Times New Roman" panose="02020603050405020304" pitchFamily="18" charset="0"/>
            </a:endParaRPr>
          </a:p>
          <a:p>
            <a:pPr>
              <a:lnSpc>
                <a:spcPct val="160000"/>
              </a:lnSpc>
            </a:pPr>
            <a:r>
              <a:rPr lang="en-US" sz="5100" b="0" i="0" u="none" strike="noStrike" baseline="0" dirty="0">
                <a:latin typeface="Times New Roman" panose="02020603050405020304" pitchFamily="18" charset="0"/>
                <a:cs typeface="Times New Roman" panose="02020603050405020304" pitchFamily="18" charset="0"/>
              </a:rPr>
              <a:t>parking meters and access </a:t>
            </a:r>
            <a:endParaRPr lang="en-US" sz="5100" b="0" i="0" u="none" strike="noStrike" baseline="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3767" y="-89822"/>
            <a:ext cx="9404350" cy="1400175"/>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Flowchart</a:t>
            </a:r>
            <a:endParaRPr lang="en-US" sz="44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4294967295"/>
          </p:nvPr>
        </p:nvPicPr>
        <p:blipFill>
          <a:blip r:embed="rId1"/>
          <a:stretch>
            <a:fillRect/>
          </a:stretch>
        </p:blipFill>
        <p:spPr>
          <a:xfrm>
            <a:off x="3519377" y="1084927"/>
            <a:ext cx="4486940" cy="526460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7945" y="2593975"/>
            <a:ext cx="4326890" cy="242951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2298" y="2593852"/>
            <a:ext cx="3239386" cy="2429540"/>
          </a:xfrm>
          <a:prstGeom prst="rect">
            <a:avLst/>
          </a:prstGeom>
        </p:spPr>
      </p:pic>
      <p:sp>
        <p:nvSpPr>
          <p:cNvPr id="6" name="TextBox 5"/>
          <p:cNvSpPr txBox="1"/>
          <p:nvPr/>
        </p:nvSpPr>
        <p:spPr>
          <a:xfrm>
            <a:off x="3005470" y="435936"/>
            <a:ext cx="578411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Demonstration</a:t>
            </a:r>
            <a:endParaRPr lang="en-US" sz="44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368165" y="5243830"/>
            <a:ext cx="3820160" cy="368300"/>
          </a:xfrm>
          <a:prstGeom prst="rect">
            <a:avLst/>
          </a:prstGeom>
          <a:noFill/>
        </p:spPr>
        <p:txBody>
          <a:bodyPr wrap="square" rtlCol="0">
            <a:spAutoFit/>
          </a:bodyPr>
          <a:p>
            <a:r>
              <a:rPr lang="en-US"/>
              <a:t>Fig: Result of the project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Conclusion</a:t>
            </a:r>
            <a:endParaRPr lang="en-US" sz="4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4293" y="1755207"/>
            <a:ext cx="10123688" cy="4195481"/>
          </a:xfrm>
        </p:spPr>
        <p:txBody>
          <a:bodyPr>
            <a:normAutofit lnSpcReduction="10000"/>
          </a:bodyPr>
          <a:lstStyle/>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 obstacle avoidance robotic vehicle effectively combines the functionality of the ultrasonic sensor and Arduino to navigate autonomously and avoid obstacles in its path.</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 integration of these technologies provides a cost-effective and efficient solution for small-scale robotics applications and proof of concept demonstrations.</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 project demonstrates the potential for using robotics in a variety of fields, including logistics, agriculture, healthcare, and disaster management, to improve efficiency and reduce the reliance on human labor.</a:t>
            </a:r>
            <a:endParaRPr lang="en-US" sz="2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3490</Words>
  <Application>WPS Writer</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Wingdings 3</vt:lpstr>
      <vt:lpstr>Arial</vt:lpstr>
      <vt:lpstr>Segoe UI Historic</vt:lpstr>
      <vt:lpstr>Thonburi</vt:lpstr>
      <vt:lpstr>Times New Roman</vt:lpstr>
      <vt:lpstr>Courier New</vt:lpstr>
      <vt:lpstr>Century Gothic</vt:lpstr>
      <vt:lpstr>苹方-简</vt:lpstr>
      <vt:lpstr>Microsoft YaHei</vt:lpstr>
      <vt:lpstr>汉仪旗黑</vt:lpstr>
      <vt:lpstr>Arial Unicode MS</vt:lpstr>
      <vt:lpstr>Calibri</vt:lpstr>
      <vt:lpstr>Helvetica Neue</vt:lpstr>
      <vt:lpstr>宋体-简</vt:lpstr>
      <vt:lpstr>Ion</vt:lpstr>
      <vt:lpstr> </vt:lpstr>
      <vt:lpstr>Group Members</vt:lpstr>
      <vt:lpstr>Introduction</vt:lpstr>
      <vt:lpstr>Components</vt:lpstr>
      <vt:lpstr>Working Procedure</vt:lpstr>
      <vt:lpstr>APPLICATIONS</vt:lpstr>
      <vt:lpstr>Flowchart</vt:lpstr>
      <vt:lpstr>PowerPoint 演示文稿</vt:lpstr>
      <vt:lpstr>Conclusion</vt:lpstr>
      <vt:lpstr>Future Improvement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Syeda Ishmee</dc:creator>
  <cp:lastModifiedBy>MOHAMMADSUMON</cp:lastModifiedBy>
  <cp:revision>190</cp:revision>
  <dcterms:created xsi:type="dcterms:W3CDTF">2023-05-07T00:49:43Z</dcterms:created>
  <dcterms:modified xsi:type="dcterms:W3CDTF">2023-05-07T00:49:43Z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