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56" r:id="rId3"/>
    <p:sldId id="257" r:id="rId4"/>
    <p:sldId id="258" r:id="rId5"/>
    <p:sldId id="267" r:id="rId6"/>
    <p:sldId id="276" r:id="rId7"/>
    <p:sldId id="268" r:id="rId8"/>
    <p:sldId id="269" r:id="rId9"/>
    <p:sldId id="270" r:id="rId10"/>
    <p:sldId id="275" r:id="rId11"/>
    <p:sldId id="274" r:id="rId12"/>
    <p:sldId id="271" r:id="rId13"/>
    <p:sldId id="272" r:id="rId14"/>
    <p:sldId id="273" r:id="rId15"/>
    <p:sldId id="278"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1" fmla="*/ 6604567 w 9123612"/>
              <a:gd name="connsiteY0-2" fmla="*/ 3511550 h 6858000"/>
              <a:gd name="connsiteX1-3" fmla="*/ 9123612 w 9123612"/>
              <a:gd name="connsiteY1-4" fmla="*/ 3511550 h 6858000"/>
              <a:gd name="connsiteX2-5" fmla="*/ 9123612 w 9123612"/>
              <a:gd name="connsiteY2-6" fmla="*/ 6858000 h 6858000"/>
              <a:gd name="connsiteX3-7" fmla="*/ 5164387 w 9123612"/>
              <a:gd name="connsiteY3-8" fmla="*/ 6858000 h 6858000"/>
              <a:gd name="connsiteX4-9" fmla="*/ 6604567 w 9123612"/>
              <a:gd name="connsiteY4-10" fmla="*/ 3511550 h 6858000"/>
              <a:gd name="connsiteX5-11" fmla="*/ 2069397 w 9123612"/>
              <a:gd name="connsiteY5-12" fmla="*/ 3511550 h 6858000"/>
              <a:gd name="connsiteX6-13" fmla="*/ 3559107 w 9123612"/>
              <a:gd name="connsiteY6-14" fmla="*/ 3511550 h 6858000"/>
              <a:gd name="connsiteX7-15" fmla="*/ 2118927 w 9123612"/>
              <a:gd name="connsiteY7-16" fmla="*/ 6858000 h 6858000"/>
              <a:gd name="connsiteX8-17" fmla="*/ 629217 w 9123612"/>
              <a:gd name="connsiteY8-18" fmla="*/ 6858000 h 6858000"/>
              <a:gd name="connsiteX9-19" fmla="*/ 2069397 w 9123612"/>
              <a:gd name="connsiteY9-20" fmla="*/ 3511550 h 6858000"/>
              <a:gd name="connsiteX10-21" fmla="*/ 8115867 w 9123612"/>
              <a:gd name="connsiteY10-22" fmla="*/ 0 h 6858000"/>
              <a:gd name="connsiteX11-23" fmla="*/ 9123612 w 9123612"/>
              <a:gd name="connsiteY11-24" fmla="*/ 0 h 6858000"/>
              <a:gd name="connsiteX12-25" fmla="*/ 9123612 w 9123612"/>
              <a:gd name="connsiteY12-26" fmla="*/ 3346450 h 6858000"/>
              <a:gd name="connsiteX13-27" fmla="*/ 6675687 w 9123612"/>
              <a:gd name="connsiteY13-28" fmla="*/ 3346450 h 6858000"/>
              <a:gd name="connsiteX14-29" fmla="*/ 8115867 w 9123612"/>
              <a:gd name="connsiteY14-30" fmla="*/ 0 h 6858000"/>
              <a:gd name="connsiteX15-31" fmla="*/ 5318057 w 9123612"/>
              <a:gd name="connsiteY15-32" fmla="*/ 0 h 6858000"/>
              <a:gd name="connsiteX16-33" fmla="*/ 7880917 w 9123612"/>
              <a:gd name="connsiteY16-34" fmla="*/ 0 h 6858000"/>
              <a:gd name="connsiteX17-35" fmla="*/ 4929437 w 9123612"/>
              <a:gd name="connsiteY17-36" fmla="*/ 6858000 h 6858000"/>
              <a:gd name="connsiteX18-37" fmla="*/ 2367847 w 9123612"/>
              <a:gd name="connsiteY18-38" fmla="*/ 6858000 h 6858000"/>
              <a:gd name="connsiteX19-39" fmla="*/ 5318057 w 9123612"/>
              <a:gd name="connsiteY19-40" fmla="*/ 0 h 6858000"/>
              <a:gd name="connsiteX20-41" fmla="*/ 3580697 w 9123612"/>
              <a:gd name="connsiteY20-42" fmla="*/ 0 h 6858000"/>
              <a:gd name="connsiteX21-43" fmla="*/ 5070407 w 9123612"/>
              <a:gd name="connsiteY21-44" fmla="*/ 0 h 6858000"/>
              <a:gd name="connsiteX22-45" fmla="*/ 3630227 w 9123612"/>
              <a:gd name="connsiteY22-46" fmla="*/ 3346450 h 6858000"/>
              <a:gd name="connsiteX23-47" fmla="*/ 2140517 w 9123612"/>
              <a:gd name="connsiteY23-48"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49" fmla="*/ 6636589 w 9155634"/>
              <a:gd name="connsiteY0-50" fmla="*/ 3511550 h 6858000"/>
              <a:gd name="connsiteX1-51" fmla="*/ 9155634 w 9155634"/>
              <a:gd name="connsiteY1-52" fmla="*/ 3511550 h 6858000"/>
              <a:gd name="connsiteX2-53" fmla="*/ 9155634 w 9155634"/>
              <a:gd name="connsiteY2-54" fmla="*/ 6858000 h 6858000"/>
              <a:gd name="connsiteX3-55" fmla="*/ 5196409 w 9155634"/>
              <a:gd name="connsiteY3-56" fmla="*/ 6858000 h 6858000"/>
              <a:gd name="connsiteX4-57" fmla="*/ 6636589 w 9155634"/>
              <a:gd name="connsiteY4-58" fmla="*/ 3511550 h 6858000"/>
              <a:gd name="connsiteX5-59" fmla="*/ 2101419 w 9155634"/>
              <a:gd name="connsiteY5-60" fmla="*/ 3511550 h 6858000"/>
              <a:gd name="connsiteX6-61" fmla="*/ 3591129 w 9155634"/>
              <a:gd name="connsiteY6-62" fmla="*/ 3511550 h 6858000"/>
              <a:gd name="connsiteX7-63" fmla="*/ 2150949 w 9155634"/>
              <a:gd name="connsiteY7-64" fmla="*/ 6858000 h 6858000"/>
              <a:gd name="connsiteX8-65" fmla="*/ 661239 w 9155634"/>
              <a:gd name="connsiteY8-66" fmla="*/ 6858000 h 6858000"/>
              <a:gd name="connsiteX9-67" fmla="*/ 2101419 w 9155634"/>
              <a:gd name="connsiteY9-68" fmla="*/ 3511550 h 6858000"/>
              <a:gd name="connsiteX10-69" fmla="*/ 8147889 w 9155634"/>
              <a:gd name="connsiteY10-70" fmla="*/ 0 h 6858000"/>
              <a:gd name="connsiteX11-71" fmla="*/ 9155634 w 9155634"/>
              <a:gd name="connsiteY11-72" fmla="*/ 0 h 6858000"/>
              <a:gd name="connsiteX12-73" fmla="*/ 9155634 w 9155634"/>
              <a:gd name="connsiteY12-74" fmla="*/ 3346450 h 6858000"/>
              <a:gd name="connsiteX13-75" fmla="*/ 6707709 w 9155634"/>
              <a:gd name="connsiteY13-76" fmla="*/ 3346450 h 6858000"/>
              <a:gd name="connsiteX14-77" fmla="*/ 8147889 w 9155634"/>
              <a:gd name="connsiteY14-78" fmla="*/ 0 h 6858000"/>
              <a:gd name="connsiteX15-79" fmla="*/ 5350079 w 9155634"/>
              <a:gd name="connsiteY15-80" fmla="*/ 0 h 6858000"/>
              <a:gd name="connsiteX16-81" fmla="*/ 7912939 w 9155634"/>
              <a:gd name="connsiteY16-82" fmla="*/ 0 h 6858000"/>
              <a:gd name="connsiteX17-83" fmla="*/ 4961459 w 9155634"/>
              <a:gd name="connsiteY17-84" fmla="*/ 6858000 h 6858000"/>
              <a:gd name="connsiteX18-85" fmla="*/ 2399869 w 9155634"/>
              <a:gd name="connsiteY18-86" fmla="*/ 6858000 h 6858000"/>
              <a:gd name="connsiteX19-87" fmla="*/ 5350079 w 9155634"/>
              <a:gd name="connsiteY19-88" fmla="*/ 0 h 6858000"/>
              <a:gd name="connsiteX20-89" fmla="*/ 3612719 w 9155634"/>
              <a:gd name="connsiteY20-90" fmla="*/ 0 h 6858000"/>
              <a:gd name="connsiteX21-91" fmla="*/ 5102429 w 9155634"/>
              <a:gd name="connsiteY21-92" fmla="*/ 0 h 6858000"/>
              <a:gd name="connsiteX22-93" fmla="*/ 3662249 w 9155634"/>
              <a:gd name="connsiteY22-94" fmla="*/ 3346450 h 6858000"/>
              <a:gd name="connsiteX23-95" fmla="*/ 2172539 w 9155634"/>
              <a:gd name="connsiteY23-96" fmla="*/ 3346450 h 6858000"/>
              <a:gd name="connsiteX24-97" fmla="*/ 3612719 w 9155634"/>
              <a:gd name="connsiteY24-98" fmla="*/ 0 h 6858000"/>
              <a:gd name="connsiteX25-99" fmla="*/ 186259 w 9155634"/>
              <a:gd name="connsiteY25-100" fmla="*/ 0 h 6858000"/>
              <a:gd name="connsiteX26-101" fmla="*/ 3381579 w 9155634"/>
              <a:gd name="connsiteY26-102" fmla="*/ 0 h 6858000"/>
              <a:gd name="connsiteX27-103" fmla="*/ 430099 w 9155634"/>
              <a:gd name="connsiteY27-104" fmla="*/ 6858000 h 6858000"/>
              <a:gd name="connsiteX28-105" fmla="*/ 0 w 9155634"/>
              <a:gd name="connsiteY28-106" fmla="*/ 6858000 h 6858000"/>
              <a:gd name="connsiteX29-107" fmla="*/ 186259 w 9155634"/>
              <a:gd name="connsiteY29-108" fmla="*/ 0 h 6858000"/>
              <a:gd name="connsiteX0-109" fmla="*/ 6636589 w 9155634"/>
              <a:gd name="connsiteY0-110" fmla="*/ 3511550 h 6858000"/>
              <a:gd name="connsiteX1-111" fmla="*/ 9155634 w 9155634"/>
              <a:gd name="connsiteY1-112" fmla="*/ 3511550 h 6858000"/>
              <a:gd name="connsiteX2-113" fmla="*/ 9155634 w 9155634"/>
              <a:gd name="connsiteY2-114" fmla="*/ 6858000 h 6858000"/>
              <a:gd name="connsiteX3-115" fmla="*/ 5196409 w 9155634"/>
              <a:gd name="connsiteY3-116" fmla="*/ 6858000 h 6858000"/>
              <a:gd name="connsiteX4-117" fmla="*/ 6636589 w 9155634"/>
              <a:gd name="connsiteY4-118" fmla="*/ 3511550 h 6858000"/>
              <a:gd name="connsiteX5-119" fmla="*/ 2101419 w 9155634"/>
              <a:gd name="connsiteY5-120" fmla="*/ 3511550 h 6858000"/>
              <a:gd name="connsiteX6-121" fmla="*/ 3591129 w 9155634"/>
              <a:gd name="connsiteY6-122" fmla="*/ 3511550 h 6858000"/>
              <a:gd name="connsiteX7-123" fmla="*/ 2150949 w 9155634"/>
              <a:gd name="connsiteY7-124" fmla="*/ 6858000 h 6858000"/>
              <a:gd name="connsiteX8-125" fmla="*/ 661239 w 9155634"/>
              <a:gd name="connsiteY8-126" fmla="*/ 6858000 h 6858000"/>
              <a:gd name="connsiteX9-127" fmla="*/ 2101419 w 9155634"/>
              <a:gd name="connsiteY9-128" fmla="*/ 3511550 h 6858000"/>
              <a:gd name="connsiteX10-129" fmla="*/ 8147889 w 9155634"/>
              <a:gd name="connsiteY10-130" fmla="*/ 0 h 6858000"/>
              <a:gd name="connsiteX11-131" fmla="*/ 9155634 w 9155634"/>
              <a:gd name="connsiteY11-132" fmla="*/ 0 h 6858000"/>
              <a:gd name="connsiteX12-133" fmla="*/ 9155634 w 9155634"/>
              <a:gd name="connsiteY12-134" fmla="*/ 3346450 h 6858000"/>
              <a:gd name="connsiteX13-135" fmla="*/ 6707709 w 9155634"/>
              <a:gd name="connsiteY13-136" fmla="*/ 3346450 h 6858000"/>
              <a:gd name="connsiteX14-137" fmla="*/ 8147889 w 9155634"/>
              <a:gd name="connsiteY14-138" fmla="*/ 0 h 6858000"/>
              <a:gd name="connsiteX15-139" fmla="*/ 5350079 w 9155634"/>
              <a:gd name="connsiteY15-140" fmla="*/ 0 h 6858000"/>
              <a:gd name="connsiteX16-141" fmla="*/ 7912939 w 9155634"/>
              <a:gd name="connsiteY16-142" fmla="*/ 0 h 6858000"/>
              <a:gd name="connsiteX17-143" fmla="*/ 4961459 w 9155634"/>
              <a:gd name="connsiteY17-144" fmla="*/ 6858000 h 6858000"/>
              <a:gd name="connsiteX18-145" fmla="*/ 2399869 w 9155634"/>
              <a:gd name="connsiteY18-146" fmla="*/ 6858000 h 6858000"/>
              <a:gd name="connsiteX19-147" fmla="*/ 5350079 w 9155634"/>
              <a:gd name="connsiteY19-148" fmla="*/ 0 h 6858000"/>
              <a:gd name="connsiteX20-149" fmla="*/ 3612719 w 9155634"/>
              <a:gd name="connsiteY20-150" fmla="*/ 0 h 6858000"/>
              <a:gd name="connsiteX21-151" fmla="*/ 5102429 w 9155634"/>
              <a:gd name="connsiteY21-152" fmla="*/ 0 h 6858000"/>
              <a:gd name="connsiteX22-153" fmla="*/ 3662249 w 9155634"/>
              <a:gd name="connsiteY22-154" fmla="*/ 3346450 h 6858000"/>
              <a:gd name="connsiteX23-155" fmla="*/ 2172539 w 9155634"/>
              <a:gd name="connsiteY23-156" fmla="*/ 3346450 h 6858000"/>
              <a:gd name="connsiteX24-157" fmla="*/ 3612719 w 9155634"/>
              <a:gd name="connsiteY24-158" fmla="*/ 0 h 6858000"/>
              <a:gd name="connsiteX25-159" fmla="*/ 2054197 w 9155634"/>
              <a:gd name="connsiteY25-160" fmla="*/ 3558 h 6858000"/>
              <a:gd name="connsiteX26-161" fmla="*/ 3381579 w 9155634"/>
              <a:gd name="connsiteY26-162" fmla="*/ 0 h 6858000"/>
              <a:gd name="connsiteX27-163" fmla="*/ 430099 w 9155634"/>
              <a:gd name="connsiteY27-164" fmla="*/ 6858000 h 6858000"/>
              <a:gd name="connsiteX28-165" fmla="*/ 0 w 9155634"/>
              <a:gd name="connsiteY28-166" fmla="*/ 6858000 h 6858000"/>
              <a:gd name="connsiteX29-167" fmla="*/ 2054197 w 9155634"/>
              <a:gd name="connsiteY29-168" fmla="*/ 3558 h 6858000"/>
              <a:gd name="connsiteX0-169" fmla="*/ 6636589 w 9155634"/>
              <a:gd name="connsiteY0-170" fmla="*/ 3511550 h 6858000"/>
              <a:gd name="connsiteX1-171" fmla="*/ 9155634 w 9155634"/>
              <a:gd name="connsiteY1-172" fmla="*/ 3511550 h 6858000"/>
              <a:gd name="connsiteX2-173" fmla="*/ 9155634 w 9155634"/>
              <a:gd name="connsiteY2-174" fmla="*/ 6858000 h 6858000"/>
              <a:gd name="connsiteX3-175" fmla="*/ 5196409 w 9155634"/>
              <a:gd name="connsiteY3-176" fmla="*/ 6858000 h 6858000"/>
              <a:gd name="connsiteX4-177" fmla="*/ 6636589 w 9155634"/>
              <a:gd name="connsiteY4-178" fmla="*/ 3511550 h 6858000"/>
              <a:gd name="connsiteX5-179" fmla="*/ 2101419 w 9155634"/>
              <a:gd name="connsiteY5-180" fmla="*/ 3511550 h 6858000"/>
              <a:gd name="connsiteX6-181" fmla="*/ 3591129 w 9155634"/>
              <a:gd name="connsiteY6-182" fmla="*/ 3511550 h 6858000"/>
              <a:gd name="connsiteX7-183" fmla="*/ 2150949 w 9155634"/>
              <a:gd name="connsiteY7-184" fmla="*/ 6858000 h 6858000"/>
              <a:gd name="connsiteX8-185" fmla="*/ 661239 w 9155634"/>
              <a:gd name="connsiteY8-186" fmla="*/ 6858000 h 6858000"/>
              <a:gd name="connsiteX9-187" fmla="*/ 2101419 w 9155634"/>
              <a:gd name="connsiteY9-188" fmla="*/ 3511550 h 6858000"/>
              <a:gd name="connsiteX10-189" fmla="*/ 8147889 w 9155634"/>
              <a:gd name="connsiteY10-190" fmla="*/ 0 h 6858000"/>
              <a:gd name="connsiteX11-191" fmla="*/ 9155634 w 9155634"/>
              <a:gd name="connsiteY11-192" fmla="*/ 0 h 6858000"/>
              <a:gd name="connsiteX12-193" fmla="*/ 9155634 w 9155634"/>
              <a:gd name="connsiteY12-194" fmla="*/ 3346450 h 6858000"/>
              <a:gd name="connsiteX13-195" fmla="*/ 6707709 w 9155634"/>
              <a:gd name="connsiteY13-196" fmla="*/ 3346450 h 6858000"/>
              <a:gd name="connsiteX14-197" fmla="*/ 8147889 w 9155634"/>
              <a:gd name="connsiteY14-198" fmla="*/ 0 h 6858000"/>
              <a:gd name="connsiteX15-199" fmla="*/ 5350079 w 9155634"/>
              <a:gd name="connsiteY15-200" fmla="*/ 0 h 6858000"/>
              <a:gd name="connsiteX16-201" fmla="*/ 7912939 w 9155634"/>
              <a:gd name="connsiteY16-202" fmla="*/ 0 h 6858000"/>
              <a:gd name="connsiteX17-203" fmla="*/ 4961459 w 9155634"/>
              <a:gd name="connsiteY17-204" fmla="*/ 6858000 h 6858000"/>
              <a:gd name="connsiteX18-205" fmla="*/ 2399869 w 9155634"/>
              <a:gd name="connsiteY18-206" fmla="*/ 6858000 h 6858000"/>
              <a:gd name="connsiteX19-207" fmla="*/ 5350079 w 9155634"/>
              <a:gd name="connsiteY19-208" fmla="*/ 0 h 6858000"/>
              <a:gd name="connsiteX20-209" fmla="*/ 3612719 w 9155634"/>
              <a:gd name="connsiteY20-210" fmla="*/ 0 h 6858000"/>
              <a:gd name="connsiteX21-211" fmla="*/ 5102429 w 9155634"/>
              <a:gd name="connsiteY21-212" fmla="*/ 0 h 6858000"/>
              <a:gd name="connsiteX22-213" fmla="*/ 3662249 w 9155634"/>
              <a:gd name="connsiteY22-214" fmla="*/ 3346450 h 6858000"/>
              <a:gd name="connsiteX23-215" fmla="*/ 2172539 w 9155634"/>
              <a:gd name="connsiteY23-216" fmla="*/ 3346450 h 6858000"/>
              <a:gd name="connsiteX24-217" fmla="*/ 3612719 w 9155634"/>
              <a:gd name="connsiteY24-218" fmla="*/ 0 h 6858000"/>
              <a:gd name="connsiteX25-219" fmla="*/ 2954365 w 9155634"/>
              <a:gd name="connsiteY25-220" fmla="*/ 3558 h 6858000"/>
              <a:gd name="connsiteX26-221" fmla="*/ 3381579 w 9155634"/>
              <a:gd name="connsiteY26-222" fmla="*/ 0 h 6858000"/>
              <a:gd name="connsiteX27-223" fmla="*/ 430099 w 9155634"/>
              <a:gd name="connsiteY27-224" fmla="*/ 6858000 h 6858000"/>
              <a:gd name="connsiteX28-225" fmla="*/ 0 w 9155634"/>
              <a:gd name="connsiteY28-226" fmla="*/ 6858000 h 6858000"/>
              <a:gd name="connsiteX29-227" fmla="*/ 2954365 w 9155634"/>
              <a:gd name="connsiteY29-228" fmla="*/ 3558 h 6858000"/>
              <a:gd name="connsiteX0-229" fmla="*/ 6636589 w 9155634"/>
              <a:gd name="connsiteY0-230" fmla="*/ 3511550 h 6858000"/>
              <a:gd name="connsiteX1-231" fmla="*/ 9155634 w 9155634"/>
              <a:gd name="connsiteY1-232" fmla="*/ 3511550 h 6858000"/>
              <a:gd name="connsiteX2-233" fmla="*/ 9155634 w 9155634"/>
              <a:gd name="connsiteY2-234" fmla="*/ 6858000 h 6858000"/>
              <a:gd name="connsiteX3-235" fmla="*/ 5196409 w 9155634"/>
              <a:gd name="connsiteY3-236" fmla="*/ 6858000 h 6858000"/>
              <a:gd name="connsiteX4-237" fmla="*/ 6636589 w 9155634"/>
              <a:gd name="connsiteY4-238" fmla="*/ 3511550 h 6858000"/>
              <a:gd name="connsiteX5-239" fmla="*/ 2101419 w 9155634"/>
              <a:gd name="connsiteY5-240" fmla="*/ 3511550 h 6858000"/>
              <a:gd name="connsiteX6-241" fmla="*/ 3591129 w 9155634"/>
              <a:gd name="connsiteY6-242" fmla="*/ 3511550 h 6858000"/>
              <a:gd name="connsiteX7-243" fmla="*/ 2150949 w 9155634"/>
              <a:gd name="connsiteY7-244" fmla="*/ 6858000 h 6858000"/>
              <a:gd name="connsiteX8-245" fmla="*/ 661239 w 9155634"/>
              <a:gd name="connsiteY8-246" fmla="*/ 6858000 h 6858000"/>
              <a:gd name="connsiteX9-247" fmla="*/ 2101419 w 9155634"/>
              <a:gd name="connsiteY9-248" fmla="*/ 3511550 h 6858000"/>
              <a:gd name="connsiteX10-249" fmla="*/ 8147889 w 9155634"/>
              <a:gd name="connsiteY10-250" fmla="*/ 0 h 6858000"/>
              <a:gd name="connsiteX11-251" fmla="*/ 9155634 w 9155634"/>
              <a:gd name="connsiteY11-252" fmla="*/ 0 h 6858000"/>
              <a:gd name="connsiteX12-253" fmla="*/ 9155634 w 9155634"/>
              <a:gd name="connsiteY12-254" fmla="*/ 3346450 h 6858000"/>
              <a:gd name="connsiteX13-255" fmla="*/ 6707709 w 9155634"/>
              <a:gd name="connsiteY13-256" fmla="*/ 3346450 h 6858000"/>
              <a:gd name="connsiteX14-257" fmla="*/ 8147889 w 9155634"/>
              <a:gd name="connsiteY14-258" fmla="*/ 0 h 6858000"/>
              <a:gd name="connsiteX15-259" fmla="*/ 5350079 w 9155634"/>
              <a:gd name="connsiteY15-260" fmla="*/ 0 h 6858000"/>
              <a:gd name="connsiteX16-261" fmla="*/ 7912939 w 9155634"/>
              <a:gd name="connsiteY16-262" fmla="*/ 0 h 6858000"/>
              <a:gd name="connsiteX17-263" fmla="*/ 4961459 w 9155634"/>
              <a:gd name="connsiteY17-264" fmla="*/ 6858000 h 6858000"/>
              <a:gd name="connsiteX18-265" fmla="*/ 2399869 w 9155634"/>
              <a:gd name="connsiteY18-266" fmla="*/ 6858000 h 6858000"/>
              <a:gd name="connsiteX19-267" fmla="*/ 5350079 w 9155634"/>
              <a:gd name="connsiteY19-268" fmla="*/ 0 h 6858000"/>
              <a:gd name="connsiteX20-269" fmla="*/ 3612719 w 9155634"/>
              <a:gd name="connsiteY20-270" fmla="*/ 0 h 6858000"/>
              <a:gd name="connsiteX21-271" fmla="*/ 5102429 w 9155634"/>
              <a:gd name="connsiteY21-272" fmla="*/ 0 h 6858000"/>
              <a:gd name="connsiteX22-273" fmla="*/ 3662249 w 9155634"/>
              <a:gd name="connsiteY22-274" fmla="*/ 3346450 h 6858000"/>
              <a:gd name="connsiteX23-275" fmla="*/ 2172539 w 9155634"/>
              <a:gd name="connsiteY23-276" fmla="*/ 3346450 h 6858000"/>
              <a:gd name="connsiteX24-277" fmla="*/ 3612719 w 9155634"/>
              <a:gd name="connsiteY24-278" fmla="*/ 0 h 6858000"/>
              <a:gd name="connsiteX25-279" fmla="*/ 2954365 w 9155634"/>
              <a:gd name="connsiteY25-280" fmla="*/ 3558 h 6858000"/>
              <a:gd name="connsiteX26-281" fmla="*/ 3381579 w 9155634"/>
              <a:gd name="connsiteY26-282" fmla="*/ 0 h 6858000"/>
              <a:gd name="connsiteX27-283" fmla="*/ 430099 w 9155634"/>
              <a:gd name="connsiteY27-284" fmla="*/ 6858000 h 6858000"/>
              <a:gd name="connsiteX28-285" fmla="*/ 0 w 9155634"/>
              <a:gd name="connsiteY28-286" fmla="*/ 6858000 h 6858000"/>
              <a:gd name="connsiteX29-287" fmla="*/ 2954365 w 9155634"/>
              <a:gd name="connsiteY29-288" fmla="*/ 3558 h 6858000"/>
              <a:gd name="connsiteX0-289" fmla="*/ 6636589 w 9155634"/>
              <a:gd name="connsiteY0-290" fmla="*/ 3511550 h 6858000"/>
              <a:gd name="connsiteX1-291" fmla="*/ 9155634 w 9155634"/>
              <a:gd name="connsiteY1-292" fmla="*/ 3511550 h 6858000"/>
              <a:gd name="connsiteX2-293" fmla="*/ 9155634 w 9155634"/>
              <a:gd name="connsiteY2-294" fmla="*/ 6858000 h 6858000"/>
              <a:gd name="connsiteX3-295" fmla="*/ 5196409 w 9155634"/>
              <a:gd name="connsiteY3-296" fmla="*/ 6858000 h 6858000"/>
              <a:gd name="connsiteX4-297" fmla="*/ 6636589 w 9155634"/>
              <a:gd name="connsiteY4-298" fmla="*/ 3511550 h 6858000"/>
              <a:gd name="connsiteX5-299" fmla="*/ 2101419 w 9155634"/>
              <a:gd name="connsiteY5-300" fmla="*/ 3511550 h 6858000"/>
              <a:gd name="connsiteX6-301" fmla="*/ 3591129 w 9155634"/>
              <a:gd name="connsiteY6-302" fmla="*/ 3511550 h 6858000"/>
              <a:gd name="connsiteX7-303" fmla="*/ 2150949 w 9155634"/>
              <a:gd name="connsiteY7-304" fmla="*/ 6858000 h 6858000"/>
              <a:gd name="connsiteX8-305" fmla="*/ 661239 w 9155634"/>
              <a:gd name="connsiteY8-306" fmla="*/ 6858000 h 6858000"/>
              <a:gd name="connsiteX9-307" fmla="*/ 2101419 w 9155634"/>
              <a:gd name="connsiteY9-308" fmla="*/ 3511550 h 6858000"/>
              <a:gd name="connsiteX10-309" fmla="*/ 8147889 w 9155634"/>
              <a:gd name="connsiteY10-310" fmla="*/ 0 h 6858000"/>
              <a:gd name="connsiteX11-311" fmla="*/ 9155634 w 9155634"/>
              <a:gd name="connsiteY11-312" fmla="*/ 0 h 6858000"/>
              <a:gd name="connsiteX12-313" fmla="*/ 9155634 w 9155634"/>
              <a:gd name="connsiteY12-314" fmla="*/ 3346450 h 6858000"/>
              <a:gd name="connsiteX13-315" fmla="*/ 6707709 w 9155634"/>
              <a:gd name="connsiteY13-316" fmla="*/ 3346450 h 6858000"/>
              <a:gd name="connsiteX14-317" fmla="*/ 8147889 w 9155634"/>
              <a:gd name="connsiteY14-318" fmla="*/ 0 h 6858000"/>
              <a:gd name="connsiteX15-319" fmla="*/ 5350079 w 9155634"/>
              <a:gd name="connsiteY15-320" fmla="*/ 0 h 6858000"/>
              <a:gd name="connsiteX16-321" fmla="*/ 7912939 w 9155634"/>
              <a:gd name="connsiteY16-322" fmla="*/ 0 h 6858000"/>
              <a:gd name="connsiteX17-323" fmla="*/ 4961459 w 9155634"/>
              <a:gd name="connsiteY17-324" fmla="*/ 6858000 h 6858000"/>
              <a:gd name="connsiteX18-325" fmla="*/ 2399869 w 9155634"/>
              <a:gd name="connsiteY18-326" fmla="*/ 6858000 h 6858000"/>
              <a:gd name="connsiteX19-327" fmla="*/ 5350079 w 9155634"/>
              <a:gd name="connsiteY19-328" fmla="*/ 0 h 6858000"/>
              <a:gd name="connsiteX20-329" fmla="*/ 3612719 w 9155634"/>
              <a:gd name="connsiteY20-330" fmla="*/ 0 h 6858000"/>
              <a:gd name="connsiteX21-331" fmla="*/ 5102429 w 9155634"/>
              <a:gd name="connsiteY21-332" fmla="*/ 0 h 6858000"/>
              <a:gd name="connsiteX22-333" fmla="*/ 3662249 w 9155634"/>
              <a:gd name="connsiteY22-334" fmla="*/ 3346450 h 6858000"/>
              <a:gd name="connsiteX23-335" fmla="*/ 2172539 w 9155634"/>
              <a:gd name="connsiteY23-336" fmla="*/ 3346450 h 6858000"/>
              <a:gd name="connsiteX24-337" fmla="*/ 3612719 w 9155634"/>
              <a:gd name="connsiteY24-338" fmla="*/ 0 h 6858000"/>
              <a:gd name="connsiteX25-339" fmla="*/ 2947249 w 9155634"/>
              <a:gd name="connsiteY25-340" fmla="*/ 0 h 6858000"/>
              <a:gd name="connsiteX26-341" fmla="*/ 3381579 w 9155634"/>
              <a:gd name="connsiteY26-342" fmla="*/ 0 h 6858000"/>
              <a:gd name="connsiteX27-343" fmla="*/ 430099 w 9155634"/>
              <a:gd name="connsiteY27-344" fmla="*/ 6858000 h 6858000"/>
              <a:gd name="connsiteX28-345" fmla="*/ 0 w 9155634"/>
              <a:gd name="connsiteY28-346" fmla="*/ 6858000 h 6858000"/>
              <a:gd name="connsiteX29-347" fmla="*/ 2947249 w 9155634"/>
              <a:gd name="connsiteY29-348" fmla="*/ 0 h 6858000"/>
              <a:gd name="connsiteX0-349" fmla="*/ 6636589 w 9155634"/>
              <a:gd name="connsiteY0-350" fmla="*/ 3511550 h 6858000"/>
              <a:gd name="connsiteX1-351" fmla="*/ 9155634 w 9155634"/>
              <a:gd name="connsiteY1-352" fmla="*/ 3511550 h 6858000"/>
              <a:gd name="connsiteX2-353" fmla="*/ 9155634 w 9155634"/>
              <a:gd name="connsiteY2-354" fmla="*/ 6858000 h 6858000"/>
              <a:gd name="connsiteX3-355" fmla="*/ 5196409 w 9155634"/>
              <a:gd name="connsiteY3-356" fmla="*/ 6858000 h 6858000"/>
              <a:gd name="connsiteX4-357" fmla="*/ 6636589 w 9155634"/>
              <a:gd name="connsiteY4-358" fmla="*/ 3511550 h 6858000"/>
              <a:gd name="connsiteX5-359" fmla="*/ 2101419 w 9155634"/>
              <a:gd name="connsiteY5-360" fmla="*/ 3511550 h 6858000"/>
              <a:gd name="connsiteX6-361" fmla="*/ 3591129 w 9155634"/>
              <a:gd name="connsiteY6-362" fmla="*/ 3511550 h 6858000"/>
              <a:gd name="connsiteX7-363" fmla="*/ 2150949 w 9155634"/>
              <a:gd name="connsiteY7-364" fmla="*/ 6858000 h 6858000"/>
              <a:gd name="connsiteX8-365" fmla="*/ 661239 w 9155634"/>
              <a:gd name="connsiteY8-366" fmla="*/ 6858000 h 6858000"/>
              <a:gd name="connsiteX9-367" fmla="*/ 2101419 w 9155634"/>
              <a:gd name="connsiteY9-368" fmla="*/ 3511550 h 6858000"/>
              <a:gd name="connsiteX10-369" fmla="*/ 8147889 w 9155634"/>
              <a:gd name="connsiteY10-370" fmla="*/ 0 h 6858000"/>
              <a:gd name="connsiteX11-371" fmla="*/ 9155634 w 9155634"/>
              <a:gd name="connsiteY11-372" fmla="*/ 0 h 6858000"/>
              <a:gd name="connsiteX12-373" fmla="*/ 9155634 w 9155634"/>
              <a:gd name="connsiteY12-374" fmla="*/ 3346450 h 6858000"/>
              <a:gd name="connsiteX13-375" fmla="*/ 6707709 w 9155634"/>
              <a:gd name="connsiteY13-376" fmla="*/ 3346450 h 6858000"/>
              <a:gd name="connsiteX14-377" fmla="*/ 8147889 w 9155634"/>
              <a:gd name="connsiteY14-378" fmla="*/ 0 h 6858000"/>
              <a:gd name="connsiteX15-379" fmla="*/ 5350079 w 9155634"/>
              <a:gd name="connsiteY15-380" fmla="*/ 0 h 6858000"/>
              <a:gd name="connsiteX16-381" fmla="*/ 7912939 w 9155634"/>
              <a:gd name="connsiteY16-382" fmla="*/ 0 h 6858000"/>
              <a:gd name="connsiteX17-383" fmla="*/ 4961459 w 9155634"/>
              <a:gd name="connsiteY17-384" fmla="*/ 6858000 h 6858000"/>
              <a:gd name="connsiteX18-385" fmla="*/ 2399869 w 9155634"/>
              <a:gd name="connsiteY18-386" fmla="*/ 6858000 h 6858000"/>
              <a:gd name="connsiteX19-387" fmla="*/ 5350079 w 9155634"/>
              <a:gd name="connsiteY19-388" fmla="*/ 0 h 6858000"/>
              <a:gd name="connsiteX20-389" fmla="*/ 3612719 w 9155634"/>
              <a:gd name="connsiteY20-390" fmla="*/ 0 h 6858000"/>
              <a:gd name="connsiteX21-391" fmla="*/ 5102429 w 9155634"/>
              <a:gd name="connsiteY21-392" fmla="*/ 0 h 6858000"/>
              <a:gd name="connsiteX22-393" fmla="*/ 3662249 w 9155634"/>
              <a:gd name="connsiteY22-394" fmla="*/ 3346450 h 6858000"/>
              <a:gd name="connsiteX23-395" fmla="*/ 2172539 w 9155634"/>
              <a:gd name="connsiteY23-396" fmla="*/ 3346450 h 6858000"/>
              <a:gd name="connsiteX24-397" fmla="*/ 3612719 w 9155634"/>
              <a:gd name="connsiteY24-398" fmla="*/ 0 h 6858000"/>
              <a:gd name="connsiteX25-399" fmla="*/ 2947249 w 9155634"/>
              <a:gd name="connsiteY25-400" fmla="*/ 0 h 6858000"/>
              <a:gd name="connsiteX26-401" fmla="*/ 3381579 w 9155634"/>
              <a:gd name="connsiteY26-402" fmla="*/ 0 h 6858000"/>
              <a:gd name="connsiteX27-403" fmla="*/ 430099 w 9155634"/>
              <a:gd name="connsiteY27-404" fmla="*/ 6858000 h 6858000"/>
              <a:gd name="connsiteX28-405" fmla="*/ 0 w 9155634"/>
              <a:gd name="connsiteY28-406" fmla="*/ 6858000 h 6858000"/>
              <a:gd name="connsiteX29-407" fmla="*/ 2947249 w 9155634"/>
              <a:gd name="connsiteY29-40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97" y="connsiteY24-98"/>
              </a:cxn>
              <a:cxn ang="0">
                <a:pos x="connsiteX25-99" y="connsiteY25-100"/>
              </a:cxn>
              <a:cxn ang="0">
                <a:pos x="connsiteX26-101" y="connsiteY26-102"/>
              </a:cxn>
              <a:cxn ang="0">
                <a:pos x="connsiteX27-103" y="connsiteY27-104"/>
              </a:cxn>
              <a:cxn ang="0">
                <a:pos x="connsiteX28-105" y="connsiteY28-106"/>
              </a:cxn>
              <a:cxn ang="0">
                <a:pos x="connsiteX29-107" y="connsiteY29-108"/>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endParaRPr lang="en-US" dirty="0"/>
          </a:p>
        </p:txBody>
      </p:sp>
      <p:sp>
        <p:nvSpPr>
          <p:cNvPr id="29" name="Text Placeholder 26"/>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endParaRPr lang="en-US" dirty="0"/>
          </a:p>
        </p:txBody>
      </p:sp>
      <p:sp>
        <p:nvSpPr>
          <p:cNvPr id="30" name="Text Placeholder 26"/>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endParaRPr lang="en-US" dirty="0"/>
          </a:p>
        </p:txBody>
      </p:sp>
      <p:sp>
        <p:nvSpPr>
          <p:cNvPr id="28" name="Text Placeholder 26"/>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endParaRPr lang="en-US" dirty="0"/>
          </a:p>
        </p:txBody>
      </p:sp>
      <p:sp>
        <p:nvSpPr>
          <p:cNvPr id="31" name="Text Placeholder 26"/>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endParaRPr lang="en-US" dirty="0"/>
          </a:p>
        </p:txBody>
      </p:sp>
      <p:sp>
        <p:nvSpPr>
          <p:cNvPr id="32" name="Text Placeholder 26"/>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5" name="Graphic 4"/>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endParaRPr lang="en-US"/>
          </a:p>
        </p:txBody>
      </p:sp>
      <p:sp>
        <p:nvSpPr>
          <p:cNvPr id="10" name="Content Placeholder 2"/>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endParaRPr lang="en-US"/>
          </a:p>
        </p:txBody>
      </p:sp>
      <p:sp>
        <p:nvSpPr>
          <p:cNvPr id="15" name="Content Placeholder 2"/>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Content Placeholder 3"/>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p:cNvSpPr>
            <a:spLocks noGrp="1"/>
          </p:cNvSpPr>
          <p:nvPr>
            <p:ph type="title"/>
          </p:nvPr>
        </p:nvSpPr>
        <p:spPr/>
        <p:txBody>
          <a:bodyPr anchor="b"/>
          <a:lstStyle/>
          <a:p>
            <a:r>
              <a:rPr lang="en-US"/>
              <a:t>Click to edit Master title style</a:t>
            </a:r>
            <a:endParaRPr lang="en-US"/>
          </a:p>
        </p:txBody>
      </p:sp>
      <p:sp>
        <p:nvSpPr>
          <p:cNvPr id="15" name="Text Placeholder 2"/>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Content Placeholder 3"/>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7" name="Text Placeholder 4"/>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8" name="Content Placeholder 5"/>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p:cNvSpPr>
            <a:spLocks noGrp="1"/>
          </p:cNvSpPr>
          <p:nvPr>
            <p:ph type="title"/>
          </p:nvPr>
        </p:nvSpPr>
        <p:spPr>
          <a:xfrm>
            <a:off x="839788" y="457200"/>
            <a:ext cx="3932237" cy="1345096"/>
          </a:xfrm>
        </p:spPr>
        <p:txBody>
          <a:bodyPr anchor="b"/>
          <a:lstStyle>
            <a:lvl1pPr>
              <a:defRPr sz="3200"/>
            </a:lvl1pPr>
          </a:lstStyle>
          <a:p>
            <a:r>
              <a:rPr lang="en-US"/>
              <a:t>Click to edit Master title style</a:t>
            </a:r>
            <a:endParaRPr lang="en-US"/>
          </a:p>
        </p:txBody>
      </p:sp>
      <p:sp>
        <p:nvSpPr>
          <p:cNvPr id="8" name="Text Placeholder 3"/>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9" name="Content Placeholder 2"/>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Graphic 15"/>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6" name="Graphic 4"/>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13" name="Picture Placeholder 12"/>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p:cNvGrpSpPr/>
          <p:nvPr userDrawn="1"/>
        </p:nvGrpSpPr>
        <p:grpSpPr>
          <a:xfrm>
            <a:off x="0" y="0"/>
            <a:ext cx="12192000" cy="6858000"/>
            <a:chOff x="0" y="0"/>
            <a:chExt cx="12192000" cy="6858000"/>
          </a:xfrm>
        </p:grpSpPr>
        <p:sp>
          <p:nvSpPr>
            <p:cNvPr id="12" name="Freeform: Shape 11"/>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5" name="Graphic 4"/>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endParaRPr lang="en-US"/>
          </a:p>
        </p:txBody>
      </p:sp>
      <p:sp>
        <p:nvSpPr>
          <p:cNvPr id="33" name="Text Placeholder 21"/>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endParaRPr lang="en-US"/>
          </a:p>
        </p:txBody>
      </p:sp>
      <p:sp>
        <p:nvSpPr>
          <p:cNvPr id="35" name="Text Placeholder 21"/>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endParaRPr lang="en-US"/>
          </a:p>
        </p:txBody>
      </p:sp>
      <p:sp>
        <p:nvSpPr>
          <p:cNvPr id="37" name="Text Placeholder 24"/>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endParaRPr lang="en-US"/>
          </a:p>
        </p:txBody>
      </p:sp>
      <p:sp>
        <p:nvSpPr>
          <p:cNvPr id="38" name="Text Placeholder 24"/>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endParaRPr lang="en-US"/>
          </a:p>
        </p:txBody>
      </p:sp>
      <p:sp>
        <p:nvSpPr>
          <p:cNvPr id="39" name="Text Placeholder 24"/>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endParaRPr lang="en-US"/>
          </a:p>
        </p:txBody>
      </p:sp>
      <p:sp>
        <p:nvSpPr>
          <p:cNvPr id="40" name="Text Placeholder 24"/>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endParaRPr lang="en-US"/>
          </a:p>
        </p:txBody>
      </p:sp>
      <p:sp>
        <p:nvSpPr>
          <p:cNvPr id="41" name="Text Placeholder 24"/>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endParaRPr lang="en-US"/>
          </a:p>
        </p:txBody>
      </p:sp>
      <p:sp>
        <p:nvSpPr>
          <p:cNvPr id="42" name="Text Placeholder 24"/>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endParaRPr lang="en-US"/>
          </a:p>
        </p:txBody>
      </p:sp>
      <p:sp>
        <p:nvSpPr>
          <p:cNvPr id="43" name="Text Placeholder 24"/>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endParaRPr lang="en-US"/>
          </a:p>
        </p:txBody>
      </p:sp>
      <p:sp>
        <p:nvSpPr>
          <p:cNvPr id="44" name="Picture Placeholder 12"/>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4" name="Text Placeholder 14"/>
          <p:cNvSpPr>
            <a:spLocks noGrp="1"/>
          </p:cNvSpPr>
          <p:nvPr>
            <p:ph type="body" sz="quarter" idx="15"/>
          </p:nvPr>
        </p:nvSpPr>
        <p:spPr>
          <a:xfrm>
            <a:off x="774032" y="3074529"/>
            <a:ext cx="4421856"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endParaRPr lang="en-US"/>
          </a:p>
        </p:txBody>
      </p:sp>
      <p:sp>
        <p:nvSpPr>
          <p:cNvPr id="21" name="Title 1"/>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6" name="Graphic 4"/>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6" name="Text Placeholder 14"/>
          <p:cNvSpPr>
            <a:spLocks noGrp="1"/>
          </p:cNvSpPr>
          <p:nvPr>
            <p:ph type="body" sz="quarter" idx="15"/>
          </p:nvPr>
        </p:nvSpPr>
        <p:spPr>
          <a:xfrm>
            <a:off x="6881205" y="3090572"/>
            <a:ext cx="4421857" cy="2588637"/>
          </a:xfrm>
        </p:spPr>
        <p:txBody>
          <a:bodyPr lIns="0">
            <a:normAutofit/>
          </a:bodyPr>
          <a:lstStyle>
            <a:lvl1pPr marL="179705" indent="-179705">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endParaRPr lang="en-US"/>
          </a:p>
        </p:txBody>
      </p:sp>
      <p:sp>
        <p:nvSpPr>
          <p:cNvPr id="17" name="Title 1"/>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19" name="Graphic 15"/>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p:cNvGrpSpPr/>
          <p:nvPr/>
        </p:nvGrpSpPr>
        <p:grpSpPr>
          <a:xfrm>
            <a:off x="0" y="0"/>
            <a:ext cx="12192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8" name="Text Placeholder 2"/>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endParaRPr lang="en-US" dirty="0"/>
          </a:p>
        </p:txBody>
      </p:sp>
      <p:sp>
        <p:nvSpPr>
          <p:cNvPr id="10" name="Text Placeholder 2"/>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endParaRPr lang="en-US" dirty="0"/>
          </a:p>
        </p:txBody>
      </p:sp>
      <p:sp>
        <p:nvSpPr>
          <p:cNvPr id="11" name="Text Placeholder 26"/>
          <p:cNvSpPr>
            <a:spLocks noGrp="1"/>
          </p:cNvSpPr>
          <p:nvPr>
            <p:ph type="body" sz="quarter" idx="20"/>
          </p:nvPr>
        </p:nvSpPr>
        <p:spPr>
          <a:xfrm>
            <a:off x="774032" y="3563411"/>
            <a:ext cx="4365625"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endParaRPr lang="en-US"/>
          </a:p>
        </p:txBody>
      </p:sp>
      <p:sp>
        <p:nvSpPr>
          <p:cNvPr id="12" name="Text Placeholder 26"/>
          <p:cNvSpPr>
            <a:spLocks noGrp="1"/>
          </p:cNvSpPr>
          <p:nvPr>
            <p:ph type="body" sz="quarter" idx="21"/>
          </p:nvPr>
        </p:nvSpPr>
        <p:spPr>
          <a:xfrm>
            <a:off x="6627121" y="3563411"/>
            <a:ext cx="4365625" cy="2333625"/>
          </a:xfrm>
        </p:spPr>
        <p:txBody>
          <a:bodyPr>
            <a:normAutofit/>
          </a:bodyPr>
          <a:lstStyle>
            <a:lvl1pPr marL="179705" indent="-179705">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endParaRPr lang="en-US"/>
          </a:p>
        </p:txBody>
      </p:sp>
      <p:sp>
        <p:nvSpPr>
          <p:cNvPr id="19"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18" name="Graphic 15"/>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p:cNvGrpSpPr/>
          <p:nvPr/>
        </p:nvGrpSpPr>
        <p:grpSpPr>
          <a:xfrm>
            <a:off x="-12700" y="-12700"/>
            <a:ext cx="12217400" cy="6883400"/>
            <a:chOff x="-12700" y="-12700"/>
            <a:chExt cx="12217400" cy="68834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9"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p:cNvSpPr>
            <a:spLocks noGrp="1"/>
          </p:cNvSpPr>
          <p:nvPr>
            <p:ph type="chart" sz="quarter" idx="32" hasCustomPrompt="1"/>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4" name="Graphic 15"/>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p:cNvGrpSpPr/>
          <p:nvPr/>
        </p:nvGrpSpPr>
        <p:grpSpPr>
          <a:xfrm>
            <a:off x="0" y="0"/>
            <a:ext cx="12192000" cy="6858000"/>
            <a:chOff x="0" y="0"/>
            <a:chExt cx="12192000" cy="6858000"/>
          </a:xfrm>
        </p:grpSpPr>
        <p:sp>
          <p:nvSpPr>
            <p:cNvPr id="16" name="Freeform: Shape 15"/>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9"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2" name="Graphic 15"/>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p:cNvSpPr>
            <a:spLocks noGrp="1"/>
          </p:cNvSpPr>
          <p:nvPr>
            <p:ph type="tbl" sz="quarter" idx="17" hasCustomPrompt="1"/>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20" name="Title 1"/>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endParaRPr lang="en-US" dirty="0"/>
          </a:p>
        </p:txBody>
      </p:sp>
      <p:sp>
        <p:nvSpPr>
          <p:cNvPr id="23"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p:cNvSpPr txBox="1"/>
          <p:nvPr userDrawn="1"/>
        </p:nvSpPr>
        <p:spPr>
          <a:xfrm>
            <a:off x="327546" y="3002507"/>
            <a:ext cx="184731" cy="369332"/>
          </a:xfrm>
          <a:prstGeom prst="rect">
            <a:avLst/>
          </a:prstGeom>
          <a:noFill/>
        </p:spPr>
        <p:txBody>
          <a:bodyPr wrap="none" rtlCol="0">
            <a:spAutoFit/>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algn="l"/>
            <a:endParaRPr lang="ru-RU" dirty="0"/>
          </a:p>
        </p:txBody>
      </p:sp>
      <p:sp>
        <p:nvSpPr>
          <p:cNvPr id="11" name="Freeform: Shape 10"/>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14" name="Title 1"/>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fld>
            <a:endParaRPr lang="ru-RU"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ru-RU" dirty="0"/>
          </a:p>
        </p:txBody>
      </p:sp>
      <p:sp>
        <p:nvSpPr>
          <p:cNvPr id="4" name="Date Placeholder 3"/>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endParaRPr lang="ru-RU" dirty="0"/>
          </a:p>
        </p:txBody>
      </p:sp>
      <p:sp>
        <p:nvSpPr>
          <p:cNvPr id="11" name="Footer Placeholder 4"/>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45" y="1812925"/>
            <a:ext cx="11661775" cy="1508125"/>
          </a:xfrm>
        </p:spPr>
        <p:txBody>
          <a:bodyPr/>
          <a:lstStyle/>
          <a:p>
            <a:pPr algn="ctr"/>
            <a:r>
              <a:rPr lang="en-US" sz="2800" dirty="0"/>
              <a:t>American International University-Bangladesh (AIUB)</a:t>
            </a:r>
            <a:br>
              <a:rPr lang="en-US" dirty="0"/>
            </a:br>
            <a:br>
              <a:rPr lang="en-US" sz="2000" dirty="0"/>
            </a:br>
            <a:r>
              <a:rPr lang="en-US" sz="3200" dirty="0"/>
              <a:t>“</a:t>
            </a:r>
            <a:r>
              <a:rPr lang="en-US" sz="3200" dirty="0">
                <a:solidFill>
                  <a:schemeClr val="accent3"/>
                </a:solidFill>
              </a:rPr>
              <a:t>RFID Applications In Hospitals</a:t>
            </a:r>
            <a:r>
              <a:rPr lang="en-US" sz="3200" dirty="0"/>
              <a:t>”</a:t>
            </a:r>
            <a:endParaRPr lang="ru-RU" sz="3200" dirty="0"/>
          </a:p>
        </p:txBody>
      </p:sp>
      <p:sp>
        <p:nvSpPr>
          <p:cNvPr id="3" name="Text Placeholder 2"/>
          <p:cNvSpPr>
            <a:spLocks noGrp="1"/>
          </p:cNvSpPr>
          <p:nvPr>
            <p:ph type="body" sz="quarter" idx="13"/>
          </p:nvPr>
        </p:nvSpPr>
        <p:spPr>
          <a:xfrm>
            <a:off x="770021" y="3773554"/>
            <a:ext cx="10291679" cy="2728846"/>
          </a:xfrm>
        </p:spPr>
        <p:txBody>
          <a:bodyPr/>
          <a:lstStyle/>
          <a:p>
            <a:pPr algn="ctr"/>
            <a:r>
              <a:rPr lang="en-US" b="1" dirty="0">
                <a:solidFill>
                  <a:schemeClr val="bg1"/>
                </a:solidFill>
              </a:rPr>
              <a:t>Management Information System</a:t>
            </a:r>
            <a:endParaRPr lang="en-US" b="1" dirty="0">
              <a:solidFill>
                <a:schemeClr val="bg1"/>
              </a:solidFill>
            </a:endParaRPr>
          </a:p>
          <a:p>
            <a:pPr algn="ctr"/>
            <a:r>
              <a:rPr lang="en-US" sz="1800" dirty="0">
                <a:solidFill>
                  <a:schemeClr val="bg1"/>
                </a:solidFill>
              </a:rPr>
              <a:t>Supervised By : </a:t>
            </a:r>
            <a:r>
              <a:rPr lang="en-US" sz="1800" b="1" dirty="0">
                <a:solidFill>
                  <a:schemeClr val="bg1"/>
                </a:solidFill>
              </a:rPr>
              <a:t>DANILO G. MORGIA</a:t>
            </a:r>
            <a:endParaRPr lang="en-US" sz="1800" b="1" dirty="0">
              <a:solidFill>
                <a:schemeClr val="bg1"/>
              </a:solidFill>
            </a:endParaRPr>
          </a:p>
          <a:p>
            <a:pPr algn="ctr"/>
            <a:r>
              <a:rPr lang="en-US" sz="1800" dirty="0">
                <a:solidFill>
                  <a:schemeClr val="bg1"/>
                </a:solidFill>
              </a:rPr>
              <a:t>Sr. Assistant Professor, Director IT Operations at AIUB</a:t>
            </a:r>
            <a:endParaRPr lang="en-US" sz="1800" dirty="0">
              <a:solidFill>
                <a:schemeClr val="bg1"/>
              </a:solidFill>
            </a:endParaRPr>
          </a:p>
          <a:p>
            <a:pPr algn="ctr"/>
            <a:r>
              <a:rPr lang="en-US" sz="1800" dirty="0">
                <a:solidFill>
                  <a:schemeClr val="bg1"/>
                </a:solidFill>
              </a:rPr>
              <a:t>Section : G</a:t>
            </a:r>
            <a:endParaRPr lang="en-US" sz="1800" dirty="0">
              <a:solidFill>
                <a:schemeClr val="bg1"/>
              </a:solidFill>
            </a:endParaRPr>
          </a:p>
          <a:p>
            <a:pPr algn="ctr"/>
            <a:r>
              <a:rPr lang="en-US" sz="4000" b="1" dirty="0">
                <a:solidFill>
                  <a:schemeClr val="bg1"/>
                </a:solidFill>
              </a:rPr>
              <a:t>Group : 01</a:t>
            </a:r>
            <a:endParaRPr lang="en-US" sz="4000" b="1" dirty="0">
              <a:solidFill>
                <a:schemeClr val="bg1"/>
              </a:solidFill>
            </a:endParaRPr>
          </a:p>
          <a:p>
            <a:pPr algn="ctr"/>
            <a:endParaRPr lang="ru-RU" b="1" dirty="0">
              <a:solidFill>
                <a:schemeClr val="bg1"/>
              </a:solidFill>
            </a:endParaRPr>
          </a:p>
        </p:txBody>
      </p:sp>
      <p:sp>
        <p:nvSpPr>
          <p:cNvPr id="7" name="Rectangle 2"/>
          <p:cNvSpPr>
            <a:spLocks noChangeArrowheads="1"/>
          </p:cNvSpPr>
          <p:nvPr/>
        </p:nvSpPr>
        <p:spPr bwMode="auto">
          <a:xfrm>
            <a:off x="1199515" y="4768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Oval 4"/>
          <p:cNvSpPr/>
          <p:nvPr/>
        </p:nvSpPr>
        <p:spPr>
          <a:xfrm>
            <a:off x="5303520" y="305435"/>
            <a:ext cx="1574800" cy="1507490"/>
          </a:xfrm>
          <a:prstGeom prst="ellipse">
            <a:avLst/>
          </a:prstGeom>
          <a:blipFill dpi="0" rotWithShape="1">
            <a:blip r:embed="rId1">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579438" y="2201898"/>
            <a:ext cx="9715500" cy="4376702"/>
          </a:xfrm>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The adoption of RFID enhanced data accuracy, decreased time spent on administrative tasks, and resulted in cost savings connected to inventory for those involved in the healthcare supply chain. The use of RFID technology in the healthcare sector to improve patient safety is a complicated topic since it takes into account managerial, technological, economic, social, and social variables.​</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Technical problems: RFID adoption may be hampered by its technological constraints, particularly in the healthcare industry.</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​Cost: Initial hardware and software costs, training expenses, and the consistently high costs associated with maintaining and upgrading RFID infrastructure are all included in the cost of RFID. </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Privacy concerns: The advantages of RFID in medical contexts can only be realized if patients have faith that the information being transferred will not be abused. ​</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​Other findings: Additional obstacles to RFID adoption include a lack of organizational support, problems with trust, security worries, etc.​</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5" name="Title 4"/>
          <p:cNvSpPr>
            <a:spLocks noGrp="1"/>
          </p:cNvSpPr>
          <p:nvPr>
            <p:ph type="title"/>
          </p:nvPr>
        </p:nvSpPr>
        <p:spPr>
          <a:xfrm>
            <a:off x="139805" y="1058146"/>
            <a:ext cx="5056083" cy="782638"/>
          </a:xfrm>
        </p:spPr>
        <p:txBody>
          <a:bodyPr>
            <a:normAutofit/>
          </a:bodyPr>
          <a:lstStyle/>
          <a:p>
            <a:r>
              <a:rPr lang="en-US" dirty="0">
                <a:latin typeface="Times New Roman" panose="02020603050405020304" pitchFamily="18" charset="0"/>
                <a:cs typeface="Times New Roman" panose="02020603050405020304" pitchFamily="18" charset="0"/>
              </a:rPr>
              <a:t>Finding Of Study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2209801"/>
            <a:ext cx="9956130" cy="4157696"/>
          </a:xfrm>
        </p:spPr>
        <p:txBody>
          <a:bodyPr/>
          <a:lstStyle/>
          <a:p>
            <a:pPr marL="400050" indent="-400050" fontAlgn="base">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A detailed cost-benefit analysis should be performed by an organization before implementing RFID because the overall cost to adopt and maintain RFID technology can prevent enterprises from employing the technology. ​</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fontAlgn="base">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Healthcare firms might also benefit from evaluating the impact RFID has already had on supply chain management.​</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fontAlgn="base">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Since the capabilities of RFID technology different from product to product, companies must determine whether the chosen product can achieve the implementation's anticipated aim. ​</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fontAlgn="base">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Additional applications for the deployment of RFID technology can be supported by implementing Lean Six Sigma and value stream mapping in various supply chains.​</a:t>
            </a:r>
            <a:endParaRPr lang="en-US" sz="2000" dirty="0">
              <a:solidFill>
                <a:schemeClr val="bg1"/>
              </a:solidFill>
              <a:latin typeface="Times New Roman" panose="02020603050405020304" pitchFamily="18" charset="0"/>
              <a:cs typeface="Times New Roman" panose="02020603050405020304" pitchFamily="18" charset="0"/>
            </a:endParaRPr>
          </a:p>
          <a:p>
            <a:pPr marL="400050" indent="-400050" fontAlgn="base">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Another suggestion is to begin the installation of RFID with restricted pilot testing for important applications such equipment scheduling and availability, tracking expensive hospital equipment, tracking expensive drugs, and testing expensive medical gadgets.</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5" name="Title 4"/>
          <p:cNvSpPr>
            <a:spLocks noGrp="1"/>
          </p:cNvSpPr>
          <p:nvPr>
            <p:ph type="title"/>
          </p:nvPr>
        </p:nvSpPr>
        <p:spPr>
          <a:xfrm>
            <a:off x="301730" y="1223246"/>
            <a:ext cx="5056083" cy="782638"/>
          </a:xfrm>
        </p:spPr>
        <p:txBody>
          <a:bodyPr>
            <a:normAutofit fontScale="90000"/>
          </a:bodyPr>
          <a:lstStyle/>
          <a:p>
            <a:r>
              <a:rPr lang="en-US" sz="4400" dirty="0">
                <a:latin typeface="Times New Roman" panose="02020603050405020304" pitchFamily="18" charset="0"/>
                <a:cs typeface="Times New Roman" panose="02020603050405020304" pitchFamily="18" charset="0"/>
              </a:rPr>
              <a:t>Recommendation</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2273300"/>
            <a:ext cx="9956130" cy="4203699"/>
          </a:xfrm>
        </p:spPr>
        <p:txBody>
          <a:bodyPr>
            <a:normAutofit lnSpcReduction="10000"/>
          </a:bodyPr>
          <a:lstStyle/>
          <a:p>
            <a:pPr fontAlgn="base"/>
            <a:r>
              <a:rPr lang="en-US" sz="2800" dirty="0">
                <a:solidFill>
                  <a:schemeClr val="bg1"/>
                </a:solidFill>
                <a:latin typeface="Times New Roman" panose="02020603050405020304" pitchFamily="18" charset="0"/>
                <a:cs typeface="Times New Roman" panose="02020603050405020304" pitchFamily="18" charset="0"/>
              </a:rPr>
              <a:t>RFID innovation has a lot of potentials to assist in the medical services of hospitals. Moreover, the system opens new doors for enhanced security, operational effectiveness, and cost savings by tagging stocks, assets, patient data, and personnel records.​</a:t>
            </a:r>
            <a:endParaRPr lang="en-US" sz="2800" dirty="0">
              <a:solidFill>
                <a:schemeClr val="bg1"/>
              </a:solidFill>
              <a:latin typeface="Times New Roman" panose="02020603050405020304" pitchFamily="18" charset="0"/>
              <a:cs typeface="Times New Roman" panose="02020603050405020304" pitchFamily="18" charset="0"/>
            </a:endParaRPr>
          </a:p>
          <a:p>
            <a:pPr marL="0" indent="0" fontAlgn="base">
              <a:buNone/>
            </a:pPr>
            <a:endParaRPr lang="en-US" sz="2800" dirty="0">
              <a:solidFill>
                <a:schemeClr val="bg1"/>
              </a:solidFill>
              <a:latin typeface="Times New Roman" panose="02020603050405020304" pitchFamily="18" charset="0"/>
              <a:cs typeface="Times New Roman" panose="02020603050405020304" pitchFamily="18" charset="0"/>
            </a:endParaRPr>
          </a:p>
          <a:p>
            <a:pPr fontAlgn="base"/>
            <a:r>
              <a:rPr lang="en-US" sz="2800" dirty="0">
                <a:solidFill>
                  <a:schemeClr val="bg1"/>
                </a:solidFill>
                <a:latin typeface="Times New Roman" panose="02020603050405020304" pitchFamily="18" charset="0"/>
                <a:cs typeface="Times New Roman" panose="02020603050405020304" pitchFamily="18" charset="0"/>
              </a:rPr>
              <a:t>Even though RFID guarantees several advantages for the hospital sector, RFID innovation’s adoption has not been as striking as envisioned. Still, it falls behind when contrasted among different industries. Stats work also provides Statistical analysis Services for healthcare sectors. </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Conclusions</a:t>
            </a: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2286001"/>
            <a:ext cx="9792368" cy="4081496"/>
          </a:xfrm>
        </p:spPr>
        <p:txBody>
          <a:bodyPr>
            <a:normAutofit lnSpcReduction="10000"/>
          </a:bodyPr>
          <a:lstStyle/>
          <a:p>
            <a:pPr marL="400050" lvl="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Wen Yao, Chao-Hsien Chu, and Zang Li. (2010) “The use of RFID in healthcare: Benefits and barriers”, in 2010 IEEE International Conference on RFID-Technology and Applications: 128-134.</a:t>
            </a:r>
            <a:endParaRPr lang="en-US" sz="2000" dirty="0">
              <a:solidFill>
                <a:schemeClr val="bg1"/>
              </a:solidFill>
              <a:latin typeface="Times New Roman" panose="02020603050405020304" pitchFamily="18" charset="0"/>
              <a:cs typeface="Times New Roman" panose="02020603050405020304" pitchFamily="18" charset="0"/>
            </a:endParaRPr>
          </a:p>
          <a:p>
            <a:pPr marL="400050" lvl="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Rosenbaum, Benjamin P. (2014) "Radio frequency identification (RFID) in health care: privacy and security concerns limiting adoption." Journal of medical systems 38(3):19.</a:t>
            </a:r>
            <a:endParaRPr lang="en-US" sz="2000" dirty="0">
              <a:solidFill>
                <a:schemeClr val="bg1"/>
              </a:solidFill>
              <a:latin typeface="Times New Roman" panose="02020603050405020304" pitchFamily="18" charset="0"/>
              <a:cs typeface="Times New Roman" panose="02020603050405020304" pitchFamily="18" charset="0"/>
            </a:endParaRPr>
          </a:p>
          <a:p>
            <a:pPr marL="400050" lvl="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Want, Roy. (2006) "An introduction to RFID technology." IEEE pervasive computing 1: 25-33.</a:t>
            </a:r>
            <a:endParaRPr lang="en-US" sz="2000" dirty="0">
              <a:solidFill>
                <a:schemeClr val="bg1"/>
              </a:solidFill>
              <a:latin typeface="Times New Roman" panose="02020603050405020304" pitchFamily="18" charset="0"/>
              <a:cs typeface="Times New Roman" panose="02020603050405020304" pitchFamily="18" charset="0"/>
            </a:endParaRPr>
          </a:p>
          <a:p>
            <a:pPr marL="400050" lvl="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Pérez, María Martínez, Mariano Cabrero-Canosa, José Vizoso Hermida, Lino Carrajo García, Daniel Llamas Gómez, Guillermo Vázquez González, and Isabel Martín Herranz. (2012) "Application of RFID technology in patient tracking and medication traceability in emergency care." Journal of medical systems 36(6): 3983-3993.</a:t>
            </a:r>
            <a:endParaRPr lang="en-US" sz="2000" dirty="0">
              <a:solidFill>
                <a:schemeClr val="bg1"/>
              </a:solidFill>
              <a:latin typeface="Times New Roman" panose="02020603050405020304" pitchFamily="18" charset="0"/>
              <a:cs typeface="Times New Roman" panose="02020603050405020304" pitchFamily="18" charset="0"/>
            </a:endParaRPr>
          </a:p>
          <a:p>
            <a:pPr marL="400050" lvl="0" indent="-4000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Alqarni, Abdulhadi, Maali Alabdulhafith, and Srinivas Sampalli. (2014) "A proposed RFID authentication protocol based on two stages of authentication." Procedia Computer Science 37: 503-510</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Reference</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3074529"/>
            <a:ext cx="9956130" cy="2588637"/>
          </a:xfrm>
        </p:spPr>
        <p:txBody>
          <a:bodyPr>
            <a:normAutofit/>
          </a:bodyPr>
          <a:lstStyle/>
          <a:p>
            <a:pPr marL="0" indent="0" algn="ctr">
              <a:buNone/>
            </a:pPr>
            <a:r>
              <a:rPr lang="en-US" sz="8000" b="1" dirty="0">
                <a:solidFill>
                  <a:schemeClr val="bg1"/>
                </a:solidFill>
              </a:rPr>
              <a:t>Thank </a:t>
            </a:r>
            <a:r>
              <a:rPr lang="en-US" sz="8000" b="1" dirty="0">
                <a:solidFill>
                  <a:schemeClr val="bg1"/>
                </a:solidFill>
                <a:latin typeface="Times New Roman" panose="02020603050405020304" pitchFamily="18" charset="0"/>
                <a:cs typeface="Times New Roman" panose="02020603050405020304" pitchFamily="18" charset="0"/>
              </a:rPr>
              <a:t>You</a:t>
            </a:r>
            <a:endParaRPr lang="en-US" sz="80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05" y="957072"/>
            <a:ext cx="5056083" cy="782638"/>
          </a:xfrm>
        </p:spPr>
        <p:txBody>
          <a:bodyPr>
            <a:normAutofit fontScale="90000"/>
          </a:bodyPr>
          <a:lstStyle/>
          <a:p>
            <a:r>
              <a:rPr lang="en-US" sz="3200" dirty="0"/>
              <a:t>Members of Group 01 </a:t>
            </a:r>
            <a:endParaRPr lang="ru-RU" sz="3200" dirty="0"/>
          </a:p>
        </p:txBody>
      </p:sp>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graphicFrame>
        <p:nvGraphicFramePr>
          <p:cNvPr id="7" name="Table 6"/>
          <p:cNvGraphicFramePr>
            <a:graphicFrameLocks noGrp="1"/>
          </p:cNvGraphicFramePr>
          <p:nvPr/>
        </p:nvGraphicFramePr>
        <p:xfrm>
          <a:off x="441826" y="2247932"/>
          <a:ext cx="9915357" cy="3937002"/>
        </p:xfrm>
        <a:graphic>
          <a:graphicData uri="http://schemas.openxmlformats.org/drawingml/2006/table">
            <a:tbl>
              <a:tblPr firstCol="1">
                <a:tableStyleId>{5C22544A-7EE6-4342-B048-85BDC9FD1C3A}</a:tableStyleId>
              </a:tblPr>
              <a:tblGrid>
                <a:gridCol w="3898900"/>
                <a:gridCol w="2894330"/>
                <a:gridCol w="3122127"/>
              </a:tblGrid>
              <a:tr h="656167">
                <a:tc>
                  <a:txBody>
                    <a:bodyPr/>
                    <a:lstStyle/>
                    <a:p>
                      <a:pPr algn="ctr"/>
                      <a:r>
                        <a:rPr lang="en-US" dirty="0"/>
                        <a:t>Name</a:t>
                      </a:r>
                      <a:r>
                        <a:rPr lang="en-US" baseline="0" dirty="0"/>
                        <a:t> </a:t>
                      </a:r>
                      <a:endParaRPr lang="en-US" baseline="0" dirty="0"/>
                    </a:p>
                  </a:txBody>
                  <a:tcPr/>
                </a:tc>
                <a:tc>
                  <a:txBody>
                    <a:bodyPr/>
                    <a:lstStyle/>
                    <a:p>
                      <a:pPr algn="ctr"/>
                      <a:r>
                        <a:rPr lang="en-US" dirty="0"/>
                        <a:t>ID</a:t>
                      </a:r>
                      <a:endParaRPr lang="en-US" dirty="0"/>
                    </a:p>
                  </a:txBody>
                  <a:tcPr/>
                </a:tc>
                <a:tc>
                  <a:txBody>
                    <a:bodyPr/>
                    <a:lstStyle/>
                    <a:p>
                      <a:r>
                        <a:rPr lang="en-US" dirty="0"/>
                        <a:t>Department</a:t>
                      </a:r>
                      <a:endParaRPr lang="en-US" dirty="0"/>
                    </a:p>
                  </a:txBody>
                  <a:tcPr/>
                </a:tc>
              </a:tr>
              <a:tr h="656167">
                <a:tc>
                  <a:txBody>
                    <a:bodyPr/>
                    <a:lstStyle/>
                    <a:p>
                      <a:pPr algn="l"/>
                      <a:r>
                        <a:rPr lang="en-US" dirty="0"/>
                        <a:t>1. MD. SUMON</a:t>
                      </a:r>
                      <a:endParaRPr lang="en-US" dirty="0"/>
                    </a:p>
                  </a:txBody>
                  <a:tcPr/>
                </a:tc>
                <a:tc>
                  <a:txBody>
                    <a:bodyPr/>
                    <a:lstStyle/>
                    <a:p>
                      <a:pPr algn="ctr"/>
                      <a:r>
                        <a:rPr lang="en-US" dirty="0"/>
                        <a:t>20-42556-1</a:t>
                      </a:r>
                      <a:endParaRPr lang="en-US" dirty="0"/>
                    </a:p>
                  </a:txBody>
                  <a:tcPr/>
                </a:tc>
                <a:tc>
                  <a:txBody>
                    <a:bodyPr/>
                    <a:lstStyle/>
                    <a:p>
                      <a:r>
                        <a:rPr lang="en-US" dirty="0"/>
                        <a:t>CSE </a:t>
                      </a:r>
                      <a:endParaRPr lang="en-US" dirty="0"/>
                    </a:p>
                  </a:txBody>
                  <a:tcPr/>
                </a:tc>
              </a:tr>
              <a:tr h="656167">
                <a:tc>
                  <a:txBody>
                    <a:bodyPr/>
                    <a:lstStyle/>
                    <a:p>
                      <a:pPr algn="l"/>
                      <a:r>
                        <a:rPr lang="en-US"/>
                        <a:t>2.ABDUL AZIZ SAJIB</a:t>
                      </a:r>
                      <a:endParaRPr lang="en-US"/>
                    </a:p>
                  </a:txBody>
                  <a:tcPr/>
                </a:tc>
                <a:tc>
                  <a:txBody>
                    <a:bodyPr/>
                    <a:lstStyle/>
                    <a:p>
                      <a:pPr algn="ctr"/>
                      <a:r>
                        <a:rPr lang="en-US" dirty="0"/>
                        <a:t>20-42035-1</a:t>
                      </a:r>
                      <a:endParaRPr lang="en-US" dirty="0"/>
                    </a:p>
                  </a:txBody>
                  <a:tcPr/>
                </a:tc>
                <a:tc>
                  <a:txBody>
                    <a:bodyPr/>
                    <a:lstStyle/>
                    <a:p>
                      <a:r>
                        <a:rPr lang="en-US" dirty="0"/>
                        <a:t>CSE</a:t>
                      </a:r>
                      <a:endParaRPr lang="en-US" dirty="0"/>
                    </a:p>
                  </a:txBody>
                  <a:tcPr/>
                </a:tc>
              </a:tr>
              <a:tr h="656167">
                <a:tc>
                  <a:txBody>
                    <a:bodyPr/>
                    <a:lstStyle/>
                    <a:p>
                      <a:pPr algn="l"/>
                      <a:r>
                        <a:rPr lang="en-US" dirty="0"/>
                        <a:t>3. MOHAMMAD SHOHAGH</a:t>
                      </a:r>
                      <a:endParaRPr lang="en-US" dirty="0"/>
                    </a:p>
                  </a:txBody>
                  <a:tcPr/>
                </a:tc>
                <a:tc>
                  <a:txBody>
                    <a:bodyPr/>
                    <a:lstStyle/>
                    <a:p>
                      <a:pPr algn="ctr"/>
                      <a:r>
                        <a:rPr lang="en-US" dirty="0"/>
                        <a:t>20-42744-1</a:t>
                      </a:r>
                      <a:endParaRPr lang="en-US" dirty="0"/>
                    </a:p>
                  </a:txBody>
                  <a:tcPr/>
                </a:tc>
                <a:tc>
                  <a:txBody>
                    <a:bodyPr/>
                    <a:lstStyle/>
                    <a:p>
                      <a:r>
                        <a:rPr lang="en-US" dirty="0"/>
                        <a:t>BBA</a:t>
                      </a:r>
                      <a:endParaRPr lang="en-US" dirty="0"/>
                    </a:p>
                  </a:txBody>
                  <a:tcPr/>
                </a:tc>
              </a:tr>
              <a:tr h="656167">
                <a:tc>
                  <a:txBody>
                    <a:bodyPr/>
                    <a:lstStyle/>
                    <a:p>
                      <a:pPr algn="l"/>
                      <a:r>
                        <a:rPr lang="en-US" dirty="0"/>
                        <a:t>4. TURSHIN ARA ASHTARY</a:t>
                      </a:r>
                      <a:endParaRPr lang="en-US" dirty="0"/>
                    </a:p>
                  </a:txBody>
                  <a:tcPr/>
                </a:tc>
                <a:tc>
                  <a:txBody>
                    <a:bodyPr/>
                    <a:lstStyle/>
                    <a:p>
                      <a:pPr algn="ctr"/>
                      <a:r>
                        <a:rPr lang="en-US" dirty="0"/>
                        <a:t>18-38593-2</a:t>
                      </a:r>
                      <a:endParaRPr lang="en-US" dirty="0"/>
                    </a:p>
                  </a:txBody>
                  <a:tcPr/>
                </a:tc>
                <a:tc>
                  <a:txBody>
                    <a:bodyPr/>
                    <a:lstStyle/>
                    <a:p>
                      <a:r>
                        <a:rPr lang="en-US" dirty="0"/>
                        <a:t>CSE</a:t>
                      </a:r>
                      <a:endParaRPr lang="en-US" dirty="0"/>
                    </a:p>
                  </a:txBody>
                  <a:tcPr/>
                </a:tc>
              </a:tr>
              <a:tr h="656167">
                <a:tc>
                  <a:txBody>
                    <a:bodyPr/>
                    <a:lstStyle/>
                    <a:p>
                      <a:pPr algn="l"/>
                      <a:r>
                        <a:rPr lang="en-US" dirty="0"/>
                        <a:t>5. NAJMUN JAHAN</a:t>
                      </a:r>
                      <a:endParaRPr lang="en-US" dirty="0"/>
                    </a:p>
                  </a:txBody>
                  <a:tcPr/>
                </a:tc>
                <a:tc>
                  <a:txBody>
                    <a:bodyPr/>
                    <a:lstStyle/>
                    <a:p>
                      <a:pPr algn="ctr"/>
                      <a:r>
                        <a:rPr lang="en-US" dirty="0"/>
                        <a:t>20-43297-1</a:t>
                      </a:r>
                      <a:endParaRPr lang="en-US" dirty="0"/>
                    </a:p>
                  </a:txBody>
                  <a:tcPr/>
                </a:tc>
                <a:tc>
                  <a:txBody>
                    <a:bodyPr/>
                    <a:lstStyle/>
                    <a:p>
                      <a:r>
                        <a:rPr lang="en-US" dirty="0"/>
                        <a:t>CSE</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2532" y="1007346"/>
            <a:ext cx="5056083" cy="782638"/>
          </a:xfrm>
        </p:spPr>
        <p:txBody>
          <a:bodyPr>
            <a:normAutofit/>
          </a:bodyPr>
          <a:lstStyle/>
          <a:p>
            <a:r>
              <a:rPr lang="en-US" dirty="0">
                <a:latin typeface="Times New Roman" panose="02020603050405020304" pitchFamily="18" charset="0"/>
                <a:cs typeface="Times New Roman" panose="02020603050405020304" pitchFamily="18" charset="0"/>
              </a:rPr>
              <a:t>Research</a:t>
            </a:r>
            <a:r>
              <a:rPr lang="en-US" sz="3200" dirty="0">
                <a:latin typeface="Times New Roman" panose="02020603050405020304" pitchFamily="18" charset="0"/>
                <a:cs typeface="Times New Roman" panose="02020603050405020304" pitchFamily="18" charset="0"/>
              </a:rPr>
              <a:t> Outline</a:t>
            </a:r>
            <a:endParaRPr lang="ru-RU" sz="32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3"/>
          </p:nvPr>
        </p:nvSpPr>
        <p:spPr>
          <a:xfrm>
            <a:off x="774032" y="2225392"/>
            <a:ext cx="10046368" cy="4315108"/>
          </a:xfrm>
        </p:spPr>
        <p:txBody>
          <a:bodyPr>
            <a:normAutofit fontScale="92500" lnSpcReduction="10000"/>
          </a:bodyPr>
          <a:lstStyle/>
          <a:p>
            <a:r>
              <a:rPr lang="en-US" sz="3600" dirty="0">
                <a:solidFill>
                  <a:schemeClr val="bg1"/>
                </a:solidFill>
                <a:latin typeface="Times New Roman" panose="02020603050405020304" pitchFamily="18" charset="0"/>
                <a:cs typeface="Times New Roman" panose="02020603050405020304" pitchFamily="18" charset="0"/>
              </a:rPr>
              <a:t>1.Introduction</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2.Literature Review</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3.Methodology</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4. Analysis and Interpretation of the Data</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5. Finding Of Study</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6. Recommendation</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7. Conclusions</a:t>
            </a:r>
            <a:endParaRPr lang="en-US" sz="3600" dirty="0">
              <a:solidFill>
                <a:schemeClr val="bg1"/>
              </a:solidFill>
              <a:latin typeface="Times New Roman" panose="02020603050405020304" pitchFamily="18" charset="0"/>
              <a:cs typeface="Times New Roman" panose="02020603050405020304" pitchFamily="18" charset="0"/>
            </a:endParaRPr>
          </a:p>
          <a:p>
            <a:r>
              <a:rPr lang="en-US" sz="3600" dirty="0">
                <a:solidFill>
                  <a:schemeClr val="bg1"/>
                </a:solidFill>
                <a:latin typeface="Times New Roman" panose="02020603050405020304" pitchFamily="18" charset="0"/>
                <a:cs typeface="Times New Roman" panose="02020603050405020304" pitchFamily="18" charset="0"/>
              </a:rPr>
              <a:t>8. Reference</a:t>
            </a:r>
            <a:endParaRPr lang="en-US"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endParaRPr>
          </a:p>
          <a:p>
            <a:endParaRPr lang="en-US" dirty="0"/>
          </a:p>
          <a:p>
            <a:endParaRPr lang="ru-RU" dirty="0"/>
          </a:p>
        </p:txBody>
      </p:sp>
      <p:sp>
        <p:nvSpPr>
          <p:cNvPr id="2" name="Slide Number Placeholder 1"/>
          <p:cNvSpPr>
            <a:spLocks noGrp="1"/>
          </p:cNvSpPr>
          <p:nvPr>
            <p:ph type="sldNum" sz="quarter" idx="10"/>
          </p:nvPr>
        </p:nvSpPr>
        <p:spPr/>
        <p:txBody>
          <a:bodyPr/>
          <a:lstStyle/>
          <a:p>
            <a:fld id="{D495E168-DA5E-4888-8D8A-92B118324C14}" type="slidenum">
              <a:rPr lang="ru-RU" smtClean="0"/>
            </a:fld>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2641600"/>
            <a:ext cx="9956130" cy="3898899"/>
          </a:xfrm>
        </p:spPr>
        <p:txBody>
          <a:bodyPr/>
          <a:lstStyle/>
          <a:p>
            <a:pPr fontAlgn="base"/>
            <a:r>
              <a:rPr lang="en-GB" sz="3600" dirty="0">
                <a:solidFill>
                  <a:schemeClr val="bg1"/>
                </a:solidFill>
                <a:latin typeface="Times New Roman" panose="02020603050405020304" pitchFamily="18" charset="0"/>
                <a:cs typeface="Times New Roman" panose="02020603050405020304" pitchFamily="18" charset="0"/>
              </a:rPr>
              <a:t>RFID</a:t>
            </a:r>
            <a:r>
              <a:rPr lang="en-US" sz="3600" dirty="0">
                <a:solidFill>
                  <a:schemeClr val="bg1"/>
                </a:solidFill>
                <a:latin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cs typeface="Times New Roman" panose="02020603050405020304" pitchFamily="18" charset="0"/>
            </a:endParaRPr>
          </a:p>
          <a:p>
            <a:pPr fontAlgn="base"/>
            <a:r>
              <a:rPr lang="en-GB" sz="3600" dirty="0">
                <a:solidFill>
                  <a:schemeClr val="bg1"/>
                </a:solidFill>
                <a:latin typeface="Times New Roman" panose="02020603050405020304" pitchFamily="18" charset="0"/>
                <a:cs typeface="Times New Roman" panose="02020603050405020304" pitchFamily="18" charset="0"/>
              </a:rPr>
              <a:t>The healthcare sector is quickly utilizing Radio Frequency Identification (RFID) </a:t>
            </a:r>
            <a:r>
              <a:rPr lang="en-US" sz="3600" dirty="0">
                <a:solidFill>
                  <a:schemeClr val="bg1"/>
                </a:solidFill>
                <a:latin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cs typeface="Times New Roman" panose="02020603050405020304" pitchFamily="18" charset="0"/>
            </a:endParaRPr>
          </a:p>
          <a:p>
            <a:pPr fontAlgn="base"/>
            <a:r>
              <a:rPr lang="en-GB" sz="3600" dirty="0">
                <a:solidFill>
                  <a:schemeClr val="bg1"/>
                </a:solidFill>
                <a:latin typeface="Times New Roman" panose="02020603050405020304" pitchFamily="18" charset="0"/>
                <a:cs typeface="Times New Roman" panose="02020603050405020304" pitchFamily="18" charset="0"/>
              </a:rPr>
              <a:t>By using RFID technology to track healthcare assets, patients, and staff.</a:t>
            </a:r>
            <a:r>
              <a:rPr lang="en-US" sz="3600" dirty="0">
                <a:solidFill>
                  <a:schemeClr val="bg1"/>
                </a:solidFill>
                <a:latin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316832" y="1020046"/>
            <a:ext cx="5056083" cy="782638"/>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774032" y="2209835"/>
            <a:ext cx="9956130" cy="3975099"/>
          </a:xfrm>
        </p:spPr>
        <p:txBody>
          <a:bodyPr/>
          <a:lstStyle/>
          <a:p>
            <a:pPr marL="0" indent="0" fontAlgn="base">
              <a:buNone/>
            </a:pPr>
            <a:r>
              <a:rPr lang="en-GB" sz="2800" dirty="0">
                <a:solidFill>
                  <a:schemeClr val="bg1"/>
                </a:solidFill>
                <a:latin typeface="Times New Roman" panose="02020603050405020304" pitchFamily="18" charset="0"/>
                <a:cs typeface="Times New Roman" panose="02020603050405020304" pitchFamily="18" charset="0"/>
              </a:rPr>
              <a:t>The report's goal is to: </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fontAlgn="base"/>
            <a:r>
              <a:rPr lang="en-GB" sz="2800" dirty="0">
                <a:solidFill>
                  <a:schemeClr val="bg1"/>
                </a:solidFill>
                <a:latin typeface="Times New Roman" panose="02020603050405020304" pitchFamily="18" charset="0"/>
                <a:cs typeface="Times New Roman" panose="02020603050405020304" pitchFamily="18" charset="0"/>
              </a:rPr>
              <a:t>To review the existing RFID technology literature and offer insight into the current RFID usage in the healthcare industry.</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fontAlgn="base"/>
            <a:r>
              <a:rPr lang="en-GB" sz="2800" dirty="0">
                <a:solidFill>
                  <a:schemeClr val="bg1"/>
                </a:solidFill>
                <a:latin typeface="Times New Roman" panose="02020603050405020304" pitchFamily="18" charset="0"/>
                <a:cs typeface="Times New Roman" panose="02020603050405020304" pitchFamily="18" charset="0"/>
              </a:rPr>
              <a:t>To research the difficulties, problems, and challenges the healthcare sector faces in implementing RFID in their businesses.</a:t>
            </a:r>
            <a:r>
              <a:rPr lang="en-US" sz="2800" dirty="0">
                <a:solidFill>
                  <a:schemeClr val="bg1"/>
                </a:solidFill>
                <a:latin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cs typeface="Times New Roman" panose="02020603050405020304" pitchFamily="18" charset="0"/>
            </a:endParaRPr>
          </a:p>
          <a:p>
            <a:pPr fontAlgn="base"/>
            <a:r>
              <a:rPr lang="en-GB" sz="2800" dirty="0">
                <a:solidFill>
                  <a:schemeClr val="bg1"/>
                </a:solidFill>
                <a:latin typeface="Times New Roman" panose="02020603050405020304" pitchFamily="18" charset="0"/>
                <a:cs typeface="Times New Roman" panose="02020603050405020304" pitchFamily="18" charset="0"/>
              </a:rPr>
              <a:t>To determine potential solutions to get past issues with security, data visibility, and other workplace snares and successfully adopt the technology.</a:t>
            </a:r>
            <a:endParaRPr lang="en-US" sz="2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5" name="Title 4"/>
          <p:cNvSpPr>
            <a:spLocks noGrp="1"/>
          </p:cNvSpPr>
          <p:nvPr>
            <p:ph type="title"/>
          </p:nvPr>
        </p:nvSpPr>
        <p:spPr>
          <a:xfrm>
            <a:off x="494632" y="1035843"/>
            <a:ext cx="5309268" cy="782638"/>
          </a:xfrm>
        </p:spPr>
        <p:txBody>
          <a:bodyPr>
            <a:normAutofit/>
          </a:bodyPr>
          <a:lstStyle/>
          <a:p>
            <a:r>
              <a:rPr lang="en-US" dirty="0">
                <a:latin typeface="Times New Roman" panose="02020603050405020304" pitchFamily="18" charset="0"/>
                <a:cs typeface="Times New Roman" panose="02020603050405020304" pitchFamily="18" charset="0"/>
              </a:rPr>
              <a:t>Literature</a:t>
            </a:r>
            <a:r>
              <a:rPr lang="en-US" sz="3200" dirty="0"/>
              <a:t> Review</a:t>
            </a:r>
            <a:endParaRPr lang="en-US" sz="3200" dirty="0"/>
          </a:p>
        </p:txBody>
      </p:sp>
      <p:graphicFrame>
        <p:nvGraphicFramePr>
          <p:cNvPr id="6" name="Table 5"/>
          <p:cNvGraphicFramePr>
            <a:graphicFrameLocks noGrp="1"/>
          </p:cNvGraphicFramePr>
          <p:nvPr/>
        </p:nvGraphicFramePr>
        <p:xfrm>
          <a:off x="296367" y="2197100"/>
          <a:ext cx="10536733" cy="4204831"/>
        </p:xfrm>
        <a:graphic>
          <a:graphicData uri="http://schemas.openxmlformats.org/drawingml/2006/table">
            <a:tbl>
              <a:tblPr/>
              <a:tblGrid>
                <a:gridCol w="8041432"/>
                <a:gridCol w="2495301"/>
              </a:tblGrid>
              <a:tr h="451203">
                <a:tc>
                  <a:txBody>
                    <a:bodyPr/>
                    <a:lstStyle/>
                    <a:p>
                      <a:pPr algn="ctr" fontAlgn="base"/>
                      <a:r>
                        <a:rPr lang="en-GB" sz="2300" b="1" i="0" dirty="0">
                          <a:solidFill>
                            <a:srgbClr val="FFFFFF"/>
                          </a:solidFill>
                          <a:effectLst/>
                          <a:latin typeface="Times New Roman" panose="02020603050405020304" pitchFamily="18" charset="0"/>
                        </a:rPr>
                        <a:t>Description​</a:t>
                      </a:r>
                      <a:endParaRPr lang="en-GB" sz="1300" b="1" i="0" dirty="0">
                        <a:solidFill>
                          <a:srgbClr val="FFFFFF"/>
                        </a:solidFill>
                        <a:effectLst/>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75000"/>
                      </a:schemeClr>
                    </a:solidFill>
                  </a:tcPr>
                </a:tc>
                <a:tc>
                  <a:txBody>
                    <a:bodyPr/>
                    <a:lstStyle/>
                    <a:p>
                      <a:pPr algn="ctr" fontAlgn="base"/>
                      <a:r>
                        <a:rPr lang="en-GB" sz="2300" b="1" i="0" dirty="0">
                          <a:solidFill>
                            <a:srgbClr val="FFFFFF"/>
                          </a:solidFill>
                          <a:effectLst/>
                          <a:latin typeface="Times New Roman" panose="02020603050405020304" pitchFamily="18" charset="0"/>
                        </a:rPr>
                        <a:t>Citation​</a:t>
                      </a:r>
                      <a:endParaRPr lang="en-GB" sz="1300" b="1" i="0" dirty="0">
                        <a:solidFill>
                          <a:srgbClr val="FFFFFF"/>
                        </a:solidFill>
                        <a:effectLst/>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75000"/>
                      </a:schemeClr>
                    </a:solidFill>
                  </a:tcPr>
                </a:tc>
              </a:tr>
              <a:tr h="751080">
                <a:tc>
                  <a:txBody>
                    <a:bodyPr/>
                    <a:lstStyle/>
                    <a:p>
                      <a:pPr algn="l" fontAlgn="base"/>
                      <a:r>
                        <a:rPr lang="en-US" sz="1600" dirty="0">
                          <a:solidFill>
                            <a:srgbClr val="000000"/>
                          </a:solidFill>
                          <a:effectLst/>
                          <a:latin typeface="Times New Roman Regular" panose="02020603050405020304" charset="0"/>
                          <a:cs typeface="Times New Roman Regular" panose="02020603050405020304" charset="0"/>
                          <a:sym typeface="+mn-ea"/>
                        </a:rPr>
                        <a:t>The healthcare industry now has access to countless opportunities and possibilities thanks to the Internet of Things (</a:t>
                      </a:r>
                      <a:r>
                        <a:rPr lang="en-US" sz="1600" dirty="0" err="1">
                          <a:solidFill>
                            <a:srgbClr val="000000"/>
                          </a:solidFill>
                          <a:effectLst/>
                          <a:latin typeface="Times New Roman Regular" panose="02020603050405020304" charset="0"/>
                          <a:cs typeface="Times New Roman Regular" panose="02020603050405020304" charset="0"/>
                          <a:sym typeface="+mn-ea"/>
                        </a:rPr>
                        <a:t>IoT</a:t>
                      </a:r>
                      <a:r>
                        <a:rPr lang="en-US" sz="1600" dirty="0">
                          <a:solidFill>
                            <a:srgbClr val="000000"/>
                          </a:solidFill>
                          <a:effectLst/>
                          <a:latin typeface="Times New Roman Regular" panose="02020603050405020304" charset="0"/>
                          <a:cs typeface="Times New Roman Regular" panose="02020603050405020304" charset="0"/>
                          <a:sym typeface="+mn-ea"/>
                        </a:rPr>
                        <a:t>) and innovative technologies, which have improved patient care facilities and increased the security of the entire healthcare ecosystem. ​</a:t>
                      </a:r>
                      <a:endParaRPr lang="en-US" sz="1600" b="0" i="0" dirty="0">
                        <a:solidFill>
                          <a:srgbClr val="000000"/>
                        </a:solidFill>
                        <a:effectLst/>
                        <a:latin typeface="Times New Roman Regular" panose="02020603050405020304" charset="0"/>
                        <a:cs typeface="Times New Roman Regular" panose="02020603050405020304" charset="0"/>
                      </a:endParaRPr>
                    </a:p>
                    <a:p>
                      <a:pPr algn="l" fontAlgn="base"/>
                      <a:endParaRPr lang="en-US" sz="1600" b="0" i="0" dirty="0">
                        <a:solidFill>
                          <a:srgbClr val="000000"/>
                        </a:solidFill>
                        <a:effectLst/>
                        <a:latin typeface="Times New Roman Regular" panose="02020603050405020304" charset="0"/>
                        <a:cs typeface="Times New Roman Regular" panose="02020603050405020304" charset="0"/>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base"/>
                      <a:r>
                        <a:rPr lang="en-US" altLang="it-IT" sz="1600">
                          <a:solidFill>
                            <a:srgbClr val="000000"/>
                          </a:solidFill>
                          <a:effectLst/>
                          <a:latin typeface="Times New Roman Regular" panose="02020603050405020304" charset="0"/>
                          <a:cs typeface="Times New Roman Regular" panose="02020603050405020304" charset="0"/>
                          <a:sym typeface="+mn-ea"/>
                        </a:rPr>
                        <a:t>(</a:t>
                      </a:r>
                      <a:r>
                        <a:rPr lang="it-IT" sz="1600">
                          <a:solidFill>
                            <a:srgbClr val="000000"/>
                          </a:solidFill>
                          <a:effectLst/>
                          <a:latin typeface="Times New Roman Regular" panose="02020603050405020304" charset="0"/>
                          <a:cs typeface="Times New Roman Regular" panose="02020603050405020304" charset="0"/>
                          <a:sym typeface="+mn-ea"/>
                        </a:rPr>
                        <a:t>Amendola</a:t>
                      </a:r>
                      <a:r>
                        <a:rPr lang="en-US" altLang="it-IT" sz="1600">
                          <a:solidFill>
                            <a:srgbClr val="000000"/>
                          </a:solidFill>
                          <a:effectLst/>
                          <a:latin typeface="Times New Roman Regular" panose="02020603050405020304" charset="0"/>
                          <a:cs typeface="Times New Roman Regular" panose="02020603050405020304" charset="0"/>
                          <a:sym typeface="+mn-ea"/>
                        </a:rPr>
                        <a:t> </a:t>
                      </a:r>
                      <a:r>
                        <a:rPr lang="en-GB" sz="1600" dirty="0">
                          <a:latin typeface="Times New Roman Regular" panose="02020603050405020304" charset="0"/>
                          <a:cs typeface="Times New Roman Regular" panose="02020603050405020304" charset="0"/>
                          <a:sym typeface="+mn-ea"/>
                        </a:rPr>
                        <a:t>et al.</a:t>
                      </a:r>
                      <a:r>
                        <a:rPr lang="it-IT" sz="1600">
                          <a:solidFill>
                            <a:srgbClr val="000000"/>
                          </a:solidFill>
                          <a:effectLst/>
                          <a:latin typeface="Times New Roman Regular" panose="02020603050405020304" charset="0"/>
                          <a:cs typeface="Times New Roman Regular" panose="02020603050405020304" charset="0"/>
                          <a:sym typeface="+mn-ea"/>
                        </a:rPr>
                        <a:t>2014</a:t>
                      </a:r>
                      <a:r>
                        <a:rPr lang="en-US" altLang="it-IT" sz="1600">
                          <a:solidFill>
                            <a:srgbClr val="000000"/>
                          </a:solidFill>
                          <a:effectLst/>
                          <a:latin typeface="Times New Roman Regular" panose="02020603050405020304" charset="0"/>
                          <a:cs typeface="Times New Roman Regular" panose="02020603050405020304" charset="0"/>
                          <a:sym typeface="+mn-ea"/>
                        </a:rPr>
                        <a:t>)</a:t>
                      </a:r>
                      <a:r>
                        <a:rPr lang="it-IT" sz="1600">
                          <a:solidFill>
                            <a:srgbClr val="000000"/>
                          </a:solidFill>
                          <a:effectLst/>
                          <a:latin typeface="Times New Roman Regular" panose="02020603050405020304" charset="0"/>
                          <a:cs typeface="Times New Roman Regular" panose="02020603050405020304" charset="0"/>
                          <a:sym typeface="+mn-ea"/>
                        </a:rPr>
                        <a:t>,</a:t>
                      </a:r>
                      <a:r>
                        <a:rPr lang="en-US" altLang="it-IT" sz="1600">
                          <a:solidFill>
                            <a:srgbClr val="000000"/>
                          </a:solidFill>
                          <a:effectLst/>
                          <a:latin typeface="Times New Roman Regular" panose="02020603050405020304" charset="0"/>
                          <a:cs typeface="Times New Roman Regular" panose="02020603050405020304" charset="0"/>
                          <a:sym typeface="+mn-ea"/>
                        </a:rPr>
                        <a:t>(</a:t>
                      </a:r>
                      <a:r>
                        <a:rPr lang="it-IT" sz="1600">
                          <a:solidFill>
                            <a:srgbClr val="000000"/>
                          </a:solidFill>
                          <a:effectLst/>
                          <a:latin typeface="Times New Roman Regular" panose="02020603050405020304" charset="0"/>
                          <a:cs typeface="Times New Roman Regular" panose="02020603050405020304" charset="0"/>
                          <a:sym typeface="+mn-ea"/>
                        </a:rPr>
                        <a:t>Alqahtani</a:t>
                      </a:r>
                      <a:r>
                        <a:rPr lang="en-US" altLang="it-IT" sz="1600">
                          <a:solidFill>
                            <a:srgbClr val="000000"/>
                          </a:solidFill>
                          <a:effectLst/>
                          <a:latin typeface="Times New Roman Regular" panose="02020603050405020304" charset="0"/>
                          <a:cs typeface="Times New Roman Regular" panose="02020603050405020304" charset="0"/>
                          <a:sym typeface="+mn-ea"/>
                        </a:rPr>
                        <a:t> and </a:t>
                      </a:r>
                      <a:r>
                        <a:rPr lang="it-IT" sz="1600">
                          <a:solidFill>
                            <a:srgbClr val="000000"/>
                          </a:solidFill>
                          <a:effectLst/>
                          <a:latin typeface="Times New Roman Regular" panose="02020603050405020304" charset="0"/>
                          <a:cs typeface="Times New Roman Regular" panose="02020603050405020304" charset="0"/>
                          <a:sym typeface="+mn-ea"/>
                        </a:rPr>
                        <a:t>Hussain </a:t>
                      </a:r>
                      <a:r>
                        <a:rPr lang="en-US" altLang="it-IT" sz="1600">
                          <a:solidFill>
                            <a:srgbClr val="000000"/>
                          </a:solidFill>
                          <a:effectLst/>
                          <a:latin typeface="Times New Roman Regular" panose="02020603050405020304" charset="0"/>
                          <a:cs typeface="Times New Roman Regular" panose="02020603050405020304" charset="0"/>
                          <a:sym typeface="+mn-ea"/>
                        </a:rPr>
                        <a:t>,</a:t>
                      </a:r>
                      <a:r>
                        <a:rPr lang="it-IT" sz="1600">
                          <a:solidFill>
                            <a:srgbClr val="000000"/>
                          </a:solidFill>
                          <a:effectLst/>
                          <a:latin typeface="Times New Roman Regular" panose="02020603050405020304" charset="0"/>
                          <a:cs typeface="Times New Roman Regular" panose="02020603050405020304" charset="0"/>
                          <a:sym typeface="+mn-ea"/>
                        </a:rPr>
                        <a:t>2018</a:t>
                      </a:r>
                      <a:r>
                        <a:rPr lang="en-US" altLang="it-IT" sz="1600">
                          <a:solidFill>
                            <a:srgbClr val="000000"/>
                          </a:solidFill>
                          <a:effectLst/>
                          <a:latin typeface="Times New Roman Regular" panose="02020603050405020304" charset="0"/>
                          <a:cs typeface="Times New Roman Regular" panose="02020603050405020304" charset="0"/>
                          <a:sym typeface="+mn-ea"/>
                        </a:rPr>
                        <a:t>)</a:t>
                      </a:r>
                      <a:endParaRPr lang="it-IT" sz="1600" b="0" i="0">
                        <a:solidFill>
                          <a:srgbClr val="000000"/>
                        </a:solidFill>
                        <a:effectLst/>
                        <a:latin typeface="Times New Roman Regular" panose="02020603050405020304" charset="0"/>
                        <a:cs typeface="Times New Roman Regular" panose="02020603050405020304" charset="0"/>
                      </a:endParaRPr>
                    </a:p>
                    <a:p>
                      <a:pPr algn="l" fontAlgn="base"/>
                      <a:endParaRPr lang="it-IT" sz="1600" b="0" i="0" dirty="0">
                        <a:solidFill>
                          <a:srgbClr val="000000"/>
                        </a:solidFill>
                        <a:effectLst/>
                        <a:latin typeface="Times New Roman Regular" panose="02020603050405020304" charset="0"/>
                        <a:cs typeface="Times New Roman Regular" panose="02020603050405020304" charset="0"/>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r h="980893">
                <a:tc>
                  <a:txBody>
                    <a:bodyPr/>
                    <a:lstStyle/>
                    <a:p>
                      <a:pPr algn="just" fontAlgn="base"/>
                      <a:r>
                        <a:rPr lang="en-US" sz="1600" dirty="0">
                          <a:solidFill>
                            <a:srgbClr val="000000"/>
                          </a:solidFill>
                          <a:effectLst/>
                          <a:latin typeface="Times New Roman Regular" panose="02020603050405020304" charset="0"/>
                          <a:cs typeface="Times New Roman Regular" panose="02020603050405020304" charset="0"/>
                          <a:sym typeface="+mn-ea"/>
                        </a:rPr>
                        <a:t>A mobile healthcare service system that uses RFID technology to identify people and objects inside and outside the hospital grounds while treating an acute infection spreading throughout society. The mechanism for obtaining patient location information and specifics about their health status so that control measures can be taken are discussed.​</a:t>
                      </a:r>
                      <a:endParaRPr lang="en-US" sz="1600" b="0" i="0" dirty="0">
                        <a:solidFill>
                          <a:srgbClr val="000000"/>
                        </a:solidFill>
                        <a:effectLst/>
                        <a:latin typeface="Times New Roman Regular" panose="02020603050405020304" charset="0"/>
                        <a:cs typeface="Times New Roman Regular" panose="02020603050405020304" charset="0"/>
                        <a:sym typeface="+mn-ea"/>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base"/>
                      <a:r>
                        <a:rPr lang="en-US" altLang="it-IT" sz="1600">
                          <a:solidFill>
                            <a:srgbClr val="000000"/>
                          </a:solidFill>
                          <a:effectLst/>
                          <a:latin typeface="Times New Roman Regular" panose="02020603050405020304" charset="0"/>
                          <a:cs typeface="Times New Roman Regular" panose="02020603050405020304" charset="0"/>
                          <a:sym typeface="+mn-ea"/>
                        </a:rPr>
                        <a:t>(</a:t>
                      </a:r>
                      <a:r>
                        <a:rPr lang="it-IT" sz="1600">
                          <a:solidFill>
                            <a:srgbClr val="000000"/>
                          </a:solidFill>
                          <a:effectLst/>
                          <a:latin typeface="Times New Roman Regular" panose="02020603050405020304" charset="0"/>
                          <a:cs typeface="Times New Roman Regular" panose="02020603050405020304" charset="0"/>
                          <a:sym typeface="+mn-ea"/>
                        </a:rPr>
                        <a:t>Li</a:t>
                      </a:r>
                      <a:r>
                        <a:rPr lang="en-US" altLang="it-IT" sz="1600">
                          <a:solidFill>
                            <a:srgbClr val="000000"/>
                          </a:solidFill>
                          <a:effectLst/>
                          <a:latin typeface="Times New Roman Regular" panose="02020603050405020304" charset="0"/>
                          <a:cs typeface="Times New Roman Regular" panose="02020603050405020304" charset="0"/>
                          <a:sym typeface="+mn-ea"/>
                        </a:rPr>
                        <a:t> </a:t>
                      </a:r>
                      <a:r>
                        <a:rPr lang="en-GB" sz="1600" dirty="0">
                          <a:latin typeface="Times New Roman Regular" panose="02020603050405020304" charset="0"/>
                          <a:cs typeface="Times New Roman Regular" panose="02020603050405020304" charset="0"/>
                          <a:sym typeface="+mn-ea"/>
                        </a:rPr>
                        <a:t>et al.</a:t>
                      </a:r>
                      <a:r>
                        <a:rPr lang="it-IT" sz="1600">
                          <a:solidFill>
                            <a:srgbClr val="000000"/>
                          </a:solidFill>
                          <a:effectLst/>
                          <a:latin typeface="Times New Roman Regular" panose="02020603050405020304" charset="0"/>
                          <a:cs typeface="Times New Roman Regular" panose="02020603050405020304" charset="0"/>
                          <a:sym typeface="+mn-ea"/>
                        </a:rPr>
                        <a:t>2004</a:t>
                      </a:r>
                      <a:r>
                        <a:rPr lang="en-US" altLang="it-IT" sz="1600">
                          <a:solidFill>
                            <a:srgbClr val="000000"/>
                          </a:solidFill>
                          <a:effectLst/>
                          <a:latin typeface="Times New Roman Regular" panose="02020603050405020304" charset="0"/>
                          <a:cs typeface="Times New Roman Regular" panose="02020603050405020304" charset="0"/>
                          <a:sym typeface="+mn-ea"/>
                        </a:rPr>
                        <a:t>)</a:t>
                      </a:r>
                      <a:endParaRPr lang="en-US" altLang="it-IT" sz="1600" b="0" i="0">
                        <a:solidFill>
                          <a:srgbClr val="000000"/>
                        </a:solidFill>
                        <a:effectLst/>
                        <a:latin typeface="Times New Roman Regular" panose="02020603050405020304" charset="0"/>
                        <a:cs typeface="Times New Roman Regular" panose="02020603050405020304" charset="0"/>
                        <a:sym typeface="+mn-ea"/>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r h="980893">
                <a:tc>
                  <a:txBody>
                    <a:bodyPr/>
                    <a:lstStyle/>
                    <a:p>
                      <a:pPr algn="l" fontAlgn="base"/>
                      <a:r>
                        <a:rPr lang="en-US" sz="1600" b="0" i="0" dirty="0">
                          <a:solidFill>
                            <a:srgbClr val="000000"/>
                          </a:solidFill>
                          <a:effectLst/>
                          <a:latin typeface="Times New Roman Regular" panose="02020603050405020304" charset="0"/>
                          <a:cs typeface="Times New Roman Regular" panose="02020603050405020304" charset="0"/>
                        </a:rPr>
                        <a:t>The research model developed by Jang et al. identified a study to identify quality characteristics of universal healthcare (u-healthcare) for healthcare services that impact the goals of healthcare service providers. The person's goals for using u-healthcare.​</a:t>
                      </a:r>
                      <a:endParaRPr lang="en-US" sz="1600" b="0" i="0" dirty="0">
                        <a:solidFill>
                          <a:srgbClr val="000000"/>
                        </a:solidFill>
                        <a:effectLst/>
                        <a:latin typeface="Times New Roman Regular" panose="02020603050405020304" charset="0"/>
                        <a:cs typeface="Times New Roman Regular" panose="02020603050405020304" charset="0"/>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fontAlgn="base"/>
                      <a:r>
                        <a:rPr lang="en-US" sz="1600" b="0" i="0">
                          <a:solidFill>
                            <a:srgbClr val="000000"/>
                          </a:solidFill>
                          <a:effectLst/>
                          <a:latin typeface="Times New Roman Regular" panose="02020603050405020304" charset="0"/>
                          <a:cs typeface="Times New Roman Regular" panose="02020603050405020304" charset="0"/>
                        </a:rPr>
                        <a:t>(Jang </a:t>
                      </a:r>
                      <a:r>
                        <a:rPr lang="en-GB" sz="1600" dirty="0">
                          <a:latin typeface="Times New Roman Regular" panose="02020603050405020304" charset="0"/>
                          <a:cs typeface="Times New Roman Regular" panose="02020603050405020304" charset="0"/>
                          <a:sym typeface="+mn-ea"/>
                        </a:rPr>
                        <a:t>et al.</a:t>
                      </a:r>
                      <a:r>
                        <a:rPr lang="en-US" altLang="en-GB" sz="1600" dirty="0">
                          <a:latin typeface="Times New Roman Regular" panose="02020603050405020304" charset="0"/>
                          <a:cs typeface="Times New Roman Regular" panose="02020603050405020304" charset="0"/>
                          <a:sym typeface="+mn-ea"/>
                        </a:rPr>
                        <a:t> </a:t>
                      </a:r>
                      <a:r>
                        <a:rPr lang="en-US" sz="1600" b="0" i="0">
                          <a:solidFill>
                            <a:srgbClr val="000000"/>
                          </a:solidFill>
                          <a:effectLst/>
                          <a:latin typeface="Times New Roman Regular" panose="02020603050405020304" charset="0"/>
                          <a:cs typeface="Times New Roman Regular" panose="02020603050405020304" charset="0"/>
                        </a:rPr>
                        <a:t> 2016)</a:t>
                      </a:r>
                      <a:endParaRPr lang="en-US" sz="1600" b="0" i="0">
                        <a:solidFill>
                          <a:srgbClr val="000000"/>
                        </a:solidFill>
                        <a:effectLst/>
                        <a:latin typeface="Times New Roman Regular" panose="02020603050405020304" charset="0"/>
                        <a:cs typeface="Times New Roman Regular" panose="02020603050405020304" charset="0"/>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r>
              <a:tr h="980893">
                <a:tc>
                  <a:txBody>
                    <a:bodyPr/>
                    <a:lstStyle/>
                    <a:p>
                      <a:pPr algn="l" fontAlgn="base"/>
                      <a:r>
                        <a:rPr lang="en-US" sz="1600" b="0" i="0" dirty="0">
                          <a:solidFill>
                            <a:srgbClr val="000000"/>
                          </a:solidFill>
                          <a:effectLst/>
                          <a:latin typeface="Times New Roman Regular" panose="02020603050405020304" charset="0"/>
                          <a:cs typeface="Times New Roman Regular" panose="02020603050405020304" charset="0"/>
                        </a:rPr>
                        <a:t>By carefully observing resource courses offered by an organization, Alvarez </a:t>
                      </a:r>
                      <a:r>
                        <a:rPr lang="en-US" sz="1600" b="0" i="0" dirty="0" err="1">
                          <a:solidFill>
                            <a:srgbClr val="000000"/>
                          </a:solidFill>
                          <a:effectLst/>
                          <a:latin typeface="Times New Roman Regular" panose="02020603050405020304" charset="0"/>
                          <a:cs typeface="Times New Roman Regular" panose="02020603050405020304" charset="0"/>
                        </a:rPr>
                        <a:t>López</a:t>
                      </a:r>
                      <a:r>
                        <a:rPr lang="en-US" sz="1600" b="0" i="0" dirty="0">
                          <a:solidFill>
                            <a:srgbClr val="000000"/>
                          </a:solidFill>
                          <a:effectLst/>
                          <a:latin typeface="Times New Roman Regular" panose="02020603050405020304" charset="0"/>
                          <a:cs typeface="Times New Roman Regular" panose="02020603050405020304" charset="0"/>
                        </a:rPr>
                        <a:t> et al.  and booth et al. examined the application of RFID technology in the integrated healthcare environment to track medical staff, patients, and medical equipment enabling analysis of this data for process improvement. ​</a:t>
                      </a:r>
                      <a:endParaRPr lang="en-US" sz="1600" b="0" i="0" dirty="0">
                        <a:solidFill>
                          <a:srgbClr val="000000"/>
                        </a:solidFill>
                        <a:effectLst/>
                        <a:latin typeface="Times New Roman Regular" panose="02020603050405020304" charset="0"/>
                        <a:cs typeface="Times New Roman Regular" panose="02020603050405020304" charset="0"/>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fontAlgn="base"/>
                      <a:r>
                        <a:rPr lang="en-US" altLang="es-ES" sz="1600" b="0" i="0" dirty="0">
                          <a:solidFill>
                            <a:srgbClr val="000000"/>
                          </a:solidFill>
                          <a:effectLst/>
                          <a:latin typeface="Times New Roman Regular" panose="02020603050405020304"/>
                        </a:rPr>
                        <a:t>(</a:t>
                      </a:r>
                      <a:r>
                        <a:rPr lang="es-ES" sz="1600" b="0" i="0" dirty="0">
                          <a:solidFill>
                            <a:srgbClr val="000000"/>
                          </a:solidFill>
                          <a:effectLst/>
                          <a:latin typeface="Times New Roman Regular" panose="02020603050405020304"/>
                        </a:rPr>
                        <a:t>Álvarez  </a:t>
                      </a:r>
                      <a:r>
                        <a:rPr lang="en-US" altLang="es-ES" sz="1600" b="0" i="0" dirty="0">
                          <a:solidFill>
                            <a:srgbClr val="000000"/>
                          </a:solidFill>
                          <a:effectLst/>
                          <a:latin typeface="Times New Roman Regular" panose="02020603050405020304"/>
                        </a:rPr>
                        <a:t>et al </a:t>
                      </a:r>
                      <a:r>
                        <a:rPr lang="es-ES" sz="1600" b="0" i="0" dirty="0">
                          <a:solidFill>
                            <a:srgbClr val="000000"/>
                          </a:solidFill>
                          <a:effectLst/>
                          <a:latin typeface="Times New Roman Regular" panose="02020603050405020304"/>
                        </a:rPr>
                        <a:t>2018</a:t>
                      </a:r>
                      <a:r>
                        <a:rPr lang="en-US" altLang="es-ES" sz="1600" b="0" i="0" dirty="0">
                          <a:solidFill>
                            <a:srgbClr val="000000"/>
                          </a:solidFill>
                          <a:effectLst/>
                          <a:latin typeface="Times New Roman Regular" panose="02020603050405020304"/>
                        </a:rPr>
                        <a:t>)</a:t>
                      </a:r>
                      <a:endParaRPr lang="en-US" altLang="es-ES" sz="1600" b="0" i="0" dirty="0">
                        <a:solidFill>
                          <a:srgbClr val="000000"/>
                        </a:solidFill>
                        <a:effectLst/>
                        <a:latin typeface="Times New Roman Regular" panose="02020603050405020304"/>
                      </a:endParaRPr>
                    </a:p>
                  </a:txBody>
                  <a:tcPr marL="65402" marR="65402" marT="32701" marB="3270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r>
            </a:tbl>
          </a:graphicData>
        </a:graphic>
      </p:graphicFrame>
      <p:sp>
        <p:nvSpPr>
          <p:cNvPr id="7" name="Rectangle 1"/>
          <p:cNvSpPr>
            <a:spLocks noGrp="1" noChangeArrowheads="1"/>
          </p:cNvSpPr>
          <p:nvPr>
            <p:ph type="body" sz="quarter" idx="15"/>
          </p:nvPr>
        </p:nvSpPr>
        <p:spPr bwMode="auto">
          <a:xfrm flipH="1">
            <a:off x="10833100" y="3972560"/>
            <a:ext cx="203009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494632" y="2387635"/>
            <a:ext cx="9956130" cy="3797299"/>
          </a:xfrm>
        </p:spPr>
        <p:txBody>
          <a:bodyPr/>
          <a:lstStyle/>
          <a:p>
            <a:pPr marL="0" indent="0" fontAlgn="base">
              <a:buNone/>
            </a:pPr>
            <a:r>
              <a:rPr lang="en-US" sz="3200" dirty="0">
                <a:solidFill>
                  <a:schemeClr val="bg1"/>
                </a:solidFill>
                <a:latin typeface="Times New Roman" panose="02020603050405020304" pitchFamily="18" charset="0"/>
                <a:cs typeface="Times New Roman" panose="02020603050405020304" pitchFamily="18" charset="0"/>
              </a:rPr>
              <a:t>How RFID Technology in Healthcare Industry Can Be Utilized?​</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Patient Tracking and History Records​</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Equipment Tracking​</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Medicine &amp; Pharmaceutical Tracking​</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Surgical Tools tracking with sterilization &amp; asset tracking ​</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Access control/People tracking.​</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240632" y="1083546"/>
            <a:ext cx="5056083" cy="782638"/>
          </a:xfrm>
        </p:spPr>
        <p:txBody>
          <a:bodyPr/>
          <a:lstStyle/>
          <a:p>
            <a:r>
              <a:rPr lang="en-US"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340228" y="2298700"/>
            <a:ext cx="10505572" cy="4343399"/>
          </a:xfrm>
        </p:spPr>
        <p:txBody>
          <a:bodyPr/>
          <a:lstStyle/>
          <a:p>
            <a:pPr fontAlgn="base"/>
            <a:r>
              <a:rPr lang="en-US" sz="3200" dirty="0">
                <a:solidFill>
                  <a:schemeClr val="bg1"/>
                </a:solidFill>
                <a:latin typeface="Times New Roman" panose="02020603050405020304" pitchFamily="18" charset="0"/>
                <a:cs typeface="Times New Roman" panose="02020603050405020304" pitchFamily="18" charset="0"/>
              </a:rPr>
              <a:t> Patient Tracking and History Records​</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 Equipment Tracking​</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 Surgical Tools tracking with sterilization &amp; asset tracking ​</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 Medicine &amp; Therapeutic Tracking​</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 Large Equipment tracking​</a:t>
            </a:r>
            <a:endParaRPr lang="en-US" sz="3200" dirty="0">
              <a:solidFill>
                <a:schemeClr val="bg1"/>
              </a:solidFill>
              <a:latin typeface="Times New Roman" panose="02020603050405020304" pitchFamily="18" charset="0"/>
              <a:cs typeface="Times New Roman" panose="02020603050405020304" pitchFamily="18" charset="0"/>
            </a:endParaRPr>
          </a:p>
          <a:p>
            <a:pPr fontAlgn="base"/>
            <a:r>
              <a:rPr lang="en-US" sz="3200" dirty="0">
                <a:solidFill>
                  <a:schemeClr val="bg1"/>
                </a:solidFill>
                <a:latin typeface="Times New Roman" panose="02020603050405020304" pitchFamily="18" charset="0"/>
                <a:cs typeface="Times New Roman" panose="02020603050405020304" pitchFamily="18" charset="0"/>
              </a:rPr>
              <a:t> Large Equipment tracking ​</a:t>
            </a:r>
            <a:endParaRPr lang="en-US" sz="32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215232" y="1083546"/>
            <a:ext cx="10630568" cy="782638"/>
          </a:xfrm>
        </p:spPr>
        <p:txBody>
          <a:bodyPr>
            <a:normAutofit/>
          </a:bodyPr>
          <a:lstStyle/>
          <a:p>
            <a:r>
              <a:rPr lang="en-US" dirty="0">
                <a:latin typeface="Times New Roman" panose="02020603050405020304" pitchFamily="18" charset="0"/>
                <a:cs typeface="Times New Roman" panose="02020603050405020304" pitchFamily="18" charset="0"/>
              </a:rPr>
              <a:t>Analysis</a:t>
            </a:r>
            <a:r>
              <a:rPr lang="en-US" sz="3200" dirty="0"/>
              <a:t> and Interpretation of the Data</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495E168-DA5E-4888-8D8A-92B118324C14}" type="slidenum">
              <a:rPr lang="ru-RU" smtClean="0"/>
            </a:fld>
            <a:endParaRPr lang="ru-RU" dirty="0"/>
          </a:p>
        </p:txBody>
      </p:sp>
      <p:sp>
        <p:nvSpPr>
          <p:cNvPr id="4" name="Text Placeholder 3"/>
          <p:cNvSpPr>
            <a:spLocks noGrp="1"/>
          </p:cNvSpPr>
          <p:nvPr>
            <p:ph type="body" sz="quarter" idx="15"/>
          </p:nvPr>
        </p:nvSpPr>
        <p:spPr>
          <a:xfrm>
            <a:off x="1066800" y="2336800"/>
            <a:ext cx="9777662" cy="4165599"/>
          </a:xfrm>
        </p:spPr>
        <p:txBody>
          <a:bodyPr>
            <a:normAutofit fontScale="92500" lnSpcReduction="10000"/>
          </a:bodyPr>
          <a:lstStyle/>
          <a:p>
            <a:pPr marL="342900" indent="-342900" fontAlgn="base">
              <a:buFont typeface="+mj-lt"/>
              <a:buAutoNum type="arabicPeriod"/>
            </a:pPr>
            <a:r>
              <a:rPr lang="en-US" sz="2400" b="1" dirty="0">
                <a:solidFill>
                  <a:schemeClr val="bg1"/>
                </a:solidFill>
                <a:latin typeface="Times New Roman" panose="02020603050405020304" pitchFamily="18" charset="0"/>
                <a:cs typeface="Times New Roman" panose="02020603050405020304" pitchFamily="18" charset="0"/>
              </a:rPr>
              <a:t>Technology related</a:t>
            </a:r>
            <a:endParaRPr lang="en-US" sz="2400" b="1" dirty="0">
              <a:solidFill>
                <a:schemeClr val="bg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  problems with the standards of RFID​</a:t>
            </a:r>
            <a:endParaRPr lang="en-US" sz="2400" b="1" dirty="0">
              <a:solidFill>
                <a:schemeClr val="bg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 Interference​</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2400" b="1" dirty="0">
                <a:solidFill>
                  <a:schemeClr val="bg1"/>
                </a:solidFill>
                <a:latin typeface="Times New Roman" panose="02020603050405020304" pitchFamily="18" charset="0"/>
                <a:cs typeface="Times New Roman" panose="02020603050405020304" pitchFamily="18" charset="0"/>
              </a:rPr>
              <a:t>2. Privacy and ethics related.​</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2400" b="1" dirty="0">
                <a:solidFill>
                  <a:schemeClr val="bg1"/>
                </a:solidFill>
                <a:latin typeface="Times New Roman" panose="02020603050405020304" pitchFamily="18" charset="0"/>
                <a:cs typeface="Times New Roman" panose="02020603050405020304" pitchFamily="18" charset="0"/>
              </a:rPr>
              <a:t>​</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2400" b="1" dirty="0">
                <a:solidFill>
                  <a:schemeClr val="bg1"/>
                </a:solidFill>
                <a:latin typeface="Times New Roman" panose="02020603050405020304" pitchFamily="18" charset="0"/>
                <a:cs typeface="Times New Roman" panose="02020603050405020304" pitchFamily="18" charset="0"/>
              </a:rPr>
              <a:t>3. Security related</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endParaRPr lang="en-US" sz="2400" b="1" dirty="0">
              <a:solidFill>
                <a:schemeClr val="bg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Data theft​</a:t>
            </a:r>
            <a:endParaRPr lang="en-US" sz="2400" b="1" dirty="0">
              <a:solidFill>
                <a:schemeClr val="bg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Data corruption​</a:t>
            </a:r>
            <a:endParaRPr lang="en-US" sz="2400" b="1" dirty="0">
              <a:solidFill>
                <a:schemeClr val="bg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Data ownership and data-mining techniques​</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dirty="0"/>
              <a:t>​</a:t>
            </a:r>
            <a:endParaRPr lang="en-US" dirty="0"/>
          </a:p>
          <a:p>
            <a:endParaRPr lang="en-US" dirty="0"/>
          </a:p>
        </p:txBody>
      </p:sp>
      <p:sp>
        <p:nvSpPr>
          <p:cNvPr id="5" name="Title 4"/>
          <p:cNvSpPr>
            <a:spLocks noGrp="1"/>
          </p:cNvSpPr>
          <p:nvPr>
            <p:ph type="title"/>
          </p:nvPr>
        </p:nvSpPr>
        <p:spPr>
          <a:xfrm>
            <a:off x="201279" y="1001390"/>
            <a:ext cx="10313068" cy="782638"/>
          </a:xfrm>
        </p:spPr>
        <p:txBody>
          <a:bodyPr>
            <a:normAutofit/>
          </a:bodyPr>
          <a:lstStyle/>
          <a:p>
            <a:pPr fontAlgn="base"/>
            <a:r>
              <a:rPr lang="en-US" b="0" dirty="0">
                <a:latin typeface="Times New Roman" panose="02020603050405020304" pitchFamily="18" charset="0"/>
                <a:cs typeface="Times New Roman" panose="02020603050405020304" pitchFamily="18" charset="0"/>
              </a:rPr>
              <a:t>Problems with RFID​</a:t>
            </a:r>
            <a:endParaRPr lang="en-US" b="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6728</Words>
  <Application>WPS Writer</Application>
  <PresentationFormat/>
  <Paragraphs>204</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Times New Roman</vt:lpstr>
      <vt:lpstr>Times New Roman Regular</vt:lpstr>
      <vt:lpstr>Lucida Grande</vt:lpstr>
      <vt:lpstr>Verdana</vt:lpstr>
      <vt:lpstr>Microsoft YaHei</vt:lpstr>
      <vt:lpstr>汉仪旗黑</vt:lpstr>
      <vt:lpstr>Calibri</vt:lpstr>
      <vt:lpstr>Helvetica Neue</vt:lpstr>
      <vt:lpstr>宋体-简</vt:lpstr>
      <vt:lpstr>Arial Unicode MS</vt:lpstr>
      <vt:lpstr>Times New Roman Regular</vt:lpstr>
      <vt:lpstr>Office Theme</vt:lpstr>
      <vt:lpstr>American International University-Bangladesh (AIUB)  “RFID Applications In Hospitals”</vt:lpstr>
      <vt:lpstr>Members of Group 01 </vt:lpstr>
      <vt:lpstr>Research Outline</vt:lpstr>
      <vt:lpstr>Introduction</vt:lpstr>
      <vt:lpstr>Introduction</vt:lpstr>
      <vt:lpstr>Literature Review</vt:lpstr>
      <vt:lpstr>Methodology</vt:lpstr>
      <vt:lpstr>Analysis and Interpretation of the Data</vt:lpstr>
      <vt:lpstr>Problems with RFID​</vt:lpstr>
      <vt:lpstr>Finding Of Study</vt:lpstr>
      <vt:lpstr>Recommendation </vt:lpstr>
      <vt:lpstr>Conclusions </vt:lpstr>
      <vt:lpstr>Reference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University-Bangladesh (AIUB)  “RFID Applications In Hospitals”</dc:title>
  <dc:creator/>
  <cp:lastModifiedBy>Mohammad Sumon</cp:lastModifiedBy>
  <cp:revision>6</cp:revision>
  <dcterms:created xsi:type="dcterms:W3CDTF">2022-12-11T11:27:35Z</dcterms:created>
  <dcterms:modified xsi:type="dcterms:W3CDTF">2022-12-11T11:27:35Z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