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2"/>
  </p:notesMasterIdLst>
  <p:sldIdLst>
    <p:sldId id="256" r:id="rId3"/>
    <p:sldId id="262" r:id="rId4"/>
    <p:sldId id="257" r:id="rId5"/>
    <p:sldId id="264" r:id="rId6"/>
    <p:sldId id="265" r:id="rId7"/>
    <p:sldId id="268" r:id="rId8"/>
    <p:sldId id="266"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62"/>
            <p14:sldId id="257"/>
            <p14:sldId id="264"/>
            <p14:sldId id="265"/>
            <p14:sldId id="268"/>
            <p14:sldId id="266"/>
            <p14:sldId id="267"/>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6/26/2019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6/26/2019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Predicting the most popular and trending locations within the localities of twelve boroughs in the city of Berlin </a:t>
            </a:r>
            <a:br>
              <a:rPr lang="en-US" b="1" dirty="0"/>
            </a:br>
            <a:endParaRPr lang="en-US" b="1" dirty="0"/>
          </a:p>
        </p:txBody>
      </p:sp>
      <p:sp>
        <p:nvSpPr>
          <p:cNvPr id="3" name="Subtitle 2"/>
          <p:cNvSpPr>
            <a:spLocks noGrp="1"/>
          </p:cNvSpPr>
          <p:nvPr>
            <p:ph type="subTitle" idx="1"/>
          </p:nvPr>
        </p:nvSpPr>
        <p:spPr/>
        <p:txBody>
          <a:bodyPr>
            <a:normAutofit fontScale="92500" lnSpcReduction="20000"/>
          </a:bodyPr>
          <a:lstStyle/>
          <a:p>
            <a:r>
              <a:rPr lang="en-US" dirty="0"/>
              <a:t>Sumudu R Samarasinghe</a:t>
            </a:r>
            <a:br>
              <a:rPr lang="en-US" dirty="0"/>
            </a:br>
            <a:r>
              <a:rPr lang="en-US" dirty="0"/>
              <a:t>25</a:t>
            </a:r>
            <a:r>
              <a:rPr lang="en-US" baseline="30000" dirty="0"/>
              <a:t>th</a:t>
            </a:r>
            <a:r>
              <a:rPr lang="en-US" dirty="0"/>
              <a:t> June 2019</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Introduction</a:t>
            </a:r>
          </a:p>
        </p:txBody>
      </p:sp>
      <p:sp>
        <p:nvSpPr>
          <p:cNvPr id="3" name="Content Placeholder 2"/>
          <p:cNvSpPr>
            <a:spLocks noGrp="1"/>
          </p:cNvSpPr>
          <p:nvPr>
            <p:ph idx="1"/>
          </p:nvPr>
        </p:nvSpPr>
        <p:spPr>
          <a:xfrm>
            <a:off x="838200" y="1825624"/>
            <a:ext cx="4876800" cy="4447761"/>
          </a:xfrm>
        </p:spPr>
        <p:txBody>
          <a:bodyPr>
            <a:normAutofit fontScale="62500" lnSpcReduction="20000"/>
          </a:bodyPr>
          <a:lstStyle/>
          <a:p>
            <a:pPr marL="457200" lvl="1" indent="0">
              <a:buNone/>
            </a:pPr>
            <a:r>
              <a:rPr lang="en-US" sz="2200" b="1" dirty="0">
                <a:solidFill>
                  <a:schemeClr val="tx1"/>
                </a:solidFill>
              </a:rPr>
              <a:t>Background</a:t>
            </a:r>
          </a:p>
          <a:p>
            <a:r>
              <a:rPr lang="en-US" sz="2000" dirty="0">
                <a:solidFill>
                  <a:schemeClr val="tx1"/>
                </a:solidFill>
              </a:rPr>
              <a:t>Berlin city is one of the German’s federal </a:t>
            </a:r>
            <a:r>
              <a:rPr lang="en-US" sz="2000" dirty="0" smtClean="0">
                <a:solidFill>
                  <a:schemeClr val="tx1"/>
                </a:solidFill>
              </a:rPr>
              <a:t>states and it consists </a:t>
            </a:r>
            <a:r>
              <a:rPr lang="en-US" sz="2000" dirty="0">
                <a:solidFill>
                  <a:schemeClr val="tx1"/>
                </a:solidFill>
              </a:rPr>
              <a:t>of twelve boroughs each with its own local </a:t>
            </a:r>
            <a:r>
              <a:rPr lang="en-US" sz="2000" dirty="0" smtClean="0">
                <a:solidFill>
                  <a:schemeClr val="tx1"/>
                </a:solidFill>
              </a:rPr>
              <a:t>government</a:t>
            </a:r>
          </a:p>
          <a:p>
            <a:r>
              <a:rPr lang="en-US" sz="2000" dirty="0" smtClean="0">
                <a:solidFill>
                  <a:schemeClr val="tx1"/>
                </a:solidFill>
              </a:rPr>
              <a:t>Each </a:t>
            </a:r>
            <a:r>
              <a:rPr lang="en-US" sz="2000" dirty="0">
                <a:solidFill>
                  <a:schemeClr val="tx1"/>
                </a:solidFill>
              </a:rPr>
              <a:t>borough is made up of </a:t>
            </a:r>
            <a:r>
              <a:rPr lang="en-US" sz="2000" dirty="0" smtClean="0">
                <a:solidFill>
                  <a:schemeClr val="tx1"/>
                </a:solidFill>
              </a:rPr>
              <a:t>neighborhoods/localities</a:t>
            </a:r>
            <a:r>
              <a:rPr lang="en-US" sz="2000" dirty="0">
                <a:solidFill>
                  <a:schemeClr val="tx1"/>
                </a:solidFill>
              </a:rPr>
              <a:t>. </a:t>
            </a:r>
            <a:endParaRPr lang="en-US" sz="2000" dirty="0" smtClean="0">
              <a:solidFill>
                <a:schemeClr val="tx1"/>
              </a:solidFill>
            </a:endParaRPr>
          </a:p>
          <a:p>
            <a:r>
              <a:rPr lang="en-US" sz="2000" dirty="0" smtClean="0">
                <a:solidFill>
                  <a:schemeClr val="tx1"/>
                </a:solidFill>
              </a:rPr>
              <a:t>It </a:t>
            </a:r>
            <a:r>
              <a:rPr lang="en-US" sz="2000" dirty="0">
                <a:solidFill>
                  <a:schemeClr val="tx1"/>
                </a:solidFill>
              </a:rPr>
              <a:t>is beneficial for each borough council to have an effective plan on improving the infrastructure of its localities within a year. This will also help the city government to allocate funds appropriately and ultimately improve the living standards and well-being of the </a:t>
            </a:r>
            <a:r>
              <a:rPr lang="en-US" sz="2000" dirty="0" smtClean="0">
                <a:solidFill>
                  <a:schemeClr val="tx1"/>
                </a:solidFill>
              </a:rPr>
              <a:t>inhabitants.</a:t>
            </a:r>
          </a:p>
          <a:p>
            <a:r>
              <a:rPr lang="en-US" sz="2000" dirty="0" smtClean="0">
                <a:solidFill>
                  <a:schemeClr val="tx1"/>
                </a:solidFill>
              </a:rPr>
              <a:t>To achieve this predicting and identifying </a:t>
            </a:r>
            <a:r>
              <a:rPr lang="en-US" sz="2000" dirty="0">
                <a:solidFill>
                  <a:schemeClr val="tx1"/>
                </a:solidFill>
              </a:rPr>
              <a:t>the behavior of inhabitants within localities of each borough, most popular areas, venues, activities etc. </a:t>
            </a:r>
            <a:r>
              <a:rPr lang="en-US" sz="2000" dirty="0" smtClean="0">
                <a:solidFill>
                  <a:schemeClr val="tx1"/>
                </a:solidFill>
              </a:rPr>
              <a:t>is important.</a:t>
            </a:r>
            <a:endParaRPr lang="en-US" sz="2000" dirty="0">
              <a:solidFill>
                <a:schemeClr val="tx1"/>
              </a:solidFill>
            </a:endParaRPr>
          </a:p>
          <a:p>
            <a:endParaRPr lang="en-US" dirty="0" smtClean="0">
              <a:solidFill>
                <a:schemeClr val="tx1"/>
              </a:solidFill>
            </a:endParaRPr>
          </a:p>
          <a:p>
            <a:endParaRPr lang="en-US" dirty="0">
              <a:solidFill>
                <a:schemeClr val="tx1"/>
              </a:solidFill>
            </a:endParaRPr>
          </a:p>
        </p:txBody>
      </p:sp>
      <p:sp>
        <p:nvSpPr>
          <p:cNvPr id="7" name="Content Placeholder 2"/>
          <p:cNvSpPr txBox="1">
            <a:spLocks/>
          </p:cNvSpPr>
          <p:nvPr/>
        </p:nvSpPr>
        <p:spPr>
          <a:xfrm>
            <a:off x="6270938" y="1707567"/>
            <a:ext cx="5822324" cy="2387915"/>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b="1" dirty="0">
                <a:solidFill>
                  <a:schemeClr val="tx1"/>
                </a:solidFill>
              </a:rPr>
              <a:t>Interest</a:t>
            </a:r>
          </a:p>
          <a:p>
            <a:r>
              <a:rPr lang="en-US" sz="1800" dirty="0">
                <a:solidFill>
                  <a:schemeClr val="tx1"/>
                </a:solidFill>
              </a:rPr>
              <a:t>The project findings will directly be beneficial for local governments of each borough in their planning, designing strategies and fund management processes. It will also provide valuable insights on future planning of the borough infrastructure and decision making as well. The findings of the project will also benefit inhabitants of each borough localities ensuring them an easy, healthy, comfortable, safe life style. </a:t>
            </a:r>
            <a:endParaRPr lang="en-US" sz="1800" dirty="0" smtClean="0">
              <a:solidFill>
                <a:schemeClr val="tx1"/>
              </a:solidFill>
            </a:endParaRPr>
          </a:p>
          <a:p>
            <a:endParaRPr lang="en-US" sz="1800" dirty="0" smtClean="0"/>
          </a:p>
          <a:p>
            <a:endParaRPr lang="en-US" sz="1800" dirty="0"/>
          </a:p>
        </p:txBody>
      </p:sp>
      <p:sp>
        <p:nvSpPr>
          <p:cNvPr id="8" name="Content Placeholder 2"/>
          <p:cNvSpPr txBox="1">
            <a:spLocks/>
          </p:cNvSpPr>
          <p:nvPr/>
        </p:nvSpPr>
        <p:spPr>
          <a:xfrm>
            <a:off x="5979117" y="4148114"/>
            <a:ext cx="4876800" cy="270988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a:p>
        </p:txBody>
      </p:sp>
      <p:sp>
        <p:nvSpPr>
          <p:cNvPr id="9" name="Rectangle 8"/>
          <p:cNvSpPr/>
          <p:nvPr/>
        </p:nvSpPr>
        <p:spPr>
          <a:xfrm>
            <a:off x="5359857" y="4148114"/>
            <a:ext cx="6736725" cy="2825582"/>
          </a:xfrm>
          <a:prstGeom prst="rect">
            <a:avLst/>
          </a:prstGeom>
        </p:spPr>
        <p:txBody>
          <a:bodyPr wrap="square">
            <a:spAutoFit/>
          </a:bodyPr>
          <a:lstStyle/>
          <a:p>
            <a:pPr marR="0" lvl="1">
              <a:lnSpc>
                <a:spcPct val="107000"/>
              </a:lnSpc>
              <a:spcBef>
                <a:spcPts val="0"/>
              </a:spcBef>
              <a:spcAft>
                <a:spcPts val="0"/>
              </a:spcAft>
            </a:pPr>
            <a:r>
              <a:rPr lang="en-US" sz="1200" dirty="0" smtClean="0">
                <a:solidFill>
                  <a:srgbClr val="00000A"/>
                </a:solidFill>
                <a:latin typeface="Times New Roman" panose="02020603050405020304" pitchFamily="18" charset="0"/>
                <a:ea typeface="Calibri" panose="020F0502020204030204" pitchFamily="34" charset="0"/>
                <a:cs typeface="Calibri" panose="020F0502020204030204" pitchFamily="34" charset="0"/>
              </a:rPr>
              <a:t>	</a:t>
            </a:r>
            <a:r>
              <a:rPr lang="en-US" sz="1400" b="1" dirty="0" smtClean="0">
                <a:solidFill>
                  <a:srgbClr val="00000A"/>
                </a:solidFill>
                <a:ea typeface="Calibri" panose="020F0502020204030204" pitchFamily="34" charset="0"/>
                <a:cs typeface="Calibri" panose="020F0502020204030204" pitchFamily="34" charset="0"/>
              </a:rPr>
              <a:t>               Problem</a:t>
            </a:r>
            <a:endParaRPr lang="en-US" sz="1400" b="1" dirty="0">
              <a:solidFill>
                <a:srgbClr val="00000A"/>
              </a:solidFill>
              <a:ea typeface="Calibri" panose="020F0502020204030204" pitchFamily="34" charset="0"/>
              <a:cs typeface="Calibri" panose="020F0502020204030204" pitchFamily="34" charset="0"/>
            </a:endParaRPr>
          </a:p>
          <a:p>
            <a:pPr marL="685800" marR="0">
              <a:lnSpc>
                <a:spcPct val="107000"/>
              </a:lnSpc>
              <a:spcBef>
                <a:spcPts val="0"/>
              </a:spcBef>
              <a:spcAft>
                <a:spcPts val="0"/>
              </a:spcAft>
            </a:pPr>
            <a:r>
              <a:rPr lang="en-US" sz="1200" dirty="0">
                <a:solidFill>
                  <a:srgbClr val="00000A"/>
                </a:solidFill>
                <a:ea typeface="Calibri" panose="020F0502020204030204" pitchFamily="34" charset="0"/>
                <a:cs typeface="Calibri" panose="020F0502020204030204" pitchFamily="34" charset="0"/>
              </a:rPr>
              <a:t> </a:t>
            </a:r>
            <a:endParaRPr lang="en-US" sz="1100" dirty="0">
              <a:solidFill>
                <a:srgbClr val="00000A"/>
              </a:solidFill>
              <a:ea typeface="Calibri" panose="020F0502020204030204" pitchFamily="34" charset="0"/>
              <a:cs typeface="Calibri" panose="020F0502020204030204" pitchFamily="34" charset="0"/>
            </a:endParaRPr>
          </a:p>
          <a:p>
            <a:pPr marL="960120" marR="0">
              <a:lnSpc>
                <a:spcPct val="107000"/>
              </a:lnSpc>
              <a:spcBef>
                <a:spcPts val="0"/>
              </a:spcBef>
              <a:spcAft>
                <a:spcPts val="0"/>
              </a:spcAft>
            </a:pPr>
            <a:r>
              <a:rPr lang="en-US" sz="1400" dirty="0" smtClean="0">
                <a:solidFill>
                  <a:srgbClr val="00000A"/>
                </a:solidFill>
                <a:ea typeface="Calibri" panose="020F0502020204030204" pitchFamily="34" charset="0"/>
                <a:cs typeface="Calibri" panose="020F0502020204030204" pitchFamily="34" charset="0"/>
              </a:rPr>
              <a:t>Usually each borough’s local government is allocated funds to improve living standards and general well-being of its inhabitants </a:t>
            </a:r>
          </a:p>
          <a:p>
            <a:pPr marL="960120" marR="0">
              <a:lnSpc>
                <a:spcPct val="107000"/>
              </a:lnSpc>
              <a:spcBef>
                <a:spcPts val="0"/>
              </a:spcBef>
              <a:spcAft>
                <a:spcPts val="0"/>
              </a:spcAft>
            </a:pPr>
            <a:endParaRPr lang="en-US" sz="1400" dirty="0">
              <a:solidFill>
                <a:srgbClr val="00000A"/>
              </a:solidFill>
              <a:ea typeface="Calibri" panose="020F0502020204030204" pitchFamily="34" charset="0"/>
              <a:cs typeface="Calibri" panose="020F0502020204030204" pitchFamily="34" charset="0"/>
            </a:endParaRPr>
          </a:p>
          <a:p>
            <a:pPr marL="960120" marR="0">
              <a:lnSpc>
                <a:spcPct val="107000"/>
              </a:lnSpc>
              <a:spcBef>
                <a:spcPts val="0"/>
              </a:spcBef>
              <a:spcAft>
                <a:spcPts val="0"/>
              </a:spcAft>
            </a:pPr>
            <a:r>
              <a:rPr lang="en-US" sz="1400" dirty="0" smtClean="0">
                <a:solidFill>
                  <a:srgbClr val="00000A"/>
                </a:solidFill>
                <a:ea typeface="Calibri" panose="020F0502020204030204" pitchFamily="34" charset="0"/>
                <a:cs typeface="Calibri" panose="020F0502020204030204" pitchFamily="34" charset="0"/>
              </a:rPr>
              <a:t>It is important that these funds are utilized in a way that the population receives the maximum benefits every year. </a:t>
            </a:r>
          </a:p>
          <a:p>
            <a:pPr marL="960120" marR="0">
              <a:lnSpc>
                <a:spcPct val="107000"/>
              </a:lnSpc>
              <a:spcBef>
                <a:spcPts val="0"/>
              </a:spcBef>
              <a:spcAft>
                <a:spcPts val="0"/>
              </a:spcAft>
            </a:pPr>
            <a:endParaRPr lang="en-US" sz="1400" dirty="0">
              <a:solidFill>
                <a:srgbClr val="00000A"/>
              </a:solidFill>
              <a:ea typeface="Calibri" panose="020F0502020204030204" pitchFamily="34" charset="0"/>
              <a:cs typeface="Calibri" panose="020F0502020204030204" pitchFamily="34" charset="0"/>
            </a:endParaRPr>
          </a:p>
          <a:p>
            <a:pPr marL="960120" marR="0">
              <a:lnSpc>
                <a:spcPct val="107000"/>
              </a:lnSpc>
              <a:spcBef>
                <a:spcPts val="0"/>
              </a:spcBef>
              <a:spcAft>
                <a:spcPts val="0"/>
              </a:spcAft>
            </a:pPr>
            <a:r>
              <a:rPr lang="en-US" sz="1400" dirty="0" smtClean="0">
                <a:solidFill>
                  <a:srgbClr val="00000A"/>
                </a:solidFill>
                <a:ea typeface="Calibri" panose="020F0502020204030204" pitchFamily="34" charset="0"/>
                <a:cs typeface="Calibri" panose="020F0502020204030204" pitchFamily="34" charset="0"/>
              </a:rPr>
              <a:t>It is critical for the local government of each borough to identify the most effective ways, such as on what, where and how to utilize the allocated funds. </a:t>
            </a:r>
          </a:p>
          <a:p>
            <a:pPr marL="685800" marR="0" algn="just">
              <a:lnSpc>
                <a:spcPct val="107000"/>
              </a:lnSpc>
              <a:spcBef>
                <a:spcPts val="0"/>
              </a:spcBef>
              <a:spcAft>
                <a:spcPts val="0"/>
              </a:spcAft>
            </a:pPr>
            <a:r>
              <a:rPr lang="en-US" sz="1400" dirty="0" smtClean="0">
                <a:solidFill>
                  <a:srgbClr val="00000A"/>
                </a:solidFill>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a:t>
            </a:r>
            <a:endParaRPr lang="en-US" b="1" dirty="0"/>
          </a:p>
        </p:txBody>
      </p:sp>
      <p:sp>
        <p:nvSpPr>
          <p:cNvPr id="3" name="Content Placeholder 2"/>
          <p:cNvSpPr>
            <a:spLocks noGrp="1"/>
          </p:cNvSpPr>
          <p:nvPr>
            <p:ph idx="1"/>
          </p:nvPr>
        </p:nvSpPr>
        <p:spPr>
          <a:xfrm>
            <a:off x="838200" y="1825625"/>
            <a:ext cx="6412606" cy="4433752"/>
          </a:xfrm>
        </p:spPr>
        <p:txBody>
          <a:bodyPr>
            <a:normAutofit/>
          </a:bodyPr>
          <a:lstStyle/>
          <a:p>
            <a:r>
              <a:rPr lang="en-US" sz="1500" b="1" dirty="0" smtClean="0"/>
              <a:t>Data Sources </a:t>
            </a:r>
            <a:r>
              <a:rPr lang="en-US" sz="1500" dirty="0" smtClean="0"/>
              <a:t>– B</a:t>
            </a:r>
            <a:r>
              <a:rPr lang="en-US" sz="1500" dirty="0" smtClean="0"/>
              <a:t>oroughs </a:t>
            </a:r>
            <a:r>
              <a:rPr lang="en-US" sz="1500" dirty="0"/>
              <a:t>of Berlin city and each of </a:t>
            </a:r>
            <a:r>
              <a:rPr lang="en-US" sz="1500" dirty="0" smtClean="0"/>
              <a:t>its locality were scraped </a:t>
            </a:r>
            <a:r>
              <a:rPr lang="en-US" sz="1500" dirty="0"/>
              <a:t>from the wiki web </a:t>
            </a:r>
            <a:r>
              <a:rPr lang="en-US" sz="1500" i="1" dirty="0" smtClean="0"/>
              <a:t>https</a:t>
            </a:r>
            <a:r>
              <a:rPr lang="en-US" sz="1500" i="1" dirty="0"/>
              <a:t>://en.wikipedia.org/wiki/Boroughs_and_neighborhoods_of_Berlin</a:t>
            </a:r>
          </a:p>
          <a:p>
            <a:r>
              <a:rPr lang="en-US" sz="1500" dirty="0"/>
              <a:t> </a:t>
            </a:r>
            <a:r>
              <a:rPr lang="en-US" sz="1500" dirty="0" smtClean="0"/>
              <a:t>Foursquare </a:t>
            </a:r>
            <a:r>
              <a:rPr lang="en-US" sz="1500" dirty="0"/>
              <a:t>API was also used to </a:t>
            </a:r>
            <a:r>
              <a:rPr lang="en-US" sz="1500" dirty="0" smtClean="0"/>
              <a:t>get </a:t>
            </a:r>
            <a:r>
              <a:rPr lang="en-US" sz="1500" dirty="0"/>
              <a:t>data about popular</a:t>
            </a:r>
            <a:r>
              <a:rPr lang="en-US" sz="1500" dirty="0" smtClean="0"/>
              <a:t>/ trending venues</a:t>
            </a:r>
            <a:r>
              <a:rPr lang="en-US" sz="1500" dirty="0"/>
              <a:t>, venue categories etc. for each locality.</a:t>
            </a:r>
          </a:p>
          <a:p>
            <a:pPr marL="457200" lvl="1" indent="0">
              <a:buNone/>
            </a:pPr>
            <a:r>
              <a:rPr lang="en-US" dirty="0" smtClean="0"/>
              <a:t>	</a:t>
            </a:r>
            <a:endParaRPr lang="en-US" sz="1100" dirty="0" smtClean="0"/>
          </a:p>
          <a:p>
            <a:pPr marL="457200" lvl="1" indent="0">
              <a:buNone/>
            </a:pPr>
            <a:endParaRPr lang="en-US" b="1" dirty="0" smtClean="0"/>
          </a:p>
          <a:p>
            <a:pPr marL="457200" lvl="1" indent="0">
              <a:buNone/>
            </a:pPr>
            <a:r>
              <a:rPr lang="en-US" b="1" dirty="0" smtClean="0"/>
              <a:t>	</a:t>
            </a:r>
            <a:endParaRPr lang="en-US" dirty="0" smtClean="0"/>
          </a:p>
          <a:p>
            <a:endParaRPr lang="en-US" dirty="0"/>
          </a:p>
        </p:txBody>
      </p:sp>
      <p:pic>
        <p:nvPicPr>
          <p:cNvPr id="8" name="Picture 7"/>
          <p:cNvPicPr/>
          <p:nvPr/>
        </p:nvPicPr>
        <p:blipFill>
          <a:blip r:embed="rId2"/>
          <a:stretch>
            <a:fillRect/>
          </a:stretch>
        </p:blipFill>
        <p:spPr bwMode="auto">
          <a:xfrm>
            <a:off x="1255959" y="4042501"/>
            <a:ext cx="5479692" cy="2371178"/>
          </a:xfrm>
          <a:prstGeom prst="rect">
            <a:avLst/>
          </a:prstGeom>
        </p:spPr>
      </p:pic>
      <p:pic>
        <p:nvPicPr>
          <p:cNvPr id="10" name="Picture 9"/>
          <p:cNvPicPr/>
          <p:nvPr/>
        </p:nvPicPr>
        <p:blipFill>
          <a:blip r:embed="rId3"/>
          <a:stretch>
            <a:fillRect/>
          </a:stretch>
        </p:blipFill>
        <p:spPr bwMode="auto">
          <a:xfrm>
            <a:off x="6871952" y="2288861"/>
            <a:ext cx="5169795" cy="3197539"/>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a:t>
            </a:r>
            <a:endParaRPr lang="en-US" b="1" dirty="0"/>
          </a:p>
        </p:txBody>
      </p:sp>
      <p:sp>
        <p:nvSpPr>
          <p:cNvPr id="9" name="Content Placeholder 2"/>
          <p:cNvSpPr>
            <a:spLocks noGrp="1"/>
          </p:cNvSpPr>
          <p:nvPr>
            <p:ph idx="1"/>
          </p:nvPr>
        </p:nvSpPr>
        <p:spPr>
          <a:xfrm>
            <a:off x="679360" y="1589123"/>
            <a:ext cx="4167753" cy="4351338"/>
          </a:xfrm>
        </p:spPr>
        <p:txBody>
          <a:bodyPr>
            <a:normAutofit/>
          </a:bodyPr>
          <a:lstStyle/>
          <a:p>
            <a:r>
              <a:rPr lang="en-US" sz="1400" dirty="0" smtClean="0"/>
              <a:t>Two boroughs </a:t>
            </a:r>
            <a:r>
              <a:rPr lang="en-US" sz="1400" dirty="0" err="1"/>
              <a:t>Mitte</a:t>
            </a:r>
            <a:r>
              <a:rPr lang="en-US" sz="1400" dirty="0"/>
              <a:t> and </a:t>
            </a:r>
            <a:r>
              <a:rPr lang="en-US" sz="1400" dirty="0" err="1" smtClean="0"/>
              <a:t>Friedrichshain-Kreuzberg</a:t>
            </a:r>
            <a:r>
              <a:rPr lang="en-US" sz="1400" dirty="0" smtClean="0"/>
              <a:t> were chosen to analyze</a:t>
            </a:r>
          </a:p>
          <a:p>
            <a:r>
              <a:rPr lang="en-US" sz="1400" dirty="0" smtClean="0"/>
              <a:t>Borough </a:t>
            </a:r>
            <a:r>
              <a:rPr lang="en-US" sz="1400" dirty="0" err="1"/>
              <a:t>Mitte</a:t>
            </a:r>
            <a:r>
              <a:rPr lang="en-US" sz="1400" dirty="0"/>
              <a:t> has 6 localities. We obtained postal code, latitude and longitude data for </a:t>
            </a:r>
            <a:r>
              <a:rPr lang="en-US" sz="1400" dirty="0" smtClean="0"/>
              <a:t>all</a:t>
            </a:r>
          </a:p>
          <a:p>
            <a:r>
              <a:rPr lang="en-US" sz="1400" dirty="0" smtClean="0"/>
              <a:t>Foursquare </a:t>
            </a:r>
            <a:r>
              <a:rPr lang="en-US" sz="1400" dirty="0"/>
              <a:t>API </a:t>
            </a:r>
            <a:r>
              <a:rPr lang="en-US" sz="1400" dirty="0" smtClean="0"/>
              <a:t>used </a:t>
            </a:r>
            <a:r>
              <a:rPr lang="en-US" sz="1400" dirty="0"/>
              <a:t>to retrieve venue data per each </a:t>
            </a:r>
            <a:r>
              <a:rPr lang="en-US" sz="1400" dirty="0" smtClean="0"/>
              <a:t>locality </a:t>
            </a:r>
            <a:r>
              <a:rPr lang="en-US" sz="1400" dirty="0"/>
              <a:t>with a maximum limit of 100 venues within a radius of </a:t>
            </a:r>
            <a:r>
              <a:rPr lang="en-US" sz="1400" dirty="0" smtClean="0"/>
              <a:t>500m</a:t>
            </a:r>
            <a:endParaRPr lang="en-US" sz="1400" dirty="0" smtClean="0"/>
          </a:p>
          <a:p>
            <a:pPr marL="457200" lvl="1" indent="0">
              <a:buNone/>
            </a:pPr>
            <a:endParaRPr lang="en-US" b="1" dirty="0" smtClean="0"/>
          </a:p>
          <a:p>
            <a:pPr marL="457200" lvl="1" indent="0">
              <a:buNone/>
            </a:pPr>
            <a:r>
              <a:rPr lang="en-US" b="1" dirty="0" smtClean="0"/>
              <a:t>	</a:t>
            </a:r>
            <a:endParaRPr lang="en-US" dirty="0" smtClean="0"/>
          </a:p>
          <a:p>
            <a:endParaRPr lang="en-US" dirty="0"/>
          </a:p>
        </p:txBody>
      </p:sp>
      <p:pic>
        <p:nvPicPr>
          <p:cNvPr id="13" name="Picture 12"/>
          <p:cNvPicPr/>
          <p:nvPr/>
        </p:nvPicPr>
        <p:blipFill>
          <a:blip r:embed="rId2"/>
          <a:stretch>
            <a:fillRect/>
          </a:stretch>
        </p:blipFill>
        <p:spPr bwMode="auto">
          <a:xfrm>
            <a:off x="604434" y="4539918"/>
            <a:ext cx="4734060" cy="2253802"/>
          </a:xfrm>
          <a:prstGeom prst="rect">
            <a:avLst/>
          </a:prstGeom>
        </p:spPr>
      </p:pic>
      <p:pic>
        <p:nvPicPr>
          <p:cNvPr id="14" name="Picture 13"/>
          <p:cNvPicPr/>
          <p:nvPr/>
        </p:nvPicPr>
        <p:blipFill>
          <a:blip r:embed="rId3"/>
          <a:stretch>
            <a:fillRect/>
          </a:stretch>
        </p:blipFill>
        <p:spPr bwMode="auto">
          <a:xfrm>
            <a:off x="5447948" y="1589123"/>
            <a:ext cx="6326881" cy="2380845"/>
          </a:xfrm>
          <a:prstGeom prst="rect">
            <a:avLst/>
          </a:prstGeom>
        </p:spPr>
      </p:pic>
      <p:pic>
        <p:nvPicPr>
          <p:cNvPr id="15" name="Picture 14"/>
          <p:cNvPicPr/>
          <p:nvPr/>
        </p:nvPicPr>
        <p:blipFill>
          <a:blip r:embed="rId4"/>
          <a:stretch>
            <a:fillRect/>
          </a:stretch>
        </p:blipFill>
        <p:spPr bwMode="auto">
          <a:xfrm>
            <a:off x="5572261" y="3898120"/>
            <a:ext cx="6143625" cy="2895600"/>
          </a:xfrm>
          <a:prstGeom prst="rect">
            <a:avLst/>
          </a:prstGeom>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contd</a:t>
            </a:r>
            <a:r>
              <a:rPr lang="en-US" b="1" dirty="0"/>
              <a:t>.</a:t>
            </a:r>
          </a:p>
        </p:txBody>
      </p:sp>
      <p:sp>
        <p:nvSpPr>
          <p:cNvPr id="6" name="Content Placeholder 2"/>
          <p:cNvSpPr>
            <a:spLocks noGrp="1"/>
          </p:cNvSpPr>
          <p:nvPr>
            <p:ph idx="1"/>
          </p:nvPr>
        </p:nvSpPr>
        <p:spPr>
          <a:xfrm>
            <a:off x="679360" y="1589123"/>
            <a:ext cx="5085336" cy="3685242"/>
          </a:xfrm>
        </p:spPr>
        <p:txBody>
          <a:bodyPr>
            <a:normAutofit/>
          </a:bodyPr>
          <a:lstStyle/>
          <a:p>
            <a:pPr marL="0" indent="0">
              <a:buNone/>
            </a:pPr>
            <a:r>
              <a:rPr lang="en-US" dirty="0" smtClean="0"/>
              <a:t>Within the borough </a:t>
            </a:r>
            <a:r>
              <a:rPr lang="en-US" dirty="0" err="1" smtClean="0"/>
              <a:t>Mitte</a:t>
            </a:r>
            <a:r>
              <a:rPr lang="en-US" dirty="0" smtClean="0"/>
              <a:t>, the top popular </a:t>
            </a:r>
            <a:r>
              <a:rPr lang="en-US" dirty="0"/>
              <a:t>venues </a:t>
            </a:r>
            <a:r>
              <a:rPr lang="en-US" dirty="0" smtClean="0"/>
              <a:t>of </a:t>
            </a:r>
            <a:r>
              <a:rPr lang="en-US" dirty="0"/>
              <a:t>all localities include restaurants/hotels, cafes and museums</a:t>
            </a:r>
            <a:endParaRPr lang="en-US" dirty="0" smtClean="0"/>
          </a:p>
          <a:p>
            <a:pPr marL="457200" lvl="1" indent="0">
              <a:buNone/>
            </a:pPr>
            <a:r>
              <a:rPr lang="en-US" sz="1600" b="1" dirty="0" smtClean="0"/>
              <a:t>	</a:t>
            </a:r>
            <a:endParaRPr lang="en-US" sz="1600" dirty="0" smtClean="0"/>
          </a:p>
          <a:p>
            <a:pPr marL="0" indent="0">
              <a:buNone/>
            </a:pPr>
            <a:r>
              <a:rPr lang="en-US" dirty="0"/>
              <a:t>Clustering of localities within the </a:t>
            </a:r>
            <a:r>
              <a:rPr lang="en-US" dirty="0" err="1"/>
              <a:t>Mitte</a:t>
            </a:r>
            <a:r>
              <a:rPr lang="en-US" dirty="0"/>
              <a:t> borough based on top venues shows that five of the six localities have high similarity to each other while one locality within </a:t>
            </a:r>
            <a:r>
              <a:rPr lang="en-US" dirty="0" err="1"/>
              <a:t>Mitte</a:t>
            </a:r>
            <a:r>
              <a:rPr lang="en-US" dirty="0"/>
              <a:t> (Wedding) shows less similarity to the rest of the 5 localities</a:t>
            </a:r>
            <a:endParaRPr lang="en-US" dirty="0"/>
          </a:p>
        </p:txBody>
      </p:sp>
      <p:pic>
        <p:nvPicPr>
          <p:cNvPr id="9" name="Content Placeholder 8"/>
          <p:cNvPicPr>
            <a:picLocks noGrp="1"/>
          </p:cNvPicPr>
          <p:nvPr>
            <p:ph sz="half" idx="2"/>
          </p:nvPr>
        </p:nvPicPr>
        <p:blipFill>
          <a:blip r:embed="rId2"/>
          <a:stretch>
            <a:fillRect/>
          </a:stretch>
        </p:blipFill>
        <p:spPr bwMode="auto">
          <a:xfrm>
            <a:off x="450574" y="3803375"/>
            <a:ext cx="6361044" cy="2756452"/>
          </a:xfrm>
          <a:prstGeom prst="rect">
            <a:avLst/>
          </a:prstGeom>
        </p:spPr>
      </p:pic>
      <p:pic>
        <p:nvPicPr>
          <p:cNvPr id="10" name="Picture 9"/>
          <p:cNvPicPr/>
          <p:nvPr/>
        </p:nvPicPr>
        <p:blipFill>
          <a:blip r:embed="rId3"/>
          <a:stretch>
            <a:fillRect/>
          </a:stretch>
        </p:blipFill>
        <p:spPr bwMode="auto">
          <a:xfrm>
            <a:off x="7040404" y="1897634"/>
            <a:ext cx="5025887" cy="3204453"/>
          </a:xfrm>
          <a:prstGeom prst="rect">
            <a:avLst/>
          </a:prstGeom>
        </p:spPr>
      </p:pic>
      <p:sp>
        <p:nvSpPr>
          <p:cNvPr id="11" name="Rectangle 10"/>
          <p:cNvSpPr/>
          <p:nvPr/>
        </p:nvSpPr>
        <p:spPr>
          <a:xfrm>
            <a:off x="7040403" y="5403194"/>
            <a:ext cx="5025887" cy="981423"/>
          </a:xfrm>
          <a:prstGeom prst="rect">
            <a:avLst/>
          </a:prstGeom>
        </p:spPr>
        <p:txBody>
          <a:bodyPr wrap="square">
            <a:spAutoFit/>
          </a:bodyPr>
          <a:lstStyle/>
          <a:p>
            <a:pPr>
              <a:lnSpc>
                <a:spcPct val="107000"/>
              </a:lnSpc>
              <a:spcAft>
                <a:spcPts val="800"/>
              </a:spcAft>
            </a:pPr>
            <a:r>
              <a:rPr lang="en-US" dirty="0" smtClean="0">
                <a:solidFill>
                  <a:srgbClr val="00000A"/>
                </a:solidFill>
                <a:latin typeface="Times New Roman" panose="02020603050405020304" pitchFamily="18" charset="0"/>
                <a:ea typeface="Calibri" panose="020F0502020204030204" pitchFamily="34" charset="0"/>
                <a:cs typeface="Calibri" panose="020F0502020204030204" pitchFamily="34" charset="0"/>
              </a:rPr>
              <a:t>Most </a:t>
            </a:r>
            <a:r>
              <a:rPr lang="en-US" dirty="0">
                <a:solidFill>
                  <a:srgbClr val="00000A"/>
                </a:solidFill>
                <a:latin typeface="Times New Roman" panose="02020603050405020304" pitchFamily="18" charset="0"/>
                <a:ea typeface="Calibri" panose="020F0502020204030204" pitchFamily="34" charset="0"/>
                <a:cs typeface="Calibri" panose="020F0502020204030204" pitchFamily="34" charset="0"/>
              </a:rPr>
              <a:t>popular venues within the localities </a:t>
            </a:r>
            <a:r>
              <a:rPr lang="en-US" dirty="0" smtClean="0">
                <a:solidFill>
                  <a:srgbClr val="00000A"/>
                </a:solidFill>
                <a:latin typeface="Times New Roman" panose="02020603050405020304" pitchFamily="18" charset="0"/>
                <a:ea typeface="Calibri" panose="020F0502020204030204" pitchFamily="34" charset="0"/>
                <a:cs typeface="Calibri" panose="020F0502020204030204" pitchFamily="34" charset="0"/>
              </a:rPr>
              <a:t>of </a:t>
            </a:r>
            <a:r>
              <a:rPr lang="en-US" dirty="0" err="1" smtClean="0">
                <a:solidFill>
                  <a:srgbClr val="00000A"/>
                </a:solidFill>
                <a:latin typeface="Times New Roman" panose="02020603050405020304" pitchFamily="18" charset="0"/>
                <a:ea typeface="Calibri" panose="020F0502020204030204" pitchFamily="34" charset="0"/>
                <a:cs typeface="Calibri" panose="020F0502020204030204" pitchFamily="34" charset="0"/>
              </a:rPr>
              <a:t>Mitte</a:t>
            </a:r>
            <a:r>
              <a:rPr lang="en-US" dirty="0" smtClean="0">
                <a:solidFill>
                  <a:srgbClr val="00000A"/>
                </a:solidFill>
                <a:latin typeface="Times New Roman" panose="02020603050405020304" pitchFamily="18" charset="0"/>
                <a:ea typeface="Calibri" panose="020F0502020204030204" pitchFamily="34" charset="0"/>
                <a:cs typeface="Calibri" panose="020F0502020204030204" pitchFamily="34" charset="0"/>
              </a:rPr>
              <a:t> borough </a:t>
            </a:r>
            <a:r>
              <a:rPr lang="en-US" dirty="0">
                <a:solidFill>
                  <a:srgbClr val="00000A"/>
                </a:solidFill>
                <a:latin typeface="Times New Roman" panose="02020603050405020304" pitchFamily="18" charset="0"/>
                <a:ea typeface="Calibri" panose="020F0502020204030204" pitchFamily="34" charset="0"/>
                <a:cs typeface="Calibri" panose="020F0502020204030204" pitchFamily="34" charset="0"/>
              </a:rPr>
              <a:t>are identified as restaurants, cafes, bakery, drugstore, bar, bookstore, metro station etc. </a:t>
            </a:r>
            <a:endParaRPr lang="en-US" sz="1600"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323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Results contd.</a:t>
            </a:r>
            <a:endParaRPr lang="en-US" b="1" dirty="0"/>
          </a:p>
        </p:txBody>
      </p:sp>
      <p:sp>
        <p:nvSpPr>
          <p:cNvPr id="3" name="Content Placeholder 2"/>
          <p:cNvSpPr>
            <a:spLocks noGrp="1"/>
          </p:cNvSpPr>
          <p:nvPr>
            <p:ph sz="half" idx="1"/>
          </p:nvPr>
        </p:nvSpPr>
        <p:spPr>
          <a:xfrm>
            <a:off x="609600" y="1796692"/>
            <a:ext cx="5181600" cy="4351338"/>
          </a:xfrm>
        </p:spPr>
        <p:txBody>
          <a:bodyPr/>
          <a:lstStyle/>
          <a:p>
            <a:pPr marL="0" indent="0">
              <a:buNone/>
            </a:pPr>
            <a:r>
              <a:rPr lang="en-US" dirty="0"/>
              <a:t>Results of the analysis of </a:t>
            </a:r>
            <a:r>
              <a:rPr lang="en-US" dirty="0" err="1"/>
              <a:t>Friedrichshain-Kreuzberg</a:t>
            </a:r>
            <a:r>
              <a:rPr lang="en-US" dirty="0"/>
              <a:t> borough localities show that restaurants, cafes, drugstore, bar, metro station, book store </a:t>
            </a:r>
            <a:r>
              <a:rPr lang="en-US" dirty="0" smtClean="0"/>
              <a:t>etc. </a:t>
            </a:r>
            <a:r>
              <a:rPr lang="en-US" dirty="0"/>
              <a:t>are the most popular venues among its </a:t>
            </a:r>
            <a:r>
              <a:rPr lang="en-US" dirty="0" smtClean="0"/>
              <a:t>inhabitants</a:t>
            </a:r>
            <a:endParaRPr lang="en-US" dirty="0"/>
          </a:p>
        </p:txBody>
      </p:sp>
      <p:pic>
        <p:nvPicPr>
          <p:cNvPr id="5" name="Picture 4"/>
          <p:cNvPicPr/>
          <p:nvPr/>
        </p:nvPicPr>
        <p:blipFill>
          <a:blip r:embed="rId2"/>
          <a:stretch>
            <a:fillRect/>
          </a:stretch>
        </p:blipFill>
        <p:spPr bwMode="auto">
          <a:xfrm>
            <a:off x="5833056" y="1796691"/>
            <a:ext cx="5901744" cy="1963939"/>
          </a:xfrm>
          <a:prstGeom prst="rect">
            <a:avLst/>
          </a:prstGeom>
        </p:spPr>
      </p:pic>
      <p:pic>
        <p:nvPicPr>
          <p:cNvPr id="6" name="Picture 5"/>
          <p:cNvPicPr/>
          <p:nvPr/>
        </p:nvPicPr>
        <p:blipFill>
          <a:blip r:embed="rId3"/>
          <a:stretch>
            <a:fillRect/>
          </a:stretch>
        </p:blipFill>
        <p:spPr bwMode="auto">
          <a:xfrm>
            <a:off x="5791200" y="4149579"/>
            <a:ext cx="5943600" cy="1671671"/>
          </a:xfrm>
          <a:prstGeom prst="rect">
            <a:avLst/>
          </a:prstGeom>
        </p:spPr>
      </p:pic>
    </p:spTree>
    <p:extLst>
      <p:ext uri="{BB962C8B-B14F-4D97-AF65-F5344CB8AC3E}">
        <p14:creationId xmlns:p14="http://schemas.microsoft.com/office/powerpoint/2010/main" val="152991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b="1" dirty="0"/>
          </a:p>
        </p:txBody>
      </p:sp>
      <p:sp>
        <p:nvSpPr>
          <p:cNvPr id="3" name="Rectangle 2"/>
          <p:cNvSpPr/>
          <p:nvPr/>
        </p:nvSpPr>
        <p:spPr>
          <a:xfrm>
            <a:off x="185531" y="1472152"/>
            <a:ext cx="11608904" cy="5378075"/>
          </a:xfrm>
          <a:prstGeom prst="rect">
            <a:avLst/>
          </a:prstGeom>
        </p:spPr>
        <p:txBody>
          <a:bodyPr wrap="square">
            <a:spAutoFit/>
          </a:bodyPr>
          <a:lstStyle/>
          <a:p>
            <a:pPr marL="457200" marR="0" algn="just">
              <a:lnSpc>
                <a:spcPct val="107000"/>
              </a:lnSpc>
              <a:spcBef>
                <a:spcPts val="0"/>
              </a:spcBef>
              <a:spcAft>
                <a:spcPts val="0"/>
              </a:spcAft>
            </a:pPr>
            <a:r>
              <a:rPr lang="en-US" sz="1600" dirty="0" err="1" smtClean="0">
                <a:solidFill>
                  <a:srgbClr val="00000A"/>
                </a:solidFill>
                <a:ea typeface="Calibri" panose="020F0502020204030204" pitchFamily="34" charset="0"/>
                <a:cs typeface="Calibri" panose="020F0502020204030204" pitchFamily="34" charset="0"/>
              </a:rPr>
              <a:t>Mitte</a:t>
            </a:r>
            <a:r>
              <a:rPr lang="en-US" sz="1600" dirty="0" smtClean="0">
                <a:solidFill>
                  <a:srgbClr val="00000A"/>
                </a:solidFill>
                <a:ea typeface="Calibri" panose="020F0502020204030204" pitchFamily="34" charset="0"/>
                <a:cs typeface="Calibri" panose="020F0502020204030204" pitchFamily="34" charset="0"/>
              </a:rPr>
              <a:t> </a:t>
            </a:r>
            <a:r>
              <a:rPr lang="en-US" sz="1600" dirty="0">
                <a:solidFill>
                  <a:srgbClr val="00000A"/>
                </a:solidFill>
                <a:ea typeface="Calibri" panose="020F0502020204030204" pitchFamily="34" charset="0"/>
                <a:cs typeface="Calibri" panose="020F0502020204030204" pitchFamily="34" charset="0"/>
              </a:rPr>
              <a:t>borough localities suggests that this borough is likely to be historically important and probably a local and foreign tourist attraction </a:t>
            </a:r>
            <a:r>
              <a:rPr lang="en-US" sz="1600" dirty="0" smtClean="0">
                <a:solidFill>
                  <a:srgbClr val="00000A"/>
                </a:solidFill>
                <a:ea typeface="Calibri" panose="020F0502020204030204" pitchFamily="34" charset="0"/>
                <a:cs typeface="Calibri" panose="020F0502020204030204" pitchFamily="34" charset="0"/>
              </a:rPr>
              <a:t>site</a:t>
            </a:r>
          </a:p>
          <a:p>
            <a:pPr marL="457200" marR="0" algn="just">
              <a:lnSpc>
                <a:spcPct val="107000"/>
              </a:lnSpc>
              <a:spcBef>
                <a:spcPts val="0"/>
              </a:spcBef>
              <a:spcAft>
                <a:spcPts val="0"/>
              </a:spcAft>
            </a:pPr>
            <a:endParaRPr lang="en-US" sz="1600" dirty="0">
              <a:solidFill>
                <a:srgbClr val="00000A"/>
              </a:solidFill>
              <a:ea typeface="Calibri" panose="020F0502020204030204" pitchFamily="34" charset="0"/>
              <a:cs typeface="Calibri" panose="020F0502020204030204" pitchFamily="34" charset="0"/>
            </a:endParaRPr>
          </a:p>
          <a:p>
            <a:pPr marL="457200" marR="0" algn="just">
              <a:lnSpc>
                <a:spcPct val="107000"/>
              </a:lnSpc>
              <a:spcBef>
                <a:spcPts val="0"/>
              </a:spcBef>
              <a:spcAft>
                <a:spcPts val="0"/>
              </a:spcAft>
            </a:pPr>
            <a:r>
              <a:rPr lang="en-US" sz="1600" dirty="0" smtClean="0">
                <a:solidFill>
                  <a:srgbClr val="00000A"/>
                </a:solidFill>
                <a:ea typeface="Calibri" panose="020F0502020204030204" pitchFamily="34" charset="0"/>
                <a:cs typeface="Calibri" panose="020F0502020204030204" pitchFamily="34" charset="0"/>
              </a:rPr>
              <a:t>Restaurants</a:t>
            </a:r>
            <a:r>
              <a:rPr lang="en-US" sz="1600" dirty="0">
                <a:solidFill>
                  <a:srgbClr val="00000A"/>
                </a:solidFill>
                <a:ea typeface="Calibri" panose="020F0502020204030204" pitchFamily="34" charset="0"/>
                <a:cs typeface="Calibri" panose="020F0502020204030204" pitchFamily="34" charset="0"/>
              </a:rPr>
              <a:t>, hotels and cafes are similarly popular within almost all the localities in </a:t>
            </a:r>
            <a:r>
              <a:rPr lang="en-US" sz="1600" dirty="0" err="1">
                <a:solidFill>
                  <a:srgbClr val="00000A"/>
                </a:solidFill>
                <a:ea typeface="Calibri" panose="020F0502020204030204" pitchFamily="34" charset="0"/>
                <a:cs typeface="Calibri" panose="020F0502020204030204" pitchFamily="34" charset="0"/>
              </a:rPr>
              <a:t>Mitte</a:t>
            </a:r>
            <a:r>
              <a:rPr lang="en-US" sz="1600" dirty="0">
                <a:solidFill>
                  <a:srgbClr val="00000A"/>
                </a:solidFill>
                <a:ea typeface="Calibri" panose="020F0502020204030204" pitchFamily="34" charset="0"/>
                <a:cs typeface="Calibri" panose="020F0502020204030204" pitchFamily="34" charset="0"/>
              </a:rPr>
              <a:t> borough as well as some of the other outdoor locations of leisure such as park, trail, and tennis </a:t>
            </a:r>
            <a:r>
              <a:rPr lang="en-US" sz="1600" dirty="0" smtClean="0">
                <a:solidFill>
                  <a:srgbClr val="00000A"/>
                </a:solidFill>
                <a:ea typeface="Calibri" panose="020F0502020204030204" pitchFamily="34" charset="0"/>
                <a:cs typeface="Calibri" panose="020F0502020204030204" pitchFamily="34" charset="0"/>
              </a:rPr>
              <a:t>court providing supporting evidence</a:t>
            </a:r>
            <a:endParaRPr lang="en-US" sz="1600" dirty="0">
              <a:solidFill>
                <a:srgbClr val="00000A"/>
              </a:solidFill>
              <a:ea typeface="Calibri" panose="020F0502020204030204" pitchFamily="34" charset="0"/>
              <a:cs typeface="Calibri" panose="020F0502020204030204" pitchFamily="34" charset="0"/>
            </a:endParaRPr>
          </a:p>
          <a:p>
            <a:pPr marL="457200" marR="0" algn="just">
              <a:lnSpc>
                <a:spcPct val="107000"/>
              </a:lnSpc>
              <a:spcBef>
                <a:spcPts val="0"/>
              </a:spcBef>
              <a:spcAft>
                <a:spcPts val="0"/>
              </a:spcAft>
            </a:pPr>
            <a:r>
              <a:rPr lang="en-US" sz="1600" dirty="0">
                <a:solidFill>
                  <a:srgbClr val="00000A"/>
                </a:solidFill>
                <a:ea typeface="Calibri" panose="020F0502020204030204" pitchFamily="34" charset="0"/>
                <a:cs typeface="Calibri" panose="020F0502020204030204" pitchFamily="34" charset="0"/>
              </a:rPr>
              <a:t> </a:t>
            </a:r>
          </a:p>
          <a:p>
            <a:pPr marL="457200" marR="0" algn="just">
              <a:lnSpc>
                <a:spcPct val="107000"/>
              </a:lnSpc>
              <a:spcBef>
                <a:spcPts val="0"/>
              </a:spcBef>
              <a:spcAft>
                <a:spcPts val="0"/>
              </a:spcAft>
            </a:pPr>
            <a:r>
              <a:rPr lang="en-US" sz="1600" dirty="0" smtClean="0">
                <a:solidFill>
                  <a:srgbClr val="00000A"/>
                </a:solidFill>
                <a:ea typeface="Calibri" panose="020F0502020204030204" pitchFamily="34" charset="0"/>
                <a:cs typeface="Calibri" panose="020F0502020204030204" pitchFamily="34" charset="0"/>
              </a:rPr>
              <a:t>Cluster </a:t>
            </a:r>
            <a:r>
              <a:rPr lang="en-US" sz="1600" dirty="0">
                <a:solidFill>
                  <a:srgbClr val="00000A"/>
                </a:solidFill>
                <a:ea typeface="Calibri" panose="020F0502020204030204" pitchFamily="34" charset="0"/>
                <a:cs typeface="Calibri" panose="020F0502020204030204" pitchFamily="34" charset="0"/>
              </a:rPr>
              <a:t>analysis results of </a:t>
            </a:r>
            <a:r>
              <a:rPr lang="en-US" sz="1600" dirty="0" err="1">
                <a:solidFill>
                  <a:srgbClr val="00000A"/>
                </a:solidFill>
                <a:ea typeface="Calibri" panose="020F0502020204030204" pitchFamily="34" charset="0"/>
                <a:cs typeface="Calibri" panose="020F0502020204030204" pitchFamily="34" charset="0"/>
              </a:rPr>
              <a:t>Mitte</a:t>
            </a:r>
            <a:r>
              <a:rPr lang="en-US" sz="1600" dirty="0">
                <a:solidFill>
                  <a:srgbClr val="00000A"/>
                </a:solidFill>
                <a:ea typeface="Calibri" panose="020F0502020204030204" pitchFamily="34" charset="0"/>
                <a:cs typeface="Calibri" panose="020F0502020204030204" pitchFamily="34" charset="0"/>
              </a:rPr>
              <a:t> borough </a:t>
            </a:r>
            <a:r>
              <a:rPr lang="en-US" sz="1600" dirty="0" smtClean="0">
                <a:solidFill>
                  <a:srgbClr val="00000A"/>
                </a:solidFill>
                <a:ea typeface="Calibri" panose="020F0502020204030204" pitchFamily="34" charset="0"/>
                <a:cs typeface="Calibri" panose="020F0502020204030204" pitchFamily="34" charset="0"/>
              </a:rPr>
              <a:t>localities shows, </a:t>
            </a:r>
            <a:r>
              <a:rPr lang="en-US" sz="1600" dirty="0">
                <a:solidFill>
                  <a:srgbClr val="00000A"/>
                </a:solidFill>
                <a:ea typeface="Calibri" panose="020F0502020204030204" pitchFamily="34" charset="0"/>
                <a:cs typeface="Calibri" panose="020F0502020204030204" pitchFamily="34" charset="0"/>
              </a:rPr>
              <a:t>the most popular venues within the cluster with 5 </a:t>
            </a:r>
            <a:r>
              <a:rPr lang="en-US" sz="1600" dirty="0" smtClean="0">
                <a:solidFill>
                  <a:srgbClr val="00000A"/>
                </a:solidFill>
                <a:ea typeface="Calibri" panose="020F0502020204030204" pitchFamily="34" charset="0"/>
                <a:cs typeface="Calibri" panose="020F0502020204030204" pitchFamily="34" charset="0"/>
              </a:rPr>
              <a:t>localities are </a:t>
            </a:r>
            <a:r>
              <a:rPr lang="en-US" sz="1600" dirty="0">
                <a:solidFill>
                  <a:srgbClr val="00000A"/>
                </a:solidFill>
                <a:ea typeface="Calibri" panose="020F0502020204030204" pitchFamily="34" charset="0"/>
                <a:cs typeface="Calibri" panose="020F0502020204030204" pitchFamily="34" charset="0"/>
              </a:rPr>
              <a:t>probably tourist attraction sites with historical </a:t>
            </a:r>
            <a:r>
              <a:rPr lang="en-US" sz="1600" dirty="0" smtClean="0">
                <a:solidFill>
                  <a:srgbClr val="00000A"/>
                </a:solidFill>
                <a:ea typeface="Calibri" panose="020F0502020204030204" pitchFamily="34" charset="0"/>
                <a:cs typeface="Calibri" panose="020F0502020204030204" pitchFamily="34" charset="0"/>
              </a:rPr>
              <a:t>value</a:t>
            </a:r>
          </a:p>
          <a:p>
            <a:pPr marL="457200" marR="0" algn="just">
              <a:lnSpc>
                <a:spcPct val="107000"/>
              </a:lnSpc>
              <a:spcBef>
                <a:spcPts val="0"/>
              </a:spcBef>
              <a:spcAft>
                <a:spcPts val="0"/>
              </a:spcAft>
            </a:pPr>
            <a:endParaRPr lang="en-US" sz="1600" dirty="0" smtClean="0">
              <a:solidFill>
                <a:srgbClr val="00000A"/>
              </a:solidFill>
              <a:ea typeface="Calibri" panose="020F0502020204030204" pitchFamily="34" charset="0"/>
              <a:cs typeface="Calibri" panose="020F0502020204030204" pitchFamily="34" charset="0"/>
            </a:endParaRPr>
          </a:p>
          <a:p>
            <a:pPr marL="457200" marR="0" algn="just">
              <a:lnSpc>
                <a:spcPct val="107000"/>
              </a:lnSpc>
              <a:spcBef>
                <a:spcPts val="0"/>
              </a:spcBef>
              <a:spcAft>
                <a:spcPts val="0"/>
              </a:spcAft>
            </a:pPr>
            <a:r>
              <a:rPr lang="en-US" sz="1600" dirty="0" smtClean="0">
                <a:solidFill>
                  <a:srgbClr val="00000A"/>
                </a:solidFill>
                <a:ea typeface="Calibri" panose="020F0502020204030204" pitchFamily="34" charset="0"/>
                <a:cs typeface="Calibri" panose="020F0502020204030204" pitchFamily="34" charset="0"/>
              </a:rPr>
              <a:t>Single </a:t>
            </a:r>
            <a:r>
              <a:rPr lang="en-US" sz="1600" dirty="0">
                <a:solidFill>
                  <a:srgbClr val="00000A"/>
                </a:solidFill>
                <a:ea typeface="Calibri" panose="020F0502020204030204" pitchFamily="34" charset="0"/>
                <a:cs typeface="Calibri" panose="020F0502020204030204" pitchFamily="34" charset="0"/>
              </a:rPr>
              <a:t>locality that clustered outside the rest seems to be a domestic area/ residential area since the popular venues include supermarket, pharmacy, gas station </a:t>
            </a:r>
            <a:r>
              <a:rPr lang="en-US" sz="1600" dirty="0" err="1">
                <a:solidFill>
                  <a:srgbClr val="00000A"/>
                </a:solidFill>
                <a:ea typeface="Calibri" panose="020F0502020204030204" pitchFamily="34" charset="0"/>
                <a:cs typeface="Calibri" panose="020F0502020204030204" pitchFamily="34" charset="0"/>
              </a:rPr>
              <a:t>etc</a:t>
            </a:r>
            <a:r>
              <a:rPr lang="en-US" sz="1600" dirty="0">
                <a:solidFill>
                  <a:srgbClr val="00000A"/>
                </a:solidFill>
                <a:ea typeface="Calibri" panose="020F0502020204030204" pitchFamily="34" charset="0"/>
                <a:cs typeface="Calibri" panose="020F0502020204030204" pitchFamily="34" charset="0"/>
              </a:rPr>
              <a:t> unlike localities in other </a:t>
            </a:r>
            <a:r>
              <a:rPr lang="en-US" sz="1600" dirty="0" smtClean="0">
                <a:solidFill>
                  <a:srgbClr val="00000A"/>
                </a:solidFill>
                <a:ea typeface="Calibri" panose="020F0502020204030204" pitchFamily="34" charset="0"/>
                <a:cs typeface="Calibri" panose="020F0502020204030204" pitchFamily="34" charset="0"/>
              </a:rPr>
              <a:t>cluster</a:t>
            </a:r>
            <a:endParaRPr lang="en-US" sz="1600" dirty="0">
              <a:solidFill>
                <a:srgbClr val="00000A"/>
              </a:solidFill>
              <a:ea typeface="Calibri" panose="020F0502020204030204" pitchFamily="34" charset="0"/>
              <a:cs typeface="Calibri" panose="020F0502020204030204" pitchFamily="34" charset="0"/>
            </a:endParaRPr>
          </a:p>
          <a:p>
            <a:pPr marL="457200" marR="0" algn="just">
              <a:lnSpc>
                <a:spcPct val="107000"/>
              </a:lnSpc>
              <a:spcBef>
                <a:spcPts val="0"/>
              </a:spcBef>
              <a:spcAft>
                <a:spcPts val="0"/>
              </a:spcAft>
            </a:pPr>
            <a:r>
              <a:rPr lang="en-US" sz="1600" dirty="0">
                <a:solidFill>
                  <a:srgbClr val="00000A"/>
                </a:solidFill>
                <a:ea typeface="Calibri" panose="020F0502020204030204" pitchFamily="34" charset="0"/>
                <a:cs typeface="Calibri" panose="020F0502020204030204" pitchFamily="34" charset="0"/>
              </a:rPr>
              <a:t> </a:t>
            </a:r>
          </a:p>
          <a:p>
            <a:pPr marL="457200" marR="0" algn="just">
              <a:lnSpc>
                <a:spcPct val="107000"/>
              </a:lnSpc>
              <a:spcBef>
                <a:spcPts val="0"/>
              </a:spcBef>
              <a:spcAft>
                <a:spcPts val="800"/>
              </a:spcAft>
            </a:pPr>
            <a:r>
              <a:rPr lang="en-US" sz="1600" dirty="0">
                <a:solidFill>
                  <a:srgbClr val="00000A"/>
                </a:solidFill>
                <a:ea typeface="Calibri" panose="020F0502020204030204" pitchFamily="34" charset="0"/>
                <a:cs typeface="Calibri" panose="020F0502020204030204" pitchFamily="34" charset="0"/>
              </a:rPr>
              <a:t>Analysis of </a:t>
            </a:r>
            <a:r>
              <a:rPr lang="en-US" sz="1600" dirty="0" err="1"/>
              <a:t>Friedrichshain-Kreuzberg</a:t>
            </a:r>
            <a:r>
              <a:rPr lang="en-US" sz="1600" dirty="0" smtClean="0">
                <a:solidFill>
                  <a:srgbClr val="00000A"/>
                </a:solidFill>
                <a:ea typeface="Calibri" panose="020F0502020204030204" pitchFamily="34" charset="0"/>
                <a:cs typeface="Calibri" panose="020F0502020204030204" pitchFamily="34" charset="0"/>
              </a:rPr>
              <a:t> </a:t>
            </a:r>
            <a:r>
              <a:rPr lang="en-US" sz="1600" dirty="0">
                <a:solidFill>
                  <a:srgbClr val="00000A"/>
                </a:solidFill>
                <a:ea typeface="Calibri" panose="020F0502020204030204" pitchFamily="34" charset="0"/>
                <a:cs typeface="Calibri" panose="020F0502020204030204" pitchFamily="34" charset="0"/>
              </a:rPr>
              <a:t>borough localities suggest that it is mostly a domestic/ residential </a:t>
            </a:r>
            <a:r>
              <a:rPr lang="en-US" sz="1600" dirty="0" smtClean="0">
                <a:solidFill>
                  <a:srgbClr val="00000A"/>
                </a:solidFill>
                <a:ea typeface="Calibri" panose="020F0502020204030204" pitchFamily="34" charset="0"/>
                <a:cs typeface="Calibri" panose="020F0502020204030204" pitchFamily="34" charset="0"/>
              </a:rPr>
              <a:t>area and among </a:t>
            </a:r>
            <a:r>
              <a:rPr lang="en-US" sz="1600" dirty="0">
                <a:solidFill>
                  <a:srgbClr val="00000A"/>
                </a:solidFill>
                <a:ea typeface="Calibri" panose="020F0502020204030204" pitchFamily="34" charset="0"/>
                <a:cs typeface="Calibri" panose="020F0502020204030204" pitchFamily="34" charset="0"/>
              </a:rPr>
              <a:t>the most popular venues, restaurants/cafes, </a:t>
            </a:r>
            <a:r>
              <a:rPr lang="en-US" sz="1600" dirty="0" err="1">
                <a:solidFill>
                  <a:srgbClr val="00000A"/>
                </a:solidFill>
                <a:ea typeface="Calibri" panose="020F0502020204030204" pitchFamily="34" charset="0"/>
                <a:cs typeface="Calibri" panose="020F0502020204030204" pitchFamily="34" charset="0"/>
              </a:rPr>
              <a:t>backery</a:t>
            </a:r>
            <a:r>
              <a:rPr lang="en-US" sz="1600" dirty="0">
                <a:solidFill>
                  <a:srgbClr val="00000A"/>
                </a:solidFill>
                <a:ea typeface="Calibri" panose="020F0502020204030204" pitchFamily="34" charset="0"/>
                <a:cs typeface="Calibri" panose="020F0502020204030204" pitchFamily="34" charset="0"/>
              </a:rPr>
              <a:t>, </a:t>
            </a:r>
            <a:r>
              <a:rPr lang="en-US" sz="1600" dirty="0" err="1">
                <a:solidFill>
                  <a:srgbClr val="00000A"/>
                </a:solidFill>
                <a:ea typeface="Calibri" panose="020F0502020204030204" pitchFamily="34" charset="0"/>
                <a:cs typeface="Calibri" panose="020F0502020204030204" pitchFamily="34" charset="0"/>
              </a:rPr>
              <a:t>drugstore,bar,metro</a:t>
            </a:r>
            <a:r>
              <a:rPr lang="en-US" sz="1600" dirty="0">
                <a:solidFill>
                  <a:srgbClr val="00000A"/>
                </a:solidFill>
                <a:ea typeface="Calibri" panose="020F0502020204030204" pitchFamily="34" charset="0"/>
                <a:cs typeface="Calibri" panose="020F0502020204030204" pitchFamily="34" charset="0"/>
              </a:rPr>
              <a:t> station, book store were seen supporting the </a:t>
            </a:r>
            <a:r>
              <a:rPr lang="en-US" sz="1600" dirty="0" smtClean="0">
                <a:solidFill>
                  <a:srgbClr val="00000A"/>
                </a:solidFill>
                <a:ea typeface="Calibri" panose="020F0502020204030204" pitchFamily="34" charset="0"/>
                <a:cs typeface="Calibri" panose="020F0502020204030204" pitchFamily="34" charset="0"/>
              </a:rPr>
              <a:t>suggestion</a:t>
            </a:r>
          </a:p>
          <a:p>
            <a:r>
              <a:rPr lang="en-US" sz="1600" dirty="0"/>
              <a:t> </a:t>
            </a:r>
            <a:r>
              <a:rPr lang="en-US" sz="1600" dirty="0" smtClean="0"/>
              <a:t>The </a:t>
            </a:r>
            <a:r>
              <a:rPr lang="en-US" sz="1600" dirty="0"/>
              <a:t>above partial analysis results of borough localities and their popular venues using location data clearly shows that this </a:t>
            </a:r>
            <a:r>
              <a:rPr lang="en-US" sz="1600" dirty="0"/>
              <a:t> </a:t>
            </a:r>
            <a:r>
              <a:rPr lang="en-US" sz="1600" dirty="0" smtClean="0"/>
              <a:t>      type </a:t>
            </a:r>
            <a:r>
              <a:rPr lang="en-US" sz="1600" dirty="0"/>
              <a:t>of analysis is beneficial in identifying which regions/ places to be given the highest priority, what measures to be taken and how they should be implemented in terms of allocating and managing funds to improve the underlying infrastructure of a </a:t>
            </a:r>
            <a:r>
              <a:rPr lang="en-US" sz="1600" dirty="0" smtClean="0"/>
              <a:t>borough</a:t>
            </a:r>
            <a:endParaRPr lang="en-US" sz="1600" dirty="0"/>
          </a:p>
          <a:p>
            <a:r>
              <a:rPr lang="en-US" sz="1600" dirty="0"/>
              <a:t> </a:t>
            </a:r>
            <a:endParaRPr lang="en-US" sz="1600" dirty="0">
              <a:solidFill>
                <a:srgbClr val="00000A"/>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78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Rectangle 2"/>
          <p:cNvSpPr/>
          <p:nvPr/>
        </p:nvSpPr>
        <p:spPr>
          <a:xfrm>
            <a:off x="967408" y="2337145"/>
            <a:ext cx="10774017" cy="2759602"/>
          </a:xfrm>
          <a:prstGeom prst="rect">
            <a:avLst/>
          </a:prstGeom>
        </p:spPr>
        <p:txBody>
          <a:bodyPr wrap="square">
            <a:spAutoFit/>
          </a:bodyPr>
          <a:lstStyle/>
          <a:p>
            <a:pPr>
              <a:lnSpc>
                <a:spcPct val="107000"/>
              </a:lnSpc>
              <a:spcAft>
                <a:spcPts val="800"/>
              </a:spcAft>
            </a:pPr>
            <a:r>
              <a:rPr lang="en-US" dirty="0">
                <a:solidFill>
                  <a:srgbClr val="00000A"/>
                </a:solidFill>
                <a:latin typeface="Calibri" panose="020F0502020204030204" pitchFamily="34" charset="0"/>
                <a:ea typeface="Calibri" panose="020F0502020204030204" pitchFamily="34" charset="0"/>
                <a:cs typeface="Calibri" panose="020F0502020204030204" pitchFamily="34" charset="0"/>
              </a:rPr>
              <a:t>A complete analysis of all localities per each and every borough in the Berlin city will ultimately help to understand the most popular places/ venues/ locations among the people and also their popular activities/ behavioral patterns. This information </a:t>
            </a:r>
            <a:r>
              <a:rPr lang="en-US" dirty="0" smtClean="0">
                <a:solidFill>
                  <a:srgbClr val="00000A"/>
                </a:solidFill>
                <a:latin typeface="Calibri" panose="020F0502020204030204" pitchFamily="34" charset="0"/>
                <a:ea typeface="Calibri" panose="020F0502020204030204" pitchFamily="34" charset="0"/>
                <a:cs typeface="Calibri" panose="020F0502020204030204" pitchFamily="34" charset="0"/>
              </a:rPr>
              <a:t>can </a:t>
            </a:r>
            <a:r>
              <a:rPr lang="en-US" dirty="0">
                <a:solidFill>
                  <a:srgbClr val="00000A"/>
                </a:solidFill>
                <a:latin typeface="Calibri" panose="020F0502020204030204" pitchFamily="34" charset="0"/>
                <a:ea typeface="Calibri" panose="020F0502020204030204" pitchFamily="34" charset="0"/>
                <a:cs typeface="Calibri" panose="020F0502020204030204" pitchFamily="34" charset="0"/>
              </a:rPr>
              <a:t>then be effectively used by the local government bodies of boroughs in their decision making/ designing strategies and processes to improve the underlying infrastructure facilities to enhance living standards of mainly its inhabitants as well as its local/ foreign tourists. These measures may include ensuring safety of pedestrians by proper walking tracks/ pavements, pedestrian crossings, improving facilities for dis-able individuals, ample parking spaces with cheap and easy access, beautify the surroundings with trees, plants, ponds etc. Proper disposal facilities of garbage, take measures to ensure  that restaurants/hotels/cafes specially in popular regions provide healthy, clean food etc. </a:t>
            </a:r>
            <a:endParaRPr lang="en-US" dirty="0">
              <a:solidFill>
                <a:srgbClr val="00000A"/>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3126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47</TotalTime>
  <Words>598</Words>
  <Application>Microsoft Office PowerPoint</Application>
  <PresentationFormat>Widescreen</PresentationFormat>
  <Paragraphs>56</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Times New Roman</vt:lpstr>
      <vt:lpstr>WelcomeDoc</vt:lpstr>
      <vt:lpstr>Predicting the most popular and trending locations within the localities of twelve boroughs in the city of Berlin  </vt:lpstr>
      <vt:lpstr>Introduction</vt:lpstr>
      <vt:lpstr>Data</vt:lpstr>
      <vt:lpstr>Results</vt:lpstr>
      <vt:lpstr>Results contd.</vt:lpstr>
      <vt:lpstr>Results contd.</vt:lpstr>
      <vt:lpstr>Discussion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most popular and trending locations within the localities of twelve boroughs in the city of Berlin  </dc:title>
  <dc:creator>sumudu rangika</dc:creator>
  <cp:keywords/>
  <cp:lastModifiedBy>sumudu rangika</cp:lastModifiedBy>
  <cp:revision>10</cp:revision>
  <dcterms:created xsi:type="dcterms:W3CDTF">2019-06-26T17:20:30Z</dcterms:created>
  <dcterms:modified xsi:type="dcterms:W3CDTF">2019-06-26T18:07:55Z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