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B588-0870-4123-9EB5-C60D50156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17D33D-387D-47EC-B442-43C400589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0D9B53-5D46-48F7-B116-E87BA04386CE}"/>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5" name="Footer Placeholder 4">
            <a:extLst>
              <a:ext uri="{FF2B5EF4-FFF2-40B4-BE49-F238E27FC236}">
                <a16:creationId xmlns:a16="http://schemas.microsoft.com/office/drawing/2014/main" id="{747CDBB3-3AB6-4294-8D99-E77600083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C08A3-7999-4658-AC39-E2C748E09731}"/>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60743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FF5F-DF2C-4FE7-A6F1-8CC7C0372E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1319F-EBC4-420E-9831-6C2CF5B0B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EC42A-9AB7-4ED5-817A-BD86E7E2D38B}"/>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5" name="Footer Placeholder 4">
            <a:extLst>
              <a:ext uri="{FF2B5EF4-FFF2-40B4-BE49-F238E27FC236}">
                <a16:creationId xmlns:a16="http://schemas.microsoft.com/office/drawing/2014/main" id="{D3CB7296-A224-4913-8E5A-5C439756F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48375-831E-4FC3-8FC9-8246EDD1399E}"/>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65074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02A20-722E-4706-BAA5-D25F98E158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179898-E8CA-44D7-A412-EA9FA2790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93B64-0782-483A-8141-55E2C8338A29}"/>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5" name="Footer Placeholder 4">
            <a:extLst>
              <a:ext uri="{FF2B5EF4-FFF2-40B4-BE49-F238E27FC236}">
                <a16:creationId xmlns:a16="http://schemas.microsoft.com/office/drawing/2014/main" id="{51E8B298-2C0F-44CA-BE3F-B405D1DCD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4B81D-E850-4015-9597-5F75F3410427}"/>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306347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BF73-951E-4955-9E78-1902E855D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5C869C-4B51-43E7-A646-40421532E3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7EF09-ED0E-48A3-8E1E-C3B5FFB89D35}"/>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5" name="Footer Placeholder 4">
            <a:extLst>
              <a:ext uri="{FF2B5EF4-FFF2-40B4-BE49-F238E27FC236}">
                <a16:creationId xmlns:a16="http://schemas.microsoft.com/office/drawing/2014/main" id="{535A94BA-9973-485E-BD7F-D2C19E947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9CD27-47D1-45AC-86DD-615FFCB1B8EF}"/>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53149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7C71-3C06-4A63-8A7F-E52F8CCACC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E4D2CE-A2D6-4096-90EF-DA356A573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56B4D-9C47-47B7-9803-AF25AB01111C}"/>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5" name="Footer Placeholder 4">
            <a:extLst>
              <a:ext uri="{FF2B5EF4-FFF2-40B4-BE49-F238E27FC236}">
                <a16:creationId xmlns:a16="http://schemas.microsoft.com/office/drawing/2014/main" id="{2B2C88CF-6D2F-4D72-AF01-47DAB0A25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15ADD-A73B-443B-95D8-0F19EB255E68}"/>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137353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BFA0-30BF-4993-AC38-E7640B60F7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19960-AEC6-42CF-88F7-3AB2AEA4F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307C90-C788-47FE-BE9A-A050F686B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7BB195-6F36-4B7C-A38B-FC9ADF15A54C}"/>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6" name="Footer Placeholder 5">
            <a:extLst>
              <a:ext uri="{FF2B5EF4-FFF2-40B4-BE49-F238E27FC236}">
                <a16:creationId xmlns:a16="http://schemas.microsoft.com/office/drawing/2014/main" id="{BD864934-E9D4-4C35-92B5-85137DAE2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E0936F-1BBF-4E3D-A589-4FA277FCFE8E}"/>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405149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3322-DC6B-4D4C-881F-008E0684E9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CB484-5A43-4286-8FA9-26AF33144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7E0F9-C2AC-4795-A1E2-2FBC15067F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A14862-0D71-4F03-93A9-EE4A03BAA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D8623-E3C0-401B-B583-85A30A0514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14F918-F564-445E-8475-3DB0F0CC864F}"/>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8" name="Footer Placeholder 7">
            <a:extLst>
              <a:ext uri="{FF2B5EF4-FFF2-40B4-BE49-F238E27FC236}">
                <a16:creationId xmlns:a16="http://schemas.microsoft.com/office/drawing/2014/main" id="{F4B4B225-64DF-4526-B84D-0A796907F4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110A7E-9D79-4793-810D-85BD5686FD3E}"/>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37086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3893-EDC1-4C76-B8A3-17BE4BEA73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7E8284-0127-4E72-8771-E62F8D18EDB2}"/>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4" name="Footer Placeholder 3">
            <a:extLst>
              <a:ext uri="{FF2B5EF4-FFF2-40B4-BE49-F238E27FC236}">
                <a16:creationId xmlns:a16="http://schemas.microsoft.com/office/drawing/2014/main" id="{667D6997-AF65-46B7-9A62-1DC933E641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FE632B-20FF-4C6C-AE71-FF10A74AD62E}"/>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322706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5862A-93B9-4EFD-A0C2-7A2AA3327395}"/>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3" name="Footer Placeholder 2">
            <a:extLst>
              <a:ext uri="{FF2B5EF4-FFF2-40B4-BE49-F238E27FC236}">
                <a16:creationId xmlns:a16="http://schemas.microsoft.com/office/drawing/2014/main" id="{5F84A764-EC36-4CBE-A8C1-11E63C3D6F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AF2581-5979-4085-B21E-0A94E5723385}"/>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36648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42F5-4F1F-478C-95AE-8A6894CC4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81BC68-B626-428D-AA90-16E39EFFB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ECD5BB-CFEC-47F7-9E18-E22DD9390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CD38E-8F46-4BA5-8462-6708E3083659}"/>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6" name="Footer Placeholder 5">
            <a:extLst>
              <a:ext uri="{FF2B5EF4-FFF2-40B4-BE49-F238E27FC236}">
                <a16:creationId xmlns:a16="http://schemas.microsoft.com/office/drawing/2014/main" id="{1A347C19-E5F6-4BD6-9220-27316C964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2EA358-326D-4690-9136-DF815B1FB861}"/>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145154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87A3-BC07-4848-9B35-42FC0581F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540D95-DF49-40AD-88E6-50DBA711E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7917F8-3029-4241-B8FE-4077966A5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40998-0505-47D3-8376-731F21C20983}"/>
              </a:ext>
            </a:extLst>
          </p:cNvPr>
          <p:cNvSpPr>
            <a:spLocks noGrp="1"/>
          </p:cNvSpPr>
          <p:nvPr>
            <p:ph type="dt" sz="half" idx="10"/>
          </p:nvPr>
        </p:nvSpPr>
        <p:spPr/>
        <p:txBody>
          <a:bodyPr/>
          <a:lstStyle/>
          <a:p>
            <a:fld id="{0E2E19E4-C6FA-4BC4-AC13-413F4B304F88}" type="datetimeFigureOut">
              <a:rPr lang="en-IN" smtClean="0"/>
              <a:t>02-03-2020</a:t>
            </a:fld>
            <a:endParaRPr lang="en-IN"/>
          </a:p>
        </p:txBody>
      </p:sp>
      <p:sp>
        <p:nvSpPr>
          <p:cNvPr id="6" name="Footer Placeholder 5">
            <a:extLst>
              <a:ext uri="{FF2B5EF4-FFF2-40B4-BE49-F238E27FC236}">
                <a16:creationId xmlns:a16="http://schemas.microsoft.com/office/drawing/2014/main" id="{C1662107-9024-40FD-84F8-A1AD67E33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E92F2F-99B0-4574-8DFF-2EC0617592C8}"/>
              </a:ext>
            </a:extLst>
          </p:cNvPr>
          <p:cNvSpPr>
            <a:spLocks noGrp="1"/>
          </p:cNvSpPr>
          <p:nvPr>
            <p:ph type="sldNum" sz="quarter" idx="12"/>
          </p:nvPr>
        </p:nvSpPr>
        <p:spPr/>
        <p:txBody>
          <a:bodyPr/>
          <a:lstStyle/>
          <a:p>
            <a:fld id="{1D8F937A-FD80-428C-82EB-49633966108E}" type="slidenum">
              <a:rPr lang="en-IN" smtClean="0"/>
              <a:t>‹#›</a:t>
            </a:fld>
            <a:endParaRPr lang="en-IN"/>
          </a:p>
        </p:txBody>
      </p:sp>
    </p:spTree>
    <p:extLst>
      <p:ext uri="{BB962C8B-B14F-4D97-AF65-F5344CB8AC3E}">
        <p14:creationId xmlns:p14="http://schemas.microsoft.com/office/powerpoint/2010/main" val="303746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721B3-EB17-4F81-AC1C-2A54A6862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4BF70-189C-4207-978A-B1AA0CE69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FE501-4E3B-4E84-8DDF-3D7781A18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E19E4-C6FA-4BC4-AC13-413F4B304F88}" type="datetimeFigureOut">
              <a:rPr lang="en-IN" smtClean="0"/>
              <a:t>02-03-2020</a:t>
            </a:fld>
            <a:endParaRPr lang="en-IN"/>
          </a:p>
        </p:txBody>
      </p:sp>
      <p:sp>
        <p:nvSpPr>
          <p:cNvPr id="5" name="Footer Placeholder 4">
            <a:extLst>
              <a:ext uri="{FF2B5EF4-FFF2-40B4-BE49-F238E27FC236}">
                <a16:creationId xmlns:a16="http://schemas.microsoft.com/office/drawing/2014/main" id="{998EBED1-E795-4D20-B99B-DC78D1421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F39ED1-D3DE-4A0B-8F61-F051309FE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F937A-FD80-428C-82EB-49633966108E}" type="slidenum">
              <a:rPr lang="en-IN" smtClean="0"/>
              <a:t>‹#›</a:t>
            </a:fld>
            <a:endParaRPr lang="en-IN"/>
          </a:p>
        </p:txBody>
      </p:sp>
    </p:spTree>
    <p:extLst>
      <p:ext uri="{BB962C8B-B14F-4D97-AF65-F5344CB8AC3E}">
        <p14:creationId xmlns:p14="http://schemas.microsoft.com/office/powerpoint/2010/main" val="213379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A30-E047-4670-A52D-F345A9B64E6C}"/>
              </a:ext>
            </a:extLst>
          </p:cNvPr>
          <p:cNvSpPr>
            <a:spLocks noGrp="1"/>
          </p:cNvSpPr>
          <p:nvPr>
            <p:ph type="ctrTitle"/>
          </p:nvPr>
        </p:nvSpPr>
        <p:spPr/>
        <p:txBody>
          <a:bodyPr/>
          <a:lstStyle/>
          <a:p>
            <a:r>
              <a:rPr lang="en-US" b="1" i="1" dirty="0">
                <a:solidFill>
                  <a:schemeClr val="accent6"/>
                </a:solidFill>
                <a:latin typeface="Verdana"/>
              </a:rPr>
              <a:t>Round 2 Phase 1 </a:t>
            </a:r>
            <a:endParaRPr lang="en-IN" dirty="0"/>
          </a:p>
        </p:txBody>
      </p:sp>
      <p:sp>
        <p:nvSpPr>
          <p:cNvPr id="3" name="Subtitle 2">
            <a:extLst>
              <a:ext uri="{FF2B5EF4-FFF2-40B4-BE49-F238E27FC236}">
                <a16:creationId xmlns:a16="http://schemas.microsoft.com/office/drawing/2014/main" id="{68BC077B-9DD7-45CB-AD1E-1616237E7ACD}"/>
              </a:ext>
            </a:extLst>
          </p:cNvPr>
          <p:cNvSpPr>
            <a:spLocks noGrp="1"/>
          </p:cNvSpPr>
          <p:nvPr>
            <p:ph type="subTitle" idx="1"/>
          </p:nvPr>
        </p:nvSpPr>
        <p:spPr/>
        <p:txBody>
          <a:bodyPr>
            <a:normAutofit/>
          </a:bodyPr>
          <a:lstStyle/>
          <a:p>
            <a:r>
              <a:rPr lang="en-IN" sz="8000" b="1" i="1" dirty="0">
                <a:solidFill>
                  <a:schemeClr val="accent6"/>
                </a:solidFill>
                <a:latin typeface="Verdana" panose="020B0604030504040204" pitchFamily="34" charset="0"/>
                <a:ea typeface="Verdana" panose="020B0604030504040204" pitchFamily="34" charset="0"/>
              </a:rPr>
              <a:t>IDEATION</a:t>
            </a:r>
          </a:p>
        </p:txBody>
      </p:sp>
    </p:spTree>
    <p:extLst>
      <p:ext uri="{BB962C8B-B14F-4D97-AF65-F5344CB8AC3E}">
        <p14:creationId xmlns:p14="http://schemas.microsoft.com/office/powerpoint/2010/main" val="4353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buNone/>
            </a:pPr>
            <a:r>
              <a:rPr lang="en-IN" dirty="0"/>
              <a:t>Checking out is the final and important step in shopping. Very often, it takes a long time, especially when the number of customers is very high to do manual billing by the shopping centre staff. Due to this, the customers are usually frustrated and may lead to losing the customers. Self Checkout is a solution for this problem.</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business problem icon">
            <a:extLst>
              <a:ext uri="{FF2B5EF4-FFF2-40B4-BE49-F238E27FC236}">
                <a16:creationId xmlns:a16="http://schemas.microsoft.com/office/drawing/2014/main" id="{C81D1695-FF52-4817-B49E-8B21EB21F0A6}"/>
              </a:ext>
            </a:extLst>
          </p:cNvPr>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9587" y="427169"/>
            <a:ext cx="1012564" cy="10125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0251446-48E5-4FD2-8D07-75FBE70F1190}"/>
              </a:ext>
            </a:extLst>
          </p:cNvPr>
          <p:cNvSpPr/>
          <p:nvPr/>
        </p:nvSpPr>
        <p:spPr>
          <a:xfrm>
            <a:off x="2388216" y="503429"/>
            <a:ext cx="8539517" cy="860044"/>
          </a:xfrm>
          <a:prstGeom prst="rect">
            <a:avLst/>
          </a:prstGeom>
        </p:spPr>
        <p:txBody>
          <a:bodyPr wrap="none">
            <a:spAutoFit/>
          </a:bodyPr>
          <a:lstStyle/>
          <a:p>
            <a:pPr algn="ctr">
              <a:lnSpc>
                <a:spcPct val="110000"/>
              </a:lnSpc>
              <a:spcBef>
                <a:spcPts val="300"/>
              </a:spcBef>
              <a:spcAft>
                <a:spcPts val="600"/>
              </a:spcAft>
            </a:pPr>
            <a:r>
              <a:rPr lang="en-US" sz="5000" b="1" dirty="0">
                <a:solidFill>
                  <a:schemeClr val="tx2"/>
                </a:solidFill>
                <a:latin typeface="Verdana" panose="020B0604030504040204" pitchFamily="34" charset="0"/>
                <a:ea typeface="Verdana" panose="020B0604030504040204" pitchFamily="34" charset="0"/>
                <a:cs typeface="Verdana" panose="020B0604030504040204" pitchFamily="34" charset="0"/>
              </a:rPr>
              <a:t>Brief Business Problem</a:t>
            </a:r>
          </a:p>
        </p:txBody>
      </p:sp>
    </p:spTree>
    <p:extLst>
      <p:ext uri="{BB962C8B-B14F-4D97-AF65-F5344CB8AC3E}">
        <p14:creationId xmlns:p14="http://schemas.microsoft.com/office/powerpoint/2010/main" val="249474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Innovative solution enabled by IoT can help address the given problem. Real time data from conveyor belt, like in airports, on which the items go, will come a long way in the process of self checkout. The items will be available to the customer on the other side after billing and payment is done by the customer. The customer will be scanned thoroughly by automated scanners to prevent theft of items and then handed over the items.</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3014192" y="503429"/>
            <a:ext cx="7287572" cy="921471"/>
          </a:xfrm>
          <a:prstGeom prst="rect">
            <a:avLst/>
          </a:prstGeom>
        </p:spPr>
        <p:txBody>
          <a:bodyPr wrap="none">
            <a:spAutoFit/>
          </a:bodyPr>
          <a:lstStyle/>
          <a:p>
            <a:pPr algn="ctr">
              <a:lnSpc>
                <a:spcPct val="110000"/>
              </a:lnSpc>
              <a:spcBef>
                <a:spcPts val="300"/>
              </a:spcBef>
              <a:spcAft>
                <a:spcPts val="600"/>
              </a:spcAft>
            </a:pPr>
            <a:r>
              <a:rPr lang="en-US" sz="5400" b="1" dirty="0">
                <a:solidFill>
                  <a:schemeClr val="accent1"/>
                </a:solidFill>
                <a:latin typeface="Verdana" panose="020B0604030504040204" pitchFamily="34" charset="0"/>
                <a:ea typeface="Verdana" panose="020B0604030504040204" pitchFamily="34" charset="0"/>
                <a:cs typeface="Verdana" panose="020B0604030504040204" pitchFamily="34" charset="0"/>
              </a:rPr>
              <a:t>Proposed Solution</a:t>
            </a:r>
          </a:p>
        </p:txBody>
      </p:sp>
      <p:pic>
        <p:nvPicPr>
          <p:cNvPr id="7" name="Picture 4" descr="Image result for solution icon">
            <a:extLst>
              <a:ext uri="{FF2B5EF4-FFF2-40B4-BE49-F238E27FC236}">
                <a16:creationId xmlns:a16="http://schemas.microsoft.com/office/drawing/2014/main" id="{A9924F6D-35C4-47F4-B8AC-8873037755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764" y="503429"/>
            <a:ext cx="860044" cy="86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2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514350" indent="-514350">
              <a:buAutoNum type="arabicPeriod"/>
            </a:pPr>
            <a:r>
              <a:rPr lang="en-IN" dirty="0"/>
              <a:t>Open Source : </a:t>
            </a:r>
          </a:p>
          <a:p>
            <a:r>
              <a:rPr lang="en-IN" dirty="0"/>
              <a:t>Bar Code Readers, Raspberry Pi + </a:t>
            </a:r>
            <a:r>
              <a:rPr lang="en-IN" dirty="0" err="1"/>
              <a:t>WiFi</a:t>
            </a:r>
            <a:r>
              <a:rPr lang="en-IN" dirty="0"/>
              <a:t> Module, LCD/LED Display, Billing Machine, Python.</a:t>
            </a:r>
          </a:p>
          <a:p>
            <a:pPr marL="0" indent="0">
              <a:buNone/>
            </a:pPr>
            <a:r>
              <a:rPr lang="en-IN" dirty="0"/>
              <a:t>2. Licensed :</a:t>
            </a:r>
          </a:p>
          <a:p>
            <a:r>
              <a:rPr lang="en-IN" dirty="0"/>
              <a:t>Payment Gateways and options.</a:t>
            </a:r>
          </a:p>
          <a:p>
            <a:endParaRPr lang="en-IN" dirty="0"/>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2819429" y="503429"/>
            <a:ext cx="7677102" cy="860044"/>
          </a:xfrm>
          <a:prstGeom prst="rect">
            <a:avLst/>
          </a:prstGeom>
        </p:spPr>
        <p:txBody>
          <a:bodyPr wrap="none">
            <a:spAutoFit/>
          </a:bodyPr>
          <a:lstStyle/>
          <a:p>
            <a:pPr algn="ctr">
              <a:lnSpc>
                <a:spcPct val="110000"/>
              </a:lnSpc>
              <a:spcBef>
                <a:spcPts val="300"/>
              </a:spcBef>
              <a:spcAft>
                <a:spcPts val="600"/>
              </a:spcAft>
            </a:pPr>
            <a:r>
              <a:rPr lang="en-US" sz="5000" b="1" dirty="0">
                <a:solidFill>
                  <a:schemeClr val="tx2"/>
                </a:solidFill>
                <a:latin typeface="Verdana" panose="020B0604030504040204" pitchFamily="34" charset="0"/>
                <a:ea typeface="Verdana" panose="020B0604030504040204" pitchFamily="34" charset="0"/>
                <a:cs typeface="Verdana" panose="020B0604030504040204" pitchFamily="34" charset="0"/>
              </a:rPr>
              <a:t>Proposed Tech Stack</a:t>
            </a:r>
          </a:p>
        </p:txBody>
      </p:sp>
      <p:pic>
        <p:nvPicPr>
          <p:cNvPr id="7" name="Picture 6" descr="Image result for tech stack icon">
            <a:extLst>
              <a:ext uri="{FF2B5EF4-FFF2-40B4-BE49-F238E27FC236}">
                <a16:creationId xmlns:a16="http://schemas.microsoft.com/office/drawing/2014/main" id="{F3F84CDE-EAFF-42D0-90A8-59C55EA5220F}"/>
              </a:ext>
            </a:extLst>
          </p:cNvPr>
          <p:cNvPicPr>
            <a:picLocks noChangeAspect="1" noChangeArrowheads="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28700" y="502011"/>
            <a:ext cx="762786" cy="86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41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buNone/>
            </a:pPr>
            <a:r>
              <a:rPr lang="en-IN" dirty="0"/>
              <a:t>Shopping Centres and other big retail chains have a very big market in the world. This solution will help them in directing the staff involved in billing and checkout work to other work stations thereby improving hospitality of the customers. It also is customer friendly and easy to use. Once installed, it reduces overall maintenance and operational costs. It will also help in real time monitoring and preventing of thefts to a large extent.</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1781486" y="503429"/>
            <a:ext cx="9533379" cy="860044"/>
          </a:xfrm>
          <a:prstGeom prst="rect">
            <a:avLst/>
          </a:prstGeom>
        </p:spPr>
        <p:txBody>
          <a:bodyPr wrap="none">
            <a:spAutoFit/>
          </a:bodyPr>
          <a:lstStyle/>
          <a:p>
            <a:pPr algn="ctr">
              <a:lnSpc>
                <a:spcPct val="110000"/>
              </a:lnSpc>
              <a:spcBef>
                <a:spcPts val="300"/>
              </a:spcBef>
              <a:spcAft>
                <a:spcPts val="600"/>
              </a:spcAft>
            </a:pPr>
            <a:r>
              <a:rPr lang="en-US" sz="5000" b="1" dirty="0">
                <a:solidFill>
                  <a:schemeClr val="accent6"/>
                </a:solidFill>
                <a:latin typeface="Verdana" panose="020B0604030504040204" pitchFamily="34" charset="0"/>
                <a:ea typeface="Verdana" panose="020B0604030504040204" pitchFamily="34" charset="0"/>
                <a:cs typeface="Verdana" panose="020B0604030504040204" pitchFamily="34" charset="0"/>
              </a:rPr>
              <a:t>Market Place/ Positioning</a:t>
            </a:r>
          </a:p>
        </p:txBody>
      </p:sp>
      <p:pic>
        <p:nvPicPr>
          <p:cNvPr id="7" name="Picture 8" descr="Image result for position icon">
            <a:extLst>
              <a:ext uri="{FF2B5EF4-FFF2-40B4-BE49-F238E27FC236}">
                <a16:creationId xmlns:a16="http://schemas.microsoft.com/office/drawing/2014/main" id="{587EDCB3-3523-4C06-8181-EAB7A57D1D8D}"/>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7135" y="573733"/>
            <a:ext cx="789740" cy="78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04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lvl="1" indent="0">
              <a:spcBef>
                <a:spcPts val="300"/>
              </a:spcBef>
              <a:buSzPct val="100000"/>
              <a:buNone/>
            </a:pPr>
            <a:r>
              <a:rPr lang="en-IN" dirty="0"/>
              <a:t>Effort : Person Hours – 3*(4hours*5days*4weeks)=240 hours</a:t>
            </a:r>
          </a:p>
          <a:p>
            <a:pPr marL="0" lvl="1" indent="0">
              <a:spcBef>
                <a:spcPts val="300"/>
              </a:spcBef>
              <a:buSzPct val="100000"/>
              <a:buNone/>
            </a:pPr>
            <a:r>
              <a:rPr lang="en-IN" dirty="0"/>
              <a:t>Cost :</a:t>
            </a:r>
          </a:p>
          <a:p>
            <a:pPr marL="457200" lvl="1" indent="-457200">
              <a:spcBef>
                <a:spcPts val="300"/>
              </a:spcBef>
              <a:buSzPct val="100000"/>
              <a:buAutoNum type="arabicPeriod"/>
            </a:pPr>
            <a:r>
              <a:rPr lang="en-IN" dirty="0"/>
              <a:t>Hardware : 6000-8000</a:t>
            </a:r>
          </a:p>
          <a:p>
            <a:pPr marL="457200" lvl="1" indent="-457200">
              <a:spcBef>
                <a:spcPts val="300"/>
              </a:spcBef>
              <a:buSzPct val="100000"/>
              <a:buAutoNum type="arabicPeriod"/>
            </a:pPr>
            <a:r>
              <a:rPr lang="en-IN" dirty="0"/>
              <a:t>Software : Free</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2998829" y="424024"/>
            <a:ext cx="6689653" cy="1176219"/>
          </a:xfrm>
          <a:prstGeom prst="rect">
            <a:avLst/>
          </a:prstGeom>
        </p:spPr>
        <p:txBody>
          <a:bodyPr wrap="none">
            <a:spAutoFit/>
          </a:bodyPr>
          <a:lstStyle/>
          <a:p>
            <a:pPr algn="ctr">
              <a:lnSpc>
                <a:spcPct val="110000"/>
              </a:lnSpc>
              <a:spcBef>
                <a:spcPts val="300"/>
              </a:spcBef>
              <a:spcAft>
                <a:spcPts val="600"/>
              </a:spcAft>
            </a:pPr>
            <a:r>
              <a:rPr lang="en-US" sz="3000" b="1" dirty="0">
                <a:solidFill>
                  <a:schemeClr val="accent5"/>
                </a:solidFill>
                <a:latin typeface="Verdana" panose="020B0604030504040204" pitchFamily="34" charset="0"/>
                <a:ea typeface="Verdana" panose="020B0604030504040204" pitchFamily="34" charset="0"/>
                <a:cs typeface="Verdana" panose="020B0604030504040204" pitchFamily="34" charset="0"/>
              </a:rPr>
              <a:t>Effort (Hours) and </a:t>
            </a:r>
          </a:p>
          <a:p>
            <a:pPr algn="ctr">
              <a:lnSpc>
                <a:spcPct val="110000"/>
              </a:lnSpc>
              <a:spcBef>
                <a:spcPts val="300"/>
              </a:spcBef>
              <a:spcAft>
                <a:spcPts val="600"/>
              </a:spcAft>
            </a:pPr>
            <a:r>
              <a:rPr lang="en-US" sz="3000" b="1" dirty="0">
                <a:solidFill>
                  <a:schemeClr val="accent5"/>
                </a:solidFill>
                <a:latin typeface="Verdana" panose="020B0604030504040204" pitchFamily="34" charset="0"/>
                <a:ea typeface="Verdana" panose="020B0604030504040204" pitchFamily="34" charset="0"/>
                <a:cs typeface="Verdana" panose="020B0604030504040204" pitchFamily="34" charset="0"/>
              </a:rPr>
              <a:t>Cost (INR) of Implementation</a:t>
            </a:r>
          </a:p>
        </p:txBody>
      </p:sp>
      <p:pic>
        <p:nvPicPr>
          <p:cNvPr id="7" name="Picture 10" descr="Image result for cost icon">
            <a:extLst>
              <a:ext uri="{FF2B5EF4-FFF2-40B4-BE49-F238E27FC236}">
                <a16:creationId xmlns:a16="http://schemas.microsoft.com/office/drawing/2014/main" id="{3513858E-E60C-45FF-B641-5AFFA6F71A33}"/>
              </a:ext>
            </a:extLst>
          </p:cNvPr>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7135" y="500268"/>
            <a:ext cx="865939" cy="10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7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lgn="ctr">
              <a:buNone/>
            </a:pPr>
            <a:r>
              <a:rPr lang="en-IN" dirty="0"/>
              <a:t>IoT</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2828109" y="424024"/>
            <a:ext cx="7031092" cy="921471"/>
          </a:xfrm>
          <a:prstGeom prst="rect">
            <a:avLst/>
          </a:prstGeom>
        </p:spPr>
        <p:txBody>
          <a:bodyPr wrap="none">
            <a:spAutoFit/>
          </a:bodyPr>
          <a:lstStyle/>
          <a:p>
            <a:pPr algn="ctr">
              <a:lnSpc>
                <a:spcPct val="110000"/>
              </a:lnSpc>
              <a:spcBef>
                <a:spcPts val="300"/>
              </a:spcBef>
              <a:spcAft>
                <a:spcPts val="600"/>
              </a:spcAft>
            </a:pPr>
            <a:r>
              <a:rPr lang="en-US" sz="54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Theme Alignment</a:t>
            </a:r>
          </a:p>
        </p:txBody>
      </p:sp>
      <p:pic>
        <p:nvPicPr>
          <p:cNvPr id="8" name="Picture 12" descr="Image result for technology icon">
            <a:extLst>
              <a:ext uri="{FF2B5EF4-FFF2-40B4-BE49-F238E27FC236}">
                <a16:creationId xmlns:a16="http://schemas.microsoft.com/office/drawing/2014/main" id="{E5E6BF51-93E4-4903-B487-14A806823CF0}"/>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9810" y="424024"/>
            <a:ext cx="1099977" cy="1099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79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lgn="ctr">
              <a:buNone/>
            </a:pPr>
            <a:r>
              <a:rPr lang="en-IN" dirty="0"/>
              <a:t>Consumer – Hospitality and Services</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2451403" y="424024"/>
            <a:ext cx="7784503" cy="921471"/>
          </a:xfrm>
          <a:prstGeom prst="rect">
            <a:avLst/>
          </a:prstGeom>
        </p:spPr>
        <p:txBody>
          <a:bodyPr wrap="none">
            <a:spAutoFit/>
          </a:bodyPr>
          <a:lstStyle/>
          <a:p>
            <a:pPr algn="ctr">
              <a:lnSpc>
                <a:spcPct val="110000"/>
              </a:lnSpc>
              <a:spcBef>
                <a:spcPts val="300"/>
              </a:spcBef>
              <a:spcAft>
                <a:spcPts val="600"/>
              </a:spcAft>
            </a:pPr>
            <a:r>
              <a:rPr lang="en-US" sz="5400" b="1" dirty="0">
                <a:solidFill>
                  <a:schemeClr val="accent5"/>
                </a:solidFill>
                <a:latin typeface="Verdana" panose="020B0604030504040204" pitchFamily="34" charset="0"/>
                <a:ea typeface="Verdana" panose="020B0604030504040204" pitchFamily="34" charset="0"/>
                <a:cs typeface="Verdana" panose="020B0604030504040204" pitchFamily="34" charset="0"/>
              </a:rPr>
              <a:t>Industry Alignment</a:t>
            </a:r>
          </a:p>
        </p:txBody>
      </p:sp>
      <p:grpSp>
        <p:nvGrpSpPr>
          <p:cNvPr id="7" name="Group 6">
            <a:extLst>
              <a:ext uri="{FF2B5EF4-FFF2-40B4-BE49-F238E27FC236}">
                <a16:creationId xmlns:a16="http://schemas.microsoft.com/office/drawing/2014/main" id="{705BA96F-D581-4216-B80A-55EDAD795614}"/>
              </a:ext>
            </a:extLst>
          </p:cNvPr>
          <p:cNvGrpSpPr/>
          <p:nvPr/>
        </p:nvGrpSpPr>
        <p:grpSpPr>
          <a:xfrm>
            <a:off x="933450" y="407891"/>
            <a:ext cx="990731" cy="1116110"/>
            <a:chOff x="5813659" y="3660088"/>
            <a:chExt cx="673766" cy="946813"/>
          </a:xfrm>
        </p:grpSpPr>
        <p:pic>
          <p:nvPicPr>
            <p:cNvPr id="9" name="Picture 14" descr="Image result for industries icon">
              <a:extLst>
                <a:ext uri="{FF2B5EF4-FFF2-40B4-BE49-F238E27FC236}">
                  <a16:creationId xmlns:a16="http://schemas.microsoft.com/office/drawing/2014/main" id="{93B4ED28-D943-46D6-AAF8-B290B24AF58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602" r="56870"/>
            <a:stretch/>
          </p:blipFill>
          <p:spPr bwMode="auto">
            <a:xfrm>
              <a:off x="5813659" y="3660088"/>
              <a:ext cx="635267" cy="6000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Image result for industries icon">
              <a:extLst>
                <a:ext uri="{FF2B5EF4-FFF2-40B4-BE49-F238E27FC236}">
                  <a16:creationId xmlns:a16="http://schemas.microsoft.com/office/drawing/2014/main" id="{2DFC672E-6582-4E0A-87C7-718B2AD5F2A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673" t="-1" r="12392" b="-2109"/>
            <a:stretch/>
          </p:blipFill>
          <p:spPr bwMode="auto">
            <a:xfrm>
              <a:off x="5842534" y="4034069"/>
              <a:ext cx="644891" cy="5728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2575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Verdana</vt:lpstr>
      <vt:lpstr>Office Theme</vt:lpstr>
      <vt:lpstr>Round 2 Phase 1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c:title>
  <dc:creator>SUMUKH VASISHT S</dc:creator>
  <cp:lastModifiedBy>SUMUKH VASISHT S</cp:lastModifiedBy>
  <cp:revision>10</cp:revision>
  <dcterms:created xsi:type="dcterms:W3CDTF">2020-03-02T14:29:38Z</dcterms:created>
  <dcterms:modified xsi:type="dcterms:W3CDTF">2020-03-02T16:15:40Z</dcterms:modified>
</cp:coreProperties>
</file>