
<file path=[Content_Types].xml><?xml version="1.0" encoding="utf-8"?>
<Types xmlns="http://schemas.openxmlformats.org/package/2006/content-types">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4"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0A5A-D1CC-4304-911B-A8874CDEA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3D8649-7D18-4834-8F8D-73D4414476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644E80-1DD9-46DF-AA3A-079A465E66E6}"/>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5" name="Footer Placeholder 4">
            <a:extLst>
              <a:ext uri="{FF2B5EF4-FFF2-40B4-BE49-F238E27FC236}">
                <a16:creationId xmlns:a16="http://schemas.microsoft.com/office/drawing/2014/main" id="{9F869B04-FC38-4652-9C46-325E0B95F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977831-5B0C-4416-9A58-DF9B06FB3847}"/>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207823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A2C-F7BA-45A9-B8D1-856BC43AE4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903D1C-91B8-47A8-939C-7191C48D3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F5894-4C50-4070-AADD-F4125C081B13}"/>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5" name="Footer Placeholder 4">
            <a:extLst>
              <a:ext uri="{FF2B5EF4-FFF2-40B4-BE49-F238E27FC236}">
                <a16:creationId xmlns:a16="http://schemas.microsoft.com/office/drawing/2014/main" id="{DB6F69C2-DABF-479E-9030-09EFA67A5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DCD4E-3769-4BA1-973A-D42E30E4A4DD}"/>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139097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F2933-EE3C-475C-B078-F4AB45348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31AE51-52AB-4153-9505-089AB1BE99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45564-000B-4269-B69A-3C4AEF59327B}"/>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5" name="Footer Placeholder 4">
            <a:extLst>
              <a:ext uri="{FF2B5EF4-FFF2-40B4-BE49-F238E27FC236}">
                <a16:creationId xmlns:a16="http://schemas.microsoft.com/office/drawing/2014/main" id="{7A6DD56A-629B-4B43-9697-1A093396E3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0D2572-AD44-414B-BE50-E26BC41EFFB3}"/>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401845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9991-C7C2-4771-9E9D-F52A057E12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5EA981-47A1-496B-9E4D-EA97B4EBEB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0A23A-6303-464C-A7BB-2F58D3312837}"/>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5" name="Footer Placeholder 4">
            <a:extLst>
              <a:ext uri="{FF2B5EF4-FFF2-40B4-BE49-F238E27FC236}">
                <a16:creationId xmlns:a16="http://schemas.microsoft.com/office/drawing/2014/main" id="{9762E5DB-731E-44C0-AD1F-333187127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F9AD1-5A7E-4806-B054-3D396FCAABAC}"/>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37731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455C-8B76-4C2F-9289-2DE9A36E8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2E3D42-AE78-4E27-BDA3-FDB1A3EB7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43C0A-DA26-4A28-B3EA-C660EA7AE904}"/>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5" name="Footer Placeholder 4">
            <a:extLst>
              <a:ext uri="{FF2B5EF4-FFF2-40B4-BE49-F238E27FC236}">
                <a16:creationId xmlns:a16="http://schemas.microsoft.com/office/drawing/2014/main" id="{4E9BE9FF-8327-41E9-93A8-FABA7BBFB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C0B15-BFB1-4DCC-8233-D6B1FB827614}"/>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197719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E93D-68F2-4613-B040-A7CA125C60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95B43-C382-4171-AF43-9554B6EA9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92D421-43D8-44E6-8FF4-768D251C0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C1229E-7213-47CB-828A-AF5806800381}"/>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6" name="Footer Placeholder 5">
            <a:extLst>
              <a:ext uri="{FF2B5EF4-FFF2-40B4-BE49-F238E27FC236}">
                <a16:creationId xmlns:a16="http://schemas.microsoft.com/office/drawing/2014/main" id="{818FD72B-6BBE-4C05-A084-6486A660E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A4D875-12B9-4669-B3B3-3809047501D6}"/>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393378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7ACB-B4B7-480D-88D7-48F8CC4417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49271-0059-46F9-B80A-5FA363FF7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7C62B0-619A-4A90-810D-3BE41459D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299A3F-305D-4C91-8F98-3230BB40C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8F6F3-C7BB-4B65-8F54-0D288DBFC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FC295E-780A-4F30-8F48-F003C87E7C50}"/>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8" name="Footer Placeholder 7">
            <a:extLst>
              <a:ext uri="{FF2B5EF4-FFF2-40B4-BE49-F238E27FC236}">
                <a16:creationId xmlns:a16="http://schemas.microsoft.com/office/drawing/2014/main" id="{6D8BAE48-8E8C-45CC-A076-1DF1137957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A787C8-5904-4721-95DB-6DAB62497E3C}"/>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198781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22DB-092B-40D8-9EA1-9A80C94D86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D2D2D2-DAB5-4901-B55D-5C509EEDCE80}"/>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4" name="Footer Placeholder 3">
            <a:extLst>
              <a:ext uri="{FF2B5EF4-FFF2-40B4-BE49-F238E27FC236}">
                <a16:creationId xmlns:a16="http://schemas.microsoft.com/office/drawing/2014/main" id="{7191A561-315F-46C6-8CED-8DD9385BEC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B85C3A-3ED1-4FAC-84FF-7E89CF627676}"/>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160175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AFD6C-4D0A-4E39-852D-A61EE623D573}"/>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3" name="Footer Placeholder 2">
            <a:extLst>
              <a:ext uri="{FF2B5EF4-FFF2-40B4-BE49-F238E27FC236}">
                <a16:creationId xmlns:a16="http://schemas.microsoft.com/office/drawing/2014/main" id="{1C5E252C-D60B-4E67-8C86-2F161B3B0D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F359C7-3E77-47AE-AD15-CD58EDB563F6}"/>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86551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4355-6BAB-4A6D-AF9C-FED6A6F11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38FFED-B72B-4A23-A25D-0209DBA00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F0548B-FD0C-4BC0-ADA0-AAB5C8327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0AFBE-D854-4783-A7A5-C2C74DA2139A}"/>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6" name="Footer Placeholder 5">
            <a:extLst>
              <a:ext uri="{FF2B5EF4-FFF2-40B4-BE49-F238E27FC236}">
                <a16:creationId xmlns:a16="http://schemas.microsoft.com/office/drawing/2014/main" id="{BA010BDE-C292-4C44-AFAE-05D4A6634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EDDFAF-291D-48C6-9E3F-BA40D99FECCD}"/>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36355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047A-87B8-4476-9430-FCAC52C0F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2A900C-3BB0-478C-97FB-E3EF870D5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3D8980-F65F-47A0-96E6-7DDC616AD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B618F-8A57-4CD4-A4C3-C7069D44880A}"/>
              </a:ext>
            </a:extLst>
          </p:cNvPr>
          <p:cNvSpPr>
            <a:spLocks noGrp="1"/>
          </p:cNvSpPr>
          <p:nvPr>
            <p:ph type="dt" sz="half" idx="10"/>
          </p:nvPr>
        </p:nvSpPr>
        <p:spPr/>
        <p:txBody>
          <a:bodyPr/>
          <a:lstStyle/>
          <a:p>
            <a:fld id="{95D89144-ADC3-4D25-840B-C033CDE2AEAF}" type="datetimeFigureOut">
              <a:rPr lang="en-IN" smtClean="0"/>
              <a:t>15-03-2020</a:t>
            </a:fld>
            <a:endParaRPr lang="en-IN"/>
          </a:p>
        </p:txBody>
      </p:sp>
      <p:sp>
        <p:nvSpPr>
          <p:cNvPr id="6" name="Footer Placeholder 5">
            <a:extLst>
              <a:ext uri="{FF2B5EF4-FFF2-40B4-BE49-F238E27FC236}">
                <a16:creationId xmlns:a16="http://schemas.microsoft.com/office/drawing/2014/main" id="{D410EF03-E517-4756-96A8-26D9DE4D0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85A86C-9595-4913-919B-35E75167A043}"/>
              </a:ext>
            </a:extLst>
          </p:cNvPr>
          <p:cNvSpPr>
            <a:spLocks noGrp="1"/>
          </p:cNvSpPr>
          <p:nvPr>
            <p:ph type="sldNum" sz="quarter" idx="12"/>
          </p:nvPr>
        </p:nvSpPr>
        <p:spPr/>
        <p:txBody>
          <a:bodyPr/>
          <a:lstStyle/>
          <a:p>
            <a:fld id="{99B5E11F-57F6-4CA9-940C-9BD7EF218927}" type="slidenum">
              <a:rPr lang="en-IN" smtClean="0"/>
              <a:t>‹#›</a:t>
            </a:fld>
            <a:endParaRPr lang="en-IN"/>
          </a:p>
        </p:txBody>
      </p:sp>
    </p:spTree>
    <p:extLst>
      <p:ext uri="{BB962C8B-B14F-4D97-AF65-F5344CB8AC3E}">
        <p14:creationId xmlns:p14="http://schemas.microsoft.com/office/powerpoint/2010/main" val="52496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DA532-E1BC-4D24-BCD6-5F2381B18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A9ECB7-4F25-4718-B238-F88C923A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80C81-371C-4AE7-AFCB-41B32E14A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89144-ADC3-4D25-840B-C033CDE2AEAF}" type="datetimeFigureOut">
              <a:rPr lang="en-IN" smtClean="0"/>
              <a:t>15-03-2020</a:t>
            </a:fld>
            <a:endParaRPr lang="en-IN"/>
          </a:p>
        </p:txBody>
      </p:sp>
      <p:sp>
        <p:nvSpPr>
          <p:cNvPr id="5" name="Footer Placeholder 4">
            <a:extLst>
              <a:ext uri="{FF2B5EF4-FFF2-40B4-BE49-F238E27FC236}">
                <a16:creationId xmlns:a16="http://schemas.microsoft.com/office/drawing/2014/main" id="{01A0E8B3-3499-4C0B-96C0-B79F0FA00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2AC328-EEED-45DD-8FE4-C15D0E821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B5E11F-57F6-4CA9-940C-9BD7EF218927}" type="slidenum">
              <a:rPr lang="en-IN" smtClean="0"/>
              <a:t>‹#›</a:t>
            </a:fld>
            <a:endParaRPr lang="en-IN"/>
          </a:p>
        </p:txBody>
      </p:sp>
    </p:spTree>
    <p:extLst>
      <p:ext uri="{BB962C8B-B14F-4D97-AF65-F5344CB8AC3E}">
        <p14:creationId xmlns:p14="http://schemas.microsoft.com/office/powerpoint/2010/main" val="325964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PowerPoint_Presentation.ppt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80DA-D10D-4D34-BA13-2A03C8F8F4FB}"/>
              </a:ext>
            </a:extLst>
          </p:cNvPr>
          <p:cNvSpPr>
            <a:spLocks noGrp="1"/>
          </p:cNvSpPr>
          <p:nvPr>
            <p:ph type="ctrTitle"/>
          </p:nvPr>
        </p:nvSpPr>
        <p:spPr/>
        <p:txBody>
          <a:bodyPr/>
          <a:lstStyle/>
          <a:p>
            <a:r>
              <a:rPr lang="en-US" b="1" i="1" dirty="0">
                <a:solidFill>
                  <a:schemeClr val="accent6"/>
                </a:solidFill>
                <a:latin typeface="Verdana"/>
              </a:rPr>
              <a:t>Round 2 Phase 2 </a:t>
            </a:r>
            <a:endParaRPr lang="en-IN" dirty="0"/>
          </a:p>
        </p:txBody>
      </p:sp>
      <p:sp>
        <p:nvSpPr>
          <p:cNvPr id="3" name="Subtitle 2">
            <a:extLst>
              <a:ext uri="{FF2B5EF4-FFF2-40B4-BE49-F238E27FC236}">
                <a16:creationId xmlns:a16="http://schemas.microsoft.com/office/drawing/2014/main" id="{D69C064F-7175-4F3D-BD49-C3D69C0819B8}"/>
              </a:ext>
            </a:extLst>
          </p:cNvPr>
          <p:cNvSpPr>
            <a:spLocks noGrp="1"/>
          </p:cNvSpPr>
          <p:nvPr>
            <p:ph type="subTitle" idx="1"/>
          </p:nvPr>
        </p:nvSpPr>
        <p:spPr/>
        <p:txBody>
          <a:bodyPr>
            <a:normAutofit fontScale="77500" lnSpcReduction="20000"/>
          </a:bodyPr>
          <a:lstStyle/>
          <a:p>
            <a:r>
              <a:rPr lang="en-IN" sz="6500" b="1" i="1" dirty="0">
                <a:solidFill>
                  <a:schemeClr val="accent6"/>
                </a:solidFill>
                <a:latin typeface="Verdana" panose="020B0604030504040204" pitchFamily="34" charset="0"/>
                <a:ea typeface="Verdana" panose="020B0604030504040204" pitchFamily="34" charset="0"/>
              </a:rPr>
              <a:t>PROOF OF CONCEPT</a:t>
            </a:r>
          </a:p>
          <a:p>
            <a:endParaRPr lang="en-IN" sz="6500" b="1" i="1" dirty="0">
              <a:solidFill>
                <a:schemeClr val="accent6"/>
              </a:solidFill>
              <a:latin typeface="Verdana" panose="020B0604030504040204" pitchFamily="34" charset="0"/>
              <a:ea typeface="Verdana" panose="020B0604030504040204" pitchFamily="34" charset="0"/>
            </a:endParaRPr>
          </a:p>
          <a:p>
            <a:r>
              <a:rPr lang="en-IN" sz="2600" dirty="0">
                <a:latin typeface="Verdana" panose="020B0604030504040204" pitchFamily="34" charset="0"/>
                <a:ea typeface="Verdana" panose="020B0604030504040204" pitchFamily="34" charset="0"/>
              </a:rPr>
              <a:t>(More on our chosen business problem)</a:t>
            </a:r>
          </a:p>
          <a:p>
            <a:endParaRPr lang="en-IN" dirty="0"/>
          </a:p>
        </p:txBody>
      </p:sp>
      <p:graphicFrame>
        <p:nvGraphicFramePr>
          <p:cNvPr id="7" name="Object 6">
            <a:hlinkClick r:id="" action="ppaction://ole?verb=0"/>
            <a:extLst>
              <a:ext uri="{FF2B5EF4-FFF2-40B4-BE49-F238E27FC236}">
                <a16:creationId xmlns:a16="http://schemas.microsoft.com/office/drawing/2014/main" id="{CDF2B729-9D4A-46D3-9460-7C5558844622}"/>
              </a:ext>
            </a:extLst>
          </p:cNvPr>
          <p:cNvGraphicFramePr>
            <a:graphicFrameLocks noChangeAspect="1"/>
          </p:cNvGraphicFramePr>
          <p:nvPr>
            <p:extLst>
              <p:ext uri="{D42A27DB-BD31-4B8C-83A1-F6EECF244321}">
                <p14:modId xmlns:p14="http://schemas.microsoft.com/office/powerpoint/2010/main" val="930906197"/>
              </p:ext>
            </p:extLst>
          </p:nvPr>
        </p:nvGraphicFramePr>
        <p:xfrm>
          <a:off x="8706465" y="4676007"/>
          <a:ext cx="914400" cy="806450"/>
        </p:xfrm>
        <a:graphic>
          <a:graphicData uri="http://schemas.openxmlformats.org/presentationml/2006/ole">
            <mc:AlternateContent xmlns:mc="http://schemas.openxmlformats.org/markup-compatibility/2006">
              <mc:Choice xmlns:v="urn:schemas-microsoft-com:vml" Requires="v">
                <p:oleObj spid="_x0000_s1030" name="Presentation" showAsIcon="1" r:id="rId3" imgW="914400" imgH="806400" progId="PowerPoint.Show.12">
                  <p:embed/>
                </p:oleObj>
              </mc:Choice>
              <mc:Fallback>
                <p:oleObj name="Presentation" showAsIcon="1" r:id="rId3" imgW="914400" imgH="806400" progId="PowerPoint.Show.12">
                  <p:embed/>
                  <p:pic>
                    <p:nvPicPr>
                      <p:cNvPr id="0" name=""/>
                      <p:cNvPicPr/>
                      <p:nvPr/>
                    </p:nvPicPr>
                    <p:blipFill>
                      <a:blip r:embed="rId4"/>
                      <a:stretch>
                        <a:fillRect/>
                      </a:stretch>
                    </p:blipFill>
                    <p:spPr>
                      <a:xfrm>
                        <a:off x="8706465" y="4676007"/>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105699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normAutofit lnSpcReduction="10000"/>
          </a:bodyPr>
          <a:lstStyle/>
          <a:p>
            <a:pPr marL="0" indent="0">
              <a:buNone/>
            </a:pPr>
            <a:r>
              <a:rPr lang="en-US" dirty="0"/>
              <a:t>Shopping Centers and other big retail chains have a very big market in the world. The solution proposed will reduce a major part of manual labor with ease. The real time objects will move on a conveyer belt as and when the customer places them on it. The barcodes on the items will be scanned by the barcode scanner inside an enclosed region and the total price is displayed on the LCD screen. When all the items have been scanned, the customer can make the payment and has the option to print a physical bill if required. </a:t>
            </a:r>
          </a:p>
          <a:p>
            <a:pPr marL="0" indent="0">
              <a:buNone/>
            </a:pPr>
            <a:r>
              <a:rPr lang="en-US" dirty="0"/>
              <a:t>After paying the necessary amount either through cash/card/online payment methods, the customer will undergo an anti-theft scan. The customer can then collect his purchase and proceed out.</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business problem icon">
            <a:extLst>
              <a:ext uri="{FF2B5EF4-FFF2-40B4-BE49-F238E27FC236}">
                <a16:creationId xmlns:a16="http://schemas.microsoft.com/office/drawing/2014/main" id="{C81D1695-FF52-4817-B49E-8B21EB21F0A6}"/>
              </a:ext>
            </a:extLst>
          </p:cNvPr>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9587" y="427169"/>
            <a:ext cx="1012564" cy="10125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0251446-48E5-4FD2-8D07-75FBE70F1190}"/>
              </a:ext>
            </a:extLst>
          </p:cNvPr>
          <p:cNvSpPr/>
          <p:nvPr/>
        </p:nvSpPr>
        <p:spPr>
          <a:xfrm>
            <a:off x="1938581" y="503429"/>
            <a:ext cx="9438802" cy="860044"/>
          </a:xfrm>
          <a:prstGeom prst="rect">
            <a:avLst/>
          </a:prstGeom>
        </p:spPr>
        <p:txBody>
          <a:bodyPr wrap="none">
            <a:spAutoFit/>
          </a:bodyPr>
          <a:lstStyle/>
          <a:p>
            <a:pPr algn="ctr">
              <a:lnSpc>
                <a:spcPct val="110000"/>
              </a:lnSpc>
              <a:spcBef>
                <a:spcPts val="300"/>
              </a:spcBef>
              <a:spcAft>
                <a:spcPts val="600"/>
              </a:spcAft>
            </a:pPr>
            <a:r>
              <a:rPr lang="en-US" sz="5000" b="1" dirty="0">
                <a:solidFill>
                  <a:schemeClr val="tx2"/>
                </a:solidFill>
                <a:latin typeface="Verdana" panose="020B0604030504040204" pitchFamily="34" charset="0"/>
                <a:ea typeface="Verdana" panose="020B0604030504040204" pitchFamily="34" charset="0"/>
                <a:cs typeface="Verdana" panose="020B0604030504040204" pitchFamily="34" charset="0"/>
              </a:rPr>
              <a:t>Detailed use case for POC</a:t>
            </a:r>
          </a:p>
        </p:txBody>
      </p:sp>
    </p:spTree>
    <p:extLst>
      <p:ext uri="{BB962C8B-B14F-4D97-AF65-F5344CB8AC3E}">
        <p14:creationId xmlns:p14="http://schemas.microsoft.com/office/powerpoint/2010/main" val="249474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normAutofit fontScale="77500" lnSpcReduction="20000"/>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Data from barcode scanner installed on the conveyer belt will be relayed to the raspberry pi using the Wi-Fi module.</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Multi-threading technique will be implemented for efficient handling of process queuing.</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SQLite3(for local storage) and Google Firebase(for cloud storage) can act as a storage platform for the current bill. The item and the respective price will be shown on the LCD Screen for the customer to check.</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When all the items have been scanned, the total amount pops up and the final bill is shown as well as sent to the customers mobile through the already collected details.</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The customer will have the option to pay either by cash/card or through UPI payment options through a link sent with the final bill. He/she can also print the bill if required.</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One the payment is done, after undergoing an anti-theft scan, he/she can collect the items at the other end of the belt.</a:t>
            </a:r>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1655311" y="524009"/>
            <a:ext cx="9698488" cy="706540"/>
          </a:xfrm>
          <a:prstGeom prst="rect">
            <a:avLst/>
          </a:prstGeom>
        </p:spPr>
        <p:txBody>
          <a:bodyPr wrap="none">
            <a:spAutoFit/>
          </a:bodyPr>
          <a:lstStyle/>
          <a:p>
            <a:pPr algn="ctr">
              <a:lnSpc>
                <a:spcPct val="110000"/>
              </a:lnSpc>
              <a:spcBef>
                <a:spcPts val="300"/>
              </a:spcBef>
              <a:spcAft>
                <a:spcPts val="600"/>
              </a:spcAft>
            </a:pPr>
            <a:r>
              <a:rPr lang="en-US" sz="4000" b="1" dirty="0">
                <a:solidFill>
                  <a:schemeClr val="accent1"/>
                </a:solidFill>
                <a:latin typeface="Verdana" panose="020B0604030504040204" pitchFamily="34" charset="0"/>
                <a:ea typeface="Verdana" panose="020B0604030504040204" pitchFamily="34" charset="0"/>
                <a:cs typeface="Verdana" panose="020B0604030504040204" pitchFamily="34" charset="0"/>
              </a:rPr>
              <a:t>Solution Design and Architecture</a:t>
            </a:r>
          </a:p>
        </p:txBody>
      </p:sp>
      <p:pic>
        <p:nvPicPr>
          <p:cNvPr id="7" name="Picture 4" descr="Image result for solution icon">
            <a:extLst>
              <a:ext uri="{FF2B5EF4-FFF2-40B4-BE49-F238E27FC236}">
                <a16:creationId xmlns:a16="http://schemas.microsoft.com/office/drawing/2014/main" id="{A9924F6D-35C4-47F4-B8AC-8873037755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764" y="503429"/>
            <a:ext cx="860044" cy="86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2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8308-5955-4880-9D66-BC6A7882F3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CAEC95B-5F82-4E69-8B0E-0F0743C80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825" y="365125"/>
            <a:ext cx="9086850" cy="6423999"/>
          </a:xfrm>
        </p:spPr>
      </p:pic>
    </p:spTree>
    <p:extLst>
      <p:ext uri="{BB962C8B-B14F-4D97-AF65-F5344CB8AC3E}">
        <p14:creationId xmlns:p14="http://schemas.microsoft.com/office/powerpoint/2010/main" val="155934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3163277" y="503429"/>
            <a:ext cx="6989414" cy="860044"/>
          </a:xfrm>
          <a:prstGeom prst="rect">
            <a:avLst/>
          </a:prstGeom>
        </p:spPr>
        <p:txBody>
          <a:bodyPr wrap="none">
            <a:spAutoFit/>
          </a:bodyPr>
          <a:lstStyle/>
          <a:p>
            <a:pPr algn="ctr">
              <a:lnSpc>
                <a:spcPct val="110000"/>
              </a:lnSpc>
              <a:spcBef>
                <a:spcPts val="300"/>
              </a:spcBef>
              <a:spcAft>
                <a:spcPts val="600"/>
              </a:spcAft>
            </a:pPr>
            <a:r>
              <a:rPr lang="en-US" sz="5000" b="1" dirty="0">
                <a:solidFill>
                  <a:schemeClr val="tx2"/>
                </a:solidFill>
                <a:latin typeface="Verdana" panose="020B0604030504040204" pitchFamily="34" charset="0"/>
                <a:ea typeface="Verdana" panose="020B0604030504040204" pitchFamily="34" charset="0"/>
                <a:cs typeface="Verdana" panose="020B0604030504040204" pitchFamily="34" charset="0"/>
              </a:rPr>
              <a:t>Logical Data Model</a:t>
            </a:r>
          </a:p>
        </p:txBody>
      </p:sp>
      <p:pic>
        <p:nvPicPr>
          <p:cNvPr id="7" name="Picture 6" descr="Image result for tech stack icon">
            <a:extLst>
              <a:ext uri="{FF2B5EF4-FFF2-40B4-BE49-F238E27FC236}">
                <a16:creationId xmlns:a16="http://schemas.microsoft.com/office/drawing/2014/main" id="{F3F84CDE-EAFF-42D0-90A8-59C55EA5220F}"/>
              </a:ext>
            </a:extLst>
          </p:cNvPr>
          <p:cNvPicPr>
            <a:picLocks noChangeAspect="1" noChangeArrowheads="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28700" y="502011"/>
            <a:ext cx="762786" cy="86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41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lgn="ctr">
              <a:buNone/>
            </a:pPr>
            <a:endParaRPr lang="en-IN" dirty="0"/>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3466915" y="424024"/>
            <a:ext cx="5753498" cy="1176219"/>
          </a:xfrm>
          <a:prstGeom prst="rect">
            <a:avLst/>
          </a:prstGeom>
        </p:spPr>
        <p:txBody>
          <a:bodyPr wrap="none">
            <a:spAutoFit/>
          </a:bodyPr>
          <a:lstStyle/>
          <a:p>
            <a:pPr algn="ctr">
              <a:lnSpc>
                <a:spcPct val="110000"/>
              </a:lnSpc>
              <a:spcBef>
                <a:spcPts val="300"/>
              </a:spcBef>
              <a:spcAft>
                <a:spcPts val="600"/>
              </a:spcAft>
            </a:pPr>
            <a:r>
              <a:rPr lang="en-US" sz="3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Test Data Set Availability </a:t>
            </a:r>
          </a:p>
          <a:p>
            <a:pPr algn="ctr">
              <a:lnSpc>
                <a:spcPct val="110000"/>
              </a:lnSpc>
              <a:spcBef>
                <a:spcPts val="300"/>
              </a:spcBef>
              <a:spcAft>
                <a:spcPts val="600"/>
              </a:spcAft>
            </a:pPr>
            <a:r>
              <a:rPr lang="en-US" sz="30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with Test Results</a:t>
            </a:r>
          </a:p>
        </p:txBody>
      </p:sp>
      <p:pic>
        <p:nvPicPr>
          <p:cNvPr id="8" name="Picture 12" descr="Image result for technology icon">
            <a:extLst>
              <a:ext uri="{FF2B5EF4-FFF2-40B4-BE49-F238E27FC236}">
                <a16:creationId xmlns:a16="http://schemas.microsoft.com/office/drawing/2014/main" id="{E5E6BF51-93E4-4903-B487-14A806823CF0}"/>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9810" y="424024"/>
            <a:ext cx="1099977" cy="1099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79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0167E-1AC3-453F-AD32-B8FB9D16209C}"/>
              </a:ext>
            </a:extLst>
          </p:cNvPr>
          <p:cNvSpPr>
            <a:spLocks noGrp="1"/>
          </p:cNvSpPr>
          <p:nvPr>
            <p:ph idx="1"/>
          </p:nvPr>
        </p:nvSpPr>
        <p:spPr/>
        <p:txBody>
          <a:bodyPr/>
          <a:lstStyle/>
          <a:p>
            <a:pPr marL="0" indent="0" algn="ctr">
              <a:buNone/>
            </a:pPr>
            <a:endParaRPr lang="en-IN" dirty="0"/>
          </a:p>
        </p:txBody>
      </p:sp>
      <p:sp>
        <p:nvSpPr>
          <p:cNvPr id="4" name="Rectangle 3">
            <a:extLst>
              <a:ext uri="{FF2B5EF4-FFF2-40B4-BE49-F238E27FC236}">
                <a16:creationId xmlns:a16="http://schemas.microsoft.com/office/drawing/2014/main" id="{735B74D6-AD6F-49C1-B4D9-10A8A4F3D59C}"/>
              </a:ext>
            </a:extLst>
          </p:cNvPr>
          <p:cNvSpPr/>
          <p:nvPr/>
        </p:nvSpPr>
        <p:spPr>
          <a:xfrm>
            <a:off x="838200" y="342901"/>
            <a:ext cx="10515599" cy="11811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251446-48E5-4FD2-8D07-75FBE70F1190}"/>
              </a:ext>
            </a:extLst>
          </p:cNvPr>
          <p:cNvSpPr/>
          <p:nvPr/>
        </p:nvSpPr>
        <p:spPr>
          <a:xfrm>
            <a:off x="1838726" y="613080"/>
            <a:ext cx="9610323" cy="706540"/>
          </a:xfrm>
          <a:prstGeom prst="rect">
            <a:avLst/>
          </a:prstGeom>
        </p:spPr>
        <p:txBody>
          <a:bodyPr wrap="none">
            <a:spAutoFit/>
          </a:bodyPr>
          <a:lstStyle/>
          <a:p>
            <a:pPr algn="ctr">
              <a:lnSpc>
                <a:spcPct val="110000"/>
              </a:lnSpc>
              <a:spcBef>
                <a:spcPts val="300"/>
              </a:spcBef>
              <a:spcAft>
                <a:spcPts val="600"/>
              </a:spcAft>
            </a:pPr>
            <a:r>
              <a:rPr lang="en-US" sz="4000" b="1" dirty="0">
                <a:solidFill>
                  <a:schemeClr val="accent5"/>
                </a:solidFill>
                <a:latin typeface="Verdana" panose="020B0604030504040204" pitchFamily="34" charset="0"/>
                <a:ea typeface="Verdana" panose="020B0604030504040204" pitchFamily="34" charset="0"/>
                <a:cs typeface="Verdana" panose="020B0604030504040204" pitchFamily="34" charset="0"/>
              </a:rPr>
              <a:t>Installation and Execution Guide</a:t>
            </a:r>
          </a:p>
        </p:txBody>
      </p:sp>
      <p:grpSp>
        <p:nvGrpSpPr>
          <p:cNvPr id="7" name="Group 6">
            <a:extLst>
              <a:ext uri="{FF2B5EF4-FFF2-40B4-BE49-F238E27FC236}">
                <a16:creationId xmlns:a16="http://schemas.microsoft.com/office/drawing/2014/main" id="{705BA96F-D581-4216-B80A-55EDAD795614}"/>
              </a:ext>
            </a:extLst>
          </p:cNvPr>
          <p:cNvGrpSpPr/>
          <p:nvPr/>
        </p:nvGrpSpPr>
        <p:grpSpPr>
          <a:xfrm>
            <a:off x="933450" y="407891"/>
            <a:ext cx="990731" cy="1116110"/>
            <a:chOff x="5813659" y="3660088"/>
            <a:chExt cx="673766" cy="946813"/>
          </a:xfrm>
        </p:grpSpPr>
        <p:pic>
          <p:nvPicPr>
            <p:cNvPr id="9" name="Picture 14" descr="Image result for industries icon">
              <a:extLst>
                <a:ext uri="{FF2B5EF4-FFF2-40B4-BE49-F238E27FC236}">
                  <a16:creationId xmlns:a16="http://schemas.microsoft.com/office/drawing/2014/main" id="{93B4ED28-D943-46D6-AAF8-B290B24AF58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602" r="56870"/>
            <a:stretch/>
          </p:blipFill>
          <p:spPr bwMode="auto">
            <a:xfrm>
              <a:off x="5813659" y="3660088"/>
              <a:ext cx="635267" cy="6000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Image result for industries icon">
              <a:extLst>
                <a:ext uri="{FF2B5EF4-FFF2-40B4-BE49-F238E27FC236}">
                  <a16:creationId xmlns:a16="http://schemas.microsoft.com/office/drawing/2014/main" id="{2DFC672E-6582-4E0A-87C7-718B2AD5F2A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673" t="-1" r="12392" b="-2109"/>
            <a:stretch/>
          </p:blipFill>
          <p:spPr bwMode="auto">
            <a:xfrm>
              <a:off x="5842534" y="4034069"/>
              <a:ext cx="644891" cy="5728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82575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Widescreen</PresentationFormat>
  <Paragraphs>18</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Verdana</vt:lpstr>
      <vt:lpstr>Office Theme</vt:lpstr>
      <vt:lpstr>Microsoft PowerPoint Presentation</vt:lpstr>
      <vt:lpstr>Round 2 Phase 2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 2 Phase 2</dc:title>
  <dc:creator>SUMUKH VASISHT S</dc:creator>
  <cp:lastModifiedBy>SUMUKH VASISHT S</cp:lastModifiedBy>
  <cp:revision>5</cp:revision>
  <dcterms:created xsi:type="dcterms:W3CDTF">2020-03-15T05:56:45Z</dcterms:created>
  <dcterms:modified xsi:type="dcterms:W3CDTF">2020-03-15T06:43:00Z</dcterms:modified>
</cp:coreProperties>
</file>