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Simran - Introduction and Motivation</a:t>
            </a:r>
            <a:endParaRPr/>
          </a:p>
          <a:p>
            <a:pPr indent="0" lvl="0" marL="0" rtl="0" algn="l">
              <a:spcBef>
                <a:spcPts val="0"/>
              </a:spcBef>
              <a:spcAft>
                <a:spcPts val="0"/>
              </a:spcAft>
              <a:buNone/>
            </a:pPr>
            <a:r>
              <a:rPr lang="en"/>
              <a:t>Sumukh - Technical Problem Formulation slides - 3 and 4</a:t>
            </a:r>
            <a:endParaRPr/>
          </a:p>
          <a:p>
            <a:pPr indent="0" lvl="0" marL="0" rtl="0" algn="l">
              <a:spcBef>
                <a:spcPts val="0"/>
              </a:spcBef>
              <a:spcAft>
                <a:spcPts val="0"/>
              </a:spcAft>
              <a:buNone/>
            </a:pPr>
            <a:r>
              <a:rPr lang="en"/>
              <a:t>Simran - Results</a:t>
            </a:r>
            <a:endParaRPr/>
          </a:p>
          <a:p>
            <a:pPr indent="0" lvl="0" marL="0" rtl="0" algn="l">
              <a:spcBef>
                <a:spcPts val="0"/>
              </a:spcBef>
              <a:spcAft>
                <a:spcPts val="0"/>
              </a:spcAft>
              <a:buNone/>
            </a:pPr>
            <a:r>
              <a:rPr lang="en"/>
              <a:t>Charvi</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4657438a5_0_2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4657438a5_0_2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results from the recommender system, we can see for a playlist with 5 songs, the system recommends more songs to be added to it </a:t>
            </a:r>
            <a:endParaRPr/>
          </a:p>
          <a:p>
            <a:pPr indent="0" lvl="0" marL="0" rtl="0" algn="l">
              <a:spcBef>
                <a:spcPts val="0"/>
              </a:spcBef>
              <a:spcAft>
                <a:spcPts val="0"/>
              </a:spcAft>
              <a:buNone/>
            </a:pPr>
            <a:r>
              <a:rPr lang="en"/>
              <a:t>Here’s the full stack application built for our recommender </a:t>
            </a:r>
            <a:r>
              <a:rPr lang="en"/>
              <a:t>system</a:t>
            </a:r>
            <a:r>
              <a:rPr lang="en"/>
              <a:t>,</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abbd2003b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abbd2003b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future work , we plan on implementing </a:t>
            </a:r>
            <a:r>
              <a:rPr lang="en"/>
              <a:t>collaborative</a:t>
            </a:r>
            <a:r>
              <a:rPr lang="en"/>
              <a:t> filtering by including user profile data into the system and making the algorithms scalable by using clustering before hand. Moreover, </a:t>
            </a:r>
            <a:r>
              <a:rPr lang="en"/>
              <a:t>the</a:t>
            </a:r>
            <a:r>
              <a:rPr lang="en"/>
              <a:t> existing content based filtering can be enhanced by incorporating collaborative filtering with it .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4657438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4657438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Clr>
                <a:schemeClr val="dk1"/>
              </a:buClr>
              <a:buSzPts val="605"/>
              <a:buFont typeface="Arial"/>
              <a:buNone/>
            </a:pPr>
            <a:r>
              <a:rPr lang="en" sz="1860">
                <a:solidFill>
                  <a:schemeClr val="dk1"/>
                </a:solidFill>
                <a:latin typeface="Lato"/>
                <a:ea typeface="Lato"/>
                <a:cs typeface="Lato"/>
                <a:sym typeface="Lato"/>
              </a:rPr>
              <a:t>1 min) Describe the problem on a high level. What are you trying to do? When is the input and the output?</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4657438a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4657438a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bbd2003b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bbd2003b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4657438a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4657438a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Lato"/>
                <a:ea typeface="Lato"/>
                <a:cs typeface="Lato"/>
                <a:sym typeface="Lato"/>
              </a:rPr>
              <a:t>Describe the algorithm you chose to apply to solve your problem. If you tried more than one, you can tell us more, or you may want to just focus on the most interesting one </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dk1"/>
                </a:solidFill>
                <a:latin typeface="Lato"/>
                <a:ea typeface="Lato"/>
                <a:cs typeface="Lato"/>
                <a:sym typeface="Lato"/>
              </a:rPr>
              <a:t>Include input features</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dk1"/>
                </a:solidFill>
                <a:latin typeface="Lato"/>
                <a:ea typeface="Lato"/>
                <a:cs typeface="Lato"/>
                <a:sym typeface="Lato"/>
              </a:rPr>
              <a:t>'valence', 'year', 'acousticness', 'danceability', 'duration_ms', 'energy', 'explicit',</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dk1"/>
                </a:solidFill>
                <a:latin typeface="Lato"/>
                <a:ea typeface="Lato"/>
                <a:cs typeface="Lato"/>
                <a:sym typeface="Lato"/>
              </a:rPr>
              <a:t> 'instrumentalness', 'key', 'liveness', 'loudness', 'mode', 'popularity', 'speechiness', 'tempo'</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dk1"/>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t/>
            </a:r>
            <a:endParaRPr sz="1300">
              <a:solidFill>
                <a:schemeClr val="dk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4657438a5_0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4657438a5_0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4657438a5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4657438a5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4657438a5_0_2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4657438a5_0_2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4657438a5_0_2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4657438a5_0_2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So this is the workflow of our recommender system , </a:t>
            </a:r>
            <a:r>
              <a:rPr lang="en" sz="1300">
                <a:solidFill>
                  <a:schemeClr val="dk1"/>
                </a:solidFill>
                <a:latin typeface="Lato"/>
                <a:ea typeface="Lato"/>
                <a:cs typeface="Lato"/>
                <a:sym typeface="Lato"/>
              </a:rPr>
              <a:t>We decided to go ahead with content based filtering since we did not have access to any sort of user related data.</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 recommender system takes in a playlist as an input (1 song - n songs), and suggests tracks that can be added to the existing playlist.</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 songs are recommended based on the cosine similarity of the audio features of the tracks that are already in the playlist.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esearch.atspotify.com/2020/09/the-million-playlist-dataset-remaster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Music Recommendation System</a:t>
            </a:r>
            <a:endParaRPr/>
          </a:p>
        </p:txBody>
      </p:sp>
      <p:sp>
        <p:nvSpPr>
          <p:cNvPr id="135" name="Google Shape;135;p13"/>
          <p:cNvSpPr txBox="1"/>
          <p:nvPr>
            <p:ph idx="1" type="subTitle"/>
          </p:nvPr>
        </p:nvSpPr>
        <p:spPr>
          <a:xfrm>
            <a:off x="510450" y="3182351"/>
            <a:ext cx="8123100" cy="15885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7200"/>
              <a:t>Team												Course Instructor</a:t>
            </a:r>
            <a:endParaRPr sz="7200"/>
          </a:p>
          <a:p>
            <a:pPr indent="0" lvl="0" marL="0" rtl="0" algn="l">
              <a:spcBef>
                <a:spcPts val="0"/>
              </a:spcBef>
              <a:spcAft>
                <a:spcPts val="0"/>
              </a:spcAft>
              <a:buNone/>
            </a:pPr>
            <a:r>
              <a:rPr lang="en" sz="7200"/>
              <a:t>														</a:t>
            </a:r>
            <a:endParaRPr sz="7200"/>
          </a:p>
          <a:p>
            <a:pPr indent="0" lvl="0" marL="0" rtl="0" algn="l">
              <a:spcBef>
                <a:spcPts val="0"/>
              </a:spcBef>
              <a:spcAft>
                <a:spcPts val="0"/>
              </a:spcAft>
              <a:buNone/>
            </a:pPr>
            <a:r>
              <a:rPr lang="en" sz="7200"/>
              <a:t>Simran Goindani										Prof. Yehoshua Roi</a:t>
            </a:r>
            <a:endParaRPr sz="7200"/>
          </a:p>
          <a:p>
            <a:pPr indent="0" lvl="0" marL="0" rtl="0" algn="l">
              <a:spcBef>
                <a:spcPts val="0"/>
              </a:spcBef>
              <a:spcAft>
                <a:spcPts val="0"/>
              </a:spcAft>
              <a:buNone/>
            </a:pPr>
            <a:r>
              <a:rPr lang="en" sz="7200"/>
              <a:t>Charvi Madan </a:t>
            </a:r>
            <a:endParaRPr sz="7200"/>
          </a:p>
          <a:p>
            <a:pPr indent="0" lvl="0" marL="0" rtl="0" algn="l">
              <a:spcBef>
                <a:spcPts val="0"/>
              </a:spcBef>
              <a:spcAft>
                <a:spcPts val="0"/>
              </a:spcAft>
              <a:buNone/>
            </a:pPr>
            <a:r>
              <a:rPr lang="en" sz="7200"/>
              <a:t>Sumukh Vasisht Shankar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RS Results</a:t>
            </a:r>
            <a:endParaRPr/>
          </a:p>
        </p:txBody>
      </p:sp>
      <p:sp>
        <p:nvSpPr>
          <p:cNvPr id="207" name="Google Shape;20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22"/>
          <p:cNvPicPr preferRelativeResize="0"/>
          <p:nvPr/>
        </p:nvPicPr>
        <p:blipFill rotWithShape="1">
          <a:blip r:embed="rId3">
            <a:alphaModFix/>
          </a:blip>
          <a:srcRect b="0" l="3407" r="5716" t="0"/>
          <a:stretch/>
        </p:blipFill>
        <p:spPr>
          <a:xfrm>
            <a:off x="819850" y="1055775"/>
            <a:ext cx="7504302" cy="381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idx="1" type="body"/>
          </p:nvPr>
        </p:nvSpPr>
        <p:spPr>
          <a:xfrm>
            <a:off x="705225" y="1513900"/>
            <a:ext cx="6516300" cy="33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Collaborative filtering requires no domain knowledge for extracting features for the model. Also users can explore new interests. This approach can be used by adding certain extensions-: </a:t>
            </a:r>
            <a:endParaRPr sz="1200"/>
          </a:p>
          <a:p>
            <a:pPr indent="-304800" lvl="0" marL="457200" rtl="0" algn="l">
              <a:spcBef>
                <a:spcPts val="1200"/>
              </a:spcBef>
              <a:spcAft>
                <a:spcPts val="0"/>
              </a:spcAft>
              <a:buSzPts val="1200"/>
              <a:buAutoNum type="arabicPeriod"/>
            </a:pPr>
            <a:r>
              <a:rPr lang="en" sz="1200"/>
              <a:t>Including user profile data into the system </a:t>
            </a:r>
            <a:endParaRPr sz="1200"/>
          </a:p>
          <a:p>
            <a:pPr indent="-304800" lvl="0" marL="457200" rtl="0" algn="l">
              <a:spcBef>
                <a:spcPts val="0"/>
              </a:spcBef>
              <a:spcAft>
                <a:spcPts val="0"/>
              </a:spcAft>
              <a:buSzPts val="1200"/>
              <a:buAutoNum type="arabicPeriod"/>
            </a:pPr>
            <a:r>
              <a:rPr lang="en" sz="1200"/>
              <a:t>Make the algorithms scalable by using clustering approach before hand</a:t>
            </a:r>
            <a:endParaRPr sz="1200"/>
          </a:p>
          <a:p>
            <a:pPr indent="0" lvl="0" marL="0" rtl="0" algn="l">
              <a:spcBef>
                <a:spcPts val="1200"/>
              </a:spcBef>
              <a:spcAft>
                <a:spcPts val="0"/>
              </a:spcAft>
              <a:buNone/>
            </a:pPr>
            <a:r>
              <a:rPr lang="en" sz="1200"/>
              <a:t>Content based recommendation system using clustering techniques produced cohesive and well </a:t>
            </a:r>
            <a:r>
              <a:rPr lang="en" sz="1200"/>
              <a:t>separated</a:t>
            </a:r>
            <a:r>
              <a:rPr lang="en" sz="1200"/>
              <a:t> clusters and as a result, returned good recommendations to user instance. This can be further enhanced by -:</a:t>
            </a:r>
            <a:endParaRPr sz="1200"/>
          </a:p>
          <a:p>
            <a:pPr indent="-304800" lvl="0" marL="457200" rtl="0" algn="l">
              <a:spcBef>
                <a:spcPts val="1200"/>
              </a:spcBef>
              <a:spcAft>
                <a:spcPts val="0"/>
              </a:spcAft>
              <a:buSzPts val="1200"/>
              <a:buAutoNum type="arabicPeriod"/>
            </a:pPr>
            <a:r>
              <a:rPr lang="en" sz="1200"/>
              <a:t>Incorporating the use of collaborative filtering in the current model such that clusters are </a:t>
            </a:r>
            <a:r>
              <a:rPr lang="en" sz="1200"/>
              <a:t>formed</a:t>
            </a:r>
            <a:r>
              <a:rPr lang="en" sz="1200"/>
              <a:t> based on similarities between users in terms of their ratings and reviews provided. </a:t>
            </a:r>
            <a:endParaRPr sz="1200"/>
          </a:p>
          <a:p>
            <a:pPr indent="0" lvl="0" marL="457200" rtl="0" algn="l">
              <a:spcBef>
                <a:spcPts val="1200"/>
              </a:spcBef>
              <a:spcAft>
                <a:spcPts val="1200"/>
              </a:spcAft>
              <a:buNone/>
            </a:pPr>
            <a:r>
              <a:t/>
            </a:r>
            <a:endParaRPr sz="1200"/>
          </a:p>
        </p:txBody>
      </p:sp>
      <p:pic>
        <p:nvPicPr>
          <p:cNvPr id="214" name="Google Shape;214;p23"/>
          <p:cNvPicPr preferRelativeResize="0"/>
          <p:nvPr/>
        </p:nvPicPr>
        <p:blipFill rotWithShape="1">
          <a:blip r:embed="rId3">
            <a:alphaModFix/>
          </a:blip>
          <a:srcRect b="0" l="25144" r="21218" t="0"/>
          <a:stretch/>
        </p:blipFill>
        <p:spPr>
          <a:xfrm>
            <a:off x="7353250" y="1260025"/>
            <a:ext cx="1630049" cy="3039124"/>
          </a:xfrm>
          <a:prstGeom prst="rect">
            <a:avLst/>
          </a:prstGeom>
          <a:noFill/>
          <a:ln>
            <a:noFill/>
          </a:ln>
        </p:spPr>
      </p:pic>
      <p:sp>
        <p:nvSpPr>
          <p:cNvPr id="215" name="Google Shape;21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605"/>
              <a:buNone/>
            </a:pPr>
            <a:r>
              <a:t/>
            </a:r>
            <a:endParaRPr sz="1860"/>
          </a:p>
          <a:p>
            <a:pPr indent="-346710" lvl="0" marL="457200" rtl="0" algn="l">
              <a:lnSpc>
                <a:spcPct val="105000"/>
              </a:lnSpc>
              <a:spcBef>
                <a:spcPts val="1200"/>
              </a:spcBef>
              <a:spcAft>
                <a:spcPts val="0"/>
              </a:spcAft>
              <a:buSzPts val="1860"/>
              <a:buChar char="-"/>
            </a:pPr>
            <a:r>
              <a:rPr lang="en" sz="1860"/>
              <a:t>Develop a recommender system to recommend songs given a playlist.</a:t>
            </a:r>
            <a:endParaRPr sz="1860"/>
          </a:p>
          <a:p>
            <a:pPr indent="-346710" lvl="0" marL="457200" rtl="0" algn="l">
              <a:lnSpc>
                <a:spcPct val="105000"/>
              </a:lnSpc>
              <a:spcBef>
                <a:spcPts val="0"/>
              </a:spcBef>
              <a:spcAft>
                <a:spcPts val="0"/>
              </a:spcAft>
              <a:buSzPts val="1860"/>
              <a:buChar char="-"/>
            </a:pPr>
            <a:r>
              <a:rPr lang="en" sz="1860"/>
              <a:t>This will help reduce the human efforts</a:t>
            </a:r>
            <a:endParaRPr sz="1860"/>
          </a:p>
          <a:p>
            <a:pPr indent="-346710" lvl="0" marL="457200" rtl="0" algn="l">
              <a:lnSpc>
                <a:spcPct val="105000"/>
              </a:lnSpc>
              <a:spcBef>
                <a:spcPts val="0"/>
              </a:spcBef>
              <a:spcAft>
                <a:spcPts val="0"/>
              </a:spcAft>
              <a:buSzPts val="1860"/>
              <a:buChar char="-"/>
            </a:pPr>
            <a:r>
              <a:rPr lang="en" sz="1860"/>
              <a:t>Help in engaging the audience more with a platform</a:t>
            </a:r>
            <a:endParaRPr sz="1860"/>
          </a:p>
          <a:p>
            <a:pPr indent="-346710" lvl="0" marL="457200" rtl="0" algn="l">
              <a:lnSpc>
                <a:spcPct val="105000"/>
              </a:lnSpc>
              <a:spcBef>
                <a:spcPts val="0"/>
              </a:spcBef>
              <a:spcAft>
                <a:spcPts val="0"/>
              </a:spcAft>
              <a:buSzPts val="1860"/>
              <a:buChar char="-"/>
            </a:pPr>
            <a:r>
              <a:rPr lang="en" sz="1860"/>
              <a:t>Input data - songs or a playlist </a:t>
            </a:r>
            <a:endParaRPr sz="1860"/>
          </a:p>
          <a:p>
            <a:pPr indent="-346710" lvl="0" marL="457200" rtl="0" algn="l">
              <a:lnSpc>
                <a:spcPct val="105000"/>
              </a:lnSpc>
              <a:spcBef>
                <a:spcPts val="0"/>
              </a:spcBef>
              <a:spcAft>
                <a:spcPts val="0"/>
              </a:spcAft>
              <a:buSzPts val="1860"/>
              <a:buChar char="-"/>
            </a:pPr>
            <a:r>
              <a:rPr lang="en" sz="1860"/>
              <a:t>Output - songs</a:t>
            </a:r>
            <a:endParaRPr sz="18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557850" y="1369000"/>
            <a:ext cx="8028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Data Source</a:t>
            </a:r>
            <a:r>
              <a:rPr lang="en">
                <a:solidFill>
                  <a:schemeClr val="lt1"/>
                </a:solidFill>
                <a:latin typeface="Lato"/>
                <a:ea typeface="Lato"/>
                <a:cs typeface="Lato"/>
                <a:sym typeface="Lato"/>
              </a:rPr>
              <a:t>: Spotify Million Playlist Challenge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t>
            </a:r>
            <a:r>
              <a:rPr lang="en" u="sng">
                <a:solidFill>
                  <a:schemeClr val="lt1"/>
                </a:solidFill>
                <a:latin typeface="Lato"/>
                <a:ea typeface="Lato"/>
                <a:cs typeface="Lato"/>
                <a:sym typeface="Lato"/>
                <a:hlinkClick r:id="rId3">
                  <a:extLst>
                    <a:ext uri="{A12FA001-AC4F-418D-AE19-62706E023703}">
                      <ahyp:hlinkClr val="tx"/>
                    </a:ext>
                  </a:extLst>
                </a:hlinkClick>
              </a:rPr>
              <a:t>https://research.atspotify.com/2020/09/the-million-playlist-dataset-remastered/</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Data consists of data and metadata related to 1M playlists. This includes song names, artist for each song, song duration, track ID, number of songs in the playlist, artist ID, etc., in a json format.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Data Processing:</a:t>
            </a:r>
            <a:endParaRPr>
              <a:latin typeface="Lato"/>
              <a:ea typeface="Lato"/>
              <a:cs typeface="Lato"/>
              <a:sym typeface="Lato"/>
            </a:endParaRPr>
          </a:p>
        </p:txBody>
      </p:sp>
      <p:sp>
        <p:nvSpPr>
          <p:cNvPr id="147" name="Google Shape;147;p15"/>
          <p:cNvSpPr/>
          <p:nvPr/>
        </p:nvSpPr>
        <p:spPr>
          <a:xfrm>
            <a:off x="655150" y="2846500"/>
            <a:ext cx="1007100" cy="655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Playlists in JSON format</a:t>
            </a:r>
            <a:endParaRPr/>
          </a:p>
        </p:txBody>
      </p:sp>
      <p:sp>
        <p:nvSpPr>
          <p:cNvPr id="148" name="Google Shape;148;p15"/>
          <p:cNvSpPr/>
          <p:nvPr/>
        </p:nvSpPr>
        <p:spPr>
          <a:xfrm>
            <a:off x="2205875" y="2846500"/>
            <a:ext cx="1007100" cy="655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Playlists in CSV format</a:t>
            </a:r>
            <a:endParaRPr/>
          </a:p>
        </p:txBody>
      </p:sp>
      <p:sp>
        <p:nvSpPr>
          <p:cNvPr id="149" name="Google Shape;149;p15"/>
          <p:cNvSpPr/>
          <p:nvPr/>
        </p:nvSpPr>
        <p:spPr>
          <a:xfrm>
            <a:off x="3825050" y="2719900"/>
            <a:ext cx="1191300" cy="908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Spotipy API for fetching audio features</a:t>
            </a:r>
            <a:endParaRPr/>
          </a:p>
        </p:txBody>
      </p:sp>
      <p:sp>
        <p:nvSpPr>
          <p:cNvPr id="150" name="Google Shape;150;p15"/>
          <p:cNvSpPr txBox="1"/>
          <p:nvPr/>
        </p:nvSpPr>
        <p:spPr>
          <a:xfrm>
            <a:off x="3653150" y="3735425"/>
            <a:ext cx="15351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Lato"/>
                <a:ea typeface="Lato"/>
                <a:cs typeface="Lato"/>
                <a:sym typeface="Lato"/>
              </a:rPr>
              <a:t>Audio Features include key, tempo, danceability score, acousticness, loudness, speechiness, etc.</a:t>
            </a:r>
            <a:endParaRPr sz="1100">
              <a:solidFill>
                <a:schemeClr val="lt1"/>
              </a:solidFill>
              <a:latin typeface="Lato"/>
              <a:ea typeface="Lato"/>
              <a:cs typeface="Lato"/>
              <a:sym typeface="Lato"/>
            </a:endParaRPr>
          </a:p>
        </p:txBody>
      </p:sp>
      <p:sp>
        <p:nvSpPr>
          <p:cNvPr id="151" name="Google Shape;151;p15"/>
          <p:cNvSpPr/>
          <p:nvPr/>
        </p:nvSpPr>
        <p:spPr>
          <a:xfrm>
            <a:off x="1730800" y="3129125"/>
            <a:ext cx="384300" cy="97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3326863" y="3125200"/>
            <a:ext cx="384300" cy="97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6166175" y="2846500"/>
            <a:ext cx="1007100" cy="655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1M Playlists</a:t>
            </a:r>
            <a:endParaRPr/>
          </a:p>
        </p:txBody>
      </p:sp>
      <p:sp>
        <p:nvSpPr>
          <p:cNvPr id="154" name="Google Shape;154;p15"/>
          <p:cNvSpPr/>
          <p:nvPr/>
        </p:nvSpPr>
        <p:spPr>
          <a:xfrm>
            <a:off x="7694675" y="2719900"/>
            <a:ext cx="1191300" cy="908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~65M songs with audio features</a:t>
            </a:r>
            <a:endParaRPr/>
          </a:p>
        </p:txBody>
      </p:sp>
      <p:sp>
        <p:nvSpPr>
          <p:cNvPr id="155" name="Google Shape;155;p15"/>
          <p:cNvSpPr/>
          <p:nvPr/>
        </p:nvSpPr>
        <p:spPr>
          <a:xfrm>
            <a:off x="7241825" y="3129125"/>
            <a:ext cx="384300" cy="97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Problem Formulation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nvSpPr>
        <p:spPr>
          <a:xfrm>
            <a:off x="1075625" y="466500"/>
            <a:ext cx="56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Challenges faced with the dataset</a:t>
            </a:r>
            <a:endParaRPr>
              <a:solidFill>
                <a:schemeClr val="lt1"/>
              </a:solidFill>
              <a:latin typeface="Lato"/>
              <a:ea typeface="Lato"/>
              <a:cs typeface="Lato"/>
              <a:sym typeface="Lato"/>
            </a:endParaRPr>
          </a:p>
        </p:txBody>
      </p:sp>
      <p:sp>
        <p:nvSpPr>
          <p:cNvPr id="162" name="Google Shape;162;p16"/>
          <p:cNvSpPr txBox="1"/>
          <p:nvPr/>
        </p:nvSpPr>
        <p:spPr>
          <a:xfrm>
            <a:off x="1075625" y="1094250"/>
            <a:ext cx="7392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Working with the whole dataset was computationally too intensive!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Restrictions on the number of Spotipy API calls that can be made in a minute. This hindered our data collection process a lot even though we could implement parallel processing.</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Clustering and DImensionality Reduction Algorithms took forever to run even on 10% of the data (6.5M songs - 100k Playlists)</a:t>
            </a:r>
            <a:endParaRPr>
              <a:solidFill>
                <a:schemeClr val="lt1"/>
              </a:solidFill>
              <a:latin typeface="Lato"/>
              <a:ea typeface="Lato"/>
              <a:cs typeface="Lato"/>
              <a:sym typeface="Lato"/>
            </a:endParaRPr>
          </a:p>
        </p:txBody>
      </p:sp>
      <p:sp>
        <p:nvSpPr>
          <p:cNvPr id="163" name="Google Shape;163;p16"/>
          <p:cNvSpPr txBox="1"/>
          <p:nvPr/>
        </p:nvSpPr>
        <p:spPr>
          <a:xfrm>
            <a:off x="1257350" y="2672375"/>
            <a:ext cx="56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Solution?</a:t>
            </a:r>
            <a:endParaRPr>
              <a:solidFill>
                <a:schemeClr val="lt1"/>
              </a:solidFill>
              <a:latin typeface="Lato"/>
              <a:ea typeface="Lato"/>
              <a:cs typeface="Lato"/>
              <a:sym typeface="Lato"/>
            </a:endParaRPr>
          </a:p>
        </p:txBody>
      </p:sp>
      <p:sp>
        <p:nvSpPr>
          <p:cNvPr id="164" name="Google Shape;164;p16"/>
          <p:cNvSpPr txBox="1"/>
          <p:nvPr/>
        </p:nvSpPr>
        <p:spPr>
          <a:xfrm>
            <a:off x="1075625" y="3173200"/>
            <a:ext cx="7392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choose to go ahead with a small sample size of  ~15k playlists (150k songs).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Found a much more articulated dataset on Kaggle with the same audio features we wanted. </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Clustering</a:t>
            </a:r>
            <a:r>
              <a:rPr lang="en"/>
              <a:t> Algorithms</a:t>
            </a:r>
            <a:endParaRPr/>
          </a:p>
        </p:txBody>
      </p:sp>
      <p:sp>
        <p:nvSpPr>
          <p:cNvPr id="170" name="Google Shape;170;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a:t>
            </a:r>
            <a:endParaRPr/>
          </a:p>
          <a:p>
            <a:pPr indent="0" lvl="0" marL="0" rtl="0" algn="l">
              <a:spcBef>
                <a:spcPts val="1200"/>
              </a:spcBef>
              <a:spcAft>
                <a:spcPts val="0"/>
              </a:spcAft>
              <a:buNone/>
            </a:pPr>
            <a:r>
              <a:rPr lang="en"/>
              <a:t>DBSCAN</a:t>
            </a:r>
            <a:endParaRPr/>
          </a:p>
          <a:p>
            <a:pPr indent="0" lvl="0" marL="0" rtl="0" algn="l">
              <a:spcBef>
                <a:spcPts val="1200"/>
              </a:spcBef>
              <a:spcAft>
                <a:spcPts val="0"/>
              </a:spcAft>
              <a:buNone/>
            </a:pPr>
            <a:r>
              <a:rPr lang="en"/>
              <a:t>Spectral Clustering</a:t>
            </a:r>
            <a:endParaRPr/>
          </a:p>
          <a:p>
            <a:pPr indent="0" lvl="0" marL="0" rtl="0" algn="l">
              <a:spcBef>
                <a:spcPts val="1200"/>
              </a:spcBef>
              <a:spcAft>
                <a:spcPts val="0"/>
              </a:spcAft>
              <a:buNone/>
            </a:pPr>
            <a:r>
              <a:rPr lang="en"/>
              <a:t>Gaussian Mixture Model</a:t>
            </a:r>
            <a:endParaRPr/>
          </a:p>
          <a:p>
            <a:pPr indent="0" lvl="0" marL="0" rtl="0" algn="l">
              <a:spcBef>
                <a:spcPts val="1200"/>
              </a:spcBef>
              <a:spcAft>
                <a:spcPts val="0"/>
              </a:spcAft>
              <a:buNone/>
            </a:pPr>
            <a:r>
              <a:rPr lang="en"/>
              <a:t>Agglomerative Clustering </a:t>
            </a:r>
            <a:endParaRPr/>
          </a:p>
          <a:p>
            <a:pPr indent="0" lvl="0" marL="0" rtl="0" algn="l">
              <a:spcBef>
                <a:spcPts val="1200"/>
              </a:spcBef>
              <a:spcAft>
                <a:spcPts val="1200"/>
              </a:spcAft>
              <a:buNone/>
            </a:pPr>
            <a:r>
              <a:t/>
            </a:r>
            <a:endParaRPr/>
          </a:p>
        </p:txBody>
      </p:sp>
      <p:pic>
        <p:nvPicPr>
          <p:cNvPr id="171" name="Google Shape;171;p17"/>
          <p:cNvPicPr preferRelativeResize="0"/>
          <p:nvPr/>
        </p:nvPicPr>
        <p:blipFill>
          <a:blip r:embed="rId3">
            <a:alphaModFix amt="30000"/>
          </a:blip>
          <a:stretch>
            <a:fillRect/>
          </a:stretch>
        </p:blipFill>
        <p:spPr>
          <a:xfrm>
            <a:off x="-396575" y="1147025"/>
            <a:ext cx="11425750" cy="4979950"/>
          </a:xfrm>
          <a:prstGeom prst="rect">
            <a:avLst/>
          </a:prstGeom>
          <a:noFill/>
          <a:ln>
            <a:noFill/>
          </a:ln>
        </p:spPr>
      </p:pic>
      <p:sp>
        <p:nvSpPr>
          <p:cNvPr id="172" name="Google Shape;172;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Input Features  </a:t>
            </a:r>
            <a:endParaRPr b="1"/>
          </a:p>
          <a:p>
            <a:pPr indent="0" lvl="0" marL="0" rtl="0" algn="l">
              <a:spcBef>
                <a:spcPts val="1200"/>
              </a:spcBef>
              <a:spcAft>
                <a:spcPts val="0"/>
              </a:spcAft>
              <a:buNone/>
            </a:pPr>
            <a:r>
              <a:rPr lang="en"/>
              <a:t>Valence , Year, Accousticness, Danceability</a:t>
            </a:r>
            <a:endParaRPr/>
          </a:p>
          <a:p>
            <a:pPr indent="0" lvl="0" marL="0" rtl="0" algn="l">
              <a:spcBef>
                <a:spcPts val="1200"/>
              </a:spcBef>
              <a:spcAft>
                <a:spcPts val="0"/>
              </a:spcAft>
              <a:buNone/>
            </a:pPr>
            <a:r>
              <a:rPr lang="en"/>
              <a:t>Duration in ms, Energy, Explicit,</a:t>
            </a:r>
            <a:endParaRPr/>
          </a:p>
          <a:p>
            <a:pPr indent="0" lvl="0" marL="0" rtl="0" algn="l">
              <a:spcBef>
                <a:spcPts val="1200"/>
              </a:spcBef>
              <a:spcAft>
                <a:spcPts val="0"/>
              </a:spcAft>
              <a:buNone/>
            </a:pPr>
            <a:r>
              <a:rPr lang="en"/>
              <a:t>Instumentalness, Key, Liveliness, Loudness,</a:t>
            </a:r>
            <a:endParaRPr/>
          </a:p>
          <a:p>
            <a:pPr indent="0" lvl="0" marL="0" rtl="0" algn="l">
              <a:spcBef>
                <a:spcPts val="1200"/>
              </a:spcBef>
              <a:spcAft>
                <a:spcPts val="0"/>
              </a:spcAft>
              <a:buNone/>
            </a:pPr>
            <a:r>
              <a:rPr lang="en"/>
              <a:t>Mode, Popularity, Speechiness, Tempo</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78" name="Google Shape;17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18"/>
          <p:cNvPicPr preferRelativeResize="0"/>
          <p:nvPr/>
        </p:nvPicPr>
        <p:blipFill rotWithShape="1">
          <a:blip r:embed="rId3">
            <a:alphaModFix/>
          </a:blip>
          <a:srcRect b="0" l="862" r="39" t="0"/>
          <a:stretch/>
        </p:blipFill>
        <p:spPr>
          <a:xfrm>
            <a:off x="1297500" y="1567550"/>
            <a:ext cx="7038901" cy="29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85" name="Google Shape;18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19"/>
          <p:cNvPicPr preferRelativeResize="0"/>
          <p:nvPr/>
        </p:nvPicPr>
        <p:blipFill>
          <a:blip r:embed="rId3">
            <a:alphaModFix/>
          </a:blip>
          <a:stretch>
            <a:fillRect/>
          </a:stretch>
        </p:blipFill>
        <p:spPr>
          <a:xfrm>
            <a:off x="1297500" y="1567550"/>
            <a:ext cx="3432151" cy="2911200"/>
          </a:xfrm>
          <a:prstGeom prst="rect">
            <a:avLst/>
          </a:prstGeom>
          <a:noFill/>
          <a:ln>
            <a:noFill/>
          </a:ln>
        </p:spPr>
      </p:pic>
      <p:pic>
        <p:nvPicPr>
          <p:cNvPr id="187" name="Google Shape;187;p19"/>
          <p:cNvPicPr preferRelativeResize="0"/>
          <p:nvPr/>
        </p:nvPicPr>
        <p:blipFill>
          <a:blip r:embed="rId4">
            <a:alphaModFix/>
          </a:blip>
          <a:stretch>
            <a:fillRect/>
          </a:stretch>
        </p:blipFill>
        <p:spPr>
          <a:xfrm>
            <a:off x="4729650" y="1567550"/>
            <a:ext cx="3606750" cy="291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93" name="Google Shape;19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0"/>
          <p:cNvPicPr preferRelativeResize="0"/>
          <p:nvPr/>
        </p:nvPicPr>
        <p:blipFill>
          <a:blip r:embed="rId3">
            <a:alphaModFix/>
          </a:blip>
          <a:stretch>
            <a:fillRect/>
          </a:stretch>
        </p:blipFill>
        <p:spPr>
          <a:xfrm>
            <a:off x="1139850" y="1567550"/>
            <a:ext cx="3578550" cy="2911200"/>
          </a:xfrm>
          <a:prstGeom prst="rect">
            <a:avLst/>
          </a:prstGeom>
          <a:noFill/>
          <a:ln>
            <a:noFill/>
          </a:ln>
        </p:spPr>
      </p:pic>
      <p:pic>
        <p:nvPicPr>
          <p:cNvPr id="195" name="Google Shape;195;p20"/>
          <p:cNvPicPr preferRelativeResize="0"/>
          <p:nvPr/>
        </p:nvPicPr>
        <p:blipFill rotWithShape="1">
          <a:blip r:embed="rId4">
            <a:alphaModFix/>
          </a:blip>
          <a:srcRect b="922" l="-4370" r="4369" t="922"/>
          <a:stretch/>
        </p:blipFill>
        <p:spPr>
          <a:xfrm>
            <a:off x="4572000" y="1567550"/>
            <a:ext cx="4064477" cy="29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Recommender System</a:t>
            </a:r>
            <a:endParaRPr/>
          </a:p>
        </p:txBody>
      </p:sp>
      <p:pic>
        <p:nvPicPr>
          <p:cNvPr id="201" name="Google Shape;201;p21"/>
          <p:cNvPicPr preferRelativeResize="0"/>
          <p:nvPr/>
        </p:nvPicPr>
        <p:blipFill>
          <a:blip r:embed="rId3">
            <a:alphaModFix/>
          </a:blip>
          <a:stretch>
            <a:fillRect/>
          </a:stretch>
        </p:blipFill>
        <p:spPr>
          <a:xfrm>
            <a:off x="1249800" y="1473050"/>
            <a:ext cx="7086600" cy="3438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