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71" r:id="rId15"/>
    <p:sldId id="272" r:id="rId16"/>
    <p:sldId id="269" r:id="rId17"/>
    <p:sldId id="270"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ED6825-BDE0-4450-AFA0-BD9B384BF59C}"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2682-218D-4C35-892C-9D3951148F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ED6825-BDE0-4450-AFA0-BD9B384BF59C}"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2682-218D-4C35-892C-9D3951148F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ED6825-BDE0-4450-AFA0-BD9B384BF59C}"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2682-218D-4C35-892C-9D3951148F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ED6825-BDE0-4450-AFA0-BD9B384BF59C}"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2682-218D-4C35-892C-9D3951148F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ED6825-BDE0-4450-AFA0-BD9B384BF59C}"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2682-218D-4C35-892C-9D3951148F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ED6825-BDE0-4450-AFA0-BD9B384BF59C}"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22682-218D-4C35-892C-9D3951148F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ED6825-BDE0-4450-AFA0-BD9B384BF59C}" type="datetimeFigureOut">
              <a:rPr lang="en-US" smtClean="0"/>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222682-218D-4C35-892C-9D3951148F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ED6825-BDE0-4450-AFA0-BD9B384BF59C}"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222682-218D-4C35-892C-9D3951148F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D6825-BDE0-4450-AFA0-BD9B384BF59C}" type="datetimeFigureOut">
              <a:rPr lang="en-US" smtClean="0"/>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222682-218D-4C35-892C-9D3951148F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ED6825-BDE0-4450-AFA0-BD9B384BF59C}"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22682-218D-4C35-892C-9D3951148FA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ED6825-BDE0-4450-AFA0-BD9B384BF59C}"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22682-218D-4C35-892C-9D3951148F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D6825-BDE0-4450-AFA0-BD9B384BF59C}" type="datetimeFigureOut">
              <a:rPr lang="en-US" smtClean="0"/>
              <a:t>3/13/2021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22682-218D-4C35-892C-9D3951148F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a:t>
            </a:r>
            <a:r>
              <a:rPr lang="en-US" dirty="0" err="1" smtClean="0"/>
              <a:t>CreditDefaulter</a:t>
            </a:r>
            <a:r>
              <a:rPr lang="en-US" dirty="0" smtClean="0"/>
              <a:t> Model</a:t>
            </a:r>
            <a:br>
              <a:rPr lang="en-US" dirty="0" smtClean="0"/>
            </a:br>
            <a:endParaRPr lang="en-US" dirty="0"/>
          </a:p>
        </p:txBody>
      </p:sp>
      <p:sp>
        <p:nvSpPr>
          <p:cNvPr id="3" name="Subtitle 2"/>
          <p:cNvSpPr>
            <a:spLocks noGrp="1"/>
          </p:cNvSpPr>
          <p:nvPr>
            <p:ph type="subTitle" idx="1"/>
          </p:nvPr>
        </p:nvSpPr>
        <p:spPr/>
        <p:txBody>
          <a:bodyPr/>
          <a:lstStyle/>
          <a:p>
            <a:r>
              <a:rPr lang="en-US" dirty="0" smtClean="0"/>
              <a:t>Submitted By </a:t>
            </a:r>
            <a:endParaRPr lang="en-US" dirty="0"/>
          </a:p>
          <a:p>
            <a:r>
              <a:rPr lang="en-US" dirty="0" err="1" smtClean="0"/>
              <a:t>Sumukh</a:t>
            </a:r>
            <a:r>
              <a:rPr lang="en-US" dirty="0" smtClean="0"/>
              <a:t> </a:t>
            </a:r>
            <a:r>
              <a:rPr lang="en-US" dirty="0" err="1" smtClean="0"/>
              <a:t>Anand</a:t>
            </a:r>
            <a:r>
              <a:rPr lang="en-US" dirty="0" smtClean="0"/>
              <a:t> Sinai </a:t>
            </a:r>
            <a:r>
              <a:rPr lang="en-US" dirty="0" err="1" smtClean="0"/>
              <a:t>Kunde</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Autofit/>
          </a:bodyPr>
          <a:lstStyle/>
          <a:p>
            <a:pPr lvl="0"/>
            <a:r>
              <a:rPr lang="en-IN" sz="3200" dirty="0"/>
              <a:t>Identification of possible problem-solving approaches (methods)</a:t>
            </a:r>
            <a:r>
              <a:rPr lang="en-US" sz="3200" dirty="0"/>
              <a:t/>
            </a:r>
            <a:br>
              <a:rPr lang="en-US" sz="3200" dirty="0"/>
            </a:br>
            <a:endParaRPr lang="en-US" sz="3200" dirty="0"/>
          </a:p>
        </p:txBody>
      </p:sp>
      <p:sp>
        <p:nvSpPr>
          <p:cNvPr id="3" name="Content Placeholder 2"/>
          <p:cNvSpPr>
            <a:spLocks noGrp="1"/>
          </p:cNvSpPr>
          <p:nvPr>
            <p:ph idx="1"/>
          </p:nvPr>
        </p:nvSpPr>
        <p:spPr/>
        <p:txBody>
          <a:bodyPr>
            <a:normAutofit/>
          </a:bodyPr>
          <a:lstStyle/>
          <a:p>
            <a:r>
              <a:rPr lang="en-US" sz="2000" dirty="0" smtClean="0"/>
              <a:t>When I started the my </a:t>
            </a:r>
            <a:r>
              <a:rPr lang="en-US" sz="2000" dirty="0" err="1" smtClean="0"/>
              <a:t>approched</a:t>
            </a:r>
            <a:r>
              <a:rPr lang="en-US" sz="2000" dirty="0" smtClean="0"/>
              <a:t> for solving problem by doing summary statistic which I got the desire result.</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pPr lvl="0"/>
            <a:r>
              <a:rPr lang="en-IN" sz="3600" dirty="0"/>
              <a:t>Testing of Identified Approaches (Algorithms</a:t>
            </a:r>
            <a:r>
              <a:rPr lang="en-IN" dirty="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I performed 7 Algorithms in which 4 were model library like :</a:t>
            </a:r>
          </a:p>
          <a:p>
            <a:r>
              <a:rPr lang="en-US" sz="2000" dirty="0" smtClean="0"/>
              <a:t>Logistic Regression</a:t>
            </a:r>
          </a:p>
          <a:p>
            <a:r>
              <a:rPr lang="en-US" sz="2000" dirty="0" smtClean="0"/>
              <a:t>SVC</a:t>
            </a:r>
          </a:p>
          <a:p>
            <a:r>
              <a:rPr lang="en-US" sz="2000" dirty="0" smtClean="0"/>
              <a:t>DecisionTreeClassifier</a:t>
            </a:r>
          </a:p>
          <a:p>
            <a:r>
              <a:rPr lang="en-US" sz="2000" dirty="0" smtClean="0"/>
              <a:t>KNeighborsClassifier</a:t>
            </a:r>
          </a:p>
          <a:p>
            <a:r>
              <a:rPr lang="en-US" sz="2000" dirty="0" smtClean="0"/>
              <a:t>Out of 7, 3 were boosting model library like</a:t>
            </a:r>
          </a:p>
          <a:p>
            <a:r>
              <a:rPr lang="en-US" sz="2000" dirty="0" smtClean="0"/>
              <a:t>RandomForestClassifier</a:t>
            </a:r>
          </a:p>
          <a:p>
            <a:r>
              <a:rPr lang="en-US" sz="2000" dirty="0" smtClean="0"/>
              <a:t>AdaBoostClassifier</a:t>
            </a:r>
          </a:p>
          <a:p>
            <a:r>
              <a:rPr lang="en-US" sz="2000" dirty="0" smtClean="0"/>
              <a:t>GradientBoostingClassifier</a:t>
            </a:r>
          </a:p>
          <a:p>
            <a:endParaRPr lang="en-US" sz="2000" dirty="0" smtClean="0"/>
          </a:p>
          <a:p>
            <a:pPr>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200" dirty="0"/>
              <a:t>Run and Evaluate selected models</a:t>
            </a:r>
            <a:r>
              <a:rPr lang="en-US" sz="3200" dirty="0"/>
              <a:t/>
            </a:r>
            <a:br>
              <a:rPr lang="en-US" sz="3200" dirty="0"/>
            </a:br>
            <a:endParaRPr lang="en-US" sz="3200" dirty="0"/>
          </a:p>
        </p:txBody>
      </p:sp>
      <p:sp>
        <p:nvSpPr>
          <p:cNvPr id="3" name="Content Placeholder 2"/>
          <p:cNvSpPr>
            <a:spLocks noGrp="1"/>
          </p:cNvSpPr>
          <p:nvPr>
            <p:ph idx="1"/>
          </p:nvPr>
        </p:nvSpPr>
        <p:spPr/>
        <p:txBody>
          <a:bodyPr>
            <a:normAutofit/>
          </a:bodyPr>
          <a:lstStyle/>
          <a:p>
            <a:r>
              <a:rPr lang="en-US" sz="2000" dirty="0" smtClean="0"/>
              <a:t>Since it was supervised </a:t>
            </a:r>
            <a:r>
              <a:rPr lang="en-US" sz="2000" dirty="0" err="1" smtClean="0"/>
              <a:t>classifiaction</a:t>
            </a:r>
            <a:r>
              <a:rPr lang="en-US" sz="2000" dirty="0" smtClean="0"/>
              <a:t> problem after  evaluating performance of the model I performed with </a:t>
            </a:r>
            <a:r>
              <a:rPr lang="en-US" sz="2000" dirty="0" err="1" smtClean="0"/>
              <a:t>GridSearchCV</a:t>
            </a:r>
            <a:r>
              <a:rPr lang="en-US" sz="2000" dirty="0" smtClean="0"/>
              <a:t> and after that the data was huge so that I manually performed </a:t>
            </a:r>
            <a:r>
              <a:rPr lang="en-US" sz="2000" dirty="0" err="1" smtClean="0"/>
              <a:t>hypertuning</a:t>
            </a:r>
            <a:r>
              <a:rPr lang="en-US" sz="2000" dirty="0" smtClean="0"/>
              <a:t> with RandomForestClassifier I got increased in </a:t>
            </a:r>
            <a:r>
              <a:rPr lang="en-US" sz="2000" dirty="0" err="1" smtClean="0"/>
              <a:t>accuaracy</a:t>
            </a:r>
            <a:r>
              <a:rPr lang="en-US" sz="2000" dirty="0" smtClean="0"/>
              <a:t> score and </a:t>
            </a:r>
            <a:r>
              <a:rPr lang="en-US" sz="2000" dirty="0" err="1" smtClean="0"/>
              <a:t>metrics.I</a:t>
            </a:r>
            <a:r>
              <a:rPr lang="en-US" sz="2000" dirty="0" smtClean="0"/>
              <a:t> performed with 7 algorithms which I found RandomForestClassifier highest in accuracy also curve is tending towards ideal shape.</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Visualizations</a:t>
            </a:r>
            <a:r>
              <a:rPr lang="en-US" sz="3200" dirty="0"/>
              <a:t/>
            </a:r>
            <a:br>
              <a:rPr lang="en-US" sz="3200" dirty="0"/>
            </a:br>
            <a:endParaRPr lang="en-US" sz="3200" dirty="0"/>
          </a:p>
        </p:txBody>
      </p:sp>
      <p:pic>
        <p:nvPicPr>
          <p:cNvPr id="4" name="Content Placeholder 3" descr="download (1).png"/>
          <p:cNvPicPr>
            <a:picLocks noGrp="1" noChangeAspect="1"/>
          </p:cNvPicPr>
          <p:nvPr>
            <p:ph idx="1"/>
          </p:nvPr>
        </p:nvPicPr>
        <p:blipFill>
          <a:blip r:embed="rId2"/>
          <a:stretch>
            <a:fillRect/>
          </a:stretch>
        </p:blipFill>
        <p:spPr>
          <a:xfrm>
            <a:off x="228600" y="1066801"/>
            <a:ext cx="4090245" cy="2819400"/>
          </a:xfrm>
        </p:spPr>
      </p:pic>
      <p:sp>
        <p:nvSpPr>
          <p:cNvPr id="1026" name="AutoShape 2" descr="data:image/png;base64,iVBORw0KGgoAAAANSUhEUgAAA0IAAAEMCAYAAADpkwZBAAAABHNCSVQICAgIfAhkiAAAAAlwSFlzAAALEgAACxIB0t1+/AAAADh0RVh0U29mdHdhcmUAbWF0cGxvdGxpYiB2ZXJzaW9uMy4yLjIsIGh0dHA6Ly9tYXRwbG90bGliLm9yZy+WH4yJAAAgAElEQVR4nO3de5xdVXn4/88jUQQFDBAoTbDhZgWRoqSI9YalAtIL0EIbagVabBSl1a+2Fmr7A/VLK7ZKv1jFYkm5VLkIIqggRiilWgSCIleRcFEiKQQTERWwCc/vj7UO2XOy58yZyVyYOZ/363Vec2adtfZZa9+fvddeJzITSZIkSRokz5rqCkiSJEnSZDMQkiRJkjRwDIQkSZIkDRwDIUmSJEkDx0BIkiRJ0sAxEJIkSZI0cJ4RgVBE7BsRGRFHN9Lm17STpq5mmukiYs+IuCoiVru+9eY2qUEQEUfX9Xzfqa7LRImIsyLC387oYbrt7yJi94hYExFvaKStd241HdQ6nzXV9RiL6bbeTLTxmB+jWR8i4p8i4q6IeHa/0x8xEGpsSJ3X2nrSeFtEnB0RB0ZE9PuFmhr1hP+kiJg/1XWZCHVjOyki9hxFmVnAxcAuwN8CbwY+N0FVlIY107dPDZ6IeEFdp/cdRZlfjohPR8SdEfFoRPwsIr4TER+NiO16lPl8PS/5aUT8V0T8+rg1ZPr4KPD1zFwyGV9Wzwe/OBnfpdGLiGu6zt3/NyIejIgLImL3qa7fBPoQsD1wbL8FZo1i4ucBlwMBbAb8MnAIcCTw1Yg4PDN/NIrpNV0LbAL87xjLa2R7AicC1wD3T2lNJsZ8SvvuB27us8yO9fWezPznianWjPI9yna6ZqorMgPN9O1Tg+cFlHUaynrdj3nAdsAlwHLKvualwCJgYUTsmZkPdzJHxE7Af9d8HwYeBf4UuDIi3piZXx2HdjzjRcQrgTdQzsmaPLeafM+k4+STwFvq+02AvYA/Bg6KiAWZedck1GFS50dm/k9EnA+cEBGfyMwRv3c0gdA3M/PfmwkR8W7KzufdlEDpjaOpcEdmPgU8MZay0gb4hfp31UgZ613P52XmTya2Ss9cmZm4nWqMImKzzHxsqusxCKbrvM7Mq4CrutMj4lrgQuBoyjlHx99TAq69MvPmmvcc4Hbg4xHx4rrfmuneDvyQcrH6aZ5bTb5n2HFyTdd5+6ci4g7g/wHHAX820RWYovlxLiXgO5jS66e3zOz5AvYFEviLHnn+q+Z5dSPtF4GPUK7Or6bMiDuAvwI2GuY7jm6kza9pJ9X/twV+Dvz7MHX4BPAU8EsjtGdv4Czgu8DPgMeArwOHtuQ9q9Zhq/r+kZr/88Av1DyLgDtr+74DHNwynVm13XfUfD+kXPF66UjzobsuXWnXUK4e/yIlEF0N/BS4EnhRI99Jdbrdr7NGmFfbA4spEf2TwMOUq29HtdWZslF9t7bxu8CfDTPdXSgr6oq6TO8H/oESaLTN/y2A0+v3P1GX1ysa+Y4epn3X9GjbNcOUmd/VpnfU5fYk69bFfpfn/Dqdk4Dfp2wLjwPLgD+ueV4IXEQJxh4D/h3YbKTtspa9v7bjV4CvAj+p8+gfax2fW9//oNbzWmDXrmlsBvxf4HrK+v1krd+HgE2Ha88wbfwt4Mb6XSvqMp3VZ1v+ALgM+H6twyOU7WyPYfK/DPgs8FDN/wBlG9ipK9/rgS/VZfQEcC9wJrD1dN8+e8zL/YELalsfB34EfAV4XVe+Cyjb39Yt0/jlWod/allOX6vr6s/qenNYS/ms82S/mv8n1O2RURwbGuvYxcCPKVf8LwV2qPN2vW0c+I3a3h/Vad8CvG2YefUWyn67s96/k3IATWDfPuf3a4EltW6PA98EjnkmzOsedW5bX19MOY7e3vjOm4A/bSm/JXAqcA/rtpmbgL/s2la6X/ePcZ3eu5b/+0ba8+p3X9WS/29r/r37nP6rKceVxyn7lH8Gdmf9/d2zgPdR9qX/U5fp9ynHp60a+UZ1vjLS/Byh7rPq8jqv5bPOcji6La2u67fX9f97wHtHsUwS+GJX2v2U/d6LKfvdxyjbxUXUc6au/C8BvkzZL66iHP+2oWX/x9iOu30dk+j/nKSfc6Knv7+r7Nsp+6Uf1O9YUds7v8c2/UrgP+v8eQT4V+D5fS6fa4CfDDPPE/hyr/VkhH3FNXUe7UjZHz9K2T9fAuw43PKYrPkBbETZD57fz7wazR2hXs6k7Eh+k7IjBtgD+N06Y+4Bnk25Y/ShOvPeOpovyMyHIuIy4Pci4rhsdMOLiOcCRwBfzczvjTCpQykb6YWUlXkr4CjgcxHxpsz8TEuZL1Nu0/9/wM7AnwOXRMTnKIHQmZQN7c+BiyLiRZl5X6P8pyknwksoO8xfoJxgXxcRr8nMb41mXnR5HmWn/A3gryknCO8ELo2I3TNzLeW5l+1qXf+OErhBWS6t6vMzS4C5lJ32dykByR7Aa4Czu4r8WW3Xv1B2fkcAp0XElpn5/sZ09wKuppyk/AtlI/gVyrx7VUS8LjO7b+NfCawEPkBZXu8GLo+I+Vmuel5b2/XXwBmUwBzKAW04J1MOfN1lVlI2XIB31e/7FOWg90BNH+3y/C3gbZT5uAo4BlgcET+v9b661uNXgT+hrEtvoT/zaj0uoBxs9gfeA6yl7PA2oWxzWwN/AXw+InbNcqUQyvJ9C+VE8zOU29evA95LCTYO6LMeB1F2bJ+kHCgOrt+3urZxJMdR5s0ZlHm9E2V9/XpEvDwz7+5kjIjfqvX9KWVHuIyyDA6gnLzcU/O9lbJ8flD/fo8SeP42Zb49Uic57bbPERxNObE6h7Lf6izjqyLi9ZnZWdfPprR7IeXEr+nIRh4AIuL/Uk4Cv0w50XyKsj/9bN0nf7xrGguA36NsP839Rd/HhojYirJtbktZt+6k7H/+gzJvh4iIRTXfNyjb+E8pXYZOj4idMvMvG3nfRTn5/DZl2WwK/CXl5KYvEfHbtR3/QwnuHqPMz3+NiB0z830161TN69HYlxLUfRG4jzJ/DwfOiIitM/PvG3k/W/P+C2X+bUo5ru5LOYG8E/g/lPl7Ceuevezrjno9pj+fcjFnN+CU+lHzjscewMbAdS2T+Eb9+6vADSN81ysoF5Ieq9/zI8pyOqcl+3Mo68jFlBPAn9bvOAZ4dUTslZk/H8P5ykjzs5e9KPOqZztbvI2yXZ1Z2/xHwCkRsXyY86B+zaWcKF9CmVe/QtmmN6ccnwCIiB0o2/bGlG3iAcq++cvDTHe0++m+jkn9npOM4Zyo219Q1svTKMe63Sn75V+PiJdm5g+78u9J2Rb/jXJs3peynj1FOVaM1U7174g9YUbwPMp++AbgBEow+XZgn4h4WWb+zwjlJ2x+ZObaiLiRci4zsj6iyn0Z+Y7Qy2ueixtpmwDRkvdcyknadr2iUdqvPu9f097eNc031fTf76M9z2tJ2xS4C7ijLRIGPt6V/tGa/n1g80b6Hqx/1eoNNe2C5vyoedcA/7WBUXnSdRWHsvNJ4IBG2tGM7irnHm3T7rF+PAbMa6Q/h7KB/G9X+rcpV2A365rOoS3rQGf+f6Ir7+E1/a39zLs+6n70MOmrgG26PhvN8uyswz+lcacSmEMJdp4C3t01/c9Rro6MeNWHckUmgcO70m+q0760q45/3rJePAd4dsu0P0jXFVV63xH6KY0rOZRnCW8DVvS5LNq2y10pV90+0UjblBKsPgzMbSnzrPp3Xi17B/CCHvmm5fY5hnm5LSXwu7yRthHlKtwNXXmDEjTe0kjr7OP/rmXan6dcDdyskZb19Rst+UdzbPhwnc6buvJ20q9ppG1H2a4+0zLt/1envVP9/wV1nb2Dxp3Put78pJ9lUeff9ygnUL/YtU19vX7fLlM5r3vUvW19bVtvnlXX40ep+wnKyd96++WWsvNpuRLcZ/2Oa7QrKYFZ9zrwe/WzY1vK7zbcPGzJ+9+UfW7zLm3n+NW9vwtgk5ZpHEPXOQh9nq/0Oz971L9zB/N3Wj7bl+HvCD1IY9/Iun3rdX1+b9J+R2jIfKjpH6/pL26kfaamvb5r/l5C1x0hxn7cnd817fWOSfR5TkL/50St6z3t29d+bdOsaU8B+3Slf4lyTtXP+cE1lH3Z1vW1PeUZss4yOqjXetL47CyGP7Z138XuzLNPTvX8oFwkTRp3aod7jdfw2T+ufzfvJGTm49lZ+yKeExFbRsTWlKv7z6JcwRqtJZQd4jFd6cdQbpN+fqQJZOZPO+8jYtN6xXFTyhWBXSNi85Zi/9T1f+eK6jmZ2Wk7mXkLZV7s0sh7aP17cmd+NPJ+kXIVac5I9e7hKUpE3XR1/bsLY/do/fv6iNimj/yfzszlnX8y8+eUq4GzKFd5iIiXUnYmnwE2joitOy/KncSf0rhi1HBq1//j0b5+nJONB3OrsSzPz2fjTmVmrqQE3k9RDhBN/0W5Qj6/zzr+IDM/25X2NcpO/2PNOrJuvX16vmW5evm/UO4CRsTsujw6Dxm/os96fD4z729MNylXi34hIp4/UuHOdhnF5rUOnfnUrMMBlJ36RzLzBy3T6dzpOpxyMvP+bBnEpZFvum6fw+raxz2/7uPWUrpWvaKRby3lKuuvRsSLG5PYl3LnrHmFs3PydnZzu63L6TJKF8tXdlXl29nysPoojw2/TQkgzuuazD+2NP0wytXlM1vq+IU67f1q3v0p+/2PZ+bPGnVbXudJP/aizKfFmflgYxo/p1zFfxblKvSUzevR6FpvnlvXmy0p3Vc2p9yhgNJ97EngFTFxoxx+nnLyeyilJ8CPKBeQmjatf59sKf9EV55W9dj2SuDSzPxuJ71x/Boii8dr2Y2ijIy3Neu26ea+qt/zlQ2dn535Mtor/P/W3DfW7eAbbPh+6cHMvLArrTN/dgaIiGdRtu2lmfkfjTokQ58B6xjrcff+rmkPOSaN8pxktOdEQzSOcc+KiC3qd3y7TrftOHtdZn6jK+1qyjnV/D6/9nmU4+hKyoX7SyjHxaMy8/JeBfv0oeY/mXkJ5ZjdPWjHeiZhfnTuKI24rMYrEOoED08HBfWk6m8iovPMyA8pC+PcmmX2aL+krsj/Crw86jDJEbEj5WBybt159RQR20TEGRHxEOv6Ga6k3CaGcqWw271d/6+uf+9rybua0p2qYwfKydCdLXlva+QZqwczs/tBtM4KsFV35n7VE/eTKTuBFRFxU0R8OCJ+dZgibe27o/7dsf7dtf59P+s2zs7rYcpGu23LdIbM/1x3y3TM7evTd1vSxrI8u9cfKOvJiszsPoh31q1+2zbcOtj2Weu0I+LtEXEL5WC8irI8rqkf97udtrWx7+UUES+LMhRrp095Z714aVcdOgfpkbqr9ZtvWm6fvUTEThFxfkSspszPzj7uINZfnp0T8CMbaUdSAqdmQLArJbj+Dutvu2fWPN3bbtv2M9pjww7AskbgCkC9QNEd4Hb2L19tqWNnSOFOHTv7pO+0VPGOlrQ2nfXi9pbPOuvOjo20SZ/Xo1GD5n+MiO9TTs47683JNctseDpIeBelK8t9EXF7RHwsIvZrm+5YZObyzPxqZn4+M0+kdF8/JSJOaGTrBLAbt0ziuV15hjPq9SAifj8irqfMo9WUedTZ/z297vZ7vjIO87MTGIz2Z0yG22dv6H6pn2PBNpTufP3O9/E67nbXo+9zkjGcEw0REb8eEddQzjt/1PieLWg/zm7QMbV6gnJB4Q2UZw6/VMuOx7n/j7K9+9udwLYRsV7X5aZJmB+d7SFbPhtivJ4R2qP+bQ7F91HKcyMXUFaehym3sF5O6Yc71gWxmLLSHlOn/yeUBv/rSAUjIihXt3alXKW9kXLStZZye/kP2+pVr+a1GS49hnk/kl4LbLhlNVwdRvvd68nMv4mIxZRnv15D6b/5lxHx4cz8q+7sfXx/5/+PMHw/4NXdCT3m/0T/flXbQXQs3zna9Wc039NrGiPOtygjP36Esl2cRuku8XNKP+iz6H87HXNbIuKFlOdofkzpkncXZeeYlLuxzTtK/e7cRpuvH8+o7bN1guVK57WUA/g/AbdSgqGnKP24h/y+SmbeGhE3A38UEe+jdFv7PeArXQe5oLT/jQzfpu6AYLiT0Ik6NnTm55GUu0ht7u3K289+a6Tv68sUzevR+AzlecYzKOvQKkq3o4Moz/s8vVwy85MRcSnl2PA6yt244yLigsxcOA51GSIzb4mIb1GeQeg8q9S5Cze3pUgnbb27xl1GtR5ExO9S1tsbKM/6PUA52dyIckzrXnf7Ol/ZwPm5sv7dcoR83XrtmzZEP/u8vk9Su/JPVD36OicZ5TnRui8rwdJXKM+zHk+5SPk4pf3n077PG5fzg+ad4oi4iHIH7YyI+Ga9owZjO7YNV2bEuk3S/OhsDytbPhtivAKhzq3fLzXS3gxc270RR8TOG/JFWcYI/wLwpog4nnKl6PrMbLsq120PykNwH6hXmZr16vfh9NG6h9KdZ1fK6EVNu9W/nSv3nVvbbTu0HVvSRqPfHc7QQpn3Ah8DPhblIc8rgfdGxEe6uo3t1lK8c7Wlc/LReeB9yMY5TsbUvjEYzfKcDt5M6TP8xuZV94g4cBLrcCgl2PmdZjeJWo+tGNr1pXOx5WWsu8rfppnv7h75pvX22WI/yqhsf5KZ/9b8IMoD+G3OpnQDej3lOZvNWP/B37uBA4HvZ2bbVdnRGM2x4X5g54h4Vtf6uQ3r373vLOdH+ti/dAai2JV13XZopPWjM42XtHzWWXe6r2JO9rzuS0S8gBIEnZuZb+v67DfaymTmCsoJ/b9GxEaUO3pH1GPDjYz/PnkThm57t1L2Dd3dBAH2qX+XjjDN5nrQrS3tzZTA5/XNLpVd3R2fNprzlT7m53A6d0Qmuqv4eHqY8vxK2zxuO5eYqOPuqM9JRnFO1PSHlGD5jdkYSKveNRl176ixysynIuKdlLtu/8i6bn9jObbNjohfaLkr9GLg4WZX2xaTMT92Bv4n1x90YT0bdHus9pH9R8qIcZdn5tcbH6+lK0qrjfw/G/Kd1acoM+uTlIdbR7wb1KgTLfXanXV9UMdbpx/wCfWOVPM7fwf4Wn1mBMqGvIYy/Guzfr/Guh37WHVG6+nrqlHts/nsZlrt4tM5MHevrG+KiHmN8s+hLOu1lCsQULop3Qa8rXYR6P7OWREx2qtaHaNq3wYYzfKcDtZSTliabZlFuUozmXWA9bfLP2Xdbz11fIXSZec90fJL841lchHlztaJ0fLcXyPftNw+exhuXu7P8M97dUYLPLK+OkNUN3W6rf1dPUkbIkbXZ340x4YvUAKGI7rS/6Il74WUE+P3R8QmLXXcIiI63aiWUK5AviMiNm3kmUc5SPfjm5R+938cEU+vp3W/2RkQo3s+Tva87tdw6812dI1gGeXZ2iHP3tS79p0T1M46POp1ujkfu9JfT+k69vQzAll+0+0LwL4R8SuNvM+vdb6bEUZSqyeu3wAOjogXNabROX516+wvn9XIG8Df9Pianucro5ifw/kW5W76hu6DJk1t3xeBBXXZAk/Py/e2FJmo427f5yRjOCdqat2+KKNVjtcjKn3JMgLrZ4A3RMSra/JYj21DzhMi4lDKzwGM9Lz+hM6Put9cQBlqe0SjuSP08oj4o/p+M0pjDwF+iXJy0n3wuAh4a0RcQOmzvS3ltvCI0VkfrqSMtPNHlC405/dZ7k5Kl4L31h3PXcCLKEM73kbpmjGuMnNJRFxIGY5zdpTnIDrDPnaG3O7k/UlEnAW8JSLOozynsQul294tlLtZY3UjpXvM+yJiNmW+3ZeZ1w+T//WU26cXU+bTTygPB7+FckWr+xeJvwtcHxGfpHTF+UPKsKIfzMwHavsyIt5MuQJ7S73FfDvlgdadKUPqnkDpkjVad9TvfXtE/IzS5/ThzOy+2rtBRrM8p4mLKF1NrogyHPzmlGU3mb9EfgWla8+5EfHPlK4Ir6J0ybmHxn4qM38WEcfUet8WEZ3hs+dQrhh+lPLg8/IowyN/HLg1yo8sfo/SZeZgyr7o5umyfUbE/ZSRB0fqdvA16lDOUR68Xk4ZdvTNlCvoL+0ukJkPR8QVlO44zwXO7H6uKTNvjIgTKd18bo6Iz1K6Jm1H2S8cRHkItx+jOTacQlkf/y0i9qY8U/BqyvrxCI27DnWZH0s50bwzIs6lLPM5td2HUK4e35+ZqyPibylXRf+7rh+bUp4VvZtyJ7GnLEO0Hkd5APnGiDiDsg/6A8rJw99lY9j3Wmay53VfMvOxiPgKpdve45T18Zcox8b7GNoH/0XAf0bEJZTj5mrKlfpja97/qtP8YUQsAxZGxD2UnzP4aWZ+oUdVTq/B19WUZfdcSpsXUubte7ryn0C5C/qViDiVEhD8KWU7/83mg/U9vJuyLX89Ij7OuuGz286PLqJ0Z7y6rjPPpqxXvQZlGOl8pa/5OZy6Hn6OEsxt3PLc6TPV31C6f34xIj5G2Vf9NusPijFhx91RnpOM9pyo6RJKYH153U/8nPLczh6s+xmHyfR3lPXx/cB+Yzy2PQL8bkT8YiP/2ynb+UkjfP9Ez499Kd3DuweSapcjD8G3LwwZxnIt5SrW7ZRb+gcOU25Tysg536OsqHdTosfO8HhHt3xHM20+LUPuNT7v/GDamSO1oavcL9WZs5Jy8nUD5W7QSXV68xt5z6Jr2MDh6tv47H66fsyOdT8EdifrHkj/PF0/BFbzPp9yBemHtX5fA36trS7UH7VqmUbrvKPclr+DstIlPX6wkfLgYed3O35M2YHfSRnBZ4u2eUHZGd1d23g38M4ey+CTdV79nHU/Hvf3wPYjzf9cN5ziWV1pB1Gu0j5RP79muPb1Wo69lu9olmevdbjHsju6ltm3j3V5vXWtpp9E17o8XH0ot6dPoAQTnR/V+zDlQNydt618rza21mOYtryWdT8e+SNKN9vde8ynves87/wI7PcpV7m6f8xtf9b92GXnB1U/xdAfP3zGb5+1nT8YaT7WvHtQ+rt3Bku4htKffb06Nsp0hiJO4FU9pv2blBO7Vaz7Idsr6BrCuLv+XZ/1fWyo+XegDCv/GGVf1PlB1SHDgTfyv4pyoH24zssHKaNFvQd4blfet1JOajo/qPouRv+Dqq+r69iPa3u+BbylR/5Jm9c9pt22vm5NCSIfrO24lRJUHN2cH5Sg6FTKD+L+iHU/Ev1PNIY+b2ynX2fdM3/rbQ9d+X+fsu13nr15nBL8fgx44TBldq3rxI9Yt032PZR4rtv//Hf9zocpF1DW+0HVmvdPWfejnisoz1RtOcI6P+z5ymjmZ4/6d35w9ve60velj/OtXutFj+9MhvlB1Za8rd9JuUDxFdb9oOqnGfkHVTfkuHsS7cfGEc9J6P+cqPX7KQHzTawbpOt8yoiR682z4dYlRnd+cA0tP6ja+Py8Oq3X1f9HfWxj3Q+q/piyf74U2Lmf5TGR84PyW0Mr6PMH3aMWmnYi4r2Uq4W/lpltP6imSRAR+1JOMv44M8+a2tpIM09E7EEZVnS9534GVZRnxx4B/iW7nmmRnmkm43wlIr5M+W2W10zE9KWOKKO9zc/M+VNclfXU7rX3AsdnZvdPV7Sa1L6J4yXKMwxvBW41CJI0wx1ACYS6H6ofCG3P+1CuDEPvATOkKTeJ5yvvAV5ZnweUBtXxlG6Wp/dbYLxGjZsUEbEDZYSYgym35LofoJWkGSUz/4HSlWxQXRER36OMALYRpQvdb1G6Mo34I9rSVJjs85UsI9FNq3M6abxl5rsoXZz7Nt02mtdR+v49QhkCu99BEiRJ09MXKCOsHUIZQnk55Xc/3p/D/8aYNNU8X5GmgWn7jJAkSZIkjdV0uyMkaQy23nrrnD9//lRXQ5KmjZtuuumRzFxvOGdJM4eBkDQA5s+fz9KlI/3IuiSpoz6bJmkGm5ajxkmSJEnShjAQkiRJkjRwDIQkSZIkDRwDIUmSJEkDx0BIkiRJ0sAxEJIkSZI0cAyEJEmSJA0cAyFJkiRJA8dASBqliNg+Iv4jIu6MiNsj4p01fcuIWBIRd9e/sxtlToiIZRFxV0Qc0EjfKyJurZ+dFhFR0zeOiAtq+vURMb9R5qj6HXdHxFGT13JJkqSZY9ZUV0CahtYA78nMb0bEZsBNEbEEOBq4KjM/FBHHA8cDfxURuwELgZcAvwh8NSJelJlrgdOBRcA3gMuBA4ErgGOA1Zm5c0QsBE4B/iAitgROBBYAWb/7ssxcPVGNnX/8lyZq0j3d/6HfnJLvlSRJg8E7QtIoZeaKzPxmff8YcCcwFzgYOLtmOxs4pL4/GDg/M5/MzPuAZcDeEbEdsHlmXpeZCZzTVaYzrYuA/erdogOAJZm5qgY/SyjBkyRJkkbBQEjaALXL2suA64FtM3MFlGAJ2KZmmws80Ci2vKbNre+704eUycw1wKPAVj2m1Va3RRGxNCKWrly5cmwNlCRJmqEMhKQxiojnAxcD78rMH/fK2pKWPdLHWmZoYuYZmbkgMxfMmTOnR/UkSZIGj4GQNAYR8WxKEPTpzPxcTX6odnej/n24pi8Htm8Unwc8WNPntaQPKRMRs4AtgFU9piVJkqRRMBCSRqk+q3MmcGdmfrTx0WVAZxS3o4BLG+kL60hwOwC7ADfU7nOPRcQ+dZpHdpXpTOsw4Or6HNGVwP4RMbuOSrd/TZMkSdIoOGqcNHqvAt4M3BoRN9e0vwY+BFwYEccA3wcOB8jM2yPiQuAOyohz76gjxgEcC5wFbEIZLe6Kmn4mcG5ELKPcCVpYp7UqIj4I3FjzfSAzV01UQyVJkmYqAyFplDLza7Q/qwOw3zBlTgZObklfCuzekv4ENZBq+WwxsLjf+kqSJGl9do2TJEmSNHAMhCRJkiQNHAMhSZIkSQPHQEiSJEnSwDEQkiRJkjRwDIQkSZIkDRwDIUmSJEkDx0BIkiRJ0sAxEJIkSZI0cAyEJEmSJA0cAyFJkiRJA8dASJIkSdLAMRCSJEmSNHAMhCRJkiQNHAMhSZIkSQPHQEiSJEnSwDEQkiRJkjRwDISkMYiIxRHxcETc1ki7ICJurq/7I+Lmmj4/Ih5vfPbJRpm9IuLWiFgWEadFRNT0jev0lthxRIIAABeWSURBVEXE9RExv1HmqIi4u76OmrxWS5IkzRyzproC0jR1FvDPwDmdhMz8g877iPgI8Ggj/z2ZuWfLdE4HFgHfAC4HDgSuAI4BVmfmzhGxEDgF+IOI2BI4EVgAJHBTRFyWmavHsW2SJEkznneEpDHIzGuBVW2f1bs6vw+c12saEbEdsHlmXpeZSQmqDqkfHwycXd9fBOxXp3sAsCQzV9XgZwkleJIkSdIoGAhJ4+81wEOZeXcjbYeI+FZE/GdEvKamzQWWN/Isr2mdzx4AyMw1lLtLWzXTW8oMERGLImJpRCxduXLlhrZJkiRpRjEQksbfEQy9G7QCeGFmvgx4N/CZiNgciJayWf8O91mvMkMTM8/IzAWZuWDOnDl9V16SJGkQGAhJ4ygiZgG/C1zQScvMJzPzh/X9TcA9wIsod3PmNYrPAx6s75cD2zemuQWlK97T6S1lJEmS1CcDIWl8/Qbwncx8ustbRMyJiI3q+x2BXYB7M3MF8FhE7FOf/zkSuLQWuwzojAh3GHB1fY7oSmD/iJgdEbOB/WuaJEmSRsFR46QxiIjzgH2BrSNiOXBiZp4JLGT9QRJeC3wgItYAa4G3ZWZnoIVjKSPQbUIZLe6Kmn4mcG5ELKPcCVoIkJmrIuKDwI013wca05IkSVKfDISkMcjMI4ZJP7ol7WLg4mHyLwV2b0l/Ajh8mDKLgcWjqK4kSZK62DVOkiRJ0sAxEJIkSZI0cAyEJEmSJA0cAyFJkiRJA8dASJIkSdLAMRCSJEmSNHAMhCRJkiQNHAMhSZIkSQPHQEiSJEnSwDEQkiRJkjRwDIQkSZIkDRwDIUmSJEkDx0BIkiRJ0sAxEJIkSZI0cAyEJEmSJA0cAyFJkiRJA8dASBqDiFgcEQ9HxG2NtJMi4gcRcXN9HdT47ISIWBYRd0XEAY30vSLi1vrZaRERNX3jiLigpl8fEfMbZY6KiLvr66jJabEkSdLMYiAkjc1ZwIEt6adm5p71dTlAROwGLAReUst8IiI2qvlPBxYBu9RXZ5rHAKszc2fgVOCUOq0tgROBVwB7AydGxOzxb54kSdLMZiAkjUFmXgus6jP7wcD5mflkZt4HLAP2jojtgM0z87rMTOAc4JBGmbPr+4uA/erdogOAJZm5KjNXA0toD8gkSZLUg4GQNL6Oi4hbate5zp2aucADjTzLa9rc+r47fUiZzFwDPAps1WNa64mIRRGxNCKWrly5csNaJUmSNMMYCEnj53RgJ2BPYAXwkZoeLXmzR/pYywxNzDwjMxdk5oI5c+b0qrckSdLAMRCSxklmPpSZazPzKeBTlGd4oNy12b6RdR7wYE2f15I+pExEzAK2oHTFG25akiRJGgUDIWmc1Gd+Og4FOiPKXQYsrCPB7UAZFOGGzFwBPBYR+9Tnf44ELm2U6YwIdxhwdX2O6Epg/4iYXbve7V/TJEmSNAqzproC0nQUEecB+wJbR8Ryykhu+0bEnpSuavcDbwXIzNsj4kLgDmAN8I7MXFsndSxlBLpNgCvqC+BM4NyIWEa5E7SwTmtVRHwQuLHm+0Bm9jtogyRJkioDIWkMMvOIluQze+Q/GTi5JX0psHtL+hPA4cNMazGwuO/KSpIkaT12jZMkSZI0cAyEJEmSJA0cAyFJkiRJA8dASJIkSdLAMRCSJEmSNHAMhCRJkiQNHAMhSZIkSQPHQEiSJEnSwDEQkiRJkjRwDIQkSZIkDRwDIUmSJEkDx0BIkiRJ0sAxEJIkSZI0cAyEJEmSJA0cAyFJkiRJA8dASJIkSdLAMRCSJEmSNHAMhKQxiIjFEfFwRNzWSPuHiPhORNwSEZdExAtq+vyIeDwibq6vTzbK7BURt0bEsog4LSKipm8cERfU9OsjYn6jzFERcXd9HTV5rZYkSZo5DISksTkLOLArbQmwe2buAXwXOKHx2T2ZuWd9va2RfjqwCNilvjrTPAZYnZk7A6cCpwBExJbAicArgL2BEyNi9ng2TJIkaRAYCEljkJnXAqu60r6SmWvqv98A5vWaRkRsB2yemddlZgLnAIfUjw8Gzq7vLwL2q3eLDgCWZOaqzFxNCb66AzJJkiSNwEBImhh/AlzR+H+HiPhWRPxnRLymps0FljfyLK9pnc8eAKjB1aPAVs30ljJDRMSiiFgaEUtXrly5oe2RJEmaUQyEpHEWEe8D1gCfrkkrgBdm5suAdwOfiYjNgWgpnp3JDPNZrzJDEzPPyMwFmblgzpw5o2mCJEnSjGcgJI2jOnjBbwFvqt3dyMwnM/OH9f1NwD3Aiyh3c5rd5+YBD9b3y4Ht6zRnAVtQuuI9nd5SRpIkSX0yEJLGSUQcCPwV8DuZ+bNG+pyI2Ki+35EyKMK9mbkCeCwi9qnP/xwJXFqLXQZ0RoQ7DLi6BlZXAvtHxOw6SML+NU2SJEmjMGuqKyBNRxFxHrAvsHVELKeM5HYCsDGwpI6C/Y06QtxrgQ9ExBpgLfC2zOwMtHAsZQS6TSjPFHWeKzoTODcillHuBC0EyMxVEfFB4Maa7wONaUmSJKlPBkLSGGTmES3JZw6T92Lg4mE+Wwrs3pL+BHD4MGUWA4v7rqwkSZLWY9c4SZIkSQPHQEiSJEnSwDEQkiRJkjRwDIQkSZIkDRwDIUmSJEkDx0BIkiRJ0sAxEJIkSZI0cAyEJEmSJA0cAyFJkiRJA8dASJIkSdLAMRCSJEmSNHAMhCRJkiQNHAMhSZIkSQPHQEiSJEnSwDEQkiRJkjRwDIQkSZIkDRwDIWkMImJxRDwcEbc10raMiCURcXf9O7vx2QkRsSwi7oqIAxrpe0XErfWz0yIiavrGEXFBTb8+IuY3yhxVv+PuiDhqclosSZI0sxgISWNzFnBgV9rxwFWZuQtwVf2fiNgNWAi8pJb5RERsVMucDiwCdqmvzjSPAVZn5s7AqcApdVpbAicCrwD2Bk5sBlySJEnqj4GQNAaZeS2wqiv5YODs+v5s4JBG+vmZ+WRm3gcsA/aOiO2AzTPzusxM4JyuMp1pXQTsV+8WHQAsycxVmbkaWML6AZkkSZJGYCAkjZ9tM3MFQP27TU2fCzzQyLe8ps2t77vTh5TJzDXAo8BWPaa1nohYFBFLI2LpypUrN6BZkiRJM4+BkDTxoiUte6SPtczQxMwzMnNBZi6YM2dOXxWVJEkaFAZC0vh5qHZ3o/59uKYvB7Zv5JsHPFjT57WkDykTEbOALShd8YabliRJkkbBQEgaP5cBnVHcjgIubaQvrCPB7UAZFOGG2n3usYjYpz7/c2RXmc60DgOurs8RXQnsHxGz6yAJ+9c0SZIkjcKsqa6ANB1FxHnAvsDWEbGcMpLbh4ALI+IY4PvA4QCZeXtEXAjcAawB3pGZa+ukjqWMQLcJcEV9AZwJnBsRyyh3ghbWaa2KiA8CN9Z8H8jM7kEbJEmSNAIDIWkMMvOIYT7ab5j8JwMnt6QvBXZvSX+CGki1fLYYWNx3ZSVJkrQeu8ZJkiRJGjgGQpIkSZIGjoGQJEmSpIFjICRJkiRp4BgISZIkSRo4BkKSJEmSBo6BkCRJkqSBYyAkSZIkaeAYCEmSJEkaOAZCkiRJkgaOgZAkSZKkgWMgJEmSJGngGAhJkiRJGjgGQpIkSZIGjoGQJEmSpIFjICRJkiRp4BgISZIkSRo4BkLSOIqIX46ImxuvH0fEuyLipIj4QSP9oEaZEyJiWUTcFREHNNL3iohb62enRUTU9I0j4oKafn1EzJ/8lkqSJE1vBkLSOMrMuzJzz8zcE9gL+BlwSf341M5nmXk5QETsBiwEXgIcCHwiIjaq+U8HFgG71NeBNf0YYHVm7gycCpwyCU2TJEmaUQyEpImzH3BPZn6vR56DgfMz88nMvA9YBuwdEdsBm2fmdZmZwDnAIY0yZ9f3FwH7de4WSZIkqT8GQtLEWQic1/j/uIi4JSIWR8TsmjYXeKCRZ3lNm1vfd6cPKZOZa4BHga26vzwiFkXE0ohYunLlyvFojyRJ0oxhICRNgIh4DvA7wGdr0unATsCewArgI52sLcWzR3qvMkMTMs/IzAWZuWDOnDmjqL0kSdLMZyAkTYw3At/MzIcAMvOhzFybmU8BnwL2rvmWA9s3ys0DHqzp81rSh5SJiFnAFsCqCWqHJEnSjGQgJE2MI2h0i6vP/HQcCtxW318GLKwjwe1AGRThhsxcATwWEfvU53+OBC5tlDmqvj8MuLo+RyRJkqQ+zZrqCkgzTURsCrwBeGsj+cMRsSelC9v9nc8y8/aIuBC4A1gDvCMz19YyxwJnAZsAV9QXwJnAuRGxjHInaOFEtkeSJGkmMhCSxllm/oyuwQsy88098p8MnNySvhTYvSX9CeDwDa+pJEnS4LJrnCRJkqSBYyAkSZIkaeAYCEmSJEkaOAZCkiRJkgaOgZAkSZKkgWMgJEmSJGngGAhJkiRJGjgGQpIkSZIGjoGQJEmSpIFjICRJkiRp4BgISZIkSRo4BkKSJEmSBo6BkCRJkqSBYyAkSZIkaeAYCEmSJEkaOAZCkiRJkgaOgZA0ziLi/oi4NSJujoilNW3LiFgSEXfXv7Mb+U+IiGURcVdEHNBI36tOZ1lEnBYRUdM3jogLavr1ETF/stsoSZI03RkISRPj9Zm5Z2YuqP8fD1yVmbsAV9X/iYjdgIXAS4ADgU9ExEa1zOnAImCX+jqwph8DrM7MnYFTgVMmoT2SJEkzioGQNDkOBs6u788GDmmkn5+ZT2bmfcAyYO+I2A7YPDOvy8wEzukq05nWRcB+nbtFkiRJ6o+BkDT+EvhKRNwUEYtq2raZuQKg/t2mps8FHmiUXV7T5tb33elDymTmGuBRYKsJaIckSdKMNWuqKyDNQK/KzAcjYhtgSUR8p0fetjs52SO9V5mhEy5B2CKAF77whb1rLEmSNGC8IySNs8x8sP59GLgE2Bt4qHZ3o/59uGZfDmzfKD4PeLCmz2tJH1ImImYBWwCrWupxRmYuyMwFc+bMGZ/GSZIkzRAGQtI4iojnRcRmnffA/sBtwGXAUTXbUcCl9f1lwMI6EtwOlEERbqjd5x6LiH3q8z9HdpXpTOsw4Or6HJEkSZL6ZNc4aXxtC1xSxy6YBXwmM78cETcCF0bEMcD3gcMBMvP2iLgQuANYA7wjM9fWaR0LnAVsAlxRXwBnAudGxDLKnaCFk9EwSZKkmcRASBpHmXkv8Cst6T8E9humzMnAyS3pS4HdW9KfoAZSkiRJGhu7xkmSJEkaOAZCkiRJkgaOgZAkSZKkgWMgJEmSJGngGAhJkiRJGjgGQpIkSZIGjoGQJEmSpIFjICRJkiRp4BgISZIkSRo4BkKSJEmSBo6BkCRJkqSBYyAkSZIkaeAYCEmSJEkaOAZCkiRJkgaOgZAkSZKkgWMgJEmSJGngGAhJkiRJGjgGQtI4iojtI+I/IuLOiLg9It5Z00+KiB9ExM31dVCjzAkRsSwi7oqIAxrpe0XErfWz0yIiavrGEXFBTb8+IuZPdjslSZKmOwMhaXytAd6TmbsC+wDviIjd6menZuae9XU5QP1sIfAS4EDgExGxUc1/OrAI2KW+DqzpxwCrM3Nn4FTglElolyRJ0oxiICSNo8xckZnfrO8fA+4E5vYocjBwfmY+mZn3AcuAvSNiO2DzzLwuMxM4BzikUebs+v4iYL/O3SJJkiT1x0BImiC1y9rLgOtr0nERcUtELI6I2TVtLvBAo9jymja3vu9OH1ImM9cAjwJbtXz/oohYGhFLV65cOS5tkiRJmikMhKQJEBHPBy4G3pWZP6Z0c9sJ2BNYAXykk7WlePZI71VmaELmGZm5IDMXzJkzZ5QtkCRJmtkMhKRxFhHPpgRBn87MzwFk5kOZuTYznwI+Bexdsy8Htm8Unwc8WNPntaQPKRMRs4AtgFUT0xpJkqSZyUBIGkf1WZ0zgTsz86ON9O0a2Q4FbqvvLwMW1pHgdqAMinBDZq4AHouIfeo0jwQubZQ5qr4/DLi6PkckSZKkPs2a6gpIM8yrgDcDt0bEzTXtr4EjImJPShe2+4G3AmTm7RFxIXAHZcS5d2Tm2lruWOAsYBPgivqCEmidGxHLKHeCFk5wmyRJkmYcAyFpHGXm12h/hufyHmVOBk5uSV8K7N6S/gRw+AZUU5IkaeDZNU6SJEnSwDEQkiRJkjRwDIQkSZIkDRwDIUmSJEkDx0BIkiRJ0sAxEJIkSZI0cAyEJEmSJA0cAyFJkiRJA8dASJIkSdLAMRCSJEmSNHAMhCRJkiQNHAMhSZIkSQPHQEiSJEnSwJk11RWQpDbzj//SlH33/R/6zSn7bkmSNDm8IyRJkiRp4BgISZIkSRo4BkKSJEmSBo6BkDQNRcSBEXFXRCyLiOOnuj6SJEnTjYGQNM1ExEbAx4E3ArsBR0TEblNbK0mSpOnFUeOk6WdvYFlm3gsQEecDBwN3TGmtZpCpGrHO0eokSZo8BkLS9DMXeKDx/3LgFd2ZImIRsKj++5OIuGuM37c18MgYy04Xz4g2xikTOvlnRBsnwSC00zZOjl+a4u+XNMEMhKTpJ1rScr2EzDOAMzb4yyKWZuaCDZ3OM5ltnDkGoZ22UZLGh88ISdPPcmD7xv/zgAenqC6SJEnTkoGQNP3cCOwSETtExHOAhcBlU1wnSZKkacWucdI0k5lrIuI44EpgI2BxZt4+gV+5wd3rpgHbOHMMQjttoySNg8hc79ECSZIkSZrR7BonSZIkaeAYCEmSJEkaOAZCklpFxIERcVdELIuI46e6Pv2IiPsj4taIuDkilta0LSNiSUTcXf/ObuQ/obbvrog4oJG+V53Osog4LSKipm8cERfU9OsjYv4ktGlxRDwcEbc10ialTRFxVP2OuyPiqClo50kR8YO6PG+OiIOmazsjYvuI+I+IuDMibo+Id9b0GbUse7RzxixLSTNIZvry5cvXkBdlEIZ7gB2B5wDfBnab6nr1Ue/7ga270j4MHF/fHw+cUt/vVtu1MbBDbe9G9bMbgFdSfrPpCuCNNf3twCfr+4XABZPQptcCLwdum8w2AVsC99a/s+v72ZPczpOAv2jJO+3aCWwHvLy+3wz4bm3HjFqWPdo5Y5alL1++Zs7LO0KS2uwNLMvMezPz58D5wMFTXKexOhg4u74/GzikkX5+Zj6ZmfcBy4C9I2I7YPPMvC4zEzinq0xnWhcB+3WuUk+UzLwWWNWVPBltOgBYkpmrMnM1sAQ4cPxbWAzTzuFMu3Zm5orM/GZ9/xhwJzCXGbYse7RzONOynZJmBgMhSW3mAg80/l9O75OZZ4oEvhIRN0XEopq2bWaugHKSBmxT04dr49z6vjt9SJnMXAM8Cmw1Ae0YyWS06ZmyDhwXEbfUrnOdbmPTup21K9fLgOuZwcuyq50wA5elpOnNQEhSm7a7HNNhrP1XZebLgTcC74iI1/bIO1wbe7X9mT5fxrNNz4S2ng7sBOwJrAA+UtOnbTsj4vnAxcC7MvPHvbK2pE2LNkJrO2fcspQ0/RkISWqzHNi+8f884MEpqkvfMvPB+vdh4BJKF7+Hajcb6t+Ha/bh2ri8vu9OH1ImImYBW9B/d67xNBltmvJ1IDMfysy1mfkU8CnK8qRH3Z7R7YyIZ1OCg09n5udq8oxblm3tnGnLUtLMYCAkqc2NwC4RsUNEPIfyQPJlU1ynniLieRGxWec9sD9wG6XendGjjgIure8vAxbWEah2AHYBbqjdkx6LiH3qcwdHdpXpTOsw4Or6/MJkm4w2XQnsHxGzazem/WvapOkECNWhlOUJ07CdtT5nAndm5kcbH82oZTlcO2fSspQ0g0z1aA2+fPl6Zr6AgygjPt0DvG+q69NHfXekjD71beD2Tp0pzw5cBdxd/27ZKPO+2r67qCNS1fQFlBO1e4B/BqKmPxf4LOWB7huAHSehXedRuhL9L+WK9zGT1SbgT2r6MuCPp6Cd5wK3ArdQTn63m67tBF5N6aZ1C3BzfR0005Zlj3bOmGXpy5evmfPq7FQkSZIkaWDYNU6SJEnSwDEQkiRJkjRwDIQkSZIkDRwDIUmSJEkDx0BIkiRJ0sAxEJIkSZI0cAyEJEmSJA2c/x801NhuUeDq9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0IAAAEMCAYAAADpkwZBAAAABHNCSVQICAgIfAhkiAAAAAlwSFlzAAALEgAACxIB0t1+/AAAADh0RVh0U29mdHdhcmUAbWF0cGxvdGxpYiB2ZXJzaW9uMy4yLjIsIGh0dHA6Ly9tYXRwbG90bGliLm9yZy+WH4yJAAAgAElEQVR4nO3de5xdVXn4/88jUQQFDBAoTbDhZgWRoqSI9YalAtIL0EIbagVabBSl1a+2Fmr7A/VLK7ZKv1jFYkm5VLkIIqggRiilWgSCIleRcFEiKQQTERWwCc/vj7UO2XOy58yZyVyYOZ/363Vec2adtfZZa9+fvddeJzITSZIkSRokz5rqCkiSJEnSZDMQkiRJkjRwDIQkSZIkDRwDIUmSJEkDx0BIkiRJ0sAxEJIkSZI0cJ4RgVBE7BsRGRFHN9Lm17STpq5mmukiYs+IuCoiVru+9eY2qUEQEUfX9Xzfqa7LRImIsyLC387oYbrt7yJi94hYExFvaKStd241HdQ6nzXV9RiL6bbeTLTxmB+jWR8i4p8i4q6IeHa/0x8xEGpsSJ3X2nrSeFtEnB0RB0ZE9PuFmhr1hP+kiJg/1XWZCHVjOyki9hxFmVnAxcAuwN8CbwY+N0FVlIY107dPDZ6IeEFdp/cdRZlfjohPR8SdEfFoRPwsIr4TER+NiO16lPl8PS/5aUT8V0T8+rg1ZPr4KPD1zFwyGV9Wzwe/OBnfpdGLiGu6zt3/NyIejIgLImL3qa7fBPoQsD1wbL8FZo1i4ucBlwMBbAb8MnAIcCTw1Yg4PDN/NIrpNV0LbAL87xjLa2R7AicC1wD3T2lNJsZ8SvvuB27us8yO9fWezPznianWjPI9yna6ZqorMgPN9O1Tg+cFlHUaynrdj3nAdsAlwHLKvualwCJgYUTsmZkPdzJHxE7Af9d8HwYeBf4UuDIi3piZXx2HdjzjRcQrgTdQzsmaPLeafM+k4+STwFvq+02AvYA/Bg6KiAWZedck1GFS50dm/k9EnA+cEBGfyMwRv3c0gdA3M/PfmwkR8W7KzufdlEDpjaOpcEdmPgU8MZay0gb4hfp31UgZ613P52XmTya2Ss9cmZm4nWqMImKzzHxsqusxCKbrvM7Mq4CrutMj4lrgQuBoyjlHx99TAq69MvPmmvcc4Hbg4xHx4rrfmuneDvyQcrH6aZ5bTb5n2HFyTdd5+6ci4g7g/wHHAX820RWYovlxLiXgO5jS66e3zOz5AvYFEviLHnn+q+Z5dSPtF4GPUK7Or6bMiDuAvwI2GuY7jm6kza9pJ9X/twV+Dvz7MHX4BPAU8EsjtGdv4Czgu8DPgMeArwOHtuQ9q9Zhq/r+kZr/88Av1DyLgDtr+74DHNwynVm13XfUfD+kXPF66UjzobsuXWnXUK4e/yIlEF0N/BS4EnhRI99Jdbrdr7NGmFfbA4spEf2TwMOUq29HtdWZslF9t7bxu8CfDTPdXSgr6oq6TO8H/oESaLTN/y2A0+v3P1GX1ysa+Y4epn3X9GjbNcOUmd/VpnfU5fYk69bFfpfn/Dqdk4Dfp2wLjwPLgD+ueV4IXEQJxh4D/h3YbKTtspa9v7bjV4CvAj+p8+gfax2fW9//oNbzWmDXrmlsBvxf4HrK+v1krd+HgE2Ha88wbfwt4Mb6XSvqMp3VZ1v+ALgM+H6twyOU7WyPYfK/DPgs8FDN/wBlG9ipK9/rgS/VZfQEcC9wJrD1dN8+e8zL/YELalsfB34EfAV4XVe+Cyjb39Yt0/jlWod/allOX6vr6s/qenNYS/ms82S/mv8n1O2RURwbGuvYxcCPKVf8LwV2qPN2vW0c+I3a3h/Vad8CvG2YefUWyn67s96/k3IATWDfPuf3a4EltW6PA98EjnkmzOsedW5bX19MOY7e3vjOm4A/bSm/JXAqcA/rtpmbgL/s2la6X/ePcZ3eu5b/+0ba8+p3X9WS/29r/r37nP6rKceVxyn7lH8Gdmf9/d2zgPdR9qX/U5fp9ynHp60a+UZ1vjLS/Byh7rPq8jqv5bPOcji6La2u67fX9f97wHtHsUwS+GJX2v2U/d6LKfvdxyjbxUXUc6au/C8BvkzZL66iHP+2oWX/x9iOu30dk+j/nKSfc6Knv7+r7Nsp+6Uf1O9YUds7v8c2/UrgP+v8eQT4V+D5fS6fa4CfDDPPE/hyr/VkhH3FNXUe7UjZHz9K2T9fAuw43PKYrPkBbETZD57fz7wazR2hXs6k7Eh+k7IjBtgD+N06Y+4Bnk25Y/ShOvPeOpovyMyHIuIy4Pci4rhsdMOLiOcCRwBfzczvjTCpQykb6YWUlXkr4CjgcxHxpsz8TEuZL1Nu0/9/wM7AnwOXRMTnKIHQmZQN7c+BiyLiRZl5X6P8pyknwksoO8xfoJxgXxcRr8nMb41mXnR5HmWn/A3gryknCO8ELo2I3TNzLeW5l+1qXf+OErhBWS6t6vMzS4C5lJ32dykByR7Aa4Czu4r8WW3Xv1B2fkcAp0XElpn5/sZ09wKuppyk/AtlI/gVyrx7VUS8LjO7b+NfCawEPkBZXu8GLo+I+Vmuel5b2/XXwBmUwBzKAW04J1MOfN1lVlI2XIB31e/7FOWg90BNH+3y/C3gbZT5uAo4BlgcET+v9b661uNXgT+hrEtvoT/zaj0uoBxs9gfeA6yl7PA2oWxzWwN/AXw+InbNcqUQyvJ9C+VE8zOU29evA95LCTYO6LMeB1F2bJ+kHCgOrt+3urZxJMdR5s0ZlHm9E2V9/XpEvDwz7+5kjIjfqvX9KWVHuIyyDA6gnLzcU/O9lbJ8flD/fo8SeP42Zb49Uic57bbPERxNObE6h7Lf6izjqyLi9ZnZWdfPprR7IeXEr+nIRh4AIuL/Uk4Cv0w50XyKsj/9bN0nf7xrGguA36NsP839Rd/HhojYirJtbktZt+6k7H/+gzJvh4iIRTXfNyjb+E8pXYZOj4idMvMvG3nfRTn5/DZl2WwK/CXl5KYvEfHbtR3/QwnuHqPMz3+NiB0z830161TN69HYlxLUfRG4jzJ/DwfOiIitM/PvG3k/W/P+C2X+bUo5ru5LOYG8E/g/lPl7Ceuevezrjno9pj+fcjFnN+CU+lHzjscewMbAdS2T+Eb9+6vADSN81ysoF5Ieq9/zI8pyOqcl+3Mo68jFlBPAn9bvOAZ4dUTslZk/H8P5ykjzs5e9KPOqZztbvI2yXZ1Z2/xHwCkRsXyY86B+zaWcKF9CmVe/QtmmN6ccnwCIiB0o2/bGlG3iAcq++cvDTHe0++m+jkn9npOM4Zyo219Q1svTKMe63Sn75V+PiJdm5g+78u9J2Rb/jXJs3peynj1FOVaM1U7174g9YUbwPMp++AbgBEow+XZgn4h4WWb+zwjlJ2x+ZObaiLiRci4zsj6iyn0Z+Y7Qy2ueixtpmwDRkvdcyknadr2iUdqvPu9f097eNc031fTf76M9z2tJ2xS4C7ijLRIGPt6V/tGa/n1g80b6Hqx/1eoNNe2C5vyoedcA/7WBUXnSdRWHsvNJ4IBG2tGM7irnHm3T7rF+PAbMa6Q/h7KB/G9X+rcpV2A365rOoS3rQGf+f6Ir7+E1/a39zLs+6n70MOmrgG26PhvN8uyswz+lcacSmEMJdp4C3t01/c9Rro6MeNWHckUmgcO70m+q0760q45/3rJePAd4dsu0P0jXFVV63xH6KY0rOZRnCW8DVvS5LNq2y10pV90+0UjblBKsPgzMbSnzrPp3Xi17B/CCHvmm5fY5hnm5LSXwu7yRthHlKtwNXXmDEjTe0kjr7OP/rmXan6dcDdyskZb19Rst+UdzbPhwnc6buvJ20q9ppG1H2a4+0zLt/1envVP9/wV1nb2Dxp3Put78pJ9lUeff9ygnUL/YtU19vX7fLlM5r3vUvW19bVtvnlXX40ep+wnKyd96++WWsvNpuRLcZ/2Oa7QrKYFZ9zrwe/WzY1vK7zbcPGzJ+9+UfW7zLm3n+NW9vwtgk5ZpHEPXOQh9nq/0Oz971L9zB/N3Wj7bl+HvCD1IY9/Iun3rdX1+b9J+R2jIfKjpH6/pL26kfaamvb5r/l5C1x0hxn7cnd817fWOSfR5TkL/50St6z3t29d+bdOsaU8B+3Slf4lyTtXP+cE1lH3Z1vW1PeUZss4yOqjXetL47CyGP7Z138XuzLNPTvX8oFwkTRp3aod7jdfw2T+ufzfvJGTm49lZ+yKeExFbRsTWlKv7z6JcwRqtJZQd4jFd6cdQbpN+fqQJZOZPO+8jYtN6xXFTyhWBXSNi85Zi/9T1f+eK6jmZ2Wk7mXkLZV7s0sh7aP17cmd+NPJ+kXIVac5I9e7hKUpE3XR1/bsLY/do/fv6iNimj/yfzszlnX8y8+eUq4GzKFd5iIiXUnYmnwE2joitOy/KncSf0rhi1HBq1//j0b5+nJONB3OrsSzPz2fjTmVmrqQE3k9RDhBN/0W5Qj6/zzr+IDM/25X2NcpO/2PNOrJuvX16vmW5evm/UO4CRsTsujw6Dxm/os96fD4z729MNylXi34hIp4/UuHOdhnF5rUOnfnUrMMBlJ36RzLzBy3T6dzpOpxyMvP+bBnEpZFvum6fw+raxz2/7uPWUrpWvaKRby3lKuuvRsSLG5PYl3LnrHmFs3PydnZzu63L6TJKF8tXdlXl29nysPoojw2/TQkgzuuazD+2NP0wytXlM1vq+IU67f1q3v0p+/2PZ+bPGnVbXudJP/aizKfFmflgYxo/p1zFfxblKvSUzevR6FpvnlvXmy0p3Vc2p9yhgNJ97EngFTFxoxx+nnLyeyilJ8CPKBeQmjatf59sKf9EV55W9dj2SuDSzPxuJ71x/Boii8dr2Y2ijIy3Neu26ea+qt/zlQ2dn535Mtor/P/W3DfW7eAbbPh+6cHMvLArrTN/dgaIiGdRtu2lmfkfjTokQ58B6xjrcff+rmkPOSaN8pxktOdEQzSOcc+KiC3qd3y7TrftOHtdZn6jK+1qyjnV/D6/9nmU4+hKyoX7SyjHxaMy8/JeBfv0oeY/mXkJ5ZjdPWjHeiZhfnTuKI24rMYrEOoED08HBfWk6m8iovPMyA8pC+PcmmX2aL+krsj/Crw86jDJEbEj5WBybt159RQR20TEGRHxEOv6Ga6k3CaGcqWw271d/6+uf+9rybua0p2qYwfKydCdLXlva+QZqwczs/tBtM4KsFV35n7VE/eTKTuBFRFxU0R8OCJ+dZgibe27o/7dsf7dtf59P+s2zs7rYcpGu23LdIbM/1x3y3TM7evTd1vSxrI8u9cfKOvJiszsPoh31q1+2zbcOtj2Weu0I+LtEXEL5WC8irI8rqkf97udtrWx7+UUES+LMhRrp095Z714aVcdOgfpkbqr9ZtvWm6fvUTEThFxfkSspszPzj7uINZfnp0T8CMbaUdSAqdmQLArJbj+Dutvu2fWPN3bbtv2M9pjww7AskbgCkC9QNEd4Hb2L19tqWNnSOFOHTv7pO+0VPGOlrQ2nfXi9pbPOuvOjo20SZ/Xo1GD5n+MiO9TTs47683JNctseDpIeBelK8t9EXF7RHwsIvZrm+5YZObyzPxqZn4+M0+kdF8/JSJOaGTrBLAbt0ziuV15hjPq9SAifj8irqfMo9WUedTZ/z297vZ7vjIO87MTGIz2Z0yG22dv6H6pn2PBNpTufP3O9/E67nbXo+9zkjGcEw0REb8eEddQzjt/1PieLWg/zm7QMbV6gnJB4Q2UZw6/VMuOx7n/j7K9+9udwLYRsV7X5aZJmB+d7SFbPhtivJ4R2qP+bQ7F91HKcyMXUFaehym3sF5O6Yc71gWxmLLSHlOn/yeUBv/rSAUjIihXt3alXKW9kXLStZZye/kP2+pVr+a1GS49hnk/kl4LbLhlNVwdRvvd68nMv4mIxZRnv15D6b/5lxHx4cz8q+7sfXx/5/+PMHw/4NXdCT3m/0T/flXbQXQs3zna9Wc039NrGiPOtygjP36Esl2cRuku8XNKP+iz6H87HXNbIuKFlOdofkzpkncXZeeYlLuxzTtK/e7cRpuvH8+o7bN1guVK57WUA/g/AbdSgqGnKP24h/y+SmbeGhE3A38UEe+jdFv7PeArXQe5oLT/jQzfpu6AYLiT0Ik6NnTm55GUu0ht7u3K289+a6Tv68sUzevR+AzlecYzKOvQKkq3o4Moz/s8vVwy85MRcSnl2PA6yt244yLigsxcOA51GSIzb4mIb1GeQeg8q9S5Cze3pUgnbb27xl1GtR5ExO9S1tsbKM/6PUA52dyIckzrXnf7Ol/ZwPm5sv7dcoR83XrtmzZEP/u8vk9Su/JPVD36OicZ5TnRui8rwdJXKM+zHk+5SPk4pf3n077PG5fzg+ad4oi4iHIH7YyI+Ga9owZjO7YNV2bEuk3S/OhsDytbPhtivAKhzq3fLzXS3gxc270RR8TOG/JFWcYI/wLwpog4nnKl6PrMbLsq120PykNwH6hXmZr16vfh9NG6h9KdZ1fK6EVNu9W/nSv3nVvbbTu0HVvSRqPfHc7QQpn3Ah8DPhblIc8rgfdGxEe6uo3t1lK8c7Wlc/LReeB9yMY5TsbUvjEYzfKcDt5M6TP8xuZV94g4cBLrcCgl2PmdZjeJWo+tGNr1pXOx5WWsu8rfppnv7h75pvX22WI/yqhsf5KZ/9b8IMoD+G3OpnQDej3lOZvNWP/B37uBA4HvZ2bbVdnRGM2x4X5g54h4Vtf6uQ3r373vLOdH+ti/dAai2JV13XZopPWjM42XtHzWWXe6r2JO9rzuS0S8gBIEnZuZb+v67DfaymTmCsoJ/b9GxEaUO3pH1GPDjYz/PnkThm57t1L2Dd3dBAH2qX+XjjDN5nrQrS3tzZTA5/XNLpVd3R2fNprzlT7m53A6d0Qmuqv4eHqY8vxK2zxuO5eYqOPuqM9JRnFO1PSHlGD5jdkYSKveNRl176ixysynIuKdlLtu/8i6bn9jObbNjohfaLkr9GLg4WZX2xaTMT92Bv4n1x90YT0bdHus9pH9R8qIcZdn5tcbH6+lK0qrjfw/G/Kd1acoM+uTlIdbR7wb1KgTLfXanXV9UMdbpx/wCfWOVPM7fwf4Wn1mBMqGvIYy/Guzfr/Guh37WHVG6+nrqlHts/nsZlrt4tM5MHevrG+KiHmN8s+hLOu1lCsQULop3Qa8rXYR6P7OWREx2qtaHaNq3wYYzfKcDtZSTliabZlFuUozmXWA9bfLP2Xdbz11fIXSZec90fJL841lchHlztaJ0fLcXyPftNw+exhuXu7P8M97dUYLPLK+OkNUN3W6rf1dPUkbIkbXZ340x4YvUAKGI7rS/6Il74WUE+P3R8QmLXXcIiI63aiWUK5AviMiNm3kmUc5SPfjm5R+938cEU+vp3W/2RkQo3s+Tva87tdw6812dI1gGeXZ2iHP3tS79p0T1M46POp1ujkfu9JfT+k69vQzAll+0+0LwL4R8SuNvM+vdb6bEUZSqyeu3wAOjogXNabROX516+wvn9XIG8Df9Pianucro5ifw/kW5W76hu6DJk1t3xeBBXXZAk/Py/e2FJmo427f5yRjOCdqat2+KKNVjtcjKn3JMgLrZ4A3RMSra/JYj21DzhMi4lDKzwGM9Lz+hM6Put9cQBlqe0SjuSP08oj4o/p+M0pjDwF+iXJy0n3wuAh4a0RcQOmzvS3ltvCI0VkfrqSMtPNHlC405/dZ7k5Kl4L31h3PXcCLKEM73kbpmjGuMnNJRFxIGY5zdpTnIDrDPnaG3O7k/UlEnAW8JSLOozynsQul294tlLtZY3UjpXvM+yJiNmW+3ZeZ1w+T//WU26cXU+bTTygPB7+FckWr+xeJvwtcHxGfpHTF+UPKsKIfzMwHavsyIt5MuQJ7S73FfDvlgdadKUPqnkDpkjVad9TvfXtE/IzS5/ThzOy+2rtBRrM8p4mLKF1NrogyHPzmlGU3mb9EfgWla8+5EfHPlK4Ir6J0ybmHxn4qM38WEcfUet8WEZ3hs+dQrhh+lPLg8/IowyN/HLg1yo8sfo/SZeZgyr7o5umyfUbE/ZSRB0fqdvA16lDOUR68Xk4ZdvTNlCvoL+0ukJkPR8QVlO44zwXO7H6uKTNvjIgTKd18bo6Iz1K6Jm1H2S8cRHkItx+jOTacQlkf/y0i9qY8U/BqyvrxCI27DnWZH0s50bwzIs6lLPM5td2HUK4e35+ZqyPibylXRf+7rh+bUp4VvZtyJ7GnLEO0Hkd5APnGiDiDsg/6A8rJw99lY9j3Wmay53VfMvOxiPgKpdve45T18Zcox8b7GNoH/0XAf0bEJZTj5mrKlfpja97/qtP8YUQsAxZGxD2UnzP4aWZ+oUdVTq/B19WUZfdcSpsXUubte7ryn0C5C/qViDiVEhD8KWU7/83mg/U9vJuyLX89Ij7OuuGz286PLqJ0Z7y6rjPPpqxXvQZlGOl8pa/5OZy6Hn6OEsxt3PLc6TPV31C6f34xIj5G2Vf9NusPijFhx91RnpOM9pyo6RJKYH153U/8nPLczh6s+xmHyfR3lPXx/cB+Yzy2PQL8bkT8YiP/2ynb+UkjfP9Ez499Kd3DuweSapcjD8G3LwwZxnIt5SrW7ZRb+gcOU25Tysg536OsqHdTosfO8HhHt3xHM20+LUPuNT7v/GDamSO1oavcL9WZs5Jy8nUD5W7QSXV68xt5z6Jr2MDh6tv47H66fsyOdT8EdifrHkj/PF0/BFbzPp9yBemHtX5fA36trS7UH7VqmUbrvKPclr+DstIlPX6wkfLgYed3O35M2YHfSRnBZ4u2eUHZGd1d23g38M4ey+CTdV79nHU/Hvf3wPYjzf9cN5ziWV1pB1Gu0j5RP79muPb1Wo69lu9olmevdbjHsju6ltm3j3V5vXWtpp9E17o8XH0ot6dPoAQTnR/V+zDlQNydt618rza21mOYtryWdT8e+SNKN9vde8ynves87/wI7PcpV7m6f8xtf9b92GXnB1U/xdAfP3zGb5+1nT8YaT7WvHtQ+rt3Bku4htKffb06Nsp0hiJO4FU9pv2blBO7Vaz7Idsr6BrCuLv+XZ/1fWyo+XegDCv/GGVf1PlB1SHDgTfyv4pyoH24zssHKaNFvQd4blfet1JOajo/qPouRv+Dqq+r69iPa3u+BbylR/5Jm9c9pt22vm5NCSIfrO24lRJUHN2cH5Sg6FTKD+L+iHU/Ev1PNIY+b2ynX2fdM3/rbQ9d+X+fsu13nr15nBL8fgx44TBldq3rxI9Yt032PZR4rtv//Hf9zocpF1DW+0HVmvdPWfejnisoz1RtOcI6P+z5ymjmZ4/6d35w9ve60velj/OtXutFj+9MhvlB1Za8rd9JuUDxFdb9oOqnGfkHVTfkuHsS7cfGEc9J6P+cqPX7KQHzTawbpOt8yoiR682z4dYlRnd+cA0tP6ja+Py8Oq3X1f9HfWxj3Q+q/piyf74U2Lmf5TGR84PyW0Mr6PMH3aMWmnYi4r2Uq4W/lpltP6imSRAR+1JOMv44M8+a2tpIM09E7EEZVnS9534GVZRnxx4B/iW7nmmRnmkm43wlIr5M+W2W10zE9KWOKKO9zc/M+VNclfXU7rX3AsdnZvdPV7Sa1L6J4yXKMwxvBW41CJI0wx1ACYS6H6ofCG3P+1CuDEPvATOkKTeJ5yvvAV5ZnweUBtXxlG6Wp/dbYLxGjZsUEbEDZYSYgym35LofoJWkGSUz/4HSlWxQXRER36OMALYRpQvdb1G6Mo34I9rSVJjs85UsI9FNq3M6abxl5rsoXZz7Nt02mtdR+v49QhkCu99BEiRJ09MXKCOsHUIZQnk55Xc/3p/D/8aYNNU8X5GmgWn7jJAkSZIkjdV0uyMkaQy23nrrnD9//lRXQ5KmjZtuuumRzFxvOGdJM4eBkDQA5s+fz9KlI/3IuiSpoz6bJmkGm5ajxkmSJEnShjAQkiRJkjRwDIQkSZIkDRwDIUmSJEkDx0BIkiRJ0sAxEJIkSZI0cAyEJEmSJA0cAyFJkiRJA8dASBqliNg+Iv4jIu6MiNsj4p01fcuIWBIRd9e/sxtlToiIZRFxV0Qc0EjfKyJurZ+dFhFR0zeOiAtq+vURMb9R5qj6HXdHxFGT13JJkqSZY9ZUV0CahtYA78nMb0bEZsBNEbEEOBq4KjM/FBHHA8cDfxURuwELgZcAvwh8NSJelJlrgdOBRcA3gMuBA4ErgGOA1Zm5c0QsBE4B/iAitgROBBYAWb/7ssxcPVGNnX/8lyZq0j3d/6HfnJLvlSRJg8E7QtIoZeaKzPxmff8YcCcwFzgYOLtmOxs4pL4/GDg/M5/MzPuAZcDeEbEdsHlmXpeZCZzTVaYzrYuA/erdogOAJZm5qgY/SyjBkyRJkkbBQEjaALXL2suA64FtM3MFlGAJ2KZmmws80Ci2vKbNre+704eUycw1wKPAVj2m1Va3RRGxNCKWrly5cmwNlCRJmqEMhKQxiojnAxcD78rMH/fK2pKWPdLHWmZoYuYZmbkgMxfMmTOnR/UkSZIGj4GQNAYR8WxKEPTpzPxcTX6odnej/n24pi8Htm8Unwc8WNPntaQPKRMRs4AtgFU9piVJkqRRMBCSRqk+q3MmcGdmfrTx0WVAZxS3o4BLG+kL60hwOwC7ADfU7nOPRcQ+dZpHdpXpTOsw4Or6HNGVwP4RMbuOSrd/TZMkSdIoOGqcNHqvAt4M3BoRN9e0vwY+BFwYEccA3wcOB8jM2yPiQuAOyohz76gjxgEcC5wFbEIZLe6Kmn4mcG5ELKPcCVpYp7UqIj4I3FjzfSAzV01UQyVJkmYqAyFplDLza7Q/qwOw3zBlTgZObklfCuzekv4ENZBq+WwxsLjf+kqSJGl9do2TJEmSNHAMhCRJkiQNHAMhSZIkSQPHQEiSJEnSwDEQkiRJkjRwDIQkSZIkDRwDIUmSJEkDx0BIkiRJ0sAxEJIkSZI0cAyEJEmSJA0cAyFJkiRJA8dASJIkSdLAMRCSJEmSNHAMhCRJkiQNHAMhSZIkSQPHQEiSJEnSwDEQkiRJkjRwDISkMYiIxRHxcETc1ki7ICJurq/7I+Lmmj4/Ih5vfPbJRpm9IuLWiFgWEadFRNT0jev0lthxRIIAABeWSURBVEXE9RExv1HmqIi4u76OmrxWS5IkzRyzproC0jR1FvDPwDmdhMz8g877iPgI8Ggj/z2ZuWfLdE4HFgHfAC4HDgSuAI4BVmfmzhGxEDgF+IOI2BI4EVgAJHBTRFyWmavHsW2SJEkznneEpDHIzGuBVW2f1bs6vw+c12saEbEdsHlmXpeZSQmqDqkfHwycXd9fBOxXp3sAsCQzV9XgZwkleJIkSdIoGAhJ4+81wEOZeXcjbYeI+FZE/GdEvKamzQWWN/Isr2mdzx4AyMw1lLtLWzXTW8oMERGLImJpRCxduXLlhrZJkiRpRjEQksbfEQy9G7QCeGFmvgx4N/CZiNgciJayWf8O91mvMkMTM8/IzAWZuWDOnDl9V16SJGkQGAhJ4ygiZgG/C1zQScvMJzPzh/X9TcA9wIsod3PmNYrPAx6s75cD2zemuQWlK97T6S1lJEmS1CcDIWl8/Qbwncx8ustbRMyJiI3q+x2BXYB7M3MF8FhE7FOf/zkSuLQWuwzojAh3GHB1fY7oSmD/iJgdEbOB/WuaJEmSRsFR46QxiIjzgH2BrSNiOXBiZp4JLGT9QRJeC3wgItYAa4G3ZWZnoIVjKSPQbUIZLe6Kmn4mcG5ELKPcCVoIkJmrIuKDwI013wca05IkSVKfDISkMcjMI4ZJP7ol7WLg4mHyLwV2b0l/Ajh8mDKLgcWjqK4kSZK62DVOkiRJ0sAxEJIkSZI0cAyEJEmSJA0cAyFJkiRJA8dASJIkSdLAMRCSJEmSNHAMhCRJkiQNHAMhSZIkSQPHQEiSJEnSwDEQkiRJkjRwDIQkSZIkDRwDIUmSJEkDx0BIkiRJ0sAxEJIkSZI0cAyEJEmSJA0cAyFJkiRJA8dASBqDiFgcEQ9HxG2NtJMi4gcRcXN9HdT47ISIWBYRd0XEAY30vSLi1vrZaRERNX3jiLigpl8fEfMbZY6KiLvr66jJabEkSdLMYiAkjc1ZwIEt6adm5p71dTlAROwGLAReUst8IiI2qvlPBxYBu9RXZ5rHAKszc2fgVOCUOq0tgROBVwB7AydGxOzxb54kSdLMZiAkjUFmXgus6jP7wcD5mflkZt4HLAP2jojtgM0z87rMTOAc4JBGmbPr+4uA/erdogOAJZm5KjNXA0toD8gkSZLUg4GQNL6Oi4hbate5zp2aucADjTzLa9rc+r47fUiZzFwDPAps1WNa64mIRRGxNCKWrly5csNaJUmSNMMYCEnj53RgJ2BPYAXwkZoeLXmzR/pYywxNzDwjMxdk5oI5c+b0qrckSdLAMRCSxklmPpSZazPzKeBTlGd4oNy12b6RdR7wYE2f15I+pExEzAK2oHTFG25akiRJGgUDIWmc1Gd+Og4FOiPKXQYsrCPB7UAZFOGGzFwBPBYR+9Tnf44ELm2U6YwIdxhwdX2O6Epg/4iYXbve7V/TJEmSNAqzproC0nQUEecB+wJbR8Ryykhu+0bEnpSuavcDbwXIzNsj4kLgDmAN8I7MXFsndSxlBLpNgCvqC+BM4NyIWEa5E7SwTmtVRHwQuLHm+0Bm9jtogyRJkioDIWkMMvOIluQze+Q/GTi5JX0psHtL+hPA4cNMazGwuO/KSpIkaT12jZMkSZI0cAyEJEmSJA0cAyFJkiRJA8dASJIkSdLAMRCSJEmSNHAMhCRJkiQNHAMhSZIkSQPHQEiSJEnSwDEQkiRJkjRwDIQkSZIkDRwDIUmSJEkDx0BIkiRJ0sAxEJIkSZI0cAyEJEmSJA0cAyFJkiRJA8dASJIkSdLAMRCSJEmSNHAMhKQxiIjFEfFwRNzWSPuHiPhORNwSEZdExAtq+vyIeDwibq6vTzbK7BURt0bEsog4LSKipm8cERfU9OsjYn6jzFERcXd9HTV5rZYkSZo5DISksTkLOLArbQmwe2buAXwXOKHx2T2ZuWd9va2RfjqwCNilvjrTPAZYnZk7A6cCpwBExJbAicArgL2BEyNi9ng2TJIkaRAYCEljkJnXAqu60r6SmWvqv98A5vWaRkRsB2yemddlZgLnAIfUjw8Gzq7vLwL2q3eLDgCWZOaqzFxNCb66AzJJkiSNwEBImhh/AlzR+H+HiPhWRPxnRLymps0FljfyLK9pnc8eAKjB1aPAVs30ljJDRMSiiFgaEUtXrly5oe2RJEmaUQyEpHEWEe8D1gCfrkkrgBdm5suAdwOfiYjNgWgpnp3JDPNZrzJDEzPPyMwFmblgzpw5o2mCJEnSjGcgJI2jOnjBbwFvqt3dyMwnM/OH9f1NwD3Aiyh3c5rd5+YBD9b3y4Ht6zRnAVtQuuI9nd5SRpIkSX0yEJLGSUQcCPwV8DuZ+bNG+pyI2Ki+35EyKMK9mbkCeCwi9qnP/xwJXFqLXQZ0RoQ7DLi6BlZXAvtHxOw6SML+NU2SJEmjMGuqKyBNRxFxHrAvsHVELKeM5HYCsDGwpI6C/Y06QtxrgQ9ExBpgLfC2zOwMtHAsZQS6TSjPFHWeKzoTODcillHuBC0EyMxVEfFB4Maa7wONaUmSJKlPBkLSGGTmES3JZw6T92Lg4mE+Wwrs3pL+BHD4MGUWA4v7rqwkSZLWY9c4SZIkSQPHQEiSJEnSwDEQkiRJkjRwDIQkSZIkDRwDIUmSJEkDx0BIkiRJ0sAxEJIkSZI0cAyEJEmSJA0cAyFJkiRJA8dASJIkSdLAMRCSJEmSNHAMhCRJkiQNHAMhSZIkSQPHQEiSJEnSwDEQkiRJkjRwDIQkSZIkDRwDIWkMImJxRDwcEbc10raMiCURcXf9O7vx2QkRsSwi7oqIAxrpe0XErfWz0yIiavrGEXFBTb8+IuY3yhxVv+PuiDhqclosSZI0sxgISWNzFnBgV9rxwFWZuQtwVf2fiNgNWAi8pJb5RERsVMucDiwCdqmvzjSPAVZn5s7AqcApdVpbAicCrwD2Bk5sBlySJEnqj4GQNAaZeS2wqiv5YODs+v5s4JBG+vmZ+WRm3gcsA/aOiO2AzTPzusxM4JyuMp1pXQTsV+8WHQAsycxVmbkaWML6AZkkSZJGYCAkjZ9tM3MFQP27TU2fCzzQyLe8ps2t77vTh5TJzDXAo8BWPaa1nohYFBFLI2LpypUrN6BZkiRJM4+BkDTxoiUte6SPtczQxMwzMnNBZi6YM2dOXxWVJEkaFAZC0vh5qHZ3o/59uKYvB7Zv5JsHPFjT57WkDykTEbOALShd8YabliRJkkbBQEgaP5cBnVHcjgIubaQvrCPB7UAZFOGG2n3usYjYpz7/c2RXmc60DgOurs8RXQnsHxGz6yAJ+9c0SZIkjcKsqa6ANB1FxHnAvsDWEbGcMpLbh4ALI+IY4PvA4QCZeXtEXAjcAawB3pGZa+ukjqWMQLcJcEV9AZwJnBsRyyh3ghbWaa2KiA8CN9Z8H8jM7kEbJEmSNAIDIWkMMvOIYT7ab5j8JwMnt6QvBXZvSX+CGki1fLYYWNx3ZSVJkrQeu8ZJkiRJGjgGQpIkSZIGjoGQJEmSpIFjICRJkiRp4BgISZIkSRo4BkKSJEmSBo6BkCRJkqSBYyAkSZIkaeAYCEmSJEkaOAZCkiRJkgaOgZAkSZKkgWMgJEmSJGngGAhJkiRJGjgGQpIkSZIGjoGQJEmSpIFjICRJkiRp4BgISZIkSRo4BkLSOIqIX46ImxuvH0fEuyLipIj4QSP9oEaZEyJiWUTcFREHNNL3iohb62enRUTU9I0j4oKafn1EzJ/8lkqSJE1vBkLSOMrMuzJzz8zcE9gL+BlwSf341M5nmXk5QETsBiwEXgIcCHwiIjaq+U8HFgG71NeBNf0YYHVm7gycCpwyCU2TJEmaUQyEpImzH3BPZn6vR56DgfMz88nMvA9YBuwdEdsBm2fmdZmZwDnAIY0yZ9f3FwH7de4WSZIkqT8GQtLEWQic1/j/uIi4JSIWR8TsmjYXeKCRZ3lNm1vfd6cPKZOZa4BHga26vzwiFkXE0ohYunLlyvFojyRJ0oxhICRNgIh4DvA7wGdr0unATsCewArgI52sLcWzR3qvMkMTMs/IzAWZuWDOnDmjqL0kSdLMZyAkTYw3At/MzIcAMvOhzFybmU8BnwL2rvmWA9s3ys0DHqzp81rSh5SJiFnAFsCqCWqHJEnSjGQgJE2MI2h0i6vP/HQcCtxW318GLKwjwe1AGRThhsxcATwWEfvU53+OBC5tlDmqvj8MuLo+RyRJkqQ+zZrqCkgzTURsCrwBeGsj+cMRsSelC9v9nc8y8/aIuBC4A1gDvCMz19YyxwJnAZsAV9QXwJnAuRGxjHInaOFEtkeSJGkmMhCSxllm/oyuwQsy88098p8MnNySvhTYvSX9CeDwDa+pJEnS4LJrnCRJkqSBYyAkSZIkaeAYCEmSJEkaOAZCkiRJkgaOgZAkSZKkgWMgJEmSJGngGAhJkiRJGjgGQpIkSZIGjoGQJEmSpIFjICRJkiRp4BgISZIkSRo4BkKSJEmSBo6BkCRJkqSBYyAkSZIkaeAYCEmSJEkaOAZCkiRJkgaOgZA0ziLi/oi4NSJujoilNW3LiFgSEXfXv7Mb+U+IiGURcVdEHNBI36tOZ1lEnBYRUdM3jogLavr1ETF/stsoSZI03RkISRPj9Zm5Z2YuqP8fD1yVmbsAV9X/iYjdgIXAS4ADgU9ExEa1zOnAImCX+jqwph8DrM7MnYFTgVMmoT2SJEkzioGQNDkOBs6u788GDmmkn5+ZT2bmfcAyYO+I2A7YPDOvy8wEzukq05nWRcB+nbtFkiRJ6o+BkDT+EvhKRNwUEYtq2raZuQKg/t2mps8FHmiUXV7T5tb33elDymTmGuBRYKsJaIckSdKMNWuqKyDNQK/KzAcjYhtgSUR8p0fetjs52SO9V5mhEy5B2CKAF77whb1rLEmSNGC8IySNs8x8sP59GLgE2Bt4qHZ3o/59uGZfDmzfKD4PeLCmz2tJH1ImImYBWwCrWupxRmYuyMwFc+bMGZ/GSZIkzRAGQtI4iojnRcRmnffA/sBtwGXAUTXbUcCl9f1lwMI6EtwOlEERbqjd5x6LiH3q8z9HdpXpTOsw4Or6HJEkSZL6ZNc4aXxtC1xSxy6YBXwmM78cETcCF0bEMcD3gcMBMvP2iLgQuANYA7wjM9fWaR0LnAVsAlxRXwBnAudGxDLKnaCFk9EwSZKkmcRASBpHmXkv8Cst6T8E9humzMnAyS3pS4HdW9KfoAZSkiRJGhu7xkmSJEkaOAZCkiRJkgaOgZAkSZKkgWMgJEmSJGngGAhJkiRJGjgGQpIkSZIGjoGQJEmSpIFjICRJkiRp4BgISZIkSRo4BkKSJEmSBo6BkCRJkqSBYyAkSZIkaeAYCEmSJEkaOAZCkiRJkgaOgZAkSZKkgWMgJEmSJGngGAhJkiRJGjgGQtI4iojtI+I/IuLOiLg9It5Z00+KiB9ExM31dVCjzAkRsSwi7oqIAxrpe0XErfWz0yIiavrGEXFBTb8+IuZPdjslSZKmOwMhaXytAd6TmbsC+wDviIjd6menZuae9XU5QP1sIfAS4EDgExGxUc1/OrAI2KW+DqzpxwCrM3Nn4FTglElolyRJ0oxiICSNo8xckZnfrO8fA+4E5vYocjBwfmY+mZn3AcuAvSNiO2DzzLwuMxM4BzikUebs+v4iYL/O3SJJkiT1x0BImiC1y9rLgOtr0nERcUtELI6I2TVtLvBAo9jymja3vu9OH1ImM9cAjwJbtXz/oohYGhFLV65cOS5tkiRJmikMhKQJEBHPBy4G3pWZP6Z0c9sJ2BNYAXykk7WlePZI71VmaELmGZm5IDMXzJkzZ5QtkCRJmtkMhKRxFhHPpgRBn87MzwFk5kOZuTYznwI+Bexdsy8Htm8Unwc8WNPntaQPKRMRs4AtgFUT0xpJkqSZyUBIGkf1WZ0zgTsz86ON9O0a2Q4FbqvvLwMW1pHgdqAMinBDZq4AHouIfeo0jwQubZQ5qr4/DLi6PkckSZKkPs2a6gpIM8yrgDcDt0bEzTXtr4EjImJPShe2+4G3AmTm7RFxIXAHZcS5d2Tm2lruWOAsYBPgivqCEmidGxHLKHeCFk5wmyRJkmYcAyFpHGXm12h/hufyHmVOBk5uSV8K7N6S/gRw+AZUU5IkaeDZNU6SJEnSwDEQkiRJkjRwDIQkSZIkDRwDIUmSJEkDx0BIkiRJ0sAxEJIkSZI0cAyEJEmSJA0cAyFJkiRJA8dASJIkSdLAMRCSJEmSNHAMhCRJkiQNHAMhSZIkSQPHQEiSJEnSwJk11RWQpDbzj//SlH33/R/6zSn7bkmSNDm8IyRJkiRp4BgISZIkSRo4BkKSJEmSBo6BkDQNRcSBEXFXRCyLiOOnuj6SJEnTjYGQNM1ExEbAx4E3ArsBR0TEblNbK0mSpOnFUeOk6WdvYFlm3gsQEecDBwN3TGmtZpCpGrHO0eokSZo8BkLS9DMXeKDx/3LgFd2ZImIRsKj++5OIuGuM37c18MgYy04Xz4g2xikTOvlnRBsnwSC00zZOjl+a4u+XNMEMhKTpJ1rScr2EzDOAMzb4yyKWZuaCDZ3OM5ltnDkGoZ22UZLGh88ISdPPcmD7xv/zgAenqC6SJEnTkoGQNP3cCOwSETtExHOAhcBlU1wnSZKkacWucdI0k5lrIuI44EpgI2BxZt4+gV+5wd3rpgHbOHMMQjttoySNg8hc79ECSZIkSZrR7BonSZIkaeAYCEmSJEkaOAZCklpFxIERcVdELIuI46e6Pv2IiPsj4taIuDkilta0LSNiSUTcXf/ObuQ/obbvrog4oJG+V53Osog4LSKipm8cERfU9OsjYv4ktGlxRDwcEbc10ialTRFxVP2OuyPiqClo50kR8YO6PG+OiIOmazsjYvuI+I+IuDMibo+Id9b0GbUse7RzxixLSTNIZvry5cvXkBdlEIZ7gB2B5wDfBnab6nr1Ue/7ga270j4MHF/fHw+cUt/vVtu1MbBDbe9G9bMbgFdSfrPpCuCNNf3twCfr+4XABZPQptcCLwdum8w2AVsC99a/s+v72ZPczpOAv2jJO+3aCWwHvLy+3wz4bm3HjFqWPdo5Y5alL1++Zs7LO0KS2uwNLMvMezPz58D5wMFTXKexOhg4u74/GzikkX5+Zj6ZmfcBy4C9I2I7YPPMvC4zEzinq0xnWhcB+3WuUk+UzLwWWNWVPBltOgBYkpmrMnM1sAQ4cPxbWAzTzuFMu3Zm5orM/GZ9/xhwJzCXGbYse7RzONOynZJmBgMhSW3mAg80/l9O75OZZ4oEvhIRN0XEopq2bWaugHKSBmxT04dr49z6vjt9SJnMXAM8Cmw1Ae0YyWS06ZmyDhwXEbfUrnOdbmPTup21K9fLgOuZwcuyq50wA5elpOnNQEhSm7a7HNNhrP1XZebLgTcC74iI1/bIO1wbe7X9mT5fxrNNz4S2ng7sBOwJrAA+UtOnbTsj4vnAxcC7MvPHvbK2pE2LNkJrO2fcspQ0/RkISWqzHNi+8f884MEpqkvfMvPB+vdh4BJKF7+Hajcb6t+Ha/bh2ri8vu9OH1ImImYBW9B/d67xNBltmvJ1IDMfysy1mfkU8CnK8qRH3Z7R7YyIZ1OCg09n5udq8oxblm3tnGnLUtLMYCAkqc2NwC4RsUNEPIfyQPJlU1ynniLieRGxWec9sD9wG6XendGjjgIure8vAxbWEah2AHYBbqjdkx6LiH3qcwdHdpXpTOsw4Or6/MJkm4w2XQnsHxGzazem/WvapOkECNWhlOUJ07CdtT5nAndm5kcbH82oZTlcO2fSspQ0g0z1aA2+fPl6Zr6AgygjPt0DvG+q69NHfXekjD71beD2Tp0pzw5cBdxd/27ZKPO+2r67qCNS1fQFlBO1e4B/BqKmPxf4LOWB7huAHSehXedRuhL9L+WK9zGT1SbgT2r6MuCPp6Cd5wK3ArdQTn63m67tBF5N6aZ1C3BzfR0005Zlj3bOmGXpy5evmfPq7FQkSZIkaWDYNU6SJEnSwDEQkiRJkjRwDIQkSZIkDRwDIUmSJEkDx0BIkiRJ0sAxEJIkSZI0cAyEJEmSJA2c/x801NhuUeDq9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 (2).png"/>
          <p:cNvPicPr>
            <a:picLocks noChangeAspect="1"/>
          </p:cNvPicPr>
          <p:nvPr/>
        </p:nvPicPr>
        <p:blipFill>
          <a:blip r:embed="rId3"/>
          <a:stretch>
            <a:fillRect/>
          </a:stretch>
        </p:blipFill>
        <p:spPr>
          <a:xfrm>
            <a:off x="0" y="4114800"/>
            <a:ext cx="5691116" cy="1828800"/>
          </a:xfrm>
          <a:prstGeom prst="rect">
            <a:avLst/>
          </a:prstGeom>
        </p:spPr>
      </p:pic>
      <p:pic>
        <p:nvPicPr>
          <p:cNvPr id="8" name="Picture 7" descr="download (3).png"/>
          <p:cNvPicPr>
            <a:picLocks noChangeAspect="1"/>
          </p:cNvPicPr>
          <p:nvPr/>
        </p:nvPicPr>
        <p:blipFill>
          <a:blip r:embed="rId4"/>
          <a:stretch>
            <a:fillRect/>
          </a:stretch>
        </p:blipFill>
        <p:spPr>
          <a:xfrm>
            <a:off x="4572000" y="1066800"/>
            <a:ext cx="4096545" cy="2438400"/>
          </a:xfrm>
          <a:prstGeom prst="rect">
            <a:avLst/>
          </a:prstGeom>
        </p:spPr>
      </p:pic>
      <p:pic>
        <p:nvPicPr>
          <p:cNvPr id="9" name="Picture 8" descr="download (4).png"/>
          <p:cNvPicPr>
            <a:picLocks noChangeAspect="1"/>
          </p:cNvPicPr>
          <p:nvPr/>
        </p:nvPicPr>
        <p:blipFill>
          <a:blip r:embed="rId5"/>
          <a:stretch>
            <a:fillRect/>
          </a:stretch>
        </p:blipFill>
        <p:spPr>
          <a:xfrm>
            <a:off x="5410200" y="3263081"/>
            <a:ext cx="3074205" cy="35949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1143000"/>
          </a:xfrm>
        </p:spPr>
        <p:txBody>
          <a:bodyPr/>
          <a:lstStyle/>
          <a:p>
            <a:endParaRPr lang="en-US" dirty="0"/>
          </a:p>
        </p:txBody>
      </p:sp>
      <p:pic>
        <p:nvPicPr>
          <p:cNvPr id="4" name="Content Placeholder 3" descr="download (5).png"/>
          <p:cNvPicPr>
            <a:picLocks noGrp="1" noChangeAspect="1"/>
          </p:cNvPicPr>
          <p:nvPr>
            <p:ph idx="1"/>
          </p:nvPr>
        </p:nvPicPr>
        <p:blipFill>
          <a:blip r:embed="rId2"/>
          <a:stretch>
            <a:fillRect/>
          </a:stretch>
        </p:blipFill>
        <p:spPr>
          <a:xfrm>
            <a:off x="0" y="381000"/>
            <a:ext cx="4732456" cy="3505200"/>
          </a:xfrm>
        </p:spPr>
      </p:pic>
      <p:pic>
        <p:nvPicPr>
          <p:cNvPr id="5" name="Picture 4" descr="download (6).png"/>
          <p:cNvPicPr>
            <a:picLocks noChangeAspect="1"/>
          </p:cNvPicPr>
          <p:nvPr/>
        </p:nvPicPr>
        <p:blipFill>
          <a:blip r:embed="rId3"/>
          <a:stretch>
            <a:fillRect/>
          </a:stretch>
        </p:blipFill>
        <p:spPr>
          <a:xfrm>
            <a:off x="4971256" y="228600"/>
            <a:ext cx="4172744" cy="3594919"/>
          </a:xfrm>
          <a:prstGeom prst="rect">
            <a:avLst/>
          </a:prstGeom>
        </p:spPr>
      </p:pic>
      <p:pic>
        <p:nvPicPr>
          <p:cNvPr id="6" name="Picture 5" descr="download (7).png"/>
          <p:cNvPicPr>
            <a:picLocks noChangeAspect="1"/>
          </p:cNvPicPr>
          <p:nvPr/>
        </p:nvPicPr>
        <p:blipFill>
          <a:blip r:embed="rId4"/>
          <a:stretch>
            <a:fillRect/>
          </a:stretch>
        </p:blipFill>
        <p:spPr>
          <a:xfrm>
            <a:off x="304801" y="3810000"/>
            <a:ext cx="4571999" cy="26422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pic>
        <p:nvPicPr>
          <p:cNvPr id="4" name="Content Placeholder 3" descr="download (8).png"/>
          <p:cNvPicPr>
            <a:picLocks noGrp="1" noChangeAspect="1"/>
          </p:cNvPicPr>
          <p:nvPr>
            <p:ph idx="1"/>
          </p:nvPr>
        </p:nvPicPr>
        <p:blipFill>
          <a:blip r:embed="rId2"/>
          <a:stretch>
            <a:fillRect/>
          </a:stretch>
        </p:blipFill>
        <p:spPr>
          <a:xfrm>
            <a:off x="1524000" y="1676400"/>
            <a:ext cx="6410868" cy="4525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200" dirty="0"/>
              <a:t>Interpretation of the Results</a:t>
            </a:r>
            <a:r>
              <a:rPr lang="en-US" sz="3200" dirty="0"/>
              <a:t/>
            </a:r>
            <a:br>
              <a:rPr lang="en-US" sz="3200" dirty="0"/>
            </a:br>
            <a:endParaRPr lang="en-US" sz="3200" dirty="0"/>
          </a:p>
        </p:txBody>
      </p:sp>
      <p:sp>
        <p:nvSpPr>
          <p:cNvPr id="3" name="Content Placeholder 2"/>
          <p:cNvSpPr>
            <a:spLocks noGrp="1"/>
          </p:cNvSpPr>
          <p:nvPr>
            <p:ph idx="1"/>
          </p:nvPr>
        </p:nvSpPr>
        <p:spPr/>
        <p:txBody>
          <a:bodyPr>
            <a:normAutofit/>
          </a:bodyPr>
          <a:lstStyle/>
          <a:p>
            <a:pPr>
              <a:buNone/>
            </a:pPr>
            <a:r>
              <a:rPr lang="en-US" sz="2000" dirty="0" smtClean="0"/>
              <a:t>After </a:t>
            </a:r>
            <a:r>
              <a:rPr lang="en-US" sz="2000" dirty="0" err="1" smtClean="0"/>
              <a:t>visiulization</a:t>
            </a:r>
            <a:r>
              <a:rPr lang="en-US" sz="2000" dirty="0" smtClean="0"/>
              <a:t> I found that 183431 thousand consumer has paid the loan in 5 days and 26162 has failed to pay the loan in 5 days as they have not </a:t>
            </a:r>
            <a:r>
              <a:rPr lang="en-US" sz="2000" dirty="0" err="1" smtClean="0"/>
              <a:t>maintaine</a:t>
            </a:r>
            <a:r>
              <a:rPr lang="en-US" sz="2000" dirty="0" smtClean="0"/>
              <a:t> the balance in main </a:t>
            </a:r>
            <a:r>
              <a:rPr lang="en-US" sz="2000" dirty="0" err="1" smtClean="0"/>
              <a:t>account.after</a:t>
            </a:r>
            <a:r>
              <a:rPr lang="en-US" sz="2000" dirty="0" smtClean="0"/>
              <a:t> seeing plot I found that telecom industry are in good shape.</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Key Findings and Conclusions of the Study</a:t>
            </a:r>
            <a:endParaRPr lang="en-US" sz="3200" dirty="0"/>
          </a:p>
        </p:txBody>
      </p:sp>
      <p:pic>
        <p:nvPicPr>
          <p:cNvPr id="4" name="Content Placeholder 3" descr="photo_2021-03-14_09-48-04.jpg"/>
          <p:cNvPicPr>
            <a:picLocks noGrp="1" noChangeAspect="1"/>
          </p:cNvPicPr>
          <p:nvPr>
            <p:ph idx="1"/>
          </p:nvPr>
        </p:nvPicPr>
        <p:blipFill>
          <a:blip r:embed="rId2"/>
          <a:stretch>
            <a:fillRect/>
          </a:stretch>
        </p:blipFill>
        <p:spPr>
          <a:xfrm>
            <a:off x="838200" y="1524000"/>
            <a:ext cx="6858000" cy="45259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LogisticRegression</a:t>
            </a:r>
            <a:endParaRPr lang="en-US" dirty="0"/>
          </a:p>
        </p:txBody>
      </p:sp>
      <p:pic>
        <p:nvPicPr>
          <p:cNvPr id="4" name="Picture 3" descr="download9.png"/>
          <p:cNvPicPr>
            <a:picLocks noChangeAspect="1"/>
          </p:cNvPicPr>
          <p:nvPr/>
        </p:nvPicPr>
        <p:blipFill>
          <a:blip r:embed="rId2"/>
          <a:stretch>
            <a:fillRect/>
          </a:stretch>
        </p:blipFill>
        <p:spPr>
          <a:xfrm>
            <a:off x="304800" y="2133600"/>
            <a:ext cx="5347258" cy="38511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DecisionTreeClassifier         </a:t>
            </a:r>
            <a:endParaRPr lang="en-US" dirty="0"/>
          </a:p>
        </p:txBody>
      </p:sp>
      <p:pic>
        <p:nvPicPr>
          <p:cNvPr id="4" name="Picture 3" descr="download (10).png"/>
          <p:cNvPicPr>
            <a:picLocks noChangeAspect="1"/>
          </p:cNvPicPr>
          <p:nvPr/>
        </p:nvPicPr>
        <p:blipFill>
          <a:blip r:embed="rId2"/>
          <a:stretch>
            <a:fillRect/>
          </a:stretch>
        </p:blipFill>
        <p:spPr>
          <a:xfrm>
            <a:off x="381000" y="1981200"/>
            <a:ext cx="6858000" cy="49391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3" name="Content Placeholder 2"/>
          <p:cNvSpPr>
            <a:spLocks noGrp="1"/>
          </p:cNvSpPr>
          <p:nvPr>
            <p:ph idx="1"/>
          </p:nvPr>
        </p:nvSpPr>
        <p:spPr/>
        <p:txBody>
          <a:bodyPr>
            <a:normAutofit/>
          </a:bodyPr>
          <a:lstStyle/>
          <a:p>
            <a:r>
              <a:rPr lang="en-US" sz="2000" dirty="0" smtClean="0"/>
              <a:t>I acknowledge Flip </a:t>
            </a:r>
            <a:r>
              <a:rPr lang="en-US" sz="2000" dirty="0" err="1" smtClean="0"/>
              <a:t>RoboTechnogies</a:t>
            </a:r>
            <a:r>
              <a:rPr lang="en-US" sz="2000" dirty="0" smtClean="0"/>
              <a:t> to provided the data with the help of these data  perform the </a:t>
            </a:r>
            <a:r>
              <a:rPr lang="en-US" sz="2000" dirty="0" err="1" smtClean="0"/>
              <a:t>task.I</a:t>
            </a:r>
            <a:r>
              <a:rPr lang="en-US" sz="2000" dirty="0" smtClean="0"/>
              <a:t> referred to given data and perform the given </a:t>
            </a:r>
            <a:r>
              <a:rPr lang="en-US" sz="2000" dirty="0" err="1" smtClean="0"/>
              <a:t>task.With</a:t>
            </a:r>
            <a:r>
              <a:rPr lang="en-US" sz="2000" dirty="0" smtClean="0"/>
              <a:t> the help of data </a:t>
            </a:r>
            <a:r>
              <a:rPr lang="en-US" sz="2000" dirty="0" err="1" smtClean="0"/>
              <a:t>tarined</a:t>
            </a:r>
            <a:r>
              <a:rPr lang="en-US" sz="2000" dirty="0" smtClean="0"/>
              <a:t> </a:t>
            </a:r>
            <a:r>
              <a:rPr lang="en-US" sz="2000" dirty="0" err="1" smtClean="0"/>
              <a:t>pratice</a:t>
            </a:r>
            <a:r>
              <a:rPr lang="en-US" sz="2000" dirty="0" smtClean="0"/>
              <a:t> project I have </a:t>
            </a:r>
            <a:r>
              <a:rPr lang="en-US" sz="2000" dirty="0" err="1" smtClean="0"/>
              <a:t>complited</a:t>
            </a:r>
            <a:r>
              <a:rPr lang="en-US" sz="2000" dirty="0" smtClean="0"/>
              <a:t> these project.</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RandomForestClassifier</a:t>
            </a:r>
            <a:endParaRPr lang="en-US" dirty="0"/>
          </a:p>
        </p:txBody>
      </p:sp>
      <p:pic>
        <p:nvPicPr>
          <p:cNvPr id="4" name="Picture 3" descr="download (11).png"/>
          <p:cNvPicPr>
            <a:picLocks noChangeAspect="1"/>
          </p:cNvPicPr>
          <p:nvPr/>
        </p:nvPicPr>
        <p:blipFill>
          <a:blip r:embed="rId2"/>
          <a:stretch>
            <a:fillRect/>
          </a:stretch>
        </p:blipFill>
        <p:spPr>
          <a:xfrm>
            <a:off x="838200" y="2438400"/>
            <a:ext cx="7086600" cy="35314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normAutofit fontScale="90000"/>
          </a:bodyPr>
          <a:lstStyle/>
          <a:p>
            <a:pPr lvl="0"/>
            <a:r>
              <a:rPr lang="en-IN" sz="3600" dirty="0"/>
              <a:t>Learning Outcomes of the Study in respect of Data Science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sz="2400" dirty="0" err="1" smtClean="0"/>
              <a:t>LogisticRegression:The</a:t>
            </a:r>
            <a:r>
              <a:rPr lang="en-US" sz="2400" dirty="0" smtClean="0"/>
              <a:t> data was binary classification 0 and 1 ,</a:t>
            </a:r>
            <a:r>
              <a:rPr lang="en-US" sz="2400" dirty="0" err="1" smtClean="0"/>
              <a:t>LogisticRegression</a:t>
            </a:r>
            <a:r>
              <a:rPr lang="en-US" sz="2400" dirty="0" smtClean="0"/>
              <a:t> is easier to train and implement as compared to other </a:t>
            </a:r>
            <a:r>
              <a:rPr lang="en-US" sz="2400" dirty="0" err="1" smtClean="0"/>
              <a:t>methods.LogisticRegression</a:t>
            </a:r>
            <a:r>
              <a:rPr lang="en-US" sz="2400" dirty="0" smtClean="0"/>
              <a:t> works well for cases where the dataset is linearly </a:t>
            </a:r>
            <a:r>
              <a:rPr lang="en-US" sz="2400" dirty="0" err="1" smtClean="0"/>
              <a:t>separable.A</a:t>
            </a:r>
            <a:r>
              <a:rPr lang="en-US" sz="2400" dirty="0" smtClean="0"/>
              <a:t> data set is said to be linearly separable if it is possible top draw a </a:t>
            </a:r>
            <a:r>
              <a:rPr lang="en-US" sz="2400" dirty="0" err="1" smtClean="0"/>
              <a:t>staight</a:t>
            </a:r>
            <a:r>
              <a:rPr lang="en-US" sz="2400" dirty="0" smtClean="0"/>
              <a:t> line that can separate the two classes of data from each other.</a:t>
            </a:r>
          </a:p>
          <a:p>
            <a:r>
              <a:rPr lang="en-US" sz="2400" dirty="0" smtClean="0"/>
              <a:t>While working on this project the data was </a:t>
            </a:r>
            <a:r>
              <a:rPr lang="en-US" sz="2400" dirty="0" err="1" smtClean="0"/>
              <a:t>inbalance,complex</a:t>
            </a:r>
            <a:r>
              <a:rPr lang="en-US" sz="2400" dirty="0" smtClean="0"/>
              <a:t> very difficult to understand ,after </a:t>
            </a:r>
            <a:r>
              <a:rPr lang="en-US" sz="2400" dirty="0" err="1" smtClean="0"/>
              <a:t>visiulization</a:t>
            </a:r>
            <a:r>
              <a:rPr lang="en-US" sz="2400" dirty="0" smtClean="0"/>
              <a:t> I found some idea how the data is and then I clean the data which some data was unrealistic.</a:t>
            </a:r>
          </a:p>
          <a:p>
            <a:r>
              <a:rPr lang="en-US" sz="2400" dirty="0" smtClean="0"/>
              <a:t>In this project I found RandomForestClassifier as a best model with good </a:t>
            </a:r>
            <a:r>
              <a:rPr lang="en-US" sz="2400" dirty="0" err="1" smtClean="0"/>
              <a:t>accuracy.RandomForest</a:t>
            </a:r>
            <a:r>
              <a:rPr lang="en-US" sz="2400" dirty="0" smtClean="0"/>
              <a:t> is a supervised learning </a:t>
            </a:r>
            <a:r>
              <a:rPr lang="en-US" sz="2400" dirty="0" err="1" smtClean="0"/>
              <a:t>algorithms.The</a:t>
            </a:r>
            <a:r>
              <a:rPr lang="en-US" sz="2400" dirty="0" smtClean="0"/>
              <a:t> forest it build is an ensemble of decision </a:t>
            </a:r>
            <a:r>
              <a:rPr lang="en-US" sz="2400" dirty="0" err="1" smtClean="0"/>
              <a:t>tree,usually</a:t>
            </a:r>
            <a:r>
              <a:rPr lang="en-US" sz="2400" dirty="0" smtClean="0"/>
              <a:t> trained with the bagging </a:t>
            </a:r>
            <a:r>
              <a:rPr lang="en-US" sz="2400" dirty="0" err="1" smtClean="0"/>
              <a:t>method.The</a:t>
            </a:r>
            <a:r>
              <a:rPr lang="en-US" sz="2400" dirty="0" smtClean="0"/>
              <a:t> general idea of the bagging method is that a combination of learning models increase the overall result.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533400" y="990599"/>
            <a:ext cx="8610600" cy="5867401"/>
          </a:xfrm>
        </p:spPr>
        <p:txBody>
          <a:bodyPr>
            <a:normAutofit/>
          </a:bodyPr>
          <a:lstStyle/>
          <a:p>
            <a:r>
              <a:rPr lang="en-US" dirty="0" smtClean="0"/>
              <a:t>Business Problem Farming:</a:t>
            </a:r>
          </a:p>
          <a:p>
            <a:pPr>
              <a:buNone/>
            </a:pPr>
            <a:r>
              <a:rPr lang="en-US" sz="2000" dirty="0" smtClean="0"/>
              <a:t>      This is a Business Problem which helps Microfinance Institution and  which ever company who gives the loan reduce the credit risks by granting potential Defaulter.</a:t>
            </a:r>
          </a:p>
          <a:p>
            <a:r>
              <a:rPr lang="en-US" sz="2800" dirty="0" smtClean="0"/>
              <a:t>Conceptual Background of the Domain Problem:</a:t>
            </a:r>
            <a:endParaRPr lang="en-US" sz="2000" dirty="0" smtClean="0"/>
          </a:p>
          <a:p>
            <a:pPr>
              <a:buNone/>
            </a:pPr>
            <a:r>
              <a:rPr lang="en-US" sz="2000" dirty="0"/>
              <a:t> </a:t>
            </a:r>
            <a:r>
              <a:rPr lang="en-US" sz="2000" dirty="0" smtClean="0"/>
              <a:t>     Earlier advancement of Data Science ,loan giving companies used to high      risk of Defaulting. Many a consumer would display inconsistent financial and repayment behavior after being approved the loan. Machine Learning may helps lender predict potential defaulters before approving their past data. The consumer income and repayment behavior can be important metrics.</a:t>
            </a:r>
          </a:p>
          <a:p>
            <a:r>
              <a:rPr lang="en-US" dirty="0" smtClean="0"/>
              <a:t>Review of Literature:</a:t>
            </a:r>
          </a:p>
          <a:p>
            <a:r>
              <a:rPr lang="en-US" sz="2000" dirty="0" smtClean="0"/>
              <a:t>  A Microfinance Institution is an </a:t>
            </a:r>
            <a:r>
              <a:rPr lang="en-US" sz="2000" dirty="0" err="1" smtClean="0"/>
              <a:t>oragnization</a:t>
            </a:r>
            <a:r>
              <a:rPr lang="en-US" sz="2000" dirty="0" smtClean="0"/>
              <a:t> that offers </a:t>
            </a:r>
            <a:r>
              <a:rPr lang="en-US" sz="2000" dirty="0" err="1" smtClean="0"/>
              <a:t>finacial</a:t>
            </a:r>
            <a:r>
              <a:rPr lang="en-US" sz="2000" dirty="0" smtClean="0"/>
              <a:t> services to low income populations.MFS becomes very useful when targeting the unbanked poor families living in village area with not much source of </a:t>
            </a:r>
            <a:r>
              <a:rPr lang="en-US" sz="2000" dirty="0" err="1" smtClean="0"/>
              <a:t>money.The</a:t>
            </a:r>
            <a:r>
              <a:rPr lang="en-US" sz="2000" dirty="0" smtClean="0"/>
              <a:t> Microfinance Services provided by MFI  is group </a:t>
            </a:r>
            <a:r>
              <a:rPr lang="en-US" sz="2000" dirty="0" err="1" smtClean="0"/>
              <a:t>loans,agriculture</a:t>
            </a:r>
            <a:r>
              <a:rPr lang="en-US" sz="2000" dirty="0" smtClean="0"/>
              <a:t> </a:t>
            </a:r>
            <a:r>
              <a:rPr lang="en-US" sz="2000" dirty="0" err="1" smtClean="0"/>
              <a:t>loans,Individual</a:t>
            </a:r>
            <a:r>
              <a:rPr lang="en-US" sz="2000" dirty="0" smtClean="0"/>
              <a:t> Business loans so on. </a:t>
            </a:r>
          </a:p>
          <a:p>
            <a:endParaRPr lang="en-US" sz="2000" dirty="0" smtClean="0"/>
          </a:p>
          <a:p>
            <a:endParaRPr lang="en-US" sz="2800" dirty="0" smtClean="0"/>
          </a:p>
          <a:p>
            <a:pPr>
              <a:buNone/>
            </a:pPr>
            <a:endParaRPr lang="en-US" sz="1600" dirty="0" smtClean="0"/>
          </a:p>
          <a:p>
            <a:pPr>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74638"/>
          </a:xfrm>
        </p:spPr>
        <p:txBody>
          <a:bodyPr>
            <a:normAutofit fontScale="90000"/>
          </a:bodyPr>
          <a:lstStyle/>
          <a:p>
            <a:endParaRPr lang="en-US" dirty="0"/>
          </a:p>
        </p:txBody>
      </p:sp>
      <p:sp>
        <p:nvSpPr>
          <p:cNvPr id="3" name="Content Placeholder 2"/>
          <p:cNvSpPr>
            <a:spLocks noGrp="1"/>
          </p:cNvSpPr>
          <p:nvPr>
            <p:ph idx="1"/>
          </p:nvPr>
        </p:nvSpPr>
        <p:spPr/>
        <p:txBody>
          <a:bodyPr>
            <a:normAutofit/>
          </a:bodyPr>
          <a:lstStyle/>
          <a:p>
            <a:pPr>
              <a:buNone/>
            </a:pPr>
            <a:r>
              <a:rPr lang="en-US" sz="2000" dirty="0" smtClean="0"/>
              <a:t>      Many </a:t>
            </a:r>
            <a:r>
              <a:rPr lang="en-US" sz="2000" dirty="0" err="1" smtClean="0"/>
              <a:t>Microfiance</a:t>
            </a:r>
            <a:r>
              <a:rPr lang="en-US" sz="2000" dirty="0" smtClean="0"/>
              <a:t> institution ,experts and </a:t>
            </a:r>
            <a:r>
              <a:rPr lang="en-US" sz="2000" dirty="0" err="1" smtClean="0"/>
              <a:t>donarsare</a:t>
            </a:r>
            <a:r>
              <a:rPr lang="en-US" sz="2000" dirty="0" smtClean="0"/>
              <a:t> supporting the idea of using mobile financial services which they feel are more convenient and efficient  and cost </a:t>
            </a:r>
            <a:r>
              <a:rPr lang="en-US" sz="2000" dirty="0" err="1" smtClean="0"/>
              <a:t>saving,than</a:t>
            </a:r>
            <a:r>
              <a:rPr lang="en-US" sz="2000" dirty="0" smtClean="0"/>
              <a:t> the traditional high touch model used since long for the purpose of delivering microfinance </a:t>
            </a:r>
            <a:r>
              <a:rPr lang="en-US" sz="2000" dirty="0" err="1" smtClean="0"/>
              <a:t>services.Though,the</a:t>
            </a:r>
            <a:r>
              <a:rPr lang="en-US" sz="2000" dirty="0" smtClean="0"/>
              <a:t> MFI industry is primarily focusing on low income families and are very useful in such </a:t>
            </a:r>
            <a:r>
              <a:rPr lang="en-US" sz="2000" dirty="0" err="1" smtClean="0"/>
              <a:t>areas,the</a:t>
            </a:r>
            <a:r>
              <a:rPr lang="en-US" sz="2000" dirty="0" smtClean="0"/>
              <a:t> </a:t>
            </a:r>
            <a:r>
              <a:rPr lang="en-US" sz="2000" dirty="0" err="1" smtClean="0"/>
              <a:t>implimatations</a:t>
            </a:r>
            <a:r>
              <a:rPr lang="en-US" sz="2000" dirty="0" smtClean="0"/>
              <a:t> </a:t>
            </a:r>
            <a:r>
              <a:rPr lang="en-US" sz="2000" dirty="0" err="1" smtClean="0"/>
              <a:t>MFShas</a:t>
            </a:r>
            <a:r>
              <a:rPr lang="en-US" sz="2000" dirty="0" smtClean="0"/>
              <a:t> been uneven with both significant challenges and successes.</a:t>
            </a:r>
          </a:p>
          <a:p>
            <a:pPr>
              <a:buNone/>
            </a:pPr>
            <a:r>
              <a:rPr lang="en-US" sz="2000" dirty="0" smtClean="0"/>
              <a:t>      </a:t>
            </a:r>
            <a:r>
              <a:rPr lang="en-US" sz="2000" dirty="0" err="1" smtClean="0"/>
              <a:t>Today,microfinance</a:t>
            </a:r>
            <a:r>
              <a:rPr lang="en-US" sz="2000" dirty="0" smtClean="0"/>
              <a:t> </a:t>
            </a:r>
            <a:r>
              <a:rPr lang="en-US" sz="2000" dirty="0" err="1" smtClean="0"/>
              <a:t>isn</a:t>
            </a:r>
            <a:r>
              <a:rPr lang="en-US" sz="2000" dirty="0"/>
              <a:t> </a:t>
            </a:r>
            <a:r>
              <a:rPr lang="en-US" sz="2000" dirty="0" smtClean="0"/>
              <a:t>widely accepted as poverty-reduction </a:t>
            </a:r>
            <a:r>
              <a:rPr lang="en-US" sz="2000" dirty="0" err="1" smtClean="0"/>
              <a:t>too,representing</a:t>
            </a:r>
            <a:r>
              <a:rPr lang="en-US" sz="2000" dirty="0" smtClean="0"/>
              <a:t> $70 billion in </a:t>
            </a:r>
            <a:r>
              <a:rPr lang="en-US" sz="2000" dirty="0" err="1" smtClean="0"/>
              <a:t>oustanding</a:t>
            </a:r>
            <a:r>
              <a:rPr lang="en-US" sz="2000" dirty="0" smtClean="0"/>
              <a:t> loans and global outreach of 200 millions client.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Motivation for the Problem Undertaken</a:t>
            </a:r>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sz="2000" dirty="0" smtClean="0"/>
              <a:t>      We are working with a such a client in telecom </a:t>
            </a:r>
            <a:r>
              <a:rPr lang="en-US" sz="2000" dirty="0" err="1" smtClean="0"/>
              <a:t>industry.They</a:t>
            </a:r>
            <a:r>
              <a:rPr lang="en-US" sz="2000" dirty="0" smtClean="0"/>
              <a:t> are fixed wireless telecommunication network </a:t>
            </a:r>
            <a:r>
              <a:rPr lang="en-US" sz="2000" dirty="0" err="1" smtClean="0"/>
              <a:t>provider.They</a:t>
            </a:r>
            <a:r>
              <a:rPr lang="en-US" sz="2000" dirty="0" smtClean="0"/>
              <a:t> have launched various products and developed its </a:t>
            </a:r>
            <a:r>
              <a:rPr lang="en-US" sz="2000" dirty="0" err="1" smtClean="0"/>
              <a:t>businessa</a:t>
            </a:r>
            <a:r>
              <a:rPr lang="en-US" sz="2000" dirty="0"/>
              <a:t> </a:t>
            </a:r>
            <a:r>
              <a:rPr lang="en-US" sz="2000" dirty="0" smtClean="0"/>
              <a:t>and organization based on the project budget operator </a:t>
            </a:r>
            <a:r>
              <a:rPr lang="en-US" sz="2000" dirty="0" err="1" smtClean="0"/>
              <a:t>model,offering</a:t>
            </a:r>
            <a:r>
              <a:rPr lang="en-US" sz="2000" dirty="0" smtClean="0"/>
              <a:t> better products at lower price to all value customers through strategy of disruptive innovation that focuses on the </a:t>
            </a:r>
            <a:r>
              <a:rPr lang="en-US" sz="2000" dirty="0" err="1" smtClean="0"/>
              <a:t>subscriber.They</a:t>
            </a:r>
            <a:r>
              <a:rPr lang="en-US" sz="2000" dirty="0" smtClean="0"/>
              <a:t> understand the importance of communication and how its affects person’s life </a:t>
            </a:r>
            <a:r>
              <a:rPr lang="en-US" sz="2000" dirty="0" err="1" smtClean="0"/>
              <a:t>thus,focusing</a:t>
            </a:r>
            <a:r>
              <a:rPr lang="en-US" sz="2000" dirty="0" smtClean="0"/>
              <a:t> on the providing their services and products to low income families and poor customers that can help them in the need of hour.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52600"/>
          </a:xfrm>
        </p:spPr>
        <p:txBody>
          <a:bodyPr>
            <a:normAutofit fontScale="90000"/>
          </a:bodyPr>
          <a:lstStyle/>
          <a:p>
            <a:pPr lvl="0"/>
            <a:r>
              <a:rPr lang="en-IN" dirty="0"/>
              <a:t>Data Inputs- Logic- Output Relationships</a:t>
            </a:r>
            <a:r>
              <a:rPr lang="en-US" dirty="0"/>
              <a:t/>
            </a:r>
            <a:br>
              <a:rPr lang="en-US" dirty="0"/>
            </a:br>
            <a:endParaRPr lang="en-US" dirty="0"/>
          </a:p>
        </p:txBody>
      </p:sp>
      <p:sp>
        <p:nvSpPr>
          <p:cNvPr id="3" name="Content Placeholder 2"/>
          <p:cNvSpPr>
            <a:spLocks noGrp="1"/>
          </p:cNvSpPr>
          <p:nvPr>
            <p:ph idx="1"/>
          </p:nvPr>
        </p:nvSpPr>
        <p:spPr/>
        <p:txBody>
          <a:bodyPr/>
          <a:lstStyle/>
          <a:p>
            <a:endParaRPr lang="en-IN" dirty="0" smtClean="0"/>
          </a:p>
          <a:p>
            <a:pPr>
              <a:buNone/>
            </a:pPr>
            <a:r>
              <a:rPr lang="en-IN" sz="2000" dirty="0" smtClean="0"/>
              <a:t>      I found the data was imbalanced for the target feature (87.5% for non-defaulter and 12.5% for defaulter).Also I found that the data has some </a:t>
            </a:r>
            <a:r>
              <a:rPr lang="en-IN" sz="2000" dirty="0" err="1" smtClean="0"/>
              <a:t>unrealstic</a:t>
            </a:r>
            <a:r>
              <a:rPr lang="en-IN" sz="2000" dirty="0" smtClean="0"/>
              <a:t> values such as 998650 days which is not possible also there were negative </a:t>
            </a:r>
            <a:r>
              <a:rPr lang="en-IN" sz="2000" dirty="0" err="1" smtClean="0"/>
              <a:t>values.all</a:t>
            </a:r>
            <a:r>
              <a:rPr lang="en-IN" sz="2000" dirty="0" smtClean="0"/>
              <a:t> these </a:t>
            </a:r>
            <a:r>
              <a:rPr lang="en-IN" sz="2000" dirty="0" err="1" smtClean="0"/>
              <a:t>unrealstic</a:t>
            </a:r>
            <a:r>
              <a:rPr lang="en-IN" sz="2000" dirty="0" smtClean="0"/>
              <a:t> values were drop which cause data loss of 8 to 9% only. </a:t>
            </a:r>
            <a:endParaRPr lang="en-US" sz="2000"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Data </a:t>
            </a:r>
            <a:r>
              <a:rPr lang="en-IN" dirty="0" err="1"/>
              <a:t>Preprocessing</a:t>
            </a:r>
            <a:r>
              <a:rPr lang="en-IN" dirty="0"/>
              <a:t> Done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2000" dirty="0" smtClean="0"/>
              <a:t>      Data Exploration and cleaning on data </a:t>
            </a:r>
            <a:r>
              <a:rPr lang="en-US" sz="2000" dirty="0" err="1" smtClean="0"/>
              <a:t>exploration,i</a:t>
            </a:r>
            <a:r>
              <a:rPr lang="en-US" sz="2000" dirty="0" smtClean="0"/>
              <a:t> found that that dataset was imbalanced for that target feature(87.5% for Non-defaulter and 12.5% for defaulters).Also I found that the data had some unrealistic values such as  998650 days which is not </a:t>
            </a:r>
            <a:r>
              <a:rPr lang="en-US" sz="2000" dirty="0" err="1" smtClean="0"/>
              <a:t>possible.Also</a:t>
            </a:r>
            <a:r>
              <a:rPr lang="en-US" sz="2000" dirty="0" smtClean="0"/>
              <a:t> there were negative values .All the unrealistic value drop which caused 8% to 9% data loss only.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normAutofit fontScale="90000"/>
          </a:bodyPr>
          <a:lstStyle/>
          <a:p>
            <a:pPr lvl="0"/>
            <a:r>
              <a:rPr lang="en-IN" sz="3200" dirty="0"/>
              <a:t>State the set of assumptions (if any) related to the problem under consideration</a:t>
            </a:r>
            <a:r>
              <a:rPr lang="en-US" sz="3200" dirty="0"/>
              <a:t/>
            </a:r>
            <a:br>
              <a:rPr lang="en-US" sz="3200" dirty="0"/>
            </a:br>
            <a:endParaRPr lang="en-US" sz="3200" dirty="0"/>
          </a:p>
        </p:txBody>
      </p:sp>
      <p:sp>
        <p:nvSpPr>
          <p:cNvPr id="3" name="Content Placeholder 2"/>
          <p:cNvSpPr>
            <a:spLocks noGrp="1"/>
          </p:cNvSpPr>
          <p:nvPr>
            <p:ph idx="1"/>
          </p:nvPr>
        </p:nvSpPr>
        <p:spPr>
          <a:xfrm>
            <a:off x="457200" y="1447800"/>
            <a:ext cx="8229600" cy="4678363"/>
          </a:xfrm>
        </p:spPr>
        <p:txBody>
          <a:bodyPr/>
          <a:lstStyle/>
          <a:p>
            <a:r>
              <a:rPr lang="en-IN" dirty="0"/>
              <a:t>Here, you can describe any presumptions taken by you. </a:t>
            </a:r>
            <a:endParaRPr lang="en-US" dirty="0"/>
          </a:p>
          <a:p>
            <a:pPr>
              <a:buNone/>
            </a:pPr>
            <a:r>
              <a:rPr lang="en-US" sz="2000" dirty="0" smtClean="0"/>
              <a:t>      There was outliers present in the </a:t>
            </a:r>
            <a:r>
              <a:rPr lang="en-US" sz="2000" dirty="0" err="1" smtClean="0"/>
              <a:t>dataset,after</a:t>
            </a:r>
            <a:r>
              <a:rPr lang="en-US" sz="2000" dirty="0" smtClean="0"/>
              <a:t> removing outliers the data was loosing 18% of data since the data expensive I don’t remove the outliers and removed the </a:t>
            </a:r>
            <a:r>
              <a:rPr lang="en-US" sz="2000" dirty="0" err="1" smtClean="0"/>
              <a:t>skewness</a:t>
            </a:r>
            <a:r>
              <a:rPr lang="en-US" sz="2000" dirty="0" smtClean="0"/>
              <a:t> of the data.</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Data Sources and their formats</a:t>
            </a:r>
            <a:r>
              <a:rPr lang="en-US" dirty="0"/>
              <a:t/>
            </a:r>
            <a:br>
              <a:rPr lang="en-US" dirty="0"/>
            </a:br>
            <a:endParaRPr lang="en-US" dirty="0"/>
          </a:p>
        </p:txBody>
      </p:sp>
      <p:sp>
        <p:nvSpPr>
          <p:cNvPr id="3" name="Content Placeholder 2"/>
          <p:cNvSpPr>
            <a:spLocks noGrp="1"/>
          </p:cNvSpPr>
          <p:nvPr>
            <p:ph idx="1"/>
          </p:nvPr>
        </p:nvSpPr>
        <p:spPr>
          <a:xfrm>
            <a:off x="457200" y="1600201"/>
            <a:ext cx="8229600" cy="762000"/>
          </a:xfrm>
        </p:spPr>
        <p:txBody>
          <a:bodyPr>
            <a:normAutofit/>
          </a:bodyPr>
          <a:lstStyle/>
          <a:p>
            <a:pPr>
              <a:buNone/>
            </a:pPr>
            <a:r>
              <a:rPr lang="en-US" sz="2800" dirty="0" smtClean="0"/>
              <a:t>The Micro-</a:t>
            </a:r>
            <a:r>
              <a:rPr lang="en-US" sz="2800" dirty="0" err="1" smtClean="0"/>
              <a:t>CreditDefaulter</a:t>
            </a:r>
            <a:r>
              <a:rPr lang="en-US" sz="2800" dirty="0" smtClean="0"/>
              <a:t> was in ms excel.csv format.</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1168</TotalTime>
  <Words>939</Words>
  <Application>Microsoft Office PowerPoint</Application>
  <PresentationFormat>On-screen Show (4:3)</PresentationFormat>
  <Paragraphs>53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Micro-CreditDefaulter Model </vt:lpstr>
      <vt:lpstr>Acknowledgment</vt:lpstr>
      <vt:lpstr>Introduction</vt:lpstr>
      <vt:lpstr>Slide 4</vt:lpstr>
      <vt:lpstr>Motivation for the Problem Undertaken </vt:lpstr>
      <vt:lpstr>Data Inputs- Logic- Output Relationships </vt:lpstr>
      <vt:lpstr>Data Preprocessing Done </vt:lpstr>
      <vt:lpstr>State the set of assumptions (if any) related to the problem under consideration </vt:lpstr>
      <vt:lpstr>Data Sources and their formats </vt:lpstr>
      <vt:lpstr>Identification of possible problem-solving approaches (methods) </vt:lpstr>
      <vt:lpstr>Testing of Identified Approaches (Algorithms) </vt:lpstr>
      <vt:lpstr>Run and Evaluate selected models </vt:lpstr>
      <vt:lpstr>Visualizations </vt:lpstr>
      <vt:lpstr>Slide 14</vt:lpstr>
      <vt:lpstr>Slide 15</vt:lpstr>
      <vt:lpstr>Interpretation of the Results </vt:lpstr>
      <vt:lpstr>Key Findings and Conclusions of the Study</vt:lpstr>
      <vt:lpstr>Slide 18</vt:lpstr>
      <vt:lpstr>Slide 19</vt:lpstr>
      <vt:lpstr>Slide 20</vt:lpstr>
      <vt:lpstr>Learning Outcomes of the Study in respect of Data Science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Micro-CreditDefaulter Model</dc:title>
  <dc:creator>Admin</dc:creator>
  <cp:lastModifiedBy>Admin</cp:lastModifiedBy>
  <cp:revision>28</cp:revision>
  <dcterms:created xsi:type="dcterms:W3CDTF">2021-03-13T09:30:00Z</dcterms:created>
  <dcterms:modified xsi:type="dcterms:W3CDTF">2021-03-14T04:58:25Z</dcterms:modified>
</cp:coreProperties>
</file>