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>
      <p:cViewPr varScale="1">
        <p:scale>
          <a:sx n="103" d="100"/>
          <a:sy n="103" d="100"/>
        </p:scale>
        <p:origin x="6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3436-44CD-434C-BF23-F5F0A3EBF60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D445-7C2F-D04D-B905-4023AFE86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D445-7C2F-D04D-B905-4023AFE86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"/>
            <a:ext cx="1524000" cy="1201420"/>
          </a:xfrm>
          <a:custGeom>
            <a:avLst/>
            <a:gdLst/>
            <a:ahLst/>
            <a:cxnLst/>
            <a:rect l="l" t="t" r="r" b="b"/>
            <a:pathLst>
              <a:path w="1524000" h="1201420">
                <a:moveTo>
                  <a:pt x="1524000" y="0"/>
                </a:moveTo>
                <a:lnTo>
                  <a:pt x="0" y="0"/>
                </a:lnTo>
                <a:lnTo>
                  <a:pt x="0" y="1200912"/>
                </a:lnTo>
                <a:lnTo>
                  <a:pt x="1524000" y="1200912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2420" y="152400"/>
            <a:ext cx="868680" cy="972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52400"/>
            <a:ext cx="1447800" cy="1201420"/>
          </a:xfrm>
          <a:custGeom>
            <a:avLst/>
            <a:gdLst/>
            <a:ahLst/>
            <a:cxnLst/>
            <a:rect l="l" t="t" r="r" b="b"/>
            <a:pathLst>
              <a:path w="1447800" h="1201420">
                <a:moveTo>
                  <a:pt x="1447800" y="0"/>
                </a:moveTo>
                <a:lnTo>
                  <a:pt x="0" y="0"/>
                </a:lnTo>
                <a:lnTo>
                  <a:pt x="0" y="1200912"/>
                </a:lnTo>
                <a:lnTo>
                  <a:pt x="1447800" y="1200912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9831" y="152400"/>
            <a:ext cx="868680" cy="972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30083" y="1676400"/>
            <a:ext cx="1600200" cy="5050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19200" y="152450"/>
            <a:ext cx="7924800" cy="10729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85" y="1167129"/>
            <a:ext cx="898702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93" y="1590039"/>
            <a:ext cx="8483600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Hepatitis" TargetMode="External"/><Relationship Id="rId2" Type="http://schemas.openxmlformats.org/officeDocument/2006/relationships/hyperlink" Target="https://www.researchgate.net/publication/332294787_Adaptive_Learning_Expert_System_for_Diagnosis_and_Management_of_Viral_Hepatit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indian-liver-patient-record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922" y="1560067"/>
            <a:ext cx="48031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 Work</a:t>
            </a:r>
            <a:r>
              <a:rPr sz="4000" spc="-20" dirty="0"/>
              <a:t> </a:t>
            </a:r>
            <a:r>
              <a:rPr sz="4000" spc="-5" dirty="0"/>
              <a:t>:</a:t>
            </a:r>
            <a:endParaRPr sz="4000"/>
          </a:p>
          <a:p>
            <a:pPr marL="12700" marR="5080" algn="ctr">
              <a:lnSpc>
                <a:spcPct val="100000"/>
              </a:lnSpc>
              <a:spcBef>
                <a:spcPts val="2880"/>
              </a:spcBef>
            </a:pPr>
            <a:r>
              <a:rPr sz="4000" spc="-5" dirty="0"/>
              <a:t>Final </a:t>
            </a:r>
            <a:r>
              <a:rPr sz="4000" spc="-10" dirty="0"/>
              <a:t>ISA(Review </a:t>
            </a:r>
            <a:r>
              <a:rPr sz="4000" spc="-5" dirty="0"/>
              <a:t>4) /  ESA</a:t>
            </a:r>
            <a:r>
              <a:rPr sz="4000" spc="-25" dirty="0"/>
              <a:t> </a:t>
            </a:r>
            <a:r>
              <a:rPr sz="4000" dirty="0"/>
              <a:t>2020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0219" y="4288282"/>
            <a:ext cx="16008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Project Title  Project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ID 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20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Guide 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20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Team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041" y="4288282"/>
            <a:ext cx="500316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: Prediction Of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Hepatitis and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Liver</a:t>
            </a:r>
            <a:r>
              <a:rPr sz="2000" spc="-1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Damage.</a:t>
            </a:r>
            <a:endParaRPr sz="20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PW20MG02</a:t>
            </a:r>
            <a:endParaRPr sz="20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: Prof.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Mahitha</a:t>
            </a:r>
            <a:r>
              <a:rPr sz="2000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01FB16ECS183 - M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Pradeep</a:t>
            </a:r>
            <a:r>
              <a:rPr sz="2000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Kumar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01FB16ECS185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-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0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Sumukha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01FB16ECS395 - Sreerama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Priyanka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Applying PCA and </a:t>
            </a:r>
            <a:r>
              <a:rPr lang="en-US" sz="2000" dirty="0" err="1">
                <a:latin typeface="Trebuchet MS"/>
                <a:cs typeface="Trebuchet MS"/>
              </a:rPr>
              <a:t>TruncatedSVD</a:t>
            </a:r>
            <a:r>
              <a:rPr lang="en-US" sz="2000" dirty="0">
                <a:latin typeface="Trebuchet MS"/>
                <a:cs typeface="Trebuchet MS"/>
              </a:rPr>
              <a:t> to Hepatitis C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391681C6-2302-244D-8FFC-9120581B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1224"/>
              </p:ext>
            </p:extLst>
          </p:nvPr>
        </p:nvGraphicFramePr>
        <p:xfrm>
          <a:off x="1219200" y="2382521"/>
          <a:ext cx="6096000" cy="209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 after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Pre-processing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SV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C ( </a:t>
                      </a:r>
                      <a:r>
                        <a:rPr lang="en-US" sz="1400" spc="-5" dirty="0" err="1">
                          <a:latin typeface="Arial"/>
                          <a:cs typeface="Arial"/>
                        </a:rPr>
                        <a:t>TruncatedSVD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 = 15)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4.18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SVC (PCA=10)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6.35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Regression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(PCA=10)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8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Pre-Processing the Hepatitis Data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B5BEA5-75B7-A342-8AFC-2BC26DBD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743200"/>
            <a:ext cx="8305800" cy="38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After Pre-processing the Hepatitis Data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6B00F-AA9E-8D42-A49C-CAFD94D724C8}"/>
              </a:ext>
            </a:extLst>
          </p:cNvPr>
          <p:cNvPicPr/>
          <p:nvPr/>
        </p:nvPicPr>
        <p:blipFill rotWithShape="1">
          <a:blip r:embed="rId2"/>
          <a:srcRect r="29389"/>
          <a:stretch/>
        </p:blipFill>
        <p:spPr>
          <a:xfrm>
            <a:off x="942873" y="4516478"/>
            <a:ext cx="4695928" cy="1374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57C44-FFBD-8148-B3A9-E2D7869417A1}"/>
              </a:ext>
            </a:extLst>
          </p:cNvPr>
          <p:cNvPicPr/>
          <p:nvPr/>
        </p:nvPicPr>
        <p:blipFill rotWithShape="1">
          <a:blip r:embed="rId3"/>
          <a:srcRect l="-1" r="45089"/>
          <a:stretch/>
        </p:blipFill>
        <p:spPr>
          <a:xfrm>
            <a:off x="942873" y="2971800"/>
            <a:ext cx="3651781" cy="1350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D54E2-6C6E-C046-95AD-64ABA84046CD}"/>
              </a:ext>
            </a:extLst>
          </p:cNvPr>
          <p:cNvSpPr txBox="1"/>
          <p:nvPr/>
        </p:nvSpPr>
        <p:spPr>
          <a:xfrm>
            <a:off x="4876800" y="3921653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: 26.21% accuracy</a:t>
            </a:r>
          </a:p>
        </p:txBody>
      </p:sp>
    </p:spTree>
    <p:extLst>
      <p:ext uri="{BB962C8B-B14F-4D97-AF65-F5344CB8AC3E}">
        <p14:creationId xmlns:p14="http://schemas.microsoft.com/office/powerpoint/2010/main" val="136095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By apply SMOTE on Pre-processed Hepatitis Data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65E6-85B2-0E43-9176-ABC190F077EC}"/>
              </a:ext>
            </a:extLst>
          </p:cNvPr>
          <p:cNvSpPr txBox="1"/>
          <p:nvPr/>
        </p:nvSpPr>
        <p:spPr>
          <a:xfrm>
            <a:off x="990600" y="2320633"/>
            <a:ext cx="7052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no. of samples : 1385</a:t>
            </a:r>
          </a:p>
          <a:p>
            <a:r>
              <a:rPr lang="en-US" dirty="0"/>
              <a:t>No of samples with each category: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one count = 336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two count = 332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three count = 355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four count = 362</a:t>
            </a:r>
            <a:endParaRPr lang="en-US" dirty="0"/>
          </a:p>
          <a:p>
            <a:pPr lvl="1"/>
            <a:endParaRPr lang="en-IN" dirty="0"/>
          </a:p>
          <a:p>
            <a:r>
              <a:rPr lang="en-IN" dirty="0"/>
              <a:t>By Applying SMOTE : 1448</a:t>
            </a:r>
            <a:endParaRPr lang="en-US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299747D6-1357-5D4C-8873-C7C52F08F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79700"/>
              </p:ext>
            </p:extLst>
          </p:nvPr>
        </p:nvGraphicFramePr>
        <p:xfrm>
          <a:off x="1295400" y="4722497"/>
          <a:ext cx="5867400" cy="1936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5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 after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Pre-processing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Method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Logistic Regression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6.89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Random Forest (PCA=15)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30.00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lang="en-US" sz="1400" dirty="0" err="1">
                          <a:latin typeface="Arial"/>
                          <a:cs typeface="Arial"/>
                        </a:rPr>
                        <a:t>Treee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(RFE=20)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36.90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By apply SMOTE on Pre-processed Hepatitis Data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65E6-85B2-0E43-9176-ABC190F077EC}"/>
              </a:ext>
            </a:extLst>
          </p:cNvPr>
          <p:cNvSpPr txBox="1"/>
          <p:nvPr/>
        </p:nvSpPr>
        <p:spPr>
          <a:xfrm>
            <a:off x="990600" y="2320633"/>
            <a:ext cx="7052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no. of samples : 1385</a:t>
            </a:r>
          </a:p>
          <a:p>
            <a:r>
              <a:rPr lang="en-US" dirty="0"/>
              <a:t>No of samples with each category: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one count = 336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two count = 332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three count = 355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Category four count = 362</a:t>
            </a:r>
            <a:endParaRPr lang="en-US" dirty="0"/>
          </a:p>
          <a:p>
            <a:pPr lvl="1"/>
            <a:endParaRPr lang="en-IN" dirty="0"/>
          </a:p>
          <a:p>
            <a:r>
              <a:rPr lang="en-IN" dirty="0"/>
              <a:t>By Applying SMOTE : 1448</a:t>
            </a:r>
            <a:endParaRPr lang="en-US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299747D6-1357-5D4C-8873-C7C52F08F4D1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722497"/>
          <a:ext cx="5867400" cy="1936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5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 after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Pre-processing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Method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Logistic Regression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6.89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Random Forest (PCA=15)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30.00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lang="en-US" sz="1400" dirty="0" err="1">
                          <a:latin typeface="Arial"/>
                          <a:cs typeface="Arial"/>
                        </a:rPr>
                        <a:t>Treee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(RFE=20)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36.90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Attributes Like ALT and AST show normal range for Hepatitis C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299747D6-1357-5D4C-8873-C7C52F08F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92780"/>
              </p:ext>
            </p:extLst>
          </p:nvPr>
        </p:nvGraphicFramePr>
        <p:xfrm>
          <a:off x="1219200" y="3266801"/>
          <a:ext cx="5867400" cy="1936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5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 after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Pre-processing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Method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Decision Tree (PCA=14)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5.63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Random Forest 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28.16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Random Forest (PCA=14)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28.16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7409" y="1167129"/>
            <a:ext cx="388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Your Solution is</a:t>
            </a:r>
            <a:r>
              <a:rPr spc="5" dirty="0"/>
              <a:t> </a:t>
            </a:r>
            <a:r>
              <a:rPr spc="-5" dirty="0"/>
              <a:t>Better?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904441"/>
            <a:ext cx="7113270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pre-processing </a:t>
            </a:r>
            <a:r>
              <a:rPr sz="200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have not </a:t>
            </a:r>
            <a:r>
              <a:rPr sz="2000" dirty="0">
                <a:latin typeface="Trebuchet MS"/>
                <a:cs typeface="Trebuchet MS"/>
              </a:rPr>
              <a:t>only </a:t>
            </a:r>
            <a:r>
              <a:rPr sz="2000" spc="-5" dirty="0">
                <a:latin typeface="Trebuchet MS"/>
                <a:cs typeface="Trebuchet MS"/>
              </a:rPr>
              <a:t>used </a:t>
            </a:r>
            <a:r>
              <a:rPr sz="2000" dirty="0">
                <a:latin typeface="Trebuchet MS"/>
                <a:cs typeface="Trebuchet MS"/>
              </a:rPr>
              <a:t>machine </a:t>
            </a:r>
            <a:r>
              <a:rPr sz="2000" spc="-5" dirty="0">
                <a:latin typeface="Trebuchet MS"/>
                <a:cs typeface="Trebuchet MS"/>
              </a:rPr>
              <a:t>learning  </a:t>
            </a:r>
            <a:r>
              <a:rPr sz="2000" dirty="0">
                <a:latin typeface="Trebuchet MS"/>
                <a:cs typeface="Trebuchet MS"/>
              </a:rPr>
              <a:t>algorithms we have also done medical research </a:t>
            </a:r>
            <a:r>
              <a:rPr sz="2000" spc="5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feature  </a:t>
            </a:r>
            <a:r>
              <a:rPr sz="2000" dirty="0">
                <a:latin typeface="Trebuchet MS"/>
                <a:cs typeface="Trebuchet MS"/>
              </a:rPr>
              <a:t>selections.</a:t>
            </a:r>
            <a:endParaRPr lang="en-US" sz="20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latin typeface="Trebuchet MS"/>
                <a:cs typeface="Trebuchet MS"/>
              </a:rPr>
              <a:t>We used real data to test our application.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66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Technologies </a:t>
            </a:r>
            <a:r>
              <a:rPr dirty="0"/>
              <a:t>/</a:t>
            </a:r>
            <a:r>
              <a:rPr spc="-20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2344039"/>
            <a:ext cx="7806055" cy="261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Trebuchet MS"/>
                <a:cs typeface="Trebuchet MS"/>
              </a:rPr>
              <a:t>Jupyter Notebook: </a:t>
            </a:r>
            <a:r>
              <a:rPr sz="1800" dirty="0">
                <a:latin typeface="Trebuchet MS"/>
                <a:cs typeface="Trebuchet MS"/>
              </a:rPr>
              <a:t>Analyze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Code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Trebuchet MS"/>
                <a:cs typeface="Trebuchet MS"/>
              </a:rPr>
              <a:t>Language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Python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Trebuchet MS"/>
                <a:cs typeface="Trebuchet MS"/>
              </a:rPr>
              <a:t>HTML/CSS and jQuery: UI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visualization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dirty="0">
                <a:latin typeface="Trebuchet MS"/>
                <a:cs typeface="Trebuchet MS"/>
              </a:rPr>
              <a:t>Flask: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run </a:t>
            </a:r>
            <a:r>
              <a:rPr sz="1800" spc="-5" dirty="0">
                <a:latin typeface="Trebuchet MS"/>
                <a:cs typeface="Trebuchet MS"/>
              </a:rPr>
              <a:t>the server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backend.</a:t>
            </a:r>
            <a:endParaRPr lang="en-US" sz="1800" spc="-5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lang="en-IN" spc="-5" dirty="0">
                <a:latin typeface="Trebuchet MS"/>
                <a:cs typeface="Trebuchet MS"/>
              </a:rPr>
              <a:t>AWS EC-2: to Deploy our application.</a:t>
            </a:r>
            <a:endParaRPr sz="1800" dirty="0">
              <a:latin typeface="Trebuchet MS"/>
              <a:cs typeface="Trebuchet MS"/>
            </a:endParaRPr>
          </a:p>
          <a:p>
            <a:pPr marL="355600" marR="3280410">
              <a:lnSpc>
                <a:spcPct val="118300"/>
              </a:lnSpc>
              <a:spcBef>
                <a:spcPts val="1764"/>
              </a:spcBef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Software Engineering Approach </a:t>
            </a:r>
            <a:r>
              <a:rPr sz="1800" dirty="0">
                <a:solidFill>
                  <a:srgbClr val="0000F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Agile  </a:t>
            </a: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Why? </a:t>
            </a:r>
            <a:r>
              <a:rPr sz="1800" dirty="0">
                <a:solidFill>
                  <a:srgbClr val="0000F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Create goals and distribute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work.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Trebuchet MS"/>
                <a:cs typeface="Trebuchet MS"/>
              </a:rPr>
              <a:t>Update each team member on the progress and discuss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implementation.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5296" y="1167129"/>
            <a:ext cx="3259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Dependencies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747" y="2782900"/>
            <a:ext cx="7411084" cy="241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5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Patient </a:t>
            </a:r>
            <a:r>
              <a:rPr sz="2000" spc="-5" dirty="0">
                <a:latin typeface="Trebuchet MS"/>
                <a:cs typeface="Trebuchet MS"/>
              </a:rPr>
              <a:t>must consult Doctor </a:t>
            </a:r>
            <a:r>
              <a:rPr sz="2000" dirty="0">
                <a:latin typeface="Trebuchet MS"/>
                <a:cs typeface="Trebuchet MS"/>
              </a:rPr>
              <a:t>to </a:t>
            </a:r>
            <a:r>
              <a:rPr sz="2000" spc="-5" dirty="0">
                <a:latin typeface="Trebuchet MS"/>
                <a:cs typeface="Trebuchet MS"/>
              </a:rPr>
              <a:t>know the Diagnosis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further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treatment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plan.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5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Patients </a:t>
            </a:r>
            <a:r>
              <a:rPr sz="2000" spc="-5" dirty="0">
                <a:latin typeface="Trebuchet MS"/>
                <a:cs typeface="Trebuchet MS"/>
              </a:rPr>
              <a:t>must undergo blood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5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Since our model </a:t>
            </a:r>
            <a:r>
              <a:rPr sz="2000" spc="-5" dirty="0">
                <a:latin typeface="Trebuchet MS"/>
                <a:cs typeface="Trebuchet MS"/>
              </a:rPr>
              <a:t>is probabilistic predictor, doesn’t have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100%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accuracy.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4689" y="1167129"/>
            <a:ext cx="279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950464" y="1935479"/>
            <a:ext cx="1203960" cy="1054735"/>
          </a:xfrm>
          <a:custGeom>
            <a:avLst/>
            <a:gdLst/>
            <a:ahLst/>
            <a:cxnLst/>
            <a:rect l="l" t="t" r="r" b="b"/>
            <a:pathLst>
              <a:path w="1203960" h="1054735">
                <a:moveTo>
                  <a:pt x="0" y="1054608"/>
                </a:moveTo>
                <a:lnTo>
                  <a:pt x="1203960" y="1054608"/>
                </a:lnTo>
                <a:lnTo>
                  <a:pt x="1203960" y="0"/>
                </a:lnTo>
                <a:lnTo>
                  <a:pt x="0" y="0"/>
                </a:lnTo>
                <a:lnTo>
                  <a:pt x="0" y="10546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8594" y="2337943"/>
            <a:ext cx="510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024" y="1868271"/>
            <a:ext cx="864235" cy="11703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Arial"/>
                <a:cs typeface="Arial"/>
              </a:rPr>
              <a:t>attribute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400" spc="-40" dirty="0">
                <a:latin typeface="Arial"/>
                <a:cs typeface="Arial"/>
              </a:rPr>
              <a:t>attrib</a:t>
            </a:r>
            <a:r>
              <a:rPr sz="2100" spc="-60" baseline="-25793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ute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925" algn="ctr">
              <a:lnSpc>
                <a:spcPts val="1535"/>
              </a:lnSpc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40"/>
              </a:lnSpc>
            </a:pPr>
            <a:r>
              <a:rPr sz="1400" dirty="0">
                <a:latin typeface="Arial"/>
                <a:cs typeface="Arial"/>
              </a:rPr>
              <a:t>attribute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38172" y="1971039"/>
            <a:ext cx="1937385" cy="2077085"/>
            <a:chOff x="2138172" y="1971039"/>
            <a:chExt cx="1937385" cy="2077085"/>
          </a:xfrm>
        </p:grpSpPr>
        <p:sp>
          <p:nvSpPr>
            <p:cNvPr id="8" name="object 8"/>
            <p:cNvSpPr/>
            <p:nvPr/>
          </p:nvSpPr>
          <p:spPr>
            <a:xfrm>
              <a:off x="2138172" y="1971039"/>
              <a:ext cx="1937385" cy="1715770"/>
            </a:xfrm>
            <a:custGeom>
              <a:avLst/>
              <a:gdLst/>
              <a:ahLst/>
              <a:cxnLst/>
              <a:rect l="l" t="t" r="r" b="b"/>
              <a:pathLst>
                <a:path w="1937385" h="1715770">
                  <a:moveTo>
                    <a:pt x="765302" y="948944"/>
                  </a:moveTo>
                  <a:lnTo>
                    <a:pt x="752894" y="942848"/>
                  </a:lnTo>
                  <a:lnTo>
                    <a:pt x="688848" y="911352"/>
                  </a:lnTo>
                  <a:lnTo>
                    <a:pt x="710209" y="942873"/>
                  </a:lnTo>
                  <a:lnTo>
                    <a:pt x="0" y="947039"/>
                  </a:lnTo>
                  <a:lnTo>
                    <a:pt x="0" y="959739"/>
                  </a:lnTo>
                  <a:lnTo>
                    <a:pt x="710311" y="955573"/>
                  </a:lnTo>
                  <a:lnTo>
                    <a:pt x="689356" y="987552"/>
                  </a:lnTo>
                  <a:lnTo>
                    <a:pt x="765302" y="948944"/>
                  </a:lnTo>
                  <a:close/>
                </a:path>
                <a:path w="1937385" h="1715770">
                  <a:moveTo>
                    <a:pt x="765302" y="293624"/>
                  </a:moveTo>
                  <a:lnTo>
                    <a:pt x="752894" y="287528"/>
                  </a:lnTo>
                  <a:lnTo>
                    <a:pt x="688848" y="256032"/>
                  </a:lnTo>
                  <a:lnTo>
                    <a:pt x="710209" y="287553"/>
                  </a:lnTo>
                  <a:lnTo>
                    <a:pt x="0" y="291719"/>
                  </a:lnTo>
                  <a:lnTo>
                    <a:pt x="0" y="304419"/>
                  </a:lnTo>
                  <a:lnTo>
                    <a:pt x="710311" y="300253"/>
                  </a:lnTo>
                  <a:lnTo>
                    <a:pt x="689356" y="332232"/>
                  </a:lnTo>
                  <a:lnTo>
                    <a:pt x="765302" y="293624"/>
                  </a:lnTo>
                  <a:close/>
                </a:path>
                <a:path w="1937385" h="1715770">
                  <a:moveTo>
                    <a:pt x="765302" y="37592"/>
                  </a:moveTo>
                  <a:lnTo>
                    <a:pt x="752894" y="31496"/>
                  </a:lnTo>
                  <a:lnTo>
                    <a:pt x="688848" y="0"/>
                  </a:lnTo>
                  <a:lnTo>
                    <a:pt x="710209" y="31521"/>
                  </a:lnTo>
                  <a:lnTo>
                    <a:pt x="0" y="35687"/>
                  </a:lnTo>
                  <a:lnTo>
                    <a:pt x="0" y="48387"/>
                  </a:lnTo>
                  <a:lnTo>
                    <a:pt x="710311" y="44221"/>
                  </a:lnTo>
                  <a:lnTo>
                    <a:pt x="689356" y="76200"/>
                  </a:lnTo>
                  <a:lnTo>
                    <a:pt x="765302" y="37592"/>
                  </a:lnTo>
                  <a:close/>
                </a:path>
                <a:path w="1937385" h="1715770">
                  <a:moveTo>
                    <a:pt x="964692" y="1639570"/>
                  </a:moveTo>
                  <a:lnTo>
                    <a:pt x="932942" y="1660740"/>
                  </a:lnTo>
                  <a:lnTo>
                    <a:pt x="932942" y="1019048"/>
                  </a:lnTo>
                  <a:lnTo>
                    <a:pt x="920242" y="1019048"/>
                  </a:lnTo>
                  <a:lnTo>
                    <a:pt x="920242" y="1660740"/>
                  </a:lnTo>
                  <a:lnTo>
                    <a:pt x="888492" y="1639570"/>
                  </a:lnTo>
                  <a:lnTo>
                    <a:pt x="926592" y="1715770"/>
                  </a:lnTo>
                  <a:lnTo>
                    <a:pt x="951992" y="1664970"/>
                  </a:lnTo>
                  <a:lnTo>
                    <a:pt x="964692" y="1639570"/>
                  </a:lnTo>
                  <a:close/>
                </a:path>
                <a:path w="1937385" h="1715770">
                  <a:moveTo>
                    <a:pt x="1937004" y="1639570"/>
                  </a:moveTo>
                  <a:lnTo>
                    <a:pt x="1905254" y="1660740"/>
                  </a:lnTo>
                  <a:lnTo>
                    <a:pt x="1905254" y="1019048"/>
                  </a:lnTo>
                  <a:lnTo>
                    <a:pt x="1892554" y="1019048"/>
                  </a:lnTo>
                  <a:lnTo>
                    <a:pt x="1892554" y="1660740"/>
                  </a:lnTo>
                  <a:lnTo>
                    <a:pt x="1860804" y="1639570"/>
                  </a:lnTo>
                  <a:lnTo>
                    <a:pt x="1898904" y="1715770"/>
                  </a:lnTo>
                  <a:lnTo>
                    <a:pt x="1924304" y="1664970"/>
                  </a:lnTo>
                  <a:lnTo>
                    <a:pt x="1937004" y="1639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6584" y="3686555"/>
              <a:ext cx="1203960" cy="356870"/>
            </a:xfrm>
            <a:custGeom>
              <a:avLst/>
              <a:gdLst/>
              <a:ahLst/>
              <a:cxnLst/>
              <a:rect l="l" t="t" r="r" b="b"/>
              <a:pathLst>
                <a:path w="1203960" h="356870">
                  <a:moveTo>
                    <a:pt x="0" y="356615"/>
                  </a:moveTo>
                  <a:lnTo>
                    <a:pt x="1203959" y="356615"/>
                  </a:lnTo>
                  <a:lnTo>
                    <a:pt x="1203959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14726" y="3740022"/>
            <a:ext cx="953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Training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1420" y="3698747"/>
            <a:ext cx="1203960" cy="358140"/>
          </a:xfrm>
          <a:custGeom>
            <a:avLst/>
            <a:gdLst/>
            <a:ahLst/>
            <a:cxnLst/>
            <a:rect l="l" t="t" r="r" b="b"/>
            <a:pathLst>
              <a:path w="1203960" h="358139">
                <a:moveTo>
                  <a:pt x="0" y="358139"/>
                </a:moveTo>
                <a:lnTo>
                  <a:pt x="1203960" y="358139"/>
                </a:lnTo>
                <a:lnTo>
                  <a:pt x="12039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69563" y="3753103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Testing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81821" y="4056888"/>
            <a:ext cx="1815464" cy="2595880"/>
            <a:chOff x="2381821" y="4056888"/>
            <a:chExt cx="1815464" cy="2595880"/>
          </a:xfrm>
        </p:grpSpPr>
        <p:sp>
          <p:nvSpPr>
            <p:cNvPr id="14" name="object 14"/>
            <p:cNvSpPr/>
            <p:nvPr/>
          </p:nvSpPr>
          <p:spPr>
            <a:xfrm>
              <a:off x="3026663" y="4056888"/>
              <a:ext cx="76200" cy="497205"/>
            </a:xfrm>
            <a:custGeom>
              <a:avLst/>
              <a:gdLst/>
              <a:ahLst/>
              <a:cxnLst/>
              <a:rect l="l" t="t" r="r" b="b"/>
              <a:pathLst>
                <a:path w="76200" h="497204">
                  <a:moveTo>
                    <a:pt x="0" y="420750"/>
                  </a:moveTo>
                  <a:lnTo>
                    <a:pt x="38100" y="496950"/>
                  </a:lnTo>
                  <a:lnTo>
                    <a:pt x="63500" y="446150"/>
                  </a:lnTo>
                  <a:lnTo>
                    <a:pt x="31750" y="446150"/>
                  </a:lnTo>
                  <a:lnTo>
                    <a:pt x="31750" y="441917"/>
                  </a:lnTo>
                  <a:lnTo>
                    <a:pt x="0" y="420750"/>
                  </a:lnTo>
                  <a:close/>
                </a:path>
                <a:path w="76200" h="497204">
                  <a:moveTo>
                    <a:pt x="31750" y="441917"/>
                  </a:moveTo>
                  <a:lnTo>
                    <a:pt x="31750" y="446150"/>
                  </a:lnTo>
                  <a:lnTo>
                    <a:pt x="38100" y="446150"/>
                  </a:lnTo>
                  <a:lnTo>
                    <a:pt x="31750" y="441917"/>
                  </a:lnTo>
                  <a:close/>
                </a:path>
                <a:path w="76200" h="497204">
                  <a:moveTo>
                    <a:pt x="44450" y="0"/>
                  </a:moveTo>
                  <a:lnTo>
                    <a:pt x="31750" y="0"/>
                  </a:lnTo>
                  <a:lnTo>
                    <a:pt x="31750" y="441917"/>
                  </a:lnTo>
                  <a:lnTo>
                    <a:pt x="38100" y="446150"/>
                  </a:lnTo>
                  <a:lnTo>
                    <a:pt x="44450" y="441917"/>
                  </a:lnTo>
                  <a:lnTo>
                    <a:pt x="44450" y="0"/>
                  </a:lnTo>
                  <a:close/>
                </a:path>
                <a:path w="76200" h="497204">
                  <a:moveTo>
                    <a:pt x="44450" y="441917"/>
                  </a:moveTo>
                  <a:lnTo>
                    <a:pt x="38100" y="446150"/>
                  </a:lnTo>
                  <a:lnTo>
                    <a:pt x="44450" y="446150"/>
                  </a:lnTo>
                  <a:lnTo>
                    <a:pt x="44450" y="441917"/>
                  </a:lnTo>
                  <a:close/>
                </a:path>
                <a:path w="76200" h="497204">
                  <a:moveTo>
                    <a:pt x="76200" y="420750"/>
                  </a:moveTo>
                  <a:lnTo>
                    <a:pt x="44450" y="441917"/>
                  </a:lnTo>
                  <a:lnTo>
                    <a:pt x="44450" y="446150"/>
                  </a:lnTo>
                  <a:lnTo>
                    <a:pt x="63500" y="446150"/>
                  </a:lnTo>
                  <a:lnTo>
                    <a:pt x="76200" y="420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6583" y="4565904"/>
              <a:ext cx="1203960" cy="356870"/>
            </a:xfrm>
            <a:custGeom>
              <a:avLst/>
              <a:gdLst/>
              <a:ahLst/>
              <a:cxnLst/>
              <a:rect l="l" t="t" r="r" b="b"/>
              <a:pathLst>
                <a:path w="1203960" h="356870">
                  <a:moveTo>
                    <a:pt x="0" y="356616"/>
                  </a:moveTo>
                  <a:lnTo>
                    <a:pt x="1203959" y="356616"/>
                  </a:lnTo>
                  <a:lnTo>
                    <a:pt x="1203959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98975" y="4064508"/>
              <a:ext cx="76200" cy="1435735"/>
            </a:xfrm>
            <a:custGeom>
              <a:avLst/>
              <a:gdLst/>
              <a:ahLst/>
              <a:cxnLst/>
              <a:rect l="l" t="t" r="r" b="b"/>
              <a:pathLst>
                <a:path w="76200" h="1435735">
                  <a:moveTo>
                    <a:pt x="0" y="1359408"/>
                  </a:moveTo>
                  <a:lnTo>
                    <a:pt x="38100" y="1435608"/>
                  </a:lnTo>
                  <a:lnTo>
                    <a:pt x="63500" y="1384808"/>
                  </a:lnTo>
                  <a:lnTo>
                    <a:pt x="31750" y="1384808"/>
                  </a:lnTo>
                  <a:lnTo>
                    <a:pt x="31750" y="1380574"/>
                  </a:lnTo>
                  <a:lnTo>
                    <a:pt x="0" y="1359408"/>
                  </a:lnTo>
                  <a:close/>
                </a:path>
                <a:path w="76200" h="1435735">
                  <a:moveTo>
                    <a:pt x="31750" y="1380574"/>
                  </a:moveTo>
                  <a:lnTo>
                    <a:pt x="31750" y="1384808"/>
                  </a:lnTo>
                  <a:lnTo>
                    <a:pt x="38100" y="1384808"/>
                  </a:lnTo>
                  <a:lnTo>
                    <a:pt x="31750" y="1380574"/>
                  </a:lnTo>
                  <a:close/>
                </a:path>
                <a:path w="76200" h="1435735">
                  <a:moveTo>
                    <a:pt x="44450" y="0"/>
                  </a:moveTo>
                  <a:lnTo>
                    <a:pt x="31750" y="0"/>
                  </a:lnTo>
                  <a:lnTo>
                    <a:pt x="31750" y="1380574"/>
                  </a:lnTo>
                  <a:lnTo>
                    <a:pt x="38100" y="1384808"/>
                  </a:lnTo>
                  <a:lnTo>
                    <a:pt x="44450" y="1380574"/>
                  </a:lnTo>
                  <a:lnTo>
                    <a:pt x="44450" y="0"/>
                  </a:lnTo>
                  <a:close/>
                </a:path>
                <a:path w="76200" h="1435735">
                  <a:moveTo>
                    <a:pt x="44450" y="1380574"/>
                  </a:moveTo>
                  <a:lnTo>
                    <a:pt x="38100" y="1384808"/>
                  </a:lnTo>
                  <a:lnTo>
                    <a:pt x="44450" y="1384808"/>
                  </a:lnTo>
                  <a:lnTo>
                    <a:pt x="44450" y="1380574"/>
                  </a:lnTo>
                  <a:close/>
                </a:path>
                <a:path w="76200" h="1435735">
                  <a:moveTo>
                    <a:pt x="76200" y="1359408"/>
                  </a:moveTo>
                  <a:lnTo>
                    <a:pt x="44450" y="1380574"/>
                  </a:lnTo>
                  <a:lnTo>
                    <a:pt x="44450" y="1384808"/>
                  </a:lnTo>
                  <a:lnTo>
                    <a:pt x="63500" y="1384808"/>
                  </a:lnTo>
                  <a:lnTo>
                    <a:pt x="76200" y="1359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0463" y="5500116"/>
              <a:ext cx="1242060" cy="1148080"/>
            </a:xfrm>
            <a:custGeom>
              <a:avLst/>
              <a:gdLst/>
              <a:ahLst/>
              <a:cxnLst/>
              <a:rect l="l" t="t" r="r" b="b"/>
              <a:pathLst>
                <a:path w="1242060" h="1148079">
                  <a:moveTo>
                    <a:pt x="0" y="356616"/>
                  </a:moveTo>
                  <a:lnTo>
                    <a:pt x="1203960" y="356616"/>
                  </a:lnTo>
                  <a:lnTo>
                    <a:pt x="1203960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  <a:path w="1242060" h="1148079">
                  <a:moveTo>
                    <a:pt x="38100" y="1147572"/>
                  </a:moveTo>
                  <a:lnTo>
                    <a:pt x="1242060" y="1147572"/>
                  </a:lnTo>
                  <a:lnTo>
                    <a:pt x="1242060" y="790956"/>
                  </a:lnTo>
                  <a:lnTo>
                    <a:pt x="38100" y="790956"/>
                  </a:lnTo>
                  <a:lnTo>
                    <a:pt x="38100" y="11475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65958" y="4513326"/>
            <a:ext cx="138176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14680" marR="508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Arial"/>
                <a:cs typeface="Arial"/>
              </a:rPr>
              <a:t>Predicted  outcome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7332" y="4922520"/>
            <a:ext cx="464820" cy="1368425"/>
          </a:xfrm>
          <a:custGeom>
            <a:avLst/>
            <a:gdLst/>
            <a:ahLst/>
            <a:cxnLst/>
            <a:rect l="l" t="t" r="r" b="b"/>
            <a:pathLst>
              <a:path w="464820" h="1368425">
                <a:moveTo>
                  <a:pt x="76200" y="500253"/>
                </a:moveTo>
                <a:lnTo>
                  <a:pt x="44450" y="521423"/>
                </a:lnTo>
                <a:lnTo>
                  <a:pt x="44450" y="0"/>
                </a:lnTo>
                <a:lnTo>
                  <a:pt x="31750" y="0"/>
                </a:lnTo>
                <a:lnTo>
                  <a:pt x="31750" y="521423"/>
                </a:lnTo>
                <a:lnTo>
                  <a:pt x="0" y="500253"/>
                </a:lnTo>
                <a:lnTo>
                  <a:pt x="38100" y="576453"/>
                </a:lnTo>
                <a:lnTo>
                  <a:pt x="63500" y="525653"/>
                </a:lnTo>
                <a:lnTo>
                  <a:pt x="76200" y="500253"/>
                </a:lnTo>
                <a:close/>
              </a:path>
              <a:path w="464820" h="1368425">
                <a:moveTo>
                  <a:pt x="464820" y="1291983"/>
                </a:moveTo>
                <a:lnTo>
                  <a:pt x="433070" y="1313154"/>
                </a:lnTo>
                <a:lnTo>
                  <a:pt x="433070" y="934212"/>
                </a:lnTo>
                <a:lnTo>
                  <a:pt x="420370" y="934212"/>
                </a:lnTo>
                <a:lnTo>
                  <a:pt x="420370" y="1313154"/>
                </a:lnTo>
                <a:lnTo>
                  <a:pt x="388620" y="1291983"/>
                </a:lnTo>
                <a:lnTo>
                  <a:pt x="426720" y="1368183"/>
                </a:lnTo>
                <a:lnTo>
                  <a:pt x="452120" y="1317383"/>
                </a:lnTo>
                <a:lnTo>
                  <a:pt x="464820" y="1291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6609" y="1167129"/>
            <a:ext cx="267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9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607057"/>
            <a:ext cx="864489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12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Chronic </a:t>
            </a:r>
            <a:r>
              <a:rPr sz="2000" spc="-5" dirty="0">
                <a:latin typeface="Arial"/>
                <a:cs typeface="Arial"/>
              </a:rPr>
              <a:t>viral </a:t>
            </a:r>
            <a:r>
              <a:rPr sz="2000" dirty="0">
                <a:latin typeface="Arial"/>
                <a:cs typeface="Arial"/>
              </a:rPr>
              <a:t>hepatitis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now the second biggest killer </a:t>
            </a:r>
            <a:r>
              <a:rPr sz="2000" spc="-5" dirty="0">
                <a:latin typeface="Arial"/>
                <a:cs typeface="Arial"/>
              </a:rPr>
              <a:t>after  </a:t>
            </a:r>
            <a:r>
              <a:rPr sz="2000" dirty="0">
                <a:latin typeface="Arial"/>
                <a:cs typeface="Arial"/>
              </a:rPr>
              <a:t>tuberculosis. </a:t>
            </a:r>
            <a:r>
              <a:rPr sz="2000" spc="-5" dirty="0">
                <a:latin typeface="Arial"/>
                <a:cs typeface="Arial"/>
              </a:rPr>
              <a:t>More than 3600 </a:t>
            </a:r>
            <a:r>
              <a:rPr sz="2000" dirty="0">
                <a:latin typeface="Arial"/>
                <a:cs typeface="Arial"/>
              </a:rPr>
              <a:t>people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dirty="0">
                <a:latin typeface="Arial"/>
                <a:cs typeface="Arial"/>
              </a:rPr>
              <a:t>every </a:t>
            </a:r>
            <a:r>
              <a:rPr sz="2000" spc="-5" dirty="0">
                <a:latin typeface="Arial"/>
                <a:cs typeface="Arial"/>
              </a:rPr>
              <a:t>day in </a:t>
            </a:r>
            <a:r>
              <a:rPr sz="2000" dirty="0">
                <a:latin typeface="Arial"/>
                <a:cs typeface="Arial"/>
              </a:rPr>
              <a:t>case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viral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hepatitis disease (WHO, </a:t>
            </a:r>
            <a:r>
              <a:rPr sz="2000" spc="-5" dirty="0">
                <a:latin typeface="Arial"/>
                <a:cs typeface="Arial"/>
              </a:rPr>
              <a:t>2017). Therefore, this study </a:t>
            </a:r>
            <a:r>
              <a:rPr sz="2000" dirty="0">
                <a:latin typeface="Arial"/>
                <a:cs typeface="Arial"/>
              </a:rPr>
              <a:t>aims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develop  model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can improve </a:t>
            </a:r>
            <a:r>
              <a:rPr sz="2000" spc="-5" dirty="0">
                <a:latin typeface="Arial"/>
                <a:cs typeface="Arial"/>
              </a:rPr>
              <a:t>the compressiveness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advice </a:t>
            </a:r>
            <a:r>
              <a:rPr sz="2000" dirty="0">
                <a:latin typeface="Arial"/>
                <a:cs typeface="Arial"/>
              </a:rPr>
              <a:t>provided for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people especially people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remote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Hepatitis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B:</a:t>
            </a:r>
            <a:endParaRPr sz="2000">
              <a:latin typeface="Trebuchet MS"/>
              <a:cs typeface="Trebuchet MS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prediction of survival of </a:t>
            </a:r>
            <a:r>
              <a:rPr sz="2000" spc="-5" dirty="0">
                <a:latin typeface="Trebuchet MS"/>
                <a:cs typeface="Trebuchet MS"/>
              </a:rPr>
              <a:t>the patient </a:t>
            </a:r>
            <a:r>
              <a:rPr sz="2000" dirty="0">
                <a:latin typeface="Trebuchet MS"/>
                <a:cs typeface="Trebuchet MS"/>
              </a:rPr>
              <a:t>based on </a:t>
            </a:r>
            <a:r>
              <a:rPr sz="2000" spc="-5" dirty="0">
                <a:latin typeface="Trebuchet MS"/>
                <a:cs typeface="Trebuchet MS"/>
              </a:rPr>
              <a:t>clinical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Hepatitis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C:</a:t>
            </a:r>
            <a:endParaRPr sz="2000">
              <a:latin typeface="Trebuchet MS"/>
              <a:cs typeface="Trebuchet MS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predicting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stages of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fibrosis.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Liver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Damage:</a:t>
            </a:r>
            <a:endParaRPr sz="2000">
              <a:latin typeface="Trebuchet MS"/>
              <a:cs typeface="Trebuchet MS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Predicting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liver </a:t>
            </a:r>
            <a:r>
              <a:rPr sz="2000" spc="-5" dirty="0">
                <a:latin typeface="Trebuchet MS"/>
                <a:cs typeface="Trebuchet MS"/>
              </a:rPr>
              <a:t>damage </a:t>
            </a:r>
            <a:r>
              <a:rPr sz="2000" dirty="0">
                <a:latin typeface="Trebuchet MS"/>
                <a:cs typeface="Trebuchet MS"/>
              </a:rPr>
              <a:t>so, </a:t>
            </a:r>
            <a:r>
              <a:rPr sz="2000" spc="-5" dirty="0">
                <a:latin typeface="Trebuchet MS"/>
                <a:cs typeface="Trebuchet MS"/>
              </a:rPr>
              <a:t>they </a:t>
            </a:r>
            <a:r>
              <a:rPr sz="2000" dirty="0">
                <a:latin typeface="Trebuchet MS"/>
                <a:cs typeface="Trebuchet MS"/>
              </a:rPr>
              <a:t>can go for further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treatment.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1578" y="1167129"/>
            <a:ext cx="177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UI/ </a:t>
            </a:r>
            <a:r>
              <a:rPr spc="-5" dirty="0"/>
              <a:t>Use</a:t>
            </a:r>
            <a:r>
              <a:rPr spc="-90" dirty="0"/>
              <a:t> </a:t>
            </a:r>
            <a:r>
              <a:rPr spc="-5" dirty="0"/>
              <a:t>Case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25077" y="2346769"/>
            <a:ext cx="2466340" cy="3528695"/>
            <a:chOff x="2525077" y="2346769"/>
            <a:chExt cx="2466340" cy="3528695"/>
          </a:xfrm>
        </p:grpSpPr>
        <p:sp>
          <p:nvSpPr>
            <p:cNvPr id="5" name="object 5"/>
            <p:cNvSpPr/>
            <p:nvPr/>
          </p:nvSpPr>
          <p:spPr>
            <a:xfrm>
              <a:off x="2529839" y="2351532"/>
              <a:ext cx="2456815" cy="3519170"/>
            </a:xfrm>
            <a:custGeom>
              <a:avLst/>
              <a:gdLst/>
              <a:ahLst/>
              <a:cxnLst/>
              <a:rect l="l" t="t" r="r" b="b"/>
              <a:pathLst>
                <a:path w="2456815" h="3519170">
                  <a:moveTo>
                    <a:pt x="2456688" y="0"/>
                  </a:moveTo>
                  <a:lnTo>
                    <a:pt x="0" y="0"/>
                  </a:lnTo>
                  <a:lnTo>
                    <a:pt x="0" y="3518916"/>
                  </a:lnTo>
                  <a:lnTo>
                    <a:pt x="2456688" y="3518916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9839" y="2351532"/>
              <a:ext cx="2456815" cy="3519170"/>
            </a:xfrm>
            <a:custGeom>
              <a:avLst/>
              <a:gdLst/>
              <a:ahLst/>
              <a:cxnLst/>
              <a:rect l="l" t="t" r="r" b="b"/>
              <a:pathLst>
                <a:path w="2456815" h="3519170">
                  <a:moveTo>
                    <a:pt x="0" y="3518916"/>
                  </a:moveTo>
                  <a:lnTo>
                    <a:pt x="2456688" y="3518916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35189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9691" y="2831592"/>
              <a:ext cx="1758950" cy="597535"/>
            </a:xfrm>
            <a:custGeom>
              <a:avLst/>
              <a:gdLst/>
              <a:ahLst/>
              <a:cxnLst/>
              <a:rect l="l" t="t" r="r" b="b"/>
              <a:pathLst>
                <a:path w="1758950" h="597535">
                  <a:moveTo>
                    <a:pt x="879347" y="0"/>
                  </a:moveTo>
                  <a:lnTo>
                    <a:pt x="810627" y="898"/>
                  </a:lnTo>
                  <a:lnTo>
                    <a:pt x="743354" y="3550"/>
                  </a:lnTo>
                  <a:lnTo>
                    <a:pt x="677722" y="7888"/>
                  </a:lnTo>
                  <a:lnTo>
                    <a:pt x="613928" y="13847"/>
                  </a:lnTo>
                  <a:lnTo>
                    <a:pt x="552166" y="21360"/>
                  </a:lnTo>
                  <a:lnTo>
                    <a:pt x="492634" y="30360"/>
                  </a:lnTo>
                  <a:lnTo>
                    <a:pt x="435525" y="40781"/>
                  </a:lnTo>
                  <a:lnTo>
                    <a:pt x="381036" y="52556"/>
                  </a:lnTo>
                  <a:lnTo>
                    <a:pt x="329361" y="65620"/>
                  </a:lnTo>
                  <a:lnTo>
                    <a:pt x="280697" y="79906"/>
                  </a:lnTo>
                  <a:lnTo>
                    <a:pt x="235240" y="95348"/>
                  </a:lnTo>
                  <a:lnTo>
                    <a:pt x="193183" y="111878"/>
                  </a:lnTo>
                  <a:lnTo>
                    <a:pt x="154724" y="129431"/>
                  </a:lnTo>
                  <a:lnTo>
                    <a:pt x="120057" y="147940"/>
                  </a:lnTo>
                  <a:lnTo>
                    <a:pt x="62882" y="187562"/>
                  </a:lnTo>
                  <a:lnTo>
                    <a:pt x="23224" y="230212"/>
                  </a:lnTo>
                  <a:lnTo>
                    <a:pt x="2645" y="275360"/>
                  </a:lnTo>
                  <a:lnTo>
                    <a:pt x="0" y="298704"/>
                  </a:lnTo>
                  <a:lnTo>
                    <a:pt x="2645" y="322047"/>
                  </a:lnTo>
                  <a:lnTo>
                    <a:pt x="23224" y="367195"/>
                  </a:lnTo>
                  <a:lnTo>
                    <a:pt x="62882" y="409845"/>
                  </a:lnTo>
                  <a:lnTo>
                    <a:pt x="120057" y="449467"/>
                  </a:lnTo>
                  <a:lnTo>
                    <a:pt x="154724" y="467976"/>
                  </a:lnTo>
                  <a:lnTo>
                    <a:pt x="193183" y="485529"/>
                  </a:lnTo>
                  <a:lnTo>
                    <a:pt x="235240" y="502059"/>
                  </a:lnTo>
                  <a:lnTo>
                    <a:pt x="280697" y="517501"/>
                  </a:lnTo>
                  <a:lnTo>
                    <a:pt x="329361" y="531787"/>
                  </a:lnTo>
                  <a:lnTo>
                    <a:pt x="381036" y="544851"/>
                  </a:lnTo>
                  <a:lnTo>
                    <a:pt x="435525" y="556626"/>
                  </a:lnTo>
                  <a:lnTo>
                    <a:pt x="492634" y="567047"/>
                  </a:lnTo>
                  <a:lnTo>
                    <a:pt x="552166" y="576047"/>
                  </a:lnTo>
                  <a:lnTo>
                    <a:pt x="613928" y="583560"/>
                  </a:lnTo>
                  <a:lnTo>
                    <a:pt x="677722" y="589519"/>
                  </a:lnTo>
                  <a:lnTo>
                    <a:pt x="743354" y="593857"/>
                  </a:lnTo>
                  <a:lnTo>
                    <a:pt x="810627" y="596509"/>
                  </a:lnTo>
                  <a:lnTo>
                    <a:pt x="879347" y="597408"/>
                  </a:lnTo>
                  <a:lnTo>
                    <a:pt x="948068" y="596509"/>
                  </a:lnTo>
                  <a:lnTo>
                    <a:pt x="1015341" y="593857"/>
                  </a:lnTo>
                  <a:lnTo>
                    <a:pt x="1080973" y="589519"/>
                  </a:lnTo>
                  <a:lnTo>
                    <a:pt x="1144767" y="583560"/>
                  </a:lnTo>
                  <a:lnTo>
                    <a:pt x="1206529" y="576047"/>
                  </a:lnTo>
                  <a:lnTo>
                    <a:pt x="1266061" y="567047"/>
                  </a:lnTo>
                  <a:lnTo>
                    <a:pt x="1323170" y="556626"/>
                  </a:lnTo>
                  <a:lnTo>
                    <a:pt x="1377659" y="544851"/>
                  </a:lnTo>
                  <a:lnTo>
                    <a:pt x="1429334" y="531787"/>
                  </a:lnTo>
                  <a:lnTo>
                    <a:pt x="1477998" y="517501"/>
                  </a:lnTo>
                  <a:lnTo>
                    <a:pt x="1523455" y="502059"/>
                  </a:lnTo>
                  <a:lnTo>
                    <a:pt x="1565512" y="485529"/>
                  </a:lnTo>
                  <a:lnTo>
                    <a:pt x="1603971" y="467976"/>
                  </a:lnTo>
                  <a:lnTo>
                    <a:pt x="1638638" y="449467"/>
                  </a:lnTo>
                  <a:lnTo>
                    <a:pt x="1695813" y="409845"/>
                  </a:lnTo>
                  <a:lnTo>
                    <a:pt x="1735471" y="367195"/>
                  </a:lnTo>
                  <a:lnTo>
                    <a:pt x="1756050" y="322047"/>
                  </a:lnTo>
                  <a:lnTo>
                    <a:pt x="1758695" y="298704"/>
                  </a:lnTo>
                  <a:lnTo>
                    <a:pt x="1756050" y="275360"/>
                  </a:lnTo>
                  <a:lnTo>
                    <a:pt x="1735471" y="230212"/>
                  </a:lnTo>
                  <a:lnTo>
                    <a:pt x="1695813" y="187562"/>
                  </a:lnTo>
                  <a:lnTo>
                    <a:pt x="1638638" y="147940"/>
                  </a:lnTo>
                  <a:lnTo>
                    <a:pt x="1603971" y="129431"/>
                  </a:lnTo>
                  <a:lnTo>
                    <a:pt x="1565512" y="111878"/>
                  </a:lnTo>
                  <a:lnTo>
                    <a:pt x="1523455" y="95348"/>
                  </a:lnTo>
                  <a:lnTo>
                    <a:pt x="1477998" y="79906"/>
                  </a:lnTo>
                  <a:lnTo>
                    <a:pt x="1429334" y="65620"/>
                  </a:lnTo>
                  <a:lnTo>
                    <a:pt x="1377659" y="52556"/>
                  </a:lnTo>
                  <a:lnTo>
                    <a:pt x="1323170" y="40781"/>
                  </a:lnTo>
                  <a:lnTo>
                    <a:pt x="1266061" y="30360"/>
                  </a:lnTo>
                  <a:lnTo>
                    <a:pt x="1206529" y="21360"/>
                  </a:lnTo>
                  <a:lnTo>
                    <a:pt x="1144767" y="13847"/>
                  </a:lnTo>
                  <a:lnTo>
                    <a:pt x="1080973" y="7888"/>
                  </a:lnTo>
                  <a:lnTo>
                    <a:pt x="1015341" y="3550"/>
                  </a:lnTo>
                  <a:lnTo>
                    <a:pt x="948068" y="898"/>
                  </a:lnTo>
                  <a:lnTo>
                    <a:pt x="879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9691" y="2831592"/>
              <a:ext cx="1758950" cy="597535"/>
            </a:xfrm>
            <a:custGeom>
              <a:avLst/>
              <a:gdLst/>
              <a:ahLst/>
              <a:cxnLst/>
              <a:rect l="l" t="t" r="r" b="b"/>
              <a:pathLst>
                <a:path w="1758950" h="597535">
                  <a:moveTo>
                    <a:pt x="0" y="298704"/>
                  </a:moveTo>
                  <a:lnTo>
                    <a:pt x="10452" y="252507"/>
                  </a:lnTo>
                  <a:lnTo>
                    <a:pt x="40766" y="208542"/>
                  </a:lnTo>
                  <a:lnTo>
                    <a:pt x="89378" y="167340"/>
                  </a:lnTo>
                  <a:lnTo>
                    <a:pt x="154724" y="129431"/>
                  </a:lnTo>
                  <a:lnTo>
                    <a:pt x="193183" y="111878"/>
                  </a:lnTo>
                  <a:lnTo>
                    <a:pt x="235240" y="95348"/>
                  </a:lnTo>
                  <a:lnTo>
                    <a:pt x="280697" y="79906"/>
                  </a:lnTo>
                  <a:lnTo>
                    <a:pt x="329361" y="65620"/>
                  </a:lnTo>
                  <a:lnTo>
                    <a:pt x="381036" y="52556"/>
                  </a:lnTo>
                  <a:lnTo>
                    <a:pt x="435525" y="40781"/>
                  </a:lnTo>
                  <a:lnTo>
                    <a:pt x="492634" y="30360"/>
                  </a:lnTo>
                  <a:lnTo>
                    <a:pt x="552166" y="21360"/>
                  </a:lnTo>
                  <a:lnTo>
                    <a:pt x="613928" y="13847"/>
                  </a:lnTo>
                  <a:lnTo>
                    <a:pt x="677722" y="7888"/>
                  </a:lnTo>
                  <a:lnTo>
                    <a:pt x="743354" y="3550"/>
                  </a:lnTo>
                  <a:lnTo>
                    <a:pt x="810627" y="898"/>
                  </a:lnTo>
                  <a:lnTo>
                    <a:pt x="879347" y="0"/>
                  </a:lnTo>
                  <a:lnTo>
                    <a:pt x="948068" y="898"/>
                  </a:lnTo>
                  <a:lnTo>
                    <a:pt x="1015341" y="3550"/>
                  </a:lnTo>
                  <a:lnTo>
                    <a:pt x="1080973" y="7888"/>
                  </a:lnTo>
                  <a:lnTo>
                    <a:pt x="1144767" y="13847"/>
                  </a:lnTo>
                  <a:lnTo>
                    <a:pt x="1206529" y="21360"/>
                  </a:lnTo>
                  <a:lnTo>
                    <a:pt x="1266061" y="30360"/>
                  </a:lnTo>
                  <a:lnTo>
                    <a:pt x="1323170" y="40781"/>
                  </a:lnTo>
                  <a:lnTo>
                    <a:pt x="1377659" y="52556"/>
                  </a:lnTo>
                  <a:lnTo>
                    <a:pt x="1429334" y="65620"/>
                  </a:lnTo>
                  <a:lnTo>
                    <a:pt x="1477998" y="79906"/>
                  </a:lnTo>
                  <a:lnTo>
                    <a:pt x="1523455" y="95348"/>
                  </a:lnTo>
                  <a:lnTo>
                    <a:pt x="1565512" y="111878"/>
                  </a:lnTo>
                  <a:lnTo>
                    <a:pt x="1603971" y="129431"/>
                  </a:lnTo>
                  <a:lnTo>
                    <a:pt x="1638638" y="147940"/>
                  </a:lnTo>
                  <a:lnTo>
                    <a:pt x="1695813" y="187562"/>
                  </a:lnTo>
                  <a:lnTo>
                    <a:pt x="1735471" y="230212"/>
                  </a:lnTo>
                  <a:lnTo>
                    <a:pt x="1756050" y="275360"/>
                  </a:lnTo>
                  <a:lnTo>
                    <a:pt x="1758695" y="298704"/>
                  </a:lnTo>
                  <a:lnTo>
                    <a:pt x="1756050" y="322047"/>
                  </a:lnTo>
                  <a:lnTo>
                    <a:pt x="1735471" y="367195"/>
                  </a:lnTo>
                  <a:lnTo>
                    <a:pt x="1695813" y="409845"/>
                  </a:lnTo>
                  <a:lnTo>
                    <a:pt x="1638638" y="449467"/>
                  </a:lnTo>
                  <a:lnTo>
                    <a:pt x="1603971" y="467976"/>
                  </a:lnTo>
                  <a:lnTo>
                    <a:pt x="1565512" y="485529"/>
                  </a:lnTo>
                  <a:lnTo>
                    <a:pt x="1523455" y="502059"/>
                  </a:lnTo>
                  <a:lnTo>
                    <a:pt x="1477998" y="517501"/>
                  </a:lnTo>
                  <a:lnTo>
                    <a:pt x="1429334" y="531787"/>
                  </a:lnTo>
                  <a:lnTo>
                    <a:pt x="1377659" y="544851"/>
                  </a:lnTo>
                  <a:lnTo>
                    <a:pt x="1323170" y="556626"/>
                  </a:lnTo>
                  <a:lnTo>
                    <a:pt x="1266061" y="567047"/>
                  </a:lnTo>
                  <a:lnTo>
                    <a:pt x="1206529" y="576047"/>
                  </a:lnTo>
                  <a:lnTo>
                    <a:pt x="1144767" y="583560"/>
                  </a:lnTo>
                  <a:lnTo>
                    <a:pt x="1080973" y="589519"/>
                  </a:lnTo>
                  <a:lnTo>
                    <a:pt x="1015341" y="593857"/>
                  </a:lnTo>
                  <a:lnTo>
                    <a:pt x="948068" y="596509"/>
                  </a:lnTo>
                  <a:lnTo>
                    <a:pt x="879347" y="597408"/>
                  </a:lnTo>
                  <a:lnTo>
                    <a:pt x="810627" y="596509"/>
                  </a:lnTo>
                  <a:lnTo>
                    <a:pt x="743354" y="593857"/>
                  </a:lnTo>
                  <a:lnTo>
                    <a:pt x="677722" y="589519"/>
                  </a:lnTo>
                  <a:lnTo>
                    <a:pt x="613928" y="583560"/>
                  </a:lnTo>
                  <a:lnTo>
                    <a:pt x="552166" y="576047"/>
                  </a:lnTo>
                  <a:lnTo>
                    <a:pt x="492634" y="567047"/>
                  </a:lnTo>
                  <a:lnTo>
                    <a:pt x="435525" y="556626"/>
                  </a:lnTo>
                  <a:lnTo>
                    <a:pt x="381036" y="544851"/>
                  </a:lnTo>
                  <a:lnTo>
                    <a:pt x="329361" y="531787"/>
                  </a:lnTo>
                  <a:lnTo>
                    <a:pt x="280697" y="517501"/>
                  </a:lnTo>
                  <a:lnTo>
                    <a:pt x="235240" y="502059"/>
                  </a:lnTo>
                  <a:lnTo>
                    <a:pt x="193183" y="485529"/>
                  </a:lnTo>
                  <a:lnTo>
                    <a:pt x="154724" y="467976"/>
                  </a:lnTo>
                  <a:lnTo>
                    <a:pt x="120057" y="449467"/>
                  </a:lnTo>
                  <a:lnTo>
                    <a:pt x="62882" y="409845"/>
                  </a:lnTo>
                  <a:lnTo>
                    <a:pt x="23224" y="367195"/>
                  </a:lnTo>
                  <a:lnTo>
                    <a:pt x="2645" y="322047"/>
                  </a:lnTo>
                  <a:lnTo>
                    <a:pt x="0" y="2987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5988" y="2898775"/>
            <a:ext cx="9537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Taking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  inputs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4073" y="3946969"/>
            <a:ext cx="1768475" cy="607060"/>
            <a:chOff x="2874073" y="3946969"/>
            <a:chExt cx="1768475" cy="607060"/>
          </a:xfrm>
        </p:grpSpPr>
        <p:sp>
          <p:nvSpPr>
            <p:cNvPr id="11" name="object 11"/>
            <p:cNvSpPr/>
            <p:nvPr/>
          </p:nvSpPr>
          <p:spPr>
            <a:xfrm>
              <a:off x="2878835" y="3951732"/>
              <a:ext cx="1758950" cy="597535"/>
            </a:xfrm>
            <a:custGeom>
              <a:avLst/>
              <a:gdLst/>
              <a:ahLst/>
              <a:cxnLst/>
              <a:rect l="l" t="t" r="r" b="b"/>
              <a:pathLst>
                <a:path w="1758950" h="597535">
                  <a:moveTo>
                    <a:pt x="879348" y="0"/>
                  </a:moveTo>
                  <a:lnTo>
                    <a:pt x="810627" y="898"/>
                  </a:lnTo>
                  <a:lnTo>
                    <a:pt x="743354" y="3550"/>
                  </a:lnTo>
                  <a:lnTo>
                    <a:pt x="677722" y="7888"/>
                  </a:lnTo>
                  <a:lnTo>
                    <a:pt x="613928" y="13847"/>
                  </a:lnTo>
                  <a:lnTo>
                    <a:pt x="552166" y="21360"/>
                  </a:lnTo>
                  <a:lnTo>
                    <a:pt x="492634" y="30360"/>
                  </a:lnTo>
                  <a:lnTo>
                    <a:pt x="435525" y="40781"/>
                  </a:lnTo>
                  <a:lnTo>
                    <a:pt x="381036" y="52556"/>
                  </a:lnTo>
                  <a:lnTo>
                    <a:pt x="329361" y="65620"/>
                  </a:lnTo>
                  <a:lnTo>
                    <a:pt x="280697" y="79906"/>
                  </a:lnTo>
                  <a:lnTo>
                    <a:pt x="235240" y="95348"/>
                  </a:lnTo>
                  <a:lnTo>
                    <a:pt x="193183" y="111878"/>
                  </a:lnTo>
                  <a:lnTo>
                    <a:pt x="154724" y="129431"/>
                  </a:lnTo>
                  <a:lnTo>
                    <a:pt x="120057" y="147940"/>
                  </a:lnTo>
                  <a:lnTo>
                    <a:pt x="62882" y="187562"/>
                  </a:lnTo>
                  <a:lnTo>
                    <a:pt x="23224" y="230212"/>
                  </a:lnTo>
                  <a:lnTo>
                    <a:pt x="2645" y="275360"/>
                  </a:lnTo>
                  <a:lnTo>
                    <a:pt x="0" y="298704"/>
                  </a:lnTo>
                  <a:lnTo>
                    <a:pt x="2645" y="322047"/>
                  </a:lnTo>
                  <a:lnTo>
                    <a:pt x="23224" y="367195"/>
                  </a:lnTo>
                  <a:lnTo>
                    <a:pt x="62882" y="409845"/>
                  </a:lnTo>
                  <a:lnTo>
                    <a:pt x="120057" y="449467"/>
                  </a:lnTo>
                  <a:lnTo>
                    <a:pt x="154724" y="467976"/>
                  </a:lnTo>
                  <a:lnTo>
                    <a:pt x="193183" y="485529"/>
                  </a:lnTo>
                  <a:lnTo>
                    <a:pt x="235240" y="502059"/>
                  </a:lnTo>
                  <a:lnTo>
                    <a:pt x="280697" y="517501"/>
                  </a:lnTo>
                  <a:lnTo>
                    <a:pt x="329361" y="531787"/>
                  </a:lnTo>
                  <a:lnTo>
                    <a:pt x="381036" y="544851"/>
                  </a:lnTo>
                  <a:lnTo>
                    <a:pt x="435525" y="556626"/>
                  </a:lnTo>
                  <a:lnTo>
                    <a:pt x="492634" y="567047"/>
                  </a:lnTo>
                  <a:lnTo>
                    <a:pt x="552166" y="576047"/>
                  </a:lnTo>
                  <a:lnTo>
                    <a:pt x="613928" y="583560"/>
                  </a:lnTo>
                  <a:lnTo>
                    <a:pt x="677722" y="589519"/>
                  </a:lnTo>
                  <a:lnTo>
                    <a:pt x="743354" y="593857"/>
                  </a:lnTo>
                  <a:lnTo>
                    <a:pt x="810627" y="596509"/>
                  </a:lnTo>
                  <a:lnTo>
                    <a:pt x="879348" y="597408"/>
                  </a:lnTo>
                  <a:lnTo>
                    <a:pt x="948068" y="596509"/>
                  </a:lnTo>
                  <a:lnTo>
                    <a:pt x="1015341" y="593857"/>
                  </a:lnTo>
                  <a:lnTo>
                    <a:pt x="1080973" y="589519"/>
                  </a:lnTo>
                  <a:lnTo>
                    <a:pt x="1144767" y="583560"/>
                  </a:lnTo>
                  <a:lnTo>
                    <a:pt x="1206529" y="576047"/>
                  </a:lnTo>
                  <a:lnTo>
                    <a:pt x="1266061" y="567047"/>
                  </a:lnTo>
                  <a:lnTo>
                    <a:pt x="1323170" y="556626"/>
                  </a:lnTo>
                  <a:lnTo>
                    <a:pt x="1377659" y="544851"/>
                  </a:lnTo>
                  <a:lnTo>
                    <a:pt x="1429334" y="531787"/>
                  </a:lnTo>
                  <a:lnTo>
                    <a:pt x="1477998" y="517501"/>
                  </a:lnTo>
                  <a:lnTo>
                    <a:pt x="1523455" y="502059"/>
                  </a:lnTo>
                  <a:lnTo>
                    <a:pt x="1565512" y="485529"/>
                  </a:lnTo>
                  <a:lnTo>
                    <a:pt x="1603971" y="467976"/>
                  </a:lnTo>
                  <a:lnTo>
                    <a:pt x="1638638" y="449467"/>
                  </a:lnTo>
                  <a:lnTo>
                    <a:pt x="1695813" y="409845"/>
                  </a:lnTo>
                  <a:lnTo>
                    <a:pt x="1735471" y="367195"/>
                  </a:lnTo>
                  <a:lnTo>
                    <a:pt x="1756050" y="322047"/>
                  </a:lnTo>
                  <a:lnTo>
                    <a:pt x="1758696" y="298704"/>
                  </a:lnTo>
                  <a:lnTo>
                    <a:pt x="1756050" y="275360"/>
                  </a:lnTo>
                  <a:lnTo>
                    <a:pt x="1735471" y="230212"/>
                  </a:lnTo>
                  <a:lnTo>
                    <a:pt x="1695813" y="187562"/>
                  </a:lnTo>
                  <a:lnTo>
                    <a:pt x="1638638" y="147940"/>
                  </a:lnTo>
                  <a:lnTo>
                    <a:pt x="1603971" y="129431"/>
                  </a:lnTo>
                  <a:lnTo>
                    <a:pt x="1565512" y="111878"/>
                  </a:lnTo>
                  <a:lnTo>
                    <a:pt x="1523455" y="95348"/>
                  </a:lnTo>
                  <a:lnTo>
                    <a:pt x="1477998" y="79906"/>
                  </a:lnTo>
                  <a:lnTo>
                    <a:pt x="1429334" y="65620"/>
                  </a:lnTo>
                  <a:lnTo>
                    <a:pt x="1377659" y="52556"/>
                  </a:lnTo>
                  <a:lnTo>
                    <a:pt x="1323170" y="40781"/>
                  </a:lnTo>
                  <a:lnTo>
                    <a:pt x="1266061" y="30360"/>
                  </a:lnTo>
                  <a:lnTo>
                    <a:pt x="1206529" y="21360"/>
                  </a:lnTo>
                  <a:lnTo>
                    <a:pt x="1144767" y="13847"/>
                  </a:lnTo>
                  <a:lnTo>
                    <a:pt x="1080973" y="7888"/>
                  </a:lnTo>
                  <a:lnTo>
                    <a:pt x="1015341" y="3550"/>
                  </a:lnTo>
                  <a:lnTo>
                    <a:pt x="948068" y="898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8835" y="3951732"/>
              <a:ext cx="1758950" cy="597535"/>
            </a:xfrm>
            <a:custGeom>
              <a:avLst/>
              <a:gdLst/>
              <a:ahLst/>
              <a:cxnLst/>
              <a:rect l="l" t="t" r="r" b="b"/>
              <a:pathLst>
                <a:path w="1758950" h="597535">
                  <a:moveTo>
                    <a:pt x="0" y="298704"/>
                  </a:moveTo>
                  <a:lnTo>
                    <a:pt x="10452" y="252507"/>
                  </a:lnTo>
                  <a:lnTo>
                    <a:pt x="40766" y="208542"/>
                  </a:lnTo>
                  <a:lnTo>
                    <a:pt x="89378" y="167340"/>
                  </a:lnTo>
                  <a:lnTo>
                    <a:pt x="154724" y="129431"/>
                  </a:lnTo>
                  <a:lnTo>
                    <a:pt x="193183" y="111878"/>
                  </a:lnTo>
                  <a:lnTo>
                    <a:pt x="235240" y="95348"/>
                  </a:lnTo>
                  <a:lnTo>
                    <a:pt x="280697" y="79906"/>
                  </a:lnTo>
                  <a:lnTo>
                    <a:pt x="329361" y="65620"/>
                  </a:lnTo>
                  <a:lnTo>
                    <a:pt x="381036" y="52556"/>
                  </a:lnTo>
                  <a:lnTo>
                    <a:pt x="435525" y="40781"/>
                  </a:lnTo>
                  <a:lnTo>
                    <a:pt x="492634" y="30360"/>
                  </a:lnTo>
                  <a:lnTo>
                    <a:pt x="552166" y="21360"/>
                  </a:lnTo>
                  <a:lnTo>
                    <a:pt x="613928" y="13847"/>
                  </a:lnTo>
                  <a:lnTo>
                    <a:pt x="677722" y="7888"/>
                  </a:lnTo>
                  <a:lnTo>
                    <a:pt x="743354" y="3550"/>
                  </a:lnTo>
                  <a:lnTo>
                    <a:pt x="810627" y="898"/>
                  </a:lnTo>
                  <a:lnTo>
                    <a:pt x="879348" y="0"/>
                  </a:lnTo>
                  <a:lnTo>
                    <a:pt x="948068" y="898"/>
                  </a:lnTo>
                  <a:lnTo>
                    <a:pt x="1015341" y="3550"/>
                  </a:lnTo>
                  <a:lnTo>
                    <a:pt x="1080973" y="7888"/>
                  </a:lnTo>
                  <a:lnTo>
                    <a:pt x="1144767" y="13847"/>
                  </a:lnTo>
                  <a:lnTo>
                    <a:pt x="1206529" y="21360"/>
                  </a:lnTo>
                  <a:lnTo>
                    <a:pt x="1266061" y="30360"/>
                  </a:lnTo>
                  <a:lnTo>
                    <a:pt x="1323170" y="40781"/>
                  </a:lnTo>
                  <a:lnTo>
                    <a:pt x="1377659" y="52556"/>
                  </a:lnTo>
                  <a:lnTo>
                    <a:pt x="1429334" y="65620"/>
                  </a:lnTo>
                  <a:lnTo>
                    <a:pt x="1477998" y="79906"/>
                  </a:lnTo>
                  <a:lnTo>
                    <a:pt x="1523455" y="95348"/>
                  </a:lnTo>
                  <a:lnTo>
                    <a:pt x="1565512" y="111878"/>
                  </a:lnTo>
                  <a:lnTo>
                    <a:pt x="1603971" y="129431"/>
                  </a:lnTo>
                  <a:lnTo>
                    <a:pt x="1638638" y="147940"/>
                  </a:lnTo>
                  <a:lnTo>
                    <a:pt x="1695813" y="187562"/>
                  </a:lnTo>
                  <a:lnTo>
                    <a:pt x="1735471" y="230212"/>
                  </a:lnTo>
                  <a:lnTo>
                    <a:pt x="1756050" y="275360"/>
                  </a:lnTo>
                  <a:lnTo>
                    <a:pt x="1758696" y="298704"/>
                  </a:lnTo>
                  <a:lnTo>
                    <a:pt x="1756050" y="322047"/>
                  </a:lnTo>
                  <a:lnTo>
                    <a:pt x="1735471" y="367195"/>
                  </a:lnTo>
                  <a:lnTo>
                    <a:pt x="1695813" y="409845"/>
                  </a:lnTo>
                  <a:lnTo>
                    <a:pt x="1638638" y="449467"/>
                  </a:lnTo>
                  <a:lnTo>
                    <a:pt x="1603971" y="467976"/>
                  </a:lnTo>
                  <a:lnTo>
                    <a:pt x="1565512" y="485529"/>
                  </a:lnTo>
                  <a:lnTo>
                    <a:pt x="1523455" y="502059"/>
                  </a:lnTo>
                  <a:lnTo>
                    <a:pt x="1477998" y="517501"/>
                  </a:lnTo>
                  <a:lnTo>
                    <a:pt x="1429334" y="531787"/>
                  </a:lnTo>
                  <a:lnTo>
                    <a:pt x="1377659" y="544851"/>
                  </a:lnTo>
                  <a:lnTo>
                    <a:pt x="1323170" y="556626"/>
                  </a:lnTo>
                  <a:lnTo>
                    <a:pt x="1266061" y="567047"/>
                  </a:lnTo>
                  <a:lnTo>
                    <a:pt x="1206529" y="576047"/>
                  </a:lnTo>
                  <a:lnTo>
                    <a:pt x="1144767" y="583560"/>
                  </a:lnTo>
                  <a:lnTo>
                    <a:pt x="1080973" y="589519"/>
                  </a:lnTo>
                  <a:lnTo>
                    <a:pt x="1015341" y="593857"/>
                  </a:lnTo>
                  <a:lnTo>
                    <a:pt x="948068" y="596509"/>
                  </a:lnTo>
                  <a:lnTo>
                    <a:pt x="879348" y="597408"/>
                  </a:lnTo>
                  <a:lnTo>
                    <a:pt x="810627" y="596509"/>
                  </a:lnTo>
                  <a:lnTo>
                    <a:pt x="743354" y="593857"/>
                  </a:lnTo>
                  <a:lnTo>
                    <a:pt x="677722" y="589519"/>
                  </a:lnTo>
                  <a:lnTo>
                    <a:pt x="613928" y="583560"/>
                  </a:lnTo>
                  <a:lnTo>
                    <a:pt x="552166" y="576047"/>
                  </a:lnTo>
                  <a:lnTo>
                    <a:pt x="492634" y="567047"/>
                  </a:lnTo>
                  <a:lnTo>
                    <a:pt x="435525" y="556626"/>
                  </a:lnTo>
                  <a:lnTo>
                    <a:pt x="381036" y="544851"/>
                  </a:lnTo>
                  <a:lnTo>
                    <a:pt x="329361" y="531787"/>
                  </a:lnTo>
                  <a:lnTo>
                    <a:pt x="280697" y="517501"/>
                  </a:lnTo>
                  <a:lnTo>
                    <a:pt x="235240" y="502059"/>
                  </a:lnTo>
                  <a:lnTo>
                    <a:pt x="193183" y="485529"/>
                  </a:lnTo>
                  <a:lnTo>
                    <a:pt x="154724" y="467976"/>
                  </a:lnTo>
                  <a:lnTo>
                    <a:pt x="120057" y="449467"/>
                  </a:lnTo>
                  <a:lnTo>
                    <a:pt x="62882" y="409845"/>
                  </a:lnTo>
                  <a:lnTo>
                    <a:pt x="23224" y="367195"/>
                  </a:lnTo>
                  <a:lnTo>
                    <a:pt x="2645" y="322047"/>
                  </a:lnTo>
                  <a:lnTo>
                    <a:pt x="0" y="2987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5385" y="4019169"/>
            <a:ext cx="7689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Generate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34393" y="2412301"/>
            <a:ext cx="1062990" cy="2588895"/>
            <a:chOff x="5434393" y="2412301"/>
            <a:chExt cx="1062990" cy="2588895"/>
          </a:xfrm>
        </p:grpSpPr>
        <p:sp>
          <p:nvSpPr>
            <p:cNvPr id="15" name="object 15"/>
            <p:cNvSpPr/>
            <p:nvPr/>
          </p:nvSpPr>
          <p:spPr>
            <a:xfrm>
              <a:off x="5439155" y="2417064"/>
              <a:ext cx="1053465" cy="1102360"/>
            </a:xfrm>
            <a:custGeom>
              <a:avLst/>
              <a:gdLst/>
              <a:ahLst/>
              <a:cxnLst/>
              <a:rect l="l" t="t" r="r" b="b"/>
              <a:pathLst>
                <a:path w="1053464" h="1102360">
                  <a:moveTo>
                    <a:pt x="877570" y="0"/>
                  </a:moveTo>
                  <a:lnTo>
                    <a:pt x="175514" y="0"/>
                  </a:lnTo>
                  <a:lnTo>
                    <a:pt x="128866" y="6271"/>
                  </a:lnTo>
                  <a:lnTo>
                    <a:pt x="86943" y="23970"/>
                  </a:lnTo>
                  <a:lnTo>
                    <a:pt x="51419" y="51419"/>
                  </a:lnTo>
                  <a:lnTo>
                    <a:pt x="23970" y="86943"/>
                  </a:lnTo>
                  <a:lnTo>
                    <a:pt x="6271" y="128866"/>
                  </a:lnTo>
                  <a:lnTo>
                    <a:pt x="0" y="175513"/>
                  </a:lnTo>
                  <a:lnTo>
                    <a:pt x="0" y="926338"/>
                  </a:lnTo>
                  <a:lnTo>
                    <a:pt x="6271" y="972985"/>
                  </a:lnTo>
                  <a:lnTo>
                    <a:pt x="23970" y="1014908"/>
                  </a:lnTo>
                  <a:lnTo>
                    <a:pt x="51419" y="1050432"/>
                  </a:lnTo>
                  <a:lnTo>
                    <a:pt x="86943" y="1077881"/>
                  </a:lnTo>
                  <a:lnTo>
                    <a:pt x="128866" y="1095580"/>
                  </a:lnTo>
                  <a:lnTo>
                    <a:pt x="175514" y="1101852"/>
                  </a:lnTo>
                  <a:lnTo>
                    <a:pt x="877570" y="1101852"/>
                  </a:lnTo>
                  <a:lnTo>
                    <a:pt x="924217" y="1095580"/>
                  </a:lnTo>
                  <a:lnTo>
                    <a:pt x="966140" y="1077881"/>
                  </a:lnTo>
                  <a:lnTo>
                    <a:pt x="1001664" y="1050432"/>
                  </a:lnTo>
                  <a:lnTo>
                    <a:pt x="1029113" y="1014908"/>
                  </a:lnTo>
                  <a:lnTo>
                    <a:pt x="1046812" y="972985"/>
                  </a:lnTo>
                  <a:lnTo>
                    <a:pt x="1053084" y="926338"/>
                  </a:lnTo>
                  <a:lnTo>
                    <a:pt x="1053084" y="175513"/>
                  </a:lnTo>
                  <a:lnTo>
                    <a:pt x="1046812" y="128866"/>
                  </a:lnTo>
                  <a:lnTo>
                    <a:pt x="1029113" y="86943"/>
                  </a:lnTo>
                  <a:lnTo>
                    <a:pt x="1001664" y="51419"/>
                  </a:lnTo>
                  <a:lnTo>
                    <a:pt x="966140" y="23970"/>
                  </a:lnTo>
                  <a:lnTo>
                    <a:pt x="924217" y="6271"/>
                  </a:lnTo>
                  <a:lnTo>
                    <a:pt x="87757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9155" y="2417064"/>
              <a:ext cx="1053465" cy="1102360"/>
            </a:xfrm>
            <a:custGeom>
              <a:avLst/>
              <a:gdLst/>
              <a:ahLst/>
              <a:cxnLst/>
              <a:rect l="l" t="t" r="r" b="b"/>
              <a:pathLst>
                <a:path w="1053464" h="1102360">
                  <a:moveTo>
                    <a:pt x="0" y="175513"/>
                  </a:moveTo>
                  <a:lnTo>
                    <a:pt x="6271" y="128866"/>
                  </a:lnTo>
                  <a:lnTo>
                    <a:pt x="23970" y="86943"/>
                  </a:lnTo>
                  <a:lnTo>
                    <a:pt x="51419" y="51419"/>
                  </a:lnTo>
                  <a:lnTo>
                    <a:pt x="86943" y="23970"/>
                  </a:lnTo>
                  <a:lnTo>
                    <a:pt x="128866" y="6271"/>
                  </a:lnTo>
                  <a:lnTo>
                    <a:pt x="175514" y="0"/>
                  </a:lnTo>
                  <a:lnTo>
                    <a:pt x="877570" y="0"/>
                  </a:lnTo>
                  <a:lnTo>
                    <a:pt x="924217" y="6271"/>
                  </a:lnTo>
                  <a:lnTo>
                    <a:pt x="966140" y="23970"/>
                  </a:lnTo>
                  <a:lnTo>
                    <a:pt x="1001664" y="51419"/>
                  </a:lnTo>
                  <a:lnTo>
                    <a:pt x="1029113" y="86943"/>
                  </a:lnTo>
                  <a:lnTo>
                    <a:pt x="1046812" y="128866"/>
                  </a:lnTo>
                  <a:lnTo>
                    <a:pt x="1053084" y="175513"/>
                  </a:lnTo>
                  <a:lnTo>
                    <a:pt x="1053084" y="926338"/>
                  </a:lnTo>
                  <a:lnTo>
                    <a:pt x="1046812" y="972985"/>
                  </a:lnTo>
                  <a:lnTo>
                    <a:pt x="1029113" y="1014908"/>
                  </a:lnTo>
                  <a:lnTo>
                    <a:pt x="1001664" y="1050432"/>
                  </a:lnTo>
                  <a:lnTo>
                    <a:pt x="966140" y="1077881"/>
                  </a:lnTo>
                  <a:lnTo>
                    <a:pt x="924217" y="1095580"/>
                  </a:lnTo>
                  <a:lnTo>
                    <a:pt x="877570" y="1101852"/>
                  </a:lnTo>
                  <a:lnTo>
                    <a:pt x="175514" y="1101852"/>
                  </a:lnTo>
                  <a:lnTo>
                    <a:pt x="128866" y="1095580"/>
                  </a:lnTo>
                  <a:lnTo>
                    <a:pt x="86943" y="1077881"/>
                  </a:lnTo>
                  <a:lnTo>
                    <a:pt x="51419" y="1050432"/>
                  </a:lnTo>
                  <a:lnTo>
                    <a:pt x="23970" y="1014908"/>
                  </a:lnTo>
                  <a:lnTo>
                    <a:pt x="6271" y="972985"/>
                  </a:lnTo>
                  <a:lnTo>
                    <a:pt x="0" y="926338"/>
                  </a:lnTo>
                  <a:lnTo>
                    <a:pt x="0" y="175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9155" y="3974592"/>
              <a:ext cx="1053465" cy="1021715"/>
            </a:xfrm>
            <a:custGeom>
              <a:avLst/>
              <a:gdLst/>
              <a:ahLst/>
              <a:cxnLst/>
              <a:rect l="l" t="t" r="r" b="b"/>
              <a:pathLst>
                <a:path w="1053464" h="1021714">
                  <a:moveTo>
                    <a:pt x="1053084" y="0"/>
                  </a:moveTo>
                  <a:lnTo>
                    <a:pt x="0" y="0"/>
                  </a:lnTo>
                  <a:lnTo>
                    <a:pt x="0" y="966342"/>
                  </a:lnTo>
                  <a:lnTo>
                    <a:pt x="54448" y="983736"/>
                  </a:lnTo>
                  <a:lnTo>
                    <a:pt x="105154" y="997556"/>
                  </a:lnTo>
                  <a:lnTo>
                    <a:pt x="152407" y="1008024"/>
                  </a:lnTo>
                  <a:lnTo>
                    <a:pt x="196493" y="1015363"/>
                  </a:lnTo>
                  <a:lnTo>
                    <a:pt x="237701" y="1019795"/>
                  </a:lnTo>
                  <a:lnTo>
                    <a:pt x="276319" y="1021541"/>
                  </a:lnTo>
                  <a:lnTo>
                    <a:pt x="312634" y="1020824"/>
                  </a:lnTo>
                  <a:lnTo>
                    <a:pt x="379507" y="1012886"/>
                  </a:lnTo>
                  <a:lnTo>
                    <a:pt x="440623" y="997758"/>
                  </a:lnTo>
                  <a:lnTo>
                    <a:pt x="498286" y="977216"/>
                  </a:lnTo>
                  <a:lnTo>
                    <a:pt x="554797" y="953035"/>
                  </a:lnTo>
                  <a:lnTo>
                    <a:pt x="612460" y="926992"/>
                  </a:lnTo>
                  <a:lnTo>
                    <a:pt x="642442" y="913827"/>
                  </a:lnTo>
                  <a:lnTo>
                    <a:pt x="706149" y="888319"/>
                  </a:lnTo>
                  <a:lnTo>
                    <a:pt x="776764" y="865388"/>
                  </a:lnTo>
                  <a:lnTo>
                    <a:pt x="815382" y="855444"/>
                  </a:lnTo>
                  <a:lnTo>
                    <a:pt x="856590" y="846811"/>
                  </a:lnTo>
                  <a:lnTo>
                    <a:pt x="900676" y="839709"/>
                  </a:lnTo>
                  <a:lnTo>
                    <a:pt x="947929" y="834362"/>
                  </a:lnTo>
                  <a:lnTo>
                    <a:pt x="998635" y="830991"/>
                  </a:lnTo>
                  <a:lnTo>
                    <a:pt x="1053084" y="829817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9155" y="3974592"/>
              <a:ext cx="1053465" cy="1021715"/>
            </a:xfrm>
            <a:custGeom>
              <a:avLst/>
              <a:gdLst/>
              <a:ahLst/>
              <a:cxnLst/>
              <a:rect l="l" t="t" r="r" b="b"/>
              <a:pathLst>
                <a:path w="1053464" h="1021714">
                  <a:moveTo>
                    <a:pt x="0" y="0"/>
                  </a:moveTo>
                  <a:lnTo>
                    <a:pt x="1053084" y="0"/>
                  </a:lnTo>
                  <a:lnTo>
                    <a:pt x="1053084" y="829817"/>
                  </a:lnTo>
                  <a:lnTo>
                    <a:pt x="998635" y="830991"/>
                  </a:lnTo>
                  <a:lnTo>
                    <a:pt x="947929" y="834362"/>
                  </a:lnTo>
                  <a:lnTo>
                    <a:pt x="900676" y="839709"/>
                  </a:lnTo>
                  <a:lnTo>
                    <a:pt x="856590" y="846811"/>
                  </a:lnTo>
                  <a:lnTo>
                    <a:pt x="815382" y="855444"/>
                  </a:lnTo>
                  <a:lnTo>
                    <a:pt x="776764" y="865388"/>
                  </a:lnTo>
                  <a:lnTo>
                    <a:pt x="706149" y="888319"/>
                  </a:lnTo>
                  <a:lnTo>
                    <a:pt x="642442" y="913827"/>
                  </a:lnTo>
                  <a:lnTo>
                    <a:pt x="583340" y="940135"/>
                  </a:lnTo>
                  <a:lnTo>
                    <a:pt x="554797" y="953035"/>
                  </a:lnTo>
                  <a:lnTo>
                    <a:pt x="526541" y="965469"/>
                  </a:lnTo>
                  <a:lnTo>
                    <a:pt x="469743" y="988053"/>
                  </a:lnTo>
                  <a:lnTo>
                    <a:pt x="410641" y="1006110"/>
                  </a:lnTo>
                  <a:lnTo>
                    <a:pt x="346934" y="1017865"/>
                  </a:lnTo>
                  <a:lnTo>
                    <a:pt x="276319" y="1021541"/>
                  </a:lnTo>
                  <a:lnTo>
                    <a:pt x="237701" y="1019795"/>
                  </a:lnTo>
                  <a:lnTo>
                    <a:pt x="196493" y="1015363"/>
                  </a:lnTo>
                  <a:lnTo>
                    <a:pt x="152407" y="1008024"/>
                  </a:lnTo>
                  <a:lnTo>
                    <a:pt x="105154" y="997556"/>
                  </a:lnTo>
                  <a:lnTo>
                    <a:pt x="54448" y="983736"/>
                  </a:lnTo>
                  <a:lnTo>
                    <a:pt x="0" y="9663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7896" y="4264914"/>
            <a:ext cx="788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47572" y="2588831"/>
            <a:ext cx="4295775" cy="1908810"/>
            <a:chOff x="1147572" y="2588831"/>
            <a:chExt cx="4295775" cy="1908810"/>
          </a:xfrm>
        </p:grpSpPr>
        <p:sp>
          <p:nvSpPr>
            <p:cNvPr id="21" name="object 21"/>
            <p:cNvSpPr/>
            <p:nvPr/>
          </p:nvSpPr>
          <p:spPr>
            <a:xfrm>
              <a:off x="1147572" y="3230880"/>
              <a:ext cx="515112" cy="87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2644" y="2593594"/>
              <a:ext cx="2344420" cy="636905"/>
            </a:xfrm>
            <a:custGeom>
              <a:avLst/>
              <a:gdLst/>
              <a:ahLst/>
              <a:cxnLst/>
              <a:rect l="l" t="t" r="r" b="b"/>
              <a:pathLst>
                <a:path w="2344420" h="636905">
                  <a:moveTo>
                    <a:pt x="0" y="636651"/>
                  </a:moveTo>
                  <a:lnTo>
                    <a:pt x="0" y="0"/>
                  </a:lnTo>
                  <a:lnTo>
                    <a:pt x="2343911" y="0"/>
                  </a:lnTo>
                  <a:lnTo>
                    <a:pt x="2343911" y="2379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8387" y="2967228"/>
              <a:ext cx="810260" cy="162560"/>
            </a:xfrm>
            <a:custGeom>
              <a:avLst/>
              <a:gdLst/>
              <a:ahLst/>
              <a:cxnLst/>
              <a:rect l="l" t="t" r="r" b="b"/>
              <a:pathLst>
                <a:path w="810260" h="162560">
                  <a:moveTo>
                    <a:pt x="0" y="162306"/>
                  </a:moveTo>
                  <a:lnTo>
                    <a:pt x="81000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10939" y="3429000"/>
              <a:ext cx="76200" cy="527050"/>
            </a:xfrm>
            <a:custGeom>
              <a:avLst/>
              <a:gdLst/>
              <a:ahLst/>
              <a:cxnLst/>
              <a:rect l="l" t="t" r="r" b="b"/>
              <a:pathLst>
                <a:path w="76200" h="527050">
                  <a:moveTo>
                    <a:pt x="44450" y="0"/>
                  </a:moveTo>
                  <a:lnTo>
                    <a:pt x="31750" y="0"/>
                  </a:lnTo>
                  <a:lnTo>
                    <a:pt x="31750" y="50800"/>
                  </a:lnTo>
                  <a:lnTo>
                    <a:pt x="44450" y="50800"/>
                  </a:lnTo>
                  <a:lnTo>
                    <a:pt x="44450" y="0"/>
                  </a:lnTo>
                  <a:close/>
                </a:path>
                <a:path w="76200" h="527050">
                  <a:moveTo>
                    <a:pt x="44450" y="88900"/>
                  </a:moveTo>
                  <a:lnTo>
                    <a:pt x="31750" y="88900"/>
                  </a:lnTo>
                  <a:lnTo>
                    <a:pt x="31750" y="139700"/>
                  </a:lnTo>
                  <a:lnTo>
                    <a:pt x="44450" y="139700"/>
                  </a:lnTo>
                  <a:lnTo>
                    <a:pt x="44450" y="88900"/>
                  </a:lnTo>
                  <a:close/>
                </a:path>
                <a:path w="76200" h="527050">
                  <a:moveTo>
                    <a:pt x="44450" y="177800"/>
                  </a:moveTo>
                  <a:lnTo>
                    <a:pt x="31750" y="177800"/>
                  </a:lnTo>
                  <a:lnTo>
                    <a:pt x="31750" y="228600"/>
                  </a:lnTo>
                  <a:lnTo>
                    <a:pt x="44450" y="228600"/>
                  </a:lnTo>
                  <a:lnTo>
                    <a:pt x="44450" y="177800"/>
                  </a:lnTo>
                  <a:close/>
                </a:path>
                <a:path w="76200" h="527050">
                  <a:moveTo>
                    <a:pt x="44450" y="266700"/>
                  </a:moveTo>
                  <a:lnTo>
                    <a:pt x="31750" y="26670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266700"/>
                  </a:lnTo>
                  <a:close/>
                </a:path>
                <a:path w="76200" h="527050">
                  <a:moveTo>
                    <a:pt x="44450" y="355600"/>
                  </a:moveTo>
                  <a:lnTo>
                    <a:pt x="31750" y="355600"/>
                  </a:lnTo>
                  <a:lnTo>
                    <a:pt x="31750" y="406400"/>
                  </a:lnTo>
                  <a:lnTo>
                    <a:pt x="44450" y="406400"/>
                  </a:lnTo>
                  <a:lnTo>
                    <a:pt x="44450" y="355600"/>
                  </a:lnTo>
                  <a:close/>
                </a:path>
                <a:path w="76200" h="527050">
                  <a:moveTo>
                    <a:pt x="31750" y="450595"/>
                  </a:moveTo>
                  <a:lnTo>
                    <a:pt x="0" y="450595"/>
                  </a:lnTo>
                  <a:lnTo>
                    <a:pt x="38100" y="526795"/>
                  </a:lnTo>
                  <a:lnTo>
                    <a:pt x="69850" y="463295"/>
                  </a:lnTo>
                  <a:lnTo>
                    <a:pt x="31750" y="463295"/>
                  </a:lnTo>
                  <a:lnTo>
                    <a:pt x="31750" y="450595"/>
                  </a:lnTo>
                  <a:close/>
                </a:path>
                <a:path w="76200" h="527050">
                  <a:moveTo>
                    <a:pt x="44450" y="444500"/>
                  </a:moveTo>
                  <a:lnTo>
                    <a:pt x="31750" y="444500"/>
                  </a:lnTo>
                  <a:lnTo>
                    <a:pt x="31750" y="463295"/>
                  </a:lnTo>
                  <a:lnTo>
                    <a:pt x="44450" y="463295"/>
                  </a:lnTo>
                  <a:lnTo>
                    <a:pt x="44450" y="444500"/>
                  </a:lnTo>
                  <a:close/>
                </a:path>
                <a:path w="76200" h="527050">
                  <a:moveTo>
                    <a:pt x="76200" y="450595"/>
                  </a:moveTo>
                  <a:lnTo>
                    <a:pt x="44450" y="450595"/>
                  </a:lnTo>
                  <a:lnTo>
                    <a:pt x="44450" y="463295"/>
                  </a:lnTo>
                  <a:lnTo>
                    <a:pt x="69850" y="463295"/>
                  </a:lnTo>
                  <a:lnTo>
                    <a:pt x="76200" y="450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28387" y="4255008"/>
              <a:ext cx="810260" cy="238125"/>
            </a:xfrm>
            <a:custGeom>
              <a:avLst/>
              <a:gdLst/>
              <a:ahLst/>
              <a:cxnLst/>
              <a:rect l="l" t="t" r="r" b="b"/>
              <a:pathLst>
                <a:path w="810260" h="238125">
                  <a:moveTo>
                    <a:pt x="0" y="0"/>
                  </a:moveTo>
                  <a:lnTo>
                    <a:pt x="810006" y="2376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7314" y="2657297"/>
            <a:ext cx="510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1882" y="4170934"/>
            <a:ext cx="401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8034" y="3618357"/>
            <a:ext cx="658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lude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5373" y="1167129"/>
            <a:ext cx="111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2012442"/>
            <a:ext cx="8118475" cy="165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177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User: </a:t>
            </a:r>
            <a:r>
              <a:rPr sz="2000" dirty="0">
                <a:latin typeface="Trebuchet MS"/>
                <a:cs typeface="Trebuchet MS"/>
              </a:rPr>
              <a:t>User has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lab reports which are </a:t>
            </a:r>
            <a:r>
              <a:rPr sz="2000" spc="-5" dirty="0">
                <a:latin typeface="Trebuchet MS"/>
                <a:cs typeface="Trebuchet MS"/>
              </a:rPr>
              <a:t>sent to the </a:t>
            </a:r>
            <a:r>
              <a:rPr sz="2000" dirty="0">
                <a:latin typeface="Trebuchet MS"/>
                <a:cs typeface="Trebuchet MS"/>
              </a:rPr>
              <a:t>Liver damage  predictor.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Database: </a:t>
            </a:r>
            <a:r>
              <a:rPr sz="2000" spc="5" dirty="0">
                <a:latin typeface="Trebuchet MS"/>
                <a:cs typeface="Trebuchet MS"/>
              </a:rPr>
              <a:t>583 </a:t>
            </a:r>
            <a:r>
              <a:rPr sz="2000" spc="-5" dirty="0">
                <a:latin typeface="Trebuchet MS"/>
                <a:cs typeface="Trebuchet MS"/>
              </a:rPr>
              <a:t>data </a:t>
            </a:r>
            <a:r>
              <a:rPr sz="2000" dirty="0">
                <a:latin typeface="Trebuchet MS"/>
                <a:cs typeface="Trebuchet MS"/>
              </a:rPr>
              <a:t>samples are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trained.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Model: model </a:t>
            </a:r>
            <a:r>
              <a:rPr sz="2000" spc="-5" dirty="0">
                <a:latin typeface="Trebuchet MS"/>
                <a:cs typeface="Trebuchet MS"/>
              </a:rPr>
              <a:t>uses </a:t>
            </a:r>
            <a:r>
              <a:rPr sz="2000" dirty="0">
                <a:latin typeface="Trebuchet MS"/>
                <a:cs typeface="Trebuchet MS"/>
              </a:rPr>
              <a:t>logistic regression and SVM classifier </a:t>
            </a:r>
            <a:r>
              <a:rPr sz="2000" spc="-5" dirty="0">
                <a:latin typeface="Trebuchet MS"/>
                <a:cs typeface="Trebuchet MS"/>
              </a:rPr>
              <a:t>to generate  </a:t>
            </a:r>
            <a:r>
              <a:rPr sz="2000" dirty="0">
                <a:latin typeface="Trebuchet MS"/>
                <a:cs typeface="Trebuchet MS"/>
              </a:rPr>
              <a:t>results.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4921" y="1167129"/>
            <a:ext cx="3218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20" dirty="0"/>
              <a:t> </a:t>
            </a:r>
            <a:r>
              <a:rPr spc="-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871" y="2049018"/>
            <a:ext cx="7811134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4686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Data preprocessing: Model cannot understand textual data </a:t>
            </a:r>
            <a:r>
              <a:rPr sz="2000" dirty="0">
                <a:latin typeface="Trebuchet MS"/>
                <a:cs typeface="Trebuchet MS"/>
              </a:rPr>
              <a:t>so  replacing missing values </a:t>
            </a:r>
            <a:r>
              <a:rPr sz="2000" spc="-5" dirty="0">
                <a:latin typeface="Trebuchet MS"/>
                <a:cs typeface="Trebuchet MS"/>
              </a:rPr>
              <a:t>using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Imputer.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000" dirty="0">
                <a:latin typeface="Trebuchet MS"/>
                <a:cs typeface="Trebuchet MS"/>
              </a:rPr>
              <a:t>Feature selection: We </a:t>
            </a:r>
            <a:r>
              <a:rPr sz="2000" spc="-5" dirty="0">
                <a:latin typeface="Trebuchet MS"/>
                <a:cs typeface="Trebuchet MS"/>
              </a:rPr>
              <a:t>have applied </a:t>
            </a:r>
            <a:r>
              <a:rPr sz="2000" dirty="0">
                <a:latin typeface="Trebuchet MS"/>
                <a:cs typeface="Trebuchet MS"/>
              </a:rPr>
              <a:t>PCA, </a:t>
            </a:r>
            <a:r>
              <a:rPr sz="2000" spc="-5" dirty="0">
                <a:latin typeface="Trebuchet MS"/>
                <a:cs typeface="Trebuchet MS"/>
              </a:rPr>
              <a:t>SVD, Recursive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Feature  elimination.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00">
              <a:latin typeface="Trebuchet MS"/>
              <a:cs typeface="Trebuchet MS"/>
            </a:endParaRPr>
          </a:p>
          <a:p>
            <a:pPr marL="354965" marR="3499485" indent="-354965">
              <a:lnSpc>
                <a:spcPct val="1165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Applying </a:t>
            </a:r>
            <a:r>
              <a:rPr sz="2000" spc="-5" dirty="0">
                <a:latin typeface="Trebuchet MS"/>
                <a:cs typeface="Trebuchet MS"/>
              </a:rPr>
              <a:t>Machine </a:t>
            </a:r>
            <a:r>
              <a:rPr sz="2000" dirty="0">
                <a:latin typeface="Trebuchet MS"/>
                <a:cs typeface="Trebuchet MS"/>
              </a:rPr>
              <a:t>learning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models:  Random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Forest</a:t>
            </a:r>
            <a:endParaRPr sz="2000">
              <a:latin typeface="Trebuchet MS"/>
              <a:cs typeface="Trebuchet MS"/>
            </a:endParaRPr>
          </a:p>
          <a:p>
            <a:pPr marL="469265" marR="5182235">
              <a:lnSpc>
                <a:spcPct val="116500"/>
              </a:lnSpc>
              <a:spcBef>
                <a:spcPts val="10"/>
              </a:spcBef>
            </a:pPr>
            <a:r>
              <a:rPr sz="2000" dirty="0">
                <a:latin typeface="Trebuchet MS"/>
                <a:cs typeface="Trebuchet MS"/>
              </a:rPr>
              <a:t>Decision Tree  </a:t>
            </a:r>
            <a:r>
              <a:rPr sz="2000" spc="-5" dirty="0">
                <a:latin typeface="Trebuchet MS"/>
                <a:cs typeface="Trebuchet MS"/>
              </a:rPr>
              <a:t>Gradient </a:t>
            </a:r>
            <a:r>
              <a:rPr sz="2000" dirty="0">
                <a:latin typeface="Trebuchet MS"/>
                <a:cs typeface="Trebuchet MS"/>
              </a:rPr>
              <a:t>Boosting  Logistic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Regression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93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</a:t>
            </a:r>
            <a:r>
              <a:rPr spc="-4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4330"/>
            <a:ext cx="6659245" cy="47567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Trebuchet MS"/>
                <a:cs typeface="Trebuchet MS"/>
              </a:rPr>
              <a:t>What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the design approach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followed?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rebuchet MS"/>
                <a:cs typeface="Trebuchet MS"/>
              </a:rPr>
              <a:t>We have </a:t>
            </a:r>
            <a:r>
              <a:rPr sz="1800" spc="-5" dirty="0">
                <a:latin typeface="Trebuchet MS"/>
                <a:cs typeface="Trebuchet MS"/>
              </a:rPr>
              <a:t>followed the Experimental research design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approach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Why?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Trebuchet MS"/>
                <a:cs typeface="Trebuchet MS"/>
              </a:rPr>
              <a:t>Experimental research </a:t>
            </a:r>
            <a:r>
              <a:rPr sz="1800" dirty="0">
                <a:latin typeface="Trebuchet MS"/>
                <a:cs typeface="Trebuchet MS"/>
              </a:rPr>
              <a:t>design is a </a:t>
            </a:r>
            <a:r>
              <a:rPr sz="1800" spc="-5" dirty="0">
                <a:latin typeface="Trebuchet MS"/>
                <a:cs typeface="Trebuchet MS"/>
              </a:rPr>
              <a:t>powerful </a:t>
            </a:r>
            <a:r>
              <a:rPr sz="1800" dirty="0">
                <a:latin typeface="Trebuchet MS"/>
                <a:cs typeface="Trebuchet MS"/>
              </a:rPr>
              <a:t>design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testing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hypotheses of causal relationship among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Benefits of the approach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32384">
              <a:lnSpc>
                <a:spcPct val="1229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controlled environment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which the </a:t>
            </a:r>
            <a:r>
              <a:rPr sz="1800" dirty="0">
                <a:latin typeface="Trebuchet MS"/>
                <a:cs typeface="Trebuchet MS"/>
              </a:rPr>
              <a:t>study is </a:t>
            </a:r>
            <a:r>
              <a:rPr sz="1800" spc="-5" dirty="0">
                <a:latin typeface="Trebuchet MS"/>
                <a:cs typeface="Trebuchet MS"/>
              </a:rPr>
              <a:t>conducted can  yield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greater degree of purity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observation.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Drawbacks of the approach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Trebuchet MS"/>
                <a:cs typeface="Trebuchet MS"/>
              </a:rPr>
              <a:t>It is also </a:t>
            </a:r>
            <a:r>
              <a:rPr sz="1800" spc="-5" dirty="0">
                <a:latin typeface="Trebuchet MS"/>
                <a:cs typeface="Trebuchet MS"/>
              </a:rPr>
              <a:t>difficult to </a:t>
            </a:r>
            <a:r>
              <a:rPr sz="1800" dirty="0">
                <a:latin typeface="Trebuchet MS"/>
                <a:cs typeface="Trebuchet MS"/>
              </a:rPr>
              <a:t>get </a:t>
            </a:r>
            <a:r>
              <a:rPr sz="1800" spc="-5" dirty="0">
                <a:latin typeface="Trebuchet MS"/>
                <a:cs typeface="Trebuchet MS"/>
              </a:rPr>
              <a:t>cooperation from the participants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rebuchet MS"/>
                <a:cs typeface="Trebuchet MS"/>
              </a:rPr>
              <a:t>study.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4416" y="1167129"/>
            <a:ext cx="268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60" dirty="0"/>
              <a:t> </a:t>
            </a:r>
            <a:r>
              <a:rPr spc="-5" dirty="0"/>
              <a:t>Completion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3245358"/>
            <a:ext cx="89871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912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Project Report Status –Ready  Project Demo </a:t>
            </a:r>
            <a:r>
              <a:rPr sz="1800" dirty="0">
                <a:latin typeface="Trebuchet MS"/>
                <a:cs typeface="Trebuchet MS"/>
              </a:rPr>
              <a:t>– Fully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Future </a:t>
            </a:r>
            <a:r>
              <a:rPr sz="1800" spc="-5" dirty="0">
                <a:solidFill>
                  <a:srgbClr val="0033CC"/>
                </a:solidFill>
                <a:latin typeface="Trebuchet MS"/>
                <a:cs typeface="Trebuchet MS"/>
              </a:rPr>
              <a:t>work: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Currently model </a:t>
            </a:r>
            <a:r>
              <a:rPr sz="1800" i="1" spc="-10" dirty="0">
                <a:solidFill>
                  <a:srgbClr val="0033CC"/>
                </a:solidFill>
                <a:latin typeface="Trebuchet MS"/>
                <a:cs typeface="Trebuchet MS"/>
              </a:rPr>
              <a:t>predicts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based on </a:t>
            </a:r>
            <a:r>
              <a:rPr sz="1800" i="1" spc="-10" dirty="0">
                <a:solidFill>
                  <a:srgbClr val="0033CC"/>
                </a:solidFill>
                <a:latin typeface="Trebuchet MS"/>
                <a:cs typeface="Trebuchet MS"/>
              </a:rPr>
              <a:t>laboratory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test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dataset, In </a:t>
            </a:r>
            <a:r>
              <a:rPr sz="1800" i="1" spc="-10" dirty="0">
                <a:solidFill>
                  <a:srgbClr val="0033CC"/>
                </a:solidFill>
                <a:latin typeface="Trebuchet MS"/>
                <a:cs typeface="Trebuchet MS"/>
              </a:rPr>
              <a:t>future 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preparing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a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model which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takes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both image </a:t>
            </a:r>
            <a:r>
              <a:rPr sz="1800" i="1" spc="-10" dirty="0">
                <a:solidFill>
                  <a:srgbClr val="0033CC"/>
                </a:solidFill>
                <a:latin typeface="Trebuchet MS"/>
                <a:cs typeface="Trebuchet MS"/>
              </a:rPr>
              <a:t>(Ultrasound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scanning of liver)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and  </a:t>
            </a:r>
            <a:r>
              <a:rPr sz="1800" i="1" spc="-10" dirty="0">
                <a:solidFill>
                  <a:srgbClr val="0033CC"/>
                </a:solidFill>
                <a:latin typeface="Trebuchet MS"/>
                <a:cs typeface="Trebuchet MS"/>
              </a:rPr>
              <a:t>laboratory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test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dataset </a:t>
            </a:r>
            <a:r>
              <a:rPr sz="1800" i="1" dirty="0">
                <a:solidFill>
                  <a:srgbClr val="0033CC"/>
                </a:solidFill>
                <a:latin typeface="Trebuchet MS"/>
                <a:cs typeface="Trebuchet MS"/>
              </a:rPr>
              <a:t>to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enhance</a:t>
            </a:r>
            <a:r>
              <a:rPr sz="1800" i="1" spc="-7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0033CC"/>
                </a:solidFill>
                <a:latin typeface="Trebuchet MS"/>
                <a:cs typeface="Trebuchet MS"/>
              </a:rPr>
              <a:t>prediction.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8777" y="1167129"/>
            <a:ext cx="2088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5" dirty="0"/>
              <a:t>Results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4764" y="2348992"/>
          <a:ext cx="60960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LIVER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DAMAGE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71.59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SVM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73.14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70.29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Smote: Logistic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73.2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Smote: Radom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80.4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9072" y="1801241"/>
          <a:ext cx="60960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LIVE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Random Forest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74.19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PCA-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attributes,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83.87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Gradient Boosting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61.29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9072" y="4462907"/>
          <a:ext cx="6096000" cy="2093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SVM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27.8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32.49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22.18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24.18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9072" y="4154296"/>
          <a:ext cx="6096000" cy="2224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Enzyme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virus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 Regression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(ALT)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75.45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 Regression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(RNA)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65.34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(ALT)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66.42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(RNA)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79.6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44767"/>
              </p:ext>
            </p:extLst>
          </p:nvPr>
        </p:nvGraphicFramePr>
        <p:xfrm>
          <a:off x="1219072" y="1644523"/>
          <a:ext cx="6096000" cy="209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HEPATITIS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 –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Fibrosis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 after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Pre-processing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SVM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27.44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20.58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22.18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110" y="1167129"/>
            <a:ext cx="424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Planned </a:t>
            </a:r>
            <a:r>
              <a:rPr spc="-5" dirty="0"/>
              <a:t>Effort Vs </a:t>
            </a:r>
            <a:r>
              <a:rPr dirty="0"/>
              <a:t>Actual</a:t>
            </a:r>
            <a:r>
              <a:rPr spc="-35" dirty="0"/>
              <a:t> </a:t>
            </a:r>
            <a:r>
              <a:rPr dirty="0"/>
              <a:t>Effort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793" y="1590039"/>
          <a:ext cx="8477249" cy="217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14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Planned</a:t>
                      </a:r>
                      <a:r>
                        <a:rPr sz="1400" b="1" spc="-4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Effort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33CCCC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Topic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Literature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Survey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Collection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processing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feature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selection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development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Final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33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0793" y="4111497"/>
          <a:ext cx="7044690" cy="222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Actual</a:t>
                      </a: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Effort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Topic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Literature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Survey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Collection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Literature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Survey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Pre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processing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feature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selection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Final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Development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9736" y="1167129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Lessons</a:t>
            </a:r>
            <a:r>
              <a:rPr spc="-75" dirty="0"/>
              <a:t> </a:t>
            </a:r>
            <a:r>
              <a:rPr spc="-5" dirty="0"/>
              <a:t>Learnt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5908" y="2996720"/>
            <a:ext cx="6927215" cy="2397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Learnt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things: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rebuchet MS"/>
                <a:cs typeface="Trebuchet MS"/>
              </a:rPr>
              <a:t>-&gt; Working </a:t>
            </a:r>
            <a:r>
              <a:rPr sz="1800" dirty="0">
                <a:latin typeface="Trebuchet MS"/>
                <a:cs typeface="Trebuchet MS"/>
              </a:rPr>
              <a:t>as a </a:t>
            </a:r>
            <a:r>
              <a:rPr sz="1800" spc="-5" dirty="0">
                <a:latin typeface="Trebuchet MS"/>
                <a:cs typeface="Trebuchet MS"/>
              </a:rPr>
              <a:t>team.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Trebuchet MS"/>
                <a:cs typeface="Trebuchet MS"/>
              </a:rPr>
              <a:t>-&gt;understood importance of domain knowledge to solve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Challenges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faced: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-&gt; </a:t>
            </a:r>
            <a:r>
              <a:rPr sz="1800" spc="-10" dirty="0">
                <a:latin typeface="Trebuchet MS"/>
                <a:cs typeface="Trebuchet MS"/>
              </a:rPr>
              <a:t>Difficulty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acquiring dataset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earlier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stage.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Trebuchet MS"/>
                <a:cs typeface="Trebuchet MS"/>
              </a:rPr>
              <a:t>-&gt; Algorithms </a:t>
            </a:r>
            <a:r>
              <a:rPr sz="180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Trebuchet MS"/>
                <a:cs typeface="Trebuchet MS"/>
              </a:rPr>
              <a:t>RFE were time consuming.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1785" y="1167129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75" dirty="0"/>
              <a:t> </a:t>
            </a:r>
            <a:r>
              <a:rPr dirty="0"/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904441"/>
            <a:ext cx="8182609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To confirm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Hepatitis disease accurately person must </a:t>
            </a:r>
            <a:r>
              <a:rPr sz="2000" spc="-5" dirty="0">
                <a:latin typeface="Trebuchet MS"/>
                <a:cs typeface="Trebuchet MS"/>
              </a:rPr>
              <a:t>undergo  </a:t>
            </a:r>
            <a:r>
              <a:rPr sz="2000" dirty="0">
                <a:latin typeface="Trebuchet MS"/>
                <a:cs typeface="Trebuchet MS"/>
              </a:rPr>
              <a:t>liver Biopsy which is invasive procedure, </a:t>
            </a:r>
            <a:r>
              <a:rPr sz="2000" spc="-5" dirty="0">
                <a:latin typeface="Trebuchet MS"/>
                <a:cs typeface="Trebuchet MS"/>
              </a:rPr>
              <a:t>costly, needs </a:t>
            </a:r>
            <a:r>
              <a:rPr sz="2000" dirty="0">
                <a:latin typeface="Trebuchet MS"/>
                <a:cs typeface="Trebuchet MS"/>
              </a:rPr>
              <a:t>expertise </a:t>
            </a:r>
            <a:r>
              <a:rPr sz="2000" spc="-5" dirty="0">
                <a:latin typeface="Trebuchet MS"/>
                <a:cs typeface="Trebuchet MS"/>
              </a:rPr>
              <a:t>and  </a:t>
            </a:r>
            <a:r>
              <a:rPr sz="2000" dirty="0">
                <a:latin typeface="Trebuchet MS"/>
                <a:cs typeface="Trebuchet MS"/>
              </a:rPr>
              <a:t>might lead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complications.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Doctor can take actions according </a:t>
            </a:r>
            <a:r>
              <a:rPr sz="2000" spc="-5" dirty="0">
                <a:latin typeface="Trebuchet MS"/>
                <a:cs typeface="Trebuchet MS"/>
              </a:rPr>
              <a:t>to the </a:t>
            </a:r>
            <a:r>
              <a:rPr sz="2000" dirty="0">
                <a:latin typeface="Trebuchet MS"/>
                <a:cs typeface="Trebuchet MS"/>
              </a:rPr>
              <a:t>model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result.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Disease can </a:t>
            </a:r>
            <a:r>
              <a:rPr sz="2000" spc="-5" dirty="0">
                <a:latin typeface="Trebuchet MS"/>
                <a:cs typeface="Trebuchet MS"/>
              </a:rPr>
              <a:t>be </a:t>
            </a:r>
            <a:r>
              <a:rPr sz="2000" dirty="0">
                <a:latin typeface="Trebuchet MS"/>
                <a:cs typeface="Trebuchet MS"/>
              </a:rPr>
              <a:t>confirmed </a:t>
            </a:r>
            <a:r>
              <a:rPr sz="2000" spc="-5" dirty="0">
                <a:latin typeface="Trebuchet MS"/>
                <a:cs typeface="Trebuchet MS"/>
              </a:rPr>
              <a:t>without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Biopsy.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Dentists </a:t>
            </a:r>
            <a:r>
              <a:rPr sz="2000" dirty="0">
                <a:latin typeface="Trebuchet MS"/>
                <a:cs typeface="Trebuchet MS"/>
              </a:rPr>
              <a:t>are more prone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Hepatitis </a:t>
            </a:r>
            <a:r>
              <a:rPr sz="2000" spc="-5" dirty="0">
                <a:latin typeface="Trebuchet MS"/>
                <a:cs typeface="Trebuchet MS"/>
              </a:rPr>
              <a:t>even they </a:t>
            </a:r>
            <a:r>
              <a:rPr sz="2000" dirty="0">
                <a:latin typeface="Trebuchet MS"/>
                <a:cs typeface="Trebuchet MS"/>
              </a:rPr>
              <a:t>can use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this.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677" y="3372434"/>
            <a:ext cx="239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Thank</a:t>
            </a:r>
            <a:r>
              <a:rPr sz="4000" spc="-65" dirty="0"/>
              <a:t> </a:t>
            </a:r>
            <a:r>
              <a:rPr sz="4000" spc="-10" dirty="0"/>
              <a:t>You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881" y="1167129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Literature</a:t>
            </a:r>
            <a:r>
              <a:rPr spc="-65" dirty="0"/>
              <a:t> </a:t>
            </a:r>
            <a:r>
              <a:rPr dirty="0"/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722501"/>
            <a:ext cx="8300084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List </a:t>
            </a:r>
            <a:r>
              <a:rPr sz="2000" spc="-5" dirty="0">
                <a:solidFill>
                  <a:srgbClr val="0000FF"/>
                </a:solidFill>
                <a:latin typeface="Trebuchet MS"/>
                <a:cs typeface="Trebuchet MS"/>
              </a:rPr>
              <a:t>the papers/references</a:t>
            </a:r>
            <a:r>
              <a:rPr sz="200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studied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Research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Paper:</a:t>
            </a:r>
            <a:endParaRPr sz="2000">
              <a:latin typeface="Trebuchet MS"/>
              <a:cs typeface="Trebuchet MS"/>
            </a:endParaRPr>
          </a:p>
          <a:p>
            <a:pPr marL="299085" marR="8890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Title:Adaptive </a:t>
            </a:r>
            <a:r>
              <a:rPr sz="2000" dirty="0">
                <a:latin typeface="Trebuchet MS"/>
                <a:cs typeface="Trebuchet MS"/>
              </a:rPr>
              <a:t>Learning Expert System for </a:t>
            </a:r>
            <a:r>
              <a:rPr sz="2000" spc="-5" dirty="0">
                <a:latin typeface="Trebuchet MS"/>
                <a:cs typeface="Trebuchet MS"/>
              </a:rPr>
              <a:t>Diagnosis and Management 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Viral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Hepatitis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  <a:hlinkClick r:id="rId2"/>
              </a:rPr>
              <a:t>Link:</a:t>
            </a: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rebuchet MS"/>
                <a:cs typeface="Trebuchet MS"/>
                <a:hlinkClick r:id="rId2"/>
              </a:rPr>
              <a:t>https://www.researchgate.net/publication/332294787_Adaptive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rebuchet MS"/>
                <a:cs typeface="Trebuchet MS"/>
                <a:hlinkClick r:id="rId2"/>
              </a:rPr>
              <a:t>_Learning_Expert_System_for_Diagnosis_and_Management_of_Viral_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rebuchet MS"/>
                <a:cs typeface="Trebuchet MS"/>
                <a:hlinkClick r:id="rId2"/>
              </a:rPr>
              <a:t>Hepatitis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Authors:Henok Yared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Agizew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Dataset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  <a:hlinkClick r:id="rId3"/>
              </a:rPr>
              <a:t>–http://archive.ics.uci.edu/ml/datasets/Hepatitis</a:t>
            </a:r>
            <a:endParaRPr sz="2000">
              <a:latin typeface="Trebuchet MS"/>
              <a:cs typeface="Trebuchet MS"/>
            </a:endParaRPr>
          </a:p>
          <a:p>
            <a:pPr marL="299085" marR="10287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Methodolgy:This </a:t>
            </a:r>
            <a:r>
              <a:rPr sz="2000" dirty="0">
                <a:latin typeface="Trebuchet MS"/>
                <a:cs typeface="Trebuchet MS"/>
              </a:rPr>
              <a:t>study aims </a:t>
            </a:r>
            <a:r>
              <a:rPr sz="2000" spc="-5" dirty="0">
                <a:latin typeface="Trebuchet MS"/>
                <a:cs typeface="Trebuchet MS"/>
              </a:rPr>
              <a:t>to develop an intelligent expert </a:t>
            </a:r>
            <a:r>
              <a:rPr sz="2000" dirty="0">
                <a:latin typeface="Trebuchet MS"/>
                <a:cs typeface="Trebuchet MS"/>
              </a:rPr>
              <a:t>systems.  </a:t>
            </a:r>
            <a:r>
              <a:rPr sz="2000" spc="-5" dirty="0">
                <a:latin typeface="Trebuchet MS"/>
                <a:cs typeface="Trebuchet MS"/>
              </a:rPr>
              <a:t>It is modeled </a:t>
            </a:r>
            <a:r>
              <a:rPr sz="2000" dirty="0">
                <a:latin typeface="Trebuchet MS"/>
                <a:cs typeface="Trebuchet MS"/>
              </a:rPr>
              <a:t>by using decision </a:t>
            </a:r>
            <a:r>
              <a:rPr sz="2000" spc="-5" dirty="0">
                <a:latin typeface="Trebuchet MS"/>
                <a:cs typeface="Trebuchet MS"/>
              </a:rPr>
              <a:t>tree </a:t>
            </a:r>
            <a:r>
              <a:rPr sz="2000" dirty="0">
                <a:latin typeface="Trebuchet MS"/>
                <a:cs typeface="Trebuchet MS"/>
              </a:rPr>
              <a:t>to simulate </a:t>
            </a:r>
            <a:r>
              <a:rPr sz="2000" spc="-5" dirty="0">
                <a:latin typeface="Trebuchet MS"/>
                <a:cs typeface="Trebuchet MS"/>
              </a:rPr>
              <a:t>procedures involved  in </a:t>
            </a:r>
            <a:r>
              <a:rPr sz="2000" dirty="0">
                <a:latin typeface="Trebuchet MS"/>
                <a:cs typeface="Trebuchet MS"/>
              </a:rPr>
              <a:t>diagnosis </a:t>
            </a:r>
            <a:r>
              <a:rPr sz="2000" spc="-5" dirty="0">
                <a:latin typeface="Trebuchet MS"/>
                <a:cs typeface="Trebuchet MS"/>
              </a:rPr>
              <a:t>and management </a:t>
            </a:r>
            <a:r>
              <a:rPr sz="2000" dirty="0">
                <a:latin typeface="Trebuchet MS"/>
                <a:cs typeface="Trebuchet MS"/>
              </a:rPr>
              <a:t>of viral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hepatitis.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881" y="1167129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Literature</a:t>
            </a:r>
            <a:r>
              <a:rPr spc="-65" dirty="0"/>
              <a:t> </a:t>
            </a:r>
            <a:r>
              <a:rPr dirty="0"/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739900"/>
            <a:ext cx="8223884" cy="356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List the papers/references</a:t>
            </a:r>
            <a:r>
              <a:rPr sz="2400" spc="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studied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Research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Paper: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Title:Prediction </a:t>
            </a:r>
            <a:r>
              <a:rPr sz="2000" dirty="0">
                <a:latin typeface="Trebuchet MS"/>
                <a:cs typeface="Trebuchet MS"/>
              </a:rPr>
              <a:t>of Liver Fibrosis stages by </a:t>
            </a:r>
            <a:r>
              <a:rPr sz="2000" spc="-5" dirty="0">
                <a:latin typeface="Trebuchet MS"/>
                <a:cs typeface="Trebuchet MS"/>
              </a:rPr>
              <a:t>Machine Learning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model.</a:t>
            </a:r>
            <a:endParaRPr sz="2000">
              <a:latin typeface="Trebuchet MS"/>
              <a:cs typeface="Trebuchet MS"/>
            </a:endParaRPr>
          </a:p>
          <a:p>
            <a:pPr marL="355600" marR="807085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000" dirty="0">
                <a:latin typeface="Trebuchet MS"/>
                <a:cs typeface="Trebuchet MS"/>
              </a:rPr>
              <a:t>Link:Authors: </a:t>
            </a:r>
            <a:r>
              <a:rPr sz="2000" spc="-5" dirty="0">
                <a:latin typeface="Trebuchet MS"/>
                <a:cs typeface="Trebuchet MS"/>
              </a:rPr>
              <a:t>Heba </a:t>
            </a:r>
            <a:r>
              <a:rPr sz="2000" dirty="0">
                <a:latin typeface="Trebuchet MS"/>
                <a:cs typeface="Trebuchet MS"/>
              </a:rPr>
              <a:t>Ayeldeen, Olfat </a:t>
            </a:r>
            <a:r>
              <a:rPr sz="2000" spc="-5" dirty="0">
                <a:latin typeface="Trebuchet MS"/>
                <a:cs typeface="Trebuchet MS"/>
              </a:rPr>
              <a:t>Shaker, Ghada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Ayeldeen,  Khaled.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Dataset:https://archive.ics.uci.edu/ml/datasets/Hepatitis+C+Virus+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%28HCV%29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Methodolgy: Data attributes are </a:t>
            </a:r>
            <a:r>
              <a:rPr sz="2000" dirty="0">
                <a:latin typeface="Trebuchet MS"/>
                <a:cs typeface="Trebuchet MS"/>
              </a:rPr>
              <a:t>classified </a:t>
            </a:r>
            <a:r>
              <a:rPr sz="2000" spc="-5" dirty="0">
                <a:latin typeface="Trebuchet MS"/>
                <a:cs typeface="Trebuchet MS"/>
              </a:rPr>
              <a:t>considering 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SVM. </a:t>
            </a:r>
            <a:r>
              <a:rPr sz="200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have used </a:t>
            </a:r>
            <a:r>
              <a:rPr sz="2000" dirty="0">
                <a:latin typeface="Trebuchet MS"/>
                <a:cs typeface="Trebuchet MS"/>
              </a:rPr>
              <a:t>PCA for </a:t>
            </a:r>
            <a:r>
              <a:rPr sz="2000" spc="-5" dirty="0">
                <a:latin typeface="Trebuchet MS"/>
                <a:cs typeface="Trebuchet MS"/>
              </a:rPr>
              <a:t>feature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selection.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12" y="2457704"/>
            <a:ext cx="8461375" cy="313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List </a:t>
            </a:r>
            <a:r>
              <a:rPr sz="2000" spc="-5" dirty="0">
                <a:solidFill>
                  <a:srgbClr val="0000FF"/>
                </a:solidFill>
                <a:latin typeface="Trebuchet MS"/>
                <a:cs typeface="Trebuchet MS"/>
              </a:rPr>
              <a:t>the papers/references</a:t>
            </a:r>
            <a:r>
              <a:rPr sz="2000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studied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Research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Paper: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Title: Liver </a:t>
            </a:r>
            <a:r>
              <a:rPr sz="2000" spc="-5" dirty="0">
                <a:latin typeface="Trebuchet MS"/>
                <a:cs typeface="Trebuchet MS"/>
              </a:rPr>
              <a:t>Disease prediction using </a:t>
            </a:r>
            <a:r>
              <a:rPr sz="2000" dirty="0">
                <a:latin typeface="Trebuchet MS"/>
                <a:cs typeface="Trebuchet MS"/>
              </a:rPr>
              <a:t>different Decision </a:t>
            </a:r>
            <a:r>
              <a:rPr sz="2000" spc="-5" dirty="0">
                <a:latin typeface="Trebuchet MS"/>
                <a:cs typeface="Trebuchet MS"/>
              </a:rPr>
              <a:t>tree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techniques.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Link:https://aircconline.com/ijdkp/V8N2/8218ijdkp01.pdf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Authors: Nazmun Nahar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Ferdous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Ara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Dataset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rebuchet MS"/>
                <a:cs typeface="Trebuchet MS"/>
                <a:hlinkClick r:id="rId2"/>
              </a:rPr>
              <a:t>https://www.kaggle.com/uciml/indian-liver-patient-records</a:t>
            </a:r>
            <a:endParaRPr sz="2000">
              <a:latin typeface="Trebuchet MS"/>
              <a:cs typeface="Trebuchet MS"/>
            </a:endParaRPr>
          </a:p>
          <a:p>
            <a:pPr marL="299085" marR="19113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Methodolgy: </a:t>
            </a:r>
            <a:r>
              <a:rPr sz="2000" dirty="0">
                <a:latin typeface="Trebuchet MS"/>
                <a:cs typeface="Trebuchet MS"/>
              </a:rPr>
              <a:t>The study </a:t>
            </a:r>
            <a:r>
              <a:rPr sz="2000" spc="-5" dirty="0">
                <a:latin typeface="Trebuchet MS"/>
                <a:cs typeface="Trebuchet MS"/>
              </a:rPr>
              <a:t>used the dataset </a:t>
            </a:r>
            <a:r>
              <a:rPr sz="2000" dirty="0">
                <a:latin typeface="Trebuchet MS"/>
                <a:cs typeface="Trebuchet MS"/>
              </a:rPr>
              <a:t>from </a:t>
            </a:r>
            <a:r>
              <a:rPr sz="2000" spc="-5" dirty="0">
                <a:latin typeface="Trebuchet MS"/>
                <a:cs typeface="Trebuchet MS"/>
              </a:rPr>
              <a:t>(ILPD) with </a:t>
            </a:r>
            <a:r>
              <a:rPr sz="2000" dirty="0">
                <a:latin typeface="Trebuchet MS"/>
                <a:cs typeface="Trebuchet MS"/>
              </a:rPr>
              <a:t>583 </a:t>
            </a:r>
            <a:r>
              <a:rPr sz="2000" spc="-5" dirty="0">
                <a:latin typeface="Trebuchet MS"/>
                <a:cs typeface="Trebuchet MS"/>
              </a:rPr>
              <a:t>samples  with 10 independent </a:t>
            </a:r>
            <a:r>
              <a:rPr sz="2000" dirty="0">
                <a:latin typeface="Trebuchet MS"/>
                <a:cs typeface="Trebuchet MS"/>
              </a:rPr>
              <a:t>variables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1 </a:t>
            </a:r>
            <a:r>
              <a:rPr sz="2000" spc="-5" dirty="0">
                <a:latin typeface="Trebuchet MS"/>
                <a:cs typeface="Trebuchet MS"/>
              </a:rPr>
              <a:t>dependent </a:t>
            </a:r>
            <a:r>
              <a:rPr sz="2000" dirty="0">
                <a:latin typeface="Trebuchet MS"/>
                <a:cs typeface="Trebuchet MS"/>
              </a:rPr>
              <a:t>variable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them  classification </a:t>
            </a:r>
            <a:r>
              <a:rPr sz="2000" dirty="0">
                <a:latin typeface="Trebuchet MS"/>
                <a:cs typeface="Trebuchet MS"/>
              </a:rPr>
              <a:t>algorithms </a:t>
            </a:r>
            <a:r>
              <a:rPr sz="2000" spc="-5" dirty="0">
                <a:latin typeface="Trebuchet MS"/>
                <a:cs typeface="Trebuchet MS"/>
              </a:rPr>
              <a:t>are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applied.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07667"/>
            <a:ext cx="7955280" cy="52082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16230" algn="l"/>
              </a:tabLst>
            </a:pPr>
            <a:r>
              <a:rPr sz="2000" spc="-5" dirty="0">
                <a:latin typeface="Trebuchet MS"/>
                <a:cs typeface="Trebuchet MS"/>
              </a:rPr>
              <a:t>Viral Hepatitis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B:</a:t>
            </a:r>
          </a:p>
          <a:p>
            <a:pPr marL="848994" lvl="1" indent="-30353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49630" algn="l"/>
              </a:tabLst>
            </a:pPr>
            <a:r>
              <a:rPr sz="2000" spc="-5" dirty="0">
                <a:latin typeface="Trebuchet MS"/>
                <a:cs typeface="Trebuchet MS"/>
              </a:rPr>
              <a:t>Dataset- UCI- </a:t>
            </a:r>
            <a:r>
              <a:rPr sz="2000" dirty="0">
                <a:latin typeface="Trebuchet MS"/>
                <a:cs typeface="Trebuchet MS"/>
              </a:rPr>
              <a:t>Number of samples: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155</a:t>
            </a:r>
            <a:endParaRPr sz="2000" dirty="0">
              <a:latin typeface="Trebuchet MS"/>
              <a:cs typeface="Trebuchet MS"/>
            </a:endParaRPr>
          </a:p>
          <a:p>
            <a:pPr marL="848994" lvl="1" indent="-30353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849630" algn="l"/>
              </a:tabLst>
            </a:pPr>
            <a:r>
              <a:rPr sz="2000" spc="-5" dirty="0">
                <a:latin typeface="Trebuchet MS"/>
                <a:cs typeface="Trebuchet MS"/>
              </a:rPr>
              <a:t>Data Pre-processing </a:t>
            </a:r>
            <a:r>
              <a:rPr sz="2000" dirty="0">
                <a:latin typeface="Trebuchet MS"/>
                <a:cs typeface="Trebuchet MS"/>
              </a:rPr>
              <a:t>– replacing </a:t>
            </a:r>
            <a:r>
              <a:rPr sz="2000" spc="-5" dirty="0">
                <a:latin typeface="Trebuchet MS"/>
                <a:cs typeface="Trebuchet MS"/>
              </a:rPr>
              <a:t>text to number and imputer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endParaRPr sz="20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used </a:t>
            </a:r>
            <a:r>
              <a:rPr sz="2000" dirty="0">
                <a:latin typeface="Trebuchet MS"/>
                <a:cs typeface="Trebuchet MS"/>
              </a:rPr>
              <a:t>for missing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values</a:t>
            </a:r>
          </a:p>
          <a:p>
            <a:pPr marL="927100" marR="5080" lvl="1" indent="-381000">
              <a:lnSpc>
                <a:spcPct val="100000"/>
              </a:lnSpc>
              <a:spcBef>
                <a:spcPts val="395"/>
              </a:spcBef>
              <a:buAutoNum type="arabicPeriod" startAt="3"/>
              <a:tabLst>
                <a:tab pos="849630" algn="l"/>
              </a:tabLst>
            </a:pPr>
            <a:r>
              <a:rPr sz="2000" spc="-5" dirty="0">
                <a:latin typeface="Trebuchet MS"/>
                <a:cs typeface="Trebuchet MS"/>
              </a:rPr>
              <a:t>Classification </a:t>
            </a:r>
            <a:r>
              <a:rPr sz="2000" dirty="0">
                <a:latin typeface="Trebuchet MS"/>
                <a:cs typeface="Trebuchet MS"/>
              </a:rPr>
              <a:t>Algorithm: Decision Tree, </a:t>
            </a:r>
            <a:r>
              <a:rPr sz="2000" spc="-5" dirty="0">
                <a:latin typeface="Trebuchet MS"/>
                <a:cs typeface="Trebuchet MS"/>
              </a:rPr>
              <a:t>Gradient </a:t>
            </a:r>
            <a:r>
              <a:rPr sz="2000" dirty="0">
                <a:latin typeface="Trebuchet MS"/>
                <a:cs typeface="Trebuchet MS"/>
              </a:rPr>
              <a:t>Boosting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  Random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forest.</a:t>
            </a:r>
          </a:p>
          <a:p>
            <a:pPr marL="315595" indent="-30353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16230" algn="l"/>
              </a:tabLst>
            </a:pPr>
            <a:r>
              <a:rPr sz="2000" spc="-5" dirty="0">
                <a:latin typeface="Trebuchet MS"/>
                <a:cs typeface="Trebuchet MS"/>
              </a:rPr>
              <a:t>Hepatitis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C:</a:t>
            </a:r>
            <a:endParaRPr sz="2000" dirty="0">
              <a:latin typeface="Trebuchet MS"/>
              <a:cs typeface="Trebuchet MS"/>
            </a:endParaRPr>
          </a:p>
          <a:p>
            <a:pPr marL="1001394" lvl="1" indent="-30353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002030" algn="l"/>
              </a:tabLst>
            </a:pPr>
            <a:r>
              <a:rPr sz="2000" spc="-5" dirty="0">
                <a:latin typeface="Trebuchet MS"/>
                <a:cs typeface="Trebuchet MS"/>
              </a:rPr>
              <a:t>Dataset: UCI-Number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samples</a:t>
            </a:r>
            <a:r>
              <a:rPr sz="2000" spc="-5">
                <a:latin typeface="Trebuchet MS"/>
                <a:cs typeface="Trebuchet MS"/>
              </a:rPr>
              <a:t>:</a:t>
            </a:r>
            <a:r>
              <a:rPr sz="2000" spc="-80">
                <a:latin typeface="Trebuchet MS"/>
                <a:cs typeface="Trebuchet MS"/>
              </a:rPr>
              <a:t> </a:t>
            </a:r>
            <a:r>
              <a:rPr sz="2000" spc="-5">
                <a:latin typeface="Trebuchet MS"/>
                <a:cs typeface="Trebuchet MS"/>
              </a:rPr>
              <a:t>1</a:t>
            </a:r>
            <a:r>
              <a:rPr lang="en-US" sz="2000" spc="-5">
                <a:latin typeface="Trebuchet MS"/>
                <a:cs typeface="Trebuchet MS"/>
              </a:rPr>
              <a:t>3</a:t>
            </a:r>
            <a:r>
              <a:rPr sz="2000" spc="-5">
                <a:latin typeface="Trebuchet MS"/>
                <a:cs typeface="Trebuchet MS"/>
              </a:rPr>
              <a:t>85</a:t>
            </a:r>
            <a:endParaRPr sz="2000">
              <a:latin typeface="Trebuchet MS"/>
              <a:cs typeface="Trebuchet MS"/>
            </a:endParaRPr>
          </a:p>
          <a:p>
            <a:pPr marL="1002030" lvl="1" indent="-30416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002665" algn="l"/>
              </a:tabLst>
            </a:pPr>
            <a:r>
              <a:rPr sz="2000" spc="-5" dirty="0">
                <a:latin typeface="Trebuchet MS"/>
                <a:cs typeface="Trebuchet MS"/>
              </a:rPr>
              <a:t>Data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Pre-processing:</a:t>
            </a:r>
            <a:endParaRPr sz="2000" dirty="0">
              <a:latin typeface="Trebuchet MS"/>
              <a:cs typeface="Trebuchet MS"/>
            </a:endParaRPr>
          </a:p>
          <a:p>
            <a:pPr marL="927100" marR="35306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Trebuchet MS"/>
                <a:cs typeface="Trebuchet MS"/>
              </a:rPr>
              <a:t>-&gt; Data attributes are </a:t>
            </a:r>
            <a:r>
              <a:rPr sz="2000" dirty="0">
                <a:latin typeface="Trebuchet MS"/>
                <a:cs typeface="Trebuchet MS"/>
              </a:rPr>
              <a:t>classified </a:t>
            </a:r>
            <a:r>
              <a:rPr sz="2000" spc="-5" dirty="0">
                <a:latin typeface="Trebuchet MS"/>
                <a:cs typeface="Trebuchet MS"/>
              </a:rPr>
              <a:t>by considering the clinical  </a:t>
            </a:r>
            <a:r>
              <a:rPr sz="2000" dirty="0">
                <a:latin typeface="Trebuchet MS"/>
                <a:cs typeface="Trebuchet MS"/>
              </a:rPr>
              <a:t>ranges for </a:t>
            </a:r>
            <a:r>
              <a:rPr sz="2000" spc="-5" dirty="0">
                <a:latin typeface="Trebuchet MS"/>
                <a:cs typeface="Trebuchet MS"/>
              </a:rPr>
              <a:t>an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attribute.</a:t>
            </a:r>
            <a:endParaRPr sz="20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rebuchet MS"/>
                <a:cs typeface="Trebuchet MS"/>
              </a:rPr>
              <a:t>-&gt; </a:t>
            </a:r>
            <a:r>
              <a:rPr sz="2000" dirty="0">
                <a:latin typeface="Trebuchet MS"/>
                <a:cs typeface="Trebuchet MS"/>
              </a:rPr>
              <a:t>SMOTE Over Sampling Technique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used.</a:t>
            </a:r>
            <a:endParaRPr sz="2000" dirty="0">
              <a:latin typeface="Trebuchet MS"/>
              <a:cs typeface="Trebuchet MS"/>
            </a:endParaRPr>
          </a:p>
          <a:p>
            <a:pPr marL="1002030" lvl="1" indent="-304165">
              <a:lnSpc>
                <a:spcPct val="100000"/>
              </a:lnSpc>
              <a:spcBef>
                <a:spcPts val="400"/>
              </a:spcBef>
              <a:buAutoNum type="arabicPeriod" startAt="3"/>
              <a:tabLst>
                <a:tab pos="1002665" algn="l"/>
              </a:tabLst>
            </a:pPr>
            <a:r>
              <a:rPr sz="2000" dirty="0">
                <a:latin typeface="Trebuchet MS"/>
                <a:cs typeface="Trebuchet MS"/>
              </a:rPr>
              <a:t>Feature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Selection:</a:t>
            </a: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rebuchet MS"/>
                <a:cs typeface="Trebuchet MS"/>
              </a:rPr>
              <a:t>-&gt; Dataset: number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features </a:t>
            </a:r>
            <a:r>
              <a:rPr sz="2000" dirty="0">
                <a:latin typeface="Trebuchet MS"/>
                <a:cs typeface="Trebuchet MS"/>
              </a:rPr>
              <a:t>–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30.</a:t>
            </a:r>
            <a:endParaRPr sz="20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rebuchet MS"/>
                <a:cs typeface="Trebuchet MS"/>
              </a:rPr>
              <a:t>-&gt; </a:t>
            </a:r>
            <a:r>
              <a:rPr sz="2000" dirty="0">
                <a:latin typeface="Trebuchet MS"/>
                <a:cs typeface="Trebuchet MS"/>
              </a:rPr>
              <a:t>PCA </a:t>
            </a:r>
            <a:r>
              <a:rPr sz="2000" spc="-5" dirty="0">
                <a:latin typeface="Trebuchet MS"/>
                <a:cs typeface="Trebuchet MS"/>
              </a:rPr>
              <a:t>feature </a:t>
            </a:r>
            <a:r>
              <a:rPr sz="2000" dirty="0">
                <a:latin typeface="Trebuchet MS"/>
                <a:cs typeface="Trebuchet MS"/>
              </a:rPr>
              <a:t>selection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medical research for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selection.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6068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Trebuchet MS"/>
                <a:cs typeface="Trebuchet MS"/>
              </a:rPr>
              <a:t>4. Classification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  <a:p>
            <a:pPr marL="927100" marR="1143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rebuchet MS"/>
                <a:cs typeface="Trebuchet MS"/>
              </a:rPr>
              <a:t>-&gt; </a:t>
            </a:r>
            <a:r>
              <a:rPr sz="2000" spc="-5" dirty="0">
                <a:latin typeface="Trebuchet MS"/>
                <a:cs typeface="Trebuchet MS"/>
              </a:rPr>
              <a:t>Models </a:t>
            </a:r>
            <a:r>
              <a:rPr sz="2000" dirty="0">
                <a:latin typeface="Trebuchet MS"/>
                <a:cs typeface="Trebuchet MS"/>
              </a:rPr>
              <a:t>- Decision Tree, logistic regression, </a:t>
            </a:r>
            <a:r>
              <a:rPr sz="2000" spc="-5" dirty="0">
                <a:latin typeface="Trebuchet MS"/>
                <a:cs typeface="Trebuchet MS"/>
              </a:rPr>
              <a:t>Random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forest 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SVM.</a:t>
            </a:r>
            <a:endParaRPr sz="20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415"/>
              </a:spcBef>
              <a:buAutoNum type="arabicPeriod" startAt="3"/>
              <a:tabLst>
                <a:tab pos="316230" algn="l"/>
              </a:tabLst>
            </a:pPr>
            <a:r>
              <a:rPr sz="2000" spc="-5" dirty="0">
                <a:latin typeface="Trebuchet MS"/>
                <a:cs typeface="Trebuchet MS"/>
              </a:rPr>
              <a:t>Liver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Damage:</a:t>
            </a:r>
            <a:endParaRPr sz="2000">
              <a:latin typeface="Trebuchet MS"/>
              <a:cs typeface="Trebuchet MS"/>
            </a:endParaRPr>
          </a:p>
          <a:p>
            <a:pPr marL="773430" marR="1706880" lvl="1" indent="-773430">
              <a:lnSpc>
                <a:spcPct val="116500"/>
              </a:lnSpc>
              <a:buAutoNum type="arabicPeriod"/>
              <a:tabLst>
                <a:tab pos="773430" algn="l"/>
              </a:tabLst>
            </a:pPr>
            <a:r>
              <a:rPr sz="2000" spc="-5" dirty="0">
                <a:latin typeface="Trebuchet MS"/>
                <a:cs typeface="Trebuchet MS"/>
              </a:rPr>
              <a:t>dataset- ILPD- number </a:t>
            </a:r>
            <a:r>
              <a:rPr sz="2000" dirty="0">
                <a:latin typeface="Trebuchet MS"/>
                <a:cs typeface="Trebuchet MS"/>
              </a:rPr>
              <a:t>of samples:583  </a:t>
            </a:r>
            <a:r>
              <a:rPr sz="2000" spc="-5" dirty="0">
                <a:latin typeface="Trebuchet MS"/>
                <a:cs typeface="Trebuchet MS"/>
              </a:rPr>
              <a:t>independent Variables:10,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dependent:1</a:t>
            </a:r>
            <a:endParaRPr sz="2000">
              <a:latin typeface="Trebuchet MS"/>
              <a:cs typeface="Trebuchet MS"/>
            </a:endParaRPr>
          </a:p>
          <a:p>
            <a:pPr marL="772795" lvl="1" indent="-30353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773430" algn="l"/>
              </a:tabLst>
            </a:pPr>
            <a:r>
              <a:rPr sz="2000" spc="-5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Pre-processing</a:t>
            </a:r>
            <a:endParaRPr sz="200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rebuchet MS"/>
                <a:cs typeface="Trebuchet MS"/>
              </a:rPr>
              <a:t>-&gt;Imputer is used </a:t>
            </a:r>
            <a:r>
              <a:rPr sz="2000" dirty="0">
                <a:latin typeface="Trebuchet MS"/>
                <a:cs typeface="Trebuchet MS"/>
              </a:rPr>
              <a:t>for missing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Trebuchet MS"/>
                <a:cs typeface="Trebuchet MS"/>
              </a:rPr>
              <a:t>-&gt; </a:t>
            </a:r>
            <a:r>
              <a:rPr sz="2000" dirty="0">
                <a:latin typeface="Trebuchet MS"/>
                <a:cs typeface="Trebuchet MS"/>
              </a:rPr>
              <a:t>SMOTE Over Sampling Technique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772795" lvl="1" indent="-303530">
              <a:lnSpc>
                <a:spcPct val="100000"/>
              </a:lnSpc>
              <a:spcBef>
                <a:spcPts val="405"/>
              </a:spcBef>
              <a:buAutoNum type="arabicPeriod" startAt="3"/>
              <a:tabLst>
                <a:tab pos="773430" algn="l"/>
              </a:tabLst>
            </a:pPr>
            <a:r>
              <a:rPr sz="2000" spc="-5" dirty="0">
                <a:latin typeface="Trebuchet MS"/>
                <a:cs typeface="Trebuchet MS"/>
              </a:rPr>
              <a:t>Classification </a:t>
            </a:r>
            <a:r>
              <a:rPr sz="2000" dirty="0">
                <a:latin typeface="Trebuchet MS"/>
                <a:cs typeface="Trebuchet MS"/>
              </a:rPr>
              <a:t>Algorithm: SVM classifier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Logistic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Regression.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81911"/>
            <a:ext cx="7620000" cy="35560"/>
          </a:xfrm>
          <a:custGeom>
            <a:avLst/>
            <a:gdLst/>
            <a:ahLst/>
            <a:cxnLst/>
            <a:rect l="l" t="t" r="r" b="b"/>
            <a:pathLst>
              <a:path w="7620000" h="35559">
                <a:moveTo>
                  <a:pt x="7620000" y="0"/>
                </a:moveTo>
                <a:lnTo>
                  <a:pt x="0" y="0"/>
                </a:lnTo>
                <a:lnTo>
                  <a:pt x="0" y="35051"/>
                </a:lnTo>
                <a:lnTo>
                  <a:pt x="7620000" y="35051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654452"/>
            <a:ext cx="8002905" cy="37317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09"/>
              </a:spcBef>
            </a:pPr>
            <a:r>
              <a:rPr lang="en-US" sz="2000" dirty="0">
                <a:latin typeface="Trebuchet MS"/>
                <a:cs typeface="Trebuchet MS"/>
              </a:rPr>
              <a:t>Datasets of Liver and Hepatitis C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3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Proposed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1B0E2-2E8D-8847-A371-EF492ECC0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40" y="3610759"/>
            <a:ext cx="7312659" cy="1247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A8104-6215-4045-86EA-CB046D16A2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447" y="4953000"/>
            <a:ext cx="7312659" cy="157149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14FF3-FE4B-BA40-A62B-0E84B67A8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2" y="2133600"/>
            <a:ext cx="7345352" cy="12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7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1510</Words>
  <Application>Microsoft Macintosh PowerPoint</Application>
  <PresentationFormat>On-screen Show (4:3)</PresentationFormat>
  <Paragraphs>311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Office Theme</vt:lpstr>
      <vt:lpstr>Project Work : Final ISA(Review 4) /  ESA 2020</vt:lpstr>
      <vt:lpstr>Problem Statement</vt:lpstr>
      <vt:lpstr>User Profile</vt:lpstr>
      <vt:lpstr>Literature Survey</vt:lpstr>
      <vt:lpstr>Literature Survey</vt:lpstr>
      <vt:lpstr>PowerPoint Presentation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Why Your Solution is Better?</vt:lpstr>
      <vt:lpstr>Technologies / Methodologies</vt:lpstr>
      <vt:lpstr>Dependencies and Risks</vt:lpstr>
      <vt:lpstr>System Architecture</vt:lpstr>
      <vt:lpstr>UI/ Use Case</vt:lpstr>
      <vt:lpstr>Modules</vt:lpstr>
      <vt:lpstr>Implementation Details</vt:lpstr>
      <vt:lpstr>Design Approach</vt:lpstr>
      <vt:lpstr>Project Completion</vt:lpstr>
      <vt:lpstr>Project Results</vt:lpstr>
      <vt:lpstr>PowerPoint Presentation</vt:lpstr>
      <vt:lpstr>PowerPoint Presentation</vt:lpstr>
      <vt:lpstr>Planned Effort Vs Actual Effort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M, Sumukha</cp:lastModifiedBy>
  <cp:revision>12</cp:revision>
  <dcterms:created xsi:type="dcterms:W3CDTF">2020-06-22T07:11:21Z</dcterms:created>
  <dcterms:modified xsi:type="dcterms:W3CDTF">2020-06-22T11:48:43Z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2020-06-22T00:00:00Z</vt:filetime>
  </property>
</Properties>
</file>