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BF2596-2648-4A36-8F69-2159CCA7ED64}">
  <a:tblStyle styleId="{20BF2596-2648-4A36-8F69-2159CCA7ED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6c495bf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6c495bf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c495bf6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6c495bf6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c495bf6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c495bf6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6c495bf6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6c495bf6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6c495bf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6c495bf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6c495bf6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6c495bf6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c495bf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6c495bf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c495bf6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c495bf6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6c495bf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6c495bf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6c495bf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6c495bf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269184d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269184d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6c495bf6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6c495bf6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6c495bf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6c495bf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e08a84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e08a84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269184d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269184d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269184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269184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69184d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69184d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269184dc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269184dc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69184dc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269184dc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08a840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08a840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6c495b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6c495b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qhqu5KKKtvamdxuOXL7N5cmsX-qFK4e1/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B1mtoIBjdowkdqubTZcl2IZGy74K-0WK/view" TargetMode="Externa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B1mtoIBjdowkdqubTZcl2IZGy74K-0WK/view" TargetMode="Externa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sumukhaithal6/Enduro-Imitation-Lear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OGAInLZRnOpAUQQzcFcj39qlzQxrki6t/view" TargetMode="Externa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v94oiAiM5slIrEL7x_UqQP5c3g8xLpd8/vie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Enduro</a:t>
            </a:r>
            <a:endParaRPr/>
          </a:p>
        </p:txBody>
      </p:sp>
      <p:sp>
        <p:nvSpPr>
          <p:cNvPr id="56" name="Google Shape;56;p13"/>
          <p:cNvSpPr txBox="1"/>
          <p:nvPr/>
        </p:nvSpPr>
        <p:spPr>
          <a:xfrm>
            <a:off x="5795200" y="4281575"/>
            <a:ext cx="315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Dhruva Kashyap: PES1201801457</a:t>
            </a:r>
            <a:endParaRPr>
              <a:solidFill>
                <a:schemeClr val="dk1"/>
              </a:solidFill>
            </a:endParaRPr>
          </a:p>
          <a:p>
            <a:pPr indent="0" lvl="0" marL="0" rtl="0" algn="l">
              <a:spcBef>
                <a:spcPts val="0"/>
              </a:spcBef>
              <a:spcAft>
                <a:spcPts val="0"/>
              </a:spcAft>
              <a:buNone/>
            </a:pPr>
            <a:r>
              <a:rPr lang="en">
                <a:solidFill>
                  <a:schemeClr val="dk1"/>
                </a:solidFill>
              </a:rPr>
              <a:t>Sumukh Aithal K: PES1201801461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Architecture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3 different model architectures</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15" name="Google Shape;115;p22"/>
          <p:cNvGraphicFramePr/>
          <p:nvPr/>
        </p:nvGraphicFramePr>
        <p:xfrm>
          <a:off x="2119800" y="2007550"/>
          <a:ext cx="3000000" cy="3000000"/>
        </p:xfrm>
        <a:graphic>
          <a:graphicData uri="http://schemas.openxmlformats.org/drawingml/2006/table">
            <a:tbl>
              <a:tblPr>
                <a:noFill/>
                <a:tableStyleId>{20BF2596-2648-4A36-8F69-2159CCA7ED64}</a:tableStyleId>
              </a:tblPr>
              <a:tblGrid>
                <a:gridCol w="2413000"/>
                <a:gridCol w="2413000"/>
              </a:tblGrid>
              <a:tr h="381000">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Number of Parameters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dk1"/>
                          </a:solidFill>
                        </a:rPr>
                        <a:t>SimpleNet</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2639801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BigNet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1007193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ResNet18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11284041</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LeNet</a:t>
            </a:r>
            <a:endParaRPr/>
          </a:p>
        </p:txBody>
      </p:sp>
      <p:pic>
        <p:nvPicPr>
          <p:cNvPr id="121" name="Google Shape;121;p23"/>
          <p:cNvPicPr preferRelativeResize="0"/>
          <p:nvPr/>
        </p:nvPicPr>
        <p:blipFill>
          <a:blip r:embed="rId3">
            <a:alphaModFix/>
          </a:blip>
          <a:stretch>
            <a:fillRect/>
          </a:stretch>
        </p:blipFill>
        <p:spPr>
          <a:xfrm>
            <a:off x="171938" y="1266400"/>
            <a:ext cx="8800125" cy="261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a:t>
            </a:r>
            <a:endParaRPr/>
          </a:p>
        </p:txBody>
      </p:sp>
      <p:pic>
        <p:nvPicPr>
          <p:cNvPr id="127" name="Google Shape;127;p24"/>
          <p:cNvPicPr preferRelativeResize="0"/>
          <p:nvPr/>
        </p:nvPicPr>
        <p:blipFill>
          <a:blip r:embed="rId3">
            <a:alphaModFix/>
          </a:blip>
          <a:stretch>
            <a:fillRect/>
          </a:stretch>
        </p:blipFill>
        <p:spPr>
          <a:xfrm>
            <a:off x="1844600" y="1017725"/>
            <a:ext cx="6703776" cy="360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Optimizer: Adam and SGD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Batch Size: 64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Epochs: 50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Loss: Cross Entropy Loss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Modeled the problem as 9 class classification problem.</a:t>
            </a:r>
            <a:endParaRPr>
              <a:solidFill>
                <a:schemeClr val="dk1"/>
              </a:solidFill>
            </a:endParaRPr>
          </a:p>
          <a:p>
            <a:pPr indent="0" lvl="0" marL="0" rtl="0" algn="l">
              <a:spcBef>
                <a:spcPts val="1200"/>
              </a:spcBef>
              <a:spcAft>
                <a:spcPts val="0"/>
              </a:spcAft>
              <a:buNone/>
            </a:pPr>
            <a:r>
              <a:rPr lang="en">
                <a:solidFill>
                  <a:schemeClr val="dk1"/>
                </a:solidFill>
              </a:rPr>
              <a:t>We used optuna to run 100 trials for hyperparameter optimization.</a:t>
            </a:r>
            <a:endParaRPr>
              <a:solidFill>
                <a:schemeClr val="dk1"/>
              </a:solidFill>
            </a:endParaRPr>
          </a:p>
          <a:p>
            <a:pPr indent="0" lvl="0" marL="0" rtl="0" algn="l">
              <a:spcBef>
                <a:spcPts val="1200"/>
              </a:spcBef>
              <a:spcAft>
                <a:spcPts val="1200"/>
              </a:spcAft>
              <a:buNone/>
            </a:pPr>
            <a:r>
              <a:rPr lang="en">
                <a:solidFill>
                  <a:schemeClr val="dk1"/>
                </a:solidFill>
              </a:rPr>
              <a:t>We cropped the image to 160 x 160 and observed improvements.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0" name="Google Shape;140;p26"/>
          <p:cNvGraphicFramePr/>
          <p:nvPr/>
        </p:nvGraphicFramePr>
        <p:xfrm>
          <a:off x="602300" y="1809750"/>
          <a:ext cx="3000000" cy="3000000"/>
        </p:xfrm>
        <a:graphic>
          <a:graphicData uri="http://schemas.openxmlformats.org/drawingml/2006/table">
            <a:tbl>
              <a:tblPr>
                <a:noFill/>
                <a:tableStyleId>{20BF2596-2648-4A36-8F69-2159CCA7ED64}</a:tableStyleId>
              </a:tblPr>
              <a:tblGrid>
                <a:gridCol w="1106050"/>
                <a:gridCol w="986675"/>
                <a:gridCol w="616300"/>
                <a:gridCol w="1317150"/>
                <a:gridCol w="1405775"/>
                <a:gridCol w="2157250"/>
              </a:tblGrid>
              <a:tr h="381000">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Optimizer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Rank</a:t>
                      </a:r>
                      <a:endParaRPr>
                        <a:solidFill>
                          <a:schemeClr val="dk1"/>
                        </a:solidFill>
                      </a:endParaRPr>
                    </a:p>
                    <a:p>
                      <a:pPr indent="0" lvl="0" marL="0" rtl="0" algn="l">
                        <a:spcBef>
                          <a:spcPts val="0"/>
                        </a:spcBef>
                        <a:spcAft>
                          <a:spcPts val="0"/>
                        </a:spcAft>
                        <a:buNone/>
                      </a:pPr>
                      <a:r>
                        <a:rPr lang="en">
                          <a:solidFill>
                            <a:schemeClr val="dk1"/>
                          </a:solidFill>
                        </a:rPr>
                        <a:t>(in Level 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Rank</a:t>
                      </a:r>
                      <a:endParaRPr>
                        <a:solidFill>
                          <a:schemeClr val="dk1"/>
                        </a:solidFill>
                      </a:endParaRPr>
                    </a:p>
                    <a:p>
                      <a:pPr indent="0" lvl="0" marL="0" rtl="0" algn="l">
                        <a:spcBef>
                          <a:spcPts val="0"/>
                        </a:spcBef>
                        <a:spcAft>
                          <a:spcPts val="0"/>
                        </a:spcAft>
                        <a:buNone/>
                      </a:pPr>
                      <a:r>
                        <a:rPr lang="en">
                          <a:solidFill>
                            <a:schemeClr val="dk1"/>
                          </a:solidFill>
                        </a:rPr>
                        <a:t>(in Level 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Number of Cars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SimpleNet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Adam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1e-5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BigNet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SGD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5e-3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ResNet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Adam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1e-3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350</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444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SimpleNet model</a:t>
            </a:r>
            <a:endParaRPr/>
          </a:p>
        </p:txBody>
      </p:sp>
      <p:sp>
        <p:nvSpPr>
          <p:cNvPr id="146" name="Google Shape;146;p27"/>
          <p:cNvSpPr txBox="1"/>
          <p:nvPr>
            <p:ph idx="1" type="body"/>
          </p:nvPr>
        </p:nvSpPr>
        <p:spPr>
          <a:xfrm>
            <a:off x="311700" y="1152475"/>
            <a:ext cx="40821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title="Simplebest.mp4">
            <a:hlinkClick r:id="rId3"/>
          </p:cNvPr>
          <p:cNvPicPr preferRelativeResize="0"/>
          <p:nvPr/>
        </p:nvPicPr>
        <p:blipFill>
          <a:blip r:embed="rId4">
            <a:alphaModFix/>
          </a:blip>
          <a:stretch>
            <a:fillRect/>
          </a:stretch>
        </p:blipFill>
        <p:spPr>
          <a:xfrm>
            <a:off x="5227600" y="0"/>
            <a:ext cx="39164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BigNet model</a:t>
            </a:r>
            <a:endParaRPr/>
          </a:p>
        </p:txBody>
      </p:sp>
      <p:sp>
        <p:nvSpPr>
          <p:cNvPr id="153" name="Google Shape;153;p28"/>
          <p:cNvSpPr txBox="1"/>
          <p:nvPr>
            <p:ph idx="1" type="body"/>
          </p:nvPr>
        </p:nvSpPr>
        <p:spPr>
          <a:xfrm>
            <a:off x="311700" y="1152475"/>
            <a:ext cx="469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8" title="Bigbest.mp4">
            <a:hlinkClick r:id="rId3"/>
          </p:cNvPr>
          <p:cNvPicPr preferRelativeResize="0"/>
          <p:nvPr/>
        </p:nvPicPr>
        <p:blipFill>
          <a:blip r:embed="rId4">
            <a:alphaModFix/>
          </a:blip>
          <a:stretch>
            <a:fillRect/>
          </a:stretch>
        </p:blipFill>
        <p:spPr>
          <a:xfrm>
            <a:off x="5225152" y="0"/>
            <a:ext cx="391885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1st Place</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9"/>
          <p:cNvPicPr preferRelativeResize="0"/>
          <p:nvPr/>
        </p:nvPicPr>
        <p:blipFill>
          <a:blip r:embed="rId3">
            <a:alphaModFix/>
          </a:blip>
          <a:stretch>
            <a:fillRect/>
          </a:stretch>
        </p:blipFill>
        <p:spPr>
          <a:xfrm>
            <a:off x="3217933" y="0"/>
            <a:ext cx="4167285"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ResNet model</a:t>
            </a:r>
            <a:endParaRPr/>
          </a:p>
        </p:txBody>
      </p:sp>
      <p:sp>
        <p:nvSpPr>
          <p:cNvPr id="167" name="Google Shape;167;p30"/>
          <p:cNvSpPr txBox="1"/>
          <p:nvPr>
            <p:ph idx="1" type="body"/>
          </p:nvPr>
        </p:nvSpPr>
        <p:spPr>
          <a:xfrm>
            <a:off x="311700" y="1152475"/>
            <a:ext cx="392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0" title="Bigbest.mp4">
            <a:hlinkClick r:id="rId3"/>
          </p:cNvPr>
          <p:cNvPicPr preferRelativeResize="0"/>
          <p:nvPr/>
        </p:nvPicPr>
        <p:blipFill>
          <a:blip r:embed="rId4">
            <a:alphaModFix/>
          </a:blip>
          <a:stretch>
            <a:fillRect/>
          </a:stretch>
        </p:blipFill>
        <p:spPr>
          <a:xfrm>
            <a:off x="5223300" y="0"/>
            <a:ext cx="3920700" cy="51459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Limited Training Data</a:t>
            </a:r>
            <a:br>
              <a:rPr lang="en">
                <a:solidFill>
                  <a:schemeClr val="dk1"/>
                </a:solidFill>
              </a:rPr>
            </a:br>
            <a:br>
              <a:rPr lang="en">
                <a:solidFill>
                  <a:schemeClr val="dk1"/>
                </a:solidFill>
              </a:rPr>
            </a:br>
            <a:r>
              <a:rPr lang="en">
                <a:solidFill>
                  <a:schemeClr val="dk1"/>
                </a:solidFill>
              </a:rPr>
              <a:t>We only played the game only till 2 levels. Also we did not play the perfect game. Thus the model had to learn from us</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Compute</a:t>
            </a:r>
            <a:br>
              <a:rPr lang="en">
                <a:solidFill>
                  <a:schemeClr val="dk1"/>
                </a:solidFill>
              </a:rPr>
            </a:br>
            <a:br>
              <a:rPr lang="en">
                <a:solidFill>
                  <a:schemeClr val="dk1"/>
                </a:solidFill>
              </a:rPr>
            </a:br>
            <a:r>
              <a:rPr lang="en">
                <a:solidFill>
                  <a:schemeClr val="dk1"/>
                </a:solidFill>
              </a:rPr>
              <a:t>Training ResNet like models was computationally expensive.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44825" y="31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Enduro</a:t>
            </a:r>
            <a:endParaRPr/>
          </a:p>
        </p:txBody>
      </p:sp>
      <p:pic>
        <p:nvPicPr>
          <p:cNvPr id="62" name="Google Shape;62;p14"/>
          <p:cNvPicPr preferRelativeResize="0"/>
          <p:nvPr/>
        </p:nvPicPr>
        <p:blipFill>
          <a:blip r:embed="rId3">
            <a:alphaModFix/>
          </a:blip>
          <a:stretch>
            <a:fillRect/>
          </a:stretch>
        </p:blipFill>
        <p:spPr>
          <a:xfrm>
            <a:off x="542925" y="1030525"/>
            <a:ext cx="2715575" cy="3653675"/>
          </a:xfrm>
          <a:prstGeom prst="rect">
            <a:avLst/>
          </a:prstGeom>
          <a:noFill/>
          <a:ln>
            <a:noFill/>
          </a:ln>
        </p:spPr>
      </p:pic>
      <p:pic>
        <p:nvPicPr>
          <p:cNvPr id="63" name="Google Shape;63;p14"/>
          <p:cNvPicPr preferRelativeResize="0"/>
          <p:nvPr/>
        </p:nvPicPr>
        <p:blipFill>
          <a:blip r:embed="rId4">
            <a:alphaModFix/>
          </a:blip>
          <a:stretch>
            <a:fillRect/>
          </a:stretch>
        </p:blipFill>
        <p:spPr>
          <a:xfrm>
            <a:off x="3599300" y="1002478"/>
            <a:ext cx="5310615" cy="365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r>
              <a:rPr lang="en"/>
              <a:t> </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Imitation learning is a powerful method to solve challenging reinforcement learning tasks</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a:t>
            </a:r>
            <a:r>
              <a:rPr lang="en">
                <a:solidFill>
                  <a:schemeClr val="dk1"/>
                </a:solidFill>
              </a:rPr>
              <a:t>imple model with very limited training data was able to play well.</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Model weights</a:t>
            </a:r>
            <a:endParaRPr/>
          </a:p>
        </p:txBody>
      </p:sp>
      <p:sp>
        <p:nvSpPr>
          <p:cNvPr id="186" name="Google Shape;186;p3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57200" lvl="0" marL="914400" rtl="0" algn="l">
              <a:spcBef>
                <a:spcPts val="0"/>
              </a:spcBef>
              <a:spcAft>
                <a:spcPts val="1200"/>
              </a:spcAft>
              <a:buNone/>
            </a:pPr>
            <a:r>
              <a:rPr lang="en" u="sng">
                <a:solidFill>
                  <a:schemeClr val="hlink"/>
                </a:solidFill>
                <a:hlinkClick r:id="rId3"/>
              </a:rPr>
              <a:t>https://github.com/sumukhaithal6/Enduro-Imitation-Learning</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658375" y="1508375"/>
            <a:ext cx="30201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120"/>
              <a:t>Thank you</a:t>
            </a:r>
            <a:endParaRPr sz="4120"/>
          </a:p>
        </p:txBody>
      </p:sp>
      <p:pic>
        <p:nvPicPr>
          <p:cNvPr id="192" name="Google Shape;192;p34"/>
          <p:cNvPicPr preferRelativeResize="0"/>
          <p:nvPr/>
        </p:nvPicPr>
        <p:blipFill rotWithShape="1">
          <a:blip r:embed="rId3">
            <a:alphaModFix/>
          </a:blip>
          <a:srcRect b="1652" l="4671" r="0" t="0"/>
          <a:stretch/>
        </p:blipFill>
        <p:spPr>
          <a:xfrm>
            <a:off x="3678475" y="119125"/>
            <a:ext cx="3622875" cy="490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Game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i="1" lang="en">
                <a:solidFill>
                  <a:schemeClr val="dk1"/>
                </a:solidFill>
              </a:rPr>
              <a:t>Enduro</a:t>
            </a:r>
            <a:r>
              <a:rPr lang="en">
                <a:solidFill>
                  <a:schemeClr val="dk1"/>
                </a:solidFill>
              </a:rPr>
              <a:t> consists of maneuvering a race car in the National Enduro, a long-distance endurance race. </a:t>
            </a:r>
            <a:endParaRPr>
              <a:solidFill>
                <a:schemeClr val="dk1"/>
              </a:solidFill>
            </a:endParaRPr>
          </a:p>
          <a:p>
            <a:pPr indent="0" lvl="0" marL="0" rtl="0" algn="l">
              <a:spcBef>
                <a:spcPts val="1200"/>
              </a:spcBef>
              <a:spcAft>
                <a:spcPts val="0"/>
              </a:spcAft>
              <a:buNone/>
            </a:pPr>
            <a:r>
              <a:rPr lang="en">
                <a:solidFill>
                  <a:schemeClr val="dk1"/>
                </a:solidFill>
              </a:rPr>
              <a:t>The object of the race is to pass a certain number of cars each day.</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Doing so will allow the player to continue racing for the next day. The driver must avoid other racers and pass 200 cars on the first day, and 300 cars with each following day.</a:t>
            </a:r>
            <a:endParaRPr baseline="30000" u="sng">
              <a:solidFill>
                <a:schemeClr val="hlink"/>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From Wikipedia.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a:t>
            </a:r>
            <a:endParaRPr/>
          </a:p>
        </p:txBody>
      </p:sp>
      <p:sp>
        <p:nvSpPr>
          <p:cNvPr id="75" name="Google Shape;75;p16"/>
          <p:cNvSpPr txBox="1"/>
          <p:nvPr/>
        </p:nvSpPr>
        <p:spPr>
          <a:xfrm>
            <a:off x="609650" y="1534650"/>
            <a:ext cx="340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Pro-MLG gameplay.</a:t>
            </a:r>
            <a:endParaRPr/>
          </a:p>
          <a:p>
            <a:pPr indent="0" lvl="0" marL="0" rtl="0" algn="l">
              <a:spcBef>
                <a:spcPts val="0"/>
              </a:spcBef>
              <a:spcAft>
                <a:spcPts val="0"/>
              </a:spcAft>
              <a:buNone/>
            </a:pPr>
            <a:r>
              <a:rPr lang="en">
                <a:solidFill>
                  <a:schemeClr val="dk1"/>
                </a:solidFill>
              </a:rPr>
              <a:t>Played by us.</a:t>
            </a:r>
            <a:endParaRPr>
              <a:solidFill>
                <a:schemeClr val="dk1"/>
              </a:solidFill>
            </a:endParaRPr>
          </a:p>
        </p:txBody>
      </p:sp>
      <p:pic>
        <p:nvPicPr>
          <p:cNvPr id="76" name="Google Shape;76;p16" title="video.mp4">
            <a:hlinkClick r:id="rId3"/>
          </p:cNvPr>
          <p:cNvPicPr preferRelativeResize="0"/>
          <p:nvPr/>
        </p:nvPicPr>
        <p:blipFill>
          <a:blip r:embed="rId4">
            <a:alphaModFix/>
          </a:blip>
          <a:stretch>
            <a:fillRect/>
          </a:stretch>
        </p:blipFill>
        <p:spPr>
          <a:xfrm>
            <a:off x="5225143" y="0"/>
            <a:ext cx="391885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Space and Action Space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this environment, the observation is an RGB image of the screen, which is an array of shape (210, 160, 3).</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Each action is repeatedly performed for a duration of k frames, where k is uniformly sampled from {2,3,4}</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Action Space: Discrete(9);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9 Actions</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PLAYER_A_NOOP:0</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PLAYER_A_FIRE:1 (</a:t>
            </a:r>
            <a:r>
              <a:rPr lang="en">
                <a:solidFill>
                  <a:schemeClr val="dk1"/>
                </a:solidFill>
              </a:rPr>
              <a:t>Accelerate</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PLAYER_A_RIGHT:2</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PLAYER_A_LEFT:3</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PLAYER_A_DOWN:4</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PLAYER_A_DOWNRIGHT:5</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PLAYER_A_DOWNLEFT:6</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PLAYER_A_RIGHTFIRE:7</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PLAYER_A_LEFTFIRE:8</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gym package, a reward of +1 is given for each car passed and -1 for each car that passes the agent. </a:t>
            </a:r>
            <a:endParaRPr>
              <a:solidFill>
                <a:schemeClr val="dk1"/>
              </a:solidFill>
            </a:endParaRPr>
          </a:p>
          <a:p>
            <a:pPr indent="0" lvl="0" marL="0" rtl="0" algn="l">
              <a:spcBef>
                <a:spcPts val="1200"/>
              </a:spcBef>
              <a:spcAft>
                <a:spcPts val="0"/>
              </a:spcAft>
              <a:buNone/>
            </a:pPr>
            <a:r>
              <a:rPr lang="en">
                <a:solidFill>
                  <a:schemeClr val="dk1"/>
                </a:solidFill>
              </a:rPr>
              <a:t>However, the net reward cannot drop below 0.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model </a:t>
            </a:r>
            <a:r>
              <a:rPr lang="en"/>
              <a:t>Gameplay</a:t>
            </a:r>
            <a:r>
              <a:rPr lang="en"/>
              <a: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Trained for 25 epochs on single 5 minute video.</a:t>
            </a:r>
            <a:endParaRPr>
              <a:solidFill>
                <a:schemeClr val="dk1"/>
              </a:solidFill>
            </a:endParaRPr>
          </a:p>
          <a:p>
            <a:pPr indent="0" lvl="0" marL="0" rtl="0" algn="l">
              <a:spcBef>
                <a:spcPts val="1200"/>
              </a:spcBef>
              <a:spcAft>
                <a:spcPts val="0"/>
              </a:spcAft>
              <a:buNone/>
            </a:pPr>
            <a:r>
              <a:rPr lang="en">
                <a:solidFill>
                  <a:schemeClr val="dk1"/>
                </a:solidFill>
              </a:rPr>
              <a:t>Simple Architecture with 2 Conv layers.</a:t>
            </a:r>
            <a:endParaRPr>
              <a:solidFill>
                <a:schemeClr val="dk1"/>
              </a:solidFill>
            </a:endParaRPr>
          </a:p>
          <a:p>
            <a:pPr indent="0" lvl="0" marL="0" rtl="0" algn="l">
              <a:spcBef>
                <a:spcPts val="1200"/>
              </a:spcBef>
              <a:spcAft>
                <a:spcPts val="0"/>
              </a:spcAft>
              <a:buNone/>
            </a:pPr>
            <a:r>
              <a:rPr lang="en">
                <a:solidFill>
                  <a:schemeClr val="dk1"/>
                </a:solidFill>
              </a:rPr>
              <a:t>SGD with momentum with LR=0.01.</a:t>
            </a:r>
            <a:endParaRPr>
              <a:solidFill>
                <a:schemeClr val="dk1"/>
              </a:solidFill>
            </a:endParaRPr>
          </a:p>
          <a:p>
            <a:pPr indent="0" lvl="0" marL="0" rtl="0" algn="l">
              <a:spcBef>
                <a:spcPts val="1200"/>
              </a:spcBef>
              <a:spcAft>
                <a:spcPts val="0"/>
              </a:spcAft>
              <a:buNone/>
            </a:pPr>
            <a:r>
              <a:rPr lang="en">
                <a:solidFill>
                  <a:schemeClr val="dk1"/>
                </a:solidFill>
              </a:rPr>
              <a:t>Model reaches top 50.</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1" name="Google Shape;101;p20" title="t1.mp4">
            <a:hlinkClick r:id="rId3"/>
          </p:cNvPr>
          <p:cNvPicPr preferRelativeResize="0"/>
          <p:nvPr/>
        </p:nvPicPr>
        <p:blipFill>
          <a:blip r:embed="rId4">
            <a:alphaModFix/>
          </a:blip>
          <a:stretch>
            <a:fillRect/>
          </a:stretch>
        </p:blipFill>
        <p:spPr>
          <a:xfrm>
            <a:off x="5225143" y="0"/>
            <a:ext cx="391885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3 gameplays</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08" name="Google Shape;108;p21"/>
          <p:cNvGraphicFramePr/>
          <p:nvPr/>
        </p:nvGraphicFramePr>
        <p:xfrm>
          <a:off x="952500" y="2000250"/>
          <a:ext cx="3000000" cy="3000000"/>
        </p:xfrm>
        <a:graphic>
          <a:graphicData uri="http://schemas.openxmlformats.org/drawingml/2006/table">
            <a:tbl>
              <a:tblPr>
                <a:noFill/>
                <a:tableStyleId>{20BF2596-2648-4A36-8F69-2159CCA7ED64}</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Duration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Datapoints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t1</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4:57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8194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4911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13316</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