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0.jpeg" ContentType="image/jpeg"/>
  <Override PartName="/ppt/media/image23.jpeg" ContentType="image/jpeg"/>
  <Override PartName="/ppt/media/image7.jpeg" ContentType="image/jpeg"/>
  <Override PartName="/ppt/media/image2.png" ContentType="image/png"/>
  <Override PartName="/ppt/media/image22.jpeg" ContentType="image/jpeg"/>
  <Override PartName="/ppt/media/image9.jpeg" ContentType="image/jpeg"/>
  <Override PartName="/ppt/media/image5.png" ContentType="image/png"/>
  <Override PartName="/ppt/media/image16.jpeg" ContentType="image/jpeg"/>
  <Override PartName="/ppt/media/image24.jpeg" ContentType="image/jpeg"/>
  <Override PartName="/ppt/media/image8.jpeg" ContentType="image/jpeg"/>
  <Override PartName="/ppt/media/image1.png" ContentType="image/png"/>
  <Override PartName="/ppt/media/image19.jpeg" ContentType="image/jpeg"/>
  <Override PartName="/ppt/media/image20.jpeg" ContentType="image/jpeg"/>
  <Override PartName="/ppt/media/image3.png" ContentType="image/png"/>
  <Override PartName="/ppt/media/image4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6.png" ContentType="image/png"/>
  <Override PartName="/ppt/media/image14.jpeg" ContentType="image/jpeg"/>
  <Override PartName="/ppt/media/image15.jpeg" ContentType="image/jpeg"/>
  <Override PartName="/ppt/media/image17.jpeg" ContentType="image/jpeg"/>
  <Override PartName="/ppt/media/image18.jpeg" ContentType="image/jpeg"/>
  <Override PartName="/ppt/media/image21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14/02/20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656BE8-B414-4DF9-A066-3B95D34DBD8B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14/02/20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977E84-FCB2-40B4-A502-40E835C35721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85800" y="1845000"/>
            <a:ext cx="777024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 Solving with 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Quiz #1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371600" y="3886200"/>
            <a:ext cx="6398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1944000" y="4104000"/>
            <a:ext cx="532656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Compiled by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 S Anand (anandms@pes.edu)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5"/>
          <p:cNvSpPr/>
          <p:nvPr/>
        </p:nvSpPr>
        <p:spPr>
          <a:xfrm>
            <a:off x="7931160" y="6192000"/>
            <a:ext cx="122004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6"/>
          <p:cNvSpPr/>
          <p:nvPr/>
        </p:nvSpPr>
        <p:spPr>
          <a:xfrm>
            <a:off x="7848720" y="6172200"/>
            <a:ext cx="83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8305920" y="0"/>
            <a:ext cx="837720" cy="83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1066680" y="1066680"/>
            <a:ext cx="7391160" cy="43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#include&lt;stdio.h&gt;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 s1[50], s2[50] = "Hello";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 = s2;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printf("%s", s1);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– Hello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- No 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- Compile error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- Runtime error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09480" y="838080"/>
            <a:ext cx="801036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will be the output of the following C code?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&lt;stdio.h&gt;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a[3] = {1, 2, 3};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*p = a;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printf("%p\t%p", p, a);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Same address is printed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Different addresses are printed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Compile time error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Nothing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65" dur="indefinite" restart="never" nodeType="tmRoot">
          <p:childTnLst>
            <p:seq>
              <p:cTn id="366" dur="indefinite" nodeType="mainSeq">
                <p:childTnLst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123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123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123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123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123">
                                            <p:txEl>
                                              <p:p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123">
                                            <p:txEl>
                                              <p:p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123">
                                            <p:txEl>
                                              <p:pRg st="8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123">
                                            <p:txEl>
                                              <p:pRg st="8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123">
                                            <p:txEl>
                                              <p:pRg st="8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123">
                                            <p:txEl>
                                              <p:pRg st="8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3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1" dur="500" fill="hold"/>
                                        <p:tgtEl>
                                          <p:spTgt spid="123">
                                            <p:txEl>
                                              <p:pRg st="113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2" dur="500" fill="hold"/>
                                        <p:tgtEl>
                                          <p:spTgt spid="123">
                                            <p:txEl>
                                              <p:pRg st="113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3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7" dur="500" fill="hold"/>
                                        <p:tgtEl>
                                          <p:spTgt spid="123">
                                            <p:txEl>
                                              <p:pRg st="13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8" dur="500" fill="hold"/>
                                        <p:tgtEl>
                                          <p:spTgt spid="123">
                                            <p:txEl>
                                              <p:pRg st="13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58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3" dur="500" fill="hold"/>
                                        <p:tgtEl>
                                          <p:spTgt spid="123">
                                            <p:txEl>
                                              <p:pRg st="158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4" dur="500" fill="hold"/>
                                        <p:tgtEl>
                                          <p:spTgt spid="123">
                                            <p:txEl>
                                              <p:pRg st="158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7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9" dur="500" fill="hold"/>
                                        <p:tgtEl>
                                          <p:spTgt spid="123">
                                            <p:txEl>
                                              <p:pRg st="17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0" dur="500" fill="hold"/>
                                        <p:tgtEl>
                                          <p:spTgt spid="123">
                                            <p:txEl>
                                              <p:pRg st="17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7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5" dur="500" fill="hold"/>
                                        <p:tgtEl>
                                          <p:spTgt spid="123">
                                            <p:txEl>
                                              <p:pRg st="17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6" dur="500" fill="hold"/>
                                        <p:tgtEl>
                                          <p:spTgt spid="123">
                                            <p:txEl>
                                              <p:pRg st="17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03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1" dur="500" fill="hold"/>
                                        <p:tgtEl>
                                          <p:spTgt spid="123">
                                            <p:txEl>
                                              <p:pRg st="203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2" dur="500" fill="hold"/>
                                        <p:tgtEl>
                                          <p:spTgt spid="123">
                                            <p:txEl>
                                              <p:pRg st="203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38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7" dur="500" fill="hold"/>
                                        <p:tgtEl>
                                          <p:spTgt spid="123">
                                            <p:txEl>
                                              <p:pRg st="238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8" dur="500" fill="hold"/>
                                        <p:tgtEl>
                                          <p:spTgt spid="123">
                                            <p:txEl>
                                              <p:pRg st="238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60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3" dur="500" fill="hold"/>
                                        <p:tgtEl>
                                          <p:spTgt spid="123">
                                            <p:txEl>
                                              <p:pRg st="260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4" dur="500" fill="hold"/>
                                        <p:tgtEl>
                                          <p:spTgt spid="123">
                                            <p:txEl>
                                              <p:pRg st="260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9480" y="838080"/>
            <a:ext cx="8010360" cy="52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will be the output of the following C code?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&lt;stdio.h&gt;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 *s= "hello";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 *p = s;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printf("%c\t%c", p[0], s[1]);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Run time error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h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h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45" dur="indefinite" restart="never" nodeType="tmRoot">
          <p:childTnLst>
            <p:seq>
              <p:cTn id="446" dur="indefinite" nodeType="mainSeq">
                <p:childTnLst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1" dur="500" fill="hold"/>
                                        <p:tgtEl>
                                          <p:spTgt spid="127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2" dur="500" fill="hold"/>
                                        <p:tgtEl>
                                          <p:spTgt spid="127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7" dur="500" fill="hold"/>
                                        <p:tgtEl>
                                          <p:spTgt spid="127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8" dur="500" fill="hold"/>
                                        <p:tgtEl>
                                          <p:spTgt spid="127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3" dur="500" fill="hold"/>
                                        <p:tgtEl>
                                          <p:spTgt spid="127">
                                            <p:txEl>
                                              <p:pRg st="6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4" dur="500" fill="hold"/>
                                        <p:tgtEl>
                                          <p:spTgt spid="127">
                                            <p:txEl>
                                              <p:pRg st="6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9" dur="500" fill="hold"/>
                                        <p:tgtEl>
                                          <p:spTgt spid="127">
                                            <p:txEl>
                                              <p:pRg st="8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0" dur="500" fill="hold"/>
                                        <p:tgtEl>
                                          <p:spTgt spid="127">
                                            <p:txEl>
                                              <p:pRg st="8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5" dur="500" fill="hold"/>
                                        <p:tgtEl>
                                          <p:spTgt spid="127">
                                            <p:txEl>
                                              <p:pRg st="8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6" dur="500" fill="hold"/>
                                        <p:tgtEl>
                                          <p:spTgt spid="127">
                                            <p:txEl>
                                              <p:pRg st="8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0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1" dur="500" fill="hold"/>
                                        <p:tgtEl>
                                          <p:spTgt spid="127">
                                            <p:txEl>
                                              <p:pRg st="10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2" dur="500" fill="hold"/>
                                        <p:tgtEl>
                                          <p:spTgt spid="127">
                                            <p:txEl>
                                              <p:pRg st="10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27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7" dur="500" fill="hold"/>
                                        <p:tgtEl>
                                          <p:spTgt spid="127">
                                            <p:txEl>
                                              <p:pRg st="127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8" dur="500" fill="hold"/>
                                        <p:tgtEl>
                                          <p:spTgt spid="127">
                                            <p:txEl>
                                              <p:pRg st="127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61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3" dur="500" fill="hold"/>
                                        <p:tgtEl>
                                          <p:spTgt spid="127">
                                            <p:txEl>
                                              <p:pRg st="161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4" dur="500" fill="hold"/>
                                        <p:tgtEl>
                                          <p:spTgt spid="127">
                                            <p:txEl>
                                              <p:pRg st="161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75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9" dur="500" fill="hold"/>
                                        <p:tgtEl>
                                          <p:spTgt spid="127">
                                            <p:txEl>
                                              <p:pRg st="175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0" dur="500" fill="hold"/>
                                        <p:tgtEl>
                                          <p:spTgt spid="127">
                                            <p:txEl>
                                              <p:pRg st="175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7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5" dur="500" fill="hold"/>
                                        <p:tgtEl>
                                          <p:spTgt spid="127">
                                            <p:txEl>
                                              <p:pRg st="17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6" dur="500" fill="hold"/>
                                        <p:tgtEl>
                                          <p:spTgt spid="127">
                                            <p:txEl>
                                              <p:pRg st="17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9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1" dur="500" fill="hold"/>
                                        <p:tgtEl>
                                          <p:spTgt spid="127">
                                            <p:txEl>
                                              <p:pRg st="19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2" dur="500" fill="hold"/>
                                        <p:tgtEl>
                                          <p:spTgt spid="127">
                                            <p:txEl>
                                              <p:pRg st="19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03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7" dur="500" fill="hold"/>
                                        <p:tgtEl>
                                          <p:spTgt spid="127">
                                            <p:txEl>
                                              <p:pRg st="203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8" dur="500" fill="hold"/>
                                        <p:tgtEl>
                                          <p:spTgt spid="127">
                                            <p:txEl>
                                              <p:pRg st="203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11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3" dur="500" fill="hold"/>
                                        <p:tgtEl>
                                          <p:spTgt spid="127">
                                            <p:txEl>
                                              <p:pRg st="211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4" dur="500" fill="hold"/>
                                        <p:tgtEl>
                                          <p:spTgt spid="127">
                                            <p:txEl>
                                              <p:pRg st="211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09480" y="838080"/>
            <a:ext cx="8010360" cy="52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will be the output of the following C code?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&lt;stdio.h&gt;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 *s= "hello";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 *p = s;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printf("%c\t%c", *(p + 3),  s[1]);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l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25" dur="indefinite" restart="never" nodeType="tmRoot">
          <p:childTnLst>
            <p:seq>
              <p:cTn id="526" dur="indefinite" nodeType="mainSeq">
                <p:childTnLst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1" dur="500" fill="hold"/>
                                        <p:tgtEl>
                                          <p:spTgt spid="131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2" dur="500" fill="hold"/>
                                        <p:tgtEl>
                                          <p:spTgt spid="131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7" dur="500" fill="hold"/>
                                        <p:tgtEl>
                                          <p:spTgt spid="131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8" dur="500" fill="hold"/>
                                        <p:tgtEl>
                                          <p:spTgt spid="131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3" dur="500" fill="hold"/>
                                        <p:tgtEl>
                                          <p:spTgt spid="131">
                                            <p:txEl>
                                              <p:pRg st="6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4" dur="500" fill="hold"/>
                                        <p:tgtEl>
                                          <p:spTgt spid="131">
                                            <p:txEl>
                                              <p:pRg st="6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9" dur="500" fill="hold"/>
                                        <p:tgtEl>
                                          <p:spTgt spid="131">
                                            <p:txEl>
                                              <p:pRg st="8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0" dur="500" fill="hold"/>
                                        <p:tgtEl>
                                          <p:spTgt spid="131">
                                            <p:txEl>
                                              <p:pRg st="8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5" dur="500" fill="hold"/>
                                        <p:tgtEl>
                                          <p:spTgt spid="131">
                                            <p:txEl>
                                              <p:pRg st="8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6" dur="500" fill="hold"/>
                                        <p:tgtEl>
                                          <p:spTgt spid="131">
                                            <p:txEl>
                                              <p:pRg st="8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1" dur="500" fill="hold"/>
                                        <p:tgtEl>
                                          <p:spTgt spid="131">
                                            <p:txEl>
                                              <p:pRg st="10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2" dur="500" fill="hold"/>
                                        <p:tgtEl>
                                          <p:spTgt spid="131">
                                            <p:txEl>
                                              <p:pRg st="10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7" dur="500" fill="hold"/>
                                        <p:tgtEl>
                                          <p:spTgt spid="131">
                                            <p:txEl>
                                              <p:pRg st="12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8" dur="500" fill="hold"/>
                                        <p:tgtEl>
                                          <p:spTgt spid="131">
                                            <p:txEl>
                                              <p:pRg st="12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6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3" dur="500" fill="hold"/>
                                        <p:tgtEl>
                                          <p:spTgt spid="131">
                                            <p:txEl>
                                              <p:pRg st="16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4" dur="500" fill="hold"/>
                                        <p:tgtEl>
                                          <p:spTgt spid="131">
                                            <p:txEl>
                                              <p:pRg st="16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8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9" dur="500" fill="hold"/>
                                        <p:tgtEl>
                                          <p:spTgt spid="131">
                                            <p:txEl>
                                              <p:pRg st="18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0" dur="500" fill="hold"/>
                                        <p:tgtEl>
                                          <p:spTgt spid="131">
                                            <p:txEl>
                                              <p:pRg st="18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83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5" dur="500" fill="hold"/>
                                        <p:tgtEl>
                                          <p:spTgt spid="131">
                                            <p:txEl>
                                              <p:pRg st="183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6" dur="500" fill="hold"/>
                                        <p:tgtEl>
                                          <p:spTgt spid="131">
                                            <p:txEl>
                                              <p:pRg st="183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90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1" dur="500" fill="hold"/>
                                        <p:tgtEl>
                                          <p:spTgt spid="131">
                                            <p:txEl>
                                              <p:pRg st="190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2" dur="500" fill="hold"/>
                                        <p:tgtEl>
                                          <p:spTgt spid="131">
                                            <p:txEl>
                                              <p:pRg st="190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9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7" dur="500" fill="hold"/>
                                        <p:tgtEl>
                                          <p:spTgt spid="131">
                                            <p:txEl>
                                              <p:pRg st="19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8" dur="500" fill="hold"/>
                                        <p:tgtEl>
                                          <p:spTgt spid="131">
                                            <p:txEl>
                                              <p:pRg st="19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0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3" dur="500" fill="hold"/>
                                        <p:tgtEl>
                                          <p:spTgt spid="131">
                                            <p:txEl>
                                              <p:pRg st="20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4" dur="500" fill="hold"/>
                                        <p:tgtEl>
                                          <p:spTgt spid="131">
                                            <p:txEl>
                                              <p:pRg st="20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09480" y="838080"/>
            <a:ext cx="801036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x,y=2,z,a;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 x = y%2)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 =2;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a=2;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printf("%d %d ",z,x);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 some garbage value of z &gt; 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Explanation: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question has some stuff for operator precedence. If the condition of if is met, then z will be initialized to 2 otherwise z will contain garbage value. But the condition of if has two operators: assignment operator and modulus operator. The precedence of modulus is higher than assignment. So y%2 is zero and it’ll be assigned to x. So the value of x becomes zero which is also the effective condition for if. And therefore, condition of if is false.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05" dur="indefinite" restart="never" nodeType="tmRoot">
          <p:childTnLst>
            <p:seq>
              <p:cTn id="606" dur="indefinite" nodeType="mainSeq">
                <p:childTnLst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1" dur="500" fill="hold"/>
                                        <p:tgtEl>
                                          <p:spTgt spid="135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2" dur="500" fill="hold"/>
                                        <p:tgtEl>
                                          <p:spTgt spid="135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7" dur="500" fill="hold"/>
                                        <p:tgtEl>
                                          <p:spTgt spid="135">
                                            <p:txEl>
                                              <p:pRg st="1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8" dur="500" fill="hold"/>
                                        <p:tgtEl>
                                          <p:spTgt spid="135">
                                            <p:txEl>
                                              <p:pRg st="1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3" dur="500" fill="hold"/>
                                        <p:tgtEl>
                                          <p:spTgt spid="135">
                                            <p:txEl>
                                              <p:pRg st="1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4" dur="500" fill="hold"/>
                                        <p:tgtEl>
                                          <p:spTgt spid="135">
                                            <p:txEl>
                                              <p:pRg st="1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9" dur="500" fill="hold"/>
                                        <p:tgtEl>
                                          <p:spTgt spid="135">
                                            <p:txEl>
                                              <p:pRg st="3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0" dur="500" fill="hold"/>
                                        <p:tgtEl>
                                          <p:spTgt spid="135">
                                            <p:txEl>
                                              <p:pRg st="3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5" dur="500" fill="hold"/>
                                        <p:tgtEl>
                                          <p:spTgt spid="135">
                                            <p:txEl>
                                              <p:pRg st="5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6" dur="500" fill="hold"/>
                                        <p:tgtEl>
                                          <p:spTgt spid="135">
                                            <p:txEl>
                                              <p:pRg st="5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1" dur="500" fill="hold"/>
                                        <p:tgtEl>
                                          <p:spTgt spid="135">
                                            <p:txEl>
                                              <p:p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2" dur="500" fill="hold"/>
                                        <p:tgtEl>
                                          <p:spTgt spid="135">
                                            <p:txEl>
                                              <p:p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8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7" dur="500" fill="hold"/>
                                        <p:tgtEl>
                                          <p:spTgt spid="135">
                                            <p:txEl>
                                              <p:pRg st="8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8" dur="500" fill="hold"/>
                                        <p:tgtEl>
                                          <p:spTgt spid="135">
                                            <p:txEl>
                                              <p:pRg st="8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1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3" dur="500" fill="hold"/>
                                        <p:tgtEl>
                                          <p:spTgt spid="135">
                                            <p:txEl>
                                              <p:pRg st="11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4" dur="500" fill="hold"/>
                                        <p:tgtEl>
                                          <p:spTgt spid="135">
                                            <p:txEl>
                                              <p:pRg st="11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27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9" dur="500" fill="hold"/>
                                        <p:tgtEl>
                                          <p:spTgt spid="135">
                                            <p:txEl>
                                              <p:pRg st="127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0" dur="500" fill="hold"/>
                                        <p:tgtEl>
                                          <p:spTgt spid="135">
                                            <p:txEl>
                                              <p:pRg st="127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31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5" dur="500" fill="hold"/>
                                        <p:tgtEl>
                                          <p:spTgt spid="135">
                                            <p:txEl>
                                              <p:pRg st="131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6" dur="500" fill="hold"/>
                                        <p:tgtEl>
                                          <p:spTgt spid="135">
                                            <p:txEl>
                                              <p:pRg st="131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39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1" dur="500" fill="hold"/>
                                        <p:tgtEl>
                                          <p:spTgt spid="135">
                                            <p:txEl>
                                              <p:pRg st="139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2" dur="500" fill="hold"/>
                                        <p:tgtEl>
                                          <p:spTgt spid="135">
                                            <p:txEl>
                                              <p:pRg st="139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7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7" dur="500" fill="hold"/>
                                        <p:tgtEl>
                                          <p:spTgt spid="135">
                                            <p:txEl>
                                              <p:pRg st="17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8" dur="500" fill="hold"/>
                                        <p:tgtEl>
                                          <p:spTgt spid="135">
                                            <p:txEl>
                                              <p:pRg st="17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83" end="6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3" dur="500" fill="hold"/>
                                        <p:tgtEl>
                                          <p:spTgt spid="135">
                                            <p:txEl>
                                              <p:pRg st="183" end="6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4" dur="500" fill="hold"/>
                                        <p:tgtEl>
                                          <p:spTgt spid="135">
                                            <p:txEl>
                                              <p:pRg st="183" end="6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09480" y="838080"/>
            <a:ext cx="8010360" cy="46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a[10];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printf("%d",*a+1-*a+3);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Output: 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Explanation: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operator precedence, de-reference operator has higher priority than addition/subtraction operator. So de-reference will be applied first. Here, a is an array which is not initialized. If we use a, then it will point to the first element of the array. Therefore *a will be the first element of the array. It’s effective value is 4.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85" dur="indefinite" restart="never" nodeType="tmRoot">
          <p:childTnLst>
            <p:seq>
              <p:cTn id="686" dur="indefinite" nodeType="mainSeq">
                <p:childTnLst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1" dur="500" fill="hold"/>
                                        <p:tgtEl>
                                          <p:spTgt spid="139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2" dur="500" fill="hold"/>
                                        <p:tgtEl>
                                          <p:spTgt spid="139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7" dur="500" fill="hold"/>
                                        <p:tgtEl>
                                          <p:spTgt spid="139">
                                            <p:txEl>
                                              <p:pRg st="1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8" dur="500" fill="hold"/>
                                        <p:tgtEl>
                                          <p:spTgt spid="139">
                                            <p:txEl>
                                              <p:pRg st="1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3" dur="500" fill="hold"/>
                                        <p:tgtEl>
                                          <p:spTgt spid="139">
                                            <p:txEl>
                                              <p:pRg st="1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4" dur="500" fill="hold"/>
                                        <p:tgtEl>
                                          <p:spTgt spid="139">
                                            <p:txEl>
                                              <p:pRg st="1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9" dur="500" fill="hold"/>
                                        <p:tgtEl>
                                          <p:spTgt spid="139">
                                            <p:txEl>
                                              <p:pRg st="3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0" dur="500" fill="hold"/>
                                        <p:tgtEl>
                                          <p:spTgt spid="139">
                                            <p:txEl>
                                              <p:pRg st="3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5" dur="500" fill="hold"/>
                                        <p:tgtEl>
                                          <p:spTgt spid="139">
                                            <p:txEl>
                                              <p:pRg st="6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6" dur="500" fill="hold"/>
                                        <p:tgtEl>
                                          <p:spTgt spid="139">
                                            <p:txEl>
                                              <p:pRg st="6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1" dur="500" fill="hold"/>
                                        <p:tgtEl>
                                          <p:spTgt spid="139">
                                            <p:txEl>
                                              <p:pRg st="7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2" dur="500" fill="hold"/>
                                        <p:tgtEl>
                                          <p:spTgt spid="139">
                                            <p:txEl>
                                              <p:pRg st="7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7" dur="500" fill="hold"/>
                                        <p:tgtEl>
                                          <p:spTgt spid="139">
                                            <p:txEl>
                                              <p:pRg st="8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8" dur="500" fill="hold"/>
                                        <p:tgtEl>
                                          <p:spTgt spid="139">
                                            <p:txEl>
                                              <p:pRg st="8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3" dur="500" fill="hold"/>
                                        <p:tgtEl>
                                          <p:spTgt spid="139">
                                            <p:txEl>
                                              <p:pRg st="9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4" dur="500" fill="hold"/>
                                        <p:tgtEl>
                                          <p:spTgt spid="139">
                                            <p:txEl>
                                              <p:pRg st="9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7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9" dur="500" fill="hold"/>
                                        <p:tgtEl>
                                          <p:spTgt spid="139">
                                            <p:txEl>
                                              <p:pRg st="107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0" dur="500" fill="hold"/>
                                        <p:tgtEl>
                                          <p:spTgt spid="139">
                                            <p:txEl>
                                              <p:pRg st="107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11640" y="836640"/>
            <a:ext cx="8010360" cy="43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will be the output of the following C code?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&lt;stdio.h&gt;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b = 6;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c = 7;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a = ++b + c--;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printf("%d", a);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41" dur="indefinite" restart="never" nodeType="tmRoot">
          <p:childTnLst>
            <p:seq>
              <p:cTn id="742" dur="indefinite" nodeType="mainSeq">
                <p:childTnLst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7" dur="500" fill="hold"/>
                                        <p:tgtEl>
                                          <p:spTgt spid="143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8" dur="500" fill="hold"/>
                                        <p:tgtEl>
                                          <p:spTgt spid="143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3" dur="500" fill="hold"/>
                                        <p:tgtEl>
                                          <p:spTgt spid="143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4" dur="500" fill="hold"/>
                                        <p:tgtEl>
                                          <p:spTgt spid="143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9" dur="500" fill="hold"/>
                                        <p:tgtEl>
                                          <p:spTgt spid="143">
                                            <p:txEl>
                                              <p:p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0" dur="500" fill="hold"/>
                                        <p:tgtEl>
                                          <p:spTgt spid="143">
                                            <p:txEl>
                                              <p:p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5" dur="500" fill="hold"/>
                                        <p:tgtEl>
                                          <p:spTgt spid="143">
                                            <p:txEl>
                                              <p:pRg st="8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6" dur="500" fill="hold"/>
                                        <p:tgtEl>
                                          <p:spTgt spid="143">
                                            <p:txEl>
                                              <p:pRg st="8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1" dur="500" fill="hold"/>
                                        <p:tgtEl>
                                          <p:spTgt spid="143">
                                            <p:txEl>
                                              <p:pRg st="8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2" dur="500" fill="hold"/>
                                        <p:tgtEl>
                                          <p:spTgt spid="143">
                                            <p:txEl>
                                              <p:pRg st="8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0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7" dur="500" fill="hold"/>
                                        <p:tgtEl>
                                          <p:spTgt spid="143">
                                            <p:txEl>
                                              <p:pRg st="10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8" dur="500" fill="hold"/>
                                        <p:tgtEl>
                                          <p:spTgt spid="143">
                                            <p:txEl>
                                              <p:pRg st="10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1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3" dur="500" fill="hold"/>
                                        <p:tgtEl>
                                          <p:spTgt spid="143">
                                            <p:txEl>
                                              <p:pRg st="11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4" dur="500" fill="hold"/>
                                        <p:tgtEl>
                                          <p:spTgt spid="143">
                                            <p:txEl>
                                              <p:pRg st="11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42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9" dur="500" fill="hold"/>
                                        <p:tgtEl>
                                          <p:spTgt spid="143">
                                            <p:txEl>
                                              <p:pRg st="142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0" dur="500" fill="hold"/>
                                        <p:tgtEl>
                                          <p:spTgt spid="143">
                                            <p:txEl>
                                              <p:pRg st="142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63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5" dur="500" fill="hold"/>
                                        <p:tgtEl>
                                          <p:spTgt spid="143">
                                            <p:txEl>
                                              <p:pRg st="163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6" dur="500" fill="hold"/>
                                        <p:tgtEl>
                                          <p:spTgt spid="143">
                                            <p:txEl>
                                              <p:pRg st="163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7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1" dur="500" fill="hold"/>
                                        <p:tgtEl>
                                          <p:spTgt spid="143">
                                            <p:txEl>
                                              <p:pRg st="17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2" dur="500" fill="hold"/>
                                        <p:tgtEl>
                                          <p:spTgt spid="143">
                                            <p:txEl>
                                              <p:pRg st="17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09480" y="838080"/>
            <a:ext cx="8010360" cy="46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will be the output of the following C code?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&lt;stdio.h&gt;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b = 5 &amp; 4 &amp; 6;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printf("%d", b);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03" dur="indefinite" restart="never" nodeType="tmRoot">
          <p:childTnLst>
            <p:seq>
              <p:cTn id="804" dur="indefinite" nodeType="mainSeq">
                <p:childTnLst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9" dur="500" fill="hold"/>
                                        <p:tgtEl>
                                          <p:spTgt spid="147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0" dur="500" fill="hold"/>
                                        <p:tgtEl>
                                          <p:spTgt spid="147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5" dur="500" fill="hold"/>
                                        <p:tgtEl>
                                          <p:spTgt spid="147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6" dur="500" fill="hold"/>
                                        <p:tgtEl>
                                          <p:spTgt spid="147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1" dur="500" fill="hold"/>
                                        <p:tgtEl>
                                          <p:spTgt spid="147">
                                            <p:txEl>
                                              <p:p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2" dur="500" fill="hold"/>
                                        <p:tgtEl>
                                          <p:spTgt spid="147">
                                            <p:txEl>
                                              <p:p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7" dur="500" fill="hold"/>
                                        <p:tgtEl>
                                          <p:spTgt spid="147">
                                            <p:txEl>
                                              <p:pRg st="8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8" dur="500" fill="hold"/>
                                        <p:tgtEl>
                                          <p:spTgt spid="147">
                                            <p:txEl>
                                              <p:pRg st="8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3" dur="500" fill="hold"/>
                                        <p:tgtEl>
                                          <p:spTgt spid="147">
                                            <p:txEl>
                                              <p:pRg st="8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4" dur="500" fill="hold"/>
                                        <p:tgtEl>
                                          <p:spTgt spid="147">
                                            <p:txEl>
                                              <p:pRg st="8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11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9" dur="500" fill="hold"/>
                                        <p:tgtEl>
                                          <p:spTgt spid="147">
                                            <p:txEl>
                                              <p:pRg st="111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0" dur="500" fill="hold"/>
                                        <p:tgtEl>
                                          <p:spTgt spid="147">
                                            <p:txEl>
                                              <p:pRg st="111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3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5" dur="500" fill="hold"/>
                                        <p:tgtEl>
                                          <p:spTgt spid="147">
                                            <p:txEl>
                                              <p:pRg st="13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6" dur="500" fill="hold"/>
                                        <p:tgtEl>
                                          <p:spTgt spid="147">
                                            <p:txEl>
                                              <p:pRg st="13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3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1" dur="500" fill="hold"/>
                                        <p:tgtEl>
                                          <p:spTgt spid="147">
                                            <p:txEl>
                                              <p:pRg st="13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2" dur="500" fill="hold"/>
                                        <p:tgtEl>
                                          <p:spTgt spid="147">
                                            <p:txEl>
                                              <p:pRg st="13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4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7" dur="500" fill="hold"/>
                                        <p:tgtEl>
                                          <p:spTgt spid="147">
                                            <p:txEl>
                                              <p:pRg st="14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8" dur="500" fill="hold"/>
                                        <p:tgtEl>
                                          <p:spTgt spid="147">
                                            <p:txEl>
                                              <p:pRg st="14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45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3" dur="500" fill="hold"/>
                                        <p:tgtEl>
                                          <p:spTgt spid="147">
                                            <p:txEl>
                                              <p:pRg st="145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4" dur="500" fill="hold"/>
                                        <p:tgtEl>
                                          <p:spTgt spid="147">
                                            <p:txEl>
                                              <p:pRg st="145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5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9" dur="500" fill="hold"/>
                                        <p:tgtEl>
                                          <p:spTgt spid="147">
                                            <p:txEl>
                                              <p:pRg st="15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0" dur="500" fill="hold"/>
                                        <p:tgtEl>
                                          <p:spTgt spid="147">
                                            <p:txEl>
                                              <p:pRg st="15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09480" y="838080"/>
            <a:ext cx="8010360" cy="34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#define prod(a,b) a*b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x=3,y=4;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printf("%d",prod(x+2,y-1));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71" dur="indefinite" restart="never" nodeType="tmRoot">
          <p:childTnLst>
            <p:seq>
              <p:cTn id="872" dur="indefinite" nodeType="mainSeq">
                <p:childTnLst>
                  <p:par>
                    <p:cTn id="873" fill="hold">
                      <p:stCondLst>
                        <p:cond delay="indefinite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7" dur="500" fill="hold"/>
                                        <p:tgtEl>
                                          <p:spTgt spid="151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8" dur="500" fill="hold"/>
                                        <p:tgtEl>
                                          <p:spTgt spid="151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3" dur="500" fill="hold"/>
                                        <p:tgtEl>
                                          <p:spTgt spid="151">
                                            <p:txEl>
                                              <p:pRg st="2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4" dur="500" fill="hold"/>
                                        <p:tgtEl>
                                          <p:spTgt spid="151">
                                            <p:txEl>
                                              <p:pRg st="2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5" fill="hold">
                      <p:stCondLst>
                        <p:cond delay="indefinite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9" dur="500" fill="hold"/>
                                        <p:tgtEl>
                                          <p:spTgt spid="151">
                                            <p:txEl>
                                              <p:pRg st="3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0" dur="500" fill="hold"/>
                                        <p:tgtEl>
                                          <p:spTgt spid="151">
                                            <p:txEl>
                                              <p:pRg st="3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5" dur="500" fill="hold"/>
                                        <p:tgtEl>
                                          <p:spTgt spid="151">
                                            <p:txEl>
                                              <p:pRg st="4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6" dur="500" fill="hold"/>
                                        <p:tgtEl>
                                          <p:spTgt spid="151">
                                            <p:txEl>
                                              <p:pRg st="4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1" dur="500" fill="hold"/>
                                        <p:tgtEl>
                                          <p:spTgt spid="151">
                                            <p:txEl>
                                              <p:pRg st="6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2" dur="500" fill="hold"/>
                                        <p:tgtEl>
                                          <p:spTgt spid="151">
                                            <p:txEl>
                                              <p:pRg st="6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3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7" dur="500" fill="hold"/>
                                        <p:tgtEl>
                                          <p:spTgt spid="151">
                                            <p:txEl>
                                              <p:pRg st="93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8" dur="500" fill="hold"/>
                                        <p:tgtEl>
                                          <p:spTgt spid="151">
                                            <p:txEl>
                                              <p:pRg st="93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0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3" dur="500" fill="hold"/>
                                        <p:tgtEl>
                                          <p:spTgt spid="151">
                                            <p:txEl>
                                              <p:pRg st="10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4" dur="500" fill="hold"/>
                                        <p:tgtEl>
                                          <p:spTgt spid="151">
                                            <p:txEl>
                                              <p:pRg st="10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1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9" dur="500" fill="hold"/>
                                        <p:tgtEl>
                                          <p:spTgt spid="151">
                                            <p:txEl>
                                              <p:pRg st="11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0" dur="500" fill="hold"/>
                                        <p:tgtEl>
                                          <p:spTgt spid="151">
                                            <p:txEl>
                                              <p:pRg st="11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1" fill="hold">
                      <p:stCondLst>
                        <p:cond delay="indefinite"/>
                      </p:stCondLst>
                      <p:childTnLst>
                        <p:par>
                          <p:cTn id="922" fill="hold">
                            <p:stCondLst>
                              <p:cond delay="0"/>
                            </p:stCondLst>
                            <p:childTnLst>
                              <p:par>
                                <p:cTn id="9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2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5" dur="500" fill="hold"/>
                                        <p:tgtEl>
                                          <p:spTgt spid="151">
                                            <p:txEl>
                                              <p:pRg st="12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6" dur="500" fill="hold"/>
                                        <p:tgtEl>
                                          <p:spTgt spid="151">
                                            <p:txEl>
                                              <p:pRg st="12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09480" y="838080"/>
            <a:ext cx="8010360" cy="43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Explanation: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program deals with macros, their side effects and operator precedence. Here prod is a macro which multiplies its two arguments a and b. Let us take a closer look.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prod(a, b) = a*b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prod(x+2, y-1) = x+2*y-1 = 3+2*4-1 = 3+8-1=10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 programmer really wanted to multiply x+2 and y-1, he should have put parenthesis around a and b as follows.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prod(a,b) = (a)*(b)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type of mistake in macro definition is called – macro side-effects.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27" dur="indefinite" restart="never" nodeType="tmRoot">
          <p:childTnLst>
            <p:seq>
              <p:cTn id="928" dur="indefinite" nodeType="mainSeq">
                <p:childTnLst>
                  <p:par>
                    <p:cTn id="929" fill="hold">
                      <p:stCondLst>
                        <p:cond delay="indefinite"/>
                      </p:stCondLst>
                      <p:childTnLst>
                        <p:par>
                          <p:cTn id="930" fill="hold">
                            <p:stCondLst>
                              <p:cond delay="0"/>
                            </p:stCondLst>
                            <p:childTnLst>
                              <p:par>
                                <p:cTn id="9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3" dur="500" fill="hold"/>
                                        <p:tgtEl>
                                          <p:spTgt spid="155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4" dur="500" fill="hold"/>
                                        <p:tgtEl>
                                          <p:spTgt spid="155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9" dur="500" fill="hold"/>
                                        <p:tgtEl>
                                          <p:spTgt spid="155">
                                            <p:txEl>
                                              <p:pRg st="1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0" dur="500" fill="hold"/>
                                        <p:tgtEl>
                                          <p:spTgt spid="155">
                                            <p:txEl>
                                              <p:pRg st="1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" fill="hold">
                      <p:stCondLst>
                        <p:cond delay="indefinite"/>
                      </p:stCondLst>
                      <p:childTnLst>
                        <p:par>
                          <p:cTn id="942" fill="hold">
                            <p:stCondLst>
                              <p:cond delay="0"/>
                            </p:stCondLst>
                            <p:childTnLst>
                              <p:par>
                                <p:cTn id="9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82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5" dur="500" fill="hold"/>
                                        <p:tgtEl>
                                          <p:spTgt spid="155">
                                            <p:txEl>
                                              <p:pRg st="182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6" dur="500" fill="hold"/>
                                        <p:tgtEl>
                                          <p:spTgt spid="155">
                                            <p:txEl>
                                              <p:pRg st="182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99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1" dur="500" fill="hold"/>
                                        <p:tgtEl>
                                          <p:spTgt spid="155">
                                            <p:txEl>
                                              <p:pRg st="199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2" dur="500" fill="hold"/>
                                        <p:tgtEl>
                                          <p:spTgt spid="155">
                                            <p:txEl>
                                              <p:pRg st="199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46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7" dur="500" fill="hold"/>
                                        <p:tgtEl>
                                          <p:spTgt spid="155">
                                            <p:txEl>
                                              <p:pRg st="246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8" dur="500" fill="hold"/>
                                        <p:tgtEl>
                                          <p:spTgt spid="155">
                                            <p:txEl>
                                              <p:pRg st="246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2" end="3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3" dur="500" fill="hold"/>
                                        <p:tgtEl>
                                          <p:spTgt spid="155">
                                            <p:txEl>
                                              <p:pRg st="362" end="3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4" dur="500" fill="hold"/>
                                        <p:tgtEl>
                                          <p:spTgt spid="155">
                                            <p:txEl>
                                              <p:pRg st="362" end="3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5" fill="hold">
                      <p:stCondLst>
                        <p:cond delay="indefinite"/>
                      </p:stCondLst>
                      <p:childTnLst>
                        <p:par>
                          <p:cTn id="966" fill="hold">
                            <p:stCondLst>
                              <p:cond delay="0"/>
                            </p:stCondLst>
                            <p:childTnLst>
                              <p:par>
                                <p:cTn id="9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83" end="4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9" dur="500" fill="hold"/>
                                        <p:tgtEl>
                                          <p:spTgt spid="155">
                                            <p:txEl>
                                              <p:pRg st="383" end="4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0" dur="500" fill="hold"/>
                                        <p:tgtEl>
                                          <p:spTgt spid="155">
                                            <p:txEl>
                                              <p:pRg st="383" end="4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72640" y="936000"/>
            <a:ext cx="7693920" cy="47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101440" y="6192000"/>
            <a:ext cx="122004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432000" y="864000"/>
            <a:ext cx="8206560" cy="516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 Book(s):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Solve It By Computer”, R G Dromey, Pearson, 2011.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 Programming Language”, Brian Kernighan, Dennis Ritchie, 2nd Edition, Prentice Hall PTR, 1988.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 Book(s):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Expert C Programming; Deep C secrets”, Peter van der Linden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 puzzle Book”, Alan R Feuer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7848720" y="6172200"/>
            <a:ext cx="83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8305920" y="0"/>
            <a:ext cx="837720" cy="83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87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87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87">
                                            <p:txEl>
                                              <p:pRg st="1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87">
                                            <p:txEl>
                                              <p:pRg st="1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87">
                                            <p:txEl>
                                              <p:pRg st="7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87">
                                            <p:txEl>
                                              <p:pRg st="7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7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87">
                                            <p:txEl>
                                              <p:pRg st="17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87">
                                            <p:txEl>
                                              <p:pRg st="17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95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87">
                                            <p:txEl>
                                              <p:pRg st="195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87">
                                            <p:txEl>
                                              <p:pRg st="195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56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256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256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09480" y="838080"/>
            <a:ext cx="8010360" cy="53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i=0;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( +(+i--) != 0)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i-=i++;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printf("%d",i);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Explanation: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us first take the condition of while loop. There are several operators there. Unary + operator doesn’t do anything. So the simplified condition becomes (i–) != 0. So i will be compared with 0 and then decremented no matter whether condition is true or false. Since i is initialized to 0, the condition of while will be false at the first iteration itself but i will be decremented to -1. The body of while loop will not be executed. And printf will print -1.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71" dur="indefinite" restart="never" nodeType="tmRoot">
          <p:childTnLst>
            <p:seq>
              <p:cTn id="972" dur="indefinite" nodeType="mainSeq">
                <p:childTnLst>
                  <p:par>
                    <p:cTn id="973" fill="hold">
                      <p:stCondLst>
                        <p:cond delay="indefinite"/>
                      </p:stCondLst>
                      <p:childTnLst>
                        <p:par>
                          <p:cTn id="974" fill="hold">
                            <p:stCondLst>
                              <p:cond delay="0"/>
                            </p:stCondLst>
                            <p:childTnLst>
                              <p:par>
                                <p:cTn id="9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7" dur="500" fill="hold"/>
                                        <p:tgtEl>
                                          <p:spTgt spid="159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8" dur="500" fill="hold"/>
                                        <p:tgtEl>
                                          <p:spTgt spid="159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3" dur="500" fill="hold"/>
                                        <p:tgtEl>
                                          <p:spTgt spid="159">
                                            <p:txEl>
                                              <p:pRg st="1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4" dur="500" fill="hold"/>
                                        <p:tgtEl>
                                          <p:spTgt spid="159">
                                            <p:txEl>
                                              <p:pRg st="1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5" fill="hold">
                      <p:stCondLst>
                        <p:cond delay="indefinite"/>
                      </p:stCondLst>
                      <p:childTnLst>
                        <p:par>
                          <p:cTn id="986" fill="hold">
                            <p:stCondLst>
                              <p:cond delay="0"/>
                            </p:stCondLst>
                            <p:childTnLst>
                              <p:par>
                                <p:cTn id="9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9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9" dur="500" fill="hold"/>
                                        <p:tgtEl>
                                          <p:spTgt spid="159">
                                            <p:txEl>
                                              <p:pRg st="19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0" dur="500" fill="hold"/>
                                        <p:tgtEl>
                                          <p:spTgt spid="159">
                                            <p:txEl>
                                              <p:pRg st="19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>
                      <p:stCondLst>
                        <p:cond delay="indefinite"/>
                      </p:stCondLst>
                      <p:childTnLst>
                        <p:par>
                          <p:cTn id="992" fill="hold">
                            <p:stCondLst>
                              <p:cond delay="0"/>
                            </p:stCondLst>
                            <p:childTnLst>
                              <p:par>
                                <p:cTn id="9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5" dur="500" fill="hold"/>
                                        <p:tgtEl>
                                          <p:spTgt spid="159">
                                            <p:txEl>
                                              <p:pRg st="3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6" dur="500" fill="hold"/>
                                        <p:tgtEl>
                                          <p:spTgt spid="159">
                                            <p:txEl>
                                              <p:pRg st="3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7" fill="hold">
                      <p:stCondLst>
                        <p:cond delay="indefinite"/>
                      </p:stCondLst>
                      <p:childTnLst>
                        <p:par>
                          <p:cTn id="998" fill="hold">
                            <p:stCondLst>
                              <p:cond delay="0"/>
                            </p:stCondLst>
                            <p:childTnLst>
                              <p:par>
                                <p:cTn id="9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1" dur="500" fill="hold"/>
                                        <p:tgtEl>
                                          <p:spTgt spid="159">
                                            <p:txEl>
                                              <p:pRg st="6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2" dur="500" fill="hold"/>
                                        <p:tgtEl>
                                          <p:spTgt spid="159">
                                            <p:txEl>
                                              <p:pRg st="6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3" fill="hold">
                      <p:stCondLst>
                        <p:cond delay="indefinite"/>
                      </p:stCondLst>
                      <p:childTnLst>
                        <p:par>
                          <p:cTn id="1004" fill="hold">
                            <p:stCondLst>
                              <p:cond delay="0"/>
                            </p:stCondLst>
                            <p:childTnLst>
                              <p:par>
                                <p:cTn id="10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7" dur="500" fill="hold"/>
                                        <p:tgtEl>
                                          <p:spTgt spid="159">
                                            <p:txEl>
                                              <p:pRg st="7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8" dur="500" fill="hold"/>
                                        <p:tgtEl>
                                          <p:spTgt spid="159">
                                            <p:txEl>
                                              <p:pRg st="7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9" fill="hold">
                      <p:stCondLst>
                        <p:cond delay="indefinite"/>
                      </p:stCondLst>
                      <p:childTnLst>
                        <p:par>
                          <p:cTn id="1010" fill="hold">
                            <p:stCondLst>
                              <p:cond delay="0"/>
                            </p:stCondLst>
                            <p:childTnLst>
                              <p:par>
                                <p:cTn id="10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3" dur="500" fill="hold"/>
                                        <p:tgtEl>
                                          <p:spTgt spid="159">
                                            <p:txEl>
                                              <p:pRg st="9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4" dur="500" fill="hold"/>
                                        <p:tgtEl>
                                          <p:spTgt spid="159">
                                            <p:txEl>
                                              <p:pRg st="9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>
                      <p:stCondLst>
                        <p:cond delay="indefinite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3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9" dur="500" fill="hold"/>
                                        <p:tgtEl>
                                          <p:spTgt spid="159">
                                            <p:txEl>
                                              <p:pRg st="113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0" dur="500" fill="hold"/>
                                        <p:tgtEl>
                                          <p:spTgt spid="159">
                                            <p:txEl>
                                              <p:pRg st="113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1" fill="hold">
                      <p:stCondLst>
                        <p:cond delay="indefinite"/>
                      </p:stCondLst>
                      <p:childTnLst>
                        <p:par>
                          <p:cTn id="1022" fill="hold">
                            <p:stCondLst>
                              <p:cond delay="0"/>
                            </p:stCondLst>
                            <p:childTnLst>
                              <p:par>
                                <p:cTn id="10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5" dur="500" fill="hold"/>
                                        <p:tgtEl>
                                          <p:spTgt spid="159">
                                            <p:txEl>
                                              <p:pRg st="11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6" dur="500" fill="hold"/>
                                        <p:tgtEl>
                                          <p:spTgt spid="159">
                                            <p:txEl>
                                              <p:pRg st="11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5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1" dur="500" fill="hold"/>
                                        <p:tgtEl>
                                          <p:spTgt spid="159">
                                            <p:txEl>
                                              <p:pRg st="125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2" dur="500" fill="hold"/>
                                        <p:tgtEl>
                                          <p:spTgt spid="159">
                                            <p:txEl>
                                              <p:pRg st="125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3" fill="hold">
                      <p:stCondLst>
                        <p:cond delay="indefinite"/>
                      </p:stCondLst>
                      <p:childTnLst>
                        <p:par>
                          <p:cTn id="1034" fill="hold">
                            <p:stCondLst>
                              <p:cond delay="0"/>
                            </p:stCondLst>
                            <p:childTnLst>
                              <p:par>
                                <p:cTn id="10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7" dur="500" fill="hold"/>
                                        <p:tgtEl>
                                          <p:spTgt spid="159">
                                            <p:txEl>
                                              <p:pRg st="12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8" dur="500" fill="hold"/>
                                        <p:tgtEl>
                                          <p:spTgt spid="159">
                                            <p:txEl>
                                              <p:pRg st="12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42" end="6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3" dur="500" fill="hold"/>
                                        <p:tgtEl>
                                          <p:spTgt spid="159">
                                            <p:txEl>
                                              <p:pRg st="142" end="6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4" dur="500" fill="hold"/>
                                        <p:tgtEl>
                                          <p:spTgt spid="159">
                                            <p:txEl>
                                              <p:pRg st="142" end="6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09480" y="838080"/>
            <a:ext cx="8010360" cy="52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output of this program?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&lt;stdio.h&gt;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i;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= 1, 2, 3;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printf("i = %d\n", i);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getchar();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Output: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above program prints 1. Associativity of comma operator is from left to right, but = operator has higher precedence than comma operator. Therefore the statement i = 1, 2, 3 is treated as (i = 1), 2, 3 by the compiler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91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91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91">
                                            <p:txEl>
                                              <p:pRg st="3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91">
                                            <p:txEl>
                                              <p:pRg st="3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91">
                                            <p:txEl>
                                              <p:p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91">
                                            <p:txEl>
                                              <p:p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91">
                                            <p:txEl>
                                              <p:pRg st="7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91">
                                            <p:txEl>
                                              <p:pRg st="7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91">
                                            <p:txEl>
                                              <p:pRg st="7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91">
                                            <p:txEl>
                                              <p:pRg st="7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91">
                                            <p:txEl>
                                              <p:pRg st="8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91">
                                            <p:txEl>
                                              <p:pRg st="8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15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91">
                                            <p:txEl>
                                              <p:pRg st="115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91">
                                            <p:txEl>
                                              <p:pRg st="115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4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91">
                                            <p:txEl>
                                              <p:pRg st="14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91">
                                            <p:txEl>
                                              <p:pRg st="14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59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91">
                                            <p:txEl>
                                              <p:pRg st="159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91">
                                            <p:txEl>
                                              <p:pRg st="159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7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91">
                                            <p:txEl>
                                              <p:pRg st="17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91">
                                            <p:txEl>
                                              <p:pRg st="17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7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91">
                                            <p:txEl>
                                              <p:pRg st="17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91">
                                            <p:txEl>
                                              <p:pRg st="17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88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91">
                                            <p:txEl>
                                              <p:pRg st="188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91">
                                            <p:txEl>
                                              <p:pRg st="188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09480" y="838080"/>
            <a:ext cx="8010360" cy="43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output of this program?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&lt;stdio.h&gt;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i;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= (1, 2, 3);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printf("i  = %d\n", i);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getchar();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is i = 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95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95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95">
                                            <p:txEl>
                                              <p:pRg st="3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95">
                                            <p:txEl>
                                              <p:pRg st="3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95">
                                            <p:txEl>
                                              <p:p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95">
                                            <p:txEl>
                                              <p:p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95">
                                            <p:txEl>
                                              <p:pRg st="7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95">
                                            <p:txEl>
                                              <p:pRg st="7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95">
                                            <p:txEl>
                                              <p:pRg st="7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95">
                                            <p:txEl>
                                              <p:pRg st="7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8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95">
                                            <p:txEl>
                                              <p:pRg st="88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95">
                                            <p:txEl>
                                              <p:pRg st="88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7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95">
                                            <p:txEl>
                                              <p:pRg st="117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95">
                                            <p:txEl>
                                              <p:pRg st="117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95">
                                            <p:txEl>
                                              <p:pRg st="14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95">
                                            <p:txEl>
                                              <p:pRg st="14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9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95">
                                            <p:txEl>
                                              <p:pRg st="149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95">
                                            <p:txEl>
                                              <p:pRg st="149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65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95">
                                            <p:txEl>
                                              <p:pRg st="165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95">
                                            <p:txEl>
                                              <p:pRg st="165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8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95">
                                            <p:txEl>
                                              <p:pRg st="18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95">
                                            <p:txEl>
                                              <p:pRg st="18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85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95">
                                            <p:txEl>
                                              <p:pRg st="185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95">
                                            <p:txEl>
                                              <p:pRg st="185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09480" y="838080"/>
            <a:ext cx="8010360" cy="46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&lt;stdio.h&gt;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first = 50, second = 60, third;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= first /* Will this comment work? */ + second;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printf("%d /* And this? */ \n", third);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getchar();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Output: 110 /* And this? */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Explanation: Compiler removes everything between “/*” and “*/” if they are not present inside double quotes (“”).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99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99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99">
                                            <p:txEl>
                                              <p:pRg st="2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99">
                                            <p:txEl>
                                              <p:pRg st="2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99">
                                            <p:txEl>
                                              <p:pRg st="3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99">
                                            <p:txEl>
                                              <p:pRg st="3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9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99">
                                            <p:txEl>
                                              <p:pRg st="39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99">
                                            <p:txEl>
                                              <p:pRg st="39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99">
                                            <p:txEl>
                                              <p:pRg st="8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99">
                                            <p:txEl>
                                              <p:pRg st="8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9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99">
                                            <p:txEl>
                                              <p:pRg st="139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99">
                                            <p:txEl>
                                              <p:pRg st="139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8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99">
                                            <p:txEl>
                                              <p:pRg st="18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99">
                                            <p:txEl>
                                              <p:pRg st="18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92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99">
                                            <p:txEl>
                                              <p:pRg st="192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99">
                                            <p:txEl>
                                              <p:pRg st="192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08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3" dur="500" fill="hold"/>
                                        <p:tgtEl>
                                          <p:spTgt spid="99">
                                            <p:txEl>
                                              <p:pRg st="208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99">
                                            <p:txEl>
                                              <p:pRg st="208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23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99">
                                            <p:txEl>
                                              <p:pRg st="223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99">
                                            <p:txEl>
                                              <p:pRg st="223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27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99">
                                            <p:txEl>
                                              <p:pRg st="227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500" fill="hold"/>
                                        <p:tgtEl>
                                          <p:spTgt spid="99">
                                            <p:txEl>
                                              <p:pRg st="227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56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99">
                                            <p:txEl>
                                              <p:pRg st="256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99">
                                            <p:txEl>
                                              <p:pRg st="256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09480" y="838080"/>
            <a:ext cx="8010360" cy="55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output of this program?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&lt;stdio.h&gt;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c = 5, no = 1000;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{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/= c;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while(c--);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 ("%d\n", no);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Output: Exception – Divide by zero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Explanation: There is a bug in the above program. It goes inside the do-while loop for c = 0 also. Be careful when you are using do-while loop like this!!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63" dur="indefinite" restart="never" nodeType="tmRoot">
          <p:childTnLst>
            <p:seq>
              <p:cTn id="264" dur="indefinite" nodeType="mainSeq">
                <p:childTnLst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103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500" fill="hold"/>
                                        <p:tgtEl>
                                          <p:spTgt spid="103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09480" y="838080"/>
            <a:ext cx="8010360" cy="53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output of this program?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#include&lt;stdio.h&gt;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 c = 'A'+255;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printf("%c", c);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– 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– 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- Overflow error at runtime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- Compile error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Answer : 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Explanation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A, the range of ASCII values for the ASCII characters is 0-255. Hence the addition operation circulates back to ‘A’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1" dur="indefinite" restart="never" nodeType="tmRoot">
          <p:childTnLst>
            <p:seq>
              <p:cTn id="272" dur="indefinite" nodeType="mainSeq">
                <p:childTnLst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107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107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09480" y="838080"/>
            <a:ext cx="8010360" cy="52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output of the following program?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#include&lt;stdio.h&gt;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i = 1;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while(i++&lt;=5);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printf("%d ",i++);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– 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– 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- 2 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- 2 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Answer - 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111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111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111">
                                            <p:txEl>
                                              <p:p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111">
                                            <p:txEl>
                                              <p:p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111">
                                            <p:txEl>
                                              <p:pRg st="6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111">
                                            <p:txEl>
                                              <p:pRg st="6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111">
                                            <p:txEl>
                                              <p:pRg st="7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111">
                                            <p:txEl>
                                              <p:pRg st="7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9" dur="500" fill="hold"/>
                                        <p:tgtEl>
                                          <p:spTgt spid="111">
                                            <p:txEl>
                                              <p:pRg st="8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0" dur="500" fill="hold"/>
                                        <p:tgtEl>
                                          <p:spTgt spid="111">
                                            <p:txEl>
                                              <p:pRg st="8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111">
                                            <p:txEl>
                                              <p:pRg st="9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111">
                                            <p:txEl>
                                              <p:pRg st="9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13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1" dur="500" fill="hold"/>
                                        <p:tgtEl>
                                          <p:spTgt spid="111">
                                            <p:txEl>
                                              <p:pRg st="113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2" dur="500" fill="hold"/>
                                        <p:tgtEl>
                                          <p:spTgt spid="111">
                                            <p:txEl>
                                              <p:pRg st="113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3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111">
                                            <p:txEl>
                                              <p:pRg st="13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111">
                                            <p:txEl>
                                              <p:pRg st="13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53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3" dur="500" fill="hold"/>
                                        <p:tgtEl>
                                          <p:spTgt spid="111">
                                            <p:txEl>
                                              <p:pRg st="153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111">
                                            <p:txEl>
                                              <p:pRg st="153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5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111">
                                            <p:txEl>
                                              <p:pRg st="15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111">
                                            <p:txEl>
                                              <p:pRg st="15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62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111">
                                            <p:txEl>
                                              <p:pRg st="162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111">
                                            <p:txEl>
                                              <p:pRg st="162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6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1" dur="500" fill="hold"/>
                                        <p:tgtEl>
                                          <p:spTgt spid="111">
                                            <p:txEl>
                                              <p:pRg st="16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111">
                                            <p:txEl>
                                              <p:pRg st="16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7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111">
                                            <p:txEl>
                                              <p:pRg st="17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111">
                                            <p:txEl>
                                              <p:pRg st="17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85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3" dur="500" fill="hold"/>
                                        <p:tgtEl>
                                          <p:spTgt spid="111">
                                            <p:txEl>
                                              <p:pRg st="185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111">
                                            <p:txEl>
                                              <p:pRg st="185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3" descr=""/>
          <p:cNvPicPr/>
          <p:nvPr/>
        </p:nvPicPr>
        <p:blipFill>
          <a:blip r:embed="rId1"/>
          <a:stretch/>
        </p:blipFill>
        <p:spPr>
          <a:xfrm>
            <a:off x="7162920" y="228600"/>
            <a:ext cx="1826640" cy="56484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534960" y="6194520"/>
            <a:ext cx="13924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066680" y="1066680"/>
            <a:ext cx="7391160" cy="46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output of the below code snippet.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#include&lt;stdio.h&gt;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main(void)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printf("%d", -11%2);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–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- -1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- 5.5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- -5.5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Application>LibreOffice/5.1.4.2$Linux_X86_64 LibreOffice_project/10m0$Build-2</Application>
  <Words>1445</Words>
  <Paragraphs>299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2020-02-02T10:00:11Z</dcterms:created>
  <dc:creator>anandms</dc:creator>
  <dc:description/>
  <dc:language>en-IN</dc:language>
  <cp:lastModifiedBy/>
  <dcterms:modified xsi:type="dcterms:W3CDTF">2020-02-14T08:32:25Z</dcterms:modified>
  <cp:revision>57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