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7" r:id="rId4"/>
    <p:sldId id="302" r:id="rId5"/>
    <p:sldId id="297" r:id="rId6"/>
    <p:sldId id="303" r:id="rId7"/>
    <p:sldId id="298" r:id="rId8"/>
    <p:sldId id="305" r:id="rId9"/>
    <p:sldId id="304" r:id="rId10"/>
    <p:sldId id="299" r:id="rId11"/>
    <p:sldId id="300" r:id="rId12"/>
    <p:sldId id="258" r:id="rId13"/>
    <p:sldId id="259" r:id="rId14"/>
    <p:sldId id="261" r:id="rId15"/>
    <p:sldId id="262" r:id="rId16"/>
    <p:sldId id="263" r:id="rId17"/>
    <p:sldId id="264" r:id="rId18"/>
    <p:sldId id="265" r:id="rId19"/>
    <p:sldId id="266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09-02-2020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09-02-2020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09-02-2020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09-02-2020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09-02-2020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09-02-2020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F4E1-6AE8-48D1-A5E5-DB8EEF012573}" type="datetimeFigureOut">
              <a:rPr lang="en-IN" smtClean="0"/>
              <a:pPr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85800" y="1844824"/>
            <a:ext cx="7770600" cy="15841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dirty="0" smtClean="0">
                <a:solidFill>
                  <a:srgbClr val="000000"/>
                </a:solidFill>
                <a:latin typeface="Arial"/>
                <a:ea typeface="DejaVu Sans"/>
              </a:rPr>
              <a:t>Problem Solving with C</a:t>
            </a:r>
          </a:p>
          <a:p>
            <a:pPr algn="ctr">
              <a:lnSpc>
                <a:spcPct val="100000"/>
              </a:lnSpc>
            </a:pPr>
            <a:endParaRPr lang="en-IN" sz="3600" b="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N" sz="3600" b="1" dirty="0" smtClean="0">
                <a:solidFill>
                  <a:srgbClr val="000000"/>
                </a:solidFill>
                <a:latin typeface="Arial"/>
                <a:ea typeface="DejaVu Sans"/>
              </a:rPr>
              <a:t>Quiz #1</a:t>
            </a:r>
            <a:endParaRPr dirty="0"/>
          </a:p>
        </p:txBody>
      </p:sp>
      <p:sp>
        <p:nvSpPr>
          <p:cNvPr id="37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CustomShape 5"/>
          <p:cNvSpPr/>
          <p:nvPr/>
        </p:nvSpPr>
        <p:spPr>
          <a:xfrm>
            <a:off x="1944000" y="4104000"/>
            <a:ext cx="5326920" cy="84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300" dirty="0">
                <a:solidFill>
                  <a:srgbClr val="000000"/>
                </a:solidFill>
                <a:latin typeface="Arial"/>
                <a:ea typeface="DejaVu Sans"/>
              </a:rPr>
              <a:t>Compiled by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IN" sz="2200" dirty="0">
                <a:solidFill>
                  <a:srgbClr val="000000"/>
                </a:solidFill>
                <a:latin typeface="Arial"/>
                <a:ea typeface="DejaVu Sans"/>
              </a:rPr>
              <a:t>M S </a:t>
            </a:r>
            <a:r>
              <a:rPr lang="en-IN" sz="2200" dirty="0" err="1">
                <a:solidFill>
                  <a:srgbClr val="000000"/>
                </a:solidFill>
                <a:latin typeface="Arial"/>
                <a:ea typeface="DejaVu Sans"/>
              </a:rPr>
              <a:t>Anand</a:t>
            </a:r>
            <a:r>
              <a:rPr lang="en-IN" sz="2200" dirty="0">
                <a:solidFill>
                  <a:srgbClr val="000000"/>
                </a:solidFill>
                <a:latin typeface="Arial"/>
                <a:ea typeface="DejaVu Sans"/>
              </a:rPr>
              <a:t> (anandms@pes.edu)</a:t>
            </a:r>
            <a:endParaRPr dirty="0"/>
          </a:p>
        </p:txBody>
      </p:sp>
      <p:sp>
        <p:nvSpPr>
          <p:cNvPr id="42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/>
          </a:p>
        </p:txBody>
      </p:sp>
      <p:sp>
        <p:nvSpPr>
          <p:cNvPr id="43" name="CustomShape 7"/>
          <p:cNvSpPr/>
          <p:nvPr/>
        </p:nvSpPr>
        <p:spPr>
          <a:xfrm>
            <a:off x="7931160" y="6192000"/>
            <a:ext cx="1220400" cy="4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TextBox 9"/>
          <p:cNvSpPr txBox="1"/>
          <p:nvPr/>
        </p:nvSpPr>
        <p:spPr>
          <a:xfrm>
            <a:off x="78486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E460F29-85B6-4916-A3EB-A100C93F602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2" descr="PES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 smtClean="0">
                <a:latin typeface="Arial" pitchFamily="34" charset="0"/>
                <a:cs typeface="Arial" pitchFamily="34" charset="0"/>
              </a:rPr>
              <a:t>Explanation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" sz="2000" dirty="0" smtClean="0">
                <a:latin typeface="Arial" pitchFamily="34" charset="0"/>
                <a:cs typeface="Arial" pitchFamily="34" charset="0"/>
              </a:rPr>
              <a:t>Related to precedence and associativity</a:t>
            </a:r>
            <a:endParaRPr lang="e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Below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is the precedence of operators.</a:t>
            </a:r>
          </a:p>
          <a:p>
            <a:endParaRPr lang="e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Postfix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++        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	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left-to-right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Prefix  ++         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	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right-to-left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Dereference *       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right-to-left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Therefore the expression ++*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ptr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++ has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the following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effect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Value of *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ptr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is incremented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Value of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ptr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is incremented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What is the output of this program?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main(void) 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" sz="20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char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[] =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abcdefghijklm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"; 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("%d",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sizeof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));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();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return 0; </a:t>
            </a:r>
          </a:p>
          <a:p>
            <a:r>
              <a:rPr lang="en" sz="2000" dirty="0" smtClean="0">
                <a:latin typeface="Arial" pitchFamily="34" charset="0"/>
                <a:cs typeface="Arial" pitchFamily="34" charset="0"/>
              </a:rPr>
              <a:t>} </a:t>
            </a:r>
          </a:p>
          <a:p>
            <a:endParaRPr lang="e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Output: 14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The string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abcdefghijklm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has 13 characters, but the size is 14 because compiler includes a single ‘\0’ (string terminator) when char array size is not explicitly mentioned.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main(void) 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" sz="20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x, y = 5, z = 5;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x = y==z;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("%d", x); </a:t>
            </a:r>
          </a:p>
          <a:p>
            <a:r>
              <a:rPr lang="en" sz="2000" dirty="0" smtClean="0">
                <a:latin typeface="Arial" pitchFamily="34" charset="0"/>
                <a:cs typeface="Arial" pitchFamily="34" charset="0"/>
              </a:rPr>
              <a:t>   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();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return 0; </a:t>
            </a:r>
          </a:p>
          <a:p>
            <a:r>
              <a:rPr lang="en" sz="2000" dirty="0" smtClean="0">
                <a:latin typeface="Arial" pitchFamily="34" charset="0"/>
                <a:cs typeface="Arial" pitchFamily="34" charset="0"/>
              </a:rPr>
              <a:t>} </a:t>
            </a:r>
          </a:p>
          <a:p>
            <a:endParaRPr lang="e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The crux of the question lies in the statement x = y==z. The operator == is executed before = because precedence of comparison operators (&lt;=, &gt;= and ==) is higher than assignment operator =.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The result of a comparison operator is either 0 or 1 based on the comparison result. Since y is equal to z, value of the expression y == z becomes 1 and the value is assigned to x via the assignment operator.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66800" y="1066800"/>
            <a:ext cx="7391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#include&lt;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&gt; </a:t>
            </a:r>
          </a:p>
          <a:p>
            <a:r>
              <a:rPr lang="en" sz="20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main() </a:t>
            </a:r>
          </a:p>
          <a:p>
            <a:r>
              <a:rPr lang="en" sz="20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a[] = {1, 2, 3, 4, 5, 6};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ptr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= (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*)(&amp;a+1);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("%d ", *(ptr-1) );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();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return 0; </a:t>
            </a:r>
          </a:p>
          <a:p>
            <a:r>
              <a:rPr lang="en" sz="2000" dirty="0" smtClean="0">
                <a:latin typeface="Arial" pitchFamily="34" charset="0"/>
                <a:cs typeface="Arial" pitchFamily="34" charset="0"/>
              </a:rPr>
              <a:t>}  </a:t>
            </a:r>
          </a:p>
          <a:p>
            <a:endParaRPr lang="e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Output: 6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&amp;a is address of the whole array a[]. If we add 1 to &amp;a, we get “base address of a[] +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sizeof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(a)”. And this value is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typecasted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*. So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ptr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– 1 points to last element of a[]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66800" y="1066800"/>
            <a:ext cx="7391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What will be the output of the following C code?</a:t>
            </a:r>
          </a:p>
          <a:p>
            <a:r>
              <a:rPr lang="en-IN" sz="2000" dirty="0" smtClean="0"/>
              <a:t>    #include &lt;</a:t>
            </a:r>
            <a:r>
              <a:rPr lang="en-IN" sz="2000" dirty="0" err="1" smtClean="0"/>
              <a:t>stdio.h</a:t>
            </a:r>
            <a:r>
              <a:rPr lang="en-IN" sz="2000" dirty="0" smtClean="0"/>
              <a:t>&gt;</a:t>
            </a:r>
          </a:p>
          <a:p>
            <a:r>
              <a:rPr lang="en-IN" sz="2000" dirty="0" smtClean="0"/>
              <a:t>    </a:t>
            </a:r>
            <a:r>
              <a:rPr lang="en-IN" sz="2000" dirty="0" err="1" smtClean="0"/>
              <a:t>int</a:t>
            </a:r>
            <a:r>
              <a:rPr lang="en-IN" sz="2000" dirty="0" smtClean="0"/>
              <a:t> main(void)</a:t>
            </a:r>
          </a:p>
          <a:p>
            <a:r>
              <a:rPr lang="en" sz="2000" dirty="0" smtClean="0"/>
              <a:t>    {</a:t>
            </a:r>
          </a:p>
          <a:p>
            <a:r>
              <a:rPr lang="en-IN" sz="2000" dirty="0" smtClean="0"/>
              <a:t>        </a:t>
            </a:r>
            <a:r>
              <a:rPr lang="en-IN" sz="2000" dirty="0" err="1" smtClean="0"/>
              <a:t>enum</a:t>
            </a:r>
            <a:r>
              <a:rPr lang="en-IN" sz="2000" dirty="0" smtClean="0"/>
              <a:t> {ORANGE = 5, MANGO, BANANA = 4, PEACH};</a:t>
            </a:r>
          </a:p>
          <a:p>
            <a:r>
              <a:rPr lang="en-IN" sz="2000" dirty="0" smtClean="0"/>
              <a:t>        </a:t>
            </a:r>
            <a:r>
              <a:rPr lang="en-IN" sz="2000" dirty="0" err="1" smtClean="0"/>
              <a:t>printf</a:t>
            </a:r>
            <a:r>
              <a:rPr lang="en-IN" sz="2000" dirty="0" smtClean="0"/>
              <a:t>("PEACH = %d\n", PEACH</a:t>
            </a:r>
            <a:r>
              <a:rPr lang="en-IN" sz="2000" dirty="0" smtClean="0"/>
              <a:t>);</a:t>
            </a:r>
          </a:p>
          <a:p>
            <a:r>
              <a:rPr lang="en-IN" sz="2000" dirty="0" smtClean="0"/>
              <a:t> </a:t>
            </a:r>
            <a:r>
              <a:rPr lang="en-IN" sz="2000" dirty="0" smtClean="0"/>
              <a:t>       return 0;</a:t>
            </a:r>
            <a:endParaRPr lang="en-IN" sz="2000" dirty="0" smtClean="0"/>
          </a:p>
          <a:p>
            <a:r>
              <a:rPr lang="en" sz="2000" dirty="0" smtClean="0"/>
              <a:t>    }</a:t>
            </a:r>
          </a:p>
          <a:p>
            <a:r>
              <a:rPr lang="en-IN" sz="2000" dirty="0" smtClean="0"/>
              <a:t>a) PEACH = 3</a:t>
            </a:r>
          </a:p>
          <a:p>
            <a:r>
              <a:rPr lang="en-IN" sz="2000" dirty="0" smtClean="0"/>
              <a:t>b) PEACH = 4</a:t>
            </a:r>
          </a:p>
          <a:p>
            <a:r>
              <a:rPr lang="en-IN" sz="2000" b="1" dirty="0" smtClean="0"/>
              <a:t>c) PEACH = 5</a:t>
            </a:r>
          </a:p>
          <a:p>
            <a:r>
              <a:rPr lang="en-IN" sz="2000" dirty="0" smtClean="0"/>
              <a:t>d) PEACH = 6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What will be the output of the following C code?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#include &lt;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main(void)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a[5] = {1, 2, 3, 4, 5};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for (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= 0;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&lt; 5;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++)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  if ((char)a[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] == '5')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("%d\n", a[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]);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  else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("FAIL\n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return 0;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Output: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FAIL</a:t>
            </a:r>
          </a:p>
          <a:p>
            <a:endParaRPr lang="en-IN" dirty="0"/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What will be the output of the following C code?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/>
              <a:t>#</a:t>
            </a:r>
            <a:r>
              <a:rPr lang="en-IN" sz="2000" dirty="0" smtClean="0"/>
              <a:t>include &lt;</a:t>
            </a:r>
            <a:r>
              <a:rPr lang="en-IN" sz="2000" dirty="0" err="1" smtClean="0"/>
              <a:t>stdio.h</a:t>
            </a:r>
            <a:r>
              <a:rPr lang="en-IN" sz="2000" dirty="0" smtClean="0"/>
              <a:t>&gt;</a:t>
            </a:r>
          </a:p>
          <a:p>
            <a:r>
              <a:rPr lang="en-IN" sz="2000" dirty="0" smtClean="0"/>
              <a:t>    </a:t>
            </a:r>
            <a:r>
              <a:rPr lang="en-IN" sz="2000" dirty="0" err="1" smtClean="0"/>
              <a:t>int</a:t>
            </a:r>
            <a:r>
              <a:rPr lang="en-IN" sz="2000" dirty="0" smtClean="0"/>
              <a:t> main(void)</a:t>
            </a:r>
          </a:p>
          <a:p>
            <a:r>
              <a:rPr lang="en-IN" sz="2000" dirty="0" smtClean="0"/>
              <a:t>    {</a:t>
            </a:r>
          </a:p>
          <a:p>
            <a:r>
              <a:rPr lang="en-IN" sz="2000" dirty="0" smtClean="0"/>
              <a:t>        float f1 = 0.1;</a:t>
            </a:r>
          </a:p>
          <a:p>
            <a:r>
              <a:rPr lang="en-IN" sz="2000" dirty="0" smtClean="0"/>
              <a:t>        if (f1 == 0.1)</a:t>
            </a:r>
          </a:p>
          <a:p>
            <a:r>
              <a:rPr lang="en-IN" sz="2000" dirty="0" smtClean="0"/>
              <a:t>            </a:t>
            </a:r>
            <a:r>
              <a:rPr lang="en-IN" sz="2000" dirty="0" err="1" smtClean="0"/>
              <a:t>printf</a:t>
            </a:r>
            <a:r>
              <a:rPr lang="en-IN" sz="2000" dirty="0" smtClean="0"/>
              <a:t>("equal\n");</a:t>
            </a:r>
          </a:p>
          <a:p>
            <a:r>
              <a:rPr lang="en-IN" sz="2000" dirty="0" smtClean="0"/>
              <a:t>        else</a:t>
            </a:r>
          </a:p>
          <a:p>
            <a:r>
              <a:rPr lang="en-IN" sz="2000" dirty="0" smtClean="0"/>
              <a:t>            </a:t>
            </a:r>
            <a:r>
              <a:rPr lang="en-IN" sz="2000" dirty="0" err="1" smtClean="0"/>
              <a:t>printf</a:t>
            </a:r>
            <a:r>
              <a:rPr lang="en-IN" sz="2000" dirty="0" smtClean="0"/>
              <a:t>("not equal\n</a:t>
            </a:r>
            <a:r>
              <a:rPr lang="en-IN" sz="2000" dirty="0" smtClean="0"/>
              <a:t>");</a:t>
            </a:r>
          </a:p>
          <a:p>
            <a:r>
              <a:rPr lang="en-IN" sz="2000" dirty="0" smtClean="0"/>
              <a:t> </a:t>
            </a:r>
            <a:r>
              <a:rPr lang="en-IN" sz="2000" dirty="0" smtClean="0"/>
              <a:t>       return 0;</a:t>
            </a:r>
            <a:endParaRPr lang="en-IN" sz="2000" dirty="0" smtClean="0"/>
          </a:p>
          <a:p>
            <a:r>
              <a:rPr lang="en-IN" sz="2000" dirty="0" smtClean="0"/>
              <a:t>    }</a:t>
            </a:r>
          </a:p>
          <a:p>
            <a:endParaRPr lang="en-IN" sz="2000" dirty="0" smtClean="0"/>
          </a:p>
          <a:p>
            <a:r>
              <a:rPr lang="en-IN" sz="2000" dirty="0" smtClean="0"/>
              <a:t>a</a:t>
            </a:r>
            <a:r>
              <a:rPr lang="en-IN" sz="2000" dirty="0" smtClean="0"/>
              <a:t>) equal</a:t>
            </a:r>
          </a:p>
          <a:p>
            <a:r>
              <a:rPr lang="en-IN" sz="2000" b="1" dirty="0" smtClean="0"/>
              <a:t>b) not equal</a:t>
            </a:r>
            <a:endParaRPr lang="en-IN" sz="2000" dirty="0" smtClean="0"/>
          </a:p>
          <a:p>
            <a:r>
              <a:rPr lang="en-IN" sz="2000" dirty="0" smtClean="0"/>
              <a:t>c) output depends on compiler</a:t>
            </a:r>
          </a:p>
          <a:p>
            <a:r>
              <a:rPr lang="en-IN" sz="2000" dirty="0" smtClean="0"/>
              <a:t>d) none of the mentioned</a:t>
            </a:r>
            <a:endParaRPr lang="en-IN" sz="2000" dirty="0"/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What will be the output of the following C code?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#include &lt;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main(void)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float x = 'a';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("%f", x);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return 0;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) a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b) run time error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c) a.0000000</a:t>
            </a:r>
          </a:p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d) 97.000000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How many times will PESU be printed?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main(void)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x;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for (x=-1; x&lt;10;x++)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if (x&lt;5)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  continue;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else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  break;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("PESU\n");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return 0;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What is the output of the following program?</a:t>
            </a:r>
          </a:p>
          <a:p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include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&lt;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stdio.h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void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x=20,y=35; 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    x=y++ + x++;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    y=++y + ++x;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("%d  %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d",x,y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return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0;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56 93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2"/>
          <p:cNvSpPr/>
          <p:nvPr/>
        </p:nvSpPr>
        <p:spPr>
          <a:xfrm>
            <a:off x="872640" y="936000"/>
            <a:ext cx="7694280" cy="475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8" name="CustomShape 4"/>
          <p:cNvSpPr/>
          <p:nvPr/>
        </p:nvSpPr>
        <p:spPr>
          <a:xfrm>
            <a:off x="8101440" y="6192000"/>
            <a:ext cx="1220400" cy="4284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CustomShape 5"/>
          <p:cNvSpPr/>
          <p:nvPr/>
        </p:nvSpPr>
        <p:spPr>
          <a:xfrm>
            <a:off x="432000" y="864000"/>
            <a:ext cx="8206920" cy="516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dirty="0" smtClean="0">
                <a:solidFill>
                  <a:srgbClr val="000000"/>
                </a:solidFill>
                <a:latin typeface="Arial"/>
                <a:ea typeface="DejaVu Sans"/>
              </a:rPr>
              <a:t>Text </a:t>
            </a:r>
            <a:r>
              <a:rPr lang="en-IN" sz="2000" b="1" dirty="0">
                <a:solidFill>
                  <a:srgbClr val="000000"/>
                </a:solidFill>
                <a:latin typeface="Arial"/>
                <a:ea typeface="DejaVu Sans"/>
              </a:rPr>
              <a:t>Book(s):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“How To Solve It By Computer”, R 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Dromey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Pearson, 2011.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“The C Programming Language”, Brian Kernighan, Dennis Ritchie, 2nd Edition, Prentice Hall PTR, 1988. </a:t>
            </a:r>
          </a:p>
          <a:p>
            <a:pPr marL="457200" indent="-457200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b="1" dirty="0" smtClean="0">
                <a:solidFill>
                  <a:srgbClr val="000000"/>
                </a:solidFill>
                <a:latin typeface="Arial"/>
                <a:ea typeface="DejaVu Sans"/>
              </a:rPr>
              <a:t>Reference Book(s):</a:t>
            </a:r>
            <a:endParaRPr lang="en-I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latin typeface="Arial" pitchFamily="34" charset="0"/>
                <a:cs typeface="Arial" pitchFamily="34" charset="0"/>
              </a:rPr>
              <a:t>“Expert C Programming; Deep C secrets”, Peter van der Linden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“ The C puzzle Book”, Alan R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Feuer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78486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E460F29-85B6-4916-A3EB-A100C93F602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PES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836712"/>
            <a:ext cx="80105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How will you print “Hello World” without semicolon?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sz="2000" dirty="0" smtClean="0">
                <a:latin typeface="Arial" pitchFamily="34" charset="0"/>
                <a:cs typeface="Arial" pitchFamily="34" charset="0"/>
              </a:rPr>
            </a:br>
            <a:r>
              <a:rPr lang="en-IN" sz="2000" b="1" dirty="0" err="1" smtClean="0">
                <a:latin typeface="Arial" pitchFamily="34" charset="0"/>
                <a:cs typeface="Arial" pitchFamily="34" charset="0"/>
              </a:rPr>
              <a:t>Ans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&gt; </a:t>
            </a:r>
          </a:p>
          <a:p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main(void)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    if (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("Hello World")) 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  { 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    } 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  return 0;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} 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What is the output?</a:t>
            </a:r>
          </a:p>
          <a:p>
            <a:r>
              <a:rPr lang="en-I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main(void) 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r>
              <a:rPr lang="en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= 0;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while (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&lt;= 4) </a:t>
            </a:r>
          </a:p>
          <a:p>
            <a:r>
              <a:rPr lang="en" dirty="0" smtClean="0">
                <a:latin typeface="Arial" pitchFamily="34" charset="0"/>
                <a:cs typeface="Arial" pitchFamily="34" charset="0"/>
              </a:rPr>
              <a:t>    {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("%d",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);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  if (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&gt; 3)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inside_foo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++; </a:t>
            </a:r>
          </a:p>
          <a:p>
            <a:r>
              <a:rPr lang="en" dirty="0" smtClean="0">
                <a:latin typeface="Arial" pitchFamily="34" charset="0"/>
                <a:cs typeface="Arial" pitchFamily="34" charset="0"/>
              </a:rPr>
              <a:t>    }  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();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return 0; </a:t>
            </a:r>
          </a:p>
          <a:p>
            <a:r>
              <a:rPr lang="en" dirty="0" smtClean="0">
                <a:latin typeface="Arial" pitchFamily="34" charset="0"/>
                <a:cs typeface="Arial" pitchFamily="34" charset="0"/>
              </a:rPr>
              <a:t>} </a:t>
            </a:r>
          </a:p>
          <a:p>
            <a:r>
              <a:rPr lang="en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foo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() </a:t>
            </a:r>
          </a:p>
          <a:p>
            <a:r>
              <a:rPr lang="en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inside_foo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("PP"); </a:t>
            </a:r>
          </a:p>
          <a:p>
            <a:r>
              <a:rPr lang="en" dirty="0" smtClean="0">
                <a:latin typeface="Arial" pitchFamily="34" charset="0"/>
                <a:cs typeface="Arial" pitchFamily="34" charset="0"/>
              </a:rPr>
              <a:t>} 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Output</a:t>
            </a:r>
            <a:r>
              <a:rPr lang="en-IN" sz="2000" dirty="0" smtClean="0"/>
              <a:t>: </a:t>
            </a:r>
            <a:endParaRPr lang="en-IN" sz="2000" dirty="0" smtClean="0"/>
          </a:p>
          <a:p>
            <a:r>
              <a:rPr lang="en-IN" sz="2000" dirty="0" smtClean="0"/>
              <a:t>Compiler </a:t>
            </a:r>
            <a:r>
              <a:rPr lang="en-IN" sz="2000" dirty="0" smtClean="0"/>
              <a:t>error: Label “</a:t>
            </a:r>
            <a:r>
              <a:rPr lang="en-IN" sz="2000" dirty="0" err="1" smtClean="0"/>
              <a:t>inside_foo</a:t>
            </a:r>
            <a:r>
              <a:rPr lang="en-IN" sz="2000" dirty="0" smtClean="0"/>
              <a:t>” used but not defined.</a:t>
            </a:r>
          </a:p>
          <a:p>
            <a:r>
              <a:rPr lang="en-IN" sz="2000" dirty="0" smtClean="0"/>
              <a:t>Explanation: Scope of a label is within a function. We cannot </a:t>
            </a:r>
            <a:r>
              <a:rPr lang="en-IN" sz="2000" dirty="0" err="1" smtClean="0"/>
              <a:t>goto</a:t>
            </a:r>
            <a:r>
              <a:rPr lang="en-IN" sz="2000" dirty="0" smtClean="0"/>
              <a:t> a label from other function.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What is the output of this program?</a:t>
            </a:r>
          </a:p>
          <a:p>
            <a:r>
              <a:rPr lang="en-I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main(void) 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r>
              <a:rPr lang="en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char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[] = "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pesuniversity</a:t>
            </a:r>
            <a:r>
              <a:rPr lang="en" dirty="0" smtClean="0">
                <a:latin typeface="Arial" pitchFamily="34" charset="0"/>
                <a:cs typeface="Arial" pitchFamily="34" charset="0"/>
              </a:rPr>
              <a:t>";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char *s1 =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, *s2 =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;     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e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n-NO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nn-NO" dirty="0" smtClean="0">
                <a:latin typeface="Arial" pitchFamily="34" charset="0"/>
                <a:cs typeface="Arial" pitchFamily="34" charset="0"/>
              </a:rPr>
              <a:t>for(i = 0; i &lt; 7; i++) </a:t>
            </a:r>
          </a:p>
          <a:p>
            <a:r>
              <a:rPr lang="en" dirty="0" smtClean="0">
                <a:latin typeface="Arial" pitchFamily="34" charset="0"/>
                <a:cs typeface="Arial" pitchFamily="34" charset="0"/>
              </a:rPr>
              <a:t>     {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(" %c ", *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);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   ++s1;      </a:t>
            </a:r>
          </a:p>
          <a:p>
            <a:r>
              <a:rPr lang="en" dirty="0" smtClean="0">
                <a:latin typeface="Arial" pitchFamily="34" charset="0"/>
                <a:cs typeface="Arial" pitchFamily="34" charset="0"/>
              </a:rPr>
              <a:t>     } </a:t>
            </a:r>
          </a:p>
          <a:p>
            <a:r>
              <a:rPr lang="e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n-NO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nn-NO" dirty="0" smtClean="0">
                <a:latin typeface="Arial" pitchFamily="34" charset="0"/>
                <a:cs typeface="Arial" pitchFamily="34" charset="0"/>
              </a:rPr>
              <a:t>for(i = 0; i &lt; 6; i++) </a:t>
            </a:r>
          </a:p>
          <a:p>
            <a:r>
              <a:rPr lang="en" dirty="0" smtClean="0">
                <a:latin typeface="Arial" pitchFamily="34" charset="0"/>
                <a:cs typeface="Arial" pitchFamily="34" charset="0"/>
              </a:rPr>
              <a:t>     {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(" %c ", *s2);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   ++s2;      </a:t>
            </a:r>
          </a:p>
          <a:p>
            <a:r>
              <a:rPr lang="en" dirty="0" smtClean="0">
                <a:latin typeface="Arial" pitchFamily="34" charset="0"/>
                <a:cs typeface="Arial" pitchFamily="34" charset="0"/>
              </a:rPr>
              <a:t>      } </a:t>
            </a:r>
          </a:p>
          <a:p>
            <a:r>
              <a:rPr lang="e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();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 return 0; </a:t>
            </a:r>
          </a:p>
          <a:p>
            <a:r>
              <a:rPr lang="en" dirty="0" smtClean="0">
                <a:latin typeface="Arial" pitchFamily="34" charset="0"/>
                <a:cs typeface="Arial" pitchFamily="34" charset="0"/>
              </a:rPr>
              <a:t>} 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Output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p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e s u n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" dirty="0" smtClean="0">
              <a:latin typeface="Arial" pitchFamily="34" charset="0"/>
              <a:cs typeface="Arial" pitchFamily="34" charset="0"/>
            </a:endParaRPr>
          </a:p>
          <a:p>
            <a:r>
              <a:rPr lang="en-IN" b="1" u="sng" dirty="0" smtClean="0">
                <a:latin typeface="Arial" pitchFamily="34" charset="0"/>
                <a:cs typeface="Arial" pitchFamily="34" charset="0"/>
              </a:rPr>
              <a:t>Explanation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Both s1 and s2 are initialized to str. In first loop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is being printed and s1 is being incremented, so first loop will print only p. In second loop s2 is incremented and s2 is printed so second loop will print “p e s u n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" dirty="0" smtClean="0">
                <a:latin typeface="Arial" pitchFamily="34" charset="0"/>
                <a:cs typeface="Arial" pitchFamily="34" charset="0"/>
              </a:rPr>
              <a:t> ”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" sz="1600" dirty="0" smtClean="0">
                <a:latin typeface="Arial" pitchFamily="34" charset="0"/>
                <a:cs typeface="Arial" pitchFamily="34" charset="0"/>
              </a:rPr>
              <a:t>at is the output of this program?</a:t>
            </a:r>
            <a:endParaRPr lang="e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main(void)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" sz="16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    char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[] =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pesuforall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";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    for(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=0;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];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++) 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("\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n%c%c%c%c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",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], *(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str+i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), *(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i+str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]); </a:t>
            </a:r>
          </a:p>
          <a:p>
            <a:r>
              <a:rPr lang="en" sz="1600" dirty="0" smtClean="0">
                <a:latin typeface="Arial" pitchFamily="34" charset="0"/>
                <a:cs typeface="Arial" pitchFamily="34" charset="0"/>
              </a:rPr>
              <a:t>     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(); 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    return 0; </a:t>
            </a:r>
          </a:p>
          <a:p>
            <a:r>
              <a:rPr lang="en" sz="1600" dirty="0" smtClean="0">
                <a:latin typeface="Arial" pitchFamily="34" charset="0"/>
                <a:cs typeface="Arial" pitchFamily="34" charset="0"/>
              </a:rPr>
              <a:t>} </a:t>
            </a:r>
          </a:p>
          <a:p>
            <a:endParaRPr lang="e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Output:</a:t>
            </a:r>
          </a:p>
          <a:p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pppp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eeee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ssss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uuuu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ffff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oooo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rrrr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aaaa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llll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Llll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Explanation</a:t>
            </a:r>
            <a:r>
              <a:rPr lang="en-IN" sz="2000" dirty="0" smtClean="0"/>
              <a:t>:</a:t>
            </a:r>
          </a:p>
          <a:p>
            <a:r>
              <a:rPr lang="en-IN" sz="2000" dirty="0" smtClean="0"/>
              <a:t>Following are different ways of indexing both </a:t>
            </a:r>
            <a:r>
              <a:rPr lang="en-IN" sz="2000" dirty="0" smtClean="0"/>
              <a:t>arrays </a:t>
            </a:r>
            <a:r>
              <a:rPr lang="en-IN" sz="2000" dirty="0" smtClean="0"/>
              <a:t>and </a:t>
            </a:r>
            <a:r>
              <a:rPr lang="en-IN" sz="2000" dirty="0" smtClean="0"/>
              <a:t>strings.</a:t>
            </a:r>
            <a:endParaRPr lang="en-IN" sz="2000" dirty="0" smtClean="0"/>
          </a:p>
          <a:p>
            <a:endParaRPr lang="en" sz="2000" dirty="0" smtClean="0"/>
          </a:p>
          <a:p>
            <a:r>
              <a:rPr lang="en-IN" sz="2000" dirty="0" err="1" smtClean="0"/>
              <a:t>arr</a:t>
            </a:r>
            <a:r>
              <a:rPr lang="en-IN" sz="2000" dirty="0" smtClean="0"/>
              <a:t>[</a:t>
            </a:r>
            <a:r>
              <a:rPr lang="en-IN" sz="2000" dirty="0" err="1" smtClean="0"/>
              <a:t>i</a:t>
            </a:r>
            <a:r>
              <a:rPr lang="en-IN" sz="2000" dirty="0" smtClean="0"/>
              <a:t>]</a:t>
            </a:r>
          </a:p>
          <a:p>
            <a:r>
              <a:rPr lang="en-IN" sz="2000" dirty="0" smtClean="0"/>
              <a:t>*(</a:t>
            </a:r>
            <a:r>
              <a:rPr lang="en-IN" sz="2000" dirty="0" err="1" smtClean="0"/>
              <a:t>arr</a:t>
            </a:r>
            <a:r>
              <a:rPr lang="en-IN" sz="2000" dirty="0" smtClean="0"/>
              <a:t> + </a:t>
            </a:r>
            <a:r>
              <a:rPr lang="en-IN" sz="2000" dirty="0" err="1" smtClean="0"/>
              <a:t>i</a:t>
            </a:r>
            <a:r>
              <a:rPr lang="en-IN" sz="2000" dirty="0" smtClean="0"/>
              <a:t>)</a:t>
            </a:r>
          </a:p>
          <a:p>
            <a:r>
              <a:rPr lang="en-IN" sz="2000" dirty="0" smtClean="0"/>
              <a:t>*(</a:t>
            </a:r>
            <a:r>
              <a:rPr lang="en-IN" sz="2000" dirty="0" err="1" smtClean="0"/>
              <a:t>i</a:t>
            </a:r>
            <a:r>
              <a:rPr lang="en-IN" sz="2000" dirty="0" smtClean="0"/>
              <a:t> + </a:t>
            </a:r>
            <a:r>
              <a:rPr lang="en-IN" sz="2000" dirty="0" err="1" smtClean="0"/>
              <a:t>arr</a:t>
            </a:r>
            <a:r>
              <a:rPr lang="en-IN" sz="2000" dirty="0" smtClean="0"/>
              <a:t>)</a:t>
            </a:r>
          </a:p>
          <a:p>
            <a:r>
              <a:rPr lang="en-IN" sz="2000" dirty="0" err="1" smtClean="0"/>
              <a:t>i</a:t>
            </a:r>
            <a:r>
              <a:rPr lang="en-IN" sz="2000" dirty="0" smtClean="0"/>
              <a:t>[</a:t>
            </a:r>
            <a:r>
              <a:rPr lang="en-IN" sz="2000" dirty="0" err="1" smtClean="0"/>
              <a:t>arr</a:t>
            </a:r>
            <a:r>
              <a:rPr lang="en-IN" sz="2000" dirty="0" smtClean="0"/>
              <a:t>]</a:t>
            </a:r>
          </a:p>
          <a:p>
            <a:endParaRPr lang="en" sz="2000" dirty="0" smtClean="0"/>
          </a:p>
          <a:p>
            <a:r>
              <a:rPr lang="en-IN" sz="2000" dirty="0" smtClean="0"/>
              <a:t>So all of them print same character.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 smtClean="0"/>
              <a:t>W</a:t>
            </a:r>
            <a:r>
              <a:rPr lang="en-IN" sz="2000" dirty="0" smtClean="0"/>
              <a:t>h</a:t>
            </a:r>
            <a:r>
              <a:rPr lang="en" sz="2000" dirty="0" smtClean="0"/>
              <a:t>at is the output of this program?</a:t>
            </a:r>
            <a:endParaRPr lang="en" sz="2000" dirty="0" smtClean="0"/>
          </a:p>
          <a:p>
            <a:r>
              <a:rPr lang="en-IN" sz="2000" dirty="0" smtClean="0"/>
              <a:t>#include &lt;</a:t>
            </a:r>
            <a:r>
              <a:rPr lang="en-IN" sz="2000" dirty="0" err="1" smtClean="0"/>
              <a:t>stdio.h</a:t>
            </a:r>
            <a:r>
              <a:rPr lang="en-IN" sz="2000" dirty="0" smtClean="0"/>
              <a:t>&gt;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int</a:t>
            </a:r>
            <a:r>
              <a:rPr lang="en-IN" sz="2000" dirty="0" smtClean="0"/>
              <a:t> main(void) </a:t>
            </a:r>
          </a:p>
          <a:p>
            <a:r>
              <a:rPr lang="en-IN" sz="2000" dirty="0" smtClean="0"/>
              <a:t>{ </a:t>
            </a:r>
          </a:p>
          <a:p>
            <a:r>
              <a:rPr lang="en-IN" sz="2000" dirty="0" smtClean="0"/>
              <a:t>  char </a:t>
            </a:r>
            <a:r>
              <a:rPr lang="en-IN" sz="2000" dirty="0" err="1" smtClean="0"/>
              <a:t>arr</a:t>
            </a:r>
            <a:r>
              <a:rPr lang="en-IN" sz="2000" dirty="0" smtClean="0"/>
              <a:t>[]  = "</a:t>
            </a:r>
            <a:r>
              <a:rPr lang="en-IN" sz="2000" dirty="0" err="1" smtClean="0"/>
              <a:t>abcdefghijk</a:t>
            </a:r>
            <a:r>
              <a:rPr lang="en-IN" sz="2000" dirty="0" smtClean="0"/>
              <a:t>"; </a:t>
            </a:r>
          </a:p>
          <a:p>
            <a:r>
              <a:rPr lang="en-IN" sz="2000" dirty="0" smtClean="0"/>
              <a:t>  char *</a:t>
            </a:r>
            <a:r>
              <a:rPr lang="en-IN" sz="2000" dirty="0" err="1" smtClean="0"/>
              <a:t>ptr</a:t>
            </a:r>
            <a:r>
              <a:rPr lang="en-IN" sz="2000" dirty="0" smtClean="0"/>
              <a:t>  = </a:t>
            </a:r>
            <a:r>
              <a:rPr lang="en-IN" sz="2000" dirty="0" err="1" smtClean="0"/>
              <a:t>arr</a:t>
            </a:r>
            <a:r>
              <a:rPr lang="en-IN" sz="2000" dirty="0" smtClean="0"/>
              <a:t>; </a:t>
            </a:r>
          </a:p>
          <a:p>
            <a:r>
              <a:rPr lang="en-IN" sz="2000" dirty="0" smtClean="0"/>
              <a:t>  </a:t>
            </a:r>
          </a:p>
          <a:p>
            <a:r>
              <a:rPr lang="en-IN" sz="2000" dirty="0" smtClean="0"/>
              <a:t>  while(*</a:t>
            </a:r>
            <a:r>
              <a:rPr lang="en-IN" sz="2000" dirty="0" err="1" smtClean="0"/>
              <a:t>ptr</a:t>
            </a:r>
            <a:r>
              <a:rPr lang="en-IN" sz="2000" dirty="0" smtClean="0"/>
              <a:t> != '\0') </a:t>
            </a:r>
          </a:p>
          <a:p>
            <a:r>
              <a:rPr lang="en-IN" sz="2000" dirty="0" smtClean="0"/>
              <a:t>      ++*</a:t>
            </a:r>
            <a:r>
              <a:rPr lang="en-IN" sz="2000" dirty="0" err="1" smtClean="0"/>
              <a:t>ptr</a:t>
            </a:r>
            <a:r>
              <a:rPr lang="en-IN" sz="2000" dirty="0" smtClean="0"/>
              <a:t>++; </a:t>
            </a:r>
          </a:p>
          <a:p>
            <a:r>
              <a:rPr lang="en-IN" sz="2000" dirty="0" smtClean="0"/>
              <a:t>  </a:t>
            </a:r>
            <a:r>
              <a:rPr lang="en-IN" sz="2000" dirty="0" err="1" smtClean="0"/>
              <a:t>printf</a:t>
            </a:r>
            <a:r>
              <a:rPr lang="en-IN" sz="2000" dirty="0" smtClean="0"/>
              <a:t>("%s %s", </a:t>
            </a:r>
            <a:r>
              <a:rPr lang="en-IN" sz="2000" dirty="0" err="1" smtClean="0"/>
              <a:t>arr</a:t>
            </a:r>
            <a:r>
              <a:rPr lang="en-IN" sz="2000" dirty="0" smtClean="0"/>
              <a:t>, </a:t>
            </a:r>
            <a:r>
              <a:rPr lang="en-IN" sz="2000" dirty="0" err="1" smtClean="0"/>
              <a:t>ptr</a:t>
            </a:r>
            <a:r>
              <a:rPr lang="en-IN" sz="2000" dirty="0" smtClean="0"/>
              <a:t>); </a:t>
            </a:r>
          </a:p>
          <a:p>
            <a:r>
              <a:rPr lang="en-IN" sz="2000" dirty="0" smtClean="0"/>
              <a:t>  </a:t>
            </a:r>
          </a:p>
          <a:p>
            <a:r>
              <a:rPr lang="en-IN" sz="2000" dirty="0" smtClean="0"/>
              <a:t>  </a:t>
            </a:r>
            <a:r>
              <a:rPr lang="en-IN" sz="2000" dirty="0" err="1" smtClean="0"/>
              <a:t>getchar</a:t>
            </a:r>
            <a:r>
              <a:rPr lang="en-IN" sz="2000" dirty="0" smtClean="0"/>
              <a:t>(); </a:t>
            </a:r>
          </a:p>
          <a:p>
            <a:r>
              <a:rPr lang="en-IN" sz="2000" dirty="0" smtClean="0"/>
              <a:t>  return 0; </a:t>
            </a:r>
          </a:p>
          <a:p>
            <a:r>
              <a:rPr lang="en-IN" sz="2000" dirty="0" smtClean="0"/>
              <a:t>}</a:t>
            </a:r>
          </a:p>
          <a:p>
            <a:endParaRPr lang="en-IN" sz="2000" dirty="0" smtClean="0"/>
          </a:p>
          <a:p>
            <a:r>
              <a:rPr lang="en-IN" sz="2000" dirty="0" smtClean="0"/>
              <a:t>Answer: </a:t>
            </a:r>
            <a:r>
              <a:rPr lang="en-IN" sz="2000" dirty="0" err="1" smtClean="0"/>
              <a:t>bcdefghijkl</a:t>
            </a:r>
            <a:endParaRPr lang="en-IN" sz="2000" dirty="0" smtClean="0"/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09-02-2020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1277</Words>
  <Application>Microsoft Office PowerPoint</Application>
  <PresentationFormat>On-screen Show (4:3)</PresentationFormat>
  <Paragraphs>278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anandms</dc:creator>
  <cp:lastModifiedBy>anandms</cp:lastModifiedBy>
  <cp:revision>75</cp:revision>
  <dcterms:created xsi:type="dcterms:W3CDTF">2020-02-02T10:00:11Z</dcterms:created>
  <dcterms:modified xsi:type="dcterms:W3CDTF">2020-02-09T06:27:20Z</dcterms:modified>
</cp:coreProperties>
</file>