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1405" r:id="rId2"/>
    <p:sldId id="1410" r:id="rId3"/>
    <p:sldId id="1403" r:id="rId4"/>
    <p:sldId id="1406" r:id="rId5"/>
    <p:sldId id="1411" r:id="rId6"/>
    <p:sldId id="1412" r:id="rId7"/>
    <p:sldId id="1404" r:id="rId8"/>
    <p:sldId id="1414" r:id="rId9"/>
    <p:sldId id="1407" r:id="rId10"/>
    <p:sldId id="1415" r:id="rId11"/>
    <p:sldId id="1416" r:id="rId12"/>
    <p:sldId id="1409" r:id="rId13"/>
    <p:sldId id="1413" r:id="rId14"/>
    <p:sldId id="34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132" autoAdjust="0"/>
    <p:restoredTop sz="94660"/>
  </p:normalViewPr>
  <p:slideViewPr>
    <p:cSldViewPr snapToGrid="0">
      <p:cViewPr varScale="1">
        <p:scale>
          <a:sx n="84" d="100"/>
          <a:sy n="84" d="100"/>
        </p:scale>
        <p:origin x="-9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A74B6-5D86-4D1C-B487-A150D2E3BBC9}" type="datetimeFigureOut">
              <a:rPr lang="en-IN" smtClean="0"/>
              <a:pPr/>
              <a:t>27-04-2021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5E30C-6FAF-497E-BCBE-D46B257C85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7918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E18CA01-2901-45A9-AAF2-220477AA6B15}"/>
              </a:ext>
            </a:extLst>
          </p:cNvPr>
          <p:cNvCxnSpPr>
            <a:cxnSpLocks/>
          </p:cNvCxnSpPr>
          <p:nvPr/>
        </p:nvCxnSpPr>
        <p:spPr>
          <a:xfrm>
            <a:off x="4943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BD69EB9-A93D-4798-8DD7-C670DBF8D629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710980D-DFEC-411A-B900-29578E15ECC0}"/>
              </a:ext>
            </a:extLst>
          </p:cNvPr>
          <p:cNvSpPr/>
          <p:nvPr/>
        </p:nvSpPr>
        <p:spPr>
          <a:xfrm>
            <a:off x="363428" y="71390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IPv4 Addressing &amp; Subnetting – Numerical Example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B0893B86-262B-4228-8170-9D1A98C5A240}"/>
              </a:ext>
            </a:extLst>
          </p:cNvPr>
          <p:cNvSpPr txBox="1">
            <a:spLocks noChangeArrowheads="1"/>
          </p:cNvSpPr>
          <p:nvPr/>
        </p:nvSpPr>
        <p:spPr>
          <a:xfrm>
            <a:off x="376772" y="1637235"/>
            <a:ext cx="7825120" cy="5096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</a:pPr>
            <a:r>
              <a:rPr lang="en-IN" sz="2400" kern="50" dirty="0">
                <a:solidFill>
                  <a:srgbClr val="000000"/>
                </a:solidFill>
                <a:effectLst/>
                <a:ea typeface="Noto Sans CJK SC Regular"/>
                <a:cs typeface="FreeSans"/>
              </a:rPr>
              <a:t>Find the range of addresses in the following blocks.</a:t>
            </a:r>
            <a:endParaRPr lang="en-IN" sz="2400" kern="50" dirty="0">
              <a:effectLst/>
              <a:ea typeface="Noto Sans CJK SC Regular"/>
              <a:cs typeface="FreeSans"/>
            </a:endParaRPr>
          </a:p>
          <a:p>
            <a:pPr marL="587375" indent="-457200">
              <a:buFont typeface="+mj-lt"/>
              <a:buAutoNum type="alphaLcParenR"/>
            </a:pPr>
            <a:r>
              <a:rPr lang="en-IN" sz="2400" kern="50" dirty="0">
                <a:solidFill>
                  <a:srgbClr val="000000"/>
                </a:solidFill>
                <a:effectLst/>
                <a:ea typeface="Noto Sans CJK SC Regular"/>
                <a:cs typeface="FreeSans"/>
              </a:rPr>
              <a:t>123.56.77.32/29</a:t>
            </a:r>
          </a:p>
          <a:p>
            <a:pPr marL="587375" indent="-457200">
              <a:buFont typeface="+mj-lt"/>
              <a:buAutoNum type="alphaLcParenR"/>
            </a:pPr>
            <a:r>
              <a:rPr lang="en-IN" sz="2400" kern="50" dirty="0">
                <a:solidFill>
                  <a:srgbClr val="000000"/>
                </a:solidFill>
              </a:rPr>
              <a:t>180.34.64.64/30</a:t>
            </a:r>
          </a:p>
          <a:p>
            <a:pPr marL="587375" indent="-457200">
              <a:buFont typeface="+mj-lt"/>
              <a:buAutoNum type="alphaLcParenR"/>
            </a:pPr>
            <a:r>
              <a:rPr lang="en-IN" sz="2400" kern="50" dirty="0">
                <a:solidFill>
                  <a:srgbClr val="000000"/>
                </a:solidFill>
                <a:effectLst/>
                <a:ea typeface="Noto Sans CJK SC Regular"/>
                <a:cs typeface="FreeSans"/>
              </a:rPr>
              <a:t>200.17.21.128/27</a:t>
            </a:r>
          </a:p>
          <a:p>
            <a:pPr marL="587375" indent="-457200">
              <a:buFont typeface="+mj-lt"/>
              <a:buAutoNum type="alphaLcParenR"/>
            </a:pPr>
            <a:r>
              <a:rPr lang="en-IN" sz="2400" kern="50" dirty="0">
                <a:solidFill>
                  <a:srgbClr val="000000"/>
                </a:solidFill>
                <a:ea typeface="Noto Sans CJK SC Regular"/>
                <a:cs typeface="FreeSans"/>
              </a:rPr>
              <a:t>17.34.16.0/23</a:t>
            </a:r>
            <a:endParaRPr lang="en-IN" sz="2400" kern="50" dirty="0">
              <a:solidFill>
                <a:srgbClr val="000000"/>
              </a:solidFill>
              <a:effectLst/>
              <a:ea typeface="Noto Sans CJK SC Regular"/>
              <a:cs typeface="FreeSans"/>
            </a:endParaRPr>
          </a:p>
          <a:p>
            <a:pPr marL="130175" indent="0">
              <a:buNone/>
            </a:pPr>
            <a:endParaRPr lang="en-IN" sz="2400" kern="50" dirty="0">
              <a:solidFill>
                <a:srgbClr val="000000"/>
              </a:solidFill>
              <a:ea typeface="Noto Sans CJK SC Regular"/>
              <a:cs typeface="FreeSans"/>
            </a:endParaRPr>
          </a:p>
          <a:p>
            <a:pPr marL="130175" indent="0">
              <a:buNone/>
            </a:pPr>
            <a:r>
              <a:rPr lang="en-IN" sz="2400" b="1" kern="50" dirty="0">
                <a:solidFill>
                  <a:srgbClr val="000000"/>
                </a:solidFill>
                <a:ea typeface="Noto Sans CJK SC Regular"/>
                <a:cs typeface="FreeSans"/>
              </a:rPr>
              <a:t>Solution:</a:t>
            </a:r>
          </a:p>
          <a:p>
            <a:pPr marL="587375" indent="-457200">
              <a:buFont typeface="+mj-lt"/>
              <a:buAutoNum type="alphaLcParenR"/>
            </a:pPr>
            <a:r>
              <a:rPr lang="en-IN" sz="2400" kern="50" dirty="0">
                <a:solidFill>
                  <a:srgbClr val="000000"/>
                </a:solidFill>
              </a:rPr>
              <a:t>123.56.77.32 ~ 123.56.77.39</a:t>
            </a:r>
          </a:p>
          <a:p>
            <a:pPr marL="587375" indent="-457200">
              <a:buFont typeface="+mj-lt"/>
              <a:buAutoNum type="alphaLcParenR"/>
            </a:pPr>
            <a:r>
              <a:rPr lang="en-IN" sz="2400" kern="50" dirty="0">
                <a:solidFill>
                  <a:srgbClr val="000000"/>
                </a:solidFill>
              </a:rPr>
              <a:t>180.34.64.64 ~ 180.34.64.67</a:t>
            </a:r>
          </a:p>
          <a:p>
            <a:pPr marL="587375" indent="-457200">
              <a:buFont typeface="+mj-lt"/>
              <a:buAutoNum type="alphaLcParenR"/>
            </a:pPr>
            <a:r>
              <a:rPr lang="en-IN" sz="2400" kern="50" dirty="0">
                <a:solidFill>
                  <a:srgbClr val="000000"/>
                </a:solidFill>
              </a:rPr>
              <a:t>200.17.21.128 ~ 200.17.21.159</a:t>
            </a:r>
          </a:p>
          <a:p>
            <a:pPr marL="587375" indent="-457200">
              <a:buFont typeface="+mj-lt"/>
              <a:buAutoNum type="alphaLcParenR"/>
            </a:pPr>
            <a:r>
              <a:rPr lang="en-IN" sz="2400" kern="50" dirty="0">
                <a:solidFill>
                  <a:srgbClr val="000000"/>
                </a:solidFill>
              </a:rPr>
              <a:t>17.34.16.0 ~ 17.34.17.255</a:t>
            </a:r>
          </a:p>
          <a:p>
            <a:pPr marL="587375" indent="-457200">
              <a:buFont typeface="+mj-lt"/>
              <a:buAutoNum type="alphaLcParenR"/>
            </a:pPr>
            <a:endParaRPr lang="en-IN" sz="2400" kern="50" dirty="0">
              <a:effectLst/>
              <a:ea typeface="Noto Sans CJK SC Regular"/>
              <a:cs typeface="FreeSans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xmlns="" id="{F6F33142-42BA-4BCE-91A7-A26364066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250" t="3677" r="13670" b="4402"/>
          <a:stretch/>
        </p:blipFill>
        <p:spPr bwMode="auto">
          <a:xfrm>
            <a:off x="9340832" y="2411896"/>
            <a:ext cx="2156547" cy="301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5125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E18CA01-2901-45A9-AAF2-220477AA6B15}"/>
              </a:ext>
            </a:extLst>
          </p:cNvPr>
          <p:cNvCxnSpPr>
            <a:cxnSpLocks/>
          </p:cNvCxnSpPr>
          <p:nvPr/>
        </p:nvCxnSpPr>
        <p:spPr>
          <a:xfrm>
            <a:off x="4943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BD69EB9-A93D-4798-8DD7-C670DBF8D629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710980D-DFEC-411A-B900-29578E15ECC0}"/>
              </a:ext>
            </a:extLst>
          </p:cNvPr>
          <p:cNvSpPr/>
          <p:nvPr/>
        </p:nvSpPr>
        <p:spPr>
          <a:xfrm>
            <a:off x="363428" y="71390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IPv4 Addressing &amp; Subnetting – Numerical Example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B0893B86-262B-4228-8170-9D1A98C5A240}"/>
              </a:ext>
            </a:extLst>
          </p:cNvPr>
          <p:cNvSpPr txBox="1">
            <a:spLocks noChangeArrowheads="1"/>
          </p:cNvSpPr>
          <p:nvPr/>
        </p:nvSpPr>
        <p:spPr>
          <a:xfrm>
            <a:off x="376772" y="1637235"/>
            <a:ext cx="9681628" cy="4918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</a:pPr>
            <a:r>
              <a:rPr lang="en-US" altLang="en-US" sz="2400" b="1" dirty="0"/>
              <a:t>Question: </a:t>
            </a:r>
            <a:r>
              <a:rPr lang="en-US" altLang="en-US" sz="2400" dirty="0"/>
              <a:t>The organization needs to have 3 subblocks of addresses to use in its three subnets: one subblock of </a:t>
            </a:r>
            <a:r>
              <a:rPr lang="en-US" altLang="en-US" sz="2400" b="1" dirty="0"/>
              <a:t>10 addresses</a:t>
            </a:r>
            <a:r>
              <a:rPr lang="en-US" altLang="en-US" sz="2400" dirty="0"/>
              <a:t>, one subblock of </a:t>
            </a:r>
            <a:r>
              <a:rPr lang="en-US" altLang="en-US" sz="2400" b="1" dirty="0"/>
              <a:t>60 addresses</a:t>
            </a:r>
            <a:r>
              <a:rPr lang="en-US" altLang="en-US" sz="2400" dirty="0"/>
              <a:t>, and one subblock of </a:t>
            </a:r>
            <a:r>
              <a:rPr lang="en-US" altLang="en-US" sz="2400" b="1" dirty="0"/>
              <a:t>120 addresses</a:t>
            </a:r>
            <a:r>
              <a:rPr lang="en-US" altLang="en-US" sz="2400" dirty="0"/>
              <a:t>. Design the subblocks.</a:t>
            </a:r>
          </a:p>
          <a:p>
            <a:pPr marL="130175" indent="0">
              <a:buNone/>
            </a:pPr>
            <a:endParaRPr lang="en-US" altLang="en-US" sz="2400" dirty="0"/>
          </a:p>
          <a:p>
            <a:pPr marL="130175" indent="0">
              <a:buNone/>
            </a:pPr>
            <a:r>
              <a:rPr lang="en-US" altLang="en-US" sz="2400" b="1" dirty="0"/>
              <a:t>Solution:</a:t>
            </a:r>
          </a:p>
          <a:p>
            <a:pPr marL="130175" indent="0">
              <a:buNone/>
            </a:pPr>
            <a:r>
              <a:rPr lang="en-US" sz="2400" dirty="0">
                <a:solidFill>
                  <a:srgbClr val="22222A"/>
                </a:solidFill>
              </a:rPr>
              <a:t>Largest subblock requires </a:t>
            </a:r>
            <a:r>
              <a:rPr lang="en-US" sz="2400" b="1" dirty="0">
                <a:solidFill>
                  <a:srgbClr val="22222A"/>
                </a:solidFill>
              </a:rPr>
              <a:t>120 addresses </a:t>
            </a:r>
            <a:r>
              <a:rPr lang="en-US" sz="2400" dirty="0">
                <a:solidFill>
                  <a:srgbClr val="22222A"/>
                </a:solidFill>
              </a:rPr>
              <a:t>(not power of 2), we allocate 128 addresses. The subnet mask for this subnet: 25. The first address in this block is 14.24.74.0/25 ; the last address is 14.24.74.127/25.</a:t>
            </a:r>
          </a:p>
          <a:p>
            <a:pPr marL="130175" indent="0">
              <a:buNone/>
            </a:pPr>
            <a:r>
              <a:rPr lang="en-US" sz="2400" dirty="0">
                <a:solidFill>
                  <a:srgbClr val="22222A"/>
                </a:solidFill>
              </a:rPr>
              <a:t>Number of addresses in the second largest subblock requires </a:t>
            </a:r>
            <a:r>
              <a:rPr lang="en-US" sz="2400" b="1" dirty="0">
                <a:solidFill>
                  <a:srgbClr val="22222A"/>
                </a:solidFill>
              </a:rPr>
              <a:t>60 addresses </a:t>
            </a:r>
            <a:r>
              <a:rPr lang="en-US" sz="2400" dirty="0">
                <a:solidFill>
                  <a:srgbClr val="22222A"/>
                </a:solidFill>
              </a:rPr>
              <a:t>(not a power of 2), we allocate 64 addresses. The subnet mask for this subnet: 26. The first address in this block is 14.24.74.128/26; the last address is 14.24.74.191/26</a:t>
            </a:r>
          </a:p>
          <a:p>
            <a:pPr marL="130175" indent="0">
              <a:buNone/>
            </a:pPr>
            <a:endParaRPr lang="en-US" altLang="en-US" sz="2400" dirty="0">
              <a:solidFill>
                <a:srgbClr val="22222A"/>
              </a:solidFill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xmlns="" id="{F6F33142-42BA-4BCE-91A7-A26364066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250" t="3677" r="13670" b="4402"/>
          <a:stretch/>
        </p:blipFill>
        <p:spPr bwMode="auto">
          <a:xfrm>
            <a:off x="9908868" y="2587783"/>
            <a:ext cx="2156547" cy="301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585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E18CA01-2901-45A9-AAF2-220477AA6B15}"/>
              </a:ext>
            </a:extLst>
          </p:cNvPr>
          <p:cNvCxnSpPr>
            <a:cxnSpLocks/>
          </p:cNvCxnSpPr>
          <p:nvPr/>
        </p:nvCxnSpPr>
        <p:spPr>
          <a:xfrm>
            <a:off x="4943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BD69EB9-A93D-4798-8DD7-C670DBF8D629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710980D-DFEC-411A-B900-29578E15ECC0}"/>
              </a:ext>
            </a:extLst>
          </p:cNvPr>
          <p:cNvSpPr/>
          <p:nvPr/>
        </p:nvSpPr>
        <p:spPr>
          <a:xfrm>
            <a:off x="363428" y="71390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IPv4 Addressing &amp; Subnetting – Numerical Example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B0893B86-262B-4228-8170-9D1A98C5A240}"/>
              </a:ext>
            </a:extLst>
          </p:cNvPr>
          <p:cNvSpPr txBox="1">
            <a:spLocks noChangeArrowheads="1"/>
          </p:cNvSpPr>
          <p:nvPr/>
        </p:nvSpPr>
        <p:spPr>
          <a:xfrm>
            <a:off x="376772" y="1637235"/>
            <a:ext cx="9681628" cy="4918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</a:pPr>
            <a:r>
              <a:rPr lang="en-US" altLang="en-US" sz="2400" b="1" dirty="0"/>
              <a:t>Question: </a:t>
            </a:r>
            <a:r>
              <a:rPr lang="en-US" altLang="en-US" sz="2400" dirty="0"/>
              <a:t>The organization needs to have 3 subblocks of addresses to use in its three subnets: one subblock of </a:t>
            </a:r>
            <a:r>
              <a:rPr lang="en-US" altLang="en-US" sz="2400" b="1" dirty="0"/>
              <a:t>10 addresses</a:t>
            </a:r>
            <a:r>
              <a:rPr lang="en-US" altLang="en-US" sz="2400" dirty="0"/>
              <a:t>, one subblock of </a:t>
            </a:r>
            <a:r>
              <a:rPr lang="en-US" altLang="en-US" sz="2400" b="1" dirty="0"/>
              <a:t>60 addresses</a:t>
            </a:r>
            <a:r>
              <a:rPr lang="en-US" altLang="en-US" sz="2400" dirty="0"/>
              <a:t>, and one subblock of </a:t>
            </a:r>
            <a:r>
              <a:rPr lang="en-US" altLang="en-US" sz="2400" b="1" dirty="0"/>
              <a:t>120 addresses</a:t>
            </a:r>
            <a:r>
              <a:rPr lang="en-US" altLang="en-US" sz="2400" dirty="0"/>
              <a:t>. Design the subblocks.</a:t>
            </a:r>
          </a:p>
          <a:p>
            <a:pPr marL="130175" indent="0">
              <a:buNone/>
            </a:pPr>
            <a:endParaRPr lang="en-US" altLang="en-US" sz="2400" dirty="0"/>
          </a:p>
          <a:p>
            <a:pPr marL="130175" indent="0">
              <a:buNone/>
            </a:pPr>
            <a:r>
              <a:rPr lang="en-US" altLang="en-US" sz="2400" b="1" dirty="0"/>
              <a:t>Solution:</a:t>
            </a:r>
          </a:p>
          <a:p>
            <a:pPr marL="130175" indent="0">
              <a:buNone/>
            </a:pPr>
            <a:r>
              <a:rPr lang="en-US" sz="2400" dirty="0">
                <a:solidFill>
                  <a:srgbClr val="22222A"/>
                </a:solidFill>
              </a:rPr>
              <a:t>Number of addresses in the second largest subblock requires 10 addresses (not a power of 2), we allocate 16 addresses. The subnet mask for this subnet: 28. The first address in this block is 14.24.74.192/28; the last address is 14.24.74.207/28</a:t>
            </a:r>
          </a:p>
          <a:p>
            <a:pPr marL="130175" indent="0">
              <a:buNone/>
            </a:pPr>
            <a:endParaRPr lang="en-US" altLang="en-US" sz="2400" dirty="0">
              <a:solidFill>
                <a:srgbClr val="22222A"/>
              </a:solidFill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xmlns="" id="{F6F33142-42BA-4BCE-91A7-A26364066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250" t="3677" r="13670" b="4402"/>
          <a:stretch/>
        </p:blipFill>
        <p:spPr bwMode="auto">
          <a:xfrm>
            <a:off x="9908868" y="2587783"/>
            <a:ext cx="2156547" cy="301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2190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E18CA01-2901-45A9-AAF2-220477AA6B15}"/>
              </a:ext>
            </a:extLst>
          </p:cNvPr>
          <p:cNvCxnSpPr>
            <a:cxnSpLocks/>
          </p:cNvCxnSpPr>
          <p:nvPr/>
        </p:nvCxnSpPr>
        <p:spPr>
          <a:xfrm>
            <a:off x="4943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BD69EB9-A93D-4798-8DD7-C670DBF8D629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710980D-DFEC-411A-B900-29578E15ECC0}"/>
              </a:ext>
            </a:extLst>
          </p:cNvPr>
          <p:cNvSpPr/>
          <p:nvPr/>
        </p:nvSpPr>
        <p:spPr>
          <a:xfrm>
            <a:off x="363428" y="71390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IPv4 Addressing &amp; Subnetting – Numerical Example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B0893B86-262B-4228-8170-9D1A98C5A240}"/>
              </a:ext>
            </a:extLst>
          </p:cNvPr>
          <p:cNvSpPr txBox="1">
            <a:spLocks noChangeArrowheads="1"/>
          </p:cNvSpPr>
          <p:nvPr/>
        </p:nvSpPr>
        <p:spPr>
          <a:xfrm>
            <a:off x="363428" y="1637235"/>
            <a:ext cx="7825120" cy="4918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Find the network address and the directed broadcast address of subnetted Class B IPv4 address </a:t>
            </a:r>
            <a:r>
              <a:rPr lang="en-US" sz="2400" b="1" dirty="0"/>
              <a:t>172.25.171.182</a:t>
            </a:r>
            <a:r>
              <a:rPr lang="en-US" sz="2400" dirty="0"/>
              <a:t> with a subnet mask of </a:t>
            </a:r>
            <a:r>
              <a:rPr lang="en-US" sz="2400" b="1" dirty="0"/>
              <a:t>255.255.224.0</a:t>
            </a:r>
            <a:r>
              <a:rPr lang="en-US" sz="2400" dirty="0"/>
              <a:t>.</a:t>
            </a:r>
            <a:endParaRPr lang="en-US" altLang="en-US" sz="2400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xmlns="" id="{F6F33142-42BA-4BCE-91A7-A26364066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250" t="3677" r="13670" b="4402"/>
          <a:stretch/>
        </p:blipFill>
        <p:spPr bwMode="auto">
          <a:xfrm>
            <a:off x="9340832" y="2411896"/>
            <a:ext cx="2156547" cy="301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11724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E18CA01-2901-45A9-AAF2-220477AA6B15}"/>
              </a:ext>
            </a:extLst>
          </p:cNvPr>
          <p:cNvCxnSpPr>
            <a:cxnSpLocks/>
          </p:cNvCxnSpPr>
          <p:nvPr/>
        </p:nvCxnSpPr>
        <p:spPr>
          <a:xfrm>
            <a:off x="4943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BD69EB9-A93D-4798-8DD7-C670DBF8D629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710980D-DFEC-411A-B900-29578E15ECC0}"/>
              </a:ext>
            </a:extLst>
          </p:cNvPr>
          <p:cNvSpPr/>
          <p:nvPr/>
        </p:nvSpPr>
        <p:spPr>
          <a:xfrm>
            <a:off x="363428" y="71390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IPv4 Addressing &amp; Subnetting – Numerical Example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B0893B86-262B-4228-8170-9D1A98C5A240}"/>
              </a:ext>
            </a:extLst>
          </p:cNvPr>
          <p:cNvSpPr txBox="1">
            <a:spLocks noChangeArrowheads="1"/>
          </p:cNvSpPr>
          <p:nvPr/>
        </p:nvSpPr>
        <p:spPr>
          <a:xfrm>
            <a:off x="376771" y="1637235"/>
            <a:ext cx="9598501" cy="4918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</a:pPr>
            <a:r>
              <a:rPr lang="en-US" sz="2400" dirty="0">
                <a:solidFill>
                  <a:srgbClr val="111111"/>
                </a:solidFill>
              </a:rPr>
              <a:t>An ISP is granted a block of addresses starting with </a:t>
            </a:r>
            <a:r>
              <a:rPr lang="en-US" sz="2400" b="1" dirty="0">
                <a:solidFill>
                  <a:srgbClr val="111111"/>
                </a:solidFill>
              </a:rPr>
              <a:t>150.80.0.0/16</a:t>
            </a:r>
            <a:r>
              <a:rPr lang="en-US" sz="2400" dirty="0">
                <a:solidFill>
                  <a:srgbClr val="111111"/>
                </a:solidFill>
              </a:rPr>
              <a:t>. The ISP wants to distribute these blocks to </a:t>
            </a:r>
            <a:r>
              <a:rPr lang="en-US" sz="2400" b="1" dirty="0">
                <a:solidFill>
                  <a:srgbClr val="111111"/>
                </a:solidFill>
              </a:rPr>
              <a:t>2600</a:t>
            </a:r>
            <a:r>
              <a:rPr lang="en-US" sz="2400" dirty="0">
                <a:solidFill>
                  <a:srgbClr val="111111"/>
                </a:solidFill>
              </a:rPr>
              <a:t> customers as follows.</a:t>
            </a:r>
          </a:p>
          <a:p>
            <a:pPr marL="587375" indent="-457200">
              <a:buFont typeface="+mj-lt"/>
              <a:buAutoNum type="alphaLcParenR"/>
            </a:pPr>
            <a:r>
              <a:rPr lang="en-US" sz="2400" dirty="0">
                <a:solidFill>
                  <a:srgbClr val="111111"/>
                </a:solidFill>
              </a:rPr>
              <a:t>The first group has 200 medium-size businesses; each needs 128 addresses.</a:t>
            </a:r>
          </a:p>
          <a:p>
            <a:pPr marL="587375" indent="-457200">
              <a:buFont typeface="+mj-lt"/>
              <a:buAutoNum type="alphaLcParenR"/>
            </a:pPr>
            <a:r>
              <a:rPr lang="en-US" sz="2400" dirty="0">
                <a:solidFill>
                  <a:srgbClr val="111111"/>
                </a:solidFill>
              </a:rPr>
              <a:t>The second group has 400 small businesses; each needs 16 addresses.</a:t>
            </a:r>
          </a:p>
          <a:p>
            <a:pPr marL="587375" indent="-457200">
              <a:buFont typeface="+mj-lt"/>
              <a:buAutoNum type="alphaLcParenR"/>
            </a:pPr>
            <a:r>
              <a:rPr lang="en-US" sz="2400" dirty="0">
                <a:solidFill>
                  <a:srgbClr val="111111"/>
                </a:solidFill>
              </a:rPr>
              <a:t>The third group has 2000 households; each needs 4 addresses.</a:t>
            </a:r>
          </a:p>
          <a:p>
            <a:pPr marL="130175" indent="0">
              <a:buNone/>
            </a:pPr>
            <a:r>
              <a:rPr lang="en-US" sz="2400" dirty="0">
                <a:solidFill>
                  <a:srgbClr val="111111"/>
                </a:solidFill>
              </a:rPr>
              <a:t>Design the subblocks and give the slash notation for each subblock. Find out how many addresses are still available after these allocations.</a:t>
            </a:r>
          </a:p>
          <a:p>
            <a:pPr marL="130175" indent="0" algn="l">
              <a:buNone/>
            </a:pPr>
            <a:endParaRPr lang="en-US" sz="2400" b="0" i="0" dirty="0">
              <a:solidFill>
                <a:srgbClr val="111111"/>
              </a:solidFill>
              <a:effectLst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xmlns="" id="{F6F33142-42BA-4BCE-91A7-A26364066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250" t="3677" r="13670" b="4402"/>
          <a:stretch/>
        </p:blipFill>
        <p:spPr bwMode="auto">
          <a:xfrm>
            <a:off x="9944425" y="2254110"/>
            <a:ext cx="2156547" cy="301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5087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</a:t>
            </a:r>
            <a:r>
              <a:rPr lang="en-US" sz="2400" b="1" dirty="0" smtClean="0"/>
              <a:t>runvikas.singh</a:t>
            </a:r>
            <a:r>
              <a:rPr lang="en-US" sz="2400" b="1" dirty="0" smtClean="0"/>
              <a:t>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</a:t>
            </a:r>
            <a:r>
              <a:rPr lang="en-US" sz="2400" b="1" dirty="0" err="1" smtClean="0"/>
              <a:t>Arun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Vikas</a:t>
            </a:r>
            <a:r>
              <a:rPr lang="en-US" sz="2400" b="1" dirty="0" smtClean="0"/>
              <a:t> Singh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6531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E18CA01-2901-45A9-AAF2-220477AA6B15}"/>
              </a:ext>
            </a:extLst>
          </p:cNvPr>
          <p:cNvCxnSpPr>
            <a:cxnSpLocks/>
          </p:cNvCxnSpPr>
          <p:nvPr/>
        </p:nvCxnSpPr>
        <p:spPr>
          <a:xfrm>
            <a:off x="4943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BD69EB9-A93D-4798-8DD7-C670DBF8D629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710980D-DFEC-411A-B900-29578E15ECC0}"/>
              </a:ext>
            </a:extLst>
          </p:cNvPr>
          <p:cNvSpPr/>
          <p:nvPr/>
        </p:nvSpPr>
        <p:spPr>
          <a:xfrm>
            <a:off x="363428" y="71390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IPv4 Addressing &amp; Subnetting – Numerical Example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B0893B86-262B-4228-8170-9D1A98C5A240}"/>
              </a:ext>
            </a:extLst>
          </p:cNvPr>
          <p:cNvSpPr txBox="1">
            <a:spLocks noChangeArrowheads="1"/>
          </p:cNvSpPr>
          <p:nvPr/>
        </p:nvSpPr>
        <p:spPr>
          <a:xfrm>
            <a:off x="376771" y="1637235"/>
            <a:ext cx="8739519" cy="5096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</a:pPr>
            <a:r>
              <a:rPr lang="en-US" sz="2400" kern="50" dirty="0">
                <a:solidFill>
                  <a:srgbClr val="000000"/>
                </a:solidFill>
              </a:rPr>
              <a:t>What is the network address if one of the addresses is 167.199.170.82/27?</a:t>
            </a:r>
            <a:endParaRPr lang="en-IN" sz="2400" kern="50" dirty="0">
              <a:solidFill>
                <a:srgbClr val="000000"/>
              </a:solidFill>
            </a:endParaRPr>
          </a:p>
          <a:p>
            <a:pPr marL="130175" indent="0">
              <a:buNone/>
            </a:pPr>
            <a:endParaRPr lang="en-IN" sz="2400" kern="50" dirty="0">
              <a:solidFill>
                <a:srgbClr val="000000"/>
              </a:solidFill>
              <a:ea typeface="Noto Sans CJK SC Regular"/>
              <a:cs typeface="FreeSans"/>
            </a:endParaRPr>
          </a:p>
          <a:p>
            <a:pPr marL="130175" indent="0">
              <a:buNone/>
            </a:pPr>
            <a:r>
              <a:rPr lang="en-IN" sz="2400" b="1" kern="50" dirty="0">
                <a:solidFill>
                  <a:srgbClr val="000000"/>
                </a:solidFill>
                <a:ea typeface="Noto Sans CJK SC Regular"/>
                <a:cs typeface="FreeSans"/>
              </a:rPr>
              <a:t>Solution:</a:t>
            </a:r>
          </a:p>
          <a:p>
            <a:pPr marL="130175" indent="0">
              <a:buNone/>
            </a:pPr>
            <a:r>
              <a:rPr lang="en-IN" sz="2400" kern="50" dirty="0">
                <a:solidFill>
                  <a:srgbClr val="000000"/>
                </a:solidFill>
              </a:rPr>
              <a:t>167.199.170.64/27</a:t>
            </a:r>
          </a:p>
          <a:p>
            <a:pPr marL="130175" indent="0">
              <a:buNone/>
            </a:pPr>
            <a:endParaRPr lang="en-IN" sz="2400" kern="50" dirty="0">
              <a:solidFill>
                <a:srgbClr val="000000"/>
              </a:solidFill>
            </a:endParaRPr>
          </a:p>
          <a:p>
            <a:pPr marL="130175" indent="0">
              <a:buNone/>
            </a:pPr>
            <a:r>
              <a:rPr lang="en-IN" sz="2400" b="1" kern="50" dirty="0">
                <a:solidFill>
                  <a:srgbClr val="000000"/>
                </a:solidFill>
              </a:rPr>
              <a:t>Explanation:</a:t>
            </a:r>
          </a:p>
          <a:p>
            <a:pPr marL="130175" indent="0">
              <a:buNone/>
            </a:pPr>
            <a:r>
              <a:rPr lang="en-IN" sz="2400" kern="50" dirty="0">
                <a:solidFill>
                  <a:srgbClr val="000000"/>
                </a:solidFill>
              </a:rPr>
              <a:t>Prefix length: 27, then 32-27=5. </a:t>
            </a:r>
          </a:p>
          <a:p>
            <a:pPr marL="130175" indent="0">
              <a:buNone/>
            </a:pPr>
            <a:r>
              <a:rPr lang="en-US" sz="2400" kern="50" dirty="0">
                <a:solidFill>
                  <a:srgbClr val="000000"/>
                </a:solidFill>
              </a:rPr>
              <a:t>The 5 bits affect only the last byte. The last byte is 010</a:t>
            </a:r>
            <a:r>
              <a:rPr lang="en-US" sz="2400" u="sng" kern="50" dirty="0">
                <a:solidFill>
                  <a:srgbClr val="000000"/>
                </a:solidFill>
              </a:rPr>
              <a:t>10010</a:t>
            </a:r>
            <a:r>
              <a:rPr lang="en-US" sz="2400" kern="50" dirty="0">
                <a:solidFill>
                  <a:srgbClr val="000000"/>
                </a:solidFill>
              </a:rPr>
              <a:t>.</a:t>
            </a:r>
          </a:p>
          <a:p>
            <a:pPr marL="130175" indent="0">
              <a:buNone/>
            </a:pPr>
            <a:r>
              <a:rPr lang="en-US" sz="2400" kern="50" dirty="0">
                <a:solidFill>
                  <a:srgbClr val="000000"/>
                </a:solidFill>
              </a:rPr>
              <a:t>Changing the last 5 bits to 0s, we get 010</a:t>
            </a:r>
            <a:r>
              <a:rPr lang="en-US" sz="2400" u="sng" kern="50" dirty="0">
                <a:solidFill>
                  <a:srgbClr val="000000"/>
                </a:solidFill>
              </a:rPr>
              <a:t>00000</a:t>
            </a:r>
            <a:r>
              <a:rPr lang="en-US" sz="2400" kern="50" dirty="0">
                <a:solidFill>
                  <a:srgbClr val="000000"/>
                </a:solidFill>
              </a:rPr>
              <a:t> or 64.</a:t>
            </a:r>
            <a:endParaRPr lang="en-IN" sz="2400" kern="50" dirty="0">
              <a:solidFill>
                <a:srgbClr val="000000"/>
              </a:solidFill>
            </a:endParaRPr>
          </a:p>
          <a:p>
            <a:pPr marL="130175" indent="0">
              <a:buNone/>
            </a:pPr>
            <a:endParaRPr lang="en-IN" sz="2400" kern="50" dirty="0">
              <a:effectLst/>
              <a:ea typeface="Noto Sans CJK SC Regular"/>
              <a:cs typeface="FreeSans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xmlns="" id="{F6F33142-42BA-4BCE-91A7-A26364066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250" t="3677" r="13670" b="4402"/>
          <a:stretch/>
        </p:blipFill>
        <p:spPr bwMode="auto">
          <a:xfrm>
            <a:off x="9340832" y="2411896"/>
            <a:ext cx="2156547" cy="301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7198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E18CA01-2901-45A9-AAF2-220477AA6B15}"/>
              </a:ext>
            </a:extLst>
          </p:cNvPr>
          <p:cNvCxnSpPr>
            <a:cxnSpLocks/>
          </p:cNvCxnSpPr>
          <p:nvPr/>
        </p:nvCxnSpPr>
        <p:spPr>
          <a:xfrm>
            <a:off x="4943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BD69EB9-A93D-4798-8DD7-C670DBF8D629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710980D-DFEC-411A-B900-29578E15ECC0}"/>
              </a:ext>
            </a:extLst>
          </p:cNvPr>
          <p:cNvSpPr/>
          <p:nvPr/>
        </p:nvSpPr>
        <p:spPr>
          <a:xfrm>
            <a:off x="363428" y="71390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IPv4 Addressing &amp; Subnetting – Numerical Example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B0893B86-262B-4228-8170-9D1A98C5A240}"/>
              </a:ext>
            </a:extLst>
          </p:cNvPr>
          <p:cNvSpPr txBox="1">
            <a:spLocks noChangeArrowheads="1"/>
          </p:cNvSpPr>
          <p:nvPr/>
        </p:nvSpPr>
        <p:spPr>
          <a:xfrm>
            <a:off x="376771" y="1637235"/>
            <a:ext cx="8739519" cy="4918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0" i="0" dirty="0">
                <a:effectLst/>
              </a:rPr>
              <a:t>In a block of addresses, we know the </a:t>
            </a:r>
            <a:r>
              <a:rPr lang="en-US" sz="2400" b="0" i="0" u="none" strike="noStrike" dirty="0">
                <a:effectLst/>
              </a:rPr>
              <a:t>IP address</a:t>
            </a:r>
            <a:r>
              <a:rPr lang="en-US" sz="2400" b="0" i="0" dirty="0">
                <a:effectLst/>
              </a:rPr>
              <a:t> of one host is </a:t>
            </a:r>
            <a:r>
              <a:rPr lang="en-US" sz="2400" b="1" i="0" dirty="0">
                <a:effectLst/>
              </a:rPr>
              <a:t>25.34.12.56/16</a:t>
            </a:r>
            <a:r>
              <a:rPr lang="en-US" sz="2400" b="0" i="0" dirty="0">
                <a:effectLst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0" i="0" dirty="0">
                <a:effectLst/>
              </a:rPr>
              <a:t>What are the first address (</a:t>
            </a:r>
            <a:r>
              <a:rPr lang="en-US" sz="2400" b="0" i="0" u="none" strike="noStrike" dirty="0">
                <a:effectLst/>
              </a:rPr>
              <a:t>network address</a:t>
            </a:r>
            <a:r>
              <a:rPr lang="en-US" sz="2400" b="0" i="0" dirty="0">
                <a:effectLst/>
              </a:rPr>
              <a:t>), first and the </a:t>
            </a:r>
            <a:r>
              <a:rPr lang="en-US" sz="2400" b="0" i="0">
                <a:effectLst/>
              </a:rPr>
              <a:t>last usable IP </a:t>
            </a:r>
            <a:r>
              <a:rPr lang="en-US" sz="2400" b="0" i="0" dirty="0">
                <a:effectLst/>
              </a:rPr>
              <a:t>address</a:t>
            </a:r>
            <a:r>
              <a:rPr lang="en-US" sz="2400" b="0" i="0">
                <a:effectLst/>
              </a:rPr>
              <a:t>, limited broadcast address </a:t>
            </a:r>
            <a:r>
              <a:rPr lang="en-US" sz="2400" b="0" i="0" dirty="0">
                <a:effectLst/>
              </a:rPr>
              <a:t>in this block?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400" b="1" kern="50" dirty="0">
                <a:solidFill>
                  <a:srgbClr val="000000"/>
                </a:solidFill>
              </a:rPr>
              <a:t>Solution: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2400" dirty="0"/>
              <a:t>Network address - </a:t>
            </a:r>
            <a:r>
              <a:rPr lang="en-IN" sz="2400" b="1" dirty="0"/>
              <a:t>25.34.0.0/16</a:t>
            </a:r>
            <a:r>
              <a:rPr lang="en-IN" sz="2400" dirty="0"/>
              <a:t>,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IN" sz="24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 address 25.34.00000000.00000001      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25.34.0.1/16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 address 25.34.11111111.11111110        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25.34.255.254/16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I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400" b="0" i="0" dirty="0">
              <a:effectLst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xmlns="" id="{F6F33142-42BA-4BCE-91A7-A26364066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250" t="3677" r="13670" b="4402"/>
          <a:stretch/>
        </p:blipFill>
        <p:spPr bwMode="auto">
          <a:xfrm>
            <a:off x="9340832" y="2411896"/>
            <a:ext cx="2156547" cy="301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4066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E18CA01-2901-45A9-AAF2-220477AA6B15}"/>
              </a:ext>
            </a:extLst>
          </p:cNvPr>
          <p:cNvCxnSpPr>
            <a:cxnSpLocks/>
          </p:cNvCxnSpPr>
          <p:nvPr/>
        </p:nvCxnSpPr>
        <p:spPr>
          <a:xfrm>
            <a:off x="4943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BD69EB9-A93D-4798-8DD7-C670DBF8D629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710980D-DFEC-411A-B900-29578E15ECC0}"/>
              </a:ext>
            </a:extLst>
          </p:cNvPr>
          <p:cNvSpPr/>
          <p:nvPr/>
        </p:nvSpPr>
        <p:spPr>
          <a:xfrm>
            <a:off x="363428" y="71390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IPv4 Addressing &amp; Subnetting – Numerical Example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B0893B86-262B-4228-8170-9D1A98C5A240}"/>
              </a:ext>
            </a:extLst>
          </p:cNvPr>
          <p:cNvSpPr txBox="1">
            <a:spLocks noChangeArrowheads="1"/>
          </p:cNvSpPr>
          <p:nvPr/>
        </p:nvSpPr>
        <p:spPr>
          <a:xfrm>
            <a:off x="376771" y="1637235"/>
            <a:ext cx="9252137" cy="50960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 algn="l">
              <a:buNone/>
            </a:pPr>
            <a:r>
              <a:rPr lang="en-US" sz="2600" b="0" i="0" dirty="0">
                <a:solidFill>
                  <a:srgbClr val="111111"/>
                </a:solidFill>
                <a:effectLst/>
              </a:rPr>
              <a:t>You are given the network address </a:t>
            </a:r>
            <a:r>
              <a:rPr lang="en-US" sz="2600" b="1" i="0" dirty="0">
                <a:solidFill>
                  <a:srgbClr val="111111"/>
                </a:solidFill>
                <a:effectLst/>
              </a:rPr>
              <a:t>175.200.0.0</a:t>
            </a:r>
            <a:r>
              <a:rPr lang="en-US" sz="2600" b="0" i="0" dirty="0">
                <a:solidFill>
                  <a:srgbClr val="111111"/>
                </a:solidFill>
                <a:effectLst/>
              </a:rPr>
              <a:t>; you are required to have 4 subnets. </a:t>
            </a:r>
          </a:p>
          <a:p>
            <a:pPr marL="130175" indent="0" algn="l">
              <a:buNone/>
            </a:pPr>
            <a:r>
              <a:rPr lang="en-US" sz="2600" b="0" i="0" dirty="0">
                <a:solidFill>
                  <a:srgbClr val="111111"/>
                </a:solidFill>
                <a:effectLst/>
              </a:rPr>
              <a:t>What is the minimum number of Host Bits can you take in to the Network Bits for this purpose? </a:t>
            </a:r>
          </a:p>
          <a:p>
            <a:pPr marL="130175" indent="0" algn="l">
              <a:buNone/>
            </a:pPr>
            <a:r>
              <a:rPr lang="en-US" sz="2600" b="0" i="0" dirty="0">
                <a:solidFill>
                  <a:srgbClr val="111111"/>
                </a:solidFill>
                <a:effectLst/>
              </a:rPr>
              <a:t>Write down the addresses of 4 subnets. Write the subnet mask for the network.</a:t>
            </a:r>
          </a:p>
          <a:p>
            <a:pPr marL="130175" indent="0" algn="l">
              <a:buNone/>
            </a:pPr>
            <a:endParaRPr lang="en-US" sz="2400" dirty="0">
              <a:solidFill>
                <a:srgbClr val="111111"/>
              </a:solidFill>
            </a:endParaRPr>
          </a:p>
          <a:p>
            <a:pPr marL="130175" indent="0" algn="l">
              <a:buNone/>
            </a:pPr>
            <a:r>
              <a:rPr lang="en-US" sz="2600" b="1" i="0" dirty="0">
                <a:solidFill>
                  <a:srgbClr val="111111"/>
                </a:solidFill>
                <a:effectLst/>
              </a:rPr>
              <a:t>Solution:</a:t>
            </a:r>
          </a:p>
          <a:p>
            <a:pPr marL="130175" marR="0" lvl="0" indent="0" fontAlgn="base">
              <a:spcAft>
                <a:spcPct val="0"/>
              </a:spcAft>
              <a:buSzTx/>
              <a:buNone/>
            </a:pPr>
            <a:r>
              <a:rPr lang="en-US" altLang="en-US" sz="2400" b="1" dirty="0">
                <a:solidFill>
                  <a:srgbClr val="111111"/>
                </a:solidFill>
              </a:rPr>
              <a:t>	Network part			Host part</a:t>
            </a:r>
          </a:p>
          <a:p>
            <a:pPr marL="130175" marR="0" lvl="0" indent="0" fontAlgn="base">
              <a:spcAft>
                <a:spcPct val="0"/>
              </a:spcAft>
              <a:buSzTx/>
              <a:buNone/>
            </a:pPr>
            <a:r>
              <a:rPr lang="en-US" altLang="en-US" sz="2400" dirty="0">
                <a:solidFill>
                  <a:srgbClr val="111111"/>
                </a:solidFill>
              </a:rPr>
              <a:t>    175.200.00000000.0                          175.200.0.0/18</a:t>
            </a:r>
          </a:p>
          <a:p>
            <a:pPr marL="130175" marR="0" lvl="0" indent="0" fontAlgn="base">
              <a:spcAft>
                <a:spcPct val="0"/>
              </a:spcAft>
              <a:buSzTx/>
              <a:buNone/>
            </a:pPr>
            <a:r>
              <a:rPr lang="en-US" altLang="en-US" sz="2400" dirty="0">
                <a:solidFill>
                  <a:srgbClr val="111111"/>
                </a:solidFill>
              </a:rPr>
              <a:t>    175.200.01000000.0                          175.200.64.0/18</a:t>
            </a:r>
          </a:p>
          <a:p>
            <a:pPr marL="130175" marR="0" lvl="0" indent="0" fontAlgn="base">
              <a:spcAft>
                <a:spcPct val="0"/>
              </a:spcAft>
              <a:buSzTx/>
              <a:buNone/>
            </a:pPr>
            <a:r>
              <a:rPr lang="en-US" altLang="en-US" sz="2400" dirty="0">
                <a:solidFill>
                  <a:srgbClr val="111111"/>
                </a:solidFill>
              </a:rPr>
              <a:t>    175.200.10000000.0                          175.200.128.0/18</a:t>
            </a:r>
          </a:p>
          <a:p>
            <a:pPr marL="130175" marR="0" lvl="0" indent="0" fontAlgn="base">
              <a:spcAft>
                <a:spcPct val="0"/>
              </a:spcAft>
              <a:buSzTx/>
              <a:buNone/>
            </a:pPr>
            <a:r>
              <a:rPr lang="en-US" altLang="en-US" sz="2400" dirty="0">
                <a:solidFill>
                  <a:srgbClr val="111111"/>
                </a:solidFill>
              </a:rPr>
              <a:t>    175.200.11000000.0                          175.200.192.0/18</a:t>
            </a:r>
          </a:p>
          <a:p>
            <a:pPr marL="130175" indent="0" algn="l">
              <a:buNone/>
            </a:pPr>
            <a:endParaRPr lang="en-US" sz="2400" b="1" i="0" dirty="0">
              <a:solidFill>
                <a:srgbClr val="111111"/>
              </a:solidFill>
              <a:effectLst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xmlns="" id="{F6F33142-42BA-4BCE-91A7-A26364066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250" t="3677" r="13670" b="4402"/>
          <a:stretch/>
        </p:blipFill>
        <p:spPr bwMode="auto">
          <a:xfrm>
            <a:off x="9340832" y="2411896"/>
            <a:ext cx="2156547" cy="301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9690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E18CA01-2901-45A9-AAF2-220477AA6B15}"/>
              </a:ext>
            </a:extLst>
          </p:cNvPr>
          <p:cNvCxnSpPr>
            <a:cxnSpLocks/>
          </p:cNvCxnSpPr>
          <p:nvPr/>
        </p:nvCxnSpPr>
        <p:spPr>
          <a:xfrm>
            <a:off x="4943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BD69EB9-A93D-4798-8DD7-C670DBF8D629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710980D-DFEC-411A-B900-29578E15ECC0}"/>
              </a:ext>
            </a:extLst>
          </p:cNvPr>
          <p:cNvSpPr/>
          <p:nvPr/>
        </p:nvSpPr>
        <p:spPr>
          <a:xfrm>
            <a:off x="363428" y="71390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IPv4 Addressing &amp; Subnetting – Numerical Example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B0893B86-262B-4228-8170-9D1A98C5A240}"/>
              </a:ext>
            </a:extLst>
          </p:cNvPr>
          <p:cNvSpPr txBox="1">
            <a:spLocks noChangeArrowheads="1"/>
          </p:cNvSpPr>
          <p:nvPr/>
        </p:nvSpPr>
        <p:spPr>
          <a:xfrm>
            <a:off x="363428" y="1637235"/>
            <a:ext cx="8725154" cy="4918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</a:pPr>
            <a:r>
              <a:rPr lang="en-US" sz="2400" kern="50" dirty="0">
                <a:solidFill>
                  <a:srgbClr val="000000"/>
                </a:solidFill>
              </a:rPr>
              <a:t>An organization is granted the block </a:t>
            </a:r>
            <a:r>
              <a:rPr lang="en-US" sz="2400" b="1" kern="50" dirty="0">
                <a:solidFill>
                  <a:srgbClr val="000000"/>
                </a:solidFill>
              </a:rPr>
              <a:t>130.34.12.64/26</a:t>
            </a:r>
            <a:r>
              <a:rPr lang="en-US" sz="2400" kern="50" dirty="0">
                <a:solidFill>
                  <a:srgbClr val="000000"/>
                </a:solidFill>
              </a:rPr>
              <a:t>. The organization needs to have </a:t>
            </a:r>
            <a:r>
              <a:rPr lang="en-US" sz="2400" b="1" kern="50" dirty="0">
                <a:solidFill>
                  <a:srgbClr val="000000"/>
                </a:solidFill>
              </a:rPr>
              <a:t>four subnets</a:t>
            </a:r>
            <a:r>
              <a:rPr lang="en-US" sz="2400" kern="50" dirty="0">
                <a:solidFill>
                  <a:srgbClr val="000000"/>
                </a:solidFill>
              </a:rPr>
              <a:t>. What are the </a:t>
            </a:r>
            <a:r>
              <a:rPr lang="en-US" sz="2400" u="sng" kern="50" dirty="0">
                <a:solidFill>
                  <a:srgbClr val="000000"/>
                </a:solidFill>
              </a:rPr>
              <a:t>subnet addresses</a:t>
            </a:r>
            <a:r>
              <a:rPr lang="en-US" sz="2400" kern="50" dirty="0">
                <a:solidFill>
                  <a:srgbClr val="000000"/>
                </a:solidFill>
              </a:rPr>
              <a:t> and the </a:t>
            </a:r>
            <a:r>
              <a:rPr lang="en-US" sz="2400" u="sng" kern="50" dirty="0">
                <a:solidFill>
                  <a:srgbClr val="000000"/>
                </a:solidFill>
              </a:rPr>
              <a:t>range of addresses </a:t>
            </a:r>
            <a:r>
              <a:rPr lang="en-US" sz="2400" kern="50" dirty="0">
                <a:solidFill>
                  <a:srgbClr val="000000"/>
                </a:solidFill>
              </a:rPr>
              <a:t>for each subnet?</a:t>
            </a:r>
          </a:p>
          <a:p>
            <a:pPr marL="130175" indent="0">
              <a:buNone/>
            </a:pPr>
            <a:endParaRPr lang="en-US" altLang="en-US" sz="2400" kern="50" dirty="0">
              <a:solidFill>
                <a:srgbClr val="000000"/>
              </a:solidFill>
            </a:endParaRPr>
          </a:p>
          <a:p>
            <a:pPr marL="130175" indent="0">
              <a:buNone/>
            </a:pPr>
            <a:r>
              <a:rPr lang="en-US" altLang="en-US" sz="2400" b="1" kern="50" dirty="0">
                <a:solidFill>
                  <a:srgbClr val="000000"/>
                </a:solidFill>
              </a:rPr>
              <a:t>Solution:</a:t>
            </a:r>
          </a:p>
          <a:p>
            <a:pPr marL="130175" indent="0">
              <a:buNone/>
            </a:pPr>
            <a:r>
              <a:rPr lang="en-US" sz="2400" kern="50" dirty="0">
                <a:solidFill>
                  <a:srgbClr val="000000"/>
                </a:solidFill>
              </a:rPr>
              <a:t>Subnet 1: 130.34.12.64/28 to 130.34.12.79/28</a:t>
            </a:r>
          </a:p>
          <a:p>
            <a:pPr marL="130175" indent="0">
              <a:buNone/>
            </a:pPr>
            <a:r>
              <a:rPr lang="en-US" sz="2400" kern="50" dirty="0">
                <a:solidFill>
                  <a:srgbClr val="000000"/>
                </a:solidFill>
              </a:rPr>
              <a:t>Subnet 2 : 130.34.12.80/28 to 130.34.12.95/28</a:t>
            </a:r>
          </a:p>
          <a:p>
            <a:pPr marL="130175" indent="0">
              <a:buNone/>
            </a:pPr>
            <a:r>
              <a:rPr lang="en-US" sz="2400" kern="50" dirty="0">
                <a:solidFill>
                  <a:srgbClr val="000000"/>
                </a:solidFill>
              </a:rPr>
              <a:t>Subnet 3: 130.34.12.96/28 to 130.34.12.111/28</a:t>
            </a:r>
          </a:p>
          <a:p>
            <a:pPr marL="130175" indent="0">
              <a:buNone/>
            </a:pPr>
            <a:r>
              <a:rPr lang="en-US" sz="2400" kern="50" dirty="0">
                <a:solidFill>
                  <a:srgbClr val="000000"/>
                </a:solidFill>
              </a:rPr>
              <a:t>Subnet 4: 130.34.12.112/28 to 130.34.12.127/28</a:t>
            </a:r>
          </a:p>
          <a:p>
            <a:pPr marL="130175" indent="0">
              <a:buNone/>
            </a:pPr>
            <a:endParaRPr lang="en-US" altLang="en-US" sz="2400" kern="50" dirty="0">
              <a:solidFill>
                <a:srgbClr val="000000"/>
              </a:solidFill>
            </a:endParaRPr>
          </a:p>
          <a:p>
            <a:pPr marL="130175" indent="0">
              <a:buNone/>
            </a:pPr>
            <a:r>
              <a:rPr lang="en-US" altLang="en-US" sz="2400" b="1" kern="50" dirty="0">
                <a:solidFill>
                  <a:srgbClr val="000000"/>
                </a:solidFill>
              </a:rPr>
              <a:t>Explanation:</a:t>
            </a:r>
          </a:p>
          <a:p>
            <a:pPr marL="130175" indent="0">
              <a:buNone/>
            </a:pPr>
            <a:endParaRPr lang="en-US" altLang="en-US" sz="2400" kern="50" dirty="0">
              <a:solidFill>
                <a:srgbClr val="000000"/>
              </a:solidFill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xmlns="" id="{F6F33142-42BA-4BCE-91A7-A26364066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250" t="3677" r="13670" b="4402"/>
          <a:stretch/>
        </p:blipFill>
        <p:spPr bwMode="auto">
          <a:xfrm>
            <a:off x="9340832" y="2411896"/>
            <a:ext cx="2156547" cy="301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8914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E18CA01-2901-45A9-AAF2-220477AA6B15}"/>
              </a:ext>
            </a:extLst>
          </p:cNvPr>
          <p:cNvCxnSpPr>
            <a:cxnSpLocks/>
          </p:cNvCxnSpPr>
          <p:nvPr/>
        </p:nvCxnSpPr>
        <p:spPr>
          <a:xfrm>
            <a:off x="4943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BD69EB9-A93D-4798-8DD7-C670DBF8D629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710980D-DFEC-411A-B900-29578E15ECC0}"/>
              </a:ext>
            </a:extLst>
          </p:cNvPr>
          <p:cNvSpPr/>
          <p:nvPr/>
        </p:nvSpPr>
        <p:spPr>
          <a:xfrm>
            <a:off x="363428" y="71390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IPv4 Addressing &amp; Subnetting – Numerical Example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B0893B86-262B-4228-8170-9D1A98C5A240}"/>
              </a:ext>
            </a:extLst>
          </p:cNvPr>
          <p:cNvSpPr txBox="1">
            <a:spLocks noChangeArrowheads="1"/>
          </p:cNvSpPr>
          <p:nvPr/>
        </p:nvSpPr>
        <p:spPr>
          <a:xfrm>
            <a:off x="363428" y="1637235"/>
            <a:ext cx="10484682" cy="4918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</a:pPr>
            <a:r>
              <a:rPr lang="en-US" altLang="en-US" sz="2400" b="1" kern="50" dirty="0">
                <a:solidFill>
                  <a:srgbClr val="000000"/>
                </a:solidFill>
              </a:rPr>
              <a:t>Explanation:</a:t>
            </a:r>
          </a:p>
          <a:p>
            <a:pPr marL="130175" indent="0">
              <a:buNone/>
            </a:pPr>
            <a:r>
              <a:rPr lang="en-US" sz="2600" kern="50" dirty="0">
                <a:solidFill>
                  <a:srgbClr val="000000"/>
                </a:solidFill>
              </a:rPr>
              <a:t>If you make it (subnets =&gt; 2</a:t>
            </a:r>
            <a:r>
              <a:rPr lang="en-US" sz="2600" kern="50" baseline="30000" dirty="0">
                <a:solidFill>
                  <a:srgbClr val="000000"/>
                </a:solidFill>
              </a:rPr>
              <a:t>2</a:t>
            </a:r>
            <a:r>
              <a:rPr lang="en-US" sz="2600" kern="50" dirty="0">
                <a:solidFill>
                  <a:srgbClr val="000000"/>
                </a:solidFill>
              </a:rPr>
              <a:t> = 4) /28, you can get four subnets with 14 usable IPs in each subnet (host =&gt; 2</a:t>
            </a:r>
            <a:r>
              <a:rPr lang="en-US" sz="2600" kern="50" baseline="30000" dirty="0">
                <a:solidFill>
                  <a:srgbClr val="000000"/>
                </a:solidFill>
              </a:rPr>
              <a:t>4</a:t>
            </a:r>
            <a:r>
              <a:rPr lang="en-US" sz="2600" kern="50" dirty="0">
                <a:solidFill>
                  <a:srgbClr val="000000"/>
                </a:solidFill>
              </a:rPr>
              <a:t> = 16).</a:t>
            </a:r>
          </a:p>
          <a:p>
            <a:pPr marL="130175" indent="0">
              <a:buNone/>
            </a:pPr>
            <a:r>
              <a:rPr lang="en-US" sz="2400" b="1" kern="50" dirty="0">
                <a:solidFill>
                  <a:srgbClr val="000000"/>
                </a:solidFill>
              </a:rPr>
              <a:t>Network:</a:t>
            </a:r>
            <a:r>
              <a:rPr lang="en-US" sz="2400" kern="50" dirty="0">
                <a:solidFill>
                  <a:srgbClr val="000000"/>
                </a:solidFill>
              </a:rPr>
              <a:t> 130.34.12.64/28       10000010.00100010.00001100.0100 </a:t>
            </a:r>
            <a:r>
              <a:rPr lang="en-US" sz="2400" u="sng" kern="50" dirty="0">
                <a:solidFill>
                  <a:srgbClr val="000000"/>
                </a:solidFill>
              </a:rPr>
              <a:t>0000</a:t>
            </a:r>
          </a:p>
          <a:p>
            <a:pPr marL="130175" indent="0">
              <a:buNone/>
            </a:pPr>
            <a:r>
              <a:rPr lang="en-US" sz="2400" b="1" kern="50" dirty="0">
                <a:solidFill>
                  <a:srgbClr val="000000"/>
                </a:solidFill>
              </a:rPr>
              <a:t>Broadcast: </a:t>
            </a:r>
            <a:r>
              <a:rPr lang="en-US" sz="2400" kern="50" dirty="0">
                <a:solidFill>
                  <a:srgbClr val="000000"/>
                </a:solidFill>
              </a:rPr>
              <a:t>130.34.12.79 	10000010.00100010.00001100.0100 </a:t>
            </a:r>
            <a:r>
              <a:rPr lang="en-US" sz="2400" u="sng" kern="50" dirty="0">
                <a:solidFill>
                  <a:srgbClr val="000000"/>
                </a:solidFill>
              </a:rPr>
              <a:t>1111</a:t>
            </a:r>
          </a:p>
          <a:p>
            <a:pPr marL="130175" indent="0">
              <a:buNone/>
            </a:pPr>
            <a:r>
              <a:rPr lang="en-US" sz="2400" b="1" kern="50" dirty="0" err="1">
                <a:solidFill>
                  <a:srgbClr val="000000"/>
                </a:solidFill>
              </a:rPr>
              <a:t>HostMin</a:t>
            </a:r>
            <a:r>
              <a:rPr lang="en-US" sz="2400" b="1" kern="50" dirty="0">
                <a:solidFill>
                  <a:srgbClr val="000000"/>
                </a:solidFill>
              </a:rPr>
              <a:t>:   </a:t>
            </a:r>
            <a:r>
              <a:rPr lang="en-US" sz="2400" kern="50" dirty="0">
                <a:solidFill>
                  <a:srgbClr val="000000"/>
                </a:solidFill>
              </a:rPr>
              <a:t>130.34.12.65          10000010.00100010.00001100.0100 </a:t>
            </a:r>
            <a:r>
              <a:rPr lang="en-US" sz="2400" u="sng" kern="50" dirty="0">
                <a:solidFill>
                  <a:srgbClr val="000000"/>
                </a:solidFill>
              </a:rPr>
              <a:t>0001</a:t>
            </a:r>
          </a:p>
          <a:p>
            <a:pPr marL="130175" indent="0">
              <a:buNone/>
            </a:pPr>
            <a:r>
              <a:rPr lang="en-US" sz="2400" b="1" kern="50" dirty="0" err="1">
                <a:solidFill>
                  <a:srgbClr val="000000"/>
                </a:solidFill>
              </a:rPr>
              <a:t>HostMax</a:t>
            </a:r>
            <a:r>
              <a:rPr lang="en-US" sz="2400" b="1" kern="50" dirty="0">
                <a:solidFill>
                  <a:srgbClr val="000000"/>
                </a:solidFill>
              </a:rPr>
              <a:t>:   </a:t>
            </a:r>
            <a:r>
              <a:rPr lang="en-US" sz="2400" kern="50" dirty="0">
                <a:solidFill>
                  <a:srgbClr val="000000"/>
                </a:solidFill>
              </a:rPr>
              <a:t>130.34.12.78          10000010.00100010.00001100.0100 </a:t>
            </a:r>
            <a:r>
              <a:rPr lang="en-US" sz="2400" u="sng" kern="50" dirty="0">
                <a:solidFill>
                  <a:srgbClr val="000000"/>
                </a:solidFill>
              </a:rPr>
              <a:t>1110</a:t>
            </a:r>
          </a:p>
          <a:p>
            <a:pPr marL="130175" indent="0">
              <a:buNone/>
            </a:pPr>
            <a:r>
              <a:rPr lang="en-US" sz="2400" kern="50" dirty="0">
                <a:solidFill>
                  <a:srgbClr val="000000"/>
                </a:solidFill>
              </a:rPr>
              <a:t>Hosts/Network(Subnet): 14                    </a:t>
            </a:r>
          </a:p>
          <a:p>
            <a:pPr marL="130175" indent="0">
              <a:buNone/>
            </a:pPr>
            <a:endParaRPr lang="en-US" altLang="en-US" sz="2400" kern="50" dirty="0">
              <a:solidFill>
                <a:srgbClr val="000000"/>
              </a:solidFill>
            </a:endParaRPr>
          </a:p>
          <a:p>
            <a:pPr marL="130175" indent="0">
              <a:buNone/>
            </a:pPr>
            <a:endParaRPr lang="en-US" altLang="en-US" sz="2400" kern="50" dirty="0">
              <a:solidFill>
                <a:srgbClr val="000000"/>
              </a:solidFill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xmlns="" id="{F6F33142-42BA-4BCE-91A7-A26364066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250" t="3677" r="13670" b="4402"/>
          <a:stretch/>
        </p:blipFill>
        <p:spPr bwMode="auto">
          <a:xfrm>
            <a:off x="10314697" y="2870666"/>
            <a:ext cx="1513875" cy="211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0173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E18CA01-2901-45A9-AAF2-220477AA6B15}"/>
              </a:ext>
            </a:extLst>
          </p:cNvPr>
          <p:cNvCxnSpPr>
            <a:cxnSpLocks/>
          </p:cNvCxnSpPr>
          <p:nvPr/>
        </p:nvCxnSpPr>
        <p:spPr>
          <a:xfrm>
            <a:off x="4943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BD69EB9-A93D-4798-8DD7-C670DBF8D629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710980D-DFEC-411A-B900-29578E15ECC0}"/>
              </a:ext>
            </a:extLst>
          </p:cNvPr>
          <p:cNvSpPr/>
          <p:nvPr/>
        </p:nvSpPr>
        <p:spPr>
          <a:xfrm>
            <a:off x="363428" y="71390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IPv4 Addressing &amp; Subnetting – Numerical Example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B0893B86-262B-4228-8170-9D1A98C5A240}"/>
              </a:ext>
            </a:extLst>
          </p:cNvPr>
          <p:cNvSpPr txBox="1">
            <a:spLocks noChangeArrowheads="1"/>
          </p:cNvSpPr>
          <p:nvPr/>
        </p:nvSpPr>
        <p:spPr>
          <a:xfrm>
            <a:off x="376772" y="1637235"/>
            <a:ext cx="7825120" cy="4918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/>
              <a:t>An organization is granted the block </a:t>
            </a:r>
            <a:r>
              <a:rPr lang="en-US" sz="2400" b="1" dirty="0"/>
              <a:t>16.0.0.0 </a:t>
            </a:r>
            <a:r>
              <a:rPr lang="en-US" sz="2400" dirty="0"/>
              <a:t>in Class A (or </a:t>
            </a:r>
            <a:r>
              <a:rPr lang="en-US" sz="2400" b="1" dirty="0"/>
              <a:t>16.0.0.0/8</a:t>
            </a:r>
            <a:r>
              <a:rPr lang="en-US" sz="2400" dirty="0"/>
              <a:t>). The administrator wants to create 500 fixed- length subnets.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AutoNum type="romanLcParenR"/>
            </a:pPr>
            <a:r>
              <a:rPr lang="en-US" sz="2400" dirty="0"/>
              <a:t>find the subnet mask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AutoNum type="romanLcParenR"/>
            </a:pPr>
            <a:r>
              <a:rPr lang="en-US" sz="2400" dirty="0"/>
              <a:t>find the number of addresses in each subnet.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AutoNum type="romanLcParenR"/>
            </a:pPr>
            <a:r>
              <a:rPr lang="en-US" sz="2400" dirty="0"/>
              <a:t>find the first and last address in first subnet and in the last subnet (500</a:t>
            </a:r>
            <a:r>
              <a:rPr lang="en-US" sz="2400" baseline="30000" dirty="0"/>
              <a:t>th</a:t>
            </a:r>
            <a:r>
              <a:rPr lang="en-US" sz="2400" dirty="0"/>
              <a:t> subnet).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400" b="1" kern="50" dirty="0">
                <a:solidFill>
                  <a:srgbClr val="000000"/>
                </a:solidFill>
              </a:rPr>
              <a:t>Solution: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AutoNum type="romanLcParenR"/>
            </a:pPr>
            <a:r>
              <a:rPr lang="en-US" sz="2400" dirty="0"/>
              <a:t>500 subnets, 9 bits should be taken from host part.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AutoNum type="romanLcParenR"/>
            </a:pPr>
            <a:r>
              <a:rPr lang="en-US" altLang="en-US" sz="2400" dirty="0"/>
              <a:t>Number of host bits remain = 15</a:t>
            </a:r>
            <a:endParaRPr lang="en-IN" altLang="en-US" sz="2400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xmlns="" id="{F6F33142-42BA-4BCE-91A7-A26364066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250" t="3677" r="13670" b="4402"/>
          <a:stretch/>
        </p:blipFill>
        <p:spPr bwMode="auto">
          <a:xfrm>
            <a:off x="9340832" y="2411896"/>
            <a:ext cx="2156547" cy="301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8595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E18CA01-2901-45A9-AAF2-220477AA6B15}"/>
              </a:ext>
            </a:extLst>
          </p:cNvPr>
          <p:cNvCxnSpPr>
            <a:cxnSpLocks/>
          </p:cNvCxnSpPr>
          <p:nvPr/>
        </p:nvCxnSpPr>
        <p:spPr>
          <a:xfrm>
            <a:off x="4943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BD69EB9-A93D-4798-8DD7-C670DBF8D629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710980D-DFEC-411A-B900-29578E15ECC0}"/>
              </a:ext>
            </a:extLst>
          </p:cNvPr>
          <p:cNvSpPr/>
          <p:nvPr/>
        </p:nvSpPr>
        <p:spPr>
          <a:xfrm>
            <a:off x="363428" y="71390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IPv4 Addressing &amp; Subnetting – Numerical Example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B0893B86-262B-4228-8170-9D1A98C5A240}"/>
              </a:ext>
            </a:extLst>
          </p:cNvPr>
          <p:cNvSpPr txBox="1">
            <a:spLocks noChangeArrowheads="1"/>
          </p:cNvSpPr>
          <p:nvPr/>
        </p:nvSpPr>
        <p:spPr>
          <a:xfrm>
            <a:off x="376771" y="1637235"/>
            <a:ext cx="10111119" cy="4918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400" b="1" kern="50" dirty="0">
                <a:solidFill>
                  <a:srgbClr val="000000"/>
                </a:solidFill>
              </a:rPr>
              <a:t>Solution: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Times New Roman" panose="02020603050405020304" pitchFamily="18" charset="0"/>
              </a:rPr>
              <a:t>First address, first subnet 	16.0.0.00000001 		16.0.0.1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2550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Times New Roman" panose="02020603050405020304" pitchFamily="18" charset="0"/>
              </a:rPr>
              <a:t>Last address, first subnet	16.0.01111111.11111110 	16.0.127.254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2550" algn="l"/>
              </a:tabLst>
            </a:pPr>
            <a:endParaRPr lang="en-US" altLang="en-US" sz="2400" dirty="0">
              <a:solidFill>
                <a:srgbClr val="222222"/>
              </a:solidFill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/>
            </a:pPr>
            <a:r>
              <a:rPr lang="en-US" altLang="en-US" sz="2400" dirty="0">
                <a:solidFill>
                  <a:srgbClr val="222222"/>
                </a:solidFill>
                <a:cs typeface="Times New Roman" panose="02020603050405020304" pitchFamily="18" charset="0"/>
              </a:rPr>
              <a:t>First address, last subnet  16.11111111.100000000.00000001    16.255.128.1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/>
            </a:pPr>
            <a:r>
              <a:rPr lang="en-US" altLang="en-US" sz="2400" dirty="0">
                <a:solidFill>
                  <a:srgbClr val="222222"/>
                </a:solidFill>
                <a:cs typeface="Times New Roman" panose="02020603050405020304" pitchFamily="18" charset="0"/>
              </a:rPr>
              <a:t>Last address, last subnet  16.11111111.11111111.11111110   16.255.255.254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2550" algn="l"/>
              </a:tabLst>
            </a:pPr>
            <a:endParaRPr lang="en-US" altLang="en-US" sz="2400" dirty="0">
              <a:solidFill>
                <a:srgbClr val="222222"/>
              </a:solidFill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2550" algn="l"/>
              </a:tabLs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2400" b="1" kern="50" dirty="0">
              <a:solidFill>
                <a:srgbClr val="000000"/>
              </a:solidFill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xmlns="" id="{F6F33142-42BA-4BCE-91A7-A26364066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250" t="3677" r="13670" b="4402"/>
          <a:stretch/>
        </p:blipFill>
        <p:spPr bwMode="auto">
          <a:xfrm>
            <a:off x="10035453" y="2587783"/>
            <a:ext cx="2156547" cy="301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31563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E18CA01-2901-45A9-AAF2-220477AA6B15}"/>
              </a:ext>
            </a:extLst>
          </p:cNvPr>
          <p:cNvCxnSpPr>
            <a:cxnSpLocks/>
          </p:cNvCxnSpPr>
          <p:nvPr/>
        </p:nvCxnSpPr>
        <p:spPr>
          <a:xfrm>
            <a:off x="4943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BD69EB9-A93D-4798-8DD7-C670DBF8D629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710980D-DFEC-411A-B900-29578E15ECC0}"/>
              </a:ext>
            </a:extLst>
          </p:cNvPr>
          <p:cNvSpPr/>
          <p:nvPr/>
        </p:nvSpPr>
        <p:spPr>
          <a:xfrm>
            <a:off x="363428" y="71390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IPv4 Addressing &amp; Subnetting – Numerical Example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B0893B86-262B-4228-8170-9D1A98C5A240}"/>
              </a:ext>
            </a:extLst>
          </p:cNvPr>
          <p:cNvSpPr txBox="1">
            <a:spLocks noChangeArrowheads="1"/>
          </p:cNvSpPr>
          <p:nvPr/>
        </p:nvSpPr>
        <p:spPr>
          <a:xfrm>
            <a:off x="376772" y="1637235"/>
            <a:ext cx="9681628" cy="4918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</a:pPr>
            <a:r>
              <a:rPr lang="en-US" altLang="en-US" sz="2400" dirty="0"/>
              <a:t>An organization is granted a block of addresses with the beginning address </a:t>
            </a:r>
            <a:r>
              <a:rPr lang="en-US" altLang="en-US" sz="2400" b="1" dirty="0"/>
              <a:t>14.24.74.0/24</a:t>
            </a:r>
            <a:r>
              <a:rPr lang="en-US" altLang="en-US" sz="2400" dirty="0"/>
              <a:t>. The organization needs to have 3 subblocks of addresses to use in its three subnets: one subblock of </a:t>
            </a:r>
            <a:r>
              <a:rPr lang="en-US" altLang="en-US" sz="2400" b="1" dirty="0"/>
              <a:t>10 addresses</a:t>
            </a:r>
            <a:r>
              <a:rPr lang="en-US" altLang="en-US" sz="2400" dirty="0"/>
              <a:t>, one subblock of </a:t>
            </a:r>
            <a:r>
              <a:rPr lang="en-US" altLang="en-US" sz="2400" b="1" dirty="0"/>
              <a:t>60 addresses</a:t>
            </a:r>
            <a:r>
              <a:rPr lang="en-US" altLang="en-US" sz="2400" dirty="0"/>
              <a:t>, and one subblock of </a:t>
            </a:r>
            <a:r>
              <a:rPr lang="en-US" altLang="en-US" sz="2400" b="1" dirty="0"/>
              <a:t>120 addresses</a:t>
            </a:r>
            <a:r>
              <a:rPr lang="en-US" altLang="en-US" sz="2400" dirty="0"/>
              <a:t>. Design the subblocks.</a:t>
            </a:r>
          </a:p>
          <a:p>
            <a:pPr marL="130175" indent="0">
              <a:buNone/>
            </a:pPr>
            <a:endParaRPr lang="en-US" altLang="en-US" sz="2400" dirty="0"/>
          </a:p>
          <a:p>
            <a:pPr marL="130175" indent="0">
              <a:buNone/>
            </a:pPr>
            <a:r>
              <a:rPr lang="en-US" altLang="en-US" sz="2400" b="1" dirty="0"/>
              <a:t>Solution:</a:t>
            </a:r>
          </a:p>
          <a:p>
            <a:pPr marL="130175" indent="0">
              <a:buNone/>
            </a:pPr>
            <a:r>
              <a:rPr lang="en-US" sz="2400" b="0" i="0" dirty="0">
                <a:solidFill>
                  <a:srgbClr val="22222A"/>
                </a:solidFill>
                <a:effectLst/>
              </a:rPr>
              <a:t>There are 2</a:t>
            </a:r>
            <a:r>
              <a:rPr lang="en-US" sz="2400" b="0" i="0" baseline="30000" dirty="0">
                <a:solidFill>
                  <a:srgbClr val="22222A"/>
                </a:solidFill>
                <a:effectLst/>
              </a:rPr>
              <a:t>8</a:t>
            </a:r>
            <a:r>
              <a:rPr lang="en-US" sz="2400" b="0" i="0" dirty="0">
                <a:solidFill>
                  <a:srgbClr val="22222A"/>
                </a:solidFill>
                <a:effectLst/>
              </a:rPr>
              <a:t> = 256 addresses in this block. First address is 14.24.74.0/24; Last address is 14.24.74.255/24.</a:t>
            </a:r>
          </a:p>
          <a:p>
            <a:pPr marL="130175" indent="0">
              <a:buNone/>
            </a:pPr>
            <a:endParaRPr lang="en-US" altLang="en-US" sz="2400" dirty="0">
              <a:solidFill>
                <a:srgbClr val="22222A"/>
              </a:solidFill>
            </a:endParaRPr>
          </a:p>
          <a:p>
            <a:pPr marL="130175" indent="0">
              <a:buNone/>
            </a:pPr>
            <a:r>
              <a:rPr lang="en-US" sz="2400" dirty="0">
                <a:solidFill>
                  <a:srgbClr val="22222A"/>
                </a:solidFill>
              </a:rPr>
              <a:t>To satisfy the third requirement, we assign addresses to subblocks, starting with the largest and ending with the smallest one.</a:t>
            </a:r>
            <a:endParaRPr lang="en-US" altLang="en-US" sz="2400" dirty="0">
              <a:solidFill>
                <a:srgbClr val="22222A"/>
              </a:solidFill>
            </a:endParaRPr>
          </a:p>
          <a:p>
            <a:pPr marL="130175" indent="0">
              <a:buNone/>
            </a:pPr>
            <a:endParaRPr lang="en-US" altLang="en-US" sz="2400" b="1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xmlns="" id="{F6F33142-42BA-4BCE-91A7-A26364066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250" t="3677" r="13670" b="4402"/>
          <a:stretch/>
        </p:blipFill>
        <p:spPr bwMode="auto">
          <a:xfrm>
            <a:off x="9908868" y="2587783"/>
            <a:ext cx="2156547" cy="301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2527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5655</TotalTime>
  <Words>830</Words>
  <Application>Microsoft Office PowerPoint</Application>
  <PresentationFormat>Custom</PresentationFormat>
  <Paragraphs>121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Dell</cp:lastModifiedBy>
  <cp:revision>1325</cp:revision>
  <dcterms:created xsi:type="dcterms:W3CDTF">2020-06-03T14:19:11Z</dcterms:created>
  <dcterms:modified xsi:type="dcterms:W3CDTF">2021-04-27T11:09:16Z</dcterms:modified>
</cp:coreProperties>
</file>