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3A4EA94-5676-4C72-BC5F-96A33B940BA9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C29A749-C7DA-439E-BDE2-6D2A7D362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53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EA94-5676-4C72-BC5F-96A33B940BA9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A749-C7DA-439E-BDE2-6D2A7D362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17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EA94-5676-4C72-BC5F-96A33B940BA9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A749-C7DA-439E-BDE2-6D2A7D362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409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EA94-5676-4C72-BC5F-96A33B940BA9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A749-C7DA-439E-BDE2-6D2A7D362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079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EA94-5676-4C72-BC5F-96A33B940BA9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A749-C7DA-439E-BDE2-6D2A7D362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338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EA94-5676-4C72-BC5F-96A33B940BA9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A749-C7DA-439E-BDE2-6D2A7D362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057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EA94-5676-4C72-BC5F-96A33B940BA9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A749-C7DA-439E-BDE2-6D2A7D362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930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3A4EA94-5676-4C72-BC5F-96A33B940BA9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A749-C7DA-439E-BDE2-6D2A7D362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155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3A4EA94-5676-4C72-BC5F-96A33B940BA9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A749-C7DA-439E-BDE2-6D2A7D362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56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EA94-5676-4C72-BC5F-96A33B940BA9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A749-C7DA-439E-BDE2-6D2A7D362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53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EA94-5676-4C72-BC5F-96A33B940BA9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A749-C7DA-439E-BDE2-6D2A7D362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03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EA94-5676-4C72-BC5F-96A33B940BA9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A749-C7DA-439E-BDE2-6D2A7D362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94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EA94-5676-4C72-BC5F-96A33B940BA9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A749-C7DA-439E-BDE2-6D2A7D362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83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EA94-5676-4C72-BC5F-96A33B940BA9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A749-C7DA-439E-BDE2-6D2A7D362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75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EA94-5676-4C72-BC5F-96A33B940BA9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A749-C7DA-439E-BDE2-6D2A7D362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39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EA94-5676-4C72-BC5F-96A33B940BA9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A749-C7DA-439E-BDE2-6D2A7D362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42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EA94-5676-4C72-BC5F-96A33B940BA9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A749-C7DA-439E-BDE2-6D2A7D362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08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3A4EA94-5676-4C72-BC5F-96A33B940BA9}" type="datetimeFigureOut">
              <a:rPr lang="en-IN" smtClean="0"/>
              <a:t>06-01-2018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C29A749-C7DA-439E-BDE2-6D2A7D362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06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102206"/>
            <a:ext cx="8825658" cy="2677648"/>
          </a:xfrm>
        </p:spPr>
        <p:txBody>
          <a:bodyPr/>
          <a:lstStyle/>
          <a:p>
            <a:r>
              <a:rPr lang="en-IN" dirty="0" smtClean="0"/>
              <a:t>Design and Analysis of Algorithms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Class 1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5386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2728191"/>
            <a:ext cx="8824913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600" b="1" dirty="0" smtClean="0">
                <a:solidFill>
                  <a:schemeClr val="accent2"/>
                </a:solidFill>
              </a:rPr>
              <a:t>Design</a:t>
            </a:r>
            <a:r>
              <a:rPr lang="en-IN" sz="6600" dirty="0" smtClean="0"/>
              <a:t> and </a:t>
            </a:r>
            <a:r>
              <a:rPr lang="en-IN" sz="6600" b="1" dirty="0" smtClean="0">
                <a:solidFill>
                  <a:schemeClr val="accent2"/>
                </a:solidFill>
              </a:rPr>
              <a:t>Analysis</a:t>
            </a:r>
            <a:r>
              <a:rPr lang="en-IN" sz="6600" dirty="0" smtClean="0"/>
              <a:t> of Algorithms 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68762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 smtClean="0"/>
              <a:t>What is an algorithm?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4000" dirty="0" smtClean="0"/>
          </a:p>
          <a:p>
            <a:pPr marL="0" indent="0" algn="ctr">
              <a:buNone/>
            </a:pPr>
            <a:r>
              <a:rPr lang="en-IN" sz="4000" dirty="0" smtClean="0"/>
              <a:t>An algorithm is a </a:t>
            </a:r>
            <a:r>
              <a:rPr lang="en-IN" sz="4000" b="1" dirty="0" smtClean="0">
                <a:solidFill>
                  <a:schemeClr val="accent2"/>
                </a:solidFill>
              </a:rPr>
              <a:t>recipe</a:t>
            </a:r>
            <a:r>
              <a:rPr lang="en-IN" sz="4000" dirty="0" smtClean="0"/>
              <a:t> or </a:t>
            </a:r>
            <a:r>
              <a:rPr lang="en-IN" sz="4000" b="1" dirty="0" smtClean="0">
                <a:solidFill>
                  <a:schemeClr val="accent2"/>
                </a:solidFill>
              </a:rPr>
              <a:t>procedure</a:t>
            </a:r>
            <a:r>
              <a:rPr lang="en-IN" sz="4000" dirty="0" smtClean="0"/>
              <a:t> or </a:t>
            </a:r>
            <a:r>
              <a:rPr lang="en-IN" sz="4000" b="1" dirty="0" smtClean="0">
                <a:solidFill>
                  <a:schemeClr val="accent2"/>
                </a:solidFill>
              </a:rPr>
              <a:t>set of instructions</a:t>
            </a:r>
            <a:r>
              <a:rPr lang="en-IN" sz="4000" dirty="0" smtClean="0"/>
              <a:t> to solve a problem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58512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 smtClean="0"/>
              <a:t>Why study algorithms?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11810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 smtClean="0">
                <a:solidFill>
                  <a:schemeClr val="accent2"/>
                </a:solidFill>
              </a:rPr>
              <a:t>#1</a:t>
            </a:r>
          </a:p>
          <a:p>
            <a:pPr marL="0" indent="0">
              <a:buNone/>
            </a:pPr>
            <a:r>
              <a:rPr lang="en-IN" sz="3200" dirty="0" smtClean="0"/>
              <a:t>Algorithms are considered as the cornerstone of Computer Science</a:t>
            </a: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3915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6080" y="2757054"/>
            <a:ext cx="1752600" cy="101138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</a:rPr>
              <a:t>Fast Fourier Transform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445" y="816845"/>
            <a:ext cx="9374500" cy="706964"/>
          </a:xfrm>
        </p:spPr>
        <p:txBody>
          <a:bodyPr/>
          <a:lstStyle/>
          <a:p>
            <a:r>
              <a:rPr lang="en-IN" dirty="0" smtClean="0"/>
              <a:t>Examples of algorithms in Computer Science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2526720" y="2757054"/>
            <a:ext cx="1593273" cy="101138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</a:rPr>
              <a:t>RSA	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269179" y="2757054"/>
            <a:ext cx="1593273" cy="101138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err="1" smtClean="0">
                <a:solidFill>
                  <a:schemeClr val="bg1"/>
                </a:solidFill>
              </a:rPr>
              <a:t>Dijkstra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78034" y="2757054"/>
            <a:ext cx="1593273" cy="101138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err="1" smtClean="0">
                <a:solidFill>
                  <a:schemeClr val="bg1"/>
                </a:solidFill>
              </a:rPr>
              <a:t>Diffie</a:t>
            </a:r>
            <a:r>
              <a:rPr lang="en-IN" sz="1600" b="1" dirty="0" smtClean="0">
                <a:solidFill>
                  <a:schemeClr val="bg1"/>
                </a:solidFill>
              </a:rPr>
              <a:t> Hellman	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160324" y="2757054"/>
            <a:ext cx="1593273" cy="101138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</a:rPr>
              <a:t>Bellman Ford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051469" y="2757054"/>
            <a:ext cx="1593273" cy="101138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</a:rPr>
              <a:t>AES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16080" y="4142508"/>
            <a:ext cx="1752600" cy="101138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</a:rPr>
              <a:t>Integer Factorization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526721" y="4138274"/>
            <a:ext cx="1593272" cy="101561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</a:rPr>
              <a:t>Data Compression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69179" y="4142508"/>
            <a:ext cx="1593273" cy="101138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err="1" smtClean="0">
                <a:solidFill>
                  <a:schemeClr val="bg1"/>
                </a:solidFill>
              </a:rPr>
              <a:t>Apriori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378034" y="4142508"/>
            <a:ext cx="1593273" cy="101138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</a:rPr>
              <a:t>Query Optimization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160324" y="4142508"/>
            <a:ext cx="1593273" cy="101138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</a:rPr>
              <a:t>DB Scan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051469" y="4142508"/>
            <a:ext cx="1593273" cy="101138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</a:rPr>
              <a:t>Congestion Control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16080" y="5527962"/>
            <a:ext cx="1752600" cy="101138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</a:rPr>
              <a:t>Naïve Bayes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526719" y="5527962"/>
            <a:ext cx="1593273" cy="101138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</a:rPr>
              <a:t>Support Vector Machine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269179" y="5527962"/>
            <a:ext cx="1593273" cy="101138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</a:rPr>
              <a:t>SIFT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378034" y="5527962"/>
            <a:ext cx="1593273" cy="101138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</a:rPr>
              <a:t>Linear Regression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160324" y="5527962"/>
            <a:ext cx="1593273" cy="101138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</a:rPr>
              <a:t>SURF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051469" y="5527962"/>
            <a:ext cx="1593273" cy="101138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</a:rPr>
              <a:t>And many </a:t>
            </a:r>
            <a:r>
              <a:rPr lang="en-IN" sz="1600" b="1" dirty="0" err="1" smtClean="0">
                <a:solidFill>
                  <a:schemeClr val="bg1"/>
                </a:solidFill>
              </a:rPr>
              <a:t>many</a:t>
            </a:r>
            <a:r>
              <a:rPr lang="en-IN" sz="1600" b="1" dirty="0" smtClean="0">
                <a:solidFill>
                  <a:schemeClr val="bg1"/>
                </a:solidFill>
              </a:rPr>
              <a:t> </a:t>
            </a:r>
            <a:r>
              <a:rPr lang="en-IN" sz="1600" b="1" dirty="0" err="1" smtClean="0">
                <a:solidFill>
                  <a:schemeClr val="bg1"/>
                </a:solidFill>
              </a:rPr>
              <a:t>many</a:t>
            </a:r>
            <a:r>
              <a:rPr lang="en-IN" sz="1600" b="1" dirty="0" smtClean="0">
                <a:solidFill>
                  <a:schemeClr val="bg1"/>
                </a:solidFill>
              </a:rPr>
              <a:t> more …</a:t>
            </a:r>
            <a:endParaRPr lang="en-IN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41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/>
              <a:t>Why study algorithms?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 smtClean="0">
                <a:solidFill>
                  <a:schemeClr val="accent2"/>
                </a:solidFill>
              </a:rPr>
              <a:t>#2</a:t>
            </a:r>
            <a:endParaRPr lang="en-IN" sz="28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IN" sz="2800" dirty="0"/>
              <a:t>Algorithms </a:t>
            </a:r>
            <a:r>
              <a:rPr lang="en-IN" sz="2800" dirty="0" smtClean="0"/>
              <a:t>play a key role in modern technologies and innovations</a:t>
            </a:r>
          </a:p>
          <a:p>
            <a:pPr marL="0" indent="0">
              <a:buNone/>
            </a:pPr>
            <a:r>
              <a:rPr lang="en-IN" sz="2800" dirty="0" smtClean="0"/>
              <a:t>Ex: Page Rank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0111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 algorithm that changed the world! </a:t>
            </a:r>
            <a:r>
              <a:rPr lang="en-IN" b="1" dirty="0" smtClean="0"/>
              <a:t>Page Rank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65" y="2376534"/>
            <a:ext cx="2859973" cy="18661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178" y="2261196"/>
            <a:ext cx="5494494" cy="44276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747" y="5112021"/>
            <a:ext cx="1952982" cy="15037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36316" y="4242666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 smtClean="0">
                <a:solidFill>
                  <a:schemeClr val="accent2"/>
                </a:solidFill>
              </a:rPr>
              <a:t>+</a:t>
            </a:r>
            <a:endParaRPr lang="en-IN" sz="5400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16582" y="4242666"/>
            <a:ext cx="484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>
                <a:solidFill>
                  <a:schemeClr val="accent2"/>
                </a:solidFill>
              </a:rPr>
              <a:t>=</a:t>
            </a:r>
            <a:endParaRPr lang="en-IN" sz="4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43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/>
              <a:t>Why study algorithms?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 smtClean="0">
                <a:solidFill>
                  <a:schemeClr val="accent2"/>
                </a:solidFill>
              </a:rPr>
              <a:t>#3</a:t>
            </a:r>
            <a:endParaRPr lang="en-IN" sz="28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IN" sz="2800" dirty="0" smtClean="0"/>
              <a:t>Provides a novel lens on domains outside Computer Science as well</a:t>
            </a:r>
          </a:p>
          <a:p>
            <a:pPr marL="0" indent="0">
              <a:buNone/>
            </a:pPr>
            <a:r>
              <a:rPr lang="en-IN" sz="2800" b="1" dirty="0" smtClean="0">
                <a:solidFill>
                  <a:schemeClr val="accent2"/>
                </a:solidFill>
              </a:rPr>
              <a:t>#4</a:t>
            </a:r>
            <a:endParaRPr lang="en-IN" sz="28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IN" sz="2800" dirty="0" smtClean="0"/>
              <a:t>Challenging and Fun! </a:t>
            </a:r>
            <a:r>
              <a:rPr lang="en-IN" sz="2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</a:t>
            </a:r>
            <a:r>
              <a:rPr lang="en-IN" sz="2800" dirty="0" smtClean="0">
                <a:sym typeface="Wingdings" panose="05000000000000000000" pitchFamily="2" charset="2"/>
              </a:rPr>
              <a:t> </a:t>
            </a:r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5310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 smtClean="0"/>
              <a:t>History of Algorithms</a:t>
            </a:r>
            <a:endParaRPr lang="en-IN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603501"/>
            <a:ext cx="2754688" cy="3785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585059" y="3089563"/>
            <a:ext cx="7104829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rgbClr val="92D050"/>
                </a:solidFill>
              </a:rPr>
              <a:t>Father of Algorithms</a:t>
            </a:r>
          </a:p>
          <a:p>
            <a:pPr algn="ctr"/>
            <a:endParaRPr lang="en-IN" sz="3200" b="1" dirty="0">
              <a:solidFill>
                <a:schemeClr val="accent2"/>
              </a:solidFill>
            </a:endParaRPr>
          </a:p>
          <a:p>
            <a:pPr algn="ctr"/>
            <a:r>
              <a:rPr lang="en-IN" sz="3200" b="1" dirty="0" smtClean="0">
                <a:solidFill>
                  <a:schemeClr val="accent2"/>
                </a:solidFill>
              </a:rPr>
              <a:t>Abu </a:t>
            </a:r>
            <a:r>
              <a:rPr lang="en-IN" sz="3200" b="1" dirty="0">
                <a:solidFill>
                  <a:schemeClr val="accent2"/>
                </a:solidFill>
              </a:rPr>
              <a:t>Abdullah Muhammad </a:t>
            </a:r>
            <a:endParaRPr lang="en-IN" sz="3200" b="1" dirty="0" smtClean="0">
              <a:solidFill>
                <a:schemeClr val="accent2"/>
              </a:solidFill>
            </a:endParaRPr>
          </a:p>
          <a:p>
            <a:pPr algn="ctr"/>
            <a:r>
              <a:rPr lang="en-IN" sz="3200" b="1" dirty="0" smtClean="0">
                <a:solidFill>
                  <a:schemeClr val="accent2"/>
                </a:solidFill>
              </a:rPr>
              <a:t>ibn </a:t>
            </a:r>
            <a:r>
              <a:rPr lang="en-IN" sz="3200" b="1" dirty="0">
                <a:solidFill>
                  <a:schemeClr val="accent2"/>
                </a:solidFill>
              </a:rPr>
              <a:t>Musa Al-Khwarizmi (c. 850 AD</a:t>
            </a:r>
            <a:r>
              <a:rPr lang="en-IN" sz="3200" b="1" dirty="0" smtClean="0">
                <a:solidFill>
                  <a:schemeClr val="accent2"/>
                </a:solidFill>
              </a:rPr>
              <a:t>).</a:t>
            </a:r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Persian Astronomer and Mathematician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958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 smtClean="0"/>
              <a:t>History of Algorithms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Al – Khwarizmi introduced the decimal positioning within numeric systems to the western world.</a:t>
            </a:r>
          </a:p>
          <a:p>
            <a:r>
              <a:rPr lang="en-IN" sz="2400" dirty="0" smtClean="0"/>
              <a:t>In its original form, algorithms known as algorism </a:t>
            </a:r>
            <a:r>
              <a:rPr lang="en-IN" sz="2400" dirty="0"/>
              <a:t>was regarded as rules for computing calculations and performing arithmetic with Hindu-Arabic </a:t>
            </a:r>
            <a:r>
              <a:rPr lang="en-IN" sz="2400" dirty="0" smtClean="0"/>
              <a:t>numerals.</a:t>
            </a:r>
          </a:p>
          <a:p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119079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126</TotalTime>
  <Words>207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 Boardroom</vt:lpstr>
      <vt:lpstr>Design and Analysis of Algorithms</vt:lpstr>
      <vt:lpstr>What is an algorithm?</vt:lpstr>
      <vt:lpstr>Why study algorithms?</vt:lpstr>
      <vt:lpstr>Examples of algorithms in Computer Science</vt:lpstr>
      <vt:lpstr>Why study algorithms?</vt:lpstr>
      <vt:lpstr>An algorithm that changed the world! Page Rank</vt:lpstr>
      <vt:lpstr>Why study algorithms?</vt:lpstr>
      <vt:lpstr>History of Algorithms</vt:lpstr>
      <vt:lpstr>History of Algorithms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lenovopc</dc:creator>
  <cp:lastModifiedBy>lenovopc</cp:lastModifiedBy>
  <cp:revision>20</cp:revision>
  <dcterms:created xsi:type="dcterms:W3CDTF">2018-01-06T15:15:20Z</dcterms:created>
  <dcterms:modified xsi:type="dcterms:W3CDTF">2018-01-06T17:21:57Z</dcterms:modified>
</cp:coreProperties>
</file>