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70"/>
  </p:notesMasterIdLst>
  <p:sldIdLst>
    <p:sldId id="256" r:id="rId2"/>
    <p:sldId id="258" r:id="rId3"/>
    <p:sldId id="259" r:id="rId4"/>
    <p:sldId id="260" r:id="rId5"/>
    <p:sldId id="265" r:id="rId6"/>
    <p:sldId id="266" r:id="rId7"/>
    <p:sldId id="267" r:id="rId8"/>
    <p:sldId id="268" r:id="rId9"/>
    <p:sldId id="269" r:id="rId10"/>
    <p:sldId id="261" r:id="rId11"/>
    <p:sldId id="270" r:id="rId12"/>
    <p:sldId id="262" r:id="rId13"/>
    <p:sldId id="263" r:id="rId14"/>
    <p:sldId id="299" r:id="rId15"/>
    <p:sldId id="271" r:id="rId16"/>
    <p:sldId id="272" r:id="rId17"/>
    <p:sldId id="273" r:id="rId18"/>
    <p:sldId id="264" r:id="rId19"/>
    <p:sldId id="274" r:id="rId20"/>
    <p:sldId id="283" r:id="rId21"/>
    <p:sldId id="276" r:id="rId22"/>
    <p:sldId id="277" r:id="rId23"/>
    <p:sldId id="278" r:id="rId24"/>
    <p:sldId id="275" r:id="rId25"/>
    <p:sldId id="286" r:id="rId26"/>
    <p:sldId id="279" r:id="rId27"/>
    <p:sldId id="287" r:id="rId28"/>
    <p:sldId id="280" r:id="rId29"/>
    <p:sldId id="281" r:id="rId30"/>
    <p:sldId id="282" r:id="rId31"/>
    <p:sldId id="285" r:id="rId32"/>
    <p:sldId id="288" r:id="rId33"/>
    <p:sldId id="289" r:id="rId34"/>
    <p:sldId id="290" r:id="rId35"/>
    <p:sldId id="291" r:id="rId36"/>
    <p:sldId id="292" r:id="rId37"/>
    <p:sldId id="293" r:id="rId38"/>
    <p:sldId id="294" r:id="rId39"/>
    <p:sldId id="295" r:id="rId40"/>
    <p:sldId id="296" r:id="rId41"/>
    <p:sldId id="298" r:id="rId42"/>
    <p:sldId id="297"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22" r:id="rId62"/>
    <p:sldId id="318" r:id="rId63"/>
    <p:sldId id="319" r:id="rId64"/>
    <p:sldId id="320" r:id="rId65"/>
    <p:sldId id="323" r:id="rId66"/>
    <p:sldId id="324" r:id="rId67"/>
    <p:sldId id="325" r:id="rId68"/>
    <p:sldId id="32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63" d="100"/>
          <a:sy n="63" d="100"/>
        </p:scale>
        <p:origin x="1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3B1A7-3EC9-4902-96A2-9431E2304387}" type="datetimeFigureOut">
              <a:rPr lang="en-IN" smtClean="0"/>
              <a:t>15-01-2021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E2E0A-0C13-4B50-88CA-871C1511F357}" type="slidenum">
              <a:rPr lang="en-IN" smtClean="0"/>
              <a:t>‹#›</a:t>
            </a:fld>
            <a:endParaRPr lang="en-IN" dirty="0"/>
          </a:p>
        </p:txBody>
      </p:sp>
    </p:spTree>
    <p:extLst>
      <p:ext uri="{BB962C8B-B14F-4D97-AF65-F5344CB8AC3E}">
        <p14:creationId xmlns:p14="http://schemas.microsoft.com/office/powerpoint/2010/main" val="350710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0F289E55-7C42-4087-9994-B340647324E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113666" name="Rectangle 2"/>
          <p:cNvSpPr>
            <a:spLocks noGrp="1" noRot="1" noChangeAspect="1" noChangeArrowheads="1" noTextEdit="1"/>
          </p:cNvSpPr>
          <p:nvPr>
            <p:ph type="sldImg"/>
          </p:nvPr>
        </p:nvSpPr>
        <p:spPr>
          <a:xfrm>
            <a:off x="466725" y="723900"/>
            <a:ext cx="6380163" cy="3589338"/>
          </a:xfrm>
          <a:ln w="12700" cap="flat">
            <a:solidFill>
              <a:schemeClr val="tx1"/>
            </a:solidFill>
          </a:ln>
          <a:extLst>
            <a:ext uri="{909E8E84-426E-40DD-AFC4-6F175D3DCCD1}">
              <a14:hiddenFill xmlns:a14="http://schemas.microsoft.com/office/drawing/2010/main">
                <a:noFill/>
              </a14:hiddenFill>
            </a:ext>
          </a:extLst>
        </p:spPr>
      </p:sp>
      <p:sp>
        <p:nvSpPr>
          <p:cNvPr id="113667" name="Rectangle 3"/>
          <p:cNvSpPr>
            <a:spLocks noGrp="1" noChangeArrowheads="1"/>
          </p:cNvSpPr>
          <p:nvPr>
            <p:ph type="body" idx="1"/>
          </p:nvPr>
        </p:nvSpPr>
        <p:spPr>
          <a:ln/>
          <a:extLst>
            <a:ext uri="{91240B29-F687-4F45-9708-019B960494DF}">
              <a14:hiddenLine xmlns:a14="http://schemas.microsoft.com/office/drawing/2010/main" w="12700">
                <a:solidFill>
                  <a:srgbClr val="FF0000"/>
                </a:solidFill>
                <a:miter lim="800000"/>
                <a:headEnd/>
                <a:tailEnd/>
              </a14:hiddenLine>
            </a:ext>
          </a:extLst>
        </p:spPr>
        <p:txBody>
          <a:bodyPr wrap="square" lIns="97388" tIns="49520" rIns="97388" bIns="49520" anchor="t"/>
          <a:lstStyle/>
          <a:p>
            <a:endParaRPr lang="en-US" altLang="en-US" dirty="0"/>
          </a:p>
        </p:txBody>
      </p:sp>
    </p:spTree>
    <p:extLst>
      <p:ext uri="{BB962C8B-B14F-4D97-AF65-F5344CB8AC3E}">
        <p14:creationId xmlns:p14="http://schemas.microsoft.com/office/powerpoint/2010/main" val="36439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F3908-88F2-449D-830D-DCABA9413414}" type="slidenum">
              <a:rPr lang="en-US" altLang="en-US"/>
              <a:pPr/>
              <a:t>12</a:t>
            </a:fld>
            <a:endParaRPr lang="en-US" altLang="en-US" dirty="0"/>
          </a:p>
        </p:txBody>
      </p:sp>
      <p:sp>
        <p:nvSpPr>
          <p:cNvPr id="237570"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7571"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66680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347FF-4890-4D90-B62F-B7BA0E595587}" type="slidenum">
              <a:rPr lang="en-US" altLang="en-US"/>
              <a:pPr/>
              <a:t>13</a:t>
            </a:fld>
            <a:endParaRPr lang="en-US" altLang="en-US" dirty="0"/>
          </a:p>
        </p:txBody>
      </p:sp>
      <p:sp>
        <p:nvSpPr>
          <p:cNvPr id="239618"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9619"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28390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often say that when you can measure what you are speaking about and express it in numbers you know something about it;</a:t>
            </a:r>
            <a:r>
              <a:rPr lang="en-IN" baseline="0" dirty="0"/>
              <a:t> but when you cannot express it in numbers your knowledge is a meagre and unsatisfactory kind” – Lord Kelvin</a:t>
            </a:r>
            <a:endParaRPr lang="en-IN" dirty="0"/>
          </a:p>
        </p:txBody>
      </p:sp>
      <p:sp>
        <p:nvSpPr>
          <p:cNvPr id="4" name="Slide Number Placeholder 3"/>
          <p:cNvSpPr>
            <a:spLocks noGrp="1"/>
          </p:cNvSpPr>
          <p:nvPr>
            <p:ph type="sldNum" sz="quarter" idx="10"/>
          </p:nvPr>
        </p:nvSpPr>
        <p:spPr/>
        <p:txBody>
          <a:bodyPr/>
          <a:lstStyle/>
          <a:p>
            <a:fld id="{E65E2E0A-0C13-4B50-88CA-871C1511F357}" type="slidenum">
              <a:rPr lang="en-IN" smtClean="0"/>
              <a:t>15</a:t>
            </a:fld>
            <a:endParaRPr lang="en-IN" dirty="0"/>
          </a:p>
        </p:txBody>
      </p:sp>
    </p:spTree>
    <p:extLst>
      <p:ext uri="{BB962C8B-B14F-4D97-AF65-F5344CB8AC3E}">
        <p14:creationId xmlns:p14="http://schemas.microsoft.com/office/powerpoint/2010/main" val="4207524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designer knows he has arrived at</a:t>
            </a:r>
            <a:r>
              <a:rPr lang="en-IN" baseline="0" dirty="0"/>
              <a:t> perfection not when there is no longer anything to add, but when there is no longer anything to take away”. – Antoine de Saint </a:t>
            </a:r>
            <a:r>
              <a:rPr lang="en-IN" baseline="0" dirty="0" err="1"/>
              <a:t>Exupery</a:t>
            </a:r>
            <a:endParaRPr lang="en-IN" baseline="0" dirty="0"/>
          </a:p>
          <a:p>
            <a:r>
              <a:rPr lang="en-AU" sz="1200" b="0" i="0" kern="1200" dirty="0">
                <a:solidFill>
                  <a:schemeClr val="tx1"/>
                </a:solidFill>
                <a:effectLst/>
                <a:latin typeface="+mn-lt"/>
                <a:ea typeface="+mn-ea"/>
                <a:cs typeface="+mn-cs"/>
              </a:rPr>
              <a:t>"In almost every computation a great variety of arrangements for the succession of the processes is possible, and various considerations must influence the selections amongst them for the purposes of a calculating engine. One essential object is to choose that arrangement which shall tend to reduce to a minimum the time necessary for completing the calculation“ – Ada Lovelace</a:t>
            </a:r>
          </a:p>
          <a:p>
            <a:endParaRPr lang="en-IN" dirty="0"/>
          </a:p>
        </p:txBody>
      </p:sp>
      <p:sp>
        <p:nvSpPr>
          <p:cNvPr id="4" name="Slide Number Placeholder 3"/>
          <p:cNvSpPr>
            <a:spLocks noGrp="1"/>
          </p:cNvSpPr>
          <p:nvPr>
            <p:ph type="sldNum" sz="quarter" idx="10"/>
          </p:nvPr>
        </p:nvSpPr>
        <p:spPr/>
        <p:txBody>
          <a:bodyPr/>
          <a:lstStyle/>
          <a:p>
            <a:fld id="{E65E2E0A-0C13-4B50-88CA-871C1511F357}" type="slidenum">
              <a:rPr lang="en-IN" smtClean="0"/>
              <a:t>17</a:t>
            </a:fld>
            <a:endParaRPr lang="en-IN" dirty="0"/>
          </a:p>
        </p:txBody>
      </p:sp>
    </p:spTree>
    <p:extLst>
      <p:ext uri="{BB962C8B-B14F-4D97-AF65-F5344CB8AC3E}">
        <p14:creationId xmlns:p14="http://schemas.microsoft.com/office/powerpoint/2010/main" val="2850980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5E5418-9CD1-4C4C-88C2-625C94290CC5}" type="slidenum">
              <a:rPr lang="en-US" altLang="en-US"/>
              <a:pPr/>
              <a:t>18</a:t>
            </a:fld>
            <a:endParaRPr lang="en-US" altLang="en-US" dirty="0"/>
          </a:p>
        </p:txBody>
      </p:sp>
      <p:sp>
        <p:nvSpPr>
          <p:cNvPr id="241666"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41667"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1106305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7CB2C64-829B-480F-9E90-285455F9722E}" type="slidenum">
              <a:rPr lang="en-US" altLang="en-US" sz="1200"/>
              <a:pPr/>
              <a:t>20</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258909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D3854839-9B2B-4A56-93D3-E0364CB580B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18016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FD40CC9-DC82-49C6-93F5-C71ECA854E6B}" type="slidenum">
              <a:rPr lang="en-US" altLang="en-US" sz="1200"/>
              <a:pPr/>
              <a:t>25</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Example: </a:t>
            </a:r>
            <a:r>
              <a:rPr lang="en-US" altLang="en-US" i="1"/>
              <a:t>cn</a:t>
            </a:r>
            <a:r>
              <a:rPr lang="en-US" altLang="en-US" i="1" baseline="30000"/>
              <a:t>2</a:t>
            </a:r>
            <a:endParaRPr lang="en-US" altLang="en-US" i="1"/>
          </a:p>
          <a:p>
            <a:r>
              <a:rPr lang="en-US" altLang="en-US"/>
              <a:t> </a:t>
            </a:r>
          </a:p>
          <a:p>
            <a:pPr>
              <a:buFont typeface="Symbol" panose="05050102010706020507" pitchFamily="18" charset="2"/>
              <a:buChar char="Þ"/>
            </a:pPr>
            <a:r>
              <a:rPr lang="en-US" altLang="en-US"/>
              <a:t> how much faster on twice as fast computer? (2)</a:t>
            </a:r>
          </a:p>
          <a:p>
            <a:pPr>
              <a:buFont typeface="Symbol" panose="05050102010706020507" pitchFamily="18" charset="2"/>
              <a:buChar char="Þ"/>
            </a:pPr>
            <a:r>
              <a:rPr lang="en-US" altLang="en-US"/>
              <a:t> how much longer for 2</a:t>
            </a:r>
            <a:r>
              <a:rPr lang="en-US" altLang="en-US" i="1"/>
              <a:t>n</a:t>
            </a:r>
            <a:r>
              <a:rPr lang="en-US" altLang="en-US"/>
              <a:t>? (4)</a:t>
            </a:r>
          </a:p>
        </p:txBody>
      </p:sp>
    </p:spTree>
    <p:extLst>
      <p:ext uri="{BB962C8B-B14F-4D97-AF65-F5344CB8AC3E}">
        <p14:creationId xmlns:p14="http://schemas.microsoft.com/office/powerpoint/2010/main" val="4148633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8F036-18F6-4F91-BDC8-6912E7698830}" type="slidenum">
              <a:rPr lang="en-US" altLang="en-US"/>
              <a:pPr/>
              <a:t>26</a:t>
            </a:fld>
            <a:endParaRPr lang="en-US" altLang="en-US"/>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4619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BBCD4E8-989C-4393-8D88-6865F5CBD084}" type="slidenum">
              <a:rPr lang="en-US" altLang="en-US" sz="1200"/>
              <a:pPr/>
              <a:t>27</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954127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66788" rtl="0" eaLnBrk="0" fontAlgn="base" latinLnBrk="0" hangingPunct="0">
              <a:lnSpc>
                <a:spcPct val="100000"/>
              </a:lnSpc>
              <a:spcBef>
                <a:spcPct val="0"/>
              </a:spcBef>
              <a:spcAft>
                <a:spcPct val="0"/>
              </a:spcAft>
              <a:buClrTx/>
              <a:buSzTx/>
              <a:buFontTx/>
              <a:buNone/>
              <a:tabLst/>
              <a:defRPr/>
            </a:pPr>
            <a:fld id="{B03AE58F-D8A7-4F40-B22A-1B415BFBDC7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66788"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233474" name="Rectangle 2"/>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3475" name="Rectangle 3"/>
          <p:cNvSpPr>
            <a:spLocks noGrp="1" noChangeArrowheads="1"/>
          </p:cNvSpPr>
          <p:nvPr>
            <p:ph type="body" idx="1"/>
          </p:nvPr>
        </p:nvSpPr>
        <p:spPr bwMode="auto">
          <a:xfrm>
            <a:off x="976313" y="4564063"/>
            <a:ext cx="5702300" cy="4321175"/>
          </a:xfrm>
          <a:prstGeom prst="rect">
            <a:avLst/>
          </a:prstGeom>
          <a:solidFill>
            <a:srgbClr val="FFFFFF"/>
          </a:solidFill>
          <a:ln>
            <a:solidFill>
              <a:srgbClr val="000000"/>
            </a:solidFill>
            <a:miter lim="800000"/>
            <a:headEnd/>
            <a:tailEnd/>
          </a:ln>
        </p:spPr>
        <p:txBody>
          <a:bodyPr/>
          <a:lstStyle/>
          <a:p>
            <a:r>
              <a:rPr lang="en-US" altLang="en-US" dirty="0"/>
              <a:t>The algorithm is given *very* informally here. Show students the pseudocode in </a:t>
            </a:r>
          </a:p>
          <a:p>
            <a:r>
              <a:rPr lang="en-US" altLang="en-US" dirty="0"/>
              <a:t>section 3.1.</a:t>
            </a:r>
          </a:p>
          <a:p>
            <a:r>
              <a:rPr lang="en-US" altLang="en-US" dirty="0"/>
              <a:t>This is a good opportunity to discuss pseudocode conventions.</a:t>
            </a:r>
          </a:p>
        </p:txBody>
      </p:sp>
    </p:spTree>
    <p:extLst>
      <p:ext uri="{BB962C8B-B14F-4D97-AF65-F5344CB8AC3E}">
        <p14:creationId xmlns:p14="http://schemas.microsoft.com/office/powerpoint/2010/main" val="1871886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7E647DE-9DDB-4BE0-B0A0-5834849099C3}" type="slidenum">
              <a:rPr lang="en-US" altLang="en-US" sz="1200"/>
              <a:pPr/>
              <a:t>28</a:t>
            </a:fld>
            <a:endParaRPr lang="en-US"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4170323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A674737-EC52-4134-A7BA-120F70C7C63F}" type="slidenum">
              <a:rPr lang="en-US" altLang="en-US" sz="1200"/>
              <a:pPr/>
              <a:t>29</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262512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DFC1DC4-A062-4E3E-9EB8-AECE065073B0}" type="slidenum">
              <a:rPr lang="en-US" altLang="en-US" sz="1200"/>
              <a:pPr/>
              <a:t>31</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970040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163A11F-2F1B-4995-B173-23CA43DDBFF5}" type="slidenum">
              <a:rPr lang="en-US" altLang="en-US" sz="1200"/>
              <a:pPr/>
              <a:t>32</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579732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96980EF-850C-4AD9-BA38-6886D3EF5A89}" type="slidenum">
              <a:rPr lang="en-US" altLang="en-US" sz="1200"/>
              <a:pPr/>
              <a:t>33</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185403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4BD093C-FE3F-485E-BC80-30D110D5168E}" type="slidenum">
              <a:rPr lang="en-US" altLang="en-US" sz="1200"/>
              <a:pPr/>
              <a:t>34</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417461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3E22D72-9E74-4AF7-9F6B-BA74D54C8A1F}" type="slidenum">
              <a:rPr lang="en-US" altLang="en-US" sz="1200"/>
              <a:pPr/>
              <a:t>35</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3030532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1219191-BF9A-4842-BA7E-7D0939C81F6E}" type="slidenum">
              <a:rPr lang="en-US" altLang="en-US" sz="1200"/>
              <a:pPr/>
              <a:t>36</a:t>
            </a:fld>
            <a:endParaRPr lang="en-US" altLang="en-US" sz="1200"/>
          </a:p>
        </p:txBody>
      </p:sp>
      <p:sp>
        <p:nvSpPr>
          <p:cNvPr id="67587" name="Rectangle 2"/>
          <p:cNvSpPr>
            <a:spLocks noGrp="1" noRot="1" noChangeAspect="1" noChangeArrowheads="1" noTextEdit="1"/>
          </p:cNvSpPr>
          <p:nvPr>
            <p:ph type="sldImg"/>
          </p:nvPr>
        </p:nvSpPr>
        <p:spPr>
          <a:xfrm>
            <a:off x="457200" y="708025"/>
            <a:ext cx="6400800" cy="3600450"/>
          </a:xfrm>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cs typeface="Times New Roman" panose="02020603050405020304" pitchFamily="18" charset="0"/>
              </a:rPr>
              <a:t>Examples:</a:t>
            </a:r>
          </a:p>
          <a:p>
            <a:r>
              <a:rPr lang="en-US" altLang="en-US">
                <a:cs typeface="Times New Roman" panose="02020603050405020304" pitchFamily="18" charset="0"/>
              </a:rPr>
              <a:t> 10</a:t>
            </a:r>
            <a:r>
              <a:rPr lang="en-US" altLang="en-US" i="1">
                <a:cs typeface="Times New Roman" panose="02020603050405020304" pitchFamily="18" charset="0"/>
              </a:rPr>
              <a:t>n</a:t>
            </a:r>
            <a:r>
              <a:rPr lang="en-US" altLang="en-US">
                <a:cs typeface="Times New Roman" panose="02020603050405020304" pitchFamily="18" charset="0"/>
              </a:rPr>
              <a:t> is O(</a:t>
            </a:r>
            <a:r>
              <a:rPr lang="en-US" altLang="en-US" i="1">
                <a:cs typeface="Times New Roman" panose="02020603050405020304" pitchFamily="18" charset="0"/>
              </a:rPr>
              <a:t>n</a:t>
            </a:r>
            <a:r>
              <a:rPr lang="en-US" altLang="en-US" baseline="30000">
                <a:cs typeface="Times New Roman" panose="02020603050405020304" pitchFamily="18" charset="0"/>
              </a:rPr>
              <a:t>2</a:t>
            </a:r>
            <a:r>
              <a:rPr lang="en-US" altLang="en-US">
                <a:cs typeface="Times New Roman" panose="02020603050405020304" pitchFamily="18" charset="0"/>
              </a:rPr>
              <a:t>)</a:t>
            </a:r>
          </a:p>
          <a:p>
            <a:r>
              <a:rPr lang="en-US" altLang="en-US">
                <a:cs typeface="Times New Roman" panose="02020603050405020304" pitchFamily="18" charset="0"/>
              </a:rPr>
              <a:t>since 10</a:t>
            </a:r>
            <a:r>
              <a:rPr lang="en-US" altLang="en-US" i="1">
                <a:cs typeface="Times New Roman" panose="02020603050405020304" pitchFamily="18" charset="0"/>
              </a:rPr>
              <a:t>n</a:t>
            </a:r>
            <a:r>
              <a:rPr lang="en-US" altLang="en-US">
                <a:cs typeface="Times New Roman" panose="02020603050405020304" pitchFamily="18" charset="0"/>
              </a:rPr>
              <a:t> </a:t>
            </a:r>
            <a:r>
              <a:rPr lang="en-US" altLang="en-US">
                <a:latin typeface="Lucida Grande" pitchFamily="84" charset="0"/>
                <a:cs typeface="Times New Roman" panose="02020603050405020304" pitchFamily="18" charset="0"/>
              </a:rPr>
              <a:t>≤</a:t>
            </a:r>
            <a:r>
              <a:rPr lang="en-US" altLang="en-US">
                <a:cs typeface="Times New Roman" panose="02020603050405020304" pitchFamily="18" charset="0"/>
              </a:rPr>
              <a:t> 10</a:t>
            </a:r>
            <a:r>
              <a:rPr lang="en-US" altLang="en-US" i="1">
                <a:cs typeface="Times New Roman" panose="02020603050405020304" pitchFamily="18" charset="0"/>
              </a:rPr>
              <a:t>n</a:t>
            </a:r>
            <a:r>
              <a:rPr lang="en-US" altLang="en-US" baseline="30000">
                <a:cs typeface="Times New Roman" panose="02020603050405020304" pitchFamily="18" charset="0"/>
              </a:rPr>
              <a:t>2</a:t>
            </a:r>
            <a:r>
              <a:rPr lang="en-US" altLang="en-US">
                <a:cs typeface="Times New Roman" panose="02020603050405020304" pitchFamily="18" charset="0"/>
              </a:rPr>
              <a:t>  for </a:t>
            </a:r>
            <a:r>
              <a:rPr lang="en-US" altLang="en-US" i="1">
                <a:cs typeface="Times New Roman" panose="02020603050405020304" pitchFamily="18" charset="0"/>
              </a:rPr>
              <a:t>n </a:t>
            </a:r>
            <a:r>
              <a:rPr lang="en-US" altLang="en-US" i="1">
                <a:latin typeface="Lucida Grande" pitchFamily="84" charset="0"/>
                <a:cs typeface="Times New Roman" panose="02020603050405020304" pitchFamily="18" charset="0"/>
              </a:rPr>
              <a:t>≥</a:t>
            </a:r>
            <a:r>
              <a:rPr lang="en-US" altLang="en-US" i="1">
                <a:cs typeface="Times New Roman" panose="02020603050405020304" pitchFamily="18" charset="0"/>
              </a:rPr>
              <a:t> </a:t>
            </a:r>
            <a:r>
              <a:rPr lang="en-US" altLang="en-US">
                <a:cs typeface="Times New Roman" panose="02020603050405020304" pitchFamily="18" charset="0"/>
              </a:rPr>
              <a:t>1  or 10</a:t>
            </a:r>
            <a:r>
              <a:rPr lang="en-US" altLang="en-US" i="1">
                <a:cs typeface="Times New Roman" panose="02020603050405020304" pitchFamily="18" charset="0"/>
              </a:rPr>
              <a:t>n</a:t>
            </a:r>
            <a:r>
              <a:rPr lang="en-US" altLang="en-US">
                <a:cs typeface="Times New Roman" panose="02020603050405020304" pitchFamily="18" charset="0"/>
              </a:rPr>
              <a:t> </a:t>
            </a:r>
            <a:r>
              <a:rPr lang="en-US" altLang="en-US">
                <a:latin typeface="Lucida Grande" pitchFamily="84" charset="0"/>
                <a:cs typeface="Times New Roman" panose="02020603050405020304" pitchFamily="18" charset="0"/>
              </a:rPr>
              <a:t>≤</a:t>
            </a:r>
            <a:r>
              <a:rPr lang="en-US" altLang="en-US">
                <a:cs typeface="Times New Roman" panose="02020603050405020304" pitchFamily="18" charset="0"/>
              </a:rPr>
              <a:t> </a:t>
            </a:r>
            <a:r>
              <a:rPr lang="en-US" altLang="en-US" i="1">
                <a:cs typeface="Times New Roman" panose="02020603050405020304" pitchFamily="18" charset="0"/>
              </a:rPr>
              <a:t>n</a:t>
            </a:r>
            <a:r>
              <a:rPr lang="en-US" altLang="en-US" baseline="30000">
                <a:cs typeface="Times New Roman" panose="02020603050405020304" pitchFamily="18" charset="0"/>
              </a:rPr>
              <a:t>2  </a:t>
            </a:r>
            <a:r>
              <a:rPr lang="en-US" altLang="en-US">
                <a:cs typeface="Times New Roman" panose="02020603050405020304" pitchFamily="18" charset="0"/>
              </a:rPr>
              <a:t>for </a:t>
            </a:r>
            <a:r>
              <a:rPr lang="en-US" altLang="en-US" i="1">
                <a:cs typeface="Times New Roman" panose="02020603050405020304" pitchFamily="18" charset="0"/>
              </a:rPr>
              <a:t>n </a:t>
            </a:r>
            <a:r>
              <a:rPr lang="en-US" altLang="en-US" i="1">
                <a:latin typeface="Lucida Grande" pitchFamily="84" charset="0"/>
                <a:cs typeface="Times New Roman" panose="02020603050405020304" pitchFamily="18" charset="0"/>
              </a:rPr>
              <a:t>≥</a:t>
            </a:r>
            <a:r>
              <a:rPr lang="en-US" altLang="en-US" i="1">
                <a:cs typeface="Times New Roman" panose="02020603050405020304" pitchFamily="18" charset="0"/>
              </a:rPr>
              <a:t> </a:t>
            </a:r>
            <a:r>
              <a:rPr lang="en-US" altLang="en-US">
                <a:cs typeface="Times New Roman" panose="02020603050405020304" pitchFamily="18" charset="0"/>
              </a:rPr>
              <a:t>10 </a:t>
            </a:r>
          </a:p>
          <a:p>
            <a:endParaRPr lang="en-US" altLang="en-US">
              <a:cs typeface="Times New Roman" panose="02020603050405020304" pitchFamily="18" charset="0"/>
            </a:endParaRPr>
          </a:p>
          <a:p>
            <a:r>
              <a:rPr lang="en-US" altLang="en-US">
                <a:cs typeface="Times New Roman" panose="02020603050405020304" pitchFamily="18" charset="0"/>
              </a:rPr>
              <a:t>                    </a:t>
            </a:r>
            <a:r>
              <a:rPr lang="en-US" altLang="en-US" i="1">
                <a:cs typeface="Times New Roman" panose="02020603050405020304" pitchFamily="18" charset="0"/>
              </a:rPr>
              <a:t>c            n</a:t>
            </a:r>
            <a:r>
              <a:rPr lang="en-US" altLang="en-US" baseline="-25000">
                <a:cs typeface="Times New Roman" panose="02020603050405020304" pitchFamily="18" charset="0"/>
              </a:rPr>
              <a:t>0</a:t>
            </a:r>
            <a:endParaRPr lang="en-US" altLang="en-US">
              <a:cs typeface="Times New Roman" panose="02020603050405020304" pitchFamily="18" charset="0"/>
            </a:endParaRPr>
          </a:p>
          <a:p>
            <a:r>
              <a:rPr lang="en-US" altLang="en-US">
                <a:cs typeface="Times New Roman" panose="02020603050405020304" pitchFamily="18" charset="0"/>
              </a:rPr>
              <a:t>5</a:t>
            </a:r>
            <a:r>
              <a:rPr lang="en-US" altLang="en-US" i="1">
                <a:cs typeface="Times New Roman" panose="02020603050405020304" pitchFamily="18" charset="0"/>
              </a:rPr>
              <a:t>n</a:t>
            </a:r>
            <a:r>
              <a:rPr lang="en-US" altLang="en-US">
                <a:cs typeface="Times New Roman" panose="02020603050405020304" pitchFamily="18" charset="0"/>
              </a:rPr>
              <a:t>+20 is O(10</a:t>
            </a:r>
            <a:r>
              <a:rPr lang="en-US" altLang="en-US" i="1">
                <a:cs typeface="Times New Roman" panose="02020603050405020304" pitchFamily="18" charset="0"/>
              </a:rPr>
              <a:t>n</a:t>
            </a:r>
            <a:r>
              <a:rPr lang="en-US" altLang="en-US">
                <a:cs typeface="Times New Roman" panose="02020603050405020304" pitchFamily="18" charset="0"/>
              </a:rPr>
              <a:t>)</a:t>
            </a:r>
          </a:p>
          <a:p>
            <a:r>
              <a:rPr lang="en-US" altLang="en-US">
                <a:cs typeface="Times New Roman" panose="02020603050405020304" pitchFamily="18" charset="0"/>
              </a:rPr>
              <a:t>since 5</a:t>
            </a:r>
            <a:r>
              <a:rPr lang="en-US" altLang="en-US" i="1">
                <a:cs typeface="Times New Roman" panose="02020603050405020304" pitchFamily="18" charset="0"/>
              </a:rPr>
              <a:t>n</a:t>
            </a:r>
            <a:r>
              <a:rPr lang="en-US" altLang="en-US">
                <a:cs typeface="Times New Roman" panose="02020603050405020304" pitchFamily="18" charset="0"/>
              </a:rPr>
              <a:t>+20 </a:t>
            </a:r>
            <a:r>
              <a:rPr lang="en-US" altLang="en-US">
                <a:latin typeface="Lucida Grande" pitchFamily="84" charset="0"/>
                <a:cs typeface="Times New Roman" panose="02020603050405020304" pitchFamily="18" charset="0"/>
              </a:rPr>
              <a:t>≤</a:t>
            </a:r>
            <a:r>
              <a:rPr lang="en-US" altLang="en-US">
                <a:cs typeface="Times New Roman" panose="02020603050405020304" pitchFamily="18" charset="0"/>
              </a:rPr>
              <a:t> 10 </a:t>
            </a:r>
            <a:r>
              <a:rPr lang="en-US" altLang="en-US" i="1">
                <a:cs typeface="Times New Roman" panose="02020603050405020304" pitchFamily="18" charset="0"/>
              </a:rPr>
              <a:t>n </a:t>
            </a:r>
            <a:r>
              <a:rPr lang="en-US" altLang="en-US">
                <a:cs typeface="Times New Roman" panose="02020603050405020304" pitchFamily="18" charset="0"/>
              </a:rPr>
              <a:t>for </a:t>
            </a:r>
            <a:r>
              <a:rPr lang="en-US" altLang="en-US" i="1">
                <a:cs typeface="Times New Roman" panose="02020603050405020304" pitchFamily="18" charset="0"/>
              </a:rPr>
              <a:t>n </a:t>
            </a:r>
            <a:r>
              <a:rPr lang="en-US" altLang="en-US" i="1">
                <a:latin typeface="Lucida Grande" pitchFamily="84" charset="0"/>
                <a:cs typeface="Times New Roman" panose="02020603050405020304" pitchFamily="18" charset="0"/>
              </a:rPr>
              <a:t>≥</a:t>
            </a:r>
            <a:r>
              <a:rPr lang="en-US" altLang="en-US" i="1">
                <a:cs typeface="Times New Roman" panose="02020603050405020304" pitchFamily="18" charset="0"/>
              </a:rPr>
              <a:t> </a:t>
            </a:r>
            <a:r>
              <a:rPr lang="en-US" altLang="en-US">
                <a:cs typeface="Times New Roman" panose="02020603050405020304" pitchFamily="18" charset="0"/>
              </a:rPr>
              <a:t>4</a:t>
            </a:r>
          </a:p>
          <a:p>
            <a:endParaRPr lang="en-US" altLang="en-US" i="1">
              <a:cs typeface="Times New Roman" panose="02020603050405020304" pitchFamily="18" charset="0"/>
            </a:endParaRPr>
          </a:p>
          <a:p>
            <a:r>
              <a:rPr lang="en-US" altLang="en-US" i="1">
                <a:cs typeface="Times New Roman" panose="02020603050405020304" pitchFamily="18" charset="0"/>
              </a:rPr>
              <a:t>                         c            n</a:t>
            </a:r>
            <a:r>
              <a:rPr lang="en-US" altLang="en-US" baseline="-25000">
                <a:cs typeface="Times New Roman" panose="02020603050405020304" pitchFamily="18" charset="0"/>
              </a:rPr>
              <a:t>0</a:t>
            </a:r>
            <a:endParaRPr lang="en-US" altLang="en-US">
              <a:cs typeface="Times New Roman" panose="02020603050405020304" pitchFamily="18" charset="0"/>
            </a:endParaRPr>
          </a:p>
          <a:p>
            <a:endParaRPr lang="en-US" altLang="en-US">
              <a:cs typeface="Times New Roman" panose="02020603050405020304" pitchFamily="18" charset="0"/>
            </a:endParaRPr>
          </a:p>
          <a:p>
            <a:endParaRPr lang="en-US" altLang="en-US">
              <a:cs typeface="Times New Roman" panose="02020603050405020304" pitchFamily="18" charset="0"/>
            </a:endParaRPr>
          </a:p>
          <a:p>
            <a:endParaRPr lang="en-US" altLang="en-US"/>
          </a:p>
        </p:txBody>
      </p:sp>
      <p:sp>
        <p:nvSpPr>
          <p:cNvPr id="67589" name="Line 4"/>
          <p:cNvSpPr>
            <a:spLocks noChangeShapeType="1"/>
          </p:cNvSpPr>
          <p:nvPr/>
        </p:nvSpPr>
        <p:spPr bwMode="auto">
          <a:xfrm flipH="1" flipV="1">
            <a:off x="1908175" y="5981700"/>
            <a:ext cx="0" cy="314325"/>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0" name="Line 5"/>
          <p:cNvSpPr>
            <a:spLocks noChangeShapeType="1"/>
          </p:cNvSpPr>
          <p:nvPr/>
        </p:nvSpPr>
        <p:spPr bwMode="auto">
          <a:xfrm flipV="1">
            <a:off x="2438400" y="5943600"/>
            <a:ext cx="228600" cy="3810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1" name="Line 6"/>
          <p:cNvSpPr>
            <a:spLocks noChangeShapeType="1"/>
          </p:cNvSpPr>
          <p:nvPr/>
        </p:nvSpPr>
        <p:spPr bwMode="auto">
          <a:xfrm flipH="1" flipV="1">
            <a:off x="2066925" y="6924675"/>
            <a:ext cx="0" cy="315913"/>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67592" name="Line 7"/>
          <p:cNvSpPr>
            <a:spLocks noChangeShapeType="1"/>
          </p:cNvSpPr>
          <p:nvPr/>
        </p:nvSpPr>
        <p:spPr bwMode="auto">
          <a:xfrm flipV="1">
            <a:off x="2703513" y="6924675"/>
            <a:ext cx="79375" cy="315913"/>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034113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964E4FF-2FCF-4174-93CB-D42A5C254910}" type="slidenum">
              <a:rPr lang="en-US" altLang="en-US" sz="1200"/>
              <a:pPr/>
              <a:t>37</a:t>
            </a:fld>
            <a:endParaRPr lang="en-US" altLang="en-US" sz="1200"/>
          </a:p>
        </p:txBody>
      </p:sp>
      <p:sp>
        <p:nvSpPr>
          <p:cNvPr id="68611" name="Rectangle 2"/>
          <p:cNvSpPr>
            <a:spLocks noGrp="1" noRot="1" noChangeAspect="1" noChangeArrowheads="1" noTextEdit="1"/>
          </p:cNvSpPr>
          <p:nvPr>
            <p:ph type="sldImg"/>
          </p:nvPr>
        </p:nvSpPr>
        <p:spPr>
          <a:xfrm>
            <a:off x="457200" y="720725"/>
            <a:ext cx="6400800" cy="3600450"/>
          </a:xfrm>
          <a:ln/>
        </p:spPr>
      </p:sp>
      <p:sp>
        <p:nvSpPr>
          <p:cNvPr id="68612"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27040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C6151C1-EF6E-4AE2-AB63-A588068B31C7}" type="slidenum">
              <a:rPr lang="en-US" altLang="en-US" sz="1200"/>
              <a:pPr/>
              <a:t>38</a:t>
            </a:fld>
            <a:endParaRPr lang="en-US" altLang="en-US" sz="1200"/>
          </a:p>
        </p:txBody>
      </p:sp>
      <p:sp>
        <p:nvSpPr>
          <p:cNvPr id="69635" name="Rectangle 2"/>
          <p:cNvSpPr>
            <a:spLocks noGrp="1" noRot="1" noChangeAspect="1" noChangeArrowheads="1" noTextEdit="1"/>
          </p:cNvSpPr>
          <p:nvPr>
            <p:ph type="sldImg"/>
          </p:nvPr>
        </p:nvSpPr>
        <p:spPr>
          <a:xfrm>
            <a:off x="457200" y="720725"/>
            <a:ext cx="6400800" cy="3600450"/>
          </a:xfrm>
          <a:ln/>
        </p:spPr>
      </p:sp>
      <p:sp>
        <p:nvSpPr>
          <p:cNvPr id="69636"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en-US"/>
              <a:t> </a:t>
            </a:r>
            <a:endParaRPr lang="en-CA" altLang="en-US"/>
          </a:p>
        </p:txBody>
      </p:sp>
    </p:spTree>
    <p:extLst>
      <p:ext uri="{BB962C8B-B14F-4D97-AF65-F5344CB8AC3E}">
        <p14:creationId xmlns:p14="http://schemas.microsoft.com/office/powerpoint/2010/main" val="76882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B13AC-5834-4B6D-B78C-ED0FC5D18E6C}" type="slidenum">
              <a:rPr lang="en-US" altLang="en-US"/>
              <a:pPr/>
              <a:t>5</a:t>
            </a:fld>
            <a:endParaRPr lang="en-US" altLang="en-US" dirty="0"/>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r>
              <a:rPr lang="en-US" altLang="en-US" dirty="0"/>
              <a:t>Euclid’s algorithm is good for introducing the notion of an algorithm because it </a:t>
            </a:r>
          </a:p>
          <a:p>
            <a:r>
              <a:rPr lang="en-US" altLang="en-US" dirty="0"/>
              <a:t>makes a clear separation from a program that implements the algorithm.</a:t>
            </a:r>
          </a:p>
          <a:p>
            <a:r>
              <a:rPr lang="en-US" altLang="en-US" dirty="0"/>
              <a:t>It is also one that is familiar to most students.</a:t>
            </a:r>
          </a:p>
          <a:p>
            <a:endParaRPr lang="en-US" altLang="en-US" dirty="0"/>
          </a:p>
          <a:p>
            <a:r>
              <a:rPr lang="en-US" altLang="en-US" dirty="0"/>
              <a:t>Al Khowarizmi (many spellings possible...) – “algorism” (originally) and then</a:t>
            </a:r>
          </a:p>
          <a:p>
            <a:r>
              <a:rPr lang="en-US" altLang="en-US" dirty="0"/>
              <a:t> later “algorithm” come from his name.</a:t>
            </a:r>
          </a:p>
        </p:txBody>
      </p:sp>
    </p:spTree>
    <p:extLst>
      <p:ext uri="{BB962C8B-B14F-4D97-AF65-F5344CB8AC3E}">
        <p14:creationId xmlns:p14="http://schemas.microsoft.com/office/powerpoint/2010/main" val="4213072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F3F801E-E833-48F3-8CFB-B04B0237D4C1}" type="slidenum">
              <a:rPr lang="en-US" altLang="en-US" sz="1200"/>
              <a:pPr/>
              <a:t>40</a:t>
            </a:fld>
            <a:endParaRPr lang="en-US" altLang="en-US" sz="1200"/>
          </a:p>
        </p:txBody>
      </p:sp>
      <p:sp>
        <p:nvSpPr>
          <p:cNvPr id="70659" name="Rectangle 2"/>
          <p:cNvSpPr>
            <a:spLocks noGrp="1" noRot="1" noChangeAspect="1" noChangeArrowheads="1" noTextEdit="1"/>
          </p:cNvSpPr>
          <p:nvPr>
            <p:ph type="sldImg"/>
          </p:nvPr>
        </p:nvSpPr>
        <p:spPr>
          <a:xfrm>
            <a:off x="457200" y="720725"/>
            <a:ext cx="6400800" cy="3600450"/>
          </a:xfrm>
          <a:ln/>
        </p:spPr>
      </p:sp>
      <p:sp>
        <p:nvSpPr>
          <p:cNvPr id="70660"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293429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F3F801E-E833-48F3-8CFB-B04B0237D4C1}" type="slidenum">
              <a:rPr lang="en-US" altLang="en-US" sz="1200"/>
              <a:pPr/>
              <a:t>41</a:t>
            </a:fld>
            <a:endParaRPr lang="en-US" altLang="en-US" sz="1200"/>
          </a:p>
        </p:txBody>
      </p:sp>
      <p:sp>
        <p:nvSpPr>
          <p:cNvPr id="70659" name="Rectangle 2"/>
          <p:cNvSpPr>
            <a:spLocks noGrp="1" noRot="1" noChangeAspect="1" noChangeArrowheads="1" noTextEdit="1"/>
          </p:cNvSpPr>
          <p:nvPr>
            <p:ph type="sldImg"/>
          </p:nvPr>
        </p:nvSpPr>
        <p:spPr>
          <a:xfrm>
            <a:off x="457200" y="720725"/>
            <a:ext cx="6400800" cy="3600450"/>
          </a:xfrm>
          <a:ln/>
        </p:spPr>
      </p:sp>
      <p:sp>
        <p:nvSpPr>
          <p:cNvPr id="70660"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668644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D0EA40D-60C3-4DA4-81FB-A8967253A35B}" type="slidenum">
              <a:rPr lang="en-US" altLang="en-US" sz="1200"/>
              <a:pPr/>
              <a:t>42</a:t>
            </a:fld>
            <a:endParaRPr lang="en-US" altLang="en-US" sz="1200"/>
          </a:p>
        </p:txBody>
      </p:sp>
      <p:sp>
        <p:nvSpPr>
          <p:cNvPr id="71683" name="Rectangle 2"/>
          <p:cNvSpPr>
            <a:spLocks noGrp="1" noRot="1" noChangeAspect="1" noChangeArrowheads="1" noTextEdit="1"/>
          </p:cNvSpPr>
          <p:nvPr>
            <p:ph type="sldImg"/>
          </p:nvPr>
        </p:nvSpPr>
        <p:spPr>
          <a:xfrm>
            <a:off x="457200" y="708025"/>
            <a:ext cx="6400800" cy="3600450"/>
          </a:xfrm>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2117817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1E121-D0CC-4CB5-A1D0-D0EE67019AE3}" type="slidenum">
              <a:rPr lang="en-US" altLang="en-US"/>
              <a:pPr/>
              <a:t>43</a:t>
            </a:fld>
            <a:endParaRPr lang="en-US" altLang="en-US"/>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185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085F2-2871-45FF-AA50-C3FC3CE9B7A7}" type="slidenum">
              <a:rPr lang="en-US" altLang="en-US"/>
              <a:pPr/>
              <a:t>44</a:t>
            </a:fld>
            <a:endParaRPr lang="en-US" alt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4657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7ECA7-EF0D-476E-BDC3-0EF8BBF57F65}" type="slidenum">
              <a:rPr lang="en-US" altLang="en-US"/>
              <a:pPr/>
              <a:t>45</a:t>
            </a:fld>
            <a:endParaRPr lang="en-US" alt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3283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F9177-AFA3-4E66-A362-107BFB8D9B37}" type="slidenum">
              <a:rPr lang="en-US" altLang="en-US"/>
              <a:pPr/>
              <a:t>46</a:t>
            </a:fld>
            <a:endParaRPr lang="en-US" alt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85152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7E847-7DF3-4980-8F47-A55335932A80}" type="slidenum">
              <a:rPr lang="en-US" altLang="en-US"/>
              <a:pPr/>
              <a:t>47</a:t>
            </a:fld>
            <a:endParaRPr lang="en-US" alt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85708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B87257-7C92-4F87-B95E-42A895670157}" type="slidenum">
              <a:rPr lang="en-US" altLang="en-US"/>
              <a:pPr/>
              <a:t>48</a:t>
            </a:fld>
            <a:endParaRPr lang="en-US" alt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25937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4F5AD3-7F9A-475C-81F6-ACDCDBAC4D04}" type="slidenum">
              <a:rPr lang="en-US" altLang="en-US"/>
              <a:pPr/>
              <a:t>49</a:t>
            </a:fld>
            <a:endParaRPr lang="en-US" altLang="en-US"/>
          </a:p>
        </p:txBody>
      </p:sp>
      <p:sp>
        <p:nvSpPr>
          <p:cNvPr id="337922" name="Rectangle 2"/>
          <p:cNvSpPr>
            <a:spLocks noGrp="1" noRot="1" noChangeAspect="1" noChangeArrowheads="1" noTextEdit="1"/>
          </p:cNvSpPr>
          <p:nvPr>
            <p:ph type="sldImg"/>
          </p:nvPr>
        </p:nvSpPr>
        <p:spPr>
          <a:xfrm>
            <a:off x="457200" y="685800"/>
            <a:ext cx="6400800" cy="3600450"/>
          </a:xfrm>
          <a:ln/>
        </p:spPr>
      </p:sp>
      <p:sp>
        <p:nvSpPr>
          <p:cNvPr id="337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5160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932051-8867-479B-B08C-9FCE33D69044}" type="slidenum">
              <a:rPr lang="en-US" altLang="en-US"/>
              <a:pPr/>
              <a:t>6</a:t>
            </a:fld>
            <a:endParaRPr lang="en-US" altLang="en-US"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8729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882349-AE6D-442D-B73B-421D2C3CD27C}" type="slidenum">
              <a:rPr lang="en-US" altLang="en-US"/>
              <a:pPr/>
              <a:t>50</a:t>
            </a:fld>
            <a:endParaRPr lang="en-US" altLang="en-US"/>
          </a:p>
        </p:txBody>
      </p:sp>
      <p:sp>
        <p:nvSpPr>
          <p:cNvPr id="342018" name="Rectangle 1026"/>
          <p:cNvSpPr>
            <a:spLocks noGrp="1" noRot="1" noChangeAspect="1" noChangeArrowheads="1" noTextEdit="1"/>
          </p:cNvSpPr>
          <p:nvPr>
            <p:ph type="sldImg"/>
          </p:nvPr>
        </p:nvSpPr>
        <p:spPr>
          <a:xfrm>
            <a:off x="457200" y="685800"/>
            <a:ext cx="6400800" cy="3600450"/>
          </a:xfrm>
          <a:ln/>
        </p:spPr>
      </p:sp>
      <p:sp>
        <p:nvSpPr>
          <p:cNvPr id="342019" name="Rectangle 1027"/>
          <p:cNvSpPr>
            <a:spLocks noGrp="1" noChangeArrowheads="1"/>
          </p:cNvSpPr>
          <p:nvPr>
            <p:ph type="body" idx="1"/>
          </p:nvPr>
        </p:nvSpPr>
        <p:spPr/>
        <p:txBody>
          <a:bodyPr/>
          <a:lstStyle/>
          <a:p>
            <a:endParaRPr lang="en-US" altLang="en-US"/>
          </a:p>
          <a:p>
            <a:endParaRPr lang="en-US" altLang="en-US"/>
          </a:p>
        </p:txBody>
      </p:sp>
    </p:spTree>
    <p:extLst>
      <p:ext uri="{BB962C8B-B14F-4D97-AF65-F5344CB8AC3E}">
        <p14:creationId xmlns:p14="http://schemas.microsoft.com/office/powerpoint/2010/main" val="1675617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9C8E9-D0DA-4F4C-A928-72B01269B07B}" type="slidenum">
              <a:rPr lang="en-US" altLang="en-US"/>
              <a:pPr/>
              <a:t>51</a:t>
            </a:fld>
            <a:endParaRPr lang="en-US" altLang="en-US"/>
          </a:p>
        </p:txBody>
      </p:sp>
      <p:sp>
        <p:nvSpPr>
          <p:cNvPr id="345090" name="Rectangle 2"/>
          <p:cNvSpPr>
            <a:spLocks noGrp="1" noRot="1" noChangeAspect="1" noChangeArrowheads="1" noTextEdit="1"/>
          </p:cNvSpPr>
          <p:nvPr>
            <p:ph type="sldImg"/>
          </p:nvPr>
        </p:nvSpPr>
        <p:spPr>
          <a:xfrm>
            <a:off x="457200" y="685800"/>
            <a:ext cx="6400800" cy="3600450"/>
          </a:xfrm>
          <a:ln/>
        </p:spPr>
      </p:sp>
      <p:sp>
        <p:nvSpPr>
          <p:cNvPr id="345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277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630CF-332F-4C1C-B6E0-7A5CE283DC69}" type="slidenum">
              <a:rPr lang="en-US" altLang="en-US"/>
              <a:pPr/>
              <a:t>52</a:t>
            </a:fld>
            <a:endParaRPr lang="en-US" altLang="en-US"/>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85127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34223-202C-4417-95AE-F82F3112F129}" type="slidenum">
              <a:rPr lang="en-US" altLang="en-US"/>
              <a:pPr/>
              <a:t>53</a:t>
            </a:fld>
            <a:endParaRPr lang="en-US" altLang="en-US"/>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1862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7BBCB-3A29-416D-9279-6704F8BE3D72}" type="slidenum">
              <a:rPr lang="en-US" altLang="en-US"/>
              <a:pPr/>
              <a:t>54</a:t>
            </a:fld>
            <a:endParaRPr lang="en-US" alt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2167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50D72-368D-4439-BED1-BBE093641E5A}" type="slidenum">
              <a:rPr lang="en-US" altLang="en-US"/>
              <a:pPr/>
              <a:t>55</a:t>
            </a:fld>
            <a:endParaRPr lang="en-US" alt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en-US"/>
              <a:t>Note the difference between the two recurrences. Students often confuse these!</a:t>
            </a:r>
          </a:p>
          <a:p>
            <a:endParaRPr lang="en-US" altLang="en-US"/>
          </a:p>
          <a:p>
            <a:r>
              <a:rPr lang="en-US" altLang="en-US"/>
              <a:t>F(n) = F(n-1) n</a:t>
            </a:r>
          </a:p>
          <a:p>
            <a:r>
              <a:rPr lang="en-US" altLang="en-US"/>
              <a:t>F(0) = 1</a:t>
            </a:r>
          </a:p>
          <a:p>
            <a:endParaRPr lang="en-US" altLang="en-US"/>
          </a:p>
          <a:p>
            <a:r>
              <a:rPr lang="en-US" altLang="en-US"/>
              <a:t>for the values of n!</a:t>
            </a:r>
          </a:p>
          <a:p>
            <a:r>
              <a:rPr lang="en-US" altLang="en-US"/>
              <a:t>------------</a:t>
            </a:r>
          </a:p>
          <a:p>
            <a:endParaRPr lang="en-US" altLang="en-US"/>
          </a:p>
          <a:p>
            <a:r>
              <a:rPr lang="en-US" altLang="en-US"/>
              <a:t>M(n) =M(n-1) + 1</a:t>
            </a:r>
          </a:p>
          <a:p>
            <a:r>
              <a:rPr lang="en-US" altLang="en-US"/>
              <a:t>M(0) = 0</a:t>
            </a:r>
          </a:p>
          <a:p>
            <a:endParaRPr lang="en-US" altLang="en-US"/>
          </a:p>
          <a:p>
            <a:r>
              <a:rPr lang="en-US" altLang="en-US"/>
              <a:t>for the number of multiplications made by this algorithm</a:t>
            </a:r>
          </a:p>
        </p:txBody>
      </p:sp>
    </p:spTree>
    <p:extLst>
      <p:ext uri="{BB962C8B-B14F-4D97-AF65-F5344CB8AC3E}">
        <p14:creationId xmlns:p14="http://schemas.microsoft.com/office/powerpoint/2010/main" val="34413265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24BB79-4CB2-421E-863C-30737E6B91E0}" type="slidenum">
              <a:rPr lang="en-US" altLang="en-US"/>
              <a:pPr/>
              <a:t>56</a:t>
            </a:fld>
            <a:endParaRPr lang="en-US" altLang="en-US"/>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4859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F5E55-C0FC-406C-89C6-F6F81CB666F9}" type="slidenum">
              <a:rPr lang="en-US" altLang="en-US"/>
              <a:pPr/>
              <a:t>57</a:t>
            </a:fld>
            <a:endParaRPr lang="en-US" alt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358258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A706A-75B8-4CBD-9CAE-BE5C04FD0BC1}" type="slidenum">
              <a:rPr lang="en-US" altLang="en-US"/>
              <a:pPr/>
              <a:t>58</a:t>
            </a:fld>
            <a:endParaRPr lang="en-US" altLang="en-US"/>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1606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3764DF-2183-410A-B9D4-DA21A99FDFA7}" type="slidenum">
              <a:rPr lang="en-US" altLang="en-US"/>
              <a:pPr/>
              <a:t>59</a:t>
            </a:fld>
            <a:endParaRPr lang="en-US" altLang="en-US"/>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226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FC0D7E-A229-4F48-821C-63B7E155489C}" type="slidenum">
              <a:rPr lang="en-US" altLang="en-US"/>
              <a:pPr/>
              <a:t>7</a:t>
            </a:fld>
            <a:endParaRPr lang="en-US" altLang="en-US"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625650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44BA8-F36C-4FBF-A178-7A0137C2AE7E}" type="slidenum">
              <a:rPr lang="en-US" altLang="en-US"/>
              <a:pPr/>
              <a:t>60</a:t>
            </a:fld>
            <a:endParaRPr lang="en-US" altLang="en-US"/>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618166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99F539-B974-48F0-804D-E6AB636D4355}" type="slidenum">
              <a:rPr lang="en-US" altLang="en-US"/>
              <a:pPr/>
              <a:t>62</a:t>
            </a:fld>
            <a:endParaRPr lang="en-US" alt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234086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9B85F7-DC98-4904-882B-57670544564A}" type="slidenum">
              <a:rPr lang="en-US" altLang="en-US"/>
              <a:pPr/>
              <a:t>63</a:t>
            </a:fld>
            <a:endParaRPr lang="en-US" alt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84228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A557E-908D-4295-B68E-5BDD4BB54873}" type="slidenum">
              <a:rPr lang="en-US" altLang="en-US"/>
              <a:pPr/>
              <a:t>64</a:t>
            </a:fld>
            <a:endParaRPr lang="en-US" altLang="en-US"/>
          </a:p>
        </p:txBody>
      </p:sp>
      <p:sp>
        <p:nvSpPr>
          <p:cNvPr id="379906" name="Rectangle 2"/>
          <p:cNvSpPr>
            <a:spLocks noGrp="1" noRot="1" noChangeAspect="1" noChangeArrowheads="1" noTextEdit="1"/>
          </p:cNvSpPr>
          <p:nvPr>
            <p:ph type="sldImg"/>
          </p:nvPr>
        </p:nvSpPr>
        <p:spPr>
          <a:ln/>
        </p:spPr>
      </p:sp>
      <p:sp>
        <p:nvSpPr>
          <p:cNvPr id="379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4499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61506-5C0B-45EE-B77D-FECD39E4847E}" type="slidenum">
              <a:rPr lang="en-US" altLang="en-US"/>
              <a:pPr/>
              <a:t>68</a:t>
            </a:fld>
            <a:endParaRPr lang="en-US"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645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BABBD-4AB8-4CF4-86FD-B5586710B942}" type="slidenum">
              <a:rPr lang="en-US" altLang="en-US"/>
              <a:pPr/>
              <a:t>8</a:t>
            </a:fld>
            <a:endParaRPr lang="en-US" altLang="en-US" dirty="0"/>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91400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7C74D-4837-4FDF-AFE9-1A470330CE9E}" type="slidenum">
              <a:rPr lang="en-US" altLang="en-US"/>
              <a:pPr/>
              <a:t>9</a:t>
            </a:fld>
            <a:endParaRPr lang="en-US" altLang="en-US" dirty="0"/>
          </a:p>
        </p:txBody>
      </p:sp>
      <p:sp>
        <p:nvSpPr>
          <p:cNvPr id="220162" name="Rectangle 1026"/>
          <p:cNvSpPr>
            <a:spLocks noGrp="1" noRot="1" noChangeAspect="1" noChangeArrowheads="1" noTextEdit="1"/>
          </p:cNvSpPr>
          <p:nvPr>
            <p:ph type="sldImg"/>
          </p:nvPr>
        </p:nvSpPr>
        <p:spPr>
          <a:ln/>
        </p:spPr>
      </p:sp>
      <p:sp>
        <p:nvSpPr>
          <p:cNvPr id="220163" name="Rectangle 1027"/>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3063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3778E-746C-4F81-88D9-0CF8982420DE}" type="slidenum">
              <a:rPr lang="en-US" altLang="en-US"/>
              <a:pPr/>
              <a:t>10</a:t>
            </a:fld>
            <a:endParaRPr lang="en-US" altLang="en-US" dirty="0"/>
          </a:p>
        </p:txBody>
      </p:sp>
      <p:sp>
        <p:nvSpPr>
          <p:cNvPr id="235522" name="Rectangle 1026"/>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235523" name="Rectangle 1027"/>
          <p:cNvSpPr>
            <a:spLocks noGrp="1" noChangeArrowheads="1"/>
          </p:cNvSpPr>
          <p:nvPr>
            <p:ph type="body" idx="1"/>
          </p:nvPr>
        </p:nvSpPr>
        <p:spPr bwMode="auto">
          <a:xfrm>
            <a:off x="976313" y="4560888"/>
            <a:ext cx="5362575" cy="4321175"/>
          </a:xfrm>
          <a:prstGeom prst="rect">
            <a:avLst/>
          </a:prstGeom>
          <a:solidFill>
            <a:srgbClr val="FFFFFF"/>
          </a:solidFill>
          <a:ln>
            <a:solidFill>
              <a:srgbClr val="000000"/>
            </a:solidFill>
            <a:miter lim="800000"/>
            <a:headEnd/>
            <a:tailEnd/>
          </a:ln>
        </p:spPr>
        <p:txBody>
          <a:bodyPr/>
          <a:lstStyle/>
          <a:p>
            <a:r>
              <a:rPr lang="en-US" altLang="en-US" dirty="0"/>
              <a:t>1-4 have well known efficient (polynomial-time) solutions</a:t>
            </a:r>
          </a:p>
          <a:p>
            <a:endParaRPr lang="en-US" altLang="en-US" dirty="0"/>
          </a:p>
          <a:p>
            <a:r>
              <a:rPr lang="en-US" altLang="en-US" dirty="0"/>
              <a:t>5: primality testing has recently been found to have an efficient solution</a:t>
            </a:r>
          </a:p>
          <a:p>
            <a:r>
              <a:rPr lang="en-US" altLang="en-US" dirty="0"/>
              <a:t>This is a great problem to discuss because it has recently been in the news</a:t>
            </a:r>
          </a:p>
          <a:p>
            <a:r>
              <a:rPr lang="en-US" altLang="en-US" dirty="0"/>
              <a:t> (see mathworld news at: http://mathworld.wolfram.com/news/2002-08-07_primetest/</a:t>
            </a:r>
          </a:p>
          <a:p>
            <a:r>
              <a:rPr lang="en-US" altLang="en-US" dirty="0"/>
              <a:t>  or original article: http://www.cse.iitk.ac.in/primality.pdf)</a:t>
            </a:r>
          </a:p>
          <a:p>
            <a:endParaRPr lang="en-US" altLang="en-US" dirty="0"/>
          </a:p>
          <a:p>
            <a:r>
              <a:rPr lang="en-US" altLang="en-US" dirty="0"/>
              <a:t>6(TSP)-9(chess) are all problems for which no efficient solution has been found</a:t>
            </a:r>
          </a:p>
          <a:p>
            <a:r>
              <a:rPr lang="en-US" altLang="en-US" dirty="0"/>
              <a:t>it is possible to informally discuss the “try all possibilities” approach that is required </a:t>
            </a:r>
          </a:p>
          <a:p>
            <a:r>
              <a:rPr lang="en-US" altLang="en-US" dirty="0"/>
              <a:t>to get exact solutions to such problems</a:t>
            </a:r>
          </a:p>
          <a:p>
            <a:endParaRPr lang="en-US" altLang="en-US" dirty="0"/>
          </a:p>
          <a:p>
            <a:r>
              <a:rPr lang="en-US" altLang="en-US" dirty="0"/>
              <a:t>10: Towers of Hanoi is a problem that has only exponential-time solutions (simply</a:t>
            </a:r>
          </a:p>
          <a:p>
            <a:r>
              <a:rPr lang="en-US" altLang="en-US" dirty="0"/>
              <a:t>because the output required is so large)</a:t>
            </a:r>
          </a:p>
          <a:p>
            <a:endParaRPr lang="en-US" altLang="en-US" dirty="0"/>
          </a:p>
          <a:p>
            <a:r>
              <a:rPr lang="en-US" altLang="en-US" dirty="0"/>
              <a:t>11: Program termination is undecidable</a:t>
            </a:r>
          </a:p>
        </p:txBody>
      </p:sp>
    </p:spTree>
    <p:extLst>
      <p:ext uri="{BB962C8B-B14F-4D97-AF65-F5344CB8AC3E}">
        <p14:creationId xmlns:p14="http://schemas.microsoft.com/office/powerpoint/2010/main" val="2859879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8176F-EA7E-4CF5-AE5B-094F506D68F0}" type="slidenum">
              <a:rPr lang="en-US" altLang="en-US"/>
              <a:pPr/>
              <a:t>11</a:t>
            </a:fld>
            <a:endParaRPr lang="en-US" altLang="en-US" dirty="0"/>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472453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F658006-62A5-4BCB-96C4-2683B7966D52}" type="datetimeFigureOut">
              <a:rPr lang="en-IN" smtClean="0"/>
              <a:t>15-01-2021</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9516057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04773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1BDFB8-A7D7-4D49-9526-F2BA78C31F32}" type="datetime1">
              <a:rPr lang="en-US" smtClean="0"/>
              <a:pPr/>
              <a:t>1/15/2021</a:t>
            </a:fld>
            <a:endParaRPr lang="en-US" dirty="0"/>
          </a:p>
        </p:txBody>
      </p:sp>
      <p:sp>
        <p:nvSpPr>
          <p:cNvPr id="5" name="Footer Placeholder 4"/>
          <p:cNvSpPr>
            <a:spLocks noGrp="1"/>
          </p:cNvSpPr>
          <p:nvPr>
            <p:ph type="ftr" sz="quarter" idx="11"/>
          </p:nvPr>
        </p:nvSpPr>
        <p:spPr/>
        <p:txBody>
          <a:bodyPr/>
          <a:lstStyle/>
          <a:p>
            <a:r>
              <a:rPr lang="en-US" dirty="0"/>
              <a:t>Dr. K. Rajanikanth, Bangalore</a:t>
            </a:r>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52421241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1BDFB8-A7D7-4D49-9526-F2BA78C31F32}" type="datetime1">
              <a:rPr lang="en-US" smtClean="0"/>
              <a:pPr/>
              <a:t>1/15/2021</a:t>
            </a:fld>
            <a:endParaRPr lang="en-US" dirty="0"/>
          </a:p>
        </p:txBody>
      </p:sp>
      <p:sp>
        <p:nvSpPr>
          <p:cNvPr id="5" name="Footer Placeholder 4"/>
          <p:cNvSpPr>
            <a:spLocks noGrp="1"/>
          </p:cNvSpPr>
          <p:nvPr>
            <p:ph type="ftr" sz="quarter" idx="11"/>
          </p:nvPr>
        </p:nvSpPr>
        <p:spPr/>
        <p:txBody>
          <a:bodyPr/>
          <a:lstStyle/>
          <a:p>
            <a:r>
              <a:rPr lang="en-US" dirty="0"/>
              <a:t>Dr. K. Rajanikanth, Bangalore</a:t>
            </a:r>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374974242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3493021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1BDFB8-A7D7-4D49-9526-F2BA78C31F32}" type="datetime1">
              <a:rPr lang="en-US" smtClean="0"/>
              <a:pPr/>
              <a:t>1/15/2021</a:t>
            </a:fld>
            <a:endParaRPr lang="en-US" dirty="0"/>
          </a:p>
        </p:txBody>
      </p:sp>
      <p:sp>
        <p:nvSpPr>
          <p:cNvPr id="5" name="Footer Placeholder 4"/>
          <p:cNvSpPr>
            <a:spLocks noGrp="1"/>
          </p:cNvSpPr>
          <p:nvPr>
            <p:ph type="ftr" sz="quarter" idx="11"/>
          </p:nvPr>
        </p:nvSpPr>
        <p:spPr/>
        <p:txBody>
          <a:bodyPr/>
          <a:lstStyle/>
          <a:p>
            <a:r>
              <a:rPr lang="en-US" dirty="0"/>
              <a:t>Dr. K. Rajanikanth, Bangalore</a:t>
            </a:r>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332043460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1BDFB8-A7D7-4D49-9526-F2BA78C31F32}" type="datetime1">
              <a:rPr lang="en-US" smtClean="0"/>
              <a:pPr/>
              <a:t>1/15/2021</a:t>
            </a:fld>
            <a:endParaRPr lang="en-US" dirty="0"/>
          </a:p>
        </p:txBody>
      </p:sp>
      <p:sp>
        <p:nvSpPr>
          <p:cNvPr id="5" name="Footer Placeholder 4"/>
          <p:cNvSpPr>
            <a:spLocks noGrp="1"/>
          </p:cNvSpPr>
          <p:nvPr>
            <p:ph type="ftr" sz="quarter" idx="11"/>
          </p:nvPr>
        </p:nvSpPr>
        <p:spPr/>
        <p:txBody>
          <a:bodyPr/>
          <a:lstStyle/>
          <a:p>
            <a:r>
              <a:rPr lang="en-US" dirty="0"/>
              <a:t>Dr. K. Rajanikanth, Bangalore</a:t>
            </a:r>
          </a:p>
        </p:txBody>
      </p:sp>
      <p:sp>
        <p:nvSpPr>
          <p:cNvPr id="6" name="Slide Number Placeholder 5"/>
          <p:cNvSpPr>
            <a:spLocks noGrp="1"/>
          </p:cNvSpPr>
          <p:nvPr>
            <p:ph type="sldNum" sz="quarter" idx="12"/>
          </p:nvPr>
        </p:nvSpPr>
        <p:spPr/>
        <p:txBody>
          <a:body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365988248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72368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42002207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itle 10"/>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16312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en-US"/>
              <a:t>Click to edit Master title style</a:t>
            </a:r>
            <a:endParaRPr lang="en-IN"/>
          </a:p>
        </p:txBody>
      </p:sp>
      <p:sp>
        <p:nvSpPr>
          <p:cNvPr id="3" name="Table Placeholder 2"/>
          <p:cNvSpPr>
            <a:spLocks noGrp="1"/>
          </p:cNvSpPr>
          <p:nvPr>
            <p:ph type="tbl" idx="1"/>
          </p:nvPr>
        </p:nvSpPr>
        <p:spPr>
          <a:xfrm>
            <a:off x="812800" y="1266825"/>
            <a:ext cx="11074400" cy="4905375"/>
          </a:xfrm>
        </p:spPr>
        <p:txBody>
          <a:bodyPr/>
          <a:lstStyle/>
          <a:p>
            <a:endParaRPr lang="en-IN"/>
          </a:p>
        </p:txBody>
      </p:sp>
      <p:sp>
        <p:nvSpPr>
          <p:cNvPr id="4" name="Date Placeholder 3"/>
          <p:cNvSpPr>
            <a:spLocks noGrp="1"/>
          </p:cNvSpPr>
          <p:nvPr>
            <p:ph type="dt" sz="half" idx="10"/>
          </p:nvPr>
        </p:nvSpPr>
        <p:spPr>
          <a:xfrm>
            <a:off x="812800" y="6248400"/>
            <a:ext cx="2540000" cy="457200"/>
          </a:xfrm>
        </p:spPr>
        <p:txBody>
          <a:bodyPr/>
          <a:lstStyle>
            <a:lvl1pPr>
              <a:defRPr/>
            </a:lvl1pPr>
          </a:lstStyle>
          <a:p>
            <a:endParaRPr lang="en-US" altLang="en-US"/>
          </a:p>
        </p:txBody>
      </p:sp>
    </p:spTree>
    <p:extLst>
      <p:ext uri="{BB962C8B-B14F-4D97-AF65-F5344CB8AC3E}">
        <p14:creationId xmlns:p14="http://schemas.microsoft.com/office/powerpoint/2010/main" val="231899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2418305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117667" cy="685800"/>
          </a:xfrm>
        </p:spPr>
        <p:txBody>
          <a:bodyPr/>
          <a:lstStyle/>
          <a:p>
            <a:r>
              <a:rPr lang="en-US"/>
              <a:t>Click to edit Master title style</a:t>
            </a:r>
          </a:p>
        </p:txBody>
      </p:sp>
      <p:sp>
        <p:nvSpPr>
          <p:cNvPr id="3" name="Text Placeholder 2"/>
          <p:cNvSpPr>
            <a:spLocks noGrp="1"/>
          </p:cNvSpPr>
          <p:nvPr>
            <p:ph type="body" sz="half" idx="1"/>
          </p:nvPr>
        </p:nvSpPr>
        <p:spPr>
          <a:xfrm>
            <a:off x="8128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16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45605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233784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295515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04484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28325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220360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422935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F658006-62A5-4BCB-96C4-2683B7966D52}" type="datetimeFigureOut">
              <a:rPr lang="en-IN" smtClean="0"/>
              <a:t>15-01-2021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2361FBB-44F8-4415-B15D-9E00897A6BA1}" type="slidenum">
              <a:rPr lang="en-IN" smtClean="0"/>
              <a:t>‹#›</a:t>
            </a:fld>
            <a:endParaRPr lang="en-IN" dirty="0"/>
          </a:p>
        </p:txBody>
      </p:sp>
    </p:spTree>
    <p:extLst>
      <p:ext uri="{BB962C8B-B14F-4D97-AF65-F5344CB8AC3E}">
        <p14:creationId xmlns:p14="http://schemas.microsoft.com/office/powerpoint/2010/main" val="14629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1BDFB8-A7D7-4D49-9526-F2BA78C31F32}" type="datetime1">
              <a:rPr lang="en-US" smtClean="0"/>
              <a:pPr/>
              <a:t>1/15/2021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dirty="0"/>
              <a:t>Dr. K. Rajanikanth, Bangalore</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76580-400E-4EA6-B981-80CEF6A00411}" type="slidenum">
              <a:rPr lang="en-US" smtClean="0"/>
              <a:pPr/>
              <a:t>‹#›</a:t>
            </a:fld>
            <a:endParaRPr lang="en-US" dirty="0"/>
          </a:p>
        </p:txBody>
      </p:sp>
    </p:spTree>
    <p:extLst>
      <p:ext uri="{BB962C8B-B14F-4D97-AF65-F5344CB8AC3E}">
        <p14:creationId xmlns:p14="http://schemas.microsoft.com/office/powerpoint/2010/main" val="2178756404"/>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724" r:id="rId18"/>
    <p:sldLayoutId id="2147483815" r:id="rId19"/>
    <p:sldLayoutId id="2147483816" r:id="rId20"/>
  </p:sldLayoutIdLst>
  <p:hf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636912"/>
            <a:ext cx="7197726" cy="2421464"/>
          </a:xfrm>
        </p:spPr>
        <p:txBody>
          <a:bodyPr/>
          <a:lstStyle/>
          <a:p>
            <a:r>
              <a:rPr lang="en-IN" dirty="0">
                <a:latin typeface="Trebuchet MS" panose="020B0603020202020204" pitchFamily="34" charset="0"/>
              </a:rPr>
              <a:t>DESIGN AND ANALYSIS OF ALGORITHMS</a:t>
            </a:r>
          </a:p>
        </p:txBody>
      </p:sp>
      <p:sp>
        <p:nvSpPr>
          <p:cNvPr id="3" name="Subtitle 2"/>
          <p:cNvSpPr>
            <a:spLocks noGrp="1"/>
          </p:cNvSpPr>
          <p:nvPr>
            <p:ph type="subTitle" idx="1"/>
          </p:nvPr>
        </p:nvSpPr>
        <p:spPr/>
        <p:txBody>
          <a:bodyPr>
            <a:normAutofit/>
          </a:bodyPr>
          <a:lstStyle/>
          <a:p>
            <a:r>
              <a:rPr lang="en-IN" sz="2800" dirty="0">
                <a:latin typeface="Trebuchet MS" panose="020B0603020202020204" pitchFamily="34" charset="0"/>
              </a:rPr>
              <a:t>UNIT 1</a:t>
            </a:r>
          </a:p>
          <a:p>
            <a:endParaRPr lang="en-IN" sz="2800" dirty="0"/>
          </a:p>
        </p:txBody>
      </p:sp>
    </p:spTree>
    <p:extLst>
      <p:ext uri="{BB962C8B-B14F-4D97-AF65-F5344CB8AC3E}">
        <p14:creationId xmlns:p14="http://schemas.microsoft.com/office/powerpoint/2010/main" val="141925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0" y="0"/>
            <a:ext cx="12192000" cy="1456267"/>
          </a:xfrm>
        </p:spPr>
        <p:txBody>
          <a:bodyPr>
            <a:normAutofit/>
          </a:bodyPr>
          <a:lstStyle/>
          <a:p>
            <a:pPr algn="ctr"/>
            <a:r>
              <a:rPr lang="en-US" altLang="en-US" sz="3200" dirty="0">
                <a:latin typeface="Trebuchet MS" panose="020B0603020202020204" pitchFamily="34" charset="0"/>
              </a:rPr>
              <a:t>IMPORTANT PROBLEM TYPES</a:t>
            </a:r>
          </a:p>
        </p:txBody>
      </p:sp>
      <p:sp>
        <p:nvSpPr>
          <p:cNvPr id="234499" name="Rectangle 3"/>
          <p:cNvSpPr>
            <a:spLocks noGrp="1" noChangeArrowheads="1"/>
          </p:cNvSpPr>
          <p:nvPr>
            <p:ph idx="1"/>
          </p:nvPr>
        </p:nvSpPr>
        <p:spPr>
          <a:xfrm>
            <a:off x="1030287" y="1526186"/>
            <a:ext cx="10131425" cy="3797982"/>
          </a:xfrm>
        </p:spPr>
        <p:txBody>
          <a:bodyPr>
            <a:noAutofit/>
          </a:bodyPr>
          <a:lstStyle/>
          <a:p>
            <a:pPr>
              <a:buFont typeface="Wingdings" panose="05000000000000000000" pitchFamily="2" charset="2"/>
              <a:buChar char="§"/>
            </a:pPr>
            <a:r>
              <a:rPr lang="en-US" altLang="en-US" sz="2400" dirty="0">
                <a:latin typeface="Trebuchet MS" panose="020B0603020202020204" pitchFamily="34" charset="0"/>
              </a:rPr>
              <a:t>Sorting</a:t>
            </a:r>
          </a:p>
          <a:p>
            <a:pPr>
              <a:buFont typeface="Wingdings" panose="05000000000000000000" pitchFamily="2" charset="2"/>
              <a:buChar char="§"/>
            </a:pPr>
            <a:r>
              <a:rPr lang="en-US" altLang="en-US" sz="2400" dirty="0">
                <a:latin typeface="Trebuchet MS" panose="020B0603020202020204" pitchFamily="34" charset="0"/>
              </a:rPr>
              <a:t>Searching</a:t>
            </a:r>
          </a:p>
          <a:p>
            <a:pPr>
              <a:buFont typeface="Wingdings" panose="05000000000000000000" pitchFamily="2" charset="2"/>
              <a:buChar char="§"/>
            </a:pPr>
            <a:r>
              <a:rPr lang="en-US" altLang="en-US" sz="2400" dirty="0">
                <a:latin typeface="Trebuchet MS" panose="020B0603020202020204" pitchFamily="34" charset="0"/>
              </a:rPr>
              <a:t>String Processing</a:t>
            </a:r>
          </a:p>
          <a:p>
            <a:pPr>
              <a:buFont typeface="Wingdings" panose="05000000000000000000" pitchFamily="2" charset="2"/>
              <a:buChar char="§"/>
            </a:pPr>
            <a:r>
              <a:rPr lang="en-US" altLang="en-US" sz="2400" dirty="0">
                <a:latin typeface="Trebuchet MS" panose="020B0603020202020204" pitchFamily="34" charset="0"/>
              </a:rPr>
              <a:t>Graph Problems</a:t>
            </a:r>
          </a:p>
          <a:p>
            <a:pPr>
              <a:buFont typeface="Wingdings" panose="05000000000000000000" pitchFamily="2" charset="2"/>
              <a:buChar char="§"/>
            </a:pPr>
            <a:r>
              <a:rPr lang="en-US" altLang="en-US" sz="2400" dirty="0">
                <a:latin typeface="Trebuchet MS" panose="020B0603020202020204" pitchFamily="34" charset="0"/>
              </a:rPr>
              <a:t>Combinatorial Problems</a:t>
            </a:r>
          </a:p>
          <a:p>
            <a:pPr>
              <a:buFont typeface="Wingdings" panose="05000000000000000000" pitchFamily="2" charset="2"/>
              <a:buChar char="§"/>
            </a:pPr>
            <a:r>
              <a:rPr lang="en-US" altLang="en-US" sz="2400" dirty="0">
                <a:latin typeface="Trebuchet MS" panose="020B0603020202020204" pitchFamily="34" charset="0"/>
              </a:rPr>
              <a:t>Geometric Problems</a:t>
            </a:r>
          </a:p>
          <a:p>
            <a:pPr>
              <a:buFont typeface="Wingdings" panose="05000000000000000000" pitchFamily="2" charset="2"/>
              <a:buChar char="§"/>
            </a:pPr>
            <a:r>
              <a:rPr lang="en-US" altLang="en-US" sz="2400" dirty="0">
                <a:latin typeface="Trebuchet MS" panose="020B0603020202020204" pitchFamily="34" charset="0"/>
              </a:rPr>
              <a:t>Numerical Problems</a:t>
            </a:r>
          </a:p>
          <a:p>
            <a:pPr>
              <a:buFont typeface="Wingdings" panose="05000000000000000000" pitchFamily="2" charset="2"/>
              <a:buChar char="§"/>
            </a:pPr>
            <a:endParaRPr lang="en-US" altLang="en-US" dirty="0">
              <a:latin typeface="Trebuchet MS" panose="020B0603020202020204" pitchFamily="34" charset="0"/>
            </a:endParaRP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BF68DB18-B7B8-48C9-92F2-B310D408B9E5}" type="slidenum">
              <a:rPr lang="en-US" altLang="en-US"/>
              <a:pPr/>
              <a:t>10</a:t>
            </a:fld>
            <a:endParaRPr lang="en-US" altLang="en-US" dirty="0"/>
          </a:p>
        </p:txBody>
      </p:sp>
    </p:spTree>
    <p:extLst>
      <p:ext uri="{BB962C8B-B14F-4D97-AF65-F5344CB8AC3E}">
        <p14:creationId xmlns:p14="http://schemas.microsoft.com/office/powerpoint/2010/main" val="117018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0" y="0"/>
            <a:ext cx="12192000" cy="899652"/>
          </a:xfrm>
        </p:spPr>
        <p:txBody>
          <a:bodyPr>
            <a:normAutofit/>
          </a:bodyPr>
          <a:lstStyle/>
          <a:p>
            <a:pPr algn="ctr"/>
            <a:r>
              <a:rPr lang="en-US" altLang="en-US" dirty="0">
                <a:latin typeface="Trebuchet MS" panose="020B0603020202020204" pitchFamily="34" charset="0"/>
              </a:rPr>
              <a:t>Fundamental data structures</a:t>
            </a:r>
          </a:p>
        </p:txBody>
      </p:sp>
      <p:sp>
        <p:nvSpPr>
          <p:cNvPr id="216067" name="Rectangle 3"/>
          <p:cNvSpPr>
            <a:spLocks noGrp="1" noChangeArrowheads="1"/>
          </p:cNvSpPr>
          <p:nvPr>
            <p:ph sz="half" idx="1"/>
          </p:nvPr>
        </p:nvSpPr>
        <p:spPr>
          <a:xfrm>
            <a:off x="1983658" y="1236407"/>
            <a:ext cx="4267200" cy="5562600"/>
          </a:xfrm>
        </p:spPr>
        <p:txBody>
          <a:bodyPr>
            <a:normAutofit fontScale="85000" lnSpcReduction="20000"/>
          </a:bodyPr>
          <a:lstStyle/>
          <a:p>
            <a:pPr>
              <a:lnSpc>
                <a:spcPct val="130000"/>
              </a:lnSpc>
              <a:buFont typeface="Wingdings" panose="05000000000000000000" pitchFamily="2" charset="2"/>
              <a:buChar char="§"/>
            </a:pPr>
            <a:r>
              <a:rPr lang="en-US" altLang="en-US" sz="2800" dirty="0">
                <a:latin typeface="Trebuchet MS" panose="020B0603020202020204" pitchFamily="34" charset="0"/>
              </a:rPr>
              <a:t> List</a:t>
            </a:r>
          </a:p>
          <a:p>
            <a:pPr lvl="1">
              <a:lnSpc>
                <a:spcPct val="130000"/>
              </a:lnSpc>
              <a:buFont typeface="Wingdings" panose="05000000000000000000" pitchFamily="2" charset="2"/>
              <a:buChar char="ü"/>
            </a:pPr>
            <a:r>
              <a:rPr lang="en-US" altLang="en-US" sz="2800" dirty="0">
                <a:latin typeface="Trebuchet MS" panose="020B0603020202020204" pitchFamily="34" charset="0"/>
              </a:rPr>
              <a:t>Array</a:t>
            </a:r>
          </a:p>
          <a:p>
            <a:pPr lvl="1">
              <a:lnSpc>
                <a:spcPct val="130000"/>
              </a:lnSpc>
              <a:buFont typeface="Wingdings" panose="05000000000000000000" pitchFamily="2" charset="2"/>
              <a:buChar char="ü"/>
            </a:pPr>
            <a:r>
              <a:rPr lang="en-US" altLang="en-US" sz="2800" dirty="0">
                <a:latin typeface="Trebuchet MS" panose="020B0603020202020204" pitchFamily="34" charset="0"/>
              </a:rPr>
              <a:t>Linked List</a:t>
            </a:r>
          </a:p>
          <a:p>
            <a:pPr lvl="1">
              <a:lnSpc>
                <a:spcPct val="130000"/>
              </a:lnSpc>
              <a:buFont typeface="Wingdings" panose="05000000000000000000" pitchFamily="2" charset="2"/>
              <a:buChar char="ü"/>
            </a:pPr>
            <a:r>
              <a:rPr lang="en-US" altLang="en-US" sz="2800" dirty="0">
                <a:latin typeface="Trebuchet MS" panose="020B0603020202020204" pitchFamily="34" charset="0"/>
              </a:rPr>
              <a:t>String </a:t>
            </a:r>
          </a:p>
          <a:p>
            <a:pPr>
              <a:lnSpc>
                <a:spcPct val="130000"/>
              </a:lnSpc>
              <a:buFont typeface="Wingdings" panose="05000000000000000000" pitchFamily="2" charset="2"/>
              <a:buChar char="§"/>
            </a:pPr>
            <a:r>
              <a:rPr lang="en-US" altLang="en-US" sz="2800" dirty="0">
                <a:latin typeface="Trebuchet MS" panose="020B0603020202020204" pitchFamily="34" charset="0"/>
              </a:rPr>
              <a:t>Stack</a:t>
            </a:r>
          </a:p>
          <a:p>
            <a:pPr>
              <a:lnSpc>
                <a:spcPct val="130000"/>
              </a:lnSpc>
              <a:buFont typeface="Wingdings" panose="05000000000000000000" pitchFamily="2" charset="2"/>
              <a:buChar char="§"/>
            </a:pPr>
            <a:r>
              <a:rPr lang="en-US" altLang="en-US" sz="2800" dirty="0">
                <a:latin typeface="Trebuchet MS" panose="020B0603020202020204" pitchFamily="34" charset="0"/>
              </a:rPr>
              <a:t>Queue</a:t>
            </a:r>
          </a:p>
          <a:p>
            <a:pPr>
              <a:lnSpc>
                <a:spcPct val="130000"/>
              </a:lnSpc>
              <a:buFont typeface="Wingdings" panose="05000000000000000000" pitchFamily="2" charset="2"/>
              <a:buChar char="§"/>
            </a:pPr>
            <a:r>
              <a:rPr lang="en-US" altLang="en-US" sz="2800" dirty="0">
                <a:latin typeface="Trebuchet MS" panose="020B0603020202020204" pitchFamily="34" charset="0"/>
              </a:rPr>
              <a:t>Priority Queue</a:t>
            </a:r>
          </a:p>
          <a:p>
            <a:pPr>
              <a:lnSpc>
                <a:spcPct val="130000"/>
              </a:lnSpc>
              <a:buFont typeface="Wingdings" panose="05000000000000000000" pitchFamily="2" charset="2"/>
              <a:buChar char="§"/>
            </a:pPr>
            <a:r>
              <a:rPr lang="en-US" altLang="en-US" sz="2800" dirty="0">
                <a:latin typeface="Trebuchet MS" panose="020B0603020202020204" pitchFamily="34" charset="0"/>
              </a:rPr>
              <a:t>Graph</a:t>
            </a:r>
          </a:p>
          <a:p>
            <a:pPr>
              <a:lnSpc>
                <a:spcPct val="130000"/>
              </a:lnSpc>
              <a:buFont typeface="Wingdings" panose="05000000000000000000" pitchFamily="2" charset="2"/>
              <a:buChar char="§"/>
            </a:pPr>
            <a:r>
              <a:rPr lang="en-US" altLang="en-US" sz="2800" dirty="0">
                <a:latin typeface="Trebuchet MS" panose="020B0603020202020204" pitchFamily="34" charset="0"/>
              </a:rPr>
              <a:t>Tree</a:t>
            </a:r>
          </a:p>
          <a:p>
            <a:pPr>
              <a:lnSpc>
                <a:spcPct val="130000"/>
              </a:lnSpc>
              <a:buFont typeface="Wingdings" panose="05000000000000000000" pitchFamily="2" charset="2"/>
              <a:buChar char="§"/>
            </a:pPr>
            <a:r>
              <a:rPr lang="en-US" altLang="en-US" sz="2800" dirty="0">
                <a:latin typeface="Trebuchet MS" panose="020B0603020202020204" pitchFamily="34" charset="0"/>
              </a:rPr>
              <a:t>Set and Dictionary</a:t>
            </a:r>
            <a:endParaRPr lang="en-US" altLang="en-US" sz="2000" dirty="0">
              <a:latin typeface="Trebuchet MS" panose="020B0603020202020204" pitchFamily="34" charset="0"/>
            </a:endParaRPr>
          </a:p>
          <a:p>
            <a:pPr>
              <a:lnSpc>
                <a:spcPct val="90000"/>
              </a:lnSpc>
            </a:pPr>
            <a:endParaRPr lang="en-US" altLang="en-US" sz="1800" dirty="0">
              <a:latin typeface="Trebuchet MS" panose="020B0603020202020204" pitchFamily="34" charset="0"/>
            </a:endParaRPr>
          </a:p>
          <a:p>
            <a:pPr>
              <a:lnSpc>
                <a:spcPct val="90000"/>
              </a:lnSpc>
            </a:pPr>
            <a:endParaRPr lang="en-US" altLang="en-US" sz="1200" dirty="0">
              <a:latin typeface="Trebuchet MS" panose="020B0603020202020204" pitchFamily="34" charset="0"/>
            </a:endParaRPr>
          </a:p>
        </p:txBody>
      </p:sp>
    </p:spTree>
    <p:extLst>
      <p:ext uri="{BB962C8B-B14F-4D97-AF65-F5344CB8AC3E}">
        <p14:creationId xmlns:p14="http://schemas.microsoft.com/office/powerpoint/2010/main" val="15565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a:xfrm>
            <a:off x="0" y="0"/>
            <a:ext cx="12192000" cy="1507067"/>
          </a:xfrm>
        </p:spPr>
        <p:txBody>
          <a:bodyPr>
            <a:normAutofit/>
          </a:bodyPr>
          <a:lstStyle/>
          <a:p>
            <a:pPr algn="ctr"/>
            <a:r>
              <a:rPr lang="en-US" altLang="en-US" dirty="0">
                <a:latin typeface="Trebuchet MS" panose="020B0603020202020204" pitchFamily="34" charset="0"/>
              </a:rPr>
              <a:t>Basic Issues Related to Algorithms</a:t>
            </a:r>
          </a:p>
        </p:txBody>
      </p:sp>
      <p:sp>
        <p:nvSpPr>
          <p:cNvPr id="236547" name="Rectangle 1027"/>
          <p:cNvSpPr>
            <a:spLocks noGrp="1" noChangeArrowheads="1"/>
          </p:cNvSpPr>
          <p:nvPr>
            <p:ph idx="1"/>
          </p:nvPr>
        </p:nvSpPr>
        <p:spPr>
          <a:xfrm>
            <a:off x="685801" y="1787236"/>
            <a:ext cx="10131425" cy="4821381"/>
          </a:xfrm>
        </p:spPr>
        <p:txBody>
          <a:bodyPr>
            <a:normAutofit/>
          </a:bodyPr>
          <a:lstStyle/>
          <a:p>
            <a:pPr>
              <a:lnSpc>
                <a:spcPct val="150000"/>
              </a:lnSpc>
              <a:buFont typeface="Wingdings" panose="05000000000000000000" pitchFamily="2" charset="2"/>
              <a:buChar char="§"/>
            </a:pPr>
            <a:r>
              <a:rPr lang="en-US" altLang="en-US" sz="2000" dirty="0">
                <a:latin typeface="Trebuchet MS" panose="020B0603020202020204" pitchFamily="34" charset="0"/>
              </a:rPr>
              <a:t>How to design algorithms</a:t>
            </a:r>
          </a:p>
          <a:p>
            <a:pPr>
              <a:lnSpc>
                <a:spcPct val="150000"/>
              </a:lnSpc>
              <a:buFont typeface="Wingdings" panose="05000000000000000000" pitchFamily="2" charset="2"/>
              <a:buChar char="§"/>
            </a:pPr>
            <a:r>
              <a:rPr lang="en-US" altLang="en-US" sz="2000" dirty="0">
                <a:latin typeface="Trebuchet MS" panose="020B0603020202020204" pitchFamily="34" charset="0"/>
              </a:rPr>
              <a:t>How to express algorithms</a:t>
            </a:r>
          </a:p>
          <a:p>
            <a:pPr>
              <a:lnSpc>
                <a:spcPct val="150000"/>
              </a:lnSpc>
              <a:buFont typeface="Wingdings" panose="05000000000000000000" pitchFamily="2" charset="2"/>
              <a:buChar char="§"/>
            </a:pPr>
            <a:r>
              <a:rPr lang="en-US" altLang="en-US" sz="2000" i="1" dirty="0">
                <a:latin typeface="Trebuchet MS" panose="020B0603020202020204" pitchFamily="34" charset="0"/>
              </a:rPr>
              <a:t>Proving correctness</a:t>
            </a:r>
          </a:p>
          <a:p>
            <a:pPr>
              <a:lnSpc>
                <a:spcPct val="150000"/>
              </a:lnSpc>
              <a:buFont typeface="Wingdings" panose="05000000000000000000" pitchFamily="2" charset="2"/>
              <a:buChar char="§"/>
            </a:pPr>
            <a:r>
              <a:rPr lang="en-US" altLang="en-US" sz="2000" dirty="0">
                <a:latin typeface="Trebuchet MS" panose="020B0603020202020204" pitchFamily="34" charset="0"/>
              </a:rPr>
              <a:t>Efficiency</a:t>
            </a:r>
          </a:p>
          <a:p>
            <a:pPr lvl="1">
              <a:lnSpc>
                <a:spcPct val="150000"/>
              </a:lnSpc>
              <a:buFont typeface="Wingdings" panose="05000000000000000000" pitchFamily="2" charset="2"/>
              <a:buChar char="ü"/>
            </a:pPr>
            <a:r>
              <a:rPr lang="en-US" altLang="en-US" sz="2000" dirty="0">
                <a:latin typeface="Trebuchet MS" panose="020B0603020202020204" pitchFamily="34" charset="0"/>
              </a:rPr>
              <a:t>Theoretical analysis</a:t>
            </a:r>
          </a:p>
          <a:p>
            <a:pPr lvl="1">
              <a:lnSpc>
                <a:spcPct val="150000"/>
              </a:lnSpc>
              <a:buFont typeface="Wingdings" panose="05000000000000000000" pitchFamily="2" charset="2"/>
              <a:buChar char="ü"/>
            </a:pPr>
            <a:r>
              <a:rPr lang="en-US" altLang="en-US" sz="2000" dirty="0">
                <a:latin typeface="Trebuchet MS" panose="020B0603020202020204" pitchFamily="34" charset="0"/>
              </a:rPr>
              <a:t>Empirical analysis</a:t>
            </a:r>
          </a:p>
          <a:p>
            <a:pPr>
              <a:lnSpc>
                <a:spcPct val="150000"/>
              </a:lnSpc>
              <a:buFont typeface="Wingdings" panose="05000000000000000000" pitchFamily="2" charset="2"/>
              <a:buChar char="§"/>
            </a:pPr>
            <a:r>
              <a:rPr lang="en-US" altLang="en-US" sz="2000" dirty="0">
                <a:latin typeface="Trebuchet MS" panose="020B0603020202020204" pitchFamily="34" charset="0"/>
              </a:rPr>
              <a:t>Optimality</a:t>
            </a:r>
          </a:p>
          <a:p>
            <a:pPr>
              <a:lnSpc>
                <a:spcPct val="90000"/>
              </a:lnSpc>
            </a:pPr>
            <a:endParaRPr lang="en-US" altLang="en-US" dirty="0">
              <a:latin typeface="Trebuchet MS" panose="020B0603020202020204" pitchFamily="34" charset="0"/>
            </a:endParaRPr>
          </a:p>
          <a:p>
            <a:pPr>
              <a:lnSpc>
                <a:spcPct val="90000"/>
              </a:lnSpc>
            </a:pPr>
            <a:endParaRPr lang="en-US" altLang="en-US" dirty="0">
              <a:latin typeface="Trebuchet MS" panose="020B0603020202020204" pitchFamily="34" charset="0"/>
            </a:endParaRP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F8C06C51-D2B0-4145-99CC-FC2DB7859AA2}" type="slidenum">
              <a:rPr lang="en-US" altLang="en-US"/>
              <a:pPr/>
              <a:t>12</a:t>
            </a:fld>
            <a:endParaRPr lang="en-US" altLang="en-US" dirty="0"/>
          </a:p>
        </p:txBody>
      </p:sp>
    </p:spTree>
    <p:extLst>
      <p:ext uri="{BB962C8B-B14F-4D97-AF65-F5344CB8AC3E}">
        <p14:creationId xmlns:p14="http://schemas.microsoft.com/office/powerpoint/2010/main" val="348386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026"/>
          <p:cNvSpPr>
            <a:spLocks noGrp="1" noChangeArrowheads="1"/>
          </p:cNvSpPr>
          <p:nvPr>
            <p:ph type="title"/>
          </p:nvPr>
        </p:nvSpPr>
        <p:spPr>
          <a:xfrm>
            <a:off x="0" y="0"/>
            <a:ext cx="12192000" cy="1456267"/>
          </a:xfrm>
        </p:spPr>
        <p:txBody>
          <a:bodyPr/>
          <a:lstStyle/>
          <a:p>
            <a:pPr algn="ctr"/>
            <a:r>
              <a:rPr lang="en-US" altLang="en-US" dirty="0">
                <a:latin typeface="Trebuchet MS" panose="020B0603020202020204" pitchFamily="34" charset="0"/>
              </a:rPr>
              <a:t>Algorithm  design strategies</a:t>
            </a:r>
          </a:p>
        </p:txBody>
      </p:sp>
      <p:sp>
        <p:nvSpPr>
          <p:cNvPr id="238595" name="Rectangle 1027"/>
          <p:cNvSpPr>
            <a:spLocks noGrp="1" noChangeArrowheads="1"/>
          </p:cNvSpPr>
          <p:nvPr>
            <p:ph sz="half" idx="1"/>
          </p:nvPr>
        </p:nvSpPr>
        <p:spPr>
          <a:xfrm>
            <a:off x="1626009" y="1456267"/>
            <a:ext cx="8939981" cy="4959417"/>
          </a:xfrm>
        </p:spPr>
        <p:txBody>
          <a:bodyPr>
            <a:normAutofit fontScale="70000" lnSpcReduction="20000"/>
          </a:bodyPr>
          <a:lstStyle/>
          <a:p>
            <a:pPr>
              <a:lnSpc>
                <a:spcPct val="160000"/>
              </a:lnSpc>
            </a:pPr>
            <a:r>
              <a:rPr lang="en-US" altLang="en-US" sz="3200" dirty="0">
                <a:latin typeface="Trebuchet MS" panose="020B0603020202020204" pitchFamily="34" charset="0"/>
              </a:rPr>
              <a:t>Brute force</a:t>
            </a:r>
          </a:p>
          <a:p>
            <a:pPr>
              <a:lnSpc>
                <a:spcPct val="160000"/>
              </a:lnSpc>
            </a:pPr>
            <a:r>
              <a:rPr lang="en-US" altLang="en-US" sz="3200" dirty="0">
                <a:latin typeface="Trebuchet MS" panose="020B0603020202020204" pitchFamily="34" charset="0"/>
              </a:rPr>
              <a:t>Divide and conquer</a:t>
            </a:r>
          </a:p>
          <a:p>
            <a:pPr>
              <a:lnSpc>
                <a:spcPct val="160000"/>
              </a:lnSpc>
            </a:pPr>
            <a:r>
              <a:rPr lang="en-US" altLang="en-US" sz="3200" dirty="0">
                <a:latin typeface="Trebuchet MS" panose="020B0603020202020204" pitchFamily="34" charset="0"/>
              </a:rPr>
              <a:t>Decrease and conquer</a:t>
            </a:r>
          </a:p>
          <a:p>
            <a:pPr>
              <a:lnSpc>
                <a:spcPct val="160000"/>
              </a:lnSpc>
            </a:pPr>
            <a:r>
              <a:rPr lang="en-US" altLang="en-US" sz="3200" dirty="0">
                <a:latin typeface="Trebuchet MS" panose="020B0603020202020204" pitchFamily="34" charset="0"/>
              </a:rPr>
              <a:t>Transform and conquer</a:t>
            </a:r>
          </a:p>
          <a:p>
            <a:pPr>
              <a:lnSpc>
                <a:spcPct val="160000"/>
              </a:lnSpc>
            </a:pPr>
            <a:r>
              <a:rPr lang="en-US" altLang="en-US" sz="3200" dirty="0">
                <a:latin typeface="Trebuchet MS" panose="020B0603020202020204" pitchFamily="34" charset="0"/>
              </a:rPr>
              <a:t>Greedy Approach</a:t>
            </a:r>
          </a:p>
          <a:p>
            <a:pPr>
              <a:lnSpc>
                <a:spcPct val="160000"/>
              </a:lnSpc>
            </a:pPr>
            <a:r>
              <a:rPr lang="en-US" altLang="en-US" sz="3200" dirty="0">
                <a:latin typeface="Trebuchet MS" panose="020B0603020202020204" pitchFamily="34" charset="0"/>
              </a:rPr>
              <a:t>Dynamic Programming</a:t>
            </a:r>
          </a:p>
          <a:p>
            <a:pPr>
              <a:lnSpc>
                <a:spcPct val="160000"/>
              </a:lnSpc>
            </a:pPr>
            <a:r>
              <a:rPr lang="en-US" altLang="en-US" sz="3200" dirty="0">
                <a:latin typeface="Trebuchet MS" panose="020B0603020202020204" pitchFamily="34" charset="0"/>
              </a:rPr>
              <a:t>Backtracking and Branch and Bound</a:t>
            </a:r>
          </a:p>
          <a:p>
            <a:pPr>
              <a:lnSpc>
                <a:spcPct val="160000"/>
              </a:lnSpc>
            </a:pPr>
            <a:r>
              <a:rPr lang="en-US" altLang="en-US" sz="3200" dirty="0">
                <a:latin typeface="Trebuchet MS" panose="020B0603020202020204" pitchFamily="34" charset="0"/>
              </a:rPr>
              <a:t>Space and time tradeoffs</a:t>
            </a:r>
          </a:p>
          <a:p>
            <a:endParaRPr lang="en-US" altLang="en-US" sz="1800" dirty="0">
              <a:latin typeface="Trebuchet MS" panose="020B0603020202020204" pitchFamily="34" charset="0"/>
            </a:endParaRPr>
          </a:p>
        </p:txBody>
      </p:sp>
      <p:sp>
        <p:nvSpPr>
          <p:cNvPr id="238596" name="Rectangle 1028"/>
          <p:cNvSpPr>
            <a:spLocks noChangeArrowheads="1"/>
          </p:cNvSpPr>
          <p:nvPr/>
        </p:nvSpPr>
        <p:spPr bwMode="auto">
          <a:xfrm>
            <a:off x="5867400" y="2209801"/>
            <a:ext cx="480060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rgbClr val="A50021"/>
              </a:buClr>
              <a:buSzPct val="75000"/>
              <a:buFont typeface="Monotype Sorts" pitchFamily="2" charset="2"/>
              <a:buChar char="b"/>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marL="742950" indent="-28575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anose="02020603050405020304" pitchFamily="18" charset="0"/>
              </a:defRPr>
            </a:lvl2pPr>
            <a:lvl3pPr marL="1143000" indent="-2286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marL="1600200" indent="-2286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marL="2057400" indent="-228600" algn="l">
              <a:spcBef>
                <a:spcPct val="20000"/>
              </a:spcBef>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indent="0">
              <a:buNone/>
            </a:pPr>
            <a:endParaRPr lang="en-US" altLang="en-US" dirty="0"/>
          </a:p>
          <a:p>
            <a:endParaRPr lang="en-US" altLang="en-US" dirty="0"/>
          </a:p>
        </p:txBody>
      </p:sp>
    </p:spTree>
    <p:extLst>
      <p:ext uri="{BB962C8B-B14F-4D97-AF65-F5344CB8AC3E}">
        <p14:creationId xmlns:p14="http://schemas.microsoft.com/office/powerpoint/2010/main" val="425911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3503" y="3215146"/>
            <a:ext cx="10131427" cy="736323"/>
          </a:xfrm>
        </p:spPr>
        <p:txBody>
          <a:bodyPr>
            <a:noAutofit/>
          </a:bodyPr>
          <a:lstStyle/>
          <a:p>
            <a:pPr algn="ctr"/>
            <a:r>
              <a:rPr lang="en-IN" sz="4800" dirty="0">
                <a:latin typeface="Trebuchet MS" panose="020B0603020202020204" pitchFamily="34" charset="0"/>
              </a:rPr>
              <a:t>FUNDAMENTALS OF THE ANALYSIS OF ALGORITHM EFFICIENCY</a:t>
            </a:r>
          </a:p>
        </p:txBody>
      </p:sp>
    </p:spTree>
    <p:extLst>
      <p:ext uri="{BB962C8B-B14F-4D97-AF65-F5344CB8AC3E}">
        <p14:creationId xmlns:p14="http://schemas.microsoft.com/office/powerpoint/2010/main" val="391105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47800"/>
          </a:xfrm>
        </p:spPr>
        <p:txBody>
          <a:bodyPr>
            <a:normAutofit/>
          </a:bodyPr>
          <a:lstStyle/>
          <a:p>
            <a:pPr algn="ctr"/>
            <a:r>
              <a:rPr lang="en-US" b="1" dirty="0">
                <a:latin typeface="Trebuchet MS" panose="020B0603020202020204" pitchFamily="34" charset="0"/>
              </a:rPr>
              <a:t>ANALYSIS of ALGORITHMS</a:t>
            </a:r>
            <a:br>
              <a:rPr lang="en-US" b="1" dirty="0">
                <a:latin typeface="Trebuchet MS" panose="020B0603020202020204" pitchFamily="34" charset="0"/>
              </a:rPr>
            </a:br>
            <a:r>
              <a:rPr lang="en-US" sz="2800" b="1" dirty="0">
                <a:latin typeface="Trebuchet MS" panose="020B0603020202020204" pitchFamily="34" charset="0"/>
              </a:rPr>
              <a:t>(What and why)</a:t>
            </a:r>
          </a:p>
        </p:txBody>
      </p:sp>
      <p:sp>
        <p:nvSpPr>
          <p:cNvPr id="3" name="Content Placeholder 2"/>
          <p:cNvSpPr>
            <a:spLocks noGrp="1"/>
          </p:cNvSpPr>
          <p:nvPr>
            <p:ph idx="1"/>
          </p:nvPr>
        </p:nvSpPr>
        <p:spPr>
          <a:xfrm>
            <a:off x="1752600" y="1371600"/>
            <a:ext cx="8763000" cy="4876800"/>
          </a:xfrm>
        </p:spPr>
        <p:txBody>
          <a:bodyPr>
            <a:normAutofit/>
          </a:bodyPr>
          <a:lstStyle/>
          <a:p>
            <a:pPr>
              <a:buNone/>
            </a:pPr>
            <a:r>
              <a:rPr lang="en-US" sz="2800" dirty="0">
                <a:latin typeface="Trebuchet MS" panose="020B0603020202020204" pitchFamily="34" charset="0"/>
              </a:rPr>
              <a:t>Aspects of an Algorithm:</a:t>
            </a:r>
          </a:p>
          <a:p>
            <a:pPr>
              <a:buFont typeface="Wingdings" panose="05000000000000000000" pitchFamily="2" charset="2"/>
              <a:buChar char="§"/>
            </a:pPr>
            <a:r>
              <a:rPr lang="en-US" sz="2000" dirty="0">
                <a:latin typeface="Trebuchet MS" panose="020B0603020202020204" pitchFamily="34" charset="0"/>
              </a:rPr>
              <a:t>Correctness</a:t>
            </a:r>
          </a:p>
          <a:p>
            <a:pPr>
              <a:buFont typeface="Wingdings" panose="05000000000000000000" pitchFamily="2" charset="2"/>
              <a:buChar char="§"/>
            </a:pPr>
            <a:r>
              <a:rPr lang="en-US" sz="2000" dirty="0">
                <a:latin typeface="Trebuchet MS" panose="020B0603020202020204" pitchFamily="34" charset="0"/>
              </a:rPr>
              <a:t>Resource Consumption</a:t>
            </a:r>
          </a:p>
          <a:p>
            <a:pPr>
              <a:buFont typeface="Wingdings" panose="05000000000000000000" pitchFamily="2" charset="2"/>
              <a:buChar char="§"/>
            </a:pPr>
            <a:r>
              <a:rPr lang="en-US" sz="2000" dirty="0">
                <a:latin typeface="Trebuchet MS" panose="020B0603020202020204" pitchFamily="34" charset="0"/>
              </a:rPr>
              <a:t>Generality</a:t>
            </a:r>
          </a:p>
          <a:p>
            <a:pPr>
              <a:buFont typeface="Wingdings" panose="05000000000000000000" pitchFamily="2" charset="2"/>
              <a:buChar char="§"/>
            </a:pPr>
            <a:r>
              <a:rPr lang="en-US" sz="2000" dirty="0">
                <a:latin typeface="Trebuchet MS" panose="020B0603020202020204" pitchFamily="34" charset="0"/>
              </a:rPr>
              <a:t>Simplicity</a:t>
            </a:r>
          </a:p>
          <a:p>
            <a:pPr>
              <a:buFont typeface="Wingdings" panose="05000000000000000000" pitchFamily="2" charset="2"/>
              <a:buChar char="§"/>
            </a:pPr>
            <a:r>
              <a:rPr lang="en-US" sz="2000" dirty="0">
                <a:latin typeface="Trebuchet MS" panose="020B0603020202020204" pitchFamily="34" charset="0"/>
              </a:rPr>
              <a:t>… … …</a:t>
            </a:r>
          </a:p>
          <a:p>
            <a:pPr>
              <a:buFont typeface="Wingdings" panose="05000000000000000000" pitchFamily="2" charset="2"/>
              <a:buChar char="§"/>
            </a:pPr>
            <a:r>
              <a:rPr lang="en-US" sz="2000" dirty="0">
                <a:latin typeface="Trebuchet MS" panose="020B0603020202020204" pitchFamily="34" charset="0"/>
              </a:rPr>
              <a:t>Any and all of the above aspects can be analyzed to check if that aspect </a:t>
            </a:r>
          </a:p>
          <a:p>
            <a:pPr marL="0" indent="0">
              <a:buNone/>
            </a:pPr>
            <a:r>
              <a:rPr lang="en-US" sz="2000" dirty="0">
                <a:latin typeface="Trebuchet MS" panose="020B0603020202020204" pitchFamily="34" charset="0"/>
              </a:rPr>
              <a:t>is </a:t>
            </a:r>
            <a:r>
              <a:rPr lang="en-US" sz="2000" b="1" dirty="0">
                <a:latin typeface="Trebuchet MS" panose="020B0603020202020204" pitchFamily="34" charset="0"/>
              </a:rPr>
              <a:t>“acceptable”</a:t>
            </a:r>
            <a:r>
              <a:rPr lang="en-US" sz="2000" dirty="0">
                <a:latin typeface="Trebuchet MS" panose="020B0603020202020204" pitchFamily="34" charset="0"/>
              </a:rPr>
              <a:t> in the given </a:t>
            </a:r>
            <a:r>
              <a:rPr lang="en-US" sz="2000" b="1" dirty="0">
                <a:latin typeface="Trebuchet MS" panose="020B0603020202020204" pitchFamily="34" charset="0"/>
              </a:rPr>
              <a:t>“context”</a:t>
            </a:r>
          </a:p>
          <a:p>
            <a:pPr>
              <a:buNone/>
            </a:pPr>
            <a:endParaRPr lang="en-US" dirty="0">
              <a:latin typeface="Trebuchet MS" panose="020B0603020202020204" pitchFamily="34" charset="0"/>
            </a:endParaRPr>
          </a:p>
        </p:txBody>
      </p:sp>
      <p:sp>
        <p:nvSpPr>
          <p:cNvPr id="4" name="Footer Placeholder 3"/>
          <p:cNvSpPr>
            <a:spLocks noGrp="1"/>
          </p:cNvSpPr>
          <p:nvPr>
            <p:ph type="ftr" sz="quarter" idx="11"/>
          </p:nvPr>
        </p:nvSpPr>
        <p:spPr>
          <a:xfrm>
            <a:off x="0" y="6480175"/>
            <a:ext cx="7827659" cy="377825"/>
          </a:xfrm>
        </p:spPr>
        <p:txBody>
          <a:bodyPr/>
          <a:lstStyle/>
          <a:p>
            <a:r>
              <a:rPr lang="en-US" dirty="0">
                <a:solidFill>
                  <a:prstClr val="black">
                    <a:tint val="75000"/>
                  </a:prstClr>
                </a:solidFill>
                <a:latin typeface="Trebuchet MS" panose="020B0603020202020204" pitchFamily="34" charset="0"/>
              </a:rPr>
              <a:t>Dr. K. Rajanikanth, Bangalore</a:t>
            </a:r>
          </a:p>
        </p:txBody>
      </p:sp>
    </p:spTree>
    <p:extLst>
      <p:ext uri="{BB962C8B-B14F-4D97-AF65-F5344CB8AC3E}">
        <p14:creationId xmlns:p14="http://schemas.microsoft.com/office/powerpoint/2010/main" val="3787428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pPr algn="ctr"/>
            <a:r>
              <a:rPr lang="en-US" sz="3200" b="1" dirty="0">
                <a:latin typeface="Trebuchet MS" panose="020B0603020202020204" pitchFamily="34" charset="0"/>
              </a:rPr>
              <a:t>GENERALITY, SIMPLICITY, …</a:t>
            </a:r>
          </a:p>
        </p:txBody>
      </p:sp>
      <p:sp>
        <p:nvSpPr>
          <p:cNvPr id="3" name="Content Placeholder 2"/>
          <p:cNvSpPr>
            <a:spLocks noGrp="1"/>
          </p:cNvSpPr>
          <p:nvPr>
            <p:ph idx="1"/>
          </p:nvPr>
        </p:nvSpPr>
        <p:spPr>
          <a:xfrm>
            <a:off x="1752600" y="990600"/>
            <a:ext cx="8763000" cy="5410200"/>
          </a:xfrm>
        </p:spPr>
        <p:txBody>
          <a:bodyPr>
            <a:normAutofit/>
          </a:bodyPr>
          <a:lstStyle/>
          <a:p>
            <a:r>
              <a:rPr lang="en-US" sz="2000" dirty="0">
                <a:latin typeface="Trebuchet MS" panose="020B0603020202020204" pitchFamily="34" charset="0"/>
              </a:rPr>
              <a:t>Difficult to define precisely or quantify!</a:t>
            </a:r>
          </a:p>
          <a:p>
            <a:r>
              <a:rPr lang="en-US" sz="2000" dirty="0">
                <a:latin typeface="Trebuchet MS" panose="020B0603020202020204" pitchFamily="34" charset="0"/>
              </a:rPr>
              <a:t>Generality:</a:t>
            </a:r>
          </a:p>
          <a:p>
            <a:pPr lvl="1"/>
            <a:r>
              <a:rPr lang="en-US" sz="2000" dirty="0">
                <a:latin typeface="Trebuchet MS" panose="020B0603020202020204" pitchFamily="34" charset="0"/>
              </a:rPr>
              <a:t>Generality of problem solved</a:t>
            </a:r>
          </a:p>
          <a:p>
            <a:pPr lvl="1"/>
            <a:r>
              <a:rPr lang="en-US" sz="2000" dirty="0">
                <a:latin typeface="Trebuchet MS" panose="020B0603020202020204" pitchFamily="34" charset="0"/>
              </a:rPr>
              <a:t>Range of inputs accepted</a:t>
            </a:r>
          </a:p>
          <a:p>
            <a:r>
              <a:rPr lang="en-US" sz="2000" dirty="0">
                <a:latin typeface="Trebuchet MS" panose="020B0603020202020204" pitchFamily="34" charset="0"/>
              </a:rPr>
              <a:t>Simplicity:</a:t>
            </a:r>
          </a:p>
          <a:p>
            <a:pPr lvl="1"/>
            <a:r>
              <a:rPr lang="en-US" sz="2000" dirty="0">
                <a:latin typeface="Trebuchet MS" panose="020B0603020202020204" pitchFamily="34" charset="0"/>
              </a:rPr>
              <a:t>Conceptual</a:t>
            </a:r>
          </a:p>
          <a:p>
            <a:pPr lvl="1"/>
            <a:r>
              <a:rPr lang="en-US" sz="2000" dirty="0">
                <a:latin typeface="Trebuchet MS" panose="020B0603020202020204" pitchFamily="34" charset="0"/>
              </a:rPr>
              <a:t>Implementation</a:t>
            </a:r>
          </a:p>
          <a:p>
            <a:pPr lvl="1"/>
            <a:r>
              <a:rPr lang="en-US" sz="2000" dirty="0">
                <a:latin typeface="Trebuchet MS" panose="020B0603020202020204" pitchFamily="34" charset="0"/>
              </a:rPr>
              <a:t>Aesthetics!</a:t>
            </a:r>
          </a:p>
          <a:p>
            <a:pPr>
              <a:buNone/>
            </a:pPr>
            <a:endParaRPr lang="en-US" dirty="0">
              <a:latin typeface="Trebuchet MS" panose="020B0603020202020204" pitchFamily="34" charset="0"/>
            </a:endParaRPr>
          </a:p>
        </p:txBody>
      </p:sp>
      <p:sp>
        <p:nvSpPr>
          <p:cNvPr id="4" name="Footer Placeholder 3"/>
          <p:cNvSpPr>
            <a:spLocks noGrp="1"/>
          </p:cNvSpPr>
          <p:nvPr>
            <p:ph type="ftr" sz="quarter" idx="11"/>
          </p:nvPr>
        </p:nvSpPr>
        <p:spPr>
          <a:xfrm>
            <a:off x="0" y="6510389"/>
            <a:ext cx="7827659" cy="377825"/>
          </a:xfrm>
        </p:spPr>
        <p:txBody>
          <a:bodyPr/>
          <a:lstStyle/>
          <a:p>
            <a:r>
              <a:rPr lang="en-US" dirty="0"/>
              <a:t>Dr. K. Rajanikanth, Bangalore</a:t>
            </a:r>
          </a:p>
        </p:txBody>
      </p:sp>
    </p:spTree>
    <p:extLst>
      <p:ext uri="{BB962C8B-B14F-4D97-AF65-F5344CB8AC3E}">
        <p14:creationId xmlns:p14="http://schemas.microsoft.com/office/powerpoint/2010/main" val="222459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pPr algn="ctr"/>
            <a:r>
              <a:rPr lang="en-US" sz="3200" b="1" dirty="0">
                <a:latin typeface="Trebuchet MS" panose="020B0603020202020204" pitchFamily="34" charset="0"/>
              </a:rPr>
              <a:t>RESOURCE CONSUMPTION</a:t>
            </a:r>
          </a:p>
        </p:txBody>
      </p:sp>
      <p:sp>
        <p:nvSpPr>
          <p:cNvPr id="3" name="Content Placeholder 2"/>
          <p:cNvSpPr>
            <a:spLocks noGrp="1"/>
          </p:cNvSpPr>
          <p:nvPr>
            <p:ph idx="1"/>
          </p:nvPr>
        </p:nvSpPr>
        <p:spPr>
          <a:xfrm>
            <a:off x="1714500" y="1197436"/>
            <a:ext cx="8763000" cy="4466303"/>
          </a:xfrm>
        </p:spPr>
        <p:txBody>
          <a:bodyPr>
            <a:normAutofit/>
          </a:bodyPr>
          <a:lstStyle/>
          <a:p>
            <a:pPr>
              <a:buFont typeface="Wingdings" panose="05000000000000000000" pitchFamily="2" charset="2"/>
              <a:buChar char="§"/>
            </a:pPr>
            <a:r>
              <a:rPr lang="en-US" sz="2200" dirty="0">
                <a:latin typeface="Trebuchet MS" panose="020B0603020202020204" pitchFamily="34" charset="0"/>
              </a:rPr>
              <a:t>Resources Consumed: Time, Space, Disk, Communication Bandwidth,…</a:t>
            </a:r>
          </a:p>
          <a:p>
            <a:pPr>
              <a:buFont typeface="Wingdings" panose="05000000000000000000" pitchFamily="2" charset="2"/>
              <a:buChar char="§"/>
            </a:pPr>
            <a:r>
              <a:rPr lang="en-US" sz="2200" dirty="0">
                <a:latin typeface="Trebuchet MS" panose="020B0603020202020204" pitchFamily="34" charset="0"/>
              </a:rPr>
              <a:t>Minimizing resource consumption is intuitively desirable!</a:t>
            </a:r>
          </a:p>
          <a:p>
            <a:pPr>
              <a:buFont typeface="Wingdings" panose="05000000000000000000" pitchFamily="2" charset="2"/>
              <a:buChar char="§"/>
            </a:pPr>
            <a:r>
              <a:rPr lang="en-US" sz="2200" dirty="0">
                <a:latin typeface="Trebuchet MS" panose="020B0603020202020204" pitchFamily="34" charset="0"/>
              </a:rPr>
              <a:t>Pragmatic Reasons also!!</a:t>
            </a:r>
          </a:p>
          <a:p>
            <a:pPr>
              <a:buFont typeface="Wingdings" panose="05000000000000000000" pitchFamily="2" charset="2"/>
              <a:buChar char="§"/>
            </a:pPr>
            <a:r>
              <a:rPr lang="en-US" sz="2200" dirty="0">
                <a:latin typeface="Trebuchet MS" panose="020B0603020202020204" pitchFamily="34" charset="0"/>
              </a:rPr>
              <a:t>We consider here only </a:t>
            </a:r>
            <a:r>
              <a:rPr lang="en-US" sz="2200" b="1" dirty="0">
                <a:effectLst>
                  <a:outerShdw blurRad="38100" dist="38100" dir="2700000" algn="tl">
                    <a:srgbClr val="000000">
                      <a:alpha val="43137"/>
                    </a:srgbClr>
                  </a:outerShdw>
                </a:effectLst>
                <a:latin typeface="Trebuchet MS" panose="020B0603020202020204" pitchFamily="34" charset="0"/>
              </a:rPr>
              <a:t>TIME</a:t>
            </a:r>
            <a:r>
              <a:rPr lang="en-US" sz="2200" dirty="0">
                <a:latin typeface="Trebuchet MS" panose="020B0603020202020204" pitchFamily="34" charset="0"/>
              </a:rPr>
              <a:t>!!! (well, some times, </a:t>
            </a:r>
            <a:r>
              <a:rPr lang="en-US" sz="2200" b="1" dirty="0">
                <a:effectLst>
                  <a:outerShdw blurRad="38100" dist="38100" dir="2700000" algn="tl">
                    <a:srgbClr val="000000">
                      <a:alpha val="43137"/>
                    </a:srgbClr>
                  </a:outerShdw>
                </a:effectLst>
                <a:latin typeface="Trebuchet MS" panose="020B0603020202020204" pitchFamily="34" charset="0"/>
              </a:rPr>
              <a:t>space also</a:t>
            </a:r>
            <a:r>
              <a:rPr lang="en-US" sz="2200" dirty="0">
                <a:latin typeface="Trebuchet MS" panose="020B0603020202020204" pitchFamily="34" charset="0"/>
              </a:rPr>
              <a:t>!)</a:t>
            </a:r>
          </a:p>
          <a:p>
            <a:pPr>
              <a:buFont typeface="Wingdings" panose="05000000000000000000" pitchFamily="2" charset="2"/>
              <a:buChar char="§"/>
            </a:pPr>
            <a:r>
              <a:rPr lang="en-US" sz="2200" dirty="0">
                <a:latin typeface="Trebuchet MS" panose="020B0603020202020204" pitchFamily="34" charset="0"/>
              </a:rPr>
              <a:t>Are these issues relevant in this era of fast computers, cheap </a:t>
            </a:r>
          </a:p>
          <a:p>
            <a:pPr marL="0" indent="0">
              <a:buNone/>
            </a:pPr>
            <a:r>
              <a:rPr lang="en-US" sz="2200" dirty="0">
                <a:latin typeface="Trebuchet MS" panose="020B0603020202020204" pitchFamily="34" charset="0"/>
              </a:rPr>
              <a:t>memory, broadband etc?</a:t>
            </a:r>
          </a:p>
        </p:txBody>
      </p:sp>
      <p:sp>
        <p:nvSpPr>
          <p:cNvPr id="4" name="Footer Placeholder 3"/>
          <p:cNvSpPr>
            <a:spLocks noGrp="1"/>
          </p:cNvSpPr>
          <p:nvPr>
            <p:ph type="ftr" sz="quarter" idx="11"/>
          </p:nvPr>
        </p:nvSpPr>
        <p:spPr>
          <a:xfrm>
            <a:off x="0" y="6480175"/>
            <a:ext cx="7827659" cy="377825"/>
          </a:xfrm>
        </p:spPr>
        <p:txBody>
          <a:bodyPr/>
          <a:lstStyle/>
          <a:p>
            <a:r>
              <a:rPr lang="en-US" dirty="0"/>
              <a:t>Dr. K. Rajanikanth, Bangalore</a:t>
            </a:r>
          </a:p>
        </p:txBody>
      </p:sp>
    </p:spTree>
    <p:extLst>
      <p:ext uri="{BB962C8B-B14F-4D97-AF65-F5344CB8AC3E}">
        <p14:creationId xmlns:p14="http://schemas.microsoft.com/office/powerpoint/2010/main" val="314514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026"/>
          <p:cNvSpPr>
            <a:spLocks noGrp="1" noChangeArrowheads="1"/>
          </p:cNvSpPr>
          <p:nvPr>
            <p:ph type="title"/>
          </p:nvPr>
        </p:nvSpPr>
        <p:spPr>
          <a:xfrm>
            <a:off x="0" y="0"/>
            <a:ext cx="12192000" cy="1194619"/>
          </a:xfrm>
        </p:spPr>
        <p:txBody>
          <a:bodyPr/>
          <a:lstStyle/>
          <a:p>
            <a:pPr algn="ctr"/>
            <a:r>
              <a:rPr lang="en-US" altLang="en-US" dirty="0">
                <a:latin typeface="Trebuchet MS" panose="020B0603020202020204" pitchFamily="34" charset="0"/>
              </a:rPr>
              <a:t>Analysis of Algorithms</a:t>
            </a:r>
          </a:p>
        </p:txBody>
      </p:sp>
      <p:sp>
        <p:nvSpPr>
          <p:cNvPr id="240643" name="Rectangle 1027"/>
          <p:cNvSpPr>
            <a:spLocks noGrp="1" noChangeArrowheads="1"/>
          </p:cNvSpPr>
          <p:nvPr>
            <p:ph idx="1"/>
          </p:nvPr>
        </p:nvSpPr>
        <p:spPr>
          <a:xfrm>
            <a:off x="685801" y="1194619"/>
            <a:ext cx="10331244" cy="4734233"/>
          </a:xfrm>
        </p:spPr>
        <p:txBody>
          <a:bodyPr>
            <a:normAutofit/>
          </a:bodyPr>
          <a:lstStyle/>
          <a:p>
            <a:pPr>
              <a:buFont typeface="Wingdings" panose="05000000000000000000" pitchFamily="2" charset="2"/>
              <a:buChar char="§"/>
            </a:pPr>
            <a:r>
              <a:rPr lang="en-US" altLang="en-US" dirty="0">
                <a:latin typeface="Trebuchet MS" panose="020B0603020202020204" pitchFamily="34" charset="0"/>
              </a:rPr>
              <a:t>How good is the algorithm?</a:t>
            </a:r>
          </a:p>
          <a:p>
            <a:pPr lvl="1">
              <a:buFont typeface="Wingdings" panose="05000000000000000000" pitchFamily="2" charset="2"/>
              <a:buChar char="ü"/>
            </a:pPr>
            <a:r>
              <a:rPr lang="en-US" altLang="en-US" sz="1800" dirty="0">
                <a:latin typeface="Trebuchet MS" panose="020B0603020202020204" pitchFamily="34" charset="0"/>
              </a:rPr>
              <a:t>Correctness</a:t>
            </a:r>
          </a:p>
          <a:p>
            <a:pPr lvl="1">
              <a:buFont typeface="Wingdings" panose="05000000000000000000" pitchFamily="2" charset="2"/>
              <a:buChar char="ü"/>
            </a:pPr>
            <a:r>
              <a:rPr lang="en-US" altLang="en-US" sz="1800" dirty="0">
                <a:latin typeface="Trebuchet MS" panose="020B0603020202020204" pitchFamily="34" charset="0"/>
              </a:rPr>
              <a:t>Time efficiency</a:t>
            </a:r>
          </a:p>
          <a:p>
            <a:pPr lvl="1">
              <a:buFont typeface="Wingdings" panose="05000000000000000000" pitchFamily="2" charset="2"/>
              <a:buChar char="ü"/>
            </a:pPr>
            <a:r>
              <a:rPr lang="en-US" altLang="en-US" sz="1800" dirty="0">
                <a:latin typeface="Trebuchet MS" panose="020B0603020202020204" pitchFamily="34" charset="0"/>
              </a:rPr>
              <a:t>Space efficiency</a:t>
            </a:r>
          </a:p>
          <a:p>
            <a:pPr>
              <a:buFont typeface="Wingdings" panose="05000000000000000000" pitchFamily="2" charset="2"/>
              <a:buChar char="§"/>
            </a:pPr>
            <a:endParaRPr lang="en-US" altLang="en-US" dirty="0">
              <a:latin typeface="Trebuchet MS" panose="020B0603020202020204" pitchFamily="34" charset="0"/>
            </a:endParaRPr>
          </a:p>
          <a:p>
            <a:pPr>
              <a:buFont typeface="Wingdings" panose="05000000000000000000" pitchFamily="2" charset="2"/>
              <a:buChar char="§"/>
            </a:pPr>
            <a:r>
              <a:rPr lang="en-US" altLang="en-US" dirty="0">
                <a:latin typeface="Trebuchet MS" panose="020B0603020202020204" pitchFamily="34" charset="0"/>
              </a:rPr>
              <a:t>Does there exist a better algorithm?</a:t>
            </a:r>
          </a:p>
          <a:p>
            <a:pPr lvl="1">
              <a:buFont typeface="Wingdings" panose="05000000000000000000" pitchFamily="2" charset="2"/>
              <a:buChar char="ü"/>
            </a:pPr>
            <a:r>
              <a:rPr lang="en-US" altLang="en-US" sz="1800" dirty="0">
                <a:latin typeface="Trebuchet MS" panose="020B0603020202020204" pitchFamily="34" charset="0"/>
              </a:rPr>
              <a:t>Lower bounds</a:t>
            </a:r>
          </a:p>
          <a:p>
            <a:pPr lvl="1">
              <a:buFont typeface="Wingdings" panose="05000000000000000000" pitchFamily="2" charset="2"/>
              <a:buChar char="ü"/>
            </a:pPr>
            <a:r>
              <a:rPr lang="en-US" altLang="en-US" sz="1800" dirty="0">
                <a:latin typeface="Trebuchet MS" panose="020B0603020202020204" pitchFamily="34" charset="0"/>
              </a:rPr>
              <a:t>Optimality</a:t>
            </a:r>
          </a:p>
        </p:txBody>
      </p:sp>
    </p:spTree>
    <p:extLst>
      <p:ext uri="{BB962C8B-B14F-4D97-AF65-F5344CB8AC3E}">
        <p14:creationId xmlns:p14="http://schemas.microsoft.com/office/powerpoint/2010/main" val="98360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pPr algn="ctr"/>
            <a:r>
              <a:rPr lang="en-US" b="1" dirty="0">
                <a:latin typeface="Trebuchet MS" panose="020B0603020202020204" pitchFamily="34" charset="0"/>
              </a:rPr>
              <a:t>Theoretical Analysis vs Empirical Analysis</a:t>
            </a:r>
          </a:p>
        </p:txBody>
      </p:sp>
      <p:sp>
        <p:nvSpPr>
          <p:cNvPr id="3" name="Content Placeholder 2"/>
          <p:cNvSpPr>
            <a:spLocks noGrp="1"/>
          </p:cNvSpPr>
          <p:nvPr>
            <p:ph idx="1"/>
          </p:nvPr>
        </p:nvSpPr>
        <p:spPr>
          <a:xfrm>
            <a:off x="1676400" y="1143000"/>
            <a:ext cx="8991600" cy="4018935"/>
          </a:xfrm>
        </p:spPr>
        <p:txBody>
          <a:bodyPr>
            <a:normAutofit lnSpcReduction="10000"/>
          </a:bodyPr>
          <a:lstStyle/>
          <a:p>
            <a:r>
              <a:rPr lang="en-US" sz="2800" dirty="0">
                <a:latin typeface="Trebuchet MS" panose="020B0603020202020204" pitchFamily="34" charset="0"/>
              </a:rPr>
              <a:t>Empirical Analysis:</a:t>
            </a:r>
          </a:p>
          <a:p>
            <a:pPr>
              <a:buNone/>
            </a:pPr>
            <a:r>
              <a:rPr lang="en-US" sz="2000" dirty="0">
                <a:latin typeface="Trebuchet MS" panose="020B0603020202020204" pitchFamily="34" charset="0"/>
              </a:rPr>
              <a:t>	Implement the algorithm in a specific language, execute it, and </a:t>
            </a:r>
            <a:r>
              <a:rPr lang="en-US" sz="2000" b="1" dirty="0">
                <a:effectLst>
                  <a:outerShdw blurRad="38100" dist="38100" dir="2700000" algn="tl">
                    <a:srgbClr val="000000">
                      <a:alpha val="43137"/>
                    </a:srgbClr>
                  </a:outerShdw>
                </a:effectLst>
                <a:latin typeface="Trebuchet MS" panose="020B0603020202020204" pitchFamily="34" charset="0"/>
              </a:rPr>
              <a:t>measure performance</a:t>
            </a:r>
            <a:r>
              <a:rPr lang="en-US" sz="2000" dirty="0">
                <a:latin typeface="Trebuchet MS" panose="020B0603020202020204" pitchFamily="34" charset="0"/>
              </a:rPr>
              <a:t> parameters of interest (generally, </a:t>
            </a:r>
            <a:r>
              <a:rPr lang="en-US" sz="2000" b="1" dirty="0">
                <a:effectLst>
                  <a:outerShdw blurRad="38100" dist="38100" dir="2700000" algn="tl">
                    <a:srgbClr val="000000">
                      <a:alpha val="43137"/>
                    </a:srgbClr>
                  </a:outerShdw>
                </a:effectLst>
                <a:latin typeface="Trebuchet MS" panose="020B0603020202020204" pitchFamily="34" charset="0"/>
              </a:rPr>
              <a:t>time </a:t>
            </a:r>
            <a:r>
              <a:rPr lang="en-US" sz="2000" dirty="0">
                <a:latin typeface="Trebuchet MS" panose="020B0603020202020204" pitchFamily="34" charset="0"/>
              </a:rPr>
              <a:t>but space and other parameters may also be of interest) aka “</a:t>
            </a:r>
            <a:r>
              <a:rPr lang="en-US" sz="2000" b="1" dirty="0">
                <a:effectLst>
                  <a:outerShdw blurRad="38100" dist="38100" dir="2700000" algn="tl">
                    <a:srgbClr val="000000">
                      <a:alpha val="43137"/>
                    </a:srgbClr>
                  </a:outerShdw>
                </a:effectLst>
                <a:latin typeface="Trebuchet MS" panose="020B0603020202020204" pitchFamily="34" charset="0"/>
              </a:rPr>
              <a:t>PROFILING</a:t>
            </a:r>
            <a:r>
              <a:rPr lang="en-US" sz="2000" dirty="0">
                <a:latin typeface="Trebuchet MS" panose="020B0603020202020204" pitchFamily="34" charset="0"/>
              </a:rPr>
              <a:t>”</a:t>
            </a:r>
          </a:p>
          <a:p>
            <a:pPr>
              <a:buNone/>
            </a:pPr>
            <a:endParaRPr lang="en-US" sz="2000" dirty="0">
              <a:latin typeface="Trebuchet MS" panose="020B0603020202020204" pitchFamily="34" charset="0"/>
            </a:endParaRPr>
          </a:p>
          <a:p>
            <a:r>
              <a:rPr lang="en-US" sz="2400" dirty="0">
                <a:latin typeface="Trebuchet MS" panose="020B0603020202020204" pitchFamily="34" charset="0"/>
              </a:rPr>
              <a:t>Theoretical (a priori) Analysis:</a:t>
            </a:r>
          </a:p>
          <a:p>
            <a:pPr>
              <a:buNone/>
            </a:pPr>
            <a:r>
              <a:rPr lang="en-US" sz="2000" dirty="0">
                <a:latin typeface="Trebuchet MS" panose="020B0603020202020204" pitchFamily="34" charset="0"/>
              </a:rPr>
              <a:t>	</a:t>
            </a:r>
            <a:r>
              <a:rPr lang="en-US" sz="2000" b="1" dirty="0">
                <a:effectLst>
                  <a:outerShdw blurRad="38100" dist="38100" dir="2700000" algn="tl">
                    <a:srgbClr val="000000">
                      <a:alpha val="43137"/>
                    </a:srgbClr>
                  </a:outerShdw>
                </a:effectLst>
                <a:latin typeface="Trebuchet MS" panose="020B0603020202020204" pitchFamily="34" charset="0"/>
              </a:rPr>
              <a:t>Analyze performance</a:t>
            </a:r>
            <a:r>
              <a:rPr lang="en-US" sz="2000" dirty="0">
                <a:latin typeface="Trebuchet MS" panose="020B0603020202020204" pitchFamily="34" charset="0"/>
              </a:rPr>
              <a:t> of the algorithm independent of implementation in a specific programming language / execution platform!</a:t>
            </a:r>
          </a:p>
          <a:p>
            <a:pPr>
              <a:buNone/>
            </a:pPr>
            <a:endParaRPr lang="en-US" sz="2000" dirty="0">
              <a:latin typeface="Trebuchet MS" panose="020B0603020202020204" pitchFamily="34" charset="0"/>
            </a:endParaRPr>
          </a:p>
          <a:p>
            <a:r>
              <a:rPr lang="en-US" sz="2400" b="1" dirty="0">
                <a:latin typeface="Trebuchet MS" panose="020B0603020202020204" pitchFamily="34" charset="0"/>
              </a:rPr>
              <a:t>Advantages / Disadvantages ?</a:t>
            </a:r>
          </a:p>
        </p:txBody>
      </p:sp>
      <p:sp>
        <p:nvSpPr>
          <p:cNvPr id="4" name="Footer Placeholder 3"/>
          <p:cNvSpPr>
            <a:spLocks noGrp="1"/>
          </p:cNvSpPr>
          <p:nvPr>
            <p:ph type="ftr" sz="quarter" idx="11"/>
          </p:nvPr>
        </p:nvSpPr>
        <p:spPr>
          <a:xfrm>
            <a:off x="0" y="6480175"/>
            <a:ext cx="7827659" cy="377825"/>
          </a:xfrm>
        </p:spPr>
        <p:txBody>
          <a:bodyPr/>
          <a:lstStyle/>
          <a:p>
            <a:r>
              <a:rPr lang="en-US" dirty="0"/>
              <a:t>Dr. K. Rajanikanth, Bangalore</a:t>
            </a:r>
          </a:p>
        </p:txBody>
      </p:sp>
    </p:spTree>
    <p:extLst>
      <p:ext uri="{BB962C8B-B14F-4D97-AF65-F5344CB8AC3E}">
        <p14:creationId xmlns:p14="http://schemas.microsoft.com/office/powerpoint/2010/main" val="3982140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10911"/>
            <a:ext cx="12192000" cy="105594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ctr"/>
            <a:r>
              <a:rPr lang="en-US" altLang="en-US" dirty="0">
                <a:latin typeface="Trebuchet MS" panose="020B0603020202020204" pitchFamily="34" charset="0"/>
              </a:rPr>
              <a:t>What is an algorithm?</a:t>
            </a:r>
          </a:p>
        </p:txBody>
      </p:sp>
      <p:sp>
        <p:nvSpPr>
          <p:cNvPr id="112643" name="Rectangle 3"/>
          <p:cNvSpPr>
            <a:spLocks noGrp="1" noChangeArrowheads="1"/>
          </p:cNvSpPr>
          <p:nvPr>
            <p:ph idx="1"/>
          </p:nvPr>
        </p:nvSpPr>
        <p:spPr>
          <a:xfrm>
            <a:off x="1" y="1369424"/>
            <a:ext cx="12192000" cy="1161054"/>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noAutofit/>
          </a:bodyPr>
          <a:lstStyle/>
          <a:p>
            <a:pPr algn="ctr">
              <a:buFont typeface="Monotype Sorts" pitchFamily="2" charset="2"/>
              <a:buNone/>
            </a:pPr>
            <a:r>
              <a:rPr lang="en-US" altLang="en-US" sz="2400" dirty="0">
                <a:latin typeface="Trebuchet MS" panose="020B0603020202020204" pitchFamily="34" charset="0"/>
              </a:rPr>
              <a:t>An </a:t>
            </a:r>
            <a:r>
              <a:rPr lang="en-US" altLang="en-US" sz="2400" i="1" u="sng" dirty="0">
                <a:latin typeface="Trebuchet MS" panose="020B0603020202020204" pitchFamily="34" charset="0"/>
              </a:rPr>
              <a:t>algorithm</a:t>
            </a:r>
            <a:r>
              <a:rPr lang="en-US" altLang="en-US" sz="2400" dirty="0">
                <a:latin typeface="Trebuchet MS" panose="020B0603020202020204" pitchFamily="34" charset="0"/>
              </a:rPr>
              <a:t> is a sequence of unambiguous instructions for solving a problem, i.e., for obtaining a required output for any legitimate input in a finite amount of time.</a:t>
            </a:r>
            <a:br>
              <a:rPr lang="en-US" altLang="en-US" sz="2400" dirty="0">
                <a:latin typeface="Trebuchet MS" panose="020B0603020202020204" pitchFamily="34" charset="0"/>
              </a:rPr>
            </a:br>
            <a:br>
              <a:rPr lang="en-US" altLang="en-US" sz="2400" dirty="0">
                <a:latin typeface="Trebuchet MS" panose="020B0603020202020204" pitchFamily="34" charset="0"/>
              </a:rPr>
            </a:br>
            <a:endParaRPr lang="en-US" altLang="en-US" sz="2400" dirty="0">
              <a:latin typeface="Trebuchet MS" panose="020B0603020202020204" pitchFamily="34" charset="0"/>
            </a:endParaRPr>
          </a:p>
          <a:p>
            <a:pPr algn="ctr">
              <a:buFont typeface="Monotype Sorts" pitchFamily="2" charset="2"/>
              <a:buNone/>
            </a:pPr>
            <a:endParaRPr lang="en-US" altLang="en-US" sz="2400" dirty="0"/>
          </a:p>
        </p:txBody>
      </p:sp>
      <p:sp>
        <p:nvSpPr>
          <p:cNvPr id="112652" name="Rectangle 12"/>
          <p:cNvSpPr>
            <a:spLocks noChangeArrowheads="1"/>
          </p:cNvSpPr>
          <p:nvPr/>
        </p:nvSpPr>
        <p:spPr bwMode="auto">
          <a:xfrm>
            <a:off x="4810125" y="5334000"/>
            <a:ext cx="2743200" cy="7620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r>
              <a:rPr lang="en-US" altLang="en-US" sz="2400" dirty="0">
                <a:latin typeface="Trebuchet MS" panose="020B0603020202020204" pitchFamily="34" charset="0"/>
              </a:rPr>
              <a:t>“computer” </a:t>
            </a:r>
          </a:p>
        </p:txBody>
      </p:sp>
      <p:sp>
        <p:nvSpPr>
          <p:cNvPr id="112653" name="Line 13"/>
          <p:cNvSpPr>
            <a:spLocks noChangeShapeType="1"/>
          </p:cNvSpPr>
          <p:nvPr/>
        </p:nvSpPr>
        <p:spPr bwMode="auto">
          <a:xfrm>
            <a:off x="6105525" y="3657600"/>
            <a:ext cx="0" cy="60960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12654" name="Line 14"/>
          <p:cNvSpPr>
            <a:spLocks noChangeShapeType="1"/>
          </p:cNvSpPr>
          <p:nvPr/>
        </p:nvSpPr>
        <p:spPr bwMode="auto">
          <a:xfrm>
            <a:off x="6105525" y="4876800"/>
            <a:ext cx="0" cy="45720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12655" name="Text Box 15"/>
          <p:cNvSpPr txBox="1">
            <a:spLocks noChangeArrowheads="1"/>
          </p:cNvSpPr>
          <p:nvPr/>
        </p:nvSpPr>
        <p:spPr bwMode="auto">
          <a:xfrm>
            <a:off x="5497514" y="3124201"/>
            <a:ext cx="1362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0"/>
              </a:spcBef>
              <a:spcAft>
                <a:spcPct val="0"/>
              </a:spcAft>
            </a:pPr>
            <a:r>
              <a:rPr lang="en-US" altLang="en-US" sz="2400" dirty="0">
                <a:latin typeface="Trebuchet MS" panose="020B0603020202020204" pitchFamily="34" charset="0"/>
              </a:rPr>
              <a:t>problem</a:t>
            </a:r>
          </a:p>
        </p:txBody>
      </p:sp>
      <p:sp>
        <p:nvSpPr>
          <p:cNvPr id="112656" name="Text Box 16"/>
          <p:cNvSpPr txBox="1">
            <a:spLocks noChangeArrowheads="1"/>
          </p:cNvSpPr>
          <p:nvPr/>
        </p:nvSpPr>
        <p:spPr bwMode="auto">
          <a:xfrm>
            <a:off x="5419408" y="4267201"/>
            <a:ext cx="1510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400" dirty="0">
                <a:latin typeface="Trebuchet MS" panose="020B0603020202020204" pitchFamily="34" charset="0"/>
              </a:rPr>
              <a:t>algorithm</a:t>
            </a:r>
          </a:p>
        </p:txBody>
      </p:sp>
      <p:sp>
        <p:nvSpPr>
          <p:cNvPr id="112657" name="Text Box 17"/>
          <p:cNvSpPr txBox="1">
            <a:spLocks noChangeArrowheads="1"/>
          </p:cNvSpPr>
          <p:nvPr/>
        </p:nvSpPr>
        <p:spPr bwMode="auto">
          <a:xfrm>
            <a:off x="2412999" y="5554661"/>
            <a:ext cx="11985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400" dirty="0">
                <a:latin typeface="Trebuchet MS" panose="020B0603020202020204" pitchFamily="34" charset="0"/>
              </a:rPr>
              <a:t>input</a:t>
            </a:r>
          </a:p>
        </p:txBody>
      </p:sp>
      <p:sp>
        <p:nvSpPr>
          <p:cNvPr id="112658" name="Text Box 18"/>
          <p:cNvSpPr txBox="1">
            <a:spLocks noChangeArrowheads="1"/>
          </p:cNvSpPr>
          <p:nvPr/>
        </p:nvSpPr>
        <p:spPr bwMode="auto">
          <a:xfrm>
            <a:off x="8686800" y="5554662"/>
            <a:ext cx="11985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400" dirty="0">
                <a:latin typeface="Trebuchet MS" panose="020B0603020202020204" pitchFamily="34" charset="0"/>
              </a:rPr>
              <a:t>output</a:t>
            </a:r>
          </a:p>
        </p:txBody>
      </p:sp>
      <p:sp>
        <p:nvSpPr>
          <p:cNvPr id="112659" name="Line 19"/>
          <p:cNvSpPr>
            <a:spLocks noChangeShapeType="1"/>
          </p:cNvSpPr>
          <p:nvPr/>
        </p:nvSpPr>
        <p:spPr bwMode="auto">
          <a:xfrm>
            <a:off x="3581400" y="5791200"/>
            <a:ext cx="1219200" cy="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12660" name="Line 20"/>
          <p:cNvSpPr>
            <a:spLocks noChangeShapeType="1"/>
          </p:cNvSpPr>
          <p:nvPr/>
        </p:nvSpPr>
        <p:spPr bwMode="auto">
          <a:xfrm>
            <a:off x="7543800" y="5791200"/>
            <a:ext cx="1143000" cy="0"/>
          </a:xfrm>
          <a:prstGeom prst="line">
            <a:avLst/>
          </a:prstGeom>
          <a:ln>
            <a:headEnd type="none" w="sm" len="sm"/>
            <a:tailEnd type="triangle" w="med" len="med"/>
          </a:ln>
        </p:spPr>
        <p:style>
          <a:lnRef idx="2">
            <a:schemeClr val="accent2"/>
          </a:lnRef>
          <a:fillRef idx="1">
            <a:schemeClr val="lt1"/>
          </a:fillRef>
          <a:effectRef idx="0">
            <a:schemeClr val="accent2"/>
          </a:effectRef>
          <a:fontRef idx="minor">
            <a:schemeClr val="dk1"/>
          </a:fontRef>
        </p:style>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550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0"/>
            <a:ext cx="12192000" cy="1091381"/>
          </a:xfrm>
        </p:spPr>
        <p:txBody>
          <a:bodyPr/>
          <a:lstStyle/>
          <a:p>
            <a:pPr algn="ctr">
              <a:defRPr/>
            </a:pPr>
            <a:r>
              <a:rPr lang="en-US" dirty="0">
                <a:latin typeface="Trebuchet MS" panose="020B0603020202020204" pitchFamily="34" charset="0"/>
              </a:rPr>
              <a:t>Empirical analysis of time efficiency</a:t>
            </a:r>
          </a:p>
        </p:txBody>
      </p:sp>
      <p:sp>
        <p:nvSpPr>
          <p:cNvPr id="195587" name="Rectangle 3"/>
          <p:cNvSpPr>
            <a:spLocks noGrp="1" noChangeArrowheads="1"/>
          </p:cNvSpPr>
          <p:nvPr>
            <p:ph type="body" idx="1"/>
          </p:nvPr>
        </p:nvSpPr>
        <p:spPr>
          <a:xfrm>
            <a:off x="685801" y="1091381"/>
            <a:ext cx="10131425" cy="4807974"/>
          </a:xfrm>
        </p:spPr>
        <p:txBody>
          <a:bodyPr>
            <a:normAutofit/>
          </a:bodyPr>
          <a:lstStyle/>
          <a:p>
            <a:pPr>
              <a:buFont typeface="Wingdings" panose="05000000000000000000" pitchFamily="2" charset="2"/>
              <a:buChar char="§"/>
              <a:defRPr/>
            </a:pPr>
            <a:r>
              <a:rPr lang="en-US" sz="2000" dirty="0">
                <a:latin typeface="Trebuchet MS" panose="020B0603020202020204" pitchFamily="34" charset="0"/>
              </a:rPr>
              <a:t>Select a specific (typical) sample of inputs</a:t>
            </a:r>
          </a:p>
          <a:p>
            <a:pPr>
              <a:buFont typeface="Wingdings" panose="05000000000000000000" pitchFamily="2" charset="2"/>
              <a:buChar char="§"/>
              <a:defRPr/>
            </a:pPr>
            <a:r>
              <a:rPr lang="en-US" sz="2000" dirty="0">
                <a:latin typeface="Trebuchet MS" panose="020B0603020202020204" pitchFamily="34" charset="0"/>
              </a:rPr>
              <a:t>Use physical unit of time (e.g.,  milliseconds)</a:t>
            </a:r>
          </a:p>
          <a:p>
            <a:pPr marL="0" indent="0">
              <a:buNone/>
              <a:defRPr/>
            </a:pPr>
            <a:r>
              <a:rPr lang="en-US" sz="2000" dirty="0">
                <a:latin typeface="Trebuchet MS" panose="020B0603020202020204" pitchFamily="34" charset="0"/>
              </a:rPr>
              <a:t>or</a:t>
            </a:r>
          </a:p>
          <a:p>
            <a:pPr>
              <a:buFont typeface="Wingdings" panose="05000000000000000000" pitchFamily="2" charset="2"/>
              <a:buChar char="§"/>
              <a:defRPr/>
            </a:pPr>
            <a:r>
              <a:rPr lang="en-US" sz="2000" dirty="0">
                <a:latin typeface="Trebuchet MS" panose="020B0603020202020204" pitchFamily="34" charset="0"/>
              </a:rPr>
              <a:t>Count actual number of basic operation’s executions</a:t>
            </a:r>
          </a:p>
          <a:p>
            <a:pPr>
              <a:buFont typeface="Wingdings" panose="05000000000000000000" pitchFamily="2" charset="2"/>
              <a:buChar char="§"/>
              <a:defRPr/>
            </a:pPr>
            <a:r>
              <a:rPr lang="en-US" sz="2000" dirty="0">
                <a:latin typeface="Trebuchet MS" panose="020B0603020202020204" pitchFamily="34" charset="0"/>
              </a:rPr>
              <a:t>Code the algorithm in an actual programming language and validate it.</a:t>
            </a:r>
          </a:p>
          <a:p>
            <a:pPr>
              <a:buFont typeface="Wingdings" panose="05000000000000000000" pitchFamily="2" charset="2"/>
              <a:buChar char="§"/>
              <a:defRPr/>
            </a:pPr>
            <a:r>
              <a:rPr lang="en-US" sz="2000" dirty="0">
                <a:latin typeface="Trebuchet MS" panose="020B0603020202020204" pitchFamily="34" charset="0"/>
              </a:rPr>
              <a:t>Run the program with the chosen input data</a:t>
            </a:r>
          </a:p>
          <a:p>
            <a:pPr>
              <a:buFont typeface="Wingdings" panose="05000000000000000000" pitchFamily="2" charset="2"/>
              <a:buChar char="§"/>
              <a:defRPr/>
            </a:pPr>
            <a:r>
              <a:rPr lang="en-US" sz="2000" dirty="0">
                <a:latin typeface="Trebuchet MS" panose="020B0603020202020204" pitchFamily="34" charset="0"/>
              </a:rPr>
              <a:t>Analyze the empirical data</a:t>
            </a:r>
          </a:p>
          <a:p>
            <a:pPr>
              <a:buFont typeface="Wingdings" panose="05000000000000000000" pitchFamily="2" charset="2"/>
              <a:buChar char="§"/>
              <a:defRPr/>
            </a:pPr>
            <a:endParaRPr lang="en-US" sz="2000" i="1" dirty="0">
              <a:latin typeface="Trebuchet MS" panose="020B0603020202020204" pitchFamily="34" charset="0"/>
            </a:endParaRPr>
          </a:p>
          <a:p>
            <a:pPr marL="0" indent="0">
              <a:buNone/>
              <a:defRPr/>
            </a:pPr>
            <a:r>
              <a:rPr lang="en-US" sz="2800" i="1" dirty="0">
                <a:latin typeface="Trebuchet MS" panose="020B0603020202020204" pitchFamily="34" charset="0"/>
              </a:rPr>
              <a:t>Not discussed any more!</a:t>
            </a:r>
          </a:p>
        </p:txBody>
      </p:sp>
    </p:spTree>
    <p:extLst>
      <p:ext uri="{BB962C8B-B14F-4D97-AF65-F5344CB8AC3E}">
        <p14:creationId xmlns:p14="http://schemas.microsoft.com/office/powerpoint/2010/main" val="2662483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3503" y="2757947"/>
            <a:ext cx="10131427" cy="736323"/>
          </a:xfrm>
        </p:spPr>
        <p:txBody>
          <a:bodyPr>
            <a:noAutofit/>
          </a:bodyPr>
          <a:lstStyle/>
          <a:p>
            <a:pPr algn="ctr"/>
            <a:r>
              <a:rPr lang="en-IN" sz="4800" dirty="0">
                <a:latin typeface="Trebuchet MS" panose="020B0603020202020204" pitchFamily="34" charset="0"/>
              </a:rPr>
              <a:t>Apriori Analysis</a:t>
            </a:r>
            <a:br>
              <a:rPr lang="en-IN" sz="4800" dirty="0">
                <a:latin typeface="Trebuchet MS" panose="020B0603020202020204" pitchFamily="34" charset="0"/>
              </a:rPr>
            </a:br>
            <a:r>
              <a:rPr lang="en-IN" sz="4800" dirty="0">
                <a:latin typeface="Trebuchet MS" panose="020B0603020202020204" pitchFamily="34" charset="0"/>
              </a:rPr>
              <a:t>ANALYSIS FRAMEWORK</a:t>
            </a:r>
          </a:p>
        </p:txBody>
      </p:sp>
    </p:spTree>
    <p:extLst>
      <p:ext uri="{BB962C8B-B14F-4D97-AF65-F5344CB8AC3E}">
        <p14:creationId xmlns:p14="http://schemas.microsoft.com/office/powerpoint/2010/main" val="305169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9665"/>
            <a:ext cx="12192000" cy="1115961"/>
          </a:xfrm>
        </p:spPr>
        <p:txBody>
          <a:bodyPr/>
          <a:lstStyle/>
          <a:p>
            <a:pPr algn="ctr"/>
            <a:r>
              <a:rPr lang="en-IN" dirty="0">
                <a:latin typeface="Trebuchet MS" panose="020B0603020202020204" pitchFamily="34" charset="0"/>
              </a:rPr>
              <a:t>Measuring an input’s size</a:t>
            </a:r>
          </a:p>
        </p:txBody>
      </p:sp>
      <p:sp>
        <p:nvSpPr>
          <p:cNvPr id="11" name="TextBox 10"/>
          <p:cNvSpPr txBox="1"/>
          <p:nvPr/>
        </p:nvSpPr>
        <p:spPr>
          <a:xfrm>
            <a:off x="484238" y="1519084"/>
            <a:ext cx="11223523" cy="5078313"/>
          </a:xfrm>
          <a:prstGeom prst="rect">
            <a:avLst/>
          </a:prstGeom>
          <a:noFill/>
        </p:spPr>
        <p:txBody>
          <a:bodyPr wrap="square" rtlCol="0">
            <a:spAutoFit/>
          </a:bodyPr>
          <a:lstStyle/>
          <a:p>
            <a:r>
              <a:rPr lang="en-IN" sz="2400" dirty="0">
                <a:latin typeface="Trebuchet MS" panose="020B0603020202020204" pitchFamily="34" charset="0"/>
              </a:rPr>
              <a:t>Intuition: Most of the algorithms run longer on larger inputs. </a:t>
            </a:r>
          </a:p>
          <a:p>
            <a:endParaRPr lang="en-IN" sz="2400" dirty="0">
              <a:latin typeface="Trebuchet MS" panose="020B0603020202020204" pitchFamily="34" charset="0"/>
            </a:endParaRPr>
          </a:p>
          <a:p>
            <a:r>
              <a:rPr lang="en-IN" sz="2400" dirty="0">
                <a:latin typeface="Trebuchet MS" panose="020B0603020202020204" pitchFamily="34" charset="0"/>
              </a:rPr>
              <a:t>Examples:</a:t>
            </a:r>
          </a:p>
          <a:p>
            <a:endParaRPr lang="en-IN" sz="2000" dirty="0">
              <a:latin typeface="Trebuchet MS" panose="020B0603020202020204" pitchFamily="34" charset="0"/>
            </a:endParaRPr>
          </a:p>
          <a:p>
            <a:pPr marL="457200" indent="-457200">
              <a:buFont typeface="+mj-lt"/>
              <a:buAutoNum type="arabicPeriod"/>
            </a:pPr>
            <a:r>
              <a:rPr lang="en-IN" sz="2000" dirty="0">
                <a:latin typeface="Trebuchet MS" panose="020B0603020202020204" pitchFamily="34" charset="0"/>
              </a:rPr>
              <a:t>Sorting takes longer time for larger inputs</a:t>
            </a:r>
          </a:p>
          <a:p>
            <a:pPr marL="457200" indent="-457200">
              <a:buFont typeface="+mj-lt"/>
              <a:buAutoNum type="arabicPeriod"/>
            </a:pPr>
            <a:r>
              <a:rPr lang="en-IN" sz="2000" dirty="0">
                <a:latin typeface="Trebuchet MS" panose="020B0603020202020204" pitchFamily="34" charset="0"/>
              </a:rPr>
              <a:t>It takes more time to multiply larger matrices</a:t>
            </a:r>
          </a:p>
          <a:p>
            <a:endParaRPr lang="en-IN" sz="2400" dirty="0">
              <a:latin typeface="Trebuchet MS" panose="020B0603020202020204" pitchFamily="34" charset="0"/>
            </a:endParaRPr>
          </a:p>
          <a:p>
            <a:r>
              <a:rPr lang="en-IN" sz="3200" i="1" dirty="0">
                <a:latin typeface="Trebuchet MS" panose="020B0603020202020204" pitchFamily="34" charset="0"/>
              </a:rPr>
              <a:t>Therefore, logically, we can calculate the efficiency of an algorithm as a function of ‘n’ which indicates the algorithm’s input size.</a:t>
            </a:r>
          </a:p>
          <a:p>
            <a:endParaRPr lang="en-IN" sz="2400" dirty="0">
              <a:latin typeface="Trebuchet MS" panose="020B0603020202020204" pitchFamily="34" charset="0"/>
            </a:endParaRPr>
          </a:p>
          <a:p>
            <a:endParaRPr lang="en-IN" sz="2400" dirty="0">
              <a:latin typeface="Trebuchet MS" panose="020B0603020202020204" pitchFamily="34" charset="0"/>
            </a:endParaRPr>
          </a:p>
          <a:p>
            <a:endParaRPr lang="en-IN" sz="2400" dirty="0">
              <a:latin typeface="Trebuchet MS" panose="020B0603020202020204" pitchFamily="34" charset="0"/>
            </a:endParaRPr>
          </a:p>
        </p:txBody>
      </p:sp>
    </p:spTree>
    <p:extLst>
      <p:ext uri="{BB962C8B-B14F-4D97-AF65-F5344CB8AC3E}">
        <p14:creationId xmlns:p14="http://schemas.microsoft.com/office/powerpoint/2010/main" val="1975477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9665"/>
            <a:ext cx="12192000" cy="1115961"/>
          </a:xfrm>
        </p:spPr>
        <p:txBody>
          <a:bodyPr/>
          <a:lstStyle/>
          <a:p>
            <a:pPr algn="ctr"/>
            <a:r>
              <a:rPr lang="en-IN" dirty="0">
                <a:latin typeface="Trebuchet MS" panose="020B0603020202020204" pitchFamily="34" charset="0"/>
              </a:rPr>
              <a:t>EXAMPLES FOR Measuring an input’s size</a:t>
            </a:r>
          </a:p>
        </p:txBody>
      </p:sp>
      <p:sp>
        <p:nvSpPr>
          <p:cNvPr id="11" name="TextBox 10"/>
          <p:cNvSpPr txBox="1"/>
          <p:nvPr/>
        </p:nvSpPr>
        <p:spPr>
          <a:xfrm>
            <a:off x="484238" y="1519084"/>
            <a:ext cx="11223523" cy="5262979"/>
          </a:xfrm>
          <a:prstGeom prst="rect">
            <a:avLst/>
          </a:prstGeom>
          <a:noFill/>
        </p:spPr>
        <p:txBody>
          <a:bodyPr wrap="square" rtlCol="0">
            <a:spAutoFit/>
          </a:bodyPr>
          <a:lstStyle/>
          <a:p>
            <a:endParaRPr lang="en-IN" sz="2400" dirty="0">
              <a:latin typeface="Trebuchet MS" panose="020B0603020202020204" pitchFamily="34" charset="0"/>
            </a:endParaRPr>
          </a:p>
          <a:p>
            <a:pPr marL="457200" indent="-457200">
              <a:buFont typeface="+mj-lt"/>
              <a:buAutoNum type="arabicPeriod"/>
            </a:pPr>
            <a:r>
              <a:rPr lang="en-IN" sz="2400" dirty="0">
                <a:latin typeface="Trebuchet MS" panose="020B0603020202020204" pitchFamily="34" charset="0"/>
              </a:rPr>
              <a:t>Sorting</a:t>
            </a:r>
          </a:p>
          <a:p>
            <a:pPr marL="457200" indent="-457200">
              <a:buFont typeface="+mj-lt"/>
              <a:buAutoNum type="arabicPeriod"/>
            </a:pPr>
            <a:r>
              <a:rPr lang="en-IN" sz="2400" dirty="0">
                <a:latin typeface="Trebuchet MS" panose="020B0603020202020204" pitchFamily="34" charset="0"/>
              </a:rPr>
              <a:t>Primality Testing</a:t>
            </a:r>
          </a:p>
          <a:p>
            <a:pPr marL="457200" indent="-457200">
              <a:buFont typeface="+mj-lt"/>
              <a:buAutoNum type="arabicPeriod"/>
            </a:pPr>
            <a:r>
              <a:rPr lang="en-IN" sz="2400" dirty="0">
                <a:latin typeface="Trebuchet MS" panose="020B0603020202020204" pitchFamily="34" charset="0"/>
              </a:rPr>
              <a:t>Computing the average of n numbers</a:t>
            </a:r>
          </a:p>
          <a:p>
            <a:pPr marL="457200" indent="-457200">
              <a:buFont typeface="+mj-lt"/>
              <a:buAutoNum type="arabicPeriod"/>
            </a:pPr>
            <a:r>
              <a:rPr lang="en-IN" sz="2400" dirty="0">
                <a:latin typeface="Trebuchet MS" panose="020B0603020202020204" pitchFamily="34" charset="0"/>
              </a:rPr>
              <a:t>Computing n/n!</a:t>
            </a:r>
          </a:p>
          <a:p>
            <a:pPr marL="457200" indent="-457200">
              <a:buFont typeface="+mj-lt"/>
              <a:buAutoNum type="arabicPeriod"/>
            </a:pPr>
            <a:r>
              <a:rPr lang="en-IN" sz="2400" dirty="0">
                <a:latin typeface="Trebuchet MS" panose="020B0603020202020204" pitchFamily="34" charset="0"/>
              </a:rPr>
              <a:t>Finding the largest element in a list of n numbers</a:t>
            </a:r>
          </a:p>
          <a:p>
            <a:pPr marL="457200" indent="-457200">
              <a:buFont typeface="+mj-lt"/>
              <a:buAutoNum type="arabicPeriod"/>
            </a:pPr>
            <a:r>
              <a:rPr lang="en-IN" sz="2400" dirty="0">
                <a:latin typeface="Trebuchet MS" panose="020B0603020202020204" pitchFamily="34" charset="0"/>
              </a:rPr>
              <a:t>Spell Checking</a:t>
            </a:r>
          </a:p>
          <a:p>
            <a:pPr marL="457200" indent="-457200">
              <a:buFont typeface="+mj-lt"/>
              <a:buAutoNum type="arabicPeriod"/>
            </a:pPr>
            <a:r>
              <a:rPr lang="en-IN" sz="2400" dirty="0">
                <a:latin typeface="Trebuchet MS" panose="020B0603020202020204" pitchFamily="34" charset="0"/>
              </a:rPr>
              <a:t>String Matching</a:t>
            </a:r>
          </a:p>
          <a:p>
            <a:pPr marL="457200" indent="-457200">
              <a:buFont typeface="+mj-lt"/>
              <a:buAutoNum type="arabicPeriod"/>
            </a:pPr>
            <a:r>
              <a:rPr lang="en-IN" sz="2400" dirty="0">
                <a:latin typeface="Trebuchet MS" panose="020B0603020202020204" pitchFamily="34" charset="0"/>
              </a:rPr>
              <a:t>Evaluating a polynomial</a:t>
            </a:r>
          </a:p>
          <a:p>
            <a:pPr marL="457200" indent="-457200">
              <a:buFont typeface="+mj-lt"/>
              <a:buAutoNum type="arabicPeriod"/>
            </a:pPr>
            <a:r>
              <a:rPr lang="en-IN" sz="2400" dirty="0">
                <a:latin typeface="Trebuchet MS" panose="020B0603020202020204" pitchFamily="34" charset="0"/>
              </a:rPr>
              <a:t>Reverse display a list of n numbers</a:t>
            </a:r>
          </a:p>
          <a:p>
            <a:pPr marL="457200" indent="-457200">
              <a:buFont typeface="+mj-lt"/>
              <a:buAutoNum type="arabicPeriod"/>
            </a:pPr>
            <a:r>
              <a:rPr lang="en-IN" sz="2400" dirty="0">
                <a:latin typeface="Trebuchet MS" panose="020B0603020202020204" pitchFamily="34" charset="0"/>
              </a:rPr>
              <a:t>Reverse a list of numbers</a:t>
            </a:r>
          </a:p>
          <a:p>
            <a:endParaRPr lang="en-IN" sz="2400" dirty="0">
              <a:latin typeface="Trebuchet MS" panose="020B0603020202020204" pitchFamily="34" charset="0"/>
            </a:endParaRPr>
          </a:p>
          <a:p>
            <a:endParaRPr lang="en-IN" sz="2400" dirty="0">
              <a:latin typeface="Trebuchet MS" panose="020B0603020202020204" pitchFamily="34" charset="0"/>
            </a:endParaRPr>
          </a:p>
          <a:p>
            <a:endParaRPr lang="en-IN" sz="2400" dirty="0">
              <a:latin typeface="Trebuchet MS" panose="020B0603020202020204" pitchFamily="34" charset="0"/>
            </a:endParaRPr>
          </a:p>
        </p:txBody>
      </p:sp>
    </p:spTree>
    <p:extLst>
      <p:ext uri="{BB962C8B-B14F-4D97-AF65-F5344CB8AC3E}">
        <p14:creationId xmlns:p14="http://schemas.microsoft.com/office/powerpoint/2010/main" val="1372074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0" y="0"/>
            <a:ext cx="12192000" cy="1219201"/>
          </a:xfrm>
        </p:spPr>
        <p:txBody>
          <a:bodyPr/>
          <a:lstStyle/>
          <a:p>
            <a:pPr algn="ctr"/>
            <a:r>
              <a:rPr lang="en-US" altLang="en-US" dirty="0">
                <a:latin typeface="Trebuchet MS" panose="020B0603020202020204" pitchFamily="34" charset="0"/>
              </a:rPr>
              <a:t>Theoretical analysis of time efficiency</a:t>
            </a:r>
          </a:p>
        </p:txBody>
      </p:sp>
      <p:sp>
        <p:nvSpPr>
          <p:cNvPr id="190467" name="Rectangle 3"/>
          <p:cNvSpPr>
            <a:spLocks noGrp="1" noChangeArrowheads="1"/>
          </p:cNvSpPr>
          <p:nvPr>
            <p:ph idx="1"/>
          </p:nvPr>
        </p:nvSpPr>
        <p:spPr>
          <a:xfrm>
            <a:off x="1943100" y="1170041"/>
            <a:ext cx="8305800" cy="4620241"/>
          </a:xfrm>
        </p:spPr>
        <p:txBody>
          <a:bodyPr>
            <a:normAutofit/>
          </a:bodyPr>
          <a:lstStyle/>
          <a:p>
            <a:pPr>
              <a:buFont typeface="Wingdings" panose="05000000000000000000" pitchFamily="2" charset="2"/>
              <a:buChar char="§"/>
            </a:pPr>
            <a:r>
              <a:rPr lang="en-US" altLang="en-US" sz="2000" dirty="0">
                <a:latin typeface="Trebuchet MS" panose="020B0603020202020204" pitchFamily="34" charset="0"/>
              </a:rPr>
              <a:t>Time efficiency is analyzed by determining the number of repetitions of the </a:t>
            </a:r>
            <a:r>
              <a:rPr lang="en-US" altLang="en-US" sz="2000" i="1" u="sng" dirty="0">
                <a:latin typeface="Trebuchet MS" panose="020B0603020202020204" pitchFamily="34" charset="0"/>
              </a:rPr>
              <a:t>basic operation</a:t>
            </a:r>
            <a:r>
              <a:rPr lang="en-US" altLang="en-US" sz="2000" dirty="0">
                <a:latin typeface="Trebuchet MS" panose="020B0603020202020204" pitchFamily="34" charset="0"/>
              </a:rPr>
              <a:t> as a function of </a:t>
            </a:r>
            <a:r>
              <a:rPr lang="en-US" altLang="en-US" sz="2000" i="1" u="sng" dirty="0">
                <a:latin typeface="Trebuchet MS" panose="020B0603020202020204" pitchFamily="34" charset="0"/>
              </a:rPr>
              <a:t>input size</a:t>
            </a:r>
          </a:p>
          <a:p>
            <a:pPr>
              <a:buFont typeface="Wingdings" panose="05000000000000000000" pitchFamily="2" charset="2"/>
              <a:buChar char="§"/>
            </a:pPr>
            <a:endParaRPr lang="en-US" altLang="en-US" sz="2000" i="1" u="sng" dirty="0">
              <a:latin typeface="Trebuchet MS" panose="020B0603020202020204" pitchFamily="34" charset="0"/>
            </a:endParaRPr>
          </a:p>
          <a:p>
            <a:pPr>
              <a:buFont typeface="Wingdings" panose="05000000000000000000" pitchFamily="2" charset="2"/>
              <a:buChar char="§"/>
            </a:pPr>
            <a:r>
              <a:rPr lang="en-US" altLang="en-US" sz="2000" i="1" u="sng" dirty="0">
                <a:latin typeface="Trebuchet MS" panose="020B0603020202020204" pitchFamily="34" charset="0"/>
              </a:rPr>
              <a:t>Basic operation</a:t>
            </a:r>
            <a:r>
              <a:rPr lang="en-US" altLang="en-US" sz="2000" dirty="0">
                <a:latin typeface="Trebuchet MS" panose="020B0603020202020204" pitchFamily="34" charset="0"/>
              </a:rPr>
              <a:t>: the operation that contributes most towards the running time of the algorithm</a:t>
            </a:r>
          </a:p>
          <a:p>
            <a:endParaRPr lang="en-US" altLang="en-US" sz="2000" dirty="0">
              <a:latin typeface="Trebuchet MS" panose="020B0603020202020204" pitchFamily="34" charset="0"/>
            </a:endParaRPr>
          </a:p>
          <a:p>
            <a:endParaRPr lang="en-US" altLang="en-US" sz="2000" dirty="0">
              <a:latin typeface="Trebuchet MS" panose="020B0603020202020204" pitchFamily="34" charset="0"/>
            </a:endParaRPr>
          </a:p>
          <a:p>
            <a:pPr>
              <a:buFont typeface="Monotype Sorts" pitchFamily="2" charset="2"/>
              <a:buNone/>
            </a:pPr>
            <a:r>
              <a:rPr lang="en-US" altLang="en-US" sz="2000" i="1" dirty="0">
                <a:latin typeface="Trebuchet MS" panose="020B0603020202020204" pitchFamily="34" charset="0"/>
              </a:rPr>
              <a:t>                       T</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a:t>
            </a:r>
            <a:r>
              <a:rPr lang="en-US" altLang="en-US" sz="2000" dirty="0">
                <a:latin typeface="Trebuchet MS" panose="020B0603020202020204" pitchFamily="34" charset="0"/>
                <a:cs typeface="Times New Roman" panose="02020603050405020304" pitchFamily="18" charset="0"/>
              </a:rPr>
              <a:t>≈</a:t>
            </a:r>
            <a:r>
              <a:rPr lang="en-US" altLang="en-US" sz="2000" dirty="0">
                <a:latin typeface="Trebuchet MS" panose="020B0603020202020204" pitchFamily="34" charset="0"/>
              </a:rPr>
              <a:t>  </a:t>
            </a:r>
            <a:r>
              <a:rPr lang="en-US" altLang="en-US" sz="2000" i="1" dirty="0">
                <a:latin typeface="Trebuchet MS" panose="020B0603020202020204" pitchFamily="34" charset="0"/>
              </a:rPr>
              <a:t>c</a:t>
            </a:r>
            <a:r>
              <a:rPr lang="en-US" altLang="en-US" sz="2000" i="1" baseline="-25000" dirty="0">
                <a:latin typeface="Trebuchet MS" panose="020B0603020202020204" pitchFamily="34" charset="0"/>
              </a:rPr>
              <a:t>op    *    </a:t>
            </a:r>
            <a:r>
              <a:rPr lang="en-US" altLang="en-US" sz="2000" i="1" dirty="0">
                <a:latin typeface="Trebuchet MS" panose="020B0603020202020204" pitchFamily="34" charset="0"/>
              </a:rPr>
              <a:t>C</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a:t>
            </a:r>
          </a:p>
        </p:txBody>
      </p:sp>
      <p:grpSp>
        <p:nvGrpSpPr>
          <p:cNvPr id="190479" name="Group 15"/>
          <p:cNvGrpSpPr>
            <a:grpSpLocks/>
          </p:cNvGrpSpPr>
          <p:nvPr/>
        </p:nvGrpSpPr>
        <p:grpSpPr bwMode="auto">
          <a:xfrm>
            <a:off x="1881188" y="3771235"/>
            <a:ext cx="6226175" cy="2727326"/>
            <a:chOff x="705" y="2496"/>
            <a:chExt cx="3922" cy="1718"/>
          </a:xfrm>
        </p:grpSpPr>
        <p:sp>
          <p:nvSpPr>
            <p:cNvPr id="190468" name="Text Box 4"/>
            <p:cNvSpPr txBox="1">
              <a:spLocks noChangeArrowheads="1"/>
            </p:cNvSpPr>
            <p:nvPr/>
          </p:nvSpPr>
          <p:spPr bwMode="auto">
            <a:xfrm>
              <a:off x="705" y="3477"/>
              <a:ext cx="103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running time</a:t>
              </a:r>
            </a:p>
          </p:txBody>
        </p:sp>
        <p:sp>
          <p:nvSpPr>
            <p:cNvPr id="190469" name="Text Box 5"/>
            <p:cNvSpPr txBox="1">
              <a:spLocks noChangeArrowheads="1"/>
            </p:cNvSpPr>
            <p:nvPr/>
          </p:nvSpPr>
          <p:spPr bwMode="auto">
            <a:xfrm>
              <a:off x="1605" y="3574"/>
              <a:ext cx="148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execution time</a:t>
              </a:r>
            </a:p>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for basic operation</a:t>
              </a:r>
            </a:p>
          </p:txBody>
        </p:sp>
        <p:sp>
          <p:nvSpPr>
            <p:cNvPr id="190470" name="Text Box 6"/>
            <p:cNvSpPr txBox="1">
              <a:spLocks noChangeArrowheads="1"/>
            </p:cNvSpPr>
            <p:nvPr/>
          </p:nvSpPr>
          <p:spPr bwMode="auto">
            <a:xfrm>
              <a:off x="3176" y="3556"/>
              <a:ext cx="1451" cy="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Number of times basic operation is executed</a:t>
              </a:r>
            </a:p>
          </p:txBody>
        </p:sp>
        <p:sp>
          <p:nvSpPr>
            <p:cNvPr id="190471" name="Line 7"/>
            <p:cNvSpPr>
              <a:spLocks noChangeShapeType="1"/>
            </p:cNvSpPr>
            <p:nvPr/>
          </p:nvSpPr>
          <p:spPr bwMode="auto">
            <a:xfrm flipV="1">
              <a:off x="1598" y="3192"/>
              <a:ext cx="322" cy="312"/>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2" name="Line 8"/>
            <p:cNvSpPr>
              <a:spLocks noChangeShapeType="1"/>
            </p:cNvSpPr>
            <p:nvPr/>
          </p:nvSpPr>
          <p:spPr bwMode="auto">
            <a:xfrm flipV="1">
              <a:off x="2304" y="3264"/>
              <a:ext cx="192"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3" name="Line 9"/>
            <p:cNvSpPr>
              <a:spLocks noChangeShapeType="1"/>
            </p:cNvSpPr>
            <p:nvPr/>
          </p:nvSpPr>
          <p:spPr bwMode="auto">
            <a:xfrm flipH="1" flipV="1">
              <a:off x="3098" y="3264"/>
              <a:ext cx="336"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4" name="Text Box 10"/>
            <p:cNvSpPr txBox="1">
              <a:spLocks noChangeArrowheads="1"/>
            </p:cNvSpPr>
            <p:nvPr/>
          </p:nvSpPr>
          <p:spPr bwMode="auto">
            <a:xfrm>
              <a:off x="2405" y="2496"/>
              <a:ext cx="8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fontAlgn="base" hangingPunct="0">
                <a:spcBef>
                  <a:spcPct val="0"/>
                </a:spcBef>
                <a:spcAft>
                  <a:spcPct val="0"/>
                </a:spcAft>
              </a:pPr>
              <a:r>
                <a:rPr lang="en-US" altLang="en-US" sz="2000" dirty="0">
                  <a:solidFill>
                    <a:srgbClr val="FFFFFF"/>
                  </a:solidFill>
                  <a:latin typeface="Trebuchet MS" panose="020B0603020202020204" pitchFamily="34" charset="0"/>
                </a:rPr>
                <a:t>input size</a:t>
              </a:r>
            </a:p>
          </p:txBody>
        </p:sp>
        <p:sp>
          <p:nvSpPr>
            <p:cNvPr id="190475" name="Line 11"/>
            <p:cNvSpPr>
              <a:spLocks noChangeShapeType="1"/>
            </p:cNvSpPr>
            <p:nvPr/>
          </p:nvSpPr>
          <p:spPr bwMode="auto">
            <a:xfrm>
              <a:off x="2712" y="2783"/>
              <a:ext cx="336" cy="240"/>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sp>
          <p:nvSpPr>
            <p:cNvPr id="190476" name="Line 12"/>
            <p:cNvSpPr>
              <a:spLocks noChangeShapeType="1"/>
            </p:cNvSpPr>
            <p:nvPr/>
          </p:nvSpPr>
          <p:spPr bwMode="auto">
            <a:xfrm flipH="1">
              <a:off x="2163" y="2776"/>
              <a:ext cx="528" cy="288"/>
            </a:xfrm>
            <a:prstGeom prst="line">
              <a:avLst/>
            </a:prstGeom>
            <a:noFill/>
            <a:ln w="381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IN" sz="2400" dirty="0">
                <a:solidFill>
                  <a:srgbClr val="FFFFFF"/>
                </a:solidFill>
                <a:latin typeface="Times New Roman" panose="02020603050405020304" pitchFamily="18" charset="0"/>
              </a:endParaRPr>
            </a:p>
          </p:txBody>
        </p:sp>
      </p:grpSp>
    </p:spTree>
    <p:extLst>
      <p:ext uri="{BB962C8B-B14F-4D97-AF65-F5344CB8AC3E}">
        <p14:creationId xmlns:p14="http://schemas.microsoft.com/office/powerpoint/2010/main" val="2101952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0" y="0"/>
            <a:ext cx="12192000" cy="1120877"/>
          </a:xfrm>
        </p:spPr>
        <p:txBody>
          <a:bodyPr/>
          <a:lstStyle/>
          <a:p>
            <a:pPr algn="ctr">
              <a:defRPr/>
            </a:pPr>
            <a:r>
              <a:rPr lang="en-US" dirty="0">
                <a:latin typeface="Trebuchet MS" panose="020B0603020202020204" pitchFamily="34" charset="0"/>
              </a:rPr>
              <a:t>Order of growth </a:t>
            </a:r>
          </a:p>
        </p:txBody>
      </p:sp>
      <p:sp>
        <p:nvSpPr>
          <p:cNvPr id="199683" name="Rectangle 3"/>
          <p:cNvSpPr>
            <a:spLocks noGrp="1" noChangeArrowheads="1"/>
          </p:cNvSpPr>
          <p:nvPr>
            <p:ph type="body" idx="1"/>
          </p:nvPr>
        </p:nvSpPr>
        <p:spPr>
          <a:xfrm>
            <a:off x="2133600" y="1266826"/>
            <a:ext cx="8534400" cy="4905375"/>
          </a:xfrm>
        </p:spPr>
        <p:txBody>
          <a:bodyPr/>
          <a:lstStyle/>
          <a:p>
            <a:pPr>
              <a:defRPr/>
            </a:pPr>
            <a:r>
              <a:rPr lang="en-US" sz="2000" dirty="0">
                <a:latin typeface="Trebuchet MS" panose="020B0603020202020204" pitchFamily="34" charset="0"/>
              </a:rPr>
              <a:t>Most important: Order of growth within a constant multiple as </a:t>
            </a:r>
            <a:r>
              <a:rPr lang="en-US" sz="2000" i="1" dirty="0">
                <a:latin typeface="Trebuchet MS" panose="020B0603020202020204" pitchFamily="34" charset="0"/>
              </a:rPr>
              <a:t>n</a:t>
            </a:r>
            <a:r>
              <a:rPr lang="en-US" sz="2000" dirty="0">
                <a:latin typeface="Trebuchet MS" panose="020B0603020202020204" pitchFamily="34" charset="0"/>
              </a:rPr>
              <a:t>→</a:t>
            </a:r>
            <a:r>
              <a:rPr lang="en-US" sz="3200" dirty="0">
                <a:latin typeface="Trebuchet MS" panose="020B0603020202020204" pitchFamily="34" charset="0"/>
              </a:rPr>
              <a:t>∞</a:t>
            </a:r>
            <a:endParaRPr lang="en-US" sz="3200" dirty="0">
              <a:latin typeface="Trebuchet MS" panose="020B0603020202020204" pitchFamily="34" charset="0"/>
              <a:cs typeface="Times New Roman" pitchFamily="18" charset="0"/>
            </a:endParaRPr>
          </a:p>
          <a:p>
            <a:pPr>
              <a:defRPr/>
            </a:pPr>
            <a:endParaRPr lang="en-US" sz="2000" dirty="0">
              <a:latin typeface="Trebuchet MS" panose="020B0603020202020204" pitchFamily="34" charset="0"/>
              <a:cs typeface="Times New Roman" pitchFamily="18" charset="0"/>
            </a:endParaRPr>
          </a:p>
          <a:p>
            <a:pPr>
              <a:defRPr/>
            </a:pPr>
            <a:r>
              <a:rPr lang="en-US" sz="2000" dirty="0">
                <a:latin typeface="Trebuchet MS" panose="020B0603020202020204" pitchFamily="34" charset="0"/>
                <a:cs typeface="Times New Roman" pitchFamily="18" charset="0"/>
              </a:rPr>
              <a:t>Example:</a:t>
            </a:r>
          </a:p>
          <a:p>
            <a:pPr lvl="1">
              <a:defRPr/>
            </a:pPr>
            <a:r>
              <a:rPr lang="en-US" sz="2000" dirty="0">
                <a:latin typeface="Trebuchet MS" panose="020B0603020202020204" pitchFamily="34" charset="0"/>
                <a:cs typeface="Times New Roman" pitchFamily="18" charset="0"/>
              </a:rPr>
              <a:t>How much faster will algorithm run on computer that is twice as fast?</a:t>
            </a:r>
          </a:p>
          <a:p>
            <a:pPr lvl="1">
              <a:defRPr/>
            </a:pPr>
            <a:endParaRPr lang="en-US" sz="2000" dirty="0">
              <a:latin typeface="Trebuchet MS" panose="020B0603020202020204" pitchFamily="34" charset="0"/>
              <a:cs typeface="Times New Roman" pitchFamily="18" charset="0"/>
            </a:endParaRPr>
          </a:p>
          <a:p>
            <a:pPr lvl="1">
              <a:defRPr/>
            </a:pPr>
            <a:r>
              <a:rPr lang="en-US" sz="2000" dirty="0">
                <a:latin typeface="Trebuchet MS" panose="020B0603020202020204" pitchFamily="34" charset="0"/>
                <a:cs typeface="Times New Roman" pitchFamily="18" charset="0"/>
              </a:rPr>
              <a:t>How much longer does it take to solve problem of double input size?</a:t>
            </a:r>
          </a:p>
          <a:p>
            <a:pPr>
              <a:defRPr/>
            </a:pPr>
            <a:endParaRPr lang="en-US" dirty="0">
              <a:latin typeface="Trebuchet MS" panose="020B0603020202020204" pitchFamily="34" charset="0"/>
              <a:cs typeface="Times New Roman" pitchFamily="18" charset="0"/>
            </a:endParaRPr>
          </a:p>
          <a:p>
            <a:pPr>
              <a:buFont typeface="Monotype Sorts" pitchFamily="2" charset="2"/>
              <a:buNone/>
              <a:defRPr/>
            </a:pPr>
            <a:endParaRPr lang="en-US" dirty="0">
              <a:latin typeface="Trebuchet MS" panose="020B0603020202020204" pitchFamily="34" charset="0"/>
              <a:cs typeface="Times New Roman" pitchFamily="18" charset="0"/>
            </a:endParaRPr>
          </a:p>
        </p:txBody>
      </p:sp>
    </p:spTree>
    <p:extLst>
      <p:ext uri="{BB962C8B-B14F-4D97-AF65-F5344CB8AC3E}">
        <p14:creationId xmlns:p14="http://schemas.microsoft.com/office/powerpoint/2010/main" val="613119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0" y="0"/>
            <a:ext cx="12192000" cy="825910"/>
          </a:xfrm>
        </p:spPr>
        <p:txBody>
          <a:bodyPr>
            <a:normAutofit/>
          </a:bodyPr>
          <a:lstStyle/>
          <a:p>
            <a:pPr algn="ctr"/>
            <a:r>
              <a:rPr lang="en-US" altLang="en-US" dirty="0">
                <a:latin typeface="Trebuchet MS" panose="020B0603020202020204" pitchFamily="34" charset="0"/>
              </a:rPr>
              <a:t>Input size and basic operation examples</a:t>
            </a:r>
          </a:p>
        </p:txBody>
      </p:sp>
      <p:graphicFrame>
        <p:nvGraphicFramePr>
          <p:cNvPr id="266243" name="Group 3"/>
          <p:cNvGraphicFramePr>
            <a:graphicFrameLocks noGrp="1"/>
          </p:cNvGraphicFramePr>
          <p:nvPr>
            <p:ph idx="1"/>
            <p:extLst>
              <p:ext uri="{D42A27DB-BD31-4B8C-83A1-F6EECF244321}">
                <p14:modId xmlns:p14="http://schemas.microsoft.com/office/powerpoint/2010/main" val="1334205173"/>
              </p:ext>
            </p:extLst>
          </p:nvPr>
        </p:nvGraphicFramePr>
        <p:xfrm>
          <a:off x="2133600" y="1295400"/>
          <a:ext cx="8305800" cy="4931729"/>
        </p:xfrm>
        <a:graphic>
          <a:graphicData uri="http://schemas.openxmlformats.org/drawingml/2006/table">
            <a:tbl>
              <a:tblPr/>
              <a:tblGrid>
                <a:gridCol w="2743200">
                  <a:extLst>
                    <a:ext uri="{9D8B030D-6E8A-4147-A177-3AD203B41FA5}">
                      <a16:colId xmlns:a16="http://schemas.microsoft.com/office/drawing/2014/main" val="4269069390"/>
                    </a:ext>
                  </a:extLst>
                </a:gridCol>
                <a:gridCol w="3048000">
                  <a:extLst>
                    <a:ext uri="{9D8B030D-6E8A-4147-A177-3AD203B41FA5}">
                      <a16:colId xmlns:a16="http://schemas.microsoft.com/office/drawing/2014/main" val="3878824350"/>
                    </a:ext>
                  </a:extLst>
                </a:gridCol>
                <a:gridCol w="2514600">
                  <a:extLst>
                    <a:ext uri="{9D8B030D-6E8A-4147-A177-3AD203B41FA5}">
                      <a16:colId xmlns:a16="http://schemas.microsoft.com/office/drawing/2014/main" val="1997211707"/>
                    </a:ext>
                  </a:extLst>
                </a:gridCol>
              </a:tblGrid>
              <a:tr h="922338">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Input size measure</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Basic operation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2215548"/>
                  </a:ext>
                </a:extLst>
              </a:tr>
              <a:tr h="95091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Searching for key in a list of </a:t>
                      </a:r>
                      <a:r>
                        <a:rPr kumimoji="1" lang="en-US" altLang="en-US" sz="2000" b="1" i="1"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n</a:t>
                      </a: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 items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Number of list’s items,  i.e. </a:t>
                      </a:r>
                      <a:r>
                        <a:rPr kumimoji="1" lang="en-US" altLang="en-US" sz="2000" b="1" i="1"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Key comparison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7560120"/>
                  </a:ext>
                </a:extLst>
              </a:tr>
              <a:tr h="11017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Multiplication of two matrices</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Matrix dimensions or total number of elements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Multiplication of two numbers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744698"/>
                  </a:ext>
                </a:extLst>
              </a:tr>
              <a:tr h="95091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Checking primality of a given integer </a:t>
                      </a:r>
                      <a:r>
                        <a:rPr kumimoji="1" lang="en-US" altLang="en-US" sz="2000" b="1" i="1"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n</a:t>
                      </a:r>
                      <a:endParaRPr kumimoji="1" lang="en-US" altLang="en-US" sz="2000" b="1" i="1" u="none" strike="noStrike" cap="none" normalizeH="0" baseline="30000">
                        <a:ln>
                          <a:noFill/>
                        </a:ln>
                        <a:solidFill>
                          <a:srgbClr val="FFFFFF"/>
                        </a:solidFill>
                        <a:effectLst>
                          <a:outerShdw blurRad="38100" dist="38100" dir="2700000" algn="tl">
                            <a:srgbClr val="000000"/>
                          </a:outerShdw>
                        </a:effectLst>
                        <a:latin typeface="Trebuchet MS" panose="020B0603020202020204" pitchFamily="34"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1"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n’</a:t>
                      </a:r>
                      <a:r>
                        <a:rPr kumimoji="1" lang="en-US" altLang="en-US" sz="2000" b="1" i="0"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size = number of digits (in binary representation)</a:t>
                      </a:r>
                      <a:endParaRPr kumimoji="1" lang="en-US" altLang="en-US" sz="2000" b="1" i="1"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Division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44745174"/>
                  </a:ext>
                </a:extLst>
              </a:tr>
              <a:tr h="950913">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Typical graph problem</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a:ln>
                            <a:noFill/>
                          </a:ln>
                          <a:solidFill>
                            <a:srgbClr val="FFFFFF"/>
                          </a:solidFill>
                          <a:effectLst>
                            <a:outerShdw blurRad="38100" dist="38100" dir="2700000" algn="tl">
                              <a:srgbClr val="000000"/>
                            </a:outerShdw>
                          </a:effectLst>
                          <a:latin typeface="Trebuchet MS" panose="020B0603020202020204" pitchFamily="34" charset="0"/>
                        </a:rPr>
                        <a:t>#vertices and/or edges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000" b="1" i="0" u="none" strike="noStrike" cap="none" normalizeH="0" baseline="0" dirty="0">
                          <a:ln>
                            <a:noFill/>
                          </a:ln>
                          <a:solidFill>
                            <a:srgbClr val="FFFFFF"/>
                          </a:solidFill>
                          <a:effectLst>
                            <a:outerShdw blurRad="38100" dist="38100" dir="2700000" algn="tl">
                              <a:srgbClr val="000000"/>
                            </a:outerShdw>
                          </a:effectLst>
                          <a:latin typeface="Trebuchet MS" panose="020B0603020202020204" pitchFamily="34" charset="0"/>
                        </a:rPr>
                        <a:t>Visiting a vertex or traversing an edge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56448544"/>
                  </a:ext>
                </a:extLst>
              </a:tr>
            </a:tbl>
          </a:graphicData>
        </a:graphic>
      </p:graphicFrame>
    </p:spTree>
    <p:extLst>
      <p:ext uri="{BB962C8B-B14F-4D97-AF65-F5344CB8AC3E}">
        <p14:creationId xmlns:p14="http://schemas.microsoft.com/office/powerpoint/2010/main" val="2368284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tabl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693608"/>
            <a:ext cx="8382000" cy="340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54983" name="Rectangle 7"/>
          <p:cNvSpPr>
            <a:spLocks noGrp="1" noChangeArrowheads="1"/>
          </p:cNvSpPr>
          <p:nvPr>
            <p:ph type="title"/>
          </p:nvPr>
        </p:nvSpPr>
        <p:spPr>
          <a:xfrm>
            <a:off x="0" y="-1"/>
            <a:ext cx="12192000" cy="811161"/>
          </a:xfrm>
        </p:spPr>
        <p:txBody>
          <a:bodyPr>
            <a:normAutofit/>
          </a:bodyPr>
          <a:lstStyle/>
          <a:p>
            <a:pPr algn="ctr">
              <a:defRPr/>
            </a:pPr>
            <a:r>
              <a:rPr lang="en-US" sz="3200" dirty="0">
                <a:latin typeface="Trebuchet MS" panose="020B0603020202020204" pitchFamily="34" charset="0"/>
              </a:rPr>
              <a:t>Values of some important functions as </a:t>
            </a:r>
            <a:r>
              <a:rPr lang="en-US" sz="3200" i="1" dirty="0">
                <a:latin typeface="Trebuchet MS" panose="020B0603020202020204" pitchFamily="34" charset="0"/>
              </a:rPr>
              <a:t>n </a:t>
            </a:r>
            <a:r>
              <a:rPr lang="en-US" sz="3200" dirty="0">
                <a:latin typeface="Trebuchet MS" panose="020B0603020202020204" pitchFamily="34" charset="0"/>
                <a:sym typeface="Symbol" pitchFamily="84" charset="2"/>
              </a:rPr>
              <a:t> </a:t>
            </a:r>
            <a:r>
              <a:rPr lang="en-US" sz="3200" b="1" dirty="0">
                <a:latin typeface="Trebuchet MS" panose="020B0603020202020204" pitchFamily="34" charset="0"/>
                <a:sym typeface="Symbol" pitchFamily="84" charset="2"/>
              </a:rPr>
              <a:t></a:t>
            </a:r>
          </a:p>
        </p:txBody>
      </p:sp>
    </p:spTree>
    <p:extLst>
      <p:ext uri="{BB962C8B-B14F-4D97-AF65-F5344CB8AC3E}">
        <p14:creationId xmlns:p14="http://schemas.microsoft.com/office/powerpoint/2010/main" val="328930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0" y="0"/>
            <a:ext cx="12192000" cy="766916"/>
          </a:xfrm>
        </p:spPr>
        <p:txBody>
          <a:bodyPr>
            <a:normAutofit/>
          </a:bodyPr>
          <a:lstStyle/>
          <a:p>
            <a:pPr algn="ctr">
              <a:defRPr/>
            </a:pPr>
            <a:r>
              <a:rPr lang="en-US" dirty="0">
                <a:latin typeface="Trebuchet MS" panose="020B0603020202020204" pitchFamily="34" charset="0"/>
              </a:rPr>
              <a:t>Best-case, average-case, worst-case</a:t>
            </a:r>
          </a:p>
        </p:txBody>
      </p:sp>
      <p:sp>
        <p:nvSpPr>
          <p:cNvPr id="267267" name="Rectangle 3"/>
          <p:cNvSpPr>
            <a:spLocks noGrp="1" noChangeArrowheads="1"/>
          </p:cNvSpPr>
          <p:nvPr>
            <p:ph type="body" idx="1"/>
          </p:nvPr>
        </p:nvSpPr>
        <p:spPr>
          <a:xfrm>
            <a:off x="1752600" y="1177413"/>
            <a:ext cx="8686800" cy="4905375"/>
          </a:xfrm>
        </p:spPr>
        <p:txBody>
          <a:bodyPr>
            <a:normAutofit/>
          </a:bodyPr>
          <a:lstStyle/>
          <a:p>
            <a:pPr>
              <a:buFont typeface="Monotype Sorts" pitchFamily="2" charset="2"/>
              <a:buNone/>
              <a:defRPr/>
            </a:pPr>
            <a:r>
              <a:rPr lang="en-US" sz="2000" dirty="0">
                <a:latin typeface="Trebuchet MS" panose="020B0603020202020204" pitchFamily="34" charset="0"/>
              </a:rPr>
              <a:t>For some algorithms, efficiency depends on form of input:</a:t>
            </a:r>
          </a:p>
          <a:p>
            <a:pPr>
              <a:buFont typeface="Wingdings" panose="05000000000000000000" pitchFamily="2" charset="2"/>
              <a:buChar char="§"/>
              <a:defRPr/>
            </a:pPr>
            <a:r>
              <a:rPr lang="en-US" sz="2000" dirty="0">
                <a:latin typeface="Trebuchet MS" panose="020B0603020202020204" pitchFamily="34" charset="0"/>
              </a:rPr>
              <a:t>Worst case:    </a:t>
            </a:r>
            <a:r>
              <a:rPr lang="en-US" sz="2000" dirty="0" err="1">
                <a:latin typeface="Trebuchet MS" panose="020B0603020202020204" pitchFamily="34" charset="0"/>
              </a:rPr>
              <a:t>C</a:t>
            </a:r>
            <a:r>
              <a:rPr lang="en-US" sz="2000" baseline="-25000" dirty="0" err="1">
                <a:latin typeface="Trebuchet MS" panose="020B0603020202020204" pitchFamily="34" charset="0"/>
              </a:rPr>
              <a:t>worst</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maximum over inputs of size </a:t>
            </a:r>
            <a:r>
              <a:rPr lang="en-US" sz="2000" i="1" dirty="0">
                <a:latin typeface="Trebuchet MS" panose="020B0603020202020204" pitchFamily="34" charset="0"/>
              </a:rPr>
              <a:t>n</a:t>
            </a:r>
          </a:p>
          <a:p>
            <a:pPr>
              <a:buFont typeface="Wingdings" panose="05000000000000000000" pitchFamily="2" charset="2"/>
              <a:buChar char="§"/>
              <a:defRPr/>
            </a:pPr>
            <a:r>
              <a:rPr lang="en-US" sz="2000" dirty="0">
                <a:latin typeface="Trebuchet MS" panose="020B0603020202020204" pitchFamily="34" charset="0"/>
              </a:rPr>
              <a:t>Best case:        </a:t>
            </a:r>
            <a:r>
              <a:rPr lang="en-US" sz="2000" dirty="0" err="1">
                <a:latin typeface="Trebuchet MS" panose="020B0603020202020204" pitchFamily="34" charset="0"/>
              </a:rPr>
              <a:t>C</a:t>
            </a:r>
            <a:r>
              <a:rPr lang="en-US" sz="2000" baseline="-25000" dirty="0" err="1">
                <a:latin typeface="Trebuchet MS" panose="020B0603020202020204" pitchFamily="34" charset="0"/>
              </a:rPr>
              <a:t>best</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minimum over inputs of size </a:t>
            </a:r>
            <a:r>
              <a:rPr lang="en-US" sz="2000" i="1" dirty="0">
                <a:latin typeface="Trebuchet MS" panose="020B0603020202020204" pitchFamily="34" charset="0"/>
              </a:rPr>
              <a:t>n</a:t>
            </a:r>
            <a:endParaRPr lang="en-US" sz="2000" dirty="0">
              <a:latin typeface="Trebuchet MS" panose="020B0603020202020204" pitchFamily="34" charset="0"/>
            </a:endParaRPr>
          </a:p>
          <a:p>
            <a:pPr>
              <a:buFont typeface="Wingdings" panose="05000000000000000000" pitchFamily="2" charset="2"/>
              <a:buChar char="§"/>
              <a:defRPr/>
            </a:pPr>
            <a:r>
              <a:rPr lang="en-US" sz="2000" dirty="0">
                <a:latin typeface="Trebuchet MS" panose="020B0603020202020204" pitchFamily="34" charset="0"/>
              </a:rPr>
              <a:t>Average case:  </a:t>
            </a:r>
            <a:r>
              <a:rPr lang="en-US" sz="2000" dirty="0" err="1">
                <a:latin typeface="Trebuchet MS" panose="020B0603020202020204" pitchFamily="34" charset="0"/>
              </a:rPr>
              <a:t>C</a:t>
            </a:r>
            <a:r>
              <a:rPr lang="en-US" sz="2000" baseline="-25000" dirty="0" err="1">
                <a:latin typeface="Trebuchet MS" panose="020B0603020202020204" pitchFamily="34" charset="0"/>
              </a:rPr>
              <a:t>avg</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“average” over inputs of size </a:t>
            </a:r>
            <a:r>
              <a:rPr lang="en-US" sz="2000" i="1" dirty="0">
                <a:latin typeface="Trebuchet MS" panose="020B0603020202020204" pitchFamily="34" charset="0"/>
              </a:rPr>
              <a:t>n</a:t>
            </a:r>
            <a:endParaRPr lang="en-US" sz="2000" dirty="0">
              <a:latin typeface="Trebuchet MS" panose="020B0603020202020204" pitchFamily="34" charset="0"/>
            </a:endParaRPr>
          </a:p>
          <a:p>
            <a:pPr lvl="1">
              <a:buFont typeface="Wingdings" panose="05000000000000000000" pitchFamily="2" charset="2"/>
              <a:buChar char="ü"/>
              <a:defRPr/>
            </a:pPr>
            <a:r>
              <a:rPr lang="en-US" sz="2000" dirty="0">
                <a:latin typeface="Trebuchet MS" panose="020B0603020202020204" pitchFamily="34" charset="0"/>
              </a:rPr>
              <a:t>Number of times the basic operation will be executed on typical  input</a:t>
            </a:r>
          </a:p>
          <a:p>
            <a:pPr lvl="1">
              <a:buFont typeface="Wingdings" panose="05000000000000000000" pitchFamily="2" charset="2"/>
              <a:buChar char="ü"/>
              <a:defRPr/>
            </a:pPr>
            <a:r>
              <a:rPr lang="en-US" sz="2000" dirty="0">
                <a:latin typeface="Trebuchet MS" panose="020B0603020202020204" pitchFamily="34" charset="0"/>
              </a:rPr>
              <a:t>NOT the average of worst and best case</a:t>
            </a:r>
          </a:p>
          <a:p>
            <a:pPr lvl="1">
              <a:buFont typeface="Wingdings" panose="05000000000000000000" pitchFamily="2" charset="2"/>
              <a:buChar char="ü"/>
              <a:defRPr/>
            </a:pPr>
            <a:r>
              <a:rPr lang="en-US" sz="2000" dirty="0">
                <a:latin typeface="Trebuchet MS" panose="020B0603020202020204" pitchFamily="34" charset="0"/>
              </a:rPr>
              <a:t>Expected number of basic operations considered as a random variable under some assumption about the probability distribution of all possible inputs. So, </a:t>
            </a:r>
            <a:r>
              <a:rPr lang="en-US" sz="2000" dirty="0" err="1">
                <a:latin typeface="Trebuchet MS" panose="020B0603020202020204" pitchFamily="34" charset="0"/>
              </a:rPr>
              <a:t>avg</a:t>
            </a:r>
            <a:r>
              <a:rPr lang="en-US" sz="2000" dirty="0">
                <a:latin typeface="Trebuchet MS" panose="020B0603020202020204" pitchFamily="34" charset="0"/>
              </a:rPr>
              <a:t> = expected under uniform distribution.</a:t>
            </a:r>
          </a:p>
          <a:p>
            <a:pPr>
              <a:defRPr/>
            </a:pPr>
            <a:endParaRPr lang="en-US" dirty="0">
              <a:latin typeface="Trebuchet MS" panose="020B0603020202020204" pitchFamily="34" charset="0"/>
            </a:endParaRPr>
          </a:p>
        </p:txBody>
      </p:sp>
    </p:spTree>
    <p:extLst>
      <p:ext uri="{BB962C8B-B14F-4D97-AF65-F5344CB8AC3E}">
        <p14:creationId xmlns:p14="http://schemas.microsoft.com/office/powerpoint/2010/main" val="2904089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0" y="-1"/>
            <a:ext cx="12192000" cy="919165"/>
          </a:xfrm>
        </p:spPr>
        <p:txBody>
          <a:bodyPr/>
          <a:lstStyle/>
          <a:p>
            <a:pPr algn="ctr">
              <a:defRPr/>
            </a:pPr>
            <a:r>
              <a:rPr lang="en-US" dirty="0">
                <a:latin typeface="Trebuchet MS" panose="020B0603020202020204" pitchFamily="34" charset="0"/>
              </a:rPr>
              <a:t>Example: Sequential search</a:t>
            </a:r>
          </a:p>
        </p:txBody>
      </p:sp>
      <p:sp>
        <p:nvSpPr>
          <p:cNvPr id="347139" name="Rectangle 3"/>
          <p:cNvSpPr>
            <a:spLocks noGrp="1" noChangeArrowheads="1"/>
          </p:cNvSpPr>
          <p:nvPr>
            <p:ph type="body" sz="half" idx="1"/>
          </p:nvPr>
        </p:nvSpPr>
        <p:spPr>
          <a:xfrm>
            <a:off x="2133600" y="4419600"/>
            <a:ext cx="2408903" cy="2209800"/>
          </a:xfrm>
        </p:spPr>
        <p:txBody>
          <a:bodyPr/>
          <a:lstStyle/>
          <a:p>
            <a:pPr>
              <a:defRPr/>
            </a:pPr>
            <a:endParaRPr lang="en-US" sz="2000" dirty="0"/>
          </a:p>
          <a:p>
            <a:pPr>
              <a:defRPr/>
            </a:pPr>
            <a:endParaRPr lang="en-US" sz="2000" dirty="0"/>
          </a:p>
        </p:txBody>
      </p:sp>
      <p:pic>
        <p:nvPicPr>
          <p:cNvPr id="15364" name="Picture 4" descr="2_1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68793" y="1261709"/>
            <a:ext cx="7391400" cy="328136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47143" name="Text Box 7"/>
          <p:cNvSpPr txBox="1">
            <a:spLocks noChangeArrowheads="1"/>
          </p:cNvSpPr>
          <p:nvPr/>
        </p:nvSpPr>
        <p:spPr bwMode="auto">
          <a:xfrm>
            <a:off x="5334000" y="5410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t> </a:t>
            </a:r>
          </a:p>
        </p:txBody>
      </p:sp>
      <p:graphicFrame>
        <p:nvGraphicFramePr>
          <p:cNvPr id="2" name="Table 1"/>
          <p:cNvGraphicFramePr>
            <a:graphicFrameLocks noGrp="1"/>
          </p:cNvGraphicFramePr>
          <p:nvPr>
            <p:extLst>
              <p:ext uri="{D42A27DB-BD31-4B8C-83A1-F6EECF244321}">
                <p14:modId xmlns:p14="http://schemas.microsoft.com/office/powerpoint/2010/main" val="1474930521"/>
              </p:ext>
            </p:extLst>
          </p:nvPr>
        </p:nvGraphicFramePr>
        <p:xfrm>
          <a:off x="1723512" y="4885617"/>
          <a:ext cx="8733094" cy="1521051"/>
        </p:xfrm>
        <a:graphic>
          <a:graphicData uri="http://schemas.openxmlformats.org/drawingml/2006/table">
            <a:tbl>
              <a:tblPr firstRow="1" bandRow="1">
                <a:tableStyleId>{5DA37D80-6434-44D0-A028-1B22A696006F}</a:tableStyleId>
              </a:tblPr>
              <a:tblGrid>
                <a:gridCol w="4366547">
                  <a:extLst>
                    <a:ext uri="{9D8B030D-6E8A-4147-A177-3AD203B41FA5}">
                      <a16:colId xmlns:a16="http://schemas.microsoft.com/office/drawing/2014/main" val="3773887476"/>
                    </a:ext>
                  </a:extLst>
                </a:gridCol>
                <a:gridCol w="4366547">
                  <a:extLst>
                    <a:ext uri="{9D8B030D-6E8A-4147-A177-3AD203B41FA5}">
                      <a16:colId xmlns:a16="http://schemas.microsoft.com/office/drawing/2014/main" val="1807460579"/>
                    </a:ext>
                  </a:extLst>
                </a:gridCol>
              </a:tblGrid>
              <a:tr h="507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Worst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n key comparisons</a:t>
                      </a:r>
                    </a:p>
                  </a:txBody>
                  <a:tcPr/>
                </a:tc>
                <a:extLst>
                  <a:ext uri="{0D108BD9-81ED-4DB2-BD59-A6C34878D82A}">
                    <a16:rowId xmlns:a16="http://schemas.microsoft.com/office/drawing/2014/main" val="2113234342"/>
                  </a:ext>
                </a:extLst>
              </a:tr>
              <a:tr h="507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Best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1 comparison</a:t>
                      </a:r>
                    </a:p>
                  </a:txBody>
                  <a:tcPr/>
                </a:tc>
                <a:extLst>
                  <a:ext uri="{0D108BD9-81ED-4DB2-BD59-A6C34878D82A}">
                    <a16:rowId xmlns:a16="http://schemas.microsoft.com/office/drawing/2014/main" val="1450657506"/>
                  </a:ext>
                </a:extLst>
              </a:tr>
              <a:tr h="5070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Average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(n+1)/2, assuming K is in A</a:t>
                      </a:r>
                    </a:p>
                  </a:txBody>
                  <a:tcPr/>
                </a:tc>
                <a:extLst>
                  <a:ext uri="{0D108BD9-81ED-4DB2-BD59-A6C34878D82A}">
                    <a16:rowId xmlns:a16="http://schemas.microsoft.com/office/drawing/2014/main" val="1688206112"/>
                  </a:ext>
                </a:extLst>
              </a:tr>
            </a:tbl>
          </a:graphicData>
        </a:graphic>
      </p:graphicFrame>
    </p:spTree>
    <p:extLst>
      <p:ext uri="{BB962C8B-B14F-4D97-AF65-F5344CB8AC3E}">
        <p14:creationId xmlns:p14="http://schemas.microsoft.com/office/powerpoint/2010/main" val="2242165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7143"/>
                                        </p:tgtEl>
                                        <p:attrNameLst>
                                          <p:attrName>style.visibility</p:attrName>
                                        </p:attrNameLst>
                                      </p:cBhvr>
                                      <p:to>
                                        <p:strVal val="visible"/>
                                      </p:to>
                                    </p:set>
                                    <p:anim calcmode="lin" valueType="num">
                                      <p:cBhvr additive="base">
                                        <p:cTn id="7" dur="500" fill="hold"/>
                                        <p:tgtEl>
                                          <p:spTgt spid="347143"/>
                                        </p:tgtEl>
                                        <p:attrNameLst>
                                          <p:attrName>ppt_x</p:attrName>
                                        </p:attrNameLst>
                                      </p:cBhvr>
                                      <p:tavLst>
                                        <p:tav tm="0">
                                          <p:val>
                                            <p:strVal val="1+#ppt_w/2"/>
                                          </p:val>
                                        </p:tav>
                                        <p:tav tm="100000">
                                          <p:val>
                                            <p:strVal val="#ppt_x"/>
                                          </p:val>
                                        </p:tav>
                                      </p:tavLst>
                                    </p:anim>
                                    <p:anim calcmode="lin" valueType="num">
                                      <p:cBhvr additive="base">
                                        <p:cTn id="8" dur="500" fill="hold"/>
                                        <p:tgtEl>
                                          <p:spTgt spid="3471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
            <a:ext cx="12192000" cy="1330036"/>
          </a:xfrm>
        </p:spPr>
        <p:txBody>
          <a:bodyPr/>
          <a:lstStyle/>
          <a:p>
            <a:pPr algn="ctr"/>
            <a:r>
              <a:rPr lang="en-US" altLang="en-US" sz="3100" dirty="0">
                <a:latin typeface="Trebuchet MS" panose="020B0603020202020204" pitchFamily="34" charset="0"/>
              </a:rPr>
              <a:t>Example of A computational problem: sorting</a:t>
            </a:r>
            <a:endParaRPr lang="en-US" altLang="en-US" sz="3200" dirty="0">
              <a:latin typeface="Trebuchet MS" panose="020B0603020202020204" pitchFamily="34" charset="0"/>
            </a:endParaRPr>
          </a:p>
        </p:txBody>
      </p:sp>
      <p:sp>
        <p:nvSpPr>
          <p:cNvPr id="231427" name="Rectangle 3"/>
          <p:cNvSpPr>
            <a:spLocks noGrp="1" noChangeArrowheads="1"/>
          </p:cNvSpPr>
          <p:nvPr>
            <p:ph idx="1"/>
          </p:nvPr>
        </p:nvSpPr>
        <p:spPr>
          <a:xfrm>
            <a:off x="1775460" y="1330037"/>
            <a:ext cx="8641080" cy="5017786"/>
          </a:xfrm>
        </p:spPr>
        <p:txBody>
          <a:bodyPr>
            <a:normAutofit/>
          </a:bodyPr>
          <a:lstStyle/>
          <a:p>
            <a:pPr>
              <a:lnSpc>
                <a:spcPct val="90000"/>
              </a:lnSpc>
              <a:buFont typeface="Wingdings" panose="05000000000000000000" pitchFamily="2" charset="2"/>
              <a:buChar char="Ø"/>
            </a:pPr>
            <a:r>
              <a:rPr lang="en-US" altLang="en-US" sz="2400" dirty="0">
                <a:latin typeface="Trebuchet MS" panose="020B0603020202020204" pitchFamily="34" charset="0"/>
              </a:rPr>
              <a:t>Statement of problem:</a:t>
            </a:r>
          </a:p>
          <a:p>
            <a:pPr lvl="1">
              <a:lnSpc>
                <a:spcPct val="90000"/>
              </a:lnSpc>
              <a:buFont typeface="Wingdings" panose="05000000000000000000" pitchFamily="2" charset="2"/>
              <a:buChar char="ü"/>
            </a:pPr>
            <a:r>
              <a:rPr lang="en-US" altLang="en-US" sz="2000" i="1" dirty="0">
                <a:latin typeface="Trebuchet MS" panose="020B0603020202020204" pitchFamily="34" charset="0"/>
              </a:rPr>
              <a:t>Input:</a:t>
            </a:r>
            <a:r>
              <a:rPr lang="en-US" altLang="en-US" sz="2000" dirty="0">
                <a:latin typeface="Trebuchet MS" panose="020B0603020202020204" pitchFamily="34" charset="0"/>
              </a:rPr>
              <a:t> A sequence of </a:t>
            </a:r>
            <a:r>
              <a:rPr lang="en-US" altLang="en-US" sz="2000" i="1" dirty="0">
                <a:latin typeface="Trebuchet MS" panose="020B0603020202020204" pitchFamily="34" charset="0"/>
              </a:rPr>
              <a:t>n</a:t>
            </a:r>
            <a:r>
              <a:rPr lang="en-US" altLang="en-US" sz="2000" dirty="0">
                <a:latin typeface="Trebuchet MS" panose="020B0603020202020204" pitchFamily="34" charset="0"/>
              </a:rPr>
              <a:t> numbers &lt;a</a:t>
            </a:r>
            <a:r>
              <a:rPr lang="en-US" altLang="en-US" sz="2000" baseline="-25000" dirty="0">
                <a:latin typeface="Trebuchet MS" panose="020B0603020202020204" pitchFamily="34" charset="0"/>
              </a:rPr>
              <a:t>1</a:t>
            </a:r>
            <a:r>
              <a:rPr lang="en-US" altLang="en-US" sz="2000" dirty="0">
                <a:latin typeface="Trebuchet MS" panose="020B0603020202020204" pitchFamily="34" charset="0"/>
              </a:rPr>
              <a:t>, a</a:t>
            </a:r>
            <a:r>
              <a:rPr lang="en-US" altLang="en-US" sz="2000" baseline="-25000" dirty="0">
                <a:latin typeface="Trebuchet MS" panose="020B0603020202020204" pitchFamily="34" charset="0"/>
              </a:rPr>
              <a:t>2</a:t>
            </a:r>
            <a:r>
              <a:rPr lang="en-US" altLang="en-US" sz="2000" dirty="0">
                <a:latin typeface="Trebuchet MS" panose="020B0603020202020204" pitchFamily="34" charset="0"/>
              </a:rPr>
              <a:t>, …, a</a:t>
            </a:r>
            <a:r>
              <a:rPr lang="en-US" altLang="en-US" sz="2000" i="1" baseline="-25000" dirty="0">
                <a:latin typeface="Trebuchet MS" panose="020B0603020202020204" pitchFamily="34" charset="0"/>
              </a:rPr>
              <a:t>n</a:t>
            </a:r>
            <a:r>
              <a:rPr lang="en-US" altLang="en-US" sz="2000" dirty="0">
                <a:latin typeface="Trebuchet MS" panose="020B0603020202020204" pitchFamily="34" charset="0"/>
              </a:rPr>
              <a:t>&gt;</a:t>
            </a:r>
          </a:p>
          <a:p>
            <a:pPr lvl="1">
              <a:lnSpc>
                <a:spcPct val="90000"/>
              </a:lnSpc>
              <a:buFont typeface="Wingdings" panose="05000000000000000000" pitchFamily="2" charset="2"/>
              <a:buChar char="ü"/>
            </a:pPr>
            <a:r>
              <a:rPr lang="en-US" altLang="en-US" sz="2000" i="1" dirty="0">
                <a:latin typeface="Trebuchet MS" panose="020B0603020202020204" pitchFamily="34" charset="0"/>
              </a:rPr>
              <a:t>Output:</a:t>
            </a:r>
            <a:r>
              <a:rPr lang="en-US" altLang="en-US" sz="2000" dirty="0">
                <a:latin typeface="Trebuchet MS" panose="020B0603020202020204" pitchFamily="34" charset="0"/>
              </a:rPr>
              <a:t> A reordering of the input sequence &lt;a</a:t>
            </a:r>
            <a:r>
              <a:rPr lang="en-US" altLang="en-US" sz="2000" baseline="30000" dirty="0">
                <a:latin typeface="Trebuchet MS" panose="020B0603020202020204" pitchFamily="34" charset="0"/>
                <a:cs typeface="Times New Roman" panose="02020603050405020304" pitchFamily="18" charset="0"/>
              </a:rPr>
              <a:t>´</a:t>
            </a:r>
            <a:r>
              <a:rPr lang="en-US" altLang="en-US" sz="2000" baseline="-25000" dirty="0">
                <a:latin typeface="Trebuchet MS" panose="020B0603020202020204" pitchFamily="34" charset="0"/>
              </a:rPr>
              <a:t>1</a:t>
            </a:r>
            <a:r>
              <a:rPr lang="en-US" altLang="en-US" sz="2000" dirty="0">
                <a:latin typeface="Trebuchet MS" panose="020B0603020202020204" pitchFamily="34" charset="0"/>
              </a:rPr>
              <a:t>, </a:t>
            </a:r>
            <a:r>
              <a:rPr lang="en-US" altLang="en-US" sz="2000" baseline="-25000" dirty="0">
                <a:latin typeface="Trebuchet MS" panose="020B0603020202020204" pitchFamily="34" charset="0"/>
              </a:rPr>
              <a:t>  </a:t>
            </a:r>
            <a:r>
              <a:rPr lang="en-US" altLang="en-US" sz="2000" dirty="0">
                <a:latin typeface="Trebuchet MS" panose="020B0603020202020204" pitchFamily="34" charset="0"/>
              </a:rPr>
              <a:t>a</a:t>
            </a:r>
            <a:r>
              <a:rPr lang="en-US" altLang="en-US" sz="2000" baseline="30000" dirty="0">
                <a:latin typeface="Trebuchet MS" panose="020B0603020202020204" pitchFamily="34" charset="0"/>
                <a:cs typeface="Times New Roman" panose="02020603050405020304" pitchFamily="18" charset="0"/>
              </a:rPr>
              <a:t>´</a:t>
            </a:r>
            <a:r>
              <a:rPr lang="en-US" altLang="en-US" sz="2000" baseline="-25000" dirty="0">
                <a:latin typeface="Trebuchet MS" panose="020B0603020202020204" pitchFamily="34" charset="0"/>
              </a:rPr>
              <a:t>2</a:t>
            </a:r>
            <a:r>
              <a:rPr lang="en-US" altLang="en-US" sz="2000" dirty="0">
                <a:latin typeface="Trebuchet MS" panose="020B0603020202020204" pitchFamily="34" charset="0"/>
              </a:rPr>
              <a:t>, …, a</a:t>
            </a:r>
            <a:r>
              <a:rPr lang="en-US" altLang="en-US" sz="2000" baseline="30000" dirty="0">
                <a:latin typeface="Trebuchet MS" panose="020B0603020202020204" pitchFamily="34" charset="0"/>
                <a:cs typeface="Times New Roman" panose="02020603050405020304" pitchFamily="18" charset="0"/>
              </a:rPr>
              <a:t>´</a:t>
            </a:r>
            <a:r>
              <a:rPr lang="en-US" altLang="en-US" sz="2000" i="1" baseline="-25000" dirty="0">
                <a:latin typeface="Trebuchet MS" panose="020B0603020202020204" pitchFamily="34" charset="0"/>
              </a:rPr>
              <a:t>n</a:t>
            </a:r>
            <a:r>
              <a:rPr lang="en-US" altLang="en-US" sz="2000" dirty="0">
                <a:latin typeface="Trebuchet MS" panose="020B0603020202020204" pitchFamily="34" charset="0"/>
              </a:rPr>
              <a:t>&gt; so that a</a:t>
            </a:r>
            <a:r>
              <a:rPr lang="en-US" altLang="en-US" sz="2000" baseline="30000" dirty="0">
                <a:latin typeface="Trebuchet MS" panose="020B0603020202020204" pitchFamily="34" charset="0"/>
                <a:cs typeface="Times New Roman" panose="02020603050405020304" pitchFamily="18" charset="0"/>
              </a:rPr>
              <a:t>´</a:t>
            </a:r>
            <a:r>
              <a:rPr lang="en-US" altLang="en-US" sz="2000" i="1" baseline="-25000" dirty="0">
                <a:latin typeface="Trebuchet MS" panose="020B0603020202020204" pitchFamily="34" charset="0"/>
              </a:rPr>
              <a:t>i</a:t>
            </a:r>
            <a:r>
              <a:rPr lang="en-US" altLang="en-US" sz="2000" baseline="-25000" dirty="0">
                <a:latin typeface="Trebuchet MS" panose="020B0603020202020204" pitchFamily="34" charset="0"/>
              </a:rPr>
              <a:t> </a:t>
            </a:r>
            <a:r>
              <a:rPr lang="en-US" altLang="en-US" sz="2000" dirty="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rPr>
              <a:t>a</a:t>
            </a:r>
            <a:r>
              <a:rPr lang="en-US" altLang="en-US" sz="2000" baseline="30000" dirty="0">
                <a:latin typeface="Trebuchet MS" panose="020B0603020202020204" pitchFamily="34" charset="0"/>
                <a:cs typeface="Times New Roman" panose="02020603050405020304" pitchFamily="18" charset="0"/>
              </a:rPr>
              <a:t>´</a:t>
            </a:r>
            <a:r>
              <a:rPr lang="en-US" altLang="en-US" sz="2000" i="1" baseline="-25000" dirty="0">
                <a:latin typeface="Trebuchet MS" panose="020B0603020202020204" pitchFamily="34" charset="0"/>
              </a:rPr>
              <a:t>j</a:t>
            </a:r>
            <a:r>
              <a:rPr lang="en-US" altLang="en-US" sz="2000" dirty="0">
                <a:latin typeface="Trebuchet MS" panose="020B0603020202020204" pitchFamily="34" charset="0"/>
                <a:cs typeface="Times New Roman" panose="02020603050405020304" pitchFamily="18" charset="0"/>
              </a:rPr>
              <a:t>  whenever </a:t>
            </a:r>
            <a:r>
              <a:rPr lang="en-US" altLang="en-US" sz="2000" i="1" dirty="0">
                <a:latin typeface="Trebuchet MS" panose="020B0603020202020204" pitchFamily="34" charset="0"/>
                <a:cs typeface="Times New Roman" panose="02020603050405020304" pitchFamily="18" charset="0"/>
              </a:rPr>
              <a:t>i</a:t>
            </a:r>
            <a:r>
              <a:rPr lang="en-US" altLang="en-US" sz="2000" dirty="0">
                <a:latin typeface="Trebuchet MS" panose="020B0603020202020204" pitchFamily="34" charset="0"/>
                <a:cs typeface="Times New Roman" panose="02020603050405020304" pitchFamily="18" charset="0"/>
              </a:rPr>
              <a:t> &lt; </a:t>
            </a:r>
            <a:r>
              <a:rPr lang="en-US" altLang="en-US" sz="2000" i="1" dirty="0">
                <a:latin typeface="Trebuchet MS" panose="020B0603020202020204" pitchFamily="34" charset="0"/>
                <a:cs typeface="Times New Roman" panose="02020603050405020304" pitchFamily="18" charset="0"/>
              </a:rPr>
              <a:t>j</a:t>
            </a:r>
          </a:p>
          <a:p>
            <a:pPr>
              <a:lnSpc>
                <a:spcPct val="90000"/>
              </a:lnSpc>
              <a:buFont typeface="Wingdings" panose="05000000000000000000" pitchFamily="2" charset="2"/>
              <a:buChar char="Ø"/>
            </a:pPr>
            <a:endParaRPr lang="en-US" altLang="en-US" sz="2000" dirty="0">
              <a:latin typeface="Trebuchet MS" panose="020B0603020202020204" pitchFamily="34" charset="0"/>
            </a:endParaRPr>
          </a:p>
          <a:p>
            <a:pPr>
              <a:lnSpc>
                <a:spcPct val="90000"/>
              </a:lnSpc>
              <a:buFont typeface="Wingdings" panose="05000000000000000000" pitchFamily="2" charset="2"/>
              <a:buChar char="Ø"/>
            </a:pPr>
            <a:r>
              <a:rPr lang="en-US" altLang="en-US" sz="2400" dirty="0">
                <a:latin typeface="Trebuchet MS" panose="020B0603020202020204" pitchFamily="34" charset="0"/>
              </a:rPr>
              <a:t>Instance: The sequence &lt;5, 3, 2, 8, 3&gt;</a:t>
            </a:r>
          </a:p>
          <a:p>
            <a:pPr>
              <a:lnSpc>
                <a:spcPct val="90000"/>
              </a:lnSpc>
              <a:buFont typeface="Wingdings" panose="05000000000000000000" pitchFamily="2" charset="2"/>
              <a:buChar char="Ø"/>
            </a:pPr>
            <a:endParaRPr lang="en-US" altLang="en-US" sz="2000" dirty="0">
              <a:latin typeface="Trebuchet MS" panose="020B0603020202020204" pitchFamily="34" charset="0"/>
            </a:endParaRPr>
          </a:p>
          <a:p>
            <a:pPr>
              <a:lnSpc>
                <a:spcPct val="90000"/>
              </a:lnSpc>
              <a:buFont typeface="Wingdings" panose="05000000000000000000" pitchFamily="2" charset="2"/>
              <a:buChar char="Ø"/>
            </a:pPr>
            <a:r>
              <a:rPr lang="en-US" altLang="en-US" sz="2400" dirty="0">
                <a:latin typeface="Trebuchet MS" panose="020B0603020202020204" pitchFamily="34" charset="0"/>
              </a:rPr>
              <a:t>Algorithms:</a:t>
            </a:r>
          </a:p>
          <a:p>
            <a:pPr lvl="1">
              <a:lnSpc>
                <a:spcPct val="90000"/>
              </a:lnSpc>
              <a:buFont typeface="Wingdings" panose="05000000000000000000" pitchFamily="2" charset="2"/>
              <a:buChar char="ü"/>
            </a:pPr>
            <a:r>
              <a:rPr lang="en-US" altLang="en-US" sz="2000" dirty="0">
                <a:latin typeface="Trebuchet MS" panose="020B0603020202020204" pitchFamily="34" charset="0"/>
              </a:rPr>
              <a:t>Selection sort</a:t>
            </a:r>
          </a:p>
          <a:p>
            <a:pPr lvl="1">
              <a:lnSpc>
                <a:spcPct val="90000"/>
              </a:lnSpc>
              <a:buFont typeface="Wingdings" panose="05000000000000000000" pitchFamily="2" charset="2"/>
              <a:buChar char="ü"/>
            </a:pPr>
            <a:r>
              <a:rPr lang="en-US" altLang="en-US" sz="2000" dirty="0">
                <a:latin typeface="Trebuchet MS" panose="020B0603020202020204" pitchFamily="34" charset="0"/>
              </a:rPr>
              <a:t>Insertion sort</a:t>
            </a:r>
          </a:p>
          <a:p>
            <a:pPr lvl="1">
              <a:lnSpc>
                <a:spcPct val="90000"/>
              </a:lnSpc>
              <a:buFont typeface="Wingdings" panose="05000000000000000000" pitchFamily="2" charset="2"/>
              <a:buChar char="ü"/>
            </a:pPr>
            <a:r>
              <a:rPr lang="en-US" altLang="en-US" sz="2000" dirty="0">
                <a:latin typeface="Trebuchet MS" panose="020B0603020202020204" pitchFamily="34" charset="0"/>
              </a:rPr>
              <a:t>Merge sort</a:t>
            </a:r>
          </a:p>
          <a:p>
            <a:pPr lvl="1">
              <a:lnSpc>
                <a:spcPct val="90000"/>
              </a:lnSpc>
              <a:buFont typeface="Wingdings" panose="05000000000000000000" pitchFamily="2" charset="2"/>
              <a:buChar char="ü"/>
            </a:pPr>
            <a:r>
              <a:rPr lang="en-US" altLang="en-US" sz="2000" dirty="0">
                <a:latin typeface="Trebuchet MS" panose="020B0603020202020204" pitchFamily="34" charset="0"/>
              </a:rPr>
              <a:t>(many others)</a:t>
            </a:r>
          </a:p>
          <a:p>
            <a:pPr lvl="1">
              <a:lnSpc>
                <a:spcPct val="90000"/>
              </a:lnSpc>
            </a:pPr>
            <a:endParaRPr lang="en-US" altLang="en-US" sz="1800" dirty="0">
              <a:latin typeface="Trebuchet MS" panose="020B0603020202020204" pitchFamily="34" charset="0"/>
            </a:endParaRPr>
          </a:p>
        </p:txBody>
      </p:sp>
    </p:spTree>
    <p:extLst>
      <p:ext uri="{BB962C8B-B14F-4D97-AF65-F5344CB8AC3E}">
        <p14:creationId xmlns:p14="http://schemas.microsoft.com/office/powerpoint/2010/main" val="2358929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6413"/>
          </a:xfrm>
        </p:spPr>
        <p:txBody>
          <a:bodyPr>
            <a:normAutofit/>
          </a:bodyPr>
          <a:lstStyle/>
          <a:p>
            <a:pPr algn="ctr">
              <a:defRPr/>
            </a:pPr>
            <a:r>
              <a:rPr lang="en-US" dirty="0">
                <a:latin typeface="Trebuchet MS" panose="020B0603020202020204" pitchFamily="34" charset="0"/>
              </a:rPr>
              <a:t>Sequential Search - Average Case (more)</a:t>
            </a:r>
          </a:p>
        </p:txBody>
      </p:sp>
      <p:sp>
        <p:nvSpPr>
          <p:cNvPr id="3" name="Text Placeholder 2"/>
          <p:cNvSpPr>
            <a:spLocks noGrp="1"/>
          </p:cNvSpPr>
          <p:nvPr>
            <p:ph type="body" sz="half" idx="1"/>
          </p:nvPr>
        </p:nvSpPr>
        <p:spPr>
          <a:xfrm>
            <a:off x="2133600" y="1266826"/>
            <a:ext cx="8229600" cy="4905375"/>
          </a:xfrm>
        </p:spPr>
        <p:txBody>
          <a:bodyPr/>
          <a:lstStyle/>
          <a:p>
            <a:pPr>
              <a:defRPr/>
            </a:pPr>
            <a:r>
              <a:rPr lang="en-US" dirty="0">
                <a:latin typeface="Trebuchet MS" panose="020B0603020202020204" pitchFamily="34" charset="0"/>
              </a:rPr>
              <a:t>Assume the probability of a successful search = p (o&lt;=p&lt;=1)</a:t>
            </a:r>
          </a:p>
          <a:p>
            <a:pPr>
              <a:defRPr/>
            </a:pPr>
            <a:r>
              <a:rPr lang="en-US" dirty="0">
                <a:latin typeface="Trebuchet MS" panose="020B0603020202020204" pitchFamily="34" charset="0"/>
              </a:rPr>
              <a:t>Key match can occur at any position with same probability</a:t>
            </a:r>
          </a:p>
          <a:p>
            <a:pPr>
              <a:defRPr/>
            </a:pPr>
            <a:r>
              <a:rPr lang="en-US" dirty="0">
                <a:latin typeface="Trebuchet MS" panose="020B0603020202020204" pitchFamily="34" charset="0"/>
                <a:sym typeface="Wingdings" pitchFamily="2" charset="2"/>
              </a:rPr>
              <a:t> when the search is successful:</a:t>
            </a:r>
          </a:p>
          <a:p>
            <a:pPr>
              <a:defRPr/>
            </a:pPr>
            <a:r>
              <a:rPr lang="en-US" dirty="0">
                <a:latin typeface="Trebuchet MS" panose="020B0603020202020204" pitchFamily="34" charset="0"/>
                <a:sym typeface="Wingdings" pitchFamily="2" charset="2"/>
              </a:rPr>
              <a:t> match occurring at any position </a:t>
            </a:r>
            <a:r>
              <a:rPr lang="en-US" dirty="0" err="1">
                <a:latin typeface="Trebuchet MS" panose="020B0603020202020204" pitchFamily="34" charset="0"/>
                <a:sym typeface="Wingdings" pitchFamily="2" charset="2"/>
              </a:rPr>
              <a:t>i</a:t>
            </a:r>
            <a:r>
              <a:rPr lang="en-US" dirty="0">
                <a:latin typeface="Trebuchet MS" panose="020B0603020202020204" pitchFamily="34" charset="0"/>
                <a:sym typeface="Wingdings" pitchFamily="2" charset="2"/>
              </a:rPr>
              <a:t> = p  / n</a:t>
            </a:r>
          </a:p>
          <a:p>
            <a:pPr>
              <a:defRPr/>
            </a:pPr>
            <a:r>
              <a:rPr lang="en-US" dirty="0">
                <a:latin typeface="Trebuchet MS" panose="020B0603020202020204" pitchFamily="34" charset="0"/>
                <a:sym typeface="Wingdings" pitchFamily="2" charset="2"/>
              </a:rPr>
              <a:t>and  number of comparisons in such a case is </a:t>
            </a:r>
            <a:r>
              <a:rPr lang="en-US" dirty="0" err="1">
                <a:latin typeface="Trebuchet MS" panose="020B0603020202020204" pitchFamily="34" charset="0"/>
                <a:sym typeface="Wingdings" pitchFamily="2" charset="2"/>
              </a:rPr>
              <a:t>i</a:t>
            </a:r>
            <a:endParaRPr lang="en-US" dirty="0">
              <a:latin typeface="Trebuchet MS" panose="020B0603020202020204" pitchFamily="34" charset="0"/>
              <a:sym typeface="Wingdings" pitchFamily="2" charset="2"/>
            </a:endParaRPr>
          </a:p>
          <a:p>
            <a:pPr>
              <a:defRPr/>
            </a:pPr>
            <a:r>
              <a:rPr lang="en-US" dirty="0">
                <a:latin typeface="Trebuchet MS" panose="020B0603020202020204" pitchFamily="34" charset="0"/>
                <a:sym typeface="Wingdings" pitchFamily="2" charset="2"/>
              </a:rPr>
              <a:t>Average Case Efficiency:</a:t>
            </a:r>
          </a:p>
          <a:p>
            <a:pPr marL="0" indent="0" algn="ctr">
              <a:buNone/>
              <a:defRPr/>
            </a:pPr>
            <a:r>
              <a:rPr lang="en-US" sz="2400" dirty="0">
                <a:latin typeface="Trebuchet MS" panose="020B0603020202020204" pitchFamily="34" charset="0"/>
                <a:sym typeface="Wingdings" pitchFamily="2" charset="2"/>
              </a:rPr>
              <a:t>[1 (p/n) + 2 (p/n) + … + </a:t>
            </a:r>
            <a:r>
              <a:rPr lang="en-US" sz="2400" dirty="0" err="1">
                <a:latin typeface="Trebuchet MS" panose="020B0603020202020204" pitchFamily="34" charset="0"/>
                <a:sym typeface="Wingdings" pitchFamily="2" charset="2"/>
              </a:rPr>
              <a:t>i</a:t>
            </a:r>
            <a:r>
              <a:rPr lang="en-US" sz="2400" dirty="0">
                <a:latin typeface="Trebuchet MS" panose="020B0603020202020204" pitchFamily="34" charset="0"/>
                <a:sym typeface="Wingdings" pitchFamily="2" charset="2"/>
              </a:rPr>
              <a:t> (p/n) + … + n (p/n)] + n (1-p)</a:t>
            </a:r>
          </a:p>
          <a:p>
            <a:pPr marL="0" indent="0" algn="ctr">
              <a:buNone/>
              <a:defRPr/>
            </a:pPr>
            <a:r>
              <a:rPr lang="en-US" sz="2400" dirty="0">
                <a:latin typeface="Trebuchet MS" panose="020B0603020202020204" pitchFamily="34" charset="0"/>
                <a:sym typeface="Wingdings" pitchFamily="2" charset="2"/>
              </a:rPr>
              <a:t>= (p/n) [1 + 2 + … + </a:t>
            </a:r>
            <a:r>
              <a:rPr lang="en-US" sz="2400" dirty="0" err="1">
                <a:latin typeface="Trebuchet MS" panose="020B0603020202020204" pitchFamily="34" charset="0"/>
                <a:sym typeface="Wingdings" pitchFamily="2" charset="2"/>
              </a:rPr>
              <a:t>i</a:t>
            </a:r>
            <a:r>
              <a:rPr lang="en-US" sz="2400" dirty="0">
                <a:latin typeface="Trebuchet MS" panose="020B0603020202020204" pitchFamily="34" charset="0"/>
                <a:sym typeface="Wingdings" pitchFamily="2" charset="2"/>
              </a:rPr>
              <a:t> +  … + n] + n (1-p)</a:t>
            </a:r>
          </a:p>
          <a:p>
            <a:pPr marL="0" indent="0" algn="ctr">
              <a:buNone/>
              <a:defRPr/>
            </a:pPr>
            <a:r>
              <a:rPr lang="en-US" sz="2400" dirty="0">
                <a:latin typeface="Trebuchet MS" panose="020B0603020202020204" pitchFamily="34" charset="0"/>
                <a:sym typeface="Wingdings" pitchFamily="2" charset="2"/>
              </a:rPr>
              <a:t>=  (p/n) n (n+1) / 2   +  n (1-p)</a:t>
            </a:r>
          </a:p>
          <a:p>
            <a:pPr marL="0" indent="0" algn="ctr">
              <a:buNone/>
              <a:defRPr/>
            </a:pPr>
            <a:r>
              <a:rPr lang="en-US" sz="2400" dirty="0">
                <a:latin typeface="Trebuchet MS" panose="020B0603020202020204" pitchFamily="34" charset="0"/>
                <a:sym typeface="Wingdings" pitchFamily="2" charset="2"/>
              </a:rPr>
              <a:t>= [p (n+1) / 2] + [n (1-p)]  ; </a:t>
            </a:r>
            <a:r>
              <a:rPr lang="en-US" sz="2400" i="1" dirty="0">
                <a:latin typeface="Trebuchet MS" panose="020B0603020202020204" pitchFamily="34" charset="0"/>
                <a:sym typeface="Wingdings" pitchFamily="2" charset="2"/>
              </a:rPr>
              <a:t>check with p =0 and p=1</a:t>
            </a:r>
            <a:endParaRPr lang="en-US" sz="2400" dirty="0">
              <a:latin typeface="Trebuchet MS" panose="020B0603020202020204" pitchFamily="34" charset="0"/>
              <a:sym typeface="Wingdings" pitchFamily="2" charset="2"/>
            </a:endParaRPr>
          </a:p>
          <a:p>
            <a:pPr marL="0" indent="0">
              <a:buNone/>
              <a:defRPr/>
            </a:pPr>
            <a:r>
              <a:rPr lang="en-US" dirty="0">
                <a:latin typeface="Trebuchet MS" panose="020B0603020202020204" pitchFamily="34" charset="0"/>
              </a:rPr>
              <a:t> </a:t>
            </a:r>
          </a:p>
          <a:p>
            <a:pPr>
              <a:defRPr/>
            </a:pPr>
            <a:endParaRPr lang="en-US" dirty="0">
              <a:latin typeface="Trebuchet MS" panose="020B0603020202020204" pitchFamily="34" charset="0"/>
            </a:endParaRPr>
          </a:p>
        </p:txBody>
      </p:sp>
    </p:spTree>
    <p:extLst>
      <p:ext uri="{BB962C8B-B14F-4D97-AF65-F5344CB8AC3E}">
        <p14:creationId xmlns:p14="http://schemas.microsoft.com/office/powerpoint/2010/main" val="4148997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0" y="-1"/>
            <a:ext cx="12192000" cy="884903"/>
          </a:xfrm>
        </p:spPr>
        <p:txBody>
          <a:bodyPr>
            <a:normAutofit/>
          </a:bodyPr>
          <a:lstStyle/>
          <a:p>
            <a:pPr algn="ctr">
              <a:defRPr/>
            </a:pPr>
            <a:r>
              <a:rPr lang="en-US" sz="3200" dirty="0">
                <a:latin typeface="Trebuchet MS" panose="020B0603020202020204" pitchFamily="34" charset="0"/>
              </a:rPr>
              <a:t>Types of formulas for basic operation’s count</a:t>
            </a:r>
          </a:p>
        </p:txBody>
      </p:sp>
      <p:sp>
        <p:nvSpPr>
          <p:cNvPr id="198659" name="Rectangle 3"/>
          <p:cNvSpPr>
            <a:spLocks noGrp="1" noChangeArrowheads="1"/>
          </p:cNvSpPr>
          <p:nvPr>
            <p:ph type="body" idx="1"/>
          </p:nvPr>
        </p:nvSpPr>
        <p:spPr/>
        <p:txBody>
          <a:bodyPr>
            <a:normAutofit/>
          </a:bodyPr>
          <a:lstStyle/>
          <a:p>
            <a:pPr>
              <a:defRPr/>
            </a:pPr>
            <a:r>
              <a:rPr lang="en-US" sz="2000" dirty="0">
                <a:latin typeface="Trebuchet MS" panose="020B0603020202020204" pitchFamily="34" charset="0"/>
              </a:rPr>
              <a:t>Exact formula</a:t>
            </a:r>
          </a:p>
          <a:p>
            <a:pPr>
              <a:buFont typeface="Monotype Sorts" pitchFamily="2" charset="2"/>
              <a:buNone/>
              <a:defRPr/>
            </a:pPr>
            <a:r>
              <a:rPr lang="en-US" sz="2000" dirty="0">
                <a:latin typeface="Trebuchet MS" panose="020B0603020202020204" pitchFamily="34" charset="0"/>
              </a:rPr>
              <a:t>            e.g., C(</a:t>
            </a:r>
            <a:r>
              <a:rPr lang="en-US" sz="2000" i="1" dirty="0">
                <a:latin typeface="Trebuchet MS" panose="020B0603020202020204" pitchFamily="34" charset="0"/>
              </a:rPr>
              <a:t>n</a:t>
            </a:r>
            <a:r>
              <a:rPr lang="en-US" sz="2000" dirty="0">
                <a:latin typeface="Trebuchet MS" panose="020B0603020202020204" pitchFamily="34" charset="0"/>
              </a:rPr>
              <a:t>) = </a:t>
            </a:r>
            <a:r>
              <a:rPr lang="en-US" sz="2000" i="1" dirty="0">
                <a:latin typeface="Trebuchet MS" panose="020B0603020202020204" pitchFamily="34" charset="0"/>
              </a:rPr>
              <a:t>n</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-1)/2</a:t>
            </a:r>
          </a:p>
          <a:p>
            <a:pPr>
              <a:defRPr/>
            </a:pPr>
            <a:endParaRPr lang="en-US" sz="2000" dirty="0">
              <a:latin typeface="Trebuchet MS" panose="020B0603020202020204" pitchFamily="34" charset="0"/>
            </a:endParaRPr>
          </a:p>
          <a:p>
            <a:pPr>
              <a:defRPr/>
            </a:pPr>
            <a:r>
              <a:rPr lang="en-US" sz="2000" dirty="0">
                <a:latin typeface="Trebuchet MS" panose="020B0603020202020204" pitchFamily="34" charset="0"/>
              </a:rPr>
              <a:t>Formula indicating order of growth with specific multiplicative constant</a:t>
            </a:r>
          </a:p>
          <a:p>
            <a:pPr>
              <a:buFont typeface="Monotype Sorts" pitchFamily="2" charset="2"/>
              <a:buNone/>
              <a:defRPr/>
            </a:pPr>
            <a:r>
              <a:rPr lang="en-US" sz="2000" dirty="0">
                <a:latin typeface="Trebuchet MS" panose="020B0603020202020204" pitchFamily="34" charset="0"/>
              </a:rPr>
              <a:t>            e.g., C(</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cs typeface="Times New Roman" pitchFamily="18" charset="0"/>
              </a:rPr>
              <a:t>≈</a:t>
            </a:r>
            <a:r>
              <a:rPr lang="en-US" sz="2000" dirty="0">
                <a:latin typeface="Trebuchet MS" panose="020B0603020202020204" pitchFamily="34" charset="0"/>
              </a:rPr>
              <a:t> 0.5 </a:t>
            </a:r>
            <a:r>
              <a:rPr lang="en-US" sz="2000" i="1" dirty="0">
                <a:latin typeface="Trebuchet MS" panose="020B0603020202020204" pitchFamily="34" charset="0"/>
              </a:rPr>
              <a:t>n</a:t>
            </a:r>
            <a:r>
              <a:rPr lang="en-US" sz="2000" baseline="30000" dirty="0">
                <a:latin typeface="Trebuchet MS" panose="020B0603020202020204" pitchFamily="34" charset="0"/>
              </a:rPr>
              <a:t>2</a:t>
            </a:r>
          </a:p>
          <a:p>
            <a:pPr>
              <a:buFont typeface="Monotype Sorts" pitchFamily="2" charset="2"/>
              <a:buNone/>
              <a:defRPr/>
            </a:pPr>
            <a:endParaRPr lang="en-US" sz="2000" dirty="0">
              <a:latin typeface="Trebuchet MS" panose="020B0603020202020204" pitchFamily="34" charset="0"/>
            </a:endParaRPr>
          </a:p>
          <a:p>
            <a:pPr>
              <a:defRPr/>
            </a:pPr>
            <a:r>
              <a:rPr lang="en-US" sz="2000" dirty="0">
                <a:latin typeface="Trebuchet MS" panose="020B0603020202020204" pitchFamily="34" charset="0"/>
              </a:rPr>
              <a:t>Formula indicating order of growth with unknown multiplicative constant</a:t>
            </a:r>
          </a:p>
          <a:p>
            <a:pPr>
              <a:buFont typeface="Monotype Sorts" pitchFamily="2" charset="2"/>
              <a:buNone/>
              <a:defRPr/>
            </a:pPr>
            <a:r>
              <a:rPr lang="en-US" sz="2000" dirty="0">
                <a:latin typeface="Trebuchet MS" panose="020B0603020202020204" pitchFamily="34" charset="0"/>
              </a:rPr>
              <a:t>            e.g., C(</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cs typeface="Times New Roman" pitchFamily="18" charset="0"/>
              </a:rPr>
              <a:t>≈</a:t>
            </a:r>
            <a:r>
              <a:rPr lang="en-US" sz="2000" dirty="0">
                <a:latin typeface="Trebuchet MS" panose="020B0603020202020204" pitchFamily="34" charset="0"/>
              </a:rPr>
              <a:t> </a:t>
            </a:r>
            <a:r>
              <a:rPr lang="en-US" sz="2000" i="1" dirty="0">
                <a:latin typeface="Trebuchet MS" panose="020B0603020202020204" pitchFamily="34" charset="0"/>
              </a:rPr>
              <a:t>cn</a:t>
            </a:r>
            <a:r>
              <a:rPr lang="en-US" sz="2000" baseline="30000" dirty="0">
                <a:latin typeface="Trebuchet MS" panose="020B0603020202020204" pitchFamily="34" charset="0"/>
              </a:rPr>
              <a:t>2</a:t>
            </a:r>
            <a:endParaRPr lang="en-US" sz="2000" dirty="0">
              <a:latin typeface="Trebuchet MS" panose="020B0603020202020204" pitchFamily="34" charset="0"/>
            </a:endParaRPr>
          </a:p>
          <a:p>
            <a:pPr>
              <a:defRPr/>
            </a:pPr>
            <a:endParaRPr lang="en-US" sz="2000" dirty="0">
              <a:latin typeface="Trebuchet MS" panose="020B0603020202020204" pitchFamily="34" charset="0"/>
            </a:endParaRPr>
          </a:p>
        </p:txBody>
      </p:sp>
    </p:spTree>
    <p:extLst>
      <p:ext uri="{BB962C8B-B14F-4D97-AF65-F5344CB8AC3E}">
        <p14:creationId xmlns:p14="http://schemas.microsoft.com/office/powerpoint/2010/main" val="3960746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458" y="0"/>
            <a:ext cx="12189542" cy="1106129"/>
          </a:xfrm>
        </p:spPr>
        <p:txBody>
          <a:bodyPr/>
          <a:lstStyle/>
          <a:p>
            <a:pPr algn="ctr">
              <a:defRPr/>
            </a:pPr>
            <a:r>
              <a:rPr lang="en-US" dirty="0">
                <a:latin typeface="Trebuchet MS" panose="020B0603020202020204" pitchFamily="34" charset="0"/>
              </a:rPr>
              <a:t>Asymptotic order of growth</a:t>
            </a:r>
          </a:p>
        </p:txBody>
      </p:sp>
      <p:sp>
        <p:nvSpPr>
          <p:cNvPr id="200707" name="Rectangle 3"/>
          <p:cNvSpPr>
            <a:spLocks noGrp="1" noChangeArrowheads="1"/>
          </p:cNvSpPr>
          <p:nvPr>
            <p:ph type="body" idx="1"/>
          </p:nvPr>
        </p:nvSpPr>
        <p:spPr>
          <a:xfrm>
            <a:off x="1715729" y="2330245"/>
            <a:ext cx="8763000" cy="3628103"/>
          </a:xfrm>
        </p:spPr>
        <p:txBody>
          <a:bodyPr>
            <a:normAutofit fontScale="92500"/>
          </a:bodyPr>
          <a:lstStyle/>
          <a:p>
            <a:pPr>
              <a:buFont typeface="Monotype Sorts" pitchFamily="2" charset="2"/>
              <a:buNone/>
              <a:defRPr/>
            </a:pPr>
            <a:r>
              <a:rPr lang="en-US" sz="2000" dirty="0">
                <a:latin typeface="Trebuchet MS" panose="020B0603020202020204" pitchFamily="34" charset="0"/>
              </a:rPr>
              <a:t>A way of comparing functions that ignores constant factors and small input sizes </a:t>
            </a:r>
            <a:r>
              <a:rPr lang="en-US" sz="2000" dirty="0">
                <a:solidFill>
                  <a:schemeClr val="tx1"/>
                </a:solidFill>
                <a:latin typeface="Trebuchet MS" panose="020B0603020202020204" pitchFamily="34" charset="0"/>
              </a:rPr>
              <a:t>(because?)</a:t>
            </a:r>
          </a:p>
          <a:p>
            <a:pPr>
              <a:defRPr/>
            </a:pPr>
            <a:endParaRPr lang="en-US" sz="2000" dirty="0">
              <a:latin typeface="Trebuchet MS" panose="020B0603020202020204" pitchFamily="34" charset="0"/>
            </a:endParaRPr>
          </a:p>
          <a:p>
            <a:pPr>
              <a:defRPr/>
            </a:pPr>
            <a:r>
              <a:rPr lang="en-US" sz="2400" dirty="0">
                <a:latin typeface="Trebuchet MS" panose="020B0603020202020204" pitchFamily="34" charset="0"/>
              </a:rPr>
              <a:t>O(</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class of functions </a:t>
            </a:r>
            <a:r>
              <a:rPr lang="en-US" sz="2400" i="1" dirty="0">
                <a:latin typeface="Trebuchet MS" panose="020B0603020202020204" pitchFamily="34" charset="0"/>
              </a:rPr>
              <a:t>f</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that grow </a:t>
            </a:r>
            <a:r>
              <a:rPr lang="en-US" sz="2400" u="sng" dirty="0">
                <a:latin typeface="Trebuchet MS" panose="020B0603020202020204" pitchFamily="34" charset="0"/>
              </a:rPr>
              <a:t>no faster</a:t>
            </a:r>
            <a:r>
              <a:rPr lang="en-US" sz="2400" dirty="0">
                <a:latin typeface="Trebuchet MS" panose="020B0603020202020204" pitchFamily="34" charset="0"/>
              </a:rPr>
              <a:t> than </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a:t>
            </a:r>
          </a:p>
          <a:p>
            <a:pPr>
              <a:defRPr/>
            </a:pPr>
            <a:endParaRPr lang="en-US" sz="2400" dirty="0">
              <a:latin typeface="Trebuchet MS" panose="020B0603020202020204" pitchFamily="34" charset="0"/>
            </a:endParaRPr>
          </a:p>
          <a:p>
            <a:pPr>
              <a:defRPr/>
            </a:pPr>
            <a:r>
              <a:rPr lang="el-GR" sz="2400" dirty="0">
                <a:latin typeface="Trebuchet MS" panose="020B0603020202020204" pitchFamily="34" charset="0"/>
                <a:cs typeface="Times New Roman" pitchFamily="18" charset="0"/>
              </a:rPr>
              <a:t>Θ</a:t>
            </a:r>
            <a:r>
              <a:rPr lang="en-US" sz="2400" dirty="0">
                <a:latin typeface="Trebuchet MS" panose="020B0603020202020204" pitchFamily="34" charset="0"/>
              </a:rPr>
              <a:t>(</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class of functions </a:t>
            </a:r>
            <a:r>
              <a:rPr lang="en-US" sz="2400" i="1" dirty="0">
                <a:latin typeface="Trebuchet MS" panose="020B0603020202020204" pitchFamily="34" charset="0"/>
              </a:rPr>
              <a:t>f</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that grow </a:t>
            </a:r>
            <a:r>
              <a:rPr lang="en-US" sz="2400" u="sng" dirty="0">
                <a:latin typeface="Trebuchet MS" panose="020B0603020202020204" pitchFamily="34" charset="0"/>
              </a:rPr>
              <a:t>at same rate</a:t>
            </a:r>
            <a:r>
              <a:rPr lang="en-US" sz="2400" dirty="0">
                <a:latin typeface="Trebuchet MS" panose="020B0603020202020204" pitchFamily="34" charset="0"/>
              </a:rPr>
              <a:t> as </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a:t>
            </a:r>
          </a:p>
          <a:p>
            <a:pPr>
              <a:defRPr/>
            </a:pPr>
            <a:endParaRPr lang="en-US" sz="2400" dirty="0">
              <a:latin typeface="Trebuchet MS" panose="020B0603020202020204" pitchFamily="34" charset="0"/>
            </a:endParaRPr>
          </a:p>
          <a:p>
            <a:pPr>
              <a:defRPr/>
            </a:pPr>
            <a:r>
              <a:rPr lang="el-GR" sz="2400" dirty="0">
                <a:latin typeface="Trebuchet MS" panose="020B0603020202020204" pitchFamily="34" charset="0"/>
                <a:cs typeface="Times New Roman" pitchFamily="18" charset="0"/>
              </a:rPr>
              <a:t>Ω</a:t>
            </a:r>
            <a:r>
              <a:rPr lang="en-US" sz="2400" dirty="0">
                <a:latin typeface="Trebuchet MS" panose="020B0603020202020204" pitchFamily="34" charset="0"/>
              </a:rPr>
              <a:t>(</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class of functions </a:t>
            </a:r>
            <a:r>
              <a:rPr lang="en-US" sz="2400" i="1" dirty="0">
                <a:latin typeface="Trebuchet MS" panose="020B0603020202020204" pitchFamily="34" charset="0"/>
              </a:rPr>
              <a:t>f</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that grow </a:t>
            </a:r>
            <a:r>
              <a:rPr lang="en-US" sz="2400" u="sng" dirty="0">
                <a:latin typeface="Trebuchet MS" panose="020B0603020202020204" pitchFamily="34" charset="0"/>
              </a:rPr>
              <a:t>at least as fast</a:t>
            </a:r>
            <a:r>
              <a:rPr lang="en-US" sz="2400" dirty="0">
                <a:latin typeface="Trebuchet MS" panose="020B0603020202020204" pitchFamily="34" charset="0"/>
              </a:rPr>
              <a:t> as </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a:t>
            </a:r>
          </a:p>
          <a:p>
            <a:pPr>
              <a:defRPr/>
            </a:pPr>
            <a:endParaRPr lang="en-US" sz="2000" dirty="0">
              <a:latin typeface="Trebuchet MS" panose="020B0603020202020204" pitchFamily="34" charset="0"/>
            </a:endParaRPr>
          </a:p>
          <a:p>
            <a:pPr>
              <a:buFont typeface="Monotype Sorts" pitchFamily="2" charset="2"/>
              <a:buNone/>
              <a:defRPr/>
            </a:pPr>
            <a:endParaRPr lang="en-US" sz="2000" dirty="0">
              <a:latin typeface="Trebuchet MS" panose="020B0603020202020204" pitchFamily="34" charset="0"/>
            </a:endParaRPr>
          </a:p>
          <a:p>
            <a:pPr>
              <a:defRPr/>
            </a:pPr>
            <a:endParaRPr lang="en-US" sz="2000" dirty="0">
              <a:latin typeface="Trebuchet MS" panose="020B0603020202020204" pitchFamily="34" charset="0"/>
            </a:endParaRPr>
          </a:p>
          <a:p>
            <a:pPr>
              <a:defRPr/>
            </a:pPr>
            <a:endParaRPr lang="en-US" sz="2000" dirty="0">
              <a:latin typeface="Trebuchet MS" panose="020B0603020202020204" pitchFamily="34" charset="0"/>
            </a:endParaRPr>
          </a:p>
          <a:p>
            <a:pPr>
              <a:defRPr/>
            </a:pPr>
            <a:endParaRPr lang="en-US" sz="2000" dirty="0">
              <a:latin typeface="Trebuchet MS" panose="020B0603020202020204" pitchFamily="34" charset="0"/>
            </a:endParaRPr>
          </a:p>
        </p:txBody>
      </p:sp>
    </p:spTree>
    <p:extLst>
      <p:ext uri="{BB962C8B-B14F-4D97-AF65-F5344CB8AC3E}">
        <p14:creationId xmlns:p14="http://schemas.microsoft.com/office/powerpoint/2010/main" val="2997740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7" name="Rectangle 5"/>
          <p:cNvSpPr>
            <a:spLocks noGrp="1" noChangeArrowheads="1"/>
          </p:cNvSpPr>
          <p:nvPr>
            <p:ph type="title"/>
          </p:nvPr>
        </p:nvSpPr>
        <p:spPr>
          <a:xfrm>
            <a:off x="0" y="1"/>
            <a:ext cx="12192000" cy="914400"/>
          </a:xfrm>
        </p:spPr>
        <p:txBody>
          <a:bodyPr/>
          <a:lstStyle/>
          <a:p>
            <a:pPr algn="ctr">
              <a:defRPr/>
            </a:pPr>
            <a:r>
              <a:rPr lang="en-US" dirty="0">
                <a:latin typeface="Trebuchet MS" panose="020B0603020202020204" pitchFamily="34" charset="0"/>
              </a:rPr>
              <a:t>Big-oh</a:t>
            </a:r>
          </a:p>
        </p:txBody>
      </p:sp>
      <p:pic>
        <p:nvPicPr>
          <p:cNvPr id="22531" name="Picture 4" descr="figs2_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0"/>
            <a:ext cx="6324600" cy="52784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83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Rectangle 5"/>
          <p:cNvSpPr>
            <a:spLocks noGrp="1" noChangeArrowheads="1"/>
          </p:cNvSpPr>
          <p:nvPr>
            <p:ph type="title"/>
          </p:nvPr>
        </p:nvSpPr>
        <p:spPr>
          <a:xfrm>
            <a:off x="0" y="1"/>
            <a:ext cx="12192000" cy="988142"/>
          </a:xfrm>
        </p:spPr>
        <p:txBody>
          <a:bodyPr/>
          <a:lstStyle/>
          <a:p>
            <a:pPr algn="ctr">
              <a:defRPr/>
            </a:pPr>
            <a:r>
              <a:rPr lang="en-US" dirty="0">
                <a:latin typeface="Trebuchet MS" panose="020B0603020202020204" pitchFamily="34" charset="0"/>
              </a:rPr>
              <a:t>Big-omega</a:t>
            </a:r>
          </a:p>
        </p:txBody>
      </p:sp>
      <p:pic>
        <p:nvPicPr>
          <p:cNvPr id="23555" name="Picture 4" descr="figs2_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1219201"/>
            <a:ext cx="5867400" cy="52371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67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a:xfrm>
            <a:off x="0" y="0"/>
            <a:ext cx="12192000" cy="943897"/>
          </a:xfrm>
        </p:spPr>
        <p:txBody>
          <a:bodyPr/>
          <a:lstStyle/>
          <a:p>
            <a:pPr algn="ctr">
              <a:defRPr/>
            </a:pPr>
            <a:r>
              <a:rPr lang="en-US" dirty="0">
                <a:latin typeface="Trebuchet MS" panose="020B0603020202020204" pitchFamily="34" charset="0"/>
              </a:rPr>
              <a:t>Big-theta</a:t>
            </a:r>
          </a:p>
        </p:txBody>
      </p:sp>
      <p:pic>
        <p:nvPicPr>
          <p:cNvPr id="24579" name="Picture 4" descr="figs2_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33700" y="1219200"/>
            <a:ext cx="6210300" cy="5265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5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0" y="0"/>
            <a:ext cx="12192000" cy="1356852"/>
          </a:xfrm>
        </p:spPr>
        <p:txBody>
          <a:bodyPr>
            <a:normAutofit/>
          </a:bodyPr>
          <a:lstStyle/>
          <a:p>
            <a:pPr algn="ctr">
              <a:defRPr/>
            </a:pPr>
            <a:r>
              <a:rPr lang="en-US" sz="3200" dirty="0">
                <a:latin typeface="Trebuchet MS" panose="020B0603020202020204" pitchFamily="34" charset="0"/>
              </a:rPr>
              <a:t>Establishing order of growth using the definition</a:t>
            </a:r>
            <a:br>
              <a:rPr lang="en-US" sz="3200" dirty="0">
                <a:latin typeface="Trebuchet MS" panose="020B0603020202020204" pitchFamily="34" charset="0"/>
              </a:rPr>
            </a:br>
            <a:r>
              <a:rPr lang="en-US" sz="3200" dirty="0">
                <a:latin typeface="Trebuchet MS" panose="020B0603020202020204" pitchFamily="34" charset="0"/>
              </a:rPr>
              <a:t>O - Notation</a:t>
            </a:r>
          </a:p>
        </p:txBody>
      </p:sp>
      <p:sp>
        <p:nvSpPr>
          <p:cNvPr id="268291" name="Rectangle 3"/>
          <p:cNvSpPr>
            <a:spLocks noGrp="1" noChangeArrowheads="1"/>
          </p:cNvSpPr>
          <p:nvPr>
            <p:ph type="body" idx="1"/>
          </p:nvPr>
        </p:nvSpPr>
        <p:spPr/>
        <p:txBody>
          <a:bodyPr>
            <a:noAutofit/>
          </a:bodyPr>
          <a:lstStyle/>
          <a:p>
            <a:pPr>
              <a:buFont typeface="Monotype Sorts" pitchFamily="2" charset="2"/>
              <a:buNone/>
              <a:defRPr/>
            </a:pPr>
            <a:r>
              <a:rPr lang="en-US" sz="2000" dirty="0">
                <a:latin typeface="Trebuchet MS" panose="020B0603020202020204" pitchFamily="34" charset="0"/>
              </a:rPr>
              <a:t>Definition:</a:t>
            </a:r>
          </a:p>
          <a:p>
            <a:pPr>
              <a:buFont typeface="Monotype Sorts" pitchFamily="2" charset="2"/>
              <a:buNone/>
              <a:defRPr/>
            </a:pPr>
            <a:r>
              <a:rPr lang="en-US" sz="2000" i="1" dirty="0">
                <a:latin typeface="Trebuchet MS" panose="020B0603020202020204" pitchFamily="34" charset="0"/>
              </a:rPr>
              <a:t> </a:t>
            </a:r>
            <a:r>
              <a:rPr lang="en-US" sz="2400" i="1" dirty="0">
                <a:latin typeface="Trebuchet MS" panose="020B0603020202020204" pitchFamily="34" charset="0"/>
              </a:rPr>
              <a:t>f</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is in O(</a:t>
            </a:r>
            <a:r>
              <a:rPr lang="en-US" sz="2400" i="1" dirty="0">
                <a:latin typeface="Trebuchet MS" panose="020B0603020202020204" pitchFamily="34" charset="0"/>
              </a:rPr>
              <a:t>g</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denoted by f</a:t>
            </a:r>
            <a:r>
              <a:rPr lang="en-US" sz="2400" i="1" dirty="0">
                <a:latin typeface="Trebuchet MS" panose="020B0603020202020204" pitchFamily="34" charset="0"/>
              </a:rPr>
              <a:t>(n) </a:t>
            </a:r>
            <a:r>
              <a:rPr lang="en-US" sz="2400" i="1" dirty="0">
                <a:latin typeface="Trebuchet MS" panose="020B0603020202020204" pitchFamily="34" charset="0"/>
                <a:sym typeface="Symbol" pitchFamily="84" charset="2"/>
              </a:rPr>
              <a:t> O(g(n)),</a:t>
            </a:r>
            <a:r>
              <a:rPr lang="en-US" sz="2400" dirty="0">
                <a:latin typeface="Trebuchet MS" panose="020B0603020202020204" pitchFamily="34" charset="0"/>
              </a:rPr>
              <a:t> if the order of growth of  </a:t>
            </a:r>
            <a:r>
              <a:rPr lang="en-US" sz="2400" i="1" dirty="0">
                <a:latin typeface="Trebuchet MS" panose="020B0603020202020204" pitchFamily="34" charset="0"/>
              </a:rPr>
              <a:t>f</a:t>
            </a:r>
            <a:r>
              <a:rPr lang="en-US" sz="2400" dirty="0">
                <a:latin typeface="Trebuchet MS" panose="020B0603020202020204" pitchFamily="34" charset="0"/>
              </a:rPr>
              <a:t>(</a:t>
            </a:r>
            <a:r>
              <a:rPr lang="en-US" sz="2400" i="1" dirty="0">
                <a:latin typeface="Trebuchet MS" panose="020B0603020202020204" pitchFamily="34" charset="0"/>
              </a:rPr>
              <a:t>n</a:t>
            </a:r>
            <a:r>
              <a:rPr lang="en-US" sz="2400" dirty="0">
                <a:latin typeface="Trebuchet MS" panose="020B0603020202020204" pitchFamily="34" charset="0"/>
              </a:rPr>
              <a:t>) </a:t>
            </a:r>
            <a:r>
              <a:rPr lang="en-US" sz="2400" dirty="0">
                <a:latin typeface="Trebuchet MS" panose="020B0603020202020204" pitchFamily="34" charset="0"/>
                <a:cs typeface="Times New Roman" pitchFamily="18" charset="0"/>
              </a:rPr>
              <a:t>≤ order  of growth of a constant multiple of g(n), i.e., there exists a positive constant </a:t>
            </a:r>
            <a:r>
              <a:rPr lang="en-US" sz="2400" i="1" dirty="0">
                <a:latin typeface="Trebuchet MS" panose="020B0603020202020204" pitchFamily="34" charset="0"/>
                <a:cs typeface="Times New Roman" pitchFamily="18" charset="0"/>
              </a:rPr>
              <a:t>c</a:t>
            </a:r>
            <a:r>
              <a:rPr lang="en-US" sz="2400" dirty="0">
                <a:latin typeface="Trebuchet MS" panose="020B0603020202020204" pitchFamily="34" charset="0"/>
                <a:cs typeface="Times New Roman" pitchFamily="18" charset="0"/>
              </a:rPr>
              <a:t> and a non-negative integer </a:t>
            </a:r>
            <a:r>
              <a:rPr lang="en-US" sz="2400" i="1" dirty="0">
                <a:latin typeface="Trebuchet MS" panose="020B0603020202020204" pitchFamily="34" charset="0"/>
                <a:cs typeface="Times New Roman" pitchFamily="18" charset="0"/>
              </a:rPr>
              <a:t>n</a:t>
            </a:r>
            <a:r>
              <a:rPr lang="en-US" sz="2400" baseline="-25000" dirty="0">
                <a:latin typeface="Trebuchet MS" panose="020B0603020202020204" pitchFamily="34" charset="0"/>
                <a:cs typeface="Times New Roman" pitchFamily="18" charset="0"/>
              </a:rPr>
              <a:t>0</a:t>
            </a:r>
            <a:r>
              <a:rPr lang="en-US" sz="2400" dirty="0">
                <a:latin typeface="Trebuchet MS" panose="020B0603020202020204" pitchFamily="34" charset="0"/>
                <a:cs typeface="Times New Roman" pitchFamily="18" charset="0"/>
              </a:rPr>
              <a:t> such that</a:t>
            </a:r>
          </a:p>
          <a:p>
            <a:pPr>
              <a:buFont typeface="Monotype Sorts" pitchFamily="2" charset="2"/>
              <a:buNone/>
              <a:defRPr/>
            </a:pPr>
            <a:r>
              <a:rPr lang="en-US" sz="2400" dirty="0">
                <a:latin typeface="Trebuchet MS" panose="020B0603020202020204" pitchFamily="34" charset="0"/>
                <a:cs typeface="Times New Roman" pitchFamily="18" charset="0"/>
              </a:rPr>
              <a:t>                	</a:t>
            </a:r>
            <a:r>
              <a:rPr lang="en-US" sz="3600" i="1" dirty="0">
                <a:solidFill>
                  <a:schemeClr val="accent4">
                    <a:lumMod val="75000"/>
                  </a:schemeClr>
                </a:solidFill>
                <a:latin typeface="Trebuchet MS" panose="020B0603020202020204" pitchFamily="34" charset="0"/>
                <a:cs typeface="Times New Roman" pitchFamily="18" charset="0"/>
              </a:rPr>
              <a:t>f</a:t>
            </a:r>
            <a:r>
              <a:rPr lang="en-US" sz="3600" dirty="0">
                <a:solidFill>
                  <a:schemeClr val="accent4">
                    <a:lumMod val="75000"/>
                  </a:schemeClr>
                </a:solidFill>
                <a:latin typeface="Trebuchet MS" panose="020B0603020202020204" pitchFamily="34" charset="0"/>
                <a:cs typeface="Times New Roman" pitchFamily="18" charset="0"/>
              </a:rPr>
              <a:t>(</a:t>
            </a:r>
            <a:r>
              <a:rPr lang="en-US" sz="3600" i="1" dirty="0">
                <a:solidFill>
                  <a:schemeClr val="accent4">
                    <a:lumMod val="75000"/>
                  </a:schemeClr>
                </a:solidFill>
                <a:latin typeface="Trebuchet MS" panose="020B0603020202020204" pitchFamily="34" charset="0"/>
                <a:cs typeface="Times New Roman" pitchFamily="18" charset="0"/>
              </a:rPr>
              <a:t>n</a:t>
            </a:r>
            <a:r>
              <a:rPr lang="en-US" sz="3600" dirty="0">
                <a:solidFill>
                  <a:schemeClr val="accent4">
                    <a:lumMod val="75000"/>
                  </a:schemeClr>
                </a:solidFill>
                <a:latin typeface="Trebuchet MS" panose="020B0603020202020204" pitchFamily="34" charset="0"/>
                <a:cs typeface="Times New Roman" pitchFamily="18" charset="0"/>
              </a:rPr>
              <a:t>) ≤ </a:t>
            </a:r>
            <a:r>
              <a:rPr lang="en-US" sz="3600" i="1" dirty="0">
                <a:solidFill>
                  <a:schemeClr val="accent4">
                    <a:lumMod val="75000"/>
                  </a:schemeClr>
                </a:solidFill>
                <a:latin typeface="Trebuchet MS" panose="020B0603020202020204" pitchFamily="34" charset="0"/>
                <a:cs typeface="Times New Roman" pitchFamily="18" charset="0"/>
              </a:rPr>
              <a:t>c g</a:t>
            </a:r>
            <a:r>
              <a:rPr lang="en-US" sz="3600" dirty="0">
                <a:solidFill>
                  <a:schemeClr val="accent4">
                    <a:lumMod val="75000"/>
                  </a:schemeClr>
                </a:solidFill>
                <a:latin typeface="Trebuchet MS" panose="020B0603020202020204" pitchFamily="34" charset="0"/>
                <a:cs typeface="Times New Roman" pitchFamily="18" charset="0"/>
              </a:rPr>
              <a:t>(</a:t>
            </a:r>
            <a:r>
              <a:rPr lang="en-US" sz="3600" i="1" dirty="0">
                <a:solidFill>
                  <a:schemeClr val="accent4">
                    <a:lumMod val="75000"/>
                  </a:schemeClr>
                </a:solidFill>
                <a:latin typeface="Trebuchet MS" panose="020B0603020202020204" pitchFamily="34" charset="0"/>
                <a:cs typeface="Times New Roman" pitchFamily="18" charset="0"/>
              </a:rPr>
              <a:t>n</a:t>
            </a:r>
            <a:r>
              <a:rPr lang="en-US" sz="3600" dirty="0">
                <a:solidFill>
                  <a:schemeClr val="accent4">
                    <a:lumMod val="75000"/>
                  </a:schemeClr>
                </a:solidFill>
                <a:latin typeface="Trebuchet MS" panose="020B0603020202020204" pitchFamily="34" charset="0"/>
                <a:cs typeface="Times New Roman" pitchFamily="18" charset="0"/>
              </a:rPr>
              <a:t>) for every </a:t>
            </a:r>
            <a:r>
              <a:rPr lang="en-US" sz="3600" i="1" dirty="0">
                <a:solidFill>
                  <a:schemeClr val="accent4">
                    <a:lumMod val="75000"/>
                  </a:schemeClr>
                </a:solidFill>
                <a:latin typeface="Trebuchet MS" panose="020B0603020202020204" pitchFamily="34" charset="0"/>
                <a:cs typeface="Times New Roman" pitchFamily="18" charset="0"/>
              </a:rPr>
              <a:t>n</a:t>
            </a:r>
            <a:r>
              <a:rPr lang="en-US" sz="3600" dirty="0">
                <a:solidFill>
                  <a:schemeClr val="accent4">
                    <a:lumMod val="75000"/>
                  </a:schemeClr>
                </a:solidFill>
                <a:latin typeface="Trebuchet MS" panose="020B0603020202020204" pitchFamily="34" charset="0"/>
                <a:cs typeface="Times New Roman" pitchFamily="18" charset="0"/>
              </a:rPr>
              <a:t> ≥ </a:t>
            </a:r>
            <a:r>
              <a:rPr lang="en-US" sz="3600" i="1" dirty="0">
                <a:solidFill>
                  <a:schemeClr val="accent4">
                    <a:lumMod val="75000"/>
                  </a:schemeClr>
                </a:solidFill>
                <a:latin typeface="Trebuchet MS" panose="020B0603020202020204" pitchFamily="34" charset="0"/>
                <a:cs typeface="Times New Roman" pitchFamily="18" charset="0"/>
              </a:rPr>
              <a:t>n</a:t>
            </a:r>
            <a:r>
              <a:rPr lang="en-US" sz="3600" baseline="-25000" dirty="0">
                <a:solidFill>
                  <a:schemeClr val="accent4">
                    <a:lumMod val="75000"/>
                  </a:schemeClr>
                </a:solidFill>
                <a:latin typeface="Trebuchet MS" panose="020B0603020202020204" pitchFamily="34" charset="0"/>
                <a:cs typeface="Times New Roman" pitchFamily="18" charset="0"/>
              </a:rPr>
              <a:t>0 </a:t>
            </a:r>
          </a:p>
          <a:p>
            <a:pPr>
              <a:buFont typeface="Monotype Sorts" pitchFamily="2" charset="2"/>
              <a:buNone/>
              <a:defRPr/>
            </a:pP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latin typeface="Trebuchet MS" panose="020B0603020202020204" pitchFamily="34" charset="0"/>
                <a:cs typeface="Times New Roman" pitchFamily="18" charset="0"/>
              </a:rPr>
              <a:t>Examples:</a:t>
            </a:r>
          </a:p>
          <a:p>
            <a:pPr>
              <a:defRPr/>
            </a:pPr>
            <a:r>
              <a:rPr lang="en-US" sz="2000" dirty="0">
                <a:latin typeface="Trebuchet MS" panose="020B0603020202020204" pitchFamily="34" charset="0"/>
                <a:cs typeface="Times New Roman" pitchFamily="18" charset="0"/>
              </a:rPr>
              <a:t>10</a:t>
            </a:r>
            <a:r>
              <a:rPr lang="en-US" sz="2000" i="1" dirty="0">
                <a:latin typeface="Trebuchet MS" panose="020B0603020202020204" pitchFamily="34" charset="0"/>
                <a:cs typeface="Times New Roman" pitchFamily="18" charset="0"/>
              </a:rPr>
              <a:t>n</a:t>
            </a:r>
            <a:r>
              <a:rPr lang="en-US" sz="2000" dirty="0">
                <a:latin typeface="Trebuchet MS" panose="020B0603020202020204" pitchFamily="34" charset="0"/>
                <a:cs typeface="Times New Roman" pitchFamily="18" charset="0"/>
              </a:rPr>
              <a:t> is in O(</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a:defRPr/>
            </a:pPr>
            <a:r>
              <a:rPr lang="en-US" sz="2000" dirty="0">
                <a:latin typeface="Trebuchet MS" panose="020B0603020202020204" pitchFamily="34" charset="0"/>
                <a:cs typeface="Times New Roman" pitchFamily="18" charset="0"/>
              </a:rPr>
              <a:t>5</a:t>
            </a:r>
            <a:r>
              <a:rPr lang="en-US" sz="2000" i="1" dirty="0">
                <a:latin typeface="Trebuchet MS" panose="020B0603020202020204" pitchFamily="34" charset="0"/>
                <a:cs typeface="Times New Roman" pitchFamily="18" charset="0"/>
              </a:rPr>
              <a:t>n</a:t>
            </a:r>
            <a:r>
              <a:rPr lang="en-US" sz="2000" dirty="0">
                <a:latin typeface="Trebuchet MS" panose="020B0603020202020204" pitchFamily="34" charset="0"/>
                <a:cs typeface="Times New Roman" pitchFamily="18" charset="0"/>
              </a:rPr>
              <a:t>+20 is in O(</a:t>
            </a:r>
            <a:r>
              <a:rPr lang="en-US" sz="2000" i="1" dirty="0">
                <a:latin typeface="Trebuchet MS" panose="020B0603020202020204" pitchFamily="34" charset="0"/>
                <a:cs typeface="Times New Roman" pitchFamily="18" charset="0"/>
              </a:rPr>
              <a:t>n</a:t>
            </a:r>
            <a:r>
              <a:rPr lang="en-US" sz="2000" dirty="0">
                <a:latin typeface="Trebuchet MS" panose="020B0603020202020204" pitchFamily="34" charset="0"/>
                <a:cs typeface="Times New Roman" pitchFamily="18" charset="0"/>
              </a:rPr>
              <a:t>)</a:t>
            </a:r>
          </a:p>
        </p:txBody>
      </p:sp>
    </p:spTree>
    <p:extLst>
      <p:ext uri="{BB962C8B-B14F-4D97-AF65-F5344CB8AC3E}">
        <p14:creationId xmlns:p14="http://schemas.microsoft.com/office/powerpoint/2010/main" val="1792929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0" y="0"/>
            <a:ext cx="12192000" cy="1165123"/>
          </a:xfrm>
        </p:spPr>
        <p:txBody>
          <a:bodyPr/>
          <a:lstStyle/>
          <a:p>
            <a:pPr algn="ctr">
              <a:defRPr/>
            </a:pPr>
            <a:r>
              <a:rPr lang="en-US" dirty="0">
                <a:latin typeface="Trebuchet MS" panose="020B0603020202020204" pitchFamily="34" charset="0"/>
                <a:sym typeface="Symbol" pitchFamily="84" charset="2"/>
              </a:rPr>
              <a:t>-notation</a:t>
            </a:r>
            <a:endParaRPr lang="en-CA" dirty="0">
              <a:latin typeface="Trebuchet MS" panose="020B0603020202020204" pitchFamily="34" charset="0"/>
            </a:endParaRPr>
          </a:p>
        </p:txBody>
      </p:sp>
      <p:sp>
        <p:nvSpPr>
          <p:cNvPr id="445443" name="Rectangle 3"/>
          <p:cNvSpPr>
            <a:spLocks noGrp="1" noChangeArrowheads="1"/>
          </p:cNvSpPr>
          <p:nvPr>
            <p:ph type="body" idx="1"/>
          </p:nvPr>
        </p:nvSpPr>
        <p:spPr>
          <a:xfrm>
            <a:off x="872611" y="1410929"/>
            <a:ext cx="10808111" cy="4635910"/>
          </a:xfrm>
        </p:spPr>
        <p:txBody>
          <a:bodyPr>
            <a:normAutofit/>
          </a:bodyPr>
          <a:lstStyle/>
          <a:p>
            <a:pPr marL="0" indent="0">
              <a:lnSpc>
                <a:spcPct val="90000"/>
              </a:lnSpc>
              <a:buNone/>
              <a:defRPr/>
            </a:pPr>
            <a:r>
              <a:rPr lang="en-US" sz="2000" dirty="0">
                <a:latin typeface="Trebuchet MS" panose="020B0603020202020204" pitchFamily="34" charset="0"/>
              </a:rPr>
              <a:t>Definition:</a:t>
            </a:r>
          </a:p>
          <a:p>
            <a:pPr marL="457200" lvl="1" indent="0">
              <a:lnSpc>
                <a:spcPct val="90000"/>
              </a:lnSpc>
              <a:buNone/>
              <a:defRPr/>
            </a:pPr>
            <a:r>
              <a:rPr lang="en-US" sz="2400" dirty="0">
                <a:latin typeface="Trebuchet MS" panose="020B0603020202020204" pitchFamily="34" charset="0"/>
              </a:rPr>
              <a:t>A function </a:t>
            </a:r>
            <a:r>
              <a:rPr lang="en-US" sz="2400" i="1" dirty="0">
                <a:latin typeface="Trebuchet MS" panose="020B0603020202020204" pitchFamily="34" charset="0"/>
              </a:rPr>
              <a:t>t(n)</a:t>
            </a:r>
            <a:r>
              <a:rPr lang="en-US" sz="2400" dirty="0">
                <a:latin typeface="Trebuchet MS" panose="020B0603020202020204" pitchFamily="34" charset="0"/>
              </a:rPr>
              <a:t> is said to be in </a:t>
            </a:r>
            <a:r>
              <a:rPr lang="en-US" sz="2400" dirty="0">
                <a:latin typeface="Trebuchet MS" panose="020B0603020202020204" pitchFamily="34" charset="0"/>
                <a:sym typeface="Symbol" pitchFamily="84" charset="2"/>
              </a:rPr>
              <a:t></a:t>
            </a:r>
            <a:r>
              <a:rPr lang="en-US" sz="2400" i="1" dirty="0">
                <a:latin typeface="Trebuchet MS" panose="020B0603020202020204" pitchFamily="34" charset="0"/>
              </a:rPr>
              <a:t>(g(n)),</a:t>
            </a:r>
            <a:r>
              <a:rPr lang="en-US" sz="2400" dirty="0">
                <a:latin typeface="Trebuchet MS" panose="020B0603020202020204" pitchFamily="34" charset="0"/>
              </a:rPr>
              <a:t> denoted </a:t>
            </a:r>
            <a:r>
              <a:rPr lang="en-US" sz="2400" i="1" dirty="0">
                <a:latin typeface="Trebuchet MS" panose="020B0603020202020204" pitchFamily="34" charset="0"/>
              </a:rPr>
              <a:t>t(n) </a:t>
            </a:r>
            <a:r>
              <a:rPr lang="en-US" sz="2400" i="1" dirty="0">
                <a:latin typeface="Trebuchet MS" panose="020B0603020202020204" pitchFamily="34" charset="0"/>
                <a:sym typeface="Symbol" pitchFamily="84" charset="2"/>
              </a:rPr>
              <a:t> </a:t>
            </a:r>
            <a:r>
              <a:rPr lang="en-US" sz="2400" dirty="0">
                <a:latin typeface="Trebuchet MS" panose="020B0603020202020204" pitchFamily="34" charset="0"/>
                <a:sym typeface="Symbol" pitchFamily="84" charset="2"/>
              </a:rPr>
              <a:t></a:t>
            </a:r>
            <a:r>
              <a:rPr lang="en-US" sz="2400" i="1" dirty="0">
                <a:latin typeface="Trebuchet MS" panose="020B0603020202020204" pitchFamily="34" charset="0"/>
                <a:sym typeface="Symbol" pitchFamily="84" charset="2"/>
              </a:rPr>
              <a:t>(g(n)),</a:t>
            </a:r>
            <a:r>
              <a:rPr lang="en-US" sz="2400" dirty="0">
                <a:latin typeface="Trebuchet MS" panose="020B0603020202020204" pitchFamily="34" charset="0"/>
                <a:sym typeface="Symbol" pitchFamily="84" charset="2"/>
              </a:rPr>
              <a:t> if </a:t>
            </a:r>
            <a:r>
              <a:rPr lang="en-US" sz="2400" i="1" dirty="0">
                <a:latin typeface="Trebuchet MS" panose="020B0603020202020204" pitchFamily="34" charset="0"/>
                <a:sym typeface="Symbol" pitchFamily="84" charset="2"/>
              </a:rPr>
              <a:t>t(n)</a:t>
            </a:r>
            <a:r>
              <a:rPr lang="en-US" sz="2400" dirty="0">
                <a:latin typeface="Trebuchet MS" panose="020B0603020202020204" pitchFamily="34" charset="0"/>
                <a:sym typeface="Symbol" pitchFamily="84" charset="2"/>
              </a:rPr>
              <a:t> is bounded below by some constant multiple of </a:t>
            </a:r>
            <a:r>
              <a:rPr lang="en-US" sz="2400" i="1" dirty="0">
                <a:latin typeface="Trebuchet MS" panose="020B0603020202020204" pitchFamily="34" charset="0"/>
                <a:sym typeface="Symbol" pitchFamily="84" charset="2"/>
              </a:rPr>
              <a:t>g(n)</a:t>
            </a:r>
            <a:r>
              <a:rPr lang="en-US" sz="2400" dirty="0">
                <a:latin typeface="Trebuchet MS" panose="020B0603020202020204" pitchFamily="34" charset="0"/>
                <a:sym typeface="Symbol" pitchFamily="84" charset="2"/>
              </a:rPr>
              <a:t> for all large </a:t>
            </a:r>
            <a:r>
              <a:rPr lang="en-US" sz="2400" i="1" dirty="0">
                <a:latin typeface="Trebuchet MS" panose="020B0603020202020204" pitchFamily="34" charset="0"/>
                <a:sym typeface="Symbol" pitchFamily="84" charset="2"/>
              </a:rPr>
              <a:t>n</a:t>
            </a:r>
            <a:r>
              <a:rPr lang="en-US" sz="2400" dirty="0">
                <a:latin typeface="Trebuchet MS" panose="020B0603020202020204" pitchFamily="34" charset="0"/>
                <a:sym typeface="Symbol" pitchFamily="84" charset="2"/>
              </a:rPr>
              <a:t>, i.e., if there exist some positive constant c and some nonnegative integer </a:t>
            </a:r>
            <a:r>
              <a:rPr lang="en-US" sz="2400" i="1" dirty="0">
                <a:latin typeface="Trebuchet MS" panose="020B0603020202020204" pitchFamily="34" charset="0"/>
                <a:sym typeface="Symbol" pitchFamily="84" charset="2"/>
              </a:rPr>
              <a:t>n</a:t>
            </a:r>
            <a:r>
              <a:rPr lang="en-US" sz="2400" i="1" baseline="-25000" dirty="0">
                <a:latin typeface="Trebuchet MS" panose="020B0603020202020204" pitchFamily="34" charset="0"/>
                <a:sym typeface="Symbol" pitchFamily="84" charset="2"/>
              </a:rPr>
              <a:t>0</a:t>
            </a:r>
            <a:r>
              <a:rPr lang="en-US" sz="2400" dirty="0">
                <a:latin typeface="Trebuchet MS" panose="020B0603020202020204" pitchFamily="34" charset="0"/>
                <a:sym typeface="Symbol" pitchFamily="84" charset="2"/>
              </a:rPr>
              <a:t> such that</a:t>
            </a:r>
          </a:p>
          <a:p>
            <a:pPr lvl="1">
              <a:lnSpc>
                <a:spcPct val="90000"/>
              </a:lnSpc>
              <a:buFontTx/>
              <a:buNone/>
              <a:defRPr/>
            </a:pPr>
            <a:r>
              <a:rPr lang="en-US" sz="2400" dirty="0">
                <a:latin typeface="Trebuchet MS" panose="020B0603020202020204" pitchFamily="34" charset="0"/>
              </a:rPr>
              <a:t>	</a:t>
            </a:r>
            <a:r>
              <a:rPr lang="en-US" sz="3600" dirty="0">
                <a:solidFill>
                  <a:srgbClr val="FF9933"/>
                </a:solidFill>
                <a:latin typeface="Trebuchet MS" panose="020B0603020202020204" pitchFamily="34" charset="0"/>
              </a:rPr>
              <a:t>t(n) </a:t>
            </a:r>
            <a:r>
              <a:rPr lang="en-US" sz="3600" dirty="0">
                <a:solidFill>
                  <a:srgbClr val="FF9933"/>
                </a:solidFill>
                <a:latin typeface="Trebuchet MS" panose="020B0603020202020204" pitchFamily="34" charset="0"/>
                <a:sym typeface="Symbol" pitchFamily="84" charset="2"/>
              </a:rPr>
              <a:t> cg(n) for all n  n</a:t>
            </a:r>
            <a:r>
              <a:rPr lang="en-US" sz="3600" baseline="-25000" dirty="0">
                <a:solidFill>
                  <a:srgbClr val="FF9933"/>
                </a:solidFill>
                <a:latin typeface="Trebuchet MS" panose="020B0603020202020204" pitchFamily="34" charset="0"/>
                <a:sym typeface="Symbol" pitchFamily="84" charset="2"/>
              </a:rPr>
              <a:t>0</a:t>
            </a:r>
          </a:p>
          <a:p>
            <a:pPr lvl="1">
              <a:lnSpc>
                <a:spcPct val="90000"/>
              </a:lnSpc>
              <a:buFontTx/>
              <a:buNone/>
              <a:defRPr/>
            </a:pPr>
            <a:endParaRPr lang="en-CA" sz="2400" baseline="-25000" dirty="0">
              <a:solidFill>
                <a:srgbClr val="FF9933"/>
              </a:solidFill>
              <a:latin typeface="Trebuchet MS" panose="020B0603020202020204" pitchFamily="34" charset="0"/>
              <a:sym typeface="Symbol" pitchFamily="84" charset="2"/>
            </a:endParaRPr>
          </a:p>
          <a:p>
            <a:pPr marL="0" indent="0">
              <a:lnSpc>
                <a:spcPct val="90000"/>
              </a:lnSpc>
              <a:buNone/>
              <a:defRPr/>
            </a:pPr>
            <a:r>
              <a:rPr lang="en-US" sz="2000" dirty="0">
                <a:latin typeface="Trebuchet MS" panose="020B0603020202020204" pitchFamily="34" charset="0"/>
              </a:rPr>
              <a:t>Examples:</a:t>
            </a:r>
          </a:p>
          <a:p>
            <a:pPr lvl="1">
              <a:lnSpc>
                <a:spcPct val="90000"/>
              </a:lnSpc>
              <a:defRPr/>
            </a:pPr>
            <a:r>
              <a:rPr lang="en-US" sz="2000" dirty="0">
                <a:latin typeface="Trebuchet MS" panose="020B0603020202020204" pitchFamily="34" charset="0"/>
                <a:cs typeface="Times New Roman" pitchFamily="18" charset="0"/>
              </a:rPr>
              <a:t>10</a:t>
            </a:r>
            <a:r>
              <a:rPr lang="en-US" sz="2000" i="1" dirty="0">
                <a:latin typeface="Trebuchet MS" panose="020B0603020202020204" pitchFamily="34" charset="0"/>
                <a:cs typeface="Times New Roman" pitchFamily="18" charset="0"/>
              </a:rPr>
              <a:t>n</a:t>
            </a:r>
            <a:r>
              <a:rPr lang="en-US" sz="2000" i="1" baseline="30000" dirty="0">
                <a:latin typeface="Trebuchet MS" panose="020B0603020202020204" pitchFamily="34" charset="0"/>
                <a:cs typeface="Times New Roman" pitchFamily="18" charset="0"/>
              </a:rPr>
              <a:t>2</a:t>
            </a:r>
            <a:r>
              <a:rPr lang="en-US" sz="2000" i="1" dirty="0">
                <a:latin typeface="Trebuchet MS" panose="020B0603020202020204" pitchFamily="34" charset="0"/>
                <a:cs typeface="Times New Roman" pitchFamily="18" charset="0"/>
              </a:rPr>
              <a:t> </a:t>
            </a:r>
            <a:r>
              <a:rPr lang="en-US" sz="2000" i="1"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lvl="1">
              <a:lnSpc>
                <a:spcPct val="90000"/>
              </a:lnSpc>
              <a:defRPr/>
            </a:pPr>
            <a:r>
              <a:rPr lang="en-US" sz="2000" dirty="0">
                <a:latin typeface="Trebuchet MS" panose="020B0603020202020204" pitchFamily="34" charset="0"/>
                <a:cs typeface="Times New Roman" pitchFamily="18" charset="0"/>
              </a:rPr>
              <a:t>0.3</a:t>
            </a:r>
            <a:r>
              <a:rPr lang="en-US" sz="2000" i="1" dirty="0">
                <a:latin typeface="Trebuchet MS" panose="020B0603020202020204" pitchFamily="34" charset="0"/>
                <a:cs typeface="Times New Roman" pitchFamily="18" charset="0"/>
              </a:rPr>
              <a:t>n</a:t>
            </a:r>
            <a:r>
              <a:rPr lang="en-US" sz="2000" i="1" baseline="30000" dirty="0">
                <a:latin typeface="Trebuchet MS" panose="020B0603020202020204" pitchFamily="34" charset="0"/>
                <a:cs typeface="Times New Roman" pitchFamily="18" charset="0"/>
              </a:rPr>
              <a:t>2</a:t>
            </a:r>
            <a:r>
              <a:rPr lang="en-US" sz="2000" i="1" dirty="0">
                <a:latin typeface="Trebuchet MS" panose="020B0603020202020204" pitchFamily="34" charset="0"/>
                <a:cs typeface="Times New Roman" pitchFamily="18" charset="0"/>
              </a:rPr>
              <a:t> - 2n</a:t>
            </a:r>
            <a:r>
              <a:rPr lang="en-US" sz="2000" dirty="0">
                <a:latin typeface="Trebuchet MS" panose="020B0603020202020204" pitchFamily="34" charset="0"/>
                <a:cs typeface="Times New Roman" pitchFamily="18" charset="0"/>
              </a:rPr>
              <a:t> </a:t>
            </a:r>
            <a:r>
              <a:rPr lang="en-US" sz="2000" i="1"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lvl="1">
              <a:lnSpc>
                <a:spcPct val="90000"/>
              </a:lnSpc>
              <a:defRPr/>
            </a:pPr>
            <a:r>
              <a:rPr lang="en-US" sz="2000" dirty="0">
                <a:latin typeface="Trebuchet MS" panose="020B0603020202020204" pitchFamily="34" charset="0"/>
                <a:cs typeface="Times New Roman" pitchFamily="18" charset="0"/>
              </a:rPr>
              <a:t>0.1</a:t>
            </a:r>
            <a:r>
              <a:rPr lang="en-US" sz="2000" i="1" dirty="0">
                <a:latin typeface="Trebuchet MS" panose="020B0603020202020204" pitchFamily="34" charset="0"/>
                <a:cs typeface="Times New Roman" pitchFamily="18" charset="0"/>
              </a:rPr>
              <a:t>n</a:t>
            </a:r>
            <a:r>
              <a:rPr lang="en-US" sz="2000" i="1" baseline="30000" dirty="0">
                <a:latin typeface="Trebuchet MS" panose="020B0603020202020204" pitchFamily="34" charset="0"/>
                <a:cs typeface="Times New Roman" pitchFamily="18" charset="0"/>
              </a:rPr>
              <a:t>3</a:t>
            </a:r>
            <a:r>
              <a:rPr lang="en-US" sz="2000" i="1" dirty="0">
                <a:latin typeface="Trebuchet MS" panose="020B0603020202020204" pitchFamily="34" charset="0"/>
                <a:cs typeface="Times New Roman" pitchFamily="18" charset="0"/>
              </a:rPr>
              <a:t> </a:t>
            </a:r>
            <a:r>
              <a:rPr lang="en-US" sz="2000" i="1"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baseline="30000" dirty="0">
                <a:latin typeface="Trebuchet MS" panose="020B0603020202020204" pitchFamily="34" charset="0"/>
                <a:cs typeface="Times New Roman" pitchFamily="18" charset="0"/>
              </a:rPr>
              <a:t>2</a:t>
            </a:r>
            <a:r>
              <a:rPr lang="en-US" sz="2000" dirty="0">
                <a:latin typeface="Trebuchet MS" panose="020B0603020202020204" pitchFamily="34" charset="0"/>
                <a:cs typeface="Times New Roman" pitchFamily="18" charset="0"/>
              </a:rPr>
              <a:t>)</a:t>
            </a:r>
          </a:p>
          <a:p>
            <a:pPr lvl="1">
              <a:lnSpc>
                <a:spcPct val="90000"/>
              </a:lnSpc>
              <a:buFontTx/>
              <a:buNone/>
              <a:defRPr/>
            </a:pPr>
            <a:endParaRPr lang="en-US" sz="2400" dirty="0">
              <a:latin typeface="Trebuchet MS" panose="020B0603020202020204" pitchFamily="34" charset="0"/>
            </a:endParaRPr>
          </a:p>
          <a:p>
            <a:pPr lvl="1">
              <a:lnSpc>
                <a:spcPct val="90000"/>
              </a:lnSpc>
              <a:buFontTx/>
              <a:buNone/>
              <a:defRPr/>
            </a:pPr>
            <a:endParaRPr lang="en-CA" baseline="-25000" dirty="0">
              <a:solidFill>
                <a:schemeClr val="folHlink"/>
              </a:solidFill>
              <a:latin typeface="Trebuchet MS" panose="020B0603020202020204" pitchFamily="34" charset="0"/>
              <a:sym typeface="Symbol" pitchFamily="84" charset="2"/>
            </a:endParaRPr>
          </a:p>
        </p:txBody>
      </p:sp>
    </p:spTree>
    <p:extLst>
      <p:ext uri="{BB962C8B-B14F-4D97-AF65-F5344CB8AC3E}">
        <p14:creationId xmlns:p14="http://schemas.microsoft.com/office/powerpoint/2010/main" val="1199600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0" y="0"/>
            <a:ext cx="12192000" cy="1032387"/>
          </a:xfrm>
        </p:spPr>
        <p:txBody>
          <a:bodyPr/>
          <a:lstStyle/>
          <a:p>
            <a:pPr algn="ctr">
              <a:defRPr/>
            </a:pPr>
            <a:r>
              <a:rPr lang="en-US" dirty="0">
                <a:latin typeface="Trebuchet MS" panose="020B0603020202020204" pitchFamily="34" charset="0"/>
                <a:sym typeface="Symbol" pitchFamily="84" charset="2"/>
              </a:rPr>
              <a:t>-notation</a:t>
            </a:r>
            <a:endParaRPr lang="en-CA" dirty="0">
              <a:latin typeface="Trebuchet MS" panose="020B0603020202020204" pitchFamily="34" charset="0"/>
            </a:endParaRPr>
          </a:p>
        </p:txBody>
      </p:sp>
      <p:sp>
        <p:nvSpPr>
          <p:cNvPr id="449539" name="Rectangle 3"/>
          <p:cNvSpPr>
            <a:spLocks noGrp="1" noChangeArrowheads="1"/>
          </p:cNvSpPr>
          <p:nvPr>
            <p:ph type="body" idx="1"/>
          </p:nvPr>
        </p:nvSpPr>
        <p:spPr>
          <a:xfrm>
            <a:off x="575187" y="2017714"/>
            <a:ext cx="11061290" cy="4235602"/>
          </a:xfrm>
        </p:spPr>
        <p:txBody>
          <a:bodyPr>
            <a:normAutofit/>
          </a:bodyPr>
          <a:lstStyle/>
          <a:p>
            <a:pPr marL="0" indent="0">
              <a:lnSpc>
                <a:spcPct val="80000"/>
              </a:lnSpc>
              <a:buNone/>
              <a:defRPr/>
            </a:pPr>
            <a:r>
              <a:rPr lang="en-US" sz="2200" dirty="0">
                <a:latin typeface="Trebuchet MS" panose="020B0603020202020204" pitchFamily="34" charset="0"/>
              </a:rPr>
              <a:t>Definition</a:t>
            </a:r>
          </a:p>
          <a:p>
            <a:pPr marL="0" indent="0">
              <a:lnSpc>
                <a:spcPct val="80000"/>
              </a:lnSpc>
              <a:buNone/>
              <a:defRPr/>
            </a:pPr>
            <a:r>
              <a:rPr lang="en-US" sz="2200" dirty="0">
                <a:latin typeface="Trebuchet MS" panose="020B0603020202020204" pitchFamily="34" charset="0"/>
              </a:rPr>
              <a:t>	A function </a:t>
            </a:r>
            <a:r>
              <a:rPr lang="en-US" sz="2200" i="1" dirty="0">
                <a:latin typeface="Trebuchet MS" panose="020B0603020202020204" pitchFamily="34" charset="0"/>
              </a:rPr>
              <a:t>t(n)</a:t>
            </a:r>
            <a:r>
              <a:rPr lang="en-US" sz="2200" dirty="0">
                <a:latin typeface="Trebuchet MS" panose="020B0603020202020204" pitchFamily="34" charset="0"/>
              </a:rPr>
              <a:t> is said to be in </a:t>
            </a:r>
            <a:r>
              <a:rPr lang="en-US" sz="2200" dirty="0">
                <a:latin typeface="Trebuchet MS" panose="020B0603020202020204" pitchFamily="34" charset="0"/>
                <a:sym typeface="Symbol" pitchFamily="84" charset="2"/>
              </a:rPr>
              <a:t></a:t>
            </a:r>
            <a:r>
              <a:rPr lang="en-US" sz="2200" i="1" dirty="0">
                <a:latin typeface="Trebuchet MS" panose="020B0603020202020204" pitchFamily="34" charset="0"/>
              </a:rPr>
              <a:t>(g(n)),</a:t>
            </a:r>
            <a:r>
              <a:rPr lang="en-US" sz="2200" dirty="0">
                <a:latin typeface="Trebuchet MS" panose="020B0603020202020204" pitchFamily="34" charset="0"/>
              </a:rPr>
              <a:t> denoted </a:t>
            </a:r>
            <a:r>
              <a:rPr lang="en-US" sz="2200" i="1" dirty="0">
                <a:latin typeface="Trebuchet MS" panose="020B0603020202020204" pitchFamily="34" charset="0"/>
              </a:rPr>
              <a:t>t(n) </a:t>
            </a:r>
            <a:r>
              <a:rPr lang="en-US" sz="2200" i="1" dirty="0">
                <a:latin typeface="Trebuchet MS" panose="020B0603020202020204" pitchFamily="34" charset="0"/>
                <a:sym typeface="Symbol" pitchFamily="84" charset="2"/>
              </a:rPr>
              <a:t> </a:t>
            </a:r>
            <a:r>
              <a:rPr lang="en-US" sz="2200" dirty="0">
                <a:latin typeface="Trebuchet MS" panose="020B0603020202020204" pitchFamily="34" charset="0"/>
                <a:sym typeface="Symbol" pitchFamily="84" charset="2"/>
              </a:rPr>
              <a:t></a:t>
            </a:r>
            <a:r>
              <a:rPr lang="en-US" sz="2200" i="1" dirty="0">
                <a:latin typeface="Trebuchet MS" panose="020B0603020202020204" pitchFamily="34" charset="0"/>
                <a:sym typeface="Symbol" pitchFamily="84" charset="2"/>
              </a:rPr>
              <a:t>(g(n)),</a:t>
            </a:r>
            <a:r>
              <a:rPr lang="en-US" sz="2200" dirty="0">
                <a:latin typeface="Trebuchet MS" panose="020B0603020202020204" pitchFamily="34" charset="0"/>
                <a:sym typeface="Symbol" pitchFamily="84" charset="2"/>
              </a:rPr>
              <a:t> if </a:t>
            </a:r>
            <a:r>
              <a:rPr lang="en-US" sz="2200" i="1" dirty="0">
                <a:latin typeface="Trebuchet MS" panose="020B0603020202020204" pitchFamily="34" charset="0"/>
                <a:sym typeface="Symbol" pitchFamily="84" charset="2"/>
              </a:rPr>
              <a:t>t(n)</a:t>
            </a:r>
            <a:r>
              <a:rPr lang="en-US" sz="2200" dirty="0">
                <a:latin typeface="Trebuchet MS" panose="020B0603020202020204" pitchFamily="34" charset="0"/>
                <a:sym typeface="Symbol" pitchFamily="84" charset="2"/>
              </a:rPr>
              <a:t> is bounded 	both above and below by some positive constant multiples of </a:t>
            </a:r>
            <a:r>
              <a:rPr lang="en-US" sz="2200" i="1" dirty="0">
                <a:latin typeface="Trebuchet MS" panose="020B0603020202020204" pitchFamily="34" charset="0"/>
                <a:sym typeface="Symbol" pitchFamily="84" charset="2"/>
              </a:rPr>
              <a:t>g(n)</a:t>
            </a:r>
            <a:r>
              <a:rPr lang="en-US" sz="2200" dirty="0">
                <a:latin typeface="Trebuchet MS" panose="020B0603020202020204" pitchFamily="34" charset="0"/>
                <a:sym typeface="Symbol" pitchFamily="84" charset="2"/>
              </a:rPr>
              <a:t> for all large </a:t>
            </a:r>
            <a:r>
              <a:rPr lang="en-US" sz="2200" i="1" dirty="0">
                <a:latin typeface="Trebuchet MS" panose="020B0603020202020204" pitchFamily="34" charset="0"/>
                <a:sym typeface="Symbol" pitchFamily="84" charset="2"/>
              </a:rPr>
              <a:t>n</a:t>
            </a:r>
            <a:r>
              <a:rPr lang="en-US" sz="2200" dirty="0">
                <a:latin typeface="Trebuchet MS" panose="020B0603020202020204" pitchFamily="34" charset="0"/>
                <a:sym typeface="Symbol" pitchFamily="84" charset="2"/>
              </a:rPr>
              <a:t>, 	i.e., if there exist some positive constant c</a:t>
            </a:r>
            <a:r>
              <a:rPr lang="en-US" sz="2200" baseline="-25000" dirty="0">
                <a:latin typeface="Trebuchet MS" panose="020B0603020202020204" pitchFamily="34" charset="0"/>
                <a:sym typeface="Symbol" pitchFamily="84" charset="2"/>
              </a:rPr>
              <a:t>1</a:t>
            </a:r>
            <a:r>
              <a:rPr lang="en-US" sz="2200" dirty="0">
                <a:latin typeface="Trebuchet MS" panose="020B0603020202020204" pitchFamily="34" charset="0"/>
                <a:sym typeface="Symbol" pitchFamily="84" charset="2"/>
              </a:rPr>
              <a:t> and c</a:t>
            </a:r>
            <a:r>
              <a:rPr lang="en-US" sz="2200" baseline="-25000" dirty="0">
                <a:latin typeface="Trebuchet MS" panose="020B0603020202020204" pitchFamily="34" charset="0"/>
                <a:sym typeface="Symbol" pitchFamily="84" charset="2"/>
              </a:rPr>
              <a:t>2</a:t>
            </a:r>
            <a:r>
              <a:rPr lang="en-US" sz="2200" dirty="0">
                <a:latin typeface="Trebuchet MS" panose="020B0603020202020204" pitchFamily="34" charset="0"/>
                <a:sym typeface="Symbol" pitchFamily="84" charset="2"/>
              </a:rPr>
              <a:t> and some nonnegative integer 	</a:t>
            </a:r>
            <a:r>
              <a:rPr lang="en-US" sz="2200" i="1" dirty="0">
                <a:latin typeface="Trebuchet MS" panose="020B0603020202020204" pitchFamily="34" charset="0"/>
                <a:sym typeface="Symbol" pitchFamily="84" charset="2"/>
              </a:rPr>
              <a:t>n</a:t>
            </a:r>
            <a:r>
              <a:rPr lang="en-US" sz="2200" i="1" baseline="-25000" dirty="0">
                <a:latin typeface="Trebuchet MS" panose="020B0603020202020204" pitchFamily="34" charset="0"/>
                <a:sym typeface="Symbol" pitchFamily="84" charset="2"/>
              </a:rPr>
              <a:t>0</a:t>
            </a:r>
            <a:r>
              <a:rPr lang="en-US" sz="2200" dirty="0">
                <a:latin typeface="Trebuchet MS" panose="020B0603020202020204" pitchFamily="34" charset="0"/>
                <a:sym typeface="Symbol" pitchFamily="84" charset="2"/>
              </a:rPr>
              <a:t> such that</a:t>
            </a:r>
          </a:p>
          <a:p>
            <a:pPr lvl="1">
              <a:lnSpc>
                <a:spcPct val="80000"/>
              </a:lnSpc>
              <a:buFontTx/>
              <a:buNone/>
              <a:defRPr/>
            </a:pPr>
            <a:r>
              <a:rPr lang="en-US" sz="3600" dirty="0">
                <a:latin typeface="Trebuchet MS" panose="020B0603020202020204" pitchFamily="34" charset="0"/>
              </a:rPr>
              <a:t>	 </a:t>
            </a:r>
            <a:r>
              <a:rPr lang="en-US" sz="3600" dirty="0">
                <a:solidFill>
                  <a:srgbClr val="FF9933"/>
                </a:solidFill>
                <a:latin typeface="Trebuchet MS" panose="020B0603020202020204" pitchFamily="34" charset="0"/>
                <a:sym typeface="Symbol" pitchFamily="84" charset="2"/>
              </a:rPr>
              <a:t>c</a:t>
            </a:r>
            <a:r>
              <a:rPr lang="en-US" sz="3600" baseline="-25000" dirty="0">
                <a:solidFill>
                  <a:srgbClr val="FF9933"/>
                </a:solidFill>
                <a:latin typeface="Trebuchet MS" panose="020B0603020202020204" pitchFamily="34" charset="0"/>
                <a:sym typeface="Symbol" pitchFamily="84" charset="2"/>
              </a:rPr>
              <a:t>2</a:t>
            </a:r>
            <a:r>
              <a:rPr lang="en-US" sz="3600" dirty="0">
                <a:solidFill>
                  <a:srgbClr val="FF9933"/>
                </a:solidFill>
                <a:latin typeface="Trebuchet MS" panose="020B0603020202020204" pitchFamily="34" charset="0"/>
                <a:sym typeface="Symbol" pitchFamily="84" charset="2"/>
              </a:rPr>
              <a:t> g(n)</a:t>
            </a:r>
            <a:r>
              <a:rPr lang="en-US" sz="3600" dirty="0">
                <a:solidFill>
                  <a:srgbClr val="FF9933"/>
                </a:solidFill>
                <a:latin typeface="Trebuchet MS" panose="020B0603020202020204" pitchFamily="34" charset="0"/>
              </a:rPr>
              <a:t> </a:t>
            </a:r>
            <a:r>
              <a:rPr lang="en-US" sz="3600" dirty="0">
                <a:solidFill>
                  <a:srgbClr val="FF9933"/>
                </a:solidFill>
                <a:latin typeface="Trebuchet MS" panose="020B0603020202020204" pitchFamily="34" charset="0"/>
                <a:sym typeface="Symbol" pitchFamily="84" charset="2"/>
              </a:rPr>
              <a:t></a:t>
            </a:r>
            <a:r>
              <a:rPr lang="en-US" sz="3600" dirty="0">
                <a:solidFill>
                  <a:srgbClr val="FF9933"/>
                </a:solidFill>
                <a:latin typeface="Trebuchet MS" panose="020B0603020202020204" pitchFamily="34" charset="0"/>
              </a:rPr>
              <a:t> t(n) </a:t>
            </a:r>
            <a:r>
              <a:rPr lang="en-US" sz="3600" dirty="0">
                <a:solidFill>
                  <a:srgbClr val="FF9933"/>
                </a:solidFill>
                <a:latin typeface="Trebuchet MS" panose="020B0603020202020204" pitchFamily="34" charset="0"/>
                <a:sym typeface="Symbol" pitchFamily="84" charset="2"/>
              </a:rPr>
              <a:t> c</a:t>
            </a:r>
            <a:r>
              <a:rPr lang="en-US" sz="3600" baseline="-25000" dirty="0">
                <a:solidFill>
                  <a:srgbClr val="FF9933"/>
                </a:solidFill>
                <a:latin typeface="Trebuchet MS" panose="020B0603020202020204" pitchFamily="34" charset="0"/>
                <a:sym typeface="Symbol" pitchFamily="84" charset="2"/>
              </a:rPr>
              <a:t>1</a:t>
            </a:r>
            <a:r>
              <a:rPr lang="en-US" sz="3600" dirty="0">
                <a:solidFill>
                  <a:srgbClr val="FF9933"/>
                </a:solidFill>
                <a:latin typeface="Trebuchet MS" panose="020B0603020202020204" pitchFamily="34" charset="0"/>
                <a:sym typeface="Symbol" pitchFamily="84" charset="2"/>
              </a:rPr>
              <a:t> g(n) for all n  n</a:t>
            </a:r>
            <a:r>
              <a:rPr lang="en-US" sz="3600" baseline="-25000" dirty="0">
                <a:solidFill>
                  <a:srgbClr val="FF9933"/>
                </a:solidFill>
                <a:latin typeface="Trebuchet MS" panose="020B0603020202020204" pitchFamily="34" charset="0"/>
                <a:sym typeface="Symbol" pitchFamily="84" charset="2"/>
              </a:rPr>
              <a:t>0</a:t>
            </a:r>
          </a:p>
          <a:p>
            <a:pPr lvl="1">
              <a:lnSpc>
                <a:spcPct val="80000"/>
              </a:lnSpc>
              <a:buFontTx/>
              <a:buNone/>
              <a:defRPr/>
            </a:pPr>
            <a:endParaRPr lang="en-CA" sz="2200" baseline="-25000" dirty="0">
              <a:solidFill>
                <a:srgbClr val="FF9933"/>
              </a:solidFill>
              <a:latin typeface="Trebuchet MS" panose="020B0603020202020204" pitchFamily="34" charset="0"/>
              <a:sym typeface="Symbol" pitchFamily="84" charset="2"/>
            </a:endParaRPr>
          </a:p>
          <a:p>
            <a:pPr marL="0" indent="0">
              <a:lnSpc>
                <a:spcPct val="80000"/>
              </a:lnSpc>
              <a:buNone/>
              <a:defRPr/>
            </a:pPr>
            <a:r>
              <a:rPr lang="en-US" sz="2200" dirty="0">
                <a:latin typeface="Trebuchet MS" panose="020B0603020202020204" pitchFamily="34" charset="0"/>
              </a:rPr>
              <a:t>Examples:</a:t>
            </a:r>
            <a:endParaRPr lang="en-US" sz="2200" dirty="0">
              <a:latin typeface="Trebuchet MS" panose="020B0603020202020204" pitchFamily="34" charset="0"/>
              <a:cs typeface="Times New Roman" pitchFamily="18" charset="0"/>
            </a:endParaRPr>
          </a:p>
          <a:p>
            <a:pPr lvl="1">
              <a:lnSpc>
                <a:spcPct val="80000"/>
              </a:lnSpc>
              <a:defRPr/>
            </a:pPr>
            <a:r>
              <a:rPr lang="en-US" sz="2200" dirty="0">
                <a:latin typeface="Trebuchet MS" panose="020B0603020202020204" pitchFamily="34" charset="0"/>
                <a:cs typeface="Times New Roman" pitchFamily="18" charset="0"/>
              </a:rPr>
              <a:t>10</a:t>
            </a:r>
            <a:r>
              <a:rPr lang="en-US" sz="2200" i="1" dirty="0">
                <a:latin typeface="Trebuchet MS" panose="020B0603020202020204" pitchFamily="34" charset="0"/>
                <a:cs typeface="Times New Roman" pitchFamily="18" charset="0"/>
              </a:rPr>
              <a:t>n</a:t>
            </a:r>
            <a:r>
              <a:rPr lang="en-US" sz="2200" i="1" baseline="30000" dirty="0">
                <a:latin typeface="Trebuchet MS" panose="020B0603020202020204" pitchFamily="34" charset="0"/>
                <a:cs typeface="Times New Roman" pitchFamily="18" charset="0"/>
              </a:rPr>
              <a:t>2</a:t>
            </a:r>
            <a:r>
              <a:rPr lang="en-US" sz="2200" i="1" dirty="0">
                <a:latin typeface="Trebuchet MS" panose="020B0603020202020204" pitchFamily="34" charset="0"/>
                <a:cs typeface="Times New Roman" pitchFamily="18" charset="0"/>
              </a:rPr>
              <a:t> </a:t>
            </a:r>
            <a:r>
              <a:rPr lang="en-US" sz="2200" i="1"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 </a:t>
            </a:r>
            <a:r>
              <a:rPr lang="en-US" sz="2200"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a:t>
            </a:r>
            <a:r>
              <a:rPr lang="en-US" sz="2200" i="1" dirty="0">
                <a:latin typeface="Trebuchet MS" panose="020B0603020202020204" pitchFamily="34" charset="0"/>
                <a:cs typeface="Times New Roman" pitchFamily="18" charset="0"/>
              </a:rPr>
              <a:t>n</a:t>
            </a:r>
            <a:r>
              <a:rPr lang="en-US" sz="2200" baseline="30000" dirty="0">
                <a:latin typeface="Trebuchet MS" panose="020B0603020202020204" pitchFamily="34" charset="0"/>
                <a:cs typeface="Times New Roman" pitchFamily="18" charset="0"/>
              </a:rPr>
              <a:t>2</a:t>
            </a:r>
            <a:r>
              <a:rPr lang="en-US" sz="2200" dirty="0">
                <a:latin typeface="Trebuchet MS" panose="020B0603020202020204" pitchFamily="34" charset="0"/>
                <a:cs typeface="Times New Roman" pitchFamily="18" charset="0"/>
              </a:rPr>
              <a:t>)</a:t>
            </a:r>
          </a:p>
          <a:p>
            <a:pPr lvl="1">
              <a:lnSpc>
                <a:spcPct val="80000"/>
              </a:lnSpc>
              <a:defRPr/>
            </a:pPr>
            <a:r>
              <a:rPr lang="en-US" sz="2200" dirty="0">
                <a:latin typeface="Trebuchet MS" panose="020B0603020202020204" pitchFamily="34" charset="0"/>
                <a:cs typeface="Times New Roman" pitchFamily="18" charset="0"/>
              </a:rPr>
              <a:t>0.3</a:t>
            </a:r>
            <a:r>
              <a:rPr lang="en-US" sz="2200" i="1" dirty="0">
                <a:latin typeface="Trebuchet MS" panose="020B0603020202020204" pitchFamily="34" charset="0"/>
                <a:cs typeface="Times New Roman" pitchFamily="18" charset="0"/>
              </a:rPr>
              <a:t>n</a:t>
            </a:r>
            <a:r>
              <a:rPr lang="en-US" sz="2200" i="1" baseline="30000" dirty="0">
                <a:latin typeface="Trebuchet MS" panose="020B0603020202020204" pitchFamily="34" charset="0"/>
                <a:cs typeface="Times New Roman" pitchFamily="18" charset="0"/>
              </a:rPr>
              <a:t>2</a:t>
            </a:r>
            <a:r>
              <a:rPr lang="en-US" sz="2200" i="1" dirty="0">
                <a:latin typeface="Trebuchet MS" panose="020B0603020202020204" pitchFamily="34" charset="0"/>
                <a:cs typeface="Times New Roman" pitchFamily="18" charset="0"/>
              </a:rPr>
              <a:t> - 2n </a:t>
            </a:r>
            <a:r>
              <a:rPr lang="en-US" sz="2200" i="1"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 </a:t>
            </a:r>
            <a:r>
              <a:rPr lang="en-US" sz="2200"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a:t>
            </a:r>
            <a:r>
              <a:rPr lang="en-US" sz="2200" i="1" dirty="0">
                <a:latin typeface="Trebuchet MS" panose="020B0603020202020204" pitchFamily="34" charset="0"/>
                <a:cs typeface="Times New Roman" pitchFamily="18" charset="0"/>
              </a:rPr>
              <a:t>n</a:t>
            </a:r>
            <a:r>
              <a:rPr lang="en-US" sz="2200" baseline="30000" dirty="0">
                <a:latin typeface="Trebuchet MS" panose="020B0603020202020204" pitchFamily="34" charset="0"/>
                <a:cs typeface="Times New Roman" pitchFamily="18" charset="0"/>
              </a:rPr>
              <a:t>2</a:t>
            </a:r>
            <a:r>
              <a:rPr lang="en-US" sz="2200" dirty="0">
                <a:latin typeface="Trebuchet MS" panose="020B0603020202020204" pitchFamily="34" charset="0"/>
                <a:cs typeface="Times New Roman" pitchFamily="18" charset="0"/>
              </a:rPr>
              <a:t>)</a:t>
            </a:r>
          </a:p>
          <a:p>
            <a:pPr lvl="1">
              <a:lnSpc>
                <a:spcPct val="80000"/>
              </a:lnSpc>
              <a:defRPr/>
            </a:pPr>
            <a:r>
              <a:rPr lang="en-US" sz="2200" i="1" dirty="0">
                <a:latin typeface="Trebuchet MS" panose="020B0603020202020204" pitchFamily="34" charset="0"/>
                <a:cs typeface="Times New Roman" pitchFamily="18" charset="0"/>
              </a:rPr>
              <a:t>(1/2)n(n+1)</a:t>
            </a:r>
            <a:r>
              <a:rPr lang="en-US" sz="2200" dirty="0">
                <a:latin typeface="Trebuchet MS" panose="020B0603020202020204" pitchFamily="34" charset="0"/>
                <a:cs typeface="Times New Roman" pitchFamily="18" charset="0"/>
              </a:rPr>
              <a:t> </a:t>
            </a:r>
            <a:r>
              <a:rPr lang="en-US" sz="2200" i="1"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 </a:t>
            </a:r>
            <a:r>
              <a:rPr lang="en-US" sz="2200" dirty="0">
                <a:latin typeface="Trebuchet MS" panose="020B0603020202020204" pitchFamily="34" charset="0"/>
                <a:sym typeface="Symbol" pitchFamily="84" charset="2"/>
              </a:rPr>
              <a:t></a:t>
            </a:r>
            <a:r>
              <a:rPr lang="en-US" sz="2200" dirty="0">
                <a:latin typeface="Trebuchet MS" panose="020B0603020202020204" pitchFamily="34" charset="0"/>
                <a:cs typeface="Times New Roman" pitchFamily="18" charset="0"/>
              </a:rPr>
              <a:t>(</a:t>
            </a:r>
            <a:r>
              <a:rPr lang="en-US" sz="2200" i="1" dirty="0">
                <a:latin typeface="Trebuchet MS" panose="020B0603020202020204" pitchFamily="34" charset="0"/>
                <a:cs typeface="Times New Roman" pitchFamily="18" charset="0"/>
              </a:rPr>
              <a:t>n</a:t>
            </a:r>
            <a:r>
              <a:rPr lang="en-US" sz="2200" baseline="30000" dirty="0">
                <a:latin typeface="Trebuchet MS" panose="020B0603020202020204" pitchFamily="34" charset="0"/>
                <a:cs typeface="Times New Roman" pitchFamily="18" charset="0"/>
              </a:rPr>
              <a:t>2</a:t>
            </a:r>
            <a:r>
              <a:rPr lang="en-US" sz="2200" dirty="0">
                <a:latin typeface="Trebuchet MS" panose="020B0603020202020204" pitchFamily="34" charset="0"/>
                <a:cs typeface="Times New Roman" pitchFamily="18" charset="0"/>
              </a:rPr>
              <a:t>)</a:t>
            </a:r>
          </a:p>
          <a:p>
            <a:pPr lvl="1">
              <a:lnSpc>
                <a:spcPct val="80000"/>
              </a:lnSpc>
              <a:defRPr/>
            </a:pPr>
            <a:endParaRPr lang="en-US" sz="2400" dirty="0">
              <a:cs typeface="Times New Roman" pitchFamily="18" charset="0"/>
            </a:endParaRPr>
          </a:p>
          <a:p>
            <a:pPr lvl="1">
              <a:lnSpc>
                <a:spcPct val="80000"/>
              </a:lnSpc>
              <a:buFontTx/>
              <a:buNone/>
              <a:defRPr/>
            </a:pPr>
            <a:endParaRPr lang="en-US" dirty="0">
              <a:cs typeface="Times New Roman" pitchFamily="18" charset="0"/>
            </a:endParaRPr>
          </a:p>
          <a:p>
            <a:pPr lvl="1">
              <a:lnSpc>
                <a:spcPct val="80000"/>
              </a:lnSpc>
              <a:defRPr/>
            </a:pPr>
            <a:endParaRPr lang="en-US" sz="1200" dirty="0">
              <a:cs typeface="Times New Roman" pitchFamily="18" charset="0"/>
            </a:endParaRPr>
          </a:p>
        </p:txBody>
      </p:sp>
    </p:spTree>
    <p:extLst>
      <p:ext uri="{BB962C8B-B14F-4D97-AF65-F5344CB8AC3E}">
        <p14:creationId xmlns:p14="http://schemas.microsoft.com/office/powerpoint/2010/main" val="705721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2727325" y="1828800"/>
            <a:ext cx="1143000" cy="2438400"/>
          </a:xfrm>
          <a:prstGeom prst="ellipse">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5" name="Oval 3"/>
          <p:cNvSpPr>
            <a:spLocks noChangeArrowheads="1"/>
          </p:cNvSpPr>
          <p:nvPr/>
        </p:nvSpPr>
        <p:spPr bwMode="auto">
          <a:xfrm>
            <a:off x="2803525" y="3352800"/>
            <a:ext cx="1143000" cy="2438400"/>
          </a:xfrm>
          <a:prstGeom prst="ellipse">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8676" name="Rectangle 4"/>
          <p:cNvSpPr>
            <a:spLocks noChangeArrowheads="1"/>
          </p:cNvSpPr>
          <p:nvPr/>
        </p:nvSpPr>
        <p:spPr bwMode="auto">
          <a:xfrm>
            <a:off x="5089526" y="2362201"/>
            <a:ext cx="61398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dirty="0">
                <a:solidFill>
                  <a:schemeClr val="hlink"/>
                </a:solidFill>
                <a:latin typeface="Trebuchet MS" panose="020B0603020202020204" pitchFamily="34" charset="0"/>
                <a:sym typeface="Symbol" panose="05050102010706020507" pitchFamily="18" charset="2"/>
              </a:rPr>
              <a:t></a:t>
            </a:r>
            <a:r>
              <a:rPr lang="en-US" altLang="en-US" sz="2000" dirty="0">
                <a:solidFill>
                  <a:schemeClr val="hlink"/>
                </a:solidFill>
                <a:latin typeface="Trebuchet MS" panose="020B0603020202020204" pitchFamily="34" charset="0"/>
              </a:rPr>
              <a:t>(g(n)),</a:t>
            </a:r>
            <a:r>
              <a:rPr lang="en-US" altLang="en-US" sz="2000" dirty="0">
                <a:latin typeface="Trebuchet MS" panose="020B0603020202020204" pitchFamily="34" charset="0"/>
              </a:rPr>
              <a:t> functions that grow </a:t>
            </a:r>
            <a:r>
              <a:rPr lang="en-US" altLang="en-US" sz="2000" u="sng" dirty="0">
                <a:latin typeface="Trebuchet MS" panose="020B0603020202020204" pitchFamily="34" charset="0"/>
              </a:rPr>
              <a:t>at least as fast as</a:t>
            </a:r>
            <a:r>
              <a:rPr lang="en-US" altLang="en-US" sz="2000" dirty="0">
                <a:latin typeface="Trebuchet MS" panose="020B0603020202020204" pitchFamily="34" charset="0"/>
              </a:rPr>
              <a:t> g(n) </a:t>
            </a:r>
            <a:endParaRPr lang="en-CA" altLang="en-US" sz="2000" dirty="0">
              <a:latin typeface="Trebuchet MS" panose="020B0603020202020204" pitchFamily="34" charset="0"/>
            </a:endParaRPr>
          </a:p>
        </p:txBody>
      </p:sp>
      <p:sp>
        <p:nvSpPr>
          <p:cNvPr id="28677" name="Line 5"/>
          <p:cNvSpPr>
            <a:spLocks noChangeShapeType="1"/>
          </p:cNvSpPr>
          <p:nvPr/>
        </p:nvSpPr>
        <p:spPr bwMode="auto">
          <a:xfrm>
            <a:off x="4038600" y="2514600"/>
            <a:ext cx="1066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678" name="Rectangle 6"/>
          <p:cNvSpPr>
            <a:spLocks noChangeArrowheads="1"/>
          </p:cNvSpPr>
          <p:nvPr/>
        </p:nvSpPr>
        <p:spPr bwMode="auto">
          <a:xfrm>
            <a:off x="4948238" y="3352800"/>
            <a:ext cx="63514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latin typeface="Trebuchet MS" panose="020B0603020202020204" pitchFamily="34" charset="0"/>
                <a:sym typeface="Symbol" panose="05050102010706020507" pitchFamily="18" charset="2"/>
              </a:rPr>
              <a:t></a:t>
            </a:r>
            <a:r>
              <a:rPr lang="en-US" altLang="en-US" sz="2000">
                <a:latin typeface="Trebuchet MS" panose="020B0603020202020204" pitchFamily="34" charset="0"/>
              </a:rPr>
              <a:t>(g(n)), functions that grow </a:t>
            </a:r>
            <a:r>
              <a:rPr lang="en-US" altLang="en-US" sz="2000" u="sng">
                <a:latin typeface="Trebuchet MS" panose="020B0603020202020204" pitchFamily="34" charset="0"/>
              </a:rPr>
              <a:t>at the same rate as</a:t>
            </a:r>
            <a:r>
              <a:rPr lang="en-US" altLang="en-US" sz="2000">
                <a:latin typeface="Trebuchet MS" panose="020B0603020202020204" pitchFamily="34" charset="0"/>
              </a:rPr>
              <a:t> g(n) </a:t>
            </a:r>
            <a:endParaRPr lang="en-CA" altLang="en-US" sz="2000">
              <a:latin typeface="Trebuchet MS" panose="020B0603020202020204" pitchFamily="34" charset="0"/>
            </a:endParaRPr>
          </a:p>
        </p:txBody>
      </p:sp>
      <p:sp>
        <p:nvSpPr>
          <p:cNvPr id="28679" name="Line 7"/>
          <p:cNvSpPr>
            <a:spLocks noChangeShapeType="1"/>
          </p:cNvSpPr>
          <p:nvPr/>
        </p:nvSpPr>
        <p:spPr bwMode="auto">
          <a:xfrm>
            <a:off x="3886200" y="3657600"/>
            <a:ext cx="1066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680" name="Rectangle 8"/>
          <p:cNvSpPr>
            <a:spLocks noChangeArrowheads="1"/>
          </p:cNvSpPr>
          <p:nvPr/>
        </p:nvSpPr>
        <p:spPr bwMode="auto">
          <a:xfrm>
            <a:off x="5089525" y="4799013"/>
            <a:ext cx="5724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2000">
                <a:solidFill>
                  <a:schemeClr val="folHlink"/>
                </a:solidFill>
                <a:latin typeface="Trebuchet MS" panose="020B0603020202020204" pitchFamily="34" charset="0"/>
                <a:sym typeface="Symbol" panose="05050102010706020507" pitchFamily="18" charset="2"/>
              </a:rPr>
              <a:t>O</a:t>
            </a:r>
            <a:r>
              <a:rPr lang="en-US" altLang="en-US" sz="2000">
                <a:solidFill>
                  <a:schemeClr val="folHlink"/>
                </a:solidFill>
                <a:latin typeface="Trebuchet MS" panose="020B0603020202020204" pitchFamily="34" charset="0"/>
              </a:rPr>
              <a:t>(g(n)),</a:t>
            </a:r>
            <a:r>
              <a:rPr lang="en-US" altLang="en-US" sz="2000">
                <a:latin typeface="Trebuchet MS" panose="020B0603020202020204" pitchFamily="34" charset="0"/>
              </a:rPr>
              <a:t> functions that grow </a:t>
            </a:r>
            <a:r>
              <a:rPr lang="en-US" altLang="en-US" sz="2000" u="sng">
                <a:latin typeface="Trebuchet MS" panose="020B0603020202020204" pitchFamily="34" charset="0"/>
              </a:rPr>
              <a:t>no faster than</a:t>
            </a:r>
            <a:r>
              <a:rPr lang="en-US" altLang="en-US" sz="2000">
                <a:latin typeface="Trebuchet MS" panose="020B0603020202020204" pitchFamily="34" charset="0"/>
              </a:rPr>
              <a:t> g(n) </a:t>
            </a:r>
            <a:endParaRPr lang="en-CA" altLang="en-US" sz="2000">
              <a:latin typeface="Trebuchet MS" panose="020B0603020202020204" pitchFamily="34" charset="0"/>
            </a:endParaRPr>
          </a:p>
        </p:txBody>
      </p:sp>
      <p:sp>
        <p:nvSpPr>
          <p:cNvPr id="28681" name="Line 9"/>
          <p:cNvSpPr>
            <a:spLocks noChangeShapeType="1"/>
          </p:cNvSpPr>
          <p:nvPr/>
        </p:nvSpPr>
        <p:spPr bwMode="auto">
          <a:xfrm>
            <a:off x="4038600" y="4953000"/>
            <a:ext cx="1066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N"/>
          </a:p>
        </p:txBody>
      </p:sp>
      <p:sp>
        <p:nvSpPr>
          <p:cNvPr id="28682" name="Text Box 10"/>
          <p:cNvSpPr txBox="1">
            <a:spLocks noChangeArrowheads="1"/>
          </p:cNvSpPr>
          <p:nvPr/>
        </p:nvSpPr>
        <p:spPr bwMode="auto">
          <a:xfrm>
            <a:off x="3048001" y="3657601"/>
            <a:ext cx="612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sz="1800">
                <a:latin typeface="Tahoma" panose="020B0604030504040204" pitchFamily="34" charset="0"/>
              </a:rPr>
              <a:t>g(n)</a:t>
            </a:r>
            <a:endParaRPr lang="en-CA" altLang="en-US" sz="1800">
              <a:latin typeface="Tahoma" panose="020B0604030504040204" pitchFamily="34" charset="0"/>
            </a:endParaRPr>
          </a:p>
        </p:txBody>
      </p:sp>
      <p:sp>
        <p:nvSpPr>
          <p:cNvPr id="28683" name="Text Box 11"/>
          <p:cNvSpPr txBox="1">
            <a:spLocks noChangeArrowheads="1"/>
          </p:cNvSpPr>
          <p:nvPr/>
        </p:nvSpPr>
        <p:spPr bwMode="auto">
          <a:xfrm>
            <a:off x="6994525" y="1938338"/>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Tahoma" panose="020B0604030504040204" pitchFamily="34" charset="0"/>
              </a:rPr>
              <a:t>&gt;=</a:t>
            </a:r>
            <a:endParaRPr lang="en-CA" altLang="en-US">
              <a:latin typeface="Tahoma" panose="020B0604030504040204" pitchFamily="34" charset="0"/>
            </a:endParaRPr>
          </a:p>
        </p:txBody>
      </p:sp>
      <p:sp>
        <p:nvSpPr>
          <p:cNvPr id="28684" name="Text Box 12"/>
          <p:cNvSpPr txBox="1">
            <a:spLocks noChangeArrowheads="1"/>
          </p:cNvSpPr>
          <p:nvPr/>
        </p:nvSpPr>
        <p:spPr bwMode="auto">
          <a:xfrm>
            <a:off x="7086600" y="4343400"/>
            <a:ext cx="62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Tahoma" panose="020B0604030504040204" pitchFamily="34" charset="0"/>
              </a:rPr>
              <a:t>&lt;=</a:t>
            </a:r>
            <a:endParaRPr lang="en-CA" altLang="en-US">
              <a:latin typeface="Tahoma" panose="020B0604030504040204" pitchFamily="34" charset="0"/>
            </a:endParaRPr>
          </a:p>
        </p:txBody>
      </p:sp>
      <p:sp>
        <p:nvSpPr>
          <p:cNvPr id="28685" name="Text Box 13"/>
          <p:cNvSpPr txBox="1">
            <a:spLocks noChangeArrowheads="1"/>
          </p:cNvSpPr>
          <p:nvPr/>
        </p:nvSpPr>
        <p:spPr bwMode="auto">
          <a:xfrm>
            <a:off x="7086600" y="2971800"/>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US" altLang="en-US">
                <a:latin typeface="Tahoma" panose="020B0604030504040204" pitchFamily="34" charset="0"/>
              </a:rPr>
              <a:t>=</a:t>
            </a:r>
            <a:endParaRPr lang="en-CA" altLang="en-US">
              <a:latin typeface="Tahoma" panose="020B0604030504040204" pitchFamily="34" charset="0"/>
            </a:endParaRPr>
          </a:p>
        </p:txBody>
      </p:sp>
    </p:spTree>
    <p:extLst>
      <p:ext uri="{BB962C8B-B14F-4D97-AF65-F5344CB8AC3E}">
        <p14:creationId xmlns:p14="http://schemas.microsoft.com/office/powerpoint/2010/main" val="243274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title"/>
          </p:nvPr>
        </p:nvSpPr>
        <p:spPr>
          <a:xfrm>
            <a:off x="0" y="0"/>
            <a:ext cx="12192000" cy="1456267"/>
          </a:xfrm>
        </p:spPr>
        <p:txBody>
          <a:bodyPr/>
          <a:lstStyle/>
          <a:p>
            <a:pPr algn="ctr"/>
            <a:r>
              <a:rPr lang="en-US" altLang="en-US" dirty="0">
                <a:latin typeface="Trebuchet MS" panose="020B0603020202020204" pitchFamily="34" charset="0"/>
              </a:rPr>
              <a:t>Selection Sort</a:t>
            </a:r>
          </a:p>
        </p:txBody>
      </p:sp>
      <p:sp>
        <p:nvSpPr>
          <p:cNvPr id="232452" name="Rectangle 4"/>
          <p:cNvSpPr>
            <a:spLocks noGrp="1" noChangeArrowheads="1"/>
          </p:cNvSpPr>
          <p:nvPr>
            <p:ph idx="1"/>
          </p:nvPr>
        </p:nvSpPr>
        <p:spPr>
          <a:xfrm>
            <a:off x="1030287" y="1959802"/>
            <a:ext cx="10131425" cy="3649133"/>
          </a:xfrm>
        </p:spPr>
        <p:txBody>
          <a:bodyPr>
            <a:normAutofit/>
          </a:bodyPr>
          <a:lstStyle/>
          <a:p>
            <a:r>
              <a:rPr lang="en-US" altLang="en-US" sz="2400" dirty="0">
                <a:latin typeface="Trebuchet MS" panose="020B0603020202020204" pitchFamily="34" charset="0"/>
              </a:rPr>
              <a:t>Input: array a[1],…,a[n]</a:t>
            </a:r>
          </a:p>
          <a:p>
            <a:r>
              <a:rPr lang="en-US" altLang="en-US" sz="2400" dirty="0">
                <a:latin typeface="Trebuchet MS" panose="020B0603020202020204" pitchFamily="34" charset="0"/>
              </a:rPr>
              <a:t>Output: array a sorted in non-decreasing order</a:t>
            </a:r>
          </a:p>
          <a:p>
            <a:r>
              <a:rPr lang="en-US" altLang="en-US" sz="2400" dirty="0">
                <a:latin typeface="Trebuchet MS" panose="020B0603020202020204" pitchFamily="34" charset="0"/>
              </a:rPr>
              <a:t>Algorithm:</a:t>
            </a:r>
          </a:p>
          <a:p>
            <a:endParaRPr lang="en-US" altLang="en-US" dirty="0">
              <a:latin typeface="Trebuchet MS" panose="020B0603020202020204" pitchFamily="34" charset="0"/>
            </a:endParaRPr>
          </a:p>
          <a:p>
            <a:pPr>
              <a:buFont typeface="Monotype Sorts" pitchFamily="2" charset="2"/>
              <a:buNone/>
            </a:pPr>
            <a:endParaRPr lang="en-US" altLang="en-US" dirty="0">
              <a:latin typeface="Trebuchet MS" panose="020B0603020202020204" pitchFamily="34" charset="0"/>
            </a:endParaRPr>
          </a:p>
          <a:p>
            <a:pPr>
              <a:buFont typeface="Monotype Sorts" pitchFamily="2" charset="2"/>
              <a:buNone/>
            </a:pPr>
            <a:endParaRPr lang="en-US" altLang="en-US" dirty="0">
              <a:solidFill>
                <a:schemeClr val="bg2"/>
              </a:solidFill>
              <a:effectLst/>
              <a:latin typeface="Trebuchet MS" panose="020B0603020202020204" pitchFamily="34" charset="0"/>
            </a:endParaRPr>
          </a:p>
          <a:p>
            <a:pPr>
              <a:buFont typeface="Monotype Sorts" pitchFamily="2" charset="2"/>
              <a:buNone/>
            </a:pPr>
            <a:endParaRPr lang="en-US" altLang="en-US" dirty="0">
              <a:solidFill>
                <a:schemeClr val="bg2"/>
              </a:solidFill>
              <a:latin typeface="Trebuchet MS" panose="020B0603020202020204" pitchFamily="34" charset="0"/>
            </a:endParaRPr>
          </a:p>
        </p:txBody>
      </p:sp>
      <p:sp>
        <p:nvSpPr>
          <p:cNvPr id="6" name="Slide Number Placeholder 4"/>
          <p:cNvSpPr>
            <a:spLocks noGrp="1"/>
          </p:cNvSpPr>
          <p:nvPr>
            <p:ph type="sldNum" sz="quarter" idx="12"/>
          </p:nvPr>
        </p:nvSpPr>
        <p:spPr>
          <a:xfrm>
            <a:off x="9652000" y="6426200"/>
            <a:ext cx="2540000" cy="304800"/>
          </a:xfrm>
        </p:spPr>
        <p:txBody>
          <a:bodyPr/>
          <a:lstStyle/>
          <a:p>
            <a:pPr eaLnBrk="0" fontAlgn="base" hangingPunct="0">
              <a:spcAft>
                <a:spcPct val="0"/>
              </a:spcAft>
            </a:pPr>
            <a:r>
              <a:rPr lang="en-US" altLang="en-US" dirty="0">
                <a:solidFill>
                  <a:srgbClr val="FFFFFF"/>
                </a:solidFill>
              </a:rPr>
              <a:t>1-</a:t>
            </a:r>
            <a:fld id="{801F4287-D250-442E-AB16-0F0437868AE8}" type="slidenum">
              <a:rPr lang="en-US" altLang="en-US">
                <a:solidFill>
                  <a:srgbClr val="FFFFFF"/>
                </a:solidFill>
              </a:rPr>
              <a:pPr eaLnBrk="0" fontAlgn="base" hangingPunct="0">
                <a:spcAft>
                  <a:spcPct val="0"/>
                </a:spcAft>
              </a:pPr>
              <a:t>4</a:t>
            </a:fld>
            <a:endParaRPr lang="en-US" altLang="en-US" dirty="0">
              <a:solidFill>
                <a:srgbClr val="FFFFFF"/>
              </a:solidFill>
            </a:endParaRPr>
          </a:p>
        </p:txBody>
      </p:sp>
      <p:sp>
        <p:nvSpPr>
          <p:cNvPr id="232450" name="Rectangle 2"/>
          <p:cNvSpPr>
            <a:spLocks noChangeArrowheads="1"/>
          </p:cNvSpPr>
          <p:nvPr/>
        </p:nvSpPr>
        <p:spPr bwMode="auto">
          <a:xfrm>
            <a:off x="1433945" y="3906979"/>
            <a:ext cx="9621982" cy="1524000"/>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wrap="none" anchor="ctr"/>
          <a:lstStyle/>
          <a:p>
            <a:pPr>
              <a:buFont typeface="Monotype Sorts" pitchFamily="2" charset="2"/>
              <a:buNone/>
            </a:pPr>
            <a:r>
              <a:rPr lang="en-US" altLang="en-US" sz="2400" dirty="0">
                <a:solidFill>
                  <a:schemeClr val="bg2"/>
                </a:solidFill>
                <a:effectLst/>
                <a:latin typeface="Narkisim" panose="020E0502050101010101" pitchFamily="34" charset="-79"/>
                <a:cs typeface="Narkisim" panose="020E0502050101010101" pitchFamily="34" charset="-79"/>
              </a:rPr>
              <a:t>for </a:t>
            </a:r>
            <a:r>
              <a:rPr lang="en-US" altLang="en-US" sz="2400" i="1" dirty="0">
                <a:solidFill>
                  <a:schemeClr val="bg2"/>
                </a:solidFill>
                <a:effectLst/>
                <a:latin typeface="Narkisim" panose="020E0502050101010101" pitchFamily="34" charset="-79"/>
                <a:cs typeface="Narkisim" panose="020E0502050101010101" pitchFamily="34" charset="-79"/>
              </a:rPr>
              <a:t>i </a:t>
            </a:r>
            <a:r>
              <a:rPr lang="en-US" altLang="en-US" sz="2400" dirty="0">
                <a:solidFill>
                  <a:schemeClr val="bg2"/>
                </a:solidFill>
                <a:effectLst/>
                <a:latin typeface="Narkisim" panose="020E0502050101010101" pitchFamily="34" charset="-79"/>
                <a:cs typeface="Narkisim" panose="020E0502050101010101" pitchFamily="34" charset="-79"/>
              </a:rPr>
              <a:t>= 1 to </a:t>
            </a:r>
            <a:r>
              <a:rPr lang="en-US" altLang="en-US" sz="2400" i="1" dirty="0">
                <a:solidFill>
                  <a:schemeClr val="bg2"/>
                </a:solidFill>
                <a:effectLst/>
                <a:latin typeface="Narkisim" panose="020E0502050101010101" pitchFamily="34" charset="-79"/>
                <a:cs typeface="Narkisim" panose="020E0502050101010101" pitchFamily="34" charset="-79"/>
              </a:rPr>
              <a:t>n</a:t>
            </a:r>
          </a:p>
          <a:p>
            <a:pPr>
              <a:buFont typeface="Monotype Sorts" pitchFamily="2" charset="2"/>
              <a:buNone/>
            </a:pPr>
            <a:r>
              <a:rPr lang="en-US" altLang="en-US" sz="2400" dirty="0">
                <a:solidFill>
                  <a:schemeClr val="bg2"/>
                </a:solidFill>
                <a:effectLst/>
                <a:latin typeface="Narkisim" panose="020E0502050101010101" pitchFamily="34" charset="-79"/>
                <a:cs typeface="Narkisim" panose="020E0502050101010101" pitchFamily="34" charset="-79"/>
              </a:rPr>
              <a:t>       swap a[</a:t>
            </a:r>
            <a:r>
              <a:rPr lang="en-US" altLang="en-US" sz="2400" i="1" dirty="0">
                <a:solidFill>
                  <a:schemeClr val="bg2"/>
                </a:solidFill>
                <a:effectLst/>
                <a:latin typeface="Narkisim" panose="020E0502050101010101" pitchFamily="34" charset="-79"/>
                <a:cs typeface="Narkisim" panose="020E0502050101010101" pitchFamily="34" charset="-79"/>
              </a:rPr>
              <a:t>i </a:t>
            </a:r>
            <a:r>
              <a:rPr lang="en-US" altLang="en-US" sz="2400" dirty="0">
                <a:solidFill>
                  <a:schemeClr val="bg2"/>
                </a:solidFill>
                <a:effectLst/>
                <a:latin typeface="Narkisim" panose="020E0502050101010101" pitchFamily="34" charset="-79"/>
                <a:cs typeface="Narkisim" panose="020E0502050101010101" pitchFamily="34" charset="-79"/>
              </a:rPr>
              <a:t>] with smallest of a[</a:t>
            </a:r>
            <a:r>
              <a:rPr lang="en-US" altLang="en-US" sz="2400" i="1" dirty="0">
                <a:solidFill>
                  <a:schemeClr val="bg2"/>
                </a:solidFill>
                <a:effectLst/>
                <a:latin typeface="Narkisim" panose="020E0502050101010101" pitchFamily="34" charset="-79"/>
                <a:cs typeface="Narkisim" panose="020E0502050101010101" pitchFamily="34" charset="-79"/>
              </a:rPr>
              <a:t>i </a:t>
            </a:r>
            <a:r>
              <a:rPr lang="en-US" altLang="en-US" sz="2400" dirty="0">
                <a:solidFill>
                  <a:schemeClr val="bg2"/>
                </a:solidFill>
                <a:effectLst/>
                <a:latin typeface="Narkisim" panose="020E0502050101010101" pitchFamily="34" charset="-79"/>
                <a:cs typeface="Narkisim" panose="020E0502050101010101" pitchFamily="34" charset="-79"/>
              </a:rPr>
              <a:t>],…a[</a:t>
            </a:r>
            <a:r>
              <a:rPr lang="en-US" altLang="en-US" sz="2400" i="1" dirty="0">
                <a:solidFill>
                  <a:schemeClr val="bg2"/>
                </a:solidFill>
                <a:effectLst/>
                <a:latin typeface="Narkisim" panose="020E0502050101010101" pitchFamily="34" charset="-79"/>
                <a:cs typeface="Narkisim" panose="020E0502050101010101" pitchFamily="34" charset="-79"/>
              </a:rPr>
              <a:t>n </a:t>
            </a:r>
            <a:r>
              <a:rPr lang="en-US" altLang="en-US" sz="2400" dirty="0">
                <a:solidFill>
                  <a:schemeClr val="bg2"/>
                </a:solidFill>
                <a:effectLst/>
                <a:latin typeface="Narkisim" panose="020E0502050101010101" pitchFamily="34" charset="-79"/>
                <a:cs typeface="Narkisim" panose="020E0502050101010101" pitchFamily="34" charset="-79"/>
              </a:rPr>
              <a:t>]</a:t>
            </a:r>
          </a:p>
        </p:txBody>
      </p:sp>
    </p:spTree>
    <p:extLst>
      <p:ext uri="{BB962C8B-B14F-4D97-AF65-F5344CB8AC3E}">
        <p14:creationId xmlns:p14="http://schemas.microsoft.com/office/powerpoint/2010/main" val="264076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0" y="1"/>
            <a:ext cx="12192000" cy="1076632"/>
          </a:xfrm>
        </p:spPr>
        <p:txBody>
          <a:bodyPr/>
          <a:lstStyle/>
          <a:p>
            <a:pPr algn="ctr">
              <a:defRPr/>
            </a:pPr>
            <a:r>
              <a:rPr lang="en-US" dirty="0">
                <a:latin typeface="Trebuchet MS" panose="020B0603020202020204" pitchFamily="34" charset="0"/>
              </a:rPr>
              <a:t>Theorem</a:t>
            </a:r>
            <a:endParaRPr lang="en-CA" dirty="0">
              <a:latin typeface="Trebuchet MS" panose="020B0603020202020204" pitchFamily="34" charset="0"/>
            </a:endParaRPr>
          </a:p>
        </p:txBody>
      </p:sp>
      <p:sp>
        <p:nvSpPr>
          <p:cNvPr id="466947" name="Rectangle 3"/>
          <p:cNvSpPr>
            <a:spLocks noGrp="1" noChangeArrowheads="1"/>
          </p:cNvSpPr>
          <p:nvPr>
            <p:ph type="body" idx="1"/>
          </p:nvPr>
        </p:nvSpPr>
        <p:spPr>
          <a:xfrm>
            <a:off x="481781" y="1312606"/>
            <a:ext cx="11228438" cy="4173792"/>
          </a:xfrm>
        </p:spPr>
        <p:txBody>
          <a:bodyPr>
            <a:normAutofit/>
          </a:bodyPr>
          <a:lstStyle/>
          <a:p>
            <a:pPr marL="0" indent="0">
              <a:lnSpc>
                <a:spcPct val="80000"/>
              </a:lnSpc>
              <a:buNone/>
              <a:defRPr/>
            </a:pPr>
            <a:r>
              <a:rPr lang="en-US" sz="2400" dirty="0">
                <a:solidFill>
                  <a:srgbClr val="92D050"/>
                </a:solidFill>
                <a:latin typeface="Trebuchet MS" panose="020B0603020202020204" pitchFamily="34" charset="0"/>
              </a:rPr>
              <a:t>If </a:t>
            </a:r>
            <a:r>
              <a:rPr lang="en-US" sz="2400" i="1" dirty="0">
                <a:solidFill>
                  <a:srgbClr val="92D050"/>
                </a:solidFill>
                <a:latin typeface="Trebuchet MS" panose="020B0603020202020204" pitchFamily="34" charset="0"/>
              </a:rPr>
              <a:t>t</a:t>
            </a:r>
            <a:r>
              <a:rPr lang="en-US" sz="2400" i="1" baseline="-25000" dirty="0">
                <a:solidFill>
                  <a:srgbClr val="92D050"/>
                </a:solidFill>
                <a:latin typeface="Trebuchet MS" panose="020B0603020202020204" pitchFamily="34" charset="0"/>
              </a:rPr>
              <a:t>1</a:t>
            </a:r>
            <a:r>
              <a:rPr lang="en-US" sz="2400" i="1" dirty="0">
                <a:solidFill>
                  <a:srgbClr val="92D050"/>
                </a:solidFill>
                <a:latin typeface="Trebuchet MS" panose="020B0603020202020204" pitchFamily="34" charset="0"/>
              </a:rPr>
              <a:t>(n) </a:t>
            </a:r>
            <a:r>
              <a:rPr lang="en-US" sz="2400" i="1" dirty="0">
                <a:solidFill>
                  <a:srgbClr val="92D050"/>
                </a:solidFill>
                <a:latin typeface="Trebuchet MS" panose="020B0603020202020204" pitchFamily="34" charset="0"/>
                <a:sym typeface="Symbol" pitchFamily="84" charset="2"/>
              </a:rPr>
              <a:t> O(g</a:t>
            </a:r>
            <a:r>
              <a:rPr lang="en-US" sz="2400" i="1" baseline="-25000" dirty="0">
                <a:solidFill>
                  <a:srgbClr val="92D050"/>
                </a:solidFill>
                <a:latin typeface="Trebuchet MS" panose="020B0603020202020204" pitchFamily="34" charset="0"/>
                <a:sym typeface="Symbol" pitchFamily="84" charset="2"/>
              </a:rPr>
              <a:t>1</a:t>
            </a:r>
            <a:r>
              <a:rPr lang="en-US" sz="2400" i="1" dirty="0">
                <a:solidFill>
                  <a:srgbClr val="92D050"/>
                </a:solidFill>
                <a:latin typeface="Trebuchet MS" panose="020B0603020202020204" pitchFamily="34" charset="0"/>
                <a:sym typeface="Symbol" pitchFamily="84" charset="2"/>
              </a:rPr>
              <a:t>(n))</a:t>
            </a:r>
            <a:r>
              <a:rPr lang="en-US" sz="2400" dirty="0">
                <a:solidFill>
                  <a:srgbClr val="92D050"/>
                </a:solidFill>
                <a:latin typeface="Trebuchet MS" panose="020B0603020202020204" pitchFamily="34" charset="0"/>
                <a:sym typeface="Symbol" pitchFamily="84" charset="2"/>
              </a:rPr>
              <a:t> and </a:t>
            </a:r>
            <a:r>
              <a:rPr lang="en-US" sz="2400" i="1" dirty="0">
                <a:solidFill>
                  <a:srgbClr val="92D050"/>
                </a:solidFill>
                <a:latin typeface="Trebuchet MS" panose="020B0603020202020204" pitchFamily="34" charset="0"/>
              </a:rPr>
              <a:t>t</a:t>
            </a:r>
            <a:r>
              <a:rPr lang="en-US" sz="2400" i="1" baseline="-25000" dirty="0">
                <a:solidFill>
                  <a:srgbClr val="92D050"/>
                </a:solidFill>
                <a:latin typeface="Trebuchet MS" panose="020B0603020202020204" pitchFamily="34" charset="0"/>
              </a:rPr>
              <a:t>2</a:t>
            </a:r>
            <a:r>
              <a:rPr lang="en-US" sz="2400" i="1" dirty="0">
                <a:solidFill>
                  <a:srgbClr val="92D050"/>
                </a:solidFill>
                <a:latin typeface="Trebuchet MS" panose="020B0603020202020204" pitchFamily="34" charset="0"/>
              </a:rPr>
              <a:t>(n) </a:t>
            </a:r>
            <a:r>
              <a:rPr lang="en-US" sz="2400" i="1" dirty="0">
                <a:solidFill>
                  <a:srgbClr val="92D050"/>
                </a:solidFill>
                <a:latin typeface="Trebuchet MS" panose="020B0603020202020204" pitchFamily="34" charset="0"/>
                <a:sym typeface="Symbol" pitchFamily="84" charset="2"/>
              </a:rPr>
              <a:t> O(g</a:t>
            </a:r>
            <a:r>
              <a:rPr lang="en-US" sz="2400" i="1" baseline="-25000" dirty="0">
                <a:solidFill>
                  <a:srgbClr val="92D050"/>
                </a:solidFill>
                <a:latin typeface="Trebuchet MS" panose="020B0603020202020204" pitchFamily="34" charset="0"/>
                <a:sym typeface="Symbol" pitchFamily="84" charset="2"/>
              </a:rPr>
              <a:t>2</a:t>
            </a:r>
            <a:r>
              <a:rPr lang="en-US" sz="2400" i="1" dirty="0">
                <a:solidFill>
                  <a:srgbClr val="92D050"/>
                </a:solidFill>
                <a:latin typeface="Trebuchet MS" panose="020B0603020202020204" pitchFamily="34" charset="0"/>
                <a:sym typeface="Symbol" pitchFamily="84" charset="2"/>
              </a:rPr>
              <a:t>(n)),</a:t>
            </a:r>
            <a:r>
              <a:rPr lang="en-US" sz="2400" dirty="0">
                <a:solidFill>
                  <a:srgbClr val="92D050"/>
                </a:solidFill>
                <a:latin typeface="Trebuchet MS" panose="020B0603020202020204" pitchFamily="34" charset="0"/>
                <a:sym typeface="Symbol" pitchFamily="84" charset="2"/>
              </a:rPr>
              <a:t> then </a:t>
            </a:r>
            <a:r>
              <a:rPr lang="en-US" sz="2400" i="1" dirty="0">
                <a:solidFill>
                  <a:srgbClr val="92D050"/>
                </a:solidFill>
                <a:latin typeface="Trebuchet MS" panose="020B0603020202020204" pitchFamily="34" charset="0"/>
                <a:sym typeface="Symbol" pitchFamily="84" charset="2"/>
              </a:rPr>
              <a:t>t</a:t>
            </a:r>
            <a:r>
              <a:rPr lang="en-US" sz="2400" i="1" baseline="-25000" dirty="0">
                <a:solidFill>
                  <a:srgbClr val="92D050"/>
                </a:solidFill>
                <a:latin typeface="Trebuchet MS" panose="020B0603020202020204" pitchFamily="34" charset="0"/>
                <a:sym typeface="Symbol" pitchFamily="84" charset="2"/>
              </a:rPr>
              <a:t>1</a:t>
            </a:r>
            <a:r>
              <a:rPr lang="en-US" sz="2400" i="1" dirty="0">
                <a:solidFill>
                  <a:srgbClr val="92D050"/>
                </a:solidFill>
                <a:latin typeface="Trebuchet MS" panose="020B0603020202020204" pitchFamily="34" charset="0"/>
                <a:sym typeface="Symbol" pitchFamily="84" charset="2"/>
              </a:rPr>
              <a:t>(n) + t</a:t>
            </a:r>
            <a:r>
              <a:rPr lang="en-US" sz="2400" i="1" baseline="-25000" dirty="0">
                <a:solidFill>
                  <a:srgbClr val="92D050"/>
                </a:solidFill>
                <a:latin typeface="Trebuchet MS" panose="020B0603020202020204" pitchFamily="34" charset="0"/>
                <a:sym typeface="Symbol" pitchFamily="84" charset="2"/>
              </a:rPr>
              <a:t>2</a:t>
            </a:r>
            <a:r>
              <a:rPr lang="en-US" sz="2400" i="1" dirty="0">
                <a:solidFill>
                  <a:srgbClr val="92D050"/>
                </a:solidFill>
                <a:latin typeface="Trebuchet MS" panose="020B0603020202020204" pitchFamily="34" charset="0"/>
                <a:sym typeface="Symbol" pitchFamily="84" charset="2"/>
              </a:rPr>
              <a:t>(n)  O(max{g</a:t>
            </a:r>
            <a:r>
              <a:rPr lang="en-US" sz="2400" i="1" baseline="-25000" dirty="0">
                <a:solidFill>
                  <a:srgbClr val="92D050"/>
                </a:solidFill>
                <a:latin typeface="Trebuchet MS" panose="020B0603020202020204" pitchFamily="34" charset="0"/>
                <a:sym typeface="Symbol" pitchFamily="84" charset="2"/>
              </a:rPr>
              <a:t>1</a:t>
            </a:r>
            <a:r>
              <a:rPr lang="en-US" sz="2400" i="1" dirty="0">
                <a:solidFill>
                  <a:srgbClr val="92D050"/>
                </a:solidFill>
                <a:latin typeface="Trebuchet MS" panose="020B0603020202020204" pitchFamily="34" charset="0"/>
                <a:sym typeface="Symbol" pitchFamily="84" charset="2"/>
              </a:rPr>
              <a:t>(n), g</a:t>
            </a:r>
            <a:r>
              <a:rPr lang="en-US" sz="2400" i="1" baseline="-25000" dirty="0">
                <a:solidFill>
                  <a:srgbClr val="92D050"/>
                </a:solidFill>
                <a:latin typeface="Trebuchet MS" panose="020B0603020202020204" pitchFamily="34" charset="0"/>
                <a:sym typeface="Symbol" pitchFamily="84" charset="2"/>
              </a:rPr>
              <a:t>2</a:t>
            </a:r>
            <a:r>
              <a:rPr lang="en-US" sz="2400" i="1" dirty="0">
                <a:solidFill>
                  <a:srgbClr val="92D050"/>
                </a:solidFill>
                <a:latin typeface="Trebuchet MS" panose="020B0603020202020204" pitchFamily="34" charset="0"/>
                <a:sym typeface="Symbol" pitchFamily="84" charset="2"/>
              </a:rPr>
              <a:t>(n)}).</a:t>
            </a:r>
          </a:p>
          <a:p>
            <a:pPr>
              <a:lnSpc>
                <a:spcPct val="80000"/>
              </a:lnSpc>
              <a:buFont typeface="Monotype Sorts" pitchFamily="2" charset="2"/>
              <a:buNone/>
              <a:defRPr/>
            </a:pPr>
            <a:endParaRPr lang="en-US" sz="2000" i="1" dirty="0">
              <a:latin typeface="Trebuchet MS" panose="020B0603020202020204" pitchFamily="34" charset="0"/>
              <a:sym typeface="Symbol" pitchFamily="84" charset="2"/>
            </a:endParaRPr>
          </a:p>
          <a:p>
            <a:pPr>
              <a:lnSpc>
                <a:spcPct val="80000"/>
              </a:lnSpc>
              <a:buFont typeface="Monotype Sorts" pitchFamily="2" charset="2"/>
              <a:buNone/>
              <a:defRPr/>
            </a:pPr>
            <a:r>
              <a:rPr lang="en-US" sz="2000" dirty="0">
                <a:latin typeface="Trebuchet MS" panose="020B0603020202020204" pitchFamily="34" charset="0"/>
                <a:sym typeface="Symbol" pitchFamily="84" charset="2"/>
              </a:rPr>
              <a:t>The analogous assertions are true for the -notation and -notation.</a:t>
            </a:r>
          </a:p>
          <a:p>
            <a:pPr lvl="1">
              <a:lnSpc>
                <a:spcPct val="80000"/>
              </a:lnSpc>
              <a:defRPr/>
            </a:pPr>
            <a:endParaRPr lang="en-US" sz="2000" dirty="0">
              <a:latin typeface="Trebuchet MS" panose="020B0603020202020204" pitchFamily="34" charset="0"/>
              <a:sym typeface="Symbol" pitchFamily="84" charset="2"/>
            </a:endParaRPr>
          </a:p>
          <a:p>
            <a:pPr marL="0" indent="0">
              <a:lnSpc>
                <a:spcPct val="80000"/>
              </a:lnSpc>
              <a:buNone/>
              <a:defRPr/>
            </a:pPr>
            <a:r>
              <a:rPr lang="en-US" sz="2000" dirty="0">
                <a:latin typeface="Trebuchet MS" panose="020B0603020202020204" pitchFamily="34" charset="0"/>
                <a:sym typeface="Symbol" pitchFamily="84" charset="2"/>
              </a:rPr>
              <a:t>Implication: The algorithm’s overall efficiency will be determined by the part with a larger order of growth, i.e., its least efficient part.</a:t>
            </a:r>
          </a:p>
          <a:p>
            <a:pPr lvl="1">
              <a:lnSpc>
                <a:spcPct val="80000"/>
              </a:lnSpc>
              <a:defRPr/>
            </a:pPr>
            <a:r>
              <a:rPr lang="en-US" sz="2000" dirty="0">
                <a:latin typeface="Trebuchet MS" panose="020B0603020202020204" pitchFamily="34" charset="0"/>
                <a:sym typeface="Symbol" pitchFamily="84" charset="2"/>
              </a:rPr>
              <a:t>For example, </a:t>
            </a:r>
            <a:r>
              <a:rPr lang="en-US" altLang="zh-CN" sz="2000" dirty="0">
                <a:latin typeface="Trebuchet MS" panose="020B0603020202020204" pitchFamily="34" charset="0"/>
                <a:ea typeface="宋体" charset="-122"/>
                <a:sym typeface="Symbol" pitchFamily="84" charset="2"/>
              </a:rPr>
              <a:t>  </a:t>
            </a:r>
            <a:r>
              <a:rPr lang="en-US" sz="2000" i="1" dirty="0">
                <a:latin typeface="Trebuchet MS" panose="020B0603020202020204" pitchFamily="34" charset="0"/>
                <a:sym typeface="Symbol" pitchFamily="84" charset="2"/>
              </a:rPr>
              <a:t>5n</a:t>
            </a:r>
            <a:r>
              <a:rPr lang="en-US" sz="2000" i="1" baseline="30000" dirty="0">
                <a:latin typeface="Trebuchet MS" panose="020B0603020202020204" pitchFamily="34" charset="0"/>
                <a:sym typeface="Symbol" pitchFamily="84" charset="2"/>
              </a:rPr>
              <a:t>2</a:t>
            </a:r>
            <a:r>
              <a:rPr lang="en-US" sz="2000" i="1" dirty="0">
                <a:latin typeface="Trebuchet MS" panose="020B0603020202020204" pitchFamily="34" charset="0"/>
                <a:sym typeface="Symbol" pitchFamily="84" charset="2"/>
              </a:rPr>
              <a:t> + 3nlogn  O(n</a:t>
            </a:r>
            <a:r>
              <a:rPr lang="en-US" sz="2000" i="1" baseline="30000" dirty="0">
                <a:latin typeface="Trebuchet MS" panose="020B0603020202020204" pitchFamily="34" charset="0"/>
                <a:sym typeface="Symbol" pitchFamily="84" charset="2"/>
              </a:rPr>
              <a:t>2</a:t>
            </a:r>
            <a:r>
              <a:rPr lang="en-US" sz="2000" i="1" dirty="0">
                <a:latin typeface="Trebuchet MS" panose="020B0603020202020204" pitchFamily="34" charset="0"/>
                <a:sym typeface="Symbol" pitchFamily="84" charset="2"/>
              </a:rPr>
              <a:t>)</a:t>
            </a:r>
            <a:endParaRPr lang="en-CA" sz="2000" dirty="0">
              <a:latin typeface="Trebuchet MS" panose="020B0603020202020204" pitchFamily="34" charset="0"/>
              <a:sym typeface="Symbol" pitchFamily="84" charset="2"/>
            </a:endParaRPr>
          </a:p>
        </p:txBody>
      </p:sp>
    </p:spTree>
    <p:extLst>
      <p:ext uri="{BB962C8B-B14F-4D97-AF65-F5344CB8AC3E}">
        <p14:creationId xmlns:p14="http://schemas.microsoft.com/office/powerpoint/2010/main" val="3473810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0" y="1"/>
            <a:ext cx="12192000" cy="1076632"/>
          </a:xfrm>
        </p:spPr>
        <p:txBody>
          <a:bodyPr/>
          <a:lstStyle/>
          <a:p>
            <a:pPr algn="ctr">
              <a:defRPr/>
            </a:pPr>
            <a:r>
              <a:rPr lang="en-US" dirty="0">
                <a:latin typeface="Trebuchet MS" panose="020B0603020202020204" pitchFamily="34" charset="0"/>
              </a:rPr>
              <a:t>Theorem</a:t>
            </a:r>
            <a:endParaRPr lang="en-CA" dirty="0">
              <a:latin typeface="Trebuchet MS" panose="020B0603020202020204" pitchFamily="34" charset="0"/>
            </a:endParaRPr>
          </a:p>
        </p:txBody>
      </p:sp>
      <p:sp>
        <p:nvSpPr>
          <p:cNvPr id="466948" name="Text Box 4"/>
          <p:cNvSpPr txBox="1">
            <a:spLocks noChangeArrowheads="1"/>
          </p:cNvSpPr>
          <p:nvPr/>
        </p:nvSpPr>
        <p:spPr bwMode="auto">
          <a:xfrm>
            <a:off x="1238863" y="1649360"/>
            <a:ext cx="8849033" cy="3410164"/>
          </a:xfrm>
          <a:prstGeom prst="rect">
            <a:avLst/>
          </a:prstGeom>
          <a:noFill/>
          <a:ln w="12700">
            <a:noFill/>
            <a:miter lim="800000"/>
            <a:headEnd type="none" w="sm" len="sm"/>
            <a:tailEnd type="none" w="sm" len="sm"/>
          </a:ln>
          <a:effectLst/>
        </p:spPr>
        <p:txBody>
          <a:bodyPr wrap="square">
            <a:spAutoFit/>
          </a:bodyPr>
          <a:lstStyle/>
          <a:p>
            <a:pPr algn="l">
              <a:spcBef>
                <a:spcPct val="50000"/>
              </a:spcBef>
              <a:defRPr/>
            </a:pPr>
            <a:r>
              <a:rPr lang="en-US" sz="2800" dirty="0">
                <a:latin typeface="Trebuchet MS" panose="020B0603020202020204" pitchFamily="34" charset="0"/>
              </a:rPr>
              <a:t>Proof.  There exist constants </a:t>
            </a:r>
            <a:r>
              <a:rPr lang="en-US" sz="2800" i="1" dirty="0">
                <a:latin typeface="Trebuchet MS" panose="020B0603020202020204" pitchFamily="34" charset="0"/>
              </a:rPr>
              <a:t>c1, c2, n1, n2</a:t>
            </a:r>
            <a:r>
              <a:rPr lang="en-US" sz="2800" dirty="0">
                <a:latin typeface="Trebuchet MS" panose="020B0603020202020204" pitchFamily="34" charset="0"/>
              </a:rPr>
              <a:t> such that </a:t>
            </a:r>
          </a:p>
          <a:p>
            <a:pPr algn="l">
              <a:lnSpc>
                <a:spcPct val="60000"/>
              </a:lnSpc>
              <a:spcBef>
                <a:spcPct val="50000"/>
              </a:spcBef>
              <a:defRPr/>
            </a:pPr>
            <a:r>
              <a:rPr lang="en-US" sz="2800" dirty="0">
                <a:latin typeface="Trebuchet MS" panose="020B0603020202020204" pitchFamily="34" charset="0"/>
              </a:rPr>
              <a:t>          </a:t>
            </a:r>
            <a:r>
              <a:rPr kumimoji="1" lang="en-US" sz="2800" b="1" i="1" dirty="0">
                <a:effectLst>
                  <a:outerShdw blurRad="38100" dist="38100" dir="2700000" algn="tl">
                    <a:srgbClr val="000000"/>
                  </a:outerShdw>
                </a:effectLst>
                <a:latin typeface="Trebuchet MS" panose="020B0603020202020204" pitchFamily="34" charset="0"/>
              </a:rPr>
              <a:t>t1(n)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c1</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g1(n),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for all</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n1</a:t>
            </a:r>
          </a:p>
          <a:p>
            <a:pPr algn="l">
              <a:lnSpc>
                <a:spcPct val="60000"/>
              </a:lnSpc>
              <a:spcBef>
                <a:spcPct val="50000"/>
              </a:spcBef>
              <a:defRPr/>
            </a:pP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rPr>
              <a:t>t2(n)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c2</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g2(n),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for all</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n2</a:t>
            </a:r>
          </a:p>
          <a:p>
            <a:pPr algn="l">
              <a:spcBef>
                <a:spcPct val="50000"/>
              </a:spcBef>
              <a:defRPr/>
            </a:pPr>
            <a:r>
              <a:rPr kumimoji="1" lang="en-US" sz="2800" b="1" dirty="0">
                <a:effectLst>
                  <a:outerShdw blurRad="38100" dist="38100" dir="2700000" algn="tl">
                    <a:srgbClr val="000000"/>
                  </a:outerShdw>
                </a:effectLst>
                <a:latin typeface="Trebuchet MS" panose="020B0603020202020204" pitchFamily="34" charset="0"/>
                <a:sym typeface="Symbol" pitchFamily="84" charset="2"/>
              </a:rPr>
              <a:t>Define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c3 = c1 + c2</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and </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n3 = max{n1,n2}. </a:t>
            </a:r>
          </a:p>
          <a:p>
            <a:pPr algn="l">
              <a:spcBef>
                <a:spcPct val="50000"/>
              </a:spcBef>
              <a:defRPr/>
            </a:pP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Then:</a:t>
            </a:r>
          </a:p>
          <a:p>
            <a:pPr algn="l">
              <a:spcBef>
                <a:spcPct val="50000"/>
              </a:spcBef>
              <a:defRPr/>
            </a:pP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t1(n) + t2(n)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 c3*</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max{g1(n), g2(n)},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for all</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n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a:t>
            </a:r>
            <a:r>
              <a:rPr kumimoji="1" lang="en-US" sz="2800" b="1" i="1" dirty="0">
                <a:effectLst>
                  <a:outerShdw blurRad="38100" dist="38100" dir="2700000" algn="tl">
                    <a:srgbClr val="000000"/>
                  </a:outerShdw>
                </a:effectLst>
                <a:latin typeface="Trebuchet MS" panose="020B0603020202020204" pitchFamily="34" charset="0"/>
                <a:sym typeface="Symbol" pitchFamily="84" charset="2"/>
              </a:rPr>
              <a:t> </a:t>
            </a:r>
            <a:r>
              <a:rPr kumimoji="1" lang="en-US" sz="2800" b="1" dirty="0">
                <a:effectLst>
                  <a:outerShdw blurRad="38100" dist="38100" dir="2700000" algn="tl">
                    <a:srgbClr val="000000"/>
                  </a:outerShdw>
                </a:effectLst>
                <a:latin typeface="Trebuchet MS" panose="020B0603020202020204" pitchFamily="34" charset="0"/>
                <a:sym typeface="Symbol" pitchFamily="84" charset="2"/>
              </a:rPr>
              <a:t>n3</a:t>
            </a:r>
          </a:p>
        </p:txBody>
      </p:sp>
    </p:spTree>
    <p:extLst>
      <p:ext uri="{BB962C8B-B14F-4D97-AF65-F5344CB8AC3E}">
        <p14:creationId xmlns:p14="http://schemas.microsoft.com/office/powerpoint/2010/main" val="3791891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6948"/>
                                        </p:tgtEl>
                                        <p:attrNameLst>
                                          <p:attrName>style.visibility</p:attrName>
                                        </p:attrNameLst>
                                      </p:cBhvr>
                                      <p:to>
                                        <p:strVal val="visible"/>
                                      </p:to>
                                    </p:set>
                                    <p:anim calcmode="lin" valueType="num">
                                      <p:cBhvr additive="base">
                                        <p:cTn id="7" dur="500" fill="hold"/>
                                        <p:tgtEl>
                                          <p:spTgt spid="466948"/>
                                        </p:tgtEl>
                                        <p:attrNameLst>
                                          <p:attrName>ppt_x</p:attrName>
                                        </p:attrNameLst>
                                      </p:cBhvr>
                                      <p:tavLst>
                                        <p:tav tm="0">
                                          <p:val>
                                            <p:strVal val="1+#ppt_w/2"/>
                                          </p:val>
                                        </p:tav>
                                        <p:tav tm="100000">
                                          <p:val>
                                            <p:strVal val="#ppt_x"/>
                                          </p:val>
                                        </p:tav>
                                      </p:tavLst>
                                    </p:anim>
                                    <p:anim calcmode="lin" valueType="num">
                                      <p:cBhvr additive="base">
                                        <p:cTn id="8" dur="500" fill="hold"/>
                                        <p:tgtEl>
                                          <p:spTgt spid="466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0" y="-1"/>
            <a:ext cx="12192000" cy="958645"/>
          </a:xfrm>
        </p:spPr>
        <p:txBody>
          <a:bodyPr>
            <a:normAutofit/>
          </a:bodyPr>
          <a:lstStyle/>
          <a:p>
            <a:pPr algn="ctr">
              <a:defRPr/>
            </a:pPr>
            <a:r>
              <a:rPr lang="en-US" sz="3200" dirty="0">
                <a:latin typeface="Trebuchet MS" panose="020B0603020202020204" pitchFamily="34" charset="0"/>
              </a:rPr>
              <a:t>Some properties of asymptotic order of growth</a:t>
            </a:r>
          </a:p>
        </p:txBody>
      </p:sp>
      <p:sp>
        <p:nvSpPr>
          <p:cNvPr id="272387" name="Rectangle 3"/>
          <p:cNvSpPr>
            <a:spLocks noGrp="1" noChangeArrowheads="1"/>
          </p:cNvSpPr>
          <p:nvPr>
            <p:ph type="body" idx="1"/>
          </p:nvPr>
        </p:nvSpPr>
        <p:spPr/>
        <p:txBody>
          <a:bodyPr>
            <a:noAutofit/>
          </a:bodyPr>
          <a:lstStyle/>
          <a:p>
            <a:pPr>
              <a:defRPr/>
            </a:pPr>
            <a:r>
              <a:rPr lang="en-US" sz="2000" i="1" dirty="0">
                <a:latin typeface="Trebuchet MS" panose="020B0603020202020204" pitchFamily="34" charset="0"/>
              </a:rPr>
              <a:t>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a:t>
            </a:r>
            <a:br>
              <a:rPr lang="en-US" sz="2000" dirty="0">
                <a:latin typeface="Trebuchet MS" panose="020B0603020202020204" pitchFamily="34" charset="0"/>
              </a:rPr>
            </a:br>
            <a:endParaRPr lang="en-US" sz="2000" dirty="0">
              <a:latin typeface="Trebuchet MS" panose="020B0603020202020204" pitchFamily="34" charset="0"/>
            </a:endParaRPr>
          </a:p>
          <a:p>
            <a:pPr>
              <a:defRPr/>
            </a:pPr>
            <a:r>
              <a:rPr lang="en-US" sz="2000" i="1" dirty="0">
                <a:latin typeface="Trebuchet MS" panose="020B0603020202020204" pitchFamily="34" charset="0"/>
              </a:rPr>
              <a:t>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err="1">
                <a:latin typeface="Trebuchet MS" panose="020B0603020202020204" pitchFamily="34" charset="0"/>
              </a:rPr>
              <a:t>iff</a:t>
            </a:r>
            <a:r>
              <a:rPr lang="en-US" sz="2000" dirty="0">
                <a:latin typeface="Trebuchet MS" panose="020B0603020202020204" pitchFamily="34" charset="0"/>
              </a:rPr>
              <a:t> </a:t>
            </a:r>
            <a:r>
              <a:rPr lang="en-US" sz="2000" i="1" dirty="0">
                <a:latin typeface="Trebuchet MS" panose="020B0603020202020204" pitchFamily="34" charset="0"/>
                <a:cs typeface="Times New Roman" pitchFamily="18" charset="0"/>
              </a:rPr>
              <a:t>g</a:t>
            </a:r>
            <a:r>
              <a:rPr lang="en-US" sz="2000" dirty="0">
                <a:latin typeface="Trebuchet MS" panose="020B0603020202020204" pitchFamily="34" charset="0"/>
                <a:cs typeface="Times New Roman" pitchFamily="18" charset="0"/>
              </a:rPr>
              <a:t>(</a:t>
            </a:r>
            <a:r>
              <a:rPr lang="en-US" sz="2000" i="1" dirty="0">
                <a:latin typeface="Trebuchet MS" panose="020B0603020202020204" pitchFamily="34" charset="0"/>
                <a:cs typeface="Times New Roman" pitchFamily="18" charset="0"/>
              </a:rPr>
              <a:t>n</a:t>
            </a:r>
            <a:r>
              <a:rPr lang="en-US" sz="2000" dirty="0">
                <a:latin typeface="Trebuchet MS" panose="020B0603020202020204" pitchFamily="34" charset="0"/>
                <a:cs typeface="Times New Roman" pitchFamily="18" charset="0"/>
              </a:rPr>
              <a:t>) </a:t>
            </a:r>
            <a:r>
              <a:rPr lang="en-US" sz="2000" dirty="0">
                <a:latin typeface="Trebuchet MS" panose="020B0603020202020204" pitchFamily="34" charset="0"/>
                <a:sym typeface="Symbol" pitchFamily="84" charset="2"/>
              </a:rPr>
              <a:t>(</a:t>
            </a:r>
            <a:r>
              <a:rPr lang="en-US" sz="2000" i="1" dirty="0">
                <a:latin typeface="Trebuchet MS" panose="020B0603020202020204" pitchFamily="34" charset="0"/>
                <a:sym typeface="Symbol" pitchFamily="84" charset="2"/>
              </a:rPr>
              <a:t>f</a:t>
            </a:r>
            <a:r>
              <a:rPr lang="en-US" sz="2000" dirty="0">
                <a:latin typeface="Trebuchet MS" panose="020B0603020202020204" pitchFamily="34" charset="0"/>
                <a:sym typeface="Symbol" pitchFamily="84" charset="2"/>
              </a:rPr>
              <a:t>(n))</a:t>
            </a:r>
            <a:r>
              <a:rPr lang="en-US" sz="2000" dirty="0">
                <a:latin typeface="Trebuchet MS" panose="020B0603020202020204" pitchFamily="34" charset="0"/>
              </a:rPr>
              <a:t> </a:t>
            </a:r>
            <a:br>
              <a:rPr lang="en-US" sz="2000" i="1" dirty="0">
                <a:latin typeface="Trebuchet MS" panose="020B0603020202020204" pitchFamily="34" charset="0"/>
              </a:rPr>
            </a:br>
            <a:endParaRPr lang="en-US" sz="2000" i="1" dirty="0">
              <a:latin typeface="Trebuchet MS" panose="020B0603020202020204" pitchFamily="34" charset="0"/>
            </a:endParaRPr>
          </a:p>
          <a:p>
            <a:pPr>
              <a:defRPr/>
            </a:pPr>
            <a:r>
              <a:rPr lang="en-US" sz="2000" dirty="0">
                <a:latin typeface="Trebuchet MS" panose="020B0603020202020204" pitchFamily="34" charset="0"/>
              </a:rPr>
              <a:t>If </a:t>
            </a:r>
            <a:r>
              <a:rPr lang="en-US" sz="2000" i="1" dirty="0">
                <a:latin typeface="Trebuchet MS" panose="020B0603020202020204" pitchFamily="34" charset="0"/>
              </a:rPr>
              <a:t>f</a:t>
            </a:r>
            <a:r>
              <a:rPr lang="en-US" sz="2000" baseline="-25000" dirty="0">
                <a:latin typeface="Trebuchet MS" panose="020B0603020202020204" pitchFamily="34" charset="0"/>
              </a:rPr>
              <a:t> </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baseline="-25000" dirty="0">
                <a:latin typeface="Trebuchet MS" panose="020B0603020202020204" pitchFamily="34" charset="0"/>
              </a:rPr>
              <a:t> </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and </a:t>
            </a:r>
            <a:r>
              <a:rPr lang="en-US" sz="2000" i="1" dirty="0">
                <a:latin typeface="Trebuchet MS" panose="020B0603020202020204" pitchFamily="34" charset="0"/>
              </a:rPr>
              <a:t>g</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h</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then</a:t>
            </a:r>
            <a:r>
              <a:rPr lang="en-US" sz="2000" i="1" dirty="0">
                <a:latin typeface="Trebuchet MS" panose="020B0603020202020204" pitchFamily="34" charset="0"/>
              </a:rPr>
              <a:t> f</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h</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br>
              <a:rPr lang="en-US" sz="2000" dirty="0">
                <a:latin typeface="Trebuchet MS" panose="020B0603020202020204" pitchFamily="34" charset="0"/>
                <a:sym typeface="Symbol" pitchFamily="84" charset="2"/>
              </a:rPr>
            </a:br>
            <a:br>
              <a:rPr lang="en-US" sz="2000" dirty="0">
                <a:latin typeface="Trebuchet MS" panose="020B0603020202020204" pitchFamily="34" charset="0"/>
                <a:sym typeface="Symbol" pitchFamily="84" charset="2"/>
              </a:rPr>
            </a:br>
            <a:r>
              <a:rPr lang="en-US" sz="2000" dirty="0">
                <a:latin typeface="Trebuchet MS" panose="020B0603020202020204" pitchFamily="34" charset="0"/>
                <a:sym typeface="Symbol" pitchFamily="84" charset="2"/>
              </a:rPr>
              <a:t>Note similarity with </a:t>
            </a:r>
            <a:r>
              <a:rPr lang="en-US" sz="2000" i="1" dirty="0">
                <a:latin typeface="Trebuchet MS" panose="020B0603020202020204" pitchFamily="34" charset="0"/>
                <a:sym typeface="Symbol" pitchFamily="84" charset="2"/>
              </a:rPr>
              <a:t>a </a:t>
            </a:r>
            <a:r>
              <a:rPr lang="en-US" sz="2000" i="1" dirty="0">
                <a:latin typeface="Trebuchet MS" panose="020B0603020202020204" pitchFamily="34" charset="0"/>
                <a:cs typeface="Times New Roman" pitchFamily="18" charset="0"/>
                <a:sym typeface="Symbol" pitchFamily="84" charset="2"/>
              </a:rPr>
              <a:t>≤ </a:t>
            </a:r>
            <a:r>
              <a:rPr lang="en-US" sz="2000" dirty="0">
                <a:latin typeface="Trebuchet MS" panose="020B0603020202020204" pitchFamily="34" charset="0"/>
                <a:cs typeface="Times New Roman" pitchFamily="18" charset="0"/>
                <a:sym typeface="Symbol" pitchFamily="84" charset="2"/>
              </a:rPr>
              <a:t>b</a:t>
            </a:r>
            <a:br>
              <a:rPr lang="en-US" sz="2000" dirty="0">
                <a:latin typeface="Trebuchet MS" panose="020B0603020202020204" pitchFamily="34" charset="0"/>
                <a:cs typeface="Times New Roman" pitchFamily="18" charset="0"/>
                <a:sym typeface="Symbol" pitchFamily="84" charset="2"/>
              </a:rPr>
            </a:br>
            <a:endParaRPr lang="en-US" sz="2000" dirty="0">
              <a:latin typeface="Trebuchet MS" panose="020B0603020202020204" pitchFamily="34" charset="0"/>
              <a:cs typeface="Times New Roman" pitchFamily="18" charset="0"/>
              <a:sym typeface="Symbol" pitchFamily="84" charset="2"/>
            </a:endParaRPr>
          </a:p>
          <a:p>
            <a:pPr>
              <a:defRPr/>
            </a:pPr>
            <a:r>
              <a:rPr lang="en-US" sz="2000" dirty="0">
                <a:latin typeface="Trebuchet MS" panose="020B0603020202020204" pitchFamily="34" charset="0"/>
              </a:rPr>
              <a:t>If </a:t>
            </a:r>
            <a:r>
              <a:rPr lang="en-US" sz="2000" i="1" dirty="0">
                <a:latin typeface="Trebuchet MS" panose="020B0603020202020204" pitchFamily="34" charset="0"/>
              </a:rPr>
              <a:t>f</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and </a:t>
            </a:r>
            <a:r>
              <a:rPr lang="en-US" sz="2000" i="1" dirty="0">
                <a:latin typeface="Trebuchet MS" panose="020B0603020202020204" pitchFamily="34" charset="0"/>
              </a:rPr>
              <a:t>f</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a:t>
            </a:r>
            <a:r>
              <a:rPr lang="en-US" sz="2000" i="1" dirty="0">
                <a:latin typeface="Trebuchet MS" panose="020B0603020202020204" pitchFamily="34" charset="0"/>
              </a:rPr>
              <a:t>g</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 then</a:t>
            </a: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latin typeface="Trebuchet MS" panose="020B0603020202020204" pitchFamily="34" charset="0"/>
                <a:cs typeface="Times New Roman" pitchFamily="18" charset="0"/>
              </a:rPr>
              <a:t>                	 </a:t>
            </a:r>
            <a:r>
              <a:rPr lang="en-US" sz="2000" i="1" dirty="0">
                <a:latin typeface="Trebuchet MS" panose="020B0603020202020204" pitchFamily="34" charset="0"/>
              </a:rPr>
              <a:t>f</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a:t>
            </a:r>
            <a:r>
              <a:rPr lang="en-US" sz="2000" i="1" dirty="0">
                <a:latin typeface="Trebuchet MS" panose="020B0603020202020204" pitchFamily="34" charset="0"/>
              </a:rPr>
              <a:t>f</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dirty="0">
                <a:latin typeface="Trebuchet MS" panose="020B0603020202020204" pitchFamily="34" charset="0"/>
                <a:sym typeface="Symbol" pitchFamily="84" charset="2"/>
              </a:rPr>
              <a:t></a:t>
            </a:r>
            <a:r>
              <a:rPr lang="en-US" sz="2000" dirty="0">
                <a:latin typeface="Trebuchet MS" panose="020B0603020202020204" pitchFamily="34" charset="0"/>
              </a:rPr>
              <a:t> O(max{</a:t>
            </a:r>
            <a:r>
              <a:rPr lang="en-US" sz="2000" i="1" dirty="0">
                <a:latin typeface="Trebuchet MS" panose="020B0603020202020204" pitchFamily="34" charset="0"/>
              </a:rPr>
              <a:t>g</a:t>
            </a:r>
            <a:r>
              <a:rPr lang="en-US" sz="2000" baseline="-25000" dirty="0">
                <a:latin typeface="Trebuchet MS" panose="020B0603020202020204" pitchFamily="34" charset="0"/>
              </a:rPr>
              <a:t>1</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r>
              <a:rPr lang="en-US" sz="2000" i="1" dirty="0">
                <a:latin typeface="Trebuchet MS" panose="020B0603020202020204" pitchFamily="34" charset="0"/>
              </a:rPr>
              <a:t>g</a:t>
            </a:r>
            <a:r>
              <a:rPr lang="en-US" sz="2000" baseline="-25000" dirty="0">
                <a:latin typeface="Trebuchet MS" panose="020B0603020202020204" pitchFamily="34" charset="0"/>
              </a:rPr>
              <a:t>2</a:t>
            </a:r>
            <a:r>
              <a:rPr lang="en-US" sz="2000" dirty="0">
                <a:latin typeface="Trebuchet MS" panose="020B0603020202020204" pitchFamily="34" charset="0"/>
              </a:rPr>
              <a:t>(</a:t>
            </a:r>
            <a:r>
              <a:rPr lang="en-US" sz="2000" i="1" dirty="0">
                <a:latin typeface="Trebuchet MS" panose="020B0603020202020204" pitchFamily="34" charset="0"/>
              </a:rPr>
              <a:t>n</a:t>
            </a:r>
            <a:r>
              <a:rPr lang="en-US" sz="2000" dirty="0">
                <a:latin typeface="Trebuchet MS" panose="020B0603020202020204" pitchFamily="34" charset="0"/>
              </a:rPr>
              <a:t>)}) </a:t>
            </a:r>
            <a:br>
              <a:rPr lang="en-US" sz="2000" dirty="0">
                <a:latin typeface="Trebuchet MS" panose="020B0603020202020204" pitchFamily="34" charset="0"/>
                <a:cs typeface="Times New Roman" pitchFamily="18" charset="0"/>
              </a:rPr>
            </a:b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latin typeface="Trebuchet MS" panose="020B0603020202020204" pitchFamily="34" charset="0"/>
                <a:sym typeface="Symbol" pitchFamily="84" charset="2"/>
              </a:rPr>
              <a:t> Also,  </a:t>
            </a:r>
            <a:r>
              <a:rPr lang="en-US" sz="2000" baseline="-25000" dirty="0">
                <a:latin typeface="Trebuchet MS" panose="020B0603020202020204" pitchFamily="34" charset="0"/>
                <a:sym typeface="Symbol" pitchFamily="84" charset="2"/>
              </a:rPr>
              <a:t>1</a:t>
            </a:r>
            <a:r>
              <a:rPr lang="en-US" sz="2000" i="1" baseline="-25000" dirty="0">
                <a:latin typeface="Trebuchet MS" panose="020B0603020202020204" pitchFamily="34" charset="0"/>
                <a:sym typeface="Symbol" pitchFamily="84" charset="2"/>
              </a:rPr>
              <a:t>i</a:t>
            </a:r>
            <a:r>
              <a:rPr lang="en-US" sz="2000" baseline="-25000" dirty="0">
                <a:latin typeface="Trebuchet MS" panose="020B0603020202020204" pitchFamily="34" charset="0"/>
                <a:sym typeface="Symbol" pitchFamily="84" charset="2"/>
              </a:rPr>
              <a:t></a:t>
            </a:r>
            <a:r>
              <a:rPr lang="en-US" sz="2000" i="1" baseline="-25000" dirty="0">
                <a:latin typeface="Trebuchet MS" panose="020B0603020202020204" pitchFamily="34" charset="0"/>
                <a:sym typeface="Symbol" pitchFamily="84" charset="2"/>
              </a:rPr>
              <a:t>n</a:t>
            </a:r>
            <a:r>
              <a:rPr lang="en-US" sz="2000" baseline="-25000" dirty="0">
                <a:latin typeface="Trebuchet MS" panose="020B0603020202020204" pitchFamily="34" charset="0"/>
                <a:sym typeface="Symbol" pitchFamily="84" charset="2"/>
              </a:rPr>
              <a:t> </a:t>
            </a:r>
            <a:r>
              <a:rPr lang="en-US" sz="2000" dirty="0">
                <a:latin typeface="Trebuchet MS" panose="020B0603020202020204" pitchFamily="34" charset="0"/>
                <a:sym typeface="Symbol" pitchFamily="84" charset="2"/>
              </a:rPr>
              <a:t>(</a:t>
            </a:r>
            <a:r>
              <a:rPr lang="en-US" sz="2000" i="1" dirty="0">
                <a:latin typeface="Trebuchet MS" panose="020B0603020202020204" pitchFamily="34" charset="0"/>
                <a:sym typeface="Symbol" pitchFamily="84" charset="2"/>
              </a:rPr>
              <a:t>f</a:t>
            </a:r>
            <a:r>
              <a:rPr lang="en-US" sz="2000" dirty="0">
                <a:latin typeface="Trebuchet MS" panose="020B0603020202020204" pitchFamily="34" charset="0"/>
                <a:sym typeface="Symbol" pitchFamily="84" charset="2"/>
              </a:rPr>
              <a:t>(</a:t>
            </a:r>
            <a:r>
              <a:rPr lang="en-US" sz="2000" i="1" dirty="0" err="1">
                <a:latin typeface="Trebuchet MS" panose="020B0603020202020204" pitchFamily="34" charset="0"/>
                <a:sym typeface="Symbol" pitchFamily="84" charset="2"/>
              </a:rPr>
              <a:t>i</a:t>
            </a:r>
            <a:r>
              <a:rPr lang="en-US" sz="2000" dirty="0">
                <a:latin typeface="Trebuchet MS" panose="020B0603020202020204" pitchFamily="34" charset="0"/>
                <a:sym typeface="Symbol" pitchFamily="84" charset="2"/>
              </a:rPr>
              <a:t>)) =  (</a:t>
            </a:r>
            <a:r>
              <a:rPr lang="en-US" sz="2000" baseline="-25000" dirty="0">
                <a:latin typeface="Trebuchet MS" panose="020B0603020202020204" pitchFamily="34" charset="0"/>
                <a:sym typeface="Symbol" pitchFamily="84" charset="2"/>
              </a:rPr>
              <a:t>1</a:t>
            </a:r>
            <a:r>
              <a:rPr lang="en-US" sz="2000" i="1" baseline="-25000" dirty="0">
                <a:latin typeface="Trebuchet MS" panose="020B0603020202020204" pitchFamily="34" charset="0"/>
                <a:sym typeface="Symbol" pitchFamily="84" charset="2"/>
              </a:rPr>
              <a:t>i</a:t>
            </a:r>
            <a:r>
              <a:rPr lang="en-US" sz="2000" baseline="-25000" dirty="0">
                <a:latin typeface="Trebuchet MS" panose="020B0603020202020204" pitchFamily="34" charset="0"/>
                <a:sym typeface="Symbol" pitchFamily="84" charset="2"/>
              </a:rPr>
              <a:t></a:t>
            </a:r>
            <a:r>
              <a:rPr lang="en-US" sz="2000" i="1" baseline="-25000" dirty="0">
                <a:latin typeface="Trebuchet MS" panose="020B0603020202020204" pitchFamily="34" charset="0"/>
                <a:sym typeface="Symbol" pitchFamily="84" charset="2"/>
              </a:rPr>
              <a:t>n </a:t>
            </a:r>
            <a:r>
              <a:rPr lang="en-US" sz="2000" i="1" dirty="0">
                <a:latin typeface="Trebuchet MS" panose="020B0603020202020204" pitchFamily="34" charset="0"/>
                <a:sym typeface="Symbol" pitchFamily="84" charset="2"/>
              </a:rPr>
              <a:t>f</a:t>
            </a:r>
            <a:r>
              <a:rPr lang="en-US" sz="2000" dirty="0">
                <a:latin typeface="Trebuchet MS" panose="020B0603020202020204" pitchFamily="34" charset="0"/>
                <a:sym typeface="Symbol" pitchFamily="84" charset="2"/>
              </a:rPr>
              <a:t>(</a:t>
            </a:r>
            <a:r>
              <a:rPr lang="en-US" sz="2000" i="1" dirty="0" err="1">
                <a:latin typeface="Trebuchet MS" panose="020B0603020202020204" pitchFamily="34" charset="0"/>
                <a:sym typeface="Symbol" pitchFamily="84" charset="2"/>
              </a:rPr>
              <a:t>i</a:t>
            </a:r>
            <a:r>
              <a:rPr lang="en-US" sz="2000" dirty="0">
                <a:latin typeface="Trebuchet MS" panose="020B0603020202020204" pitchFamily="34" charset="0"/>
                <a:sym typeface="Symbol" pitchFamily="84" charset="2"/>
              </a:rPr>
              <a:t>)) </a:t>
            </a:r>
            <a:endParaRPr lang="en-US" sz="2000" dirty="0">
              <a:latin typeface="Trebuchet MS" panose="020B0603020202020204" pitchFamily="34" charset="0"/>
              <a:cs typeface="Times New Roman" pitchFamily="18" charset="0"/>
            </a:endParaRPr>
          </a:p>
          <a:p>
            <a:pPr>
              <a:buFont typeface="Monotype Sorts" pitchFamily="2" charset="2"/>
              <a:buNone/>
              <a:defRPr/>
            </a:pPr>
            <a:endParaRPr lang="en-US" sz="2000" dirty="0">
              <a:latin typeface="Trebuchet MS" panose="020B0603020202020204" pitchFamily="34" charset="0"/>
              <a:cs typeface="Times New Roman" pitchFamily="18" charset="0"/>
            </a:endParaRPr>
          </a:p>
          <a:p>
            <a:pPr>
              <a:buFont typeface="Monotype Sorts" pitchFamily="2" charset="2"/>
              <a:buNone/>
              <a:defRPr/>
            </a:pPr>
            <a:r>
              <a:rPr lang="en-US" sz="2000" dirty="0">
                <a:solidFill>
                  <a:srgbClr val="FF6600"/>
                </a:solidFill>
                <a:latin typeface="Trebuchet MS" panose="020B0603020202020204" pitchFamily="34" charset="0"/>
                <a:cs typeface="Times New Roman" pitchFamily="18" charset="0"/>
              </a:rPr>
              <a:t>Exercise: Can you prove these properties?</a:t>
            </a:r>
          </a:p>
        </p:txBody>
      </p:sp>
    </p:spTree>
    <p:extLst>
      <p:ext uri="{BB962C8B-B14F-4D97-AF65-F5344CB8AC3E}">
        <p14:creationId xmlns:p14="http://schemas.microsoft.com/office/powerpoint/2010/main" val="969835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12700" y="0"/>
            <a:ext cx="12179299" cy="854074"/>
          </a:xfrm>
        </p:spPr>
        <p:txBody>
          <a:bodyPr>
            <a:normAutofit/>
          </a:bodyPr>
          <a:lstStyle/>
          <a:p>
            <a:pPr algn="ctr"/>
            <a:r>
              <a:rPr lang="en-US" altLang="en-US" dirty="0">
                <a:latin typeface="Trebuchet MS" panose="020B0603020202020204" pitchFamily="34" charset="0"/>
              </a:rPr>
              <a:t>Establishing order of growth using limits</a:t>
            </a:r>
          </a:p>
        </p:txBody>
      </p:sp>
      <p:sp>
        <p:nvSpPr>
          <p:cNvPr id="292867" name="Rectangle 3"/>
          <p:cNvSpPr>
            <a:spLocks noGrp="1" noChangeArrowheads="1"/>
          </p:cNvSpPr>
          <p:nvPr>
            <p:ph type="body" idx="1"/>
          </p:nvPr>
        </p:nvSpPr>
        <p:spPr>
          <a:xfrm>
            <a:off x="2209800" y="2209800"/>
            <a:ext cx="2438400" cy="685800"/>
          </a:xfrm>
        </p:spPr>
        <p:txBody>
          <a:bodyPr/>
          <a:lstStyle/>
          <a:p>
            <a:pPr>
              <a:buFont typeface="Monotype Sorts" pitchFamily="2" charset="2"/>
              <a:buNone/>
            </a:pPr>
            <a:r>
              <a:rPr lang="en-US" altLang="en-US" sz="2000" dirty="0" err="1">
                <a:latin typeface="Trebuchet MS" panose="020B0603020202020204" pitchFamily="34" charset="0"/>
              </a:rPr>
              <a:t>lim</a:t>
            </a:r>
            <a:r>
              <a:rPr lang="en-US" altLang="en-US" sz="2000" baseline="-25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T</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a:t>
            </a:r>
            <a:r>
              <a:rPr lang="en-US" altLang="en-US" sz="2000" i="1" dirty="0">
                <a:latin typeface="Trebuchet MS" panose="020B0603020202020204" pitchFamily="34" charset="0"/>
              </a:rPr>
              <a:t>g</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p>
        </p:txBody>
      </p:sp>
      <p:grpSp>
        <p:nvGrpSpPr>
          <p:cNvPr id="292868" name="Group 4"/>
          <p:cNvGrpSpPr>
            <a:grpSpLocks/>
          </p:cNvGrpSpPr>
          <p:nvPr/>
        </p:nvGrpSpPr>
        <p:grpSpPr bwMode="auto">
          <a:xfrm>
            <a:off x="4318001" y="1371600"/>
            <a:ext cx="7008813" cy="2133600"/>
            <a:chOff x="1728" y="864"/>
            <a:chExt cx="4415" cy="1344"/>
          </a:xfrm>
        </p:grpSpPr>
        <p:sp>
          <p:nvSpPr>
            <p:cNvPr id="292869" name="AutoShape 5"/>
            <p:cNvSpPr>
              <a:spLocks/>
            </p:cNvSpPr>
            <p:nvPr/>
          </p:nvSpPr>
          <p:spPr bwMode="auto">
            <a:xfrm>
              <a:off x="1728" y="864"/>
              <a:ext cx="336" cy="1344"/>
            </a:xfrm>
            <a:prstGeom prst="leftBrace">
              <a:avLst>
                <a:gd name="adj1" fmla="val 33333"/>
                <a:gd name="adj2" fmla="val 50000"/>
              </a:avLst>
            </a:prstGeom>
            <a:noFill/>
            <a:ln w="12700">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2000">
                <a:latin typeface="Trebuchet MS" panose="020B0603020202020204" pitchFamily="34" charset="0"/>
              </a:endParaRPr>
            </a:p>
          </p:txBody>
        </p:sp>
        <p:sp>
          <p:nvSpPr>
            <p:cNvPr id="292870" name="Text Box 6"/>
            <p:cNvSpPr txBox="1">
              <a:spLocks noChangeArrowheads="1"/>
            </p:cNvSpPr>
            <p:nvPr/>
          </p:nvSpPr>
          <p:spPr bwMode="auto">
            <a:xfrm>
              <a:off x="1842" y="912"/>
              <a:ext cx="430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hlink"/>
                  </a:solidFill>
                  <a:effectLst>
                    <a:outerShdw blurRad="38100" dist="38100" dir="2700000" algn="tl">
                      <a:srgbClr val="000000"/>
                    </a:outerShdw>
                  </a:effectLst>
                  <a:latin typeface="Trebuchet MS" panose="020B0603020202020204" pitchFamily="34" charset="0"/>
                </a:rPr>
                <a:t>    0</a:t>
              </a:r>
              <a:r>
                <a:rPr lang="en-US" altLang="en-US" sz="2000">
                  <a:latin typeface="Trebuchet MS" panose="020B0603020202020204" pitchFamily="34" charset="0"/>
                </a:rPr>
                <a: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T</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lang="en-US" altLang="en-US" sz="2000">
                  <a:latin typeface="Trebuchet MS" panose="020B0603020202020204" pitchFamily="34" charset="0"/>
                </a:rPr>
                <a:t>  &lt;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g</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a:latin typeface="Trebuchet MS" panose="020B0603020202020204" pitchFamily="34" charset="0"/>
                </a:rPr>
                <a:t> </a:t>
              </a:r>
            </a:p>
          </p:txBody>
        </p:sp>
        <p:sp>
          <p:nvSpPr>
            <p:cNvPr id="292871" name="Text Box 7"/>
            <p:cNvSpPr txBox="1">
              <a:spLocks noChangeArrowheads="1"/>
            </p:cNvSpPr>
            <p:nvPr/>
          </p:nvSpPr>
          <p:spPr bwMode="auto">
            <a:xfrm>
              <a:off x="1930" y="1344"/>
              <a:ext cx="418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i="1">
                  <a:solidFill>
                    <a:schemeClr val="hlink"/>
                  </a:solidFill>
                  <a:effectLst>
                    <a:outerShdw blurRad="38100" dist="38100" dir="2700000" algn="tl">
                      <a:srgbClr val="000000"/>
                    </a:outerShdw>
                  </a:effectLst>
                  <a:latin typeface="Trebuchet MS" panose="020B0603020202020204" pitchFamily="34" charset="0"/>
                </a:rPr>
                <a:t>c </a:t>
              </a:r>
              <a:r>
                <a:rPr lang="en-US" altLang="en-US" sz="2000" b="1">
                  <a:solidFill>
                    <a:schemeClr val="hlink"/>
                  </a:solidFill>
                  <a:effectLst>
                    <a:outerShdw blurRad="38100" dist="38100" dir="2700000" algn="tl">
                      <a:srgbClr val="000000"/>
                    </a:outerShdw>
                  </a:effectLst>
                  <a:latin typeface="Trebuchet MS" panose="020B0603020202020204" pitchFamily="34" charset="0"/>
                </a:rPr>
                <a:t>&gt; 0</a:t>
              </a:r>
              <a:r>
                <a:rPr lang="en-US" altLang="en-US" sz="2000">
                  <a:latin typeface="Trebuchet MS" panose="020B0603020202020204" pitchFamily="34" charset="0"/>
                </a:rPr>
                <a: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T</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lang="en-US" altLang="en-US" sz="2000">
                  <a:latin typeface="Trebuchet MS" panose="020B0603020202020204" pitchFamily="34" charset="0"/>
                </a:rPr>
                <a:t> =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g</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a:latin typeface="Trebuchet MS" panose="020B0603020202020204" pitchFamily="34" charset="0"/>
                </a:rPr>
                <a:t> </a:t>
              </a:r>
            </a:p>
          </p:txBody>
        </p:sp>
        <p:sp>
          <p:nvSpPr>
            <p:cNvPr id="292872" name="Text Box 8"/>
            <p:cNvSpPr txBox="1">
              <a:spLocks noChangeArrowheads="1"/>
            </p:cNvSpPr>
            <p:nvPr/>
          </p:nvSpPr>
          <p:spPr bwMode="auto">
            <a:xfrm>
              <a:off x="1952" y="1824"/>
              <a:ext cx="41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hlink"/>
                  </a:solidFill>
                  <a:effectLst>
                    <a:outerShdw blurRad="38100" dist="38100" dir="2700000" algn="tl">
                      <a:srgbClr val="000000"/>
                    </a:outerShdw>
                  </a:effectLst>
                  <a:latin typeface="Trebuchet MS" panose="020B0603020202020204" pitchFamily="34" charset="0"/>
                  <a:cs typeface="Times New Roman" panose="02020603050405020304" pitchFamily="18" charset="0"/>
                </a:rPr>
                <a:t> ∞</a:t>
              </a:r>
              <a:r>
                <a:rPr lang="en-US" altLang="en-US" sz="2000">
                  <a:latin typeface="Trebuchet MS" panose="020B0603020202020204" pitchFamily="34" charset="0"/>
                </a:rPr>
                <a: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T</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lang="en-US" altLang="en-US" sz="2000">
                  <a:latin typeface="Trebuchet MS" panose="020B0603020202020204" pitchFamily="34" charset="0"/>
                </a:rPr>
                <a:t> &gt;  order of growth of </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g</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b="1" i="1">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a:solidFill>
                    <a:srgbClr val="FFFF99"/>
                  </a:solidFill>
                  <a:effectLst>
                    <a:outerShdw blurRad="38100" dist="38100" dir="2700000" algn="tl">
                      <a:srgbClr val="000000"/>
                    </a:outerShdw>
                  </a:effectLst>
                  <a:latin typeface="Trebuchet MS" panose="020B0603020202020204" pitchFamily="34" charset="0"/>
                </a:rPr>
                <a:t>)</a:t>
              </a:r>
              <a:r>
                <a:rPr kumimoji="1" lang="en-US" altLang="en-US" sz="2000">
                  <a:latin typeface="Trebuchet MS" panose="020B0603020202020204" pitchFamily="34" charset="0"/>
                </a:rPr>
                <a:t> </a:t>
              </a:r>
            </a:p>
          </p:txBody>
        </p:sp>
      </p:grpSp>
      <p:sp>
        <p:nvSpPr>
          <p:cNvPr id="292873" name="Text Box 9"/>
          <p:cNvSpPr txBox="1">
            <a:spLocks noChangeArrowheads="1"/>
          </p:cNvSpPr>
          <p:nvPr/>
        </p:nvSpPr>
        <p:spPr bwMode="auto">
          <a:xfrm>
            <a:off x="2254249" y="4251326"/>
            <a:ext cx="76962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800" b="1" dirty="0">
                <a:solidFill>
                  <a:schemeClr val="hlink"/>
                </a:solidFill>
                <a:effectLst>
                  <a:outerShdw blurRad="38100" dist="38100" dir="2700000" algn="tl">
                    <a:srgbClr val="000000"/>
                  </a:outerShdw>
                </a:effectLst>
                <a:latin typeface="Trebuchet MS" panose="020B0603020202020204" pitchFamily="34" charset="0"/>
              </a:rPr>
              <a:t>Examples:</a:t>
            </a:r>
          </a:p>
          <a:p>
            <a:pPr algn="l"/>
            <a:endParaRPr lang="en-US" altLang="en-US" b="1" dirty="0">
              <a:solidFill>
                <a:schemeClr val="hlink"/>
              </a:solidFill>
              <a:effectLst>
                <a:outerShdw blurRad="38100" dist="38100" dir="2700000" algn="tl">
                  <a:srgbClr val="000000"/>
                </a:outerShdw>
              </a:effectLst>
              <a:latin typeface="Trebuchet MS" panose="020B0603020202020204" pitchFamily="34" charset="0"/>
            </a:endParaRPr>
          </a:p>
          <a:p>
            <a:pPr algn="l"/>
            <a:r>
              <a:rPr lang="en-US" altLang="en-US" b="1" dirty="0">
                <a:solidFill>
                  <a:schemeClr val="hlink"/>
                </a:solidFill>
                <a:effectLst>
                  <a:outerShdw blurRad="38100" dist="38100" dir="2700000" algn="tl">
                    <a:srgbClr val="000000"/>
                  </a:outerShdw>
                </a:effectLst>
                <a:latin typeface="Trebuchet MS" panose="020B0603020202020204" pitchFamily="34" charset="0"/>
              </a:rPr>
              <a:t>10</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dirty="0">
                <a:solidFill>
                  <a:schemeClr val="hlink"/>
                </a:solidFill>
                <a:effectLst>
                  <a:outerShdw blurRad="38100" dist="38100" dir="2700000" algn="tl">
                    <a:srgbClr val="000000"/>
                  </a:outerShdw>
                </a:effectLst>
                <a:latin typeface="Trebuchet MS" panose="020B0603020202020204" pitchFamily="34" charset="0"/>
              </a:rPr>
              <a:t>                vs.             </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baseline="30000" dirty="0">
                <a:solidFill>
                  <a:schemeClr val="hlink"/>
                </a:solidFill>
                <a:effectLst>
                  <a:outerShdw blurRad="38100" dist="38100" dir="2700000" algn="tl">
                    <a:srgbClr val="000000"/>
                  </a:outerShdw>
                </a:effectLst>
                <a:latin typeface="Trebuchet MS" panose="020B0603020202020204" pitchFamily="34" charset="0"/>
              </a:rPr>
              <a:t>2</a:t>
            </a:r>
            <a:r>
              <a:rPr lang="en-US" altLang="en-US" dirty="0">
                <a:latin typeface="Trebuchet MS" panose="020B0603020202020204" pitchFamily="34" charset="0"/>
              </a:rPr>
              <a:t> </a:t>
            </a:r>
            <a:br>
              <a:rPr lang="en-US" altLang="en-US" dirty="0">
                <a:latin typeface="Trebuchet MS" panose="020B0603020202020204" pitchFamily="34" charset="0"/>
              </a:rPr>
            </a:br>
            <a:r>
              <a:rPr lang="en-US" altLang="en-US" dirty="0">
                <a:latin typeface="Trebuchet MS" panose="020B0603020202020204" pitchFamily="34" charset="0"/>
              </a:rPr>
              <a:t> </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dirty="0">
                <a:solidFill>
                  <a:schemeClr val="hlink"/>
                </a:solidFill>
                <a:effectLst>
                  <a:outerShdw blurRad="38100" dist="38100" dir="2700000" algn="tl">
                    <a:srgbClr val="000000"/>
                  </a:outerShdw>
                </a:effectLst>
                <a:latin typeface="Trebuchet MS" panose="020B0603020202020204" pitchFamily="34" charset="0"/>
              </a:rPr>
              <a:t>(</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dirty="0">
                <a:solidFill>
                  <a:schemeClr val="hlink"/>
                </a:solidFill>
                <a:effectLst>
                  <a:outerShdw blurRad="38100" dist="38100" dir="2700000" algn="tl">
                    <a:srgbClr val="000000"/>
                  </a:outerShdw>
                </a:effectLst>
                <a:latin typeface="Trebuchet MS" panose="020B0603020202020204" pitchFamily="34" charset="0"/>
              </a:rPr>
              <a:t>+1)/2        vs.             </a:t>
            </a:r>
            <a:r>
              <a:rPr lang="en-US" altLang="en-US" b="1" i="1" dirty="0">
                <a:solidFill>
                  <a:schemeClr val="hlink"/>
                </a:solidFill>
                <a:effectLst>
                  <a:outerShdw blurRad="38100" dist="38100" dir="2700000" algn="tl">
                    <a:srgbClr val="000000"/>
                  </a:outerShdw>
                </a:effectLst>
                <a:latin typeface="Trebuchet MS" panose="020B0603020202020204" pitchFamily="34" charset="0"/>
              </a:rPr>
              <a:t>n</a:t>
            </a:r>
            <a:r>
              <a:rPr lang="en-US" altLang="en-US" b="1" baseline="30000" dirty="0">
                <a:solidFill>
                  <a:schemeClr val="hlink"/>
                </a:solidFill>
                <a:effectLst>
                  <a:outerShdw blurRad="38100" dist="38100" dir="2700000" algn="tl">
                    <a:srgbClr val="000000"/>
                  </a:outerShdw>
                </a:effectLst>
                <a:latin typeface="Trebuchet MS" panose="020B0603020202020204" pitchFamily="34" charset="0"/>
              </a:rPr>
              <a:t>2</a:t>
            </a:r>
            <a:r>
              <a:rPr lang="en-US" altLang="en-US" dirty="0">
                <a:latin typeface="Trebuchet MS" panose="020B0603020202020204" pitchFamily="34" charset="0"/>
              </a:rPr>
              <a:t> </a:t>
            </a:r>
          </a:p>
          <a:p>
            <a:pPr algn="l">
              <a:buFontTx/>
              <a:buChar char="•"/>
            </a:pPr>
            <a:endParaRPr lang="en-US" altLang="en-US" dirty="0">
              <a:latin typeface="Trebuchet MS" panose="020B0603020202020204" pitchFamily="34" charset="0"/>
            </a:endParaRPr>
          </a:p>
          <a:p>
            <a:pPr algn="l"/>
            <a:endParaRPr lang="en-US" altLang="en-US" i="1" dirty="0">
              <a:latin typeface="Trebuchet MS" panose="020B0603020202020204" pitchFamily="34" charset="0"/>
            </a:endParaRPr>
          </a:p>
        </p:txBody>
      </p:sp>
      <p:sp>
        <p:nvSpPr>
          <p:cNvPr id="292874" name="Text Box 10"/>
          <p:cNvSpPr txBox="1">
            <a:spLocks noChangeArrowheads="1"/>
          </p:cNvSpPr>
          <p:nvPr/>
        </p:nvSpPr>
        <p:spPr bwMode="auto">
          <a:xfrm>
            <a:off x="2211438" y="2729059"/>
            <a:ext cx="990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2000" b="1" i="1" dirty="0">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000" b="1" dirty="0">
                <a:solidFill>
                  <a:srgbClr val="FFFF99"/>
                </a:solidFill>
                <a:effectLst>
                  <a:outerShdw blurRad="38100" dist="38100" dir="2700000" algn="tl">
                    <a:srgbClr val="000000"/>
                  </a:outerShdw>
                </a:effectLst>
                <a:latin typeface="Trebuchet MS" panose="020B0603020202020204" pitchFamily="34" charset="0"/>
              </a:rPr>
              <a:t>→∞</a:t>
            </a:r>
          </a:p>
        </p:txBody>
      </p:sp>
    </p:spTree>
    <p:extLst>
      <p:ext uri="{BB962C8B-B14F-4D97-AF65-F5344CB8AC3E}">
        <p14:creationId xmlns:p14="http://schemas.microsoft.com/office/powerpoint/2010/main" val="2073815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0"/>
            <a:ext cx="12192000" cy="840658"/>
          </a:xfrm>
        </p:spPr>
        <p:txBody>
          <a:bodyPr/>
          <a:lstStyle/>
          <a:p>
            <a:pPr algn="ctr"/>
            <a:r>
              <a:rPr lang="en-US" altLang="en-US" dirty="0" err="1">
                <a:latin typeface="Trebuchet MS" panose="020B0603020202020204" pitchFamily="34" charset="0"/>
              </a:rPr>
              <a:t>L’Hôpital’s</a:t>
            </a:r>
            <a:r>
              <a:rPr lang="en-US" altLang="en-US" dirty="0">
                <a:latin typeface="Trebuchet MS" panose="020B0603020202020204" pitchFamily="34" charset="0"/>
              </a:rPr>
              <a:t> rule and </a:t>
            </a:r>
            <a:r>
              <a:rPr lang="en-US" altLang="en-US" dirty="0" err="1">
                <a:latin typeface="Trebuchet MS" panose="020B0603020202020204" pitchFamily="34" charset="0"/>
              </a:rPr>
              <a:t>Stirling’s</a:t>
            </a:r>
            <a:r>
              <a:rPr lang="en-US" altLang="en-US" dirty="0">
                <a:latin typeface="Trebuchet MS" panose="020B0603020202020204" pitchFamily="34" charset="0"/>
              </a:rPr>
              <a:t> formula</a:t>
            </a:r>
          </a:p>
        </p:txBody>
      </p:sp>
      <p:sp>
        <p:nvSpPr>
          <p:cNvPr id="287747" name="Rectangle 3"/>
          <p:cNvSpPr>
            <a:spLocks noGrp="1" noChangeArrowheads="1"/>
          </p:cNvSpPr>
          <p:nvPr>
            <p:ph type="body" idx="1"/>
          </p:nvPr>
        </p:nvSpPr>
        <p:spPr>
          <a:xfrm>
            <a:off x="2133600" y="1295400"/>
            <a:ext cx="8305800" cy="4876800"/>
          </a:xfrm>
        </p:spPr>
        <p:txBody>
          <a:bodyPr>
            <a:normAutofit/>
          </a:bodyPr>
          <a:lstStyle/>
          <a:p>
            <a:pPr>
              <a:lnSpc>
                <a:spcPct val="90000"/>
              </a:lnSpc>
              <a:buFont typeface="Monotype Sorts" pitchFamily="2" charset="2"/>
              <a:buNone/>
            </a:pPr>
            <a:r>
              <a:rPr lang="en-US" altLang="en-US" sz="2000" dirty="0" err="1">
                <a:latin typeface="Trebuchet MS" panose="020B0603020202020204" pitchFamily="34" charset="0"/>
              </a:rPr>
              <a:t>L’Hôpital’s</a:t>
            </a:r>
            <a:r>
              <a:rPr lang="en-US" altLang="en-US" sz="2000" dirty="0">
                <a:latin typeface="Trebuchet MS" panose="020B0603020202020204" pitchFamily="34" charset="0"/>
              </a:rPr>
              <a:t> rule:  If </a:t>
            </a:r>
            <a:r>
              <a:rPr lang="en-US" altLang="en-US" sz="2000" i="1" dirty="0">
                <a:latin typeface="Trebuchet MS" panose="020B0603020202020204" pitchFamily="34" charset="0"/>
              </a:rPr>
              <a:t>lim</a:t>
            </a:r>
            <a:r>
              <a:rPr lang="en-US" altLang="en-US" sz="2000" i="1" baseline="-25000" dirty="0">
                <a:latin typeface="Trebuchet MS" panose="020B0603020202020204" pitchFamily="34" charset="0"/>
              </a:rPr>
              <a:t>n</a:t>
            </a:r>
            <a:r>
              <a:rPr lang="en-US" altLang="en-US" sz="2000" baseline="-25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baseline="-25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f</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n-US" altLang="en-US" sz="2000" i="1" dirty="0">
                <a:latin typeface="Trebuchet MS" panose="020B0603020202020204" pitchFamily="34" charset="0"/>
              </a:rPr>
              <a:t>lim</a:t>
            </a:r>
            <a:r>
              <a:rPr lang="en-US" altLang="en-US" sz="2000" i="1" baseline="-25000" dirty="0">
                <a:latin typeface="Trebuchet MS" panose="020B0603020202020204" pitchFamily="34" charset="0"/>
              </a:rPr>
              <a:t>n</a:t>
            </a:r>
            <a:r>
              <a:rPr lang="en-US" altLang="en-US" sz="2000" baseline="-25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baseline="-25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g(n</a:t>
            </a:r>
            <a:r>
              <a:rPr lang="en-US" altLang="en-US" sz="2000" dirty="0">
                <a:latin typeface="Trebuchet MS" panose="020B0603020202020204" pitchFamily="34" charset="0"/>
              </a:rPr>
              <a:t>) = </a:t>
            </a:r>
            <a:r>
              <a:rPr lang="en-US" altLang="en-US" sz="2000" dirty="0">
                <a:latin typeface="Trebuchet MS" panose="020B0603020202020204" pitchFamily="34" charset="0"/>
                <a:sym typeface="Symbol" panose="05050102010706020507" pitchFamily="18" charset="2"/>
              </a:rPr>
              <a:t>  and </a:t>
            </a:r>
            <a:endParaRPr lang="en-US" altLang="en-US" sz="2000" dirty="0">
              <a:latin typeface="Trebuchet MS" panose="020B0603020202020204" pitchFamily="34" charset="0"/>
              <a:cs typeface="Times New Roman" panose="02020603050405020304" pitchFamily="18" charset="0"/>
            </a:endParaRPr>
          </a:p>
          <a:p>
            <a:pPr>
              <a:lnSpc>
                <a:spcPct val="9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the derivatives </a:t>
            </a:r>
            <a:r>
              <a:rPr lang="en-US" altLang="en-US" sz="2000" i="1" dirty="0">
                <a:latin typeface="Trebuchet MS" panose="020B0603020202020204" pitchFamily="34" charset="0"/>
                <a:cs typeface="Times New Roman" panose="02020603050405020304" pitchFamily="18" charset="0"/>
              </a:rPr>
              <a:t>f</a:t>
            </a:r>
            <a:r>
              <a:rPr lang="en-US" altLang="en-US" sz="2000" dirty="0">
                <a:latin typeface="Trebuchet MS" panose="020B0603020202020204" pitchFamily="34" charset="0"/>
                <a:cs typeface="Times New Roman" panose="02020603050405020304" pitchFamily="18" charset="0"/>
              </a:rPr>
              <a:t>´, </a:t>
            </a:r>
            <a:r>
              <a:rPr lang="en-US" altLang="en-US" sz="2000" i="1" dirty="0">
                <a:latin typeface="Trebuchet MS" panose="020B0603020202020204" pitchFamily="34" charset="0"/>
              </a:rPr>
              <a:t>g</a:t>
            </a:r>
            <a:r>
              <a:rPr lang="en-US" altLang="en-US" sz="2000" dirty="0">
                <a:latin typeface="Trebuchet MS" panose="020B0603020202020204" pitchFamily="34" charset="0"/>
                <a:cs typeface="Times New Roman" panose="02020603050405020304" pitchFamily="18" charset="0"/>
              </a:rPr>
              <a:t>´ exist, then																																																																		</a:t>
            </a:r>
          </a:p>
          <a:p>
            <a:pPr>
              <a:lnSpc>
                <a:spcPct val="90000"/>
              </a:lnSpc>
              <a:buFont typeface="Monotype Sorts" pitchFamily="2" charset="2"/>
              <a:buNone/>
            </a:pPr>
            <a:endParaRPr lang="en-US" altLang="en-US" sz="2000" dirty="0">
              <a:latin typeface="Trebuchet MS" panose="020B0603020202020204" pitchFamily="34" charset="0"/>
              <a:cs typeface="Times New Roman" panose="02020603050405020304" pitchFamily="18" charset="0"/>
            </a:endParaRPr>
          </a:p>
          <a:p>
            <a:pPr>
              <a:lnSpc>
                <a:spcPct val="90000"/>
              </a:lnSpc>
              <a:buFont typeface="Monotype Sorts" pitchFamily="2" charset="2"/>
              <a:buNone/>
            </a:pPr>
            <a:endParaRPr lang="en-US" altLang="en-US" sz="2000" dirty="0">
              <a:latin typeface="Trebuchet MS" panose="020B0603020202020204" pitchFamily="34" charset="0"/>
              <a:cs typeface="Times New Roman" panose="02020603050405020304" pitchFamily="18" charset="0"/>
            </a:endParaRPr>
          </a:p>
          <a:p>
            <a:pPr>
              <a:lnSpc>
                <a:spcPct val="90000"/>
              </a:lnSpc>
              <a:buFont typeface="Monotype Sorts" pitchFamily="2" charset="2"/>
              <a:buNone/>
            </a:pPr>
            <a:endParaRPr lang="en-US" altLang="en-US" sz="2000" dirty="0">
              <a:latin typeface="Trebuchet MS" panose="020B0603020202020204" pitchFamily="34" charset="0"/>
              <a:cs typeface="Times New Roman" panose="02020603050405020304" pitchFamily="18" charset="0"/>
            </a:endParaRPr>
          </a:p>
          <a:p>
            <a:pPr>
              <a:lnSpc>
                <a:spcPct val="90000"/>
              </a:lnSpc>
              <a:buFont typeface="Monotype Sorts" pitchFamily="2" charset="2"/>
              <a:buNone/>
            </a:pPr>
            <a:r>
              <a:rPr lang="en-US" altLang="en-US" sz="2000" dirty="0" err="1">
                <a:latin typeface="Trebuchet MS" panose="020B0603020202020204" pitchFamily="34" charset="0"/>
                <a:cs typeface="Times New Roman" panose="02020603050405020304" pitchFamily="18" charset="0"/>
              </a:rPr>
              <a:t>Stirling’s</a:t>
            </a:r>
            <a:r>
              <a:rPr lang="en-US" altLang="en-US" sz="2000" dirty="0">
                <a:latin typeface="Trebuchet MS" panose="020B0603020202020204" pitchFamily="34" charset="0"/>
                <a:cs typeface="Times New Roman" panose="02020603050405020304" pitchFamily="18" charset="0"/>
              </a:rPr>
              <a:t> formula:  </a:t>
            </a:r>
            <a:r>
              <a:rPr lang="en-US" altLang="en-US" sz="2000" i="1" dirty="0">
                <a:latin typeface="Trebuchet MS" panose="020B0603020202020204" pitchFamily="34" charset="0"/>
                <a:cs typeface="Times New Roman" panose="02020603050405020304" pitchFamily="18" charset="0"/>
              </a:rPr>
              <a:t>n</a:t>
            </a:r>
            <a:r>
              <a:rPr lang="en-US" altLang="en-US" sz="2000" dirty="0">
                <a:latin typeface="Trebuchet MS" panose="020B0603020202020204" pitchFamily="34" charset="0"/>
                <a:cs typeface="Times New Roman" panose="02020603050405020304" pitchFamily="18" charset="0"/>
              </a:rPr>
              <a:t>!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 (2</a:t>
            </a:r>
            <a:r>
              <a:rPr lang="en-US" altLang="en-US" sz="2000" i="1" dirty="0">
                <a:latin typeface="Trebuchet MS" panose="020B0603020202020204" pitchFamily="34" charset="0"/>
                <a:cs typeface="Times New Roman" panose="02020603050405020304" pitchFamily="18" charset="0"/>
                <a:sym typeface="Symbol" panose="05050102010706020507" pitchFamily="18" charset="2"/>
              </a:rPr>
              <a:t>n</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baseline="30000" dirty="0">
                <a:latin typeface="Trebuchet MS" panose="020B0603020202020204" pitchFamily="34" charset="0"/>
                <a:cs typeface="Times New Roman" panose="02020603050405020304" pitchFamily="18" charset="0"/>
                <a:sym typeface="Symbol" panose="05050102010706020507" pitchFamily="18" charset="2"/>
              </a:rPr>
              <a:t>1/2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i="1" dirty="0">
                <a:latin typeface="Trebuchet MS" panose="020B0603020202020204" pitchFamily="34" charset="0"/>
                <a:cs typeface="Times New Roman" panose="02020603050405020304" pitchFamily="18" charset="0"/>
                <a:sym typeface="Symbol" panose="05050102010706020507" pitchFamily="18" charset="2"/>
              </a:rPr>
              <a:t>n</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/e)</a:t>
            </a:r>
            <a:r>
              <a:rPr lang="en-US" altLang="en-US" sz="2000" i="1" baseline="30000" dirty="0">
                <a:latin typeface="Trebuchet MS" panose="020B0603020202020204" pitchFamily="34" charset="0"/>
                <a:cs typeface="Times New Roman" panose="02020603050405020304" pitchFamily="18" charset="0"/>
                <a:sym typeface="Symbol" panose="05050102010706020507" pitchFamily="18" charset="2"/>
              </a:rPr>
              <a:t>n</a:t>
            </a:r>
          </a:p>
          <a:p>
            <a:pPr>
              <a:lnSpc>
                <a:spcPct val="90000"/>
              </a:lnSpc>
              <a:buFont typeface="Monotype Sorts" pitchFamily="2" charset="2"/>
              <a:buNone/>
            </a:pPr>
            <a:endParaRPr lang="en-US" altLang="en-US" sz="2000" i="1" baseline="30000" dirty="0">
              <a:latin typeface="Trebuchet MS" panose="020B0603020202020204" pitchFamily="34" charset="0"/>
              <a:cs typeface="Times New Roman" panose="02020603050405020304" pitchFamily="18" charset="0"/>
              <a:sym typeface="Symbol" panose="05050102010706020507" pitchFamily="18" charset="2"/>
            </a:endParaRPr>
          </a:p>
          <a:p>
            <a:pPr>
              <a:lnSpc>
                <a:spcPct val="9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a:p>
            <a:pPr>
              <a:lnSpc>
                <a:spcPct val="9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p:txBody>
      </p:sp>
      <p:grpSp>
        <p:nvGrpSpPr>
          <p:cNvPr id="287748" name="Group 4"/>
          <p:cNvGrpSpPr>
            <a:grpSpLocks/>
          </p:cNvGrpSpPr>
          <p:nvPr/>
        </p:nvGrpSpPr>
        <p:grpSpPr bwMode="auto">
          <a:xfrm>
            <a:off x="4343354" y="2520815"/>
            <a:ext cx="3886292" cy="754486"/>
            <a:chOff x="2806" y="2352"/>
            <a:chExt cx="2197" cy="521"/>
          </a:xfrm>
        </p:grpSpPr>
        <p:grpSp>
          <p:nvGrpSpPr>
            <p:cNvPr id="287749" name="Group 5"/>
            <p:cNvGrpSpPr>
              <a:grpSpLocks/>
            </p:cNvGrpSpPr>
            <p:nvPr/>
          </p:nvGrpSpPr>
          <p:grpSpPr bwMode="auto">
            <a:xfrm>
              <a:off x="3226" y="2352"/>
              <a:ext cx="480" cy="446"/>
              <a:chOff x="3754" y="122"/>
              <a:chExt cx="480" cy="446"/>
            </a:xfrm>
          </p:grpSpPr>
          <p:sp>
            <p:nvSpPr>
              <p:cNvPr id="287750" name="Text Box 6"/>
              <p:cNvSpPr txBox="1">
                <a:spLocks noChangeArrowheads="1"/>
              </p:cNvSpPr>
              <p:nvPr/>
            </p:nvSpPr>
            <p:spPr bwMode="auto">
              <a:xfrm>
                <a:off x="3832" y="122"/>
                <a:ext cx="32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a:p>
                <a:r>
                  <a:rPr kumimoji="1" lang="en-US" altLang="en-US" b="1" i="1">
                    <a:solidFill>
                      <a:srgbClr val="FFFF99"/>
                    </a:solidFill>
                    <a:effectLst>
                      <a:outerShdw blurRad="38100" dist="38100" dir="2700000" algn="tl">
                        <a:srgbClr val="000000"/>
                      </a:outerShdw>
                    </a:effectLst>
                  </a:rPr>
                  <a:t>g</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p:txBody>
          </p:sp>
          <p:sp>
            <p:nvSpPr>
              <p:cNvPr id="287751" name="Line 7"/>
              <p:cNvSpPr>
                <a:spLocks noChangeShapeType="1"/>
              </p:cNvSpPr>
              <p:nvPr/>
            </p:nvSpPr>
            <p:spPr bwMode="auto">
              <a:xfrm>
                <a:off x="3754" y="394"/>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7752" name="Text Box 8"/>
            <p:cNvSpPr txBox="1">
              <a:spLocks noChangeArrowheads="1"/>
            </p:cNvSpPr>
            <p:nvPr/>
          </p:nvSpPr>
          <p:spPr bwMode="auto">
            <a:xfrm>
              <a:off x="2806" y="2448"/>
              <a:ext cx="3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dirty="0" err="1">
                  <a:solidFill>
                    <a:srgbClr val="FFFF99"/>
                  </a:solidFill>
                  <a:effectLst>
                    <a:outerShdw blurRad="38100" dist="38100" dir="2700000" algn="tl">
                      <a:srgbClr val="000000"/>
                    </a:outerShdw>
                  </a:effectLst>
                </a:rPr>
                <a:t>lim</a:t>
              </a:r>
              <a:endParaRPr kumimoji="1" lang="en-US" altLang="en-US" sz="1600" b="1" i="1" dirty="0">
                <a:solidFill>
                  <a:srgbClr val="FFFF99"/>
                </a:solidFill>
                <a:effectLst>
                  <a:outerShdw blurRad="38100" dist="38100" dir="2700000" algn="tl">
                    <a:srgbClr val="000000"/>
                  </a:outerShdw>
                </a:effectLst>
              </a:endParaRPr>
            </a:p>
            <a:p>
              <a:r>
                <a:rPr kumimoji="1" lang="en-US" altLang="en-US" sz="1600" b="1" i="1" dirty="0">
                  <a:solidFill>
                    <a:srgbClr val="FFFF99"/>
                  </a:solidFill>
                  <a:effectLst>
                    <a:outerShdw blurRad="38100" dist="38100" dir="2700000" algn="tl">
                      <a:srgbClr val="000000"/>
                    </a:outerShdw>
                  </a:effectLst>
                </a:rPr>
                <a:t>n</a:t>
              </a:r>
              <a:r>
                <a:rPr kumimoji="1" lang="en-US" altLang="en-US" sz="1600" b="1" dirty="0">
                  <a:solidFill>
                    <a:srgbClr val="FFFF99"/>
                  </a:solidFill>
                  <a:effectLst>
                    <a:outerShdw blurRad="38100" dist="38100" dir="2700000" algn="tl">
                      <a:srgbClr val="000000"/>
                    </a:outerShdw>
                  </a:effectLst>
                  <a:sym typeface="Symbol" panose="05050102010706020507" pitchFamily="18" charset="2"/>
                </a:rPr>
                <a:t></a:t>
              </a:r>
              <a:endParaRPr lang="en-US" altLang="en-US" baseline="-25000" dirty="0">
                <a:cs typeface="Times New Roman" panose="02020603050405020304" pitchFamily="18" charset="0"/>
              </a:endParaRPr>
            </a:p>
          </p:txBody>
        </p:sp>
        <p:sp>
          <p:nvSpPr>
            <p:cNvPr id="287753" name="Text Box 9"/>
            <p:cNvSpPr txBox="1">
              <a:spLocks noChangeArrowheads="1"/>
            </p:cNvSpPr>
            <p:nvPr/>
          </p:nvSpPr>
          <p:spPr bwMode="auto">
            <a:xfrm>
              <a:off x="3805" y="2496"/>
              <a:ext cx="200"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a:t>
              </a:r>
              <a:endParaRPr kumimoji="1" lang="en-US" altLang="en-US"/>
            </a:p>
          </p:txBody>
        </p:sp>
        <p:grpSp>
          <p:nvGrpSpPr>
            <p:cNvPr id="287754" name="Group 10"/>
            <p:cNvGrpSpPr>
              <a:grpSpLocks/>
            </p:cNvGrpSpPr>
            <p:nvPr/>
          </p:nvGrpSpPr>
          <p:grpSpPr bwMode="auto">
            <a:xfrm>
              <a:off x="4475" y="2352"/>
              <a:ext cx="528" cy="446"/>
              <a:chOff x="3745" y="122"/>
              <a:chExt cx="480" cy="446"/>
            </a:xfrm>
          </p:grpSpPr>
          <p:sp>
            <p:nvSpPr>
              <p:cNvPr id="287755" name="Text Box 11"/>
              <p:cNvSpPr txBox="1">
                <a:spLocks noChangeArrowheads="1"/>
              </p:cNvSpPr>
              <p:nvPr/>
            </p:nvSpPr>
            <p:spPr bwMode="auto">
              <a:xfrm>
                <a:off x="3807" y="122"/>
                <a:ext cx="35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 </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a:p>
                <a:r>
                  <a:rPr kumimoji="1" lang="en-US" altLang="en-US" b="1" i="1">
                    <a:solidFill>
                      <a:srgbClr val="FFFF99"/>
                    </a:solidFill>
                    <a:effectLst>
                      <a:outerShdw blurRad="38100" dist="38100" dir="2700000" algn="tl">
                        <a:srgbClr val="000000"/>
                      </a:outerShdw>
                    </a:effectLst>
                  </a:rPr>
                  <a:t>g </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p>
            </p:txBody>
          </p:sp>
          <p:sp>
            <p:nvSpPr>
              <p:cNvPr id="287756" name="Line 12"/>
              <p:cNvSpPr>
                <a:spLocks noChangeShapeType="1"/>
              </p:cNvSpPr>
              <p:nvPr/>
            </p:nvSpPr>
            <p:spPr bwMode="auto">
              <a:xfrm>
                <a:off x="3745" y="365"/>
                <a:ext cx="48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7757" name="Text Box 13"/>
            <p:cNvSpPr txBox="1">
              <a:spLocks noChangeArrowheads="1"/>
            </p:cNvSpPr>
            <p:nvPr/>
          </p:nvSpPr>
          <p:spPr bwMode="auto">
            <a:xfrm>
              <a:off x="4103" y="2448"/>
              <a:ext cx="363"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lim</a:t>
              </a:r>
              <a:endParaRPr kumimoji="1" lang="en-US" altLang="en-US" sz="1600" b="1" i="1">
                <a:solidFill>
                  <a:srgbClr val="FFFF99"/>
                </a:solidFill>
                <a:effectLst>
                  <a:outerShdw blurRad="38100" dist="38100" dir="2700000" algn="tl">
                    <a:srgbClr val="000000"/>
                  </a:outerShdw>
                </a:effectLst>
              </a:endParaRPr>
            </a:p>
            <a:p>
              <a:r>
                <a:rPr kumimoji="1" lang="en-US" altLang="en-US" sz="1600" b="1" i="1">
                  <a:solidFill>
                    <a:srgbClr val="FFFF99"/>
                  </a:solidFill>
                  <a:effectLst>
                    <a:outerShdw blurRad="38100" dist="38100" dir="2700000" algn="tl">
                      <a:srgbClr val="000000"/>
                    </a:outerShdw>
                  </a:effectLst>
                </a:rPr>
                <a:t>n</a:t>
              </a:r>
              <a:r>
                <a:rPr kumimoji="1" lang="en-US" altLang="en-US" sz="1600" b="1">
                  <a:solidFill>
                    <a:srgbClr val="FFFF99"/>
                  </a:solidFill>
                  <a:effectLst>
                    <a:outerShdw blurRad="38100" dist="38100" dir="2700000" algn="tl">
                      <a:srgbClr val="000000"/>
                    </a:outerShdw>
                  </a:effectLst>
                  <a:sym typeface="Symbol" panose="05050102010706020507" pitchFamily="18" charset="2"/>
                </a:rPr>
                <a:t></a:t>
              </a:r>
              <a:endParaRPr kumimoji="1" lang="en-US" altLang="en-US" sz="1600" b="1">
                <a:solidFill>
                  <a:srgbClr val="FFFF99"/>
                </a:solidFill>
                <a:effectLst>
                  <a:outerShdw blurRad="38100" dist="38100" dir="2700000" algn="tl">
                    <a:srgbClr val="000000"/>
                  </a:outerShdw>
                </a:effectLst>
              </a:endParaRPr>
            </a:p>
          </p:txBody>
        </p:sp>
      </p:grpSp>
      <p:sp>
        <p:nvSpPr>
          <p:cNvPr id="287758" name="Text Box 14"/>
          <p:cNvSpPr txBox="1">
            <a:spLocks noChangeArrowheads="1"/>
          </p:cNvSpPr>
          <p:nvPr/>
        </p:nvSpPr>
        <p:spPr bwMode="auto">
          <a:xfrm>
            <a:off x="2133600" y="3352800"/>
            <a:ext cx="327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kumimoji="1" lang="en-US" altLang="en-US" b="1" dirty="0">
              <a:solidFill>
                <a:srgbClr val="FFFF99"/>
              </a:solidFill>
              <a:effectLst>
                <a:outerShdw blurRad="38100" dist="38100" dir="2700000" algn="tl">
                  <a:srgbClr val="000000"/>
                </a:outerShdw>
              </a:effectLst>
            </a:endParaRPr>
          </a:p>
          <a:p>
            <a:pPr algn="l"/>
            <a:r>
              <a:rPr kumimoji="1" lang="en-US" altLang="en-US" b="1" dirty="0">
                <a:solidFill>
                  <a:srgbClr val="FFFF99"/>
                </a:solidFill>
                <a:effectLst>
                  <a:outerShdw blurRad="38100" dist="38100" dir="2700000" algn="tl">
                    <a:srgbClr val="000000"/>
                  </a:outerShdw>
                </a:effectLst>
              </a:rPr>
              <a:t>Example:  log </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  vs. </a:t>
            </a:r>
            <a:r>
              <a:rPr kumimoji="1" lang="en-US" altLang="en-US" b="1" i="1" dirty="0">
                <a:solidFill>
                  <a:srgbClr val="FFFF99"/>
                </a:solidFill>
                <a:effectLst>
                  <a:outerShdw blurRad="38100" dist="38100" dir="2700000" algn="tl">
                    <a:srgbClr val="000000"/>
                  </a:outerShdw>
                </a:effectLst>
              </a:rPr>
              <a:t>n</a:t>
            </a:r>
            <a:endParaRPr lang="en-US" altLang="en-US" i="1" dirty="0"/>
          </a:p>
        </p:txBody>
      </p:sp>
      <p:sp>
        <p:nvSpPr>
          <p:cNvPr id="287759" name="Text Box 15"/>
          <p:cNvSpPr txBox="1">
            <a:spLocks noChangeArrowheads="1"/>
          </p:cNvSpPr>
          <p:nvPr/>
        </p:nvSpPr>
        <p:spPr bwMode="auto">
          <a:xfrm>
            <a:off x="2133600" y="4900999"/>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en-US" b="1" dirty="0">
                <a:solidFill>
                  <a:srgbClr val="FFFF99"/>
                </a:solidFill>
                <a:effectLst>
                  <a:outerShdw blurRad="38100" dist="38100" dir="2700000" algn="tl">
                    <a:srgbClr val="000000"/>
                  </a:outerShdw>
                </a:effectLst>
              </a:rPr>
              <a:t>Example:  </a:t>
            </a:r>
            <a:r>
              <a:rPr kumimoji="1" lang="en-US" altLang="en-US" b="1" dirty="0">
                <a:solidFill>
                  <a:srgbClr val="FFFF99"/>
                </a:solidFill>
                <a:effectLst>
                  <a:outerShdw blurRad="38100" dist="38100" dir="2700000" algn="tl">
                    <a:srgbClr val="000000"/>
                  </a:outerShdw>
                </a:effectLst>
                <a:sym typeface="Symbol" panose="05050102010706020507" pitchFamily="18" charset="2"/>
              </a:rPr>
              <a:t>2</a:t>
            </a:r>
            <a:r>
              <a:rPr kumimoji="1" lang="en-US" altLang="en-US" b="1" i="1" baseline="30000" dirty="0">
                <a:solidFill>
                  <a:srgbClr val="FFFF99"/>
                </a:solidFill>
                <a:effectLst>
                  <a:outerShdw blurRad="38100" dist="38100" dir="2700000" algn="tl">
                    <a:srgbClr val="000000"/>
                  </a:outerShdw>
                </a:effectLst>
                <a:sym typeface="Symbol" panose="05050102010706020507" pitchFamily="18" charset="2"/>
              </a:rPr>
              <a:t>n</a:t>
            </a:r>
            <a:r>
              <a:rPr kumimoji="1" lang="en-US" altLang="en-US" b="1" dirty="0">
                <a:solidFill>
                  <a:srgbClr val="FFFF99"/>
                </a:solidFill>
                <a:effectLst>
                  <a:outerShdw blurRad="38100" dist="38100" dir="2700000" algn="tl">
                    <a:srgbClr val="000000"/>
                  </a:outerShdw>
                </a:effectLst>
              </a:rPr>
              <a:t> vs. </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a:t>
            </a:r>
            <a:endParaRPr kumimoji="1" lang="en-US" altLang="en-US" b="1" i="1" dirty="0">
              <a:solidFill>
                <a:srgbClr val="FFFF99"/>
              </a:solidFill>
              <a:effectLst>
                <a:outerShdw blurRad="38100" dist="38100" dir="2700000" algn="tl">
                  <a:srgbClr val="000000"/>
                </a:outerShdw>
              </a:effectLst>
            </a:endParaRPr>
          </a:p>
        </p:txBody>
      </p:sp>
    </p:spTree>
    <p:extLst>
      <p:ext uri="{BB962C8B-B14F-4D97-AF65-F5344CB8AC3E}">
        <p14:creationId xmlns:p14="http://schemas.microsoft.com/office/powerpoint/2010/main" val="1097068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0" y="0"/>
            <a:ext cx="12192000" cy="914400"/>
          </a:xfrm>
        </p:spPr>
        <p:txBody>
          <a:bodyPr>
            <a:normAutofit/>
          </a:bodyPr>
          <a:lstStyle/>
          <a:p>
            <a:pPr algn="ctr"/>
            <a:r>
              <a:rPr lang="en-US" altLang="en-US" dirty="0">
                <a:latin typeface="Trebuchet MS" panose="020B0603020202020204" pitchFamily="34" charset="0"/>
              </a:rPr>
              <a:t>Orders of growth of some important functions</a:t>
            </a:r>
          </a:p>
        </p:txBody>
      </p:sp>
      <p:sp>
        <p:nvSpPr>
          <p:cNvPr id="286723" name="Rectangle 3"/>
          <p:cNvSpPr>
            <a:spLocks noGrp="1" noChangeArrowheads="1"/>
          </p:cNvSpPr>
          <p:nvPr>
            <p:ph type="body" idx="1"/>
          </p:nvPr>
        </p:nvSpPr>
        <p:spPr>
          <a:xfrm>
            <a:off x="1905000" y="1295400"/>
            <a:ext cx="8763000" cy="5334000"/>
          </a:xfrm>
        </p:spPr>
        <p:txBody>
          <a:bodyPr>
            <a:normAutofit lnSpcReduction="10000"/>
          </a:bodyPr>
          <a:lstStyle/>
          <a:p>
            <a:pPr>
              <a:lnSpc>
                <a:spcPct val="80000"/>
              </a:lnSpc>
            </a:pPr>
            <a:r>
              <a:rPr kumimoji="0" lang="en-US" altLang="en-US" sz="2000" dirty="0">
                <a:solidFill>
                  <a:schemeClr val="hlink"/>
                </a:solidFill>
                <a:latin typeface="Trebuchet MS" panose="020B0603020202020204" pitchFamily="34" charset="0"/>
              </a:rPr>
              <a:t>All logarithmic functions </a:t>
            </a:r>
            <a:r>
              <a:rPr kumimoji="0" lang="en-US" altLang="en-US" sz="2000" dirty="0" err="1">
                <a:solidFill>
                  <a:schemeClr val="hlink"/>
                </a:solidFill>
                <a:latin typeface="Trebuchet MS" panose="020B0603020202020204" pitchFamily="34" charset="0"/>
              </a:rPr>
              <a:t>log</a:t>
            </a:r>
            <a:r>
              <a:rPr kumimoji="0" lang="en-US" altLang="en-US" sz="2000" i="1" baseline="-25000" dirty="0" err="1">
                <a:solidFill>
                  <a:schemeClr val="hlink"/>
                </a:solidFill>
                <a:latin typeface="Trebuchet MS" panose="020B0603020202020204" pitchFamily="34" charset="0"/>
              </a:rPr>
              <a:t>a</a:t>
            </a:r>
            <a:r>
              <a:rPr kumimoji="0" lang="en-US" altLang="en-US" sz="2000" i="1" baseline="-25000" dirty="0">
                <a:solidFill>
                  <a:schemeClr val="hlink"/>
                </a:solidFill>
                <a:latin typeface="Trebuchet MS" panose="020B0603020202020204" pitchFamily="34" charset="0"/>
              </a:rPr>
              <a:t> </a:t>
            </a:r>
            <a:r>
              <a:rPr kumimoji="0" lang="en-US" altLang="en-US" sz="2000" i="1" dirty="0">
                <a:solidFill>
                  <a:schemeClr val="hlink"/>
                </a:solidFill>
                <a:latin typeface="Trebuchet MS" panose="020B0603020202020204" pitchFamily="34" charset="0"/>
              </a:rPr>
              <a:t>n</a:t>
            </a:r>
            <a:r>
              <a:rPr kumimoji="0" lang="en-US" altLang="en-US" sz="2000" b="0" dirty="0">
                <a:solidFill>
                  <a:schemeClr val="tx1"/>
                </a:solidFill>
                <a:effectLst/>
                <a:latin typeface="Trebuchet MS" panose="020B0603020202020204" pitchFamily="34" charset="0"/>
              </a:rPr>
              <a:t> </a:t>
            </a:r>
            <a:r>
              <a:rPr kumimoji="0" lang="en-US" altLang="en-US" sz="2000" dirty="0">
                <a:solidFill>
                  <a:schemeClr val="hlink"/>
                </a:solidFill>
                <a:latin typeface="Trebuchet MS" panose="020B0603020202020204" pitchFamily="34" charset="0"/>
              </a:rPr>
              <a:t>belong to the same class</a:t>
            </a:r>
            <a:r>
              <a:rPr kumimoji="0" lang="en-US" altLang="en-US" sz="2000" dirty="0">
                <a:latin typeface="Trebuchet MS" panose="020B0603020202020204" pitchFamily="34" charset="0"/>
                <a:sym typeface="Symbol" panose="05050102010706020507" pitchFamily="18" charset="2"/>
              </a:rPr>
              <a:t> </a:t>
            </a:r>
          </a:p>
          <a:p>
            <a:pPr marL="0" indent="0">
              <a:lnSpc>
                <a:spcPct val="80000"/>
              </a:lnSpc>
              <a:buNone/>
            </a:pPr>
            <a:br>
              <a:rPr kumimoji="0" lang="en-US" altLang="en-US" sz="2000" dirty="0">
                <a:latin typeface="Trebuchet MS" panose="020B0603020202020204" pitchFamily="34" charset="0"/>
                <a:sym typeface="Symbol" panose="05050102010706020507" pitchFamily="18" charset="2"/>
              </a:rPr>
            </a:br>
            <a:r>
              <a:rPr kumimoji="0" lang="en-US" altLang="en-US" sz="2000" dirty="0">
                <a:latin typeface="Trebuchet MS" panose="020B0603020202020204" pitchFamily="34" charset="0"/>
                <a:sym typeface="Symbol" panose="05050102010706020507" pitchFamily="18" charset="2"/>
              </a:rPr>
              <a:t>(</a:t>
            </a:r>
            <a:r>
              <a:rPr lang="en-US" altLang="en-US" sz="2000" dirty="0">
                <a:latin typeface="Trebuchet MS" panose="020B0603020202020204" pitchFamily="34" charset="0"/>
                <a:sym typeface="Symbol" panose="05050102010706020507" pitchFamily="18" charset="2"/>
              </a:rPr>
              <a:t>log </a:t>
            </a:r>
            <a:r>
              <a:rPr lang="en-US" altLang="en-US" sz="2000" i="1" dirty="0">
                <a:latin typeface="Trebuchet MS" panose="020B0603020202020204" pitchFamily="34" charset="0"/>
                <a:sym typeface="Symbol" panose="05050102010706020507" pitchFamily="18" charset="2"/>
              </a:rPr>
              <a:t>n</a:t>
            </a:r>
            <a:r>
              <a:rPr kumimoji="0" lang="en-US" altLang="en-US" sz="2000" dirty="0">
                <a:latin typeface="Trebuchet MS" panose="020B0603020202020204" pitchFamily="34" charset="0"/>
                <a:sym typeface="Symbol" panose="05050102010706020507" pitchFamily="18" charset="2"/>
              </a:rPr>
              <a:t>)</a:t>
            </a:r>
            <a:r>
              <a:rPr kumimoji="0" lang="en-US" altLang="en-US" sz="2000" dirty="0">
                <a:effectLst/>
                <a:latin typeface="Trebuchet MS" panose="020B0603020202020204" pitchFamily="34" charset="0"/>
                <a:sym typeface="Symbol" panose="05050102010706020507" pitchFamily="18" charset="2"/>
              </a:rPr>
              <a:t> </a:t>
            </a:r>
            <a:r>
              <a:rPr kumimoji="0" lang="en-US" altLang="en-US" sz="2000" dirty="0">
                <a:latin typeface="Trebuchet MS" panose="020B0603020202020204" pitchFamily="34" charset="0"/>
                <a:sym typeface="Symbol" panose="05050102010706020507" pitchFamily="18" charset="2"/>
              </a:rPr>
              <a:t>no matter what the logarithm’s base </a:t>
            </a:r>
            <a:r>
              <a:rPr kumimoji="0" lang="en-US" altLang="en-US" sz="2000" i="1" dirty="0">
                <a:latin typeface="Trebuchet MS" panose="020B0603020202020204" pitchFamily="34" charset="0"/>
                <a:sym typeface="Symbol" panose="05050102010706020507" pitchFamily="18" charset="2"/>
              </a:rPr>
              <a:t>a </a:t>
            </a:r>
            <a:r>
              <a:rPr kumimoji="0" lang="en-US" altLang="en-US" sz="2000" dirty="0">
                <a:latin typeface="Trebuchet MS" panose="020B0603020202020204" pitchFamily="34" charset="0"/>
                <a:sym typeface="Symbol" panose="05050102010706020507" pitchFamily="18" charset="2"/>
              </a:rPr>
              <a:t>&gt; 1 is</a:t>
            </a:r>
            <a:br>
              <a:rPr lang="en-US" altLang="en-US" sz="2000" dirty="0">
                <a:latin typeface="Trebuchet MS" panose="020B0603020202020204" pitchFamily="34" charset="0"/>
                <a:sym typeface="Symbol" panose="05050102010706020507" pitchFamily="18" charset="2"/>
              </a:rPr>
            </a:br>
            <a:br>
              <a:rPr lang="en-US" altLang="en-US" sz="2000" dirty="0">
                <a:latin typeface="Trebuchet MS" panose="020B0603020202020204" pitchFamily="34" charset="0"/>
                <a:sym typeface="Symbol" panose="05050102010706020507" pitchFamily="18" charset="2"/>
              </a:rPr>
            </a:br>
            <a:endParaRPr lang="en-US" altLang="en-US" sz="2000" dirty="0">
              <a:latin typeface="Trebuchet MS" panose="020B0603020202020204" pitchFamily="34" charset="0"/>
              <a:sym typeface="Symbol" panose="05050102010706020507" pitchFamily="18" charset="2"/>
            </a:endParaRPr>
          </a:p>
          <a:p>
            <a:pPr>
              <a:lnSpc>
                <a:spcPct val="80000"/>
              </a:lnSpc>
            </a:pPr>
            <a:r>
              <a:rPr kumimoji="0" lang="en-US" altLang="en-US" sz="2000" dirty="0">
                <a:solidFill>
                  <a:schemeClr val="hlink"/>
                </a:solidFill>
                <a:latin typeface="Trebuchet MS" panose="020B0603020202020204" pitchFamily="34" charset="0"/>
              </a:rPr>
              <a:t>All polynomials of the same degree </a:t>
            </a:r>
            <a:r>
              <a:rPr kumimoji="0" lang="en-US" altLang="en-US" sz="2000" i="1" dirty="0">
                <a:solidFill>
                  <a:schemeClr val="hlink"/>
                </a:solidFill>
                <a:latin typeface="Trebuchet MS" panose="020B0603020202020204" pitchFamily="34" charset="0"/>
              </a:rPr>
              <a:t>k </a:t>
            </a:r>
            <a:r>
              <a:rPr kumimoji="0" lang="en-US" altLang="en-US" sz="2000" dirty="0">
                <a:solidFill>
                  <a:schemeClr val="hlink"/>
                </a:solidFill>
                <a:latin typeface="Trebuchet MS" panose="020B0603020202020204" pitchFamily="34" charset="0"/>
              </a:rPr>
              <a:t>belong to the same class:</a:t>
            </a:r>
          </a:p>
          <a:p>
            <a:pPr marL="0" indent="0">
              <a:lnSpc>
                <a:spcPct val="80000"/>
              </a:lnSpc>
              <a:buNone/>
            </a:pPr>
            <a:r>
              <a:rPr kumimoji="0" lang="en-US" altLang="en-US" sz="2000" dirty="0">
                <a:solidFill>
                  <a:schemeClr val="hlink"/>
                </a:solidFill>
                <a:latin typeface="Trebuchet MS" panose="020B0603020202020204" pitchFamily="34" charset="0"/>
              </a:rPr>
              <a:t> </a:t>
            </a:r>
          </a:p>
          <a:p>
            <a:pPr marL="0" indent="0">
              <a:lnSpc>
                <a:spcPct val="80000"/>
              </a:lnSpc>
              <a:buNone/>
            </a:pPr>
            <a:r>
              <a:rPr lang="en-US" altLang="en-US" sz="2000" i="1" dirty="0" err="1">
                <a:latin typeface="Trebuchet MS" panose="020B0603020202020204" pitchFamily="34" charset="0"/>
                <a:cs typeface="Times New Roman" panose="02020603050405020304" pitchFamily="18" charset="0"/>
              </a:rPr>
              <a:t>a</a:t>
            </a:r>
            <a:r>
              <a:rPr lang="en-US" altLang="en-US" sz="2000" i="1" baseline="-25000" dirty="0" err="1">
                <a:latin typeface="Trebuchet MS" panose="020B0603020202020204" pitchFamily="34" charset="0"/>
                <a:cs typeface="Times New Roman" panose="02020603050405020304" pitchFamily="18" charset="0"/>
              </a:rPr>
              <a:t>k</a:t>
            </a:r>
            <a:r>
              <a:rPr lang="en-US" altLang="en-US" sz="2000" i="1" dirty="0" err="1">
                <a:latin typeface="Trebuchet MS" panose="020B0603020202020204" pitchFamily="34" charset="0"/>
                <a:cs typeface="Times New Roman" panose="02020603050405020304" pitchFamily="18" charset="0"/>
              </a:rPr>
              <a:t>n</a:t>
            </a:r>
            <a:r>
              <a:rPr lang="en-US" altLang="en-US" sz="2000" i="1" baseline="30000" dirty="0" err="1">
                <a:latin typeface="Trebuchet MS" panose="020B0603020202020204" pitchFamily="34" charset="0"/>
                <a:cs typeface="Times New Roman" panose="02020603050405020304" pitchFamily="18" charset="0"/>
              </a:rPr>
              <a:t>k</a:t>
            </a:r>
            <a:r>
              <a:rPr lang="en-US" altLang="en-US" sz="2000" dirty="0">
                <a:latin typeface="Trebuchet MS" panose="020B0603020202020204" pitchFamily="34" charset="0"/>
                <a:cs typeface="Times New Roman" panose="02020603050405020304" pitchFamily="18" charset="0"/>
              </a:rPr>
              <a:t> + </a:t>
            </a:r>
            <a:r>
              <a:rPr lang="en-US" altLang="en-US" sz="2000" i="1" dirty="0">
                <a:latin typeface="Trebuchet MS" panose="020B0603020202020204" pitchFamily="34" charset="0"/>
                <a:cs typeface="Times New Roman" panose="02020603050405020304" pitchFamily="18" charset="0"/>
              </a:rPr>
              <a:t>a</a:t>
            </a:r>
            <a:r>
              <a:rPr lang="en-US" altLang="en-US" sz="2000" i="1" baseline="-25000" dirty="0">
                <a:latin typeface="Trebuchet MS" panose="020B0603020202020204" pitchFamily="34" charset="0"/>
                <a:cs typeface="Times New Roman" panose="02020603050405020304" pitchFamily="18" charset="0"/>
              </a:rPr>
              <a:t>k</a:t>
            </a:r>
            <a:r>
              <a:rPr lang="en-US" altLang="en-US" sz="2000" baseline="-25000" dirty="0">
                <a:latin typeface="Trebuchet MS" panose="020B0603020202020204" pitchFamily="34" charset="0"/>
                <a:cs typeface="Times New Roman" panose="02020603050405020304" pitchFamily="18" charset="0"/>
              </a:rPr>
              <a:t>-1</a:t>
            </a:r>
            <a:r>
              <a:rPr lang="en-US" altLang="en-US" sz="2000" i="1" dirty="0">
                <a:latin typeface="Trebuchet MS" panose="020B0603020202020204" pitchFamily="34" charset="0"/>
                <a:cs typeface="Times New Roman" panose="02020603050405020304" pitchFamily="18" charset="0"/>
              </a:rPr>
              <a:t>n</a:t>
            </a:r>
            <a:r>
              <a:rPr lang="en-US" altLang="en-US" sz="2000" i="1" baseline="30000" dirty="0">
                <a:latin typeface="Trebuchet MS" panose="020B0603020202020204" pitchFamily="34" charset="0"/>
                <a:cs typeface="Times New Roman" panose="02020603050405020304" pitchFamily="18" charset="0"/>
              </a:rPr>
              <a:t>k</a:t>
            </a:r>
            <a:r>
              <a:rPr lang="en-US" altLang="en-US" sz="2000" baseline="30000" dirty="0">
                <a:latin typeface="Trebuchet MS" panose="020B0603020202020204" pitchFamily="34" charset="0"/>
                <a:cs typeface="Times New Roman" panose="02020603050405020304" pitchFamily="18" charset="0"/>
              </a:rPr>
              <a:t>-1</a:t>
            </a:r>
            <a:r>
              <a:rPr lang="en-US" altLang="en-US" sz="2000" dirty="0">
                <a:latin typeface="Trebuchet MS" panose="020B0603020202020204" pitchFamily="34" charset="0"/>
                <a:cs typeface="Times New Roman" panose="02020603050405020304" pitchFamily="18" charset="0"/>
              </a:rPr>
              <a:t> + … + </a:t>
            </a:r>
            <a:r>
              <a:rPr lang="en-US" altLang="en-US" sz="2000" i="1" dirty="0">
                <a:latin typeface="Trebuchet MS" panose="020B0603020202020204" pitchFamily="34" charset="0"/>
                <a:cs typeface="Times New Roman" panose="02020603050405020304" pitchFamily="18" charset="0"/>
              </a:rPr>
              <a:t>a</a:t>
            </a:r>
            <a:r>
              <a:rPr lang="en-US" altLang="en-US" sz="2000" baseline="-25000" dirty="0">
                <a:latin typeface="Trebuchet MS" panose="020B0603020202020204" pitchFamily="34" charset="0"/>
                <a:cs typeface="Times New Roman" panose="02020603050405020304" pitchFamily="18" charset="0"/>
              </a:rPr>
              <a:t>0 </a:t>
            </a:r>
            <a:r>
              <a:rPr kumimoji="0" lang="en-US" altLang="en-US" sz="2000" dirty="0">
                <a:latin typeface="Trebuchet MS" panose="020B0603020202020204" pitchFamily="34" charset="0"/>
                <a:sym typeface="Symbol" panose="05050102010706020507" pitchFamily="18" charset="2"/>
              </a:rPr>
              <a:t> (</a:t>
            </a:r>
            <a:r>
              <a:rPr lang="en-US" altLang="en-US" sz="2000" i="1" dirty="0" err="1">
                <a:latin typeface="Trebuchet MS" panose="020B0603020202020204" pitchFamily="34" charset="0"/>
                <a:sym typeface="Symbol" panose="05050102010706020507" pitchFamily="18" charset="2"/>
              </a:rPr>
              <a:t>n</a:t>
            </a:r>
            <a:r>
              <a:rPr lang="en-US" altLang="en-US" sz="2000" i="1" baseline="30000" dirty="0" err="1">
                <a:latin typeface="Trebuchet MS" panose="020B0603020202020204" pitchFamily="34" charset="0"/>
                <a:sym typeface="Symbol" panose="05050102010706020507" pitchFamily="18" charset="2"/>
              </a:rPr>
              <a:t>k</a:t>
            </a:r>
            <a:r>
              <a:rPr kumimoji="0" lang="en-US" altLang="en-US" sz="2000" dirty="0">
                <a:latin typeface="Trebuchet MS" panose="020B0603020202020204" pitchFamily="34" charset="0"/>
                <a:sym typeface="Symbol" panose="05050102010706020507" pitchFamily="18" charset="2"/>
              </a:rPr>
              <a:t>) </a:t>
            </a:r>
            <a:br>
              <a:rPr kumimoji="0" lang="en-US" altLang="en-US" sz="2000" dirty="0">
                <a:latin typeface="Trebuchet MS" panose="020B0603020202020204" pitchFamily="34" charset="0"/>
                <a:sym typeface="Symbol" panose="05050102010706020507" pitchFamily="18" charset="2"/>
              </a:rPr>
            </a:br>
            <a:br>
              <a:rPr lang="en-US" altLang="en-US" sz="2000" dirty="0">
                <a:latin typeface="Trebuchet MS" panose="020B0603020202020204" pitchFamily="34" charset="0"/>
                <a:sym typeface="Symbol" panose="05050102010706020507" pitchFamily="18" charset="2"/>
              </a:rPr>
            </a:br>
            <a:endParaRPr lang="en-US" altLang="en-US" sz="2000" dirty="0">
              <a:latin typeface="Trebuchet MS" panose="020B0603020202020204" pitchFamily="34" charset="0"/>
              <a:sym typeface="Symbol" panose="05050102010706020507" pitchFamily="18" charset="2"/>
            </a:endParaRPr>
          </a:p>
          <a:p>
            <a:pPr>
              <a:lnSpc>
                <a:spcPct val="80000"/>
              </a:lnSpc>
            </a:pPr>
            <a:r>
              <a:rPr kumimoji="0" lang="en-US" altLang="en-US" sz="2000" dirty="0">
                <a:latin typeface="Trebuchet MS" panose="020B0603020202020204" pitchFamily="34" charset="0"/>
                <a:sym typeface="Symbol" panose="05050102010706020507" pitchFamily="18" charset="2"/>
              </a:rPr>
              <a:t>Exponential functions </a:t>
            </a:r>
            <a:r>
              <a:rPr kumimoji="0" lang="en-US" altLang="en-US" sz="2000" i="1" dirty="0">
                <a:latin typeface="Trebuchet MS" panose="020B0603020202020204" pitchFamily="34" charset="0"/>
                <a:sym typeface="Symbol" panose="05050102010706020507" pitchFamily="18" charset="2"/>
              </a:rPr>
              <a:t>a</a:t>
            </a:r>
            <a:r>
              <a:rPr kumimoji="0" lang="en-US" altLang="en-US" sz="2000" i="1" baseline="30000" dirty="0">
                <a:latin typeface="Trebuchet MS" panose="020B0603020202020204" pitchFamily="34" charset="0"/>
                <a:sym typeface="Symbol" panose="05050102010706020507" pitchFamily="18" charset="2"/>
              </a:rPr>
              <a:t>n </a:t>
            </a:r>
            <a:r>
              <a:rPr kumimoji="0" lang="en-US" altLang="en-US" sz="2000" dirty="0">
                <a:latin typeface="Trebuchet MS" panose="020B0603020202020204" pitchFamily="34" charset="0"/>
                <a:sym typeface="Symbol" panose="05050102010706020507" pitchFamily="18" charset="2"/>
              </a:rPr>
              <a:t>have different orders of growth for different </a:t>
            </a:r>
            <a:r>
              <a:rPr kumimoji="0" lang="en-US" altLang="en-US" sz="2000" i="1" dirty="0">
                <a:latin typeface="Trebuchet MS" panose="020B0603020202020204" pitchFamily="34" charset="0"/>
                <a:sym typeface="Symbol" panose="05050102010706020507" pitchFamily="18" charset="2"/>
              </a:rPr>
              <a:t>a</a:t>
            </a:r>
            <a:r>
              <a:rPr kumimoji="0" lang="en-US" altLang="en-US" sz="2000" dirty="0">
                <a:latin typeface="Trebuchet MS" panose="020B0603020202020204" pitchFamily="34" charset="0"/>
                <a:sym typeface="Symbol" panose="05050102010706020507" pitchFamily="18" charset="2"/>
              </a:rPr>
              <a:t>’s</a:t>
            </a:r>
            <a:br>
              <a:rPr lang="en-US" altLang="en-US" sz="2000" i="1" dirty="0">
                <a:latin typeface="Trebuchet MS" panose="020B0603020202020204" pitchFamily="34" charset="0"/>
                <a:sym typeface="Symbol" panose="05050102010706020507" pitchFamily="18" charset="2"/>
              </a:rPr>
            </a:br>
            <a:br>
              <a:rPr lang="en-US" altLang="en-US" sz="2000" i="1" dirty="0">
                <a:latin typeface="Trebuchet MS" panose="020B0603020202020204" pitchFamily="34" charset="0"/>
                <a:sym typeface="Symbol" panose="05050102010706020507" pitchFamily="18" charset="2"/>
              </a:rPr>
            </a:br>
            <a:endParaRPr lang="en-US" altLang="en-US" sz="2000" i="1" dirty="0">
              <a:latin typeface="Trebuchet MS" panose="020B0603020202020204" pitchFamily="34" charset="0"/>
              <a:sym typeface="Symbol" panose="05050102010706020507" pitchFamily="18" charset="2"/>
            </a:endParaRPr>
          </a:p>
          <a:p>
            <a:pPr>
              <a:lnSpc>
                <a:spcPct val="80000"/>
              </a:lnSpc>
            </a:pPr>
            <a:r>
              <a:rPr lang="en-US" altLang="en-US" sz="2000" dirty="0">
                <a:latin typeface="Trebuchet MS" panose="020B0603020202020204" pitchFamily="34" charset="0"/>
                <a:cs typeface="Times New Roman" panose="02020603050405020304" pitchFamily="18" charset="0"/>
              </a:rPr>
              <a:t>order </a:t>
            </a:r>
            <a:r>
              <a:rPr lang="en-US" altLang="en-US" sz="2000" dirty="0">
                <a:latin typeface="Trebuchet MS" panose="020B0603020202020204" pitchFamily="34" charset="0"/>
                <a:sym typeface="Symbol" panose="05050102010706020507" pitchFamily="18" charset="2"/>
              </a:rPr>
              <a:t>log </a:t>
            </a:r>
            <a:r>
              <a:rPr lang="en-US" altLang="en-US" sz="2000" i="1" dirty="0">
                <a:latin typeface="Trebuchet MS" panose="020B0603020202020204" pitchFamily="34" charset="0"/>
                <a:sym typeface="Symbol" panose="05050102010706020507" pitchFamily="18" charset="2"/>
              </a:rPr>
              <a:t>n  &lt; </a:t>
            </a:r>
            <a:r>
              <a:rPr lang="en-US" altLang="en-US" sz="2000" dirty="0">
                <a:latin typeface="Trebuchet MS" panose="020B0603020202020204" pitchFamily="34" charset="0"/>
                <a:sym typeface="Symbol" panose="05050102010706020507" pitchFamily="18" charset="2"/>
              </a:rPr>
              <a:t>order </a:t>
            </a:r>
            <a:r>
              <a:rPr lang="en-US" altLang="en-US" sz="2000" i="1" dirty="0">
                <a:latin typeface="Trebuchet MS" panose="020B0603020202020204" pitchFamily="34" charset="0"/>
                <a:sym typeface="Symbol" panose="05050102010706020507" pitchFamily="18" charset="2"/>
              </a:rPr>
              <a:t>n</a:t>
            </a:r>
            <a:r>
              <a:rPr lang="en-US" altLang="en-US" sz="2000" i="1" baseline="30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(&gt;0)  &lt; order </a:t>
            </a:r>
            <a:r>
              <a:rPr kumimoji="0" lang="en-US" altLang="en-US" sz="2000" i="1" dirty="0">
                <a:latin typeface="Trebuchet MS" panose="020B0603020202020204" pitchFamily="34" charset="0"/>
                <a:sym typeface="Symbol" panose="05050102010706020507" pitchFamily="18" charset="2"/>
              </a:rPr>
              <a:t>a</a:t>
            </a:r>
            <a:r>
              <a:rPr kumimoji="0" lang="en-US" altLang="en-US" sz="2000" i="1" baseline="30000"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&lt; order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&lt; order </a:t>
            </a:r>
            <a:r>
              <a:rPr lang="en-US" altLang="en-US" sz="2000" i="1" dirty="0" err="1">
                <a:latin typeface="Trebuchet MS" panose="020B0603020202020204" pitchFamily="34" charset="0"/>
                <a:sym typeface="Symbol" panose="05050102010706020507" pitchFamily="18" charset="2"/>
              </a:rPr>
              <a:t>n</a:t>
            </a:r>
            <a:r>
              <a:rPr lang="en-US" altLang="en-US" sz="2000" i="1" baseline="30000" dirty="0" err="1">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cs typeface="Times New Roman" panose="02020603050405020304" pitchFamily="18" charset="0"/>
              </a:rPr>
              <a:t>																											</a:t>
            </a:r>
            <a:endParaRPr lang="en-US" altLang="en-US" sz="2000" i="1" baseline="30000" dirty="0">
              <a:latin typeface="Trebuchet MS" panose="020B0603020202020204" pitchFamily="34" charset="0"/>
              <a:cs typeface="Times New Roman" panose="02020603050405020304" pitchFamily="18" charset="0"/>
              <a:sym typeface="Symbol" panose="05050102010706020507" pitchFamily="18" charset="2"/>
            </a:endParaRPr>
          </a:p>
          <a:p>
            <a:pPr>
              <a:lnSpc>
                <a:spcPct val="8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a:p>
            <a:pPr>
              <a:lnSpc>
                <a:spcPct val="80000"/>
              </a:lnSpc>
              <a:buFont typeface="Monotype Sorts" pitchFamily="2" charset="2"/>
              <a:buNone/>
            </a:pPr>
            <a:r>
              <a:rPr lang="en-US" altLang="en-US" sz="2000" dirty="0">
                <a:latin typeface="Trebuchet MS" panose="020B0603020202020204" pitchFamily="34" charset="0"/>
                <a:cs typeface="Times New Roman" panose="02020603050405020304" pitchFamily="18" charset="0"/>
              </a:rPr>
              <a:t>  </a:t>
            </a:r>
          </a:p>
        </p:txBody>
      </p:sp>
    </p:spTree>
    <p:extLst>
      <p:ext uri="{BB962C8B-B14F-4D97-AF65-F5344CB8AC3E}">
        <p14:creationId xmlns:p14="http://schemas.microsoft.com/office/powerpoint/2010/main" val="396779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0"/>
            <a:ext cx="12192000" cy="958645"/>
          </a:xfrm>
        </p:spPr>
        <p:txBody>
          <a:bodyPr/>
          <a:lstStyle/>
          <a:p>
            <a:pPr algn="ctr"/>
            <a:r>
              <a:rPr lang="en-US" altLang="en-US" dirty="0">
                <a:latin typeface="Trebuchet MS" panose="020B0603020202020204" pitchFamily="34" charset="0"/>
              </a:rPr>
              <a:t>Basic asymptotic efficiency classes</a:t>
            </a:r>
          </a:p>
        </p:txBody>
      </p:sp>
      <p:graphicFrame>
        <p:nvGraphicFramePr>
          <p:cNvPr id="265255" name="Group 39"/>
          <p:cNvGraphicFramePr>
            <a:graphicFrameLocks noGrp="1"/>
          </p:cNvGraphicFramePr>
          <p:nvPr>
            <p:extLst>
              <p:ext uri="{D42A27DB-BD31-4B8C-83A1-F6EECF244321}">
                <p14:modId xmlns:p14="http://schemas.microsoft.com/office/powerpoint/2010/main" val="3606863096"/>
              </p:ext>
            </p:extLst>
          </p:nvPr>
        </p:nvGraphicFramePr>
        <p:xfrm>
          <a:off x="2819400" y="1219200"/>
          <a:ext cx="7010400" cy="4953000"/>
        </p:xfrm>
        <a:graphic>
          <a:graphicData uri="http://schemas.openxmlformats.org/drawingml/2006/table">
            <a:tbl>
              <a:tblPr/>
              <a:tblGrid>
                <a:gridCol w="3505200">
                  <a:extLst>
                    <a:ext uri="{9D8B030D-6E8A-4147-A177-3AD203B41FA5}">
                      <a16:colId xmlns:a16="http://schemas.microsoft.com/office/drawing/2014/main" val="1153423843"/>
                    </a:ext>
                  </a:extLst>
                </a:gridCol>
                <a:gridCol w="3505200">
                  <a:extLst>
                    <a:ext uri="{9D8B030D-6E8A-4147-A177-3AD203B41FA5}">
                      <a16:colId xmlns:a16="http://schemas.microsoft.com/office/drawing/2014/main" val="221296084"/>
                    </a:ext>
                  </a:extLst>
                </a:gridCol>
              </a:tblGrid>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constant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35115674"/>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log </a:t>
                      </a: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a:t>
                      </a:r>
                      <a:endPar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logarithmic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93718901"/>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linear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06958736"/>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 </a:t>
                      </a:r>
                      <a:r>
                        <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log </a:t>
                      </a: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log</a:t>
                      </a:r>
                      <a:r>
                        <a:rPr kumimoji="1" lang="en-US" altLang="en-US" sz="2400" b="1" i="1"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69411075"/>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30000">
                          <a:ln>
                            <a:noFill/>
                          </a:ln>
                          <a:solidFill>
                            <a:srgbClr val="FFFF99"/>
                          </a:solidFill>
                          <a:effectLst>
                            <a:outerShdw blurRad="38100" dist="38100" dir="2700000" algn="tl">
                              <a:srgbClr val="000000"/>
                            </a:outerShdw>
                          </a:effectLst>
                          <a:latin typeface="Trebuchet MS" panose="020B0603020202020204" pitchFamily="34" charset="0"/>
                        </a:rPr>
                        <a:t>2</a:t>
                      </a:r>
                      <a:endPar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quadratic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259871688"/>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30000">
                          <a:ln>
                            <a:noFill/>
                          </a:ln>
                          <a:solidFill>
                            <a:srgbClr val="FFFF99"/>
                          </a:solidFill>
                          <a:effectLst>
                            <a:outerShdw blurRad="38100" dist="38100" dir="2700000" algn="tl">
                              <a:srgbClr val="000000"/>
                            </a:outerShdw>
                          </a:effectLst>
                          <a:latin typeface="Trebuchet MS" panose="020B0603020202020204" pitchFamily="34"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cubic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69754177"/>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2</a:t>
                      </a:r>
                      <a:r>
                        <a:rPr kumimoji="1" lang="en-US" altLang="en-US" sz="2400" b="1" i="1" u="none" strike="noStrike" cap="none" normalizeH="0" baseline="30000">
                          <a:ln>
                            <a:noFill/>
                          </a:ln>
                          <a:solidFill>
                            <a:srgbClr val="FFFF99"/>
                          </a:solidFill>
                          <a:effectLst>
                            <a:outerShdw blurRad="38100" dist="38100" dir="2700000" algn="tl">
                              <a:srgbClr val="000000"/>
                            </a:outerShdw>
                          </a:effectLst>
                          <a:latin typeface="Trebuchet MS" panose="020B0603020202020204" pitchFamily="34"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exponential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74871830"/>
                  </a:ext>
                </a:extLst>
              </a:tr>
              <a:tr h="619125">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1"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n</a:t>
                      </a:r>
                      <a:r>
                        <a:rPr kumimoji="1" lang="en-US" altLang="en-US" sz="2400" b="1" i="0" u="none" strike="noStrike" cap="none" normalizeH="0" baseline="0">
                          <a:ln>
                            <a:noFill/>
                          </a:ln>
                          <a:solidFill>
                            <a:srgbClr val="FFFF99"/>
                          </a:solidFill>
                          <a:effectLst>
                            <a:outerShdw blurRad="38100" dist="38100" dir="2700000" algn="tl">
                              <a:srgbClr val="000000"/>
                            </a:outerShdw>
                          </a:effectLst>
                          <a:latin typeface="Trebuchet MS" panose="020B0603020202020204" pitchFamily="34" charset="0"/>
                        </a:rPr>
                        <a:t>!</a:t>
                      </a:r>
                      <a:endParaRPr kumimoji="1" lang="en-US" altLang="en-US" sz="2400" b="1" i="0" u="none" strike="noStrike" cap="none" normalizeH="0" baseline="30000">
                        <a:ln>
                          <a:noFill/>
                        </a:ln>
                        <a:solidFill>
                          <a:srgbClr val="FFFF99"/>
                        </a:solidFill>
                        <a:effectLst>
                          <a:outerShdw blurRad="38100" dist="38100" dir="2700000" algn="tl">
                            <a:srgbClr val="000000"/>
                          </a:outerShdw>
                        </a:effectLst>
                        <a:latin typeface="Trebuchet MS" panose="020B0603020202020204"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spcBef>
                          <a:spcPct val="20000"/>
                        </a:spcBef>
                        <a:buClr>
                          <a:srgbClr val="A50021"/>
                        </a:buClr>
                        <a:buSzPct val="75000"/>
                        <a:buFont typeface="Monotype Sorts" pitchFamily="2" charset="2"/>
                        <a:defRPr kumimoji="1" sz="2000" b="1">
                          <a:solidFill>
                            <a:srgbClr val="FFFF99"/>
                          </a:solidFill>
                          <a:effectLst>
                            <a:outerShdw blurRad="38100" dist="38100" dir="2700000" algn="tl">
                              <a:srgbClr val="000000"/>
                            </a:outerShdw>
                          </a:effectLst>
                          <a:latin typeface="Times New Roman" panose="02020603050405020304" pitchFamily="18" charset="0"/>
                        </a:defRPr>
                      </a:lvl1pPr>
                      <a:lvl2pPr algn="l">
                        <a:spcBef>
                          <a:spcPct val="20000"/>
                        </a:spcBef>
                        <a:buClr>
                          <a:srgbClr val="A50021"/>
                        </a:buClr>
                        <a:defRPr kumimoji="1" b="1">
                          <a:solidFill>
                            <a:srgbClr val="FFFF99"/>
                          </a:solidFill>
                          <a:effectLst>
                            <a:outerShdw blurRad="38100" dist="38100" dir="2700000" algn="tl">
                              <a:srgbClr val="000000"/>
                            </a:outerShdw>
                          </a:effectLst>
                          <a:latin typeface="Times New Roman" panose="02020603050405020304" pitchFamily="18" charset="0"/>
                        </a:defRPr>
                      </a:lvl2pPr>
                      <a:lvl3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3pPr>
                      <a:lvl4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4pPr>
                      <a:lvl5pPr algn="l">
                        <a:spcBef>
                          <a:spcPct val="20000"/>
                        </a:spcBef>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5pPr>
                      <a:lvl6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6pPr>
                      <a:lvl7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7pPr>
                      <a:lvl8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8pPr>
                      <a:lvl9pPr eaLnBrk="0" fontAlgn="base" hangingPunct="0">
                        <a:spcBef>
                          <a:spcPct val="20000"/>
                        </a:spcBef>
                        <a:spcAft>
                          <a:spcPct val="0"/>
                        </a:spcAft>
                        <a:buClr>
                          <a:srgbClr val="A50021"/>
                        </a:buClr>
                        <a:defRPr kumimoji="1" sz="1600" b="1">
                          <a:solidFill>
                            <a:srgbClr val="FFFF99"/>
                          </a:solidFill>
                          <a:effectLst>
                            <a:outerShdw blurRad="38100" dist="38100" dir="2700000" algn="tl">
                              <a:srgbClr val="000000"/>
                            </a:outerShdw>
                          </a:effectLst>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altLang="en-US" sz="2400" b="1" i="0" u="none" strike="noStrike" cap="none" normalizeH="0" baseline="0" dirty="0">
                          <a:ln>
                            <a:noFill/>
                          </a:ln>
                          <a:solidFill>
                            <a:srgbClr val="FFFF99"/>
                          </a:solidFill>
                          <a:effectLst>
                            <a:outerShdw blurRad="38100" dist="38100" dir="2700000" algn="tl">
                              <a:srgbClr val="000000"/>
                            </a:outerShdw>
                          </a:effectLst>
                          <a:latin typeface="Trebuchet MS" panose="020B0603020202020204" pitchFamily="34" charset="0"/>
                        </a:rPr>
                        <a:t>factorial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7279874"/>
                  </a:ext>
                </a:extLst>
              </a:tr>
            </a:tbl>
          </a:graphicData>
        </a:graphic>
      </p:graphicFrame>
      <p:sp>
        <p:nvSpPr>
          <p:cNvPr id="265256" name="Line 40"/>
          <p:cNvSpPr>
            <a:spLocks noChangeShapeType="1"/>
          </p:cNvSpPr>
          <p:nvPr/>
        </p:nvSpPr>
        <p:spPr bwMode="auto">
          <a:xfrm>
            <a:off x="2819400" y="4938252"/>
            <a:ext cx="7010400" cy="0"/>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264819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1"/>
            <a:ext cx="12192000" cy="1017639"/>
          </a:xfrm>
        </p:spPr>
        <p:txBody>
          <a:bodyPr>
            <a:normAutofit/>
          </a:bodyPr>
          <a:lstStyle/>
          <a:p>
            <a:pPr algn="ctr"/>
            <a:r>
              <a:rPr lang="en-US" altLang="en-US" dirty="0">
                <a:latin typeface="Trebuchet MS" panose="020B0603020202020204" pitchFamily="34" charset="0"/>
              </a:rPr>
              <a:t>Time efficiency of non - recursive algorithms</a:t>
            </a:r>
          </a:p>
        </p:txBody>
      </p:sp>
      <p:sp>
        <p:nvSpPr>
          <p:cNvPr id="215043" name="Rectangle 3"/>
          <p:cNvSpPr>
            <a:spLocks noGrp="1" noChangeArrowheads="1"/>
          </p:cNvSpPr>
          <p:nvPr>
            <p:ph type="body" idx="1"/>
          </p:nvPr>
        </p:nvSpPr>
        <p:spPr>
          <a:xfrm>
            <a:off x="2133600" y="1266826"/>
            <a:ext cx="8305800" cy="5286375"/>
          </a:xfrm>
        </p:spPr>
        <p:txBody>
          <a:bodyPr/>
          <a:lstStyle/>
          <a:p>
            <a:pPr algn="ctr">
              <a:lnSpc>
                <a:spcPct val="80000"/>
              </a:lnSpc>
              <a:buFont typeface="Monotype Sorts" pitchFamily="2" charset="2"/>
              <a:buNone/>
            </a:pPr>
            <a:r>
              <a:rPr lang="en-US" altLang="en-US" sz="3200" dirty="0">
                <a:latin typeface="Trebuchet MS" panose="020B0603020202020204" pitchFamily="34" charset="0"/>
              </a:rPr>
              <a:t>General Plan for Analysis</a:t>
            </a:r>
          </a:p>
          <a:p>
            <a:pPr>
              <a:lnSpc>
                <a:spcPct val="80000"/>
              </a:lnSpc>
              <a:buFont typeface="Monotype Sorts" pitchFamily="2" charset="2"/>
              <a:buNone/>
            </a:pPr>
            <a:r>
              <a:rPr lang="en-US" altLang="en-US" dirty="0">
                <a:latin typeface="Trebuchet MS" panose="020B0603020202020204" pitchFamily="34" charset="0"/>
              </a:rPr>
              <a:t> </a:t>
            </a:r>
            <a:endParaRPr lang="en-US" altLang="en-US" i="1" u="sng" dirty="0">
              <a:latin typeface="Trebuchet MS" panose="020B0603020202020204" pitchFamily="34" charset="0"/>
            </a:endParaRPr>
          </a:p>
          <a:p>
            <a:pPr>
              <a:lnSpc>
                <a:spcPct val="80000"/>
              </a:lnSpc>
            </a:pPr>
            <a:r>
              <a:rPr lang="en-US" altLang="en-US" sz="2000" dirty="0">
                <a:latin typeface="Trebuchet MS" panose="020B0603020202020204" pitchFamily="34" charset="0"/>
              </a:rPr>
              <a:t>Decide on parameter </a:t>
            </a:r>
            <a:r>
              <a:rPr lang="en-US" altLang="en-US" sz="2000" i="1" dirty="0">
                <a:latin typeface="Trebuchet MS" panose="020B0603020202020204" pitchFamily="34" charset="0"/>
              </a:rPr>
              <a:t>n</a:t>
            </a:r>
            <a:r>
              <a:rPr lang="en-US" altLang="en-US" sz="2000" dirty="0">
                <a:latin typeface="Trebuchet MS" panose="020B0603020202020204" pitchFamily="34" charset="0"/>
              </a:rPr>
              <a:t> indicating </a:t>
            </a:r>
            <a:r>
              <a:rPr lang="en-US" altLang="en-US" sz="2000" i="1" u="sng" dirty="0">
                <a:latin typeface="Trebuchet MS" panose="020B0603020202020204" pitchFamily="34" charset="0"/>
              </a:rPr>
              <a:t>input size</a:t>
            </a:r>
          </a:p>
          <a:p>
            <a:pPr>
              <a:lnSpc>
                <a:spcPct val="80000"/>
              </a:lnSpc>
            </a:pPr>
            <a:endParaRPr lang="en-US" altLang="en-US" sz="2000" i="1" u="sng" dirty="0">
              <a:latin typeface="Trebuchet MS" panose="020B0603020202020204" pitchFamily="34" charset="0"/>
            </a:endParaRPr>
          </a:p>
          <a:p>
            <a:pPr>
              <a:lnSpc>
                <a:spcPct val="80000"/>
              </a:lnSpc>
            </a:pPr>
            <a:r>
              <a:rPr lang="en-US" altLang="en-US" sz="2000" dirty="0">
                <a:latin typeface="Trebuchet MS" panose="020B0603020202020204" pitchFamily="34" charset="0"/>
              </a:rPr>
              <a:t>Identify algorithm’s </a:t>
            </a:r>
            <a:r>
              <a:rPr lang="en-US" altLang="en-US" sz="2000" i="1" u="sng" dirty="0">
                <a:latin typeface="Trebuchet MS" panose="020B0603020202020204" pitchFamily="34" charset="0"/>
              </a:rPr>
              <a:t>basic operation</a:t>
            </a:r>
          </a:p>
          <a:p>
            <a:pPr>
              <a:lnSpc>
                <a:spcPct val="80000"/>
              </a:lnSpc>
            </a:pPr>
            <a:endParaRPr lang="en-US" altLang="en-US" sz="2000" i="1" u="sng" dirty="0">
              <a:latin typeface="Trebuchet MS" panose="020B0603020202020204" pitchFamily="34" charset="0"/>
            </a:endParaRPr>
          </a:p>
          <a:p>
            <a:pPr>
              <a:lnSpc>
                <a:spcPct val="80000"/>
              </a:lnSpc>
            </a:pPr>
            <a:r>
              <a:rPr lang="en-US" altLang="en-US" sz="2000" dirty="0">
                <a:latin typeface="Trebuchet MS" panose="020B0603020202020204" pitchFamily="34" charset="0"/>
              </a:rPr>
              <a:t>Determine </a:t>
            </a:r>
            <a:r>
              <a:rPr lang="en-US" altLang="en-US" sz="2000" i="1" u="sng" dirty="0">
                <a:latin typeface="Trebuchet MS" panose="020B0603020202020204" pitchFamily="34" charset="0"/>
              </a:rPr>
              <a:t>worst</a:t>
            </a:r>
            <a:r>
              <a:rPr lang="en-US" altLang="en-US" sz="2000" dirty="0">
                <a:latin typeface="Trebuchet MS" panose="020B0603020202020204" pitchFamily="34" charset="0"/>
              </a:rPr>
              <a:t>, </a:t>
            </a:r>
            <a:r>
              <a:rPr lang="en-US" altLang="en-US" sz="2000" i="1" u="sng" dirty="0">
                <a:latin typeface="Trebuchet MS" panose="020B0603020202020204" pitchFamily="34" charset="0"/>
              </a:rPr>
              <a:t>average</a:t>
            </a:r>
            <a:r>
              <a:rPr lang="en-US" altLang="en-US" sz="2000" dirty="0">
                <a:latin typeface="Trebuchet MS" panose="020B0603020202020204" pitchFamily="34" charset="0"/>
              </a:rPr>
              <a:t>, and </a:t>
            </a:r>
            <a:r>
              <a:rPr lang="en-US" altLang="en-US" sz="2000" i="1" u="sng" dirty="0">
                <a:latin typeface="Trebuchet MS" panose="020B0603020202020204" pitchFamily="34" charset="0"/>
              </a:rPr>
              <a:t>best</a:t>
            </a:r>
            <a:r>
              <a:rPr lang="en-US" altLang="en-US" sz="2000" dirty="0">
                <a:latin typeface="Trebuchet MS" panose="020B0603020202020204" pitchFamily="34" charset="0"/>
              </a:rPr>
              <a:t> cases for input of size </a:t>
            </a:r>
            <a:r>
              <a:rPr lang="en-US" altLang="en-US" sz="2000" i="1" dirty="0">
                <a:latin typeface="Trebuchet MS" panose="020B0603020202020204" pitchFamily="34" charset="0"/>
              </a:rPr>
              <a:t>n</a:t>
            </a:r>
          </a:p>
          <a:p>
            <a:pPr>
              <a:lnSpc>
                <a:spcPct val="80000"/>
              </a:lnSpc>
            </a:pPr>
            <a:endParaRPr lang="en-US" altLang="en-US" sz="2000" i="1" dirty="0">
              <a:latin typeface="Trebuchet MS" panose="020B0603020202020204" pitchFamily="34" charset="0"/>
            </a:endParaRPr>
          </a:p>
          <a:p>
            <a:pPr>
              <a:lnSpc>
                <a:spcPct val="80000"/>
              </a:lnSpc>
            </a:pPr>
            <a:r>
              <a:rPr lang="en-US" altLang="en-US" sz="2000" dirty="0">
                <a:latin typeface="Trebuchet MS" panose="020B0603020202020204" pitchFamily="34" charset="0"/>
              </a:rPr>
              <a:t>Set up a sum for the number of times the basic operation is executed</a:t>
            </a:r>
          </a:p>
          <a:p>
            <a:pPr>
              <a:lnSpc>
                <a:spcPct val="80000"/>
              </a:lnSpc>
            </a:pPr>
            <a:endParaRPr lang="en-US" altLang="en-US" sz="2000" i="1" dirty="0">
              <a:latin typeface="Trebuchet MS" panose="020B0603020202020204" pitchFamily="34" charset="0"/>
            </a:endParaRPr>
          </a:p>
          <a:p>
            <a:pPr>
              <a:lnSpc>
                <a:spcPct val="80000"/>
              </a:lnSpc>
            </a:pPr>
            <a:r>
              <a:rPr lang="en-US" altLang="en-US" sz="2000" dirty="0">
                <a:latin typeface="Trebuchet MS" panose="020B0603020202020204" pitchFamily="34" charset="0"/>
              </a:rPr>
              <a:t>Simplify the sum using standard formulas and rules (see Appendix A)</a:t>
            </a:r>
          </a:p>
          <a:p>
            <a:pPr>
              <a:lnSpc>
                <a:spcPct val="80000"/>
              </a:lnSpc>
              <a:buFont typeface="Monotype Sorts" pitchFamily="2" charset="2"/>
              <a:buNone/>
            </a:pPr>
            <a:r>
              <a:rPr lang="en-US" altLang="en-US" sz="2000" i="1" dirty="0">
                <a:latin typeface="Trebuchet MS" panose="020B0603020202020204" pitchFamily="34" charset="0"/>
              </a:rPr>
              <a:t>                       </a:t>
            </a:r>
            <a:endParaRPr lang="en-US" altLang="en-US" dirty="0">
              <a:latin typeface="Trebuchet MS" panose="020B0603020202020204" pitchFamily="34" charset="0"/>
            </a:endParaRPr>
          </a:p>
        </p:txBody>
      </p:sp>
    </p:spTree>
    <p:extLst>
      <p:ext uri="{BB962C8B-B14F-4D97-AF65-F5344CB8AC3E}">
        <p14:creationId xmlns:p14="http://schemas.microsoft.com/office/powerpoint/2010/main" val="2142882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0" y="0"/>
            <a:ext cx="12192000" cy="914400"/>
          </a:xfrm>
        </p:spPr>
        <p:txBody>
          <a:bodyPr>
            <a:normAutofit/>
          </a:bodyPr>
          <a:lstStyle/>
          <a:p>
            <a:pPr algn="ctr"/>
            <a:r>
              <a:rPr lang="en-US" altLang="en-US" dirty="0">
                <a:latin typeface="Trebuchet MS" panose="020B0603020202020204" pitchFamily="34" charset="0"/>
              </a:rPr>
              <a:t>Useful summation formulas and rules</a:t>
            </a:r>
          </a:p>
        </p:txBody>
      </p:sp>
      <p:sp>
        <p:nvSpPr>
          <p:cNvPr id="303107" name="Rectangle 3"/>
          <p:cNvSpPr>
            <a:spLocks noGrp="1" noChangeArrowheads="1"/>
          </p:cNvSpPr>
          <p:nvPr>
            <p:ph type="body" idx="1"/>
          </p:nvPr>
        </p:nvSpPr>
        <p:spPr>
          <a:xfrm>
            <a:off x="2057400" y="1143000"/>
            <a:ext cx="8610600" cy="5715000"/>
          </a:xfrm>
        </p:spPr>
        <p:txBody>
          <a:bodyPr>
            <a:normAutofit/>
          </a:bodyPr>
          <a:lstStyle/>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l</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u</a:t>
            </a:r>
            <a:r>
              <a:rPr lang="en-US" altLang="en-US" sz="2000" dirty="0">
                <a:latin typeface="Trebuchet MS" panose="020B0603020202020204" pitchFamily="34" charset="0"/>
                <a:sym typeface="Symbol" panose="05050102010706020507" pitchFamily="18" charset="2"/>
              </a:rPr>
              <a:t>1 = 1+1+…+1 = </a:t>
            </a:r>
            <a:r>
              <a:rPr lang="en-US" altLang="en-US" sz="2000" i="1" dirty="0">
                <a:latin typeface="Trebuchet MS" panose="020B0603020202020204" pitchFamily="34" charset="0"/>
                <a:sym typeface="Symbol" panose="05050102010706020507" pitchFamily="18" charset="2"/>
              </a:rPr>
              <a:t>u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l </a:t>
            </a:r>
            <a:r>
              <a:rPr lang="en-US" altLang="en-US" sz="2000" dirty="0">
                <a:latin typeface="Trebuchet MS" panose="020B0603020202020204" pitchFamily="34" charset="0"/>
                <a:sym typeface="Symbol" panose="05050102010706020507" pitchFamily="18" charset="2"/>
              </a:rPr>
              <a:t>+ 1</a:t>
            </a:r>
          </a:p>
          <a:p>
            <a:pPr>
              <a:buFont typeface="Monotype Sorts" pitchFamily="2" charset="2"/>
              <a:buNone/>
            </a:pPr>
            <a:r>
              <a:rPr lang="en-US" altLang="en-US" sz="2000" dirty="0">
                <a:latin typeface="Trebuchet MS" panose="020B0603020202020204" pitchFamily="34" charset="0"/>
                <a:sym typeface="Symbol" panose="05050102010706020507" pitchFamily="18" charset="2"/>
              </a:rPr>
              <a:t>	    In particular, </a:t>
            </a:r>
            <a:r>
              <a:rPr lang="en-US" altLang="en-US" sz="2000" baseline="-25000" dirty="0">
                <a:latin typeface="Trebuchet MS" panose="020B0603020202020204" pitchFamily="34" charset="0"/>
                <a:sym typeface="Symbol" panose="05050102010706020507" pitchFamily="18" charset="2"/>
              </a:rPr>
              <a:t>l</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u</a:t>
            </a:r>
            <a:r>
              <a:rPr lang="en-US" altLang="en-US" sz="2000" dirty="0">
                <a:latin typeface="Trebuchet MS" panose="020B0603020202020204" pitchFamily="34" charset="0"/>
                <a:sym typeface="Symbol" panose="05050102010706020507" pitchFamily="18" charset="2"/>
              </a:rPr>
              <a:t>1 = </a:t>
            </a:r>
            <a:r>
              <a:rPr lang="en-US" altLang="en-US" sz="2000" i="1" dirty="0">
                <a:latin typeface="Trebuchet MS" panose="020B0603020202020204" pitchFamily="34" charset="0"/>
                <a:sym typeface="Symbol" panose="05050102010706020507" pitchFamily="18" charset="2"/>
              </a:rPr>
              <a:t>n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 + 1 = </a:t>
            </a:r>
            <a:r>
              <a:rPr lang="en-US" altLang="en-US" sz="2000" i="1" dirty="0">
                <a:latin typeface="Trebuchet MS" panose="020B0603020202020204" pitchFamily="34" charset="0"/>
                <a:sym typeface="Symbol" panose="05050102010706020507" pitchFamily="18" charset="2"/>
              </a:rPr>
              <a:t>n </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a:t>
            </a:r>
          </a:p>
          <a:p>
            <a:pPr>
              <a:buFont typeface="Monotype Sorts" pitchFamily="2" charset="2"/>
              <a:buNone/>
            </a:pP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baseline="-25000" dirty="0">
                <a:latin typeface="Trebuchet MS" panose="020B0603020202020204" pitchFamily="34" charset="0"/>
                <a:sym typeface="Symbol" panose="05050102010706020507" pitchFamily="18" charset="2"/>
              </a:rPr>
              <a:t>1</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i="1" dirty="0" err="1">
                <a:latin typeface="Trebuchet MS" panose="020B0603020202020204" pitchFamily="34" charset="0"/>
                <a:sym typeface="Symbol" panose="05050102010706020507" pitchFamily="18" charset="2"/>
              </a:rPr>
              <a:t>i</a:t>
            </a:r>
            <a:r>
              <a:rPr lang="en-US" altLang="en-US" sz="2000" dirty="0">
                <a:latin typeface="Trebuchet MS" panose="020B0603020202020204" pitchFamily="34" charset="0"/>
                <a:sym typeface="Symbol" panose="05050102010706020507" pitchFamily="18" charset="2"/>
              </a:rPr>
              <a:t> = 1+2+…+</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 =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+1)/2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/2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 </a:t>
            </a:r>
          </a:p>
          <a:p>
            <a:pPr>
              <a:buFont typeface="Monotype Sorts" pitchFamily="2" charset="2"/>
              <a:buNone/>
            </a:pP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baseline="-25000" dirty="0">
                <a:latin typeface="Trebuchet MS" panose="020B0603020202020204" pitchFamily="34" charset="0"/>
                <a:sym typeface="Symbol" panose="05050102010706020507" pitchFamily="18" charset="2"/>
              </a:rPr>
              <a:t>1</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i</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 = 1</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+2</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2</a:t>
            </a:r>
            <a:r>
              <a:rPr lang="en-US" altLang="en-US" sz="2000" dirty="0">
                <a:latin typeface="Trebuchet MS" panose="020B0603020202020204" pitchFamily="34" charset="0"/>
                <a:sym typeface="Symbol" panose="05050102010706020507" pitchFamily="18" charset="2"/>
              </a:rPr>
              <a:t> = </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+1)(2</a:t>
            </a:r>
            <a:r>
              <a:rPr lang="en-US" altLang="en-US" sz="2000" i="1" dirty="0">
                <a:latin typeface="Trebuchet MS" panose="020B0603020202020204" pitchFamily="34" charset="0"/>
                <a:sym typeface="Symbol" panose="05050102010706020507" pitchFamily="18" charset="2"/>
              </a:rPr>
              <a:t>n</a:t>
            </a:r>
            <a:r>
              <a:rPr lang="en-US" altLang="en-US" sz="2000" dirty="0">
                <a:latin typeface="Trebuchet MS" panose="020B0603020202020204" pitchFamily="34" charset="0"/>
                <a:sym typeface="Symbol" panose="05050102010706020507" pitchFamily="18" charset="2"/>
              </a:rPr>
              <a:t>+1)/6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3</a:t>
            </a:r>
            <a:r>
              <a:rPr lang="en-US" altLang="en-US" sz="2000" dirty="0">
                <a:latin typeface="Trebuchet MS" panose="020B0603020202020204" pitchFamily="34" charset="0"/>
                <a:sym typeface="Symbol" panose="05050102010706020507" pitchFamily="18" charset="2"/>
              </a:rPr>
              <a:t>/3  (</a:t>
            </a:r>
            <a:r>
              <a:rPr lang="en-US" altLang="en-US" sz="2000" i="1"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3</a:t>
            </a:r>
            <a:r>
              <a:rPr lang="en-US" altLang="en-US" sz="2000" dirty="0">
                <a:latin typeface="Trebuchet MS" panose="020B0603020202020204" pitchFamily="34" charset="0"/>
                <a:sym typeface="Symbol" panose="05050102010706020507" pitchFamily="18" charset="2"/>
              </a:rPr>
              <a:t>)</a:t>
            </a:r>
            <a:r>
              <a:rPr lang="en-US" altLang="en-US" sz="2000" b="0" dirty="0">
                <a:latin typeface="Trebuchet MS" panose="020B0603020202020204" pitchFamily="34" charset="0"/>
                <a:sym typeface="Symbol" panose="05050102010706020507" pitchFamily="18" charset="2"/>
              </a:rPr>
              <a:t> </a:t>
            </a: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baseline="-25000" dirty="0">
                <a:latin typeface="Trebuchet MS" panose="020B0603020202020204" pitchFamily="34" charset="0"/>
                <a:sym typeface="Symbol" panose="05050102010706020507" pitchFamily="18" charset="2"/>
              </a:rPr>
              <a:t>0</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i="1" dirty="0" err="1">
                <a:latin typeface="Trebuchet MS" panose="020B0603020202020204" pitchFamily="34" charset="0"/>
                <a:sym typeface="Symbol" panose="05050102010706020507" pitchFamily="18" charset="2"/>
              </a:rPr>
              <a:t>a</a:t>
            </a:r>
            <a:r>
              <a:rPr lang="en-US" altLang="en-US" sz="2000" i="1" baseline="30000" dirty="0" err="1">
                <a:latin typeface="Trebuchet MS" panose="020B0603020202020204" pitchFamily="34" charset="0"/>
                <a:sym typeface="Symbol" panose="05050102010706020507" pitchFamily="18" charset="2"/>
              </a:rPr>
              <a:t>i</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1</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a </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a</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a:t>
            </a:r>
            <a:r>
              <a:rPr lang="en-US" altLang="en-US" sz="2000" i="1" dirty="0">
                <a:latin typeface="Trebuchet MS" panose="020B0603020202020204" pitchFamily="34" charset="0"/>
                <a:sym typeface="Symbol" panose="05050102010706020507" pitchFamily="18" charset="2"/>
              </a:rPr>
              <a:t>a</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+1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a:t>
            </a:r>
            <a:r>
              <a:rPr lang="en-US" altLang="en-US" sz="2000" i="1" dirty="0">
                <a:latin typeface="Trebuchet MS" panose="020B0603020202020204" pitchFamily="34" charset="0"/>
                <a:sym typeface="Symbol" panose="05050102010706020507" pitchFamily="18" charset="2"/>
              </a:rPr>
              <a:t>a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  for any </a:t>
            </a:r>
            <a:r>
              <a:rPr lang="en-US" altLang="en-US" sz="2000" i="1" dirty="0">
                <a:latin typeface="Trebuchet MS" panose="020B0603020202020204" pitchFamily="34" charset="0"/>
                <a:sym typeface="Symbol" panose="05050102010706020507" pitchFamily="18" charset="2"/>
              </a:rPr>
              <a:t>a </a:t>
            </a:r>
            <a:r>
              <a:rPr lang="en-US" altLang="en-US" sz="2000" dirty="0">
                <a:latin typeface="Trebuchet MS" panose="020B0603020202020204" pitchFamily="34" charset="0"/>
                <a:sym typeface="Symbol" panose="05050102010706020507" pitchFamily="18" charset="2"/>
              </a:rPr>
              <a:t> 1</a:t>
            </a:r>
          </a:p>
          <a:p>
            <a:pPr>
              <a:buFont typeface="Monotype Sorts" pitchFamily="2" charset="2"/>
              <a:buNone/>
            </a:pPr>
            <a:r>
              <a:rPr lang="en-US" altLang="en-US" sz="2000" dirty="0">
                <a:latin typeface="Trebuchet MS" panose="020B0603020202020204" pitchFamily="34" charset="0"/>
                <a:sym typeface="Symbol" panose="05050102010706020507" pitchFamily="18" charset="2"/>
              </a:rPr>
              <a:t>         In particular, </a:t>
            </a:r>
            <a:r>
              <a:rPr lang="en-US" altLang="en-US" sz="2000" baseline="-25000" dirty="0">
                <a:latin typeface="Trebuchet MS" panose="020B0603020202020204" pitchFamily="34" charset="0"/>
                <a:sym typeface="Symbol" panose="05050102010706020507" pitchFamily="18" charset="2"/>
              </a:rPr>
              <a:t>0</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n</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2</a:t>
            </a:r>
            <a:r>
              <a:rPr lang="en-US" altLang="en-US" sz="2000" i="1" baseline="30000" dirty="0">
                <a:latin typeface="Trebuchet MS" panose="020B0603020202020204" pitchFamily="34" charset="0"/>
                <a:sym typeface="Symbol" panose="05050102010706020507" pitchFamily="18" charset="2"/>
              </a:rPr>
              <a:t>i</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2</a:t>
            </a:r>
            <a:r>
              <a:rPr lang="en-US" altLang="en-US" sz="2000" baseline="30000" dirty="0">
                <a:latin typeface="Trebuchet MS" panose="020B0603020202020204" pitchFamily="34" charset="0"/>
                <a:sym typeface="Symbol" panose="05050102010706020507" pitchFamily="18" charset="2"/>
              </a:rPr>
              <a:t>0 </a:t>
            </a:r>
            <a:r>
              <a:rPr lang="en-US" altLang="en-US" sz="2000" dirty="0">
                <a:latin typeface="Trebuchet MS" panose="020B0603020202020204" pitchFamily="34" charset="0"/>
                <a:sym typeface="Symbol" panose="05050102010706020507" pitchFamily="18" charset="2"/>
              </a:rPr>
              <a:t>+ 2</a:t>
            </a:r>
            <a:r>
              <a:rPr lang="en-US" altLang="en-US" sz="2000" baseline="30000" dirty="0">
                <a:latin typeface="Trebuchet MS" panose="020B0603020202020204" pitchFamily="34" charset="0"/>
                <a:sym typeface="Symbol" panose="05050102010706020507" pitchFamily="18" charset="2"/>
              </a:rPr>
              <a:t>1 </a:t>
            </a:r>
            <a:r>
              <a:rPr lang="en-US" altLang="en-US" sz="2000" dirty="0">
                <a:latin typeface="Trebuchet MS" panose="020B0603020202020204" pitchFamily="34" charset="0"/>
                <a:sym typeface="Symbol" panose="05050102010706020507" pitchFamily="18" charset="2"/>
              </a:rPr>
              <a:t>+…+ 2</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2</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+1</a:t>
            </a:r>
            <a:r>
              <a:rPr lang="en-US" altLang="en-US" sz="2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rPr>
              <a:t>-</a:t>
            </a:r>
            <a:r>
              <a:rPr lang="en-US" altLang="en-US" sz="2000" dirty="0">
                <a:latin typeface="Trebuchet MS" panose="020B0603020202020204" pitchFamily="34" charset="0"/>
                <a:sym typeface="Symbol" panose="05050102010706020507" pitchFamily="18" charset="2"/>
              </a:rPr>
              <a:t> 1  (2</a:t>
            </a:r>
            <a:r>
              <a:rPr lang="en-US" altLang="en-US" sz="2000" i="1" baseline="30000" dirty="0">
                <a:latin typeface="Trebuchet MS" panose="020B0603020202020204" pitchFamily="34" charset="0"/>
                <a:sym typeface="Symbol" panose="05050102010706020507" pitchFamily="18" charset="2"/>
              </a:rPr>
              <a:t>n</a:t>
            </a:r>
            <a:r>
              <a:rPr lang="en-US" altLang="en-US" sz="2000" baseline="30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a:t>
            </a:r>
            <a:r>
              <a:rPr lang="en-US" altLang="en-US" sz="2000" b="0" dirty="0">
                <a:latin typeface="Trebuchet MS" panose="020B0603020202020204" pitchFamily="34" charset="0"/>
                <a:sym typeface="Symbol" panose="05050102010706020507" pitchFamily="18" charset="2"/>
              </a:rPr>
              <a:t> </a:t>
            </a:r>
            <a:br>
              <a:rPr lang="en-US" altLang="en-US" sz="2000" dirty="0">
                <a:latin typeface="Trebuchet MS" panose="020B0603020202020204" pitchFamily="34" charset="0"/>
                <a:sym typeface="Symbol" panose="05050102010706020507" pitchFamily="18" charset="2"/>
              </a:rPr>
            </a:br>
            <a:endParaRPr lang="en-US" altLang="en-US" sz="2000" dirty="0">
              <a:latin typeface="Trebuchet MS" panose="020B0603020202020204" pitchFamily="34" charset="0"/>
              <a:sym typeface="Symbol" panose="05050102010706020507" pitchFamily="18" charset="2"/>
            </a:endParaRPr>
          </a:p>
          <a:p>
            <a:pPr>
              <a:buFont typeface="Monotype Sorts" pitchFamily="2" charset="2"/>
              <a:buNone/>
            </a:pPr>
            <a:r>
              <a:rPr lang="en-US" altLang="en-US" sz="2000" dirty="0">
                <a:latin typeface="Trebuchet MS" panose="020B0603020202020204" pitchFamily="34" charset="0"/>
                <a:sym typeface="Symbol" panose="05050102010706020507" pitchFamily="18" charset="2"/>
              </a:rPr>
              <a:t>(</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b</a:t>
            </a:r>
            <a:r>
              <a:rPr lang="en-US" altLang="en-US" sz="2000" i="1" baseline="-25000" dirty="0">
                <a:latin typeface="Trebuchet MS" panose="020B0603020202020204" pitchFamily="34" charset="0"/>
                <a:sym typeface="Symbol" panose="05050102010706020507" pitchFamily="18" charset="2"/>
              </a:rPr>
              <a:t>i </a:t>
            </a:r>
            <a:r>
              <a:rPr lang="en-US" altLang="en-US" sz="2000" dirty="0">
                <a:latin typeface="Trebuchet MS" panose="020B0603020202020204" pitchFamily="34" charset="0"/>
                <a:sym typeface="Symbol" panose="05050102010706020507" pitchFamily="18" charset="2"/>
              </a:rPr>
              <a:t>) = </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cs typeface="Times New Roman" panose="02020603050405020304" pitchFamily="18" charset="0"/>
                <a:sym typeface="Symbol" panose="05050102010706020507" pitchFamily="18" charset="2"/>
              </a:rPr>
              <a:t>±</a:t>
            </a:r>
            <a:r>
              <a:rPr lang="en-US" altLang="en-US" sz="2000" dirty="0">
                <a:latin typeface="Trebuchet MS" panose="020B0603020202020204" pitchFamily="34" charset="0"/>
                <a:sym typeface="Symbol" panose="05050102010706020507" pitchFamily="18" charset="2"/>
              </a:rPr>
              <a:t> </a:t>
            </a:r>
            <a:r>
              <a:rPr lang="en-US" altLang="en-US" sz="2000" i="1" dirty="0">
                <a:latin typeface="Trebuchet MS" panose="020B0603020202020204" pitchFamily="34" charset="0"/>
                <a:sym typeface="Symbol" panose="05050102010706020507" pitchFamily="18" charset="2"/>
              </a:rPr>
              <a:t>b</a:t>
            </a:r>
            <a:r>
              <a:rPr lang="en-US" altLang="en-US" sz="2000" i="1" baseline="-25000" dirty="0">
                <a:latin typeface="Trebuchet MS" panose="020B0603020202020204" pitchFamily="34" charset="0"/>
                <a:sym typeface="Symbol" panose="05050102010706020507" pitchFamily="18" charset="2"/>
              </a:rPr>
              <a:t>i         </a:t>
            </a:r>
            <a:r>
              <a:rPr lang="en-US" altLang="en-US" sz="2000" dirty="0">
                <a:latin typeface="Trebuchet MS" panose="020B0603020202020204" pitchFamily="34" charset="0"/>
                <a:sym typeface="Symbol" panose="05050102010706020507" pitchFamily="18" charset="2"/>
              </a:rPr>
              <a:t></a:t>
            </a:r>
            <a:r>
              <a:rPr lang="en-US" altLang="en-US" sz="2000" i="1" dirty="0" err="1">
                <a:latin typeface="Trebuchet MS" panose="020B0603020202020204" pitchFamily="34" charset="0"/>
                <a:sym typeface="Symbol" panose="05050102010706020507" pitchFamily="18" charset="2"/>
              </a:rPr>
              <a:t>ca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a:t>
            </a:r>
            <a:r>
              <a:rPr lang="en-US" altLang="en-US" sz="2000" i="1" dirty="0" err="1">
                <a:latin typeface="Trebuchet MS" panose="020B0603020202020204" pitchFamily="34" charset="0"/>
                <a:sym typeface="Symbol" panose="05050102010706020507" pitchFamily="18" charset="2"/>
              </a:rPr>
              <a:t>c</a:t>
            </a:r>
            <a:r>
              <a:rPr lang="en-US" altLang="en-US" sz="2000" dirty="0" err="1">
                <a:latin typeface="Trebuchet MS" panose="020B0603020202020204" pitchFamily="34" charset="0"/>
                <a:sym typeface="Symbol" panose="05050102010706020507" pitchFamily="18" charset="2"/>
              </a:rPr>
              <a:t></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l</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u</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 </a:t>
            </a:r>
            <a:r>
              <a:rPr lang="en-US" altLang="en-US" sz="2000" i="1" baseline="-25000" dirty="0" err="1">
                <a:latin typeface="Trebuchet MS" panose="020B0603020202020204" pitchFamily="34" charset="0"/>
                <a:sym typeface="Symbol" panose="05050102010706020507" pitchFamily="18" charset="2"/>
              </a:rPr>
              <a:t>l</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err="1">
                <a:latin typeface="Trebuchet MS" panose="020B0603020202020204" pitchFamily="34" charset="0"/>
                <a:sym typeface="Symbol" panose="05050102010706020507" pitchFamily="18" charset="2"/>
              </a:rPr>
              <a:t></a:t>
            </a:r>
            <a:r>
              <a:rPr lang="en-US" altLang="en-US" sz="2000" i="1" baseline="-25000" dirty="0" err="1">
                <a:latin typeface="Trebuchet MS" panose="020B0603020202020204" pitchFamily="34" charset="0"/>
                <a:sym typeface="Symbol" panose="05050102010706020507" pitchFamily="18" charset="2"/>
              </a:rPr>
              <a:t>m</a:t>
            </a:r>
            <a:r>
              <a:rPr lang="en-US" altLang="en-US" sz="2000" i="1" dirty="0" err="1">
                <a:latin typeface="Trebuchet MS" panose="020B0603020202020204" pitchFamily="34" charset="0"/>
                <a:sym typeface="Symbol" panose="05050102010706020507" pitchFamily="18" charset="2"/>
              </a:rPr>
              <a:t>a</a:t>
            </a:r>
            <a:r>
              <a:rPr lang="en-US" altLang="en-US" sz="2000" i="1" baseline="-25000" dirty="0" err="1">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r>
              <a:rPr lang="en-US" altLang="en-US" sz="2000" dirty="0">
                <a:latin typeface="Trebuchet MS" panose="020B0603020202020204" pitchFamily="34" charset="0"/>
                <a:sym typeface="Symbol" panose="05050102010706020507" pitchFamily="18" charset="2"/>
              </a:rPr>
              <a:t>+ </a:t>
            </a:r>
            <a:r>
              <a:rPr lang="en-US" altLang="en-US" sz="2000" i="1" baseline="-25000" dirty="0">
                <a:latin typeface="Trebuchet MS" panose="020B0603020202020204" pitchFamily="34" charset="0"/>
                <a:sym typeface="Symbol" panose="05050102010706020507" pitchFamily="18" charset="2"/>
              </a:rPr>
              <a:t>m</a:t>
            </a:r>
            <a:r>
              <a:rPr lang="en-US" altLang="en-US" sz="2000" baseline="-25000" dirty="0">
                <a:latin typeface="Trebuchet MS" panose="020B0603020202020204" pitchFamily="34" charset="0"/>
                <a:sym typeface="Symbol" panose="05050102010706020507" pitchFamily="18" charset="2"/>
              </a:rPr>
              <a:t>+1</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a:t>
            </a:r>
            <a:r>
              <a:rPr lang="en-US" altLang="en-US" sz="2000" i="1" baseline="-25000" dirty="0">
                <a:latin typeface="Trebuchet MS" panose="020B0603020202020204" pitchFamily="34" charset="0"/>
                <a:sym typeface="Symbol" panose="05050102010706020507" pitchFamily="18" charset="2"/>
              </a:rPr>
              <a:t>u</a:t>
            </a:r>
            <a:r>
              <a:rPr lang="en-US" altLang="en-US" sz="2000" i="1" dirty="0">
                <a:latin typeface="Trebuchet MS" panose="020B0603020202020204" pitchFamily="34" charset="0"/>
                <a:sym typeface="Symbol" panose="05050102010706020507" pitchFamily="18" charset="2"/>
              </a:rPr>
              <a:t>a</a:t>
            </a:r>
            <a:r>
              <a:rPr lang="en-US" altLang="en-US" sz="2000" i="1" baseline="-25000" dirty="0">
                <a:latin typeface="Trebuchet MS" panose="020B0603020202020204" pitchFamily="34" charset="0"/>
                <a:sym typeface="Symbol" panose="05050102010706020507" pitchFamily="18" charset="2"/>
              </a:rPr>
              <a:t>i</a:t>
            </a:r>
            <a:r>
              <a:rPr lang="en-US" altLang="en-US" sz="2000" baseline="-25000" dirty="0">
                <a:latin typeface="Trebuchet MS" panose="020B0603020202020204" pitchFamily="34" charset="0"/>
                <a:sym typeface="Symbol" panose="05050102010706020507" pitchFamily="18" charset="2"/>
              </a:rPr>
              <a:t> </a:t>
            </a:r>
          </a:p>
        </p:txBody>
      </p:sp>
    </p:spTree>
    <p:extLst>
      <p:ext uri="{BB962C8B-B14F-4D97-AF65-F5344CB8AC3E}">
        <p14:creationId xmlns:p14="http://schemas.microsoft.com/office/powerpoint/2010/main" val="3825674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0" y="-1"/>
            <a:ext cx="12192000" cy="870155"/>
          </a:xfrm>
        </p:spPr>
        <p:txBody>
          <a:bodyPr/>
          <a:lstStyle/>
          <a:p>
            <a:pPr algn="ctr"/>
            <a:r>
              <a:rPr lang="en-US" altLang="en-US" dirty="0">
                <a:latin typeface="Trebuchet MS" panose="020B0603020202020204" pitchFamily="34" charset="0"/>
              </a:rPr>
              <a:t>Example 1: Maximum element</a:t>
            </a:r>
          </a:p>
        </p:txBody>
      </p:sp>
      <p:sp>
        <p:nvSpPr>
          <p:cNvPr id="336899" name="Rectangle 3"/>
          <p:cNvSpPr>
            <a:spLocks noGrp="1" noChangeArrowheads="1"/>
          </p:cNvSpPr>
          <p:nvPr>
            <p:ph type="body" sz="half" idx="1"/>
          </p:nvPr>
        </p:nvSpPr>
        <p:spPr/>
        <p:txBody>
          <a:bodyPr/>
          <a:lstStyle/>
          <a:p>
            <a:pPr>
              <a:buFont typeface="Monotype Sorts" pitchFamily="2" charset="2"/>
              <a:buNone/>
            </a:pPr>
            <a:endParaRPr lang="en-US" altLang="en-US" sz="2000">
              <a:cs typeface="Times New Roman" panose="02020603050405020304" pitchFamily="18" charset="0"/>
            </a:endParaRPr>
          </a:p>
          <a:p>
            <a:endParaRPr lang="en-US" altLang="en-US" sz="2000"/>
          </a:p>
        </p:txBody>
      </p:sp>
      <p:pic>
        <p:nvPicPr>
          <p:cNvPr id="336900" name="Picture 4" descr="2_3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1575621"/>
            <a:ext cx="8077200" cy="338137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962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0" y="0"/>
            <a:ext cx="12192000" cy="1456267"/>
          </a:xfrm>
        </p:spPr>
        <p:txBody>
          <a:bodyPr>
            <a:normAutofit/>
          </a:bodyPr>
          <a:lstStyle/>
          <a:p>
            <a:pPr algn="ctr"/>
            <a:r>
              <a:rPr lang="en-US" altLang="en-US" sz="3200" dirty="0">
                <a:latin typeface="Trebuchet MS" panose="020B0603020202020204" pitchFamily="34" charset="0"/>
              </a:rPr>
              <a:t>Euclid’s Algorithm</a:t>
            </a:r>
          </a:p>
        </p:txBody>
      </p:sp>
      <p:sp>
        <p:nvSpPr>
          <p:cNvPr id="157699" name="Rectangle 3"/>
          <p:cNvSpPr>
            <a:spLocks noGrp="1" noChangeArrowheads="1"/>
          </p:cNvSpPr>
          <p:nvPr>
            <p:ph idx="1"/>
          </p:nvPr>
        </p:nvSpPr>
        <p:spPr>
          <a:xfrm>
            <a:off x="2133600" y="1266826"/>
            <a:ext cx="8534400" cy="5286375"/>
          </a:xfrm>
        </p:spPr>
        <p:txBody>
          <a:bodyPr>
            <a:normAutofit/>
          </a:bodyPr>
          <a:lstStyle/>
          <a:p>
            <a:pPr>
              <a:buFont typeface="Monotype Sorts" pitchFamily="2" charset="2"/>
              <a:buNone/>
            </a:pPr>
            <a:r>
              <a:rPr lang="en-US" altLang="en-US" sz="2400" i="1" dirty="0">
                <a:latin typeface="Trebuchet MS" panose="020B0603020202020204" pitchFamily="34" charset="0"/>
              </a:rPr>
              <a:t>Problem: Find gcd(m,n), the greatest common divisor of two nonnegative, not both zero integers m and n</a:t>
            </a:r>
          </a:p>
          <a:p>
            <a:pPr>
              <a:buFont typeface="Monotype Sorts" pitchFamily="2" charset="2"/>
              <a:buNone/>
            </a:pPr>
            <a:endParaRPr lang="en-US" altLang="en-US" sz="2000" dirty="0">
              <a:latin typeface="Trebuchet MS" panose="020B0603020202020204" pitchFamily="34" charset="0"/>
            </a:endParaRPr>
          </a:p>
          <a:p>
            <a:pPr>
              <a:buFont typeface="Monotype Sorts" pitchFamily="2" charset="2"/>
              <a:buNone/>
            </a:pPr>
            <a:r>
              <a:rPr lang="en-US" altLang="en-US" sz="2000" dirty="0">
                <a:latin typeface="Trebuchet MS" panose="020B0603020202020204" pitchFamily="34" charset="0"/>
              </a:rPr>
              <a:t>Euclid’s algorithm is based on repeated application of equality</a:t>
            </a:r>
          </a:p>
          <a:p>
            <a:pPr>
              <a:buFont typeface="Monotype Sorts" pitchFamily="2" charset="2"/>
              <a:buNone/>
            </a:pPr>
            <a:r>
              <a:rPr lang="en-US" altLang="en-US" sz="3200" dirty="0">
                <a:latin typeface="Trebuchet MS" panose="020B0603020202020204" pitchFamily="34" charset="0"/>
              </a:rPr>
              <a:t>gcd(</a:t>
            </a:r>
            <a:r>
              <a:rPr lang="en-US" altLang="en-US" sz="3200" i="1" dirty="0">
                <a:latin typeface="Trebuchet MS" panose="020B0603020202020204" pitchFamily="34" charset="0"/>
              </a:rPr>
              <a:t>m,n</a:t>
            </a:r>
            <a:r>
              <a:rPr lang="en-US" altLang="en-US" sz="3200" dirty="0">
                <a:latin typeface="Trebuchet MS" panose="020B0603020202020204" pitchFamily="34" charset="0"/>
              </a:rPr>
              <a:t>) = gcd(</a:t>
            </a:r>
            <a:r>
              <a:rPr lang="en-US" altLang="en-US" sz="3200" i="1" dirty="0">
                <a:latin typeface="Trebuchet MS" panose="020B0603020202020204" pitchFamily="34" charset="0"/>
              </a:rPr>
              <a:t>n, m </a:t>
            </a:r>
            <a:r>
              <a:rPr lang="en-US" altLang="en-US" sz="3200" dirty="0">
                <a:latin typeface="Trebuchet MS" panose="020B0603020202020204" pitchFamily="34" charset="0"/>
              </a:rPr>
              <a:t>mod </a:t>
            </a:r>
            <a:r>
              <a:rPr lang="en-US" altLang="en-US" sz="3200" i="1" dirty="0">
                <a:latin typeface="Trebuchet MS" panose="020B0603020202020204" pitchFamily="34" charset="0"/>
              </a:rPr>
              <a:t>n</a:t>
            </a:r>
            <a:r>
              <a:rPr lang="en-US" altLang="en-US" sz="3200" dirty="0">
                <a:latin typeface="Trebuchet MS" panose="020B0603020202020204" pitchFamily="34" charset="0"/>
              </a:rPr>
              <a:t>)</a:t>
            </a:r>
          </a:p>
          <a:p>
            <a:pPr>
              <a:buFont typeface="Monotype Sorts" pitchFamily="2" charset="2"/>
              <a:buNone/>
            </a:pPr>
            <a:r>
              <a:rPr lang="en-US" altLang="en-US" sz="2000" dirty="0">
                <a:latin typeface="Trebuchet MS" panose="020B0603020202020204" pitchFamily="34" charset="0"/>
              </a:rPr>
              <a:t>until the second number becomes 0, which makes the problem</a:t>
            </a:r>
          </a:p>
          <a:p>
            <a:pPr>
              <a:buFont typeface="Monotype Sorts" pitchFamily="2" charset="2"/>
              <a:buNone/>
            </a:pPr>
            <a:r>
              <a:rPr lang="en-US" altLang="en-US" sz="2000" dirty="0">
                <a:latin typeface="Trebuchet MS" panose="020B0603020202020204" pitchFamily="34" charset="0"/>
              </a:rPr>
              <a:t>trivial.</a:t>
            </a:r>
          </a:p>
          <a:p>
            <a:pPr>
              <a:buFont typeface="Monotype Sorts" pitchFamily="2" charset="2"/>
              <a:buNone/>
            </a:pPr>
            <a:endParaRPr lang="en-US" altLang="en-US" sz="2000" dirty="0">
              <a:latin typeface="Trebuchet MS" panose="020B0603020202020204" pitchFamily="34" charset="0"/>
            </a:endParaRPr>
          </a:p>
          <a:p>
            <a:pPr>
              <a:buFont typeface="Monotype Sorts" pitchFamily="2" charset="2"/>
              <a:buNone/>
            </a:pPr>
            <a:r>
              <a:rPr lang="en-US" altLang="en-US" sz="2000" dirty="0">
                <a:latin typeface="Trebuchet MS" panose="020B0603020202020204" pitchFamily="34" charset="0"/>
              </a:rPr>
              <a:t>Example: gcd(60,24) = gcd(24,12) = gcd(12,0) = 12</a:t>
            </a: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D7A437C5-8877-4CFF-A167-9D42406795D0}" type="slidenum">
              <a:rPr lang="en-US" altLang="en-US"/>
              <a:pPr/>
              <a:t>5</a:t>
            </a:fld>
            <a:endParaRPr lang="en-US" altLang="en-US" dirty="0"/>
          </a:p>
        </p:txBody>
      </p:sp>
    </p:spTree>
    <p:extLst>
      <p:ext uri="{BB962C8B-B14F-4D97-AF65-F5344CB8AC3E}">
        <p14:creationId xmlns:p14="http://schemas.microsoft.com/office/powerpoint/2010/main" val="12508644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0" y="-1"/>
            <a:ext cx="12192000" cy="796413"/>
          </a:xfrm>
        </p:spPr>
        <p:txBody>
          <a:bodyPr>
            <a:normAutofit/>
          </a:bodyPr>
          <a:lstStyle/>
          <a:p>
            <a:pPr algn="ctr"/>
            <a:r>
              <a:rPr lang="en-US" altLang="en-US" dirty="0">
                <a:latin typeface="Trebuchet MS" panose="020B0603020202020204" pitchFamily="34" charset="0"/>
              </a:rPr>
              <a:t>Example 2: Element uniqueness problem</a:t>
            </a:r>
          </a:p>
        </p:txBody>
      </p:sp>
      <p:pic>
        <p:nvPicPr>
          <p:cNvPr id="340996" name="Picture 4" descr="2_3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75620"/>
            <a:ext cx="8153400" cy="3257550"/>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152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0" y="1"/>
            <a:ext cx="12192000" cy="988142"/>
          </a:xfrm>
        </p:spPr>
        <p:txBody>
          <a:bodyPr/>
          <a:lstStyle/>
          <a:p>
            <a:pPr algn="ctr"/>
            <a:r>
              <a:rPr lang="en-US" altLang="en-US" dirty="0">
                <a:latin typeface="Trebuchet MS" panose="020B0603020202020204" pitchFamily="34" charset="0"/>
              </a:rPr>
              <a:t>Example 3: Matrix multiplication</a:t>
            </a:r>
          </a:p>
        </p:txBody>
      </p:sp>
      <p:pic>
        <p:nvPicPr>
          <p:cNvPr id="344068" name="Picture 4" descr="2_3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752600"/>
            <a:ext cx="8305800" cy="3252788"/>
          </a:xfrm>
          <a:solidFill>
            <a:schemeClr val="tx1"/>
          </a:solidFill>
          <a:ln>
            <a:solidFill>
              <a:schemeClr val="tx1"/>
            </a:solidFill>
            <a:miter lim="800000"/>
            <a:headEnd/>
            <a:tailEnd/>
          </a:ln>
        </p:spPr>
      </p:pic>
    </p:spTree>
    <p:extLst>
      <p:ext uri="{BB962C8B-B14F-4D97-AF65-F5344CB8AC3E}">
        <p14:creationId xmlns:p14="http://schemas.microsoft.com/office/powerpoint/2010/main" val="4046872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0" y="0"/>
            <a:ext cx="12192000" cy="825910"/>
          </a:xfrm>
        </p:spPr>
        <p:txBody>
          <a:bodyPr/>
          <a:lstStyle/>
          <a:p>
            <a:pPr algn="ctr"/>
            <a:r>
              <a:rPr lang="en-US" altLang="en-US" dirty="0">
                <a:latin typeface="Trebuchet MS" panose="020B0603020202020204" pitchFamily="34" charset="0"/>
              </a:rPr>
              <a:t>Example 4:  Gaussian elimination</a:t>
            </a:r>
          </a:p>
        </p:txBody>
      </p:sp>
      <p:sp>
        <p:nvSpPr>
          <p:cNvPr id="297987" name="Rectangle 3"/>
          <p:cNvSpPr>
            <a:spLocks noGrp="1" noChangeArrowheads="1"/>
          </p:cNvSpPr>
          <p:nvPr>
            <p:ph type="body" idx="1"/>
          </p:nvPr>
        </p:nvSpPr>
        <p:spPr>
          <a:xfrm>
            <a:off x="2057400" y="1219201"/>
            <a:ext cx="8167688" cy="4905375"/>
          </a:xfrm>
        </p:spPr>
        <p:txBody>
          <a:bodyPr/>
          <a:lstStyle/>
          <a:p>
            <a:pPr marL="0" indent="0">
              <a:buNone/>
            </a:pPr>
            <a:r>
              <a:rPr lang="en-US" altLang="en-US" b="1" dirty="0">
                <a:latin typeface="Trebuchet MS" panose="020B0603020202020204" pitchFamily="34" charset="0"/>
              </a:rPr>
              <a:t>ALGORITHM</a:t>
            </a:r>
            <a:r>
              <a:rPr lang="en-US" altLang="en-US" i="1" dirty="0">
                <a:latin typeface="Trebuchet MS" panose="020B0603020202020204" pitchFamily="34" charset="0"/>
              </a:rPr>
              <a:t> </a:t>
            </a:r>
            <a:r>
              <a:rPr lang="en-US" altLang="en-US" b="0" i="1" dirty="0" err="1">
                <a:latin typeface="Trebuchet MS" panose="020B0603020202020204" pitchFamily="34" charset="0"/>
              </a:rPr>
              <a:t>GaussianElimination</a:t>
            </a:r>
            <a:r>
              <a:rPr lang="en-US" altLang="en-US" b="0" dirty="0">
                <a:latin typeface="Trebuchet MS" panose="020B0603020202020204" pitchFamily="34" charset="0"/>
              </a:rPr>
              <a:t>(</a:t>
            </a:r>
            <a:r>
              <a:rPr lang="en-US" altLang="en-US" b="0" i="1" dirty="0">
                <a:latin typeface="Trebuchet MS" panose="020B0603020202020204" pitchFamily="34" charset="0"/>
              </a:rPr>
              <a:t>A</a:t>
            </a:r>
            <a:r>
              <a:rPr lang="en-US" altLang="en-US" b="0" dirty="0">
                <a:latin typeface="Trebuchet MS" panose="020B0603020202020204" pitchFamily="34" charset="0"/>
              </a:rPr>
              <a:t>[0..</a:t>
            </a:r>
            <a:r>
              <a:rPr lang="en-US" altLang="en-US" b="0" i="1" dirty="0">
                <a:latin typeface="Trebuchet MS" panose="020B0603020202020204" pitchFamily="34" charset="0"/>
              </a:rPr>
              <a:t>n</a:t>
            </a:r>
            <a:r>
              <a:rPr lang="en-US" altLang="en-US" dirty="0">
                <a:latin typeface="Trebuchet MS" panose="020B0603020202020204" pitchFamily="34" charset="0"/>
              </a:rPr>
              <a:t>-</a:t>
            </a:r>
            <a:r>
              <a:rPr lang="en-US" altLang="en-US" b="0" dirty="0">
                <a:latin typeface="Trebuchet MS" panose="020B0603020202020204" pitchFamily="34" charset="0"/>
              </a:rPr>
              <a:t>1,0..</a:t>
            </a:r>
            <a:r>
              <a:rPr lang="en-US" altLang="en-US" b="0" i="1" dirty="0">
                <a:latin typeface="Trebuchet MS" panose="020B0603020202020204" pitchFamily="34" charset="0"/>
              </a:rPr>
              <a:t>n</a:t>
            </a:r>
            <a:r>
              <a:rPr lang="en-US" altLang="en-US" b="0" dirty="0">
                <a:latin typeface="Trebuchet MS" panose="020B0603020202020204" pitchFamily="34" charset="0"/>
              </a:rPr>
              <a:t>])</a:t>
            </a:r>
          </a:p>
          <a:p>
            <a:pPr marL="0" indent="0">
              <a:buNone/>
            </a:pPr>
            <a:r>
              <a:rPr lang="en-US" altLang="en-US" b="0" dirty="0">
                <a:latin typeface="Trebuchet MS" panose="020B0603020202020204" pitchFamily="34" charset="0"/>
              </a:rPr>
              <a:t>//Implements Gaussian elimination of an </a:t>
            </a:r>
            <a:r>
              <a:rPr lang="en-US" altLang="en-US" b="0" i="1" dirty="0">
                <a:latin typeface="Trebuchet MS" panose="020B0603020202020204" pitchFamily="34" charset="0"/>
              </a:rPr>
              <a:t>n-</a:t>
            </a:r>
            <a:r>
              <a:rPr lang="en-US" altLang="en-US" b="0" dirty="0">
                <a:latin typeface="Trebuchet MS" panose="020B0603020202020204" pitchFamily="34" charset="0"/>
              </a:rPr>
              <a:t>by</a:t>
            </a:r>
            <a:r>
              <a:rPr lang="en-US" altLang="en-US" b="0" i="1" dirty="0">
                <a:latin typeface="Trebuchet MS" panose="020B0603020202020204" pitchFamily="34" charset="0"/>
              </a:rPr>
              <a:t>-</a:t>
            </a:r>
            <a:r>
              <a:rPr lang="en-US" altLang="en-US" b="0" dirty="0">
                <a:latin typeface="Trebuchet MS" panose="020B0603020202020204" pitchFamily="34" charset="0"/>
              </a:rPr>
              <a:t>(</a:t>
            </a:r>
            <a:r>
              <a:rPr lang="en-US" altLang="en-US" b="0" i="1" dirty="0">
                <a:latin typeface="Trebuchet MS" panose="020B0603020202020204" pitchFamily="34" charset="0"/>
              </a:rPr>
              <a:t>n</a:t>
            </a:r>
            <a:r>
              <a:rPr lang="en-US" altLang="en-US" b="0" dirty="0">
                <a:latin typeface="Trebuchet MS" panose="020B0603020202020204" pitchFamily="34" charset="0"/>
              </a:rPr>
              <a:t>+1) matrix</a:t>
            </a:r>
            <a:r>
              <a:rPr lang="en-US" altLang="en-US" dirty="0">
                <a:latin typeface="Trebuchet MS" panose="020B0603020202020204" pitchFamily="34" charset="0"/>
              </a:rPr>
              <a:t> </a:t>
            </a:r>
            <a:r>
              <a:rPr lang="en-US" altLang="en-US" i="1" dirty="0">
                <a:latin typeface="Trebuchet MS" panose="020B0603020202020204" pitchFamily="34" charset="0"/>
              </a:rPr>
              <a:t>A</a:t>
            </a:r>
          </a:p>
          <a:p>
            <a:pPr marL="0" indent="0">
              <a:buNone/>
            </a:pPr>
            <a:r>
              <a:rPr lang="en-US" altLang="en-US" dirty="0">
                <a:latin typeface="Trebuchet MS" panose="020B0603020202020204" pitchFamily="34" charset="0"/>
              </a:rPr>
              <a:t>for</a:t>
            </a:r>
            <a:r>
              <a:rPr lang="en-US" altLang="en-US" b="0" dirty="0">
                <a:latin typeface="Trebuchet MS" panose="020B0603020202020204" pitchFamily="34" charset="0"/>
              </a:rPr>
              <a:t> </a:t>
            </a:r>
            <a:r>
              <a:rPr lang="en-US" altLang="en-US" b="0" i="1" dirty="0" err="1">
                <a:latin typeface="Trebuchet MS" panose="020B0603020202020204" pitchFamily="34" charset="0"/>
              </a:rPr>
              <a:t>i</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i="1" dirty="0">
                <a:latin typeface="Trebuchet MS" panose="020B0603020202020204" pitchFamily="34" charset="0"/>
                <a:sym typeface="Symbol" panose="05050102010706020507" pitchFamily="18" charset="2"/>
              </a:rPr>
              <a:t>  </a:t>
            </a:r>
            <a:r>
              <a:rPr lang="en-US" altLang="en-US" b="0" dirty="0">
                <a:latin typeface="Trebuchet MS" panose="020B0603020202020204" pitchFamily="34" charset="0"/>
                <a:sym typeface="Symbol" panose="05050102010706020507" pitchFamily="18" charset="2"/>
              </a:rPr>
              <a:t>0</a:t>
            </a:r>
            <a:r>
              <a:rPr lang="en-US" altLang="en-US" dirty="0">
                <a:latin typeface="Trebuchet MS" panose="020B0603020202020204" pitchFamily="34" charset="0"/>
                <a:sym typeface="Symbol" panose="05050102010706020507" pitchFamily="18" charset="2"/>
              </a:rPr>
              <a:t> to</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n </a:t>
            </a:r>
            <a:r>
              <a:rPr lang="en-US" altLang="en-US" dirty="0">
                <a:latin typeface="Trebuchet MS" panose="020B0603020202020204" pitchFamily="34" charset="0"/>
              </a:rPr>
              <a:t>-</a:t>
            </a:r>
            <a:r>
              <a:rPr lang="en-US" altLang="en-US" b="0" i="1" dirty="0">
                <a:latin typeface="Trebuchet MS" panose="020B0603020202020204" pitchFamily="34" charset="0"/>
                <a:sym typeface="Symbol" panose="05050102010706020507" pitchFamily="18" charset="2"/>
              </a:rPr>
              <a:t> </a:t>
            </a:r>
            <a:r>
              <a:rPr lang="en-US" altLang="en-US" b="0" dirty="0">
                <a:latin typeface="Trebuchet MS" panose="020B0603020202020204" pitchFamily="34" charset="0"/>
                <a:sym typeface="Symbol" panose="05050102010706020507" pitchFamily="18" charset="2"/>
              </a:rPr>
              <a:t>2</a:t>
            </a:r>
            <a:r>
              <a:rPr lang="en-US" altLang="en-US" dirty="0">
                <a:latin typeface="Trebuchet MS" panose="020B0603020202020204" pitchFamily="34" charset="0"/>
                <a:sym typeface="Symbol" panose="05050102010706020507" pitchFamily="18" charset="2"/>
              </a:rPr>
              <a:t> do</a:t>
            </a:r>
            <a:br>
              <a:rPr lang="en-US" altLang="en-US" b="0" dirty="0">
                <a:latin typeface="Trebuchet MS" panose="020B0603020202020204" pitchFamily="34" charset="0"/>
                <a:sym typeface="Symbol" panose="05050102010706020507" pitchFamily="18" charset="2"/>
              </a:rPr>
            </a:br>
            <a:r>
              <a:rPr lang="en-US" altLang="en-US" b="0"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rPr>
              <a:t>for </a:t>
            </a:r>
            <a:r>
              <a:rPr lang="en-US" altLang="en-US" b="0" i="1" dirty="0">
                <a:latin typeface="Trebuchet MS" panose="020B0603020202020204" pitchFamily="34" charset="0"/>
              </a:rPr>
              <a:t>j</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i="1" dirty="0">
                <a:latin typeface="Trebuchet MS" panose="020B0603020202020204" pitchFamily="34" charset="0"/>
                <a:sym typeface="Symbol" panose="05050102010706020507" pitchFamily="18" charset="2"/>
              </a:rPr>
              <a:t>  </a:t>
            </a:r>
            <a:r>
              <a:rPr lang="en-US" altLang="en-US" b="0" i="1" dirty="0" err="1">
                <a:latin typeface="Trebuchet MS" panose="020B0603020202020204" pitchFamily="34" charset="0"/>
              </a:rPr>
              <a:t>i</a:t>
            </a:r>
            <a:r>
              <a:rPr lang="en-US" altLang="en-US" b="0" i="1" dirty="0">
                <a:latin typeface="Trebuchet MS" panose="020B0603020202020204" pitchFamily="34" charset="0"/>
              </a:rPr>
              <a:t> </a:t>
            </a:r>
            <a:r>
              <a:rPr lang="en-US" altLang="en-US" b="0" dirty="0">
                <a:latin typeface="Trebuchet MS" panose="020B0603020202020204" pitchFamily="34" charset="0"/>
              </a:rPr>
              <a:t>+ 1</a:t>
            </a:r>
            <a:r>
              <a:rPr lang="en-US" altLang="en-US" dirty="0">
                <a:latin typeface="Trebuchet MS" panose="020B0603020202020204" pitchFamily="34" charset="0"/>
                <a:sym typeface="Symbol" panose="05050102010706020507" pitchFamily="18" charset="2"/>
              </a:rPr>
              <a:t> to </a:t>
            </a:r>
            <a:r>
              <a:rPr lang="en-US" altLang="en-US" b="0" i="1" dirty="0">
                <a:latin typeface="Trebuchet MS" panose="020B0603020202020204" pitchFamily="34" charset="0"/>
                <a:sym typeface="Symbol" panose="05050102010706020507" pitchFamily="18" charset="2"/>
              </a:rPr>
              <a:t>n </a:t>
            </a:r>
            <a:r>
              <a:rPr lang="en-US" altLang="en-US" dirty="0">
                <a:latin typeface="Trebuchet MS" panose="020B0603020202020204" pitchFamily="34" charset="0"/>
              </a:rPr>
              <a:t>-</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1</a:t>
            </a:r>
            <a:r>
              <a:rPr lang="en-US" altLang="en-US" dirty="0">
                <a:latin typeface="Trebuchet MS" panose="020B0603020202020204" pitchFamily="34" charset="0"/>
                <a:sym typeface="Symbol" panose="05050102010706020507" pitchFamily="18" charset="2"/>
              </a:rPr>
              <a:t> do </a:t>
            </a:r>
            <a:br>
              <a:rPr lang="en-US" altLang="en-US" b="0" dirty="0">
                <a:latin typeface="Trebuchet MS" panose="020B0603020202020204" pitchFamily="34" charset="0"/>
                <a:sym typeface="Symbol" panose="05050102010706020507" pitchFamily="18" charset="2"/>
              </a:rPr>
            </a:br>
            <a:r>
              <a:rPr lang="en-US" altLang="en-US" b="0"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rPr>
              <a:t>for</a:t>
            </a:r>
            <a:r>
              <a:rPr lang="en-US" altLang="en-US" b="0" dirty="0">
                <a:latin typeface="Trebuchet MS" panose="020B0603020202020204" pitchFamily="34" charset="0"/>
              </a:rPr>
              <a:t> </a:t>
            </a:r>
            <a:r>
              <a:rPr lang="en-US" altLang="en-US" b="0" i="1" dirty="0">
                <a:latin typeface="Trebuchet MS" panose="020B0603020202020204" pitchFamily="34" charset="0"/>
              </a:rPr>
              <a:t>k</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i="1" dirty="0">
                <a:latin typeface="Trebuchet MS" panose="020B0603020202020204" pitchFamily="34" charset="0"/>
                <a:sym typeface="Symbol" panose="05050102010706020507" pitchFamily="18" charset="2"/>
              </a:rPr>
              <a:t>  </a:t>
            </a:r>
            <a:r>
              <a:rPr lang="en-US" altLang="en-US" b="0" i="1" dirty="0" err="1">
                <a:latin typeface="Trebuchet MS" panose="020B0603020202020204" pitchFamily="34" charset="0"/>
              </a:rPr>
              <a:t>i</a:t>
            </a:r>
            <a:r>
              <a:rPr lang="en-US" altLang="en-US" dirty="0">
                <a:latin typeface="Trebuchet MS" panose="020B0603020202020204" pitchFamily="34" charset="0"/>
                <a:sym typeface="Symbol" panose="05050102010706020507" pitchFamily="18" charset="2"/>
              </a:rPr>
              <a:t> to</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n </a:t>
            </a:r>
            <a:r>
              <a:rPr lang="en-US" altLang="en-US" dirty="0">
                <a:latin typeface="Trebuchet MS" panose="020B0603020202020204" pitchFamily="34" charset="0"/>
                <a:sym typeface="Symbol" panose="05050102010706020507" pitchFamily="18" charset="2"/>
              </a:rPr>
              <a:t>do</a:t>
            </a:r>
          </a:p>
          <a:p>
            <a:pPr marL="0" indent="0">
              <a:buNone/>
            </a:pP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A</a:t>
            </a:r>
            <a:r>
              <a:rPr lang="en-US" altLang="en-US" b="0" dirty="0">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j</a:t>
            </a:r>
            <a:r>
              <a:rPr lang="en-US" altLang="en-US" b="0" dirty="0" err="1">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k</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 A</a:t>
            </a:r>
            <a:r>
              <a:rPr lang="en-US" altLang="en-US" b="0" dirty="0">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j</a:t>
            </a:r>
            <a:r>
              <a:rPr lang="en-US" altLang="en-US" b="0" dirty="0" err="1">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k</a:t>
            </a:r>
            <a:r>
              <a:rPr lang="en-US" altLang="en-US" b="0"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rPr>
              <a:t>-</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err="1">
                <a:latin typeface="Trebuchet MS" panose="020B0603020202020204" pitchFamily="34" charset="0"/>
              </a:rPr>
              <a:t>i</a:t>
            </a:r>
            <a:r>
              <a:rPr lang="en-US" altLang="en-US" b="0" dirty="0" err="1">
                <a:latin typeface="Trebuchet MS" panose="020B0603020202020204" pitchFamily="34" charset="0"/>
              </a:rPr>
              <a:t>,</a:t>
            </a:r>
            <a:r>
              <a:rPr lang="en-US" altLang="en-US" b="0" i="1" dirty="0" err="1">
                <a:latin typeface="Trebuchet MS" panose="020B0603020202020204" pitchFamily="34" charset="0"/>
              </a:rPr>
              <a:t>k</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a:t>
            </a:r>
            <a:r>
              <a:rPr lang="en-US" altLang="en-US" b="0" dirty="0">
                <a:latin typeface="Trebuchet MS" panose="020B0603020202020204" pitchFamily="34" charset="0"/>
              </a:rPr>
              <a:t> </a:t>
            </a:r>
            <a:r>
              <a:rPr lang="en-US" altLang="en-US" b="0" i="1" dirty="0">
                <a:latin typeface="Trebuchet MS" panose="020B0603020202020204" pitchFamily="34" charset="0"/>
                <a:sym typeface="Symbol" panose="05050102010706020507" pitchFamily="18" charset="2"/>
              </a:rPr>
              <a:t>A</a:t>
            </a:r>
            <a:r>
              <a:rPr lang="en-US" altLang="en-US" b="0" dirty="0">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j</a:t>
            </a:r>
            <a:r>
              <a:rPr lang="en-US" altLang="en-US" b="0" dirty="0" err="1">
                <a:latin typeface="Trebuchet MS" panose="020B0603020202020204" pitchFamily="34" charset="0"/>
                <a:sym typeface="Symbol" panose="05050102010706020507" pitchFamily="18" charset="2"/>
              </a:rPr>
              <a:t>,</a:t>
            </a:r>
            <a:r>
              <a:rPr lang="en-US" altLang="en-US" b="0" i="1" dirty="0" err="1">
                <a:latin typeface="Trebuchet MS" panose="020B0603020202020204" pitchFamily="34" charset="0"/>
                <a:sym typeface="Symbol" panose="05050102010706020507" pitchFamily="18" charset="2"/>
              </a:rPr>
              <a:t>i</a:t>
            </a:r>
            <a:r>
              <a:rPr lang="en-US" altLang="en-US" b="0" dirty="0">
                <a:latin typeface="Trebuchet MS" panose="020B0603020202020204" pitchFamily="34" charset="0"/>
                <a:sym typeface="Symbol" panose="05050102010706020507" pitchFamily="18" charset="2"/>
              </a:rPr>
              <a:t>] /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err="1">
                <a:latin typeface="Trebuchet MS" panose="020B0603020202020204" pitchFamily="34" charset="0"/>
              </a:rPr>
              <a:t>i</a:t>
            </a:r>
            <a:r>
              <a:rPr lang="en-US" altLang="en-US" b="0" dirty="0" err="1">
                <a:latin typeface="Trebuchet MS" panose="020B0603020202020204" pitchFamily="34" charset="0"/>
              </a:rPr>
              <a:t>,</a:t>
            </a:r>
            <a:r>
              <a:rPr lang="en-US" altLang="en-US" b="0" i="1" dirty="0" err="1">
                <a:latin typeface="Trebuchet MS" panose="020B0603020202020204" pitchFamily="34" charset="0"/>
              </a:rPr>
              <a:t>i</a:t>
            </a:r>
            <a:r>
              <a:rPr lang="en-US" altLang="en-US" b="0" dirty="0">
                <a:latin typeface="Trebuchet MS" panose="020B0603020202020204" pitchFamily="34" charset="0"/>
              </a:rPr>
              <a:t>]</a:t>
            </a:r>
          </a:p>
          <a:p>
            <a:pPr marL="0" indent="0">
              <a:buNone/>
            </a:pPr>
            <a:endParaRPr lang="en-US" altLang="en-US" dirty="0">
              <a:latin typeface="Trebuchet MS" panose="020B0603020202020204" pitchFamily="34" charset="0"/>
            </a:endParaRPr>
          </a:p>
          <a:p>
            <a:pPr marL="0" indent="0">
              <a:buNone/>
            </a:pPr>
            <a:r>
              <a:rPr lang="en-US" altLang="en-US" dirty="0">
                <a:latin typeface="Trebuchet MS" panose="020B0603020202020204" pitchFamily="34" charset="0"/>
              </a:rPr>
              <a:t>Find the efficiency class and a constant factor improvement.</a:t>
            </a:r>
            <a:endParaRPr lang="en-US" altLang="en-US" b="0" dirty="0">
              <a:latin typeface="Trebuchet MS" panose="020B0603020202020204" pitchFamily="34" charset="0"/>
            </a:endParaRPr>
          </a:p>
          <a:p>
            <a:pPr marL="0" indent="0">
              <a:buNone/>
            </a:pPr>
            <a:endParaRPr lang="en-US" altLang="en-US" dirty="0">
              <a:latin typeface="Trebuchet MS" panose="020B0603020202020204" pitchFamily="34" charset="0"/>
            </a:endParaRPr>
          </a:p>
        </p:txBody>
      </p:sp>
    </p:spTree>
    <p:extLst>
      <p:ext uri="{BB962C8B-B14F-4D97-AF65-F5344CB8AC3E}">
        <p14:creationId xmlns:p14="http://schemas.microsoft.com/office/powerpoint/2010/main" val="1857668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0" y="-1"/>
            <a:ext cx="12192000" cy="1061885"/>
          </a:xfrm>
        </p:spPr>
        <p:txBody>
          <a:bodyPr/>
          <a:lstStyle/>
          <a:p>
            <a:pPr algn="ctr"/>
            <a:r>
              <a:rPr lang="en-US" altLang="en-US" dirty="0">
                <a:latin typeface="Trebuchet MS" panose="020B0603020202020204" pitchFamily="34" charset="0"/>
              </a:rPr>
              <a:t>Example 5: Counting binary digits  </a:t>
            </a:r>
          </a:p>
        </p:txBody>
      </p:sp>
      <p:sp>
        <p:nvSpPr>
          <p:cNvPr id="350211" name="Rectangle 3"/>
          <p:cNvSpPr>
            <a:spLocks noGrp="1" noChangeArrowheads="1"/>
          </p:cNvSpPr>
          <p:nvPr>
            <p:ph type="body" sz="half" idx="1"/>
          </p:nvPr>
        </p:nvSpPr>
        <p:spPr>
          <a:xfrm>
            <a:off x="2133600" y="1266826"/>
            <a:ext cx="8382000" cy="4905375"/>
          </a:xfrm>
        </p:spPr>
        <p:txBody>
          <a:bodyPr/>
          <a:lstStyle/>
          <a:p>
            <a:pPr marL="0" indent="0">
              <a:buNone/>
            </a:pPr>
            <a:endParaRPr lang="en-US" altLang="en-US" sz="2000" i="1"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p:txBody>
      </p:sp>
      <p:pic>
        <p:nvPicPr>
          <p:cNvPr id="350212" name="Picture 4" descr="2_3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133600" y="1855840"/>
            <a:ext cx="8382000" cy="295592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56708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0" y="-1"/>
            <a:ext cx="12192000" cy="1017640"/>
          </a:xfrm>
        </p:spPr>
        <p:txBody>
          <a:bodyPr>
            <a:normAutofit/>
          </a:bodyPr>
          <a:lstStyle/>
          <a:p>
            <a:pPr algn="ctr"/>
            <a:r>
              <a:rPr lang="en-US" altLang="en-US" dirty="0">
                <a:latin typeface="Trebuchet MS" panose="020B0603020202020204" pitchFamily="34" charset="0"/>
              </a:rPr>
              <a:t>Plan for Analysis of Recursive Algorithms</a:t>
            </a:r>
          </a:p>
        </p:txBody>
      </p:sp>
      <p:sp>
        <p:nvSpPr>
          <p:cNvPr id="309251" name="Rectangle 3"/>
          <p:cNvSpPr>
            <a:spLocks noGrp="1" noChangeArrowheads="1"/>
          </p:cNvSpPr>
          <p:nvPr>
            <p:ph type="body" idx="1"/>
          </p:nvPr>
        </p:nvSpPr>
        <p:spPr>
          <a:xfrm>
            <a:off x="2133600" y="1266826"/>
            <a:ext cx="8534400" cy="4905375"/>
          </a:xfrm>
        </p:spPr>
        <p:txBody>
          <a:bodyPr>
            <a:normAutofit/>
          </a:bodyPr>
          <a:lstStyle/>
          <a:p>
            <a:pPr>
              <a:lnSpc>
                <a:spcPct val="80000"/>
              </a:lnSpc>
            </a:pPr>
            <a:r>
              <a:rPr lang="en-US" altLang="en-US" sz="2000" dirty="0">
                <a:latin typeface="Trebuchet MS" panose="020B0603020202020204" pitchFamily="34" charset="0"/>
              </a:rPr>
              <a:t>Decide on  a parameter indicating an input’s size.</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Identify the algorithm’s basic operation. </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Check whether the number of times the basic op. is executed may vary on different inputs of the same size.  (If it may, the worst, average, and best cases must be investigated separately.)</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Set up a recurrence relation with an appropriate initial condition expressing the number of times the basic op. is executed.</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pPr>
              <a:lnSpc>
                <a:spcPct val="80000"/>
              </a:lnSpc>
            </a:pPr>
            <a:r>
              <a:rPr lang="en-US" altLang="en-US" sz="2000" dirty="0">
                <a:latin typeface="Trebuchet MS" panose="020B0603020202020204" pitchFamily="34" charset="0"/>
              </a:rPr>
              <a:t>Solve the recurrence (or, at the very least, establish its solution’s order of growth) by backward substitutions or another method.</a:t>
            </a:r>
          </a:p>
        </p:txBody>
      </p:sp>
    </p:spTree>
    <p:extLst>
      <p:ext uri="{BB962C8B-B14F-4D97-AF65-F5344CB8AC3E}">
        <p14:creationId xmlns:p14="http://schemas.microsoft.com/office/powerpoint/2010/main" val="1843391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0" y="0"/>
            <a:ext cx="12192000" cy="914400"/>
          </a:xfrm>
        </p:spPr>
        <p:txBody>
          <a:bodyPr/>
          <a:lstStyle/>
          <a:p>
            <a:pPr algn="ctr"/>
            <a:r>
              <a:rPr lang="en-US" altLang="en-US" dirty="0">
                <a:latin typeface="Trebuchet MS" panose="020B0603020202020204" pitchFamily="34" charset="0"/>
              </a:rPr>
              <a:t>Example 1: Recursive evaluation of </a:t>
            </a:r>
            <a:r>
              <a:rPr lang="en-US" altLang="en-US" i="1" dirty="0">
                <a:latin typeface="Trebuchet MS" panose="020B0603020202020204" pitchFamily="34" charset="0"/>
              </a:rPr>
              <a:t>n</a:t>
            </a:r>
            <a:r>
              <a:rPr lang="en-US" altLang="en-US" dirty="0">
                <a:latin typeface="Trebuchet MS" panose="020B0603020202020204" pitchFamily="34" charset="0"/>
              </a:rPr>
              <a:t>!</a:t>
            </a:r>
          </a:p>
        </p:txBody>
      </p:sp>
      <p:sp>
        <p:nvSpPr>
          <p:cNvPr id="352259" name="Rectangle 3"/>
          <p:cNvSpPr>
            <a:spLocks noGrp="1" noChangeArrowheads="1"/>
          </p:cNvSpPr>
          <p:nvPr>
            <p:ph type="body" sz="half" idx="1"/>
          </p:nvPr>
        </p:nvSpPr>
        <p:spPr>
          <a:xfrm>
            <a:off x="2133600" y="1343026"/>
            <a:ext cx="8534400" cy="5286375"/>
          </a:xfrm>
        </p:spPr>
        <p:txBody>
          <a:bodyPr/>
          <a:lstStyle/>
          <a:p>
            <a:pPr algn="ctr">
              <a:lnSpc>
                <a:spcPct val="80000"/>
              </a:lnSpc>
              <a:buFont typeface="Monotype Sorts" pitchFamily="2" charset="2"/>
              <a:buNone/>
            </a:pPr>
            <a:r>
              <a:rPr lang="en-US" altLang="en-US" dirty="0">
                <a:latin typeface="Trebuchet MS" panose="020B0603020202020204" pitchFamily="34" charset="0"/>
              </a:rPr>
              <a:t>Definition:</a:t>
            </a:r>
            <a:r>
              <a:rPr lang="en-US" altLang="en-US" i="1" dirty="0">
                <a:latin typeface="Trebuchet MS" panose="020B0603020202020204" pitchFamily="34" charset="0"/>
              </a:rPr>
              <a:t> n </a:t>
            </a:r>
            <a:r>
              <a:rPr lang="en-US" altLang="en-US" dirty="0">
                <a:latin typeface="Trebuchet MS" panose="020B0603020202020204" pitchFamily="34" charset="0"/>
              </a:rPr>
              <a:t>! = 1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 2 </a:t>
            </a:r>
            <a:r>
              <a:rPr lang="en-US" altLang="en-US" b="0" dirty="0">
                <a:latin typeface="Trebuchet MS" panose="020B0603020202020204" pitchFamily="34" charset="0"/>
                <a:sym typeface="Symbol" panose="05050102010706020507" pitchFamily="18" charset="2"/>
              </a:rPr>
              <a:t></a:t>
            </a:r>
            <a:r>
              <a:rPr lang="en-US" altLang="en-US" i="1" dirty="0">
                <a:latin typeface="Trebuchet MS" panose="020B0603020202020204" pitchFamily="34" charset="0"/>
              </a:rPr>
              <a:t> …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1)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 </a:t>
            </a:r>
            <a:r>
              <a:rPr lang="en-US" altLang="en-US" i="1" dirty="0">
                <a:latin typeface="Trebuchet MS" panose="020B0603020202020204" pitchFamily="34" charset="0"/>
              </a:rPr>
              <a:t>n</a:t>
            </a:r>
            <a:r>
              <a:rPr lang="en-US" altLang="en-US" dirty="0">
                <a:latin typeface="Trebuchet MS" panose="020B0603020202020204" pitchFamily="34" charset="0"/>
              </a:rPr>
              <a:t>  for </a:t>
            </a:r>
            <a:r>
              <a:rPr lang="en-US" altLang="en-US" i="1" dirty="0">
                <a:latin typeface="Trebuchet MS" panose="020B0603020202020204" pitchFamily="34" charset="0"/>
              </a:rPr>
              <a:t>n </a:t>
            </a:r>
            <a:r>
              <a:rPr lang="en-US" altLang="en-US" i="1" dirty="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1  and  0! = 1</a:t>
            </a:r>
          </a:p>
          <a:p>
            <a:pPr algn="ctr">
              <a:lnSpc>
                <a:spcPct val="80000"/>
              </a:lnSpc>
            </a:pPr>
            <a:endParaRPr lang="en-US" altLang="en-US" u="sng" dirty="0">
              <a:latin typeface="Trebuchet MS" panose="020B0603020202020204" pitchFamily="34" charset="0"/>
            </a:endParaRPr>
          </a:p>
          <a:p>
            <a:pPr algn="ctr">
              <a:lnSpc>
                <a:spcPct val="80000"/>
              </a:lnSpc>
              <a:buFont typeface="Monotype Sorts" pitchFamily="2" charset="2"/>
              <a:buNone/>
            </a:pPr>
            <a:r>
              <a:rPr lang="en-US" altLang="en-US" dirty="0">
                <a:latin typeface="Trebuchet MS" panose="020B0603020202020204" pitchFamily="34" charset="0"/>
              </a:rPr>
              <a:t>Recursive definition of </a:t>
            </a:r>
            <a:r>
              <a:rPr lang="en-US" altLang="en-US" i="1" dirty="0">
                <a:latin typeface="Trebuchet MS" panose="020B0603020202020204" pitchFamily="34" charset="0"/>
              </a:rPr>
              <a:t>n</a:t>
            </a:r>
            <a:r>
              <a:rPr lang="en-US" altLang="en-US" dirty="0">
                <a:latin typeface="Trebuchet MS" panose="020B0603020202020204" pitchFamily="34" charset="0"/>
              </a:rPr>
              <a:t>!:  </a:t>
            </a:r>
            <a:r>
              <a:rPr lang="en-US" altLang="en-US" i="1" dirty="0">
                <a:latin typeface="Trebuchet MS" panose="020B0603020202020204" pitchFamily="34" charset="0"/>
              </a:rPr>
              <a:t>F</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 = </a:t>
            </a:r>
            <a:r>
              <a:rPr lang="en-US" altLang="en-US" i="1" dirty="0">
                <a:latin typeface="Trebuchet MS" panose="020B0603020202020204" pitchFamily="34" charset="0"/>
              </a:rPr>
              <a:t>F</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1) </a:t>
            </a:r>
            <a:r>
              <a:rPr lang="en-US" altLang="en-US" b="0" dirty="0">
                <a:latin typeface="Trebuchet MS" panose="020B0603020202020204" pitchFamily="34" charset="0"/>
                <a:sym typeface="Symbol" panose="05050102010706020507" pitchFamily="18" charset="2"/>
              </a:rPr>
              <a:t></a:t>
            </a:r>
            <a:r>
              <a:rPr lang="en-US" altLang="en-US" dirty="0">
                <a:latin typeface="Trebuchet MS" panose="020B0603020202020204" pitchFamily="34" charset="0"/>
              </a:rPr>
              <a:t> </a:t>
            </a:r>
            <a:r>
              <a:rPr lang="en-US" altLang="en-US" i="1" dirty="0">
                <a:latin typeface="Trebuchet MS" panose="020B0603020202020204" pitchFamily="34" charset="0"/>
              </a:rPr>
              <a:t>n</a:t>
            </a:r>
            <a:r>
              <a:rPr lang="en-US" altLang="en-US" dirty="0">
                <a:latin typeface="Trebuchet MS" panose="020B0603020202020204" pitchFamily="34" charset="0"/>
              </a:rPr>
              <a:t>  for </a:t>
            </a:r>
            <a:r>
              <a:rPr lang="en-US" altLang="en-US" i="1" dirty="0">
                <a:latin typeface="Trebuchet MS" panose="020B0603020202020204" pitchFamily="34" charset="0"/>
              </a:rPr>
              <a:t>n </a:t>
            </a:r>
            <a:r>
              <a:rPr lang="en-US" altLang="en-US" i="1" dirty="0">
                <a:latin typeface="Trebuchet MS" panose="020B0603020202020204" pitchFamily="34" charset="0"/>
                <a:cs typeface="Times New Roman" panose="02020603050405020304" pitchFamily="18" charset="0"/>
              </a:rPr>
              <a:t>≥ </a:t>
            </a:r>
            <a:r>
              <a:rPr lang="en-US" altLang="en-US" dirty="0">
                <a:latin typeface="Trebuchet MS" panose="020B0603020202020204" pitchFamily="34" charset="0"/>
                <a:cs typeface="Times New Roman" panose="02020603050405020304" pitchFamily="18" charset="0"/>
              </a:rPr>
              <a:t>1  and  </a:t>
            </a:r>
          </a:p>
          <a:p>
            <a:pPr algn="ctr">
              <a:lnSpc>
                <a:spcPct val="80000"/>
              </a:lnSpc>
              <a:buFont typeface="Monotype Sorts" pitchFamily="2" charset="2"/>
              <a:buNone/>
            </a:pPr>
            <a:r>
              <a:rPr lang="en-US" altLang="en-US" dirty="0">
                <a:latin typeface="Trebuchet MS" panose="020B0603020202020204" pitchFamily="34" charset="0"/>
                <a:cs typeface="Times New Roman" panose="02020603050405020304" pitchFamily="18" charset="0"/>
              </a:rPr>
              <a:t>      </a:t>
            </a:r>
            <a:r>
              <a:rPr lang="en-US" altLang="en-US" i="1" dirty="0">
                <a:latin typeface="Trebuchet MS" panose="020B0603020202020204" pitchFamily="34" charset="0"/>
              </a:rPr>
              <a:t>F</a:t>
            </a:r>
            <a:r>
              <a:rPr lang="en-US" altLang="en-US" dirty="0">
                <a:latin typeface="Trebuchet MS" panose="020B0603020202020204" pitchFamily="34" charset="0"/>
              </a:rPr>
              <a:t>(</a:t>
            </a:r>
            <a:r>
              <a:rPr lang="en-US" altLang="en-US" dirty="0">
                <a:latin typeface="Trebuchet MS" panose="020B0603020202020204" pitchFamily="34" charset="0"/>
                <a:cs typeface="Times New Roman" panose="02020603050405020304" pitchFamily="18" charset="0"/>
              </a:rPr>
              <a:t>0) = 1</a:t>
            </a:r>
            <a:endParaRPr lang="en-US" altLang="en-US" u="sng" dirty="0">
              <a:latin typeface="Trebuchet MS" panose="020B0603020202020204" pitchFamily="34" charset="0"/>
            </a:endParaRPr>
          </a:p>
          <a:p>
            <a:pPr>
              <a:lnSpc>
                <a:spcPct val="80000"/>
              </a:lnSpc>
              <a:buFont typeface="Monotype Sorts" pitchFamily="2" charset="2"/>
              <a:buNone/>
            </a:pPr>
            <a:endParaRPr lang="en-US" altLang="en-US" sz="2000" dirty="0">
              <a:latin typeface="Trebuchet MS" panose="020B0603020202020204" pitchFamily="34" charset="0"/>
            </a:endParaRPr>
          </a:p>
          <a:p>
            <a:pPr lvl="1">
              <a:lnSpc>
                <a:spcPct val="80000"/>
              </a:lnSpc>
              <a:buFontTx/>
              <a:buNone/>
            </a:pPr>
            <a:endParaRPr lang="en-US" altLang="en-US" sz="1800"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dirty="0">
              <a:latin typeface="Trebuchet MS" panose="020B0603020202020204" pitchFamily="34" charset="0"/>
            </a:endParaRPr>
          </a:p>
          <a:p>
            <a:pPr>
              <a:lnSpc>
                <a:spcPct val="80000"/>
              </a:lnSpc>
              <a:buFont typeface="Monotype Sorts" pitchFamily="2" charset="2"/>
              <a:buNone/>
            </a:pPr>
            <a:endParaRPr lang="en-US" altLang="en-US" sz="2000" dirty="0">
              <a:latin typeface="Trebuchet MS" panose="020B0603020202020204" pitchFamily="34" charset="0"/>
            </a:endParaRPr>
          </a:p>
        </p:txBody>
      </p:sp>
      <p:pic>
        <p:nvPicPr>
          <p:cNvPr id="352260" name="Picture 4" descr="2_4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389671" y="3482950"/>
            <a:ext cx="6022258" cy="2996492"/>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237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0" y="0"/>
            <a:ext cx="12192000" cy="1061884"/>
          </a:xfrm>
        </p:spPr>
        <p:txBody>
          <a:bodyPr>
            <a:normAutofit/>
          </a:bodyPr>
          <a:lstStyle/>
          <a:p>
            <a:pPr algn="ctr"/>
            <a:r>
              <a:rPr lang="en-US" altLang="en-US" dirty="0">
                <a:latin typeface="Trebuchet MS" panose="020B0603020202020204" pitchFamily="34" charset="0"/>
              </a:rPr>
              <a:t>Solving the recurrence for M(</a:t>
            </a:r>
            <a:r>
              <a:rPr lang="en-US" altLang="en-US" i="1" dirty="0">
                <a:latin typeface="Trebuchet MS" panose="020B0603020202020204" pitchFamily="34" charset="0"/>
              </a:rPr>
              <a:t>n</a:t>
            </a:r>
            <a:r>
              <a:rPr lang="en-US" altLang="en-US" dirty="0">
                <a:latin typeface="Trebuchet MS" panose="020B0603020202020204" pitchFamily="34" charset="0"/>
              </a:rPr>
              <a:t>)</a:t>
            </a:r>
          </a:p>
        </p:txBody>
      </p:sp>
      <p:sp>
        <p:nvSpPr>
          <p:cNvPr id="308227" name="Rectangle 3"/>
          <p:cNvSpPr>
            <a:spLocks noGrp="1" noChangeArrowheads="1"/>
          </p:cNvSpPr>
          <p:nvPr>
            <p:ph type="body" idx="1"/>
          </p:nvPr>
        </p:nvSpPr>
        <p:spPr>
          <a:xfrm>
            <a:off x="833285" y="1061884"/>
            <a:ext cx="10131425" cy="542140"/>
          </a:xfrm>
        </p:spPr>
        <p:txBody>
          <a:bodyPr/>
          <a:lstStyle/>
          <a:p>
            <a:pPr algn="ctr">
              <a:buFont typeface="Monotype Sorts" pitchFamily="2" charset="2"/>
              <a:buNone/>
            </a:pPr>
            <a:r>
              <a:rPr lang="en-US" altLang="en-US" sz="2800" dirty="0">
                <a:latin typeface="Trebuchet MS" panose="020B0603020202020204" pitchFamily="34" charset="0"/>
              </a:rPr>
              <a:t>M(</a:t>
            </a:r>
            <a:r>
              <a:rPr lang="en-US" altLang="en-US" sz="2800" i="1" dirty="0">
                <a:latin typeface="Trebuchet MS" panose="020B0603020202020204" pitchFamily="34" charset="0"/>
              </a:rPr>
              <a:t>n</a:t>
            </a:r>
            <a:r>
              <a:rPr lang="en-US" altLang="en-US" sz="2800" dirty="0">
                <a:latin typeface="Trebuchet MS" panose="020B0603020202020204" pitchFamily="34" charset="0"/>
              </a:rPr>
              <a:t>) = M(</a:t>
            </a:r>
            <a:r>
              <a:rPr lang="en-US" altLang="en-US" sz="2800" i="1" dirty="0">
                <a:latin typeface="Trebuchet MS" panose="020B0603020202020204" pitchFamily="34" charset="0"/>
              </a:rPr>
              <a:t>n</a:t>
            </a:r>
            <a:r>
              <a:rPr lang="en-US" altLang="en-US" sz="2800" dirty="0">
                <a:latin typeface="Trebuchet MS" panose="020B0603020202020204" pitchFamily="34" charset="0"/>
              </a:rPr>
              <a:t>-1) + 1,  M(0) = 0</a:t>
            </a:r>
            <a:endParaRPr lang="en-US" altLang="en-US" dirty="0">
              <a:latin typeface="Trebuchet MS" panose="020B0603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461" y="1894509"/>
            <a:ext cx="11727078" cy="178455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461" y="4221204"/>
            <a:ext cx="11727078" cy="970227"/>
          </a:xfrm>
          <a:prstGeom prst="rect">
            <a:avLst/>
          </a:prstGeom>
        </p:spPr>
      </p:pic>
    </p:spTree>
    <p:extLst>
      <p:ext uri="{BB962C8B-B14F-4D97-AF65-F5344CB8AC3E}">
        <p14:creationId xmlns:p14="http://schemas.microsoft.com/office/powerpoint/2010/main" val="560453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0" y="0"/>
            <a:ext cx="12192000" cy="990600"/>
          </a:xfrm>
        </p:spPr>
        <p:txBody>
          <a:bodyPr>
            <a:normAutofit/>
          </a:bodyPr>
          <a:lstStyle/>
          <a:p>
            <a:pPr algn="ctr"/>
            <a:r>
              <a:rPr lang="en-US" altLang="en-US" dirty="0">
                <a:latin typeface="Trebuchet MS" panose="020B0603020202020204" pitchFamily="34" charset="0"/>
              </a:rPr>
              <a:t>Example 2: The Tower of Hanoi Puzzle</a:t>
            </a:r>
          </a:p>
        </p:txBody>
      </p:sp>
      <p:sp>
        <p:nvSpPr>
          <p:cNvPr id="310275" name="Rectangle 3"/>
          <p:cNvSpPr>
            <a:spLocks noGrp="1" noChangeArrowheads="1"/>
          </p:cNvSpPr>
          <p:nvPr>
            <p:ph type="body" idx="1"/>
          </p:nvPr>
        </p:nvSpPr>
        <p:spPr/>
        <p:txBody>
          <a:bodyPr/>
          <a:lstStyle/>
          <a:p>
            <a:pPr marL="0" indent="0">
              <a:buNone/>
            </a:pPr>
            <a:r>
              <a:rPr lang="en-US" altLang="en-US"/>
              <a:t>																																																																</a:t>
            </a:r>
          </a:p>
        </p:txBody>
      </p:sp>
      <p:pic>
        <p:nvPicPr>
          <p:cNvPr id="310276" name="Picture 4" descr="Fi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210" y="1198834"/>
            <a:ext cx="6858000" cy="1828800"/>
          </a:xfrm>
          <a:prstGeom prst="rect">
            <a:avLst/>
          </a:prstGeom>
          <a:solidFill>
            <a:schemeClr val="tx1"/>
          </a:solidFill>
        </p:spPr>
      </p:pic>
      <p:pic>
        <p:nvPicPr>
          <p:cNvPr id="310277" name="Picture 5" descr="Fig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2010" y="3136100"/>
            <a:ext cx="7772400" cy="2133600"/>
          </a:xfrm>
          <a:prstGeom prst="rect">
            <a:avLst/>
          </a:prstGeom>
          <a:solidFill>
            <a:schemeClr val="tx1"/>
          </a:solidFill>
        </p:spPr>
      </p:pic>
      <p:sp>
        <p:nvSpPr>
          <p:cNvPr id="2" name="TextBox 1"/>
          <p:cNvSpPr txBox="1"/>
          <p:nvPr/>
        </p:nvSpPr>
        <p:spPr>
          <a:xfrm>
            <a:off x="2241755" y="5790340"/>
            <a:ext cx="6732281" cy="523220"/>
          </a:xfrm>
          <a:prstGeom prst="rect">
            <a:avLst/>
          </a:prstGeom>
          <a:noFill/>
        </p:spPr>
        <p:txBody>
          <a:bodyPr wrap="square" rtlCol="0">
            <a:spAutoFit/>
          </a:bodyPr>
          <a:lstStyle/>
          <a:p>
            <a:pPr algn="ctr"/>
            <a:r>
              <a:rPr lang="en-IN" sz="2800" dirty="0">
                <a:latin typeface="Trebuchet MS" panose="020B0603020202020204" pitchFamily="34" charset="0"/>
              </a:rPr>
              <a:t>M(n) = 2(M(n-1)) + 1</a:t>
            </a:r>
          </a:p>
        </p:txBody>
      </p:sp>
    </p:spTree>
    <p:extLst>
      <p:ext uri="{BB962C8B-B14F-4D97-AF65-F5344CB8AC3E}">
        <p14:creationId xmlns:p14="http://schemas.microsoft.com/office/powerpoint/2010/main" val="19685846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0" y="0"/>
            <a:ext cx="12192000" cy="973394"/>
          </a:xfrm>
        </p:spPr>
        <p:txBody>
          <a:bodyPr>
            <a:normAutofit/>
          </a:bodyPr>
          <a:lstStyle/>
          <a:p>
            <a:pPr algn="ctr"/>
            <a:r>
              <a:rPr lang="en-US" altLang="en-US" dirty="0">
                <a:latin typeface="Trebuchet MS" panose="020B0603020202020204" pitchFamily="34" charset="0"/>
              </a:rPr>
              <a:t>Solving recurrence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013" y="1187685"/>
            <a:ext cx="9315584" cy="4932896"/>
          </a:xfrm>
          <a:prstGeom prst="rect">
            <a:avLst/>
          </a:prstGeom>
        </p:spPr>
      </p:pic>
    </p:spTree>
    <p:extLst>
      <p:ext uri="{BB962C8B-B14F-4D97-AF65-F5344CB8AC3E}">
        <p14:creationId xmlns:p14="http://schemas.microsoft.com/office/powerpoint/2010/main" val="2884644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2" name="Rectangle 6"/>
          <p:cNvSpPr>
            <a:spLocks noChangeArrowheads="1"/>
          </p:cNvSpPr>
          <p:nvPr/>
        </p:nvSpPr>
        <p:spPr bwMode="auto">
          <a:xfrm>
            <a:off x="2529348" y="2010834"/>
            <a:ext cx="7391400" cy="289560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1298" name="Rectangle 2"/>
          <p:cNvSpPr>
            <a:spLocks noGrp="1" noChangeArrowheads="1"/>
          </p:cNvSpPr>
          <p:nvPr>
            <p:ph type="title"/>
          </p:nvPr>
        </p:nvSpPr>
        <p:spPr>
          <a:xfrm>
            <a:off x="0" y="0"/>
            <a:ext cx="12192000" cy="939800"/>
          </a:xfrm>
        </p:spPr>
        <p:txBody>
          <a:bodyPr>
            <a:normAutofit/>
          </a:bodyPr>
          <a:lstStyle/>
          <a:p>
            <a:pPr algn="ctr"/>
            <a:r>
              <a:rPr lang="en-US" altLang="en-US" dirty="0">
                <a:latin typeface="Trebuchet MS" panose="020B0603020202020204" pitchFamily="34" charset="0"/>
              </a:rPr>
              <a:t>Tree of calls for the Tower of Hanoi Puzzle</a:t>
            </a:r>
          </a:p>
        </p:txBody>
      </p:sp>
      <p:sp>
        <p:nvSpPr>
          <p:cNvPr id="311299" name="Rectangle 3"/>
          <p:cNvSpPr>
            <a:spLocks noGrp="1" noChangeArrowheads="1"/>
          </p:cNvSpPr>
          <p:nvPr>
            <p:ph type="body" idx="1"/>
          </p:nvPr>
        </p:nvSpPr>
        <p:spPr/>
        <p:txBody>
          <a:bodyPr/>
          <a:lstStyle/>
          <a:p>
            <a:pPr marL="0" indent="0">
              <a:buNone/>
            </a:pPr>
            <a:r>
              <a:rPr lang="en-US" altLang="en-US">
                <a:sym typeface="Symbol" panose="05050102010706020507" pitchFamily="18" charset="2"/>
              </a:rPr>
              <a:t>	</a:t>
            </a:r>
          </a:p>
        </p:txBody>
      </p:sp>
      <p:sp>
        <p:nvSpPr>
          <p:cNvPr id="311300" name="Rectangle 4"/>
          <p:cNvSpPr>
            <a:spLocks noChangeArrowheads="1"/>
          </p:cNvSpPr>
          <p:nvPr/>
        </p:nvSpPr>
        <p:spPr bwMode="auto">
          <a:xfrm>
            <a:off x="1524000" y="0"/>
            <a:ext cx="883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en-US" altLang="en-US"/>
          </a:p>
        </p:txBody>
      </p:sp>
      <p:pic>
        <p:nvPicPr>
          <p:cNvPr id="311301" name="Picture 5" descr="Fig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1648" y="2142067"/>
            <a:ext cx="86868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6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0" y="1"/>
            <a:ext cx="12192000" cy="1430594"/>
          </a:xfrm>
        </p:spPr>
        <p:txBody>
          <a:bodyPr/>
          <a:lstStyle/>
          <a:p>
            <a:pPr algn="ctr"/>
            <a:r>
              <a:rPr lang="en-US" altLang="en-US" sz="3200" dirty="0">
                <a:latin typeface="Trebuchet MS" panose="020B0603020202020204" pitchFamily="34" charset="0"/>
              </a:rPr>
              <a:t>Two descriptions of Euclid’s algorithm</a:t>
            </a:r>
          </a:p>
        </p:txBody>
      </p:sp>
      <p:sp>
        <p:nvSpPr>
          <p:cNvPr id="206851" name="Rectangle 3"/>
          <p:cNvSpPr>
            <a:spLocks noGrp="1" noChangeArrowheads="1"/>
          </p:cNvSpPr>
          <p:nvPr>
            <p:ph idx="1"/>
          </p:nvPr>
        </p:nvSpPr>
        <p:spPr>
          <a:xfrm>
            <a:off x="2133600" y="1266826"/>
            <a:ext cx="8534400" cy="5286375"/>
          </a:xfrm>
        </p:spPr>
        <p:txBody>
          <a:bodyPr>
            <a:normAutofit lnSpcReduction="10000"/>
          </a:bodyPr>
          <a:lstStyle/>
          <a:p>
            <a:pPr>
              <a:buFont typeface="Monotype Sorts" pitchFamily="2" charset="2"/>
              <a:buNone/>
            </a:pPr>
            <a:r>
              <a:rPr lang="en-US" altLang="en-US" b="1" dirty="0">
                <a:latin typeface="Trebuchet MS" panose="020B0603020202020204" pitchFamily="34" charset="0"/>
              </a:rPr>
              <a:t>Step 1</a:t>
            </a:r>
            <a:r>
              <a:rPr lang="en-US" altLang="en-US" dirty="0">
                <a:latin typeface="Trebuchet MS" panose="020B0603020202020204" pitchFamily="34" charset="0"/>
              </a:rPr>
              <a:t>  If </a:t>
            </a:r>
            <a:r>
              <a:rPr lang="pt-BR" altLang="en-US" i="1" dirty="0">
                <a:latin typeface="Trebuchet MS" panose="020B0603020202020204" pitchFamily="34" charset="0"/>
              </a:rPr>
              <a:t>n</a:t>
            </a:r>
            <a:r>
              <a:rPr lang="pt-BR" altLang="en-US" dirty="0">
                <a:latin typeface="Trebuchet MS" panose="020B0603020202020204" pitchFamily="34" charset="0"/>
              </a:rPr>
              <a:t> = 0, return </a:t>
            </a:r>
            <a:r>
              <a:rPr lang="pt-BR" altLang="en-US" i="1" dirty="0">
                <a:latin typeface="Trebuchet MS" panose="020B0603020202020204" pitchFamily="34" charset="0"/>
              </a:rPr>
              <a:t>m</a:t>
            </a:r>
            <a:r>
              <a:rPr lang="pt-BR" altLang="en-US" dirty="0">
                <a:latin typeface="Trebuchet MS" panose="020B0603020202020204" pitchFamily="34" charset="0"/>
              </a:rPr>
              <a:t> and stop; otherwise go to Step 2</a:t>
            </a:r>
          </a:p>
          <a:p>
            <a:pPr>
              <a:buFont typeface="Monotype Sorts" pitchFamily="2" charset="2"/>
              <a:buNone/>
            </a:pPr>
            <a:r>
              <a:rPr lang="en-US" altLang="en-US" b="1" dirty="0">
                <a:latin typeface="Trebuchet MS" panose="020B0603020202020204" pitchFamily="34" charset="0"/>
              </a:rPr>
              <a:t>Step 2</a:t>
            </a:r>
            <a:r>
              <a:rPr lang="en-US" altLang="en-US" dirty="0">
                <a:latin typeface="Trebuchet MS" panose="020B0603020202020204" pitchFamily="34" charset="0"/>
              </a:rPr>
              <a:t> </a:t>
            </a:r>
            <a:r>
              <a:rPr lang="pt-BR" altLang="en-US" dirty="0">
                <a:latin typeface="Trebuchet MS" panose="020B0603020202020204" pitchFamily="34" charset="0"/>
              </a:rPr>
              <a:t> Divide </a:t>
            </a:r>
            <a:r>
              <a:rPr lang="pt-BR" altLang="en-US" i="1" dirty="0">
                <a:latin typeface="Trebuchet MS" panose="020B0603020202020204" pitchFamily="34" charset="0"/>
              </a:rPr>
              <a:t>m</a:t>
            </a:r>
            <a:r>
              <a:rPr lang="pt-BR" altLang="en-US" dirty="0">
                <a:latin typeface="Trebuchet MS" panose="020B0603020202020204" pitchFamily="34" charset="0"/>
              </a:rPr>
              <a:t> by </a:t>
            </a:r>
            <a:r>
              <a:rPr lang="pt-BR" altLang="en-US" i="1" dirty="0">
                <a:latin typeface="Trebuchet MS" panose="020B0603020202020204" pitchFamily="34" charset="0"/>
              </a:rPr>
              <a:t>n </a:t>
            </a:r>
            <a:r>
              <a:rPr lang="pt-BR" altLang="en-US" dirty="0">
                <a:latin typeface="Trebuchet MS" panose="020B0603020202020204" pitchFamily="34" charset="0"/>
              </a:rPr>
              <a:t>and assign the value of the remainder to</a:t>
            </a:r>
            <a:r>
              <a:rPr lang="pt-BR" altLang="en-US" i="1" dirty="0">
                <a:latin typeface="Trebuchet MS" panose="020B0603020202020204" pitchFamily="34" charset="0"/>
              </a:rPr>
              <a:t> r</a:t>
            </a:r>
          </a:p>
          <a:p>
            <a:pPr>
              <a:buFont typeface="Monotype Sorts" pitchFamily="2" charset="2"/>
              <a:buNone/>
            </a:pPr>
            <a:r>
              <a:rPr lang="en-US" altLang="en-US" b="1" dirty="0">
                <a:latin typeface="Trebuchet MS" panose="020B0603020202020204" pitchFamily="34" charset="0"/>
              </a:rPr>
              <a:t>Step 3</a:t>
            </a:r>
            <a:r>
              <a:rPr lang="en-US" altLang="en-US" dirty="0">
                <a:latin typeface="Trebuchet MS" panose="020B0603020202020204" pitchFamily="34" charset="0"/>
              </a:rPr>
              <a:t>  Assign the value of </a:t>
            </a:r>
            <a:r>
              <a:rPr lang="en-US" altLang="en-US" i="1" dirty="0">
                <a:latin typeface="Trebuchet MS" panose="020B0603020202020204" pitchFamily="34" charset="0"/>
              </a:rPr>
              <a:t>n </a:t>
            </a:r>
            <a:r>
              <a:rPr lang="en-US" altLang="en-US" dirty="0">
                <a:latin typeface="Trebuchet MS" panose="020B0603020202020204" pitchFamily="34" charset="0"/>
              </a:rPr>
              <a:t>to </a:t>
            </a:r>
            <a:r>
              <a:rPr lang="en-US" altLang="en-US" i="1" dirty="0">
                <a:latin typeface="Trebuchet MS" panose="020B0603020202020204" pitchFamily="34" charset="0"/>
              </a:rPr>
              <a:t>m</a:t>
            </a:r>
            <a:r>
              <a:rPr lang="en-US" altLang="en-US" dirty="0">
                <a:latin typeface="Trebuchet MS" panose="020B0603020202020204" pitchFamily="34" charset="0"/>
              </a:rPr>
              <a:t> and the value of </a:t>
            </a:r>
            <a:r>
              <a:rPr lang="en-US" altLang="en-US" i="1" dirty="0">
                <a:latin typeface="Trebuchet MS" panose="020B0603020202020204" pitchFamily="34" charset="0"/>
              </a:rPr>
              <a:t>r</a:t>
            </a:r>
            <a:r>
              <a:rPr lang="en-US" altLang="en-US" dirty="0">
                <a:latin typeface="Trebuchet MS" panose="020B0603020202020204" pitchFamily="34" charset="0"/>
              </a:rPr>
              <a:t> to </a:t>
            </a:r>
            <a:r>
              <a:rPr lang="en-US" altLang="en-US" i="1" dirty="0">
                <a:latin typeface="Trebuchet MS" panose="020B0603020202020204" pitchFamily="34" charset="0"/>
              </a:rPr>
              <a:t>n.  </a:t>
            </a:r>
            <a:r>
              <a:rPr lang="en-US" altLang="en-US" dirty="0">
                <a:latin typeface="Trebuchet MS" panose="020B0603020202020204" pitchFamily="34" charset="0"/>
              </a:rPr>
              <a:t>Go to</a:t>
            </a:r>
            <a:br>
              <a:rPr lang="en-US" altLang="en-US" dirty="0">
                <a:latin typeface="Trebuchet MS" panose="020B0603020202020204" pitchFamily="34" charset="0"/>
              </a:rPr>
            </a:br>
            <a:r>
              <a:rPr lang="en-US" altLang="en-US" dirty="0">
                <a:latin typeface="Trebuchet MS" panose="020B0603020202020204" pitchFamily="34" charset="0"/>
              </a:rPr>
              <a:t>        Step 1.</a:t>
            </a:r>
            <a:br>
              <a:rPr lang="en-US" altLang="en-US" dirty="0">
                <a:latin typeface="Trebuchet MS" panose="020B0603020202020204" pitchFamily="34" charset="0"/>
              </a:rPr>
            </a:br>
            <a:endParaRPr lang="en-US" altLang="en-US"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ALGORITHM   Euclid (m, n)</a:t>
            </a:r>
          </a:p>
          <a:p>
            <a:pPr>
              <a:buFont typeface="Monotype Sorts" pitchFamily="2" charset="2"/>
              <a:buNone/>
            </a:pPr>
            <a:r>
              <a:rPr lang="en-US" altLang="en-US" dirty="0">
                <a:latin typeface="Trebuchet MS" panose="020B0603020202020204" pitchFamily="34" charset="0"/>
              </a:rPr>
              <a:t>//Computes </a:t>
            </a:r>
            <a:r>
              <a:rPr lang="en-US" altLang="en-US" dirty="0" err="1">
                <a:latin typeface="Trebuchet MS" panose="020B0603020202020204" pitchFamily="34" charset="0"/>
              </a:rPr>
              <a:t>gcd</a:t>
            </a:r>
            <a:r>
              <a:rPr lang="en-US" altLang="en-US" dirty="0">
                <a:latin typeface="Trebuchet MS" panose="020B0603020202020204" pitchFamily="34" charset="0"/>
              </a:rPr>
              <a:t> (m, n) by Euclid’s algorithm</a:t>
            </a:r>
          </a:p>
          <a:p>
            <a:pPr>
              <a:buFont typeface="Monotype Sorts" pitchFamily="2" charset="2"/>
              <a:buNone/>
            </a:pPr>
            <a:r>
              <a:rPr lang="en-US" altLang="en-US" dirty="0">
                <a:latin typeface="Trebuchet MS" panose="020B0603020202020204" pitchFamily="34" charset="0"/>
              </a:rPr>
              <a:t>//Input: Two non – negative, both not zero integers</a:t>
            </a:r>
          </a:p>
          <a:p>
            <a:pPr>
              <a:buFont typeface="Monotype Sorts" pitchFamily="2" charset="2"/>
              <a:buNone/>
            </a:pPr>
            <a:r>
              <a:rPr lang="en-US" altLang="en-US" dirty="0">
                <a:latin typeface="Trebuchet MS" panose="020B0603020202020204" pitchFamily="34" charset="0"/>
              </a:rPr>
              <a:t>//Output: GCD of m and n</a:t>
            </a:r>
          </a:p>
          <a:p>
            <a:pPr>
              <a:buFont typeface="Monotype Sorts" pitchFamily="2" charset="2"/>
              <a:buNone/>
            </a:pPr>
            <a:r>
              <a:rPr lang="pt-BR" altLang="en-US" dirty="0">
                <a:latin typeface="Trebuchet MS" panose="020B0603020202020204" pitchFamily="34" charset="0"/>
              </a:rPr>
              <a:t>while</a:t>
            </a:r>
            <a:r>
              <a:rPr lang="pt-BR" altLang="en-US" i="1" dirty="0">
                <a:latin typeface="Trebuchet MS" panose="020B0603020202020204" pitchFamily="34" charset="0"/>
              </a:rPr>
              <a:t> </a:t>
            </a:r>
            <a:r>
              <a:rPr lang="pt-BR" altLang="en-US" b="0" i="1" dirty="0">
                <a:latin typeface="Trebuchet MS" panose="020B0603020202020204" pitchFamily="34" charset="0"/>
              </a:rPr>
              <a:t>n</a:t>
            </a:r>
            <a:r>
              <a:rPr lang="pt-BR" altLang="en-US" b="0" dirty="0">
                <a:latin typeface="Trebuchet MS" panose="020B0603020202020204" pitchFamily="34" charset="0"/>
              </a:rPr>
              <a:t>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0</a:t>
            </a:r>
            <a:r>
              <a:rPr lang="pt-BR" altLang="en-US" dirty="0">
                <a:latin typeface="Trebuchet MS" panose="020B0603020202020204" pitchFamily="34" charset="0"/>
              </a:rPr>
              <a:t> do</a:t>
            </a:r>
            <a:r>
              <a:rPr lang="pt-BR" altLang="en-US" i="1" dirty="0">
                <a:latin typeface="Trebuchet MS" panose="020B0603020202020204" pitchFamily="34" charset="0"/>
              </a:rPr>
              <a:t>            </a:t>
            </a:r>
          </a:p>
          <a:p>
            <a:pPr>
              <a:buFont typeface="Monotype Sorts" pitchFamily="2" charset="2"/>
              <a:buNone/>
            </a:pPr>
            <a:r>
              <a:rPr lang="pt-BR" altLang="en-US" i="1" dirty="0">
                <a:latin typeface="Trebuchet MS" panose="020B0603020202020204" pitchFamily="34" charset="0"/>
              </a:rPr>
              <a:t>	</a:t>
            </a:r>
            <a:r>
              <a:rPr lang="pt-BR" altLang="en-US" b="0" i="1" dirty="0">
                <a:latin typeface="Trebuchet MS" panose="020B0603020202020204" pitchFamily="34" charset="0"/>
              </a:rPr>
              <a:t>r </a:t>
            </a:r>
            <a:r>
              <a:rPr lang="pt-BR" altLang="en-US" b="0" i="1" dirty="0">
                <a:latin typeface="Trebuchet MS" panose="020B0603020202020204" pitchFamily="34" charset="0"/>
                <a:cs typeface="Lucida Grande" pitchFamily="84" charset="0"/>
              </a:rPr>
              <a:t>←</a:t>
            </a:r>
            <a:r>
              <a:rPr lang="pt-BR" altLang="en-US" b="0" i="1" dirty="0">
                <a:latin typeface="Trebuchet MS" panose="020B0603020202020204" pitchFamily="34" charset="0"/>
              </a:rPr>
              <a:t> m </a:t>
            </a:r>
            <a:r>
              <a:rPr lang="pt-BR" altLang="en-US" b="0" dirty="0">
                <a:latin typeface="Trebuchet MS" panose="020B0603020202020204" pitchFamily="34" charset="0"/>
              </a:rPr>
              <a:t>mod </a:t>
            </a:r>
            <a:r>
              <a:rPr lang="pt-BR" altLang="en-US" b="0" i="1" dirty="0">
                <a:latin typeface="Trebuchet MS" panose="020B0603020202020204" pitchFamily="34" charset="0"/>
              </a:rPr>
              <a:t>n</a:t>
            </a:r>
          </a:p>
          <a:p>
            <a:pPr>
              <a:buFont typeface="Monotype Sorts" pitchFamily="2" charset="2"/>
              <a:buNone/>
            </a:pPr>
            <a:r>
              <a:rPr lang="pt-BR" altLang="en-US" i="1" dirty="0">
                <a:latin typeface="Trebuchet MS" panose="020B0603020202020204" pitchFamily="34" charset="0"/>
              </a:rPr>
              <a:t>    </a:t>
            </a:r>
            <a:r>
              <a:rPr lang="pt-BR" altLang="en-US" b="0" i="1" dirty="0">
                <a:latin typeface="Trebuchet MS" panose="020B0603020202020204" pitchFamily="34" charset="0"/>
              </a:rPr>
              <a:t>m</a:t>
            </a:r>
            <a:r>
              <a:rPr lang="pt-BR" altLang="en-US" b="0" i="1" dirty="0">
                <a:latin typeface="Trebuchet MS" panose="020B0603020202020204" pitchFamily="34" charset="0"/>
                <a:cs typeface="Lucida Grande" pitchFamily="84" charset="0"/>
              </a:rPr>
              <a:t>←</a:t>
            </a:r>
            <a:r>
              <a:rPr lang="pt-BR" altLang="en-US" b="0" i="1" dirty="0">
                <a:latin typeface="Trebuchet MS" panose="020B0603020202020204" pitchFamily="34" charset="0"/>
              </a:rPr>
              <a:t> n   </a:t>
            </a:r>
          </a:p>
          <a:p>
            <a:pPr>
              <a:buFont typeface="Monotype Sorts" pitchFamily="2" charset="2"/>
              <a:buNone/>
            </a:pPr>
            <a:r>
              <a:rPr lang="pt-BR" altLang="en-US" b="0" i="1" dirty="0">
                <a:latin typeface="Trebuchet MS" panose="020B0603020202020204" pitchFamily="34" charset="0"/>
              </a:rPr>
              <a:t>    n </a:t>
            </a:r>
            <a:r>
              <a:rPr lang="pt-BR" altLang="en-US" b="0" i="1" dirty="0">
                <a:latin typeface="Trebuchet MS" panose="020B0603020202020204" pitchFamily="34" charset="0"/>
                <a:cs typeface="Lucida Grande" pitchFamily="84" charset="0"/>
              </a:rPr>
              <a:t>←</a:t>
            </a:r>
            <a:r>
              <a:rPr lang="pt-BR" altLang="en-US" b="0" i="1" dirty="0">
                <a:latin typeface="Trebuchet MS" panose="020B0603020202020204" pitchFamily="34" charset="0"/>
              </a:rPr>
              <a:t> r</a:t>
            </a:r>
            <a:r>
              <a:rPr lang="pt-BR" altLang="en-US" i="1" dirty="0">
                <a:latin typeface="Trebuchet MS" panose="020B0603020202020204" pitchFamily="34" charset="0"/>
              </a:rPr>
              <a:t>    </a:t>
            </a:r>
          </a:p>
          <a:p>
            <a:pPr>
              <a:buFont typeface="Monotype Sorts" pitchFamily="2" charset="2"/>
              <a:buNone/>
            </a:pPr>
            <a:r>
              <a:rPr lang="pt-BR" altLang="en-US" dirty="0">
                <a:latin typeface="Trebuchet MS" panose="020B0603020202020204" pitchFamily="34" charset="0"/>
              </a:rPr>
              <a:t>return</a:t>
            </a:r>
            <a:r>
              <a:rPr lang="pt-BR" altLang="en-US" i="1" dirty="0">
                <a:latin typeface="Trebuchet MS" panose="020B0603020202020204" pitchFamily="34" charset="0"/>
              </a:rPr>
              <a:t> </a:t>
            </a:r>
            <a:r>
              <a:rPr lang="pt-BR" altLang="en-US" b="0" i="1" dirty="0">
                <a:latin typeface="Trebuchet MS" panose="020B0603020202020204" pitchFamily="34" charset="0"/>
              </a:rPr>
              <a:t>m</a:t>
            </a:r>
            <a:endParaRPr lang="en-US" altLang="en-US" b="0" i="1" dirty="0">
              <a:latin typeface="Trebuchet MS" panose="020B0603020202020204" pitchFamily="34" charset="0"/>
            </a:endParaRP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20691D8A-C3C5-436E-98A1-3C1FBCAE7ADD}" type="slidenum">
              <a:rPr lang="en-US" altLang="en-US"/>
              <a:pPr/>
              <a:t>6</a:t>
            </a:fld>
            <a:endParaRPr lang="en-US" altLang="en-US" dirty="0"/>
          </a:p>
        </p:txBody>
      </p:sp>
    </p:spTree>
    <p:extLst>
      <p:ext uri="{BB962C8B-B14F-4D97-AF65-F5344CB8AC3E}">
        <p14:creationId xmlns:p14="http://schemas.microsoft.com/office/powerpoint/2010/main" val="26171813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0" y="0"/>
            <a:ext cx="12192000" cy="1032387"/>
          </a:xfrm>
        </p:spPr>
        <p:txBody>
          <a:bodyPr/>
          <a:lstStyle/>
          <a:p>
            <a:pPr algn="ctr"/>
            <a:r>
              <a:rPr lang="en-US" altLang="en-US" dirty="0">
                <a:latin typeface="Trebuchet MS" panose="020B0603020202020204" pitchFamily="34" charset="0"/>
              </a:rPr>
              <a:t>Example 3: Counting #bits</a:t>
            </a:r>
          </a:p>
        </p:txBody>
      </p:sp>
      <p:pic>
        <p:nvPicPr>
          <p:cNvPr id="356356" name="Picture 4" descr="2_4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81200" y="1906435"/>
            <a:ext cx="8534400" cy="1952625"/>
          </a:xfrm>
          <a:solidFill>
            <a:schemeClr val="tx1"/>
          </a:solid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861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216" y="504466"/>
            <a:ext cx="8841856" cy="5743169"/>
          </a:xfrm>
        </p:spPr>
      </p:pic>
    </p:spTree>
    <p:extLst>
      <p:ext uri="{BB962C8B-B14F-4D97-AF65-F5344CB8AC3E}">
        <p14:creationId xmlns:p14="http://schemas.microsoft.com/office/powerpoint/2010/main" val="24982357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0" y="0"/>
            <a:ext cx="12192000" cy="929148"/>
          </a:xfrm>
        </p:spPr>
        <p:txBody>
          <a:bodyPr/>
          <a:lstStyle/>
          <a:p>
            <a:pPr algn="ctr"/>
            <a:r>
              <a:rPr lang="en-US" altLang="en-US" dirty="0">
                <a:latin typeface="Trebuchet MS" panose="020B0603020202020204" pitchFamily="34" charset="0"/>
              </a:rPr>
              <a:t>Fibonacci numbers</a:t>
            </a:r>
          </a:p>
        </p:txBody>
      </p:sp>
      <p:sp>
        <p:nvSpPr>
          <p:cNvPr id="315395" name="Rectangle 3"/>
          <p:cNvSpPr>
            <a:spLocks noGrp="1" noChangeArrowheads="1"/>
          </p:cNvSpPr>
          <p:nvPr>
            <p:ph type="body" idx="1"/>
          </p:nvPr>
        </p:nvSpPr>
        <p:spPr>
          <a:xfrm>
            <a:off x="2057401" y="1219201"/>
            <a:ext cx="8443451" cy="5093109"/>
          </a:xfrm>
        </p:spPr>
        <p:txBody>
          <a:bodyPr>
            <a:noAutofit/>
          </a:bodyPr>
          <a:lstStyle/>
          <a:p>
            <a:pPr>
              <a:buFont typeface="Monotype Sorts" pitchFamily="2" charset="2"/>
              <a:buNone/>
            </a:pPr>
            <a:r>
              <a:rPr lang="en-US" altLang="en-US" sz="2000" dirty="0">
                <a:latin typeface="Trebuchet MS" panose="020B0603020202020204" pitchFamily="34" charset="0"/>
              </a:rPr>
              <a:t>The Fibonacci numbers:</a:t>
            </a:r>
          </a:p>
          <a:p>
            <a:pPr lvl="1">
              <a:buFontTx/>
              <a:buNone/>
            </a:pPr>
            <a:r>
              <a:rPr lang="en-US" altLang="en-US" sz="2000" dirty="0">
                <a:latin typeface="Trebuchet MS" panose="020B0603020202020204" pitchFamily="34" charset="0"/>
              </a:rPr>
              <a:t>0, 1, 1, 2, 3, 5, 8, 13, 21, … </a:t>
            </a:r>
          </a:p>
          <a:p>
            <a:pPr lvl="1">
              <a:buFontTx/>
              <a:buNone/>
            </a:pPr>
            <a:endParaRPr lang="en-US" altLang="en-US" sz="2000" dirty="0">
              <a:latin typeface="Trebuchet MS" panose="020B0603020202020204" pitchFamily="34" charset="0"/>
            </a:endParaRPr>
          </a:p>
          <a:p>
            <a:pPr>
              <a:buFont typeface="Monotype Sorts" pitchFamily="2" charset="2"/>
              <a:buNone/>
            </a:pPr>
            <a:r>
              <a:rPr lang="en-US" altLang="en-US" sz="2000" dirty="0">
                <a:latin typeface="Trebuchet MS" panose="020B0603020202020204" pitchFamily="34" charset="0"/>
              </a:rPr>
              <a:t>The Fibonacci recurrence:</a:t>
            </a:r>
          </a:p>
          <a:p>
            <a:pPr lvl="1">
              <a:buFontTx/>
              <a:buNone/>
            </a:pPr>
            <a:r>
              <a:rPr lang="en-US" altLang="en-US" sz="2000" dirty="0">
                <a:latin typeface="Trebuchet MS" panose="020B0603020202020204" pitchFamily="34" charset="0"/>
              </a:rPr>
              <a:t>F(</a:t>
            </a:r>
            <a:r>
              <a:rPr lang="en-US" altLang="en-US" sz="2000" i="1" dirty="0">
                <a:latin typeface="Trebuchet MS" panose="020B0603020202020204" pitchFamily="34" charset="0"/>
              </a:rPr>
              <a:t>n</a:t>
            </a:r>
            <a:r>
              <a:rPr lang="en-US" altLang="en-US" sz="2000" dirty="0">
                <a:latin typeface="Trebuchet MS" panose="020B0603020202020204" pitchFamily="34" charset="0"/>
              </a:rPr>
              <a:t>) = F(</a:t>
            </a:r>
            <a:r>
              <a:rPr lang="en-US" altLang="en-US" sz="2000" i="1" dirty="0">
                <a:latin typeface="Trebuchet MS" panose="020B0603020202020204" pitchFamily="34" charset="0"/>
              </a:rPr>
              <a:t>n</a:t>
            </a:r>
            <a:r>
              <a:rPr lang="en-US" altLang="en-US" sz="2000" dirty="0">
                <a:latin typeface="Trebuchet MS" panose="020B0603020202020204" pitchFamily="34" charset="0"/>
              </a:rPr>
              <a:t>-1) + F(</a:t>
            </a:r>
            <a:r>
              <a:rPr lang="en-US" altLang="en-US" sz="2000" i="1" dirty="0">
                <a:latin typeface="Trebuchet MS" panose="020B0603020202020204" pitchFamily="34" charset="0"/>
              </a:rPr>
              <a:t>n</a:t>
            </a:r>
            <a:r>
              <a:rPr lang="en-US" altLang="en-US" sz="2000" dirty="0">
                <a:latin typeface="Trebuchet MS" panose="020B0603020202020204" pitchFamily="34" charset="0"/>
              </a:rPr>
              <a:t>-2) </a:t>
            </a:r>
          </a:p>
          <a:p>
            <a:pPr lvl="1">
              <a:buFontTx/>
              <a:buNone/>
            </a:pPr>
            <a:r>
              <a:rPr lang="en-US" altLang="en-US" sz="2000" dirty="0">
                <a:latin typeface="Trebuchet MS" panose="020B0603020202020204" pitchFamily="34" charset="0"/>
              </a:rPr>
              <a:t>F(0) = 0   </a:t>
            </a:r>
          </a:p>
          <a:p>
            <a:pPr lvl="1">
              <a:buFontTx/>
              <a:buNone/>
            </a:pPr>
            <a:r>
              <a:rPr lang="en-US" altLang="en-US" sz="2000" dirty="0">
                <a:latin typeface="Trebuchet MS" panose="020B0603020202020204" pitchFamily="34" charset="0"/>
              </a:rPr>
              <a:t>F(1) = 1</a:t>
            </a:r>
          </a:p>
          <a:p>
            <a:pPr lvl="1">
              <a:buFontTx/>
              <a:buNone/>
            </a:pPr>
            <a:endParaRPr lang="en-US" altLang="en-US" sz="2000" dirty="0">
              <a:latin typeface="Trebuchet MS" panose="020B0603020202020204" pitchFamily="34" charset="0"/>
            </a:endParaRPr>
          </a:p>
          <a:p>
            <a:pPr>
              <a:buFont typeface="Monotype Sorts" pitchFamily="2" charset="2"/>
              <a:buNone/>
            </a:pPr>
            <a:r>
              <a:rPr lang="en-US" altLang="en-US" sz="2000" dirty="0">
                <a:latin typeface="Trebuchet MS" panose="020B0603020202020204" pitchFamily="34" charset="0"/>
              </a:rPr>
              <a:t>General 2</a:t>
            </a:r>
            <a:r>
              <a:rPr lang="en-US" altLang="en-US" sz="2000" baseline="30000" dirty="0">
                <a:latin typeface="Trebuchet MS" panose="020B0603020202020204" pitchFamily="34" charset="0"/>
              </a:rPr>
              <a:t>nd</a:t>
            </a:r>
            <a:r>
              <a:rPr lang="en-US" altLang="en-US" sz="2000" dirty="0">
                <a:latin typeface="Trebuchet MS" panose="020B0603020202020204" pitchFamily="34" charset="0"/>
              </a:rPr>
              <a:t> order linear homogeneous recurrence with </a:t>
            </a:r>
          </a:p>
          <a:p>
            <a:pPr>
              <a:buFont typeface="Monotype Sorts" pitchFamily="2" charset="2"/>
              <a:buNone/>
            </a:pPr>
            <a:r>
              <a:rPr lang="en-US" altLang="en-US" sz="2000" dirty="0">
                <a:latin typeface="Trebuchet MS" panose="020B0603020202020204" pitchFamily="34" charset="0"/>
              </a:rPr>
              <a:t>constant coefficients:</a:t>
            </a:r>
          </a:p>
          <a:p>
            <a:pPr lvl="1">
              <a:buFontTx/>
              <a:buNone/>
            </a:pPr>
            <a:r>
              <a:rPr lang="en-US" altLang="en-US" sz="2000" i="1" dirty="0">
                <a:latin typeface="Trebuchet MS" panose="020B0603020202020204" pitchFamily="34" charset="0"/>
              </a:rPr>
              <a:t>                  </a:t>
            </a:r>
            <a:r>
              <a:rPr lang="en-US" altLang="en-US" sz="2000" i="1" dirty="0" err="1">
                <a:latin typeface="Trebuchet MS" panose="020B0603020202020204" pitchFamily="34" charset="0"/>
              </a:rPr>
              <a:t>a</a:t>
            </a:r>
            <a:r>
              <a:rPr lang="en-US" altLang="en-US" sz="2000" dirty="0" err="1">
                <a:latin typeface="Trebuchet MS" panose="020B0603020202020204" pitchFamily="34" charset="0"/>
              </a:rPr>
              <a:t>X</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n-US" altLang="en-US" sz="2000" i="1" dirty="0" err="1">
                <a:latin typeface="Trebuchet MS" panose="020B0603020202020204" pitchFamily="34" charset="0"/>
              </a:rPr>
              <a:t>b</a:t>
            </a:r>
            <a:r>
              <a:rPr lang="en-US" altLang="en-US" sz="2000" dirty="0" err="1">
                <a:latin typeface="Trebuchet MS" panose="020B0603020202020204" pitchFamily="34" charset="0"/>
              </a:rPr>
              <a:t>X</a:t>
            </a:r>
            <a:r>
              <a:rPr lang="en-US" altLang="en-US" sz="2000" dirty="0">
                <a:latin typeface="Trebuchet MS" panose="020B0603020202020204" pitchFamily="34" charset="0"/>
              </a:rPr>
              <a:t>(</a:t>
            </a:r>
            <a:r>
              <a:rPr lang="en-US" altLang="en-US" sz="2000" i="1" dirty="0">
                <a:latin typeface="Trebuchet MS" panose="020B0603020202020204" pitchFamily="34" charset="0"/>
              </a:rPr>
              <a:t>n</a:t>
            </a:r>
            <a:r>
              <a:rPr lang="en-US" altLang="en-US" sz="2000" dirty="0">
                <a:latin typeface="Trebuchet MS" panose="020B0603020202020204" pitchFamily="34" charset="0"/>
              </a:rPr>
              <a:t>-1) + </a:t>
            </a:r>
            <a:r>
              <a:rPr lang="en-US" altLang="en-US" sz="2000" i="1" dirty="0" err="1">
                <a:latin typeface="Trebuchet MS" panose="020B0603020202020204" pitchFamily="34" charset="0"/>
              </a:rPr>
              <a:t>c</a:t>
            </a:r>
            <a:r>
              <a:rPr lang="en-US" altLang="en-US" sz="2000" dirty="0" err="1">
                <a:latin typeface="Trebuchet MS" panose="020B0603020202020204" pitchFamily="34" charset="0"/>
              </a:rPr>
              <a:t>X</a:t>
            </a:r>
            <a:r>
              <a:rPr lang="en-US" altLang="en-US" sz="2000" i="1" dirty="0">
                <a:latin typeface="Trebuchet MS" panose="020B0603020202020204" pitchFamily="34" charset="0"/>
              </a:rPr>
              <a:t>(n</a:t>
            </a:r>
            <a:r>
              <a:rPr lang="en-US" altLang="en-US" sz="2000" dirty="0">
                <a:latin typeface="Trebuchet MS" panose="020B0603020202020204" pitchFamily="34" charset="0"/>
              </a:rPr>
              <a:t>-2) </a:t>
            </a:r>
            <a:r>
              <a:rPr lang="en-US" altLang="en-US" sz="2000" i="1" dirty="0">
                <a:latin typeface="Trebuchet MS" panose="020B0603020202020204" pitchFamily="34" charset="0"/>
              </a:rPr>
              <a:t>=</a:t>
            </a:r>
            <a:r>
              <a:rPr lang="en-US" altLang="en-US" sz="2000" dirty="0">
                <a:latin typeface="Trebuchet MS" panose="020B0603020202020204" pitchFamily="34" charset="0"/>
              </a:rPr>
              <a:t> 0</a:t>
            </a:r>
          </a:p>
        </p:txBody>
      </p:sp>
    </p:spTree>
    <p:extLst>
      <p:ext uri="{BB962C8B-B14F-4D97-AF65-F5344CB8AC3E}">
        <p14:creationId xmlns:p14="http://schemas.microsoft.com/office/powerpoint/2010/main" val="963029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0" y="-1"/>
            <a:ext cx="12192000" cy="811161"/>
          </a:xfrm>
        </p:spPr>
        <p:txBody>
          <a:bodyPr/>
          <a:lstStyle/>
          <a:p>
            <a:pPr algn="ctr"/>
            <a:r>
              <a:rPr lang="en-US" altLang="en-US" dirty="0">
                <a:latin typeface="Trebuchet MS" panose="020B0603020202020204" pitchFamily="34" charset="0"/>
              </a:rPr>
              <a:t>Solving   </a:t>
            </a:r>
            <a:r>
              <a:rPr lang="en-US" altLang="en-US" i="1" dirty="0" err="1">
                <a:latin typeface="Trebuchet MS" panose="020B0603020202020204" pitchFamily="34" charset="0"/>
              </a:rPr>
              <a:t>a</a:t>
            </a:r>
            <a:r>
              <a:rPr lang="en-US" altLang="en-US" dirty="0" err="1">
                <a:latin typeface="Trebuchet MS" panose="020B0603020202020204" pitchFamily="34" charset="0"/>
              </a:rPr>
              <a:t>X</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 + </a:t>
            </a:r>
            <a:r>
              <a:rPr lang="en-US" altLang="en-US" i="1" dirty="0" err="1">
                <a:latin typeface="Trebuchet MS" panose="020B0603020202020204" pitchFamily="34" charset="0"/>
              </a:rPr>
              <a:t>b</a:t>
            </a:r>
            <a:r>
              <a:rPr lang="en-US" altLang="en-US" dirty="0" err="1">
                <a:latin typeface="Trebuchet MS" panose="020B0603020202020204" pitchFamily="34" charset="0"/>
              </a:rPr>
              <a:t>X</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-1) + </a:t>
            </a:r>
            <a:r>
              <a:rPr lang="en-US" altLang="en-US" i="1" dirty="0" err="1">
                <a:latin typeface="Trebuchet MS" panose="020B0603020202020204" pitchFamily="34" charset="0"/>
              </a:rPr>
              <a:t>c</a:t>
            </a:r>
            <a:r>
              <a:rPr lang="en-US" altLang="en-US" dirty="0" err="1">
                <a:latin typeface="Trebuchet MS" panose="020B0603020202020204" pitchFamily="34" charset="0"/>
              </a:rPr>
              <a:t>X</a:t>
            </a:r>
            <a:r>
              <a:rPr lang="en-US" altLang="en-US" dirty="0">
                <a:latin typeface="Trebuchet MS" panose="020B0603020202020204" pitchFamily="34" charset="0"/>
              </a:rPr>
              <a:t>(</a:t>
            </a:r>
            <a:r>
              <a:rPr lang="en-US" altLang="en-US" i="1" dirty="0">
                <a:latin typeface="Trebuchet MS" panose="020B0603020202020204" pitchFamily="34" charset="0"/>
              </a:rPr>
              <a:t>n</a:t>
            </a:r>
            <a:r>
              <a:rPr lang="en-US" altLang="en-US" dirty="0">
                <a:latin typeface="Trebuchet MS" panose="020B0603020202020204" pitchFamily="34" charset="0"/>
              </a:rPr>
              <a:t>-2) </a:t>
            </a:r>
            <a:r>
              <a:rPr lang="en-US" altLang="en-US" i="1" dirty="0">
                <a:latin typeface="Trebuchet MS" panose="020B0603020202020204" pitchFamily="34" charset="0"/>
              </a:rPr>
              <a:t>=</a:t>
            </a:r>
            <a:r>
              <a:rPr lang="en-US" altLang="en-US" dirty="0">
                <a:latin typeface="Trebuchet MS" panose="020B0603020202020204" pitchFamily="34" charset="0"/>
              </a:rPr>
              <a:t> 0</a:t>
            </a:r>
          </a:p>
        </p:txBody>
      </p:sp>
      <p:sp>
        <p:nvSpPr>
          <p:cNvPr id="317443" name="Rectangle 3"/>
          <p:cNvSpPr>
            <a:spLocks noGrp="1" noChangeArrowheads="1"/>
          </p:cNvSpPr>
          <p:nvPr>
            <p:ph type="body" idx="1"/>
          </p:nvPr>
        </p:nvSpPr>
        <p:spPr>
          <a:xfrm>
            <a:off x="2133600" y="1531374"/>
            <a:ext cx="8229600" cy="4572000"/>
          </a:xfrm>
        </p:spPr>
        <p:txBody>
          <a:bodyPr>
            <a:normAutofit/>
          </a:bodyPr>
          <a:lstStyle/>
          <a:p>
            <a:r>
              <a:rPr lang="en-US" altLang="en-US" sz="2000" dirty="0">
                <a:latin typeface="Trebuchet MS" panose="020B0603020202020204" pitchFamily="34" charset="0"/>
              </a:rPr>
              <a:t>Set up the characteristic equation (quadratic)</a:t>
            </a:r>
          </a:p>
          <a:p>
            <a:pPr>
              <a:buFont typeface="Monotype Sorts" pitchFamily="2" charset="2"/>
              <a:buNone/>
            </a:pPr>
            <a:r>
              <a:rPr lang="en-US" altLang="en-US" sz="2000" dirty="0">
                <a:latin typeface="Trebuchet MS" panose="020B0603020202020204" pitchFamily="34" charset="0"/>
              </a:rPr>
              <a:t>				 </a:t>
            </a:r>
            <a:r>
              <a:rPr lang="en-US" altLang="en-US" sz="2000" i="1" dirty="0">
                <a:latin typeface="Trebuchet MS" panose="020B0603020202020204" pitchFamily="34" charset="0"/>
              </a:rPr>
              <a:t>ar</a:t>
            </a:r>
            <a:r>
              <a:rPr lang="en-US" altLang="en-US" sz="2000" baseline="30000" dirty="0">
                <a:latin typeface="Trebuchet MS" panose="020B0603020202020204" pitchFamily="34" charset="0"/>
              </a:rPr>
              <a:t>2</a:t>
            </a:r>
            <a:r>
              <a:rPr lang="en-US" altLang="en-US" sz="2000" dirty="0">
                <a:latin typeface="Trebuchet MS" panose="020B0603020202020204" pitchFamily="34" charset="0"/>
              </a:rPr>
              <a:t> + </a:t>
            </a:r>
            <a:r>
              <a:rPr lang="en-US" altLang="en-US" sz="2000" i="1" dirty="0" err="1">
                <a:latin typeface="Trebuchet MS" panose="020B0603020202020204" pitchFamily="34" charset="0"/>
              </a:rPr>
              <a:t>br</a:t>
            </a:r>
            <a:r>
              <a:rPr lang="en-US" altLang="en-US" sz="2000" dirty="0">
                <a:latin typeface="Trebuchet MS" panose="020B0603020202020204" pitchFamily="34" charset="0"/>
              </a:rPr>
              <a:t> + </a:t>
            </a:r>
            <a:r>
              <a:rPr lang="en-US" altLang="en-US" sz="2000" i="1" dirty="0">
                <a:latin typeface="Trebuchet MS" panose="020B0603020202020204" pitchFamily="34" charset="0"/>
              </a:rPr>
              <a:t>c</a:t>
            </a:r>
            <a:r>
              <a:rPr lang="en-US" altLang="en-US" sz="2000" dirty="0">
                <a:latin typeface="Trebuchet MS" panose="020B0603020202020204" pitchFamily="34" charset="0"/>
              </a:rPr>
              <a:t> </a:t>
            </a:r>
            <a:r>
              <a:rPr lang="en-US" altLang="en-US" sz="2000" i="1" dirty="0">
                <a:latin typeface="Trebuchet MS" panose="020B0603020202020204" pitchFamily="34" charset="0"/>
              </a:rPr>
              <a:t>=</a:t>
            </a:r>
            <a:r>
              <a:rPr lang="en-US" altLang="en-US" sz="2000" dirty="0">
                <a:latin typeface="Trebuchet MS" panose="020B0603020202020204" pitchFamily="34" charset="0"/>
              </a:rPr>
              <a:t> 0</a:t>
            </a:r>
            <a:br>
              <a:rPr lang="en-US" altLang="en-US" sz="2000" dirty="0">
                <a:latin typeface="Trebuchet MS" panose="020B0603020202020204" pitchFamily="34" charset="0"/>
              </a:rPr>
            </a:br>
            <a:endParaRPr lang="en-US" altLang="en-US" sz="2000" dirty="0">
              <a:latin typeface="Trebuchet MS" panose="020B0603020202020204" pitchFamily="34" charset="0"/>
            </a:endParaRPr>
          </a:p>
          <a:p>
            <a:r>
              <a:rPr lang="en-US" altLang="en-US" sz="2000" dirty="0">
                <a:latin typeface="Trebuchet MS" panose="020B0603020202020204" pitchFamily="34" charset="0"/>
              </a:rPr>
              <a:t>Solve to obtain roots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a:t>
            </a:r>
            <a:r>
              <a:rPr lang="en-US" altLang="en-US" sz="2000" dirty="0">
                <a:latin typeface="Trebuchet MS" panose="020B0603020202020204" pitchFamily="34" charset="0"/>
              </a:rPr>
              <a:t> and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a:t>
            </a:r>
            <a:endParaRPr lang="en-US" altLang="en-US" sz="2000" dirty="0">
              <a:latin typeface="Trebuchet MS" panose="020B0603020202020204" pitchFamily="34" charset="0"/>
            </a:endParaRPr>
          </a:p>
          <a:p>
            <a:endParaRPr lang="en-US" altLang="en-US" sz="2000" dirty="0">
              <a:latin typeface="Trebuchet MS" panose="020B0603020202020204" pitchFamily="34" charset="0"/>
            </a:endParaRPr>
          </a:p>
          <a:p>
            <a:r>
              <a:rPr lang="en-US" altLang="en-US" sz="2000" dirty="0">
                <a:latin typeface="Trebuchet MS" panose="020B0603020202020204" pitchFamily="34" charset="0"/>
              </a:rPr>
              <a:t>General solution to the recurrence</a:t>
            </a:r>
          </a:p>
          <a:p>
            <a:pPr lvl="1">
              <a:buFontTx/>
              <a:buNone/>
            </a:pPr>
            <a:r>
              <a:rPr lang="en-US" altLang="en-US" sz="2000" dirty="0">
                <a:latin typeface="Trebuchet MS" panose="020B0603020202020204" pitchFamily="34" charset="0"/>
              </a:rPr>
              <a:t>if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 </a:t>
            </a:r>
            <a:r>
              <a:rPr lang="en-US" altLang="en-US" sz="2000" dirty="0">
                <a:latin typeface="Trebuchet MS" panose="020B0603020202020204" pitchFamily="34" charset="0"/>
              </a:rPr>
              <a:t>and </a:t>
            </a:r>
            <a:r>
              <a:rPr lang="en-US" altLang="en-US" sz="2000" baseline="-25000" dirty="0">
                <a:latin typeface="Trebuchet MS" panose="020B0603020202020204" pitchFamily="34" charset="0"/>
              </a:rPr>
              <a:t>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 </a:t>
            </a:r>
            <a:r>
              <a:rPr lang="en-US" altLang="en-US" sz="2000" dirty="0">
                <a:latin typeface="Trebuchet MS" panose="020B0603020202020204" pitchFamily="34" charset="0"/>
              </a:rPr>
              <a:t> are two distinct real roots:  X(</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l-GR" altLang="en-US" sz="2000" dirty="0">
                <a:latin typeface="Trebuchet MS" panose="020B0603020202020204" pitchFamily="34" charset="0"/>
                <a:cs typeface="Arial" panose="020B0604020202020204" pitchFamily="34" charset="0"/>
              </a:rPr>
              <a:t>α</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a:t>
            </a:r>
            <a:r>
              <a:rPr lang="en-US" altLang="en-US" sz="2000" i="1" baseline="30000" dirty="0">
                <a:latin typeface="Trebuchet MS" panose="020B0603020202020204" pitchFamily="34" charset="0"/>
              </a:rPr>
              <a:t>n </a:t>
            </a:r>
            <a:r>
              <a:rPr lang="en-US" altLang="en-US" sz="2000" i="1" dirty="0">
                <a:latin typeface="Trebuchet MS" panose="020B0603020202020204" pitchFamily="34" charset="0"/>
              </a:rPr>
              <a:t>+ </a:t>
            </a:r>
            <a:r>
              <a:rPr lang="el-GR" altLang="en-US" sz="2000" dirty="0">
                <a:latin typeface="Trebuchet MS" panose="020B0603020202020204" pitchFamily="34" charset="0"/>
                <a:cs typeface="Arial" panose="020B0604020202020204" pitchFamily="34" charset="0"/>
              </a:rPr>
              <a:t>β</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a:t>
            </a:r>
            <a:r>
              <a:rPr lang="en-US" altLang="en-US" sz="2000" i="1" baseline="30000" dirty="0">
                <a:latin typeface="Trebuchet MS" panose="020B0603020202020204" pitchFamily="34" charset="0"/>
              </a:rPr>
              <a:t>n</a:t>
            </a:r>
          </a:p>
          <a:p>
            <a:pPr lvl="1">
              <a:buFontTx/>
              <a:buNone/>
            </a:pPr>
            <a:r>
              <a:rPr lang="en-US" altLang="en-US" sz="2000" dirty="0">
                <a:latin typeface="Trebuchet MS" panose="020B0603020202020204" pitchFamily="34" charset="0"/>
              </a:rPr>
              <a:t>if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1 </a:t>
            </a:r>
            <a:r>
              <a:rPr lang="en-US" altLang="en-US" sz="2000" dirty="0">
                <a:latin typeface="Trebuchet MS" panose="020B0603020202020204" pitchFamily="34" charset="0"/>
              </a:rPr>
              <a:t>=</a:t>
            </a:r>
            <a:r>
              <a:rPr lang="en-US" altLang="en-US" sz="2000" baseline="-25000" dirty="0">
                <a:latin typeface="Trebuchet MS" panose="020B0603020202020204" pitchFamily="34" charset="0"/>
              </a:rPr>
              <a:t> </a:t>
            </a:r>
            <a:r>
              <a:rPr lang="en-US" altLang="en-US" sz="2000" i="1" dirty="0">
                <a:latin typeface="Trebuchet MS" panose="020B0603020202020204" pitchFamily="34" charset="0"/>
              </a:rPr>
              <a:t>r</a:t>
            </a:r>
            <a:r>
              <a:rPr lang="en-US" altLang="en-US" sz="2000" baseline="-25000" dirty="0">
                <a:latin typeface="Trebuchet MS" panose="020B0603020202020204" pitchFamily="34" charset="0"/>
              </a:rPr>
              <a:t>2 </a:t>
            </a:r>
            <a:r>
              <a:rPr lang="en-US" altLang="en-US" sz="2000" dirty="0">
                <a:latin typeface="Trebuchet MS" panose="020B0603020202020204" pitchFamily="34" charset="0"/>
              </a:rPr>
              <a:t>= </a:t>
            </a:r>
            <a:r>
              <a:rPr lang="en-US" altLang="en-US" sz="2000" i="1" dirty="0">
                <a:latin typeface="Trebuchet MS" panose="020B0603020202020204" pitchFamily="34" charset="0"/>
              </a:rPr>
              <a:t>r</a:t>
            </a:r>
            <a:r>
              <a:rPr lang="en-US" altLang="en-US" sz="2000" dirty="0">
                <a:latin typeface="Trebuchet MS" panose="020B0603020202020204" pitchFamily="34" charset="0"/>
              </a:rPr>
              <a:t> are two equal real roots:      X(</a:t>
            </a:r>
            <a:r>
              <a:rPr lang="en-US" altLang="en-US" sz="2000" i="1" dirty="0">
                <a:latin typeface="Trebuchet MS" panose="020B0603020202020204" pitchFamily="34" charset="0"/>
              </a:rPr>
              <a:t>n</a:t>
            </a:r>
            <a:r>
              <a:rPr lang="en-US" altLang="en-US" sz="2000" dirty="0">
                <a:latin typeface="Trebuchet MS" panose="020B0603020202020204" pitchFamily="34" charset="0"/>
              </a:rPr>
              <a:t>) = </a:t>
            </a:r>
            <a:r>
              <a:rPr lang="el-GR" altLang="en-US" sz="2000" dirty="0">
                <a:latin typeface="Trebuchet MS" panose="020B0603020202020204" pitchFamily="34" charset="0"/>
                <a:cs typeface="Arial" panose="020B0604020202020204" pitchFamily="34" charset="0"/>
              </a:rPr>
              <a:t>α</a:t>
            </a:r>
            <a:r>
              <a:rPr lang="en-US" altLang="en-US" sz="2000" i="1" dirty="0" err="1">
                <a:latin typeface="Trebuchet MS" panose="020B0603020202020204" pitchFamily="34" charset="0"/>
              </a:rPr>
              <a:t>r</a:t>
            </a:r>
            <a:r>
              <a:rPr lang="en-US" altLang="en-US" sz="2000" i="1" baseline="30000" dirty="0" err="1">
                <a:latin typeface="Trebuchet MS" panose="020B0603020202020204" pitchFamily="34" charset="0"/>
              </a:rPr>
              <a:t>n</a:t>
            </a:r>
            <a:r>
              <a:rPr lang="en-US" altLang="en-US" sz="2000" i="1" baseline="30000" dirty="0">
                <a:latin typeface="Trebuchet MS" panose="020B0603020202020204" pitchFamily="34" charset="0"/>
              </a:rPr>
              <a:t> </a:t>
            </a:r>
            <a:r>
              <a:rPr lang="en-US" altLang="en-US" sz="2000" i="1" dirty="0">
                <a:latin typeface="Trebuchet MS" panose="020B0603020202020204" pitchFamily="34" charset="0"/>
              </a:rPr>
              <a:t>+ </a:t>
            </a:r>
            <a:r>
              <a:rPr lang="el-GR" altLang="en-US" sz="2000" dirty="0">
                <a:latin typeface="Trebuchet MS" panose="020B0603020202020204" pitchFamily="34" charset="0"/>
                <a:cs typeface="Arial" panose="020B0604020202020204" pitchFamily="34" charset="0"/>
              </a:rPr>
              <a:t>β</a:t>
            </a:r>
            <a:r>
              <a:rPr lang="en-US" altLang="en-US" sz="2000" i="1" dirty="0" err="1">
                <a:latin typeface="Trebuchet MS" panose="020B0603020202020204" pitchFamily="34" charset="0"/>
              </a:rPr>
              <a:t>nr</a:t>
            </a:r>
            <a:r>
              <a:rPr lang="en-US" altLang="en-US" sz="2000" baseline="-25000" dirty="0">
                <a:latin typeface="Trebuchet MS" panose="020B0603020202020204" pitchFamily="34" charset="0"/>
              </a:rPr>
              <a:t> </a:t>
            </a:r>
            <a:r>
              <a:rPr lang="en-US" altLang="en-US" sz="2000" i="1" baseline="30000" dirty="0">
                <a:latin typeface="Trebuchet MS" panose="020B0603020202020204" pitchFamily="34" charset="0"/>
              </a:rPr>
              <a:t>n</a:t>
            </a:r>
            <a:endParaRPr lang="el-GR" altLang="en-US" sz="2000" dirty="0">
              <a:latin typeface="Trebuchet MS" panose="020B0603020202020204" pitchFamily="34" charset="0"/>
            </a:endParaRPr>
          </a:p>
          <a:p>
            <a:endParaRPr lang="en-US" altLang="en-US" sz="2000" i="1" baseline="30000" dirty="0">
              <a:latin typeface="Trebuchet MS" panose="020B0603020202020204" pitchFamily="34" charset="0"/>
            </a:endParaRPr>
          </a:p>
          <a:p>
            <a:r>
              <a:rPr lang="en-US" altLang="en-US" sz="2000" dirty="0">
                <a:latin typeface="Trebuchet MS" panose="020B0603020202020204" pitchFamily="34" charset="0"/>
              </a:rPr>
              <a:t>Particular solution can be found by using initial conditions</a:t>
            </a:r>
            <a:endParaRPr lang="en-US" altLang="en-US" sz="2000" i="1" baseline="30000" dirty="0">
              <a:latin typeface="Trebuchet MS" panose="020B0603020202020204" pitchFamily="34" charset="0"/>
            </a:endParaRPr>
          </a:p>
          <a:p>
            <a:endParaRPr lang="en-US" altLang="en-US" sz="2000" dirty="0">
              <a:latin typeface="Trebuchet MS" panose="020B0603020202020204" pitchFamily="34" charset="0"/>
            </a:endParaRPr>
          </a:p>
          <a:p>
            <a:pPr>
              <a:buFont typeface="Monotype Sorts" pitchFamily="2" charset="2"/>
              <a:buNone/>
            </a:pPr>
            <a:endParaRPr lang="en-US" altLang="en-US" sz="2000" dirty="0">
              <a:latin typeface="Trebuchet MS" panose="020B0603020202020204" pitchFamily="34" charset="0"/>
            </a:endParaRPr>
          </a:p>
        </p:txBody>
      </p:sp>
    </p:spTree>
    <p:extLst>
      <p:ext uri="{BB962C8B-B14F-4D97-AF65-F5344CB8AC3E}">
        <p14:creationId xmlns:p14="http://schemas.microsoft.com/office/powerpoint/2010/main" val="14762905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0" y="0"/>
            <a:ext cx="12192000" cy="1002890"/>
          </a:xfrm>
        </p:spPr>
        <p:txBody>
          <a:bodyPr>
            <a:normAutofit/>
          </a:bodyPr>
          <a:lstStyle/>
          <a:p>
            <a:pPr algn="ctr"/>
            <a:r>
              <a:rPr lang="en-US" altLang="en-US" dirty="0">
                <a:latin typeface="Trebuchet MS" panose="020B0603020202020204" pitchFamily="34" charset="0"/>
              </a:rPr>
              <a:t>Application to the Fibonacci numbers</a:t>
            </a:r>
          </a:p>
        </p:txBody>
      </p:sp>
      <p:sp>
        <p:nvSpPr>
          <p:cNvPr id="320515" name="Rectangle 3"/>
          <p:cNvSpPr>
            <a:spLocks noGrp="1" noChangeArrowheads="1"/>
          </p:cNvSpPr>
          <p:nvPr>
            <p:ph type="body" idx="1"/>
          </p:nvPr>
        </p:nvSpPr>
        <p:spPr>
          <a:xfrm>
            <a:off x="1253613" y="1219200"/>
            <a:ext cx="9999405" cy="4427538"/>
          </a:xfrm>
        </p:spPr>
        <p:txBody>
          <a:bodyPr>
            <a:normAutofit/>
          </a:bodyPr>
          <a:lstStyle/>
          <a:p>
            <a:pPr algn="ctr">
              <a:buFont typeface="Monotype Sorts" pitchFamily="2" charset="2"/>
              <a:buNone/>
            </a:pPr>
            <a:r>
              <a:rPr lang="en-US" altLang="en-US" sz="3200" dirty="0">
                <a:latin typeface="Trebuchet MS" panose="020B0603020202020204" pitchFamily="34" charset="0"/>
              </a:rPr>
              <a:t>F(</a:t>
            </a:r>
            <a:r>
              <a:rPr lang="en-US" altLang="en-US" sz="3200" i="1" dirty="0">
                <a:latin typeface="Trebuchet MS" panose="020B0603020202020204" pitchFamily="34" charset="0"/>
              </a:rPr>
              <a:t>n</a:t>
            </a:r>
            <a:r>
              <a:rPr lang="en-US" altLang="en-US" sz="3200" dirty="0">
                <a:latin typeface="Trebuchet MS" panose="020B0603020202020204" pitchFamily="34" charset="0"/>
              </a:rPr>
              <a:t>) = F(</a:t>
            </a:r>
            <a:r>
              <a:rPr lang="en-US" altLang="en-US" sz="3200" i="1" dirty="0">
                <a:latin typeface="Trebuchet MS" panose="020B0603020202020204" pitchFamily="34" charset="0"/>
              </a:rPr>
              <a:t>n</a:t>
            </a:r>
            <a:r>
              <a:rPr lang="en-US" altLang="en-US" sz="3200" dirty="0">
                <a:latin typeface="Trebuchet MS" panose="020B0603020202020204" pitchFamily="34" charset="0"/>
              </a:rPr>
              <a:t>-1) + F(</a:t>
            </a:r>
            <a:r>
              <a:rPr lang="en-US" altLang="en-US" sz="3200" i="1" dirty="0">
                <a:latin typeface="Trebuchet MS" panose="020B0603020202020204" pitchFamily="34" charset="0"/>
              </a:rPr>
              <a:t>n</a:t>
            </a:r>
            <a:r>
              <a:rPr lang="en-US" altLang="en-US" sz="3200" dirty="0">
                <a:latin typeface="Trebuchet MS" panose="020B0603020202020204" pitchFamily="34" charset="0"/>
              </a:rPr>
              <a:t>-2)  or  F(</a:t>
            </a:r>
            <a:r>
              <a:rPr lang="en-US" altLang="en-US" sz="3200" i="1" dirty="0">
                <a:latin typeface="Trebuchet MS" panose="020B0603020202020204" pitchFamily="34" charset="0"/>
              </a:rPr>
              <a:t>n</a:t>
            </a:r>
            <a:r>
              <a:rPr lang="en-US" altLang="en-US" sz="3200" dirty="0">
                <a:latin typeface="Trebuchet MS" panose="020B0603020202020204" pitchFamily="34" charset="0"/>
              </a:rPr>
              <a:t>) - F(</a:t>
            </a:r>
            <a:r>
              <a:rPr lang="en-US" altLang="en-US" sz="3200" i="1" dirty="0">
                <a:latin typeface="Trebuchet MS" panose="020B0603020202020204" pitchFamily="34" charset="0"/>
              </a:rPr>
              <a:t>n</a:t>
            </a:r>
            <a:r>
              <a:rPr lang="en-US" altLang="en-US" sz="3200" dirty="0">
                <a:latin typeface="Trebuchet MS" panose="020B0603020202020204" pitchFamily="34" charset="0"/>
              </a:rPr>
              <a:t>-1) - F(</a:t>
            </a:r>
            <a:r>
              <a:rPr lang="en-US" altLang="en-US" sz="3200" i="1" dirty="0">
                <a:latin typeface="Trebuchet MS" panose="020B0603020202020204" pitchFamily="34" charset="0"/>
              </a:rPr>
              <a:t>n</a:t>
            </a:r>
            <a:r>
              <a:rPr lang="en-US" altLang="en-US" sz="3200" dirty="0">
                <a:latin typeface="Trebuchet MS" panose="020B0603020202020204" pitchFamily="34" charset="0"/>
              </a:rPr>
              <a:t>-2) = 0</a:t>
            </a:r>
            <a:br>
              <a:rPr lang="en-US" altLang="en-US" sz="3200" dirty="0">
                <a:latin typeface="Trebuchet MS" panose="020B0603020202020204" pitchFamily="34" charset="0"/>
              </a:rPr>
            </a:br>
            <a:endParaRPr lang="en-US" altLang="en-US" sz="3200" dirty="0">
              <a:latin typeface="Trebuchet MS" panose="020B0603020202020204" pitchFamily="34" charset="0"/>
            </a:endParaRPr>
          </a:p>
        </p:txBody>
      </p:sp>
    </p:spTree>
    <p:extLst>
      <p:ext uri="{BB962C8B-B14F-4D97-AF65-F5344CB8AC3E}">
        <p14:creationId xmlns:p14="http://schemas.microsoft.com/office/powerpoint/2010/main" val="3478095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269" y="946918"/>
            <a:ext cx="9255371" cy="4952436"/>
          </a:xfrm>
        </p:spPr>
      </p:pic>
    </p:spTree>
    <p:extLst>
      <p:ext uri="{BB962C8B-B14F-4D97-AF65-F5344CB8AC3E}">
        <p14:creationId xmlns:p14="http://schemas.microsoft.com/office/powerpoint/2010/main" val="3897319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72" y="1629918"/>
            <a:ext cx="9549318" cy="2543876"/>
          </a:xfrm>
          <a:prstGeom prst="rect">
            <a:avLst/>
          </a:prstGeom>
        </p:spPr>
      </p:pic>
      <p:sp>
        <p:nvSpPr>
          <p:cNvPr id="11" name="TextBox 10"/>
          <p:cNvSpPr txBox="1"/>
          <p:nvPr/>
        </p:nvSpPr>
        <p:spPr>
          <a:xfrm>
            <a:off x="1032387" y="634181"/>
            <a:ext cx="9571703" cy="461665"/>
          </a:xfrm>
          <a:prstGeom prst="rect">
            <a:avLst/>
          </a:prstGeom>
          <a:noFill/>
        </p:spPr>
        <p:txBody>
          <a:bodyPr wrap="square" rtlCol="0">
            <a:spAutoFit/>
          </a:bodyPr>
          <a:lstStyle/>
          <a:p>
            <a:r>
              <a:rPr lang="en-IN" sz="2400" dirty="0">
                <a:latin typeface="Trebuchet MS" panose="020B0603020202020204" pitchFamily="34" charset="0"/>
              </a:rPr>
              <a:t>Since the characteristic equation has two distinct real roots: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6" y="4707866"/>
            <a:ext cx="9571703" cy="1820386"/>
          </a:xfrm>
          <a:prstGeom prst="rect">
            <a:avLst/>
          </a:prstGeom>
        </p:spPr>
      </p:pic>
    </p:spTree>
    <p:extLst>
      <p:ext uri="{BB962C8B-B14F-4D97-AF65-F5344CB8AC3E}">
        <p14:creationId xmlns:p14="http://schemas.microsoft.com/office/powerpoint/2010/main" val="2727944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434" y="1488160"/>
            <a:ext cx="10157631" cy="151917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434" y="3538996"/>
            <a:ext cx="10075643" cy="1799920"/>
          </a:xfrm>
          <a:prstGeom prst="rect">
            <a:avLst/>
          </a:prstGeom>
        </p:spPr>
      </p:pic>
    </p:spTree>
    <p:extLst>
      <p:ext uri="{BB962C8B-B14F-4D97-AF65-F5344CB8AC3E}">
        <p14:creationId xmlns:p14="http://schemas.microsoft.com/office/powerpoint/2010/main" val="2022135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2403" y="0"/>
            <a:ext cx="12192000" cy="1015590"/>
          </a:xfrm>
        </p:spPr>
        <p:txBody>
          <a:bodyPr/>
          <a:lstStyle/>
          <a:p>
            <a:pPr algn="ctr"/>
            <a:r>
              <a:rPr lang="en-US" altLang="en-US" dirty="0">
                <a:latin typeface="Trebuchet MS" panose="020B0603020202020204" pitchFamily="34" charset="0"/>
              </a:rPr>
              <a:t>Computing Fibonacci numbers</a:t>
            </a:r>
          </a:p>
        </p:txBody>
      </p:sp>
      <p:sp>
        <p:nvSpPr>
          <p:cNvPr id="227331" name="Rectangle 3"/>
          <p:cNvSpPr>
            <a:spLocks noGrp="1" noChangeArrowheads="1"/>
          </p:cNvSpPr>
          <p:nvPr>
            <p:ph type="body" idx="1"/>
          </p:nvPr>
        </p:nvSpPr>
        <p:spPr>
          <a:xfrm>
            <a:off x="663398" y="1138682"/>
            <a:ext cx="10131425" cy="3649133"/>
          </a:xfrm>
        </p:spPr>
        <p:txBody>
          <a:bodyPr/>
          <a:lstStyle/>
          <a:p>
            <a:pPr marL="457200" indent="-457200">
              <a:buFont typeface="Monotype Sorts" pitchFamily="2" charset="2"/>
              <a:buAutoNum type="arabicPeriod"/>
            </a:pPr>
            <a:r>
              <a:rPr lang="en-US" altLang="en-US" dirty="0">
                <a:latin typeface="Trebuchet MS" panose="020B0603020202020204" pitchFamily="34" charset="0"/>
              </a:rPr>
              <a:t>Definition-based recursive algorithm</a:t>
            </a:r>
          </a:p>
          <a:p>
            <a:pPr marL="457200" indent="-457200">
              <a:buFont typeface="Monotype Sorts" pitchFamily="2" charset="2"/>
              <a:buAutoNum type="arabicPeriod"/>
            </a:pPr>
            <a:endParaRPr lang="en-US" altLang="en-US" dirty="0">
              <a:latin typeface="Trebuchet MS" panose="020B0603020202020204" pitchFamily="34" charset="0"/>
            </a:endParaRPr>
          </a:p>
          <a:p>
            <a:pPr marL="457200" indent="-457200">
              <a:buFont typeface="Monotype Sorts" pitchFamily="2" charset="2"/>
              <a:buAutoNum type="arabicPeriod"/>
            </a:pPr>
            <a:r>
              <a:rPr lang="en-US" altLang="en-US" dirty="0" err="1">
                <a:latin typeface="Trebuchet MS" panose="020B0603020202020204" pitchFamily="34" charset="0"/>
              </a:rPr>
              <a:t>Nonrecursive</a:t>
            </a:r>
            <a:r>
              <a:rPr lang="en-US" altLang="en-US" dirty="0">
                <a:latin typeface="Trebuchet MS" panose="020B0603020202020204" pitchFamily="34" charset="0"/>
              </a:rPr>
              <a:t> definition-based algorithm</a:t>
            </a:r>
          </a:p>
          <a:p>
            <a:pPr marL="457200" indent="-457200">
              <a:buFont typeface="Monotype Sorts" pitchFamily="2" charset="2"/>
              <a:buAutoNum type="arabicPeriod"/>
            </a:pPr>
            <a:endParaRPr lang="en-US" altLang="en-US" dirty="0">
              <a:latin typeface="Trebuchet MS" panose="020B0603020202020204" pitchFamily="34" charset="0"/>
            </a:endParaRPr>
          </a:p>
          <a:p>
            <a:pPr marL="457200" indent="-457200">
              <a:buFont typeface="Monotype Sorts" pitchFamily="2" charset="2"/>
              <a:buAutoNum type="arabicPeriod"/>
            </a:pPr>
            <a:r>
              <a:rPr lang="en-US" altLang="en-US" dirty="0">
                <a:latin typeface="Trebuchet MS" panose="020B0603020202020204" pitchFamily="34" charset="0"/>
              </a:rPr>
              <a:t>Explicit formula algorithm</a:t>
            </a:r>
          </a:p>
          <a:p>
            <a:pPr marL="457200" indent="-457200">
              <a:buFont typeface="Monotype Sorts" pitchFamily="2" charset="2"/>
              <a:buAutoNum type="arabicPeriod"/>
            </a:pPr>
            <a:endParaRPr lang="en-US" altLang="en-US" dirty="0">
              <a:latin typeface="Trebuchet MS" panose="020B0603020202020204" pitchFamily="34" charset="0"/>
            </a:endParaRPr>
          </a:p>
          <a:p>
            <a:pPr marL="457200" indent="-457200">
              <a:buFont typeface="Monotype Sorts" pitchFamily="2" charset="2"/>
              <a:buAutoNum type="arabicPeriod"/>
            </a:pPr>
            <a:r>
              <a:rPr lang="en-US" altLang="en-US" dirty="0">
                <a:latin typeface="Trebuchet MS" panose="020B0603020202020204" pitchFamily="34" charset="0"/>
              </a:rPr>
              <a:t>Logarithmic algorithm based on formula:</a:t>
            </a:r>
          </a:p>
        </p:txBody>
      </p:sp>
      <p:grpSp>
        <p:nvGrpSpPr>
          <p:cNvPr id="227332" name="Group 4"/>
          <p:cNvGrpSpPr>
            <a:grpSpLocks/>
          </p:cNvGrpSpPr>
          <p:nvPr/>
        </p:nvGrpSpPr>
        <p:grpSpPr bwMode="auto">
          <a:xfrm>
            <a:off x="3050458" y="4446639"/>
            <a:ext cx="4032250" cy="1143000"/>
            <a:chOff x="2064" y="2784"/>
            <a:chExt cx="2540" cy="720"/>
          </a:xfrm>
        </p:grpSpPr>
        <p:grpSp>
          <p:nvGrpSpPr>
            <p:cNvPr id="227333" name="Group 5"/>
            <p:cNvGrpSpPr>
              <a:grpSpLocks/>
            </p:cNvGrpSpPr>
            <p:nvPr/>
          </p:nvGrpSpPr>
          <p:grpSpPr bwMode="auto">
            <a:xfrm>
              <a:off x="2064" y="2880"/>
              <a:ext cx="1296" cy="624"/>
              <a:chOff x="2064" y="2880"/>
              <a:chExt cx="1296" cy="624"/>
            </a:xfrm>
          </p:grpSpPr>
          <p:sp>
            <p:nvSpPr>
              <p:cNvPr id="227334" name="Text Box 6"/>
              <p:cNvSpPr txBox="1">
                <a:spLocks noChangeArrowheads="1"/>
              </p:cNvSpPr>
              <p:nvPr/>
            </p:nvSpPr>
            <p:spPr bwMode="auto">
              <a:xfrm>
                <a:off x="2160" y="2880"/>
                <a:ext cx="1194"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en-US" b="1" i="1" dirty="0">
                    <a:solidFill>
                      <a:srgbClr val="FFFF99"/>
                    </a:solidFill>
                    <a:effectLst>
                      <a:outerShdw blurRad="38100" dist="38100" dir="2700000" algn="tl">
                        <a:srgbClr val="000000"/>
                      </a:outerShdw>
                    </a:effectLst>
                  </a:rPr>
                  <a:t>F</a:t>
                </a:r>
                <a:r>
                  <a:rPr kumimoji="1" lang="en-US" altLang="en-US" b="1" dirty="0">
                    <a:solidFill>
                      <a:srgbClr val="FFFF99"/>
                    </a:solidFill>
                    <a:effectLst>
                      <a:outerShdw blurRad="38100" dist="38100" dir="2700000" algn="tl">
                        <a:srgbClr val="000000"/>
                      </a:outerShdw>
                    </a:effectLst>
                  </a:rPr>
                  <a:t>(</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-1)</a:t>
                </a:r>
                <a:r>
                  <a:rPr kumimoji="1" lang="en-US" altLang="en-US" b="1" i="1" dirty="0">
                    <a:solidFill>
                      <a:srgbClr val="FFFF99"/>
                    </a:solidFill>
                    <a:effectLst>
                      <a:outerShdw blurRad="38100" dist="38100" dir="2700000" algn="tl">
                        <a:srgbClr val="000000"/>
                      </a:outerShdw>
                    </a:effectLst>
                  </a:rPr>
                  <a:t>    F</a:t>
                </a:r>
                <a:r>
                  <a:rPr kumimoji="1" lang="en-US" altLang="en-US" b="1" dirty="0">
                    <a:solidFill>
                      <a:srgbClr val="FFFF99"/>
                    </a:solidFill>
                    <a:effectLst>
                      <a:outerShdw blurRad="38100" dist="38100" dir="2700000" algn="tl">
                        <a:srgbClr val="000000"/>
                      </a:outerShdw>
                    </a:effectLst>
                  </a:rPr>
                  <a:t>(</a:t>
                </a:r>
                <a:r>
                  <a:rPr kumimoji="1" lang="en-US" altLang="en-US" b="1" i="1" dirty="0">
                    <a:solidFill>
                      <a:srgbClr val="FFFF99"/>
                    </a:solidFill>
                    <a:effectLst>
                      <a:outerShdw blurRad="38100" dist="38100" dir="2700000" algn="tl">
                        <a:srgbClr val="000000"/>
                      </a:outerShdw>
                    </a:effectLst>
                  </a:rPr>
                  <a:t>n</a:t>
                </a:r>
                <a:r>
                  <a:rPr kumimoji="1" lang="en-US" altLang="en-US" b="1" dirty="0">
                    <a:solidFill>
                      <a:srgbClr val="FFFF99"/>
                    </a:solidFill>
                    <a:effectLst>
                      <a:outerShdw blurRad="38100" dist="38100" dir="2700000" algn="tl">
                        <a:srgbClr val="000000"/>
                      </a:outerShdw>
                    </a:effectLst>
                  </a:rPr>
                  <a:t>)</a:t>
                </a:r>
                <a:endParaRPr kumimoji="1" lang="en-US" altLang="en-US" dirty="0"/>
              </a:p>
              <a:p>
                <a:endParaRPr kumimoji="1" lang="en-US" altLang="en-US" dirty="0"/>
              </a:p>
            </p:txBody>
          </p:sp>
          <p:sp>
            <p:nvSpPr>
              <p:cNvPr id="227335" name="Text Box 7"/>
              <p:cNvSpPr txBox="1">
                <a:spLocks noChangeArrowheads="1"/>
              </p:cNvSpPr>
              <p:nvPr/>
            </p:nvSpPr>
            <p:spPr bwMode="auto">
              <a:xfrm>
                <a:off x="2146" y="3216"/>
                <a:ext cx="8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i="1">
                    <a:solidFill>
                      <a:srgbClr val="FFFF99"/>
                    </a:solidFill>
                    <a:effectLst>
                      <a:outerShdw blurRad="38100" dist="38100" dir="2700000" algn="tl">
                        <a:srgbClr val="000000"/>
                      </a:outerShdw>
                    </a:effectLst>
                  </a:rPr>
                  <a:t>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   F</a:t>
                </a:r>
                <a:r>
                  <a:rPr kumimoji="1" lang="en-US" altLang="en-US" b="1">
                    <a:solidFill>
                      <a:srgbClr val="FFFF99"/>
                    </a:solidFill>
                    <a:effectLst>
                      <a:outerShdw blurRad="38100" dist="38100" dir="2700000" algn="tl">
                        <a:srgbClr val="000000"/>
                      </a:outerShdw>
                    </a:effectLst>
                  </a:rPr>
                  <a:t>(</a:t>
                </a:r>
                <a:r>
                  <a:rPr kumimoji="1" lang="en-US" altLang="en-US" b="1" i="1">
                    <a:solidFill>
                      <a:srgbClr val="FFFF99"/>
                    </a:solidFill>
                    <a:effectLst>
                      <a:outerShdw blurRad="38100" dist="38100" dir="2700000" algn="tl">
                        <a:srgbClr val="000000"/>
                      </a:outerShdw>
                    </a:effectLst>
                  </a:rPr>
                  <a:t>n</a:t>
                </a:r>
                <a:r>
                  <a:rPr kumimoji="1" lang="en-US" altLang="en-US" b="1">
                    <a:solidFill>
                      <a:srgbClr val="FFFF99"/>
                    </a:solidFill>
                    <a:effectLst>
                      <a:outerShdw blurRad="38100" dist="38100" dir="2700000" algn="tl">
                        <a:srgbClr val="000000"/>
                      </a:outerShdw>
                    </a:effectLst>
                  </a:rPr>
                  <a:t>+1)</a:t>
                </a:r>
              </a:p>
            </p:txBody>
          </p:sp>
          <p:sp>
            <p:nvSpPr>
              <p:cNvPr id="227336" name="AutoShape 8"/>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27337" name="Group 9"/>
            <p:cNvGrpSpPr>
              <a:grpSpLocks/>
            </p:cNvGrpSpPr>
            <p:nvPr/>
          </p:nvGrpSpPr>
          <p:grpSpPr bwMode="auto">
            <a:xfrm>
              <a:off x="3648" y="2881"/>
              <a:ext cx="768" cy="576"/>
              <a:chOff x="2064" y="2880"/>
              <a:chExt cx="1296" cy="624"/>
            </a:xfrm>
          </p:grpSpPr>
          <p:sp>
            <p:nvSpPr>
              <p:cNvPr id="227338" name="Text Box 10"/>
              <p:cNvSpPr txBox="1">
                <a:spLocks noChangeArrowheads="1"/>
              </p:cNvSpPr>
              <p:nvPr/>
            </p:nvSpPr>
            <p:spPr bwMode="auto">
              <a:xfrm>
                <a:off x="2160" y="2880"/>
                <a:ext cx="119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en-US" b="1">
                    <a:solidFill>
                      <a:srgbClr val="FFFF99"/>
                    </a:solidFill>
                    <a:effectLst>
                      <a:outerShdw blurRad="38100" dist="38100" dir="2700000" algn="tl">
                        <a:srgbClr val="000000"/>
                      </a:outerShdw>
                    </a:effectLst>
                  </a:rPr>
                  <a:t>0   1</a:t>
                </a:r>
              </a:p>
            </p:txBody>
          </p:sp>
          <p:sp>
            <p:nvSpPr>
              <p:cNvPr id="227339" name="Text Box 11"/>
              <p:cNvSpPr txBox="1">
                <a:spLocks noChangeArrowheads="1"/>
              </p:cNvSpPr>
              <p:nvPr/>
            </p:nvSpPr>
            <p:spPr bwMode="auto">
              <a:xfrm>
                <a:off x="2191" y="3235"/>
                <a:ext cx="67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b="1" dirty="0">
                    <a:solidFill>
                      <a:srgbClr val="FFFF99"/>
                    </a:solidFill>
                    <a:effectLst>
                      <a:outerShdw blurRad="38100" dist="38100" dir="2700000" algn="tl">
                        <a:srgbClr val="000000"/>
                      </a:outerShdw>
                    </a:effectLst>
                  </a:rPr>
                  <a:t>1    1</a:t>
                </a:r>
              </a:p>
            </p:txBody>
          </p:sp>
          <p:sp>
            <p:nvSpPr>
              <p:cNvPr id="227340" name="AutoShape 12"/>
              <p:cNvSpPr>
                <a:spLocks noChangeArrowheads="1"/>
              </p:cNvSpPr>
              <p:nvPr/>
            </p:nvSpPr>
            <p:spPr bwMode="auto">
              <a:xfrm>
                <a:off x="2064" y="2880"/>
                <a:ext cx="1296" cy="624"/>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27341" name="Text Box 13"/>
            <p:cNvSpPr txBox="1">
              <a:spLocks noChangeArrowheads="1"/>
            </p:cNvSpPr>
            <p:nvPr/>
          </p:nvSpPr>
          <p:spPr bwMode="auto">
            <a:xfrm>
              <a:off x="3392" y="3002"/>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FF99"/>
                  </a:solidFill>
                  <a:effectLst>
                    <a:outerShdw blurRad="38100" dist="38100" dir="2700000" algn="tl">
                      <a:srgbClr val="000000"/>
                    </a:outerShdw>
                  </a:effectLst>
                </a:rPr>
                <a:t>=</a:t>
              </a:r>
            </a:p>
          </p:txBody>
        </p:sp>
        <p:sp>
          <p:nvSpPr>
            <p:cNvPr id="227342" name="Text Box 14"/>
            <p:cNvSpPr txBox="1">
              <a:spLocks noChangeArrowheads="1"/>
            </p:cNvSpPr>
            <p:nvPr/>
          </p:nvSpPr>
          <p:spPr bwMode="auto">
            <a:xfrm>
              <a:off x="4411" y="2784"/>
              <a:ext cx="19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solidFill>
                    <a:srgbClr val="FFFF99"/>
                  </a:solidFill>
                  <a:effectLst>
                    <a:outerShdw blurRad="38100" dist="38100" dir="2700000" algn="tl">
                      <a:srgbClr val="000000"/>
                    </a:outerShdw>
                  </a:effectLst>
                </a:rPr>
                <a:t>n</a:t>
              </a:r>
            </a:p>
          </p:txBody>
        </p:sp>
      </p:grpSp>
      <p:sp>
        <p:nvSpPr>
          <p:cNvPr id="227343" name="Text Box 15"/>
          <p:cNvSpPr txBox="1">
            <a:spLocks noChangeArrowheads="1"/>
          </p:cNvSpPr>
          <p:nvPr/>
        </p:nvSpPr>
        <p:spPr bwMode="auto">
          <a:xfrm>
            <a:off x="2140694" y="5834740"/>
            <a:ext cx="78658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1" dirty="0">
                <a:solidFill>
                  <a:srgbClr val="FFFF99"/>
                </a:solidFill>
                <a:effectLst>
                  <a:outerShdw blurRad="38100" dist="38100" dir="2700000" algn="tl">
                    <a:srgbClr val="000000"/>
                  </a:outerShdw>
                </a:effectLst>
                <a:latin typeface="Trebuchet MS" panose="020B0603020202020204" pitchFamily="34" charset="0"/>
              </a:rPr>
              <a:t>for </a:t>
            </a:r>
            <a:r>
              <a:rPr lang="en-US" altLang="en-US" sz="2000" b="1" i="1" dirty="0">
                <a:solidFill>
                  <a:srgbClr val="FFFF99"/>
                </a:solidFill>
                <a:effectLst>
                  <a:outerShdw blurRad="38100" dist="38100" dir="2700000" algn="tl">
                    <a:srgbClr val="000000"/>
                  </a:outerShdw>
                </a:effectLst>
                <a:latin typeface="Trebuchet MS" panose="020B0603020202020204" pitchFamily="34" charset="0"/>
              </a:rPr>
              <a:t>n</a:t>
            </a:r>
            <a:r>
              <a:rPr lang="en-US" altLang="en-US" sz="2000" b="1" i="1" dirty="0">
                <a:solidFill>
                  <a:srgbClr val="FFFF99"/>
                </a:solidFill>
                <a:effectLst>
                  <a:outerShdw blurRad="38100" dist="38100" dir="2700000" algn="tl">
                    <a:srgbClr val="000000"/>
                  </a:outerShdw>
                </a:effectLst>
                <a:latin typeface="Trebuchet MS" panose="020B0603020202020204" pitchFamily="34" charset="0"/>
                <a:cs typeface="Times New Roman" panose="02020603050405020304" pitchFamily="18" charset="0"/>
              </a:rPr>
              <a:t>≥</a:t>
            </a:r>
            <a:r>
              <a:rPr lang="en-US" altLang="en-US" sz="2000" b="1" dirty="0">
                <a:solidFill>
                  <a:srgbClr val="FFFF99"/>
                </a:solidFill>
                <a:effectLst>
                  <a:outerShdw blurRad="38100" dist="38100" dir="2700000" algn="tl">
                    <a:srgbClr val="000000"/>
                  </a:outerShdw>
                </a:effectLst>
                <a:latin typeface="Trebuchet MS" panose="020B0603020202020204" pitchFamily="34" charset="0"/>
                <a:cs typeface="Times New Roman" panose="02020603050405020304" pitchFamily="18" charset="0"/>
              </a:rPr>
              <a:t>1,</a:t>
            </a:r>
            <a:r>
              <a:rPr lang="en-US" altLang="en-US" sz="2000" b="1" dirty="0">
                <a:solidFill>
                  <a:srgbClr val="FFFF99"/>
                </a:solidFill>
                <a:effectLst>
                  <a:outerShdw blurRad="38100" dist="38100" dir="2700000" algn="tl">
                    <a:srgbClr val="000000"/>
                  </a:outerShdw>
                </a:effectLst>
                <a:latin typeface="Trebuchet MS" panose="020B0603020202020204" pitchFamily="34" charset="0"/>
              </a:rPr>
              <a:t> assuming an efficient way of computing matrix powers.</a:t>
            </a:r>
          </a:p>
        </p:txBody>
      </p:sp>
    </p:spTree>
    <p:extLst>
      <p:ext uri="{BB962C8B-B14F-4D97-AF65-F5344CB8AC3E}">
        <p14:creationId xmlns:p14="http://schemas.microsoft.com/office/powerpoint/2010/main" val="91332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0"/>
            <a:ext cx="12192000" cy="1041400"/>
          </a:xfrm>
        </p:spPr>
        <p:txBody>
          <a:bodyPr>
            <a:normAutofit/>
          </a:bodyPr>
          <a:lstStyle/>
          <a:p>
            <a:pPr algn="ctr"/>
            <a:r>
              <a:rPr lang="en-US" altLang="en-US" dirty="0">
                <a:latin typeface="Trebuchet MS" panose="020B0603020202020204" pitchFamily="34" charset="0"/>
              </a:rPr>
              <a:t>Other methods for computing gcd(</a:t>
            </a:r>
            <a:r>
              <a:rPr lang="en-US" altLang="en-US" i="1" dirty="0">
                <a:latin typeface="Trebuchet MS" panose="020B0603020202020204" pitchFamily="34" charset="0"/>
              </a:rPr>
              <a:t>m,n</a:t>
            </a:r>
            <a:r>
              <a:rPr lang="en-US" altLang="en-US" dirty="0">
                <a:latin typeface="Trebuchet MS" panose="020B0603020202020204" pitchFamily="34" charset="0"/>
              </a:rPr>
              <a:t>)</a:t>
            </a:r>
          </a:p>
        </p:txBody>
      </p:sp>
      <p:sp>
        <p:nvSpPr>
          <p:cNvPr id="163843" name="Rectangle 3"/>
          <p:cNvSpPr>
            <a:spLocks noGrp="1" noChangeArrowheads="1"/>
          </p:cNvSpPr>
          <p:nvPr>
            <p:ph idx="1"/>
          </p:nvPr>
        </p:nvSpPr>
        <p:spPr>
          <a:xfrm>
            <a:off x="2057400" y="1219200"/>
            <a:ext cx="8382000" cy="5334000"/>
          </a:xfrm>
        </p:spPr>
        <p:txBody>
          <a:bodyPr/>
          <a:lstStyle/>
          <a:p>
            <a:pPr algn="ctr">
              <a:buFont typeface="Monotype Sorts" pitchFamily="2" charset="2"/>
              <a:buNone/>
            </a:pPr>
            <a:r>
              <a:rPr lang="en-US" altLang="en-US" sz="2800" dirty="0">
                <a:latin typeface="Trebuchet MS" panose="020B0603020202020204" pitchFamily="34" charset="0"/>
              </a:rPr>
              <a:t>Consecutive integer checking algorithm</a:t>
            </a:r>
          </a:p>
          <a:p>
            <a:pPr>
              <a:buFont typeface="Monotype Sorts" pitchFamily="2" charset="2"/>
              <a:buNone/>
            </a:pPr>
            <a:endParaRPr lang="en-US" altLang="en-US"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1  Assign the value of min{</a:t>
            </a:r>
            <a:r>
              <a:rPr lang="en-US" altLang="en-US" i="1" dirty="0">
                <a:latin typeface="Trebuchet MS" panose="020B0603020202020204" pitchFamily="34" charset="0"/>
              </a:rPr>
              <a:t>m,n</a:t>
            </a:r>
            <a:r>
              <a:rPr lang="en-US" altLang="en-US" dirty="0">
                <a:latin typeface="Trebuchet MS" panose="020B0603020202020204" pitchFamily="34" charset="0"/>
              </a:rPr>
              <a:t>} to </a:t>
            </a:r>
            <a:r>
              <a:rPr lang="en-US" altLang="en-US" i="1" dirty="0">
                <a:latin typeface="Trebuchet MS" panose="020B0603020202020204" pitchFamily="34" charset="0"/>
              </a:rPr>
              <a:t>t</a:t>
            </a:r>
            <a:endParaRPr lang="pt-BR" altLang="en-US"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2  </a:t>
            </a:r>
            <a:r>
              <a:rPr lang="pt-BR" altLang="en-US" dirty="0">
                <a:latin typeface="Trebuchet MS" panose="020B0603020202020204" pitchFamily="34" charset="0"/>
              </a:rPr>
              <a:t>Divide </a:t>
            </a:r>
            <a:r>
              <a:rPr lang="pt-BR" altLang="en-US" i="1" dirty="0">
                <a:latin typeface="Trebuchet MS" panose="020B0603020202020204" pitchFamily="34" charset="0"/>
              </a:rPr>
              <a:t>m</a:t>
            </a:r>
            <a:r>
              <a:rPr lang="pt-BR" altLang="en-US" dirty="0">
                <a:latin typeface="Trebuchet MS" panose="020B0603020202020204" pitchFamily="34" charset="0"/>
              </a:rPr>
              <a:t> by </a:t>
            </a:r>
            <a:r>
              <a:rPr lang="pt-BR" altLang="en-US" i="1" dirty="0">
                <a:latin typeface="Trebuchet MS" panose="020B0603020202020204" pitchFamily="34" charset="0"/>
              </a:rPr>
              <a:t>t.  </a:t>
            </a:r>
            <a:r>
              <a:rPr lang="pt-BR" altLang="en-US" dirty="0">
                <a:latin typeface="Trebuchet MS" panose="020B0603020202020204" pitchFamily="34" charset="0"/>
              </a:rPr>
              <a:t>If the remainder is 0, go to Step 3;</a:t>
            </a:r>
            <a:br>
              <a:rPr lang="pt-BR" altLang="en-US" dirty="0">
                <a:latin typeface="Trebuchet MS" panose="020B0603020202020204" pitchFamily="34" charset="0"/>
              </a:rPr>
            </a:br>
            <a:r>
              <a:rPr lang="pt-BR" altLang="en-US" dirty="0">
                <a:latin typeface="Trebuchet MS" panose="020B0603020202020204" pitchFamily="34" charset="0"/>
              </a:rPr>
              <a:t>        otherwise, go to Step 4</a:t>
            </a:r>
            <a:endParaRPr lang="pt-BR" altLang="en-US" i="1"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3  </a:t>
            </a:r>
            <a:r>
              <a:rPr lang="pt-BR" altLang="en-US" dirty="0">
                <a:latin typeface="Trebuchet MS" panose="020B0603020202020204" pitchFamily="34" charset="0"/>
              </a:rPr>
              <a:t>Divide </a:t>
            </a:r>
            <a:r>
              <a:rPr lang="pt-BR" altLang="en-US" i="1" dirty="0">
                <a:latin typeface="Trebuchet MS" panose="020B0603020202020204" pitchFamily="34" charset="0"/>
              </a:rPr>
              <a:t>n</a:t>
            </a:r>
            <a:r>
              <a:rPr lang="pt-BR" altLang="en-US" dirty="0">
                <a:latin typeface="Trebuchet MS" panose="020B0603020202020204" pitchFamily="34" charset="0"/>
              </a:rPr>
              <a:t> by </a:t>
            </a:r>
            <a:r>
              <a:rPr lang="pt-BR" altLang="en-US" i="1" dirty="0">
                <a:latin typeface="Trebuchet MS" panose="020B0603020202020204" pitchFamily="34" charset="0"/>
              </a:rPr>
              <a:t>t.  </a:t>
            </a:r>
            <a:r>
              <a:rPr lang="pt-BR" altLang="en-US" dirty="0">
                <a:latin typeface="Trebuchet MS" panose="020B0603020202020204" pitchFamily="34" charset="0"/>
              </a:rPr>
              <a:t>If the remainder is 0, return </a:t>
            </a:r>
            <a:r>
              <a:rPr lang="pt-BR" altLang="en-US" i="1" dirty="0">
                <a:latin typeface="Trebuchet MS" panose="020B0603020202020204" pitchFamily="34" charset="0"/>
              </a:rPr>
              <a:t>t</a:t>
            </a:r>
            <a:r>
              <a:rPr lang="pt-BR" altLang="en-US" dirty="0">
                <a:latin typeface="Trebuchet MS" panose="020B0603020202020204" pitchFamily="34" charset="0"/>
              </a:rPr>
              <a:t> and stop;</a:t>
            </a:r>
            <a:br>
              <a:rPr lang="pt-BR" altLang="en-US" dirty="0">
                <a:latin typeface="Trebuchet MS" panose="020B0603020202020204" pitchFamily="34" charset="0"/>
              </a:rPr>
            </a:br>
            <a:r>
              <a:rPr lang="pt-BR" altLang="en-US" dirty="0">
                <a:latin typeface="Trebuchet MS" panose="020B0603020202020204" pitchFamily="34" charset="0"/>
              </a:rPr>
              <a:t>        otherwise, go to Step 4</a:t>
            </a:r>
            <a:endParaRPr lang="pt-BR" altLang="en-US" i="1"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4  Decrease </a:t>
            </a:r>
            <a:r>
              <a:rPr lang="en-US" altLang="en-US" i="1" dirty="0">
                <a:latin typeface="Trebuchet MS" panose="020B0603020202020204" pitchFamily="34" charset="0"/>
              </a:rPr>
              <a:t>t </a:t>
            </a:r>
            <a:r>
              <a:rPr lang="en-US" altLang="en-US" dirty="0">
                <a:latin typeface="Trebuchet MS" panose="020B0603020202020204" pitchFamily="34" charset="0"/>
              </a:rPr>
              <a:t>by 1 and go to Step 2</a:t>
            </a:r>
          </a:p>
          <a:p>
            <a:pPr>
              <a:buFont typeface="Monotype Sorts" pitchFamily="2" charset="2"/>
              <a:buNone/>
            </a:pPr>
            <a:endParaRPr lang="en-US" altLang="en-US" sz="3600" dirty="0">
              <a:latin typeface="Trebuchet MS" panose="020B0603020202020204" pitchFamily="34" charset="0"/>
            </a:endParaRPr>
          </a:p>
          <a:p>
            <a:pPr>
              <a:buFont typeface="Monotype Sorts" pitchFamily="2" charset="2"/>
              <a:buNone/>
            </a:pPr>
            <a:endParaRPr lang="en-US" altLang="en-US" sz="3600" dirty="0">
              <a:latin typeface="Trebuchet MS" panose="020B0603020202020204" pitchFamily="34" charset="0"/>
            </a:endParaRPr>
          </a:p>
          <a:p>
            <a:endParaRPr lang="en-US" altLang="en-US" dirty="0">
              <a:latin typeface="Trebuchet MS" panose="020B0603020202020204" pitchFamily="34" charset="0"/>
            </a:endParaRPr>
          </a:p>
          <a:p>
            <a:pPr lvl="1"/>
            <a:endParaRPr lang="en-US" altLang="en-US" dirty="0">
              <a:latin typeface="Trebuchet MS" panose="020B0603020202020204" pitchFamily="34" charset="0"/>
            </a:endParaRP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F352F8D8-EC1B-4D48-A8A8-E83D54369F3B}" type="slidenum">
              <a:rPr lang="en-US" altLang="en-US"/>
              <a:pPr/>
              <a:t>7</a:t>
            </a:fld>
            <a:endParaRPr lang="en-US" altLang="en-US" dirty="0"/>
          </a:p>
        </p:txBody>
      </p:sp>
    </p:spTree>
    <p:extLst>
      <p:ext uri="{BB962C8B-B14F-4D97-AF65-F5344CB8AC3E}">
        <p14:creationId xmlns:p14="http://schemas.microsoft.com/office/powerpoint/2010/main" val="218889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0"/>
            <a:ext cx="12192000" cy="1041400"/>
          </a:xfrm>
        </p:spPr>
        <p:txBody>
          <a:bodyPr>
            <a:normAutofit/>
          </a:bodyPr>
          <a:lstStyle/>
          <a:p>
            <a:pPr algn="ctr"/>
            <a:r>
              <a:rPr lang="en-US" altLang="en-US" dirty="0">
                <a:latin typeface="Trebuchet MS" panose="020B0603020202020204" pitchFamily="34" charset="0"/>
              </a:rPr>
              <a:t>Other methods for gcd(</a:t>
            </a:r>
            <a:r>
              <a:rPr lang="en-US" altLang="en-US" i="1" dirty="0">
                <a:latin typeface="Trebuchet MS" panose="020B0603020202020204" pitchFamily="34" charset="0"/>
              </a:rPr>
              <a:t>m,n</a:t>
            </a:r>
            <a:r>
              <a:rPr lang="en-US" altLang="en-US" dirty="0">
                <a:latin typeface="Trebuchet MS" panose="020B0603020202020204" pitchFamily="34" charset="0"/>
              </a:rPr>
              <a:t>) [cont.]</a:t>
            </a:r>
          </a:p>
        </p:txBody>
      </p:sp>
      <p:sp>
        <p:nvSpPr>
          <p:cNvPr id="208899" name="Rectangle 3"/>
          <p:cNvSpPr>
            <a:spLocks noGrp="1" noChangeArrowheads="1"/>
          </p:cNvSpPr>
          <p:nvPr>
            <p:ph idx="1"/>
          </p:nvPr>
        </p:nvSpPr>
        <p:spPr>
          <a:xfrm>
            <a:off x="2057400" y="1219200"/>
            <a:ext cx="8382000" cy="5334000"/>
          </a:xfrm>
        </p:spPr>
        <p:txBody>
          <a:bodyPr/>
          <a:lstStyle/>
          <a:p>
            <a:pPr algn="ctr">
              <a:buFont typeface="Monotype Sorts" pitchFamily="2" charset="2"/>
              <a:buNone/>
            </a:pPr>
            <a:r>
              <a:rPr lang="en-US" altLang="en-US" sz="2800" dirty="0">
                <a:latin typeface="Trebuchet MS" panose="020B0603020202020204" pitchFamily="34" charset="0"/>
              </a:rPr>
              <a:t>Middle-school procedure</a:t>
            </a:r>
          </a:p>
          <a:p>
            <a:pPr algn="ctr">
              <a:buFont typeface="Monotype Sorts" pitchFamily="2" charset="2"/>
              <a:buNone/>
            </a:pPr>
            <a:endParaRPr lang="en-US" altLang="en-US" sz="2800"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1  Find the prime factorization of </a:t>
            </a:r>
            <a:r>
              <a:rPr lang="en-US" altLang="en-US" i="1" dirty="0">
                <a:latin typeface="Trebuchet MS" panose="020B0603020202020204" pitchFamily="34" charset="0"/>
              </a:rPr>
              <a:t>m</a:t>
            </a:r>
            <a:endParaRPr lang="pt-BR" altLang="en-US"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2  Find the prime factorization of </a:t>
            </a:r>
            <a:r>
              <a:rPr lang="en-US" altLang="en-US" i="1" dirty="0">
                <a:latin typeface="Trebuchet MS" panose="020B0603020202020204" pitchFamily="34" charset="0"/>
              </a:rPr>
              <a:t>n</a:t>
            </a:r>
            <a:endParaRPr lang="pt-BR" altLang="en-US" i="1"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3  Find all the common prime factors</a:t>
            </a:r>
            <a:endParaRPr lang="pt-BR" altLang="en-US" i="1"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Step 4  Compute the product of all the  common prime factors</a:t>
            </a:r>
            <a:br>
              <a:rPr lang="en-US" altLang="en-US" dirty="0">
                <a:latin typeface="Trebuchet MS" panose="020B0603020202020204" pitchFamily="34" charset="0"/>
              </a:rPr>
            </a:br>
            <a:r>
              <a:rPr lang="en-US" altLang="en-US" dirty="0">
                <a:latin typeface="Trebuchet MS" panose="020B0603020202020204" pitchFamily="34" charset="0"/>
              </a:rPr>
              <a:t>        and return it as gcd</a:t>
            </a:r>
            <a:r>
              <a:rPr lang="en-US" altLang="en-US" i="1" dirty="0">
                <a:latin typeface="Trebuchet MS" panose="020B0603020202020204" pitchFamily="34" charset="0"/>
              </a:rPr>
              <a:t>(m,n</a:t>
            </a:r>
            <a:r>
              <a:rPr lang="en-US" altLang="en-US" dirty="0">
                <a:latin typeface="Trebuchet MS" panose="020B0603020202020204" pitchFamily="34" charset="0"/>
              </a:rPr>
              <a:t>)</a:t>
            </a:r>
            <a:endParaRPr lang="en-US" altLang="en-US" i="1" dirty="0">
              <a:latin typeface="Trebuchet MS" panose="020B0603020202020204" pitchFamily="34" charset="0"/>
            </a:endParaRPr>
          </a:p>
          <a:p>
            <a:pPr>
              <a:buFont typeface="Monotype Sorts" pitchFamily="2" charset="2"/>
              <a:buNone/>
            </a:pPr>
            <a:endParaRPr lang="en-US" altLang="en-US" dirty="0">
              <a:latin typeface="Trebuchet MS" panose="020B0603020202020204" pitchFamily="34" charset="0"/>
            </a:endParaRPr>
          </a:p>
          <a:p>
            <a:pPr>
              <a:buFont typeface="Monotype Sorts" pitchFamily="2" charset="2"/>
              <a:buNone/>
            </a:pPr>
            <a:r>
              <a:rPr lang="en-US" altLang="en-US" dirty="0">
                <a:latin typeface="Trebuchet MS" panose="020B0603020202020204" pitchFamily="34" charset="0"/>
              </a:rPr>
              <a:t>Is this an algorithm?</a:t>
            </a:r>
          </a:p>
          <a:p>
            <a:pPr>
              <a:buFont typeface="Monotype Sorts" pitchFamily="2" charset="2"/>
              <a:buNone/>
            </a:pPr>
            <a:endParaRPr lang="en-US" altLang="en-US" dirty="0">
              <a:latin typeface="Trebuchet MS" panose="020B0603020202020204" pitchFamily="34" charset="0"/>
            </a:endParaRPr>
          </a:p>
          <a:p>
            <a:endParaRPr lang="en-US" altLang="en-US" dirty="0">
              <a:latin typeface="Trebuchet MS" panose="020B0603020202020204" pitchFamily="34" charset="0"/>
            </a:endParaRPr>
          </a:p>
          <a:p>
            <a:pPr lvl="1"/>
            <a:endParaRPr lang="en-US" altLang="en-US" dirty="0">
              <a:latin typeface="Trebuchet MS" panose="020B0603020202020204" pitchFamily="34" charset="0"/>
            </a:endParaRP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BE90E81C-FAB4-4072-9C2F-9CEFD43505A4}" type="slidenum">
              <a:rPr lang="en-US" altLang="en-US"/>
              <a:pPr/>
              <a:t>8</a:t>
            </a:fld>
            <a:endParaRPr lang="en-US" altLang="en-US" dirty="0"/>
          </a:p>
        </p:txBody>
      </p:sp>
    </p:spTree>
    <p:extLst>
      <p:ext uri="{BB962C8B-B14F-4D97-AF65-F5344CB8AC3E}">
        <p14:creationId xmlns:p14="http://schemas.microsoft.com/office/powerpoint/2010/main" val="24738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0" y="25399"/>
            <a:ext cx="12192000" cy="844755"/>
          </a:xfrm>
        </p:spPr>
        <p:txBody>
          <a:bodyPr>
            <a:normAutofit/>
          </a:bodyPr>
          <a:lstStyle/>
          <a:p>
            <a:pPr algn="ctr"/>
            <a:r>
              <a:rPr lang="en-US" altLang="en-US" dirty="0">
                <a:latin typeface="Trebuchet MS" panose="020B0603020202020204" pitchFamily="34" charset="0"/>
              </a:rPr>
              <a:t>Sieve of Eratosthenes</a:t>
            </a:r>
          </a:p>
        </p:txBody>
      </p:sp>
      <p:sp>
        <p:nvSpPr>
          <p:cNvPr id="209923" name="Rectangle 3"/>
          <p:cNvSpPr>
            <a:spLocks noGrp="1" noChangeArrowheads="1"/>
          </p:cNvSpPr>
          <p:nvPr>
            <p:ph idx="1"/>
          </p:nvPr>
        </p:nvSpPr>
        <p:spPr>
          <a:xfrm>
            <a:off x="4576916" y="981177"/>
            <a:ext cx="7162800" cy="5334000"/>
          </a:xfrm>
        </p:spPr>
        <p:txBody>
          <a:bodyPr>
            <a:normAutofit/>
          </a:bodyPr>
          <a:lstStyle/>
          <a:p>
            <a:pPr>
              <a:buFont typeface="Monotype Sorts" pitchFamily="2" charset="2"/>
              <a:buNone/>
            </a:pPr>
            <a:r>
              <a:rPr lang="en-US" altLang="en-US" b="1" dirty="0">
                <a:latin typeface="Trebuchet MS" panose="020B0603020202020204" pitchFamily="34" charset="0"/>
              </a:rPr>
              <a:t>ALGORITHM</a:t>
            </a:r>
            <a:r>
              <a:rPr lang="en-US" altLang="en-US" b="0" dirty="0">
                <a:latin typeface="Trebuchet MS" panose="020B0603020202020204" pitchFamily="34" charset="0"/>
              </a:rPr>
              <a:t>   Sieve (n) </a:t>
            </a:r>
          </a:p>
          <a:p>
            <a:pPr>
              <a:buFont typeface="Monotype Sorts" pitchFamily="2" charset="2"/>
              <a:buNone/>
            </a:pPr>
            <a:r>
              <a:rPr lang="en-US" altLang="en-US" dirty="0">
                <a:latin typeface="Trebuchet MS" panose="020B0603020202020204" pitchFamily="34" charset="0"/>
              </a:rPr>
              <a:t>//Implements the Sieve of Eratosthenes</a:t>
            </a:r>
            <a:endParaRPr lang="en-US" altLang="en-US" b="0" dirty="0">
              <a:latin typeface="Trebuchet MS" panose="020B0603020202020204" pitchFamily="34" charset="0"/>
            </a:endParaRPr>
          </a:p>
          <a:p>
            <a:pPr>
              <a:buFont typeface="Monotype Sorts" pitchFamily="2" charset="2"/>
              <a:buNone/>
            </a:pPr>
            <a:r>
              <a:rPr lang="en-US" altLang="en-US" b="0" dirty="0">
                <a:latin typeface="Trebuchet MS" panose="020B0603020202020204" pitchFamily="34" charset="0"/>
              </a:rPr>
              <a:t>//Input: </a:t>
            </a:r>
            <a:r>
              <a:rPr lang="en-US" altLang="en-US" b="0" dirty="0">
                <a:latin typeface="Trebuchet MS" panose="020B0603020202020204" pitchFamily="34" charset="0"/>
                <a:cs typeface="Times New Roman" panose="02020603050405020304" pitchFamily="18" charset="0"/>
              </a:rPr>
              <a:t>Integer </a:t>
            </a:r>
            <a:r>
              <a:rPr lang="en-US" altLang="en-US" b="0" i="1" dirty="0">
                <a:latin typeface="Trebuchet MS" panose="020B0603020202020204" pitchFamily="34" charset="0"/>
                <a:cs typeface="Times New Roman" panose="02020603050405020304" pitchFamily="18" charset="0"/>
              </a:rPr>
              <a:t>n </a:t>
            </a:r>
            <a:r>
              <a:rPr lang="en-US" altLang="en-US" b="0" dirty="0">
                <a:latin typeface="Trebuchet MS" panose="020B0603020202020204" pitchFamily="34" charset="0"/>
                <a:cs typeface="Times New Roman" panose="02020603050405020304" pitchFamily="18" charset="0"/>
              </a:rPr>
              <a:t>≥ 2</a:t>
            </a:r>
          </a:p>
          <a:p>
            <a:pPr>
              <a:buFont typeface="Monotype Sorts" pitchFamily="2" charset="2"/>
              <a:buNone/>
            </a:pPr>
            <a:r>
              <a:rPr lang="en-US" altLang="en-US" b="0" dirty="0">
                <a:latin typeface="Trebuchet MS" panose="020B0603020202020204" pitchFamily="34" charset="0"/>
                <a:cs typeface="Times New Roman" panose="02020603050405020304" pitchFamily="18" charset="0"/>
              </a:rPr>
              <a:t>//Output: List of primes less than or equal to </a:t>
            </a:r>
            <a:r>
              <a:rPr lang="en-US" altLang="en-US" b="0" i="1" dirty="0">
                <a:latin typeface="Trebuchet MS" panose="020B0603020202020204" pitchFamily="34" charset="0"/>
                <a:cs typeface="Times New Roman" panose="02020603050405020304" pitchFamily="18" charset="0"/>
              </a:rPr>
              <a:t>n</a:t>
            </a:r>
          </a:p>
          <a:p>
            <a:pPr>
              <a:buFont typeface="Monotype Sorts" pitchFamily="2" charset="2"/>
              <a:buNone/>
            </a:pPr>
            <a:r>
              <a:rPr lang="en-US" altLang="en-US" dirty="0">
                <a:latin typeface="Trebuchet MS" panose="020B0603020202020204" pitchFamily="34" charset="0"/>
                <a:cs typeface="Times New Roman" panose="02020603050405020304" pitchFamily="18" charset="0"/>
              </a:rPr>
              <a:t>for </a:t>
            </a:r>
            <a:r>
              <a:rPr lang="en-US" altLang="en-US" b="0" i="1" dirty="0">
                <a:latin typeface="Trebuchet MS" panose="020B0603020202020204" pitchFamily="34" charset="0"/>
                <a:cs typeface="Times New Roman" panose="02020603050405020304" pitchFamily="18" charset="0"/>
              </a:rPr>
              <a:t>p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2</a:t>
            </a:r>
            <a:r>
              <a:rPr lang="pt-BR" altLang="en-US" dirty="0">
                <a:latin typeface="Trebuchet MS" panose="020B0603020202020204" pitchFamily="34" charset="0"/>
              </a:rPr>
              <a:t> to </a:t>
            </a:r>
            <a:r>
              <a:rPr lang="pt-BR" altLang="en-US" b="0" i="1" dirty="0">
                <a:latin typeface="Trebuchet MS" panose="020B0603020202020204" pitchFamily="34" charset="0"/>
              </a:rPr>
              <a:t>n</a:t>
            </a:r>
            <a:r>
              <a:rPr lang="pt-BR" altLang="en-US" dirty="0">
                <a:latin typeface="Trebuchet MS" panose="020B0603020202020204" pitchFamily="34" charset="0"/>
              </a:rPr>
              <a:t> do  </a:t>
            </a:r>
            <a:r>
              <a:rPr lang="pt-BR" altLang="en-US" b="0" i="1" dirty="0">
                <a:latin typeface="Trebuchet MS" panose="020B0603020202020204" pitchFamily="34" charset="0"/>
              </a:rPr>
              <a:t>A</a:t>
            </a:r>
            <a:r>
              <a:rPr lang="pt-BR" altLang="en-US" b="0" dirty="0">
                <a:latin typeface="Trebuchet MS" panose="020B0603020202020204" pitchFamily="34" charset="0"/>
              </a:rPr>
              <a:t>[</a:t>
            </a:r>
            <a:r>
              <a:rPr lang="pt-BR" altLang="en-US" b="0" i="1" dirty="0">
                <a:latin typeface="Trebuchet MS" panose="020B0603020202020204" pitchFamily="34" charset="0"/>
              </a:rPr>
              <a:t>p</a:t>
            </a:r>
            <a:r>
              <a:rPr lang="pt-BR" altLang="en-US" b="0" dirty="0">
                <a:latin typeface="Trebuchet MS" panose="020B0603020202020204" pitchFamily="34" charset="0"/>
              </a:rPr>
              <a:t>]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a:t>
            </a:r>
            <a:r>
              <a:rPr lang="pt-BR" altLang="en-US" b="0" i="1" dirty="0">
                <a:latin typeface="Trebuchet MS" panose="020B0603020202020204" pitchFamily="34" charset="0"/>
              </a:rPr>
              <a:t>p</a:t>
            </a:r>
          </a:p>
          <a:p>
            <a:pPr>
              <a:buFont typeface="Monotype Sorts" pitchFamily="2" charset="2"/>
              <a:buNone/>
            </a:pPr>
            <a:r>
              <a:rPr lang="en-US" altLang="en-US" dirty="0">
                <a:latin typeface="Trebuchet MS" panose="020B0603020202020204" pitchFamily="34" charset="0"/>
                <a:cs typeface="Times New Roman" panose="02020603050405020304" pitchFamily="18" charset="0"/>
              </a:rPr>
              <a:t>for </a:t>
            </a:r>
            <a:r>
              <a:rPr lang="en-US" altLang="en-US" b="0" i="1" dirty="0">
                <a:latin typeface="Trebuchet MS" panose="020B0603020202020204" pitchFamily="34" charset="0"/>
                <a:cs typeface="Times New Roman" panose="02020603050405020304" pitchFamily="18" charset="0"/>
              </a:rPr>
              <a:t>p </a:t>
            </a:r>
            <a:r>
              <a:rPr lang="pt-BR" altLang="en-US" b="0" dirty="0">
                <a:latin typeface="Trebuchet MS" panose="020B0603020202020204" pitchFamily="34" charset="0"/>
                <a:cs typeface="Lucida Grande" pitchFamily="84" charset="0"/>
              </a:rPr>
              <a:t>←</a:t>
            </a:r>
            <a:r>
              <a:rPr lang="pt-BR" altLang="en-US" b="0" dirty="0">
                <a:latin typeface="Trebuchet MS" panose="020B0603020202020204" pitchFamily="34" charset="0"/>
              </a:rPr>
              <a:t> 2</a:t>
            </a:r>
            <a:r>
              <a:rPr lang="pt-BR" altLang="en-US" dirty="0">
                <a:latin typeface="Trebuchet MS" panose="020B0603020202020204" pitchFamily="34" charset="0"/>
              </a:rPr>
              <a:t> to </a:t>
            </a:r>
            <a:r>
              <a:rPr lang="pt-BR" altLang="en-US" b="0" dirty="0">
                <a:latin typeface="Trebuchet MS" panose="020B0603020202020204" pitchFamily="34" charset="0"/>
                <a:sym typeface="Symbol" panose="05050102010706020507" pitchFamily="18" charset="2"/>
              </a:rPr>
              <a:t></a:t>
            </a:r>
            <a:r>
              <a:rPr lang="pt-BR" altLang="en-US" b="0" i="1" dirty="0">
                <a:latin typeface="Trebuchet MS" panose="020B0603020202020204" pitchFamily="34" charset="0"/>
              </a:rPr>
              <a:t>n</a:t>
            </a:r>
            <a:r>
              <a:rPr lang="pt-BR" altLang="en-US" b="0" dirty="0">
                <a:latin typeface="Trebuchet MS" panose="020B0603020202020204" pitchFamily="34" charset="0"/>
                <a:sym typeface="Symbol" panose="05050102010706020507" pitchFamily="18" charset="2"/>
              </a:rPr>
              <a:t></a:t>
            </a:r>
            <a:r>
              <a:rPr lang="pt-BR" altLang="en-US" dirty="0">
                <a:latin typeface="Trebuchet MS" panose="020B0603020202020204" pitchFamily="34" charset="0"/>
              </a:rPr>
              <a:t> do</a:t>
            </a:r>
            <a:r>
              <a:rPr lang="pt-BR" altLang="en-US" sz="2800" dirty="0">
                <a:latin typeface="Trebuchet MS" panose="020B0603020202020204" pitchFamily="34" charset="0"/>
              </a:rPr>
              <a:t>  </a:t>
            </a:r>
            <a:endParaRPr lang="en-US" altLang="en-US" sz="2800" dirty="0">
              <a:latin typeface="Trebuchet MS" panose="020B0603020202020204" pitchFamily="34" charset="0"/>
              <a:cs typeface="Times New Roman" panose="02020603050405020304" pitchFamily="18" charset="0"/>
            </a:endParaRPr>
          </a:p>
          <a:p>
            <a:pPr>
              <a:buFont typeface="Monotype Sorts" pitchFamily="2" charset="2"/>
              <a:buNone/>
            </a:pPr>
            <a:r>
              <a:rPr lang="en-US" altLang="en-US" dirty="0">
                <a:latin typeface="Trebuchet MS" panose="020B0603020202020204" pitchFamily="34" charset="0"/>
              </a:rPr>
              <a:t>	  if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a:latin typeface="Trebuchet MS" panose="020B0603020202020204" pitchFamily="34" charset="0"/>
              </a:rPr>
              <a:t>p</a:t>
            </a:r>
            <a:r>
              <a:rPr lang="en-US" altLang="en-US" b="0" dirty="0">
                <a:latin typeface="Trebuchet MS" panose="020B0603020202020204" pitchFamily="34" charset="0"/>
              </a:rPr>
              <a:t>] </a:t>
            </a:r>
            <a:r>
              <a:rPr lang="en-US" altLang="en-US" b="0" dirty="0">
                <a:latin typeface="Trebuchet MS" panose="020B0603020202020204" pitchFamily="34" charset="0"/>
                <a:sym typeface="Symbol" panose="05050102010706020507" pitchFamily="18" charset="2"/>
              </a:rPr>
              <a:t> 0  //</a:t>
            </a:r>
            <a:r>
              <a:rPr lang="en-US" altLang="en-US" b="0" i="1" dirty="0">
                <a:latin typeface="Trebuchet MS" panose="020B0603020202020204" pitchFamily="34" charset="0"/>
                <a:sym typeface="Symbol" panose="05050102010706020507" pitchFamily="18" charset="2"/>
              </a:rPr>
              <a:t>p </a:t>
            </a:r>
            <a:r>
              <a:rPr lang="en-US" altLang="en-US" b="0" dirty="0">
                <a:latin typeface="Trebuchet MS" panose="020B0603020202020204" pitchFamily="34" charset="0"/>
                <a:sym typeface="Symbol" panose="05050102010706020507" pitchFamily="18" charset="2"/>
              </a:rPr>
              <a:t>hasn’t been previously eliminated from the list</a:t>
            </a:r>
            <a:br>
              <a:rPr lang="en-US" altLang="en-US" b="0" dirty="0">
                <a:latin typeface="Trebuchet MS" panose="020B0603020202020204" pitchFamily="34" charset="0"/>
                <a:sym typeface="Symbol" panose="05050102010706020507" pitchFamily="18" charset="2"/>
              </a:rPr>
            </a:b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j </a:t>
            </a:r>
            <a:r>
              <a:rPr lang="pt-BR" altLang="en-US" sz="2800" b="0" dirty="0">
                <a:latin typeface="Trebuchet MS" panose="020B0603020202020204" pitchFamily="34" charset="0"/>
                <a:cs typeface="Lucida Grande" pitchFamily="84" charset="0"/>
              </a:rPr>
              <a:t>←</a:t>
            </a:r>
            <a:r>
              <a:rPr lang="pt-BR" altLang="en-US" sz="2800" b="0" dirty="0">
                <a:latin typeface="Trebuchet MS" panose="020B0603020202020204" pitchFamily="34" charset="0"/>
              </a:rPr>
              <a:t> </a:t>
            </a:r>
            <a:r>
              <a:rPr lang="pt-BR" altLang="en-US" b="0" i="1" dirty="0">
                <a:latin typeface="Trebuchet MS" panose="020B0603020202020204" pitchFamily="34" charset="0"/>
              </a:rPr>
              <a:t>p</a:t>
            </a:r>
            <a:r>
              <a:rPr lang="en-US" altLang="en-US" sz="2800" b="0" i="1" baseline="-2000" dirty="0">
                <a:latin typeface="Trebuchet MS" panose="020B0603020202020204" pitchFamily="34" charset="0"/>
                <a:cs typeface="Times New Roman" panose="02020603050405020304" pitchFamily="18" charset="0"/>
              </a:rPr>
              <a:t>*</a:t>
            </a:r>
            <a:r>
              <a:rPr lang="en-US" altLang="en-US" b="0"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sym typeface="Symbol" panose="05050102010706020507" pitchFamily="18" charset="2"/>
              </a:rPr>
              <a:t>p</a:t>
            </a:r>
          </a:p>
          <a:p>
            <a:pPr>
              <a:buFont typeface="Monotype Sorts" pitchFamily="2" charset="2"/>
              <a:buNone/>
            </a:pPr>
            <a:r>
              <a:rPr lang="en-US" altLang="en-US" i="1"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sym typeface="Symbol" panose="05050102010706020507" pitchFamily="18" charset="2"/>
              </a:rPr>
              <a:t>while </a:t>
            </a:r>
            <a:r>
              <a:rPr lang="en-US" altLang="en-US" b="0" i="1" dirty="0">
                <a:latin typeface="Trebuchet MS" panose="020B0603020202020204" pitchFamily="34" charset="0"/>
                <a:sym typeface="Symbol" panose="05050102010706020507" pitchFamily="18" charset="2"/>
              </a:rPr>
              <a:t>j </a:t>
            </a:r>
            <a:r>
              <a:rPr lang="en-US" altLang="en-US" b="0" dirty="0">
                <a:latin typeface="Trebuchet MS" panose="020B0603020202020204" pitchFamily="34" charset="0"/>
                <a:cs typeface="Times New Roman" panose="02020603050405020304" pitchFamily="18" charset="0"/>
                <a:sym typeface="Symbol" panose="05050102010706020507" pitchFamily="18" charset="2"/>
              </a:rPr>
              <a:t>≤</a:t>
            </a:r>
            <a:r>
              <a:rPr lang="en-US" altLang="en-US" b="0" i="1" dirty="0">
                <a:latin typeface="Trebuchet MS" panose="020B0603020202020204" pitchFamily="34" charset="0"/>
                <a:cs typeface="Times New Roman" panose="02020603050405020304" pitchFamily="18" charset="0"/>
                <a:sym typeface="Symbol" panose="05050102010706020507" pitchFamily="18" charset="2"/>
              </a:rPr>
              <a:t> n</a:t>
            </a:r>
            <a:r>
              <a:rPr lang="en-US" altLang="en-US" i="1" dirty="0">
                <a:latin typeface="Trebuchet MS" panose="020B0603020202020204" pitchFamily="34" charset="0"/>
                <a:cs typeface="Times New Roman" panose="02020603050405020304" pitchFamily="18" charset="0"/>
                <a:sym typeface="Symbol" panose="05050102010706020507" pitchFamily="18" charset="2"/>
              </a:rPr>
              <a:t> </a:t>
            </a:r>
            <a:r>
              <a:rPr lang="en-US" altLang="en-US" i="1" dirty="0">
                <a:latin typeface="Trebuchet MS" panose="020B0603020202020204" pitchFamily="34" charset="0"/>
                <a:sym typeface="Symbol" panose="05050102010706020507" pitchFamily="18" charset="2"/>
              </a:rPr>
              <a:t> </a:t>
            </a:r>
            <a:r>
              <a:rPr lang="en-US" altLang="en-US" dirty="0">
                <a:latin typeface="Trebuchet MS" panose="020B0603020202020204" pitchFamily="34" charset="0"/>
                <a:sym typeface="Symbol" panose="05050102010706020507" pitchFamily="18" charset="2"/>
              </a:rPr>
              <a:t>do</a:t>
            </a:r>
          </a:p>
          <a:p>
            <a:pPr>
              <a:buFont typeface="Monotype Sorts" pitchFamily="2" charset="2"/>
              <a:buNone/>
            </a:pPr>
            <a:r>
              <a:rPr lang="en-US" altLang="en-US" dirty="0">
                <a:latin typeface="Trebuchet MS" panose="020B0603020202020204" pitchFamily="34" charset="0"/>
                <a:sym typeface="Symbol" panose="05050102010706020507" pitchFamily="18" charset="2"/>
              </a:rPr>
              <a:t>                 </a:t>
            </a:r>
            <a:r>
              <a:rPr lang="en-US" altLang="en-US" b="0" i="1" dirty="0">
                <a:latin typeface="Trebuchet MS" panose="020B0603020202020204" pitchFamily="34" charset="0"/>
              </a:rPr>
              <a:t>A</a:t>
            </a:r>
            <a:r>
              <a:rPr lang="en-US" altLang="en-US" b="0" dirty="0">
                <a:latin typeface="Trebuchet MS" panose="020B0603020202020204" pitchFamily="34" charset="0"/>
              </a:rPr>
              <a:t>[</a:t>
            </a:r>
            <a:r>
              <a:rPr lang="en-US" altLang="en-US" b="0" i="1" dirty="0">
                <a:latin typeface="Trebuchet MS" panose="020B0603020202020204" pitchFamily="34" charset="0"/>
              </a:rPr>
              <a:t>j</a:t>
            </a:r>
            <a:r>
              <a:rPr lang="en-US" altLang="en-US" b="0" dirty="0">
                <a:latin typeface="Trebuchet MS" panose="020B0603020202020204" pitchFamily="34" charset="0"/>
              </a:rPr>
              <a:t>] </a:t>
            </a:r>
            <a:r>
              <a:rPr lang="pt-BR" altLang="en-US" sz="2800" b="0" dirty="0">
                <a:latin typeface="Trebuchet MS" panose="020B0603020202020204" pitchFamily="34" charset="0"/>
                <a:cs typeface="Lucida Grande" pitchFamily="84" charset="0"/>
              </a:rPr>
              <a:t>←</a:t>
            </a:r>
            <a:r>
              <a:rPr lang="pt-BR" altLang="en-US" sz="2800" b="0" dirty="0">
                <a:latin typeface="Trebuchet MS" panose="020B0603020202020204" pitchFamily="34" charset="0"/>
              </a:rPr>
              <a:t> </a:t>
            </a:r>
            <a:r>
              <a:rPr lang="pt-BR" altLang="en-US" b="0" dirty="0">
                <a:latin typeface="Trebuchet MS" panose="020B0603020202020204" pitchFamily="34" charset="0"/>
              </a:rPr>
              <a:t>0</a:t>
            </a:r>
            <a:r>
              <a:rPr lang="pt-BR" altLang="en-US" sz="2800" b="0" dirty="0">
                <a:latin typeface="Trebuchet MS" panose="020B0603020202020204" pitchFamily="34" charset="0"/>
              </a:rPr>
              <a:t>  </a:t>
            </a:r>
            <a:r>
              <a:rPr lang="pt-BR" altLang="en-US" b="0" dirty="0">
                <a:latin typeface="Trebuchet MS" panose="020B0603020202020204" pitchFamily="34" charset="0"/>
              </a:rPr>
              <a:t>//mark element as eliminated</a:t>
            </a:r>
            <a:r>
              <a:rPr lang="pt-BR" altLang="en-US" sz="2800" dirty="0">
                <a:latin typeface="Trebuchet MS" panose="020B0603020202020204" pitchFamily="34" charset="0"/>
              </a:rPr>
              <a:t> </a:t>
            </a:r>
            <a:r>
              <a:rPr lang="en-US" altLang="en-US" dirty="0">
                <a:latin typeface="Trebuchet MS" panose="020B0603020202020204" pitchFamily="34" charset="0"/>
              </a:rPr>
              <a:t>	</a:t>
            </a:r>
          </a:p>
          <a:p>
            <a:pPr>
              <a:buFont typeface="Monotype Sorts" pitchFamily="2" charset="2"/>
              <a:buNone/>
            </a:pPr>
            <a:r>
              <a:rPr lang="en-US" altLang="en-US" dirty="0">
                <a:latin typeface="Trebuchet MS" panose="020B0603020202020204" pitchFamily="34" charset="0"/>
              </a:rPr>
              <a:t>                 </a:t>
            </a:r>
            <a:r>
              <a:rPr lang="en-US" altLang="en-US" b="0" i="1" dirty="0">
                <a:latin typeface="Trebuchet MS" panose="020B0603020202020204" pitchFamily="34" charset="0"/>
                <a:sym typeface="Symbol" panose="05050102010706020507" pitchFamily="18" charset="2"/>
              </a:rPr>
              <a:t>j </a:t>
            </a:r>
            <a:r>
              <a:rPr lang="pt-BR" altLang="en-US" sz="2800" b="0" dirty="0">
                <a:latin typeface="Trebuchet MS" panose="020B0603020202020204" pitchFamily="34" charset="0"/>
                <a:cs typeface="Lucida Grande" pitchFamily="84" charset="0"/>
              </a:rPr>
              <a:t>←</a:t>
            </a:r>
            <a:r>
              <a:rPr lang="pt-BR" altLang="en-US" sz="2800" b="0" dirty="0">
                <a:latin typeface="Trebuchet MS" panose="020B0603020202020204" pitchFamily="34" charset="0"/>
              </a:rPr>
              <a:t> </a:t>
            </a:r>
            <a:r>
              <a:rPr lang="en-US" altLang="en-US" b="0" i="1" dirty="0">
                <a:latin typeface="Trebuchet MS" panose="020B0603020202020204" pitchFamily="34" charset="0"/>
                <a:sym typeface="Symbol" panose="05050102010706020507" pitchFamily="18" charset="2"/>
              </a:rPr>
              <a:t>j</a:t>
            </a:r>
            <a:r>
              <a:rPr lang="pt-BR" altLang="en-US" sz="2800" b="0" dirty="0">
                <a:latin typeface="Trebuchet MS" panose="020B0603020202020204" pitchFamily="34" charset="0"/>
              </a:rPr>
              <a:t> </a:t>
            </a:r>
            <a:r>
              <a:rPr lang="pt-BR" altLang="en-US" sz="2800" b="0" i="1" dirty="0">
                <a:latin typeface="Trebuchet MS" panose="020B0603020202020204" pitchFamily="34" charset="0"/>
              </a:rPr>
              <a:t>+ </a:t>
            </a:r>
            <a:r>
              <a:rPr lang="pt-BR" altLang="en-US" b="0" i="1" dirty="0">
                <a:latin typeface="Trebuchet MS" panose="020B0603020202020204" pitchFamily="34" charset="0"/>
              </a:rPr>
              <a:t>p</a:t>
            </a:r>
          </a:p>
        </p:txBody>
      </p:sp>
      <p:sp>
        <p:nvSpPr>
          <p:cNvPr id="4" name="Slide Number Placeholder 4"/>
          <p:cNvSpPr>
            <a:spLocks noGrp="1"/>
          </p:cNvSpPr>
          <p:nvPr>
            <p:ph type="sldNum" sz="quarter" idx="12"/>
          </p:nvPr>
        </p:nvSpPr>
        <p:spPr>
          <a:xfrm>
            <a:off x="9652000" y="6426200"/>
            <a:ext cx="2540000" cy="304800"/>
          </a:xfrm>
        </p:spPr>
        <p:txBody>
          <a:bodyPr/>
          <a:lstStyle/>
          <a:p>
            <a:r>
              <a:rPr lang="en-US" altLang="en-US" dirty="0"/>
              <a:t>1-</a:t>
            </a:r>
            <a:fld id="{9B9EF1ED-2CF4-4857-A1AB-6391306A21CF}" type="slidenum">
              <a:rPr lang="en-US" altLang="en-US"/>
              <a:pPr/>
              <a:t>9</a:t>
            </a:fld>
            <a:endParaRPr lang="en-US"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227" y="1901529"/>
            <a:ext cx="3531405" cy="349329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4851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9744</TotalTime>
  <Words>4638</Words>
  <Application>Microsoft Office PowerPoint</Application>
  <PresentationFormat>Widescreen</PresentationFormat>
  <Paragraphs>624</Paragraphs>
  <Slides>68</Slides>
  <Notes>54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68</vt:i4>
      </vt:variant>
    </vt:vector>
  </HeadingPairs>
  <TitlesOfParts>
    <vt:vector size="80" baseType="lpstr">
      <vt:lpstr>Arial</vt:lpstr>
      <vt:lpstr>Calibri</vt:lpstr>
      <vt:lpstr>Calibri Light</vt:lpstr>
      <vt:lpstr>Lucida Grande</vt:lpstr>
      <vt:lpstr>Monotype Sorts</vt:lpstr>
      <vt:lpstr>Narkisim</vt:lpstr>
      <vt:lpstr>Symbol</vt:lpstr>
      <vt:lpstr>Tahoma</vt:lpstr>
      <vt:lpstr>Times New Roman</vt:lpstr>
      <vt:lpstr>Trebuchet MS</vt:lpstr>
      <vt:lpstr>Wingdings</vt:lpstr>
      <vt:lpstr>Celestial</vt:lpstr>
      <vt:lpstr>DESIGN AND ANALYSIS OF ALGORITHMS</vt:lpstr>
      <vt:lpstr>What is an algorithm?</vt:lpstr>
      <vt:lpstr>Example of A computational problem: sorting</vt:lpstr>
      <vt:lpstr>Selection Sort</vt:lpstr>
      <vt:lpstr>Euclid’s Algorithm</vt:lpstr>
      <vt:lpstr>Two descriptions of Euclid’s algorithm</vt:lpstr>
      <vt:lpstr>Other methods for computing gcd(m,n)</vt:lpstr>
      <vt:lpstr>Other methods for gcd(m,n) [cont.]</vt:lpstr>
      <vt:lpstr>Sieve of Eratosthenes</vt:lpstr>
      <vt:lpstr>IMPORTANT PROBLEM TYPES</vt:lpstr>
      <vt:lpstr>Fundamental data structures</vt:lpstr>
      <vt:lpstr>Basic Issues Related to Algorithms</vt:lpstr>
      <vt:lpstr>Algorithm  design strategies</vt:lpstr>
      <vt:lpstr>FUNDAMENTALS OF THE ANALYSIS OF ALGORITHM EFFICIENCY</vt:lpstr>
      <vt:lpstr>ANALYSIS of ALGORITHMS (What and why)</vt:lpstr>
      <vt:lpstr>GENERALITY, SIMPLICITY, …</vt:lpstr>
      <vt:lpstr>RESOURCE CONSUMPTION</vt:lpstr>
      <vt:lpstr>Analysis of Algorithms</vt:lpstr>
      <vt:lpstr>Theoretical Analysis vs Empirical Analysis</vt:lpstr>
      <vt:lpstr>Empirical analysis of time efficiency</vt:lpstr>
      <vt:lpstr>Apriori Analysis ANALYSIS FRAMEWORK</vt:lpstr>
      <vt:lpstr>Measuring an input’s size</vt:lpstr>
      <vt:lpstr>EXAMPLES FOR Measuring an input’s size</vt:lpstr>
      <vt:lpstr>Theoretical analysis of time efficiency</vt:lpstr>
      <vt:lpstr>Order of growth </vt:lpstr>
      <vt:lpstr>Input size and basic operation examples</vt:lpstr>
      <vt:lpstr>Values of some important functions as n  </vt:lpstr>
      <vt:lpstr>Best-case, average-case, worst-case</vt:lpstr>
      <vt:lpstr>Example: Sequential search</vt:lpstr>
      <vt:lpstr>Sequential Search - Average Case (more)</vt:lpstr>
      <vt:lpstr>Types of formulas for basic operation’s count</vt:lpstr>
      <vt:lpstr>Asymptotic order of growth</vt:lpstr>
      <vt:lpstr>Big-oh</vt:lpstr>
      <vt:lpstr>Big-omega</vt:lpstr>
      <vt:lpstr>Big-theta</vt:lpstr>
      <vt:lpstr>Establishing order of growth using the definition O - Notation</vt:lpstr>
      <vt:lpstr>-notation</vt:lpstr>
      <vt:lpstr>-notation</vt:lpstr>
      <vt:lpstr>PowerPoint Presentation</vt:lpstr>
      <vt:lpstr>Theorem</vt:lpstr>
      <vt:lpstr>Theorem</vt:lpstr>
      <vt:lpstr>Some properties of asymptotic order of growth</vt:lpstr>
      <vt:lpstr>Establishing order of growth using limits</vt:lpstr>
      <vt:lpstr>L’Hôpital’s rule and Stirling’s formula</vt:lpstr>
      <vt:lpstr>Orders of growth of some important functions</vt:lpstr>
      <vt:lpstr>Basic asymptotic efficiency classes</vt:lpstr>
      <vt:lpstr>Time efficiency of non - recursive algorithms</vt:lpstr>
      <vt:lpstr>Useful summation formulas and rules</vt:lpstr>
      <vt:lpstr>Example 1: Maximum element</vt:lpstr>
      <vt:lpstr>Example 2: Element uniqueness problem</vt:lpstr>
      <vt:lpstr>Example 3: Matrix multiplication</vt:lpstr>
      <vt:lpstr>Example 4:  Gaussian elimination</vt:lpstr>
      <vt:lpstr>Example 5: Counting binary digits  </vt:lpstr>
      <vt:lpstr>Plan for Analysis of Recursive Algorithms</vt:lpstr>
      <vt:lpstr>Example 1: Recursive evaluation of n!</vt:lpstr>
      <vt:lpstr>Solving the recurrence for M(n)</vt:lpstr>
      <vt:lpstr>Example 2: The Tower of Hanoi Puzzle</vt:lpstr>
      <vt:lpstr>Solving recurrence</vt:lpstr>
      <vt:lpstr>Tree of calls for the Tower of Hanoi Puzzle</vt:lpstr>
      <vt:lpstr>Example 3: Counting #bits</vt:lpstr>
      <vt:lpstr>PowerPoint Presentation</vt:lpstr>
      <vt:lpstr>Fibonacci numbers</vt:lpstr>
      <vt:lpstr>Solving   aX(n) + bX(n-1) + cX(n-2) = 0</vt:lpstr>
      <vt:lpstr>Application to the Fibonacci numbers</vt:lpstr>
      <vt:lpstr>PowerPoint Presentation</vt:lpstr>
      <vt:lpstr>PowerPoint Presentation</vt:lpstr>
      <vt:lpstr>PowerPoint Presentation</vt:lpstr>
      <vt:lpstr>Computing Fibonacci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lenovopc</dc:creator>
  <cp:lastModifiedBy>Shylaja s</cp:lastModifiedBy>
  <cp:revision>99</cp:revision>
  <dcterms:created xsi:type="dcterms:W3CDTF">2018-01-09T09:27:57Z</dcterms:created>
  <dcterms:modified xsi:type="dcterms:W3CDTF">2021-01-15T05:36:43Z</dcterms:modified>
</cp:coreProperties>
</file>