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68"/>
  </p:notesMasterIdLst>
  <p:sldIdLst>
    <p:sldId id="261" r:id="rId2"/>
    <p:sldId id="257" r:id="rId3"/>
    <p:sldId id="284" r:id="rId4"/>
    <p:sldId id="285" r:id="rId5"/>
    <p:sldId id="286" r:id="rId6"/>
    <p:sldId id="287" r:id="rId7"/>
    <p:sldId id="256" r:id="rId8"/>
    <p:sldId id="288" r:id="rId9"/>
    <p:sldId id="290" r:id="rId10"/>
    <p:sldId id="299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16" r:id="rId29"/>
    <p:sldId id="309" r:id="rId30"/>
    <p:sldId id="317" r:id="rId31"/>
    <p:sldId id="318" r:id="rId32"/>
    <p:sldId id="319" r:id="rId33"/>
    <p:sldId id="310" r:id="rId34"/>
    <p:sldId id="311" r:id="rId35"/>
    <p:sldId id="320" r:id="rId36"/>
    <p:sldId id="312" r:id="rId37"/>
    <p:sldId id="313" r:id="rId38"/>
    <p:sldId id="314" r:id="rId39"/>
    <p:sldId id="315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6" r:id="rId55"/>
    <p:sldId id="337" r:id="rId56"/>
    <p:sldId id="338" r:id="rId57"/>
    <p:sldId id="339" r:id="rId58"/>
    <p:sldId id="340" r:id="rId59"/>
    <p:sldId id="341" r:id="rId60"/>
    <p:sldId id="342" r:id="rId61"/>
    <p:sldId id="343" r:id="rId62"/>
    <p:sldId id="344" r:id="rId63"/>
    <p:sldId id="346" r:id="rId64"/>
    <p:sldId id="347" r:id="rId65"/>
    <p:sldId id="345" r:id="rId66"/>
    <p:sldId id="348" r:id="rId67"/>
  </p:sldIdLst>
  <p:sldSz cx="9144000" cy="5143500" type="screen16x9"/>
  <p:notesSz cx="6858000" cy="9144000"/>
  <p:embeddedFontLst>
    <p:embeddedFont>
      <p:font typeface="Arvo" panose="020B0604020202020204" charset="0"/>
      <p:regular r:id="rId69"/>
      <p:bold r:id="rId70"/>
      <p:italic r:id="rId71"/>
      <p:boldItalic r:id="rId72"/>
    </p:embeddedFont>
    <p:embeddedFont>
      <p:font typeface="Roboto Condensed" panose="020B0604020202020204" charset="0"/>
      <p:regular r:id="rId73"/>
      <p:bold r:id="rId74"/>
      <p:italic r:id="rId75"/>
      <p:boldItalic r:id="rId76"/>
    </p:embeddedFont>
    <p:embeddedFont>
      <p:font typeface="Roboto Condensed Light" panose="020B0604020202020204" charset="0"/>
      <p:regular r:id="rId77"/>
      <p:bold r:id="rId78"/>
      <p:italic r:id="rId79"/>
      <p:boldItalic r:id="rId8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BF947F-CD5F-4339-88AF-B2D430EA800F}">
  <a:tblStyle styleId="{22BF947F-CD5F-4339-88AF-B2D430EA80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6.fntdata"/><Relationship Id="rId79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77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80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5.fntdata"/><Relationship Id="rId78" Type="http://schemas.openxmlformats.org/officeDocument/2006/relationships/font" Target="fonts/font10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485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26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541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010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970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204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568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040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700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50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45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83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28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745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6656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218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5675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413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549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2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0791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8507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5152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2139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9779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6323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3378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0555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9727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5836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89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2776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8476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6660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0035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6868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0532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6053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6385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8938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368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402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1362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9095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7285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0787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2610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593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1917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1633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2201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80714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389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80692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0817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1231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5660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8441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05955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23572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164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262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300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965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PROBLEM # 1</a:t>
            </a:r>
            <a:endParaRPr sz="32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0" y="1313342"/>
            <a:ext cx="9144000" cy="3638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 i="1" dirty="0" smtClean="0"/>
              <a:t>Checking for element uniqueness in an array:</a:t>
            </a: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 dirty="0" smtClean="0"/>
              <a:t>Consider an array of elements and determine if every element in the array is unique.</a:t>
            </a: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 dirty="0" smtClean="0"/>
              <a:t>Have we already seen this problem? If yes, how did we solve it?</a:t>
            </a: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 smtClean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2280"/>
              </p:ext>
            </p:extLst>
          </p:nvPr>
        </p:nvGraphicFramePr>
        <p:xfrm>
          <a:off x="177938" y="2417129"/>
          <a:ext cx="6568551" cy="5753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9839">
                  <a:extLst>
                    <a:ext uri="{9D8B030D-6E8A-4147-A177-3AD203B41FA5}">
                      <a16:colId xmlns:a16="http://schemas.microsoft.com/office/drawing/2014/main" val="3488890587"/>
                    </a:ext>
                  </a:extLst>
                </a:gridCol>
                <a:gridCol w="729839">
                  <a:extLst>
                    <a:ext uri="{9D8B030D-6E8A-4147-A177-3AD203B41FA5}">
                      <a16:colId xmlns:a16="http://schemas.microsoft.com/office/drawing/2014/main" val="3800723596"/>
                    </a:ext>
                  </a:extLst>
                </a:gridCol>
                <a:gridCol w="729839">
                  <a:extLst>
                    <a:ext uri="{9D8B030D-6E8A-4147-A177-3AD203B41FA5}">
                      <a16:colId xmlns:a16="http://schemas.microsoft.com/office/drawing/2014/main" val="719392195"/>
                    </a:ext>
                  </a:extLst>
                </a:gridCol>
                <a:gridCol w="729839">
                  <a:extLst>
                    <a:ext uri="{9D8B030D-6E8A-4147-A177-3AD203B41FA5}">
                      <a16:colId xmlns:a16="http://schemas.microsoft.com/office/drawing/2014/main" val="427395378"/>
                    </a:ext>
                  </a:extLst>
                </a:gridCol>
                <a:gridCol w="729839">
                  <a:extLst>
                    <a:ext uri="{9D8B030D-6E8A-4147-A177-3AD203B41FA5}">
                      <a16:colId xmlns:a16="http://schemas.microsoft.com/office/drawing/2014/main" val="3089913607"/>
                    </a:ext>
                  </a:extLst>
                </a:gridCol>
                <a:gridCol w="729839">
                  <a:extLst>
                    <a:ext uri="{9D8B030D-6E8A-4147-A177-3AD203B41FA5}">
                      <a16:colId xmlns:a16="http://schemas.microsoft.com/office/drawing/2014/main" val="3052234818"/>
                    </a:ext>
                  </a:extLst>
                </a:gridCol>
                <a:gridCol w="729839">
                  <a:extLst>
                    <a:ext uri="{9D8B030D-6E8A-4147-A177-3AD203B41FA5}">
                      <a16:colId xmlns:a16="http://schemas.microsoft.com/office/drawing/2014/main" val="3944544797"/>
                    </a:ext>
                  </a:extLst>
                </a:gridCol>
                <a:gridCol w="729839">
                  <a:extLst>
                    <a:ext uri="{9D8B030D-6E8A-4147-A177-3AD203B41FA5}">
                      <a16:colId xmlns:a16="http://schemas.microsoft.com/office/drawing/2014/main" val="811868166"/>
                    </a:ext>
                  </a:extLst>
                </a:gridCol>
                <a:gridCol w="729839">
                  <a:extLst>
                    <a:ext uri="{9D8B030D-6E8A-4147-A177-3AD203B41FA5}">
                      <a16:colId xmlns:a16="http://schemas.microsoft.com/office/drawing/2014/main" val="3303181942"/>
                    </a:ext>
                  </a:extLst>
                </a:gridCol>
              </a:tblGrid>
              <a:tr h="57537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21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2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15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99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260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20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15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80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No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49462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445713"/>
              </p:ext>
            </p:extLst>
          </p:nvPr>
        </p:nvGraphicFramePr>
        <p:xfrm>
          <a:off x="177938" y="3147068"/>
          <a:ext cx="6568551" cy="5753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9839">
                  <a:extLst>
                    <a:ext uri="{9D8B030D-6E8A-4147-A177-3AD203B41FA5}">
                      <a16:colId xmlns:a16="http://schemas.microsoft.com/office/drawing/2014/main" val="3488890587"/>
                    </a:ext>
                  </a:extLst>
                </a:gridCol>
                <a:gridCol w="729839">
                  <a:extLst>
                    <a:ext uri="{9D8B030D-6E8A-4147-A177-3AD203B41FA5}">
                      <a16:colId xmlns:a16="http://schemas.microsoft.com/office/drawing/2014/main" val="3800723596"/>
                    </a:ext>
                  </a:extLst>
                </a:gridCol>
                <a:gridCol w="729839">
                  <a:extLst>
                    <a:ext uri="{9D8B030D-6E8A-4147-A177-3AD203B41FA5}">
                      <a16:colId xmlns:a16="http://schemas.microsoft.com/office/drawing/2014/main" val="719392195"/>
                    </a:ext>
                  </a:extLst>
                </a:gridCol>
                <a:gridCol w="729839">
                  <a:extLst>
                    <a:ext uri="{9D8B030D-6E8A-4147-A177-3AD203B41FA5}">
                      <a16:colId xmlns:a16="http://schemas.microsoft.com/office/drawing/2014/main" val="427395378"/>
                    </a:ext>
                  </a:extLst>
                </a:gridCol>
                <a:gridCol w="729839">
                  <a:extLst>
                    <a:ext uri="{9D8B030D-6E8A-4147-A177-3AD203B41FA5}">
                      <a16:colId xmlns:a16="http://schemas.microsoft.com/office/drawing/2014/main" val="3089913607"/>
                    </a:ext>
                  </a:extLst>
                </a:gridCol>
                <a:gridCol w="729839">
                  <a:extLst>
                    <a:ext uri="{9D8B030D-6E8A-4147-A177-3AD203B41FA5}">
                      <a16:colId xmlns:a16="http://schemas.microsoft.com/office/drawing/2014/main" val="3052234818"/>
                    </a:ext>
                  </a:extLst>
                </a:gridCol>
                <a:gridCol w="729839">
                  <a:extLst>
                    <a:ext uri="{9D8B030D-6E8A-4147-A177-3AD203B41FA5}">
                      <a16:colId xmlns:a16="http://schemas.microsoft.com/office/drawing/2014/main" val="3944544797"/>
                    </a:ext>
                  </a:extLst>
                </a:gridCol>
                <a:gridCol w="729839">
                  <a:extLst>
                    <a:ext uri="{9D8B030D-6E8A-4147-A177-3AD203B41FA5}">
                      <a16:colId xmlns:a16="http://schemas.microsoft.com/office/drawing/2014/main" val="811868166"/>
                    </a:ext>
                  </a:extLst>
                </a:gridCol>
                <a:gridCol w="729839">
                  <a:extLst>
                    <a:ext uri="{9D8B030D-6E8A-4147-A177-3AD203B41FA5}">
                      <a16:colId xmlns:a16="http://schemas.microsoft.com/office/drawing/2014/main" val="3303181942"/>
                    </a:ext>
                  </a:extLst>
                </a:gridCol>
              </a:tblGrid>
              <a:tr h="57537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180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60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30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1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2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4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12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24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Yes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49462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20168" y="2417862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Roboto Condensed" panose="020B0604020202020204" charset="0"/>
                <a:ea typeface="Roboto Condensed" panose="020B0604020202020204" charset="0"/>
              </a:rPr>
              <a:t>Left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PRESORTING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616926"/>
            <a:ext cx="85157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The </a:t>
            </a:r>
            <a:r>
              <a:rPr lang="en-AU" sz="2000" b="1" i="1" dirty="0" err="1" smtClean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presorting</a:t>
            </a:r>
            <a:r>
              <a:rPr lang="en-AU" sz="2000" b="1" i="1" dirty="0" smtClean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AU" sz="2000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idea is an example of the Instance Simplification variety.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AU" sz="2000" dirty="0" smtClean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AU" sz="2000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Many questions about lists are easier to answer if the lists are sorted.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AU" sz="2000" dirty="0" smtClean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AU" sz="2000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The time efficiency of the algorithms that involve sorting will depend on the time efficiency of the sorting algorithm.</a:t>
            </a: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PROBLEM # 2</a:t>
            </a:r>
            <a:endParaRPr sz="32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0" y="1313342"/>
            <a:ext cx="9144000" cy="3638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 i="1" dirty="0" smtClean="0"/>
              <a:t>Computing a mode: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en-AU" sz="2000" dirty="0"/>
              <a:t>A </a:t>
            </a:r>
            <a:r>
              <a:rPr lang="en-AU" sz="2000" i="1" dirty="0"/>
              <a:t>mode </a:t>
            </a:r>
            <a:r>
              <a:rPr lang="en-AU" sz="2000" dirty="0"/>
              <a:t>is a value that occurs most often in a given list of numbers.</a:t>
            </a: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 dirty="0" smtClean="0"/>
              <a:t>What is the Brute Force way of solving this problem?</a:t>
            </a: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 smtClean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983578"/>
              </p:ext>
            </p:extLst>
          </p:nvPr>
        </p:nvGraphicFramePr>
        <p:xfrm>
          <a:off x="177938" y="2417129"/>
          <a:ext cx="7639065" cy="5753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48785">
                  <a:extLst>
                    <a:ext uri="{9D8B030D-6E8A-4147-A177-3AD203B41FA5}">
                      <a16:colId xmlns:a16="http://schemas.microsoft.com/office/drawing/2014/main" val="348889058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3800723596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719392195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427395378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308991360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3052234818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394454479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811868166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3303181942"/>
                    </a:ext>
                  </a:extLst>
                </a:gridCol>
              </a:tblGrid>
              <a:tr h="57537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1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2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2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4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1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5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4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4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Mode</a:t>
                      </a:r>
                      <a:r>
                        <a:rPr lang="en-IN" baseline="0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 = 4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494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62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SOLUTION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616926"/>
            <a:ext cx="85157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S</a:t>
            </a: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can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the list and compute the frequencies of all its distinct values, </a:t>
            </a: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then find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the value with the largest frequency. </a:t>
            </a:r>
            <a:endParaRPr lang="en-AU" sz="16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AU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In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order to implement this idea, we </a:t>
            </a: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can store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the values already encountered, along with their frequencies, in a </a:t>
            </a: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separate list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. </a:t>
            </a:r>
            <a:endParaRPr lang="en-AU" sz="16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AU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On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each iteration, the </a:t>
            </a:r>
            <a:r>
              <a:rPr lang="en-AU" sz="1600" dirty="0" err="1">
                <a:latin typeface="Roboto Condensed" panose="020B0604020202020204" charset="0"/>
                <a:ea typeface="Roboto Condensed" panose="020B0604020202020204" charset="0"/>
              </a:rPr>
              <a:t>i</a:t>
            </a:r>
            <a:r>
              <a:rPr lang="en-AU" sz="1600" baseline="30000" dirty="0" err="1">
                <a:latin typeface="Roboto Condensed" panose="020B0604020202020204" charset="0"/>
                <a:ea typeface="Roboto Condensed" panose="020B0604020202020204" charset="0"/>
              </a:rPr>
              <a:t>th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element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of the original list is compared with </a:t>
            </a: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the values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already encountered by traversing this auxiliary list. </a:t>
            </a:r>
            <a:endParaRPr lang="en-AU" sz="16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AU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If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a matching value </a:t>
            </a: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is found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, its frequency is incremented; otherwise, the current element is added </a:t>
            </a: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to the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list of distinct values seen so far with a frequency of 1.</a:t>
            </a:r>
            <a:endParaRPr lang="en-IN" sz="16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EFFICIENCY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616926"/>
            <a:ext cx="8515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Worst – case input: A list with no matching elements.</a:t>
            </a:r>
            <a:endParaRPr lang="en-IN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For such a list, its </a:t>
            </a:r>
            <a:r>
              <a:rPr lang="en-AU" sz="2000" dirty="0" err="1" smtClean="0">
                <a:latin typeface="Roboto Condensed" panose="020B0604020202020204" charset="0"/>
                <a:ea typeface="Roboto Condensed" panose="020B0604020202020204" charset="0"/>
              </a:rPr>
              <a:t>i</a:t>
            </a:r>
            <a:r>
              <a:rPr lang="en-AU" sz="2000" baseline="30000" dirty="0" err="1" smtClean="0">
                <a:latin typeface="Roboto Condensed" panose="020B0604020202020204" charset="0"/>
                <a:ea typeface="Roboto Condensed" panose="020B0604020202020204" charset="0"/>
              </a:rPr>
              <a:t>th</a:t>
            </a:r>
            <a:r>
              <a:rPr lang="en-AU" sz="2000" baseline="30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 element is compared with </a:t>
            </a:r>
            <a:r>
              <a:rPr lang="en-AU" sz="2000" dirty="0" err="1" smtClean="0">
                <a:latin typeface="Roboto Condensed" panose="020B0604020202020204" charset="0"/>
                <a:ea typeface="Roboto Condensed" panose="020B0604020202020204" charset="0"/>
              </a:rPr>
              <a:t>i</a:t>
            </a: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 – 1 elements of the auxiliary list of distinct values seen so far before being added to the list with a frequency of 1.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The number of comparisons made by this algorithm is: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4" y="3404920"/>
            <a:ext cx="6192114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PRESORTING SOLUTION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3" y="1415993"/>
            <a:ext cx="5039675" cy="361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PRESORTING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460140"/>
            <a:ext cx="85157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The worst – case efficiency of this algorithms is:</a:t>
            </a:r>
          </a:p>
          <a:p>
            <a:endParaRPr lang="en-IN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	T(n) = </a:t>
            </a:r>
            <a:r>
              <a:rPr lang="en-IN" sz="2000" dirty="0" err="1" smtClean="0">
                <a:latin typeface="Roboto Condensed" panose="020B0604020202020204" charset="0"/>
                <a:ea typeface="Roboto Condensed" panose="020B0604020202020204" charset="0"/>
              </a:rPr>
              <a:t>T</a:t>
            </a:r>
            <a:r>
              <a:rPr lang="en-IN" sz="2000" baseline="-25000" dirty="0" err="1" smtClean="0">
                <a:latin typeface="Roboto Condensed" panose="020B0604020202020204" charset="0"/>
                <a:ea typeface="Roboto Condensed" panose="020B0604020202020204" charset="0"/>
              </a:rPr>
              <a:t>sort</a:t>
            </a: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(n) + </a:t>
            </a:r>
            <a:r>
              <a:rPr lang="en-IN" sz="2000" dirty="0" err="1" smtClean="0">
                <a:latin typeface="Roboto Condensed" panose="020B0604020202020204" charset="0"/>
                <a:ea typeface="Roboto Condensed" panose="020B0604020202020204" charset="0"/>
              </a:rPr>
              <a:t>T</a:t>
            </a:r>
            <a:r>
              <a:rPr lang="en-IN" sz="2000" baseline="-25000" dirty="0" err="1" smtClean="0">
                <a:latin typeface="Roboto Condensed" panose="020B0604020202020204" charset="0"/>
                <a:ea typeface="Roboto Condensed" panose="020B0604020202020204" charset="0"/>
              </a:rPr>
              <a:t>scan</a:t>
            </a: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(n) </a:t>
            </a:r>
          </a:p>
          <a:p>
            <a:r>
              <a:rPr lang="en-IN" sz="2000" dirty="0">
                <a:latin typeface="Roboto Condensed" panose="020B0604020202020204" charset="0"/>
                <a:ea typeface="Roboto Condensed" panose="020B0604020202020204" charset="0"/>
              </a:rPr>
              <a:t>		</a:t>
            </a: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IN" sz="2000" dirty="0">
                <a:latin typeface="Roboto Condensed" panose="020B0604020202020204" charset="0"/>
                <a:ea typeface="Roboto Condensed" panose="020B0604020202020204" charset="0"/>
              </a:rPr>
              <a:t>	 </a:t>
            </a: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       </a:t>
            </a:r>
            <a:r>
              <a:rPr lang="el-GR" sz="2000" dirty="0" smtClean="0">
                <a:latin typeface="Roboto Condensed" panose="020B0604020202020204" charset="0"/>
                <a:ea typeface="Roboto Condensed" panose="020B0604020202020204" charset="0"/>
              </a:rPr>
              <a:t>ϵ </a:t>
            </a: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Θ(n log n) + </a:t>
            </a:r>
            <a:r>
              <a:rPr lang="en-IN" sz="2000" dirty="0">
                <a:latin typeface="Roboto Condensed" panose="020B0604020202020204" charset="0"/>
                <a:ea typeface="Roboto Condensed" panose="020B0604020202020204" charset="0"/>
              </a:rPr>
              <a:t>Θ</a:t>
            </a: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(n)</a:t>
            </a:r>
          </a:p>
          <a:p>
            <a:r>
              <a:rPr lang="en-IN" sz="2000" dirty="0">
                <a:latin typeface="Roboto Condensed" panose="020B0604020202020204" charset="0"/>
                <a:ea typeface="Roboto Condensed" panose="020B0604020202020204" charset="0"/>
              </a:rPr>
              <a:t>	</a:t>
            </a: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IN" sz="2000" dirty="0">
                <a:latin typeface="Roboto Condensed" panose="020B0604020202020204" charset="0"/>
                <a:ea typeface="Roboto Condensed" panose="020B0604020202020204" charset="0"/>
              </a:rPr>
              <a:t>	 </a:t>
            </a: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       = Θ</a:t>
            </a:r>
            <a:r>
              <a:rPr lang="el-GR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(n log n)</a:t>
            </a:r>
          </a:p>
          <a:p>
            <a:endParaRPr lang="en-IN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Thus, this algorithm is better than the brute – force algorithm if a n log n sorting algorithm is used.</a:t>
            </a: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PROBLEM # 3</a:t>
            </a:r>
            <a:endParaRPr sz="32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0" y="1313342"/>
            <a:ext cx="9144000" cy="3638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 i="1" dirty="0" smtClean="0"/>
              <a:t>Searching:</a:t>
            </a:r>
          </a:p>
          <a:p>
            <a:pPr marL="76200" indent="0">
              <a:buNone/>
            </a:pPr>
            <a:r>
              <a:rPr lang="en-AU" sz="2000" dirty="0"/>
              <a:t>S</a:t>
            </a:r>
            <a:r>
              <a:rPr lang="en-AU" sz="2000" dirty="0" smtClean="0"/>
              <a:t>earching </a:t>
            </a:r>
            <a:r>
              <a:rPr lang="en-AU" sz="2000" dirty="0"/>
              <a:t>for a given value </a:t>
            </a:r>
            <a:r>
              <a:rPr lang="en-AU" sz="2000" i="1" dirty="0"/>
              <a:t>v </a:t>
            </a:r>
            <a:r>
              <a:rPr lang="en-AU" sz="2000" dirty="0"/>
              <a:t>in a given array of </a:t>
            </a:r>
            <a:r>
              <a:rPr lang="en-AU" sz="2000" i="1" dirty="0"/>
              <a:t>n </a:t>
            </a:r>
            <a:r>
              <a:rPr lang="en-AU" sz="2000" dirty="0" smtClean="0"/>
              <a:t>sortable </a:t>
            </a:r>
            <a:r>
              <a:rPr lang="en-IN" sz="2000" dirty="0" smtClean="0"/>
              <a:t>items.</a:t>
            </a:r>
            <a:endParaRPr lang="en" sz="2000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 dirty="0" smtClean="0"/>
              <a:t>What is the Brute Force way of solving this problem?</a:t>
            </a: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 smtClean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64012"/>
              </p:ext>
            </p:extLst>
          </p:nvPr>
        </p:nvGraphicFramePr>
        <p:xfrm>
          <a:off x="144484" y="2298625"/>
          <a:ext cx="7639070" cy="5753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3907">
                  <a:extLst>
                    <a:ext uri="{9D8B030D-6E8A-4147-A177-3AD203B41FA5}">
                      <a16:colId xmlns:a16="http://schemas.microsoft.com/office/drawing/2014/main" val="3488890587"/>
                    </a:ext>
                  </a:extLst>
                </a:gridCol>
                <a:gridCol w="763907">
                  <a:extLst>
                    <a:ext uri="{9D8B030D-6E8A-4147-A177-3AD203B41FA5}">
                      <a16:colId xmlns:a16="http://schemas.microsoft.com/office/drawing/2014/main" val="3800723596"/>
                    </a:ext>
                  </a:extLst>
                </a:gridCol>
                <a:gridCol w="763907">
                  <a:extLst>
                    <a:ext uri="{9D8B030D-6E8A-4147-A177-3AD203B41FA5}">
                      <a16:colId xmlns:a16="http://schemas.microsoft.com/office/drawing/2014/main" val="719392195"/>
                    </a:ext>
                  </a:extLst>
                </a:gridCol>
                <a:gridCol w="763907">
                  <a:extLst>
                    <a:ext uri="{9D8B030D-6E8A-4147-A177-3AD203B41FA5}">
                      <a16:colId xmlns:a16="http://schemas.microsoft.com/office/drawing/2014/main" val="427395378"/>
                    </a:ext>
                  </a:extLst>
                </a:gridCol>
                <a:gridCol w="763907">
                  <a:extLst>
                    <a:ext uri="{9D8B030D-6E8A-4147-A177-3AD203B41FA5}">
                      <a16:colId xmlns:a16="http://schemas.microsoft.com/office/drawing/2014/main" val="3089913607"/>
                    </a:ext>
                  </a:extLst>
                </a:gridCol>
                <a:gridCol w="763907">
                  <a:extLst>
                    <a:ext uri="{9D8B030D-6E8A-4147-A177-3AD203B41FA5}">
                      <a16:colId xmlns:a16="http://schemas.microsoft.com/office/drawing/2014/main" val="3052234818"/>
                    </a:ext>
                  </a:extLst>
                </a:gridCol>
                <a:gridCol w="763907">
                  <a:extLst>
                    <a:ext uri="{9D8B030D-6E8A-4147-A177-3AD203B41FA5}">
                      <a16:colId xmlns:a16="http://schemas.microsoft.com/office/drawing/2014/main" val="3944544797"/>
                    </a:ext>
                  </a:extLst>
                </a:gridCol>
                <a:gridCol w="763907">
                  <a:extLst>
                    <a:ext uri="{9D8B030D-6E8A-4147-A177-3AD203B41FA5}">
                      <a16:colId xmlns:a16="http://schemas.microsoft.com/office/drawing/2014/main" val="811868166"/>
                    </a:ext>
                  </a:extLst>
                </a:gridCol>
                <a:gridCol w="763907">
                  <a:extLst>
                    <a:ext uri="{9D8B030D-6E8A-4147-A177-3AD203B41FA5}">
                      <a16:colId xmlns:a16="http://schemas.microsoft.com/office/drawing/2014/main" val="3303181942"/>
                    </a:ext>
                  </a:extLst>
                </a:gridCol>
                <a:gridCol w="763907">
                  <a:extLst>
                    <a:ext uri="{9D8B030D-6E8A-4147-A177-3AD203B41FA5}">
                      <a16:colId xmlns:a16="http://schemas.microsoft.com/office/drawing/2014/main" val="2243629009"/>
                    </a:ext>
                  </a:extLst>
                </a:gridCol>
              </a:tblGrid>
              <a:tr h="57537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14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32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12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4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100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56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84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93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aseline="0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v = 40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Not Found</a:t>
                      </a:r>
                      <a:endParaRPr lang="en-IN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494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85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BRUTE FORCE SOLUTION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616926"/>
            <a:ext cx="8515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The Brute Force solution to this problem is Sequential Search.</a:t>
            </a:r>
          </a:p>
          <a:p>
            <a:endParaRPr lang="en-AU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The worst – case efficiency of this algorithms is </a:t>
            </a: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Θ(n).</a:t>
            </a: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0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PRESORTING SOLUTION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616926"/>
            <a:ext cx="8515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The </a:t>
            </a:r>
            <a:r>
              <a:rPr lang="en-AU" sz="2000" dirty="0" err="1" smtClean="0">
                <a:latin typeface="Roboto Condensed" panose="020B0604020202020204" charset="0"/>
                <a:ea typeface="Roboto Condensed" panose="020B0604020202020204" charset="0"/>
              </a:rPr>
              <a:t>presorting</a:t>
            </a: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 solution to this problem is Binary Search whose running time will be: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AU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AU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This efficiency is inferior to sequential search.</a:t>
            </a:r>
            <a:endParaRPr lang="en-AU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90" y="2343118"/>
            <a:ext cx="6411220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GAUSSIAN ELIMINATION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616926"/>
            <a:ext cx="85157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In many applications we need to solve a system of linear equations like the one below: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AU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AU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AU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AU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An elegant solution to solving such a system of linear equations is </a:t>
            </a:r>
            <a:r>
              <a:rPr lang="en-AU" sz="2000" b="1" i="1" dirty="0" smtClean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Gaussian Elimination</a:t>
            </a: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AU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266" y="2278645"/>
            <a:ext cx="2667372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1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SOLUTION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2" y="1578074"/>
            <a:ext cx="5917843" cy="24625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4382" y="4181707"/>
            <a:ext cx="5985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What is the design strategy and time efficiency of this algorithm?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GAUSSIAN ELIMINATION – THE IDEA</a:t>
            </a:r>
            <a:endParaRPr sz="24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616926"/>
            <a:ext cx="8515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The idea of Gaussian Elimination is to transform a system of n linear equations in n unknowns to an equivalent system with an upper triangular co – efficient matrix, a matrix with all zeros below its diagonal.</a:t>
            </a:r>
            <a:endParaRPr lang="en-AU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98" y="2682157"/>
            <a:ext cx="7095901" cy="143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2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GAUSSIAN ELIMINATION – THE IDEA</a:t>
            </a:r>
            <a:endParaRPr sz="24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616926"/>
            <a:ext cx="8515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The matrix representation of the system is:</a:t>
            </a:r>
            <a:endParaRPr lang="en-AU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6" y="1981343"/>
            <a:ext cx="8792453" cy="224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1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GAUSSIAN ELIMINATION – THE ALGORITHM</a:t>
            </a:r>
            <a:endParaRPr sz="24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616926"/>
            <a:ext cx="8515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AU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12" y="1604627"/>
            <a:ext cx="6532593" cy="303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GAUSSIAN ELIMINATION – BETTER ALGORITHM</a:t>
            </a:r>
            <a:endParaRPr sz="24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616926"/>
            <a:ext cx="8515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AU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3" y="1404243"/>
            <a:ext cx="5419882" cy="354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5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GAUSSIAN ELIMINATION – TIME EFFICIENCY</a:t>
            </a:r>
            <a:endParaRPr sz="24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616926"/>
            <a:ext cx="8515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AU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24" y="1514263"/>
            <a:ext cx="5811061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4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BALANCED SEARCH TREES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172599"/>
            <a:ext cx="85157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A Binary Search Tree </a:t>
            </a:r>
            <a:r>
              <a:rPr lang="en-AU" sz="2000" dirty="0">
                <a:latin typeface="Roboto Condensed" panose="020B0604020202020204" charset="0"/>
                <a:ea typeface="Roboto Condensed" panose="020B0604020202020204" charset="0"/>
              </a:rPr>
              <a:t>is a binary tree whose </a:t>
            </a: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nodes contain </a:t>
            </a:r>
            <a:r>
              <a:rPr lang="en-AU" sz="2000" dirty="0">
                <a:latin typeface="Roboto Condensed" panose="020B0604020202020204" charset="0"/>
                <a:ea typeface="Roboto Condensed" panose="020B0604020202020204" charset="0"/>
              </a:rPr>
              <a:t>elements of a set of orderable items, one element per node, so that </a:t>
            </a: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all elements</a:t>
            </a:r>
            <a:r>
              <a:rPr lang="en-AU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in </a:t>
            </a:r>
            <a:r>
              <a:rPr lang="en-AU" sz="2000" dirty="0">
                <a:latin typeface="Roboto Condensed" panose="020B0604020202020204" charset="0"/>
                <a:ea typeface="Roboto Condensed" panose="020B0604020202020204" charset="0"/>
              </a:rPr>
              <a:t>the left subtree are smaller than the element in the subtree's root, and </a:t>
            </a: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all the </a:t>
            </a:r>
            <a:r>
              <a:rPr lang="en-AU" sz="2000" dirty="0">
                <a:latin typeface="Roboto Condensed" panose="020B0604020202020204" charset="0"/>
                <a:ea typeface="Roboto Condensed" panose="020B0604020202020204" charset="0"/>
              </a:rPr>
              <a:t>elements in the right subtree are greater than it</a:t>
            </a: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AU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Example of Representation Change.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AU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AU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4" indent="-285750">
              <a:buFont typeface="Wingdings" panose="05000000000000000000" pitchFamily="2" charset="2"/>
              <a:buChar char="ü"/>
            </a:pP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7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BALANCED SEARCH TREES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172599"/>
            <a:ext cx="85157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The time efficiency </a:t>
            </a: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of searching, insertion, and deletion, which are all in </a:t>
            </a:r>
            <a:r>
              <a:rPr lang="en-IN" sz="2000" dirty="0">
                <a:latin typeface="Roboto Condensed" panose="020B0604020202020204" charset="0"/>
                <a:ea typeface="Roboto Condensed" panose="020B0604020202020204" charset="0"/>
              </a:rPr>
              <a:t>Θ</a:t>
            </a: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(log </a:t>
            </a:r>
            <a:r>
              <a:rPr lang="en-AU" sz="2000" i="1" dirty="0" smtClean="0">
                <a:latin typeface="Roboto Condensed" panose="020B0604020202020204" charset="0"/>
                <a:ea typeface="Roboto Condensed" panose="020B0604020202020204" charset="0"/>
              </a:rPr>
              <a:t>n), </a:t>
            </a: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but only in the average case.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AU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In the worst case, these operations are in </a:t>
            </a:r>
            <a:r>
              <a:rPr lang="en-IN" sz="2000" dirty="0">
                <a:latin typeface="Roboto Condensed" panose="020B0604020202020204" charset="0"/>
                <a:ea typeface="Roboto Condensed" panose="020B0604020202020204" charset="0"/>
              </a:rPr>
              <a:t>Θ</a:t>
            </a: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(n) because the tree can degenerate into a severely unbalanced one with its height equal to </a:t>
            </a:r>
            <a:r>
              <a:rPr lang="en-AU" sz="2000" i="1" dirty="0" smtClean="0">
                <a:latin typeface="Roboto Condensed" panose="020B0604020202020204" charset="0"/>
                <a:ea typeface="Roboto Condensed" panose="020B0604020202020204" charset="0"/>
              </a:rPr>
              <a:t>n </a:t>
            </a: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- 1.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AU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Computer scientists have come up with two approaches which preserve the logarithmic efficiency of dictionary operations but avoids its worst case degeneracy.</a:t>
            </a:r>
          </a:p>
          <a:p>
            <a:endParaRPr lang="en-AU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4" indent="-285750">
              <a:buFont typeface="Wingdings" panose="05000000000000000000" pitchFamily="2" charset="2"/>
              <a:buChar char="ü"/>
            </a:pP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AVL TREES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172599"/>
            <a:ext cx="851578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An</a:t>
            </a:r>
            <a:r>
              <a:rPr lang="en-AU" sz="1800" i="1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AU" sz="1800" b="1" i="1" dirty="0" smtClean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AVL </a:t>
            </a:r>
            <a:r>
              <a:rPr lang="en-AU" sz="1800" b="1" i="1" dirty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tree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is a binary search tree in which the </a:t>
            </a:r>
            <a:r>
              <a:rPr lang="en-AU" sz="1800" b="1" i="1" dirty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balance factor 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of every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node, which is defined as the difference between the heights of the 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node's left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and right subtrees, is either 0 or + 1 or -1. (The height of the empty tree 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is </a:t>
            </a:r>
            <a:r>
              <a:rPr lang="en-IN" sz="1800" dirty="0" smtClean="0">
                <a:latin typeface="Roboto Condensed" panose="020B0604020202020204" charset="0"/>
                <a:ea typeface="Roboto Condensed" panose="020B0604020202020204" charset="0"/>
              </a:rPr>
              <a:t>defined </a:t>
            </a:r>
            <a:r>
              <a:rPr lang="en-IN" sz="1800" dirty="0">
                <a:latin typeface="Roboto Condensed" panose="020B0604020202020204" charset="0"/>
                <a:ea typeface="Roboto Condensed" panose="020B0604020202020204" charset="0"/>
              </a:rPr>
              <a:t>as -1</a:t>
            </a:r>
            <a:r>
              <a:rPr lang="en-IN" sz="1800" dirty="0" smtClean="0">
                <a:latin typeface="Roboto Condensed" panose="020B0604020202020204" charset="0"/>
                <a:ea typeface="Roboto Condensed" panose="020B0604020202020204" charset="0"/>
              </a:rPr>
              <a:t>.)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If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an insertion of a new node makes an AVL tree unbalanced, we 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transform the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tree by a rotation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AU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A </a:t>
            </a:r>
            <a:r>
              <a:rPr lang="en-AU" sz="1800" b="1" i="1" dirty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rotation</a:t>
            </a:r>
            <a:r>
              <a:rPr lang="en-AU" sz="1800" i="1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in an AVL tree is a local transformation of 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its subtree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rooted at a node whose balance has become either +2 or -2; if there 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are several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such nodes, we rotate the tree rooted at the unbalanced node that is 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the closest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to the newly inserted leaf. </a:t>
            </a:r>
            <a:endParaRPr lang="en-AU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AU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4" indent="-285750">
              <a:buFont typeface="Wingdings" panose="05000000000000000000" pitchFamily="2" charset="2"/>
              <a:buChar char="ü"/>
            </a:pP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30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AVL TREES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172599"/>
            <a:ext cx="85157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AU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4" indent="-285750">
              <a:buFont typeface="Wingdings" panose="05000000000000000000" pitchFamily="2" charset="2"/>
              <a:buChar char="ü"/>
            </a:pP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5" y="1575148"/>
            <a:ext cx="6378262" cy="29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AVL TREES - ROTATIONS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172599"/>
            <a:ext cx="851578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AU" sz="2400" dirty="0">
                <a:latin typeface="Roboto Condensed" panose="020B0604020202020204" charset="0"/>
                <a:ea typeface="Roboto Condensed" panose="020B0604020202020204" charset="0"/>
              </a:rPr>
              <a:t>There are only four types of </a:t>
            </a:r>
            <a:r>
              <a:rPr lang="en-AU" sz="2400" dirty="0" smtClean="0">
                <a:latin typeface="Roboto Condensed" panose="020B0604020202020204" charset="0"/>
                <a:ea typeface="Roboto Condensed" panose="020B0604020202020204" charset="0"/>
              </a:rPr>
              <a:t>rotations</a:t>
            </a:r>
          </a:p>
          <a:p>
            <a:endParaRPr lang="en-IN" sz="24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i="1" dirty="0" smtClean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Single Right Rotation or R Rotation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Single </a:t>
            </a:r>
            <a:r>
              <a:rPr lang="en-IN" sz="2000" i="1" dirty="0" smtClean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Left </a:t>
            </a:r>
            <a:r>
              <a:rPr lang="en-IN" sz="2000" i="1" dirty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Rotation or </a:t>
            </a:r>
            <a:r>
              <a:rPr lang="en-IN" sz="2000" i="1" dirty="0" smtClean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L Rotation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i="1" dirty="0" smtClean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Double Left Right Rotation or LR Rotation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Double </a:t>
            </a:r>
            <a:r>
              <a:rPr lang="en-IN" sz="2000" i="1" dirty="0" smtClean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Right </a:t>
            </a:r>
            <a:r>
              <a:rPr lang="en-IN" sz="2000" i="1" dirty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Left </a:t>
            </a:r>
            <a:r>
              <a:rPr lang="en-IN" sz="2000" i="1" dirty="0" smtClean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Rotation </a:t>
            </a:r>
            <a:r>
              <a:rPr lang="en-IN" sz="2000" i="1" dirty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or </a:t>
            </a:r>
            <a:r>
              <a:rPr lang="en-IN" sz="2000" i="1" dirty="0" smtClean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RL </a:t>
            </a:r>
            <a:r>
              <a:rPr lang="en-IN" sz="2000" i="1" dirty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Rotation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AU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4" indent="-285750">
              <a:buFont typeface="Wingdings" panose="05000000000000000000" pitchFamily="2" charset="2"/>
              <a:buChar char="ü"/>
            </a:pP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12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SOLUTION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616926"/>
            <a:ext cx="8515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This algorithm is designed using Brute Force design strategy.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Its worst – case efficiency is </a:t>
            </a:r>
            <a:r>
              <a:rPr lang="en-IN" sz="2000" dirty="0">
                <a:latin typeface="Roboto Condensed" panose="020B0604020202020204" charset="0"/>
                <a:ea typeface="Roboto Condensed" panose="020B0604020202020204" charset="0"/>
              </a:rPr>
              <a:t>Θ</a:t>
            </a:r>
            <a:r>
              <a:rPr lang="en-IN" sz="2000" dirty="0" smtClean="0">
                <a:latin typeface="+mj-lt"/>
                <a:ea typeface="Roboto Condensed" panose="020B0604020202020204" charset="0"/>
              </a:rPr>
              <a:t>(n</a:t>
            </a:r>
            <a:r>
              <a:rPr lang="en-IN" sz="2000" baseline="30000" dirty="0" smtClean="0">
                <a:latin typeface="+mj-lt"/>
                <a:ea typeface="Roboto Condensed" panose="020B0604020202020204" charset="0"/>
              </a:rPr>
              <a:t>2</a:t>
            </a:r>
            <a:r>
              <a:rPr lang="en-IN" sz="2000" dirty="0" smtClean="0">
                <a:latin typeface="+mj-lt"/>
                <a:ea typeface="Roboto Condensed" panose="020B0604020202020204" charset="0"/>
              </a:rPr>
              <a:t>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dirty="0">
              <a:latin typeface="+mj-lt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i="1" dirty="0" smtClean="0">
                <a:latin typeface="Roboto Condensed" panose="020B0604020202020204" charset="0"/>
                <a:ea typeface="Roboto Condensed" panose="020B0604020202020204" charset="0"/>
              </a:rPr>
              <a:t>Can we improve the efficiency of this algorithm from </a:t>
            </a:r>
            <a:r>
              <a:rPr lang="en-IN" sz="2000" b="1" dirty="0">
                <a:latin typeface="Roboto Condensed" panose="020B0604020202020204" charset="0"/>
                <a:ea typeface="Roboto Condensed" panose="020B0604020202020204" charset="0"/>
              </a:rPr>
              <a:t>Θ</a:t>
            </a:r>
            <a:r>
              <a:rPr lang="en-IN" sz="2000" b="1" i="1" dirty="0" smtClean="0">
                <a:ea typeface="Roboto Condensed" panose="020B0604020202020204" charset="0"/>
              </a:rPr>
              <a:t>(n</a:t>
            </a:r>
            <a:r>
              <a:rPr lang="en-IN" sz="2000" b="1" i="1" baseline="30000" dirty="0" smtClean="0">
                <a:ea typeface="Roboto Condensed" panose="020B0604020202020204" charset="0"/>
              </a:rPr>
              <a:t>2</a:t>
            </a:r>
            <a:r>
              <a:rPr lang="en-IN" sz="2000" b="1" i="1" dirty="0" smtClean="0">
                <a:ea typeface="Roboto Condensed" panose="020B0604020202020204" charset="0"/>
              </a:rPr>
              <a:t>) to </a:t>
            </a:r>
            <a:r>
              <a:rPr lang="en-IN" sz="2000" b="1" dirty="0">
                <a:latin typeface="Roboto Condensed" panose="020B0604020202020204" charset="0"/>
                <a:ea typeface="Roboto Condensed" panose="020B0604020202020204" charset="0"/>
              </a:rPr>
              <a:t>Θ</a:t>
            </a:r>
            <a:r>
              <a:rPr lang="en-IN" sz="2000" b="1" i="1" dirty="0" smtClean="0">
                <a:ea typeface="Roboto Condensed" panose="020B0604020202020204" charset="0"/>
              </a:rPr>
              <a:t>(n)?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dirty="0"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If so, how? </a:t>
            </a: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8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AVL TREES - ROTATIONS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172599"/>
            <a:ext cx="851578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AU" sz="2400" dirty="0">
                <a:latin typeface="Roboto Condensed" panose="020B0604020202020204" charset="0"/>
                <a:ea typeface="Roboto Condensed" panose="020B0604020202020204" charset="0"/>
              </a:rPr>
              <a:t>There are only four types of </a:t>
            </a:r>
            <a:r>
              <a:rPr lang="en-AU" sz="2400" dirty="0" smtClean="0">
                <a:latin typeface="Roboto Condensed" panose="020B0604020202020204" charset="0"/>
                <a:ea typeface="Roboto Condensed" panose="020B0604020202020204" charset="0"/>
              </a:rPr>
              <a:t>rotations</a:t>
            </a:r>
          </a:p>
          <a:p>
            <a:endParaRPr lang="en-IN" sz="24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i="1" dirty="0" smtClean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Single Right Rotation or R Rotation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Single </a:t>
            </a:r>
            <a:r>
              <a:rPr lang="en-IN" sz="2000" i="1" dirty="0" smtClean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Left </a:t>
            </a:r>
            <a:r>
              <a:rPr lang="en-IN" sz="2000" i="1" dirty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Rotation or </a:t>
            </a:r>
            <a:r>
              <a:rPr lang="en-IN" sz="2000" i="1" dirty="0" smtClean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L Rotation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i="1" dirty="0" smtClean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Double Left Right Rotation or LR Rotation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Double </a:t>
            </a:r>
            <a:r>
              <a:rPr lang="en-IN" sz="2000" i="1" dirty="0" smtClean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Right </a:t>
            </a:r>
            <a:r>
              <a:rPr lang="en-IN" sz="2000" i="1" dirty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Left </a:t>
            </a:r>
            <a:r>
              <a:rPr lang="en-IN" sz="2000" i="1" dirty="0" smtClean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Rotation </a:t>
            </a:r>
            <a:r>
              <a:rPr lang="en-IN" sz="2000" i="1" dirty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or </a:t>
            </a:r>
            <a:r>
              <a:rPr lang="en-IN" sz="2000" i="1" dirty="0" smtClean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RL </a:t>
            </a:r>
            <a:r>
              <a:rPr lang="en-IN" sz="2000" i="1" dirty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Rotation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AU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4" indent="-285750">
              <a:buFont typeface="Wingdings" panose="05000000000000000000" pitchFamily="2" charset="2"/>
              <a:buChar char="ü"/>
            </a:pP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71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AVL TREES - ROTATIONS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172599"/>
            <a:ext cx="85157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AU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4" indent="-285750">
              <a:buFont typeface="Wingdings" panose="05000000000000000000" pitchFamily="2" charset="2"/>
              <a:buChar char="ü"/>
            </a:pP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5" y="1573853"/>
            <a:ext cx="4259530" cy="33782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74527" y="2154145"/>
            <a:ext cx="353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IN" dirty="0" smtClean="0">
                <a:latin typeface="Roboto Condensed" panose="020B0604020202020204" charset="0"/>
                <a:ea typeface="Roboto Condensed" panose="020B0604020202020204" charset="0"/>
              </a:rPr>
              <a:t>R Rotation</a:t>
            </a:r>
          </a:p>
          <a:p>
            <a:pPr marL="342900" indent="-342900">
              <a:buAutoNum type="alphaLcParenR"/>
            </a:pPr>
            <a:r>
              <a:rPr lang="en-IN" dirty="0" smtClean="0">
                <a:latin typeface="Roboto Condensed" panose="020B0604020202020204" charset="0"/>
                <a:ea typeface="Roboto Condensed" panose="020B0604020202020204" charset="0"/>
              </a:rPr>
              <a:t>L Rotation</a:t>
            </a:r>
            <a:endParaRPr lang="en-IN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7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AVL TREES - ROTATIONS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172599"/>
            <a:ext cx="85157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AU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4" indent="-285750">
              <a:buFont typeface="Wingdings" panose="05000000000000000000" pitchFamily="2" charset="2"/>
              <a:buChar char="ü"/>
            </a:pP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4527" y="2154145"/>
            <a:ext cx="353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Roboto Condensed" panose="020B0604020202020204" charset="0"/>
                <a:ea typeface="Roboto Condensed" panose="020B0604020202020204" charset="0"/>
              </a:rPr>
              <a:t>c) LR Rotation</a:t>
            </a:r>
          </a:p>
          <a:p>
            <a:r>
              <a:rPr lang="en-IN" dirty="0" smtClean="0">
                <a:latin typeface="Roboto Condensed" panose="020B0604020202020204" charset="0"/>
                <a:ea typeface="Roboto Condensed" panose="020B0604020202020204" charset="0"/>
              </a:rPr>
              <a:t>d) RL Rotation</a:t>
            </a:r>
            <a:endParaRPr lang="en-IN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58" y="1387333"/>
            <a:ext cx="4224909" cy="356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5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AVL TREES - EFFICIENCY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172599"/>
            <a:ext cx="851578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 smtClean="0">
                <a:latin typeface="Roboto Condensed" panose="020B0604020202020204" charset="0"/>
                <a:ea typeface="Roboto Condensed" panose="020B0604020202020204" charset="0"/>
              </a:rPr>
              <a:t>The operations of insertion, deletion and searching is logarithmic i.e., it belongs to </a:t>
            </a:r>
          </a:p>
          <a:p>
            <a:r>
              <a:rPr lang="en-IN" sz="1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IN" sz="1800" dirty="0" smtClean="0">
                <a:latin typeface="Roboto Condensed" panose="020B0604020202020204" charset="0"/>
                <a:ea typeface="Roboto Condensed" panose="020B0604020202020204" charset="0"/>
              </a:rPr>
              <a:t>      Θ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(log n)</a:t>
            </a:r>
            <a:r>
              <a:rPr lang="en-IN" sz="1800" dirty="0">
                <a:latin typeface="Roboto Condensed" panose="020B0604020202020204" charset="0"/>
                <a:ea typeface="Roboto Condensed" panose="020B060402020202020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AU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4" indent="-285750">
              <a:buFont typeface="Wingdings" panose="05000000000000000000" pitchFamily="2" charset="2"/>
              <a:buChar char="ü"/>
            </a:pP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9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2 – 3 TREES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172599"/>
            <a:ext cx="85157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A </a:t>
            </a:r>
            <a:r>
              <a:rPr lang="en-AU" sz="1800" i="1" dirty="0">
                <a:latin typeface="Roboto Condensed" panose="020B0604020202020204" charset="0"/>
                <a:ea typeface="Roboto Condensed" panose="020B0604020202020204" charset="0"/>
              </a:rPr>
              <a:t>2-3 tree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is a tree that can have nodes 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of two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kinds: 2-nodes and 3-nodes. </a:t>
            </a:r>
            <a:endParaRPr lang="en-AU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AU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A </a:t>
            </a:r>
            <a:r>
              <a:rPr lang="en-AU" sz="1800" i="1" dirty="0">
                <a:latin typeface="Roboto Condensed" panose="020B0604020202020204" charset="0"/>
                <a:ea typeface="Roboto Condensed" panose="020B0604020202020204" charset="0"/>
              </a:rPr>
              <a:t>2-node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contains a single key </a:t>
            </a:r>
            <a:r>
              <a:rPr lang="en-AU" sz="1800" i="1" dirty="0">
                <a:latin typeface="Roboto Condensed" panose="020B0604020202020204" charset="0"/>
                <a:ea typeface="Roboto Condensed" panose="020B0604020202020204" charset="0"/>
              </a:rPr>
              <a:t>K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and has 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two children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: the left child serves as the root of a subtree whose keys are less 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than K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and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the right child serves as the root of a subtree whose keys are greater than </a:t>
            </a:r>
            <a:r>
              <a:rPr lang="en-AU" sz="1800" i="1" dirty="0">
                <a:latin typeface="Roboto Condensed" panose="020B0604020202020204" charset="0"/>
                <a:ea typeface="Roboto Condensed" panose="020B0604020202020204" charset="0"/>
              </a:rPr>
              <a:t>K</a:t>
            </a:r>
            <a:r>
              <a:rPr lang="en-AU" sz="1800" i="1" dirty="0" smtClean="0">
                <a:latin typeface="Roboto Condensed" panose="020B0604020202020204" charset="0"/>
                <a:ea typeface="Roboto Condensed" panose="020B060402020202020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AU" sz="1800" i="1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A </a:t>
            </a:r>
            <a:r>
              <a:rPr lang="en-AU" sz="1800" b="1" i="1" dirty="0">
                <a:latin typeface="Roboto Condensed" panose="020B0604020202020204" charset="0"/>
                <a:ea typeface="Roboto Condensed" panose="020B0604020202020204" charset="0"/>
              </a:rPr>
              <a:t>3-node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contains two ordered keys K1 and </a:t>
            </a:r>
            <a:r>
              <a:rPr lang="en-AU" sz="1800" i="1" dirty="0">
                <a:latin typeface="Roboto Condensed" panose="020B0604020202020204" charset="0"/>
                <a:ea typeface="Roboto Condensed" panose="020B0604020202020204" charset="0"/>
              </a:rPr>
              <a:t>K2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(K1 &lt; </a:t>
            </a:r>
            <a:r>
              <a:rPr lang="en-AU" sz="1800" i="1" dirty="0" smtClean="0">
                <a:latin typeface="Roboto Condensed" panose="020B0604020202020204" charset="0"/>
                <a:ea typeface="Roboto Condensed" panose="020B0604020202020204" charset="0"/>
              </a:rPr>
              <a:t>K2</a:t>
            </a:r>
            <a:r>
              <a:rPr lang="en-AU" sz="1800" i="1" dirty="0">
                <a:latin typeface="Roboto Condensed" panose="020B0604020202020204" charset="0"/>
                <a:ea typeface="Roboto Condensed" panose="020B0604020202020204" charset="0"/>
              </a:rPr>
              <a:t>)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and 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has three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children. The leftmost child serves as the root of a subtree with keys 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less than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K1, the middle child serves as the root of a subtree with keys between 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K1 and </a:t>
            </a:r>
            <a:r>
              <a:rPr lang="en-AU" sz="1800" i="1" dirty="0" smtClean="0">
                <a:latin typeface="Roboto Condensed" panose="020B0604020202020204" charset="0"/>
                <a:ea typeface="Roboto Condensed" panose="020B0604020202020204" charset="0"/>
              </a:rPr>
              <a:t>K2</a:t>
            </a:r>
            <a:r>
              <a:rPr lang="en-AU" sz="1800" i="1" dirty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and the rightmost child serves as the root of a subtree with keys greater 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than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IN" sz="1800" i="1" dirty="0" smtClean="0">
                <a:latin typeface="Roboto Condensed" panose="020B0604020202020204" charset="0"/>
                <a:ea typeface="Roboto Condensed" panose="020B0604020202020204" charset="0"/>
              </a:rPr>
              <a:t>K2.</a:t>
            </a:r>
            <a:endParaRPr lang="en-AU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4" indent="-285750">
              <a:buFont typeface="Wingdings" panose="05000000000000000000" pitchFamily="2" charset="2"/>
              <a:buChar char="ü"/>
            </a:pP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87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2 – 3 TREES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172599"/>
            <a:ext cx="8515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4" indent="-285750">
              <a:buFont typeface="Wingdings" panose="05000000000000000000" pitchFamily="2" charset="2"/>
              <a:buChar char="ü"/>
            </a:pP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3" y="1662530"/>
            <a:ext cx="7123171" cy="282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2 – 3 TREES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172599"/>
            <a:ext cx="85157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The last requirement of the 2-3 tree is that all its leaves must be on the 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same level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, i.e., a 2-3 tree is always perfectly height-balanced: the length of a path 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from the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root of the tree to a leaf must be the same for every leaf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AU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The operations of insertion, deletion and searching can be applied to 2 – 3 Trees.</a:t>
            </a:r>
            <a:endParaRPr lang="en-IN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4" indent="-285750">
              <a:buFont typeface="Wingdings" panose="05000000000000000000" pitchFamily="2" charset="2"/>
              <a:buChar char="ü"/>
            </a:pP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36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2 - 3 TREES - EFFICIENCY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172599"/>
            <a:ext cx="85157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For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any 2-3 tree of height </a:t>
            </a:r>
            <a:r>
              <a:rPr lang="en-AU" sz="1800" i="1" dirty="0">
                <a:latin typeface="Roboto Condensed" panose="020B0604020202020204" charset="0"/>
                <a:ea typeface="Roboto Condensed" panose="020B0604020202020204" charset="0"/>
              </a:rPr>
              <a:t>h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with </a:t>
            </a:r>
            <a:r>
              <a:rPr lang="en-AU" sz="1800" i="1" dirty="0">
                <a:latin typeface="Roboto Condensed" panose="020B0604020202020204" charset="0"/>
                <a:ea typeface="Roboto Condensed" panose="020B0604020202020204" charset="0"/>
              </a:rPr>
              <a:t>n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nodes, we 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get </a:t>
            </a:r>
            <a:r>
              <a:rPr lang="en-IN" sz="1800" dirty="0" smtClean="0">
                <a:latin typeface="Roboto Condensed" panose="020B0604020202020204" charset="0"/>
                <a:ea typeface="Roboto Condensed" panose="020B0604020202020204" charset="0"/>
              </a:rPr>
              <a:t>the inequality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800" dirty="0" smtClean="0">
                <a:latin typeface="Roboto Condensed" panose="020B0604020202020204" charset="0"/>
                <a:ea typeface="Roboto Condensed" panose="020B0604020202020204" charset="0"/>
              </a:rPr>
              <a:t>And hence: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AU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4" indent="-285750">
              <a:buFont typeface="Wingdings" panose="05000000000000000000" pitchFamily="2" charset="2"/>
              <a:buChar char="ü"/>
            </a:pP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182" y="2347881"/>
            <a:ext cx="3305636" cy="4477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303" y="3222551"/>
            <a:ext cx="2286319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4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2 - 3 TREES - EFFICIENCY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172599"/>
            <a:ext cx="851578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 smtClean="0">
                <a:latin typeface="Roboto Condensed" panose="020B0604020202020204" charset="0"/>
                <a:ea typeface="Roboto Condensed" panose="020B0604020202020204" charset="0"/>
              </a:rPr>
              <a:t>On the other hand, a 2 – 3 tree of height h with the largest number of keys is a full tree of 3 – nodes, each with two keys and three children. Therefore: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 smtClean="0">
                <a:latin typeface="Roboto Condensed" panose="020B0604020202020204" charset="0"/>
                <a:ea typeface="Roboto Condensed" panose="020B0604020202020204" charset="0"/>
              </a:rPr>
              <a:t>And hence: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 smtClean="0">
                <a:latin typeface="Roboto Condensed" panose="020B0604020202020204" charset="0"/>
                <a:ea typeface="Roboto Condensed" panose="020B0604020202020204" charset="0"/>
              </a:rPr>
              <a:t>The lower and upper bounds on height h: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IN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AU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4" indent="-285750">
              <a:buFont typeface="Wingdings" panose="05000000000000000000" pitchFamily="2" charset="2"/>
              <a:buChar char="ü"/>
            </a:pP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37" y="2319302"/>
            <a:ext cx="6268325" cy="504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88" y="3391889"/>
            <a:ext cx="2248214" cy="485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17" y="4398342"/>
            <a:ext cx="387721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7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2 - 3 TREES - EFFICIENCY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172599"/>
            <a:ext cx="85157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 smtClean="0">
                <a:latin typeface="Roboto Condensed" panose="020B0604020202020204" charset="0"/>
                <a:ea typeface="Roboto Condensed" panose="020B0604020202020204" charset="0"/>
              </a:rPr>
              <a:t>These upper and lower bounds indicate that the searching, insertion and deletion are all in </a:t>
            </a:r>
            <a:r>
              <a:rPr lang="en-IN" sz="1800" dirty="0">
                <a:latin typeface="Roboto Condensed" panose="020B0604020202020204" charset="0"/>
                <a:ea typeface="Roboto Condensed" panose="020B0604020202020204" charset="0"/>
              </a:rPr>
              <a:t> Θ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(log n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).</a:t>
            </a:r>
            <a:endParaRPr lang="en-IN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IN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AU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4" indent="-285750">
              <a:buFont typeface="Wingdings" panose="05000000000000000000" pitchFamily="2" charset="2"/>
              <a:buChar char="ü"/>
            </a:pP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56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PRESORTING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3" y="1487529"/>
            <a:ext cx="753532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HEAPS AND HEAPSORT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172599"/>
            <a:ext cx="85157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lvl="4"/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Definition:</a:t>
            </a:r>
            <a:endParaRPr lang="en-IN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A </a:t>
            </a:r>
            <a:r>
              <a:rPr lang="en-AU" sz="1800" i="1" dirty="0">
                <a:latin typeface="Roboto Condensed" panose="020B0604020202020204" charset="0"/>
                <a:ea typeface="Roboto Condensed" panose="020B0604020202020204" charset="0"/>
              </a:rPr>
              <a:t>heap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can be defined as a binary tree with keys assigned to 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its nodes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(one key per node) provided the following two conditions are met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:</a:t>
            </a:r>
          </a:p>
          <a:p>
            <a:endParaRPr lang="en-AU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1. </a:t>
            </a:r>
            <a:r>
              <a:rPr lang="en-AU" sz="1800" b="1" i="1" dirty="0" smtClean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The tree's shape requirement </a:t>
            </a:r>
            <a:r>
              <a:rPr lang="en-AU" sz="1800" i="1" dirty="0" smtClean="0">
                <a:latin typeface="Roboto Condensed" panose="020B0604020202020204" charset="0"/>
                <a:ea typeface="Roboto Condensed" panose="020B0604020202020204" charset="0"/>
              </a:rPr>
              <a:t>- 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The</a:t>
            </a:r>
            <a:r>
              <a:rPr lang="en-AU" sz="1800" i="1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binary tree is </a:t>
            </a:r>
            <a:r>
              <a:rPr lang="en-AU" sz="1800" i="1" dirty="0">
                <a:latin typeface="Roboto Condensed" panose="020B0604020202020204" charset="0"/>
                <a:ea typeface="Roboto Condensed" panose="020B0604020202020204" charset="0"/>
              </a:rPr>
              <a:t>essentially complete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(or</a:t>
            </a:r>
          </a:p>
          <a:p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simply </a:t>
            </a:r>
            <a:r>
              <a:rPr lang="en-AU" sz="1800" i="1" dirty="0">
                <a:latin typeface="Roboto Condensed" panose="020B0604020202020204" charset="0"/>
                <a:ea typeface="Roboto Condensed" panose="020B0604020202020204" charset="0"/>
              </a:rPr>
              <a:t>complete),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that is, all its levels are full except possibly the last level,</a:t>
            </a:r>
          </a:p>
          <a:p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where only some rightmost leaves may be missing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.</a:t>
            </a:r>
          </a:p>
          <a:p>
            <a:endParaRPr lang="en-AU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2. </a:t>
            </a:r>
            <a:r>
              <a:rPr lang="en-AU" sz="1800" b="1" i="1" dirty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The parental dominance </a:t>
            </a:r>
            <a:r>
              <a:rPr lang="en-AU" sz="1800" b="1" i="1" dirty="0" smtClean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requirement </a:t>
            </a:r>
            <a:r>
              <a:rPr lang="en-AU" sz="1800" i="1" dirty="0" smtClean="0">
                <a:latin typeface="Roboto Condensed" panose="020B0604020202020204" charset="0"/>
                <a:ea typeface="Roboto Condensed" panose="020B0604020202020204" charset="0"/>
              </a:rPr>
              <a:t>-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T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he</a:t>
            </a:r>
            <a:r>
              <a:rPr lang="en-AU" sz="1800" i="1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key at each node is greater than or</a:t>
            </a:r>
          </a:p>
          <a:p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equal to the keys at its children. (This condition is considered automatically</a:t>
            </a:r>
          </a:p>
          <a:p>
            <a:r>
              <a:rPr lang="en-IN" sz="1800" dirty="0">
                <a:latin typeface="Roboto Condensed" panose="020B0604020202020204" charset="0"/>
                <a:ea typeface="Roboto Condensed" panose="020B0604020202020204" charset="0"/>
              </a:rPr>
              <a:t>satisfied for all leaves. )</a:t>
            </a:r>
            <a:endParaRPr lang="en-IN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18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27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HEAPS AND HEAPSORT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172599"/>
            <a:ext cx="85157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algn="ctr"/>
            <a:r>
              <a:rPr lang="en-IN" sz="1800" dirty="0" smtClean="0">
                <a:latin typeface="Roboto Condensed" panose="020B0604020202020204" charset="0"/>
                <a:ea typeface="Roboto Condensed" panose="020B0604020202020204" charset="0"/>
              </a:rPr>
              <a:t>Only the leftmost tree is a heap. Why?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0" y="1709617"/>
            <a:ext cx="8697539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PROPERTIES OF HEAPS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172599"/>
            <a:ext cx="851578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There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exists exactly one essentially complete binary tree with </a:t>
            </a:r>
            <a:r>
              <a:rPr lang="en-AU" sz="1800" i="1" dirty="0">
                <a:latin typeface="Roboto Condensed" panose="020B0604020202020204" charset="0"/>
                <a:ea typeface="Roboto Condensed" panose="020B0604020202020204" charset="0"/>
              </a:rPr>
              <a:t>n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nodes. 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Its height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is equal to 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floor(log</a:t>
            </a:r>
            <a:r>
              <a:rPr lang="en-AU" sz="1800" baseline="-25000" dirty="0" smtClean="0">
                <a:latin typeface="Roboto Condensed" panose="020B0604020202020204" charset="0"/>
                <a:ea typeface="Roboto Condensed" panose="020B0604020202020204" charset="0"/>
              </a:rPr>
              <a:t>2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n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)</a:t>
            </a:r>
            <a:r>
              <a:rPr lang="en-AU" sz="1800" i="1" dirty="0" smtClean="0">
                <a:latin typeface="Roboto Condensed" panose="020B0604020202020204" charset="0"/>
                <a:ea typeface="Roboto Condensed" panose="020B060402020202020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AU" sz="1800" i="1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The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root of a heap always contains its largest element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AU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A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node of a heap considered with all its descendants is also a heap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AU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A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heap can be implemented as an array by recording its elements in the </a:t>
            </a:r>
            <a:r>
              <a:rPr lang="en-AU" sz="1800" dirty="0" err="1" smtClean="0">
                <a:latin typeface="Roboto Condensed" panose="020B0604020202020204" charset="0"/>
                <a:ea typeface="Roboto Condensed" panose="020B0604020202020204" charset="0"/>
              </a:rPr>
              <a:t>topdown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, left-to-right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fashion. It is convenient to store the heap's elements 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in positions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1 though </a:t>
            </a:r>
            <a:r>
              <a:rPr lang="en-AU" sz="1800" i="1" dirty="0">
                <a:latin typeface="Roboto Condensed" panose="020B0604020202020204" charset="0"/>
                <a:ea typeface="Roboto Condensed" panose="020B0604020202020204" charset="0"/>
              </a:rPr>
              <a:t>n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of such an array, leaving H[O] either unused or 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putting there </a:t>
            </a:r>
            <a:r>
              <a:rPr lang="en-AU" sz="1800" dirty="0">
                <a:latin typeface="Roboto Condensed" panose="020B0604020202020204" charset="0"/>
                <a:ea typeface="Roboto Condensed" panose="020B0604020202020204" charset="0"/>
              </a:rPr>
              <a:t>a sentinel whose value is greater than every element in the heap. In </a:t>
            </a:r>
            <a:r>
              <a:rPr lang="en-AU" sz="1800" dirty="0" smtClean="0">
                <a:latin typeface="Roboto Condensed" panose="020B0604020202020204" charset="0"/>
                <a:ea typeface="Roboto Condensed" panose="020B0604020202020204" charset="0"/>
              </a:rPr>
              <a:t>such </a:t>
            </a:r>
            <a:r>
              <a:rPr lang="en-IN" sz="1800" dirty="0" smtClean="0">
                <a:latin typeface="Roboto Condensed" panose="020B0604020202020204" charset="0"/>
                <a:ea typeface="Roboto Condensed" panose="020B0604020202020204" charset="0"/>
              </a:rPr>
              <a:t>a </a:t>
            </a:r>
            <a:r>
              <a:rPr lang="en-IN" sz="1800" dirty="0">
                <a:latin typeface="Roboto Condensed" panose="020B0604020202020204" charset="0"/>
                <a:ea typeface="Roboto Condensed" panose="020B0604020202020204" charset="0"/>
              </a:rPr>
              <a:t>representation</a:t>
            </a:r>
            <a:r>
              <a:rPr lang="en-IN" sz="1800" b="1" dirty="0">
                <a:latin typeface="Roboto Condensed" panose="020B0604020202020204" charset="0"/>
                <a:ea typeface="Roboto Condensed" panose="020B0604020202020204" charset="0"/>
              </a:rPr>
              <a:t>,</a:t>
            </a:r>
          </a:p>
          <a:p>
            <a:pPr algn="just"/>
            <a:r>
              <a:rPr lang="en-AU" dirty="0" smtClean="0">
                <a:latin typeface="Roboto Condensed" panose="020B0604020202020204" charset="0"/>
                <a:ea typeface="Roboto Condensed" panose="020B0604020202020204" charset="0"/>
              </a:rPr>
              <a:t>	</a:t>
            </a:r>
            <a:endParaRPr lang="en-IN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21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PROPERTIES OF HEAPS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172599"/>
            <a:ext cx="85157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the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parental node keys will be in the first </a:t>
            </a: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floor(n/2)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positions of the </a:t>
            </a: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array, while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the leaf keys will occupy the last </a:t>
            </a: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ceil(n/2) positions;</a:t>
            </a:r>
          </a:p>
          <a:p>
            <a:pPr marL="342900" indent="-342900">
              <a:buFont typeface="+mj-lt"/>
              <a:buAutoNum type="alphaLcParenR"/>
            </a:pPr>
            <a:endParaRPr lang="en-AU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the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children of a key in the array's parental position </a:t>
            </a:r>
            <a:r>
              <a:rPr lang="en-AU" sz="1600" i="1" dirty="0" err="1">
                <a:latin typeface="Roboto Condensed" panose="020B0604020202020204" charset="0"/>
                <a:ea typeface="Roboto Condensed" panose="020B0604020202020204" charset="0"/>
              </a:rPr>
              <a:t>i</a:t>
            </a:r>
            <a:r>
              <a:rPr lang="en-AU" sz="1600" i="1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(</a:t>
            </a: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1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&lt;= </a:t>
            </a:r>
            <a:r>
              <a:rPr lang="en-AU" sz="1600" i="1" dirty="0" smtClean="0">
                <a:latin typeface="Roboto Condensed" panose="020B0604020202020204" charset="0"/>
                <a:ea typeface="Roboto Condensed" panose="020B0604020202020204" charset="0"/>
              </a:rPr>
              <a:t>I &lt;= floor(</a:t>
            </a: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n/2)) will be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in positions </a:t>
            </a:r>
            <a:r>
              <a:rPr lang="en-AU" sz="1600" i="1" dirty="0">
                <a:latin typeface="Roboto Condensed" panose="020B0604020202020204" charset="0"/>
                <a:ea typeface="Roboto Condensed" panose="020B0604020202020204" charset="0"/>
              </a:rPr>
              <a:t>2i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and </a:t>
            </a:r>
            <a:r>
              <a:rPr lang="en-AU" sz="1600" i="1" dirty="0">
                <a:latin typeface="Roboto Condensed" panose="020B0604020202020204" charset="0"/>
                <a:ea typeface="Roboto Condensed" panose="020B0604020202020204" charset="0"/>
              </a:rPr>
              <a:t>2i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+ 1, and, correspondingly, the parent of a key </a:t>
            </a: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in position </a:t>
            </a:r>
            <a:r>
              <a:rPr lang="en-AU" sz="1600" i="1" dirty="0" err="1">
                <a:latin typeface="Roboto Condensed" panose="020B0604020202020204" charset="0"/>
                <a:ea typeface="Roboto Condensed" panose="020B0604020202020204" charset="0"/>
              </a:rPr>
              <a:t>i</a:t>
            </a:r>
            <a:r>
              <a:rPr lang="en-AU" sz="1600" i="1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(2 </a:t>
            </a: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&lt;= </a:t>
            </a:r>
            <a:r>
              <a:rPr lang="en-AU" sz="1600" i="1" dirty="0" err="1">
                <a:latin typeface="Roboto Condensed" panose="020B0604020202020204" charset="0"/>
                <a:ea typeface="Roboto Condensed" panose="020B0604020202020204" charset="0"/>
              </a:rPr>
              <a:t>i</a:t>
            </a:r>
            <a:r>
              <a:rPr lang="en-AU" sz="1600" i="1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&lt;= </a:t>
            </a:r>
            <a:r>
              <a:rPr lang="en-AU" sz="1600" i="1" dirty="0">
                <a:latin typeface="Roboto Condensed" panose="020B0604020202020204" charset="0"/>
                <a:ea typeface="Roboto Condensed" panose="020B0604020202020204" charset="0"/>
              </a:rPr>
              <a:t>n)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will be in position </a:t>
            </a: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floor(</a:t>
            </a:r>
            <a:r>
              <a:rPr lang="en-AU" sz="1600" dirty="0" err="1" smtClean="0">
                <a:latin typeface="Roboto Condensed" panose="020B0604020202020204" charset="0"/>
                <a:ea typeface="Roboto Condensed" panose="020B0604020202020204" charset="0"/>
              </a:rPr>
              <a:t>i</a:t>
            </a: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 /2).</a:t>
            </a:r>
            <a:endParaRPr lang="en-IN" sz="16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5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HEAP CONSTRUCTION – </a:t>
            </a:r>
            <a:r>
              <a:rPr lang="en-IN" sz="2400" dirty="0" smtClean="0"/>
              <a:t>BOTTOM UP</a:t>
            </a:r>
            <a:endParaRPr lang="en-IN" sz="24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43" y="1392396"/>
            <a:ext cx="4515739" cy="355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HEAP CONSTRUCTION – </a:t>
            </a:r>
            <a:r>
              <a:rPr lang="en-IN" sz="2400" dirty="0" smtClean="0"/>
              <a:t>BOTTOM UP (EFFICIENCY)</a:t>
            </a:r>
            <a:endParaRPr lang="en-IN" sz="24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10" y="2100196"/>
            <a:ext cx="7373379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HEAP CONSTRUCTION – </a:t>
            </a:r>
            <a:r>
              <a:rPr lang="en-IN" sz="2400" dirty="0" smtClean="0"/>
              <a:t>TOP DOWN</a:t>
            </a:r>
            <a:endParaRPr lang="en-IN" sz="24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602723" y="1481820"/>
            <a:ext cx="778299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First, attach a new node with key </a:t>
            </a:r>
            <a:r>
              <a:rPr lang="en-AU" sz="1600" i="1" dirty="0">
                <a:latin typeface="Roboto Condensed" panose="020B0604020202020204" charset="0"/>
                <a:ea typeface="Roboto Condensed" panose="020B0604020202020204" charset="0"/>
              </a:rPr>
              <a:t>K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in it after the last leaf of </a:t>
            </a: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the existing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heap. </a:t>
            </a:r>
            <a:endParaRPr lang="en-AU" sz="16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endParaRPr lang="en-AU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Then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sift </a:t>
            </a:r>
            <a:r>
              <a:rPr lang="en-AU" sz="1600" i="1" dirty="0">
                <a:latin typeface="Roboto Condensed" panose="020B0604020202020204" charset="0"/>
                <a:ea typeface="Roboto Condensed" panose="020B0604020202020204" charset="0"/>
              </a:rPr>
              <a:t>K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up to its appropriate place in the new heap as follows</a:t>
            </a: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AU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Compare </a:t>
            </a:r>
            <a:r>
              <a:rPr lang="en-AU" sz="1600" i="1" dirty="0">
                <a:latin typeface="Roboto Condensed" panose="020B0604020202020204" charset="0"/>
                <a:ea typeface="Roboto Condensed" panose="020B0604020202020204" charset="0"/>
              </a:rPr>
              <a:t>K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with its parent's key: if the latter is greater than or equal to </a:t>
            </a:r>
            <a:r>
              <a:rPr lang="en-AU" sz="1600" i="1" dirty="0">
                <a:latin typeface="Roboto Condensed" panose="020B0604020202020204" charset="0"/>
                <a:ea typeface="Roboto Condensed" panose="020B0604020202020204" charset="0"/>
              </a:rPr>
              <a:t>K, </a:t>
            </a: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stop (the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structure is a heap); </a:t>
            </a:r>
            <a:endParaRPr lang="en-AU" sz="16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endParaRPr lang="en-AU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otherwise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, swap these two keys and compare </a:t>
            </a:r>
            <a:r>
              <a:rPr lang="en-AU" sz="1600" i="1" dirty="0">
                <a:latin typeface="Roboto Condensed" panose="020B0604020202020204" charset="0"/>
                <a:ea typeface="Roboto Condensed" panose="020B0604020202020204" charset="0"/>
              </a:rPr>
              <a:t>K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with </a:t>
            </a: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its new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parent. </a:t>
            </a:r>
            <a:endParaRPr lang="en-AU" sz="16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endParaRPr lang="en-AU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This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swapping continues until </a:t>
            </a:r>
            <a:r>
              <a:rPr lang="en-AU" sz="1600" i="1" dirty="0">
                <a:latin typeface="Roboto Condensed" panose="020B0604020202020204" charset="0"/>
                <a:ea typeface="Roboto Condensed" panose="020B0604020202020204" charset="0"/>
              </a:rPr>
              <a:t>K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is not greater than its last parent </a:t>
            </a: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or it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reaches the </a:t>
            </a: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root. </a:t>
            </a:r>
          </a:p>
          <a:p>
            <a:pPr marL="342900" indent="-342900">
              <a:buFont typeface="+mj-lt"/>
              <a:buAutoNum type="arabicPeriod"/>
            </a:pPr>
            <a:endParaRPr lang="en-AU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In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this algorithm, too, we can </a:t>
            </a:r>
            <a:r>
              <a:rPr lang="en-AU" sz="1600" dirty="0" smtClean="0">
                <a:latin typeface="Roboto Condensed" panose="020B0604020202020204" charset="0"/>
                <a:ea typeface="Roboto Condensed" panose="020B0604020202020204" charset="0"/>
              </a:rPr>
              <a:t>sift up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an empty node until it reaches its proper position, where it will get </a:t>
            </a:r>
            <a:r>
              <a:rPr lang="en-AU" sz="1600" i="1" dirty="0">
                <a:latin typeface="Roboto Condensed" panose="020B0604020202020204" charset="0"/>
                <a:ea typeface="Roboto Condensed" panose="020B0604020202020204" charset="0"/>
              </a:rPr>
              <a:t>K </a:t>
            </a:r>
            <a:r>
              <a:rPr lang="en-AU" sz="1600" dirty="0">
                <a:latin typeface="Roboto Condensed" panose="020B0604020202020204" charset="0"/>
                <a:ea typeface="Roboto Condensed" panose="020B0604020202020204" charset="0"/>
              </a:rPr>
              <a:t>'s value.</a:t>
            </a:r>
            <a:endParaRPr lang="en-IN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34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HEAP CONSTRUCTION – </a:t>
            </a:r>
            <a:r>
              <a:rPr lang="en-IN" sz="2400" dirty="0" smtClean="0"/>
              <a:t>TOP DOWN EFFICIENCY</a:t>
            </a:r>
            <a:endParaRPr lang="en-IN" sz="24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404382" y="1682541"/>
            <a:ext cx="77829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latin typeface="Roboto Condensed" panose="020B0604020202020204" charset="0"/>
                <a:ea typeface="Roboto Condensed" panose="020B0604020202020204" charset="0"/>
              </a:rPr>
              <a:t>Efficiency of insertion is O(log n)</a:t>
            </a:r>
            <a:endParaRPr lang="en-IN" sz="40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/>
              <a:t>HEAP DELETION</a:t>
            </a:r>
            <a:endParaRPr lang="en-IN" sz="24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3" y="1473863"/>
            <a:ext cx="7897327" cy="2686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658" y="4259766"/>
            <a:ext cx="6289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Roboto Condensed" panose="020B0604020202020204" charset="0"/>
                <a:ea typeface="Roboto Condensed" panose="020B0604020202020204" charset="0"/>
              </a:rPr>
              <a:t>The efficiency of deletion is O(log n).</a:t>
            </a:r>
            <a:endParaRPr lang="en-IN" sz="24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1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/>
              <a:t>HEAP SORT</a:t>
            </a:r>
            <a:endParaRPr lang="en-IN" sz="24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43" y="1638633"/>
            <a:ext cx="796401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4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PRESORTING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460140"/>
            <a:ext cx="85157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The worst – case efficiency of this algorithm is:</a:t>
            </a:r>
          </a:p>
          <a:p>
            <a:endParaRPr lang="en-IN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	T(n) = </a:t>
            </a:r>
            <a:r>
              <a:rPr lang="en-IN" sz="2000" dirty="0" err="1" smtClean="0">
                <a:latin typeface="Roboto Condensed" panose="020B0604020202020204" charset="0"/>
                <a:ea typeface="Roboto Condensed" panose="020B0604020202020204" charset="0"/>
              </a:rPr>
              <a:t>T</a:t>
            </a:r>
            <a:r>
              <a:rPr lang="en-IN" sz="2000" baseline="-25000" dirty="0" err="1" smtClean="0">
                <a:latin typeface="Roboto Condensed" panose="020B0604020202020204" charset="0"/>
                <a:ea typeface="Roboto Condensed" panose="020B0604020202020204" charset="0"/>
              </a:rPr>
              <a:t>sort</a:t>
            </a: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(n) + </a:t>
            </a:r>
            <a:r>
              <a:rPr lang="en-IN" sz="2000" dirty="0" err="1" smtClean="0">
                <a:latin typeface="Roboto Condensed" panose="020B0604020202020204" charset="0"/>
                <a:ea typeface="Roboto Condensed" panose="020B0604020202020204" charset="0"/>
              </a:rPr>
              <a:t>T</a:t>
            </a:r>
            <a:r>
              <a:rPr lang="en-IN" sz="2000" baseline="-25000" dirty="0" err="1" smtClean="0">
                <a:latin typeface="Roboto Condensed" panose="020B0604020202020204" charset="0"/>
                <a:ea typeface="Roboto Condensed" panose="020B0604020202020204" charset="0"/>
              </a:rPr>
              <a:t>scan</a:t>
            </a: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(n) </a:t>
            </a:r>
          </a:p>
          <a:p>
            <a:r>
              <a:rPr lang="en-IN" sz="2000" dirty="0">
                <a:latin typeface="Roboto Condensed" panose="020B0604020202020204" charset="0"/>
                <a:ea typeface="Roboto Condensed" panose="020B0604020202020204" charset="0"/>
              </a:rPr>
              <a:t>		</a:t>
            </a: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IN" sz="2000" dirty="0">
                <a:latin typeface="Roboto Condensed" panose="020B0604020202020204" charset="0"/>
                <a:ea typeface="Roboto Condensed" panose="020B0604020202020204" charset="0"/>
              </a:rPr>
              <a:t>	 </a:t>
            </a: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       </a:t>
            </a:r>
            <a:r>
              <a:rPr lang="el-GR" sz="2000" dirty="0" smtClean="0">
                <a:latin typeface="Roboto Condensed" panose="020B0604020202020204" charset="0"/>
                <a:ea typeface="Roboto Condensed" panose="020B0604020202020204" charset="0"/>
              </a:rPr>
              <a:t>ϵ </a:t>
            </a: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Θ(n log n) + </a:t>
            </a:r>
            <a:r>
              <a:rPr lang="en-IN" sz="2000" dirty="0">
                <a:latin typeface="Roboto Condensed" panose="020B0604020202020204" charset="0"/>
                <a:ea typeface="Roboto Condensed" panose="020B0604020202020204" charset="0"/>
              </a:rPr>
              <a:t>Θ</a:t>
            </a: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(n)</a:t>
            </a:r>
          </a:p>
          <a:p>
            <a:r>
              <a:rPr lang="en-IN" sz="2000" dirty="0">
                <a:latin typeface="Roboto Condensed" panose="020B0604020202020204" charset="0"/>
                <a:ea typeface="Roboto Condensed" panose="020B0604020202020204" charset="0"/>
              </a:rPr>
              <a:t>	</a:t>
            </a: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IN" sz="2000" dirty="0">
                <a:latin typeface="Roboto Condensed" panose="020B0604020202020204" charset="0"/>
                <a:ea typeface="Roboto Condensed" panose="020B0604020202020204" charset="0"/>
              </a:rPr>
              <a:t>	 </a:t>
            </a: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       = Θ</a:t>
            </a:r>
            <a:r>
              <a:rPr lang="el-GR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(n log n)</a:t>
            </a:r>
          </a:p>
          <a:p>
            <a:endParaRPr lang="en-IN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Thus, this algorithm is better than the brute – force algorithm if a </a:t>
            </a:r>
            <a:r>
              <a:rPr lang="en-IN" sz="2000" b="1" i="1" dirty="0" smtClean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n log n </a:t>
            </a: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sorting algorithm is used.</a:t>
            </a: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HEAP SORT – </a:t>
            </a:r>
            <a:r>
              <a:rPr lang="en-IN" sz="2400" dirty="0" smtClean="0"/>
              <a:t>EFFICIENCY</a:t>
            </a:r>
            <a:endParaRPr lang="en-IN" sz="24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404382" y="1682541"/>
            <a:ext cx="778299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The number of </a:t>
            </a:r>
            <a:r>
              <a:rPr lang="en-IN" sz="2000" dirty="0">
                <a:latin typeface="Roboto Condensed" panose="020B0604020202020204" charset="0"/>
                <a:ea typeface="Roboto Condensed" panose="020B0604020202020204" charset="0"/>
              </a:rPr>
              <a:t>k</a:t>
            </a: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ey comparisons:</a:t>
            </a:r>
          </a:p>
          <a:p>
            <a:endParaRPr lang="en-IN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C(n) belongs to O(n log n) for the second stage of Heap Sort.</a:t>
            </a:r>
          </a:p>
          <a:p>
            <a:endParaRPr lang="en-IN" sz="20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2" y="2242072"/>
            <a:ext cx="5806774" cy="149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HEAP SORT – </a:t>
            </a:r>
            <a:r>
              <a:rPr lang="en-IN" sz="2400" dirty="0" smtClean="0"/>
              <a:t>EFFICIENCY</a:t>
            </a:r>
            <a:endParaRPr lang="en-IN" sz="24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404382" y="1682541"/>
            <a:ext cx="77829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For both stages:</a:t>
            </a:r>
          </a:p>
          <a:p>
            <a:endParaRPr lang="en-IN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O(n) + O(n log n) belongs to O(n log n).</a:t>
            </a:r>
          </a:p>
        </p:txBody>
      </p:sp>
    </p:spTree>
    <p:extLst>
      <p:ext uri="{BB962C8B-B14F-4D97-AF65-F5344CB8AC3E}">
        <p14:creationId xmlns:p14="http://schemas.microsoft.com/office/powerpoint/2010/main" val="205916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229350" y="3250290"/>
            <a:ext cx="469949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HORNER’S RULE AND BINARY EXPONENTIATION</a:t>
            </a:r>
            <a:endParaRPr sz="3200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33907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PROBLEM </a:t>
            </a:r>
            <a:endParaRPr sz="32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0" y="1313342"/>
            <a:ext cx="9144000" cy="3638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 i="1" dirty="0" smtClean="0"/>
              <a:t>Computing the value of a polynomial:</a:t>
            </a: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 dirty="0" smtClean="0">
                <a:solidFill>
                  <a:schemeClr val="accent6"/>
                </a:solidFill>
              </a:rPr>
              <a:t>		</a:t>
            </a:r>
          </a:p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 dirty="0" smtClean="0">
                <a:solidFill>
                  <a:schemeClr val="accent6"/>
                </a:solidFill>
              </a:rPr>
              <a:t>p(x) = a</a:t>
            </a:r>
            <a:r>
              <a:rPr lang="en" sz="2000" baseline="-25000" dirty="0" smtClean="0">
                <a:solidFill>
                  <a:schemeClr val="accent6"/>
                </a:solidFill>
              </a:rPr>
              <a:t>n</a:t>
            </a:r>
            <a:r>
              <a:rPr lang="en" sz="2000" dirty="0" smtClean="0">
                <a:solidFill>
                  <a:schemeClr val="accent6"/>
                </a:solidFill>
              </a:rPr>
              <a:t>x</a:t>
            </a:r>
            <a:r>
              <a:rPr lang="en" sz="2000" baseline="30000" dirty="0" smtClean="0">
                <a:solidFill>
                  <a:schemeClr val="accent6"/>
                </a:solidFill>
              </a:rPr>
              <a:t>n</a:t>
            </a:r>
            <a:r>
              <a:rPr lang="en" sz="2000" dirty="0" smtClean="0">
                <a:solidFill>
                  <a:schemeClr val="accent6"/>
                </a:solidFill>
              </a:rPr>
              <a:t> + a</a:t>
            </a:r>
            <a:r>
              <a:rPr lang="en" sz="2000" baseline="-25000" dirty="0" smtClean="0">
                <a:solidFill>
                  <a:schemeClr val="accent6"/>
                </a:solidFill>
              </a:rPr>
              <a:t>n-1</a:t>
            </a:r>
            <a:r>
              <a:rPr lang="en" sz="2000" dirty="0" smtClean="0">
                <a:solidFill>
                  <a:schemeClr val="accent6"/>
                </a:solidFill>
              </a:rPr>
              <a:t>x</a:t>
            </a:r>
            <a:r>
              <a:rPr lang="en" sz="2000" baseline="30000" dirty="0" smtClean="0">
                <a:solidFill>
                  <a:schemeClr val="accent6"/>
                </a:solidFill>
              </a:rPr>
              <a:t>n-1</a:t>
            </a:r>
            <a:r>
              <a:rPr lang="en" sz="2000" dirty="0" smtClean="0">
                <a:solidFill>
                  <a:schemeClr val="accent6"/>
                </a:solidFill>
              </a:rPr>
              <a:t> + …. + a</a:t>
            </a:r>
            <a:r>
              <a:rPr lang="en" sz="2000" baseline="-25000" dirty="0" smtClean="0">
                <a:solidFill>
                  <a:schemeClr val="accent6"/>
                </a:solidFill>
              </a:rPr>
              <a:t>1</a:t>
            </a:r>
            <a:r>
              <a:rPr lang="en" sz="2000" dirty="0" smtClean="0">
                <a:solidFill>
                  <a:schemeClr val="accent6"/>
                </a:solidFill>
              </a:rPr>
              <a:t>x + a</a:t>
            </a:r>
            <a:r>
              <a:rPr lang="en" sz="2000" baseline="-25000" dirty="0" smtClean="0">
                <a:solidFill>
                  <a:schemeClr val="accent6"/>
                </a:solidFill>
              </a:rPr>
              <a:t>0</a:t>
            </a: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baseline="-25000" dirty="0" smtClean="0">
              <a:solidFill>
                <a:schemeClr val="accent6"/>
              </a:solidFill>
            </a:endParaRPr>
          </a:p>
          <a:p>
            <a:pPr marL="76200" lvl="0" indent="0">
              <a:spcBef>
                <a:spcPts val="0"/>
              </a:spcBef>
              <a:buNone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76200" lvl="0" indent="0">
              <a:spcBef>
                <a:spcPts val="0"/>
              </a:spcBef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at a given point x and its special case of computing </a:t>
            </a:r>
            <a:r>
              <a:rPr lang="en" sz="2000" dirty="0" smtClean="0">
                <a:solidFill>
                  <a:schemeClr val="tx1"/>
                </a:solidFill>
              </a:rPr>
              <a:t>x</a:t>
            </a:r>
            <a:r>
              <a:rPr lang="en" sz="2000" baseline="30000" dirty="0" smtClean="0">
                <a:solidFill>
                  <a:schemeClr val="tx1"/>
                </a:solidFill>
              </a:rPr>
              <a:t>n</a:t>
            </a:r>
            <a:r>
              <a:rPr lang="en-IN" sz="2000" dirty="0" smtClean="0">
                <a:solidFill>
                  <a:schemeClr val="tx1"/>
                </a:solidFill>
              </a:rPr>
              <a:t>.</a:t>
            </a:r>
            <a:endParaRPr lang="en" sz="2000" dirty="0" smtClean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 smtClean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59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HORNER’S METHOD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04382" y="1572322"/>
            <a:ext cx="81263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Is an algorithm for calculating polynomials.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Named after British mathematician, </a:t>
            </a:r>
            <a:r>
              <a:rPr lang="en-IN" sz="2000" b="1" i="1" dirty="0" smtClean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William George Horner</a:t>
            </a: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, who published it in the 19</a:t>
            </a:r>
            <a:r>
              <a:rPr lang="en-IN" sz="2000" baseline="30000" dirty="0" smtClean="0">
                <a:latin typeface="Roboto Condensed" panose="020B0604020202020204" charset="0"/>
                <a:ea typeface="Roboto Condensed" panose="020B0604020202020204" charset="0"/>
              </a:rPr>
              <a:t>th</a:t>
            </a: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 century.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An example of Representation Change variety of Transform – and – Conquer.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71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HORNER’S METHOD – Representation C</a:t>
            </a:r>
            <a:r>
              <a:rPr lang="en-IN" sz="2400" dirty="0" smtClean="0"/>
              <a:t>h</a:t>
            </a:r>
            <a:r>
              <a:rPr lang="en" sz="2400" dirty="0" smtClean="0"/>
              <a:t>ange </a:t>
            </a:r>
            <a:endParaRPr sz="24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3" y="1572322"/>
            <a:ext cx="7486372" cy="256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4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HORNER’S METHOD – Algorithm</a:t>
            </a:r>
            <a:endParaRPr sz="24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5" y="1474820"/>
            <a:ext cx="7225754" cy="289030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1150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HORNER’S METHOD – Pen and Pencil Evaluation</a:t>
            </a:r>
            <a:endParaRPr sz="24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5" y="1666526"/>
            <a:ext cx="9069275" cy="230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/>
              <a:t>HORNER’S METHOD – Number of Multiplications and Divisions</a:t>
            </a:r>
            <a:endParaRPr sz="26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51" y="1694695"/>
            <a:ext cx="4577424" cy="13825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6915" y="3456878"/>
            <a:ext cx="813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 smtClean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Comparison:</a:t>
            </a: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 Using Brute Force design strategy, just to compute a single term a</a:t>
            </a:r>
            <a:r>
              <a:rPr lang="en-IN" sz="2000" baseline="30000" dirty="0" smtClean="0">
                <a:latin typeface="Roboto Condensed" panose="020B0604020202020204" charset="0"/>
                <a:ea typeface="Roboto Condensed" panose="020B0604020202020204" charset="0"/>
              </a:rPr>
              <a:t>n</a:t>
            </a: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 would have required n multiplications.</a:t>
            </a:r>
            <a:endParaRPr lang="en-IN" sz="20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77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PROBLEM </a:t>
            </a:r>
            <a:endParaRPr sz="32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0" y="1313342"/>
            <a:ext cx="9144000" cy="3638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 i="1" dirty="0" smtClean="0"/>
              <a:t>Computing a</a:t>
            </a:r>
            <a:r>
              <a:rPr lang="en" b="1" i="1" baseline="30000" dirty="0" smtClean="0"/>
              <a:t>n</a:t>
            </a:r>
            <a:r>
              <a:rPr lang="en" b="1" i="1" dirty="0" smtClean="0"/>
              <a:t>.</a:t>
            </a: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b="1" i="1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 dirty="0" smtClean="0">
                <a:solidFill>
                  <a:schemeClr val="tx1"/>
                </a:solidFill>
              </a:rPr>
              <a:t>The Horner’s Rule for computing a</a:t>
            </a:r>
            <a:r>
              <a:rPr lang="en" sz="1800" baseline="30000" dirty="0" smtClean="0">
                <a:solidFill>
                  <a:schemeClr val="tx1"/>
                </a:solidFill>
              </a:rPr>
              <a:t>n</a:t>
            </a:r>
            <a:r>
              <a:rPr lang="en" sz="1800" dirty="0" smtClean="0">
                <a:solidFill>
                  <a:schemeClr val="tx1"/>
                </a:solidFill>
              </a:rPr>
              <a:t> degenerates to the Brute Force multiplication of a by itself.</a:t>
            </a: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1800" dirty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 dirty="0" smtClean="0">
                <a:solidFill>
                  <a:schemeClr val="tx1"/>
                </a:solidFill>
              </a:rPr>
              <a:t>This can be improvised.</a:t>
            </a: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1800" dirty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 dirty="0" smtClean="0">
                <a:solidFill>
                  <a:schemeClr val="tx1"/>
                </a:solidFill>
              </a:rPr>
              <a:t>We see two algorithms for computing a</a:t>
            </a:r>
            <a:r>
              <a:rPr lang="en" sz="1800" baseline="30000" dirty="0" smtClean="0">
                <a:solidFill>
                  <a:schemeClr val="tx1"/>
                </a:solidFill>
              </a:rPr>
              <a:t>n</a:t>
            </a:r>
            <a:r>
              <a:rPr lang="en" sz="1800" dirty="0" smtClean="0">
                <a:solidFill>
                  <a:schemeClr val="tx1"/>
                </a:solidFill>
              </a:rPr>
              <a:t> which use the binary representation of the exponent.</a:t>
            </a: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1800" dirty="0">
              <a:solidFill>
                <a:schemeClr val="tx1"/>
              </a:solidFill>
            </a:endParaRP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sz="1800" dirty="0" smtClean="0">
                <a:solidFill>
                  <a:schemeClr val="tx1"/>
                </a:solidFill>
              </a:rPr>
              <a:t>	The Left – to – right Binary Exponentiation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sz="1800" dirty="0">
                <a:solidFill>
                  <a:schemeClr val="tx1"/>
                </a:solidFill>
              </a:rPr>
              <a:t>	</a:t>
            </a:r>
            <a:r>
              <a:rPr lang="en" sz="1800" dirty="0" smtClean="0">
                <a:solidFill>
                  <a:schemeClr val="tx1"/>
                </a:solidFill>
              </a:rPr>
              <a:t>The Right – to – left Binary Exponentiation</a:t>
            </a: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 smtClean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986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PRESORTING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616926"/>
            <a:ext cx="85157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This algorithm solves the problem of Element Uniqueness by first transforming the given input unsorted array to a sorted array and then checks only consecutive elements: </a:t>
            </a:r>
            <a:r>
              <a:rPr lang="en-AU" sz="2000" dirty="0">
                <a:latin typeface="Roboto Condensed" panose="020B0604020202020204" charset="0"/>
                <a:ea typeface="Roboto Condensed" panose="020B0604020202020204" charset="0"/>
              </a:rPr>
              <a:t>if the array has equal elements, a pair of them must be next to each </a:t>
            </a: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other </a:t>
            </a: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and </a:t>
            </a:r>
            <a:r>
              <a:rPr lang="en-IN" sz="2000" dirty="0">
                <a:latin typeface="Roboto Condensed" panose="020B0604020202020204" charset="0"/>
                <a:ea typeface="Roboto Condensed" panose="020B0604020202020204" charset="0"/>
              </a:rPr>
              <a:t>vice </a:t>
            </a: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versa.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This algorithm design strategy of transforming the given input instance to something more amenable to the solution and then solving it is called Transform and Conquer.</a:t>
            </a:r>
          </a:p>
        </p:txBody>
      </p:sp>
    </p:spTree>
    <p:extLst>
      <p:ext uri="{BB962C8B-B14F-4D97-AF65-F5344CB8AC3E}">
        <p14:creationId xmlns:p14="http://schemas.microsoft.com/office/powerpoint/2010/main" val="14368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SOLUTION</a:t>
            </a:r>
            <a:endParaRPr sz="32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0" y="1313342"/>
            <a:ext cx="9144000" cy="3638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 dirty="0" smtClean="0">
                <a:solidFill>
                  <a:schemeClr val="tx1"/>
                </a:solidFill>
              </a:rPr>
              <a:t>Computing a</a:t>
            </a:r>
            <a:r>
              <a:rPr lang="en" sz="1800" baseline="30000" dirty="0" smtClean="0">
                <a:solidFill>
                  <a:schemeClr val="tx1"/>
                </a:solidFill>
              </a:rPr>
              <a:t>n</a:t>
            </a:r>
            <a:r>
              <a:rPr lang="en" sz="1800" dirty="0" smtClean="0">
                <a:solidFill>
                  <a:schemeClr val="tx1"/>
                </a:solidFill>
              </a:rPr>
              <a:t>.</a:t>
            </a: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1800" dirty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 dirty="0" smtClean="0">
                <a:solidFill>
                  <a:schemeClr val="tx1"/>
                </a:solidFill>
              </a:rPr>
              <a:t>Let n = b</a:t>
            </a:r>
            <a:r>
              <a:rPr lang="en" sz="1800" baseline="-25000" dirty="0" smtClean="0">
                <a:solidFill>
                  <a:schemeClr val="tx1"/>
                </a:solidFill>
              </a:rPr>
              <a:t>1</a:t>
            </a:r>
            <a:r>
              <a:rPr lang="en" sz="1800" dirty="0" smtClean="0">
                <a:solidFill>
                  <a:schemeClr val="tx1"/>
                </a:solidFill>
              </a:rPr>
              <a:t> . . . b</a:t>
            </a:r>
            <a:r>
              <a:rPr lang="en" sz="1800" baseline="-25000" dirty="0" smtClean="0">
                <a:solidFill>
                  <a:schemeClr val="tx1"/>
                </a:solidFill>
              </a:rPr>
              <a:t>i</a:t>
            </a:r>
            <a:r>
              <a:rPr lang="en" sz="1800" dirty="0" smtClean="0">
                <a:solidFill>
                  <a:schemeClr val="tx1"/>
                </a:solidFill>
              </a:rPr>
              <a:t> . . . </a:t>
            </a:r>
            <a:r>
              <a:rPr lang="en-IN" sz="1800" dirty="0" smtClean="0">
                <a:solidFill>
                  <a:schemeClr val="tx1"/>
                </a:solidFill>
              </a:rPr>
              <a:t>B</a:t>
            </a:r>
            <a:r>
              <a:rPr lang="en" sz="1800" baseline="-25000" dirty="0" smtClean="0">
                <a:solidFill>
                  <a:schemeClr val="tx1"/>
                </a:solidFill>
              </a:rPr>
              <a:t>0 </a:t>
            </a:r>
            <a:r>
              <a:rPr lang="en" sz="1800" dirty="0" smtClean="0">
                <a:solidFill>
                  <a:schemeClr val="tx1"/>
                </a:solidFill>
              </a:rPr>
              <a:t>be a bit string representing a positive integer n in the Binary Number System.</a:t>
            </a: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1800" dirty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 dirty="0" smtClean="0">
                <a:solidFill>
                  <a:schemeClr val="tx1"/>
                </a:solidFill>
              </a:rPr>
              <a:t>Value of n can be computed as the polynomial:</a:t>
            </a: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1800" dirty="0" smtClean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1800" dirty="0" smtClean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1800" dirty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 smtClean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72" y="3383431"/>
            <a:ext cx="4597913" cy="74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SOLUTION</a:t>
            </a:r>
            <a:endParaRPr sz="32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0" y="1313342"/>
            <a:ext cx="9144000" cy="3638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Let us now compute this polynomial by Horner’s Rule:</a:t>
            </a:r>
            <a:endParaRPr lang="en" sz="1800" dirty="0" smtClean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1800" dirty="0" smtClean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1800" dirty="0" smtClean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1800" dirty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 dirty="0" smtClean="0"/>
              <a:t>But:</a:t>
            </a: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 smtClean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7" y="1846297"/>
            <a:ext cx="7495716" cy="20705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5" y="4205537"/>
            <a:ext cx="5173930" cy="64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Left – To – Right Binary Exponentiation</a:t>
            </a:r>
            <a:endParaRPr sz="24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16" y="1460378"/>
            <a:ext cx="7085613" cy="30912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4026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400" dirty="0"/>
              <a:t>Left – To – Right Binary </a:t>
            </a:r>
            <a:r>
              <a:rPr lang="en" sz="2400" dirty="0" smtClean="0"/>
              <a:t>Exponentiation Efficiency</a:t>
            </a:r>
            <a:endParaRPr sz="24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0" y="1313342"/>
            <a:ext cx="9144000" cy="3638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The number of multiplications M(n) is given by:</a:t>
            </a: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IN" sz="1800" dirty="0" smtClean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IN" sz="1800" dirty="0" smtClean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IN" sz="1800" dirty="0" smtClean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b – 1 = floor(log</a:t>
            </a:r>
            <a:r>
              <a:rPr lang="en-IN" sz="1800" baseline="-25000" dirty="0" smtClean="0">
                <a:solidFill>
                  <a:schemeClr val="tx1"/>
                </a:solidFill>
              </a:rPr>
              <a:t>2</a:t>
            </a:r>
            <a:r>
              <a:rPr lang="en-IN" sz="1800" dirty="0" smtClean="0">
                <a:solidFill>
                  <a:schemeClr val="tx1"/>
                </a:solidFill>
              </a:rPr>
              <a:t>n)</a:t>
            </a: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The efficiency of this algorithm is logarithmic.</a:t>
            </a: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1800" dirty="0" smtClean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1800" dirty="0" smtClean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1800" dirty="0" smtClean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1800" dirty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 smtClean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25" y="1889460"/>
            <a:ext cx="3697455" cy="66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1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YET ANOTHER SOLUTION</a:t>
            </a:r>
            <a:endParaRPr sz="32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0" y="1313342"/>
            <a:ext cx="9144000" cy="3638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 dirty="0" smtClean="0">
                <a:solidFill>
                  <a:schemeClr val="tx1"/>
                </a:solidFill>
              </a:rPr>
              <a:t>Computing a</a:t>
            </a:r>
            <a:r>
              <a:rPr lang="en" sz="1800" baseline="30000" dirty="0" smtClean="0">
                <a:solidFill>
                  <a:schemeClr val="tx1"/>
                </a:solidFill>
              </a:rPr>
              <a:t>n</a:t>
            </a:r>
            <a:r>
              <a:rPr lang="en" sz="1800" dirty="0" smtClean="0">
                <a:solidFill>
                  <a:schemeClr val="tx1"/>
                </a:solidFill>
              </a:rPr>
              <a:t>.</a:t>
            </a: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1800" dirty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1800" dirty="0" smtClean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1800" dirty="0" smtClean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1800" dirty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 smtClean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07" y="2035799"/>
            <a:ext cx="5659085" cy="5782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07" y="2695402"/>
            <a:ext cx="5702974" cy="15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7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Right – To – Left Binary Exponentiation</a:t>
            </a:r>
            <a:endParaRPr sz="24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2" y="1436094"/>
            <a:ext cx="6708413" cy="33923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047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400" dirty="0"/>
              <a:t>Left – To – Right Binary </a:t>
            </a:r>
            <a:r>
              <a:rPr lang="en" sz="2400" dirty="0" smtClean="0"/>
              <a:t>Exponentiation Efficiency</a:t>
            </a:r>
            <a:endParaRPr sz="24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0" y="1313342"/>
            <a:ext cx="9144000" cy="3638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The efficiency of this algorithm is logarithmic.</a:t>
            </a: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1800" dirty="0" smtClean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1800" dirty="0" smtClean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1800" dirty="0" smtClean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1800" dirty="0">
              <a:solidFill>
                <a:schemeClr val="tx1"/>
              </a:solidFill>
            </a:endParaRP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000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 smtClean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 smtClean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111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TRANSFORM AND CONQUER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THE IDEA</a:t>
            </a:r>
            <a:endParaRPr sz="32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83" y="1616926"/>
            <a:ext cx="85157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The </a:t>
            </a:r>
            <a:r>
              <a:rPr lang="en-IN" sz="2000" b="1" i="1" dirty="0" smtClean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transform-and-conquer</a:t>
            </a:r>
            <a:r>
              <a:rPr lang="en-IN" sz="2000" i="1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algorithms work </a:t>
            </a:r>
            <a:r>
              <a:rPr lang="en-AU" sz="2000" dirty="0">
                <a:latin typeface="Roboto Condensed" panose="020B0604020202020204" charset="0"/>
                <a:ea typeface="Roboto Condensed" panose="020B0604020202020204" charset="0"/>
              </a:rPr>
              <a:t>as two-stage procedures. </a:t>
            </a:r>
            <a:endParaRPr lang="en-AU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AU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First</a:t>
            </a:r>
            <a:r>
              <a:rPr lang="en-AU" sz="2000" dirty="0">
                <a:latin typeface="Roboto Condensed" panose="020B0604020202020204" charset="0"/>
                <a:ea typeface="Roboto Condensed" panose="020B0604020202020204" charset="0"/>
              </a:rPr>
              <a:t>, in the </a:t>
            </a:r>
            <a:r>
              <a:rPr lang="en-AU" sz="2000" b="1" dirty="0" smtClean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transformation stage</a:t>
            </a:r>
            <a:r>
              <a:rPr lang="en-AU" sz="2000" dirty="0">
                <a:latin typeface="Roboto Condensed" panose="020B0604020202020204" charset="0"/>
                <a:ea typeface="Roboto Condensed" panose="020B0604020202020204" charset="0"/>
              </a:rPr>
              <a:t>, the problem's instance is modified to be, for one reason or another, </a:t>
            </a: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more amenable </a:t>
            </a:r>
            <a:r>
              <a:rPr lang="en-AU" sz="2000" dirty="0">
                <a:latin typeface="Roboto Condensed" panose="020B0604020202020204" charset="0"/>
                <a:ea typeface="Roboto Condensed" panose="020B0604020202020204" charset="0"/>
              </a:rPr>
              <a:t>to solution. </a:t>
            </a:r>
            <a:endParaRPr lang="en-AU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AU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Then</a:t>
            </a:r>
            <a:r>
              <a:rPr lang="en-AU" sz="2000" dirty="0">
                <a:latin typeface="Roboto Condensed" panose="020B0604020202020204" charset="0"/>
                <a:ea typeface="Roboto Condensed" panose="020B0604020202020204" charset="0"/>
              </a:rPr>
              <a:t>, in the second or </a:t>
            </a:r>
            <a:r>
              <a:rPr lang="en-AU" sz="2000" b="1" dirty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conquering stage</a:t>
            </a:r>
            <a:r>
              <a:rPr lang="en-AU" sz="2000" dirty="0">
                <a:latin typeface="Roboto Condensed" panose="020B0604020202020204" charset="0"/>
                <a:ea typeface="Roboto Condensed" panose="020B0604020202020204" charset="0"/>
              </a:rPr>
              <a:t>, it is solved</a:t>
            </a: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AU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AU" sz="2000" dirty="0" smtClean="0">
                <a:latin typeface="Roboto Condensed" panose="020B0604020202020204" charset="0"/>
                <a:ea typeface="Roboto Condensed" panose="020B0604020202020204" charset="0"/>
              </a:rPr>
              <a:t>The </a:t>
            </a:r>
            <a:r>
              <a:rPr lang="en-IN" sz="2000" i="1" dirty="0" smtClean="0">
                <a:latin typeface="Roboto Condensed" panose="020B0604020202020204" charset="0"/>
                <a:ea typeface="Roboto Condensed" panose="020B0604020202020204" charset="0"/>
              </a:rPr>
              <a:t>transform-and-conquer </a:t>
            </a:r>
            <a:r>
              <a:rPr lang="en-IN" sz="2000" dirty="0" smtClean="0">
                <a:latin typeface="Roboto Condensed" panose="020B0604020202020204" charset="0"/>
                <a:ea typeface="Roboto Condensed" panose="020B0604020202020204" charset="0"/>
              </a:rPr>
              <a:t>idea has three major variations.</a:t>
            </a: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sz="20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4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VARIATIONS</a:t>
            </a:r>
            <a:endParaRPr sz="3200" dirty="0"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312466" y="1545076"/>
            <a:ext cx="248649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6"/>
                </a:solidFill>
              </a:rPr>
              <a:t>Instance Simplification</a:t>
            </a:r>
            <a:endParaRPr lang="en" b="1" dirty="0">
              <a:solidFill>
                <a:schemeClr val="accent6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T</a:t>
            </a:r>
            <a:r>
              <a:rPr lang="en-AU" dirty="0" smtClean="0"/>
              <a:t>ransformation </a:t>
            </a:r>
            <a:r>
              <a:rPr lang="en-AU" dirty="0"/>
              <a:t>to a simpler or more convenient instance of the </a:t>
            </a:r>
            <a:r>
              <a:rPr lang="en-AU" dirty="0" smtClean="0"/>
              <a:t>same </a:t>
            </a:r>
            <a:r>
              <a:rPr lang="en-IN" dirty="0" smtClean="0"/>
              <a:t>problem</a:t>
            </a:r>
            <a:endParaRPr dirty="0"/>
          </a:p>
        </p:txBody>
      </p:sp>
      <p:sp>
        <p:nvSpPr>
          <p:cNvPr id="285" name="Shape 285"/>
          <p:cNvSpPr txBox="1">
            <a:spLocks noGrp="1"/>
          </p:cNvSpPr>
          <p:nvPr>
            <p:ph type="body" idx="2"/>
          </p:nvPr>
        </p:nvSpPr>
        <p:spPr>
          <a:xfrm>
            <a:off x="3420250" y="1545076"/>
            <a:ext cx="2469261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 smtClean="0">
                <a:solidFill>
                  <a:schemeClr val="accent6"/>
                </a:solidFill>
              </a:rPr>
              <a:t>Representation Change </a:t>
            </a:r>
            <a:endParaRPr b="1" dirty="0">
              <a:solidFill>
                <a:schemeClr val="accent6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AU" dirty="0"/>
              <a:t>T</a:t>
            </a:r>
            <a:r>
              <a:rPr lang="en-AU" dirty="0" smtClean="0"/>
              <a:t>ransformation </a:t>
            </a:r>
            <a:r>
              <a:rPr lang="en-AU" dirty="0"/>
              <a:t>to a different representation of the same instance</a:t>
            </a:r>
            <a:endParaRPr dirty="0"/>
          </a:p>
        </p:txBody>
      </p:sp>
      <p:sp>
        <p:nvSpPr>
          <p:cNvPr id="286" name="Shape 286"/>
          <p:cNvSpPr txBox="1">
            <a:spLocks noGrp="1"/>
          </p:cNvSpPr>
          <p:nvPr>
            <p:ph type="body" idx="3"/>
          </p:nvPr>
        </p:nvSpPr>
        <p:spPr>
          <a:xfrm>
            <a:off x="6510806" y="1545076"/>
            <a:ext cx="2449628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 smtClean="0">
                <a:solidFill>
                  <a:schemeClr val="accent6"/>
                </a:solidFill>
              </a:rPr>
              <a:t>Problem Reduction</a:t>
            </a:r>
            <a:endParaRPr lang="en-IN" b="1" dirty="0">
              <a:solidFill>
                <a:schemeClr val="accent6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T</a:t>
            </a:r>
            <a:r>
              <a:rPr lang="en-AU" dirty="0" smtClean="0"/>
              <a:t>ransformation </a:t>
            </a:r>
            <a:r>
              <a:rPr lang="en-AU" dirty="0"/>
              <a:t>to an instance of a different problem for which an </a:t>
            </a:r>
            <a:r>
              <a:rPr lang="en-AU" dirty="0" smtClean="0"/>
              <a:t>algorithm </a:t>
            </a:r>
            <a:r>
              <a:rPr lang="en-IN" dirty="0" smtClean="0"/>
              <a:t>is </a:t>
            </a:r>
            <a:r>
              <a:rPr lang="en-IN" dirty="0"/>
              <a:t>already available</a:t>
            </a:r>
            <a:endParaRPr dirty="0"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88" name="Shape 28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Shape 28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506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3903</TotalTime>
  <Words>2359</Words>
  <Application>Microsoft Office PowerPoint</Application>
  <PresentationFormat>On-screen Show (16:9)</PresentationFormat>
  <Paragraphs>558</Paragraphs>
  <Slides>66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Arvo</vt:lpstr>
      <vt:lpstr>Roboto Condensed</vt:lpstr>
      <vt:lpstr>Roboto Condensed Light</vt:lpstr>
      <vt:lpstr>Arial</vt:lpstr>
      <vt:lpstr>Wingdings</vt:lpstr>
      <vt:lpstr>Salerio template</vt:lpstr>
      <vt:lpstr>PROBLEM # 1</vt:lpstr>
      <vt:lpstr>SOLUTION</vt:lpstr>
      <vt:lpstr>SOLUTION</vt:lpstr>
      <vt:lpstr>PRESORTING</vt:lpstr>
      <vt:lpstr>PRESORTING</vt:lpstr>
      <vt:lpstr>PRESORTING</vt:lpstr>
      <vt:lpstr>TRANSFORM AND CONQUER</vt:lpstr>
      <vt:lpstr>THE IDEA</vt:lpstr>
      <vt:lpstr>VARIATIONS</vt:lpstr>
      <vt:lpstr>PRESORTING</vt:lpstr>
      <vt:lpstr>PROBLEM # 2</vt:lpstr>
      <vt:lpstr>SOLUTION</vt:lpstr>
      <vt:lpstr>EFFICIENCY</vt:lpstr>
      <vt:lpstr>PRESORTING SOLUTION</vt:lpstr>
      <vt:lpstr>PRESORTING</vt:lpstr>
      <vt:lpstr>PROBLEM # 3</vt:lpstr>
      <vt:lpstr>BRUTE FORCE SOLUTION</vt:lpstr>
      <vt:lpstr>PRESORTING SOLUTION</vt:lpstr>
      <vt:lpstr>GAUSSIAN ELIMINATION</vt:lpstr>
      <vt:lpstr>GAUSSIAN ELIMINATION – THE IDEA</vt:lpstr>
      <vt:lpstr>GAUSSIAN ELIMINATION – THE IDEA</vt:lpstr>
      <vt:lpstr>GAUSSIAN ELIMINATION – THE ALGORITHM</vt:lpstr>
      <vt:lpstr>GAUSSIAN ELIMINATION – BETTER ALGORITHM</vt:lpstr>
      <vt:lpstr>GAUSSIAN ELIMINATION – TIME EFFICIENCY</vt:lpstr>
      <vt:lpstr>BALANCED SEARCH TREES</vt:lpstr>
      <vt:lpstr>BALANCED SEARCH TREES</vt:lpstr>
      <vt:lpstr>AVL TREES</vt:lpstr>
      <vt:lpstr>AVL TREES</vt:lpstr>
      <vt:lpstr>AVL TREES - ROTATIONS</vt:lpstr>
      <vt:lpstr>AVL TREES - ROTATIONS</vt:lpstr>
      <vt:lpstr>AVL TREES - ROTATIONS</vt:lpstr>
      <vt:lpstr>AVL TREES - ROTATIONS</vt:lpstr>
      <vt:lpstr>AVL TREES - EFFICIENCY</vt:lpstr>
      <vt:lpstr>2 – 3 TREES</vt:lpstr>
      <vt:lpstr>2 – 3 TREES</vt:lpstr>
      <vt:lpstr>2 – 3 TREES</vt:lpstr>
      <vt:lpstr>2 - 3 TREES - EFFICIENCY</vt:lpstr>
      <vt:lpstr>2 - 3 TREES - EFFICIENCY</vt:lpstr>
      <vt:lpstr>2 - 3 TREES - EFFICIENCY</vt:lpstr>
      <vt:lpstr>HEAPS AND HEAPSORT</vt:lpstr>
      <vt:lpstr>HEAPS AND HEAPSORT</vt:lpstr>
      <vt:lpstr>PROPERTIES OF HEAPS</vt:lpstr>
      <vt:lpstr>PROPERTIES OF HEAPS</vt:lpstr>
      <vt:lpstr>HEAP CONSTRUCTION – BOTTOM UP</vt:lpstr>
      <vt:lpstr>HEAP CONSTRUCTION – BOTTOM UP (EFFICIENCY)</vt:lpstr>
      <vt:lpstr>HEAP CONSTRUCTION – TOP DOWN</vt:lpstr>
      <vt:lpstr>HEAP CONSTRUCTION – TOP DOWN EFFICIENCY</vt:lpstr>
      <vt:lpstr>HEAP DELETION</vt:lpstr>
      <vt:lpstr>HEAP SORT</vt:lpstr>
      <vt:lpstr>HEAP SORT – EFFICIENCY</vt:lpstr>
      <vt:lpstr>HEAP SORT – EFFICIENCY</vt:lpstr>
      <vt:lpstr>HORNER’S RULE AND BINARY EXPONENTIATION</vt:lpstr>
      <vt:lpstr>PROBLEM </vt:lpstr>
      <vt:lpstr>HORNER’S METHOD</vt:lpstr>
      <vt:lpstr>HORNER’S METHOD – Representation Change </vt:lpstr>
      <vt:lpstr>HORNER’S METHOD – Algorithm</vt:lpstr>
      <vt:lpstr>HORNER’S METHOD – Pen and Pencil Evaluation</vt:lpstr>
      <vt:lpstr>HORNER’S METHOD – Number of Multiplications and Divisions</vt:lpstr>
      <vt:lpstr>PROBLEM </vt:lpstr>
      <vt:lpstr>SOLUTION</vt:lpstr>
      <vt:lpstr>SOLUTION</vt:lpstr>
      <vt:lpstr>Left – To – Right Binary Exponentiation</vt:lpstr>
      <vt:lpstr>Left – To – Right Binary Exponentiation Efficiency</vt:lpstr>
      <vt:lpstr>YET ANOTHER SOLUTION</vt:lpstr>
      <vt:lpstr>Right – To – Left Binary Exponentiation</vt:lpstr>
      <vt:lpstr>Left – To – Right Binary Exponentiation Efficiency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Chetan Prabhakar</dc:creator>
  <cp:lastModifiedBy>Chetan Prabhakar</cp:lastModifiedBy>
  <cp:revision>116</cp:revision>
  <dcterms:modified xsi:type="dcterms:W3CDTF">2018-03-15T04:39:53Z</dcterms:modified>
</cp:coreProperties>
</file>