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4"/>
  </p:notesMasterIdLst>
  <p:sldIdLst>
    <p:sldId id="256" r:id="rId2"/>
    <p:sldId id="260" r:id="rId3"/>
    <p:sldId id="261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309" r:id="rId14"/>
    <p:sldId id="310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1" r:id="rId50"/>
    <p:sldId id="332" r:id="rId51"/>
    <p:sldId id="333" r:id="rId52"/>
    <p:sldId id="330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</p:sldIdLst>
  <p:sldSz cx="9144000" cy="5143500" type="screen16x9"/>
  <p:notesSz cx="6858000" cy="9144000"/>
  <p:embeddedFontLst>
    <p:embeddedFont>
      <p:font typeface="Encode Sans" panose="020B0604020202020204" charset="0"/>
      <p:regular r:id="rId75"/>
      <p:bold r:id="rId76"/>
    </p:embeddedFont>
    <p:embeddedFont>
      <p:font typeface="Encode Sans ExtraLight" panose="020B0604020202020204" charset="0"/>
      <p:regular r:id="rId77"/>
      <p:bold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C311F-D217-4EE5-9240-80D21F0EDE32}">
  <a:tblStyle styleId="{641C311F-D217-4EE5-9240-80D21F0ED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46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70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85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66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072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66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07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899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141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094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063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671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478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7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77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50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22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655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16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035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791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84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776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021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651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22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199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912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84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3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522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6759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32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3266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4834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610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0323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388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6402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54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179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66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266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221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604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1626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0127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7020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472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8047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84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327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9056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71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915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64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577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2729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285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01830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40725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332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2695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077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032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1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0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BA3B2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8" name="Shape 28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9" name="Shape 2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Shape 31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7037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SPACE AND TIME TRADE OFFS</a:t>
            </a:r>
            <a:endParaRPr dirty="0"/>
          </a:p>
        </p:txBody>
      </p:sp>
      <p:grpSp>
        <p:nvGrpSpPr>
          <p:cNvPr id="92" name="Shape 92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93" name="Shape 9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TIME EFFICIENCY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2000" dirty="0" smtClean="0"/>
              <a:t>Basic Operation:</a:t>
            </a:r>
          </a:p>
          <a:p>
            <a:pPr lvl="1"/>
            <a:r>
              <a:rPr lang="en-AU" sz="2000" dirty="0" smtClean="0"/>
              <a:t>The comparison A[</a:t>
            </a:r>
            <a:r>
              <a:rPr lang="en-AU" sz="2000" dirty="0" err="1" smtClean="0"/>
              <a:t>i</a:t>
            </a:r>
            <a:r>
              <a:rPr lang="en-AU" sz="2000" dirty="0" smtClean="0"/>
              <a:t>] &lt; A[j]</a:t>
            </a:r>
            <a:endParaRPr lang="en-AU" sz="2000" dirty="0"/>
          </a:p>
          <a:p>
            <a:pPr lvl="0"/>
            <a:endParaRPr lang="en-AU" sz="2000" dirty="0" smtClean="0"/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3" y="2437983"/>
            <a:ext cx="7487695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1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VARIATION - DISTRIBUTION COUNTING 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000" dirty="0"/>
              <a:t>I</a:t>
            </a:r>
            <a:r>
              <a:rPr lang="en-AU" sz="2000" dirty="0" smtClean="0"/>
              <a:t>f the list to be sorted has element values, which are integers between </a:t>
            </a:r>
            <a:r>
              <a:rPr lang="en-AU" sz="2000" dirty="0"/>
              <a:t>some lower bound </a:t>
            </a:r>
            <a:r>
              <a:rPr lang="en-AU" sz="2000" i="1" dirty="0" smtClean="0"/>
              <a:t>I</a:t>
            </a:r>
            <a:r>
              <a:rPr lang="en-AU" sz="2000" dirty="0"/>
              <a:t> </a:t>
            </a:r>
            <a:r>
              <a:rPr lang="en-AU" sz="2000" dirty="0" smtClean="0"/>
              <a:t> and </a:t>
            </a:r>
            <a:r>
              <a:rPr lang="en-AU" sz="2000" dirty="0"/>
              <a:t>upper bound </a:t>
            </a:r>
            <a:r>
              <a:rPr lang="en-AU" sz="2000" i="1" dirty="0" smtClean="0"/>
              <a:t>u, </a:t>
            </a:r>
            <a:r>
              <a:rPr lang="en-AU" sz="2000" dirty="0" smtClean="0"/>
              <a:t>we  can compute the frequency of each of these elements and store them in an array F[0…u-l].</a:t>
            </a:r>
          </a:p>
          <a:p>
            <a:endParaRPr lang="en-AU" sz="2000" dirty="0" smtClean="0"/>
          </a:p>
          <a:p>
            <a:r>
              <a:rPr lang="en-AU" sz="2000" dirty="0" smtClean="0"/>
              <a:t>Then, the first F[0] positions in the sorted list will contain l, the next F[1] positions will contain l + 1 and so on.</a:t>
            </a:r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4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ALGORITHM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0" y="1096730"/>
            <a:ext cx="7106504" cy="3311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6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AN EXAMPLE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80" y="1256467"/>
            <a:ext cx="3785840" cy="800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50" y="2402394"/>
            <a:ext cx="4560900" cy="17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AN EXAMPLE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2" y="1401301"/>
            <a:ext cx="6898735" cy="24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INPUT ENHANCEMENT IN STRING MATCHING</a:t>
            </a: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9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STRING MATCHING PROBLEM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None/>
            </a:pPr>
            <a:r>
              <a:rPr lang="en-AU" sz="2000" dirty="0"/>
              <a:t>F</a:t>
            </a:r>
            <a:r>
              <a:rPr lang="en-AU" sz="2000" dirty="0" smtClean="0"/>
              <a:t>inding an occurrence of a given string of </a:t>
            </a:r>
            <a:r>
              <a:rPr lang="en-AU" sz="2000" b="1" dirty="0" smtClean="0">
                <a:solidFill>
                  <a:srgbClr val="92D050"/>
                </a:solidFill>
              </a:rPr>
              <a:t>m</a:t>
            </a:r>
            <a:r>
              <a:rPr lang="en-AU" sz="2000" dirty="0" smtClean="0"/>
              <a:t> </a:t>
            </a:r>
            <a:r>
              <a:rPr lang="en-AU" sz="2000" b="1" dirty="0" smtClean="0">
                <a:solidFill>
                  <a:srgbClr val="92D050"/>
                </a:solidFill>
              </a:rPr>
              <a:t>characters</a:t>
            </a:r>
            <a:r>
              <a:rPr lang="en-AU" sz="2000" dirty="0" smtClean="0"/>
              <a:t> called the </a:t>
            </a:r>
            <a:r>
              <a:rPr lang="en-AU" sz="2000" b="1" dirty="0" smtClean="0">
                <a:solidFill>
                  <a:srgbClr val="92D050"/>
                </a:solidFill>
              </a:rPr>
              <a:t>pattern</a:t>
            </a:r>
            <a:r>
              <a:rPr lang="en-AU" sz="2000" dirty="0" smtClean="0"/>
              <a:t> in a longer string of </a:t>
            </a:r>
            <a:r>
              <a:rPr lang="en-AU" sz="2000" b="1" dirty="0" smtClean="0">
                <a:solidFill>
                  <a:srgbClr val="92D050"/>
                </a:solidFill>
              </a:rPr>
              <a:t>n characters</a:t>
            </a:r>
            <a:r>
              <a:rPr lang="en-AU" sz="2000" dirty="0" smtClean="0"/>
              <a:t> called the </a:t>
            </a:r>
            <a:r>
              <a:rPr lang="en-AU" sz="2000" b="1" dirty="0" smtClean="0">
                <a:solidFill>
                  <a:srgbClr val="92D050"/>
                </a:solidFill>
              </a:rPr>
              <a:t>text</a:t>
            </a:r>
            <a:r>
              <a:rPr lang="en-AU" sz="2000" dirty="0" smtClean="0"/>
              <a:t>.</a:t>
            </a:r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8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INPUT ENHANCEMENT IN STRING MATCHING PROBLEM</a:t>
            </a:r>
            <a:endParaRPr sz="24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 smtClean="0"/>
              <a:t>Pre - process the pattern to get information about it.</a:t>
            </a:r>
          </a:p>
          <a:p>
            <a:pPr lvl="0"/>
            <a:r>
              <a:rPr lang="en-IN" sz="2000" dirty="0" smtClean="0"/>
              <a:t>Store the information in a table.</a:t>
            </a:r>
          </a:p>
          <a:p>
            <a:pPr lvl="0"/>
            <a:r>
              <a:rPr lang="en-IN" sz="2000" dirty="0" smtClean="0"/>
              <a:t>Use this information during search.</a:t>
            </a:r>
          </a:p>
          <a:p>
            <a:pPr marL="76200" lvl="0" indent="0">
              <a:buNone/>
            </a:pPr>
            <a:endParaRPr lang="en-IN" sz="2000" dirty="0"/>
          </a:p>
          <a:p>
            <a:pPr marL="76200" lvl="0" indent="0">
              <a:buNone/>
            </a:pPr>
            <a:r>
              <a:rPr lang="en-IN" sz="2000" dirty="0" smtClean="0"/>
              <a:t>Examples: 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IN" sz="1600" dirty="0" err="1" smtClean="0"/>
              <a:t>Horspool’s</a:t>
            </a:r>
            <a:r>
              <a:rPr lang="en-IN" sz="1600" dirty="0" smtClean="0"/>
              <a:t> Algorithm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IN" sz="1600" dirty="0" smtClean="0"/>
              <a:t>Boyer – Moore Algorithm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IN" sz="1600" dirty="0" smtClean="0"/>
              <a:t>And more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 smtClean="0"/>
              <a:t>Consider an example of searching the pattern “BARBER” in some text.</a:t>
            </a:r>
          </a:p>
          <a:p>
            <a:pPr lvl="0"/>
            <a:endParaRPr lang="en-IN" sz="1800" dirty="0"/>
          </a:p>
          <a:p>
            <a:pPr lvl="0"/>
            <a:endParaRPr lang="en-IN" sz="1800" dirty="0" smtClean="0"/>
          </a:p>
          <a:p>
            <a:pPr lvl="0"/>
            <a:r>
              <a:rPr lang="en-IN" sz="1800" dirty="0" smtClean="0"/>
              <a:t>Start with the last ‘R’ of the pattern, move right to left and compare corresponding characters.</a:t>
            </a:r>
          </a:p>
          <a:p>
            <a:pPr lvl="0"/>
            <a:r>
              <a:rPr lang="en-IN" sz="1800" dirty="0" smtClean="0"/>
              <a:t>If all characters match, then a pattern is found.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23" y="1972436"/>
            <a:ext cx="3669962" cy="68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1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 smtClean="0"/>
              <a:t>If a mismatch is found, we should move the pattern to the right.</a:t>
            </a:r>
          </a:p>
          <a:p>
            <a:pPr lvl="0"/>
            <a:r>
              <a:rPr lang="en-IN" sz="1800" dirty="0" smtClean="0"/>
              <a:t>And, we would like to make as large a shift as possible.</a:t>
            </a:r>
          </a:p>
          <a:p>
            <a:pPr lvl="0"/>
            <a:r>
              <a:rPr lang="en-IN" sz="1800" dirty="0" err="1" smtClean="0"/>
              <a:t>Horspool’s</a:t>
            </a:r>
            <a:r>
              <a:rPr lang="en-IN" sz="1800" dirty="0" smtClean="0"/>
              <a:t> algorithm determines the size of the shift by looking at the last character ‘</a:t>
            </a:r>
            <a:r>
              <a:rPr lang="en-IN" sz="1800" b="1" dirty="0" smtClean="0">
                <a:solidFill>
                  <a:srgbClr val="92D050"/>
                </a:solidFill>
              </a:rPr>
              <a:t>c</a:t>
            </a:r>
            <a:r>
              <a:rPr lang="en-IN" sz="1800" dirty="0" smtClean="0"/>
              <a:t>’ of the text which is matched against the last character of the pattern.</a:t>
            </a:r>
          </a:p>
          <a:p>
            <a:pPr lvl="0"/>
            <a:r>
              <a:rPr lang="en-IN" sz="1800" dirty="0" smtClean="0"/>
              <a:t>In general, the following four possibilities can occur.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4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Things which matter most must never be at the mercy of things which matter less.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~ Johann Wolfgang van Goethe</a:t>
            </a:r>
            <a:endParaRPr sz="2000" dirty="0"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CASE 1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9" y="1171379"/>
            <a:ext cx="8459381" cy="280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8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CASE 2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9" y="1252353"/>
            <a:ext cx="8640381" cy="2638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5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CASE 3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7" y="1280932"/>
            <a:ext cx="8526065" cy="2581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3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CASE 4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9" y="1162762"/>
            <a:ext cx="8402223" cy="1457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50" y="2835437"/>
            <a:ext cx="698279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 smtClean="0"/>
              <a:t>The shift sizes are pre – computed and stored in a table.</a:t>
            </a:r>
          </a:p>
          <a:p>
            <a:pPr lvl="0"/>
            <a:r>
              <a:rPr lang="en-IN" sz="1800" dirty="0" smtClean="0"/>
              <a:t>The table will be indexed by all possible characters that can be encountered in a text.</a:t>
            </a:r>
          </a:p>
          <a:p>
            <a:pPr lvl="0"/>
            <a:r>
              <a:rPr lang="en-IN" sz="1800" dirty="0" smtClean="0"/>
              <a:t>The table’s entries will indicate shift sizes calculated by:</a:t>
            </a:r>
          </a:p>
          <a:p>
            <a:pPr lvl="0"/>
            <a:endParaRPr lang="en-IN" sz="1800" dirty="0" smtClean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38" y="2887608"/>
            <a:ext cx="7068124" cy="148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1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HORSPOOL’S ALGORITHM – SHIFT TABLE GENERATION</a:t>
            </a:r>
            <a:endParaRPr sz="24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" y="1242489"/>
            <a:ext cx="7783011" cy="301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3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MATCHING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32" y="949655"/>
            <a:ext cx="5390135" cy="360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5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EXAMPLE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9600" y="1226634"/>
            <a:ext cx="37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bg1"/>
                </a:solidFill>
                <a:latin typeface="Encode Sans" panose="020B0604020202020204" charset="0"/>
              </a:rPr>
              <a:t>Pattern = BARBER</a:t>
            </a:r>
            <a:endParaRPr lang="en-IN" sz="1800"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6" y="1847749"/>
            <a:ext cx="714474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– EXAMPLE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9600" y="1226634"/>
            <a:ext cx="379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bg1"/>
                </a:solidFill>
                <a:latin typeface="Encode Sans" panose="020B0604020202020204" charset="0"/>
              </a:rPr>
              <a:t>Pattern = BARBER</a:t>
            </a:r>
            <a:endParaRPr lang="en-IN" sz="1800"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8" y="1762012"/>
            <a:ext cx="72304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HORSPOOL’S ALGORITHM - EFFICIENCY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800" dirty="0" smtClean="0"/>
              <a:t>Worst – Case Efficiency: </a:t>
            </a:r>
            <a:r>
              <a:rPr lang="el-GR" sz="1800" dirty="0" smtClean="0"/>
              <a:t>Θ</a:t>
            </a:r>
            <a:r>
              <a:rPr lang="en-IN" sz="1800" dirty="0" smtClean="0"/>
              <a:t>(nm)</a:t>
            </a:r>
          </a:p>
          <a:p>
            <a:pPr lvl="0"/>
            <a:r>
              <a:rPr lang="en-IN" sz="1800" dirty="0" smtClean="0"/>
              <a:t>For random texts: </a:t>
            </a:r>
            <a:r>
              <a:rPr lang="el-GR" sz="1800" dirty="0" smtClean="0"/>
              <a:t>Θ</a:t>
            </a:r>
            <a:r>
              <a:rPr lang="en-IN" sz="1800" dirty="0" smtClean="0"/>
              <a:t>(n)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WHAT IS SPACE – TIME TRADE OFF?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2000" dirty="0" smtClean="0"/>
              <a:t>The best algorithm to solve any problem is one which takes less amount of time to complete its execution and also requires less space in memory.</a:t>
            </a:r>
          </a:p>
          <a:p>
            <a:pPr lvl="0"/>
            <a:endParaRPr lang="en-AU" sz="2000" dirty="0"/>
          </a:p>
          <a:p>
            <a:pPr lvl="0"/>
            <a:r>
              <a:rPr lang="en-AU" sz="2000" dirty="0" smtClean="0"/>
              <a:t>This is an ideal case and hence not always possible to achieve in practice.</a:t>
            </a:r>
          </a:p>
          <a:p>
            <a:pPr lvl="0"/>
            <a:endParaRPr lang="en-AU" sz="2000" dirty="0" smtClean="0"/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BOYER – MOORE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Boyer – Moore algorithm is similar to the </a:t>
            </a:r>
            <a:r>
              <a:rPr lang="en-AU" sz="2000" dirty="0" err="1" smtClean="0"/>
              <a:t>Horspool’s</a:t>
            </a:r>
            <a:r>
              <a:rPr lang="en-AU" sz="2000" dirty="0" smtClean="0"/>
              <a:t> algorithm.</a:t>
            </a:r>
          </a:p>
          <a:p>
            <a:pPr algn="just"/>
            <a:endParaRPr lang="en-AU" sz="2000" dirty="0" smtClean="0"/>
          </a:p>
          <a:p>
            <a:pPr algn="just"/>
            <a:r>
              <a:rPr lang="en-AU" sz="2000" dirty="0" smtClean="0"/>
              <a:t>If the first comparison of the rightmost character in the pattern with the corresponding character c in the text fails, it shifts the pattern to the right by the number of characters retrieved from the precomputed table.</a:t>
            </a:r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64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BOYER – MOORE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Boyer – Moore algorithm acts differently when compared to the </a:t>
            </a:r>
            <a:r>
              <a:rPr lang="en-AU" sz="2000" dirty="0" err="1" smtClean="0"/>
              <a:t>Horspool’s</a:t>
            </a:r>
            <a:r>
              <a:rPr lang="en-AU" sz="2000" dirty="0" smtClean="0"/>
              <a:t> algorithm if some positive number k (0 &lt; k &lt; m) of the pattern’s characters match the text before a mismatch is encountered.</a:t>
            </a:r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8" y="3012817"/>
            <a:ext cx="685895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BOYER – MOORE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In such a situation, the shift size is calculated by </a:t>
            </a:r>
            <a:r>
              <a:rPr lang="en-AU" sz="2000" dirty="0" err="1" smtClean="0"/>
              <a:t>considereing</a:t>
            </a:r>
            <a:r>
              <a:rPr lang="en-AU" sz="2000" dirty="0" smtClean="0"/>
              <a:t> two quantities.</a:t>
            </a:r>
          </a:p>
          <a:p>
            <a:pPr lvl="1" algn="just"/>
            <a:r>
              <a:rPr lang="en-AU" sz="2000" dirty="0" smtClean="0"/>
              <a:t>The text’s character c that caused the mismatch with its counterpart in the pattern. – BAD SYMBOL SHIFT.</a:t>
            </a:r>
          </a:p>
          <a:p>
            <a:pPr lvl="1" algn="just"/>
            <a:r>
              <a:rPr lang="en-AU" sz="2000" dirty="0" smtClean="0"/>
              <a:t>If there is a successful match of the last k &gt; 0 characters of the pattern. The ending portion of the pattern is referred to as its suffix. – GOOD SUFFIX SHIFT.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9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BAD SYMBOL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If c is not in the pattern, we shift the pattern to just pass this character in the text.</a:t>
            </a:r>
          </a:p>
          <a:p>
            <a:pPr algn="just"/>
            <a:r>
              <a:rPr lang="en-AU" sz="2000" dirty="0" smtClean="0"/>
              <a:t>The size of this shift is computed by the formula: t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(c) – k</a:t>
            </a:r>
          </a:p>
          <a:p>
            <a:pPr algn="just"/>
            <a:r>
              <a:rPr lang="en-AU" sz="2000" dirty="0" smtClean="0"/>
              <a:t>t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(c) - Entry in the precomputed table</a:t>
            </a:r>
          </a:p>
          <a:p>
            <a:pPr algn="just"/>
            <a:r>
              <a:rPr lang="en-AU" sz="2000" dirty="0" smtClean="0"/>
              <a:t>k – Number of matched characters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6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BAD SYMBOL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48141" y="3896403"/>
            <a:ext cx="7497000" cy="338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just"/>
            <a:r>
              <a:rPr lang="en-IN" sz="2000" dirty="0" smtClean="0"/>
              <a:t>t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(S) = 6 – 2 = 4</a:t>
            </a:r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10" y="1016416"/>
            <a:ext cx="5918662" cy="1280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74" y="2402592"/>
            <a:ext cx="4503734" cy="12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BAD SYMBOL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same formula can be applied when the mismatching character c of the text occurs in the </a:t>
            </a:r>
            <a:r>
              <a:rPr lang="en-AU" sz="2000" dirty="0"/>
              <a:t>p</a:t>
            </a:r>
            <a:r>
              <a:rPr lang="en-AU" sz="2000" dirty="0" smtClean="0"/>
              <a:t>attern if t1(c) – k &gt; 0.</a:t>
            </a:r>
          </a:p>
          <a:p>
            <a:pPr algn="just"/>
            <a:r>
              <a:rPr lang="en-AU" sz="2000" dirty="0" smtClean="0"/>
              <a:t>t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(A) – k = 4 – 2 = 2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29" y="2780980"/>
            <a:ext cx="4578942" cy="12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BAD SYMBOL SHIFT - SUMMARY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The bad symbol shift d1 is computed by the Boyer Moore algorithm as follows:</a:t>
            </a:r>
          </a:p>
          <a:p>
            <a:pPr marL="76200" indent="0" algn="just">
              <a:buNone/>
            </a:pPr>
            <a:r>
              <a:rPr lang="en-AU" sz="2000" dirty="0" smtClean="0"/>
              <a:t>		d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 = max {t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(c) – k, 1}</a:t>
            </a:r>
          </a:p>
          <a:p>
            <a:pPr marL="76200" indent="0" algn="just">
              <a:buNone/>
            </a:pPr>
            <a:endParaRPr lang="en-AU" sz="2000" dirty="0"/>
          </a:p>
          <a:p>
            <a:pPr marL="76200" indent="0" algn="just">
              <a:buNone/>
            </a:pPr>
            <a:r>
              <a:rPr lang="en-AU" sz="2000" dirty="0" smtClean="0"/>
              <a:t>[1 if t1(c) – k &lt;= 0]</a:t>
            </a:r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1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GOOD SUFFIX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If there is another occurrence of </a:t>
            </a:r>
            <a:r>
              <a:rPr lang="en-AU" sz="2000" dirty="0" err="1" smtClean="0"/>
              <a:t>suff</a:t>
            </a:r>
            <a:r>
              <a:rPr lang="en-AU" sz="2000" dirty="0" smtClean="0"/>
              <a:t>(k) not preceded by the same character as its rightmost occurrence: the pattern is shifted by d</a:t>
            </a:r>
            <a:r>
              <a:rPr lang="en-AU" sz="2000" baseline="-25000" dirty="0" smtClean="0"/>
              <a:t>2</a:t>
            </a:r>
            <a:r>
              <a:rPr lang="en-AU" sz="2000" dirty="0" smtClean="0"/>
              <a:t>  between such a second rightmost occurrence of </a:t>
            </a:r>
            <a:r>
              <a:rPr lang="en-AU" sz="2000" dirty="0" err="1" smtClean="0"/>
              <a:t>suff</a:t>
            </a:r>
            <a:r>
              <a:rPr lang="en-AU" sz="2000" dirty="0" smtClean="0"/>
              <a:t>(k) and its rightmost occurrence.</a:t>
            </a:r>
          </a:p>
          <a:p>
            <a:pPr marL="76200" indent="0" algn="just">
              <a:buNone/>
            </a:pPr>
            <a:r>
              <a:rPr lang="en-AU" sz="2000" dirty="0" smtClean="0"/>
              <a:t> 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6" y="2880029"/>
            <a:ext cx="2240074" cy="13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GOOD SUFFIX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If there is no occurrence of </a:t>
            </a:r>
            <a:r>
              <a:rPr lang="en-AU" sz="2000" dirty="0" err="1" smtClean="0"/>
              <a:t>suff</a:t>
            </a:r>
            <a:r>
              <a:rPr lang="en-AU" sz="2000" dirty="0" smtClean="0"/>
              <a:t>(k) not preceded by the same character as its rightmost occurrence: the pattern is shifted by its entire length m.</a:t>
            </a:r>
          </a:p>
          <a:p>
            <a:pPr marL="76200" indent="0" algn="just">
              <a:buNone/>
            </a:pPr>
            <a:r>
              <a:rPr lang="en-AU" sz="2000" dirty="0" smtClean="0"/>
              <a:t> 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166" y="2673300"/>
            <a:ext cx="581106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GOOD SUFFIX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Shifting by the entire pattern length when there is no other occurrence of </a:t>
            </a:r>
            <a:r>
              <a:rPr lang="en-AU" sz="2000" dirty="0" err="1" smtClean="0"/>
              <a:t>suff</a:t>
            </a:r>
            <a:r>
              <a:rPr lang="en-AU" sz="2000" dirty="0" smtClean="0"/>
              <a:t>(k) not preceded by the same character will lead to incorrect solutions.</a:t>
            </a:r>
          </a:p>
          <a:p>
            <a:pPr marL="76200" indent="0" algn="just">
              <a:buNone/>
            </a:pPr>
            <a:r>
              <a:rPr lang="en-AU" sz="2000" dirty="0" smtClean="0"/>
              <a:t> 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41" y="2574092"/>
            <a:ext cx="5801535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WHAT IS SPACE – TIME TRADE OFF?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2000" dirty="0" smtClean="0"/>
              <a:t>If time is at a premium, it is practical to choose an algorithm which takes less execution time but consumes a lot of space.</a:t>
            </a:r>
          </a:p>
          <a:p>
            <a:pPr lvl="0"/>
            <a:endParaRPr lang="en-AU" sz="2000" dirty="0"/>
          </a:p>
          <a:p>
            <a:pPr lvl="0"/>
            <a:r>
              <a:rPr lang="en-AU" sz="2000" dirty="0" smtClean="0"/>
              <a:t>Conversely, if space is a constraint, it is advisable to choose an algorithm which takes a long time to execute but consumes very little space.</a:t>
            </a:r>
          </a:p>
          <a:p>
            <a:pPr lvl="0"/>
            <a:endParaRPr lang="en-AU" sz="2000" dirty="0"/>
          </a:p>
          <a:p>
            <a:pPr lvl="0"/>
            <a:endParaRPr lang="en-AU" sz="2000" dirty="0" smtClean="0"/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7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GOOD SUFFIX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2000" dirty="0" smtClean="0"/>
          </a:p>
          <a:p>
            <a:pPr marL="76200" indent="0" algn="just">
              <a:buNone/>
            </a:pPr>
            <a:r>
              <a:rPr lang="en-AU" sz="2000" dirty="0" smtClean="0"/>
              <a:t> 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200150"/>
            <a:ext cx="758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1"/>
                </a:solidFill>
                <a:latin typeface="Encode Sans" panose="020B0604020202020204" charset="0"/>
              </a:rPr>
              <a:t>To avoid such </a:t>
            </a:r>
            <a:r>
              <a:rPr lang="en-IN" sz="1800" dirty="0" smtClean="0">
                <a:solidFill>
                  <a:schemeClr val="bg1"/>
                </a:solidFill>
                <a:latin typeface="Encode Sans" panose="020B0604020202020204" charset="0"/>
              </a:rPr>
              <a:t>an </a:t>
            </a:r>
            <a:r>
              <a:rPr lang="en-AU" sz="1800" dirty="0" smtClean="0">
                <a:solidFill>
                  <a:schemeClr val="bg1"/>
                </a:solidFill>
                <a:latin typeface="Encode Sans" panose="020B0604020202020204" charset="0"/>
              </a:rPr>
              <a:t>erroneous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shift based on a suffix of size </a:t>
            </a:r>
            <a:r>
              <a:rPr lang="en-AU" sz="1800" i="1" dirty="0">
                <a:solidFill>
                  <a:schemeClr val="bg1"/>
                </a:solidFill>
                <a:latin typeface="Encode Sans" panose="020B0604020202020204" charset="0"/>
              </a:rPr>
              <a:t>k,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for which there is no other </a:t>
            </a:r>
            <a:r>
              <a:rPr lang="en-AU" sz="1800" dirty="0" smtClean="0">
                <a:solidFill>
                  <a:schemeClr val="bg1"/>
                </a:solidFill>
                <a:latin typeface="Encode Sans" panose="020B0604020202020204" charset="0"/>
              </a:rPr>
              <a:t>occurrence in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the pattern not preceded by the same character as in its last occurrence, we </a:t>
            </a:r>
            <a:r>
              <a:rPr lang="en-AU" sz="1800" dirty="0" smtClean="0">
                <a:solidFill>
                  <a:schemeClr val="bg1"/>
                </a:solidFill>
                <a:latin typeface="Encode Sans" panose="020B0604020202020204" charset="0"/>
              </a:rPr>
              <a:t>need to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find the longest prefix of size </a:t>
            </a:r>
            <a:r>
              <a:rPr lang="en-AU" sz="1800" i="1" dirty="0">
                <a:solidFill>
                  <a:schemeClr val="bg1"/>
                </a:solidFill>
                <a:latin typeface="Encode Sans" panose="020B0604020202020204" charset="0"/>
              </a:rPr>
              <a:t>l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&lt; </a:t>
            </a:r>
            <a:r>
              <a:rPr lang="en-AU" sz="1800" i="1" dirty="0">
                <a:solidFill>
                  <a:schemeClr val="bg1"/>
                </a:solidFill>
                <a:latin typeface="Encode Sans" panose="020B0604020202020204" charset="0"/>
              </a:rPr>
              <a:t>k </a:t>
            </a:r>
            <a:r>
              <a:rPr lang="en-AU" sz="1800" i="1" dirty="0" smtClean="0">
                <a:solidFill>
                  <a:schemeClr val="bg1"/>
                </a:solidFill>
                <a:latin typeface="Encode Sans" panose="020B0604020202020204" charset="0"/>
              </a:rPr>
              <a:t> </a:t>
            </a:r>
            <a:r>
              <a:rPr lang="en-AU" sz="1800" dirty="0" smtClean="0">
                <a:solidFill>
                  <a:schemeClr val="bg1"/>
                </a:solidFill>
                <a:latin typeface="Encode Sans" panose="020B0604020202020204" charset="0"/>
              </a:rPr>
              <a:t>that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matches the suffix of the same size I</a:t>
            </a:r>
            <a:r>
              <a:rPr lang="en-AU" sz="1800" dirty="0" smtClean="0">
                <a:solidFill>
                  <a:schemeClr val="bg1"/>
                </a:solidFill>
                <a:latin typeface="Encode Sans" panose="020B0604020202020204" charset="0"/>
              </a:rPr>
              <a:t>.</a:t>
            </a:r>
          </a:p>
          <a:p>
            <a:pPr marL="285750" indent="-285750" algn="just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en-AU" sz="1800" dirty="0">
              <a:solidFill>
                <a:schemeClr val="bg1"/>
              </a:solidFill>
              <a:latin typeface="Encode Sans" panose="020B0604020202020204" charset="0"/>
            </a:endParaRPr>
          </a:p>
          <a:p>
            <a:pPr marL="285750" indent="-285750" algn="just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If such a prefix exists, the shift size d</a:t>
            </a:r>
            <a:r>
              <a:rPr lang="en-AU" sz="1800" baseline="-25000" dirty="0">
                <a:solidFill>
                  <a:schemeClr val="bg1"/>
                </a:solidFill>
                <a:latin typeface="Encode Sans" panose="020B0604020202020204" charset="0"/>
              </a:rPr>
              <a:t>2</a:t>
            </a:r>
            <a:r>
              <a:rPr lang="en-AU" sz="1800" i="1" dirty="0">
                <a:solidFill>
                  <a:schemeClr val="bg1"/>
                </a:solidFill>
                <a:latin typeface="Encode Sans" panose="020B0604020202020204" charset="0"/>
              </a:rPr>
              <a:t>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is computed as the distance between </a:t>
            </a:r>
            <a:r>
              <a:rPr lang="en-AU" sz="1800" dirty="0" smtClean="0">
                <a:solidFill>
                  <a:schemeClr val="bg1"/>
                </a:solidFill>
                <a:latin typeface="Encode Sans" panose="020B0604020202020204" charset="0"/>
              </a:rPr>
              <a:t>this prefix 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and the corresponding suffix; otherwise, d</a:t>
            </a:r>
            <a:r>
              <a:rPr lang="en-AU" sz="1800" baseline="-25000" dirty="0">
                <a:solidFill>
                  <a:schemeClr val="bg1"/>
                </a:solidFill>
                <a:latin typeface="Encode Sans" panose="020B0604020202020204" charset="0"/>
              </a:rPr>
              <a:t>2</a:t>
            </a:r>
            <a:r>
              <a:rPr lang="en-AU" sz="1800" dirty="0">
                <a:solidFill>
                  <a:schemeClr val="bg1"/>
                </a:solidFill>
                <a:latin typeface="Encode Sans" panose="020B0604020202020204" charset="0"/>
              </a:rPr>
              <a:t> is set to the pattern's length </a:t>
            </a:r>
            <a:r>
              <a:rPr lang="en-AU" sz="1800" i="1" dirty="0">
                <a:solidFill>
                  <a:schemeClr val="bg1"/>
                </a:solidFill>
                <a:latin typeface="Encode Sans" panose="020B0604020202020204" charset="0"/>
              </a:rPr>
              <a:t>m.</a:t>
            </a:r>
            <a:endParaRPr lang="en-IN" sz="1800" dirty="0">
              <a:solidFill>
                <a:schemeClr val="bg1"/>
              </a:solidFill>
              <a:latin typeface="Encod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GOOD SUFFIX SHIFT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AU" sz="2000" dirty="0" smtClean="0"/>
          </a:p>
          <a:p>
            <a:pPr marL="76200" indent="0" algn="just">
              <a:buNone/>
            </a:pPr>
            <a:r>
              <a:rPr lang="en-AU" sz="2000" dirty="0" smtClean="0"/>
              <a:t> 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56" y="1247590"/>
            <a:ext cx="260068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AU" sz="1800" b="1" dirty="0">
                <a:solidFill>
                  <a:schemeClr val="accent6"/>
                </a:solidFill>
              </a:rPr>
              <a:t>Step 1 </a:t>
            </a:r>
            <a:r>
              <a:rPr lang="en-AU" sz="1800" dirty="0"/>
              <a:t>For a given pattern and the alphabet used in both the pattern and </a:t>
            </a:r>
            <a:r>
              <a:rPr lang="en-AU" sz="1800" dirty="0" smtClean="0"/>
              <a:t>the text</a:t>
            </a:r>
            <a:r>
              <a:rPr lang="en-AU" sz="1800" dirty="0"/>
              <a:t>, construct the bad-symbol shift table as described earlier.</a:t>
            </a:r>
          </a:p>
          <a:p>
            <a:pPr marL="76200" indent="0">
              <a:buNone/>
            </a:pPr>
            <a:r>
              <a:rPr lang="en-AU" sz="1800" b="1" dirty="0">
                <a:solidFill>
                  <a:schemeClr val="accent6"/>
                </a:solidFill>
              </a:rPr>
              <a:t>Step </a:t>
            </a:r>
            <a:r>
              <a:rPr lang="en-AU" sz="1800" dirty="0">
                <a:solidFill>
                  <a:schemeClr val="accent6"/>
                </a:solidFill>
              </a:rPr>
              <a:t>2</a:t>
            </a:r>
            <a:r>
              <a:rPr lang="en-AU" sz="1800" dirty="0"/>
              <a:t> Using the pattern, construct the good-suffix shift table as described.</a:t>
            </a:r>
          </a:p>
          <a:p>
            <a:pPr marL="76200" indent="0">
              <a:buNone/>
            </a:pPr>
            <a:r>
              <a:rPr lang="en-AU" sz="1800" b="1" dirty="0">
                <a:solidFill>
                  <a:schemeClr val="accent6"/>
                </a:solidFill>
              </a:rPr>
              <a:t>Step </a:t>
            </a:r>
            <a:r>
              <a:rPr lang="en-AU" sz="1800" dirty="0">
                <a:solidFill>
                  <a:schemeClr val="accent6"/>
                </a:solidFill>
              </a:rPr>
              <a:t>3</a:t>
            </a:r>
            <a:r>
              <a:rPr lang="en-AU" sz="1800" dirty="0"/>
              <a:t> Align the pattern against the beginning of the text.</a:t>
            </a:r>
            <a:endParaRPr lang="en-AU" sz="1800" dirty="0" smtClean="0"/>
          </a:p>
          <a:p>
            <a:pPr marL="76200" indent="0" algn="just">
              <a:buNone/>
            </a:pPr>
            <a:r>
              <a:rPr lang="en-AU" sz="1800" dirty="0" smtClean="0"/>
              <a:t> </a:t>
            </a:r>
          </a:p>
          <a:p>
            <a:pPr lvl="1" algn="just"/>
            <a:endParaRPr sz="1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0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1600" b="1" dirty="0">
                <a:solidFill>
                  <a:schemeClr val="accent6"/>
                </a:solidFill>
              </a:rPr>
              <a:t>Step </a:t>
            </a:r>
            <a:r>
              <a:rPr lang="en-AU" sz="1600" b="1" dirty="0" smtClean="0">
                <a:solidFill>
                  <a:schemeClr val="accent6"/>
                </a:solidFill>
              </a:rPr>
              <a:t>4 </a:t>
            </a:r>
          </a:p>
          <a:p>
            <a:pPr marL="76200" indent="0" algn="just">
              <a:buNone/>
            </a:pPr>
            <a:r>
              <a:rPr lang="en-AU" sz="1600" dirty="0" smtClean="0"/>
              <a:t>Repeat </a:t>
            </a:r>
            <a:r>
              <a:rPr lang="en-AU" sz="1600" dirty="0"/>
              <a:t>the following step until either a matching substring is found </a:t>
            </a:r>
            <a:r>
              <a:rPr lang="en-AU" sz="1600" dirty="0" smtClean="0"/>
              <a:t>or the </a:t>
            </a:r>
            <a:r>
              <a:rPr lang="en-AU" sz="1600" dirty="0"/>
              <a:t>pattern reaches beyond the last character of the text. </a:t>
            </a:r>
            <a:endParaRPr lang="en-AU" sz="1600" dirty="0" smtClean="0"/>
          </a:p>
          <a:p>
            <a:pPr marL="76200" indent="0" algn="just">
              <a:buNone/>
            </a:pPr>
            <a:r>
              <a:rPr lang="en-AU" sz="1600" dirty="0" smtClean="0"/>
              <a:t>Starting with the </a:t>
            </a:r>
            <a:r>
              <a:rPr lang="en-AU" sz="1600" dirty="0"/>
              <a:t>last character in the pattern, compare the corresponding </a:t>
            </a:r>
            <a:r>
              <a:rPr lang="en-AU" sz="1600" dirty="0" smtClean="0"/>
              <a:t>characters in </a:t>
            </a:r>
            <a:r>
              <a:rPr lang="en-AU" sz="1600" dirty="0"/>
              <a:t>the pattern and the text until either all </a:t>
            </a:r>
            <a:r>
              <a:rPr lang="en-AU" sz="1600" i="1" dirty="0"/>
              <a:t>m </a:t>
            </a:r>
            <a:r>
              <a:rPr lang="en-AU" sz="1600" dirty="0"/>
              <a:t>character pairs are </a:t>
            </a:r>
            <a:r>
              <a:rPr lang="en-AU" sz="1600" dirty="0" smtClean="0"/>
              <a:t>matched (then </a:t>
            </a:r>
            <a:r>
              <a:rPr lang="en-AU" sz="1600" dirty="0"/>
              <a:t>stop) or a mismatching pair is encountered after </a:t>
            </a:r>
            <a:r>
              <a:rPr lang="en-AU" sz="1600" i="1" dirty="0"/>
              <a:t>k </a:t>
            </a:r>
            <a:r>
              <a:rPr lang="en-AU" sz="1600" dirty="0"/>
              <a:t>2: 0 </a:t>
            </a:r>
            <a:r>
              <a:rPr lang="en-AU" sz="1600" dirty="0" smtClean="0"/>
              <a:t>character pairs </a:t>
            </a:r>
            <a:r>
              <a:rPr lang="en-AU" sz="1600" dirty="0"/>
              <a:t>are matched successfully. </a:t>
            </a:r>
            <a:endParaRPr lang="en-AU" sz="1600" dirty="0" smtClean="0"/>
          </a:p>
          <a:p>
            <a:pPr marL="76200" indent="0" algn="just">
              <a:buNone/>
            </a:pPr>
            <a:r>
              <a:rPr lang="en-AU" sz="1600" dirty="0" smtClean="0"/>
              <a:t>In </a:t>
            </a:r>
            <a:r>
              <a:rPr lang="en-AU" sz="1600" dirty="0"/>
              <a:t>the latter case, retrieve the </a:t>
            </a:r>
            <a:r>
              <a:rPr lang="en-AU" sz="1600" dirty="0" smtClean="0"/>
              <a:t>entry t</a:t>
            </a:r>
            <a:r>
              <a:rPr lang="en-AU" sz="1600" baseline="-25000" dirty="0" smtClean="0"/>
              <a:t>1</a:t>
            </a:r>
            <a:r>
              <a:rPr lang="en-AU" sz="1600" dirty="0" smtClean="0"/>
              <a:t>(c</a:t>
            </a:r>
            <a:r>
              <a:rPr lang="en-AU" sz="1600" dirty="0"/>
              <a:t>)</a:t>
            </a:r>
            <a:r>
              <a:rPr lang="en-AU" sz="1600" i="1" dirty="0"/>
              <a:t> </a:t>
            </a:r>
            <a:r>
              <a:rPr lang="en-AU" sz="1600" dirty="0"/>
              <a:t>from the c's column of the bad-symbol table where cis the </a:t>
            </a:r>
            <a:r>
              <a:rPr lang="en-AU" sz="1600" dirty="0" smtClean="0"/>
              <a:t>text's mismatched </a:t>
            </a:r>
            <a:r>
              <a:rPr lang="en-AU" sz="1600" dirty="0"/>
              <a:t>character. </a:t>
            </a:r>
            <a:endParaRPr sz="12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8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ALGORITHM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1600" dirty="0" smtClean="0"/>
              <a:t>If </a:t>
            </a:r>
            <a:r>
              <a:rPr lang="en-AU" sz="1600" i="1" dirty="0" smtClean="0"/>
              <a:t>k </a:t>
            </a:r>
            <a:r>
              <a:rPr lang="en-AU" sz="1600" dirty="0" smtClean="0"/>
              <a:t>&gt; 0, also retrieve the corresponding d</a:t>
            </a:r>
            <a:r>
              <a:rPr lang="en-AU" sz="1600" baseline="-25000" dirty="0" smtClean="0"/>
              <a:t>2</a:t>
            </a:r>
            <a:r>
              <a:rPr lang="en-AU" sz="1600" dirty="0" smtClean="0"/>
              <a:t> entry from the good-suffix table. Shift the pattern to the right by the number of positions computed by the formula:</a:t>
            </a:r>
          </a:p>
          <a:p>
            <a:pPr marL="76200" indent="0" algn="just">
              <a:buNone/>
            </a:pPr>
            <a:endParaRPr lang="en-AU" sz="1600" dirty="0" smtClean="0"/>
          </a:p>
          <a:p>
            <a:pPr marL="76200" indent="0" algn="just">
              <a:buNone/>
            </a:pPr>
            <a:r>
              <a:rPr lang="en-AU" sz="1200" dirty="0" smtClean="0"/>
              <a:t> </a:t>
            </a:r>
          </a:p>
          <a:p>
            <a:pPr lvl="1" algn="just"/>
            <a:endParaRPr sz="12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291" y="2276482"/>
            <a:ext cx="518232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EXAMPLE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1600" dirty="0" smtClean="0"/>
              <a:t>Pattern: BAOBAB</a:t>
            </a:r>
          </a:p>
          <a:p>
            <a:pPr marL="76200" indent="0" algn="just">
              <a:buNone/>
            </a:pPr>
            <a:r>
              <a:rPr lang="en-AU" sz="1600" dirty="0" smtClean="0"/>
              <a:t>Bad Symbol Shift Table:</a:t>
            </a:r>
          </a:p>
          <a:p>
            <a:pPr marL="76200" indent="0" algn="just">
              <a:buNone/>
            </a:pPr>
            <a:endParaRPr lang="en-AU" sz="1600" dirty="0" smtClean="0"/>
          </a:p>
          <a:p>
            <a:pPr marL="76200" indent="0" algn="just">
              <a:buNone/>
            </a:pPr>
            <a:r>
              <a:rPr lang="en-AU" sz="1200" dirty="0" smtClean="0"/>
              <a:t> </a:t>
            </a:r>
          </a:p>
          <a:p>
            <a:pPr lvl="1" algn="just"/>
            <a:endParaRPr sz="12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687" y="2298173"/>
            <a:ext cx="575390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EXAMPLE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1600" dirty="0" smtClean="0"/>
              <a:t>GOOD SUFFIX TABLE:</a:t>
            </a:r>
          </a:p>
          <a:p>
            <a:pPr marL="76200" indent="0" algn="just">
              <a:buNone/>
            </a:pPr>
            <a:endParaRPr lang="en-AU" sz="1600" dirty="0" smtClean="0"/>
          </a:p>
          <a:p>
            <a:pPr marL="76200" indent="0" algn="just">
              <a:buNone/>
            </a:pPr>
            <a:r>
              <a:rPr lang="en-AU" sz="1200" dirty="0" smtClean="0"/>
              <a:t> </a:t>
            </a:r>
          </a:p>
          <a:p>
            <a:pPr lvl="1" algn="just"/>
            <a:endParaRPr sz="12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20" y="1874862"/>
            <a:ext cx="2743280" cy="23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EXAMPLE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"/>
          <a:stretch/>
        </p:blipFill>
        <p:spPr>
          <a:xfrm>
            <a:off x="549600" y="1259382"/>
            <a:ext cx="7886572" cy="25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EFFICIENCY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IN" sz="1800" dirty="0" smtClean="0"/>
              <a:t>The worst case efficiency of Boyer Moore algorithm is linear.</a:t>
            </a:r>
            <a:endParaRPr sz="1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3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 smtClean="0"/>
              <a:t>#######</a:t>
            </a:r>
            <a:endParaRPr sz="6600"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236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WHAT IS SPACE – TIME TRADE OFF?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000" dirty="0" smtClean="0"/>
              <a:t>Based </a:t>
            </a:r>
            <a:r>
              <a:rPr lang="en-AU" sz="2000" dirty="0"/>
              <a:t>on the situation, we may have to sacrifice one at the cost of another</a:t>
            </a:r>
            <a:r>
              <a:rPr lang="en-AU" sz="2000" dirty="0" smtClean="0"/>
              <a:t>.</a:t>
            </a:r>
          </a:p>
          <a:p>
            <a:endParaRPr lang="en-AU" sz="2000" dirty="0"/>
          </a:p>
          <a:p>
            <a:r>
              <a:rPr lang="en-AU" sz="2000" dirty="0" smtClean="0"/>
              <a:t>This is a case of </a:t>
            </a:r>
            <a:r>
              <a:rPr lang="en-AU" sz="2000" b="1" i="1" dirty="0" smtClean="0"/>
              <a:t>SPACE – TIME TRADE OFF</a:t>
            </a:r>
            <a:r>
              <a:rPr lang="en-AU" sz="2000" dirty="0" smtClean="0"/>
              <a:t>.</a:t>
            </a:r>
            <a:endParaRPr lang="en-AU" sz="2000" dirty="0"/>
          </a:p>
          <a:p>
            <a:pPr lvl="0"/>
            <a:endParaRPr lang="en-AU" sz="2000" dirty="0"/>
          </a:p>
          <a:p>
            <a:pPr lvl="0"/>
            <a:endParaRPr lang="en-AU" sz="2000" dirty="0" smtClean="0"/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0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 smtClean="0"/>
              <a:t>HASHING</a:t>
            </a:r>
            <a:endParaRPr sz="6600"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0653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DICTIONARY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A dictionary is an abstract data type.</a:t>
            </a:r>
          </a:p>
          <a:p>
            <a:pPr algn="just"/>
            <a:r>
              <a:rPr lang="en-AU" sz="2000" dirty="0" smtClean="0"/>
              <a:t>It is a set with insertion, deletion and searching operations defined on its elements.</a:t>
            </a:r>
          </a:p>
          <a:p>
            <a:pPr algn="just"/>
            <a:r>
              <a:rPr lang="en-AU" sz="2000" dirty="0" smtClean="0"/>
              <a:t>The elements of this set are arbitrary in nature: Numbers, Characters, Strings and so on.</a:t>
            </a:r>
          </a:p>
          <a:p>
            <a:pPr algn="just"/>
            <a:r>
              <a:rPr lang="en-AU" sz="2000" dirty="0" smtClean="0"/>
              <a:t>Practical Uses: Student Records in an educational institution, citizen records in government office, book records in a library.</a:t>
            </a:r>
          </a:p>
          <a:p>
            <a:pPr lvl="1" algn="just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7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DICTIONARY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Records generally have many fields.</a:t>
            </a:r>
          </a:p>
          <a:p>
            <a:pPr algn="just"/>
            <a:r>
              <a:rPr lang="en-AU" sz="2000" dirty="0" smtClean="0"/>
              <a:t>Each field represents information about the entity the record represents.</a:t>
            </a:r>
          </a:p>
          <a:p>
            <a:pPr algn="just"/>
            <a:r>
              <a:rPr lang="en-AU" sz="2000" dirty="0" smtClean="0"/>
              <a:t>Ex: In a student record, we might have ID, Name, Semester, Age and so on.</a:t>
            </a:r>
          </a:p>
          <a:p>
            <a:pPr algn="just"/>
            <a:r>
              <a:rPr lang="en-AU" sz="2000" dirty="0" smtClean="0"/>
              <a:t>But in a record, there will be one field, the key, which uniquely identifies it.</a:t>
            </a:r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3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Hashing is a very efficient way of implementing dictionaries.</a:t>
            </a:r>
          </a:p>
          <a:p>
            <a:pPr algn="just"/>
            <a:r>
              <a:rPr lang="en-AU" sz="2000" dirty="0" smtClean="0"/>
              <a:t>The idea is to distribute the keys among a one – dimensional array H[0..m-1] called the HASH TABLE.</a:t>
            </a:r>
          </a:p>
          <a:p>
            <a:pPr algn="just"/>
            <a:r>
              <a:rPr lang="en-AU" sz="2000" dirty="0" smtClean="0"/>
              <a:t>The distribution is done by computing, for each of the keys, the value of some predefined function called the HASH FUNCTION.</a:t>
            </a:r>
          </a:p>
          <a:p>
            <a:pPr algn="just"/>
            <a:r>
              <a:rPr lang="en-AU" sz="2000" dirty="0" smtClean="0"/>
              <a:t>This function assigns an integer between 0 and m-1 called the HASH ADDRESS.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4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Hashing is a very efficient way of implementing dictionaries.</a:t>
            </a:r>
          </a:p>
          <a:p>
            <a:pPr algn="just"/>
            <a:r>
              <a:rPr lang="en-AU" sz="2000" dirty="0" smtClean="0"/>
              <a:t>The idea is to distribute the keys among a one – dimensional array H[0..m-1] called the HASH TABLE.</a:t>
            </a:r>
          </a:p>
          <a:p>
            <a:pPr algn="just"/>
            <a:r>
              <a:rPr lang="en-AU" sz="2000" dirty="0" smtClean="0"/>
              <a:t>The distribution is done by computing, for each of the keys, the value of some predefined function called the HASH FUNCTION.</a:t>
            </a:r>
          </a:p>
          <a:p>
            <a:pPr algn="just"/>
            <a:r>
              <a:rPr lang="en-AU" sz="2000" dirty="0" smtClean="0"/>
              <a:t>This function assigns an integer between 0 and </a:t>
            </a:r>
            <a:r>
              <a:rPr lang="en-AU" sz="2000" smtClean="0"/>
              <a:t>m-1 called the HASH ADDRESS.</a:t>
            </a:r>
            <a:endParaRPr lang="en-AU" sz="2000" dirty="0" smtClean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7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HASHING - EXAMPLE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If keys are non – negative integers, then a hash function is generally of the form, h(K) = K mod m.</a:t>
            </a:r>
          </a:p>
          <a:p>
            <a:pPr algn="just"/>
            <a:endParaRPr lang="en-AU" sz="2000" dirty="0" smtClean="0"/>
          </a:p>
          <a:p>
            <a:pPr algn="just"/>
            <a:r>
              <a:rPr lang="en-AU" sz="2000" dirty="0" smtClean="0"/>
              <a:t>If keys are letters of some alphabet, we assign a position to the character in the alphabet, denoted by </a:t>
            </a:r>
            <a:r>
              <a:rPr lang="en-AU" sz="2000" dirty="0" err="1" smtClean="0"/>
              <a:t>ord</a:t>
            </a:r>
            <a:r>
              <a:rPr lang="en-AU" sz="2000" dirty="0" smtClean="0"/>
              <a:t>(K) and then apply the function we applied on integers.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3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HASHING - EXAMPLE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If the key is a character string c</a:t>
            </a:r>
            <a:r>
              <a:rPr lang="en-AU" sz="2000" baseline="-25000" dirty="0" smtClean="0"/>
              <a:t>0</a:t>
            </a:r>
            <a:r>
              <a:rPr lang="en-AU" sz="2000" dirty="0" smtClean="0"/>
              <a:t>c</a:t>
            </a:r>
            <a:r>
              <a:rPr lang="en-AU" sz="2000" baseline="-25000" dirty="0" smtClean="0"/>
              <a:t>1</a:t>
            </a:r>
            <a:r>
              <a:rPr lang="en-AU" sz="2000" dirty="0" smtClean="0"/>
              <a:t>…c</a:t>
            </a:r>
            <a:r>
              <a:rPr lang="en-AU" sz="2000" baseline="-25000" dirty="0" smtClean="0"/>
              <a:t>s-1</a:t>
            </a:r>
            <a:r>
              <a:rPr lang="en-AU" sz="2000" dirty="0" smtClean="0"/>
              <a:t>, we use a function of the form  </a:t>
            </a:r>
            <a:r>
              <a:rPr lang="el-GR" sz="2000" dirty="0" smtClean="0"/>
              <a:t>Σ</a:t>
            </a:r>
            <a:r>
              <a:rPr lang="en-IN" sz="2000" dirty="0" smtClean="0"/>
              <a:t> (</a:t>
            </a:r>
            <a:r>
              <a:rPr lang="en-IN" sz="2000" dirty="0" err="1" smtClean="0"/>
              <a:t>ord</a:t>
            </a:r>
            <a:r>
              <a:rPr lang="en-IN" sz="2000" dirty="0" smtClean="0"/>
              <a:t>(c</a:t>
            </a:r>
            <a:r>
              <a:rPr lang="en-IN" sz="2000" baseline="-25000" dirty="0" smtClean="0"/>
              <a:t>i</a:t>
            </a:r>
            <a:r>
              <a:rPr lang="en-IN" sz="2000" dirty="0" smtClean="0"/>
              <a:t>)), </a:t>
            </a:r>
            <a:r>
              <a:rPr lang="en-IN" sz="2000" dirty="0" err="1" smtClean="0"/>
              <a:t>i</a:t>
            </a:r>
            <a:r>
              <a:rPr lang="en-IN" sz="2000" dirty="0" smtClean="0"/>
              <a:t> goes from 0 to s-1.</a:t>
            </a:r>
          </a:p>
          <a:p>
            <a:pPr algn="just"/>
            <a:r>
              <a:rPr lang="en-IN" sz="2000" dirty="0" smtClean="0"/>
              <a:t>Another option is:</a:t>
            </a:r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C is a larger constant than every </a:t>
            </a:r>
            <a:r>
              <a:rPr lang="en-IN" sz="2000" dirty="0" err="1"/>
              <a:t>ord</a:t>
            </a:r>
            <a:r>
              <a:rPr lang="en-IN" sz="2000" dirty="0"/>
              <a:t>(c</a:t>
            </a:r>
            <a:r>
              <a:rPr lang="en-IN" sz="2000" baseline="-25000" dirty="0"/>
              <a:t>i</a:t>
            </a:r>
            <a:r>
              <a:rPr lang="en-IN" sz="2000" dirty="0" smtClean="0"/>
              <a:t>).</a:t>
            </a:r>
          </a:p>
          <a:p>
            <a:pPr algn="just"/>
            <a:endParaRPr lang="en-AU" sz="2000" dirty="0" smtClean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28" y="2673300"/>
            <a:ext cx="5991076" cy="60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HASH FUNCTIONS - PROPERTIES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A hash table’s size should not be excessively large compared to the number of keys.</a:t>
            </a:r>
          </a:p>
          <a:p>
            <a:pPr algn="just"/>
            <a:r>
              <a:rPr lang="en-AU" sz="2000" dirty="0" smtClean="0"/>
              <a:t>A hash function needs to evenly distribute the keys among the cells of the hash table.</a:t>
            </a:r>
          </a:p>
          <a:p>
            <a:pPr algn="just"/>
            <a:r>
              <a:rPr lang="en-AU" sz="2000" dirty="0" smtClean="0"/>
              <a:t>A hash function should be easy to compute.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78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COLLISIONS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In Hashing, there will arise situations when two or more keys are hashed to the same cell. This phenomenon is called collision.</a:t>
            </a:r>
          </a:p>
          <a:p>
            <a:pPr algn="just"/>
            <a:r>
              <a:rPr lang="en-AU" sz="2000" dirty="0" smtClean="0"/>
              <a:t>So, every hashing scheme should have a collision resolution mechanism.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06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OPEN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Also called: Separate Chaining.</a:t>
            </a:r>
          </a:p>
          <a:p>
            <a:pPr algn="just"/>
            <a:r>
              <a:rPr lang="en-AU" sz="2000" dirty="0" smtClean="0"/>
              <a:t>In this mechanism, keys are stored in linked lists attached to cells of a hash table.</a:t>
            </a:r>
          </a:p>
          <a:p>
            <a:pPr algn="just"/>
            <a:r>
              <a:rPr lang="en-AU" sz="2000" dirty="0" smtClean="0"/>
              <a:t>Each list contains all keys hashed to the cell.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6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SORTING BY COUNTING</a:t>
            </a:r>
            <a:endParaRPr dirty="0"/>
          </a:p>
        </p:txBody>
      </p:sp>
      <p:grpSp>
        <p:nvGrpSpPr>
          <p:cNvPr id="121" name="Shape 121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2" name="Shape 122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72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OPEN HASHING - EXAMPLE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 smtClean="0"/>
              <a:t>Keys:</a:t>
            </a:r>
          </a:p>
          <a:p>
            <a:pPr marL="76200" indent="0" algn="just">
              <a:buNone/>
            </a:pPr>
            <a:r>
              <a:rPr lang="en-AU" sz="2000" dirty="0" smtClean="0"/>
              <a:t>A, FOOL, AND, HIS, MONEY, ARE, SOON, PARTED</a:t>
            </a:r>
          </a:p>
          <a:p>
            <a:pPr marL="76200" indent="0" algn="just">
              <a:buNone/>
            </a:pPr>
            <a:endParaRPr lang="en-AU" sz="2000" dirty="0"/>
          </a:p>
          <a:p>
            <a:pPr marL="76200" indent="0" algn="just">
              <a:buNone/>
            </a:pPr>
            <a:r>
              <a:rPr lang="en-AU" sz="2000" dirty="0" smtClean="0"/>
              <a:t>Hash Function:</a:t>
            </a:r>
          </a:p>
          <a:p>
            <a:pPr marL="76200" indent="0" algn="just">
              <a:buNone/>
            </a:pPr>
            <a:r>
              <a:rPr lang="en-AU" sz="2000" dirty="0" smtClean="0"/>
              <a:t>Add positions of a word’s letters in the alphabet and compute the sum’s remainder by 13.</a:t>
            </a:r>
          </a:p>
          <a:p>
            <a:pPr algn="just"/>
            <a:endParaRPr lang="en-AU" sz="2000" dirty="0" smtClean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45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OPEN HASHING - EXAMPLE</a:t>
            </a:r>
            <a:endParaRPr lang="en-IN" sz="32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5" y="1197044"/>
            <a:ext cx="807832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OPEN HASHING - EXAMPLE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AU" sz="2000" dirty="0" smtClean="0"/>
              <a:t>Load Factor:</a:t>
            </a:r>
          </a:p>
          <a:p>
            <a:pPr marL="76200" indent="0" algn="just">
              <a:buNone/>
            </a:pPr>
            <a:r>
              <a:rPr lang="en-AU" sz="2000" dirty="0" smtClean="0"/>
              <a:t>If the hash function distributes n keys among m cells of the hash table evenly, each list will be n/m keys long.</a:t>
            </a:r>
          </a:p>
          <a:p>
            <a:pPr marL="76200" indent="0" algn="just">
              <a:buNone/>
            </a:pPr>
            <a:endParaRPr lang="en-AU" sz="2000" dirty="0"/>
          </a:p>
          <a:p>
            <a:pPr marL="76200" indent="0" algn="just">
              <a:buNone/>
            </a:pPr>
            <a:r>
              <a:rPr lang="en-AU" sz="2000" dirty="0" smtClean="0"/>
              <a:t>Ratio </a:t>
            </a:r>
            <a:r>
              <a:rPr lang="el-GR" sz="2000" dirty="0" smtClean="0"/>
              <a:t>α</a:t>
            </a:r>
            <a:r>
              <a:rPr lang="en-IN" sz="2000" dirty="0" smtClean="0"/>
              <a:t> = n / m is called the Load Factor of the hash table.</a:t>
            </a:r>
            <a:endParaRPr lang="en-AU" sz="2000" dirty="0" smtClean="0"/>
          </a:p>
          <a:p>
            <a:pPr algn="just"/>
            <a:endParaRPr lang="en-AU" sz="2000" dirty="0" smtClean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1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OPEN HASHING - EXAMPLE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IN" sz="2000" dirty="0" smtClean="0"/>
              <a:t>The average number of pointers inspected in successful searches S and unsuccessful searches U turns out to be:</a:t>
            </a:r>
          </a:p>
          <a:p>
            <a:pPr marL="76200" indent="0" algn="just">
              <a:buNone/>
            </a:pPr>
            <a:endParaRPr lang="en-IN" sz="2000" dirty="0"/>
          </a:p>
          <a:p>
            <a:pPr marL="76200" indent="0" algn="just">
              <a:buNone/>
            </a:pPr>
            <a:r>
              <a:rPr lang="en-IN" sz="2000" dirty="0" smtClean="0"/>
              <a:t>S = 1 + </a:t>
            </a:r>
            <a:r>
              <a:rPr lang="el-GR" sz="2000" dirty="0" smtClean="0"/>
              <a:t>α</a:t>
            </a:r>
            <a:r>
              <a:rPr lang="en-IN" sz="2000" dirty="0" smtClean="0"/>
              <a:t> / 2</a:t>
            </a:r>
          </a:p>
          <a:p>
            <a:pPr marL="76200" indent="0" algn="just">
              <a:buNone/>
            </a:pPr>
            <a:r>
              <a:rPr lang="en-AU" sz="2000" dirty="0" smtClean="0"/>
              <a:t>U = </a:t>
            </a:r>
            <a:r>
              <a:rPr lang="el-GR" sz="2000" dirty="0"/>
              <a:t>α</a:t>
            </a:r>
            <a:endParaRPr lang="en-IN"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6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OPEN HASHING - EXAMPLE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None/>
            </a:pPr>
            <a:r>
              <a:rPr lang="en-IN" sz="2000" dirty="0" smtClean="0"/>
              <a:t>Insertion: Done at the end of a list.</a:t>
            </a:r>
          </a:p>
          <a:p>
            <a:pPr marL="76200" indent="0" algn="just">
              <a:buNone/>
            </a:pPr>
            <a:r>
              <a:rPr lang="en-IN" sz="2000" dirty="0" smtClean="0"/>
              <a:t>Deletion: Search for the key to be deleted and remove it.</a:t>
            </a:r>
          </a:p>
          <a:p>
            <a:pPr marL="76200" indent="0" algn="just">
              <a:buNone/>
            </a:pPr>
            <a:endParaRPr lang="en-IN" sz="2000" dirty="0"/>
          </a:p>
          <a:p>
            <a:pPr marL="76200" indent="0" algn="just">
              <a:buNone/>
            </a:pPr>
            <a:r>
              <a:rPr lang="en-IN" sz="2000" dirty="0" smtClean="0"/>
              <a:t>Both operations have efficiency of </a:t>
            </a:r>
            <a:r>
              <a:rPr lang="el-GR" sz="2000" dirty="0" smtClean="0"/>
              <a:t>Θ</a:t>
            </a:r>
            <a:r>
              <a:rPr lang="en-IN" sz="2000" dirty="0" smtClean="0"/>
              <a:t>(1).</a:t>
            </a:r>
          </a:p>
          <a:p>
            <a:pPr marL="76200" indent="0" algn="just">
              <a:buNone/>
            </a:pPr>
            <a:endParaRPr lang="en-IN"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6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CLOSED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All keys are stored in the hash table itself without the use of linked lists.</a:t>
            </a:r>
          </a:p>
          <a:p>
            <a:pPr algn="just"/>
            <a:r>
              <a:rPr lang="en-AU" sz="2000" dirty="0" smtClean="0"/>
              <a:t>Different strategies can be employed for collision resolution.</a:t>
            </a:r>
          </a:p>
          <a:p>
            <a:pPr algn="just"/>
            <a:r>
              <a:rPr lang="en-AU" sz="2000" dirty="0" smtClean="0"/>
              <a:t>The simplest one is Linear Probing.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2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CLOSED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If a collision occurs, check the cell following the one where collision occurs. </a:t>
            </a:r>
          </a:p>
          <a:p>
            <a:pPr algn="just"/>
            <a:r>
              <a:rPr lang="en-AU" sz="2000" dirty="0" smtClean="0"/>
              <a:t>If it is empty, insert the element there.</a:t>
            </a:r>
          </a:p>
          <a:p>
            <a:pPr algn="just"/>
            <a:r>
              <a:rPr lang="en-AU" sz="2000" dirty="0" smtClean="0"/>
              <a:t>If it is already occupied, check the cell following this one and so on.</a:t>
            </a:r>
          </a:p>
          <a:p>
            <a:pPr algn="just"/>
            <a:r>
              <a:rPr lang="en-AU" sz="2000" dirty="0" smtClean="0"/>
              <a:t>If the end of the table is reached, the search is wrapped to the beginning of the table.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32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CLOSED HASHING - EXAMPLE</a:t>
            </a:r>
            <a:endParaRPr lang="en-IN" sz="32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0" y="1031885"/>
            <a:ext cx="6827080" cy="324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CLOSED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Search and Insertion operations are straightforward.</a:t>
            </a:r>
          </a:p>
          <a:p>
            <a:pPr algn="just"/>
            <a:r>
              <a:rPr lang="en-AU" sz="2000" dirty="0" smtClean="0"/>
              <a:t>If we delete a key from the hash table, we will be unable to find other keys which are hashed to this cell but stored elsewhere because of Linear Probing.</a:t>
            </a:r>
          </a:p>
          <a:p>
            <a:pPr algn="just"/>
            <a:r>
              <a:rPr lang="en-AU" sz="2000" dirty="0" smtClean="0"/>
              <a:t>Solution: Lazy Deletion – Mark previously occupied locations by a special symbol to distinguish them from locations that have not been occupied.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8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CLOSED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Number of successful searches (S) and number of unsuccessful searches (U):</a:t>
            </a:r>
          </a:p>
          <a:p>
            <a:pPr algn="just"/>
            <a:endParaRPr lang="en-AU" sz="2000" dirty="0" smtClean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81" y="2181170"/>
            <a:ext cx="457263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THE IDEA</a:t>
            </a:r>
            <a:endParaRPr sz="28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2000" dirty="0" smtClean="0"/>
              <a:t>Example of applying </a:t>
            </a:r>
            <a:r>
              <a:rPr lang="en-AU" sz="2000" b="1" i="1" dirty="0" smtClean="0">
                <a:solidFill>
                  <a:srgbClr val="92D050"/>
                </a:solidFill>
              </a:rPr>
              <a:t>Input Enhancement</a:t>
            </a:r>
            <a:r>
              <a:rPr lang="en-AU" sz="2000" dirty="0" smtClean="0"/>
              <a:t>.</a:t>
            </a:r>
          </a:p>
          <a:p>
            <a:pPr lvl="0"/>
            <a:r>
              <a:rPr lang="en-AU" sz="2000" dirty="0" smtClean="0"/>
              <a:t>For each element ‘</a:t>
            </a:r>
            <a:r>
              <a:rPr lang="en-AU" sz="2000" b="1" dirty="0" smtClean="0">
                <a:solidFill>
                  <a:srgbClr val="92D050"/>
                </a:solidFill>
              </a:rPr>
              <a:t>X</a:t>
            </a:r>
            <a:r>
              <a:rPr lang="en-AU" sz="2000" dirty="0" smtClean="0"/>
              <a:t>’ of a list to be sorted, count the total number of elements in the list less </a:t>
            </a:r>
            <a:r>
              <a:rPr lang="en-AU" sz="2000" dirty="0"/>
              <a:t>than ‘</a:t>
            </a:r>
            <a:r>
              <a:rPr lang="en-AU" sz="2000" b="1" dirty="0">
                <a:solidFill>
                  <a:srgbClr val="92D050"/>
                </a:solidFill>
              </a:rPr>
              <a:t>X</a:t>
            </a:r>
            <a:r>
              <a:rPr lang="en-AU" sz="2000" dirty="0" smtClean="0"/>
              <a:t>’.</a:t>
            </a:r>
          </a:p>
          <a:p>
            <a:pPr lvl="0"/>
            <a:r>
              <a:rPr lang="en-AU" sz="2000" dirty="0" smtClean="0"/>
              <a:t>Record these results in a table.</a:t>
            </a:r>
          </a:p>
          <a:p>
            <a:pPr lvl="0"/>
            <a:r>
              <a:rPr lang="en-AU" sz="2000" dirty="0" smtClean="0"/>
              <a:t>These numbers will indicate the positions of the elements in the sorted list.</a:t>
            </a:r>
          </a:p>
          <a:p>
            <a:pPr lvl="0"/>
            <a:endParaRPr lang="en-AU" sz="2000" dirty="0"/>
          </a:p>
          <a:p>
            <a:pPr lvl="0"/>
            <a:endParaRPr lang="en-AU" sz="2000" dirty="0" smtClean="0"/>
          </a:p>
          <a:p>
            <a:pPr lvl="0"/>
            <a:endParaRPr sz="20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58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CLOSED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Linear Probing leads to a problem called Clustering.</a:t>
            </a:r>
          </a:p>
          <a:p>
            <a:pPr algn="just"/>
            <a:r>
              <a:rPr lang="en-AU" sz="2000" dirty="0" smtClean="0"/>
              <a:t>A cluster in linear probing is a sequence of contiguously occupied cells.</a:t>
            </a:r>
          </a:p>
          <a:p>
            <a:pPr algn="just"/>
            <a:r>
              <a:rPr lang="en-AU" sz="2000" dirty="0" smtClean="0"/>
              <a:t>Clusters make dictionary operations less efficient.</a:t>
            </a:r>
          </a:p>
          <a:p>
            <a:pPr algn="just"/>
            <a:r>
              <a:rPr lang="en-AU" sz="2000" dirty="0" smtClean="0"/>
              <a:t>As clusters increase, the probability that a new element will be added to the cluster increases.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43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DOUBLE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In Double Hashing, we use another hash function s(K) to determine a fixed increment for the probing sequence to be used after a collision at location l = h (k):</a:t>
            </a:r>
          </a:p>
          <a:p>
            <a:pPr algn="just"/>
            <a:endParaRPr lang="en-AU" sz="2000" dirty="0"/>
          </a:p>
          <a:p>
            <a:pPr algn="just"/>
            <a:endParaRPr lang="en-AU" sz="2000" dirty="0" smtClean="0"/>
          </a:p>
          <a:p>
            <a:pPr algn="just"/>
            <a:r>
              <a:rPr lang="en-AU" sz="2000" dirty="0" smtClean="0"/>
              <a:t>To guarantee that every location in the table is probed by the above sequence, the increment s(K) and table size m must be relatively prime.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18" y="2673300"/>
            <a:ext cx="440116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5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DOUBLE HASHING</a:t>
            </a:r>
            <a:endParaRPr lang="en-IN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AU" sz="2000" dirty="0" smtClean="0"/>
              <a:t>Double hashing will lead to a problem when the table gets close to being full.</a:t>
            </a:r>
          </a:p>
          <a:p>
            <a:pPr algn="just"/>
            <a:r>
              <a:rPr lang="en-AU" sz="2000" dirty="0" smtClean="0"/>
              <a:t>Solution to this is Rehashing: All the current keys are scanned and moved to a new table.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THE ALGORITHM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0" y="1047139"/>
            <a:ext cx="6787902" cy="330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7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AN EXAMPLE</a:t>
            </a:r>
            <a:endParaRPr sz="2800" dirty="0"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6" y="1118647"/>
            <a:ext cx="6363588" cy="3267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3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2402</Words>
  <Application>Microsoft Office PowerPoint</Application>
  <PresentationFormat>On-screen Show (16:9)</PresentationFormat>
  <Paragraphs>307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Wingdings</vt:lpstr>
      <vt:lpstr>Encode Sans</vt:lpstr>
      <vt:lpstr>Encode Sans ExtraLight</vt:lpstr>
      <vt:lpstr>Laertes template</vt:lpstr>
      <vt:lpstr>SPACE AND TIME TRADE OFFS</vt:lpstr>
      <vt:lpstr>PowerPoint Presentation</vt:lpstr>
      <vt:lpstr>WHAT IS SPACE – TIME TRADE OFF?</vt:lpstr>
      <vt:lpstr>WHAT IS SPACE – TIME TRADE OFF?</vt:lpstr>
      <vt:lpstr>WHAT IS SPACE – TIME TRADE OFF?</vt:lpstr>
      <vt:lpstr>SORTING BY COUNTING</vt:lpstr>
      <vt:lpstr>THE IDEA</vt:lpstr>
      <vt:lpstr>THE ALGORITHM</vt:lpstr>
      <vt:lpstr>AN EXAMPLE</vt:lpstr>
      <vt:lpstr>TIME EFFICIENCY</vt:lpstr>
      <vt:lpstr>VARIATION - DISTRIBUTION COUNTING </vt:lpstr>
      <vt:lpstr>THE ALGORITHM</vt:lpstr>
      <vt:lpstr>AN EXAMPLE</vt:lpstr>
      <vt:lpstr>AN EXAMPLE</vt:lpstr>
      <vt:lpstr>INPUT ENHANCEMENT IN STRING MATCHING</vt:lpstr>
      <vt:lpstr>STRING MATCHING PROBLEM</vt:lpstr>
      <vt:lpstr>INPUT ENHANCEMENT IN STRING MATCHING PROBLEM</vt:lpstr>
      <vt:lpstr>HORSPOOL’S ALGORITHM</vt:lpstr>
      <vt:lpstr>HORSPOOL’S ALGORITHM</vt:lpstr>
      <vt:lpstr>HORSPOOL’S ALGORITHM – CASE 1</vt:lpstr>
      <vt:lpstr>HORSPOOL’S ALGORITHM – CASE 2</vt:lpstr>
      <vt:lpstr>HORSPOOL’S ALGORITHM – CASE 3</vt:lpstr>
      <vt:lpstr>HORSPOOL’S ALGORITHM – CASE 4</vt:lpstr>
      <vt:lpstr>HORSPOOL’S ALGORITHM</vt:lpstr>
      <vt:lpstr>HORSPOOL’S ALGORITHM – SHIFT TABLE GENERATION</vt:lpstr>
      <vt:lpstr>HORSPOOL’S ALGORITHM – MATCHING</vt:lpstr>
      <vt:lpstr>HORSPOOL’S ALGORITHM – EXAMPLE</vt:lpstr>
      <vt:lpstr>HORSPOOL’S ALGORITHM – EXAMPLE</vt:lpstr>
      <vt:lpstr>HORSPOOL’S ALGORITHM - EFFICIENCY</vt:lpstr>
      <vt:lpstr>BOYER – MOORE ALGORITHM</vt:lpstr>
      <vt:lpstr>BOYER – MOORE ALGORITHM</vt:lpstr>
      <vt:lpstr>BOYER – MOORE ALGORITHM</vt:lpstr>
      <vt:lpstr>BAD SYMBOL SHIFT</vt:lpstr>
      <vt:lpstr>BAD SYMBOL SHIFT</vt:lpstr>
      <vt:lpstr>BAD SYMBOL SHIFT</vt:lpstr>
      <vt:lpstr>BAD SYMBOL SHIFT - SUMMARY</vt:lpstr>
      <vt:lpstr>GOOD SUFFIX SHIFT</vt:lpstr>
      <vt:lpstr>GOOD SUFFIX SHIFT</vt:lpstr>
      <vt:lpstr>GOOD SUFFIX SHIFT</vt:lpstr>
      <vt:lpstr>GOOD SUFFIX SHIFT</vt:lpstr>
      <vt:lpstr>GOOD SUFFIX SHIFT</vt:lpstr>
      <vt:lpstr>THE ALGORITHM</vt:lpstr>
      <vt:lpstr>THE ALGORITHM</vt:lpstr>
      <vt:lpstr>THE ALGORITHM</vt:lpstr>
      <vt:lpstr>THE EXAMPLE</vt:lpstr>
      <vt:lpstr>THE EXAMPLE</vt:lpstr>
      <vt:lpstr>THE EXAMPLE</vt:lpstr>
      <vt:lpstr>THE EFFICIENCY</vt:lpstr>
      <vt:lpstr>#######</vt:lpstr>
      <vt:lpstr>HASHING</vt:lpstr>
      <vt:lpstr>DICTIONARY</vt:lpstr>
      <vt:lpstr>DICTIONARY</vt:lpstr>
      <vt:lpstr>HASHING</vt:lpstr>
      <vt:lpstr>HASHING</vt:lpstr>
      <vt:lpstr>HASHING - EXAMPLE</vt:lpstr>
      <vt:lpstr>HASHING - EXAMPLE</vt:lpstr>
      <vt:lpstr>HASH FUNCTIONS - PROPERTIES</vt:lpstr>
      <vt:lpstr>COLLISIONS</vt:lpstr>
      <vt:lpstr>OPEN HASHING</vt:lpstr>
      <vt:lpstr>OPEN HASHING - EXAMPLE</vt:lpstr>
      <vt:lpstr>OPEN HASHING - EXAMPLE</vt:lpstr>
      <vt:lpstr>OPEN HASHING - EXAMPLE</vt:lpstr>
      <vt:lpstr>OPEN HASHING - EXAMPLE</vt:lpstr>
      <vt:lpstr>OPEN HASHING - EXAMPLE</vt:lpstr>
      <vt:lpstr>CLOSED HASHING</vt:lpstr>
      <vt:lpstr>CLOSED HASHING</vt:lpstr>
      <vt:lpstr>CLOSED HASHING - EXAMPLE</vt:lpstr>
      <vt:lpstr>CLOSED HASHING</vt:lpstr>
      <vt:lpstr>CLOSED HASHING</vt:lpstr>
      <vt:lpstr>CLOSED HASHING</vt:lpstr>
      <vt:lpstr>DOUBLE HASHING</vt:lpstr>
      <vt:lpstr>DOUBLE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Chetan Prabhakar</dc:creator>
  <cp:lastModifiedBy>Chetan Prabhakar</cp:lastModifiedBy>
  <cp:revision>97</cp:revision>
  <dcterms:modified xsi:type="dcterms:W3CDTF">2018-03-23T08:02:01Z</dcterms:modified>
</cp:coreProperties>
</file>