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9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8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9" r:id="rId47"/>
    <p:sldId id="308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A63E-439A-4194-9399-5A6AB56A753C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926D-43C3-414A-9371-BD90AA4B3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61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A63E-439A-4194-9399-5A6AB56A753C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926D-43C3-414A-9371-BD90AA4B3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91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A63E-439A-4194-9399-5A6AB56A753C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926D-43C3-414A-9371-BD90AA4B3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26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A63E-439A-4194-9399-5A6AB56A753C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926D-43C3-414A-9371-BD90AA4B3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48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A63E-439A-4194-9399-5A6AB56A753C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926D-43C3-414A-9371-BD90AA4B3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2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A63E-439A-4194-9399-5A6AB56A753C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926D-43C3-414A-9371-BD90AA4B3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84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A63E-439A-4194-9399-5A6AB56A753C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926D-43C3-414A-9371-BD90AA4B3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30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A63E-439A-4194-9399-5A6AB56A753C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926D-43C3-414A-9371-BD90AA4B3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51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A63E-439A-4194-9399-5A6AB56A753C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926D-43C3-414A-9371-BD90AA4B3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52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A63E-439A-4194-9399-5A6AB56A753C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926D-43C3-414A-9371-BD90AA4B3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33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A63E-439A-4194-9399-5A6AB56A753C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926D-43C3-414A-9371-BD90AA4B3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38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DA63E-439A-4194-9399-5A6AB56A753C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926D-43C3-414A-9371-BD90AA4B3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94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145" y="2106036"/>
            <a:ext cx="9144000" cy="2387600"/>
          </a:xfrm>
        </p:spPr>
        <p:txBody>
          <a:bodyPr>
            <a:noAutofit/>
          </a:bodyPr>
          <a:lstStyle/>
          <a:p>
            <a:r>
              <a:rPr lang="en-IN" sz="13800" b="1" dirty="0" smtClean="0">
                <a:solidFill>
                  <a:schemeClr val="accent3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UNIT 5</a:t>
            </a:r>
            <a:endParaRPr lang="en-IN" sz="13800" b="1" dirty="0">
              <a:solidFill>
                <a:schemeClr val="accent3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673" y="193964"/>
            <a:ext cx="11762509" cy="64839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241963" y="2106036"/>
            <a:ext cx="57219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00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UNIT 5</a:t>
            </a:r>
            <a:endParaRPr lang="en-IN" sz="138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PRIM’S ALGORITHM - IDEA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Prim's algorithm constructs a minimum spanning tree through a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sequence of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expanding subtrees. </a:t>
            </a:r>
            <a:endParaRPr lang="en-AU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initial subtree in such a sequence consists of a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single vertex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selected arbitrarily from the set </a:t>
            </a:r>
            <a:r>
              <a:rPr lang="en-AU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the graph's vertices. </a:t>
            </a:r>
            <a:endParaRPr lang="en-AU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On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iteration, we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expand the current tree in the greedy manner by simply attaching to it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nearest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vertex </a:t>
            </a:r>
            <a:r>
              <a:rPr lang="en-AU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not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that tree. </a:t>
            </a:r>
            <a:endParaRPr lang="en-AU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By the nearest vertex, we mean a vertex not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the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tree connected to a vertex in the tree by an edge of the smallest weight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 Ties can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be broken arbitrarily.) </a:t>
            </a:r>
            <a:endParaRPr lang="en-AU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8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PRIM’S ALGORITHM - IDEA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algorithm stops after all the graph's vertices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have been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included in the tree being constructed. </a:t>
            </a:r>
            <a:endParaRPr lang="en-AU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Since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algorithm expands a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tree by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exactly one vertex on each of its iterations, the total number of such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iterations is </a:t>
            </a:r>
            <a:r>
              <a:rPr lang="en-AU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- 1, where </a:t>
            </a:r>
            <a:r>
              <a:rPr lang="en-AU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the number of vertices in the graph.</a:t>
            </a:r>
            <a:endParaRPr lang="en-IN" sz="3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4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PRIM’S ALGORITHM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79533" cy="4944316"/>
          </a:xfrm>
        </p:spPr>
      </p:pic>
    </p:spTree>
    <p:extLst>
      <p:ext uri="{BB962C8B-B14F-4D97-AF65-F5344CB8AC3E}">
        <p14:creationId xmlns:p14="http://schemas.microsoft.com/office/powerpoint/2010/main" val="23141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PRIM’S ALGORITHM - IDEA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nature of Prim's algorithm makes it necessary to provide each vertex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not in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current tree with the information about the shortest edge connecting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vertex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a tree vertex. </a:t>
            </a:r>
            <a:endParaRPr lang="en-AU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AU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 provide such information by attaching two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labels to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vertex: the name of the nearest tree vertex and the length (the weight) of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corresponding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edge. </a:t>
            </a:r>
            <a:endParaRPr lang="en-AU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AU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Vertices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that are not adjacent to any of the tree vertices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 be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given the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label </a:t>
            </a:r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 </a:t>
            </a:r>
            <a:r>
              <a:rPr lang="en-IN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∞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indicating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their "infinite" distance to the tree vertices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a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null label for the name of the nearest tree vertex. </a:t>
            </a:r>
            <a:endParaRPr lang="en-AU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AU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0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PRIM’S ALGORITHM - IDEA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Alternatively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we can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split the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vertices that are not in the tree into two sets, the "fringe" and the "unseen."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fringe contains only the vertices that are not in the tree but are adjacent to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at least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one tree vertex. </a:t>
            </a:r>
            <a:endParaRPr lang="en-AU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These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are the candidates from which the next tree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vertex is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selected. The unseen vertices are all the other vertices of the graph,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called "unseen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" because they are yet to be affected by the algorithm.) </a:t>
            </a:r>
            <a:endParaRPr lang="en-AU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With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such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labels, finding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next vertex to be added to the current tree 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= 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(V</a:t>
            </a:r>
            <a:r>
              <a:rPr lang="en-AU" sz="2400" i="1" baseline="-25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AU" sz="24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</a:t>
            </a:r>
            <a:r>
              <a:rPr lang="en-AU" sz="2400" i="1" baseline="-25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en-AU" sz="24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becomes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 simple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 of finding a vertex with the smallest distance label in the set 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V- </a:t>
            </a:r>
            <a:r>
              <a:rPr lang="en-AU" sz="24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</a:t>
            </a:r>
            <a:r>
              <a:rPr lang="en-AU" sz="2400" i="1" baseline="-25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en-AU" sz="24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en-AU" sz="24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Ties can be broken arbitrarily.</a:t>
            </a:r>
            <a:endParaRPr lang="en-IN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PRIM’S ALGORITHM - IDEA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U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After we have identified a vertex </a:t>
            </a:r>
            <a:r>
              <a:rPr lang="en-AU" sz="32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u* </a:t>
            </a:r>
            <a:r>
              <a:rPr lang="en-AU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be added to the tree, we need to </a:t>
            </a:r>
            <a:r>
              <a:rPr lang="en-AU" sz="3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perform </a:t>
            </a:r>
            <a:r>
              <a:rPr lang="en-IN" sz="3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two </a:t>
            </a:r>
            <a:r>
              <a:rPr lang="en-IN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operations: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Move </a:t>
            </a:r>
            <a:r>
              <a:rPr lang="en-AU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u* </a:t>
            </a:r>
            <a:r>
              <a:rPr lang="en-AU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from the set </a:t>
            </a:r>
            <a:r>
              <a:rPr lang="en-AU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 </a:t>
            </a:r>
            <a:r>
              <a:rPr lang="en-AU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 </a:t>
            </a:r>
            <a:r>
              <a:rPr lang="en-AU" sz="28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</a:t>
            </a:r>
            <a:r>
              <a:rPr lang="en-AU" sz="2800" i="1" baseline="-25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en-AU" sz="28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the set of tree vertices </a:t>
            </a:r>
            <a:r>
              <a:rPr lang="en-AU" sz="28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</a:t>
            </a:r>
            <a:r>
              <a:rPr lang="en-AU" sz="2800" i="1" baseline="-25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en-AU" sz="28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en-AU" sz="28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</a:t>
            </a:r>
            <a:r>
              <a:rPr lang="en-AU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remaining vertex </a:t>
            </a:r>
            <a:r>
              <a:rPr lang="en-AU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 </a:t>
            </a:r>
            <a:r>
              <a:rPr lang="en-AU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</a:t>
            </a:r>
            <a:r>
              <a:rPr lang="en-AU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 </a:t>
            </a:r>
            <a:r>
              <a:rPr lang="en-AU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 </a:t>
            </a:r>
            <a:r>
              <a:rPr lang="en-AU" sz="28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</a:t>
            </a:r>
            <a:r>
              <a:rPr lang="en-AU" sz="2800" i="1" baseline="-25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en-AU" sz="28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that is connected to </a:t>
            </a:r>
            <a:r>
              <a:rPr lang="en-AU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u* </a:t>
            </a:r>
            <a:r>
              <a:rPr lang="en-AU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by a </a:t>
            </a:r>
            <a:r>
              <a:rPr lang="en-AU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shorter edge </a:t>
            </a:r>
            <a:r>
              <a:rPr lang="en-AU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than the </a:t>
            </a:r>
            <a:r>
              <a:rPr lang="en-AU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u's </a:t>
            </a:r>
            <a:r>
              <a:rPr lang="en-AU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current distance label, update its labels by </a:t>
            </a:r>
            <a:r>
              <a:rPr lang="en-AU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u* </a:t>
            </a:r>
            <a:r>
              <a:rPr lang="en-AU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the </a:t>
            </a:r>
            <a:r>
              <a:rPr lang="en-AU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weight of </a:t>
            </a:r>
            <a:r>
              <a:rPr lang="en-AU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edge between </a:t>
            </a:r>
            <a:r>
              <a:rPr lang="en-AU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u* </a:t>
            </a:r>
            <a:r>
              <a:rPr lang="en-AU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</a:t>
            </a:r>
            <a:r>
              <a:rPr lang="en-AU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u, </a:t>
            </a:r>
            <a:r>
              <a:rPr lang="en-AU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respectively.</a:t>
            </a:r>
            <a:endParaRPr lang="en-IN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PRIM’S ALGORITHM - EXAMPLE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90" y="2164622"/>
            <a:ext cx="5865820" cy="3035820"/>
          </a:xfrm>
        </p:spPr>
      </p:pic>
    </p:spTree>
    <p:extLst>
      <p:ext uri="{BB962C8B-B14F-4D97-AF65-F5344CB8AC3E}">
        <p14:creationId xmlns:p14="http://schemas.microsoft.com/office/powerpoint/2010/main" val="313033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PRIM’S ALGORITHM - EXAMPLE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95"/>
          <a:stretch/>
        </p:blipFill>
        <p:spPr>
          <a:xfrm>
            <a:off x="1983497" y="1690688"/>
            <a:ext cx="8225005" cy="4377602"/>
          </a:xfrm>
        </p:spPr>
      </p:pic>
    </p:spTree>
    <p:extLst>
      <p:ext uri="{BB962C8B-B14F-4D97-AF65-F5344CB8AC3E}">
        <p14:creationId xmlns:p14="http://schemas.microsoft.com/office/powerpoint/2010/main" val="245015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PRIM’S ALGORITHM - EXAMPLE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t="55210" r="-334" b="-243"/>
          <a:stretch/>
        </p:blipFill>
        <p:spPr>
          <a:xfrm>
            <a:off x="1354446" y="2526953"/>
            <a:ext cx="9483108" cy="3513628"/>
          </a:xfrm>
        </p:spPr>
      </p:pic>
    </p:spTree>
    <p:extLst>
      <p:ext uri="{BB962C8B-B14F-4D97-AF65-F5344CB8AC3E}">
        <p14:creationId xmlns:p14="http://schemas.microsoft.com/office/powerpoint/2010/main" val="11236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PRIM’S ALGORITHM - EXAMPLE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09" y="2507940"/>
            <a:ext cx="9049381" cy="2368859"/>
          </a:xfrm>
        </p:spPr>
      </p:pic>
    </p:spTree>
    <p:extLst>
      <p:ext uri="{BB962C8B-B14F-4D97-AF65-F5344CB8AC3E}">
        <p14:creationId xmlns:p14="http://schemas.microsoft.com/office/powerpoint/2010/main" val="29048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04938"/>
            <a:ext cx="10515600" cy="2852737"/>
          </a:xfrm>
        </p:spPr>
        <p:txBody>
          <a:bodyPr>
            <a:noAutofit/>
          </a:bodyPr>
          <a:lstStyle/>
          <a:p>
            <a:pPr algn="ctr"/>
            <a:r>
              <a:rPr lang="en-IN" sz="9600" b="1" dirty="0" smtClean="0">
                <a:solidFill>
                  <a:schemeClr val="accent3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Greedy Technique</a:t>
            </a:r>
            <a:endParaRPr lang="en-IN" sz="9600" b="1" dirty="0">
              <a:solidFill>
                <a:schemeClr val="accent3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2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PRIM’S ALGORITHM - EXAMPLE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39" y="1825625"/>
            <a:ext cx="5370322" cy="4351338"/>
          </a:xfrm>
        </p:spPr>
      </p:pic>
    </p:spTree>
    <p:extLst>
      <p:ext uri="{BB962C8B-B14F-4D97-AF65-F5344CB8AC3E}">
        <p14:creationId xmlns:p14="http://schemas.microsoft.com/office/powerpoint/2010/main" val="18705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PRIM’S ALGORITHM – PROOF OF CORRECTNESS</a:t>
            </a:r>
            <a:endParaRPr lang="en-IN" sz="48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Let us prove by induction that each of the subtrees </a:t>
            </a:r>
            <a:r>
              <a:rPr lang="en-AU" sz="24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en-AU" sz="2400" i="1" baseline="-25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</a:t>
            </a:r>
            <a:r>
              <a:rPr lang="en-AU" sz="24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AU" sz="24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</a:t>
            </a:r>
            <a:r>
              <a:rPr lang="en-AU" sz="24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= 0, ... , 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n-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1, generated by Prim's algorithm is a part (i.e., a subgraph) of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some minimum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spanning tree. </a:t>
            </a:r>
            <a:endParaRPr lang="en-AU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immediately implies, of course, that the last tree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</a:t>
            </a:r>
            <a:r>
              <a:rPr lang="en-AU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</a:t>
            </a:r>
            <a:r>
              <a:rPr lang="en-AU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sequence, </a:t>
            </a:r>
            <a:r>
              <a:rPr lang="en-AU" sz="24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en-AU" sz="2400" b="1" i="1" baseline="-25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n-1</a:t>
            </a:r>
            <a:r>
              <a:rPr lang="en-AU" sz="24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AU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a minimum spanning tree itself because it contains all </a:t>
            </a:r>
            <a:r>
              <a:rPr lang="en-AU" sz="24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vertices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the graph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basis of the induction is trivial, since 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en-AU" sz="2400" i="1" baseline="-25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0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consists of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 single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vertex and hence must be a part of any minimum spanning tree. </a:t>
            </a:r>
            <a:endParaRPr lang="en-AU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the </a:t>
            </a:r>
            <a:r>
              <a:rPr lang="en-AU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inductive </a:t>
            </a:r>
            <a:r>
              <a:rPr lang="en-AU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step, let us assume that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en-AU" sz="2400" baseline="-25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i-1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part of some minimum spanning tree </a:t>
            </a:r>
            <a:r>
              <a:rPr lang="en-AU" sz="24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need to prove that </a:t>
            </a:r>
            <a:r>
              <a:rPr lang="en-AU" sz="24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en-AU" sz="2400" i="1" baseline="-25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</a:t>
            </a:r>
            <a:r>
              <a:rPr lang="en-AU" sz="24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generated from </a:t>
            </a:r>
            <a:r>
              <a:rPr lang="en-AU" sz="24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en-AU" sz="2400" i="1" baseline="-25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i-1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by Prim's algorithm, is also a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part of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minimum spanning tree.</a:t>
            </a:r>
            <a:endParaRPr lang="en-IN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7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PRIM’S ALGORITHM – PROOF OF CORRECTNESS</a:t>
            </a:r>
            <a:endParaRPr lang="en-IN" sz="48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prove this by contradiction by assuming that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no minimum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spanning tree of the graph can contain </a:t>
            </a:r>
            <a:r>
              <a:rPr lang="en-AU" sz="24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en-AU" sz="2400" i="1" baseline="-25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</a:t>
            </a:r>
            <a:r>
              <a:rPr lang="en-AU" sz="24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Let 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</a:t>
            </a:r>
            <a:r>
              <a:rPr lang="en-AU" sz="2400" i="1" baseline="-25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=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AU" sz="24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u)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be the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minimum weight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edge from a vertex in </a:t>
            </a:r>
            <a:r>
              <a:rPr lang="en-AU" sz="24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en-AU" sz="2400" i="1" baseline="-25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i-</a:t>
            </a:r>
            <a:r>
              <a:rPr lang="en-AU" sz="2400" baseline="-25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a vertex not in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en-AU" sz="2400" baseline="-25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i-1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used by Prim's algorithm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expand T</a:t>
            </a:r>
            <a:r>
              <a:rPr lang="en-AU" sz="2400" baseline="-25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i-1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sz="2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toT</a:t>
            </a:r>
            <a:r>
              <a:rPr lang="en-AU" sz="2400" baseline="-25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</a:t>
            </a:r>
            <a:r>
              <a:rPr lang="en-AU" sz="24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By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our assumption, 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</a:t>
            </a:r>
            <a:r>
              <a:rPr lang="en-AU" sz="2400" i="1" baseline="-25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cannot belong to the minimum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spanning tree 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T.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Therefore, if we add </a:t>
            </a:r>
            <a:r>
              <a:rPr lang="en-AU" sz="24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</a:t>
            </a:r>
            <a:r>
              <a:rPr lang="en-AU" sz="2400" i="1" baseline="-25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en-AU" sz="24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T,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cycle must be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formed.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addition to edge 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</a:t>
            </a:r>
            <a:r>
              <a:rPr lang="en-AU" sz="2400" i="1" baseline="-25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= 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(v, u),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cycle must contain another edge 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(v', u</a:t>
            </a:r>
            <a:r>
              <a:rPr lang="en-AU" sz="24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')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connecting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vertex 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v'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belonging to T</a:t>
            </a:r>
            <a:r>
              <a:rPr lang="en-AU" sz="2400" baseline="-25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i-1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a vertex 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u'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that is not in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en-AU" sz="2400" baseline="-25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i-1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It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possible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that </a:t>
            </a:r>
            <a:r>
              <a:rPr lang="en-AU" sz="24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'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coincides with 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or 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u'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coincides with 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but not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both. </a:t>
            </a:r>
          </a:p>
        </p:txBody>
      </p:sp>
    </p:spTree>
    <p:extLst>
      <p:ext uri="{BB962C8B-B14F-4D97-AF65-F5344CB8AC3E}">
        <p14:creationId xmlns:p14="http://schemas.microsoft.com/office/powerpoint/2010/main" val="26664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PRIM’S ALGORITHM – PROOF OF CORRECTNESS</a:t>
            </a:r>
            <a:endParaRPr lang="en-IN" sz="48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now delete the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edge </a:t>
            </a:r>
            <a:r>
              <a:rPr lang="en-AU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(v</a:t>
            </a:r>
            <a:r>
              <a:rPr lang="en-AU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', u')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from this cycle, we obtain another spanning tree of the entire graph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whose weight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less than or equal to the weight </a:t>
            </a:r>
            <a:r>
              <a:rPr lang="en-AU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T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since the weight of </a:t>
            </a:r>
            <a:r>
              <a:rPr lang="en-AU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e1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less than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or equal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the weight of ( </a:t>
            </a:r>
            <a:r>
              <a:rPr lang="en-AU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v', u'). </a:t>
            </a:r>
            <a:endParaRPr lang="en-AU" i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Hence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this spanning tree is a minimum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spanning </a:t>
            </a:r>
            <a:r>
              <a:rPr lang="en-AU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tree</a:t>
            </a:r>
            <a:r>
              <a:rPr lang="en-AU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which contradicts the assumption that no minimum spanning tree </a:t>
            </a:r>
            <a:r>
              <a:rPr lang="en-AU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contains </a:t>
            </a:r>
            <a:r>
              <a:rPr lang="en-IN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en-IN" i="1" baseline="-25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</a:t>
            </a:r>
            <a:r>
              <a:rPr lang="en-IN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en-IN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PRIM’S ALGORITHM – EFFICIENCY</a:t>
            </a:r>
            <a:endParaRPr lang="en-IN" sz="54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graph is represented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by its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weight matrix and the priority queue is implemented as an unordered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array, the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algorithm's running time will be in </a:t>
            </a:r>
            <a:r>
              <a:rPr lang="el-G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Θ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(|V|</a:t>
            </a:r>
            <a:r>
              <a:rPr lang="en-AU" baseline="30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a graph is represented by its adjacency lists and the priority queue is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implemented as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min-heap, the running time of the algorithm is in </a:t>
            </a:r>
            <a:r>
              <a:rPr lang="el-G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Θ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(|</a:t>
            </a:r>
            <a:r>
              <a:rPr lang="en-AU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|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log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|</a:t>
            </a:r>
            <a:r>
              <a:rPr lang="en-AU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V|).</a:t>
            </a:r>
            <a:endParaRPr lang="en-IN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16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KRUSKAL’S ALGORITHM - IDEA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algorithm begins by sorting the graph's edges in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non decreasing order of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their weights. </a:t>
            </a:r>
            <a:endParaRPr lang="en-AU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Then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starting with the empty subgraph, it scans this sorted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list adding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next edge on the list to the current sub graph if such an inclusion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does not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cycle and simply skipping the edge otherwise.</a:t>
            </a:r>
            <a:endParaRPr lang="en-AU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5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KRUSKAL’S ALGORITHM - IDEA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algorithm begins by sorting the graph's edges in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non decreasing order of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their weights. </a:t>
            </a:r>
            <a:endParaRPr lang="en-AU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Then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starting with the empty subgraph, it scans this sorted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list adding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next edge on the list to the current sub graph if such an inclusion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does not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cycle and simply skipping the edge otherwise.</a:t>
            </a:r>
            <a:endParaRPr lang="en-AU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KRUSKAL’S ALGORITHM - IDEA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2286"/>
            <a:ext cx="8633898" cy="4177692"/>
          </a:xfrm>
        </p:spPr>
      </p:pic>
    </p:spTree>
    <p:extLst>
      <p:ext uri="{BB962C8B-B14F-4D97-AF65-F5344CB8AC3E}">
        <p14:creationId xmlns:p14="http://schemas.microsoft.com/office/powerpoint/2010/main" val="30487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KRUSKAL’S ALGORITHM – PROOF OF CORRECTNESS</a:t>
            </a:r>
            <a:endParaRPr lang="en-IN" sz="48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correctness of Kruskal's algorithm can be proved by repeating the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essential steps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the proof of Prim's algorithm given in the previous section.</a:t>
            </a:r>
            <a:endParaRPr lang="en-IN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KRUSKAL’S ALGORITHM – EXAMPLE</a:t>
            </a:r>
            <a:endParaRPr lang="en-IN" sz="48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08" y="2164621"/>
            <a:ext cx="6669384" cy="3451699"/>
          </a:xfrm>
        </p:spPr>
      </p:pic>
    </p:spTree>
    <p:extLst>
      <p:ext uri="{BB962C8B-B14F-4D97-AF65-F5344CB8AC3E}">
        <p14:creationId xmlns:p14="http://schemas.microsoft.com/office/powerpoint/2010/main" val="20125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IDEA</a:t>
            </a:r>
            <a:endParaRPr lang="en-IN" sz="8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Computer scientists consider it a general design technique despite the fact that it is applicable to optimization problems only.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greedy approach suggests constructing a solution through a sequence of steps, each expanding a partially constructed solution obtained so far, until a complete solution to the problem is reached.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On each step-and this is the central point of this technique-the choice made must be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AU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feasible, </a:t>
            </a:r>
            <a:r>
              <a:rPr lang="en-A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i.e., it has to satisfy the problem's constraints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AU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locally optimal, </a:t>
            </a:r>
            <a:r>
              <a:rPr lang="en-A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i.e., it has to be the best local choice among all feasible choices </a:t>
            </a:r>
            <a:r>
              <a:rPr lang="en-IN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available on that step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AU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irrevocable, </a:t>
            </a:r>
            <a:r>
              <a:rPr lang="en-A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i.e., once made, it cannot be changed on subsequent steps of the </a:t>
            </a:r>
            <a:r>
              <a:rPr lang="en-IN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2933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KRUSKAL’S ALGORITHM – EXAMPLE</a:t>
            </a:r>
            <a:endParaRPr lang="en-IN" sz="48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21" y="1690688"/>
            <a:ext cx="7901357" cy="4399134"/>
          </a:xfrm>
        </p:spPr>
      </p:pic>
    </p:spTree>
    <p:extLst>
      <p:ext uri="{BB962C8B-B14F-4D97-AF65-F5344CB8AC3E}">
        <p14:creationId xmlns:p14="http://schemas.microsoft.com/office/powerpoint/2010/main" val="24442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KRUSKAL’S ALGORITHM – EXAMPLE</a:t>
            </a:r>
            <a:endParaRPr lang="en-IN" sz="48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76" y="2243771"/>
            <a:ext cx="7579647" cy="3526437"/>
          </a:xfrm>
        </p:spPr>
      </p:pic>
    </p:spTree>
    <p:extLst>
      <p:ext uri="{BB962C8B-B14F-4D97-AF65-F5344CB8AC3E}">
        <p14:creationId xmlns:p14="http://schemas.microsoft.com/office/powerpoint/2010/main" val="19871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KRUSKAL’S ALGORITHM – EXAMPLE</a:t>
            </a:r>
            <a:endParaRPr lang="en-IN" sz="48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68" y="2359000"/>
            <a:ext cx="9262463" cy="2559364"/>
          </a:xfrm>
        </p:spPr>
      </p:pic>
    </p:spTree>
    <p:extLst>
      <p:ext uri="{BB962C8B-B14F-4D97-AF65-F5344CB8AC3E}">
        <p14:creationId xmlns:p14="http://schemas.microsoft.com/office/powerpoint/2010/main" val="39052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KRUSKAL’S ALGORITHM 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AU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can consider the algorithm's </a:t>
            </a:r>
            <a:r>
              <a:rPr lang="en-AU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operations as </a:t>
            </a:r>
            <a:r>
              <a:rPr lang="en-AU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progression through a series of forests containing </a:t>
            </a:r>
            <a:r>
              <a:rPr lang="en-AU" sz="22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 </a:t>
            </a:r>
            <a:r>
              <a:rPr lang="en-AU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vertices of a </a:t>
            </a:r>
            <a:r>
              <a:rPr lang="en-AU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given graph </a:t>
            </a:r>
            <a:r>
              <a:rPr lang="en-AU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</a:t>
            </a:r>
            <a:r>
              <a:rPr lang="en-AU" sz="22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some </a:t>
            </a:r>
            <a:r>
              <a:rPr lang="en-AU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its edges. </a:t>
            </a:r>
            <a:endParaRPr lang="en-AU" sz="2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en-AU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</a:t>
            </a:r>
            <a:r>
              <a:rPr lang="en-AU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initial forest consists of </a:t>
            </a:r>
            <a:r>
              <a:rPr lang="en-AU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IV| </a:t>
            </a:r>
            <a:r>
              <a:rPr lang="en-AU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trivial trees, </a:t>
            </a:r>
            <a:r>
              <a:rPr lang="en-AU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comprising </a:t>
            </a:r>
            <a:r>
              <a:rPr lang="en-AU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single vertex of the graph. </a:t>
            </a:r>
            <a:endParaRPr lang="en-AU" sz="2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en-AU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</a:t>
            </a:r>
            <a:r>
              <a:rPr lang="en-AU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final forest consists of a single </a:t>
            </a:r>
            <a:r>
              <a:rPr lang="en-AU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tree, which </a:t>
            </a:r>
            <a:r>
              <a:rPr lang="en-AU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a minimum spanning tree of the graph. </a:t>
            </a:r>
            <a:endParaRPr lang="en-AU" sz="2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en-AU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On </a:t>
            </a:r>
            <a:r>
              <a:rPr lang="en-AU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iteration, the </a:t>
            </a:r>
            <a:r>
              <a:rPr lang="en-AU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algorithm takes </a:t>
            </a:r>
            <a:r>
              <a:rPr lang="en-AU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next edge </a:t>
            </a:r>
            <a:r>
              <a:rPr lang="en-AU" sz="22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(u, v) </a:t>
            </a:r>
            <a:r>
              <a:rPr lang="en-AU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from the sorted list of the graph's edges, finds the </a:t>
            </a:r>
            <a:r>
              <a:rPr lang="en-AU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trees </a:t>
            </a:r>
            <a:r>
              <a:rPr lang="en-AU" sz="2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containing </a:t>
            </a:r>
            <a:r>
              <a:rPr lang="en-AU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vertices </a:t>
            </a:r>
            <a:r>
              <a:rPr lang="en-AU" sz="22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 </a:t>
            </a:r>
            <a:r>
              <a:rPr lang="en-AU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</a:t>
            </a:r>
            <a:r>
              <a:rPr lang="en-AU" sz="22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v, </a:t>
            </a:r>
            <a:r>
              <a:rPr lang="en-AU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and, if these trees are not the same, unites </a:t>
            </a:r>
            <a:r>
              <a:rPr lang="en-AU" sz="2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them </a:t>
            </a:r>
            <a:r>
              <a:rPr lang="en-AU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</a:t>
            </a:r>
            <a:r>
              <a:rPr lang="en-AU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larger tree by adding the edge </a:t>
            </a:r>
            <a:r>
              <a:rPr lang="en-AU" sz="22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(u, v</a:t>
            </a:r>
            <a:r>
              <a:rPr lang="en-AU" sz="2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algn="just"/>
            <a:r>
              <a:rPr lang="en-AU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Fortunately, there are efficient algorithms </a:t>
            </a:r>
            <a:r>
              <a:rPr lang="en-AU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</a:t>
            </a:r>
            <a:r>
              <a:rPr lang="en-AU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doing so, including the </a:t>
            </a:r>
            <a:r>
              <a:rPr lang="en-AU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crucial check </a:t>
            </a:r>
            <a:r>
              <a:rPr lang="en-AU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whether two vertices belong to the same tree. They are called </a:t>
            </a:r>
            <a:r>
              <a:rPr lang="en-AU" sz="2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union-find </a:t>
            </a:r>
            <a:r>
              <a:rPr lang="en-IN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algorithms</a:t>
            </a:r>
            <a:r>
              <a:rPr lang="en-IN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565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KRUSKAL’S ALGORITHM – EXAMPLE</a:t>
            </a:r>
            <a:endParaRPr lang="en-IN" sz="48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234" y="1441306"/>
            <a:ext cx="4133531" cy="5262304"/>
          </a:xfrm>
        </p:spPr>
      </p:pic>
    </p:spTree>
    <p:extLst>
      <p:ext uri="{BB962C8B-B14F-4D97-AF65-F5344CB8AC3E}">
        <p14:creationId xmlns:p14="http://schemas.microsoft.com/office/powerpoint/2010/main" val="38899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DIJKSTRA’S ALGORITHM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AU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Solves the single-source </a:t>
            </a:r>
            <a:r>
              <a:rPr lang="en-AU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shortest-paths </a:t>
            </a:r>
            <a:r>
              <a:rPr lang="en-AU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problem.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or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given vertex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called the </a:t>
            </a:r>
            <a:r>
              <a:rPr lang="en-AU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source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a weighted connected graph, find shortest paths to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 </a:t>
            </a:r>
            <a:r>
              <a:rPr lang="en-I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its </a:t>
            </a: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other vertices</a:t>
            </a:r>
            <a:r>
              <a:rPr lang="en-I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algorithm is applicable to graphs with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non negative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weights only.</a:t>
            </a:r>
            <a:endParaRPr lang="en-AU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DIJKSTRA’S ALGORITHM – IDEA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Dijkstra's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algorithm finds the shortest paths to a graph's vertices in order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their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distance from a given source. </a:t>
            </a:r>
            <a:endParaRPr lang="en-AU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First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it finds the shortest path from the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source to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vertex nearest to it, then to a second nearest, and so on. </a:t>
            </a:r>
            <a:endParaRPr lang="en-AU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general, before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its </a:t>
            </a:r>
            <a:r>
              <a:rPr lang="en-AU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</a:t>
            </a:r>
            <a:r>
              <a:rPr lang="en-AU" baseline="30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iteration commences, the algorithm has already identified the shortest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paths to </a:t>
            </a:r>
            <a:r>
              <a:rPr lang="en-AU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</a:t>
            </a:r>
            <a:r>
              <a:rPr lang="en-AU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- 1 other vertices nearest to the source. </a:t>
            </a:r>
            <a:endParaRPr lang="en-AU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These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vertices, the source, and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edges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the shortest paths leading to them from the source form a subtree </a:t>
            </a:r>
            <a:r>
              <a:rPr lang="en-AU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en-AU" i="1" baseline="-25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</a:t>
            </a:r>
            <a:r>
              <a:rPr lang="en-AU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I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</a:t>
            </a: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given </a:t>
            </a:r>
            <a:r>
              <a:rPr lang="en-I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graph.</a:t>
            </a:r>
            <a:endParaRPr lang="en-AU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DIJKSTRA’S ALGORITHM – IDEA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next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vertex nearest to the source can be found among the vertices adjacent to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vertices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</a:t>
            </a:r>
            <a:r>
              <a:rPr lang="en-AU" sz="24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en-AU" sz="2400" i="1" baseline="-25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</a:t>
            </a:r>
            <a:r>
              <a:rPr lang="en-AU" sz="24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  <a:p>
            <a:pPr algn="just"/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set of vertices adjacent to the vertices in </a:t>
            </a:r>
            <a:r>
              <a:rPr lang="en-AU" sz="2400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en-AU" sz="2400" i="1" baseline="-25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 be referred to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as "fringe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vertices"; they are the candidates from which Dijkstra's algorithm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selects the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next vertex nearest to the source. </a:t>
            </a:r>
            <a:endParaRPr lang="en-AU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identify the </a:t>
            </a:r>
            <a:r>
              <a:rPr lang="en-AU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</a:t>
            </a:r>
            <a:r>
              <a:rPr lang="en-AU" sz="2400" baseline="30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nearest vertex, the algorithm computes, for every fringe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vertex 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u,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sum of the distance to the nearest tree vertex 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(given by the weight of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edge (</a:t>
            </a:r>
            <a:r>
              <a:rPr lang="en-AU" sz="24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u)) and the length </a:t>
            </a:r>
            <a:r>
              <a:rPr lang="en-AU" sz="24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</a:t>
            </a:r>
            <a:r>
              <a:rPr lang="en-AU" sz="2400" i="1" baseline="-25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</a:t>
            </a:r>
            <a:r>
              <a:rPr lang="en-AU" sz="24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the shortest path from the source to </a:t>
            </a:r>
            <a:r>
              <a:rPr lang="en-AU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previously determined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by the algorithm) and then selects the vertex with the smallest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such sum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endParaRPr lang="en-AU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fact that it suffices to compare the lengths of such special paths is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central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insight of Dijkstra's algorithm.</a:t>
            </a:r>
            <a:endParaRPr lang="en-AU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DIJKSTRA’S ALGORITHM – IDEA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facilitate the algorithm's operations, we label each vertex with two labels.</a:t>
            </a:r>
          </a:p>
          <a:p>
            <a:pPr algn="just"/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numeric label </a:t>
            </a:r>
            <a:r>
              <a:rPr lang="en-AU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indicates the length of the shortest path from the source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this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vertex found by the algorithm so far; when a vertex is added to the tree, </a:t>
            </a:r>
            <a:r>
              <a:rPr lang="en-AU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indicates the length of the shortest path from the source to that vertex. </a:t>
            </a:r>
          </a:p>
          <a:p>
            <a:pPr algn="just"/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other label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indicates the name of the next-to-last vertex on such a path, i.e., the parent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the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vertex in the tree being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constructed.</a:t>
            </a:r>
          </a:p>
        </p:txBody>
      </p:sp>
    </p:spTree>
    <p:extLst>
      <p:ext uri="{BB962C8B-B14F-4D97-AF65-F5344CB8AC3E}">
        <p14:creationId xmlns:p14="http://schemas.microsoft.com/office/powerpoint/2010/main" val="126162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DIJKSTRA’S ALGORITHM – IDEA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With such </a:t>
            </a:r>
            <a:r>
              <a:rPr lang="en-AU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labeling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finding the next nearest vertex </a:t>
            </a:r>
            <a:r>
              <a:rPr lang="en-AU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u*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becomes a simple task of finding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 fringe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vertex with the smallest </a:t>
            </a:r>
            <a:r>
              <a:rPr lang="en-AU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value. Ties can be broken arbitrarily.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After we have identified a vertex </a:t>
            </a:r>
            <a:r>
              <a:rPr lang="en-AU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u*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be added to the tree, we need to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perform </a:t>
            </a:r>
            <a:r>
              <a:rPr lang="en-I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two </a:t>
            </a: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operations</a:t>
            </a:r>
            <a:r>
              <a:rPr lang="en-I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Move </a:t>
            </a:r>
            <a:r>
              <a:rPr lang="en-AU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u*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from the fringe to the set of tree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vertices.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remaining fringe vertex </a:t>
            </a:r>
            <a:r>
              <a:rPr lang="en-AU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that is connected to </a:t>
            </a:r>
            <a:r>
              <a:rPr lang="en-AU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u*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by an edge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</a:t>
            </a:r>
            <a:r>
              <a:rPr lang="pl-P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weight </a:t>
            </a:r>
            <a:r>
              <a:rPr lang="pl-PL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w(u*, u) </a:t>
            </a:r>
            <a:r>
              <a:rPr lang="pl-P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such that </a:t>
            </a:r>
            <a:r>
              <a:rPr lang="pl-PL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d.,.+ w(u*, u) &lt;d.,, </a:t>
            </a:r>
            <a:r>
              <a:rPr lang="pl-P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update the labels of </a:t>
            </a:r>
            <a:r>
              <a:rPr lang="pl-PL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 </a:t>
            </a:r>
            <a:r>
              <a:rPr lang="pl-P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by </a:t>
            </a:r>
            <a:r>
              <a:rPr lang="pl-PL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u*</a:t>
            </a:r>
            <a:r>
              <a:rPr lang="en-IN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</a:t>
            </a:r>
            <a:r>
              <a:rPr lang="en-IN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du* </a:t>
            </a: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+ </a:t>
            </a:r>
            <a:r>
              <a:rPr lang="en-IN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w(u*, u), </a:t>
            </a: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respectively.</a:t>
            </a:r>
            <a:endParaRPr lang="en-AU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8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dirty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IDEA</a:t>
            </a:r>
            <a:endParaRPr lang="en-IN" sz="8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These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requirements explain the technique's name: on each step, it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suggests a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"greedy" grab of the best alternative available in the hope that a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sequence of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locally optimal choices will yield a (globally) optimal solution to the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entire </a:t>
            </a:r>
            <a:r>
              <a:rPr lang="en-I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problem</a:t>
            </a: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13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DIJKSTRA’S ALGORITHM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3" y="1439476"/>
            <a:ext cx="7732660" cy="5270519"/>
          </a:xfrm>
        </p:spPr>
      </p:pic>
    </p:spTree>
    <p:extLst>
      <p:ext uri="{BB962C8B-B14F-4D97-AF65-F5344CB8AC3E}">
        <p14:creationId xmlns:p14="http://schemas.microsoft.com/office/powerpoint/2010/main" val="28697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DIJKSTRA’S ALGORITHM - EXAMPLE</a:t>
            </a:r>
            <a:endParaRPr lang="en-IN" sz="48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95"/>
          <a:stretch/>
        </p:blipFill>
        <p:spPr>
          <a:xfrm>
            <a:off x="838200" y="1690688"/>
            <a:ext cx="8958691" cy="4397776"/>
          </a:xfrm>
        </p:spPr>
      </p:pic>
    </p:spTree>
    <p:extLst>
      <p:ext uri="{BB962C8B-B14F-4D97-AF65-F5344CB8AC3E}">
        <p14:creationId xmlns:p14="http://schemas.microsoft.com/office/powerpoint/2010/main" val="21773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DIJKSTRA’S ALGORITHM - EXAMPLE</a:t>
            </a:r>
            <a:endParaRPr lang="en-IN" sz="48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50" b="490"/>
          <a:stretch/>
        </p:blipFill>
        <p:spPr>
          <a:xfrm>
            <a:off x="266700" y="1861456"/>
            <a:ext cx="11269094" cy="3902529"/>
          </a:xfrm>
        </p:spPr>
      </p:pic>
    </p:spTree>
    <p:extLst>
      <p:ext uri="{BB962C8B-B14F-4D97-AF65-F5344CB8AC3E}">
        <p14:creationId xmlns:p14="http://schemas.microsoft.com/office/powerpoint/2010/main" val="3370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DIJKSTRA’S ALGORITHM – EFFICIENCY</a:t>
            </a:r>
            <a:endParaRPr lang="en-IN" sz="54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graph is represented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by its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weight matrix and the priority queue is implemented as an unordered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array, the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algorithm's running time will be in </a:t>
            </a:r>
            <a:r>
              <a:rPr lang="el-G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Θ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(|V|</a:t>
            </a:r>
            <a:r>
              <a:rPr lang="en-AU" baseline="30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a graph is represented by its adjacency lists and the priority queue is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implemented as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min-heap, the running time of the algorithm is in </a:t>
            </a:r>
            <a:r>
              <a:rPr lang="el-G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Θ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(|</a:t>
            </a:r>
            <a:r>
              <a:rPr lang="en-AU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|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log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|</a:t>
            </a:r>
            <a:r>
              <a:rPr lang="en-AU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V|).</a:t>
            </a:r>
            <a:endParaRPr lang="en-IN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78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PROBLEM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AU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</a:t>
            </a:r>
            <a:r>
              <a:rPr lang="en-AU" sz="3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ncode </a:t>
            </a:r>
            <a:r>
              <a:rPr lang="en-AU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text that comprises characters from some </a:t>
            </a:r>
            <a:r>
              <a:rPr lang="en-AU" sz="3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n-character alphabet </a:t>
            </a:r>
            <a:r>
              <a:rPr lang="en-AU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by assigning to each of the text's characters some sequence of bits </a:t>
            </a:r>
            <a:r>
              <a:rPr lang="en-AU" sz="3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called </a:t>
            </a:r>
            <a:r>
              <a:rPr lang="en-IN" sz="3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</a:t>
            </a:r>
            <a:r>
              <a:rPr lang="en-IN" sz="3600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codeword</a:t>
            </a:r>
            <a:r>
              <a:rPr lang="en-IN" sz="3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en-AU" sz="36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SOLUTION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AU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Fixed-length Encoding </a:t>
            </a:r>
            <a:endParaRPr lang="en-AU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ssigns to each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character a bit string of the same length </a:t>
            </a:r>
            <a:r>
              <a:rPr lang="en-AU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 </a:t>
            </a:r>
            <a:endParaRPr lang="en-AU" i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r>
              <a:rPr lang="en-AU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&lt;=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log2 </a:t>
            </a:r>
            <a:r>
              <a:rPr lang="en-AU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). This is exactly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what the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ASCII code does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Problem: Consumes more space</a:t>
            </a:r>
          </a:p>
          <a:p>
            <a:pPr marL="0" indent="0" algn="just">
              <a:buNone/>
            </a:pPr>
            <a:endParaRPr lang="en-AU" i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r>
              <a:rPr lang="en-AU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Variable-length Encoding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ssigns </a:t>
            </a:r>
            <a:r>
              <a:rPr lang="en-AU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codewords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of different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lengths </a:t>
            </a:r>
            <a:r>
              <a:rPr lang="en-I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</a:t>
            </a: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different </a:t>
            </a:r>
            <a:r>
              <a:rPr lang="en-I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characters.</a:t>
            </a:r>
            <a:endParaRPr lang="en-AU" sz="36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65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PROBLEM WITH VARIABLE LENGTH ENCODING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Suppose Variable – Length Encoding assigns the following codes:</a:t>
            </a:r>
          </a:p>
          <a:p>
            <a:pPr marL="0" indent="0" algn="just">
              <a:buNone/>
            </a:pPr>
            <a:r>
              <a:rPr lang="en-I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 – 0, </a:t>
            </a:r>
            <a:r>
              <a:rPr lang="en-I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 – 1, </a:t>
            </a:r>
            <a:r>
              <a:rPr lang="en-I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 – 01, D – 00, E – 001</a:t>
            </a:r>
          </a:p>
          <a:p>
            <a:pPr marL="0" indent="0" algn="just">
              <a:buNone/>
            </a:pPr>
            <a:endParaRPr lang="en-IN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r>
              <a:rPr lang="en-I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So if the encoded string is 00101, is the actual string EC or AABC or DBC or … ?</a:t>
            </a:r>
          </a:p>
          <a:p>
            <a:pPr marL="0" indent="0" algn="just">
              <a:buNone/>
            </a:pPr>
            <a:endParaRPr lang="en-IN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7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PROBLEM WITH VARIABLE LENGTH ENCODING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avoid this complication, </a:t>
            </a:r>
            <a:r>
              <a:rPr lang="en-AU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prefix-free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(or simply </a:t>
            </a:r>
            <a:r>
              <a:rPr lang="en-AU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prefix) </a:t>
            </a:r>
            <a:r>
              <a:rPr lang="en-AU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codes are used.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prefix code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no </a:t>
            </a:r>
            <a:r>
              <a:rPr lang="en-AU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codeword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is a prefix of a </a:t>
            </a:r>
            <a:r>
              <a:rPr lang="en-AU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codeword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of another character. </a:t>
            </a:r>
            <a:endParaRPr lang="en-AU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Hence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with such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 encoding, we can simply scan a bit string until we get the first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group of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bits that is a </a:t>
            </a:r>
            <a:r>
              <a:rPr lang="en-AU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codeword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for some character, replace these bits by this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character, and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repeat this operation until the bit string's end is reached.</a:t>
            </a:r>
            <a:endParaRPr lang="en-AU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8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HUFFMAN’S ALGORITHM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843655" cy="4636504"/>
          </a:xfrm>
        </p:spPr>
      </p:pic>
    </p:spTree>
    <p:extLst>
      <p:ext uri="{BB962C8B-B14F-4D97-AF65-F5344CB8AC3E}">
        <p14:creationId xmlns:p14="http://schemas.microsoft.com/office/powerpoint/2010/main" val="261922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EXAMPLE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Consider the five-character alphabet {A, B, C, D,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_} with </a:t>
            </a:r>
            <a:r>
              <a:rPr lang="en-A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</a:t>
            </a:r>
            <a:r>
              <a:rPr lang="en-A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following </a:t>
            </a:r>
            <a:r>
              <a:rPr lang="en-I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occurrence </a:t>
            </a:r>
            <a:r>
              <a:rPr lang="en-I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probabilities:</a:t>
            </a:r>
            <a:endParaRPr lang="en-IN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38" y="3256590"/>
            <a:ext cx="8703723" cy="14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AU" sz="6000" dirty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SCENARIO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have recently started playing a brand new computer game called "Mr. President". The game is about ruling a country, building infrastructures and developing it.</a:t>
            </a:r>
          </a:p>
          <a:p>
            <a:pPr marL="0" indent="0" algn="just">
              <a:buNone/>
            </a:pP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Your country consists of </a:t>
            </a:r>
            <a:r>
              <a:rPr lang="en-AU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 cities and </a:t>
            </a:r>
            <a:r>
              <a:rPr lang="en-AU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 bidirectional roads connecting them. Each road has assigned a cost of its maintenance. The greatest achievement in the game is called "Great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Administrator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" and it is given to a player who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manages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have all cities in the country connected by roads in such a way that it is possible to travel between any two cities and that the sum of maintenance costs of these roads is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least.</a:t>
            </a:r>
          </a:p>
          <a:p>
            <a:pPr marL="0" indent="0" algn="just">
              <a:buNone/>
            </a:pP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How will you solve this problem?</a:t>
            </a:r>
            <a:endParaRPr lang="en-AU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8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EXAMPLE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435" y="1690688"/>
            <a:ext cx="6287129" cy="3048783"/>
          </a:xfrm>
        </p:spPr>
      </p:pic>
    </p:spTree>
    <p:extLst>
      <p:ext uri="{BB962C8B-B14F-4D97-AF65-F5344CB8AC3E}">
        <p14:creationId xmlns:p14="http://schemas.microsoft.com/office/powerpoint/2010/main" val="27163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EXAMPLE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04" y="1690688"/>
            <a:ext cx="6035592" cy="4491237"/>
          </a:xfrm>
        </p:spPr>
      </p:pic>
    </p:spTree>
    <p:extLst>
      <p:ext uri="{BB962C8B-B14F-4D97-AF65-F5344CB8AC3E}">
        <p14:creationId xmlns:p14="http://schemas.microsoft.com/office/powerpoint/2010/main" val="37497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EXAMPLE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97" y="1841843"/>
            <a:ext cx="8094605" cy="3944958"/>
          </a:xfrm>
        </p:spPr>
      </p:pic>
    </p:spTree>
    <p:extLst>
      <p:ext uri="{BB962C8B-B14F-4D97-AF65-F5344CB8AC3E}">
        <p14:creationId xmlns:p14="http://schemas.microsoft.com/office/powerpoint/2010/main" val="259909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EXAMPLE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2575"/>
            <a:ext cx="10220583" cy="2568385"/>
          </a:xfrm>
        </p:spPr>
      </p:pic>
    </p:spTree>
    <p:extLst>
      <p:ext uri="{BB962C8B-B14F-4D97-AF65-F5344CB8AC3E}">
        <p14:creationId xmlns:p14="http://schemas.microsoft.com/office/powerpoint/2010/main" val="36058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EXAMPLE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With the occurrence probabilities given and the </a:t>
            </a:r>
            <a:r>
              <a:rPr lang="en-AU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codeword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lengths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obtained, the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expected number of bits per character in this code is</a:t>
            </a:r>
          </a:p>
          <a:p>
            <a:pPr marL="0" indent="0" algn="just">
              <a:buNone/>
            </a:pPr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en-IN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0.35 + 3. 0.1 + 2. 0.2 + 2. 0.2 + 3. 0.15 = 2.25</a:t>
            </a:r>
            <a:r>
              <a:rPr lang="en-IN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0" indent="0" algn="just">
              <a:buNone/>
            </a:pPr>
            <a:endParaRPr lang="en-IN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Had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used a fixed-length encoding for the same alphabet, we would have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use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at least three bits per each character. </a:t>
            </a:r>
            <a:endParaRPr lang="en-AU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AU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Thus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for this toy example,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Huffman's code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achieves the </a:t>
            </a:r>
            <a:r>
              <a:rPr lang="en-AU" sz="24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compression </a:t>
            </a:r>
            <a:r>
              <a:rPr lang="en-AU" sz="24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ratio –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</a:t>
            </a:r>
            <a:r>
              <a:rPr lang="en-AU" sz="24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measure of a compression </a:t>
            </a: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algorithm's effectiveness-of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(3- 2.25)/3 · 100% = 25%.</a:t>
            </a:r>
            <a:endParaRPr lang="en-IN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93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APPLICATIONS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 Compression (ZIP, WINZIP, JPEG, PNG, etc.)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Construction of a binary tree with minimum weighted path length</a:t>
            </a:r>
            <a:endParaRPr lang="en-IN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3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000" dirty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SCENARIO </a:t>
            </a:r>
            <a:r>
              <a:rPr lang="en-AU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en-IN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are the owner of a company with branch offices in several cities; </a:t>
            </a:r>
            <a:r>
              <a:rPr lang="en-A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want to lease phone lines to connect them up with each other; and the phone company charges different amounts of money to connect different pairs of cities. You want a set of lines that connects all your offices with a minimum total cost. </a:t>
            </a:r>
            <a:endParaRPr lang="en-AU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r>
              <a:rPr lang="en-AU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How will you solve this problem?</a:t>
            </a:r>
            <a:endParaRPr lang="en-AU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2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PROBLEM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  <a:r>
              <a:rPr lang="en-IN" sz="3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iven </a:t>
            </a:r>
            <a:r>
              <a:rPr lang="en-IN" sz="3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 </a:t>
            </a:r>
            <a:r>
              <a:rPr lang="en-AU" sz="3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points</a:t>
            </a:r>
            <a:r>
              <a:rPr lang="en-AU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connect them in the cheapest possible way so that there will be a </a:t>
            </a:r>
            <a:r>
              <a:rPr lang="en-AU" sz="3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path between </a:t>
            </a:r>
            <a:r>
              <a:rPr lang="en-AU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every pair of points. </a:t>
            </a:r>
            <a:endParaRPr lang="en-AU" sz="3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sz="3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</a:t>
            </a:r>
            <a:r>
              <a:rPr lang="en-AU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 represent the points by vertices of a </a:t>
            </a:r>
            <a:r>
              <a:rPr lang="en-AU" sz="3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graph, possible </a:t>
            </a:r>
            <a:r>
              <a:rPr lang="en-AU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connections by the graph's edges, and the connection costs by the </a:t>
            </a:r>
            <a:r>
              <a:rPr lang="en-AU" sz="3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edge weights</a:t>
            </a:r>
            <a:r>
              <a:rPr lang="en-AU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endParaRPr lang="en-AU" sz="3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sz="3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Then </a:t>
            </a:r>
            <a:r>
              <a:rPr lang="en-AU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question can be posed as the minimum spanning tree </a:t>
            </a:r>
            <a:r>
              <a:rPr lang="en-AU" sz="3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problem, </a:t>
            </a:r>
            <a:r>
              <a:rPr lang="en-IN" sz="3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defined </a:t>
            </a:r>
            <a:r>
              <a:rPr lang="en-IN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formally as </a:t>
            </a:r>
            <a:r>
              <a:rPr lang="en-IN" sz="3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follows:</a:t>
            </a:r>
            <a:endParaRPr lang="en-IN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MINIMUM SPANNING TREE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AU" sz="3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</a:t>
            </a:r>
            <a:r>
              <a:rPr lang="en-AU" sz="3000" b="1" i="1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spanning tree </a:t>
            </a:r>
            <a:r>
              <a:rPr lang="en-AU" sz="3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a connected graph is its connected </a:t>
            </a:r>
            <a:r>
              <a:rPr lang="en-AU" sz="3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acyclic subgraph </a:t>
            </a:r>
            <a:r>
              <a:rPr lang="en-AU" sz="3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(i.e., a tree) that contains all the vertices of the graph. </a:t>
            </a:r>
            <a:endParaRPr lang="en-AU" sz="3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r>
              <a:rPr lang="en-AU" sz="3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 </a:t>
            </a:r>
            <a:r>
              <a:rPr lang="en-AU" sz="3000" b="1" i="1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minimum spanning </a:t>
            </a:r>
            <a:r>
              <a:rPr lang="en-AU" sz="3000" b="1" i="1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tree </a:t>
            </a:r>
            <a:r>
              <a:rPr lang="en-AU" sz="3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a weighted connected graph is its spanning tree of the </a:t>
            </a:r>
            <a:r>
              <a:rPr lang="en-AU" sz="3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smallest weight</a:t>
            </a:r>
            <a:r>
              <a:rPr lang="en-AU" sz="3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where the </a:t>
            </a:r>
            <a:r>
              <a:rPr lang="en-AU" sz="3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weight </a:t>
            </a:r>
            <a:r>
              <a:rPr lang="en-AU" sz="3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a tree is defined as the sum of the weights on all </a:t>
            </a:r>
            <a:r>
              <a:rPr lang="en-AU" sz="3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its edges</a:t>
            </a:r>
            <a:r>
              <a:rPr lang="en-AU" sz="3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endParaRPr lang="en-AU" sz="3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r>
              <a:rPr lang="en-AU" sz="3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</a:t>
            </a:r>
            <a:r>
              <a:rPr lang="en-AU" sz="3000" b="1" i="1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minimum spanning tree problem </a:t>
            </a:r>
            <a:r>
              <a:rPr lang="en-AU" sz="3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the problem of finding a </a:t>
            </a:r>
            <a:r>
              <a:rPr lang="en-AU" sz="3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minimum spanning </a:t>
            </a:r>
            <a:r>
              <a:rPr lang="en-AU" sz="3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tree for a given weighted connected graph.</a:t>
            </a:r>
            <a:endParaRPr lang="en-IN" sz="3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MINIMUM SPANNING TREE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30" y="1690688"/>
            <a:ext cx="9747539" cy="4361399"/>
          </a:xfrm>
        </p:spPr>
      </p:pic>
    </p:spTree>
    <p:extLst>
      <p:ext uri="{BB962C8B-B14F-4D97-AF65-F5344CB8AC3E}">
        <p14:creationId xmlns:p14="http://schemas.microsoft.com/office/powerpoint/2010/main" val="5836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5429</TotalTime>
  <Words>2603</Words>
  <Application>Microsoft Office PowerPoint</Application>
  <PresentationFormat>Widescreen</PresentationFormat>
  <Paragraphs>162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Segoe UI Semilight</vt:lpstr>
      <vt:lpstr>Wingdings</vt:lpstr>
      <vt:lpstr>Office Theme</vt:lpstr>
      <vt:lpstr>UNIT 5</vt:lpstr>
      <vt:lpstr>Greedy Technique</vt:lpstr>
      <vt:lpstr>IDEA</vt:lpstr>
      <vt:lpstr>IDEA</vt:lpstr>
      <vt:lpstr>SCENARIO 1</vt:lpstr>
      <vt:lpstr>SCENARIO 2</vt:lpstr>
      <vt:lpstr>PROBLEM</vt:lpstr>
      <vt:lpstr>MINIMUM SPANNING TREE</vt:lpstr>
      <vt:lpstr>MINIMUM SPANNING TREE</vt:lpstr>
      <vt:lpstr>PRIM’S ALGORITHM - IDEA</vt:lpstr>
      <vt:lpstr>PRIM’S ALGORITHM - IDEA</vt:lpstr>
      <vt:lpstr>PRIM’S ALGORITHM</vt:lpstr>
      <vt:lpstr>PRIM’S ALGORITHM - IDEA</vt:lpstr>
      <vt:lpstr>PRIM’S ALGORITHM - IDEA</vt:lpstr>
      <vt:lpstr>PRIM’S ALGORITHM - IDEA</vt:lpstr>
      <vt:lpstr>PRIM’S ALGORITHM - EXAMPLE</vt:lpstr>
      <vt:lpstr>PRIM’S ALGORITHM - EXAMPLE</vt:lpstr>
      <vt:lpstr>PRIM’S ALGORITHM - EXAMPLE</vt:lpstr>
      <vt:lpstr>PRIM’S ALGORITHM - EXAMPLE</vt:lpstr>
      <vt:lpstr>PRIM’S ALGORITHM - EXAMPLE</vt:lpstr>
      <vt:lpstr>PRIM’S ALGORITHM – PROOF OF CORRECTNESS</vt:lpstr>
      <vt:lpstr>PRIM’S ALGORITHM – PROOF OF CORRECTNESS</vt:lpstr>
      <vt:lpstr>PRIM’S ALGORITHM – PROOF OF CORRECTNESS</vt:lpstr>
      <vt:lpstr>PRIM’S ALGORITHM – EFFICIENCY</vt:lpstr>
      <vt:lpstr>KRUSKAL’S ALGORITHM - IDEA</vt:lpstr>
      <vt:lpstr>KRUSKAL’S ALGORITHM - IDEA</vt:lpstr>
      <vt:lpstr>KRUSKAL’S ALGORITHM - IDEA</vt:lpstr>
      <vt:lpstr>KRUSKAL’S ALGORITHM – PROOF OF CORRECTNESS</vt:lpstr>
      <vt:lpstr>KRUSKAL’S ALGORITHM – EXAMPLE</vt:lpstr>
      <vt:lpstr>KRUSKAL’S ALGORITHM – EXAMPLE</vt:lpstr>
      <vt:lpstr>KRUSKAL’S ALGORITHM – EXAMPLE</vt:lpstr>
      <vt:lpstr>KRUSKAL’S ALGORITHM – EXAMPLE</vt:lpstr>
      <vt:lpstr>KRUSKAL’S ALGORITHM </vt:lpstr>
      <vt:lpstr>KRUSKAL’S ALGORITHM – EXAMPLE</vt:lpstr>
      <vt:lpstr>DIJKSTRA’S ALGORITHM</vt:lpstr>
      <vt:lpstr>DIJKSTRA’S ALGORITHM – IDEA</vt:lpstr>
      <vt:lpstr>DIJKSTRA’S ALGORITHM – IDEA</vt:lpstr>
      <vt:lpstr>DIJKSTRA’S ALGORITHM – IDEA</vt:lpstr>
      <vt:lpstr>DIJKSTRA’S ALGORITHM – IDEA</vt:lpstr>
      <vt:lpstr>DIJKSTRA’S ALGORITHM</vt:lpstr>
      <vt:lpstr>DIJKSTRA’S ALGORITHM - EXAMPLE</vt:lpstr>
      <vt:lpstr>DIJKSTRA’S ALGORITHM - EXAMPLE</vt:lpstr>
      <vt:lpstr>DIJKSTRA’S ALGORITHM – EFFICIENCY</vt:lpstr>
      <vt:lpstr>PROBLEM</vt:lpstr>
      <vt:lpstr>SOLUTION</vt:lpstr>
      <vt:lpstr>PROBLEM WITH VARIABLE LENGTH ENCODING</vt:lpstr>
      <vt:lpstr>PROBLEM WITH VARIABLE LENGTH ENCODING</vt:lpstr>
      <vt:lpstr>HUFFMAN’S ALGORITHM</vt:lpstr>
      <vt:lpstr>EXAMPLE</vt:lpstr>
      <vt:lpstr>EXAMPLE</vt:lpstr>
      <vt:lpstr>EXAMPLE</vt:lpstr>
      <vt:lpstr>EXAMPLE</vt:lpstr>
      <vt:lpstr>EXAMPLE</vt:lpstr>
      <vt:lpstr>EXAMPLE</vt:lpstr>
      <vt:lpstr>APPLICATIONS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Chetan Prabhakar</dc:creator>
  <cp:lastModifiedBy>Chetan Prabhakar</cp:lastModifiedBy>
  <cp:revision>69</cp:revision>
  <dcterms:created xsi:type="dcterms:W3CDTF">2018-04-15T01:09:19Z</dcterms:created>
  <dcterms:modified xsi:type="dcterms:W3CDTF">2018-04-19T03:04:00Z</dcterms:modified>
</cp:coreProperties>
</file>