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5"/>
  </p:notesMasterIdLst>
  <p:sldIdLst>
    <p:sldId id="256" r:id="rId2"/>
    <p:sldId id="261" r:id="rId3"/>
    <p:sldId id="284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2" r:id="rId42"/>
    <p:sldId id="323" r:id="rId43"/>
    <p:sldId id="321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62" r:id="rId74"/>
    <p:sldId id="353" r:id="rId75"/>
    <p:sldId id="354" r:id="rId76"/>
    <p:sldId id="355" r:id="rId77"/>
    <p:sldId id="356" r:id="rId78"/>
    <p:sldId id="357" r:id="rId79"/>
    <p:sldId id="358" r:id="rId80"/>
    <p:sldId id="360" r:id="rId81"/>
    <p:sldId id="359" r:id="rId82"/>
    <p:sldId id="363" r:id="rId83"/>
    <p:sldId id="361" r:id="rId84"/>
  </p:sldIdLst>
  <p:sldSz cx="9144000" cy="5143500" type="screen16x9"/>
  <p:notesSz cx="6858000" cy="9144000"/>
  <p:embeddedFontLst>
    <p:embeddedFont>
      <p:font typeface="Roboto Slab" panose="020B0604020202020204" charset="0"/>
      <p:regular r:id="rId86"/>
      <p:bold r:id="rId87"/>
    </p:embeddedFont>
    <p:embeddedFont>
      <p:font typeface="Muli Light" panose="020B0604020202020204" charset="0"/>
      <p:regular r:id="rId88"/>
      <p:bold r:id="rId89"/>
      <p:italic r:id="rId90"/>
      <p:boldItalic r:id="rId91"/>
    </p:embeddedFont>
    <p:embeddedFont>
      <p:font typeface="Muli Black" panose="020B0604020202020204" charset="0"/>
      <p:bold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658826-3C27-41D7-B690-DB35C0831089}">
  <a:tblStyle styleId="{F0658826-3C27-41D7-B690-DB35C08310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5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1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10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0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7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14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406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76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526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531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504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05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782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755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030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510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858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440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705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007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313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62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742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Shape 1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960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745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0850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344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1505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42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53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253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69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20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Shape 1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906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473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955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6190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262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217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6085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5213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35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3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0425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2787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Shape 1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1719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047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5096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9655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986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5775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0934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5728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45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9824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0919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845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98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797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3639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3410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0326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9699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7283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37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384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9337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3541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3397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748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6382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5728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5653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0245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3272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370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7529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81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5604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722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57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75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Shape 1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Shape 3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Shape 46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Shape 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Shape 8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Shape 9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Shape 1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Shape 125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Shape 137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Shape 15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Shape 16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Shape 17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Shape 28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Shape 29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Shape 29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Shape 30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Shape 31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Shape 31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Limitations of Algorithm Power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Trivial Lower Bounds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The simplest method of obtaining a lower-bound class is based on counting </a:t>
            </a:r>
            <a:r>
              <a:rPr lang="en-AU" sz="2000" dirty="0" smtClean="0"/>
              <a:t>the number </a:t>
            </a:r>
            <a:r>
              <a:rPr lang="en-AU" sz="2000" dirty="0"/>
              <a:t>of items in the problem's input that must be processed and the number </a:t>
            </a:r>
            <a:r>
              <a:rPr lang="en-AU" sz="2000" dirty="0" smtClean="0"/>
              <a:t>of output </a:t>
            </a:r>
            <a:r>
              <a:rPr lang="en-AU" sz="2000" dirty="0"/>
              <a:t>items that need to be produced. </a:t>
            </a:r>
            <a:endParaRPr lang="en-AU" sz="2000" dirty="0" smtClean="0"/>
          </a:p>
          <a:p>
            <a:pPr algn="just"/>
            <a:r>
              <a:rPr lang="en-AU" sz="2000" dirty="0" smtClean="0"/>
              <a:t>Since </a:t>
            </a:r>
            <a:r>
              <a:rPr lang="en-AU" sz="2000" dirty="0"/>
              <a:t>any algorithm must at least "</a:t>
            </a:r>
            <a:r>
              <a:rPr lang="en-AU" sz="2000" dirty="0" smtClean="0"/>
              <a:t>read“ all </a:t>
            </a:r>
            <a:r>
              <a:rPr lang="en-AU" sz="2000" dirty="0"/>
              <a:t>the items it needs to process </a:t>
            </a:r>
            <a:r>
              <a:rPr lang="en-AU" sz="2000" dirty="0" smtClean="0"/>
              <a:t>and "write</a:t>
            </a:r>
            <a:r>
              <a:rPr lang="en-AU" sz="2000" dirty="0"/>
              <a:t>" all its outputs, such a count yields </a:t>
            </a:r>
            <a:r>
              <a:rPr lang="en-AU" sz="2000" dirty="0" smtClean="0"/>
              <a:t>a </a:t>
            </a:r>
            <a:r>
              <a:rPr lang="en-IN" sz="2000" b="1" i="1" dirty="0" smtClean="0"/>
              <a:t>trivial </a:t>
            </a:r>
            <a:r>
              <a:rPr lang="en-IN" sz="2000" b="1" i="1" dirty="0"/>
              <a:t>lower </a:t>
            </a:r>
            <a:r>
              <a:rPr lang="en-IN" sz="2000" b="1" i="1" dirty="0" smtClean="0"/>
              <a:t>bound.</a:t>
            </a:r>
            <a:endParaRPr lang="en-AU" sz="1400" dirty="0" smtClean="0">
              <a:latin typeface="Muli Light" panose="020B0604020202020204" charset="0"/>
            </a:endParaRP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Trivial Lower Bounds - Examples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2000" dirty="0" smtClean="0"/>
              <a:t>Generating Permutations – </a:t>
            </a:r>
            <a:r>
              <a:rPr lang="el-GR" sz="2000" dirty="0" smtClean="0"/>
              <a:t>Ω</a:t>
            </a:r>
            <a:r>
              <a:rPr lang="en-IN" sz="2000" dirty="0" smtClean="0"/>
              <a:t>(n!)</a:t>
            </a:r>
          </a:p>
          <a:p>
            <a:pPr algn="just"/>
            <a:r>
              <a:rPr lang="en-IN" sz="2000" dirty="0" smtClean="0">
                <a:latin typeface="Muli Light" panose="020B0604020202020204" charset="0"/>
              </a:rPr>
              <a:t>Polynomial Evaluation – </a:t>
            </a:r>
            <a:r>
              <a:rPr lang="el-GR" sz="2000" dirty="0" smtClean="0"/>
              <a:t>Ω</a:t>
            </a:r>
            <a:r>
              <a:rPr lang="en-IN" sz="2000" dirty="0" smtClean="0"/>
              <a:t>(n)</a:t>
            </a:r>
          </a:p>
          <a:p>
            <a:pPr algn="just"/>
            <a:r>
              <a:rPr lang="en-IN" sz="2000" dirty="0" smtClean="0">
                <a:latin typeface="Muli Light" panose="020B0604020202020204" charset="0"/>
              </a:rPr>
              <a:t>Matrix Multiplication – </a:t>
            </a:r>
            <a:r>
              <a:rPr lang="el-GR" sz="2000" dirty="0" smtClean="0"/>
              <a:t>Ω</a:t>
            </a:r>
            <a:r>
              <a:rPr lang="en-IN" sz="2000" dirty="0" smtClean="0"/>
              <a:t>(n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)</a:t>
            </a:r>
          </a:p>
          <a:p>
            <a:pPr algn="just"/>
            <a:r>
              <a:rPr lang="en-IN" sz="2000" dirty="0" smtClean="0">
                <a:latin typeface="Muli Light" panose="020B0604020202020204" charset="0"/>
              </a:rPr>
              <a:t>Travelling Salesman Problem - </a:t>
            </a:r>
            <a:r>
              <a:rPr lang="el-GR" sz="2000" dirty="0"/>
              <a:t>Ω</a:t>
            </a:r>
            <a:r>
              <a:rPr lang="en-IN" sz="2000" dirty="0"/>
              <a:t>(n</a:t>
            </a:r>
            <a:r>
              <a:rPr lang="en-IN" sz="2000" baseline="30000" dirty="0"/>
              <a:t>2</a:t>
            </a:r>
            <a:r>
              <a:rPr lang="en-IN" sz="2000" dirty="0"/>
              <a:t>)</a:t>
            </a:r>
          </a:p>
          <a:p>
            <a:pPr algn="just"/>
            <a:endParaRPr lang="en-AU" sz="1400" dirty="0" smtClean="0">
              <a:latin typeface="Muli Light" panose="020B0604020202020204" charset="0"/>
            </a:endParaRP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9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Trivial Lower Bounds - Problems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2000" dirty="0" smtClean="0"/>
              <a:t>They are sometimes too low to be useful.</a:t>
            </a:r>
          </a:p>
          <a:p>
            <a:pPr algn="just"/>
            <a:r>
              <a:rPr lang="en-IN" sz="2000" dirty="0" smtClean="0"/>
              <a:t>It assumes that every element of input needs to be processed to solve the problem, which is not the case. </a:t>
            </a:r>
          </a:p>
          <a:p>
            <a:pPr lvl="1" algn="just"/>
            <a:r>
              <a:rPr lang="en-IN" sz="2000" dirty="0" smtClean="0"/>
              <a:t>For example, in searching problem, we need not check every element of the input. </a:t>
            </a:r>
            <a:endParaRPr lang="en-IN" sz="2000" dirty="0"/>
          </a:p>
          <a:p>
            <a:pPr algn="just"/>
            <a:endParaRPr lang="en-AU" sz="1400" dirty="0" smtClean="0">
              <a:latin typeface="Muli Light" panose="020B0604020202020204" charset="0"/>
            </a:endParaRP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0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Adversary Arguments – Example 1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2000" dirty="0" smtClean="0"/>
              <a:t>Consider a game of guessing a number between 1 to n selected by somebody by asking that person yes / no questions.</a:t>
            </a:r>
          </a:p>
          <a:p>
            <a:pPr algn="just"/>
            <a:r>
              <a:rPr lang="en-IN" sz="2000" dirty="0" smtClean="0"/>
              <a:t>The minimum number of questions that need to be asked to solve this problem is floor(log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n).</a:t>
            </a:r>
          </a:p>
          <a:p>
            <a:pPr algn="just"/>
            <a:r>
              <a:rPr lang="en-AU" sz="2000" dirty="0"/>
              <a:t>The adversary starts by considering each of the numbers between 1 and </a:t>
            </a:r>
            <a:r>
              <a:rPr lang="en-AU" sz="2000" i="1" dirty="0"/>
              <a:t>n </a:t>
            </a:r>
            <a:r>
              <a:rPr lang="en-AU" sz="2000" dirty="0"/>
              <a:t>as being potentially selected. </a:t>
            </a: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Adversary Arguments – Example 1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After </a:t>
            </a:r>
            <a:r>
              <a:rPr lang="en-AU" sz="2000" dirty="0"/>
              <a:t>each </a:t>
            </a:r>
            <a:r>
              <a:rPr lang="en-AU" sz="2000" dirty="0" smtClean="0"/>
              <a:t>question, the </a:t>
            </a:r>
            <a:r>
              <a:rPr lang="en-AU" sz="2000" dirty="0"/>
              <a:t>adversary gives an answer that leaves him with the largest set of </a:t>
            </a:r>
            <a:r>
              <a:rPr lang="en-AU" sz="2000" dirty="0" smtClean="0"/>
              <a:t>numbers consistent </a:t>
            </a:r>
            <a:r>
              <a:rPr lang="en-AU" sz="2000" dirty="0"/>
              <a:t>with this and all the previously given answers. (This strategy </a:t>
            </a:r>
            <a:r>
              <a:rPr lang="en-AU" sz="2000" dirty="0" smtClean="0"/>
              <a:t>leaves him </a:t>
            </a:r>
            <a:r>
              <a:rPr lang="en-AU" sz="2000" dirty="0"/>
              <a:t>with at least one half of the numbers he had before his last answer.) </a:t>
            </a:r>
            <a:endParaRPr lang="en-AU" sz="2000" dirty="0" smtClean="0"/>
          </a:p>
          <a:p>
            <a:pPr algn="just"/>
            <a:r>
              <a:rPr lang="en-AU" sz="2000" dirty="0" smtClean="0"/>
              <a:t>If an algorithm </a:t>
            </a:r>
            <a:r>
              <a:rPr lang="en-AU" sz="2000" dirty="0"/>
              <a:t>stops before the size of the set is reduced to one, the adversary </a:t>
            </a:r>
            <a:r>
              <a:rPr lang="en-AU" sz="2000" dirty="0" smtClean="0"/>
              <a:t>can exhibit </a:t>
            </a:r>
            <a:r>
              <a:rPr lang="en-AU" sz="2000" dirty="0"/>
              <a:t>a number that could be a legitimate input the algorithm failed to identify.</a:t>
            </a:r>
          </a:p>
          <a:p>
            <a:pPr algn="just"/>
            <a:endParaRPr lang="en-IN" sz="2000" dirty="0"/>
          </a:p>
          <a:p>
            <a:pPr algn="just"/>
            <a:endParaRPr lang="en-AU" sz="1400" dirty="0" smtClean="0">
              <a:latin typeface="Muli Light" panose="020B0604020202020204" charset="0"/>
            </a:endParaRP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0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Adversary Arguments – Example 1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It </a:t>
            </a:r>
            <a:r>
              <a:rPr lang="en-AU" sz="2000" dirty="0"/>
              <a:t>is a simple technical matter now to show that one needs </a:t>
            </a:r>
            <a:r>
              <a:rPr lang="en-AU" sz="2000" dirty="0" smtClean="0"/>
              <a:t>floor(log</a:t>
            </a:r>
            <a:r>
              <a:rPr lang="en-AU" sz="2000" baseline="-25000" dirty="0" smtClean="0"/>
              <a:t>2</a:t>
            </a:r>
            <a:r>
              <a:rPr lang="en-AU" sz="2000" i="1" dirty="0" smtClean="0"/>
              <a:t>n) </a:t>
            </a:r>
            <a:r>
              <a:rPr lang="en-AU" sz="2000" dirty="0" smtClean="0"/>
              <a:t>iterations to shrink </a:t>
            </a:r>
            <a:r>
              <a:rPr lang="en-AU" sz="2000" dirty="0"/>
              <a:t>an n-element set to a one-element set by halving and rounding up the </a:t>
            </a:r>
            <a:r>
              <a:rPr lang="en-AU" sz="2000" dirty="0" smtClean="0"/>
              <a:t>size of </a:t>
            </a:r>
            <a:r>
              <a:rPr lang="en-AU" sz="2000" dirty="0"/>
              <a:t>the remaining set. </a:t>
            </a:r>
            <a:endParaRPr lang="en-AU" sz="2000" dirty="0" smtClean="0"/>
          </a:p>
          <a:p>
            <a:pPr algn="just"/>
            <a:r>
              <a:rPr lang="en-AU" sz="2000" dirty="0" smtClean="0"/>
              <a:t>Hence</a:t>
            </a:r>
            <a:r>
              <a:rPr lang="en-AU" sz="2000" dirty="0"/>
              <a:t>, at least </a:t>
            </a:r>
            <a:r>
              <a:rPr lang="en-AU" sz="2000" dirty="0" smtClean="0"/>
              <a:t>log</a:t>
            </a:r>
            <a:r>
              <a:rPr lang="en-AU" sz="2000" baseline="-25000" dirty="0" smtClean="0"/>
              <a:t>2</a:t>
            </a:r>
            <a:r>
              <a:rPr lang="en-AU" sz="2000" i="1" dirty="0" smtClean="0"/>
              <a:t>n </a:t>
            </a:r>
            <a:r>
              <a:rPr lang="en-AU" sz="2000" dirty="0" smtClean="0"/>
              <a:t>questions </a:t>
            </a:r>
            <a:r>
              <a:rPr lang="en-AU" sz="2000" dirty="0"/>
              <a:t>need to be asked by </a:t>
            </a:r>
            <a:r>
              <a:rPr lang="en-AU" sz="2000" dirty="0" smtClean="0"/>
              <a:t>any algorithm </a:t>
            </a:r>
            <a:r>
              <a:rPr lang="en-AU" sz="2000" dirty="0"/>
              <a:t>in the worst case.</a:t>
            </a:r>
            <a:endParaRPr lang="en-IN" sz="2000" dirty="0"/>
          </a:p>
          <a:p>
            <a:pPr algn="just"/>
            <a:endParaRPr lang="en-AU" sz="1400" dirty="0" smtClean="0">
              <a:latin typeface="Muli Light" panose="020B0604020202020204" charset="0"/>
            </a:endParaRP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Adversary Arguments – Example 1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It </a:t>
            </a:r>
            <a:r>
              <a:rPr lang="en-AU" sz="2000" dirty="0"/>
              <a:t>is a simple technical matter now to show that one needs </a:t>
            </a:r>
            <a:r>
              <a:rPr lang="en-AU" sz="2000" dirty="0" smtClean="0"/>
              <a:t>floor(log</a:t>
            </a:r>
            <a:r>
              <a:rPr lang="en-AU" sz="2000" baseline="-25000" dirty="0" smtClean="0"/>
              <a:t>2</a:t>
            </a:r>
            <a:r>
              <a:rPr lang="en-AU" sz="2000" i="1" dirty="0" smtClean="0"/>
              <a:t>n) </a:t>
            </a:r>
            <a:r>
              <a:rPr lang="en-AU" sz="2000" dirty="0" smtClean="0"/>
              <a:t>iterations to shrink </a:t>
            </a:r>
            <a:r>
              <a:rPr lang="en-AU" sz="2000" dirty="0"/>
              <a:t>an n-element set to a one-element set by halving and rounding up the </a:t>
            </a:r>
            <a:r>
              <a:rPr lang="en-AU" sz="2000" dirty="0" smtClean="0"/>
              <a:t>size of </a:t>
            </a:r>
            <a:r>
              <a:rPr lang="en-AU" sz="2000" dirty="0"/>
              <a:t>the remaining set. </a:t>
            </a:r>
            <a:endParaRPr lang="en-AU" sz="2000" dirty="0" smtClean="0"/>
          </a:p>
          <a:p>
            <a:pPr algn="just"/>
            <a:r>
              <a:rPr lang="en-AU" sz="2000" dirty="0" smtClean="0"/>
              <a:t>Hence</a:t>
            </a:r>
            <a:r>
              <a:rPr lang="en-AU" sz="2000" dirty="0"/>
              <a:t>, at least </a:t>
            </a:r>
            <a:r>
              <a:rPr lang="en-AU" sz="2000" dirty="0" smtClean="0"/>
              <a:t>log</a:t>
            </a:r>
            <a:r>
              <a:rPr lang="en-AU" sz="2000" baseline="-25000" dirty="0" smtClean="0"/>
              <a:t>2</a:t>
            </a:r>
            <a:r>
              <a:rPr lang="en-AU" sz="2000" i="1" dirty="0" smtClean="0"/>
              <a:t>n </a:t>
            </a:r>
            <a:r>
              <a:rPr lang="en-AU" sz="2000" dirty="0" smtClean="0"/>
              <a:t>questions </a:t>
            </a:r>
            <a:r>
              <a:rPr lang="en-AU" sz="2000" dirty="0"/>
              <a:t>need to be asked by </a:t>
            </a:r>
            <a:r>
              <a:rPr lang="en-AU" sz="2000" dirty="0" smtClean="0"/>
              <a:t>any algorithm </a:t>
            </a:r>
            <a:r>
              <a:rPr lang="en-AU" sz="2000" dirty="0"/>
              <a:t>in the worst case.</a:t>
            </a:r>
            <a:endParaRPr lang="en-IN" sz="2000" dirty="0"/>
          </a:p>
          <a:p>
            <a:pPr algn="just"/>
            <a:endParaRPr lang="en-AU" sz="1400" dirty="0" smtClean="0">
              <a:latin typeface="Muli Light" panose="020B0604020202020204" charset="0"/>
            </a:endParaRP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4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Adversary </a:t>
            </a:r>
            <a:r>
              <a:rPr lang="en" sz="2800" dirty="0" smtClean="0"/>
              <a:t>Arguments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1800" dirty="0"/>
              <a:t>B</a:t>
            </a:r>
            <a:r>
              <a:rPr lang="en-AU" sz="1800" dirty="0" smtClean="0"/>
              <a:t>ased </a:t>
            </a:r>
            <a:r>
              <a:rPr lang="en-AU" sz="1800" dirty="0"/>
              <a:t>on following the logic of a malevolent but honest </a:t>
            </a:r>
            <a:r>
              <a:rPr lang="en-AU" sz="1800" dirty="0" smtClean="0"/>
              <a:t>adversary.</a:t>
            </a:r>
          </a:p>
          <a:p>
            <a:pPr algn="just"/>
            <a:r>
              <a:rPr lang="en-AU" sz="1800" dirty="0"/>
              <a:t>T</a:t>
            </a:r>
            <a:r>
              <a:rPr lang="en-AU" sz="1800" dirty="0" smtClean="0"/>
              <a:t>he malevolence makes </a:t>
            </a:r>
            <a:r>
              <a:rPr lang="en-AU" sz="1800" dirty="0"/>
              <a:t>him push the algorithm down the most time-consuming </a:t>
            </a:r>
            <a:r>
              <a:rPr lang="en-AU" sz="1800" dirty="0" smtClean="0"/>
              <a:t>path. </a:t>
            </a:r>
          </a:p>
          <a:p>
            <a:pPr algn="just"/>
            <a:r>
              <a:rPr lang="en-AU" sz="1800" dirty="0" smtClean="0"/>
              <a:t>While</a:t>
            </a:r>
            <a:r>
              <a:rPr lang="en-AU" sz="1800" dirty="0"/>
              <a:t> </a:t>
            </a:r>
            <a:r>
              <a:rPr lang="en-AU" sz="1800" dirty="0" smtClean="0"/>
              <a:t>his </a:t>
            </a:r>
            <a:r>
              <a:rPr lang="en-AU" sz="1800" dirty="0"/>
              <a:t>honesty forces him to stay consistent with the choices already made. </a:t>
            </a:r>
            <a:endParaRPr lang="en-AU" sz="1800" dirty="0" smtClean="0"/>
          </a:p>
          <a:p>
            <a:pPr algn="just"/>
            <a:r>
              <a:rPr lang="en-AU" sz="1800" dirty="0" smtClean="0"/>
              <a:t>A lower bound </a:t>
            </a:r>
            <a:r>
              <a:rPr lang="en-AU" sz="1800" dirty="0"/>
              <a:t>is then obtained by measuring the amount of work needed to shrink a </a:t>
            </a:r>
            <a:r>
              <a:rPr lang="en-AU" sz="1800" dirty="0" smtClean="0"/>
              <a:t>set of </a:t>
            </a:r>
            <a:r>
              <a:rPr lang="en-AU" sz="1800" dirty="0"/>
              <a:t>potential inputs to a single input along the most time-consuming path.</a:t>
            </a:r>
            <a:endParaRPr lang="en-AU" sz="1100" dirty="0" smtClean="0">
              <a:latin typeface="Muli Light" panose="020B0604020202020204" charset="0"/>
            </a:endParaRP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1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Adversary </a:t>
            </a:r>
            <a:r>
              <a:rPr lang="en" sz="2800" dirty="0" smtClean="0"/>
              <a:t>Arguments – Example 2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C</a:t>
            </a:r>
            <a:r>
              <a:rPr lang="en-AU" sz="2000" dirty="0" smtClean="0"/>
              <a:t>onsider </a:t>
            </a:r>
            <a:r>
              <a:rPr lang="en-AU" sz="2000" dirty="0"/>
              <a:t>the problem of merging two sorted lists of size </a:t>
            </a:r>
            <a:r>
              <a:rPr lang="en-AU" sz="2000" i="1" dirty="0" smtClean="0"/>
              <a:t>n: </a:t>
            </a:r>
          </a:p>
          <a:p>
            <a:pPr marL="76200" indent="0" algn="just">
              <a:buNone/>
            </a:pPr>
            <a:r>
              <a:rPr lang="en-AU" sz="2000" i="1" dirty="0" smtClean="0"/>
              <a:t>	a</a:t>
            </a:r>
            <a:r>
              <a:rPr lang="en-AU" sz="2000" i="1" baseline="-25000" dirty="0" smtClean="0"/>
              <a:t>1</a:t>
            </a:r>
            <a:r>
              <a:rPr lang="en-AU" sz="2000" i="1" dirty="0" smtClean="0"/>
              <a:t> </a:t>
            </a:r>
            <a:r>
              <a:rPr lang="en-AU" sz="2000" dirty="0"/>
              <a:t>&lt; a</a:t>
            </a:r>
            <a:r>
              <a:rPr lang="en-AU" sz="2000" baseline="-25000" dirty="0"/>
              <a:t>2</a:t>
            </a:r>
            <a:r>
              <a:rPr lang="en-AU" sz="2000" dirty="0"/>
              <a:t> &lt; ... &lt; </a:t>
            </a:r>
            <a:r>
              <a:rPr lang="en-AU" sz="2000" i="1" dirty="0"/>
              <a:t>a</a:t>
            </a:r>
            <a:r>
              <a:rPr lang="en-AU" sz="2000" i="1" baseline="-25000" dirty="0"/>
              <a:t>n</a:t>
            </a:r>
            <a:r>
              <a:rPr lang="en-AU" sz="2000" i="1" dirty="0"/>
              <a:t> </a:t>
            </a:r>
            <a:r>
              <a:rPr lang="en-AU" sz="2000" b="1" dirty="0"/>
              <a:t>and </a:t>
            </a:r>
            <a:r>
              <a:rPr lang="en-AU" sz="2000" i="1" dirty="0"/>
              <a:t>b</a:t>
            </a:r>
            <a:r>
              <a:rPr lang="en-AU" sz="2000" i="1" baseline="-25000" dirty="0"/>
              <a:t>1</a:t>
            </a:r>
            <a:r>
              <a:rPr lang="en-AU" sz="2000" i="1" dirty="0"/>
              <a:t> </a:t>
            </a:r>
            <a:r>
              <a:rPr lang="en-AU" sz="2000" dirty="0"/>
              <a:t>&lt; b</a:t>
            </a:r>
            <a:r>
              <a:rPr lang="en-AU" sz="2000" baseline="-25000" dirty="0"/>
              <a:t>2</a:t>
            </a:r>
            <a:r>
              <a:rPr lang="en-AU" sz="2000" dirty="0"/>
              <a:t> &lt; ... &lt; </a:t>
            </a:r>
            <a:r>
              <a:rPr lang="en-AU" sz="2000" i="1" dirty="0" smtClean="0"/>
              <a:t>b</a:t>
            </a:r>
            <a:r>
              <a:rPr lang="en-IN" sz="2000" i="1" baseline="-25000" dirty="0" smtClean="0"/>
              <a:t>n</a:t>
            </a:r>
            <a:endParaRPr lang="en-IN" sz="2000" i="1" baseline="-25000" dirty="0"/>
          </a:p>
          <a:p>
            <a:pPr marL="76200" indent="0" algn="just">
              <a:buNone/>
            </a:pPr>
            <a:r>
              <a:rPr lang="en-IN" sz="2000" i="1" baseline="-25000" dirty="0"/>
              <a:t> </a:t>
            </a:r>
            <a:r>
              <a:rPr lang="en-IN" sz="2000" i="1" dirty="0" smtClean="0"/>
              <a:t>     </a:t>
            </a:r>
            <a:r>
              <a:rPr lang="en-AU" sz="2000" dirty="0" smtClean="0"/>
              <a:t>into </a:t>
            </a:r>
            <a:r>
              <a:rPr lang="en-AU" sz="2000" dirty="0"/>
              <a:t>a single sorted list of size </a:t>
            </a:r>
            <a:r>
              <a:rPr lang="en-AU" sz="2000" i="1" dirty="0"/>
              <a:t>2n. </a:t>
            </a:r>
            <a:endParaRPr lang="en-AU" sz="2000" i="1" dirty="0" smtClean="0"/>
          </a:p>
          <a:p>
            <a:pPr algn="just"/>
            <a:r>
              <a:rPr lang="en-AU" sz="2000" dirty="0" smtClean="0"/>
              <a:t>For </a:t>
            </a:r>
            <a:r>
              <a:rPr lang="en-AU" sz="2000" dirty="0"/>
              <a:t>simplicity, we assume that all the </a:t>
            </a:r>
            <a:r>
              <a:rPr lang="en-AU" sz="2000" i="1" dirty="0"/>
              <a:t>a's </a:t>
            </a:r>
            <a:r>
              <a:rPr lang="en-AU" sz="2000" dirty="0" smtClean="0"/>
              <a:t>and </a:t>
            </a:r>
            <a:r>
              <a:rPr lang="en-AU" sz="2000" i="1" dirty="0" smtClean="0"/>
              <a:t>b's </a:t>
            </a:r>
            <a:r>
              <a:rPr lang="en-AU" sz="2000" dirty="0"/>
              <a:t>are distinct, which gives the problem a unique solution.</a:t>
            </a:r>
            <a:endParaRPr lang="en-AU" sz="1050" dirty="0" smtClean="0">
              <a:latin typeface="Muli Light" panose="020B0604020202020204" charset="0"/>
            </a:endParaRP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Adversary </a:t>
            </a:r>
            <a:r>
              <a:rPr lang="en" sz="2800" dirty="0" smtClean="0"/>
              <a:t>Arguments – Example 2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The adversary will employ </a:t>
            </a:r>
            <a:r>
              <a:rPr lang="en-AU" sz="2000" dirty="0" smtClean="0"/>
              <a:t>the following </a:t>
            </a:r>
            <a:r>
              <a:rPr lang="en-AU" sz="2000" dirty="0"/>
              <a:t>rule: reply true to the comparison </a:t>
            </a:r>
            <a:r>
              <a:rPr lang="en-AU" sz="2000" i="1" dirty="0" err="1" smtClean="0"/>
              <a:t>a</a:t>
            </a:r>
            <a:r>
              <a:rPr lang="en-AU" sz="2000" i="1" baseline="-25000" dirty="0" err="1"/>
              <a:t>i</a:t>
            </a:r>
            <a:r>
              <a:rPr lang="en-AU" sz="2000" dirty="0" smtClean="0"/>
              <a:t>&lt; </a:t>
            </a:r>
            <a:r>
              <a:rPr lang="en-AU" sz="2000" i="1" dirty="0" err="1" smtClean="0"/>
              <a:t>b</a:t>
            </a:r>
            <a:r>
              <a:rPr lang="en-AU" sz="2000" i="1" baseline="-25000" dirty="0" err="1" smtClean="0"/>
              <a:t>j</a:t>
            </a:r>
            <a:r>
              <a:rPr lang="en-AU" sz="2000" i="1" dirty="0" smtClean="0"/>
              <a:t> </a:t>
            </a:r>
            <a:r>
              <a:rPr lang="en-AU" sz="2000" dirty="0"/>
              <a:t>if and only if </a:t>
            </a:r>
            <a:r>
              <a:rPr lang="en-AU" sz="2000" i="1" dirty="0" err="1"/>
              <a:t>i</a:t>
            </a:r>
            <a:r>
              <a:rPr lang="en-AU" sz="2000" i="1" dirty="0"/>
              <a:t> </a:t>
            </a:r>
            <a:r>
              <a:rPr lang="en-AU" sz="2000" dirty="0"/>
              <a:t>&lt; </a:t>
            </a:r>
            <a:r>
              <a:rPr lang="en-AU" sz="2000" i="1" dirty="0"/>
              <a:t>j. </a:t>
            </a:r>
            <a:endParaRPr lang="en-AU" sz="2000" i="1" dirty="0" smtClean="0"/>
          </a:p>
          <a:p>
            <a:pPr algn="just"/>
            <a:r>
              <a:rPr lang="en-AU" sz="2000" dirty="0" smtClean="0"/>
              <a:t>This will force </a:t>
            </a:r>
            <a:r>
              <a:rPr lang="en-AU" sz="2000" dirty="0"/>
              <a:t>any correct merging algorithm to produce the only combined list </a:t>
            </a:r>
            <a:r>
              <a:rPr lang="en-AU" sz="2000" dirty="0" smtClean="0"/>
              <a:t>consistent </a:t>
            </a:r>
            <a:r>
              <a:rPr lang="en-IN" sz="2000" dirty="0" smtClean="0"/>
              <a:t>with </a:t>
            </a:r>
            <a:r>
              <a:rPr lang="en-IN" sz="2000" dirty="0"/>
              <a:t>this rule</a:t>
            </a:r>
            <a:r>
              <a:rPr lang="en-IN" sz="2000" dirty="0" smtClean="0"/>
              <a:t>: </a:t>
            </a:r>
          </a:p>
          <a:p>
            <a:pPr marL="76200" indent="0" algn="just">
              <a:buNone/>
            </a:pPr>
            <a:r>
              <a:rPr lang="en-IN" sz="2000" dirty="0" smtClean="0"/>
              <a:t>	b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&lt; a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&lt; b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 &lt; a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 &lt; …. &lt; </a:t>
            </a:r>
            <a:r>
              <a:rPr lang="en-IN" sz="2000" dirty="0" err="1" smtClean="0"/>
              <a:t>b</a:t>
            </a:r>
            <a:r>
              <a:rPr lang="en-IN" sz="2000" baseline="-25000" dirty="0" err="1" smtClean="0"/>
              <a:t>n</a:t>
            </a:r>
            <a:r>
              <a:rPr lang="en-IN" sz="2000" dirty="0" smtClean="0"/>
              <a:t> &lt; a</a:t>
            </a:r>
            <a:r>
              <a:rPr lang="en-IN" sz="2000" baseline="-25000" dirty="0" smtClean="0"/>
              <a:t>n</a:t>
            </a:r>
          </a:p>
          <a:p>
            <a:pPr marL="76200" indent="0" algn="just">
              <a:buNone/>
            </a:pPr>
            <a:endParaRPr lang="en-IN" sz="20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1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Limitations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dirty="0" smtClean="0"/>
              <a:t>In the course of the semester, we have come across many algorithms for solving different types of problems.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dirty="0" smtClean="0"/>
              <a:t>But, algorithms have their own limitations.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dirty="0" smtClean="0"/>
              <a:t>There are problems which do not have an algorithm to solve them.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dirty="0" smtClean="0"/>
              <a:t>And, there are other problems which have algorithms to solve them but not in polynomial time.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Adversary </a:t>
            </a:r>
            <a:r>
              <a:rPr lang="en" sz="2800" dirty="0" smtClean="0"/>
              <a:t>Arguments – Example 2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To produce this combined list, any correct algorithm will have to explicitly </a:t>
            </a:r>
            <a:r>
              <a:rPr lang="en-AU" sz="2000" dirty="0" smtClean="0"/>
              <a:t>compare </a:t>
            </a:r>
            <a:r>
              <a:rPr lang="en-AU" sz="2000" i="1" dirty="0" smtClean="0"/>
              <a:t>2n </a:t>
            </a:r>
            <a:r>
              <a:rPr lang="en-AU" sz="2000" dirty="0"/>
              <a:t>- 1 adjacent pairs of its elements, i.e., b1 to </a:t>
            </a:r>
            <a:r>
              <a:rPr lang="en-AU" sz="2000" i="1" dirty="0" smtClean="0"/>
              <a:t>a1, </a:t>
            </a:r>
            <a:r>
              <a:rPr lang="en-AU" sz="2000" dirty="0"/>
              <a:t>a1 to </a:t>
            </a:r>
            <a:r>
              <a:rPr lang="en-AU" sz="2000" i="1" dirty="0"/>
              <a:t>b2, </a:t>
            </a:r>
            <a:r>
              <a:rPr lang="en-AU" sz="2000" dirty="0"/>
              <a:t>and so on</a:t>
            </a:r>
            <a:r>
              <a:rPr lang="en-AU" sz="2000" dirty="0" smtClean="0"/>
              <a:t>.</a:t>
            </a:r>
          </a:p>
          <a:p>
            <a:r>
              <a:rPr lang="en-IN" sz="2000" dirty="0"/>
              <a:t>If one </a:t>
            </a:r>
            <a:r>
              <a:rPr lang="en-AU" sz="2000" dirty="0"/>
              <a:t>of these comparisons has not been made, e.g., a1, has not been compared to </a:t>
            </a:r>
            <a:r>
              <a:rPr lang="en-AU" sz="2000" i="1" dirty="0"/>
              <a:t>b</a:t>
            </a:r>
            <a:r>
              <a:rPr lang="en-IN" sz="2000" i="1" dirty="0"/>
              <a:t>2, </a:t>
            </a:r>
            <a:r>
              <a:rPr lang="en-IN" sz="2000" dirty="0"/>
              <a:t>we </a:t>
            </a:r>
            <a:r>
              <a:rPr lang="en-AU" sz="2000" dirty="0"/>
              <a:t>can transpose these keys to get</a:t>
            </a:r>
          </a:p>
          <a:p>
            <a:pPr marL="76200" indent="0">
              <a:buNone/>
            </a:pPr>
            <a:r>
              <a:rPr lang="en-IN" sz="2000" dirty="0"/>
              <a:t>	b</a:t>
            </a:r>
            <a:r>
              <a:rPr lang="en-IN" sz="2000" baseline="-25000" dirty="0"/>
              <a:t>1</a:t>
            </a:r>
            <a:r>
              <a:rPr lang="en-IN" sz="2000" dirty="0"/>
              <a:t> &lt; b</a:t>
            </a:r>
            <a:r>
              <a:rPr lang="en-IN" sz="2000" baseline="-25000" dirty="0"/>
              <a:t>2</a:t>
            </a:r>
            <a:r>
              <a:rPr lang="en-IN" sz="2000" dirty="0"/>
              <a:t> &lt; a</a:t>
            </a:r>
            <a:r>
              <a:rPr lang="en-IN" sz="2000" baseline="-25000" dirty="0"/>
              <a:t>1</a:t>
            </a:r>
            <a:r>
              <a:rPr lang="en-IN" sz="2000" dirty="0"/>
              <a:t> &lt; a</a:t>
            </a:r>
            <a:r>
              <a:rPr lang="en-IN" sz="2000" baseline="-25000" dirty="0"/>
              <a:t>2</a:t>
            </a:r>
            <a:r>
              <a:rPr lang="en-IN" sz="2000" dirty="0"/>
              <a:t> &lt; …. &lt; </a:t>
            </a:r>
            <a:r>
              <a:rPr lang="en-IN" sz="2000" dirty="0" err="1"/>
              <a:t>b</a:t>
            </a:r>
            <a:r>
              <a:rPr lang="en-IN" sz="2000" baseline="-25000" dirty="0" err="1"/>
              <a:t>n</a:t>
            </a:r>
            <a:r>
              <a:rPr lang="en-IN" sz="2000" dirty="0"/>
              <a:t> &lt; a</a:t>
            </a:r>
            <a:r>
              <a:rPr lang="en-IN" sz="2000" baseline="-25000" dirty="0"/>
              <a:t>n</a:t>
            </a:r>
            <a:endParaRPr lang="en-AU" sz="2000" dirty="0" smtClean="0"/>
          </a:p>
          <a:p>
            <a:endParaRPr lang="en-IN" sz="2000" baseline="-25000" dirty="0" smtClean="0"/>
          </a:p>
          <a:p>
            <a:pPr marL="76200" indent="0">
              <a:buNone/>
            </a:pPr>
            <a:endParaRPr lang="en-IN" sz="2000" baseline="-25000" dirty="0" smtClean="0"/>
          </a:p>
          <a:p>
            <a:endParaRPr lang="en-IN" sz="20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Adversary </a:t>
            </a:r>
            <a:r>
              <a:rPr lang="en" sz="2800" dirty="0" smtClean="0"/>
              <a:t>Arguments – Example 2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000" dirty="0" smtClean="0"/>
              <a:t>Hence</a:t>
            </a:r>
            <a:r>
              <a:rPr lang="en-AU" sz="2000" dirty="0"/>
              <a:t>, </a:t>
            </a:r>
            <a:r>
              <a:rPr lang="en-AU" sz="2000" i="1" dirty="0"/>
              <a:t>2n </a:t>
            </a:r>
            <a:r>
              <a:rPr lang="en-AU" sz="2000" dirty="0"/>
              <a:t>- 1 is indeed a lower bound for the number of key comparison needed for any merging algorithm.</a:t>
            </a:r>
          </a:p>
          <a:p>
            <a:endParaRPr lang="en-IN" sz="2000" baseline="-25000" dirty="0" smtClean="0"/>
          </a:p>
          <a:p>
            <a:pPr marL="76200" indent="0">
              <a:buNone/>
            </a:pPr>
            <a:endParaRPr lang="en-IN" sz="2000" baseline="-25000" dirty="0" smtClean="0"/>
          </a:p>
          <a:p>
            <a:endParaRPr lang="en-IN" sz="20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6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 smtClean="0"/>
              <a:t>Problem Reduction</a:t>
            </a:r>
            <a:endParaRPr sz="36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To show that problem </a:t>
            </a:r>
            <a:r>
              <a:rPr lang="en-AU" sz="2000" i="1" dirty="0"/>
              <a:t>P </a:t>
            </a:r>
            <a:r>
              <a:rPr lang="en-AU" sz="2000" dirty="0"/>
              <a:t>is at least as hard as </a:t>
            </a:r>
            <a:r>
              <a:rPr lang="en-AU" sz="2000" dirty="0" smtClean="0"/>
              <a:t>another </a:t>
            </a:r>
            <a:r>
              <a:rPr lang="en-AU" sz="2000" dirty="0"/>
              <a:t>problem </a:t>
            </a:r>
            <a:r>
              <a:rPr lang="en-AU" sz="2000" i="1" dirty="0"/>
              <a:t>Q </a:t>
            </a:r>
            <a:r>
              <a:rPr lang="en-AU" sz="2000" dirty="0"/>
              <a:t>with a known lower bound, we need to reduce </a:t>
            </a:r>
            <a:r>
              <a:rPr lang="en-AU" sz="2000" i="1" dirty="0"/>
              <a:t>Q </a:t>
            </a:r>
            <a:r>
              <a:rPr lang="en-AU" sz="2000" dirty="0"/>
              <a:t>to </a:t>
            </a:r>
            <a:r>
              <a:rPr lang="en-AU" sz="2000" i="1" dirty="0"/>
              <a:t>P </a:t>
            </a:r>
            <a:r>
              <a:rPr lang="en-AU" sz="2000" dirty="0"/>
              <a:t>(not </a:t>
            </a:r>
            <a:r>
              <a:rPr lang="en-AU" sz="2000" i="1" dirty="0"/>
              <a:t>P </a:t>
            </a:r>
            <a:r>
              <a:rPr lang="en-AU" sz="2000" dirty="0"/>
              <a:t>to Q!).</a:t>
            </a:r>
          </a:p>
          <a:p>
            <a:pPr algn="just"/>
            <a:r>
              <a:rPr lang="en-AU" sz="2000" dirty="0"/>
              <a:t>In other words, we should show that an arbitrary instance of problem </a:t>
            </a:r>
            <a:r>
              <a:rPr lang="en-AU" sz="2000" i="1" dirty="0"/>
              <a:t>Q </a:t>
            </a:r>
            <a:r>
              <a:rPr lang="en-AU" sz="2000" dirty="0"/>
              <a:t>can </a:t>
            </a:r>
            <a:r>
              <a:rPr lang="en-AU" sz="2000" dirty="0" smtClean="0"/>
              <a:t>be transformed </a:t>
            </a:r>
            <a:r>
              <a:rPr lang="en-AU" sz="2000" dirty="0"/>
              <a:t>(in a reasonably efficient fashion) to an instance of problem </a:t>
            </a:r>
            <a:r>
              <a:rPr lang="en-AU" sz="2000" i="1" dirty="0"/>
              <a:t>P, </a:t>
            </a:r>
            <a:r>
              <a:rPr lang="en-AU" sz="2000" dirty="0" smtClean="0"/>
              <a:t>so any </a:t>
            </a:r>
            <a:r>
              <a:rPr lang="en-AU" sz="2000" dirty="0"/>
              <a:t>algorithm solving </a:t>
            </a:r>
            <a:r>
              <a:rPr lang="en-AU" sz="2000" i="1" dirty="0"/>
              <a:t>P </a:t>
            </a:r>
            <a:r>
              <a:rPr lang="en-AU" sz="2000" dirty="0"/>
              <a:t>would solve </a:t>
            </a:r>
            <a:r>
              <a:rPr lang="en-AU" sz="2000" i="1" dirty="0"/>
              <a:t>Q </a:t>
            </a:r>
            <a:r>
              <a:rPr lang="en-AU" sz="2000" dirty="0"/>
              <a:t>as well. Then a lower bound for </a:t>
            </a:r>
            <a:r>
              <a:rPr lang="en-AU" sz="2000" i="1" dirty="0"/>
              <a:t>Q </a:t>
            </a:r>
            <a:r>
              <a:rPr lang="en-AU" sz="2000" dirty="0"/>
              <a:t>will </a:t>
            </a:r>
            <a:r>
              <a:rPr lang="en-AU" sz="2000" dirty="0" smtClean="0"/>
              <a:t>be a </a:t>
            </a:r>
            <a:r>
              <a:rPr lang="en-AU" sz="2000" dirty="0"/>
              <a:t>lower bound for </a:t>
            </a:r>
            <a:r>
              <a:rPr lang="en-AU" sz="2000" i="1" dirty="0"/>
              <a:t>P.</a:t>
            </a:r>
            <a:endParaRPr lang="en-IN" sz="2000" baseline="-25000" dirty="0" smtClean="0"/>
          </a:p>
          <a:p>
            <a:pPr marL="76200" indent="0" algn="just">
              <a:buNone/>
            </a:pPr>
            <a:endParaRPr lang="en-IN" sz="2000" baseline="-25000" dirty="0" smtClean="0"/>
          </a:p>
          <a:p>
            <a:pPr algn="just"/>
            <a:endParaRPr lang="en-IN" sz="20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5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 smtClean="0"/>
              <a:t>Important Problems used for Problem Reduction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endParaRPr lang="en-IN" sz="2000" baseline="-25000" dirty="0" smtClean="0"/>
          </a:p>
          <a:p>
            <a:pPr algn="just"/>
            <a:endParaRPr lang="en-IN" sz="20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2085"/>
            <a:ext cx="6102625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Problem Reduction - Example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dirty="0" smtClean="0"/>
              <a:t>Consider </a:t>
            </a:r>
            <a:r>
              <a:rPr lang="en-AU" dirty="0" smtClean="0"/>
              <a:t>the </a:t>
            </a:r>
            <a:r>
              <a:rPr lang="en-AU" dirty="0"/>
              <a:t>Euclidean minimum spanning tree problem: given </a:t>
            </a:r>
            <a:r>
              <a:rPr lang="en-AU" i="1" dirty="0"/>
              <a:t>n </a:t>
            </a:r>
            <a:r>
              <a:rPr lang="en-AU" dirty="0"/>
              <a:t>points in the </a:t>
            </a:r>
            <a:r>
              <a:rPr lang="en-AU" dirty="0" smtClean="0"/>
              <a:t>Cartesian plane</a:t>
            </a:r>
            <a:r>
              <a:rPr lang="en-AU" dirty="0"/>
              <a:t>, construct a tree of minimum total length whose vertices are the </a:t>
            </a:r>
            <a:r>
              <a:rPr lang="en-AU" dirty="0" smtClean="0"/>
              <a:t>given </a:t>
            </a:r>
            <a:r>
              <a:rPr lang="en-IN" dirty="0" smtClean="0"/>
              <a:t>points</a:t>
            </a:r>
            <a:r>
              <a:rPr lang="en-IN" dirty="0"/>
              <a:t>.</a:t>
            </a:r>
            <a:endParaRPr lang="en-IN" baseline="-25000" dirty="0" smtClean="0"/>
          </a:p>
          <a:p>
            <a:pPr algn="just"/>
            <a:endParaRPr lang="en-IN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1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Problem Reduction - Example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As a problem with a known lower bound, we use the element </a:t>
            </a:r>
            <a:r>
              <a:rPr lang="en-AU" sz="2000" dirty="0" smtClean="0"/>
              <a:t>uniqueness problem</a:t>
            </a:r>
            <a:r>
              <a:rPr lang="en-AU" sz="2000" dirty="0"/>
              <a:t>. </a:t>
            </a:r>
            <a:endParaRPr lang="en-AU" sz="2000" dirty="0" smtClean="0"/>
          </a:p>
          <a:p>
            <a:pPr algn="just"/>
            <a:r>
              <a:rPr lang="en-AU" sz="2000" dirty="0" smtClean="0"/>
              <a:t>We </a:t>
            </a:r>
            <a:r>
              <a:rPr lang="en-AU" sz="2000" dirty="0"/>
              <a:t>can transform any set x</a:t>
            </a:r>
            <a:r>
              <a:rPr lang="en-AU" sz="2000" baseline="-25000" dirty="0"/>
              <a:t>1</a:t>
            </a:r>
            <a:r>
              <a:rPr lang="en-AU" sz="2000" dirty="0"/>
              <a:t>, </a:t>
            </a:r>
            <a:r>
              <a:rPr lang="en-AU" sz="2000" i="1" dirty="0"/>
              <a:t>x</a:t>
            </a:r>
            <a:r>
              <a:rPr lang="en-AU" sz="2000" i="1" baseline="-25000" dirty="0"/>
              <a:t>2</a:t>
            </a:r>
            <a:r>
              <a:rPr lang="en-AU" sz="2000" i="1" dirty="0"/>
              <a:t>, </a:t>
            </a:r>
            <a:r>
              <a:rPr lang="en-AU" sz="2000" dirty="0"/>
              <a:t>... , </a:t>
            </a:r>
            <a:r>
              <a:rPr lang="en-AU" sz="2000" i="1" dirty="0" err="1"/>
              <a:t>x</a:t>
            </a:r>
            <a:r>
              <a:rPr lang="en-AU" sz="2000" i="1" baseline="-25000" dirty="0" err="1"/>
              <a:t>n</a:t>
            </a:r>
            <a:r>
              <a:rPr lang="en-AU" sz="2000" i="1" dirty="0"/>
              <a:t> </a:t>
            </a:r>
            <a:r>
              <a:rPr lang="en-AU" sz="2000" dirty="0"/>
              <a:t>of </a:t>
            </a:r>
            <a:r>
              <a:rPr lang="en-AU" sz="2000" i="1" dirty="0"/>
              <a:t>n </a:t>
            </a:r>
            <a:r>
              <a:rPr lang="en-AU" sz="2000" dirty="0"/>
              <a:t>real numbers into a set </a:t>
            </a:r>
            <a:r>
              <a:rPr lang="en-AU" sz="2000" dirty="0" smtClean="0"/>
              <a:t>of </a:t>
            </a:r>
            <a:r>
              <a:rPr lang="en-AU" sz="2000" i="1" dirty="0" smtClean="0"/>
              <a:t>n </a:t>
            </a:r>
            <a:r>
              <a:rPr lang="en-AU" sz="2000" dirty="0"/>
              <a:t>points in the Cartesian plane by simply adding 0 as the points' </a:t>
            </a:r>
            <a:r>
              <a:rPr lang="en-AU" sz="2000" i="1" dirty="0"/>
              <a:t>y </a:t>
            </a:r>
            <a:r>
              <a:rPr lang="en-AU" sz="2000" dirty="0"/>
              <a:t>coordinate</a:t>
            </a:r>
            <a:r>
              <a:rPr lang="en-AU" sz="2000" dirty="0" smtClean="0"/>
              <a:t>: (</a:t>
            </a:r>
            <a:r>
              <a:rPr lang="en-AU" sz="2000" dirty="0"/>
              <a:t>x</a:t>
            </a:r>
            <a:r>
              <a:rPr lang="en-AU" sz="2000" baseline="-25000" dirty="0"/>
              <a:t>1</a:t>
            </a:r>
            <a:r>
              <a:rPr lang="en-AU" sz="2000" dirty="0"/>
              <a:t>, 0), (x</a:t>
            </a:r>
            <a:r>
              <a:rPr lang="en-AU" sz="2000" baseline="-25000" dirty="0"/>
              <a:t>2</a:t>
            </a:r>
            <a:r>
              <a:rPr lang="en-AU" sz="2000" dirty="0"/>
              <a:t>, 0), ... , (</a:t>
            </a:r>
            <a:r>
              <a:rPr lang="en-AU" sz="2000" dirty="0" smtClean="0"/>
              <a:t>x</a:t>
            </a:r>
            <a:r>
              <a:rPr lang="en-AU" sz="2000" baseline="-25000" dirty="0" smtClean="0"/>
              <a:t>n</a:t>
            </a:r>
            <a:r>
              <a:rPr lang="en-AU" sz="2000" dirty="0" smtClean="0"/>
              <a:t>,0). </a:t>
            </a: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2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Problem Reduction - Example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i="1" dirty="0" smtClean="0"/>
              <a:t>Let T </a:t>
            </a:r>
            <a:r>
              <a:rPr lang="en-AU" sz="2000" dirty="0"/>
              <a:t>be a minimum spanning tree found for this set </a:t>
            </a:r>
            <a:r>
              <a:rPr lang="en-AU" sz="2000" dirty="0" smtClean="0"/>
              <a:t>of points</a:t>
            </a:r>
            <a:r>
              <a:rPr lang="en-AU" sz="2000" dirty="0"/>
              <a:t>. </a:t>
            </a:r>
            <a:endParaRPr lang="en-AU" sz="2000" dirty="0" smtClean="0"/>
          </a:p>
          <a:p>
            <a:pPr algn="just"/>
            <a:r>
              <a:rPr lang="en-AU" sz="2000" dirty="0" smtClean="0"/>
              <a:t>Since </a:t>
            </a:r>
            <a:r>
              <a:rPr lang="en-AU" sz="2000" i="1" dirty="0"/>
              <a:t>T </a:t>
            </a:r>
            <a:r>
              <a:rPr lang="en-AU" sz="2000" dirty="0"/>
              <a:t>must contain a shortest edge, checking whether </a:t>
            </a:r>
            <a:r>
              <a:rPr lang="en-AU" sz="2000" i="1" dirty="0"/>
              <a:t>T </a:t>
            </a:r>
            <a:r>
              <a:rPr lang="en-AU" sz="2000" dirty="0"/>
              <a:t>contains </a:t>
            </a:r>
            <a:r>
              <a:rPr lang="en-AU" sz="2000" dirty="0" smtClean="0"/>
              <a:t>a zero length</a:t>
            </a:r>
            <a:r>
              <a:rPr lang="en-AU" sz="2000" dirty="0"/>
              <a:t> </a:t>
            </a:r>
            <a:r>
              <a:rPr lang="en-AU" sz="2000" dirty="0" smtClean="0"/>
              <a:t>edge </a:t>
            </a:r>
            <a:r>
              <a:rPr lang="en-AU" sz="2000" dirty="0"/>
              <a:t>will answer the question about uniqueness of the given </a:t>
            </a:r>
            <a:r>
              <a:rPr lang="en-AU" sz="2000" dirty="0" smtClean="0"/>
              <a:t>numbers.</a:t>
            </a:r>
          </a:p>
          <a:p>
            <a:pPr algn="just"/>
            <a:r>
              <a:rPr lang="en-AU" sz="2000" dirty="0" smtClean="0"/>
              <a:t>This</a:t>
            </a:r>
            <a:r>
              <a:rPr lang="en-AU" sz="2000" dirty="0"/>
              <a:t> </a:t>
            </a:r>
            <a:r>
              <a:rPr lang="en-AU" sz="2000" dirty="0" smtClean="0"/>
              <a:t>reduction </a:t>
            </a:r>
            <a:r>
              <a:rPr lang="en-AU" sz="2000" dirty="0"/>
              <a:t>implies that </a:t>
            </a:r>
            <a:r>
              <a:rPr lang="en-AU" sz="2000" i="1" dirty="0"/>
              <a:t>Ω</a:t>
            </a:r>
            <a:r>
              <a:rPr lang="en-AU" sz="2000" i="1" dirty="0" smtClean="0"/>
              <a:t> </a:t>
            </a:r>
            <a:r>
              <a:rPr lang="en-AU" sz="2000" i="1" dirty="0"/>
              <a:t>(n </a:t>
            </a:r>
            <a:r>
              <a:rPr lang="en-AU" sz="2000" dirty="0"/>
              <a:t>log </a:t>
            </a:r>
            <a:r>
              <a:rPr lang="en-AU" sz="2000" i="1" dirty="0"/>
              <a:t>n) </a:t>
            </a:r>
            <a:r>
              <a:rPr lang="en-AU" sz="2000" dirty="0"/>
              <a:t>is a lower bound for the Euclidean </a:t>
            </a:r>
            <a:r>
              <a:rPr lang="en-AU" sz="2000" dirty="0" smtClean="0"/>
              <a:t>minimum </a:t>
            </a:r>
            <a:r>
              <a:rPr lang="en-IN" sz="2000" dirty="0" smtClean="0"/>
              <a:t>spanning </a:t>
            </a:r>
            <a:r>
              <a:rPr lang="en-IN" sz="2000" dirty="0"/>
              <a:t>tree problem, too.</a:t>
            </a:r>
            <a:endParaRPr lang="en-IN" sz="20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03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Problem Reduction - Example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The final </a:t>
            </a:r>
            <a:r>
              <a:rPr lang="en-AU" sz="2000" dirty="0"/>
              <a:t>results about the complexity of many problems are not </a:t>
            </a:r>
            <a:r>
              <a:rPr lang="en-AU" sz="2000" dirty="0" smtClean="0"/>
              <a:t>known and hence the </a:t>
            </a:r>
            <a:r>
              <a:rPr lang="en-AU" sz="2000" dirty="0"/>
              <a:t>reduction technique is often used to compare the relative complexity of problems</a:t>
            </a:r>
            <a:r>
              <a:rPr lang="en-AU" sz="2000" dirty="0" smtClean="0"/>
              <a:t>.</a:t>
            </a:r>
          </a:p>
          <a:p>
            <a:r>
              <a:rPr lang="en-AU" sz="2000" dirty="0" smtClean="0"/>
              <a:t>The following formulae </a:t>
            </a:r>
            <a:r>
              <a:rPr lang="en-AU" sz="2000" dirty="0"/>
              <a:t>show that the problems of computing the product of two n-digit integers </a:t>
            </a:r>
            <a:r>
              <a:rPr lang="en-AU" sz="2000" dirty="0" smtClean="0"/>
              <a:t>and squaring an n-digit </a:t>
            </a:r>
            <a:r>
              <a:rPr lang="en-AU" sz="2000" dirty="0"/>
              <a:t>integer belong to the same complexity </a:t>
            </a:r>
            <a:r>
              <a:rPr lang="en-AU" sz="2000" dirty="0" smtClean="0"/>
              <a:t>class.</a:t>
            </a:r>
          </a:p>
          <a:p>
            <a:pPr algn="just"/>
            <a:endParaRPr lang="en-IN" sz="18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57" y="4270161"/>
            <a:ext cx="381053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Problem Reduction - Example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2000" dirty="0" smtClean="0"/>
              <a:t>Multiplying </a:t>
            </a:r>
            <a:r>
              <a:rPr lang="en-AU" sz="2000" dirty="0" smtClean="0"/>
              <a:t>two </a:t>
            </a:r>
            <a:r>
              <a:rPr lang="en-AU" sz="2000" dirty="0"/>
              <a:t>symmetric matrices turns out to be in the same complexity class </a:t>
            </a:r>
            <a:r>
              <a:rPr lang="en-AU" sz="2000" dirty="0" smtClean="0"/>
              <a:t>as multiplying </a:t>
            </a:r>
            <a:r>
              <a:rPr lang="en-AU" sz="2000" dirty="0"/>
              <a:t>two arbitrary square matrices</a:t>
            </a:r>
            <a:r>
              <a:rPr lang="en-AU" sz="2000" dirty="0" smtClean="0"/>
              <a:t>.</a:t>
            </a:r>
          </a:p>
          <a:p>
            <a:pPr algn="just"/>
            <a:r>
              <a:rPr lang="en-AU" sz="2000" dirty="0"/>
              <a:t>T</a:t>
            </a:r>
            <a:r>
              <a:rPr lang="en-AU" sz="2000" dirty="0" smtClean="0"/>
              <a:t>he </a:t>
            </a:r>
            <a:r>
              <a:rPr lang="en-AU" sz="2000" dirty="0"/>
              <a:t>former problem is a special case of the latter one, but we </a:t>
            </a:r>
            <a:r>
              <a:rPr lang="en-AU" sz="2000" dirty="0" smtClean="0"/>
              <a:t>also can </a:t>
            </a:r>
            <a:r>
              <a:rPr lang="en-AU" sz="2000" dirty="0"/>
              <a:t>reduce the problem of multiplying two arbitrary square matrices of order </a:t>
            </a:r>
            <a:r>
              <a:rPr lang="en-AU" sz="2000" i="1" dirty="0" smtClean="0"/>
              <a:t>n, </a:t>
            </a:r>
            <a:r>
              <a:rPr lang="en-AU" sz="2000" dirty="0" smtClean="0"/>
              <a:t>say </a:t>
            </a:r>
            <a:r>
              <a:rPr lang="en-AU" sz="2000" i="1" dirty="0"/>
              <a:t>A </a:t>
            </a:r>
            <a:r>
              <a:rPr lang="en-AU" sz="2000" dirty="0"/>
              <a:t>and </a:t>
            </a:r>
            <a:r>
              <a:rPr lang="en-AU" sz="2000" i="1" dirty="0"/>
              <a:t>B, </a:t>
            </a:r>
            <a:r>
              <a:rPr lang="en-AU" sz="2000" dirty="0"/>
              <a:t>to the problem of multiplying two symmetric </a:t>
            </a:r>
            <a:r>
              <a:rPr lang="en-AU" sz="2000" dirty="0" smtClean="0"/>
              <a:t>matrices.</a:t>
            </a:r>
            <a:endParaRPr lang="en-IN" sz="16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0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Problem Reduction - Example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IN" sz="16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42" y="1952538"/>
            <a:ext cx="3153215" cy="619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09" y="3138300"/>
            <a:ext cx="397247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Limitations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dirty="0" smtClean="0"/>
              <a:t>In this chapter, we shall study the limitations of an algorithm.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00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</a:t>
            </a:r>
            <a:r>
              <a:rPr lang="en" sz="7200" b="1" dirty="0" smtClean="0">
                <a:solidFill>
                  <a:srgbClr val="50B883"/>
                </a:solidFill>
              </a:rPr>
              <a:t>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Decision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8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Introduction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dirty="0"/>
              <a:t>Many important algorithms, especially those for sorting and searching, work </a:t>
            </a:r>
            <a:r>
              <a:rPr lang="en-AU" dirty="0" smtClean="0"/>
              <a:t>by comparing </a:t>
            </a:r>
            <a:r>
              <a:rPr lang="en-AU" dirty="0"/>
              <a:t>items of their inputs. </a:t>
            </a:r>
            <a:endParaRPr lang="en-AU" dirty="0" smtClean="0"/>
          </a:p>
          <a:p>
            <a:pPr algn="just"/>
            <a:r>
              <a:rPr lang="en-AU" dirty="0" smtClean="0"/>
              <a:t>We </a:t>
            </a:r>
            <a:r>
              <a:rPr lang="en-AU" dirty="0"/>
              <a:t>can study the performance of such </a:t>
            </a:r>
            <a:r>
              <a:rPr lang="en-AU" dirty="0" smtClean="0"/>
              <a:t>algorithms with </a:t>
            </a:r>
            <a:r>
              <a:rPr lang="en-AU" dirty="0"/>
              <a:t>a device called the </a:t>
            </a:r>
            <a:r>
              <a:rPr lang="en-AU" b="1" i="1" dirty="0"/>
              <a:t>decision </a:t>
            </a:r>
            <a:r>
              <a:rPr lang="en-AU" i="1" dirty="0"/>
              <a:t>tree.</a:t>
            </a:r>
            <a:endParaRPr lang="en-IN" sz="16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3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Introduction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dirty="0"/>
              <a:t>Many important algorithms, especially those for sorting and searching, work </a:t>
            </a:r>
            <a:r>
              <a:rPr lang="en-AU" dirty="0" smtClean="0"/>
              <a:t>by comparing </a:t>
            </a:r>
            <a:r>
              <a:rPr lang="en-AU" dirty="0"/>
              <a:t>items of their inputs. </a:t>
            </a:r>
            <a:endParaRPr lang="en-AU" dirty="0" smtClean="0"/>
          </a:p>
          <a:p>
            <a:pPr algn="just"/>
            <a:r>
              <a:rPr lang="en-AU" dirty="0" smtClean="0"/>
              <a:t>We </a:t>
            </a:r>
            <a:r>
              <a:rPr lang="en-AU" dirty="0"/>
              <a:t>can study the performance of such </a:t>
            </a:r>
            <a:r>
              <a:rPr lang="en-AU" dirty="0" smtClean="0"/>
              <a:t>algorithms with </a:t>
            </a:r>
            <a:r>
              <a:rPr lang="en-AU" dirty="0"/>
              <a:t>a device called the </a:t>
            </a:r>
            <a:r>
              <a:rPr lang="en-AU" b="1" i="1" dirty="0"/>
              <a:t>decision </a:t>
            </a:r>
            <a:r>
              <a:rPr lang="en-AU" i="1" dirty="0"/>
              <a:t>tree.</a:t>
            </a:r>
            <a:endParaRPr lang="en-IN" sz="16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2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 smtClean="0"/>
              <a:t>Decision Tree for finding a minimum of three numbers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 algn="just">
              <a:buNone/>
            </a:pPr>
            <a:endParaRPr lang="en-IN" sz="16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6" y="1504950"/>
            <a:ext cx="621116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4000" dirty="0" smtClean="0"/>
              <a:t>Idea</a:t>
            </a:r>
            <a:endParaRPr sz="40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The </a:t>
            </a:r>
            <a:r>
              <a:rPr lang="en-AU" sz="2000" dirty="0"/>
              <a:t>central idea behind this model lies in the observation that a tree with </a:t>
            </a:r>
            <a:r>
              <a:rPr lang="en-AU" sz="2000" dirty="0" smtClean="0"/>
              <a:t>a given </a:t>
            </a:r>
            <a:r>
              <a:rPr lang="en-AU" sz="2000" dirty="0"/>
              <a:t>number of leaves, which is dictated by the number of possible outcomes, </a:t>
            </a:r>
            <a:r>
              <a:rPr lang="en-AU" sz="2000" dirty="0" smtClean="0"/>
              <a:t>has to </a:t>
            </a:r>
            <a:r>
              <a:rPr lang="en-AU" sz="2000" dirty="0"/>
              <a:t>be tall enough to have that many </a:t>
            </a:r>
            <a:r>
              <a:rPr lang="en-AU" sz="2000" dirty="0" smtClean="0"/>
              <a:t>leaves.</a:t>
            </a:r>
          </a:p>
          <a:p>
            <a:pPr algn="just"/>
            <a:r>
              <a:rPr lang="en-AU" sz="2000" dirty="0" smtClean="0"/>
              <a:t>Specifically</a:t>
            </a:r>
            <a:r>
              <a:rPr lang="en-AU" sz="2000" dirty="0"/>
              <a:t>, it is not difficult to </a:t>
            </a:r>
            <a:r>
              <a:rPr lang="en-AU" sz="2000" dirty="0" smtClean="0"/>
              <a:t>prove that </a:t>
            </a:r>
            <a:r>
              <a:rPr lang="en-AU" sz="2000" dirty="0"/>
              <a:t>for any binary tree with </a:t>
            </a:r>
            <a:r>
              <a:rPr lang="en-AU" sz="2000" dirty="0" smtClean="0"/>
              <a:t>leaves </a:t>
            </a:r>
            <a:r>
              <a:rPr lang="en-AU" sz="2000" dirty="0"/>
              <a:t>and height </a:t>
            </a:r>
            <a:r>
              <a:rPr lang="en-AU" sz="2000" i="1" dirty="0" smtClean="0"/>
              <a:t>h, </a:t>
            </a:r>
          </a:p>
          <a:p>
            <a:pPr algn="just"/>
            <a:endParaRPr lang="en-IN" sz="20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91" y="4180470"/>
            <a:ext cx="120031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4000" dirty="0" smtClean="0"/>
              <a:t>Idea</a:t>
            </a:r>
            <a:endParaRPr sz="40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dirty="0" smtClean="0"/>
              <a:t>A </a:t>
            </a:r>
            <a:r>
              <a:rPr lang="en-AU" dirty="0"/>
              <a:t>binary tree of height </a:t>
            </a:r>
            <a:r>
              <a:rPr lang="en-AU" i="1" dirty="0"/>
              <a:t>h </a:t>
            </a:r>
            <a:r>
              <a:rPr lang="en-AU" dirty="0"/>
              <a:t>with the largest number of leaves has all its </a:t>
            </a:r>
            <a:r>
              <a:rPr lang="en-AU" dirty="0" smtClean="0"/>
              <a:t>leaves on </a:t>
            </a:r>
            <a:r>
              <a:rPr lang="en-AU" dirty="0"/>
              <a:t>the last </a:t>
            </a:r>
            <a:r>
              <a:rPr lang="en-AU" dirty="0" smtClean="0"/>
              <a:t>level.</a:t>
            </a:r>
          </a:p>
          <a:p>
            <a:pPr algn="just"/>
            <a:r>
              <a:rPr lang="en-AU" dirty="0" smtClean="0"/>
              <a:t>Hence</a:t>
            </a:r>
            <a:r>
              <a:rPr lang="en-AU" dirty="0"/>
              <a:t>, the largest number of leaves in such a tree is </a:t>
            </a:r>
            <a:r>
              <a:rPr lang="en-AU" dirty="0" smtClean="0"/>
              <a:t>2</a:t>
            </a:r>
            <a:r>
              <a:rPr lang="en-AU" baseline="30000" dirty="0" smtClean="0"/>
              <a:t>h</a:t>
            </a:r>
            <a:r>
              <a:rPr lang="en-AU" dirty="0" smtClean="0"/>
              <a:t>.</a:t>
            </a:r>
            <a:endParaRPr lang="en-AU" dirty="0"/>
          </a:p>
          <a:p>
            <a:pPr algn="just"/>
            <a:r>
              <a:rPr lang="en-AU" dirty="0"/>
              <a:t>In other words, </a:t>
            </a:r>
            <a:r>
              <a:rPr lang="en-AU" dirty="0" smtClean="0"/>
              <a:t>2</a:t>
            </a:r>
            <a:r>
              <a:rPr lang="en-AU" baseline="30000" dirty="0" smtClean="0"/>
              <a:t>h</a:t>
            </a:r>
            <a:r>
              <a:rPr lang="en-AU" dirty="0"/>
              <a:t> &gt;</a:t>
            </a:r>
            <a:r>
              <a:rPr lang="en-AU" dirty="0" smtClean="0"/>
              <a:t>= I</a:t>
            </a:r>
            <a:r>
              <a:rPr lang="en-AU" dirty="0"/>
              <a:t> </a:t>
            </a:r>
            <a:r>
              <a:rPr lang="en-AU" dirty="0" smtClean="0"/>
              <a:t>which implies:</a:t>
            </a:r>
          </a:p>
          <a:p>
            <a:pPr algn="just"/>
            <a:endParaRPr lang="en-AU" dirty="0" smtClean="0"/>
          </a:p>
          <a:p>
            <a:pPr algn="just"/>
            <a:endParaRPr lang="en-IN" sz="20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91" y="4180470"/>
            <a:ext cx="120031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Sorting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dirty="0"/>
              <a:t>Most sorting algorithms are comparison-based, i.e., they work by comparing </a:t>
            </a:r>
            <a:r>
              <a:rPr lang="en-AU" dirty="0" smtClean="0"/>
              <a:t>elements in </a:t>
            </a:r>
            <a:r>
              <a:rPr lang="en-AU" dirty="0"/>
              <a:t>a list to be sorted.</a:t>
            </a:r>
            <a:r>
              <a:rPr lang="en-AU" dirty="0" smtClean="0"/>
              <a:t> </a:t>
            </a:r>
          </a:p>
          <a:p>
            <a:pPr algn="just"/>
            <a:r>
              <a:rPr lang="en-AU" dirty="0" smtClean="0"/>
              <a:t>By studying properties of binary decision trees, </a:t>
            </a:r>
            <a:r>
              <a:rPr lang="en-AU" dirty="0"/>
              <a:t>for comparison-based sorting algorithms, we can derive important lower </a:t>
            </a:r>
            <a:r>
              <a:rPr lang="en-AU" dirty="0" smtClean="0"/>
              <a:t>bounds on </a:t>
            </a:r>
            <a:r>
              <a:rPr lang="en-AU" dirty="0"/>
              <a:t>time efficiencies of such algorithms.</a:t>
            </a:r>
            <a:endParaRPr lang="en-IN" sz="1600" baseline="-25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6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Sorting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We can interpret an outcome of a sorting algorithm as finding a </a:t>
            </a:r>
            <a:r>
              <a:rPr lang="en-AU" sz="2000" dirty="0" smtClean="0"/>
              <a:t>permutation of </a:t>
            </a:r>
            <a:r>
              <a:rPr lang="en-AU" sz="2000" dirty="0"/>
              <a:t>the element indices of an input list that puts the list's elements in </a:t>
            </a:r>
            <a:r>
              <a:rPr lang="en-AU" sz="2000" dirty="0" smtClean="0"/>
              <a:t>ascending order</a:t>
            </a:r>
            <a:r>
              <a:rPr lang="en-AU" sz="2000" dirty="0"/>
              <a:t>. </a:t>
            </a:r>
            <a:endParaRPr lang="en-AU" sz="2000" dirty="0" smtClean="0"/>
          </a:p>
          <a:p>
            <a:pPr algn="just"/>
            <a:r>
              <a:rPr lang="en-AU" sz="2000" dirty="0" smtClean="0"/>
              <a:t>For </a:t>
            </a:r>
            <a:r>
              <a:rPr lang="en-AU" sz="2000" dirty="0"/>
              <a:t>example, for the outcome </a:t>
            </a:r>
            <a:r>
              <a:rPr lang="en-AU" sz="2000" i="1" dirty="0"/>
              <a:t>a </a:t>
            </a:r>
            <a:r>
              <a:rPr lang="en-AU" sz="2000" dirty="0"/>
              <a:t>&lt; </a:t>
            </a:r>
            <a:r>
              <a:rPr lang="en-AU" sz="2000" i="1" dirty="0"/>
              <a:t>c </a:t>
            </a:r>
            <a:r>
              <a:rPr lang="en-AU" sz="2000" dirty="0"/>
              <a:t>&lt; </a:t>
            </a:r>
            <a:r>
              <a:rPr lang="en-AU" sz="2000" i="1" dirty="0"/>
              <a:t>b </a:t>
            </a:r>
            <a:r>
              <a:rPr lang="en-AU" sz="2000" dirty="0"/>
              <a:t>obtained by sorting a list </a:t>
            </a:r>
            <a:r>
              <a:rPr lang="en-AU" sz="2000" i="1" dirty="0"/>
              <a:t>a, b, </a:t>
            </a:r>
            <a:r>
              <a:rPr lang="en-AU" sz="2000" i="1" dirty="0" smtClean="0"/>
              <a:t>c.</a:t>
            </a:r>
          </a:p>
          <a:p>
            <a:pPr algn="just"/>
            <a:r>
              <a:rPr lang="en-IN" sz="2000" dirty="0"/>
              <a:t>T</a:t>
            </a:r>
            <a:r>
              <a:rPr lang="en-IN" sz="2000" dirty="0" smtClean="0"/>
              <a:t>he </a:t>
            </a:r>
            <a:r>
              <a:rPr lang="en-IN" sz="2000" dirty="0"/>
              <a:t>number </a:t>
            </a:r>
            <a:r>
              <a:rPr lang="en-IN" sz="2000" dirty="0" smtClean="0"/>
              <a:t>of </a:t>
            </a:r>
            <a:r>
              <a:rPr lang="en-AU" sz="2000" dirty="0" smtClean="0"/>
              <a:t>possible </a:t>
            </a:r>
            <a:r>
              <a:rPr lang="en-AU" sz="2000" dirty="0"/>
              <a:t>outcomes for sorting an arbitrary n-element list is equal </a:t>
            </a:r>
            <a:r>
              <a:rPr lang="en-AU" sz="2000" i="1" dirty="0" smtClean="0"/>
              <a:t>to n</a:t>
            </a:r>
            <a:r>
              <a:rPr lang="en-AU" sz="2000" i="1" dirty="0"/>
              <a:t>!.</a:t>
            </a:r>
            <a:endParaRPr lang="en-AU" sz="20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3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Sorting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dirty="0"/>
              <a:t>T</a:t>
            </a:r>
            <a:r>
              <a:rPr lang="en-AU" dirty="0" smtClean="0"/>
              <a:t>he </a:t>
            </a:r>
            <a:r>
              <a:rPr lang="en-AU" dirty="0"/>
              <a:t>height of a binary decision tree for </a:t>
            </a:r>
            <a:r>
              <a:rPr lang="en-AU" dirty="0" smtClean="0"/>
              <a:t>any comparison-based </a:t>
            </a:r>
            <a:r>
              <a:rPr lang="en-AU" dirty="0"/>
              <a:t>sorting algorithm and hence the worst -case number of </a:t>
            </a:r>
            <a:r>
              <a:rPr lang="en-AU" dirty="0" smtClean="0"/>
              <a:t>comparisons made </a:t>
            </a:r>
            <a:r>
              <a:rPr lang="en-AU" dirty="0"/>
              <a:t>by such an algorithm cannot be less </a:t>
            </a:r>
            <a:r>
              <a:rPr lang="en-AU" dirty="0" smtClean="0"/>
              <a:t>than:</a:t>
            </a:r>
          </a:p>
          <a:p>
            <a:pPr algn="just"/>
            <a:endParaRPr lang="en-AU" sz="20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33" y="3940881"/>
            <a:ext cx="185763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Sorting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Using Stirling’s formula:</a:t>
            </a:r>
          </a:p>
          <a:p>
            <a:pPr algn="just"/>
            <a:endParaRPr lang="en-AU" sz="2000" dirty="0"/>
          </a:p>
          <a:p>
            <a:pPr algn="just"/>
            <a:endParaRPr lang="en-AU" sz="2000" dirty="0" smtClean="0"/>
          </a:p>
          <a:p>
            <a:pPr algn="just"/>
            <a:endParaRPr lang="en-AU" sz="2000" dirty="0"/>
          </a:p>
          <a:p>
            <a:pPr algn="just"/>
            <a:r>
              <a:rPr lang="en-AU" sz="2000" dirty="0"/>
              <a:t>A</a:t>
            </a:r>
            <a:r>
              <a:rPr lang="en-AU" sz="2000" dirty="0" smtClean="0"/>
              <a:t>bout </a:t>
            </a:r>
            <a:r>
              <a:rPr lang="en-AU" sz="2000" i="1" dirty="0"/>
              <a:t>n </a:t>
            </a:r>
            <a:r>
              <a:rPr lang="en-AU" sz="2000" dirty="0" smtClean="0"/>
              <a:t>log</a:t>
            </a:r>
            <a:r>
              <a:rPr lang="en-AU" sz="2000" baseline="-25000" dirty="0" smtClean="0"/>
              <a:t>2</a:t>
            </a:r>
            <a:r>
              <a:rPr lang="en-AU" sz="2000" i="1" dirty="0" smtClean="0"/>
              <a:t>n </a:t>
            </a:r>
            <a:r>
              <a:rPr lang="en-AU" sz="2000" dirty="0"/>
              <a:t>comparisons are necessary to sort an </a:t>
            </a:r>
            <a:r>
              <a:rPr lang="en-AU" sz="2000" dirty="0" smtClean="0"/>
              <a:t>arbitrary n-element </a:t>
            </a:r>
            <a:r>
              <a:rPr lang="en-AU" sz="2000" dirty="0"/>
              <a:t>list by any comparison-based sorting </a:t>
            </a:r>
            <a:r>
              <a:rPr lang="en-AU" sz="2000" dirty="0" smtClean="0"/>
              <a:t>algorithm.</a:t>
            </a:r>
          </a:p>
          <a:p>
            <a:pPr algn="just"/>
            <a:endParaRPr lang="en-AU" sz="18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5" y="2456366"/>
            <a:ext cx="647790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Lower Bound Arguments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 smtClean="0"/>
              <a:t>Decision Tree - Three Element Selection Sort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AU" sz="18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0" y="1558911"/>
            <a:ext cx="7104459" cy="321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Sorting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dirty="0"/>
              <a:t>We can also use decision trees for </a:t>
            </a:r>
            <a:r>
              <a:rPr lang="en-AU" dirty="0" err="1"/>
              <a:t>analyzing</a:t>
            </a:r>
            <a:r>
              <a:rPr lang="en-AU" dirty="0"/>
              <a:t> the average-case </a:t>
            </a:r>
            <a:r>
              <a:rPr lang="en-AU" dirty="0" err="1"/>
              <a:t>behavior</a:t>
            </a:r>
            <a:r>
              <a:rPr lang="en-AU" dirty="0"/>
              <a:t> </a:t>
            </a:r>
            <a:r>
              <a:rPr lang="en-AU" dirty="0" smtClean="0"/>
              <a:t>of a comparison based </a:t>
            </a:r>
            <a:r>
              <a:rPr lang="en-AU" dirty="0"/>
              <a:t>sorting algorithm. </a:t>
            </a:r>
            <a:endParaRPr lang="en-AU" dirty="0" smtClean="0"/>
          </a:p>
          <a:p>
            <a:pPr algn="just"/>
            <a:r>
              <a:rPr lang="en-AU" dirty="0" smtClean="0"/>
              <a:t>We </a:t>
            </a:r>
            <a:r>
              <a:rPr lang="en-AU" dirty="0"/>
              <a:t>can compute the average number </a:t>
            </a:r>
            <a:r>
              <a:rPr lang="en-AU" dirty="0" smtClean="0"/>
              <a:t>of comparisons </a:t>
            </a:r>
            <a:r>
              <a:rPr lang="en-AU" dirty="0"/>
              <a:t>for a particular algorithm as the average depth of its decision </a:t>
            </a:r>
            <a:r>
              <a:rPr lang="en-AU" dirty="0" smtClean="0"/>
              <a:t>tree's leaves</a:t>
            </a:r>
            <a:r>
              <a:rPr lang="en-AU" dirty="0"/>
              <a:t>, i.e., as the average path length from the root to the leaves. </a:t>
            </a:r>
            <a:endParaRPr lang="en-AU" sz="20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Sorting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AU" sz="20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9" y="1504950"/>
            <a:ext cx="6874802" cy="29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Sorting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 smtClean="0"/>
              <a:t>For example, for </a:t>
            </a:r>
            <a:r>
              <a:rPr lang="en-AU" dirty="0"/>
              <a:t>the three-element insertion </a:t>
            </a:r>
            <a:r>
              <a:rPr lang="en-AU" dirty="0" smtClean="0"/>
              <a:t>sort this </a:t>
            </a:r>
            <a:r>
              <a:rPr lang="en-AU" dirty="0"/>
              <a:t>number </a:t>
            </a:r>
            <a:r>
              <a:rPr lang="en-AU" dirty="0" smtClean="0"/>
              <a:t>is:</a:t>
            </a:r>
          </a:p>
          <a:p>
            <a:r>
              <a:rPr lang="en-AU" dirty="0" smtClean="0"/>
              <a:t>(2 </a:t>
            </a:r>
            <a:r>
              <a:rPr lang="en-AU" dirty="0"/>
              <a:t>+ 3 + 3 + 2 + 3 + 3)/6 = </a:t>
            </a:r>
            <a:r>
              <a:rPr lang="en-AU" dirty="0" smtClean="0"/>
              <a:t>2(2/3).</a:t>
            </a:r>
            <a:endParaRPr lang="en-AU" sz="20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62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Sorting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dirty="0"/>
              <a:t>Under the standard assumption that all n! outcomes of sorting are </a:t>
            </a:r>
            <a:r>
              <a:rPr lang="en-AU" dirty="0" smtClean="0"/>
              <a:t>equally likely</a:t>
            </a:r>
            <a:r>
              <a:rPr lang="en-AU" dirty="0"/>
              <a:t>, the following lower bound on the average number of comparisons </a:t>
            </a:r>
            <a:r>
              <a:rPr lang="en-AU" i="1" dirty="0" err="1" smtClean="0"/>
              <a:t>C</a:t>
            </a:r>
            <a:r>
              <a:rPr lang="en-AU" i="1" baseline="-25000" dirty="0" err="1" smtClean="0"/>
              <a:t>avg</a:t>
            </a:r>
            <a:r>
              <a:rPr lang="en-AU" i="1" baseline="-25000" dirty="0"/>
              <a:t> </a:t>
            </a:r>
            <a:r>
              <a:rPr lang="en-AU" dirty="0" smtClean="0"/>
              <a:t>made </a:t>
            </a:r>
            <a:r>
              <a:rPr lang="en-AU" dirty="0"/>
              <a:t>by any comparison-based algorithm in sorting an n-element list has </a:t>
            </a:r>
            <a:r>
              <a:rPr lang="en-AU" dirty="0" smtClean="0"/>
              <a:t>been </a:t>
            </a:r>
            <a:r>
              <a:rPr lang="en-IN" dirty="0" smtClean="0"/>
              <a:t>proved</a:t>
            </a:r>
            <a:r>
              <a:rPr lang="en-IN" dirty="0"/>
              <a:t>:</a:t>
            </a:r>
            <a:endParaRPr lang="en-AU" sz="20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70" y="4008624"/>
            <a:ext cx="2209528" cy="5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Searching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dirty="0"/>
              <a:t>D</a:t>
            </a:r>
            <a:r>
              <a:rPr lang="en-AU" dirty="0" smtClean="0"/>
              <a:t>ecision </a:t>
            </a:r>
            <a:r>
              <a:rPr lang="en-AU" dirty="0"/>
              <a:t>trees can be used for establishing </a:t>
            </a:r>
            <a:r>
              <a:rPr lang="en-AU" dirty="0" smtClean="0"/>
              <a:t>lower bounds </a:t>
            </a:r>
            <a:r>
              <a:rPr lang="en-AU" dirty="0"/>
              <a:t>on the number of key comparisons in searching a sorted array of </a:t>
            </a:r>
            <a:r>
              <a:rPr lang="en-AU" i="1" dirty="0"/>
              <a:t>n </a:t>
            </a:r>
            <a:r>
              <a:rPr lang="en-AU" dirty="0" smtClean="0"/>
              <a:t>keys: </a:t>
            </a:r>
            <a:r>
              <a:rPr lang="en-IN" i="1" dirty="0" smtClean="0"/>
              <a:t>A[O</a:t>
            </a:r>
            <a:r>
              <a:rPr lang="en-IN" i="1" dirty="0"/>
              <a:t>] </a:t>
            </a:r>
            <a:r>
              <a:rPr lang="en-IN" dirty="0"/>
              <a:t>&lt; </a:t>
            </a:r>
            <a:r>
              <a:rPr lang="en-IN" dirty="0" smtClean="0"/>
              <a:t>A[1] </a:t>
            </a:r>
            <a:r>
              <a:rPr lang="en-IN" dirty="0"/>
              <a:t>&lt; ... &lt; </a:t>
            </a:r>
            <a:r>
              <a:rPr lang="en-IN" i="1" dirty="0"/>
              <a:t>A[n </a:t>
            </a:r>
            <a:r>
              <a:rPr lang="en-IN" dirty="0"/>
              <a:t>-1</a:t>
            </a:r>
            <a:r>
              <a:rPr lang="en-IN" dirty="0" smtClean="0"/>
              <a:t>].</a:t>
            </a:r>
          </a:p>
          <a:p>
            <a:pPr algn="just"/>
            <a:r>
              <a:rPr lang="en-AU" dirty="0"/>
              <a:t>T</a:t>
            </a:r>
            <a:r>
              <a:rPr lang="en-AU" dirty="0" smtClean="0"/>
              <a:t>he </a:t>
            </a:r>
            <a:r>
              <a:rPr lang="en-AU" dirty="0"/>
              <a:t>number of comparisons made by </a:t>
            </a:r>
            <a:r>
              <a:rPr lang="en-AU" dirty="0" smtClean="0"/>
              <a:t>binary search </a:t>
            </a:r>
            <a:r>
              <a:rPr lang="en-AU" dirty="0"/>
              <a:t>in the worst </a:t>
            </a:r>
            <a:r>
              <a:rPr lang="en-AU" dirty="0" smtClean="0"/>
              <a:t>case</a:t>
            </a:r>
            <a:r>
              <a:rPr lang="en-AU" dirty="0"/>
              <a:t>:</a:t>
            </a:r>
            <a:endParaRPr lang="en-AU" sz="20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29" y="3994947"/>
            <a:ext cx="4986241" cy="6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Searching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AU" sz="20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1" y="1618850"/>
            <a:ext cx="685895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Searching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2000" dirty="0"/>
              <a:t>For </a:t>
            </a:r>
            <a:r>
              <a:rPr lang="en-IN" sz="2000" dirty="0" smtClean="0"/>
              <a:t>an </a:t>
            </a:r>
            <a:r>
              <a:rPr lang="en-AU" sz="2000" dirty="0" smtClean="0"/>
              <a:t>array </a:t>
            </a:r>
            <a:r>
              <a:rPr lang="en-AU" sz="2000" dirty="0"/>
              <a:t>of </a:t>
            </a:r>
            <a:r>
              <a:rPr lang="en-AU" sz="2000" i="1" dirty="0"/>
              <a:t>n </a:t>
            </a:r>
            <a:r>
              <a:rPr lang="en-AU" sz="2000" dirty="0"/>
              <a:t>elements, all such decision trees will have </a:t>
            </a:r>
            <a:r>
              <a:rPr lang="en-AU" sz="2000" i="1" dirty="0"/>
              <a:t>2n </a:t>
            </a:r>
            <a:r>
              <a:rPr lang="en-AU" sz="2000" dirty="0" smtClean="0"/>
              <a:t>+1 leaves </a:t>
            </a:r>
            <a:r>
              <a:rPr lang="en-AU" sz="2000" dirty="0"/>
              <a:t>(n for </a:t>
            </a:r>
            <a:r>
              <a:rPr lang="en-AU" sz="2000" dirty="0" smtClean="0"/>
              <a:t>successful searches </a:t>
            </a:r>
            <a:r>
              <a:rPr lang="en-AU" sz="2000" dirty="0"/>
              <a:t>and </a:t>
            </a:r>
            <a:r>
              <a:rPr lang="en-AU" sz="2000" i="1" dirty="0"/>
              <a:t>n </a:t>
            </a:r>
            <a:r>
              <a:rPr lang="en-AU" sz="2000" dirty="0"/>
              <a:t>+ 1 for unsuccessful ones). </a:t>
            </a:r>
            <a:endParaRPr lang="en-AU" sz="2000" dirty="0" smtClean="0"/>
          </a:p>
          <a:p>
            <a:pPr algn="just"/>
            <a:r>
              <a:rPr lang="en-AU" sz="2000" dirty="0" smtClean="0"/>
              <a:t>Since </a:t>
            </a:r>
            <a:r>
              <a:rPr lang="en-AU" sz="2000" dirty="0"/>
              <a:t>the minimum height </a:t>
            </a:r>
            <a:r>
              <a:rPr lang="en-AU" sz="2000" i="1" dirty="0"/>
              <a:t>h </a:t>
            </a:r>
            <a:r>
              <a:rPr lang="en-AU" sz="2000" dirty="0"/>
              <a:t>of a </a:t>
            </a:r>
            <a:r>
              <a:rPr lang="en-AU" sz="2000" dirty="0" smtClean="0"/>
              <a:t>ternary tree </a:t>
            </a:r>
            <a:r>
              <a:rPr lang="en-AU" sz="2000" dirty="0"/>
              <a:t>with </a:t>
            </a:r>
            <a:r>
              <a:rPr lang="en-AU" sz="2000" i="1" dirty="0"/>
              <a:t>l </a:t>
            </a:r>
            <a:r>
              <a:rPr lang="en-AU" sz="2000" dirty="0"/>
              <a:t>leaves is </a:t>
            </a:r>
            <a:r>
              <a:rPr lang="en-AU" sz="2000" dirty="0" smtClean="0"/>
              <a:t>floor(log</a:t>
            </a:r>
            <a:r>
              <a:rPr lang="en-AU" sz="2000" baseline="-25000" dirty="0" smtClean="0"/>
              <a:t>3</a:t>
            </a:r>
            <a:r>
              <a:rPr lang="en-AU" sz="2000" dirty="0" smtClean="0"/>
              <a:t>l), </a:t>
            </a:r>
            <a:r>
              <a:rPr lang="en-AU" sz="2000" dirty="0"/>
              <a:t>we get the following lower bound on the number </a:t>
            </a:r>
            <a:r>
              <a:rPr lang="en-AU" sz="2000" dirty="0" smtClean="0"/>
              <a:t>of </a:t>
            </a:r>
            <a:r>
              <a:rPr lang="en-IN" sz="2000" dirty="0" smtClean="0"/>
              <a:t>worst-case </a:t>
            </a:r>
            <a:r>
              <a:rPr lang="en-IN" sz="2000" dirty="0"/>
              <a:t>comparisons:</a:t>
            </a:r>
            <a:endParaRPr lang="en-AU" sz="18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07" y="3778375"/>
            <a:ext cx="3751286" cy="6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Searching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This lower bound is smaller than </a:t>
            </a:r>
            <a:r>
              <a:rPr lang="en-AU" sz="2000" dirty="0" smtClean="0"/>
              <a:t>ceil(log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(n </a:t>
            </a:r>
            <a:r>
              <a:rPr lang="en-AU" sz="2000" dirty="0"/>
              <a:t>+ 1</a:t>
            </a:r>
            <a:r>
              <a:rPr lang="en-AU" sz="2000" dirty="0" smtClean="0"/>
              <a:t>)), </a:t>
            </a:r>
            <a:r>
              <a:rPr lang="en-AU" sz="2000" dirty="0"/>
              <a:t>the number of </a:t>
            </a:r>
            <a:r>
              <a:rPr lang="en-AU" sz="2000" dirty="0" smtClean="0"/>
              <a:t>worst-case comparisons </a:t>
            </a:r>
            <a:r>
              <a:rPr lang="en-AU" sz="2000" dirty="0"/>
              <a:t>for binary search, at least for large values of </a:t>
            </a:r>
            <a:r>
              <a:rPr lang="en-AU" sz="2000" i="1" dirty="0"/>
              <a:t>n </a:t>
            </a:r>
            <a:r>
              <a:rPr lang="en-AU" sz="2000" dirty="0"/>
              <a:t>(and smaller than </a:t>
            </a:r>
            <a:r>
              <a:rPr lang="en-AU" sz="2000" dirty="0" smtClean="0"/>
              <a:t>or equal </a:t>
            </a:r>
            <a:r>
              <a:rPr lang="en-AU" sz="2000" dirty="0"/>
              <a:t>to </a:t>
            </a:r>
            <a:r>
              <a:rPr lang="en-AU" sz="2000" dirty="0" smtClean="0"/>
              <a:t>ceil(log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(n </a:t>
            </a:r>
            <a:r>
              <a:rPr lang="en-AU" sz="2000" dirty="0"/>
              <a:t>+ 1</a:t>
            </a:r>
            <a:r>
              <a:rPr lang="en-AU" sz="2000" dirty="0" smtClean="0"/>
              <a:t>)) </a:t>
            </a:r>
            <a:r>
              <a:rPr lang="en-AU" sz="2000" dirty="0"/>
              <a:t>for every positive </a:t>
            </a:r>
            <a:r>
              <a:rPr lang="en-AU" sz="2000" dirty="0" smtClean="0"/>
              <a:t>integer.</a:t>
            </a:r>
          </a:p>
          <a:p>
            <a:pPr algn="just"/>
            <a:r>
              <a:rPr lang="en-AU" sz="2000" dirty="0" smtClean="0"/>
              <a:t>Can </a:t>
            </a:r>
            <a:r>
              <a:rPr lang="en-AU" sz="2000" dirty="0"/>
              <a:t>we prove a better lower bound, or is binary search far from being optimal?</a:t>
            </a:r>
            <a:endParaRPr lang="en-AU" sz="16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1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Searching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AU" sz="16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6811326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Lower Bound Arguments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dirty="0" smtClean="0"/>
              <a:t>To determine if an algorithm is practically useful or not, we need to look at its efficiency.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dirty="0" smtClean="0"/>
              <a:t>The efficiency of an algorithm can be determined in two ways: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AU" dirty="0" smtClean="0"/>
              <a:t>Asymptotic Efficiency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AU" dirty="0" smtClean="0"/>
              <a:t>Lower Bound Arguments</a:t>
            </a:r>
            <a:endParaRPr lang="en-IN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3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Decision Trees for Searching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AU" sz="16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76" y="2199821"/>
            <a:ext cx="4140347" cy="9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</a:t>
            </a:r>
            <a:r>
              <a:rPr lang="en" sz="7200" b="1" dirty="0" smtClean="0">
                <a:solidFill>
                  <a:srgbClr val="50B883"/>
                </a:solidFill>
              </a:rPr>
              <a:t>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P, NP and NP Complete Problems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4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DEFINITION 1</a:t>
            </a:r>
            <a:br>
              <a:rPr lang="en-IN" sz="3200" dirty="0" smtClean="0"/>
            </a:br>
            <a:r>
              <a:rPr lang="en-IN" sz="3200" dirty="0" smtClean="0"/>
              <a:t>Polynomial Time Algorithms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dirty="0"/>
              <a:t>We say that an algorithm solves a problem in </a:t>
            </a:r>
            <a:r>
              <a:rPr lang="en-AU" b="1" dirty="0"/>
              <a:t>polynomial </a:t>
            </a:r>
            <a:r>
              <a:rPr lang="en-AU" b="1" dirty="0" smtClean="0"/>
              <a:t>time </a:t>
            </a:r>
            <a:r>
              <a:rPr lang="en-AU" dirty="0" smtClean="0"/>
              <a:t>if </a:t>
            </a:r>
            <a:r>
              <a:rPr lang="en-AU" dirty="0"/>
              <a:t>its worst-case time efficiency belongs to </a:t>
            </a:r>
            <a:r>
              <a:rPr lang="en-AU" i="1" dirty="0"/>
              <a:t>O(p(n)) </a:t>
            </a:r>
            <a:r>
              <a:rPr lang="en-AU" dirty="0"/>
              <a:t>where </a:t>
            </a:r>
            <a:r>
              <a:rPr lang="en-AU" i="1" dirty="0"/>
              <a:t>p(n) </a:t>
            </a:r>
            <a:r>
              <a:rPr lang="en-AU" dirty="0"/>
              <a:t>is a </a:t>
            </a:r>
            <a:r>
              <a:rPr lang="en-AU" dirty="0" smtClean="0"/>
              <a:t>polynomial of </a:t>
            </a:r>
            <a:r>
              <a:rPr lang="en-AU" dirty="0"/>
              <a:t>the problem's input size </a:t>
            </a:r>
            <a:r>
              <a:rPr lang="en-AU" i="1" dirty="0"/>
              <a:t>n</a:t>
            </a:r>
            <a:r>
              <a:rPr lang="en-AU" i="1" dirty="0" smtClean="0"/>
              <a:t>.</a:t>
            </a:r>
          </a:p>
          <a:p>
            <a:pPr marL="76200" indent="0" algn="just">
              <a:buNone/>
            </a:pPr>
            <a:endParaRPr lang="en-AU" sz="1600" i="1" dirty="0"/>
          </a:p>
          <a:p>
            <a:pPr marL="76200" indent="0" algn="just">
              <a:buNone/>
            </a:pPr>
            <a:r>
              <a:rPr lang="en-AU" sz="1600" i="1" dirty="0" smtClean="0"/>
              <a:t>Note: Since, </a:t>
            </a:r>
            <a:r>
              <a:rPr lang="en-AU" sz="1600" dirty="0"/>
              <a:t>we are using </a:t>
            </a:r>
            <a:r>
              <a:rPr lang="en-AU" sz="1600" dirty="0" smtClean="0"/>
              <a:t>big · oh notation here</a:t>
            </a:r>
            <a:r>
              <a:rPr lang="en-AU" sz="1600" dirty="0"/>
              <a:t>, problems solvable in, </a:t>
            </a:r>
            <a:r>
              <a:rPr lang="en-AU" sz="1600" dirty="0" smtClean="0"/>
              <a:t>say logarithmic </a:t>
            </a:r>
            <a:r>
              <a:rPr lang="en-AU" sz="1600" dirty="0"/>
              <a:t>time are solvable in polynomial </a:t>
            </a:r>
            <a:r>
              <a:rPr lang="en-AU" sz="1600" dirty="0" smtClean="0"/>
              <a:t>time </a:t>
            </a:r>
            <a:r>
              <a:rPr lang="en-IN" sz="1600" dirty="0" smtClean="0"/>
              <a:t>as well.</a:t>
            </a:r>
            <a:endParaRPr lang="en-AU" sz="16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9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Tractable and Intractable Problems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dirty="0"/>
              <a:t>Problems that can be solved in polynomial time are called </a:t>
            </a:r>
            <a:r>
              <a:rPr lang="en-AU" i="1" dirty="0" smtClean="0"/>
              <a:t>tractable.</a:t>
            </a:r>
            <a:endParaRPr lang="en-AU" i="1" dirty="0"/>
          </a:p>
          <a:p>
            <a:pPr algn="just"/>
            <a:r>
              <a:rPr lang="en-AU" dirty="0"/>
              <a:t>problems that cannot be solved in polynomial time are called </a:t>
            </a:r>
            <a:r>
              <a:rPr lang="en-AU" i="1" dirty="0"/>
              <a:t>intractable.</a:t>
            </a:r>
            <a:endParaRPr lang="en-AU" sz="16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80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dirty="0" smtClean="0"/>
              <a:t>Why are problems that cannot be solved in polynomial time intractable?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We cannot solve arbitrary instances of such problems in a reasonable amount of time.</a:t>
            </a:r>
          </a:p>
          <a:p>
            <a:pPr algn="just"/>
            <a:r>
              <a:rPr lang="en-AU" sz="2000" dirty="0" smtClean="0"/>
              <a:t>There </a:t>
            </a:r>
            <a:r>
              <a:rPr lang="en-AU" sz="2000" dirty="0"/>
              <a:t>are very few useful polynomial-time algorithms with </a:t>
            </a:r>
            <a:r>
              <a:rPr lang="en-AU" sz="2000" dirty="0" smtClean="0"/>
              <a:t>the degree </a:t>
            </a:r>
            <a:r>
              <a:rPr lang="en-AU" sz="2000" dirty="0"/>
              <a:t>of a polynomial higher than </a:t>
            </a:r>
            <a:r>
              <a:rPr lang="en-AU" sz="2000" dirty="0" smtClean="0"/>
              <a:t>three and do not usually </a:t>
            </a:r>
            <a:r>
              <a:rPr lang="en-AU" sz="2000" dirty="0"/>
              <a:t>involve extremely large coefficients</a:t>
            </a:r>
            <a:r>
              <a:rPr lang="en-AU" sz="2000" dirty="0" smtClean="0"/>
              <a:t>.</a:t>
            </a:r>
            <a:endParaRPr lang="en-AU" sz="2000" dirty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1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dirty="0" smtClean="0"/>
              <a:t>Why are problems that cannot be solved in polynomial time intractable?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Third</a:t>
            </a:r>
            <a:r>
              <a:rPr lang="en-AU" sz="2000" dirty="0"/>
              <a:t>, polynomial functions possess many convenient properties; in </a:t>
            </a:r>
            <a:r>
              <a:rPr lang="en-AU" sz="2000" dirty="0" smtClean="0"/>
              <a:t>particular, both </a:t>
            </a:r>
            <a:r>
              <a:rPr lang="en-AU" sz="2000" dirty="0"/>
              <a:t>the sum and composition of two polynomials are always polynomials too.</a:t>
            </a:r>
          </a:p>
          <a:p>
            <a:pPr algn="just"/>
            <a:r>
              <a:rPr lang="en-AU" sz="2000" dirty="0"/>
              <a:t>Fourth, the choice of this class has led to a development of an extensive </a:t>
            </a:r>
            <a:r>
              <a:rPr lang="en-AU" sz="2000" dirty="0" smtClean="0"/>
              <a:t>theory called </a:t>
            </a:r>
            <a:r>
              <a:rPr lang="en-AU" sz="2000" b="1" i="1" dirty="0"/>
              <a:t>computational complexity, </a:t>
            </a:r>
            <a:r>
              <a:rPr lang="en-AU" sz="2000" dirty="0"/>
              <a:t>which seeks to classify problems according </a:t>
            </a:r>
            <a:r>
              <a:rPr lang="en-AU" sz="2000" dirty="0" smtClean="0"/>
              <a:t>to their </a:t>
            </a:r>
            <a:r>
              <a:rPr lang="en-AU" sz="2000" dirty="0"/>
              <a:t>inherent difficulty. </a:t>
            </a:r>
            <a:endParaRPr lang="en-AU" sz="14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2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DEFINITION 1</a:t>
            </a:r>
            <a:br>
              <a:rPr lang="en-IN" sz="3200" dirty="0" smtClean="0"/>
            </a:br>
            <a:r>
              <a:rPr lang="en-IN" sz="3200" dirty="0" smtClean="0"/>
              <a:t>Class P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dirty="0"/>
              <a:t>Class </a:t>
            </a:r>
            <a:r>
              <a:rPr lang="en-AU" i="1" dirty="0"/>
              <a:t>P </a:t>
            </a:r>
            <a:r>
              <a:rPr lang="en-AU" dirty="0"/>
              <a:t>is a class of decision problems that can be solved </a:t>
            </a:r>
            <a:r>
              <a:rPr lang="en-AU" dirty="0" smtClean="0"/>
              <a:t>in polynomial </a:t>
            </a:r>
            <a:r>
              <a:rPr lang="en-AU" dirty="0"/>
              <a:t>time by (deterministic) algorithms. This class of problems is </a:t>
            </a:r>
            <a:r>
              <a:rPr lang="en-AU" dirty="0" smtClean="0"/>
              <a:t>called </a:t>
            </a:r>
            <a:r>
              <a:rPr lang="en-IN" b="1" i="1" dirty="0" smtClean="0"/>
              <a:t>polynomial</a:t>
            </a:r>
            <a:r>
              <a:rPr lang="en-IN" b="1" i="1" dirty="0"/>
              <a:t>.</a:t>
            </a:r>
            <a:r>
              <a:rPr lang="en-IN" sz="1600" dirty="0" smtClean="0"/>
              <a:t>.</a:t>
            </a:r>
            <a:endParaRPr lang="en-AU" sz="16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7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The Restriction of P to Decision Problems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First, it is sensible to exclude problems not solvable in polynomial </a:t>
            </a:r>
            <a:r>
              <a:rPr lang="en-AU" sz="2000" dirty="0" smtClean="0"/>
              <a:t>time because </a:t>
            </a:r>
            <a:r>
              <a:rPr lang="en-AU" sz="2000" dirty="0"/>
              <a:t>of their exponentially large output. </a:t>
            </a:r>
            <a:endParaRPr lang="en-AU" sz="2000" dirty="0" smtClean="0"/>
          </a:p>
          <a:p>
            <a:pPr algn="just"/>
            <a:r>
              <a:rPr lang="en-AU" sz="2000" dirty="0" smtClean="0"/>
              <a:t>Second</a:t>
            </a:r>
            <a:r>
              <a:rPr lang="en-AU" sz="2000" dirty="0"/>
              <a:t>, many important problems that are not decision problems in their </a:t>
            </a:r>
            <a:r>
              <a:rPr lang="en-AU" sz="2000" dirty="0" smtClean="0"/>
              <a:t>most natural </a:t>
            </a:r>
            <a:r>
              <a:rPr lang="en-AU" sz="2000" dirty="0"/>
              <a:t>formulation can be reduced to a series of decision problems that are </a:t>
            </a:r>
            <a:r>
              <a:rPr lang="en-AU" sz="2000" dirty="0" smtClean="0"/>
              <a:t>easier to </a:t>
            </a:r>
            <a:r>
              <a:rPr lang="en-AU" sz="2000" dirty="0"/>
              <a:t>study. </a:t>
            </a:r>
            <a:endParaRPr lang="en-AU" sz="2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8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Undecidable Problems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dirty="0" smtClean="0"/>
              <a:t>Some</a:t>
            </a:r>
            <a:r>
              <a:rPr lang="en-IN" dirty="0"/>
              <a:t> </a:t>
            </a:r>
            <a:r>
              <a:rPr lang="en-AU" dirty="0" smtClean="0"/>
              <a:t>decision </a:t>
            </a:r>
            <a:r>
              <a:rPr lang="en-AU" dirty="0"/>
              <a:t>problems cannot be solved at all by any algorithm. Such problems </a:t>
            </a:r>
            <a:r>
              <a:rPr lang="en-AU" dirty="0" smtClean="0"/>
              <a:t>are </a:t>
            </a:r>
            <a:r>
              <a:rPr lang="en-IN" dirty="0" smtClean="0"/>
              <a:t>called </a:t>
            </a:r>
            <a:r>
              <a:rPr lang="en-IN" i="1" dirty="0"/>
              <a:t>undecidable</a:t>
            </a:r>
            <a:r>
              <a:rPr lang="en-IN" i="1" dirty="0" smtClean="0"/>
              <a:t>.</a:t>
            </a:r>
          </a:p>
          <a:p>
            <a:pPr algn="just"/>
            <a:r>
              <a:rPr lang="en-IN" sz="2000" i="1" dirty="0" smtClean="0"/>
              <a:t>Example: Halting Problem given by Alan Turing in 1936.</a:t>
            </a:r>
            <a:endParaRPr lang="en-AU" sz="2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4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Halting Problem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dirty="0"/>
              <a:t>G</a:t>
            </a:r>
            <a:r>
              <a:rPr lang="en-AU" dirty="0" smtClean="0"/>
              <a:t>iven </a:t>
            </a:r>
            <a:r>
              <a:rPr lang="en-AU" dirty="0"/>
              <a:t>a computer program </a:t>
            </a:r>
            <a:r>
              <a:rPr lang="en-AU" dirty="0" smtClean="0"/>
              <a:t>and an </a:t>
            </a:r>
            <a:r>
              <a:rPr lang="en-AU" dirty="0"/>
              <a:t>input to it, determine whether the program will halt on that input or </a:t>
            </a:r>
            <a:r>
              <a:rPr lang="en-AU" dirty="0" smtClean="0"/>
              <a:t>continue </a:t>
            </a:r>
            <a:r>
              <a:rPr lang="en-IN" dirty="0" smtClean="0"/>
              <a:t>working </a:t>
            </a:r>
            <a:r>
              <a:rPr lang="en-IN" dirty="0"/>
              <a:t>indefinitely on it.</a:t>
            </a:r>
            <a:endParaRPr lang="en-AU" sz="2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407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Asymptotic Efficiency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sz="2000" dirty="0" smtClean="0"/>
              <a:t>We can determine the asymptotic efficiency of an algorithm.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sz="2000" dirty="0"/>
              <a:t>Example: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AU" sz="2000" dirty="0"/>
              <a:t>Selection Sort has quadratic efficiency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AU" sz="2000" dirty="0"/>
              <a:t>Towers of Hanoi has exponential </a:t>
            </a:r>
            <a:r>
              <a:rPr lang="en-AU" sz="2000" dirty="0" smtClean="0"/>
              <a:t>efficiency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sz="2000" dirty="0" smtClean="0"/>
              <a:t>According to this comparison, selection sort has a better efficiency than Towers of Hanoi.</a:t>
            </a: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Proof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IN" sz="2000" dirty="0"/>
              <a:t>By way of </a:t>
            </a:r>
            <a:r>
              <a:rPr lang="en-IN" sz="2000" dirty="0" smtClean="0"/>
              <a:t>contradiction, </a:t>
            </a:r>
            <a:r>
              <a:rPr lang="en-AU" sz="2000" dirty="0" smtClean="0"/>
              <a:t>assume </a:t>
            </a:r>
            <a:r>
              <a:rPr lang="en-AU" sz="2000" dirty="0"/>
              <a:t>that </a:t>
            </a:r>
            <a:r>
              <a:rPr lang="en-AU" sz="2000" i="1" dirty="0"/>
              <a:t>A </a:t>
            </a:r>
            <a:r>
              <a:rPr lang="en-AU" sz="2000" dirty="0"/>
              <a:t>is an algorithm that solves the halting problem. That is, </a:t>
            </a:r>
            <a:r>
              <a:rPr lang="en-AU" sz="2000" dirty="0" smtClean="0"/>
              <a:t>for any </a:t>
            </a:r>
            <a:r>
              <a:rPr lang="en-AU" sz="2000" dirty="0"/>
              <a:t>program </a:t>
            </a:r>
            <a:r>
              <a:rPr lang="en-AU" sz="2000" i="1" dirty="0"/>
              <a:t>P </a:t>
            </a:r>
            <a:r>
              <a:rPr lang="en-AU" sz="2000" dirty="0"/>
              <a:t>and input </a:t>
            </a:r>
            <a:r>
              <a:rPr lang="en-AU" sz="2000" i="1" dirty="0"/>
              <a:t>I</a:t>
            </a:r>
            <a:r>
              <a:rPr lang="en-AU" sz="2000" i="1" dirty="0" smtClean="0"/>
              <a:t>,</a:t>
            </a:r>
          </a:p>
          <a:p>
            <a:pPr marL="76200" indent="0" algn="just">
              <a:buNone/>
            </a:pPr>
            <a:endParaRPr lang="en-AU" sz="2000" i="1" dirty="0"/>
          </a:p>
          <a:p>
            <a:pPr marL="76200" indent="0" algn="just">
              <a:buNone/>
            </a:pPr>
            <a:endParaRPr lang="en-AU" sz="2000" i="1" dirty="0" smtClean="0"/>
          </a:p>
          <a:p>
            <a:pPr marL="76200" indent="0" algn="just">
              <a:buNone/>
            </a:pPr>
            <a:r>
              <a:rPr lang="en-AU" sz="2000" dirty="0"/>
              <a:t>We can consider program </a:t>
            </a:r>
            <a:r>
              <a:rPr lang="en-AU" sz="2000" i="1" dirty="0"/>
              <a:t>P </a:t>
            </a:r>
            <a:r>
              <a:rPr lang="en-AU" sz="2000" dirty="0"/>
              <a:t>as an input to itself and use the output of </a:t>
            </a:r>
            <a:r>
              <a:rPr lang="en-AU" sz="2000" dirty="0" smtClean="0"/>
              <a:t>algorithm </a:t>
            </a:r>
            <a:r>
              <a:rPr lang="en-AU" sz="2000" i="1" dirty="0" smtClean="0"/>
              <a:t>A </a:t>
            </a:r>
            <a:r>
              <a:rPr lang="en-AU" sz="2000" dirty="0"/>
              <a:t>for pair </a:t>
            </a:r>
            <a:r>
              <a:rPr lang="en-AU" sz="2000" i="1" dirty="0"/>
              <a:t>(P, P) </a:t>
            </a:r>
            <a:r>
              <a:rPr lang="en-AU" sz="2000" dirty="0"/>
              <a:t>to construct a program </a:t>
            </a:r>
            <a:r>
              <a:rPr lang="en-AU" sz="2000" i="1" dirty="0"/>
              <a:t>Q </a:t>
            </a:r>
            <a:r>
              <a:rPr lang="en-AU" sz="2000" dirty="0"/>
              <a:t>as follows:</a:t>
            </a:r>
            <a:endParaRPr lang="en-AU" sz="16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72" y="2635449"/>
            <a:ext cx="5254625" cy="73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5903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Proof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endParaRPr lang="en-AU" sz="2000" dirty="0" smtClean="0"/>
          </a:p>
          <a:p>
            <a:pPr marL="76200" indent="0" algn="just">
              <a:buNone/>
            </a:pPr>
            <a:endParaRPr lang="en-AU" sz="2000" dirty="0" smtClean="0"/>
          </a:p>
          <a:p>
            <a:pPr marL="76200" indent="0" algn="just">
              <a:buNone/>
            </a:pPr>
            <a:r>
              <a:rPr lang="en-AU" sz="2000" dirty="0" smtClean="0"/>
              <a:t>Then, on substituting Q for P, we obtain:</a:t>
            </a:r>
          </a:p>
          <a:p>
            <a:pPr marL="76200" indent="0" algn="just">
              <a:buNone/>
            </a:pPr>
            <a:endParaRPr lang="en-AU" sz="2000" dirty="0" smtClean="0"/>
          </a:p>
          <a:p>
            <a:pPr marL="76200" indent="0" algn="just">
              <a:buNone/>
            </a:pPr>
            <a:endParaRPr lang="en-AU" sz="16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5" y="1504950"/>
            <a:ext cx="6125430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5" y="3037966"/>
            <a:ext cx="620164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95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Best known problems with no polynomial – time algorithm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Hamiltonian Circuit</a:t>
            </a:r>
          </a:p>
          <a:p>
            <a:pPr algn="just"/>
            <a:r>
              <a:rPr lang="en-AU" sz="2000" dirty="0" smtClean="0"/>
              <a:t>Traveling Salesman</a:t>
            </a:r>
          </a:p>
          <a:p>
            <a:pPr algn="just"/>
            <a:r>
              <a:rPr lang="en-AU" sz="2000" dirty="0" smtClean="0"/>
              <a:t>Knapsack Problem</a:t>
            </a:r>
          </a:p>
          <a:p>
            <a:pPr algn="just"/>
            <a:r>
              <a:rPr lang="en-AU" sz="2000" dirty="0" smtClean="0"/>
              <a:t>Partition Problem</a:t>
            </a:r>
          </a:p>
          <a:p>
            <a:pPr algn="just"/>
            <a:r>
              <a:rPr lang="en-AU" sz="2000" dirty="0" smtClean="0"/>
              <a:t>Bin Packing</a:t>
            </a:r>
          </a:p>
          <a:p>
            <a:pPr algn="just"/>
            <a:r>
              <a:rPr lang="en-AU" sz="2000" dirty="0" smtClean="0"/>
              <a:t>Graph </a:t>
            </a:r>
            <a:r>
              <a:rPr lang="en-AU" sz="2000" dirty="0" err="1" smtClean="0"/>
              <a:t>Coloring</a:t>
            </a:r>
            <a:endParaRPr lang="en-AU" sz="2000" dirty="0" smtClean="0"/>
          </a:p>
          <a:p>
            <a:pPr algn="just"/>
            <a:r>
              <a:rPr lang="en-AU" sz="2000" dirty="0" smtClean="0"/>
              <a:t>Integer Linear Programming</a:t>
            </a: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DEFINITION  </a:t>
            </a:r>
            <a:br>
              <a:rPr lang="en-IN" sz="3200" dirty="0" smtClean="0"/>
            </a:br>
            <a:r>
              <a:rPr lang="en-IN" sz="3200" dirty="0" smtClean="0"/>
              <a:t>Non – Deterministic Algorithm</a:t>
            </a:r>
            <a:endParaRPr sz="32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2000" dirty="0"/>
              <a:t>A </a:t>
            </a:r>
            <a:r>
              <a:rPr lang="en-AU" sz="2000" i="1" dirty="0"/>
              <a:t>nondeterministic algorithm </a:t>
            </a:r>
            <a:r>
              <a:rPr lang="en-AU" sz="2000" dirty="0"/>
              <a:t>is a two-stage procedure </a:t>
            </a:r>
            <a:r>
              <a:rPr lang="en-AU" sz="2000" dirty="0" smtClean="0"/>
              <a:t>that takes </a:t>
            </a:r>
            <a:r>
              <a:rPr lang="en-AU" sz="2000" dirty="0"/>
              <a:t>as its input an instance </a:t>
            </a:r>
            <a:r>
              <a:rPr lang="en-AU" sz="2000" i="1" dirty="0"/>
              <a:t>I </a:t>
            </a:r>
            <a:r>
              <a:rPr lang="en-AU" sz="2000" dirty="0"/>
              <a:t>of a decision problem and does the </a:t>
            </a:r>
            <a:r>
              <a:rPr lang="en-AU" sz="2000" dirty="0" smtClean="0"/>
              <a:t>following:</a:t>
            </a:r>
            <a:endParaRPr lang="en-AU" sz="2000" dirty="0"/>
          </a:p>
          <a:p>
            <a:pPr algn="just"/>
            <a:r>
              <a:rPr lang="en-AU" sz="2000" dirty="0"/>
              <a:t>Nondeterministic ("guessing") stage: An arbitrary string </a:t>
            </a:r>
            <a:r>
              <a:rPr lang="en-AU" sz="2000" dirty="0" smtClean="0"/>
              <a:t>S is </a:t>
            </a:r>
            <a:r>
              <a:rPr lang="en-AU" sz="2000" dirty="0"/>
              <a:t>generated </a:t>
            </a:r>
            <a:r>
              <a:rPr lang="en-AU" sz="2000" dirty="0" smtClean="0"/>
              <a:t>that can </a:t>
            </a:r>
            <a:r>
              <a:rPr lang="en-AU" sz="2000" dirty="0"/>
              <a:t>be thought of as a candidate solution to the given instance </a:t>
            </a:r>
            <a:r>
              <a:rPr lang="en-AU" sz="2000" i="1" dirty="0"/>
              <a:t>I </a:t>
            </a:r>
            <a:endParaRPr lang="en-AU" sz="2000" i="1" dirty="0" smtClean="0"/>
          </a:p>
          <a:p>
            <a:pPr algn="just"/>
            <a:r>
              <a:rPr lang="en-AU" sz="2000" dirty="0" smtClean="0"/>
              <a:t>Deterministic </a:t>
            </a:r>
            <a:r>
              <a:rPr lang="en-AU" sz="2000" dirty="0"/>
              <a:t>("verification") stage: A deterministic algorithm takes both </a:t>
            </a:r>
            <a:r>
              <a:rPr lang="en-AU" sz="2000" i="1" dirty="0" smtClean="0"/>
              <a:t>I </a:t>
            </a:r>
            <a:r>
              <a:rPr lang="en-AU" sz="2000" dirty="0" smtClean="0"/>
              <a:t>and </a:t>
            </a:r>
            <a:r>
              <a:rPr lang="en-AU" sz="2000" dirty="0"/>
              <a:t>S as its input and outputs yes if </a:t>
            </a:r>
            <a:r>
              <a:rPr lang="en-AU" sz="2000" dirty="0" smtClean="0"/>
              <a:t>S represents </a:t>
            </a:r>
            <a:r>
              <a:rPr lang="en-AU" sz="2000" dirty="0"/>
              <a:t>a solution to instance </a:t>
            </a:r>
            <a:r>
              <a:rPr lang="en-AU" sz="2000" i="1" dirty="0"/>
              <a:t>I. </a:t>
            </a:r>
            <a:endParaRPr lang="en-AU" sz="18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6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DEFINITION  </a:t>
            </a:r>
            <a:br>
              <a:rPr lang="en-IN" sz="3200" dirty="0" smtClean="0"/>
            </a:br>
            <a:r>
              <a:rPr lang="en-IN" sz="2800" dirty="0" smtClean="0"/>
              <a:t>Non – Deterministic Polynomial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nondeterministic algorithm is said to be </a:t>
            </a:r>
            <a:r>
              <a:rPr lang="en-AU" i="1" dirty="0" smtClean="0"/>
              <a:t>nondeterministic polynomial </a:t>
            </a:r>
            <a:r>
              <a:rPr lang="en-AU" dirty="0"/>
              <a:t>if the time efficiency of its verification stage is </a:t>
            </a:r>
            <a:r>
              <a:rPr lang="en-AU" dirty="0" smtClean="0"/>
              <a:t>polynomial</a:t>
            </a:r>
            <a:endParaRPr lang="en-AU" sz="18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1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DEFINITION  </a:t>
            </a:r>
            <a:br>
              <a:rPr lang="en-IN" sz="3200" dirty="0" smtClean="0"/>
            </a:br>
            <a:r>
              <a:rPr lang="en-IN" sz="2800" dirty="0" smtClean="0"/>
              <a:t>Class NP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dirty="0"/>
              <a:t>Class </a:t>
            </a:r>
            <a:r>
              <a:rPr lang="en-AU" i="1" dirty="0"/>
              <a:t>NP </a:t>
            </a:r>
            <a:r>
              <a:rPr lang="en-AU" dirty="0"/>
              <a:t>is the class of decision problems that can be solved </a:t>
            </a:r>
            <a:r>
              <a:rPr lang="en-AU" dirty="0" smtClean="0"/>
              <a:t>by nondeterministic </a:t>
            </a:r>
            <a:r>
              <a:rPr lang="en-AU" dirty="0"/>
              <a:t>polynomial algorithms. This class of problems is called </a:t>
            </a:r>
            <a:r>
              <a:rPr lang="en-AU" i="1" dirty="0" smtClean="0"/>
              <a:t>nondeterministic </a:t>
            </a:r>
            <a:r>
              <a:rPr lang="en-IN" i="1" dirty="0" smtClean="0"/>
              <a:t>polynomial</a:t>
            </a:r>
            <a:r>
              <a:rPr lang="en-IN" i="1" dirty="0"/>
              <a:t>.</a:t>
            </a:r>
            <a:endParaRPr lang="en-AU" sz="18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67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DEFINITION  </a:t>
            </a:r>
            <a:br>
              <a:rPr lang="en-IN" sz="3200" dirty="0" smtClean="0"/>
            </a:br>
            <a:r>
              <a:rPr lang="en-IN" sz="2800" dirty="0" smtClean="0"/>
              <a:t>Class NP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dirty="0"/>
              <a:t>Class </a:t>
            </a:r>
            <a:r>
              <a:rPr lang="en-AU" i="1" dirty="0"/>
              <a:t>NP </a:t>
            </a:r>
            <a:r>
              <a:rPr lang="en-AU" dirty="0"/>
              <a:t>is the class of decision problems that can be solved </a:t>
            </a:r>
            <a:r>
              <a:rPr lang="en-AU" dirty="0" smtClean="0"/>
              <a:t>by nondeterministic </a:t>
            </a:r>
            <a:r>
              <a:rPr lang="en-AU" dirty="0"/>
              <a:t>polynomial algorithms. This class of problems is called </a:t>
            </a:r>
            <a:r>
              <a:rPr lang="en-AU" i="1" dirty="0" smtClean="0"/>
              <a:t>nondeterministic </a:t>
            </a:r>
            <a:r>
              <a:rPr lang="en-IN" i="1" dirty="0" smtClean="0"/>
              <a:t>polynomial</a:t>
            </a:r>
            <a:r>
              <a:rPr lang="en-IN" i="1" dirty="0"/>
              <a:t>.</a:t>
            </a:r>
            <a:endParaRPr lang="en-AU" sz="18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11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 </a:t>
            </a:r>
            <a:br>
              <a:rPr lang="en-IN" sz="3200" dirty="0" smtClean="0"/>
            </a:br>
            <a:r>
              <a:rPr lang="en-IN" sz="3600" dirty="0" smtClean="0"/>
              <a:t>Class NP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Most decision problems are in </a:t>
            </a:r>
            <a:r>
              <a:rPr lang="en-AU" i="1" dirty="0"/>
              <a:t>NP. </a:t>
            </a:r>
            <a:r>
              <a:rPr lang="en-AU" dirty="0"/>
              <a:t>First of all, this class includes all </a:t>
            </a:r>
            <a:r>
              <a:rPr lang="en-AU" dirty="0" smtClean="0"/>
              <a:t>the </a:t>
            </a:r>
            <a:r>
              <a:rPr lang="en-IN" dirty="0" smtClean="0"/>
              <a:t>problems </a:t>
            </a:r>
            <a:r>
              <a:rPr lang="en-IN" dirty="0"/>
              <a:t>in </a:t>
            </a:r>
            <a:r>
              <a:rPr lang="en-IN" i="1" dirty="0"/>
              <a:t>P:</a:t>
            </a:r>
            <a:endParaRPr lang="en-AU" sz="18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74" y="2640414"/>
            <a:ext cx="1598952" cy="79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DEFINITION  </a:t>
            </a:r>
            <a:br>
              <a:rPr lang="en-IN" sz="3200" dirty="0" smtClean="0"/>
            </a:br>
            <a:r>
              <a:rPr lang="en-IN" sz="2800" dirty="0" smtClean="0"/>
              <a:t>Class NP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I</a:t>
            </a:r>
            <a:r>
              <a:rPr lang="en-AU" dirty="0" smtClean="0"/>
              <a:t>f </a:t>
            </a:r>
            <a:r>
              <a:rPr lang="en-AU" dirty="0"/>
              <a:t>a problem is in </a:t>
            </a:r>
            <a:r>
              <a:rPr lang="en-AU" i="1" dirty="0"/>
              <a:t>P, </a:t>
            </a:r>
            <a:r>
              <a:rPr lang="en-AU" dirty="0"/>
              <a:t>we can use the deterministic </a:t>
            </a:r>
            <a:r>
              <a:rPr lang="en-AU" dirty="0" smtClean="0"/>
              <a:t>polynomial time</a:t>
            </a:r>
            <a:r>
              <a:rPr lang="en-AU" dirty="0"/>
              <a:t> </a:t>
            </a:r>
            <a:r>
              <a:rPr lang="en-AU" dirty="0" smtClean="0"/>
              <a:t>algorithm </a:t>
            </a:r>
            <a:r>
              <a:rPr lang="en-AU" dirty="0"/>
              <a:t>that solves it in the verification-stage of a nondeterministic </a:t>
            </a:r>
            <a:r>
              <a:rPr lang="en-AU" dirty="0" smtClean="0"/>
              <a:t>algorithm that </a:t>
            </a:r>
            <a:r>
              <a:rPr lang="en-AU" dirty="0"/>
              <a:t>simply ignores string S generated in its nondeterministic ("guessing</a:t>
            </a:r>
            <a:r>
              <a:rPr lang="en-AU" dirty="0" smtClean="0"/>
              <a:t>") </a:t>
            </a:r>
            <a:r>
              <a:rPr lang="en-IN" dirty="0" smtClean="0"/>
              <a:t>stage</a:t>
            </a:r>
            <a:r>
              <a:rPr lang="en-IN" dirty="0"/>
              <a:t>.</a:t>
            </a:r>
            <a:endParaRPr lang="en-AU" sz="18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8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DEFINITION  </a:t>
            </a:r>
            <a:br>
              <a:rPr lang="en-IN" sz="3200" dirty="0" smtClean="0"/>
            </a:br>
            <a:r>
              <a:rPr lang="en-IN" sz="2800" dirty="0" smtClean="0"/>
              <a:t>Class NP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But </a:t>
            </a:r>
            <a:r>
              <a:rPr lang="en-AU" sz="2000" i="1" dirty="0" smtClean="0"/>
              <a:t>NP </a:t>
            </a:r>
            <a:r>
              <a:rPr lang="en-AU" sz="2000" dirty="0"/>
              <a:t>also contains the Hamiltonian circuit problem, the partition </a:t>
            </a:r>
            <a:r>
              <a:rPr lang="en-AU" sz="2000" dirty="0" smtClean="0"/>
              <a:t>problem, as </a:t>
            </a:r>
            <a:r>
              <a:rPr lang="en-AU" sz="2000" dirty="0"/>
              <a:t>well as decision versions of the traveling salesman, the knapsack, </a:t>
            </a:r>
            <a:r>
              <a:rPr lang="en-AU" sz="2000" dirty="0" smtClean="0"/>
              <a:t>graph </a:t>
            </a:r>
            <a:r>
              <a:rPr lang="en-AU" sz="2000" dirty="0" err="1" smtClean="0"/>
              <a:t>coloring</a:t>
            </a:r>
            <a:r>
              <a:rPr lang="en-AU" sz="2000" dirty="0" smtClean="0"/>
              <a:t> </a:t>
            </a:r>
            <a:r>
              <a:rPr lang="en-AU" sz="2000" dirty="0"/>
              <a:t>and many hundreds of other difficult combinatorial optimization </a:t>
            </a:r>
            <a:r>
              <a:rPr lang="en-AU" sz="2000" dirty="0" smtClean="0"/>
              <a:t>problems.</a:t>
            </a:r>
          </a:p>
          <a:p>
            <a:pPr algn="just"/>
            <a:r>
              <a:rPr lang="en-AU" sz="2000" dirty="0" smtClean="0"/>
              <a:t>The </a:t>
            </a:r>
            <a:r>
              <a:rPr lang="en-AU" sz="2000" dirty="0"/>
              <a:t>halting problem, on the other hand, is among </a:t>
            </a:r>
            <a:r>
              <a:rPr lang="en-AU" sz="2000" dirty="0" smtClean="0"/>
              <a:t>the rare examples </a:t>
            </a:r>
            <a:r>
              <a:rPr lang="en-AU" sz="2000" dirty="0"/>
              <a:t>of decision problems that are known not to be in </a:t>
            </a:r>
            <a:r>
              <a:rPr lang="en-AU" sz="2000" i="1" dirty="0"/>
              <a:t>NP.</a:t>
            </a:r>
            <a:endParaRPr lang="en-AU" sz="16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9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Asymptotic Efficiency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sz="2000" dirty="0" smtClean="0"/>
              <a:t>But this comparison is similar to comparing apples with oranges.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sz="2000" dirty="0" smtClean="0"/>
              <a:t>The fairer approach would be to compare the asymptotic efficiency of an algorithm with other algorithms solving the same problem.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sz="2000" dirty="0" smtClean="0"/>
              <a:t>So, according to this concept, selection sort has slower efficiency because there are sorting algorithms which have n log n efficiency.</a:t>
            </a: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5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QUESTION</a:t>
            </a:r>
            <a:endParaRPr sz="28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AU" sz="2000" dirty="0"/>
              <a:t>This leads to the most important open question of theoretical computer science</a:t>
            </a:r>
            <a:r>
              <a:rPr lang="en-AU" sz="2000" dirty="0" smtClean="0"/>
              <a:t>:</a:t>
            </a:r>
          </a:p>
          <a:p>
            <a:pPr marL="76200" indent="0">
              <a:buNone/>
            </a:pPr>
            <a:endParaRPr lang="en-AU" sz="2000" dirty="0"/>
          </a:p>
          <a:p>
            <a:pPr marL="76200" indent="0" algn="ctr">
              <a:buNone/>
            </a:pPr>
            <a:r>
              <a:rPr lang="en-AU" sz="2000" dirty="0" smtClean="0"/>
              <a:t>“Is </a:t>
            </a:r>
            <a:r>
              <a:rPr lang="en-AU" sz="2000" i="1" dirty="0"/>
              <a:t>P </a:t>
            </a:r>
            <a:r>
              <a:rPr lang="en-AU" sz="2000" dirty="0"/>
              <a:t>a proper subset of </a:t>
            </a:r>
            <a:r>
              <a:rPr lang="en-AU" sz="2000" i="1" dirty="0"/>
              <a:t>NP, </a:t>
            </a:r>
            <a:r>
              <a:rPr lang="en-AU" sz="2000" dirty="0"/>
              <a:t>or are these two classes, in fact, the same? </a:t>
            </a:r>
            <a:endParaRPr lang="en-AU" sz="2000" dirty="0" smtClean="0"/>
          </a:p>
          <a:p>
            <a:pPr marL="76200" indent="0">
              <a:buNone/>
            </a:pPr>
            <a:endParaRPr lang="en-AU" sz="2000" dirty="0" smtClean="0"/>
          </a:p>
          <a:p>
            <a:pPr marL="76200" indent="0">
              <a:buNone/>
            </a:pPr>
            <a:r>
              <a:rPr lang="en-AU" sz="2000" dirty="0" smtClean="0"/>
              <a:t>We</a:t>
            </a:r>
            <a:r>
              <a:rPr lang="en-AU" sz="2000" dirty="0"/>
              <a:t> </a:t>
            </a:r>
            <a:r>
              <a:rPr lang="en-AU" sz="2000" dirty="0" smtClean="0"/>
              <a:t>can </a:t>
            </a:r>
            <a:r>
              <a:rPr lang="en-AU" sz="2000" dirty="0"/>
              <a:t>put this symbolically </a:t>
            </a:r>
            <a:r>
              <a:rPr lang="en-AU" sz="2000" dirty="0" smtClean="0"/>
              <a:t>as</a:t>
            </a:r>
          </a:p>
          <a:p>
            <a:pPr marL="76200" indent="0">
              <a:buNone/>
            </a:pPr>
            <a:endParaRPr lang="en-AU" sz="14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65" y="4163862"/>
            <a:ext cx="103837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POLYNOMIAL TIME REDUCIBILITY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2000" dirty="0"/>
              <a:t>A decision problem D</a:t>
            </a:r>
            <a:r>
              <a:rPr lang="en-AU" sz="2000" baseline="-25000" dirty="0"/>
              <a:t>1</a:t>
            </a:r>
            <a:r>
              <a:rPr lang="en-AU" sz="2000" dirty="0"/>
              <a:t> is said to be polynomially reducible </a:t>
            </a:r>
            <a:r>
              <a:rPr lang="en-AU" sz="2000" dirty="0" smtClean="0"/>
              <a:t>to a </a:t>
            </a:r>
            <a:r>
              <a:rPr lang="en-AU" sz="2000" dirty="0"/>
              <a:t>decision problem D</a:t>
            </a:r>
            <a:r>
              <a:rPr lang="en-AU" sz="2000" baseline="-25000" dirty="0"/>
              <a:t>2</a:t>
            </a:r>
            <a:r>
              <a:rPr lang="en-AU" sz="2000" dirty="0"/>
              <a:t> if there exists a function t that transforms instances of </a:t>
            </a:r>
            <a:r>
              <a:rPr lang="en-AU" sz="2000" dirty="0" smtClean="0"/>
              <a:t>D</a:t>
            </a:r>
            <a:r>
              <a:rPr lang="en-AU" sz="2000" baseline="-25000" dirty="0" smtClean="0"/>
              <a:t>1</a:t>
            </a:r>
            <a:r>
              <a:rPr lang="en-AU" sz="2000" dirty="0" smtClean="0"/>
              <a:t> to </a:t>
            </a:r>
            <a:r>
              <a:rPr lang="en-AU" sz="2000" dirty="0"/>
              <a:t>instances of D</a:t>
            </a:r>
            <a:r>
              <a:rPr lang="en-AU" sz="2000" baseline="-25000" dirty="0"/>
              <a:t>2</a:t>
            </a:r>
            <a:r>
              <a:rPr lang="en-AU" sz="2000" dirty="0"/>
              <a:t> such </a:t>
            </a:r>
            <a:r>
              <a:rPr lang="en-AU" sz="2000" dirty="0" smtClean="0"/>
              <a:t>that:</a:t>
            </a:r>
            <a:endParaRPr lang="en-AU" sz="2000" dirty="0"/>
          </a:p>
          <a:p>
            <a:pPr algn="just"/>
            <a:r>
              <a:rPr lang="en-AU" sz="2000" dirty="0" smtClean="0"/>
              <a:t>t </a:t>
            </a:r>
            <a:r>
              <a:rPr lang="en-AU" sz="2000" dirty="0"/>
              <a:t>maps all yes instances of D</a:t>
            </a:r>
            <a:r>
              <a:rPr lang="en-AU" sz="2000" baseline="-25000" dirty="0"/>
              <a:t>1</a:t>
            </a:r>
            <a:r>
              <a:rPr lang="en-AU" sz="2000" dirty="0"/>
              <a:t> to yes instances of D</a:t>
            </a:r>
            <a:r>
              <a:rPr lang="en-AU" sz="2000" baseline="-25000" dirty="0"/>
              <a:t>2</a:t>
            </a:r>
            <a:r>
              <a:rPr lang="en-AU" sz="2000" dirty="0"/>
              <a:t> and all no instances of </a:t>
            </a:r>
            <a:r>
              <a:rPr lang="en-AU" sz="2000" dirty="0" smtClean="0"/>
              <a:t>D1 to </a:t>
            </a:r>
            <a:r>
              <a:rPr lang="en-AU" sz="2000" dirty="0"/>
              <a:t>no instances of </a:t>
            </a:r>
            <a:r>
              <a:rPr lang="en-AU" sz="2000" dirty="0" smtClean="0"/>
              <a:t>D2</a:t>
            </a:r>
            <a:endParaRPr lang="en-AU" sz="2000" dirty="0"/>
          </a:p>
          <a:p>
            <a:pPr algn="just"/>
            <a:r>
              <a:rPr lang="en-AU" sz="2000" dirty="0" smtClean="0"/>
              <a:t>t is </a:t>
            </a:r>
            <a:r>
              <a:rPr lang="en-AU" sz="2000" dirty="0"/>
              <a:t>computable by a polynomial-time algorithm.</a:t>
            </a:r>
            <a:endParaRPr lang="en-AU" sz="14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3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NP COMPLETE PROBLEM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2000" dirty="0"/>
              <a:t>A decision problem </a:t>
            </a:r>
            <a:r>
              <a:rPr lang="en-AU" sz="2000" i="1" dirty="0" smtClean="0"/>
              <a:t>D is </a:t>
            </a:r>
            <a:r>
              <a:rPr lang="en-AU" sz="2000" dirty="0"/>
              <a:t>said to be </a:t>
            </a:r>
            <a:r>
              <a:rPr lang="en-AU" sz="2000" i="1" dirty="0"/>
              <a:t>NP-complete </a:t>
            </a:r>
            <a:r>
              <a:rPr lang="en-AU" sz="2000" dirty="0" smtClean="0"/>
              <a:t>if:</a:t>
            </a:r>
            <a:endParaRPr lang="en-AU" sz="2000" dirty="0"/>
          </a:p>
          <a:p>
            <a:pPr algn="just"/>
            <a:r>
              <a:rPr lang="en-AU" sz="2000" dirty="0" smtClean="0"/>
              <a:t>It </a:t>
            </a:r>
            <a:r>
              <a:rPr lang="en-AU" sz="2000" dirty="0"/>
              <a:t>belongs to class </a:t>
            </a:r>
            <a:r>
              <a:rPr lang="en-AU" sz="2000" i="1" dirty="0" smtClean="0"/>
              <a:t>NP</a:t>
            </a:r>
            <a:endParaRPr lang="en-AU" sz="2000" i="1" dirty="0"/>
          </a:p>
          <a:p>
            <a:pPr algn="just"/>
            <a:r>
              <a:rPr lang="en-AU" sz="2000" dirty="0" smtClean="0"/>
              <a:t>Every </a:t>
            </a:r>
            <a:r>
              <a:rPr lang="en-AU" sz="2000" dirty="0"/>
              <a:t>problem in </a:t>
            </a:r>
            <a:r>
              <a:rPr lang="en-AU" sz="2000" i="1" dirty="0"/>
              <a:t>NP </a:t>
            </a:r>
            <a:r>
              <a:rPr lang="en-AU" sz="2000" dirty="0"/>
              <a:t>is polynomially reducible to </a:t>
            </a:r>
            <a:r>
              <a:rPr lang="en-AU" sz="2000" i="1" dirty="0" smtClean="0"/>
              <a:t>D</a:t>
            </a:r>
            <a:endParaRPr lang="en-AU" sz="12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7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NP COMPLETE PROBLEM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endParaRPr lang="en-AU" sz="12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88" y="1661577"/>
            <a:ext cx="4709924" cy="2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NP COMPLETE PROBLEM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L</a:t>
            </a:r>
            <a:r>
              <a:rPr lang="en-AU" sz="2000" dirty="0" smtClean="0"/>
              <a:t>et </a:t>
            </a:r>
            <a:r>
              <a:rPr lang="en-AU" sz="2000" dirty="0"/>
              <a:t>us prove that the </a:t>
            </a:r>
            <a:r>
              <a:rPr lang="en-AU" sz="2000" dirty="0" smtClean="0"/>
              <a:t>Hamiltonian circuit </a:t>
            </a:r>
            <a:r>
              <a:rPr lang="en-AU" sz="2000" dirty="0"/>
              <a:t>problem is polynomially reducible to the decision version of the </a:t>
            </a:r>
            <a:r>
              <a:rPr lang="en-AU" sz="2000" dirty="0" smtClean="0"/>
              <a:t>traveling salesman </a:t>
            </a:r>
            <a:r>
              <a:rPr lang="en-AU" sz="2000" dirty="0"/>
              <a:t>problem. </a:t>
            </a:r>
            <a:endParaRPr lang="en-AU" sz="2000" dirty="0" smtClean="0"/>
          </a:p>
          <a:p>
            <a:pPr algn="just"/>
            <a:r>
              <a:rPr lang="en-AU" sz="2000" dirty="0" smtClean="0"/>
              <a:t>The </a:t>
            </a:r>
            <a:r>
              <a:rPr lang="en-AU" sz="2000" dirty="0"/>
              <a:t>latter can be stated as the problem to determine </a:t>
            </a:r>
            <a:r>
              <a:rPr lang="en-AU" sz="2000" dirty="0" smtClean="0"/>
              <a:t>whether there </a:t>
            </a:r>
            <a:r>
              <a:rPr lang="en-AU" sz="2000" dirty="0"/>
              <a:t>exists a Hamiltonian circuit in a given complete graph with positive </a:t>
            </a:r>
            <a:r>
              <a:rPr lang="en-AU" sz="2000" dirty="0" smtClean="0"/>
              <a:t>integer weights </a:t>
            </a:r>
            <a:r>
              <a:rPr lang="en-AU" sz="2000" dirty="0"/>
              <a:t>whose length is not greater than a given positive integer </a:t>
            </a:r>
            <a:r>
              <a:rPr lang="en-AU" sz="2000" i="1" dirty="0"/>
              <a:t>m. </a:t>
            </a:r>
            <a:endParaRPr lang="en-AU" sz="2000" i="1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6155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NP COMPLETE PROBLEM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1800" dirty="0" smtClean="0"/>
              <a:t>We </a:t>
            </a:r>
            <a:r>
              <a:rPr lang="en-AU" sz="1800" dirty="0"/>
              <a:t>can </a:t>
            </a:r>
            <a:r>
              <a:rPr lang="en-AU" sz="1800" dirty="0" smtClean="0"/>
              <a:t>map a </a:t>
            </a:r>
            <a:r>
              <a:rPr lang="en-AU" sz="1800" dirty="0"/>
              <a:t>graph G of a given instance of the Hamiltonian circuit problem to a </a:t>
            </a:r>
            <a:r>
              <a:rPr lang="en-AU" sz="1800" dirty="0" smtClean="0"/>
              <a:t>complete weighted </a:t>
            </a:r>
            <a:r>
              <a:rPr lang="en-AU" sz="1800" dirty="0"/>
              <a:t>graph G' representing an instance of the traveling salesman problem </a:t>
            </a:r>
            <a:r>
              <a:rPr lang="en-AU" sz="1800" dirty="0" smtClean="0"/>
              <a:t>by assigning </a:t>
            </a:r>
            <a:r>
              <a:rPr lang="en-AU" sz="1800" dirty="0"/>
              <a:t>1 as the weight to each edge in G and adding an edge of weight 2 </a:t>
            </a:r>
            <a:r>
              <a:rPr lang="en-AU" sz="1800" dirty="0" smtClean="0"/>
              <a:t>between any </a:t>
            </a:r>
            <a:r>
              <a:rPr lang="en-AU" sz="1800" dirty="0"/>
              <a:t>pair of nonadjacent vertices in </a:t>
            </a:r>
            <a:r>
              <a:rPr lang="en-AU" sz="1800" dirty="0" smtClean="0"/>
              <a:t>G. </a:t>
            </a:r>
          </a:p>
          <a:p>
            <a:pPr algn="just"/>
            <a:r>
              <a:rPr lang="en-AU" sz="1800" dirty="0" smtClean="0"/>
              <a:t>As </a:t>
            </a:r>
            <a:r>
              <a:rPr lang="en-AU" sz="1800" dirty="0"/>
              <a:t>the upper bound </a:t>
            </a:r>
            <a:r>
              <a:rPr lang="en-AU" sz="1800" i="1" dirty="0"/>
              <a:t>m </a:t>
            </a:r>
            <a:r>
              <a:rPr lang="en-AU" sz="1800" dirty="0"/>
              <a:t>on the </a:t>
            </a:r>
            <a:r>
              <a:rPr lang="en-AU" sz="1800" dirty="0" smtClean="0"/>
              <a:t>Hamiltonian circuit </a:t>
            </a:r>
            <a:r>
              <a:rPr lang="en-AU" sz="1800" dirty="0"/>
              <a:t>length, we take </a:t>
            </a:r>
            <a:r>
              <a:rPr lang="en-AU" sz="1800" i="1" dirty="0"/>
              <a:t>m </a:t>
            </a:r>
            <a:r>
              <a:rPr lang="en-AU" sz="1800" dirty="0"/>
              <a:t>= </a:t>
            </a:r>
            <a:r>
              <a:rPr lang="en-AU" sz="1800" i="1" dirty="0"/>
              <a:t>n, </a:t>
            </a:r>
            <a:r>
              <a:rPr lang="en-AU" sz="1800" dirty="0"/>
              <a:t>where </a:t>
            </a:r>
            <a:r>
              <a:rPr lang="en-AU" sz="1800" i="1" dirty="0"/>
              <a:t>n </a:t>
            </a:r>
            <a:r>
              <a:rPr lang="en-AU" sz="1800" dirty="0"/>
              <a:t>is the number of vertices in G (and G').</a:t>
            </a:r>
          </a:p>
          <a:p>
            <a:pPr algn="just"/>
            <a:r>
              <a:rPr lang="en-AU" sz="1800" dirty="0"/>
              <a:t>Obviously, this transformation can be done in polynomial time.</a:t>
            </a:r>
            <a:endParaRPr lang="en-AU" sz="105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984905"/>
      </p:ext>
    </p:extLst>
  </p:cSld>
  <p:clrMapOvr>
    <a:masterClrMapping/>
  </p:clrMapOvr>
  <p:transition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NP COMPLETE PROBLEM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Let G be a yes instance of the Hamiltonian circuit problem. </a:t>
            </a:r>
            <a:endParaRPr lang="en-AU" sz="2000" dirty="0" smtClean="0"/>
          </a:p>
          <a:p>
            <a:pPr algn="just"/>
            <a:r>
              <a:rPr lang="en-AU" sz="2000" dirty="0" smtClean="0"/>
              <a:t>Then </a:t>
            </a:r>
            <a:r>
              <a:rPr lang="en-AU" sz="2000" dirty="0"/>
              <a:t>G has </a:t>
            </a:r>
            <a:r>
              <a:rPr lang="en-AU" sz="2000" dirty="0" smtClean="0"/>
              <a:t>a Hamiltonian </a:t>
            </a:r>
            <a:r>
              <a:rPr lang="en-AU" sz="2000" dirty="0"/>
              <a:t>circuit, and its image in G' will have length </a:t>
            </a:r>
            <a:r>
              <a:rPr lang="en-AU" sz="2000" i="1" dirty="0"/>
              <a:t>n, </a:t>
            </a:r>
            <a:r>
              <a:rPr lang="en-AU" sz="2000" dirty="0"/>
              <a:t>making the image </a:t>
            </a:r>
            <a:r>
              <a:rPr lang="en-AU" sz="2000" dirty="0" smtClean="0"/>
              <a:t>a yes </a:t>
            </a:r>
            <a:r>
              <a:rPr lang="en-AU" sz="2000" dirty="0"/>
              <a:t>instance of the decision traveling salesman problem. </a:t>
            </a:r>
            <a:endParaRPr lang="en-AU" sz="2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581593"/>
      </p:ext>
    </p:extLst>
  </p:cSld>
  <p:clrMapOvr>
    <a:masterClrMapping/>
  </p:clrMapOvr>
  <p:transition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NP COMPLETE PROBLEM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Conversely</a:t>
            </a:r>
            <a:r>
              <a:rPr lang="en-AU" sz="2000" dirty="0"/>
              <a:t>, if we </a:t>
            </a:r>
            <a:r>
              <a:rPr lang="en-AU" sz="2000" dirty="0" smtClean="0"/>
              <a:t>have a </a:t>
            </a:r>
            <a:r>
              <a:rPr lang="en-AU" sz="2000" dirty="0"/>
              <a:t>Hamiltonian circuit of the length not larger than </a:t>
            </a:r>
            <a:r>
              <a:rPr lang="en-AU" sz="2000" i="1" dirty="0"/>
              <a:t>n </a:t>
            </a:r>
            <a:r>
              <a:rPr lang="en-AU" sz="2000" dirty="0"/>
              <a:t>in G', then its length </a:t>
            </a:r>
            <a:r>
              <a:rPr lang="en-AU" sz="2000" dirty="0" smtClean="0"/>
              <a:t>must be </a:t>
            </a:r>
            <a:r>
              <a:rPr lang="en-AU" sz="2000" dirty="0"/>
              <a:t>exactly </a:t>
            </a:r>
            <a:r>
              <a:rPr lang="en-AU" sz="2000" i="1" dirty="0"/>
              <a:t>n </a:t>
            </a:r>
            <a:r>
              <a:rPr lang="en-AU" sz="2000" dirty="0" smtClean="0"/>
              <a:t>and </a:t>
            </a:r>
            <a:r>
              <a:rPr lang="en-AU" sz="2000" dirty="0"/>
              <a:t>hence the circuit must be made up of edges </a:t>
            </a:r>
            <a:r>
              <a:rPr lang="en-AU" sz="2000" dirty="0" smtClean="0"/>
              <a:t>present in G, making </a:t>
            </a:r>
            <a:r>
              <a:rPr lang="en-AU" sz="2000" dirty="0"/>
              <a:t>the inverse image of the yes instance of the decision traveling </a:t>
            </a:r>
            <a:r>
              <a:rPr lang="en-AU" sz="2000" dirty="0" smtClean="0"/>
              <a:t>salesman problem </a:t>
            </a:r>
            <a:r>
              <a:rPr lang="en-AU" sz="2000" dirty="0"/>
              <a:t>be a yes instance of the Hamiltonian circuit problem. </a:t>
            </a:r>
            <a:endParaRPr lang="en-AU" sz="2000" dirty="0" smtClean="0"/>
          </a:p>
          <a:p>
            <a:pPr algn="just"/>
            <a:r>
              <a:rPr lang="en-AU" sz="2000" dirty="0" smtClean="0"/>
              <a:t>This </a:t>
            </a:r>
            <a:r>
              <a:rPr lang="en-AU" sz="2000" dirty="0"/>
              <a:t>completes </a:t>
            </a:r>
            <a:r>
              <a:rPr lang="en-AU" sz="2000" dirty="0" smtClean="0"/>
              <a:t>the </a:t>
            </a:r>
            <a:r>
              <a:rPr lang="en-IN" sz="2000" dirty="0" smtClean="0"/>
              <a:t>proof</a:t>
            </a:r>
            <a:r>
              <a:rPr lang="en-IN" sz="2000" dirty="0"/>
              <a:t>.</a:t>
            </a:r>
            <a:endParaRPr lang="en-AU" sz="1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159095"/>
      </p:ext>
    </p:extLst>
  </p:cSld>
  <p:clrMapOvr>
    <a:masterClrMapping/>
  </p:clrMapOvr>
  <p:transition>
    <p:fade thruBlk="1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CNF SATISFIABILITY PROBLEM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The CNF-satisfiability problem deals with </a:t>
            </a:r>
            <a:r>
              <a:rPr lang="en-AU" sz="2000" dirty="0" err="1"/>
              <a:t>boolean</a:t>
            </a:r>
            <a:r>
              <a:rPr lang="en-AU" sz="2000" dirty="0"/>
              <a:t> expressions.</a:t>
            </a:r>
          </a:p>
          <a:p>
            <a:pPr algn="just"/>
            <a:r>
              <a:rPr lang="en-AU" sz="2000" dirty="0"/>
              <a:t>Each </a:t>
            </a:r>
            <a:r>
              <a:rPr lang="en-AU" sz="2000" dirty="0" err="1"/>
              <a:t>boolean</a:t>
            </a:r>
            <a:r>
              <a:rPr lang="en-AU" sz="2000" dirty="0"/>
              <a:t> expression can be represented in conjunctive normal form, such </a:t>
            </a:r>
            <a:r>
              <a:rPr lang="en-AU" sz="2000" dirty="0" smtClean="0"/>
              <a:t>as the </a:t>
            </a:r>
            <a:r>
              <a:rPr lang="en-AU" sz="2000" dirty="0"/>
              <a:t>following </a:t>
            </a:r>
            <a:r>
              <a:rPr lang="en-AU" sz="2000" dirty="0" smtClean="0"/>
              <a:t>expression:</a:t>
            </a:r>
            <a:endParaRPr lang="en-AU" sz="9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53" y="3458351"/>
            <a:ext cx="4880793" cy="6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71277"/>
      </p:ext>
    </p:extLst>
  </p:cSld>
  <p:clrMapOvr>
    <a:masterClrMapping/>
  </p:clrMapOvr>
  <p:transition>
    <p:fade thruBlk="1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CNF SATISFIABILITY PROBLEM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The CNF-satisfiability problem asks whether or not we can assign values true </a:t>
            </a:r>
            <a:r>
              <a:rPr lang="en-AU" sz="2000" dirty="0" smtClean="0"/>
              <a:t>and false </a:t>
            </a:r>
            <a:r>
              <a:rPr lang="en-AU" sz="2000" dirty="0"/>
              <a:t>to variables of a given </a:t>
            </a:r>
            <a:r>
              <a:rPr lang="en-AU" sz="2000" dirty="0" err="1"/>
              <a:t>boolean</a:t>
            </a:r>
            <a:r>
              <a:rPr lang="en-AU" sz="2000" dirty="0"/>
              <a:t> expression in its CNF form to make the </a:t>
            </a:r>
            <a:r>
              <a:rPr lang="en-AU" sz="2000" dirty="0" smtClean="0"/>
              <a:t>entire expression </a:t>
            </a:r>
            <a:r>
              <a:rPr lang="en-AU" sz="2000" dirty="0"/>
              <a:t>true. </a:t>
            </a:r>
            <a:endParaRPr lang="en-AU" sz="2000" dirty="0" smtClean="0"/>
          </a:p>
          <a:p>
            <a:pPr algn="just"/>
            <a:r>
              <a:rPr lang="en-AU" sz="2000" dirty="0" smtClean="0"/>
              <a:t>It </a:t>
            </a:r>
            <a:r>
              <a:rPr lang="en-AU" sz="2000" dirty="0"/>
              <a:t>is easy to see that this can be done for the above formula: </a:t>
            </a:r>
            <a:r>
              <a:rPr lang="en-AU" sz="2000" dirty="0" smtClean="0"/>
              <a:t>if x</a:t>
            </a:r>
            <a:r>
              <a:rPr lang="en-AU" sz="2000" baseline="-25000" dirty="0" smtClean="0"/>
              <a:t>1</a:t>
            </a:r>
            <a:r>
              <a:rPr lang="en-AU" sz="2000" dirty="0" smtClean="0"/>
              <a:t> = true</a:t>
            </a:r>
            <a:r>
              <a:rPr lang="en-AU" sz="2000" dirty="0"/>
              <a:t>, x</a:t>
            </a:r>
            <a:r>
              <a:rPr lang="en-AU" sz="2000" baseline="-25000" dirty="0"/>
              <a:t>2</a:t>
            </a:r>
            <a:r>
              <a:rPr lang="en-AU" sz="2000" dirty="0"/>
              <a:t> </a:t>
            </a:r>
            <a:r>
              <a:rPr lang="en-AU" sz="2000" dirty="0" smtClean="0"/>
              <a:t>= true</a:t>
            </a:r>
            <a:r>
              <a:rPr lang="en-AU" sz="2000" dirty="0"/>
              <a:t>, and x</a:t>
            </a:r>
            <a:r>
              <a:rPr lang="en-AU" sz="2000" baseline="-25000" dirty="0"/>
              <a:t>3</a:t>
            </a:r>
            <a:r>
              <a:rPr lang="en-AU" sz="2000" dirty="0"/>
              <a:t> </a:t>
            </a:r>
            <a:r>
              <a:rPr lang="en-AU" sz="2000" dirty="0" smtClean="0"/>
              <a:t>= false</a:t>
            </a:r>
            <a:r>
              <a:rPr lang="en-AU" sz="2000" dirty="0"/>
              <a:t>, the entire expression is true</a:t>
            </a:r>
            <a:r>
              <a:rPr lang="en-AU" sz="2000" dirty="0" smtClean="0"/>
              <a:t>.</a:t>
            </a:r>
            <a:endParaRPr lang="en-AU" sz="8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587961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Lower Bound Arguments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sz="1800" dirty="0" smtClean="0"/>
              <a:t>When trying to ascertain the practical applicability of an algorithm, it is desirable to know the best possible efficiency of an algorithm.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sz="1800" dirty="0" smtClean="0">
                <a:latin typeface="Muli Light" panose="020B0604020202020204" charset="0"/>
              </a:rPr>
              <a:t>Knowing </a:t>
            </a:r>
            <a:r>
              <a:rPr lang="en-AU" sz="1800" dirty="0">
                <a:latin typeface="Muli Light" panose="020B0604020202020204" charset="0"/>
              </a:rPr>
              <a:t>such a </a:t>
            </a:r>
            <a:r>
              <a:rPr lang="en-AU" sz="1800" b="1" i="1" dirty="0">
                <a:latin typeface="Muli Light" panose="020B0604020202020204" charset="0"/>
              </a:rPr>
              <a:t>lower bound </a:t>
            </a:r>
            <a:r>
              <a:rPr lang="en-AU" sz="1800" dirty="0" smtClean="0">
                <a:latin typeface="Muli Light" panose="020B0604020202020204" charset="0"/>
              </a:rPr>
              <a:t>can tell </a:t>
            </a:r>
            <a:r>
              <a:rPr lang="en-AU" sz="1800" dirty="0">
                <a:latin typeface="Muli Light" panose="020B0604020202020204" charset="0"/>
              </a:rPr>
              <a:t>us how much improvement we can hope to achieve in our quest for a </a:t>
            </a:r>
            <a:r>
              <a:rPr lang="en-AU" sz="1800" dirty="0" smtClean="0">
                <a:latin typeface="Muli Light" panose="020B0604020202020204" charset="0"/>
              </a:rPr>
              <a:t>better algorithm </a:t>
            </a:r>
            <a:r>
              <a:rPr lang="en-AU" sz="1800" dirty="0">
                <a:latin typeface="Muli Light" panose="020B0604020202020204" charset="0"/>
              </a:rPr>
              <a:t>for the problem in question.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AU" sz="1800" dirty="0" smtClean="0">
                <a:latin typeface="Muli Light" panose="020B0604020202020204" charset="0"/>
              </a:rPr>
              <a:t>If </a:t>
            </a:r>
            <a:r>
              <a:rPr lang="en-AU" sz="1800" dirty="0">
                <a:latin typeface="Muli Light" panose="020B0604020202020204" charset="0"/>
              </a:rPr>
              <a:t>such a bound is </a:t>
            </a:r>
            <a:r>
              <a:rPr lang="en-AU" sz="1800" b="1" i="1" dirty="0">
                <a:latin typeface="Muli Light" panose="020B0604020202020204" charset="0"/>
              </a:rPr>
              <a:t>tight, </a:t>
            </a:r>
            <a:r>
              <a:rPr lang="en-AU" sz="1800" dirty="0">
                <a:latin typeface="Muli Light" panose="020B0604020202020204" charset="0"/>
              </a:rPr>
              <a:t>i.e., we </a:t>
            </a:r>
            <a:r>
              <a:rPr lang="en-AU" sz="1800" dirty="0" smtClean="0">
                <a:latin typeface="Muli Light" panose="020B0604020202020204" charset="0"/>
              </a:rPr>
              <a:t>already know </a:t>
            </a:r>
            <a:r>
              <a:rPr lang="en-AU" sz="1800" dirty="0">
                <a:latin typeface="Muli Light" panose="020B0604020202020204" charset="0"/>
              </a:rPr>
              <a:t>an algorithm in the same efficiency class as the lower bound, we can </a:t>
            </a:r>
            <a:r>
              <a:rPr lang="en-AU" sz="1800" dirty="0" smtClean="0">
                <a:latin typeface="Muli Light" panose="020B0604020202020204" charset="0"/>
              </a:rPr>
              <a:t>hope for </a:t>
            </a:r>
            <a:r>
              <a:rPr lang="en-AU" sz="1800" dirty="0">
                <a:latin typeface="Muli Light" panose="020B0604020202020204" charset="0"/>
              </a:rPr>
              <a:t>a constant-factor improvement at best.</a:t>
            </a:r>
            <a:endParaRPr lang="en-AU" sz="1600" dirty="0" smtClean="0">
              <a:latin typeface="Muli Light" panose="020B0604020202020204" charset="0"/>
            </a:endParaRP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5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NP – COMPLETE PROBLEMS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16101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Showing that a decision problem is NP-complete can be done in two steps.</a:t>
            </a:r>
          </a:p>
          <a:p>
            <a:pPr algn="just"/>
            <a:r>
              <a:rPr lang="en-AU" sz="2000" dirty="0"/>
              <a:t>First, one needs to show that the problem in question is in </a:t>
            </a:r>
            <a:r>
              <a:rPr lang="en-AU" sz="2000" i="1" dirty="0"/>
              <a:t>NP; </a:t>
            </a:r>
            <a:r>
              <a:rPr lang="en-AU" sz="2000" dirty="0"/>
              <a:t>i.e., a </a:t>
            </a:r>
            <a:r>
              <a:rPr lang="en-AU" sz="2000" dirty="0" smtClean="0"/>
              <a:t>randomly generated </a:t>
            </a:r>
            <a:r>
              <a:rPr lang="en-AU" sz="2000" dirty="0"/>
              <a:t>string can be checked in polynomial time to determine whether or </a:t>
            </a:r>
            <a:r>
              <a:rPr lang="en-AU" sz="2000" dirty="0" smtClean="0"/>
              <a:t>not it </a:t>
            </a:r>
            <a:r>
              <a:rPr lang="en-AU" sz="2000" dirty="0"/>
              <a:t>represents a solution to the problem. Typically, this step is easy. </a:t>
            </a:r>
            <a:endParaRPr lang="en-AU" sz="2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7930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NP – COMPLETE PROBLEMS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16101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The second step </a:t>
            </a:r>
            <a:r>
              <a:rPr lang="en-AU" sz="2000" dirty="0"/>
              <a:t>is to show that every problem in </a:t>
            </a:r>
            <a:r>
              <a:rPr lang="en-AU" sz="2000" i="1" dirty="0"/>
              <a:t>NP </a:t>
            </a:r>
            <a:r>
              <a:rPr lang="en-AU" sz="2000" dirty="0"/>
              <a:t>is reducible to the problem in </a:t>
            </a:r>
            <a:r>
              <a:rPr lang="en-AU" sz="2000" dirty="0" smtClean="0"/>
              <a:t>question in </a:t>
            </a:r>
            <a:r>
              <a:rPr lang="en-AU" sz="2000" dirty="0"/>
              <a:t>polynomial time. </a:t>
            </a:r>
            <a:endParaRPr lang="en-AU" sz="2000" dirty="0" smtClean="0"/>
          </a:p>
          <a:p>
            <a:pPr algn="just"/>
            <a:r>
              <a:rPr lang="en-AU" sz="2000" dirty="0" smtClean="0"/>
              <a:t>Because </a:t>
            </a:r>
            <a:r>
              <a:rPr lang="en-AU" sz="2000" dirty="0"/>
              <a:t>of the transitivity of polynomial reduction, this </a:t>
            </a:r>
            <a:r>
              <a:rPr lang="en-AU" sz="2000" dirty="0" smtClean="0"/>
              <a:t>step can </a:t>
            </a:r>
            <a:r>
              <a:rPr lang="en-AU" sz="2000" dirty="0"/>
              <a:t>be done by showing that a known NP-complete problem can be </a:t>
            </a:r>
            <a:r>
              <a:rPr lang="en-AU" sz="2000" dirty="0" smtClean="0"/>
              <a:t>transformed to </a:t>
            </a:r>
            <a:r>
              <a:rPr lang="en-AU" sz="2000" dirty="0"/>
              <a:t>the problem in question in polynomial </a:t>
            </a:r>
            <a:r>
              <a:rPr lang="en-AU" sz="2000" dirty="0" smtClean="0"/>
              <a:t>time.</a:t>
            </a:r>
            <a:endParaRPr lang="en-AU" sz="7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2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NP – COMPLETE PROBLEMS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16101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AU" sz="7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5" y="1516101"/>
            <a:ext cx="5375329" cy="32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 smtClean="0"/>
              <a:t>NP – COMPLETE PROBLEMS</a:t>
            </a:r>
            <a:endParaRPr sz="2400"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16101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/>
              <a:t>The definition of NP-completeness immediately implies that if there exists </a:t>
            </a:r>
            <a:r>
              <a:rPr lang="en-AU" sz="2000" dirty="0" smtClean="0"/>
              <a:t>a deterministic </a:t>
            </a:r>
            <a:r>
              <a:rPr lang="en-AU" sz="2000" dirty="0"/>
              <a:t>polynomial-time algorithm for just one NP-complete problem, </a:t>
            </a:r>
            <a:r>
              <a:rPr lang="en-AU" sz="2000" dirty="0" smtClean="0"/>
              <a:t>then every </a:t>
            </a:r>
            <a:r>
              <a:rPr lang="en-AU" sz="2000" dirty="0"/>
              <a:t>problem in </a:t>
            </a:r>
            <a:r>
              <a:rPr lang="en-AU" sz="2000" i="1" dirty="0"/>
              <a:t>N P </a:t>
            </a:r>
            <a:r>
              <a:rPr lang="en-AU" sz="2000" dirty="0"/>
              <a:t>can be solved in polynomial time by a deterministic </a:t>
            </a:r>
            <a:r>
              <a:rPr lang="en-AU" sz="2000" dirty="0" smtClean="0"/>
              <a:t>algorithm, </a:t>
            </a:r>
            <a:r>
              <a:rPr lang="en-IN" sz="2000" dirty="0" smtClean="0"/>
              <a:t>and </a:t>
            </a:r>
            <a:r>
              <a:rPr lang="en-IN" sz="2000" dirty="0"/>
              <a:t>hence </a:t>
            </a:r>
            <a:r>
              <a:rPr lang="en-IN" sz="2000" i="1" dirty="0"/>
              <a:t>P </a:t>
            </a:r>
            <a:r>
              <a:rPr lang="en-IN" sz="2000" dirty="0"/>
              <a:t>= </a:t>
            </a:r>
            <a:r>
              <a:rPr lang="en-IN" sz="2000" i="1" dirty="0"/>
              <a:t>NP</a:t>
            </a:r>
            <a:r>
              <a:rPr lang="en-IN" sz="2000" i="1" dirty="0" smtClean="0"/>
              <a:t>.</a:t>
            </a:r>
          </a:p>
          <a:p>
            <a:pPr algn="just"/>
            <a:r>
              <a:rPr lang="en-IN" sz="2000" dirty="0"/>
              <a:t>Such </a:t>
            </a:r>
            <a:r>
              <a:rPr lang="en-IN" sz="2000" dirty="0" smtClean="0"/>
              <a:t>implications </a:t>
            </a:r>
            <a:r>
              <a:rPr lang="en-AU" sz="2000" dirty="0" smtClean="0"/>
              <a:t>make </a:t>
            </a:r>
            <a:r>
              <a:rPr lang="en-AU" sz="2000" dirty="0"/>
              <a:t>most computer scientists believe that </a:t>
            </a:r>
            <a:r>
              <a:rPr lang="en-AU" sz="2000" i="1" dirty="0"/>
              <a:t>P </a:t>
            </a:r>
            <a:r>
              <a:rPr lang="en-AU" sz="2000" i="1" dirty="0" smtClean="0"/>
              <a:t>is not equal to </a:t>
            </a:r>
            <a:r>
              <a:rPr lang="en-AU" sz="2000" i="1" dirty="0"/>
              <a:t>NP, </a:t>
            </a:r>
            <a:r>
              <a:rPr lang="en-AU" sz="2000" dirty="0"/>
              <a:t>although nobody has </a:t>
            </a:r>
            <a:r>
              <a:rPr lang="en-AU" sz="2000" dirty="0" smtClean="0"/>
              <a:t>been successful </a:t>
            </a:r>
            <a:r>
              <a:rPr lang="en-AU" sz="2000" dirty="0"/>
              <a:t>so far in finding a mathematical proof of this intriguing conjecture.</a:t>
            </a:r>
            <a:endParaRPr lang="en-AU" sz="2000" dirty="0" smtClean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0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Lower Bound Arguments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If there is a gap between the </a:t>
            </a:r>
            <a:r>
              <a:rPr lang="en-AU" dirty="0" smtClean="0"/>
              <a:t>efficiency of </a:t>
            </a:r>
            <a:r>
              <a:rPr lang="en-AU" dirty="0"/>
              <a:t>the fastest algorithm and the best lower bound </a:t>
            </a:r>
            <a:r>
              <a:rPr lang="en-AU" dirty="0" smtClean="0"/>
              <a:t>known, </a:t>
            </a:r>
            <a:r>
              <a:rPr lang="en-AU" dirty="0"/>
              <a:t>the door for </a:t>
            </a:r>
            <a:r>
              <a:rPr lang="en-AU" dirty="0" smtClean="0"/>
              <a:t>possible improvement </a:t>
            </a:r>
            <a:r>
              <a:rPr lang="en-AU" dirty="0"/>
              <a:t>remains </a:t>
            </a:r>
            <a:r>
              <a:rPr lang="en-AU" dirty="0" smtClean="0"/>
              <a:t>open. </a:t>
            </a:r>
          </a:p>
          <a:p>
            <a:r>
              <a:rPr lang="en-AU" dirty="0"/>
              <a:t>E</a:t>
            </a:r>
            <a:r>
              <a:rPr lang="en-AU" dirty="0" smtClean="0"/>
              <a:t>ither </a:t>
            </a:r>
            <a:r>
              <a:rPr lang="en-AU" dirty="0"/>
              <a:t>a faster algorithm matching the lower </a:t>
            </a:r>
            <a:r>
              <a:rPr lang="en-AU" dirty="0" smtClean="0"/>
              <a:t>bound could </a:t>
            </a:r>
            <a:r>
              <a:rPr lang="en-AU" dirty="0"/>
              <a:t>exist or a better lower bound could be proved.</a:t>
            </a:r>
            <a:endParaRPr lang="en-AU" sz="1600" dirty="0" smtClean="0">
              <a:latin typeface="Muli Light" panose="020B0604020202020204" charset="0"/>
            </a:endParaRPr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86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3683</Words>
  <Application>Microsoft Office PowerPoint</Application>
  <PresentationFormat>On-screen Show (16:9)</PresentationFormat>
  <Paragraphs>334</Paragraphs>
  <Slides>83</Slides>
  <Notes>83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Wingdings</vt:lpstr>
      <vt:lpstr>Arial</vt:lpstr>
      <vt:lpstr>Roboto Slab</vt:lpstr>
      <vt:lpstr>Muli Light</vt:lpstr>
      <vt:lpstr>Muli Black</vt:lpstr>
      <vt:lpstr>Nym template</vt:lpstr>
      <vt:lpstr>Limitations of Algorithm Power</vt:lpstr>
      <vt:lpstr>Limitations</vt:lpstr>
      <vt:lpstr>Limitations</vt:lpstr>
      <vt:lpstr>1. Lower Bound Arguments</vt:lpstr>
      <vt:lpstr>Lower Bound Arguments</vt:lpstr>
      <vt:lpstr>Asymptotic Efficiency</vt:lpstr>
      <vt:lpstr>Asymptotic Efficiency</vt:lpstr>
      <vt:lpstr>Lower Bound Arguments</vt:lpstr>
      <vt:lpstr>Lower Bound Arguments</vt:lpstr>
      <vt:lpstr>Trivial Lower Bounds</vt:lpstr>
      <vt:lpstr>Trivial Lower Bounds - Examples</vt:lpstr>
      <vt:lpstr>Trivial Lower Bounds - Problems</vt:lpstr>
      <vt:lpstr>Adversary Arguments – Example 1</vt:lpstr>
      <vt:lpstr>Adversary Arguments – Example 1</vt:lpstr>
      <vt:lpstr>Adversary Arguments – Example 1</vt:lpstr>
      <vt:lpstr>Adversary Arguments – Example 1</vt:lpstr>
      <vt:lpstr>Adversary Arguments</vt:lpstr>
      <vt:lpstr>Adversary Arguments – Example 2</vt:lpstr>
      <vt:lpstr>Adversary Arguments – Example 2</vt:lpstr>
      <vt:lpstr>Adversary Arguments – Example 2</vt:lpstr>
      <vt:lpstr>Adversary Arguments – Example 2</vt:lpstr>
      <vt:lpstr>Problem Reduction</vt:lpstr>
      <vt:lpstr>Important Problems used for Problem Reduction</vt:lpstr>
      <vt:lpstr>Problem Reduction - Example</vt:lpstr>
      <vt:lpstr>Problem Reduction - Example</vt:lpstr>
      <vt:lpstr>Problem Reduction - Example</vt:lpstr>
      <vt:lpstr>Problem Reduction - Example</vt:lpstr>
      <vt:lpstr>Problem Reduction - Example</vt:lpstr>
      <vt:lpstr>Problem Reduction - Example</vt:lpstr>
      <vt:lpstr>2. Decision Trees</vt:lpstr>
      <vt:lpstr>Introduction</vt:lpstr>
      <vt:lpstr>Introduction</vt:lpstr>
      <vt:lpstr>Decision Tree for finding a minimum of three numbers</vt:lpstr>
      <vt:lpstr>Idea</vt:lpstr>
      <vt:lpstr>Idea</vt:lpstr>
      <vt:lpstr>Decision Trees for Sorting Algorithms</vt:lpstr>
      <vt:lpstr>Decision Trees for Sorting Algorithms</vt:lpstr>
      <vt:lpstr>Decision Trees for Sorting Algorithms</vt:lpstr>
      <vt:lpstr>Decision Trees for Sorting Algorithms</vt:lpstr>
      <vt:lpstr>Decision Tree - Three Element Selection Sort</vt:lpstr>
      <vt:lpstr>Decision Trees for Sorting Algorithms</vt:lpstr>
      <vt:lpstr>Decision Trees for Sorting Algorithms</vt:lpstr>
      <vt:lpstr>Decision Trees for Sorting Algorithms</vt:lpstr>
      <vt:lpstr>Decision Trees for Sorting Algorithms</vt:lpstr>
      <vt:lpstr>Decision Trees for Searching Algorithms</vt:lpstr>
      <vt:lpstr>Decision Trees for Searching Algorithms</vt:lpstr>
      <vt:lpstr>Decision Trees for Searching Algorithms</vt:lpstr>
      <vt:lpstr>Decision Trees for Searching Algorithms</vt:lpstr>
      <vt:lpstr>Decision Trees for Searching Algorithms</vt:lpstr>
      <vt:lpstr>Decision Trees for Searching Algorithms</vt:lpstr>
      <vt:lpstr>3. P, NP and NP Complete Problems</vt:lpstr>
      <vt:lpstr>DEFINITION 1 Polynomial Time Algorithms</vt:lpstr>
      <vt:lpstr> Tractable and Intractable Problems</vt:lpstr>
      <vt:lpstr>Why are problems that cannot be solved in polynomial time intractable?</vt:lpstr>
      <vt:lpstr>Why are problems that cannot be solved in polynomial time intractable?</vt:lpstr>
      <vt:lpstr>DEFINITION 1 Class P</vt:lpstr>
      <vt:lpstr>The Restriction of P to Decision Problems</vt:lpstr>
      <vt:lpstr>Undecidable Problems</vt:lpstr>
      <vt:lpstr>Halting Problem</vt:lpstr>
      <vt:lpstr>Proof</vt:lpstr>
      <vt:lpstr>Proof</vt:lpstr>
      <vt:lpstr>Best known problems with no polynomial – time algorithm</vt:lpstr>
      <vt:lpstr>DEFINITION   Non – Deterministic Algorithm</vt:lpstr>
      <vt:lpstr>DEFINITION   Non – Deterministic Polynomial</vt:lpstr>
      <vt:lpstr>DEFINITION   Class NP</vt:lpstr>
      <vt:lpstr>DEFINITION   Class NP</vt:lpstr>
      <vt:lpstr>  Class NP</vt:lpstr>
      <vt:lpstr>DEFINITION   Class NP</vt:lpstr>
      <vt:lpstr>DEFINITION   Class NP</vt:lpstr>
      <vt:lpstr>QUESTION</vt:lpstr>
      <vt:lpstr>POLYNOMIAL TIME REDUCIBILITY</vt:lpstr>
      <vt:lpstr>NP COMPLETE PROBLEM</vt:lpstr>
      <vt:lpstr>NP COMPLETE PROBLEM</vt:lpstr>
      <vt:lpstr>NP COMPLETE PROBLEM</vt:lpstr>
      <vt:lpstr>NP COMPLETE PROBLEM</vt:lpstr>
      <vt:lpstr>NP COMPLETE PROBLEM</vt:lpstr>
      <vt:lpstr>NP COMPLETE PROBLEM</vt:lpstr>
      <vt:lpstr>CNF SATISFIABILITY PROBLEM</vt:lpstr>
      <vt:lpstr>CNF SATISFIABILITY PROBLEM</vt:lpstr>
      <vt:lpstr>NP – COMPLETE PROBLEMS</vt:lpstr>
      <vt:lpstr>NP – COMPLETE PROBLEMS</vt:lpstr>
      <vt:lpstr>NP – COMPLETE PROBLEMS</vt:lpstr>
      <vt:lpstr>NP – COMPLETE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Chetan Prabhakar</dc:creator>
  <cp:lastModifiedBy>Chetan Prabhakar</cp:lastModifiedBy>
  <cp:revision>104</cp:revision>
  <dcterms:modified xsi:type="dcterms:W3CDTF">2019-01-02T08:13:18Z</dcterms:modified>
</cp:coreProperties>
</file>