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Default Extension="doc" ContentType="application/msword"/>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62" r:id="rId2"/>
    <p:sldId id="264" r:id="rId3"/>
    <p:sldId id="258" r:id="rId4"/>
    <p:sldId id="300" r:id="rId5"/>
    <p:sldId id="303" r:id="rId6"/>
    <p:sldId id="304" r:id="rId7"/>
    <p:sldId id="268" r:id="rId8"/>
    <p:sldId id="269" r:id="rId9"/>
    <p:sldId id="271" r:id="rId10"/>
    <p:sldId id="272" r:id="rId11"/>
    <p:sldId id="275" r:id="rId12"/>
    <p:sldId id="273" r:id="rId13"/>
    <p:sldId id="274" r:id="rId14"/>
    <p:sldId id="276" r:id="rId15"/>
    <p:sldId id="277" r:id="rId16"/>
    <p:sldId id="278" r:id="rId17"/>
    <p:sldId id="279" r:id="rId18"/>
    <p:sldId id="296" r:id="rId19"/>
    <p:sldId id="299" r:id="rId20"/>
    <p:sldId id="297" r:id="rId21"/>
    <p:sldId id="298" r:id="rId22"/>
    <p:sldId id="266" r:id="rId23"/>
    <p:sldId id="280" r:id="rId24"/>
    <p:sldId id="281" r:id="rId25"/>
    <p:sldId id="282" r:id="rId26"/>
    <p:sldId id="283" r:id="rId27"/>
    <p:sldId id="285" r:id="rId28"/>
    <p:sldId id="287" r:id="rId29"/>
    <p:sldId id="263" r:id="rId30"/>
    <p:sldId id="257" r:id="rId31"/>
    <p:sldId id="259" r:id="rId32"/>
    <p:sldId id="260" r:id="rId33"/>
    <p:sldId id="286" r:id="rId34"/>
    <p:sldId id="288" r:id="rId35"/>
    <p:sldId id="290" r:id="rId36"/>
    <p:sldId id="289" r:id="rId37"/>
    <p:sldId id="284" r:id="rId38"/>
    <p:sldId id="292" r:id="rId39"/>
    <p:sldId id="294" r:id="rId40"/>
    <p:sldId id="295" r:id="rId41"/>
    <p:sldId id="291"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1156" y="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0629FA-6836-4132-BB90-7147C382A7AA}" type="datetimeFigureOut">
              <a:rPr lang="en-US" smtClean="0"/>
              <a:pPr/>
              <a:t>3/31/2021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DF501B-06C5-40E3-A1CF-4A90754044F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0F3D20-BB7C-4CA2-B9CD-137711018EA7}" type="slidenum">
              <a:rPr lang="en-US"/>
              <a:pPr/>
              <a:t>4</a:t>
            </a:fld>
            <a:endParaRPr lang="en-US"/>
          </a:p>
        </p:txBody>
      </p:sp>
      <p:sp>
        <p:nvSpPr>
          <p:cNvPr id="947202" name="Rectangle 2"/>
          <p:cNvSpPr>
            <a:spLocks noChangeArrowheads="1" noTextEdit="1"/>
          </p:cNvSpPr>
          <p:nvPr>
            <p:ph type="sldImg"/>
          </p:nvPr>
        </p:nvSpPr>
        <p:spPr>
          <a:ln/>
        </p:spPr>
      </p:sp>
      <p:sp>
        <p:nvSpPr>
          <p:cNvPr id="947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4DF501B-06C5-40E3-A1CF-4A90754044F9}" type="slidenum">
              <a:rPr lang="en-US" smtClean="0"/>
              <a:pPr/>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4DF501B-06C5-40E3-A1CF-4A90754044F9}" type="slidenum">
              <a:rPr lang="en-US" smtClean="0"/>
              <a:pPr/>
              <a:t>17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5325"/>
            <a:ext cx="4570413"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fi-FI"/>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5325"/>
            <a:ext cx="4570413"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fi-FI"/>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5325"/>
            <a:ext cx="4570413"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fi-FI"/>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5325"/>
            <a:ext cx="4570413"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fi-FI"/>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5325"/>
            <a:ext cx="4570413"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fi-FI"/>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5325"/>
            <a:ext cx="4570413"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fi-FI"/>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5325"/>
            <a:ext cx="4570413"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fi-FI"/>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5325"/>
            <a:ext cx="4570413"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fi-FI"/>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2E4528-BE1D-479D-8C39-CDFF58830D89}" type="slidenum">
              <a:rPr lang="en-US"/>
              <a:pPr/>
              <a:t>5</a:t>
            </a:fld>
            <a:endParaRPr lang="en-US"/>
          </a:p>
        </p:txBody>
      </p:sp>
      <p:sp>
        <p:nvSpPr>
          <p:cNvPr id="967682" name="Rectangle 2"/>
          <p:cNvSpPr>
            <a:spLocks noChangeArrowheads="1" noTextEdit="1"/>
          </p:cNvSpPr>
          <p:nvPr>
            <p:ph type="sldImg"/>
          </p:nvPr>
        </p:nvSpPr>
        <p:spPr>
          <a:ln/>
        </p:spPr>
      </p:sp>
      <p:sp>
        <p:nvSpPr>
          <p:cNvPr id="967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5325"/>
            <a:ext cx="4570413"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fi-FI"/>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B876DB-2C77-4F52-A16B-53E681720AD8}" type="slidenum">
              <a:rPr lang="en-US"/>
              <a:pPr/>
              <a:t>6</a:t>
            </a:fld>
            <a:endParaRPr lang="en-US"/>
          </a:p>
        </p:txBody>
      </p:sp>
      <p:sp>
        <p:nvSpPr>
          <p:cNvPr id="951298" name="Rectangle 2"/>
          <p:cNvSpPr>
            <a:spLocks noChangeArrowheads="1" noTextEdit="1"/>
          </p:cNvSpPr>
          <p:nvPr>
            <p:ph type="sldImg"/>
          </p:nvPr>
        </p:nvSpPr>
        <p:spPr>
          <a:ln/>
        </p:spPr>
      </p:sp>
      <p:sp>
        <p:nvSpPr>
          <p:cNvPr id="951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4DF501B-06C5-40E3-A1CF-4A90754044F9}" type="slidenum">
              <a:rPr lang="en-US" smtClean="0"/>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2591E097-90C4-4791-9457-3A2B9FA1E274}" type="datetime5">
              <a:rPr lang="en-US" smtClean="0"/>
              <a:pPr/>
              <a:t>31-Mar-21</a:t>
            </a:fld>
            <a:endParaRPr lang="en-US"/>
          </a:p>
        </p:txBody>
      </p:sp>
      <p:sp>
        <p:nvSpPr>
          <p:cNvPr id="5" name="Slide Number Placeholder 4"/>
          <p:cNvSpPr>
            <a:spLocks noGrp="1"/>
          </p:cNvSpPr>
          <p:nvPr>
            <p:ph type="sldNum" sz="quarter" idx="11"/>
          </p:nvPr>
        </p:nvSpPr>
        <p:spPr/>
        <p:txBody>
          <a:bodyPr/>
          <a:lstStyle/>
          <a:p>
            <a:fld id="{9894FE35-1897-484D-8F87-2DAE455FD936}" type="slidenum">
              <a:rPr lang="en-US" smtClean="0"/>
              <a:pPr/>
              <a:t>11</a:t>
            </a:fld>
            <a:endParaRPr lang="en-US"/>
          </a:p>
        </p:txBody>
      </p:sp>
    </p:spTree>
    <p:extLst>
      <p:ext uri="{BB962C8B-B14F-4D97-AF65-F5344CB8AC3E}">
        <p14:creationId xmlns:p14="http://schemas.microsoft.com/office/powerpoint/2010/main" xmlns="" val="946460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4DF501B-06C5-40E3-A1CF-4A90754044F9}" type="slidenum">
              <a:rPr lang="en-US" smtClean="0"/>
              <a:pPr/>
              <a:t>12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4DF501B-06C5-40E3-A1CF-4A90754044F9}" type="slidenum">
              <a:rPr lang="en-US" smtClean="0"/>
              <a:pPr/>
              <a:t>13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4DF501B-06C5-40E3-A1CF-4A90754044F9}" type="slidenum">
              <a:rPr lang="en-US" smtClean="0"/>
              <a:pPr/>
              <a:t>14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4DF501B-06C5-40E3-A1CF-4A90754044F9}"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162A45-9F26-46FD-88AD-A7E8CB1F5EF4}" type="datetimeFigureOut">
              <a:rPr lang="en-US" smtClean="0"/>
              <a:pPr/>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10D25-0670-433B-9ABD-7E5E955C968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162A45-9F26-46FD-88AD-A7E8CB1F5EF4}" type="datetimeFigureOut">
              <a:rPr lang="en-US" smtClean="0"/>
              <a:pPr/>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10D25-0670-433B-9ABD-7E5E955C968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162A45-9F26-46FD-88AD-A7E8CB1F5EF4}" type="datetimeFigureOut">
              <a:rPr lang="en-US" smtClean="0"/>
              <a:pPr/>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10D25-0670-433B-9ABD-7E5E955C968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162A45-9F26-46FD-88AD-A7E8CB1F5EF4}" type="datetimeFigureOut">
              <a:rPr lang="en-US" smtClean="0"/>
              <a:pPr/>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10D25-0670-433B-9ABD-7E5E955C968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162A45-9F26-46FD-88AD-A7E8CB1F5EF4}" type="datetimeFigureOut">
              <a:rPr lang="en-US" smtClean="0"/>
              <a:pPr/>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10D25-0670-433B-9ABD-7E5E955C968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162A45-9F26-46FD-88AD-A7E8CB1F5EF4}" type="datetimeFigureOut">
              <a:rPr lang="en-US" smtClean="0"/>
              <a:pPr/>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810D25-0670-433B-9ABD-7E5E955C968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162A45-9F26-46FD-88AD-A7E8CB1F5EF4}" type="datetimeFigureOut">
              <a:rPr lang="en-US" smtClean="0"/>
              <a:pPr/>
              <a:t>3/31/2021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810D25-0670-433B-9ABD-7E5E955C968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162A45-9F26-46FD-88AD-A7E8CB1F5EF4}" type="datetimeFigureOut">
              <a:rPr lang="en-US" smtClean="0"/>
              <a:pPr/>
              <a:t>3/31/2021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810D25-0670-433B-9ABD-7E5E955C968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162A45-9F26-46FD-88AD-A7E8CB1F5EF4}" type="datetimeFigureOut">
              <a:rPr lang="en-US" smtClean="0"/>
              <a:pPr/>
              <a:t>3/31/2021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810D25-0670-433B-9ABD-7E5E955C968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162A45-9F26-46FD-88AD-A7E8CB1F5EF4}" type="datetimeFigureOut">
              <a:rPr lang="en-US" smtClean="0"/>
              <a:pPr/>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810D25-0670-433B-9ABD-7E5E955C968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162A45-9F26-46FD-88AD-A7E8CB1F5EF4}" type="datetimeFigureOut">
              <a:rPr lang="en-US" smtClean="0"/>
              <a:pPr/>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810D25-0670-433B-9ABD-7E5E955C968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162A45-9F26-46FD-88AD-A7E8CB1F5EF4}" type="datetimeFigureOut">
              <a:rPr lang="en-US" smtClean="0"/>
              <a:pPr/>
              <a:t>3/31/2021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810D25-0670-433B-9ABD-7E5E955C968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oleObject" Target="../embeddings/Microsoft_Office_Word_97_-_2003_Document1.doc"/><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4-bit" TargetMode="External"/><Relationship Id="rId1" Type="http://schemas.openxmlformats.org/officeDocument/2006/relationships/slideLayout" Target="../slideLayouts/slideLayout7.xml"/><Relationship Id="rId4" Type="http://schemas.openxmlformats.org/officeDocument/2006/relationships/image" Target="../media/image27.jpeg"/></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585D8B7B-5B60-4808-A096-FB24198F96E9}"/>
              </a:ext>
            </a:extLst>
          </p:cNvPr>
          <p:cNvSpPr/>
          <p:nvPr/>
        </p:nvSpPr>
        <p:spPr>
          <a:xfrm>
            <a:off x="3929058" y="4286256"/>
            <a:ext cx="3099985" cy="461665"/>
          </a:xfrm>
          <a:prstGeom prst="rect">
            <a:avLst/>
          </a:prstGeom>
        </p:spPr>
        <p:txBody>
          <a:bodyPr wrap="square">
            <a:spAutoFit/>
          </a:bodyPr>
          <a:lstStyle/>
          <a:p>
            <a:pPr algn="ctr"/>
            <a:r>
              <a:rPr lang="en-IN" sz="2400" b="1" dirty="0" smtClean="0">
                <a:solidFill>
                  <a:srgbClr val="002060"/>
                </a:solidFill>
              </a:rPr>
              <a:t>V R BADRI PRASAD</a:t>
            </a:r>
            <a:endParaRPr lang="en-IN" sz="2400" b="1" dirty="0">
              <a:solidFill>
                <a:srgbClr val="002060"/>
              </a:solidFill>
            </a:endParaRPr>
          </a:p>
        </p:txBody>
      </p:sp>
      <p:sp>
        <p:nvSpPr>
          <p:cNvPr id="15" name="Rectangle 14">
            <a:extLst>
              <a:ext uri="{FF2B5EF4-FFF2-40B4-BE49-F238E27FC236}">
                <a16:creationId xmlns="" xmlns:a16="http://schemas.microsoft.com/office/drawing/2014/main" id="{743662B4-0C28-4203-AEB1-4CC1644B8226}"/>
              </a:ext>
            </a:extLst>
          </p:cNvPr>
          <p:cNvSpPr/>
          <p:nvPr/>
        </p:nvSpPr>
        <p:spPr>
          <a:xfrm>
            <a:off x="3000364" y="4929198"/>
            <a:ext cx="4975978" cy="830997"/>
          </a:xfrm>
          <a:prstGeom prst="rect">
            <a:avLst/>
          </a:prstGeom>
        </p:spPr>
        <p:txBody>
          <a:bodyPr wrap="square">
            <a:spAutoFit/>
          </a:bodyPr>
          <a:lstStyle/>
          <a:p>
            <a:pPr algn="ctr"/>
            <a:r>
              <a:rPr lang="en-US" sz="2400" dirty="0"/>
              <a:t>Department of </a:t>
            </a:r>
          </a:p>
          <a:p>
            <a:pPr algn="ctr"/>
            <a:r>
              <a:rPr lang="en-US" sz="2400" dirty="0"/>
              <a:t>Computer Science and Engineering</a:t>
            </a:r>
            <a:endParaRPr lang="en-IN" sz="2400" dirty="0"/>
          </a:p>
        </p:txBody>
      </p:sp>
      <p:grpSp>
        <p:nvGrpSpPr>
          <p:cNvPr id="2" name="Group 19">
            <a:extLst>
              <a:ext uri="{FF2B5EF4-FFF2-40B4-BE49-F238E27FC236}">
                <a16:creationId xmlns="" xmlns:a16="http://schemas.microsoft.com/office/drawing/2014/main" id="{87008925-27BE-4F37-8F3C-D51A4CE1017D}"/>
              </a:ext>
            </a:extLst>
          </p:cNvPr>
          <p:cNvGrpSpPr/>
          <p:nvPr/>
        </p:nvGrpSpPr>
        <p:grpSpPr>
          <a:xfrm>
            <a:off x="235384" y="5489700"/>
            <a:ext cx="800171" cy="1078155"/>
            <a:chOff x="313844" y="5489699"/>
            <a:chExt cx="1066895" cy="1078155"/>
          </a:xfrm>
          <a:solidFill>
            <a:schemeClr val="accent2">
              <a:lumMod val="75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 xmlns:a16="http://schemas.microsoft.com/office/drawing/2014/main" id="{1EEB87D2-BD33-43D4-B135-6F0E91C4917A}"/>
              </a:ext>
            </a:extLst>
          </p:cNvPr>
          <p:cNvCxnSpPr>
            <a:cxnSpLocks/>
          </p:cNvCxnSpPr>
          <p:nvPr/>
        </p:nvCxnSpPr>
        <p:spPr>
          <a:xfrm flipV="1">
            <a:off x="3786182" y="3929066"/>
            <a:ext cx="3436087"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 xmlns:a16="http://schemas.microsoft.com/office/drawing/2014/main" id="{66C7B340-EC4A-4D32-8643-325F1D66DF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44130" y="1606242"/>
            <a:ext cx="1484664" cy="2119854"/>
          </a:xfrm>
          <a:prstGeom prst="rect">
            <a:avLst/>
          </a:prstGeom>
        </p:spPr>
      </p:pic>
      <p:grpSp>
        <p:nvGrpSpPr>
          <p:cNvPr id="4" name="Group 15">
            <a:extLst>
              <a:ext uri="{FF2B5EF4-FFF2-40B4-BE49-F238E27FC236}">
                <a16:creationId xmlns="" xmlns:a16="http://schemas.microsoft.com/office/drawing/2014/main" id="{87008925-27BE-4F37-8F3C-D51A4CE1017D}"/>
              </a:ext>
            </a:extLst>
          </p:cNvPr>
          <p:cNvGrpSpPr/>
          <p:nvPr/>
        </p:nvGrpSpPr>
        <p:grpSpPr>
          <a:xfrm rot="10800000">
            <a:off x="8141777" y="266069"/>
            <a:ext cx="800171" cy="1078155"/>
            <a:chOff x="313844" y="5489699"/>
            <a:chExt cx="1066895" cy="1078155"/>
          </a:xfrm>
          <a:solidFill>
            <a:schemeClr val="accent2">
              <a:lumMod val="75000"/>
            </a:schemeClr>
          </a:solidFill>
        </p:grpSpPr>
        <p:sp>
          <p:nvSpPr>
            <p:cNvPr id="17" name="Rectangle 16">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Rectangle 2">
            <a:extLst>
              <a:ext uri="{FF2B5EF4-FFF2-40B4-BE49-F238E27FC236}">
                <a16:creationId xmlns="" xmlns:a16="http://schemas.microsoft.com/office/drawing/2014/main" id="{E61F1660-9D53-4FDA-8A4F-56F9CC502191}"/>
              </a:ext>
            </a:extLst>
          </p:cNvPr>
          <p:cNvSpPr/>
          <p:nvPr/>
        </p:nvSpPr>
        <p:spPr>
          <a:xfrm>
            <a:off x="2786050" y="1571612"/>
            <a:ext cx="5622911" cy="1200329"/>
          </a:xfrm>
          <a:prstGeom prst="rect">
            <a:avLst/>
          </a:prstGeom>
        </p:spPr>
        <p:txBody>
          <a:bodyPr wrap="square">
            <a:spAutoFit/>
          </a:bodyPr>
          <a:lstStyle/>
          <a:p>
            <a:pPr algn="ctr"/>
            <a:r>
              <a:rPr lang="en-US" sz="3600" b="1" dirty="0">
                <a:solidFill>
                  <a:srgbClr val="ED7D31">
                    <a:lumMod val="75000"/>
                  </a:srgbClr>
                </a:solidFill>
              </a:rPr>
              <a:t>Microprocessor &amp; Computer Architecture (</a:t>
            </a:r>
            <a:r>
              <a:rPr lang="el-GR" sz="3600" b="1" i="0" dirty="0">
                <a:solidFill>
                  <a:schemeClr val="accent2">
                    <a:lumMod val="75000"/>
                  </a:schemeClr>
                </a:solidFill>
                <a:effectLst/>
                <a:latin typeface="arial" panose="020B0604020202020204" pitchFamily="34" charset="0"/>
              </a:rPr>
              <a:t>μ</a:t>
            </a:r>
            <a:r>
              <a:rPr lang="en-US" sz="3600" b="1" dirty="0" err="1">
                <a:solidFill>
                  <a:schemeClr val="accent2">
                    <a:lumMod val="75000"/>
                  </a:schemeClr>
                </a:solidFill>
              </a:rPr>
              <a:t>pCA</a:t>
            </a:r>
            <a:r>
              <a:rPr lang="en-US" sz="3600" b="1" dirty="0">
                <a:solidFill>
                  <a:srgbClr val="ED7D31">
                    <a:lumMod val="75000"/>
                  </a:srgbClr>
                </a:solidFill>
              </a:rPr>
              <a:t>)</a:t>
            </a:r>
          </a:p>
        </p:txBody>
      </p:sp>
      <p:sp>
        <p:nvSpPr>
          <p:cNvPr id="19" name="TextBox 18">
            <a:extLst>
              <a:ext uri="{FF2B5EF4-FFF2-40B4-BE49-F238E27FC236}">
                <a16:creationId xmlns="" xmlns:a16="http://schemas.microsoft.com/office/drawing/2014/main" id="{F3C30818-90D4-4095-8F7F-9FA58B98F39A}"/>
              </a:ext>
            </a:extLst>
          </p:cNvPr>
          <p:cNvSpPr txBox="1"/>
          <p:nvPr/>
        </p:nvSpPr>
        <p:spPr>
          <a:xfrm>
            <a:off x="4643438" y="3071810"/>
            <a:ext cx="1718044" cy="461665"/>
          </a:xfrm>
          <a:prstGeom prst="rect">
            <a:avLst/>
          </a:prstGeom>
          <a:noFill/>
        </p:spPr>
        <p:txBody>
          <a:bodyPr wrap="square">
            <a:spAutoFit/>
          </a:bodyPr>
          <a:lstStyle/>
          <a:p>
            <a:pPr algn="ctr"/>
            <a:r>
              <a:rPr lang="en-US" sz="2400" b="1" dirty="0">
                <a:solidFill>
                  <a:schemeClr val="accent2">
                    <a:lumMod val="75000"/>
                  </a:schemeClr>
                </a:solidFill>
                <a:effectLst/>
                <a:latin typeface="Calibri" panose="020F0502020204030204" pitchFamily="34" charset="0"/>
                <a:ea typeface="Calibiri"/>
              </a:rPr>
              <a:t>UE19CS252</a:t>
            </a:r>
            <a:endParaRPr lang="en-US" sz="2400" b="1" dirty="0">
              <a:solidFill>
                <a:schemeClr val="accent2">
                  <a:lumMod val="75000"/>
                </a:schemeClr>
              </a:solidFill>
            </a:endParaRPr>
          </a:p>
        </p:txBody>
      </p:sp>
    </p:spTree>
    <p:extLst>
      <p:ext uri="{BB962C8B-B14F-4D97-AF65-F5344CB8AC3E}">
        <p14:creationId xmlns="" xmlns:p14="http://schemas.microsoft.com/office/powerpoint/2010/main" val="1300290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58214" y="0"/>
            <a:ext cx="642942" cy="963425"/>
          </a:xfrm>
          <a:prstGeom prst="rect">
            <a:avLst/>
          </a:prstGeom>
        </p:spPr>
      </p:pic>
      <p:sp>
        <p:nvSpPr>
          <p:cNvPr id="4" name="TextBox 3">
            <a:extLst>
              <a:ext uri="{FF2B5EF4-FFF2-40B4-BE49-F238E27FC236}">
                <a16:creationId xmlns:a16="http://schemas.microsoft.com/office/drawing/2014/main" xmlns="" id="{4A72FDE5-A773-4707-B367-EBCED21FCE84}"/>
              </a:ext>
            </a:extLst>
          </p:cNvPr>
          <p:cNvSpPr txBox="1"/>
          <p:nvPr/>
        </p:nvSpPr>
        <p:spPr>
          <a:xfrm>
            <a:off x="0" y="285728"/>
            <a:ext cx="6929454" cy="461665"/>
          </a:xfrm>
          <a:prstGeom prst="rect">
            <a:avLst/>
          </a:prstGeom>
          <a:noFill/>
        </p:spPr>
        <p:txBody>
          <a:bodyPr wrap="square">
            <a:spAutoFit/>
          </a:bodyPr>
          <a:lstStyle/>
          <a:p>
            <a:pPr>
              <a:lnSpc>
                <a:spcPct val="100000"/>
              </a:lnSpc>
            </a:pPr>
            <a:r>
              <a:rPr lang="en-US" sz="2400" b="1" dirty="0" smtClean="0">
                <a:solidFill>
                  <a:srgbClr val="ED7D31">
                    <a:lumMod val="75000"/>
                  </a:srgbClr>
                </a:solidFill>
              </a:rPr>
              <a:t>Accessing I/O Devices – </a:t>
            </a:r>
            <a:r>
              <a:rPr lang="en-US" sz="2400" b="1" dirty="0" smtClean="0">
                <a:solidFill>
                  <a:srgbClr val="002060"/>
                </a:solidFill>
              </a:rPr>
              <a:t>Data Transfer Techniques</a:t>
            </a:r>
            <a:endParaRPr lang="en-IN" sz="2400" b="1" dirty="0">
              <a:solidFill>
                <a:srgbClr val="002060"/>
              </a:solidFill>
            </a:endParaRPr>
          </a:p>
        </p:txBody>
      </p:sp>
      <p:cxnSp>
        <p:nvCxnSpPr>
          <p:cNvPr id="5" name="Straight Connector 4">
            <a:extLst>
              <a:ext uri="{FF2B5EF4-FFF2-40B4-BE49-F238E27FC236}">
                <a16:creationId xmlns:a16="http://schemas.microsoft.com/office/drawing/2014/main" xmlns="" id="{A4293697-6E2C-4331-B4E1-C58B355192F4}"/>
              </a:ext>
            </a:extLst>
          </p:cNvPr>
          <p:cNvCxnSpPr>
            <a:cxnSpLocks/>
          </p:cNvCxnSpPr>
          <p:nvPr/>
        </p:nvCxnSpPr>
        <p:spPr>
          <a:xfrm flipV="1">
            <a:off x="0" y="928670"/>
            <a:ext cx="7580704" cy="30598"/>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85720" y="1357298"/>
            <a:ext cx="8143932" cy="5724644"/>
          </a:xfrm>
          <a:prstGeom prst="rect">
            <a:avLst/>
          </a:prstGeom>
        </p:spPr>
        <p:txBody>
          <a:bodyPr wrap="square">
            <a:spAutoFit/>
          </a:bodyPr>
          <a:lstStyle/>
          <a:p>
            <a:pPr fontAlgn="base">
              <a:buFont typeface="Arial" pitchFamily="34" charset="0"/>
              <a:buChar char="•"/>
            </a:pPr>
            <a:r>
              <a:rPr lang="en-US" sz="2400" dirty="0" smtClean="0">
                <a:solidFill>
                  <a:srgbClr val="002060"/>
                </a:solidFill>
              </a:rPr>
              <a:t>     Data transfer to and from the peripherals may be done in    </a:t>
            </a:r>
          </a:p>
          <a:p>
            <a:pPr fontAlgn="base"/>
            <a:r>
              <a:rPr lang="en-US" sz="2400" dirty="0" smtClean="0">
                <a:solidFill>
                  <a:srgbClr val="002060"/>
                </a:solidFill>
              </a:rPr>
              <a:t>       any of these ways:</a:t>
            </a:r>
          </a:p>
          <a:p>
            <a:pPr lvl="1" fontAlgn="base">
              <a:lnSpc>
                <a:spcPct val="150000"/>
              </a:lnSpc>
            </a:pPr>
            <a:r>
              <a:rPr lang="en-US" sz="2400" dirty="0" smtClean="0">
                <a:solidFill>
                  <a:srgbClr val="C00000"/>
                </a:solidFill>
              </a:rPr>
              <a:t> </a:t>
            </a:r>
            <a:r>
              <a:rPr lang="en-US" sz="2400" b="1" dirty="0" smtClean="0">
                <a:solidFill>
                  <a:srgbClr val="C00000"/>
                </a:solidFill>
              </a:rPr>
              <a:t>1.	Programmed I/O: </a:t>
            </a:r>
            <a:r>
              <a:rPr lang="en-US" sz="2000" b="1" dirty="0" smtClean="0">
                <a:solidFill>
                  <a:schemeClr val="tx2"/>
                </a:solidFill>
              </a:rPr>
              <a:t>CPU executes a program and that transfers data between I/O device and Memory</a:t>
            </a:r>
            <a:endParaRPr lang="en-US" sz="2400" b="1" dirty="0" smtClean="0">
              <a:solidFill>
                <a:schemeClr val="tx2"/>
              </a:solidFill>
            </a:endParaRPr>
          </a:p>
          <a:p>
            <a:pPr lvl="1" fontAlgn="base">
              <a:lnSpc>
                <a:spcPct val="150000"/>
              </a:lnSpc>
            </a:pPr>
            <a:r>
              <a:rPr lang="en-IN" sz="2400" dirty="0" smtClean="0">
                <a:solidFill>
                  <a:srgbClr val="002060"/>
                </a:solidFill>
              </a:rPr>
              <a:t>	a.  </a:t>
            </a:r>
            <a:r>
              <a:rPr lang="en-IN" sz="2400" b="1" dirty="0" smtClean="0">
                <a:solidFill>
                  <a:srgbClr val="002060"/>
                </a:solidFill>
              </a:rPr>
              <a:t>Synchronous    : </a:t>
            </a:r>
            <a:r>
              <a:rPr lang="en-IN" sz="2400" dirty="0" smtClean="0">
                <a:solidFill>
                  <a:srgbClr val="002060"/>
                </a:solidFill>
              </a:rPr>
              <a:t>Fixed rate of transfer</a:t>
            </a:r>
          </a:p>
          <a:p>
            <a:pPr lvl="1" fontAlgn="base"/>
            <a:r>
              <a:rPr lang="en-IN" sz="2400" dirty="0" smtClean="0">
                <a:solidFill>
                  <a:srgbClr val="002060"/>
                </a:solidFill>
              </a:rPr>
              <a:t>       b.  </a:t>
            </a:r>
            <a:r>
              <a:rPr lang="en-IN" sz="2400" b="1" dirty="0" smtClean="0">
                <a:solidFill>
                  <a:srgbClr val="002060"/>
                </a:solidFill>
              </a:rPr>
              <a:t>Asynchronous : </a:t>
            </a:r>
            <a:r>
              <a:rPr lang="en-IN" sz="2400" dirty="0" smtClean="0">
                <a:solidFill>
                  <a:srgbClr val="002060"/>
                </a:solidFill>
              </a:rPr>
              <a:t>Handshaking – polling for sending / </a:t>
            </a:r>
          </a:p>
          <a:p>
            <a:pPr lvl="1" fontAlgn="base"/>
            <a:r>
              <a:rPr lang="en-IN" sz="2400" dirty="0" smtClean="0">
                <a:solidFill>
                  <a:srgbClr val="002060"/>
                </a:solidFill>
              </a:rPr>
              <a:t>                                          receiving the data</a:t>
            </a:r>
          </a:p>
          <a:p>
            <a:pPr lvl="1" fontAlgn="base">
              <a:lnSpc>
                <a:spcPct val="150000"/>
              </a:lnSpc>
            </a:pPr>
            <a:r>
              <a:rPr lang="en-IN" sz="2400" dirty="0" smtClean="0">
                <a:solidFill>
                  <a:srgbClr val="002060"/>
                </a:solidFill>
              </a:rPr>
              <a:t>	 c.  </a:t>
            </a:r>
            <a:r>
              <a:rPr lang="en-US" sz="2400" b="1" dirty="0" smtClean="0">
                <a:solidFill>
                  <a:srgbClr val="002060"/>
                </a:solidFill>
              </a:rPr>
              <a:t>Interrupt- Driven :( next slide)</a:t>
            </a:r>
            <a:endParaRPr lang="en-IN" sz="2400" b="1" dirty="0" smtClean="0">
              <a:solidFill>
                <a:srgbClr val="002060"/>
              </a:solidFill>
            </a:endParaRPr>
          </a:p>
          <a:p>
            <a:pPr lvl="1" fontAlgn="base">
              <a:lnSpc>
                <a:spcPct val="150000"/>
              </a:lnSpc>
            </a:pPr>
            <a:r>
              <a:rPr lang="en-US" sz="2400" b="1" dirty="0" smtClean="0">
                <a:solidFill>
                  <a:srgbClr val="C00000"/>
                </a:solidFill>
              </a:rPr>
              <a:t>2. Direct memory access( DMA): </a:t>
            </a:r>
            <a:r>
              <a:rPr lang="en-US" sz="2000" b="1" dirty="0" smtClean="0">
                <a:solidFill>
                  <a:schemeClr val="tx2"/>
                </a:solidFill>
              </a:rPr>
              <a:t>An external controller directly transfers data between I/O device and Memory without CPU intervention.</a:t>
            </a:r>
            <a:endParaRPr lang="en-US" sz="2400" b="1" dirty="0" smtClean="0">
              <a:solidFill>
                <a:schemeClr val="tx2"/>
              </a:solidFill>
            </a:endParaRPr>
          </a:p>
          <a:p>
            <a:pPr algn="just">
              <a:lnSpc>
                <a:spcPct val="150000"/>
              </a:lnSpc>
            </a:pPr>
            <a:endParaRPr lang="en-IN" sz="2400" dirty="0" smtClean="0">
              <a:solidFill>
                <a:srgbClr val="00206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122238"/>
            <a:ext cx="7848600" cy="639762"/>
          </a:xfrm>
        </p:spPr>
        <p:txBody>
          <a:bodyPr>
            <a:noAutofit/>
          </a:bodyPr>
          <a:lstStyle/>
          <a:p>
            <a:pPr algn="l" eaLnBrk="1" hangingPunct="1"/>
            <a:r>
              <a:rPr lang="en-US" altLang="en-US" sz="2800" b="1" cap="small" dirty="0" smtClean="0">
                <a:solidFill>
                  <a:srgbClr val="C00000"/>
                </a:solidFill>
              </a:rPr>
              <a:t>What is Interrupt/Exception?</a:t>
            </a:r>
          </a:p>
        </p:txBody>
      </p:sp>
      <p:sp>
        <p:nvSpPr>
          <p:cNvPr id="5123" name="Rectangle 3"/>
          <p:cNvSpPr>
            <a:spLocks noGrp="1" noChangeArrowheads="1"/>
          </p:cNvSpPr>
          <p:nvPr>
            <p:ph idx="1"/>
          </p:nvPr>
        </p:nvSpPr>
        <p:spPr>
          <a:xfrm>
            <a:off x="606425" y="1168370"/>
            <a:ext cx="8229600" cy="4887972"/>
          </a:xfrm>
        </p:spPr>
        <p:txBody>
          <a:bodyPr/>
          <a:lstStyle/>
          <a:p>
            <a:pPr eaLnBrk="1" hangingPunct="1"/>
            <a:r>
              <a:rPr lang="en-US" altLang="en-US" dirty="0" smtClean="0"/>
              <a:t>Main ()</a:t>
            </a:r>
          </a:p>
          <a:p>
            <a:pPr eaLnBrk="1" hangingPunct="1"/>
            <a:r>
              <a:rPr lang="en-US" altLang="en-US" dirty="0" smtClean="0"/>
              <a:t>{</a:t>
            </a:r>
          </a:p>
          <a:p>
            <a:pPr eaLnBrk="1" hangingPunct="1"/>
            <a:r>
              <a:rPr lang="en-US" altLang="en-US" dirty="0" smtClean="0"/>
              <a:t>:</a:t>
            </a:r>
          </a:p>
          <a:p>
            <a:pPr eaLnBrk="1" hangingPunct="1"/>
            <a:r>
              <a:rPr lang="en-US" altLang="en-US" dirty="0" smtClean="0"/>
              <a:t>Doing something</a:t>
            </a:r>
          </a:p>
          <a:p>
            <a:pPr eaLnBrk="1" hangingPunct="1"/>
            <a:r>
              <a:rPr lang="en-US" altLang="en-US" sz="2400" dirty="0" smtClean="0"/>
              <a:t>(e.g.</a:t>
            </a:r>
          </a:p>
          <a:p>
            <a:pPr eaLnBrk="1" hangingPunct="1"/>
            <a:r>
              <a:rPr lang="en-US" altLang="en-US" sz="2400" dirty="0" smtClean="0"/>
              <a:t>browsing)</a:t>
            </a:r>
          </a:p>
          <a:p>
            <a:pPr eaLnBrk="1" hangingPunct="1"/>
            <a:r>
              <a:rPr lang="en-US" altLang="en-US" dirty="0" smtClean="0"/>
              <a:t>:</a:t>
            </a:r>
          </a:p>
          <a:p>
            <a:pPr eaLnBrk="1" hangingPunct="1"/>
            <a:r>
              <a:rPr lang="en-US" altLang="en-US" dirty="0" smtClean="0"/>
              <a:t>} ring</a:t>
            </a:r>
          </a:p>
          <a:p>
            <a:pPr eaLnBrk="1" hangingPunct="1"/>
            <a:endParaRPr lang="en-US" altLang="en-US" dirty="0" smtClean="0"/>
          </a:p>
        </p:txBody>
      </p:sp>
      <p:sp>
        <p:nvSpPr>
          <p:cNvPr id="14" name="Footer Placeholder 4"/>
          <p:cNvSpPr>
            <a:spLocks noGrp="1"/>
          </p:cNvSpPr>
          <p:nvPr>
            <p:ph type="ftr" sz="quarter" idx="11"/>
          </p:nvPr>
        </p:nvSpPr>
        <p:spPr/>
        <p:txBody>
          <a:bodyPr/>
          <a:lstStyle/>
          <a:p>
            <a:pPr>
              <a:defRPr/>
            </a:pPr>
            <a:endParaRPr lang="en-US" dirty="0"/>
          </a:p>
        </p:txBody>
      </p:sp>
      <p:sp>
        <p:nvSpPr>
          <p:cNvPr id="15"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dirty="0">
              <a:solidFill>
                <a:srgbClr val="898989"/>
              </a:solidFill>
            </a:endParaRPr>
          </a:p>
        </p:txBody>
      </p:sp>
      <p:sp>
        <p:nvSpPr>
          <p:cNvPr id="5126" name="Text Box 4"/>
          <p:cNvSpPr txBox="1">
            <a:spLocks noChangeArrowheads="1"/>
          </p:cNvSpPr>
          <p:nvPr/>
        </p:nvSpPr>
        <p:spPr bwMode="auto">
          <a:xfrm>
            <a:off x="5470525" y="1179513"/>
            <a:ext cx="1841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endParaRPr lang="en-US" altLang="en-US" sz="1800">
              <a:latin typeface="Arial" charset="0"/>
            </a:endParaRPr>
          </a:p>
        </p:txBody>
      </p:sp>
      <p:sp>
        <p:nvSpPr>
          <p:cNvPr id="5127" name="Text Box 5"/>
          <p:cNvSpPr txBox="1">
            <a:spLocks noChangeArrowheads="1"/>
          </p:cNvSpPr>
          <p:nvPr/>
        </p:nvSpPr>
        <p:spPr bwMode="auto">
          <a:xfrm>
            <a:off x="5654675" y="3352800"/>
            <a:ext cx="3260725" cy="286232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r>
              <a:rPr lang="en-US" altLang="en-US" sz="1800" dirty="0">
                <a:latin typeface="Arial" charset="0"/>
              </a:rPr>
              <a:t>_</a:t>
            </a:r>
            <a:r>
              <a:rPr lang="en-US" altLang="en-US" sz="1800" dirty="0" err="1">
                <a:latin typeface="Arial" charset="0"/>
              </a:rPr>
              <a:t>isr</a:t>
            </a:r>
            <a:r>
              <a:rPr lang="en-US" altLang="en-US" sz="1800" dirty="0">
                <a:latin typeface="Arial" charset="0"/>
              </a:rPr>
              <a:t>() </a:t>
            </a:r>
            <a:r>
              <a:rPr lang="en-US" altLang="en-US" sz="1800" dirty="0" smtClean="0">
                <a:latin typeface="Arial" charset="0"/>
              </a:rPr>
              <a:t>// </a:t>
            </a:r>
            <a:r>
              <a:rPr lang="en-US" altLang="en-US" sz="1600" dirty="0" smtClean="0">
                <a:latin typeface="Arial" charset="0"/>
              </a:rPr>
              <a:t>Interrupt </a:t>
            </a:r>
            <a:r>
              <a:rPr lang="en-US" altLang="en-US" sz="1600" dirty="0">
                <a:latin typeface="Arial" charset="0"/>
              </a:rPr>
              <a:t>service routine</a:t>
            </a:r>
          </a:p>
          <a:p>
            <a:r>
              <a:rPr lang="en-US" altLang="en-US" sz="1800" dirty="0">
                <a:latin typeface="Arial" charset="0"/>
              </a:rPr>
              <a:t>{</a:t>
            </a:r>
          </a:p>
          <a:p>
            <a:endParaRPr lang="en-US" altLang="en-US" sz="1800" dirty="0" smtClean="0">
              <a:latin typeface="Arial" charset="0"/>
            </a:endParaRPr>
          </a:p>
          <a:p>
            <a:endParaRPr lang="en-US" altLang="en-US" sz="1800" dirty="0">
              <a:latin typeface="Arial" charset="0"/>
            </a:endParaRPr>
          </a:p>
          <a:p>
            <a:r>
              <a:rPr lang="en-US" altLang="en-US" sz="1800" dirty="0">
                <a:latin typeface="Arial" charset="0"/>
              </a:rPr>
              <a:t>  some tasks (e.g. answer </a:t>
            </a:r>
          </a:p>
          <a:p>
            <a:r>
              <a:rPr lang="en-US" altLang="en-US" sz="1800" dirty="0">
                <a:latin typeface="Arial" charset="0"/>
              </a:rPr>
              <a:t>                           telephone)</a:t>
            </a:r>
          </a:p>
          <a:p>
            <a:endParaRPr lang="en-US" altLang="en-US" sz="1800" dirty="0">
              <a:latin typeface="Arial" charset="0"/>
            </a:endParaRPr>
          </a:p>
          <a:p>
            <a:r>
              <a:rPr lang="en-US" altLang="en-US" sz="1800" dirty="0" smtClean="0">
                <a:latin typeface="Arial" charset="0"/>
              </a:rPr>
              <a:t>}  //</a:t>
            </a:r>
            <a:r>
              <a:rPr lang="en-US" altLang="en-US" sz="1800" dirty="0">
                <a:latin typeface="Arial" charset="0"/>
              </a:rPr>
              <a:t>when finished, </a:t>
            </a:r>
          </a:p>
          <a:p>
            <a:r>
              <a:rPr lang="en-US" altLang="en-US" sz="1800" dirty="0" smtClean="0">
                <a:latin typeface="Arial" charset="0"/>
              </a:rPr>
              <a:t>  //</a:t>
            </a:r>
            <a:r>
              <a:rPr lang="en-US" altLang="en-US" sz="1800" dirty="0">
                <a:latin typeface="Arial" charset="0"/>
              </a:rPr>
              <a:t>goes back to main</a:t>
            </a:r>
          </a:p>
          <a:p>
            <a:endParaRPr lang="en-US" altLang="en-US" sz="1800" dirty="0">
              <a:latin typeface="Arial" charset="0"/>
            </a:endParaRPr>
          </a:p>
        </p:txBody>
      </p:sp>
      <p:sp>
        <p:nvSpPr>
          <p:cNvPr id="5128" name="Line 6"/>
          <p:cNvSpPr>
            <a:spLocks noChangeShapeType="1"/>
          </p:cNvSpPr>
          <p:nvPr/>
        </p:nvSpPr>
        <p:spPr bwMode="auto">
          <a:xfrm flipV="1">
            <a:off x="4114800" y="3124200"/>
            <a:ext cx="1447800" cy="990600"/>
          </a:xfrm>
          <a:prstGeom prst="line">
            <a:avLst/>
          </a:prstGeom>
          <a:noFill/>
          <a:ln w="57150">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129" name="Line 7"/>
          <p:cNvSpPr>
            <a:spLocks noChangeShapeType="1"/>
          </p:cNvSpPr>
          <p:nvPr/>
        </p:nvSpPr>
        <p:spPr bwMode="auto">
          <a:xfrm flipH="1" flipV="1">
            <a:off x="4191000" y="4648200"/>
            <a:ext cx="1295400" cy="533400"/>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130" name="Text Box 8"/>
          <p:cNvSpPr txBox="1">
            <a:spLocks noChangeArrowheads="1"/>
          </p:cNvSpPr>
          <p:nvPr/>
        </p:nvSpPr>
        <p:spPr bwMode="auto">
          <a:xfrm>
            <a:off x="2476500" y="2438400"/>
            <a:ext cx="32956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r>
              <a:rPr lang="en-US" altLang="en-US" sz="1800" dirty="0">
                <a:latin typeface="Arial" charset="0"/>
              </a:rPr>
              <a:t>Can happen anytime</a:t>
            </a:r>
          </a:p>
          <a:p>
            <a:r>
              <a:rPr lang="en-US" altLang="en-US" sz="1800" dirty="0">
                <a:latin typeface="Arial" charset="0"/>
              </a:rPr>
              <a:t>Depends on types of interrupts</a:t>
            </a:r>
          </a:p>
        </p:txBody>
      </p:sp>
      <p:pic>
        <p:nvPicPr>
          <p:cNvPr id="5131" name="Picture 9" descr="MPj04440100000[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743200" y="3886200"/>
            <a:ext cx="1381125" cy="1981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32" name="Picture 10" descr="MPj04431010000[1]"/>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696200" y="3795713"/>
            <a:ext cx="990600" cy="658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33" name="Picture 11" descr="MPj04383200000[1]"/>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5943600" y="1600200"/>
            <a:ext cx="11430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34" name="Text Box 12"/>
          <p:cNvSpPr txBox="1">
            <a:spLocks noChangeArrowheads="1"/>
          </p:cNvSpPr>
          <p:nvPr/>
        </p:nvSpPr>
        <p:spPr bwMode="auto">
          <a:xfrm>
            <a:off x="4114800" y="3429000"/>
            <a:ext cx="14033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r>
              <a:rPr lang="en-US" altLang="en-US" sz="1800" dirty="0">
                <a:latin typeface="Arial" charset="0"/>
              </a:rPr>
              <a:t>Phone rings</a:t>
            </a:r>
          </a:p>
        </p:txBody>
      </p:sp>
      <p:sp>
        <p:nvSpPr>
          <p:cNvPr id="5135" name="Text Box 13"/>
          <p:cNvSpPr txBox="1">
            <a:spLocks noChangeArrowheads="1"/>
          </p:cNvSpPr>
          <p:nvPr/>
        </p:nvSpPr>
        <p:spPr bwMode="auto">
          <a:xfrm>
            <a:off x="7199003" y="1776413"/>
            <a:ext cx="12668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r>
              <a:rPr lang="en-US" altLang="en-US" sz="1600" dirty="0">
                <a:solidFill>
                  <a:srgbClr val="FF0000"/>
                </a:solidFill>
                <a:latin typeface="Arial" charset="0"/>
              </a:rPr>
              <a:t>Phone rings</a:t>
            </a:r>
          </a:p>
        </p:txBody>
      </p:sp>
      <p:pic>
        <p:nvPicPr>
          <p:cNvPr id="16" name="Picture 15" descr="PESIT-NEW-LOGO"/>
          <p:cNvPicPr/>
          <p:nvPr/>
        </p:nvPicPr>
        <p:blipFill>
          <a:blip r:embed="rId6"/>
          <a:srcRect/>
          <a:stretch>
            <a:fillRect/>
          </a:stretch>
        </p:blipFill>
        <p:spPr bwMode="auto">
          <a:xfrm>
            <a:off x="8489950" y="0"/>
            <a:ext cx="654050" cy="762000"/>
          </a:xfrm>
          <a:prstGeom prst="rect">
            <a:avLst/>
          </a:prstGeom>
          <a:noFill/>
          <a:ln w="9525">
            <a:noFill/>
            <a:miter lim="800000"/>
            <a:headEnd/>
            <a:tailEnd/>
          </a:ln>
        </p:spPr>
      </p:pic>
      <p:cxnSp>
        <p:nvCxnSpPr>
          <p:cNvPr id="17" name="Straight Connector 16"/>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8850916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58214" y="0"/>
            <a:ext cx="642942" cy="963425"/>
          </a:xfrm>
          <a:prstGeom prst="rect">
            <a:avLst/>
          </a:prstGeom>
        </p:spPr>
      </p:pic>
      <p:sp>
        <p:nvSpPr>
          <p:cNvPr id="4" name="TextBox 3">
            <a:extLst>
              <a:ext uri="{FF2B5EF4-FFF2-40B4-BE49-F238E27FC236}">
                <a16:creationId xmlns:a16="http://schemas.microsoft.com/office/drawing/2014/main" xmlns="" id="{4A72FDE5-A773-4707-B367-EBCED21FCE84}"/>
              </a:ext>
            </a:extLst>
          </p:cNvPr>
          <p:cNvSpPr txBox="1"/>
          <p:nvPr/>
        </p:nvSpPr>
        <p:spPr>
          <a:xfrm>
            <a:off x="0" y="285728"/>
            <a:ext cx="6929454" cy="461665"/>
          </a:xfrm>
          <a:prstGeom prst="rect">
            <a:avLst/>
          </a:prstGeom>
          <a:noFill/>
        </p:spPr>
        <p:txBody>
          <a:bodyPr wrap="square">
            <a:spAutoFit/>
          </a:bodyPr>
          <a:lstStyle/>
          <a:p>
            <a:pPr>
              <a:lnSpc>
                <a:spcPct val="100000"/>
              </a:lnSpc>
            </a:pPr>
            <a:r>
              <a:rPr lang="en-US" sz="2400" b="1" dirty="0" smtClean="0">
                <a:solidFill>
                  <a:srgbClr val="ED7D31">
                    <a:lumMod val="75000"/>
                  </a:srgbClr>
                </a:solidFill>
              </a:rPr>
              <a:t>Accessing I/O Devices – </a:t>
            </a:r>
            <a:r>
              <a:rPr lang="en-US" sz="2400" b="1" dirty="0" smtClean="0">
                <a:solidFill>
                  <a:srgbClr val="002060"/>
                </a:solidFill>
              </a:rPr>
              <a:t>Data Transfer Techniques</a:t>
            </a:r>
            <a:endParaRPr lang="en-IN" sz="2400" b="1" dirty="0">
              <a:solidFill>
                <a:srgbClr val="002060"/>
              </a:solidFill>
            </a:endParaRPr>
          </a:p>
        </p:txBody>
      </p:sp>
      <p:cxnSp>
        <p:nvCxnSpPr>
          <p:cNvPr id="5" name="Straight Connector 4">
            <a:extLst>
              <a:ext uri="{FF2B5EF4-FFF2-40B4-BE49-F238E27FC236}">
                <a16:creationId xmlns:a16="http://schemas.microsoft.com/office/drawing/2014/main" xmlns="" id="{A4293697-6E2C-4331-B4E1-C58B355192F4}"/>
              </a:ext>
            </a:extLst>
          </p:cNvPr>
          <p:cNvCxnSpPr>
            <a:cxnSpLocks/>
          </p:cNvCxnSpPr>
          <p:nvPr/>
        </p:nvCxnSpPr>
        <p:spPr>
          <a:xfrm flipV="1">
            <a:off x="0" y="928670"/>
            <a:ext cx="7580704" cy="30598"/>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42844" y="1071546"/>
            <a:ext cx="8786874" cy="6001643"/>
          </a:xfrm>
          <a:prstGeom prst="rect">
            <a:avLst/>
          </a:prstGeom>
        </p:spPr>
        <p:txBody>
          <a:bodyPr wrap="square">
            <a:spAutoFit/>
          </a:bodyPr>
          <a:lstStyle/>
          <a:p>
            <a:pPr marL="914400" lvl="1" indent="-457200" fontAlgn="base">
              <a:buAutoNum type="alphaLcPeriod" startAt="3"/>
            </a:pPr>
            <a:r>
              <a:rPr lang="en-US" sz="2400" b="1" dirty="0" smtClean="0">
                <a:solidFill>
                  <a:srgbClr val="C00000"/>
                </a:solidFill>
              </a:rPr>
              <a:t>Interrupt- Driven:</a:t>
            </a:r>
          </a:p>
          <a:p>
            <a:pPr marL="1371600" lvl="2" indent="-457200" fontAlgn="base">
              <a:buFont typeface="Arial" pitchFamily="34" charset="0"/>
              <a:buChar char="•"/>
            </a:pPr>
            <a:r>
              <a:rPr lang="en-IN" sz="2400" dirty="0" smtClean="0">
                <a:solidFill>
                  <a:srgbClr val="002060"/>
                </a:solidFill>
              </a:rPr>
              <a:t>CPU initiates the data transfer and proceeds to perform some other task.</a:t>
            </a:r>
          </a:p>
          <a:p>
            <a:pPr marL="1371600" lvl="2" indent="-457200" fontAlgn="base">
              <a:buFont typeface="Arial" pitchFamily="34" charset="0"/>
              <a:buChar char="•"/>
            </a:pPr>
            <a:r>
              <a:rPr lang="en-IN" sz="2400" dirty="0" smtClean="0">
                <a:solidFill>
                  <a:srgbClr val="002060"/>
                </a:solidFill>
              </a:rPr>
              <a:t>When I/O module is ready for data transfer, it informs the CPU by activating a signal (</a:t>
            </a:r>
            <a:r>
              <a:rPr lang="en-IN" sz="2400" dirty="0" smtClean="0">
                <a:solidFill>
                  <a:srgbClr val="C00000"/>
                </a:solidFill>
              </a:rPr>
              <a:t>Interrupt request</a:t>
            </a:r>
            <a:r>
              <a:rPr lang="en-IN" sz="2400" dirty="0" smtClean="0">
                <a:solidFill>
                  <a:srgbClr val="002060"/>
                </a:solidFill>
              </a:rPr>
              <a:t>).</a:t>
            </a:r>
          </a:p>
          <a:p>
            <a:pPr marL="1371600" lvl="2" indent="-457200" fontAlgn="base">
              <a:buFont typeface="Arial" pitchFamily="34" charset="0"/>
              <a:buChar char="•"/>
            </a:pPr>
            <a:r>
              <a:rPr lang="en-IN" sz="2400" dirty="0" smtClean="0">
                <a:solidFill>
                  <a:srgbClr val="002060"/>
                </a:solidFill>
              </a:rPr>
              <a:t>The CPU suspends the task it was doing, services the request from the device and return back to the task it was doing.</a:t>
            </a:r>
          </a:p>
          <a:p>
            <a:pPr marL="914400" lvl="1" indent="-457200" fontAlgn="base">
              <a:buFont typeface="Arial" pitchFamily="34" charset="0"/>
              <a:buChar char="•"/>
            </a:pPr>
            <a:r>
              <a:rPr lang="en-IN" sz="2400" b="1" dirty="0" smtClean="0">
                <a:solidFill>
                  <a:srgbClr val="C00000"/>
                </a:solidFill>
              </a:rPr>
              <a:t>Advantages:</a:t>
            </a:r>
          </a:p>
          <a:p>
            <a:pPr marL="1371600" lvl="2" indent="-457200" fontAlgn="base">
              <a:buFont typeface="Arial" pitchFamily="34" charset="0"/>
              <a:buChar char="•"/>
            </a:pPr>
            <a:r>
              <a:rPr lang="en-IN" sz="2400" dirty="0" smtClean="0">
                <a:solidFill>
                  <a:srgbClr val="002060"/>
                </a:solidFill>
              </a:rPr>
              <a:t>CPU time is not wasted by polling the device</a:t>
            </a:r>
          </a:p>
          <a:p>
            <a:pPr marL="1371600" lvl="2" indent="-457200" fontAlgn="base">
              <a:buFont typeface="Arial" pitchFamily="34" charset="0"/>
              <a:buChar char="•"/>
            </a:pPr>
            <a:r>
              <a:rPr lang="en-IN" sz="2400" dirty="0" smtClean="0">
                <a:solidFill>
                  <a:srgbClr val="002060"/>
                </a:solidFill>
              </a:rPr>
              <a:t>CPU time is required only during the data transfer plus some overheads for transferring and returning the control.</a:t>
            </a:r>
            <a:endParaRPr lang="en-US" sz="2400" dirty="0" smtClean="0">
              <a:solidFill>
                <a:srgbClr val="002060"/>
              </a:solidFill>
            </a:endParaRPr>
          </a:p>
          <a:p>
            <a:pPr lvl="1" fontAlgn="base">
              <a:lnSpc>
                <a:spcPct val="150000"/>
              </a:lnSpc>
            </a:pPr>
            <a:r>
              <a:rPr lang="en-IN" sz="2400" b="1" dirty="0" smtClean="0">
                <a:solidFill>
                  <a:srgbClr val="002060"/>
                </a:solidFill>
              </a:rPr>
              <a:t>	</a:t>
            </a:r>
          </a:p>
          <a:p>
            <a:pPr algn="just">
              <a:lnSpc>
                <a:spcPct val="150000"/>
              </a:lnSpc>
            </a:pPr>
            <a:endParaRPr lang="en-IN" sz="2400" dirty="0" smtClean="0">
              <a:solidFill>
                <a:srgbClr val="00206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58214" y="0"/>
            <a:ext cx="642942" cy="963425"/>
          </a:xfrm>
          <a:prstGeom prst="rect">
            <a:avLst/>
          </a:prstGeom>
        </p:spPr>
      </p:pic>
      <p:sp>
        <p:nvSpPr>
          <p:cNvPr id="4" name="TextBox 3">
            <a:extLst>
              <a:ext uri="{FF2B5EF4-FFF2-40B4-BE49-F238E27FC236}">
                <a16:creationId xmlns:a16="http://schemas.microsoft.com/office/drawing/2014/main" xmlns="" id="{4A72FDE5-A773-4707-B367-EBCED21FCE84}"/>
              </a:ext>
            </a:extLst>
          </p:cNvPr>
          <p:cNvSpPr txBox="1"/>
          <p:nvPr/>
        </p:nvSpPr>
        <p:spPr>
          <a:xfrm>
            <a:off x="0" y="285728"/>
            <a:ext cx="6929454" cy="461665"/>
          </a:xfrm>
          <a:prstGeom prst="rect">
            <a:avLst/>
          </a:prstGeom>
          <a:noFill/>
        </p:spPr>
        <p:txBody>
          <a:bodyPr wrap="square">
            <a:spAutoFit/>
          </a:bodyPr>
          <a:lstStyle/>
          <a:p>
            <a:pPr>
              <a:lnSpc>
                <a:spcPct val="100000"/>
              </a:lnSpc>
            </a:pPr>
            <a:r>
              <a:rPr lang="en-US" sz="2400" b="1" dirty="0" smtClean="0">
                <a:solidFill>
                  <a:srgbClr val="ED7D31">
                    <a:lumMod val="75000"/>
                  </a:srgbClr>
                </a:solidFill>
              </a:rPr>
              <a:t>Accessing I/O Devices – </a:t>
            </a:r>
            <a:r>
              <a:rPr lang="en-US" sz="2400" b="1" dirty="0" smtClean="0">
                <a:solidFill>
                  <a:srgbClr val="002060"/>
                </a:solidFill>
              </a:rPr>
              <a:t>Data Transfer Techniques</a:t>
            </a:r>
            <a:endParaRPr lang="en-IN" sz="2400" b="1" dirty="0">
              <a:solidFill>
                <a:srgbClr val="002060"/>
              </a:solidFill>
            </a:endParaRPr>
          </a:p>
        </p:txBody>
      </p:sp>
      <p:cxnSp>
        <p:nvCxnSpPr>
          <p:cNvPr id="5" name="Straight Connector 4">
            <a:extLst>
              <a:ext uri="{FF2B5EF4-FFF2-40B4-BE49-F238E27FC236}">
                <a16:creationId xmlns:a16="http://schemas.microsoft.com/office/drawing/2014/main" xmlns="" id="{A4293697-6E2C-4331-B4E1-C58B355192F4}"/>
              </a:ext>
            </a:extLst>
          </p:cNvPr>
          <p:cNvCxnSpPr>
            <a:cxnSpLocks/>
          </p:cNvCxnSpPr>
          <p:nvPr/>
        </p:nvCxnSpPr>
        <p:spPr>
          <a:xfrm flipV="1">
            <a:off x="0" y="928670"/>
            <a:ext cx="7580704" cy="30598"/>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42844" y="1071546"/>
            <a:ext cx="8786874" cy="2246769"/>
          </a:xfrm>
          <a:prstGeom prst="rect">
            <a:avLst/>
          </a:prstGeom>
        </p:spPr>
        <p:txBody>
          <a:bodyPr wrap="square">
            <a:spAutoFit/>
          </a:bodyPr>
          <a:lstStyle/>
          <a:p>
            <a:pPr marL="914400" lvl="1" indent="-457200" fontAlgn="base">
              <a:buAutoNum type="alphaLcPeriod" startAt="3"/>
            </a:pPr>
            <a:r>
              <a:rPr lang="en-US" sz="2000" b="1" dirty="0" smtClean="0">
                <a:solidFill>
                  <a:srgbClr val="C00000"/>
                </a:solidFill>
              </a:rPr>
              <a:t>What happens when an interrupt request arrives?</a:t>
            </a:r>
          </a:p>
          <a:p>
            <a:pPr marL="1371600" lvl="2" indent="-457200" fontAlgn="base">
              <a:buFont typeface="Arial" pitchFamily="34" charset="0"/>
              <a:buChar char="•"/>
            </a:pPr>
            <a:r>
              <a:rPr lang="en-IN" sz="2000" dirty="0" smtClean="0">
                <a:solidFill>
                  <a:srgbClr val="002060"/>
                </a:solidFill>
              </a:rPr>
              <a:t>At the end of the execution of the current instruction, PC and the status register contents are saved in the stack automatically.</a:t>
            </a:r>
          </a:p>
          <a:p>
            <a:pPr marL="1371600" lvl="2" indent="-457200" fontAlgn="base">
              <a:buFont typeface="Arial" pitchFamily="34" charset="0"/>
              <a:buChar char="•"/>
            </a:pPr>
            <a:r>
              <a:rPr lang="en-IN" sz="2000" dirty="0" smtClean="0">
                <a:solidFill>
                  <a:srgbClr val="002060"/>
                </a:solidFill>
              </a:rPr>
              <a:t> Interrupt is acknowledged, interrupt vector is obtained based which the control transfers to the appropriate ISR.</a:t>
            </a:r>
          </a:p>
          <a:p>
            <a:pPr marL="1371600" lvl="2" indent="-457200" fontAlgn="base">
              <a:buFont typeface="Arial" pitchFamily="34" charset="0"/>
              <a:buChar char="•"/>
            </a:pPr>
            <a:r>
              <a:rPr lang="en-IN" sz="2000" dirty="0" smtClean="0">
                <a:solidFill>
                  <a:srgbClr val="002060"/>
                </a:solidFill>
              </a:rPr>
              <a:t>After handling the interrupt, the ISR executes a special instruction </a:t>
            </a:r>
            <a:r>
              <a:rPr lang="en-IN" sz="2000" i="1" dirty="0" smtClean="0">
                <a:solidFill>
                  <a:srgbClr val="C00000"/>
                </a:solidFill>
              </a:rPr>
              <a:t>return from interrupt(RTI)</a:t>
            </a:r>
            <a:r>
              <a:rPr lang="en-IN" sz="2000" dirty="0" smtClean="0">
                <a:solidFill>
                  <a:srgbClr val="002060"/>
                </a:solidFill>
              </a:rPr>
              <a:t>.</a:t>
            </a:r>
          </a:p>
        </p:txBody>
      </p:sp>
      <p:pic>
        <p:nvPicPr>
          <p:cNvPr id="8" name="Picture 2"/>
          <p:cNvPicPr>
            <a:picLocks noChangeAspect="1" noChangeArrowheads="1"/>
          </p:cNvPicPr>
          <p:nvPr/>
        </p:nvPicPr>
        <p:blipFill>
          <a:blip r:embed="rId4"/>
          <a:srcRect/>
          <a:stretch>
            <a:fillRect/>
          </a:stretch>
        </p:blipFill>
        <p:spPr bwMode="auto">
          <a:xfrm>
            <a:off x="642910" y="3500438"/>
            <a:ext cx="5500726" cy="25717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358214" y="0"/>
            <a:ext cx="642942" cy="963425"/>
          </a:xfrm>
          <a:prstGeom prst="rect">
            <a:avLst/>
          </a:prstGeom>
        </p:spPr>
      </p:pic>
      <p:sp>
        <p:nvSpPr>
          <p:cNvPr id="4" name="TextBox 3">
            <a:extLst>
              <a:ext uri="{FF2B5EF4-FFF2-40B4-BE49-F238E27FC236}">
                <a16:creationId xmlns:a16="http://schemas.microsoft.com/office/drawing/2014/main" xmlns="" id="{4A72FDE5-A773-4707-B367-EBCED21FCE84}"/>
              </a:ext>
            </a:extLst>
          </p:cNvPr>
          <p:cNvSpPr txBox="1"/>
          <p:nvPr/>
        </p:nvSpPr>
        <p:spPr>
          <a:xfrm>
            <a:off x="0" y="285728"/>
            <a:ext cx="6929454" cy="461665"/>
          </a:xfrm>
          <a:prstGeom prst="rect">
            <a:avLst/>
          </a:prstGeom>
          <a:noFill/>
        </p:spPr>
        <p:txBody>
          <a:bodyPr wrap="square">
            <a:spAutoFit/>
          </a:bodyPr>
          <a:lstStyle/>
          <a:p>
            <a:pPr>
              <a:lnSpc>
                <a:spcPct val="100000"/>
              </a:lnSpc>
            </a:pPr>
            <a:r>
              <a:rPr lang="en-US" sz="2400" b="1" dirty="0" smtClean="0">
                <a:solidFill>
                  <a:srgbClr val="ED7D31">
                    <a:lumMod val="75000"/>
                  </a:srgbClr>
                </a:solidFill>
              </a:rPr>
              <a:t>Accessing I/O Devices – </a:t>
            </a:r>
            <a:r>
              <a:rPr lang="en-US" sz="2400" b="1" dirty="0" smtClean="0">
                <a:solidFill>
                  <a:srgbClr val="002060"/>
                </a:solidFill>
              </a:rPr>
              <a:t>Data Transfer Techniques</a:t>
            </a:r>
            <a:endParaRPr lang="en-IN" sz="2400" b="1" dirty="0">
              <a:solidFill>
                <a:srgbClr val="002060"/>
              </a:solidFill>
            </a:endParaRPr>
          </a:p>
        </p:txBody>
      </p:sp>
      <p:cxnSp>
        <p:nvCxnSpPr>
          <p:cNvPr id="5" name="Straight Connector 4">
            <a:extLst>
              <a:ext uri="{FF2B5EF4-FFF2-40B4-BE49-F238E27FC236}">
                <a16:creationId xmlns:a16="http://schemas.microsoft.com/office/drawing/2014/main" xmlns="" id="{A4293697-6E2C-4331-B4E1-C58B355192F4}"/>
              </a:ext>
            </a:extLst>
          </p:cNvPr>
          <p:cNvCxnSpPr>
            <a:cxnSpLocks/>
          </p:cNvCxnSpPr>
          <p:nvPr/>
        </p:nvCxnSpPr>
        <p:spPr>
          <a:xfrm flipV="1">
            <a:off x="0" y="928670"/>
            <a:ext cx="7580704" cy="30598"/>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42844" y="1071546"/>
            <a:ext cx="8786874" cy="2523768"/>
          </a:xfrm>
          <a:prstGeom prst="rect">
            <a:avLst/>
          </a:prstGeom>
        </p:spPr>
        <p:txBody>
          <a:bodyPr wrap="square">
            <a:spAutoFit/>
          </a:bodyPr>
          <a:lstStyle/>
          <a:p>
            <a:pPr marL="914400" lvl="1" indent="-457200" fontAlgn="base">
              <a:buAutoNum type="alphaLcPeriod" startAt="3"/>
            </a:pPr>
            <a:r>
              <a:rPr lang="en-US" sz="2000" b="1" dirty="0" smtClean="0">
                <a:solidFill>
                  <a:srgbClr val="C00000"/>
                </a:solidFill>
              </a:rPr>
              <a:t>What happens when an interrupt request arrives?</a:t>
            </a:r>
          </a:p>
          <a:p>
            <a:pPr marL="1371600" lvl="2" indent="-457200" fontAlgn="base">
              <a:buFont typeface="Arial" pitchFamily="34" charset="0"/>
              <a:buChar char="•"/>
            </a:pPr>
            <a:r>
              <a:rPr lang="en-IN" sz="2000" dirty="0" smtClean="0">
                <a:solidFill>
                  <a:srgbClr val="002060"/>
                </a:solidFill>
              </a:rPr>
              <a:t>At the end of the execution of the current instruction, PC and the status register contents are saved in the stack automatically.</a:t>
            </a:r>
          </a:p>
          <a:p>
            <a:pPr marL="1371600" lvl="2" indent="-457200" fontAlgn="base">
              <a:buFont typeface="Arial" pitchFamily="34" charset="0"/>
              <a:buChar char="•"/>
            </a:pPr>
            <a:r>
              <a:rPr lang="en-IN" sz="2000" dirty="0" smtClean="0">
                <a:solidFill>
                  <a:srgbClr val="002060"/>
                </a:solidFill>
              </a:rPr>
              <a:t> Interrupt is acknowledged, interrupt vector is obtained based which the control transfers to the appropriate ISR.</a:t>
            </a:r>
          </a:p>
          <a:p>
            <a:pPr marL="1371600" lvl="2" indent="-457200" fontAlgn="base">
              <a:buFont typeface="Arial" pitchFamily="34" charset="0"/>
              <a:buChar char="•"/>
            </a:pPr>
            <a:r>
              <a:rPr lang="en-IN" sz="2000" dirty="0" smtClean="0">
                <a:solidFill>
                  <a:srgbClr val="002060"/>
                </a:solidFill>
              </a:rPr>
              <a:t>After handling the interrupt, the ISR executes a special instruction </a:t>
            </a:r>
            <a:r>
              <a:rPr lang="en-IN" sz="2000" i="1" dirty="0" smtClean="0">
                <a:solidFill>
                  <a:srgbClr val="C00000"/>
                </a:solidFill>
              </a:rPr>
              <a:t>return from interrupt(RTI)</a:t>
            </a:r>
            <a:r>
              <a:rPr lang="en-IN" sz="2000" dirty="0" smtClean="0">
                <a:solidFill>
                  <a:srgbClr val="002060"/>
                </a:solidFill>
              </a:rPr>
              <a:t>.</a:t>
            </a:r>
          </a:p>
          <a:p>
            <a:pPr marL="1371600" lvl="2" indent="-457200" fontAlgn="base"/>
            <a:endParaRPr lang="en-IN" b="1" dirty="0" smtClean="0">
              <a:solidFill>
                <a:srgbClr val="002060"/>
              </a:solidFill>
            </a:endParaRPr>
          </a:p>
        </p:txBody>
      </p:sp>
      <p:graphicFrame>
        <p:nvGraphicFramePr>
          <p:cNvPr id="27650" name="Object 2"/>
          <p:cNvGraphicFramePr>
            <a:graphicFrameLocks noGrp="1" noChangeAspect="1"/>
          </p:cNvGraphicFramePr>
          <p:nvPr/>
        </p:nvGraphicFramePr>
        <p:xfrm>
          <a:off x="285750" y="3857628"/>
          <a:ext cx="6715142" cy="2798760"/>
        </p:xfrm>
        <a:graphic>
          <a:graphicData uri="http://schemas.openxmlformats.org/presentationml/2006/ole">
            <p:oleObj spid="_x0000_s27650" name="Document" r:id="rId5" imgW="6738680" imgH="2871076" progId="Word.Document.8">
              <p:embed/>
            </p:oleObj>
          </a:graphicData>
        </a:graphic>
      </p:graphicFrame>
      <p:sp>
        <p:nvSpPr>
          <p:cNvPr id="9" name="Rectangle 8"/>
          <p:cNvSpPr/>
          <p:nvPr/>
        </p:nvSpPr>
        <p:spPr>
          <a:xfrm>
            <a:off x="285720" y="3429000"/>
            <a:ext cx="3779689" cy="369332"/>
          </a:xfrm>
          <a:prstGeom prst="rect">
            <a:avLst/>
          </a:prstGeom>
        </p:spPr>
        <p:txBody>
          <a:bodyPr wrap="none">
            <a:spAutoFit/>
          </a:bodyPr>
          <a:lstStyle/>
          <a:p>
            <a:pPr marL="1371600" lvl="2" indent="-457200" fontAlgn="base"/>
            <a:r>
              <a:rPr lang="en-IN" b="1" dirty="0" smtClean="0">
                <a:solidFill>
                  <a:srgbClr val="002060"/>
                </a:solidFill>
              </a:rPr>
              <a:t>ARM Interrupt Vector Table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58214" y="0"/>
            <a:ext cx="642942" cy="963425"/>
          </a:xfrm>
          <a:prstGeom prst="rect">
            <a:avLst/>
          </a:prstGeom>
        </p:spPr>
      </p:pic>
      <p:sp>
        <p:nvSpPr>
          <p:cNvPr id="4" name="TextBox 3">
            <a:extLst>
              <a:ext uri="{FF2B5EF4-FFF2-40B4-BE49-F238E27FC236}">
                <a16:creationId xmlns:a16="http://schemas.microsoft.com/office/drawing/2014/main" xmlns="" id="{4A72FDE5-A773-4707-B367-EBCED21FCE84}"/>
              </a:ext>
            </a:extLst>
          </p:cNvPr>
          <p:cNvSpPr txBox="1"/>
          <p:nvPr/>
        </p:nvSpPr>
        <p:spPr>
          <a:xfrm>
            <a:off x="0" y="285728"/>
            <a:ext cx="8072462" cy="830997"/>
          </a:xfrm>
          <a:prstGeom prst="rect">
            <a:avLst/>
          </a:prstGeom>
          <a:noFill/>
        </p:spPr>
        <p:txBody>
          <a:bodyPr wrap="square">
            <a:spAutoFit/>
          </a:bodyPr>
          <a:lstStyle/>
          <a:p>
            <a:pPr>
              <a:lnSpc>
                <a:spcPct val="100000"/>
              </a:lnSpc>
            </a:pPr>
            <a:r>
              <a:rPr lang="en-US" sz="2400" b="1" dirty="0" smtClean="0">
                <a:solidFill>
                  <a:srgbClr val="ED7D31">
                    <a:lumMod val="75000"/>
                  </a:srgbClr>
                </a:solidFill>
              </a:rPr>
              <a:t>Accessing I/O Devices :  </a:t>
            </a:r>
          </a:p>
          <a:p>
            <a:pPr>
              <a:lnSpc>
                <a:spcPct val="100000"/>
              </a:lnSpc>
            </a:pPr>
            <a:r>
              <a:rPr lang="en-US" sz="2400" b="1" dirty="0" smtClean="0">
                <a:solidFill>
                  <a:srgbClr val="002060"/>
                </a:solidFill>
              </a:rPr>
              <a:t>Interrupt request during the execution of an instruction.</a:t>
            </a:r>
            <a:endParaRPr lang="en-IN" sz="2400" b="1" dirty="0">
              <a:solidFill>
                <a:srgbClr val="002060"/>
              </a:solidFill>
            </a:endParaRPr>
          </a:p>
        </p:txBody>
      </p:sp>
      <p:cxnSp>
        <p:nvCxnSpPr>
          <p:cNvPr id="5" name="Straight Connector 4">
            <a:extLst>
              <a:ext uri="{FF2B5EF4-FFF2-40B4-BE49-F238E27FC236}">
                <a16:creationId xmlns:a16="http://schemas.microsoft.com/office/drawing/2014/main" xmlns="" id="{A4293697-6E2C-4331-B4E1-C58B355192F4}"/>
              </a:ext>
            </a:extLst>
          </p:cNvPr>
          <p:cNvCxnSpPr>
            <a:cxnSpLocks/>
          </p:cNvCxnSpPr>
          <p:nvPr/>
        </p:nvCxnSpPr>
        <p:spPr>
          <a:xfrm flipV="1">
            <a:off x="0" y="1142984"/>
            <a:ext cx="7580704" cy="30598"/>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3"/>
          <p:cNvPicPr>
            <a:picLocks noChangeAspect="1" noChangeArrowheads="1"/>
          </p:cNvPicPr>
          <p:nvPr/>
        </p:nvPicPr>
        <p:blipFill>
          <a:blip r:embed="rId4"/>
          <a:srcRect/>
          <a:stretch>
            <a:fillRect/>
          </a:stretch>
        </p:blipFill>
        <p:spPr bwMode="auto">
          <a:xfrm>
            <a:off x="500034" y="1928802"/>
            <a:ext cx="6072230" cy="26432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58214" y="0"/>
            <a:ext cx="642942" cy="963425"/>
          </a:xfrm>
          <a:prstGeom prst="rect">
            <a:avLst/>
          </a:prstGeom>
        </p:spPr>
      </p:pic>
      <p:sp>
        <p:nvSpPr>
          <p:cNvPr id="4" name="TextBox 3">
            <a:extLst>
              <a:ext uri="{FF2B5EF4-FFF2-40B4-BE49-F238E27FC236}">
                <a16:creationId xmlns:a16="http://schemas.microsoft.com/office/drawing/2014/main" xmlns="" id="{4A72FDE5-A773-4707-B367-EBCED21FCE84}"/>
              </a:ext>
            </a:extLst>
          </p:cNvPr>
          <p:cNvSpPr txBox="1"/>
          <p:nvPr/>
        </p:nvSpPr>
        <p:spPr>
          <a:xfrm>
            <a:off x="0" y="285728"/>
            <a:ext cx="8072462" cy="830997"/>
          </a:xfrm>
          <a:prstGeom prst="rect">
            <a:avLst/>
          </a:prstGeom>
          <a:noFill/>
        </p:spPr>
        <p:txBody>
          <a:bodyPr wrap="square">
            <a:spAutoFit/>
          </a:bodyPr>
          <a:lstStyle/>
          <a:p>
            <a:pPr>
              <a:lnSpc>
                <a:spcPct val="100000"/>
              </a:lnSpc>
            </a:pPr>
            <a:r>
              <a:rPr lang="en-US" sz="2400" b="1" dirty="0" smtClean="0">
                <a:solidFill>
                  <a:srgbClr val="ED7D31">
                    <a:lumMod val="75000"/>
                  </a:srgbClr>
                </a:solidFill>
              </a:rPr>
              <a:t>Accessing I/O Devices :  </a:t>
            </a:r>
          </a:p>
          <a:p>
            <a:pPr>
              <a:lnSpc>
                <a:spcPct val="100000"/>
              </a:lnSpc>
            </a:pPr>
            <a:r>
              <a:rPr lang="en-US" sz="2400" b="1" dirty="0" smtClean="0">
                <a:solidFill>
                  <a:srgbClr val="002060"/>
                </a:solidFill>
              </a:rPr>
              <a:t>Multiple devices interrupting CPU</a:t>
            </a:r>
            <a:endParaRPr lang="en-IN" sz="2400" b="1" dirty="0">
              <a:solidFill>
                <a:srgbClr val="002060"/>
              </a:solidFill>
            </a:endParaRPr>
          </a:p>
        </p:txBody>
      </p:sp>
      <p:cxnSp>
        <p:nvCxnSpPr>
          <p:cNvPr id="5" name="Straight Connector 4">
            <a:extLst>
              <a:ext uri="{FF2B5EF4-FFF2-40B4-BE49-F238E27FC236}">
                <a16:creationId xmlns:a16="http://schemas.microsoft.com/office/drawing/2014/main" xmlns="" id="{A4293697-6E2C-4331-B4E1-C58B355192F4}"/>
              </a:ext>
            </a:extLst>
          </p:cNvPr>
          <p:cNvCxnSpPr>
            <a:cxnSpLocks/>
          </p:cNvCxnSpPr>
          <p:nvPr/>
        </p:nvCxnSpPr>
        <p:spPr>
          <a:xfrm flipV="1">
            <a:off x="0" y="1142984"/>
            <a:ext cx="7580704" cy="30598"/>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4282" y="1285860"/>
            <a:ext cx="8286808" cy="2246769"/>
          </a:xfrm>
          <a:prstGeom prst="rect">
            <a:avLst/>
          </a:prstGeom>
        </p:spPr>
        <p:txBody>
          <a:bodyPr wrap="square">
            <a:spAutoFit/>
          </a:bodyPr>
          <a:lstStyle/>
          <a:p>
            <a:pPr marL="457200" indent="-457200" fontAlgn="base">
              <a:buFont typeface="Arial" pitchFamily="34" charset="0"/>
              <a:buChar char="•"/>
            </a:pPr>
            <a:r>
              <a:rPr lang="en-IN" sz="2000" dirty="0" smtClean="0">
                <a:solidFill>
                  <a:srgbClr val="002060"/>
                </a:solidFill>
              </a:rPr>
              <a:t>Common solution is to use a </a:t>
            </a:r>
            <a:r>
              <a:rPr lang="en-IN" sz="2000" b="1" dirty="0" smtClean="0">
                <a:solidFill>
                  <a:srgbClr val="002060"/>
                </a:solidFill>
              </a:rPr>
              <a:t>Priority Interrupt Controller.</a:t>
            </a:r>
          </a:p>
          <a:p>
            <a:pPr marL="914400" lvl="1" indent="-457200" fontAlgn="base">
              <a:buFont typeface="Arial" pitchFamily="34" charset="0"/>
              <a:buChar char="•"/>
            </a:pPr>
            <a:r>
              <a:rPr lang="en-IN" sz="2000" dirty="0" smtClean="0">
                <a:solidFill>
                  <a:srgbClr val="002060"/>
                </a:solidFill>
              </a:rPr>
              <a:t>Interrupt controller interacts with CPU on one side and multiple devices on the other side.</a:t>
            </a:r>
          </a:p>
          <a:p>
            <a:pPr marL="914400" lvl="1" indent="-457200" fontAlgn="base">
              <a:buFont typeface="Arial" pitchFamily="34" charset="0"/>
              <a:buChar char="•"/>
            </a:pPr>
            <a:r>
              <a:rPr lang="en-IN" sz="2000" dirty="0" smtClean="0">
                <a:solidFill>
                  <a:srgbClr val="002060"/>
                </a:solidFill>
              </a:rPr>
              <a:t>For simultaneous interrupt requests, interrupt  priority is defined.</a:t>
            </a:r>
          </a:p>
          <a:p>
            <a:pPr marL="914400" lvl="1" indent="-457200" fontAlgn="base">
              <a:buFont typeface="Arial" pitchFamily="34" charset="0"/>
              <a:buChar char="•"/>
            </a:pPr>
            <a:r>
              <a:rPr lang="en-IN" sz="2000" dirty="0" smtClean="0">
                <a:solidFill>
                  <a:srgbClr val="002060"/>
                </a:solidFill>
              </a:rPr>
              <a:t>Interrupt controller is responsible for sending the interrupt vector to the CPU.</a:t>
            </a:r>
          </a:p>
          <a:p>
            <a:pPr marL="914400" lvl="1" indent="-457200" fontAlgn="base"/>
            <a:endParaRPr lang="en-US" dirty="0"/>
          </a:p>
        </p:txBody>
      </p:sp>
      <p:pic>
        <p:nvPicPr>
          <p:cNvPr id="4098" name="Picture 2"/>
          <p:cNvPicPr>
            <a:picLocks noChangeAspect="1" noChangeArrowheads="1"/>
          </p:cNvPicPr>
          <p:nvPr/>
        </p:nvPicPr>
        <p:blipFill>
          <a:blip r:embed="rId4"/>
          <a:srcRect/>
          <a:stretch>
            <a:fillRect/>
          </a:stretch>
        </p:blipFill>
        <p:spPr bwMode="auto">
          <a:xfrm>
            <a:off x="428596" y="3571876"/>
            <a:ext cx="5572164" cy="16430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58214" y="0"/>
            <a:ext cx="642942" cy="963425"/>
          </a:xfrm>
          <a:prstGeom prst="rect">
            <a:avLst/>
          </a:prstGeom>
        </p:spPr>
      </p:pic>
      <p:sp>
        <p:nvSpPr>
          <p:cNvPr id="4" name="TextBox 3">
            <a:extLst>
              <a:ext uri="{FF2B5EF4-FFF2-40B4-BE49-F238E27FC236}">
                <a16:creationId xmlns:a16="http://schemas.microsoft.com/office/drawing/2014/main" xmlns="" id="{4A72FDE5-A773-4707-B367-EBCED21FCE84}"/>
              </a:ext>
            </a:extLst>
          </p:cNvPr>
          <p:cNvSpPr txBox="1"/>
          <p:nvPr/>
        </p:nvSpPr>
        <p:spPr>
          <a:xfrm>
            <a:off x="0" y="285728"/>
            <a:ext cx="8072462" cy="830997"/>
          </a:xfrm>
          <a:prstGeom prst="rect">
            <a:avLst/>
          </a:prstGeom>
          <a:noFill/>
        </p:spPr>
        <p:txBody>
          <a:bodyPr wrap="square">
            <a:spAutoFit/>
          </a:bodyPr>
          <a:lstStyle/>
          <a:p>
            <a:pPr>
              <a:lnSpc>
                <a:spcPct val="100000"/>
              </a:lnSpc>
            </a:pPr>
            <a:r>
              <a:rPr lang="en-US" sz="2400" b="1" dirty="0" smtClean="0">
                <a:solidFill>
                  <a:srgbClr val="ED7D31">
                    <a:lumMod val="75000"/>
                  </a:srgbClr>
                </a:solidFill>
              </a:rPr>
              <a:t>Accessing I/O Devices :  </a:t>
            </a:r>
          </a:p>
          <a:p>
            <a:pPr>
              <a:lnSpc>
                <a:spcPct val="100000"/>
              </a:lnSpc>
            </a:pPr>
            <a:r>
              <a:rPr lang="en-US" sz="2400" b="1" dirty="0" smtClean="0">
                <a:solidFill>
                  <a:srgbClr val="002060"/>
                </a:solidFill>
              </a:rPr>
              <a:t>How is interrupt nesting handled?</a:t>
            </a:r>
            <a:endParaRPr lang="en-IN" sz="2400" b="1" dirty="0">
              <a:solidFill>
                <a:srgbClr val="002060"/>
              </a:solidFill>
            </a:endParaRPr>
          </a:p>
        </p:txBody>
      </p:sp>
      <p:cxnSp>
        <p:nvCxnSpPr>
          <p:cNvPr id="5" name="Straight Connector 4">
            <a:extLst>
              <a:ext uri="{FF2B5EF4-FFF2-40B4-BE49-F238E27FC236}">
                <a16:creationId xmlns:a16="http://schemas.microsoft.com/office/drawing/2014/main" xmlns="" id="{A4293697-6E2C-4331-B4E1-C58B355192F4}"/>
              </a:ext>
            </a:extLst>
          </p:cNvPr>
          <p:cNvCxnSpPr>
            <a:cxnSpLocks/>
          </p:cNvCxnSpPr>
          <p:nvPr/>
        </p:nvCxnSpPr>
        <p:spPr>
          <a:xfrm flipV="1">
            <a:off x="0" y="1142984"/>
            <a:ext cx="7580704" cy="30598"/>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4282" y="1285860"/>
            <a:ext cx="8286808" cy="400110"/>
          </a:xfrm>
          <a:prstGeom prst="rect">
            <a:avLst/>
          </a:prstGeom>
        </p:spPr>
        <p:txBody>
          <a:bodyPr wrap="square">
            <a:spAutoFit/>
          </a:bodyPr>
          <a:lstStyle/>
          <a:p>
            <a:pPr marL="457200" indent="-457200" fontAlgn="base">
              <a:buFont typeface="Arial" pitchFamily="34" charset="0"/>
              <a:buChar char="•"/>
            </a:pPr>
            <a:r>
              <a:rPr lang="en-IN" sz="2000" dirty="0" smtClean="0">
                <a:solidFill>
                  <a:srgbClr val="002060"/>
                </a:solidFill>
              </a:rPr>
              <a:t>Consider a scenario.</a:t>
            </a:r>
            <a:endParaRPr lang="en-US" dirty="0"/>
          </a:p>
        </p:txBody>
      </p:sp>
      <p:sp>
        <p:nvSpPr>
          <p:cNvPr id="8" name="Rectangle 7"/>
          <p:cNvSpPr/>
          <p:nvPr/>
        </p:nvSpPr>
        <p:spPr>
          <a:xfrm>
            <a:off x="285720" y="1714488"/>
            <a:ext cx="8286808" cy="2862322"/>
          </a:xfrm>
          <a:prstGeom prst="rect">
            <a:avLst/>
          </a:prstGeom>
        </p:spPr>
        <p:txBody>
          <a:bodyPr wrap="square">
            <a:spAutoFit/>
          </a:bodyPr>
          <a:lstStyle/>
          <a:p>
            <a:pPr marL="457200" indent="-457200" fontAlgn="base">
              <a:buFont typeface="Arial" pitchFamily="34" charset="0"/>
              <a:buChar char="•"/>
            </a:pPr>
            <a:r>
              <a:rPr lang="en-IN" dirty="0" smtClean="0">
                <a:solidFill>
                  <a:srgbClr val="002060"/>
                </a:solidFill>
              </a:rPr>
              <a:t>A device D0 has interrupted and the CPU is servicing the  (executing the ISR)  device D0.</a:t>
            </a:r>
          </a:p>
          <a:p>
            <a:pPr marL="457200" indent="-457200" fontAlgn="base">
              <a:buFont typeface="Arial" pitchFamily="34" charset="0"/>
              <a:buChar char="•"/>
            </a:pPr>
            <a:r>
              <a:rPr lang="en-IN" dirty="0" smtClean="0">
                <a:solidFill>
                  <a:srgbClr val="002060"/>
                </a:solidFill>
              </a:rPr>
              <a:t>In the meantime, device D1 has interrupted.</a:t>
            </a:r>
          </a:p>
          <a:p>
            <a:pPr marL="457200" indent="-457200" fontAlgn="base">
              <a:buFont typeface="Arial" pitchFamily="34" charset="0"/>
              <a:buChar char="•"/>
            </a:pPr>
            <a:r>
              <a:rPr lang="en-IN" dirty="0" smtClean="0">
                <a:solidFill>
                  <a:srgbClr val="002060"/>
                </a:solidFill>
              </a:rPr>
              <a:t>Two possible scenarios are here:</a:t>
            </a:r>
          </a:p>
          <a:p>
            <a:pPr marL="914400" lvl="1" indent="-457200" fontAlgn="base"/>
            <a:r>
              <a:rPr lang="en-IN" dirty="0" smtClean="0">
                <a:solidFill>
                  <a:srgbClr val="002060"/>
                </a:solidFill>
              </a:rPr>
              <a:t>1.	D1 will interrupt the ISR for D0, get processed first, and then the ISR for device D0 will be resumed.</a:t>
            </a:r>
          </a:p>
          <a:p>
            <a:pPr marL="914400" lvl="1" indent="-457200" fontAlgn="base"/>
            <a:r>
              <a:rPr lang="en-IN" dirty="0" smtClean="0">
                <a:solidFill>
                  <a:srgbClr val="002060"/>
                </a:solidFill>
              </a:rPr>
              <a:t>         This creates problem for multi nesting.</a:t>
            </a:r>
          </a:p>
          <a:p>
            <a:pPr marL="914400" lvl="1" indent="-457200" fontAlgn="base">
              <a:buAutoNum type="arabicPeriod" startAt="2"/>
            </a:pPr>
            <a:r>
              <a:rPr lang="en-IN" dirty="0" smtClean="0">
                <a:solidFill>
                  <a:srgbClr val="002060"/>
                </a:solidFill>
              </a:rPr>
              <a:t>Disable the interrupt system automatically whenever an interrupt is acknowledged.</a:t>
            </a:r>
          </a:p>
          <a:p>
            <a:pPr marL="914400" lvl="1" indent="-457200" fontAlgn="base"/>
            <a:r>
              <a:rPr lang="en-IN" dirty="0" smtClean="0">
                <a:solidFill>
                  <a:srgbClr val="002060"/>
                </a:solidFill>
              </a:rPr>
              <a:t>	This will not require nested interrupts to be handled.</a:t>
            </a:r>
          </a:p>
        </p:txBody>
      </p:sp>
      <p:pic>
        <p:nvPicPr>
          <p:cNvPr id="11"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a:xfrm>
            <a:off x="428596" y="4500570"/>
            <a:ext cx="4214842" cy="2214554"/>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0"/>
            <a:ext cx="7467600" cy="609600"/>
          </a:xfrm>
        </p:spPr>
        <p:txBody>
          <a:bodyP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a:buNone/>
            </a:pPr>
            <a:r>
              <a:rPr lang="fi-FI" sz="2800" b="1" dirty="0">
                <a:solidFill>
                  <a:srgbClr val="C00000"/>
                </a:solidFill>
              </a:rPr>
              <a:t>Basic Interrupt Stack Design and Implementation</a:t>
            </a:r>
          </a:p>
        </p:txBody>
      </p:sp>
      <p:pic>
        <p:nvPicPr>
          <p:cNvPr id="3" name="Picture 2"/>
          <p:cNvPicPr>
            <a:picLocks noChangeAspect="1"/>
          </p:cNvPicPr>
          <p:nvPr/>
        </p:nvPicPr>
        <p:blipFill>
          <a:blip r:embed="rId3">
            <a:lum/>
            <a:alphaModFix/>
          </a:blip>
          <a:srcRect/>
          <a:stretch>
            <a:fillRect/>
          </a:stretch>
        </p:blipFill>
        <p:spPr>
          <a:xfrm>
            <a:off x="228600" y="1676400"/>
            <a:ext cx="8394978" cy="4384410"/>
          </a:xfrm>
          <a:prstGeom prst="rect">
            <a:avLst/>
          </a:prstGeom>
          <a:noFill/>
          <a:ln>
            <a:noFill/>
          </a:ln>
        </p:spPr>
      </p:pic>
      <p:sp>
        <p:nvSpPr>
          <p:cNvPr id="4" name="Text Placeholder 3"/>
          <p:cNvSpPr txBox="1">
            <a:spLocks noGrp="1"/>
          </p:cNvSpPr>
          <p:nvPr>
            <p:ph type="body" idx="4294967295"/>
          </p:nvPr>
        </p:nvSpPr>
        <p:spPr>
          <a:xfrm>
            <a:off x="0" y="914400"/>
            <a:ext cx="8228763" cy="4526148"/>
          </a:xfrm>
        </p:spPr>
        <p:txBody>
          <a:bodyPr>
            <a:normAutofit/>
          </a:bodyPr>
          <a:lstStyle>
            <a:defPPr marL="432000" marR="0" lvl="0" indent="-324000">
              <a:spcBef>
                <a:spcPts val="0"/>
              </a:spcBef>
              <a:spcAft>
                <a:spcPts val="1417"/>
              </a:spcAft>
              <a:buClr>
                <a:srgbClr val="FF6309"/>
              </a:buClr>
              <a:buSzPct val="45000"/>
              <a:buFont typeface="StarSymbol"/>
              <a:buNone/>
              <a:defRPr lang="fi-FI" sz="3200" b="0" i="0" u="none" strike="noStrike">
                <a:ln>
                  <a:noFill/>
                </a:ln>
                <a:latin typeface="Arial" pitchFamily="18"/>
                <a:ea typeface="DejaVu Sans" pitchFamily="2"/>
                <a:cs typeface="DejaVu Sans" pitchFamily="2"/>
              </a:defRPr>
            </a:defPPr>
            <a:lvl1pPr marL="432000" marR="0" lvl="0" indent="-324000">
              <a:spcBef>
                <a:spcPts val="0"/>
              </a:spcBef>
              <a:spcAft>
                <a:spcPts val="1417"/>
              </a:spcAft>
              <a:buClr>
                <a:srgbClr val="FF6309"/>
              </a:buClr>
              <a:buSzPct val="45000"/>
              <a:buFont typeface="StarSymbol"/>
              <a:buChar char=""/>
              <a:defRPr lang="fi-FI" sz="3200" b="0" i="0" u="none" strike="noStrike">
                <a:ln>
                  <a:noFill/>
                </a:ln>
                <a:latin typeface="Arial" pitchFamily="18"/>
                <a:ea typeface="DejaVu Sans" pitchFamily="2"/>
                <a:cs typeface="DejaVu Sans" pitchFamily="2"/>
              </a:defRPr>
            </a:lvl1pPr>
            <a:lvl2pPr marL="864000" marR="0" lvl="1" indent="-288000">
              <a:spcBef>
                <a:spcPts val="0"/>
              </a:spcBef>
              <a:spcAft>
                <a:spcPts val="1134"/>
              </a:spcAft>
              <a:buClr>
                <a:srgbClr val="FF6309"/>
              </a:buClr>
              <a:buSzPct val="45000"/>
              <a:buFont typeface="StarSymbol"/>
              <a:buChar char=""/>
              <a:defRPr lang="fi-FI" sz="2800" b="0" i="0" u="none" strike="noStrike">
                <a:ln>
                  <a:noFill/>
                </a:ln>
                <a:latin typeface="Arial" pitchFamily="18"/>
                <a:ea typeface="DejaVu Sans" pitchFamily="2"/>
                <a:cs typeface="DejaVu Sans" pitchFamily="2"/>
              </a:defRPr>
            </a:lvl2pPr>
            <a:lvl3pPr marL="1296000" marR="0" lvl="2" indent="-216000">
              <a:spcBef>
                <a:spcPts val="0"/>
              </a:spcBef>
              <a:spcAft>
                <a:spcPts val="850"/>
              </a:spcAft>
              <a:buClr>
                <a:srgbClr val="FF6309"/>
              </a:buClr>
              <a:buSzPct val="45000"/>
              <a:buFont typeface="StarSymbol"/>
              <a:buChar char=""/>
              <a:defRPr lang="fi-FI" sz="2400" b="0" i="0" u="none" strike="noStrike">
                <a:ln>
                  <a:noFill/>
                </a:ln>
                <a:latin typeface="Arial" pitchFamily="18"/>
                <a:ea typeface="DejaVu Sans" pitchFamily="2"/>
                <a:cs typeface="DejaVu Sans" pitchFamily="2"/>
              </a:defRPr>
            </a:lvl3pPr>
            <a:lvl4pPr marL="1728000" marR="0" lvl="3" indent="-216000">
              <a:spcBef>
                <a:spcPts val="0"/>
              </a:spcBef>
              <a:spcAft>
                <a:spcPts val="567"/>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4pPr>
            <a:lvl5pPr marL="2160000" marR="0" lvl="4"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5pPr>
            <a:lvl6pPr marL="2592000" marR="0" lvl="5"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6pPr>
            <a:lvl7pPr marL="3024000" marR="0" lvl="6"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7pPr>
            <a:lvl8pPr marL="3456000" marR="0" lvl="7"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8pPr>
            <a:lvl9pPr marL="3887999" marR="0" lvl="8"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9pPr>
          </a:lstStyle>
          <a:p>
            <a:pPr lvl="0"/>
            <a:r>
              <a:rPr lang="fi-FI" sz="2800" dirty="0">
                <a:solidFill>
                  <a:srgbClr val="0000FF"/>
                </a:solidFill>
              </a:rPr>
              <a:t>Stack Layouts</a:t>
            </a:r>
          </a:p>
        </p:txBody>
      </p:sp>
      <p:cxnSp>
        <p:nvCxnSpPr>
          <p:cNvPr id="5" name="Straight Connector 4"/>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descr="PESIT-NEW-LOGO"/>
          <p:cNvPicPr/>
          <p:nvPr/>
        </p:nvPicPr>
        <p:blipFill>
          <a:blip r:embed="rId4"/>
          <a:srcRect/>
          <a:stretch>
            <a:fillRect/>
          </a:stretch>
        </p:blipFill>
        <p:spPr bwMode="auto">
          <a:xfrm>
            <a:off x="8489950" y="0"/>
            <a:ext cx="654050" cy="762000"/>
          </a:xfrm>
          <a:prstGeom prst="rect">
            <a:avLst/>
          </a:prstGeom>
          <a:noFill/>
          <a:ln w="9525">
            <a:noFill/>
            <a:miter lim="800000"/>
            <a:headEnd/>
            <a:tailEnd/>
          </a:ln>
        </p:spPr>
      </p:pic>
    </p:spTree>
    <p:extLst>
      <p:ext uri="{BB962C8B-B14F-4D97-AF65-F5344CB8AC3E}">
        <p14:creationId xmlns:p14="http://schemas.microsoft.com/office/powerpoint/2010/main" xmlns="" val="315062145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0"/>
            <a:ext cx="8686800" cy="609600"/>
          </a:xfrm>
        </p:spPr>
        <p:txBody>
          <a:bodyP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a:buNone/>
            </a:pPr>
            <a:r>
              <a:rPr lang="fi-FI" sz="2800" b="1" dirty="0">
                <a:solidFill>
                  <a:srgbClr val="C00000"/>
                </a:solidFill>
              </a:rPr>
              <a:t>Basic Interrupt Stack Design and Implementation</a:t>
            </a:r>
          </a:p>
        </p:txBody>
      </p:sp>
      <p:pic>
        <p:nvPicPr>
          <p:cNvPr id="3" name="Picture 2"/>
          <p:cNvPicPr>
            <a:picLocks noChangeAspect="1"/>
          </p:cNvPicPr>
          <p:nvPr/>
        </p:nvPicPr>
        <p:blipFill>
          <a:blip r:embed="rId3">
            <a:lum/>
            <a:alphaModFix/>
          </a:blip>
          <a:srcRect/>
          <a:stretch>
            <a:fillRect/>
          </a:stretch>
        </p:blipFill>
        <p:spPr>
          <a:xfrm>
            <a:off x="1676400" y="914400"/>
            <a:ext cx="4419600" cy="5576773"/>
          </a:xfrm>
          <a:prstGeom prst="rect">
            <a:avLst/>
          </a:prstGeom>
          <a:noFill/>
          <a:ln>
            <a:noFill/>
          </a:ln>
        </p:spPr>
      </p:pic>
      <p:cxnSp>
        <p:nvCxnSpPr>
          <p:cNvPr id="4" name="Straight Connector 3"/>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descr="PESIT-NEW-LOGO"/>
          <p:cNvPicPr/>
          <p:nvPr/>
        </p:nvPicPr>
        <p:blipFill>
          <a:blip r:embed="rId4"/>
          <a:srcRect/>
          <a:stretch>
            <a:fillRect/>
          </a:stretch>
        </p:blipFill>
        <p:spPr bwMode="auto">
          <a:xfrm>
            <a:off x="8489950" y="0"/>
            <a:ext cx="654050" cy="762000"/>
          </a:xfrm>
          <a:prstGeom prst="rect">
            <a:avLst/>
          </a:prstGeom>
          <a:noFill/>
          <a:ln w="9525">
            <a:noFill/>
            <a:miter lim="800000"/>
            <a:headEnd/>
            <a:tailEnd/>
          </a:ln>
        </p:spPr>
      </p:pic>
    </p:spTree>
    <p:extLst>
      <p:ext uri="{BB962C8B-B14F-4D97-AF65-F5344CB8AC3E}">
        <p14:creationId xmlns="" xmlns:p14="http://schemas.microsoft.com/office/powerpoint/2010/main" val="2421314006"/>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585D8B7B-5B60-4808-A096-FB24198F96E9}"/>
              </a:ext>
            </a:extLst>
          </p:cNvPr>
          <p:cNvSpPr/>
          <p:nvPr/>
        </p:nvSpPr>
        <p:spPr>
          <a:xfrm>
            <a:off x="1285852" y="4643446"/>
            <a:ext cx="3099985" cy="461665"/>
          </a:xfrm>
          <a:prstGeom prst="rect">
            <a:avLst/>
          </a:prstGeom>
        </p:spPr>
        <p:txBody>
          <a:bodyPr wrap="square">
            <a:spAutoFit/>
          </a:bodyPr>
          <a:lstStyle/>
          <a:p>
            <a:pPr algn="ctr"/>
            <a:r>
              <a:rPr lang="en-IN" sz="2400" b="1" dirty="0" smtClean="0">
                <a:solidFill>
                  <a:srgbClr val="002060"/>
                </a:solidFill>
              </a:rPr>
              <a:t>V R BADRI PRASAD</a:t>
            </a:r>
            <a:endParaRPr lang="en-IN" sz="2400" b="1" dirty="0">
              <a:solidFill>
                <a:srgbClr val="002060"/>
              </a:solidFill>
            </a:endParaRPr>
          </a:p>
        </p:txBody>
      </p:sp>
      <p:sp>
        <p:nvSpPr>
          <p:cNvPr id="15" name="Rectangle 14">
            <a:extLst>
              <a:ext uri="{FF2B5EF4-FFF2-40B4-BE49-F238E27FC236}">
                <a16:creationId xmlns="" xmlns:a16="http://schemas.microsoft.com/office/drawing/2014/main" id="{743662B4-0C28-4203-AEB1-4CC1644B8226}"/>
              </a:ext>
            </a:extLst>
          </p:cNvPr>
          <p:cNvSpPr/>
          <p:nvPr/>
        </p:nvSpPr>
        <p:spPr>
          <a:xfrm>
            <a:off x="500034" y="5214950"/>
            <a:ext cx="4975978" cy="830997"/>
          </a:xfrm>
          <a:prstGeom prst="rect">
            <a:avLst/>
          </a:prstGeom>
        </p:spPr>
        <p:txBody>
          <a:bodyPr wrap="square">
            <a:spAutoFit/>
          </a:bodyPr>
          <a:lstStyle/>
          <a:p>
            <a:pPr algn="ctr"/>
            <a:r>
              <a:rPr lang="en-US" sz="2400" dirty="0"/>
              <a:t>Department of </a:t>
            </a:r>
          </a:p>
          <a:p>
            <a:pPr algn="ctr"/>
            <a:r>
              <a:rPr lang="en-US" sz="2400" dirty="0"/>
              <a:t>Computer Science and Engineering</a:t>
            </a:r>
            <a:endParaRPr lang="en-IN" sz="2400" dirty="0"/>
          </a:p>
        </p:txBody>
      </p:sp>
      <p:grpSp>
        <p:nvGrpSpPr>
          <p:cNvPr id="2" name="Group 19">
            <a:extLst>
              <a:ext uri="{FF2B5EF4-FFF2-40B4-BE49-F238E27FC236}">
                <a16:creationId xmlns="" xmlns:a16="http://schemas.microsoft.com/office/drawing/2014/main" id="{87008925-27BE-4F37-8F3C-D51A4CE1017D}"/>
              </a:ext>
            </a:extLst>
          </p:cNvPr>
          <p:cNvGrpSpPr/>
          <p:nvPr/>
        </p:nvGrpSpPr>
        <p:grpSpPr>
          <a:xfrm>
            <a:off x="235384" y="5489700"/>
            <a:ext cx="800171" cy="1078155"/>
            <a:chOff x="313844" y="5489699"/>
            <a:chExt cx="1066895" cy="1078155"/>
          </a:xfrm>
          <a:solidFill>
            <a:schemeClr val="accent2">
              <a:lumMod val="75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2" name="Picture 11" descr="A close up of a logo&#10;&#10;Description automatically generated">
            <a:extLst>
              <a:ext uri="{FF2B5EF4-FFF2-40B4-BE49-F238E27FC236}">
                <a16:creationId xmlns="" xmlns:a16="http://schemas.microsoft.com/office/drawing/2014/main" id="{66C7B340-EC4A-4D32-8643-325F1D66DF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0034" y="1643050"/>
            <a:ext cx="1484664" cy="2119854"/>
          </a:xfrm>
          <a:prstGeom prst="rect">
            <a:avLst/>
          </a:prstGeom>
        </p:spPr>
      </p:pic>
      <p:grpSp>
        <p:nvGrpSpPr>
          <p:cNvPr id="4" name="Group 15">
            <a:extLst>
              <a:ext uri="{FF2B5EF4-FFF2-40B4-BE49-F238E27FC236}">
                <a16:creationId xmlns="" xmlns:a16="http://schemas.microsoft.com/office/drawing/2014/main" id="{87008925-27BE-4F37-8F3C-D51A4CE1017D}"/>
              </a:ext>
            </a:extLst>
          </p:cNvPr>
          <p:cNvGrpSpPr/>
          <p:nvPr/>
        </p:nvGrpSpPr>
        <p:grpSpPr>
          <a:xfrm rot="10800000">
            <a:off x="8141777" y="266069"/>
            <a:ext cx="800171" cy="1078155"/>
            <a:chOff x="313844" y="5489699"/>
            <a:chExt cx="1066895" cy="1078155"/>
          </a:xfrm>
          <a:solidFill>
            <a:schemeClr val="accent2">
              <a:lumMod val="75000"/>
            </a:schemeClr>
          </a:solidFill>
        </p:grpSpPr>
        <p:sp>
          <p:nvSpPr>
            <p:cNvPr id="17" name="Rectangle 16">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Rectangle 2">
            <a:extLst>
              <a:ext uri="{FF2B5EF4-FFF2-40B4-BE49-F238E27FC236}">
                <a16:creationId xmlns="" xmlns:a16="http://schemas.microsoft.com/office/drawing/2014/main" id="{E61F1660-9D53-4FDA-8A4F-56F9CC502191}"/>
              </a:ext>
            </a:extLst>
          </p:cNvPr>
          <p:cNvSpPr/>
          <p:nvPr/>
        </p:nvSpPr>
        <p:spPr>
          <a:xfrm>
            <a:off x="2714612" y="2285992"/>
            <a:ext cx="5622911" cy="646331"/>
          </a:xfrm>
          <a:prstGeom prst="rect">
            <a:avLst/>
          </a:prstGeom>
        </p:spPr>
        <p:txBody>
          <a:bodyPr wrap="square">
            <a:spAutoFit/>
          </a:bodyPr>
          <a:lstStyle/>
          <a:p>
            <a:pPr algn="ctr"/>
            <a:r>
              <a:rPr lang="en-US" sz="3600" b="1" dirty="0" smtClean="0">
                <a:solidFill>
                  <a:srgbClr val="ED7D31">
                    <a:lumMod val="75000"/>
                  </a:srgbClr>
                </a:solidFill>
              </a:rPr>
              <a:t>I/O and Bus Architecture</a:t>
            </a:r>
            <a:endParaRPr lang="en-US" sz="3600" b="1" dirty="0">
              <a:solidFill>
                <a:srgbClr val="ED7D31">
                  <a:lumMod val="75000"/>
                </a:srgbClr>
              </a:solidFill>
            </a:endParaRPr>
          </a:p>
        </p:txBody>
      </p:sp>
    </p:spTree>
    <p:extLst>
      <p:ext uri="{BB962C8B-B14F-4D97-AF65-F5344CB8AC3E}">
        <p14:creationId xmlns="" xmlns:p14="http://schemas.microsoft.com/office/powerpoint/2010/main" val="1300290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526" y="0"/>
            <a:ext cx="8391525" cy="762000"/>
          </a:xfrm>
        </p:spPr>
        <p:txBody>
          <a:bodyPr>
            <a:no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a:buNone/>
            </a:pPr>
            <a:r>
              <a:rPr lang="fi-FI" sz="2800" b="1" dirty="0">
                <a:solidFill>
                  <a:srgbClr val="C00000"/>
                </a:solidFill>
              </a:rPr>
              <a:t>Interrupt Handling </a:t>
            </a:r>
            <a:r>
              <a:rPr lang="fi-FI" sz="2800" b="1" dirty="0" smtClean="0">
                <a:solidFill>
                  <a:srgbClr val="C00000"/>
                </a:solidFill>
              </a:rPr>
              <a:t>Schemes Non-Nested </a:t>
            </a:r>
            <a:r>
              <a:rPr lang="fi-FI" sz="2800" b="1" dirty="0">
                <a:solidFill>
                  <a:srgbClr val="C00000"/>
                </a:solidFill>
              </a:rPr>
              <a:t>Interrupt Handler</a:t>
            </a:r>
          </a:p>
        </p:txBody>
      </p:sp>
      <p:sp>
        <p:nvSpPr>
          <p:cNvPr id="3" name="Text Placeholder 2"/>
          <p:cNvSpPr txBox="1">
            <a:spLocks noGrp="1"/>
          </p:cNvSpPr>
          <p:nvPr>
            <p:ph type="body" idx="4294967295"/>
          </p:nvPr>
        </p:nvSpPr>
        <p:spPr>
          <a:xfrm>
            <a:off x="318622" y="1143000"/>
            <a:ext cx="8229600" cy="4525963"/>
          </a:xfrm>
        </p:spPr>
        <p:txBody>
          <a:bodyPr/>
          <a:lstStyle>
            <a:defPPr marL="432000" marR="0" lvl="0" indent="-324000">
              <a:spcBef>
                <a:spcPts val="0"/>
              </a:spcBef>
              <a:spcAft>
                <a:spcPts val="1417"/>
              </a:spcAft>
              <a:buClr>
                <a:srgbClr val="FF6309"/>
              </a:buClr>
              <a:buSzPct val="45000"/>
              <a:buFont typeface="StarSymbol"/>
              <a:buNone/>
              <a:defRPr lang="fi-FI" sz="3200" b="0" i="0" u="none" strike="noStrike">
                <a:ln>
                  <a:noFill/>
                </a:ln>
                <a:latin typeface="Arial" pitchFamily="18"/>
                <a:ea typeface="DejaVu Sans" pitchFamily="2"/>
                <a:cs typeface="DejaVu Sans" pitchFamily="2"/>
              </a:defRPr>
            </a:defPPr>
            <a:lvl1pPr marL="432000" marR="0" lvl="0" indent="-324000">
              <a:spcBef>
                <a:spcPts val="0"/>
              </a:spcBef>
              <a:spcAft>
                <a:spcPts val="1417"/>
              </a:spcAft>
              <a:buClr>
                <a:srgbClr val="FF6309"/>
              </a:buClr>
              <a:buSzPct val="45000"/>
              <a:buFont typeface="StarSymbol"/>
              <a:buChar char=""/>
              <a:defRPr lang="fi-FI" sz="3200" b="0" i="0" u="none" strike="noStrike">
                <a:ln>
                  <a:noFill/>
                </a:ln>
                <a:latin typeface="Arial" pitchFamily="18"/>
                <a:ea typeface="DejaVu Sans" pitchFamily="2"/>
                <a:cs typeface="DejaVu Sans" pitchFamily="2"/>
              </a:defRPr>
            </a:lvl1pPr>
            <a:lvl2pPr marL="864000" marR="0" lvl="1" indent="-288000">
              <a:spcBef>
                <a:spcPts val="0"/>
              </a:spcBef>
              <a:spcAft>
                <a:spcPts val="1134"/>
              </a:spcAft>
              <a:buClr>
                <a:srgbClr val="FF6309"/>
              </a:buClr>
              <a:buSzPct val="45000"/>
              <a:buFont typeface="StarSymbol"/>
              <a:buChar char=""/>
              <a:defRPr lang="fi-FI" sz="2800" b="0" i="0" u="none" strike="noStrike">
                <a:ln>
                  <a:noFill/>
                </a:ln>
                <a:latin typeface="Arial" pitchFamily="18"/>
                <a:ea typeface="DejaVu Sans" pitchFamily="2"/>
                <a:cs typeface="DejaVu Sans" pitchFamily="2"/>
              </a:defRPr>
            </a:lvl2pPr>
            <a:lvl3pPr marL="1296000" marR="0" lvl="2" indent="-216000">
              <a:spcBef>
                <a:spcPts val="0"/>
              </a:spcBef>
              <a:spcAft>
                <a:spcPts val="850"/>
              </a:spcAft>
              <a:buClr>
                <a:srgbClr val="FF6309"/>
              </a:buClr>
              <a:buSzPct val="45000"/>
              <a:buFont typeface="StarSymbol"/>
              <a:buChar char=""/>
              <a:defRPr lang="fi-FI" sz="2400" b="0" i="0" u="none" strike="noStrike">
                <a:ln>
                  <a:noFill/>
                </a:ln>
                <a:latin typeface="Arial" pitchFamily="18"/>
                <a:ea typeface="DejaVu Sans" pitchFamily="2"/>
                <a:cs typeface="DejaVu Sans" pitchFamily="2"/>
              </a:defRPr>
            </a:lvl3pPr>
            <a:lvl4pPr marL="1728000" marR="0" lvl="3" indent="-216000">
              <a:spcBef>
                <a:spcPts val="0"/>
              </a:spcBef>
              <a:spcAft>
                <a:spcPts val="567"/>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4pPr>
            <a:lvl5pPr marL="2160000" marR="0" lvl="4"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5pPr>
            <a:lvl6pPr marL="2592000" marR="0" lvl="5"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6pPr>
            <a:lvl7pPr marL="3024000" marR="0" lvl="6"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7pPr>
            <a:lvl8pPr marL="3456000" marR="0" lvl="7"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8pPr>
            <a:lvl9pPr marL="3887999" marR="0" lvl="8"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9pPr>
          </a:lstStyle>
          <a:p>
            <a:pPr lvl="0"/>
            <a:r>
              <a:rPr lang="fi-FI" dirty="0">
                <a:solidFill>
                  <a:srgbClr val="002060"/>
                </a:solidFill>
              </a:rPr>
              <a:t>Various stages in a NNIH –</a:t>
            </a:r>
          </a:p>
          <a:p>
            <a:pPr lvl="1"/>
            <a:r>
              <a:rPr lang="fi-FI" dirty="0">
                <a:solidFill>
                  <a:srgbClr val="002060"/>
                </a:solidFill>
              </a:rPr>
              <a:t>Enable Interrupts</a:t>
            </a:r>
          </a:p>
          <a:p>
            <a:pPr lvl="2"/>
            <a:r>
              <a:rPr lang="fi-FI" dirty="0">
                <a:solidFill>
                  <a:srgbClr val="002060"/>
                </a:solidFill>
              </a:rPr>
              <a:t>spsr ← spsr_{interrupt request mode}</a:t>
            </a:r>
          </a:p>
          <a:p>
            <a:pPr lvl="2"/>
            <a:r>
              <a:rPr lang="fi-FI" dirty="0">
                <a:solidFill>
                  <a:srgbClr val="002060"/>
                </a:solidFill>
              </a:rPr>
              <a:t>pc is restored</a:t>
            </a:r>
          </a:p>
        </p:txBody>
      </p:sp>
      <p:pic>
        <p:nvPicPr>
          <p:cNvPr id="4" name="Picture 3"/>
          <p:cNvPicPr>
            <a:picLocks noChangeAspect="1"/>
          </p:cNvPicPr>
          <p:nvPr/>
        </p:nvPicPr>
        <p:blipFill>
          <a:blip r:embed="rId3">
            <a:lum/>
            <a:alphaModFix/>
          </a:blip>
          <a:srcRect/>
          <a:stretch>
            <a:fillRect/>
          </a:stretch>
        </p:blipFill>
        <p:spPr>
          <a:xfrm>
            <a:off x="671716" y="4147636"/>
            <a:ext cx="7523413" cy="1777278"/>
          </a:xfrm>
          <a:prstGeom prst="rect">
            <a:avLst/>
          </a:prstGeom>
          <a:noFill/>
          <a:ln>
            <a:noFill/>
          </a:ln>
        </p:spPr>
      </p:pic>
      <p:cxnSp>
        <p:nvCxnSpPr>
          <p:cNvPr id="5" name="Straight Connector 4"/>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descr="PESIT-NEW-LOGO"/>
          <p:cNvPicPr/>
          <p:nvPr/>
        </p:nvPicPr>
        <p:blipFill>
          <a:blip r:embed="rId4"/>
          <a:srcRect/>
          <a:stretch>
            <a:fillRect/>
          </a:stretch>
        </p:blipFill>
        <p:spPr bwMode="auto">
          <a:xfrm>
            <a:off x="8489950" y="0"/>
            <a:ext cx="654050" cy="762000"/>
          </a:xfrm>
          <a:prstGeom prst="rect">
            <a:avLst/>
          </a:prstGeom>
          <a:noFill/>
          <a:ln w="9525">
            <a:noFill/>
            <a:miter lim="800000"/>
            <a:headEnd/>
            <a:tailEnd/>
          </a:ln>
        </p:spPr>
      </p:pic>
    </p:spTree>
    <p:extLst>
      <p:ext uri="{BB962C8B-B14F-4D97-AF65-F5344CB8AC3E}">
        <p14:creationId xmlns:p14="http://schemas.microsoft.com/office/powerpoint/2010/main" xmlns="" val="1974729085"/>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0"/>
            <a:ext cx="8382000" cy="762000"/>
          </a:xfrm>
        </p:spPr>
        <p:txBody>
          <a:bodyPr>
            <a:no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a:buNone/>
            </a:pPr>
            <a:r>
              <a:rPr lang="fi-FI" sz="2400" b="1" dirty="0">
                <a:solidFill>
                  <a:srgbClr val="C00000"/>
                </a:solidFill>
              </a:rPr>
              <a:t>Interrupt Handling </a:t>
            </a:r>
            <a:r>
              <a:rPr lang="fi-FI" sz="2400" b="1" dirty="0" smtClean="0">
                <a:solidFill>
                  <a:srgbClr val="C00000"/>
                </a:solidFill>
              </a:rPr>
              <a:t>Schemes Non-Nested </a:t>
            </a:r>
            <a:r>
              <a:rPr lang="fi-FI" sz="2400" b="1" dirty="0">
                <a:solidFill>
                  <a:srgbClr val="C00000"/>
                </a:solidFill>
              </a:rPr>
              <a:t>Interrupt Handler</a:t>
            </a:r>
          </a:p>
        </p:txBody>
      </p:sp>
      <p:pic>
        <p:nvPicPr>
          <p:cNvPr id="3" name="Picture 2"/>
          <p:cNvPicPr>
            <a:picLocks noChangeAspect="1"/>
          </p:cNvPicPr>
          <p:nvPr/>
        </p:nvPicPr>
        <p:blipFill>
          <a:blip r:embed="rId3">
            <a:lum/>
            <a:alphaModFix/>
          </a:blip>
          <a:srcRect/>
          <a:stretch>
            <a:fillRect/>
          </a:stretch>
        </p:blipFill>
        <p:spPr>
          <a:xfrm>
            <a:off x="2322431" y="1244290"/>
            <a:ext cx="4561920" cy="5455284"/>
          </a:xfrm>
          <a:prstGeom prst="rect">
            <a:avLst/>
          </a:prstGeom>
          <a:noFill/>
          <a:ln>
            <a:noFill/>
          </a:ln>
        </p:spPr>
      </p:pic>
      <p:cxnSp>
        <p:nvCxnSpPr>
          <p:cNvPr id="4" name="Straight Connector 3"/>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descr="PESIT-NEW-LOGO"/>
          <p:cNvPicPr/>
          <p:nvPr/>
        </p:nvPicPr>
        <p:blipFill>
          <a:blip r:embed="rId4"/>
          <a:srcRect/>
          <a:stretch>
            <a:fillRect/>
          </a:stretch>
        </p:blipFill>
        <p:spPr bwMode="auto">
          <a:xfrm>
            <a:off x="8489950" y="0"/>
            <a:ext cx="654050" cy="762000"/>
          </a:xfrm>
          <a:prstGeom prst="rect">
            <a:avLst/>
          </a:prstGeom>
          <a:noFill/>
          <a:ln w="9525">
            <a:noFill/>
            <a:miter lim="800000"/>
            <a:headEnd/>
            <a:tailEnd/>
          </a:ln>
        </p:spPr>
      </p:pic>
    </p:spTree>
    <p:extLst>
      <p:ext uri="{BB962C8B-B14F-4D97-AF65-F5344CB8AC3E}">
        <p14:creationId xmlns:p14="http://schemas.microsoft.com/office/powerpoint/2010/main" xmlns="" val="2829289797"/>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358214" y="0"/>
            <a:ext cx="642942" cy="963425"/>
          </a:xfrm>
          <a:prstGeom prst="rect">
            <a:avLst/>
          </a:prstGeom>
        </p:spPr>
      </p:pic>
      <p:sp>
        <p:nvSpPr>
          <p:cNvPr id="4" name="TextBox 3">
            <a:extLst>
              <a:ext uri="{FF2B5EF4-FFF2-40B4-BE49-F238E27FC236}">
                <a16:creationId xmlns:a16="http://schemas.microsoft.com/office/drawing/2014/main" xmlns="" id="{4A72FDE5-A773-4707-B367-EBCED21FCE84}"/>
              </a:ext>
            </a:extLst>
          </p:cNvPr>
          <p:cNvSpPr txBox="1"/>
          <p:nvPr/>
        </p:nvSpPr>
        <p:spPr>
          <a:xfrm>
            <a:off x="0" y="285728"/>
            <a:ext cx="5786446" cy="461665"/>
          </a:xfrm>
          <a:prstGeom prst="rect">
            <a:avLst/>
          </a:prstGeom>
          <a:noFill/>
        </p:spPr>
        <p:txBody>
          <a:bodyPr wrap="square">
            <a:spAutoFit/>
          </a:bodyPr>
          <a:lstStyle/>
          <a:p>
            <a:pPr>
              <a:lnSpc>
                <a:spcPct val="100000"/>
              </a:lnSpc>
            </a:pPr>
            <a:r>
              <a:rPr lang="en-US" sz="2400" b="1" dirty="0" smtClean="0">
                <a:solidFill>
                  <a:srgbClr val="ED7D31">
                    <a:lumMod val="75000"/>
                  </a:srgbClr>
                </a:solidFill>
              </a:rPr>
              <a:t>Accessing I/O Devices – </a:t>
            </a:r>
            <a:r>
              <a:rPr lang="en-US" sz="2400" b="1" dirty="0" smtClean="0">
                <a:solidFill>
                  <a:srgbClr val="002060"/>
                </a:solidFill>
              </a:rPr>
              <a:t>Polling Technique</a:t>
            </a:r>
            <a:endParaRPr lang="en-IN" sz="2400" b="1" dirty="0">
              <a:solidFill>
                <a:srgbClr val="C00000"/>
              </a:solidFill>
            </a:endParaRPr>
          </a:p>
        </p:txBody>
      </p:sp>
      <p:cxnSp>
        <p:nvCxnSpPr>
          <p:cNvPr id="5" name="Straight Connector 4">
            <a:extLst>
              <a:ext uri="{FF2B5EF4-FFF2-40B4-BE49-F238E27FC236}">
                <a16:creationId xmlns:a16="http://schemas.microsoft.com/office/drawing/2014/main" xmlns="" id="{A4293697-6E2C-4331-B4E1-C58B355192F4}"/>
              </a:ext>
            </a:extLst>
          </p:cNvPr>
          <p:cNvCxnSpPr>
            <a:cxnSpLocks/>
          </p:cNvCxnSpPr>
          <p:nvPr/>
        </p:nvCxnSpPr>
        <p:spPr>
          <a:xfrm flipV="1">
            <a:off x="0" y="928670"/>
            <a:ext cx="7580704" cy="30598"/>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85720" y="1357298"/>
            <a:ext cx="8143932" cy="1569660"/>
          </a:xfrm>
          <a:prstGeom prst="rect">
            <a:avLst/>
          </a:prstGeom>
        </p:spPr>
        <p:txBody>
          <a:bodyPr wrap="square">
            <a:spAutoFit/>
          </a:bodyPr>
          <a:lstStyle/>
          <a:p>
            <a:pPr marL="457200" indent="-457200" fontAlgn="base">
              <a:buFont typeface="Arial" pitchFamily="34" charset="0"/>
              <a:buChar char="•"/>
            </a:pPr>
            <a:r>
              <a:rPr lang="en-IN" sz="2400" dirty="0" smtClean="0">
                <a:solidFill>
                  <a:srgbClr val="002060"/>
                </a:solidFill>
              </a:rPr>
              <a:t>Each device can have a status bit whether the device has interrupted?</a:t>
            </a:r>
          </a:p>
          <a:p>
            <a:pPr marL="457200" indent="-457200" fontAlgn="base">
              <a:buFont typeface="Arial" pitchFamily="34" charset="0"/>
              <a:buChar char="•"/>
            </a:pPr>
            <a:r>
              <a:rPr lang="en-IN" sz="2400" dirty="0" smtClean="0">
                <a:solidFill>
                  <a:srgbClr val="002060"/>
                </a:solidFill>
              </a:rPr>
              <a:t>CPU can poll the status bit to check for the device which has </a:t>
            </a:r>
            <a:r>
              <a:rPr lang="en-IN" sz="2400" dirty="0" err="1" smtClean="0">
                <a:solidFill>
                  <a:srgbClr val="002060"/>
                </a:solidFill>
              </a:rPr>
              <a:t>inetrrupted</a:t>
            </a:r>
            <a:r>
              <a:rPr lang="en-IN" sz="2400" dirty="0" smtClean="0">
                <a:solidFill>
                  <a:srgbClr val="002060"/>
                </a:solidFill>
              </a:rPr>
              <a:t>.</a:t>
            </a:r>
          </a:p>
        </p:txBody>
      </p:sp>
      <p:pic>
        <p:nvPicPr>
          <p:cNvPr id="6146" name="Picture 2"/>
          <p:cNvPicPr>
            <a:picLocks noChangeAspect="1" noChangeArrowheads="1"/>
          </p:cNvPicPr>
          <p:nvPr/>
        </p:nvPicPr>
        <p:blipFill>
          <a:blip r:embed="rId3"/>
          <a:srcRect/>
          <a:stretch>
            <a:fillRect/>
          </a:stretch>
        </p:blipFill>
        <p:spPr bwMode="auto">
          <a:xfrm>
            <a:off x="285720" y="4786322"/>
            <a:ext cx="3571900" cy="1859345"/>
          </a:xfrm>
          <a:prstGeom prst="rect">
            <a:avLst/>
          </a:prstGeom>
          <a:noFill/>
          <a:ln w="9525">
            <a:noFill/>
            <a:miter lim="800000"/>
            <a:headEnd/>
            <a:tailEnd/>
          </a:ln>
          <a:effectLst/>
        </p:spPr>
      </p:pic>
      <p:pic>
        <p:nvPicPr>
          <p:cNvPr id="6148" name="Picture 4" descr="Computer Science Organization | Bus"/>
          <p:cNvPicPr>
            <a:picLocks noChangeAspect="1" noChangeArrowheads="1"/>
          </p:cNvPicPr>
          <p:nvPr/>
        </p:nvPicPr>
        <p:blipFill>
          <a:blip r:embed="rId4"/>
          <a:srcRect/>
          <a:stretch>
            <a:fillRect/>
          </a:stretch>
        </p:blipFill>
        <p:spPr bwMode="auto">
          <a:xfrm>
            <a:off x="285720" y="2928934"/>
            <a:ext cx="3500462" cy="1857388"/>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358214" y="0"/>
            <a:ext cx="642942" cy="963425"/>
          </a:xfrm>
          <a:prstGeom prst="rect">
            <a:avLst/>
          </a:prstGeom>
        </p:spPr>
      </p:pic>
      <p:sp>
        <p:nvSpPr>
          <p:cNvPr id="4" name="TextBox 3">
            <a:extLst>
              <a:ext uri="{FF2B5EF4-FFF2-40B4-BE49-F238E27FC236}">
                <a16:creationId xmlns:a16="http://schemas.microsoft.com/office/drawing/2014/main" xmlns="" id="{4A72FDE5-A773-4707-B367-EBCED21FCE84}"/>
              </a:ext>
            </a:extLst>
          </p:cNvPr>
          <p:cNvSpPr txBox="1"/>
          <p:nvPr/>
        </p:nvSpPr>
        <p:spPr>
          <a:xfrm>
            <a:off x="0" y="285728"/>
            <a:ext cx="7143768" cy="461665"/>
          </a:xfrm>
          <a:prstGeom prst="rect">
            <a:avLst/>
          </a:prstGeom>
          <a:noFill/>
        </p:spPr>
        <p:txBody>
          <a:bodyPr wrap="square">
            <a:spAutoFit/>
          </a:bodyPr>
          <a:lstStyle/>
          <a:p>
            <a:pPr>
              <a:lnSpc>
                <a:spcPct val="100000"/>
              </a:lnSpc>
            </a:pPr>
            <a:r>
              <a:rPr lang="en-US" sz="2400" b="1" dirty="0" smtClean="0">
                <a:solidFill>
                  <a:srgbClr val="ED7D31">
                    <a:lumMod val="75000"/>
                  </a:srgbClr>
                </a:solidFill>
              </a:rPr>
              <a:t>Accessing I/O Devices – </a:t>
            </a:r>
            <a:r>
              <a:rPr lang="en-US" sz="2400" b="1" dirty="0" smtClean="0">
                <a:solidFill>
                  <a:srgbClr val="002060"/>
                </a:solidFill>
              </a:rPr>
              <a:t>Daisy Chain  Technique</a:t>
            </a:r>
            <a:endParaRPr lang="en-IN" sz="2400" b="1" dirty="0">
              <a:solidFill>
                <a:srgbClr val="C00000"/>
              </a:solidFill>
            </a:endParaRPr>
          </a:p>
        </p:txBody>
      </p:sp>
      <p:cxnSp>
        <p:nvCxnSpPr>
          <p:cNvPr id="5" name="Straight Connector 4">
            <a:extLst>
              <a:ext uri="{FF2B5EF4-FFF2-40B4-BE49-F238E27FC236}">
                <a16:creationId xmlns:a16="http://schemas.microsoft.com/office/drawing/2014/main" xmlns="" id="{A4293697-6E2C-4331-B4E1-C58B355192F4}"/>
              </a:ext>
            </a:extLst>
          </p:cNvPr>
          <p:cNvCxnSpPr>
            <a:cxnSpLocks/>
          </p:cNvCxnSpPr>
          <p:nvPr/>
        </p:nvCxnSpPr>
        <p:spPr>
          <a:xfrm flipV="1">
            <a:off x="0" y="928670"/>
            <a:ext cx="7580704" cy="30598"/>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14282" y="1000108"/>
            <a:ext cx="8143932" cy="2862322"/>
          </a:xfrm>
          <a:prstGeom prst="rect">
            <a:avLst/>
          </a:prstGeom>
        </p:spPr>
        <p:txBody>
          <a:bodyPr wrap="square">
            <a:spAutoFit/>
          </a:bodyPr>
          <a:lstStyle/>
          <a:p>
            <a:pPr marL="457200" indent="-457200" fontAlgn="base">
              <a:buFont typeface="Arial" pitchFamily="34" charset="0"/>
              <a:buChar char="•"/>
            </a:pPr>
            <a:r>
              <a:rPr lang="en-IN" sz="2000" dirty="0" smtClean="0">
                <a:solidFill>
                  <a:srgbClr val="002060"/>
                </a:solidFill>
              </a:rPr>
              <a:t>In Daisy chain technique, INTR line is common to all the devices.</a:t>
            </a:r>
          </a:p>
          <a:p>
            <a:pPr marL="457200" indent="-457200" fontAlgn="base">
              <a:buFont typeface="Arial" pitchFamily="34" charset="0"/>
              <a:buChar char="•"/>
            </a:pPr>
            <a:r>
              <a:rPr lang="en-IN" sz="2000" dirty="0" smtClean="0">
                <a:solidFill>
                  <a:srgbClr val="002060"/>
                </a:solidFill>
              </a:rPr>
              <a:t>INTA line is connected in a daisy chain fashion [ as shown].</a:t>
            </a:r>
          </a:p>
          <a:p>
            <a:pPr marL="457200" indent="-457200" fontAlgn="base">
              <a:buFont typeface="Arial" pitchFamily="34" charset="0"/>
              <a:buChar char="•"/>
            </a:pPr>
            <a:r>
              <a:rPr lang="en-IN" sz="2000" dirty="0" smtClean="0">
                <a:solidFill>
                  <a:srgbClr val="002060"/>
                </a:solidFill>
              </a:rPr>
              <a:t>This allows to propagate serially through the devices.</a:t>
            </a:r>
          </a:p>
          <a:p>
            <a:pPr marL="457200" indent="-457200" fontAlgn="base">
              <a:buFont typeface="Arial" pitchFamily="34" charset="0"/>
              <a:buChar char="•"/>
            </a:pPr>
            <a:r>
              <a:rPr lang="en-IN" sz="2000" dirty="0" smtClean="0">
                <a:solidFill>
                  <a:srgbClr val="002060"/>
                </a:solidFill>
              </a:rPr>
              <a:t>A device when it receives INTA, passes the signal to the next device only if it has not interrupted.</a:t>
            </a:r>
          </a:p>
          <a:p>
            <a:pPr marL="457200" indent="-457200" fontAlgn="base">
              <a:buFont typeface="Arial" pitchFamily="34" charset="0"/>
              <a:buChar char="•"/>
            </a:pPr>
            <a:r>
              <a:rPr lang="en-IN" sz="2000" dirty="0" smtClean="0">
                <a:solidFill>
                  <a:srgbClr val="002060"/>
                </a:solidFill>
              </a:rPr>
              <a:t>Else, it stops the propagation of INTA and puts the identifying code on the data bus.</a:t>
            </a:r>
          </a:p>
          <a:p>
            <a:pPr marL="457200" indent="-457200" fontAlgn="base">
              <a:buFont typeface="Arial" pitchFamily="34" charset="0"/>
              <a:buChar char="•"/>
            </a:pPr>
            <a:r>
              <a:rPr lang="en-IN" sz="2000" dirty="0" smtClean="0">
                <a:solidFill>
                  <a:srgbClr val="002060"/>
                </a:solidFill>
              </a:rPr>
              <a:t>Thus the device that is electrically closest to the CPU will have the highest priority.</a:t>
            </a:r>
          </a:p>
        </p:txBody>
      </p:sp>
      <p:pic>
        <p:nvPicPr>
          <p:cNvPr id="7171" name="Picture 3"/>
          <p:cNvPicPr>
            <a:picLocks noChangeAspect="1" noChangeArrowheads="1"/>
          </p:cNvPicPr>
          <p:nvPr/>
        </p:nvPicPr>
        <p:blipFill>
          <a:blip r:embed="rId3"/>
          <a:srcRect/>
          <a:stretch>
            <a:fillRect/>
          </a:stretch>
        </p:blipFill>
        <p:spPr bwMode="auto">
          <a:xfrm>
            <a:off x="428596" y="3857628"/>
            <a:ext cx="4648200" cy="2533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526" y="0"/>
            <a:ext cx="8391525" cy="762000"/>
          </a:xfrm>
        </p:spPr>
        <p:txBody>
          <a:bodyPr>
            <a:no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a:buNone/>
            </a:pPr>
            <a:r>
              <a:rPr lang="fi-FI" sz="2800" b="1" dirty="0" smtClean="0">
                <a:solidFill>
                  <a:srgbClr val="C00000"/>
                </a:solidFill>
              </a:rPr>
              <a:t>2.     Direct Memory Access(DMA) Controller</a:t>
            </a:r>
            <a:endParaRPr lang="fi-FI" sz="2800" b="1" dirty="0">
              <a:solidFill>
                <a:srgbClr val="C00000"/>
              </a:solidFill>
            </a:endParaRPr>
          </a:p>
        </p:txBody>
      </p:sp>
      <p:sp>
        <p:nvSpPr>
          <p:cNvPr id="3" name="Text Placeholder 2"/>
          <p:cNvSpPr txBox="1">
            <a:spLocks noGrp="1"/>
          </p:cNvSpPr>
          <p:nvPr>
            <p:ph type="body" idx="4294967295"/>
          </p:nvPr>
        </p:nvSpPr>
        <p:spPr>
          <a:xfrm>
            <a:off x="318622" y="914400"/>
            <a:ext cx="8229600" cy="5943600"/>
          </a:xfrm>
        </p:spPr>
        <p:txBody>
          <a:bodyPr>
            <a:normAutofit/>
          </a:bodyPr>
          <a:lstStyle>
            <a:defPPr marL="432000" marR="0" lvl="0" indent="-324000">
              <a:spcBef>
                <a:spcPts val="0"/>
              </a:spcBef>
              <a:spcAft>
                <a:spcPts val="1417"/>
              </a:spcAft>
              <a:buClr>
                <a:srgbClr val="FF6309"/>
              </a:buClr>
              <a:buSzPct val="45000"/>
              <a:buFont typeface="StarSymbol"/>
              <a:buNone/>
              <a:defRPr lang="fi-FI" sz="3200" b="0" i="0" u="none" strike="noStrike">
                <a:ln>
                  <a:noFill/>
                </a:ln>
                <a:latin typeface="Arial" pitchFamily="18"/>
                <a:ea typeface="DejaVu Sans" pitchFamily="2"/>
                <a:cs typeface="DejaVu Sans" pitchFamily="2"/>
              </a:defRPr>
            </a:defPPr>
            <a:lvl1pPr marL="432000" marR="0" lvl="0" indent="-324000">
              <a:spcBef>
                <a:spcPts val="0"/>
              </a:spcBef>
              <a:spcAft>
                <a:spcPts val="1417"/>
              </a:spcAft>
              <a:buClr>
                <a:srgbClr val="FF6309"/>
              </a:buClr>
              <a:buSzPct val="45000"/>
              <a:buFont typeface="StarSymbol"/>
              <a:buChar char=""/>
              <a:defRPr lang="fi-FI" sz="3200" b="0" i="0" u="none" strike="noStrike">
                <a:ln>
                  <a:noFill/>
                </a:ln>
                <a:latin typeface="Arial" pitchFamily="18"/>
                <a:ea typeface="DejaVu Sans" pitchFamily="2"/>
                <a:cs typeface="DejaVu Sans" pitchFamily="2"/>
              </a:defRPr>
            </a:lvl1pPr>
            <a:lvl2pPr marL="864000" marR="0" lvl="1" indent="-288000">
              <a:spcBef>
                <a:spcPts val="0"/>
              </a:spcBef>
              <a:spcAft>
                <a:spcPts val="1134"/>
              </a:spcAft>
              <a:buClr>
                <a:srgbClr val="FF6309"/>
              </a:buClr>
              <a:buSzPct val="45000"/>
              <a:buFont typeface="StarSymbol"/>
              <a:buChar char=""/>
              <a:defRPr lang="fi-FI" sz="2800" b="0" i="0" u="none" strike="noStrike">
                <a:ln>
                  <a:noFill/>
                </a:ln>
                <a:latin typeface="Arial" pitchFamily="18"/>
                <a:ea typeface="DejaVu Sans" pitchFamily="2"/>
                <a:cs typeface="DejaVu Sans" pitchFamily="2"/>
              </a:defRPr>
            </a:lvl2pPr>
            <a:lvl3pPr marL="1296000" marR="0" lvl="2" indent="-216000">
              <a:spcBef>
                <a:spcPts val="0"/>
              </a:spcBef>
              <a:spcAft>
                <a:spcPts val="850"/>
              </a:spcAft>
              <a:buClr>
                <a:srgbClr val="FF6309"/>
              </a:buClr>
              <a:buSzPct val="45000"/>
              <a:buFont typeface="StarSymbol"/>
              <a:buChar char=""/>
              <a:defRPr lang="fi-FI" sz="2400" b="0" i="0" u="none" strike="noStrike">
                <a:ln>
                  <a:noFill/>
                </a:ln>
                <a:latin typeface="Arial" pitchFamily="18"/>
                <a:ea typeface="DejaVu Sans" pitchFamily="2"/>
                <a:cs typeface="DejaVu Sans" pitchFamily="2"/>
              </a:defRPr>
            </a:lvl3pPr>
            <a:lvl4pPr marL="1728000" marR="0" lvl="3" indent="-216000">
              <a:spcBef>
                <a:spcPts val="0"/>
              </a:spcBef>
              <a:spcAft>
                <a:spcPts val="567"/>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4pPr>
            <a:lvl5pPr marL="2160000" marR="0" lvl="4"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5pPr>
            <a:lvl6pPr marL="2592000" marR="0" lvl="5"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6pPr>
            <a:lvl7pPr marL="3024000" marR="0" lvl="6"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7pPr>
            <a:lvl8pPr marL="3456000" marR="0" lvl="7"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8pPr>
            <a:lvl9pPr marL="3887999" marR="0" lvl="8"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9pPr>
          </a:lstStyle>
          <a:p>
            <a:pPr fontAlgn="base"/>
            <a:r>
              <a:rPr lang="en-US" sz="2000" b="1" dirty="0" smtClean="0">
                <a:solidFill>
                  <a:srgbClr val="002060"/>
                </a:solidFill>
              </a:rPr>
              <a:t>What is actually DMA?</a:t>
            </a:r>
            <a:endParaRPr lang="en-US" sz="2000" dirty="0" smtClean="0">
              <a:solidFill>
                <a:srgbClr val="002060"/>
              </a:solidFill>
            </a:endParaRPr>
          </a:p>
          <a:p>
            <a:pPr lvl="1" fontAlgn="base"/>
            <a:r>
              <a:rPr lang="en-US" sz="1600" dirty="0" smtClean="0">
                <a:solidFill>
                  <a:srgbClr val="002060"/>
                </a:solidFill>
              </a:rPr>
              <a:t>The direct memory access is a system where the samples are saved in the memory of the system while the processor does something else.</a:t>
            </a:r>
          </a:p>
          <a:p>
            <a:pPr fontAlgn="base"/>
            <a:r>
              <a:rPr lang="en-US" sz="2000" b="1" dirty="0" smtClean="0">
                <a:solidFill>
                  <a:srgbClr val="002060"/>
                </a:solidFill>
              </a:rPr>
              <a:t>Why we need DMA?</a:t>
            </a:r>
            <a:endParaRPr lang="en-US" sz="2000" dirty="0" smtClean="0">
              <a:solidFill>
                <a:srgbClr val="002060"/>
              </a:solidFill>
            </a:endParaRPr>
          </a:p>
          <a:p>
            <a:pPr lvl="1" fontAlgn="base"/>
            <a:r>
              <a:rPr lang="en-US" sz="1600" dirty="0" smtClean="0">
                <a:solidFill>
                  <a:srgbClr val="002060"/>
                </a:solidFill>
              </a:rPr>
              <a:t>The assumption about the I/O machines like keyboards, mouse, and printer etc. are genuinely very slow when compared with the central processing unit (CPU). </a:t>
            </a:r>
          </a:p>
          <a:p>
            <a:pPr lvl="1" fontAlgn="base"/>
            <a:r>
              <a:rPr lang="en-US" sz="1600" dirty="0" smtClean="0">
                <a:solidFill>
                  <a:srgbClr val="002060"/>
                </a:solidFill>
              </a:rPr>
              <a:t>To overcome this issue an interrupt handler was used and the I/O machine produces all the signals that the CPU produce, then the I/O machine can bypass the information alienates to central processing unit and hence increases the speed.</a:t>
            </a:r>
          </a:p>
          <a:p>
            <a:pPr lvl="1" fontAlgn="base"/>
            <a:endParaRPr lang="en-US" sz="1600" dirty="0" smtClean="0"/>
          </a:p>
          <a:p>
            <a:pPr fontAlgn="base"/>
            <a:endParaRPr lang="en-US" sz="2000" dirty="0" smtClean="0"/>
          </a:p>
          <a:p>
            <a:endParaRPr lang="en-US" sz="2000" dirty="0" smtClean="0">
              <a:solidFill>
                <a:srgbClr val="002060"/>
              </a:solidFill>
            </a:endParaRPr>
          </a:p>
        </p:txBody>
      </p:sp>
      <p:cxnSp>
        <p:nvCxnSpPr>
          <p:cNvPr id="5" name="Straight Connector 4"/>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descr="PESIT-NEW-LOGO"/>
          <p:cNvPicPr/>
          <p:nvPr/>
        </p:nvPicPr>
        <p:blipFill>
          <a:blip r:embed="rId3"/>
          <a:srcRect/>
          <a:stretch>
            <a:fillRect/>
          </a:stretch>
        </p:blipFill>
        <p:spPr bwMode="auto">
          <a:xfrm>
            <a:off x="8489950" y="0"/>
            <a:ext cx="654050" cy="762000"/>
          </a:xfrm>
          <a:prstGeom prst="rect">
            <a:avLst/>
          </a:prstGeom>
          <a:noFill/>
          <a:ln w="9525">
            <a:noFill/>
            <a:miter lim="800000"/>
            <a:headEnd/>
            <a:tailEnd/>
          </a:ln>
        </p:spPr>
      </p:pic>
      <p:pic>
        <p:nvPicPr>
          <p:cNvPr id="25602" name="Picture 2"/>
          <p:cNvPicPr>
            <a:picLocks noChangeAspect="1" noChangeArrowheads="1"/>
          </p:cNvPicPr>
          <p:nvPr/>
        </p:nvPicPr>
        <p:blipFill>
          <a:blip r:embed="rId4"/>
          <a:srcRect/>
          <a:stretch>
            <a:fillRect/>
          </a:stretch>
        </p:blipFill>
        <p:spPr bwMode="auto">
          <a:xfrm>
            <a:off x="2514600" y="4267200"/>
            <a:ext cx="3517877" cy="2209800"/>
          </a:xfrm>
          <a:prstGeom prst="rect">
            <a:avLst/>
          </a:prstGeom>
          <a:noFill/>
          <a:ln w="9525">
            <a:noFill/>
            <a:miter lim="800000"/>
            <a:headEnd/>
            <a:tailEnd/>
          </a:ln>
          <a:effectLst/>
        </p:spPr>
      </p:pic>
    </p:spTree>
    <p:extLst>
      <p:ext uri="{BB962C8B-B14F-4D97-AF65-F5344CB8AC3E}">
        <p14:creationId xmlns:p14="http://schemas.microsoft.com/office/powerpoint/2010/main" xmlns="" val="1974729085"/>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526" y="0"/>
            <a:ext cx="8391525" cy="762000"/>
          </a:xfrm>
        </p:spPr>
        <p:txBody>
          <a:bodyPr>
            <a:no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a:buNone/>
            </a:pPr>
            <a:r>
              <a:rPr lang="fi-FI" sz="2800" b="1" dirty="0" smtClean="0">
                <a:solidFill>
                  <a:srgbClr val="C00000"/>
                </a:solidFill>
              </a:rPr>
              <a:t>2.    Direct Memory Access(DMA) Controller</a:t>
            </a:r>
            <a:endParaRPr lang="fi-FI" sz="2800" b="1" dirty="0">
              <a:solidFill>
                <a:srgbClr val="C00000"/>
              </a:solidFill>
            </a:endParaRPr>
          </a:p>
        </p:txBody>
      </p:sp>
      <p:sp>
        <p:nvSpPr>
          <p:cNvPr id="3" name="Text Placeholder 2"/>
          <p:cNvSpPr txBox="1">
            <a:spLocks noGrp="1"/>
          </p:cNvSpPr>
          <p:nvPr>
            <p:ph type="body" idx="4294967295"/>
          </p:nvPr>
        </p:nvSpPr>
        <p:spPr>
          <a:xfrm>
            <a:off x="318622" y="914400"/>
            <a:ext cx="8229600" cy="5943600"/>
          </a:xfrm>
        </p:spPr>
        <p:txBody>
          <a:bodyPr>
            <a:normAutofit/>
          </a:bodyPr>
          <a:lstStyle>
            <a:defPPr marL="432000" marR="0" lvl="0" indent="-324000">
              <a:spcBef>
                <a:spcPts val="0"/>
              </a:spcBef>
              <a:spcAft>
                <a:spcPts val="1417"/>
              </a:spcAft>
              <a:buClr>
                <a:srgbClr val="FF6309"/>
              </a:buClr>
              <a:buSzPct val="45000"/>
              <a:buFont typeface="StarSymbol"/>
              <a:buNone/>
              <a:defRPr lang="fi-FI" sz="3200" b="0" i="0" u="none" strike="noStrike">
                <a:ln>
                  <a:noFill/>
                </a:ln>
                <a:latin typeface="Arial" pitchFamily="18"/>
                <a:ea typeface="DejaVu Sans" pitchFamily="2"/>
                <a:cs typeface="DejaVu Sans" pitchFamily="2"/>
              </a:defRPr>
            </a:defPPr>
            <a:lvl1pPr marL="432000" marR="0" lvl="0" indent="-324000">
              <a:spcBef>
                <a:spcPts val="0"/>
              </a:spcBef>
              <a:spcAft>
                <a:spcPts val="1417"/>
              </a:spcAft>
              <a:buClr>
                <a:srgbClr val="FF6309"/>
              </a:buClr>
              <a:buSzPct val="45000"/>
              <a:buFont typeface="StarSymbol"/>
              <a:buChar char=""/>
              <a:defRPr lang="fi-FI" sz="3200" b="0" i="0" u="none" strike="noStrike">
                <a:ln>
                  <a:noFill/>
                </a:ln>
                <a:latin typeface="Arial" pitchFamily="18"/>
                <a:ea typeface="DejaVu Sans" pitchFamily="2"/>
                <a:cs typeface="DejaVu Sans" pitchFamily="2"/>
              </a:defRPr>
            </a:lvl1pPr>
            <a:lvl2pPr marL="864000" marR="0" lvl="1" indent="-288000">
              <a:spcBef>
                <a:spcPts val="0"/>
              </a:spcBef>
              <a:spcAft>
                <a:spcPts val="1134"/>
              </a:spcAft>
              <a:buClr>
                <a:srgbClr val="FF6309"/>
              </a:buClr>
              <a:buSzPct val="45000"/>
              <a:buFont typeface="StarSymbol"/>
              <a:buChar char=""/>
              <a:defRPr lang="fi-FI" sz="2800" b="0" i="0" u="none" strike="noStrike">
                <a:ln>
                  <a:noFill/>
                </a:ln>
                <a:latin typeface="Arial" pitchFamily="18"/>
                <a:ea typeface="DejaVu Sans" pitchFamily="2"/>
                <a:cs typeface="DejaVu Sans" pitchFamily="2"/>
              </a:defRPr>
            </a:lvl2pPr>
            <a:lvl3pPr marL="1296000" marR="0" lvl="2" indent="-216000">
              <a:spcBef>
                <a:spcPts val="0"/>
              </a:spcBef>
              <a:spcAft>
                <a:spcPts val="850"/>
              </a:spcAft>
              <a:buClr>
                <a:srgbClr val="FF6309"/>
              </a:buClr>
              <a:buSzPct val="45000"/>
              <a:buFont typeface="StarSymbol"/>
              <a:buChar char=""/>
              <a:defRPr lang="fi-FI" sz="2400" b="0" i="0" u="none" strike="noStrike">
                <a:ln>
                  <a:noFill/>
                </a:ln>
                <a:latin typeface="Arial" pitchFamily="18"/>
                <a:ea typeface="DejaVu Sans" pitchFamily="2"/>
                <a:cs typeface="DejaVu Sans" pitchFamily="2"/>
              </a:defRPr>
            </a:lvl3pPr>
            <a:lvl4pPr marL="1728000" marR="0" lvl="3" indent="-216000">
              <a:spcBef>
                <a:spcPts val="0"/>
              </a:spcBef>
              <a:spcAft>
                <a:spcPts val="567"/>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4pPr>
            <a:lvl5pPr marL="2160000" marR="0" lvl="4"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5pPr>
            <a:lvl6pPr marL="2592000" marR="0" lvl="5"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6pPr>
            <a:lvl7pPr marL="3024000" marR="0" lvl="6"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7pPr>
            <a:lvl8pPr marL="3456000" marR="0" lvl="7"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8pPr>
            <a:lvl9pPr marL="3887999" marR="0" lvl="8"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9pPr>
          </a:lstStyle>
          <a:p>
            <a:pPr fontAlgn="base">
              <a:buClr>
                <a:srgbClr val="002060"/>
              </a:buClr>
              <a:buFont typeface="Wingdings" pitchFamily="2" charset="2"/>
              <a:buChar char="Ø"/>
            </a:pPr>
            <a:r>
              <a:rPr lang="en-US" sz="2000" b="1" dirty="0" smtClean="0">
                <a:solidFill>
                  <a:srgbClr val="002060"/>
                </a:solidFill>
              </a:rPr>
              <a:t>Cycle Stealing Process:  T</a:t>
            </a:r>
            <a:r>
              <a:rPr lang="en-US" sz="1600" dirty="0" smtClean="0">
                <a:solidFill>
                  <a:srgbClr val="002060"/>
                </a:solidFill>
              </a:rPr>
              <a:t>raditionally it is a method of accessing  RAM or bus without interfering with the CPU.</a:t>
            </a:r>
          </a:p>
          <a:p>
            <a:pPr fontAlgn="base">
              <a:buClr>
                <a:srgbClr val="002060"/>
              </a:buClr>
              <a:buFont typeface="Wingdings" pitchFamily="2" charset="2"/>
              <a:buChar char="Ø"/>
            </a:pPr>
            <a:r>
              <a:rPr lang="en-US" sz="1600" dirty="0" smtClean="0">
                <a:solidFill>
                  <a:srgbClr val="002060"/>
                </a:solidFill>
              </a:rPr>
              <a:t> DMA allows I/O controllers to read or write RAM without CPU intervention. </a:t>
            </a:r>
          </a:p>
          <a:p>
            <a:pPr fontAlgn="base">
              <a:buClr>
                <a:srgbClr val="002060"/>
              </a:buClr>
              <a:buFont typeface="Wingdings" pitchFamily="2" charset="2"/>
              <a:buChar char="Ø"/>
            </a:pPr>
            <a:r>
              <a:rPr lang="en-US" sz="1600" dirty="0" smtClean="0">
                <a:solidFill>
                  <a:srgbClr val="002060"/>
                </a:solidFill>
              </a:rPr>
              <a:t>Clever exploitation of specific CPU or bus timings can permit the CPU to run at full speed without any delay if external devices access memory not actively participating in the CPU's current activity and complete the operations before any possible CPU conflict. </a:t>
            </a:r>
          </a:p>
          <a:p>
            <a:pPr fontAlgn="base">
              <a:buClr>
                <a:srgbClr val="002060"/>
              </a:buClr>
              <a:buFont typeface="Wingdings" pitchFamily="2" charset="2"/>
              <a:buChar char="Ø"/>
            </a:pPr>
            <a:r>
              <a:rPr lang="en-US" sz="1600" dirty="0" smtClean="0">
                <a:solidFill>
                  <a:srgbClr val="002060"/>
                </a:solidFill>
              </a:rPr>
              <a:t>Such systems are nearly dual-port RAM without the expense of high speed RAM. </a:t>
            </a:r>
          </a:p>
          <a:p>
            <a:pPr fontAlgn="base">
              <a:buClr>
                <a:srgbClr val="002060"/>
              </a:buClr>
              <a:buFont typeface="Wingdings" pitchFamily="2" charset="2"/>
              <a:buChar char="Ø"/>
            </a:pPr>
            <a:r>
              <a:rPr lang="en-US" sz="1600" dirty="0" smtClean="0">
                <a:solidFill>
                  <a:srgbClr val="002060"/>
                </a:solidFill>
              </a:rPr>
              <a:t>Most systems halt the CPU during the </a:t>
            </a:r>
            <a:r>
              <a:rPr lang="en-US" sz="1600" b="1" dirty="0" smtClean="0">
                <a:solidFill>
                  <a:srgbClr val="002060"/>
                </a:solidFill>
              </a:rPr>
              <a:t>steal</a:t>
            </a:r>
            <a:r>
              <a:rPr lang="en-US" sz="1600" dirty="0" smtClean="0">
                <a:solidFill>
                  <a:srgbClr val="002060"/>
                </a:solidFill>
              </a:rPr>
              <a:t>, essentially making it a form of DMA by another name</a:t>
            </a:r>
          </a:p>
          <a:p>
            <a:pPr lvl="1" fontAlgn="base"/>
            <a:endParaRPr lang="en-US" sz="1600" dirty="0" smtClean="0"/>
          </a:p>
          <a:p>
            <a:pPr fontAlgn="base"/>
            <a:endParaRPr lang="en-US" sz="2000" dirty="0" smtClean="0"/>
          </a:p>
          <a:p>
            <a:endParaRPr lang="en-US" sz="2000" dirty="0" smtClean="0">
              <a:solidFill>
                <a:srgbClr val="002060"/>
              </a:solidFill>
            </a:endParaRPr>
          </a:p>
        </p:txBody>
      </p:sp>
      <p:cxnSp>
        <p:nvCxnSpPr>
          <p:cNvPr id="5" name="Straight Connector 4"/>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descr="PESIT-NEW-LOGO"/>
          <p:cNvPicPr/>
          <p:nvPr/>
        </p:nvPicPr>
        <p:blipFill>
          <a:blip r:embed="rId3"/>
          <a:srcRect/>
          <a:stretch>
            <a:fillRect/>
          </a:stretch>
        </p:blipFill>
        <p:spPr bwMode="auto">
          <a:xfrm>
            <a:off x="8489950" y="0"/>
            <a:ext cx="654050" cy="762000"/>
          </a:xfrm>
          <a:prstGeom prst="rect">
            <a:avLst/>
          </a:prstGeom>
          <a:noFill/>
          <a:ln w="9525">
            <a:noFill/>
            <a:miter lim="800000"/>
            <a:headEnd/>
            <a:tailEnd/>
          </a:ln>
        </p:spPr>
      </p:pic>
      <p:pic>
        <p:nvPicPr>
          <p:cNvPr id="25602" name="Picture 2"/>
          <p:cNvPicPr>
            <a:picLocks noChangeAspect="1" noChangeArrowheads="1"/>
          </p:cNvPicPr>
          <p:nvPr/>
        </p:nvPicPr>
        <p:blipFill>
          <a:blip r:embed="rId4"/>
          <a:srcRect/>
          <a:stretch>
            <a:fillRect/>
          </a:stretch>
        </p:blipFill>
        <p:spPr bwMode="auto">
          <a:xfrm>
            <a:off x="571472" y="4357694"/>
            <a:ext cx="3517877" cy="2209800"/>
          </a:xfrm>
          <a:prstGeom prst="rect">
            <a:avLst/>
          </a:prstGeom>
          <a:noFill/>
          <a:ln w="9525">
            <a:noFill/>
            <a:miter lim="800000"/>
            <a:headEnd/>
            <a:tailEnd/>
          </a:ln>
          <a:effectLst/>
        </p:spPr>
      </p:pic>
    </p:spTree>
    <p:extLst>
      <p:ext uri="{BB962C8B-B14F-4D97-AF65-F5344CB8AC3E}">
        <p14:creationId xmlns:p14="http://schemas.microsoft.com/office/powerpoint/2010/main" xmlns="" val="1974729085"/>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526" y="0"/>
            <a:ext cx="8391525" cy="762000"/>
          </a:xfrm>
        </p:spPr>
        <p:txBody>
          <a:bodyPr>
            <a:no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a:buNone/>
            </a:pPr>
            <a:r>
              <a:rPr lang="fi-FI" sz="2800" b="1" dirty="0" smtClean="0">
                <a:solidFill>
                  <a:srgbClr val="C00000"/>
                </a:solidFill>
              </a:rPr>
              <a:t>    Bus Architectures – next session</a:t>
            </a:r>
            <a:endParaRPr lang="fi-FI" sz="2800" b="1" dirty="0">
              <a:solidFill>
                <a:srgbClr val="C00000"/>
              </a:solidFill>
            </a:endParaRPr>
          </a:p>
        </p:txBody>
      </p:sp>
      <p:sp>
        <p:nvSpPr>
          <p:cNvPr id="3" name="Text Placeholder 2"/>
          <p:cNvSpPr txBox="1">
            <a:spLocks noGrp="1"/>
          </p:cNvSpPr>
          <p:nvPr>
            <p:ph type="body" idx="4294967295"/>
          </p:nvPr>
        </p:nvSpPr>
        <p:spPr>
          <a:xfrm>
            <a:off x="357158" y="1071546"/>
            <a:ext cx="8229600" cy="3000396"/>
          </a:xfrm>
        </p:spPr>
        <p:txBody>
          <a:bodyPr>
            <a:noAutofit/>
          </a:bodyPr>
          <a:lstStyle>
            <a:defPPr marL="432000" marR="0" lvl="0" indent="-324000">
              <a:spcBef>
                <a:spcPts val="0"/>
              </a:spcBef>
              <a:spcAft>
                <a:spcPts val="1417"/>
              </a:spcAft>
              <a:buClr>
                <a:srgbClr val="FF6309"/>
              </a:buClr>
              <a:buSzPct val="45000"/>
              <a:buFont typeface="StarSymbol"/>
              <a:buNone/>
              <a:defRPr lang="fi-FI" sz="3200" b="0" i="0" u="none" strike="noStrike">
                <a:ln>
                  <a:noFill/>
                </a:ln>
                <a:latin typeface="Arial" pitchFamily="18"/>
                <a:ea typeface="DejaVu Sans" pitchFamily="2"/>
                <a:cs typeface="DejaVu Sans" pitchFamily="2"/>
              </a:defRPr>
            </a:defPPr>
            <a:lvl1pPr marL="432000" marR="0" lvl="0" indent="-324000">
              <a:spcBef>
                <a:spcPts val="0"/>
              </a:spcBef>
              <a:spcAft>
                <a:spcPts val="1417"/>
              </a:spcAft>
              <a:buClr>
                <a:srgbClr val="FF6309"/>
              </a:buClr>
              <a:buSzPct val="45000"/>
              <a:buFont typeface="StarSymbol"/>
              <a:buChar char=""/>
              <a:defRPr lang="fi-FI" sz="3200" b="0" i="0" u="none" strike="noStrike">
                <a:ln>
                  <a:noFill/>
                </a:ln>
                <a:latin typeface="Arial" pitchFamily="18"/>
                <a:ea typeface="DejaVu Sans" pitchFamily="2"/>
                <a:cs typeface="DejaVu Sans" pitchFamily="2"/>
              </a:defRPr>
            </a:lvl1pPr>
            <a:lvl2pPr marL="864000" marR="0" lvl="1" indent="-288000">
              <a:spcBef>
                <a:spcPts val="0"/>
              </a:spcBef>
              <a:spcAft>
                <a:spcPts val="1134"/>
              </a:spcAft>
              <a:buClr>
                <a:srgbClr val="FF6309"/>
              </a:buClr>
              <a:buSzPct val="45000"/>
              <a:buFont typeface="StarSymbol"/>
              <a:buChar char=""/>
              <a:defRPr lang="fi-FI" sz="2800" b="0" i="0" u="none" strike="noStrike">
                <a:ln>
                  <a:noFill/>
                </a:ln>
                <a:latin typeface="Arial" pitchFamily="18"/>
                <a:ea typeface="DejaVu Sans" pitchFamily="2"/>
                <a:cs typeface="DejaVu Sans" pitchFamily="2"/>
              </a:defRPr>
            </a:lvl2pPr>
            <a:lvl3pPr marL="1296000" marR="0" lvl="2" indent="-216000">
              <a:spcBef>
                <a:spcPts val="0"/>
              </a:spcBef>
              <a:spcAft>
                <a:spcPts val="850"/>
              </a:spcAft>
              <a:buClr>
                <a:srgbClr val="FF6309"/>
              </a:buClr>
              <a:buSzPct val="45000"/>
              <a:buFont typeface="StarSymbol"/>
              <a:buChar char=""/>
              <a:defRPr lang="fi-FI" sz="2400" b="0" i="0" u="none" strike="noStrike">
                <a:ln>
                  <a:noFill/>
                </a:ln>
                <a:latin typeface="Arial" pitchFamily="18"/>
                <a:ea typeface="DejaVu Sans" pitchFamily="2"/>
                <a:cs typeface="DejaVu Sans" pitchFamily="2"/>
              </a:defRPr>
            </a:lvl3pPr>
            <a:lvl4pPr marL="1728000" marR="0" lvl="3" indent="-216000">
              <a:spcBef>
                <a:spcPts val="0"/>
              </a:spcBef>
              <a:spcAft>
                <a:spcPts val="567"/>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4pPr>
            <a:lvl5pPr marL="2160000" marR="0" lvl="4"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5pPr>
            <a:lvl6pPr marL="2592000" marR="0" lvl="5"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6pPr>
            <a:lvl7pPr marL="3024000" marR="0" lvl="6"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7pPr>
            <a:lvl8pPr marL="3456000" marR="0" lvl="7"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8pPr>
            <a:lvl9pPr marL="3887999" marR="0" lvl="8"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9pPr>
          </a:lstStyle>
          <a:p>
            <a:pPr>
              <a:lnSpc>
                <a:spcPct val="200000"/>
              </a:lnSpc>
              <a:buClr>
                <a:srgbClr val="002060"/>
              </a:buClr>
              <a:buFont typeface="Wingdings" pitchFamily="2" charset="2"/>
              <a:buChar char="Ø"/>
            </a:pPr>
            <a:r>
              <a:rPr lang="en-IN" sz="2400" b="1" dirty="0" smtClean="0">
                <a:solidFill>
                  <a:srgbClr val="002060"/>
                </a:solidFill>
                <a:latin typeface="+mn-lt"/>
              </a:rPr>
              <a:t>Universal Serial Bus </a:t>
            </a:r>
          </a:p>
          <a:p>
            <a:pPr>
              <a:lnSpc>
                <a:spcPct val="200000"/>
              </a:lnSpc>
              <a:buClr>
                <a:srgbClr val="002060"/>
              </a:buClr>
              <a:buFont typeface="Wingdings" pitchFamily="2" charset="2"/>
              <a:buChar char="Ø"/>
            </a:pPr>
            <a:r>
              <a:rPr lang="en-IN" sz="2400" b="1" dirty="0" smtClean="0">
                <a:solidFill>
                  <a:srgbClr val="002060"/>
                </a:solidFill>
                <a:latin typeface="+mn-lt"/>
              </a:rPr>
              <a:t>Peripheral Component Interconnect Bus </a:t>
            </a:r>
          </a:p>
          <a:p>
            <a:pPr>
              <a:lnSpc>
                <a:spcPct val="200000"/>
              </a:lnSpc>
              <a:buClr>
                <a:srgbClr val="002060"/>
              </a:buClr>
              <a:buFont typeface="Wingdings" pitchFamily="2" charset="2"/>
              <a:buChar char="Ø"/>
            </a:pPr>
            <a:r>
              <a:rPr lang="en-IN" sz="2400" b="1" dirty="0" smtClean="0">
                <a:solidFill>
                  <a:srgbClr val="002060"/>
                </a:solidFill>
                <a:latin typeface="+mn-lt"/>
              </a:rPr>
              <a:t>Small Computer System Interface Bus</a:t>
            </a:r>
            <a:endParaRPr lang="en-US" sz="2400" b="1" dirty="0" smtClean="0">
              <a:solidFill>
                <a:srgbClr val="002060"/>
              </a:solidFill>
              <a:latin typeface="+mn-lt"/>
            </a:endParaRPr>
          </a:p>
        </p:txBody>
      </p:sp>
      <p:cxnSp>
        <p:nvCxnSpPr>
          <p:cNvPr id="5" name="Straight Connector 4"/>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descr="PESIT-NEW-LOGO"/>
          <p:cNvPicPr/>
          <p:nvPr/>
        </p:nvPicPr>
        <p:blipFill>
          <a:blip r:embed="rId3"/>
          <a:srcRect/>
          <a:stretch>
            <a:fillRect/>
          </a:stretch>
        </p:blipFill>
        <p:spPr bwMode="auto">
          <a:xfrm>
            <a:off x="8489950" y="0"/>
            <a:ext cx="654050" cy="762000"/>
          </a:xfrm>
          <a:prstGeom prst="rect">
            <a:avLst/>
          </a:prstGeom>
          <a:noFill/>
          <a:ln w="9525">
            <a:noFill/>
            <a:miter lim="800000"/>
            <a:headEnd/>
            <a:tailEnd/>
          </a:ln>
        </p:spPr>
      </p:pic>
    </p:spTree>
    <p:extLst>
      <p:ext uri="{BB962C8B-B14F-4D97-AF65-F5344CB8AC3E}">
        <p14:creationId xmlns:p14="http://schemas.microsoft.com/office/powerpoint/2010/main" xmlns="" val="1974729085"/>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585D8B7B-5B60-4808-A096-FB24198F96E9}"/>
              </a:ext>
            </a:extLst>
          </p:cNvPr>
          <p:cNvSpPr/>
          <p:nvPr/>
        </p:nvSpPr>
        <p:spPr>
          <a:xfrm>
            <a:off x="3929058" y="4286256"/>
            <a:ext cx="3099985" cy="461665"/>
          </a:xfrm>
          <a:prstGeom prst="rect">
            <a:avLst/>
          </a:prstGeom>
        </p:spPr>
        <p:txBody>
          <a:bodyPr wrap="square">
            <a:spAutoFit/>
          </a:bodyPr>
          <a:lstStyle/>
          <a:p>
            <a:pPr algn="ctr"/>
            <a:r>
              <a:rPr lang="en-IN" sz="2400" b="1" dirty="0" smtClean="0">
                <a:solidFill>
                  <a:srgbClr val="002060"/>
                </a:solidFill>
              </a:rPr>
              <a:t>V R BADRI PRASAD</a:t>
            </a:r>
            <a:endParaRPr lang="en-IN" sz="2400" b="1" dirty="0">
              <a:solidFill>
                <a:srgbClr val="002060"/>
              </a:solidFill>
            </a:endParaRPr>
          </a:p>
        </p:txBody>
      </p:sp>
      <p:sp>
        <p:nvSpPr>
          <p:cNvPr id="15" name="Rectangle 14">
            <a:extLst>
              <a:ext uri="{FF2B5EF4-FFF2-40B4-BE49-F238E27FC236}">
                <a16:creationId xmlns="" xmlns:a16="http://schemas.microsoft.com/office/drawing/2014/main" id="{743662B4-0C28-4203-AEB1-4CC1644B8226}"/>
              </a:ext>
            </a:extLst>
          </p:cNvPr>
          <p:cNvSpPr/>
          <p:nvPr/>
        </p:nvSpPr>
        <p:spPr>
          <a:xfrm>
            <a:off x="3000364" y="4929198"/>
            <a:ext cx="4975978" cy="830997"/>
          </a:xfrm>
          <a:prstGeom prst="rect">
            <a:avLst/>
          </a:prstGeom>
        </p:spPr>
        <p:txBody>
          <a:bodyPr wrap="square">
            <a:spAutoFit/>
          </a:bodyPr>
          <a:lstStyle/>
          <a:p>
            <a:pPr algn="ctr"/>
            <a:r>
              <a:rPr lang="en-US" sz="2400" dirty="0"/>
              <a:t>Department of </a:t>
            </a:r>
          </a:p>
          <a:p>
            <a:pPr algn="ctr"/>
            <a:r>
              <a:rPr lang="en-US" sz="2400" dirty="0"/>
              <a:t>Computer Science and Engineering</a:t>
            </a:r>
            <a:endParaRPr lang="en-IN" sz="2400" dirty="0"/>
          </a:p>
        </p:txBody>
      </p:sp>
      <p:grpSp>
        <p:nvGrpSpPr>
          <p:cNvPr id="2" name="Group 19">
            <a:extLst>
              <a:ext uri="{FF2B5EF4-FFF2-40B4-BE49-F238E27FC236}">
                <a16:creationId xmlns="" xmlns:a16="http://schemas.microsoft.com/office/drawing/2014/main" id="{87008925-27BE-4F37-8F3C-D51A4CE1017D}"/>
              </a:ext>
            </a:extLst>
          </p:cNvPr>
          <p:cNvGrpSpPr/>
          <p:nvPr/>
        </p:nvGrpSpPr>
        <p:grpSpPr>
          <a:xfrm>
            <a:off x="235384" y="5489700"/>
            <a:ext cx="800171" cy="1078155"/>
            <a:chOff x="313844" y="5489699"/>
            <a:chExt cx="1066895" cy="1078155"/>
          </a:xfrm>
          <a:solidFill>
            <a:schemeClr val="accent2">
              <a:lumMod val="75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 xmlns:a16="http://schemas.microsoft.com/office/drawing/2014/main" id="{1EEB87D2-BD33-43D4-B135-6F0E91C4917A}"/>
              </a:ext>
            </a:extLst>
          </p:cNvPr>
          <p:cNvCxnSpPr>
            <a:cxnSpLocks/>
          </p:cNvCxnSpPr>
          <p:nvPr/>
        </p:nvCxnSpPr>
        <p:spPr>
          <a:xfrm flipV="1">
            <a:off x="3786182" y="3929066"/>
            <a:ext cx="3436087"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 xmlns:a16="http://schemas.microsoft.com/office/drawing/2014/main" id="{66C7B340-EC4A-4D32-8643-325F1D66DF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44130" y="1606242"/>
            <a:ext cx="1484664" cy="2119854"/>
          </a:xfrm>
          <a:prstGeom prst="rect">
            <a:avLst/>
          </a:prstGeom>
        </p:spPr>
      </p:pic>
      <p:grpSp>
        <p:nvGrpSpPr>
          <p:cNvPr id="4" name="Group 15">
            <a:extLst>
              <a:ext uri="{FF2B5EF4-FFF2-40B4-BE49-F238E27FC236}">
                <a16:creationId xmlns="" xmlns:a16="http://schemas.microsoft.com/office/drawing/2014/main" id="{87008925-27BE-4F37-8F3C-D51A4CE1017D}"/>
              </a:ext>
            </a:extLst>
          </p:cNvPr>
          <p:cNvGrpSpPr/>
          <p:nvPr/>
        </p:nvGrpSpPr>
        <p:grpSpPr>
          <a:xfrm rot="10800000">
            <a:off x="8141777" y="266069"/>
            <a:ext cx="800171" cy="1078155"/>
            <a:chOff x="313844" y="5489699"/>
            <a:chExt cx="1066895" cy="1078155"/>
          </a:xfrm>
          <a:solidFill>
            <a:schemeClr val="accent2">
              <a:lumMod val="75000"/>
            </a:schemeClr>
          </a:solidFill>
        </p:grpSpPr>
        <p:sp>
          <p:nvSpPr>
            <p:cNvPr id="17" name="Rectangle 16">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Rectangle 2">
            <a:extLst>
              <a:ext uri="{FF2B5EF4-FFF2-40B4-BE49-F238E27FC236}">
                <a16:creationId xmlns="" xmlns:a16="http://schemas.microsoft.com/office/drawing/2014/main" id="{E61F1660-9D53-4FDA-8A4F-56F9CC502191}"/>
              </a:ext>
            </a:extLst>
          </p:cNvPr>
          <p:cNvSpPr/>
          <p:nvPr/>
        </p:nvSpPr>
        <p:spPr>
          <a:xfrm>
            <a:off x="2786050" y="1571612"/>
            <a:ext cx="5622911" cy="1200329"/>
          </a:xfrm>
          <a:prstGeom prst="rect">
            <a:avLst/>
          </a:prstGeom>
        </p:spPr>
        <p:txBody>
          <a:bodyPr wrap="square">
            <a:spAutoFit/>
          </a:bodyPr>
          <a:lstStyle/>
          <a:p>
            <a:pPr algn="ctr"/>
            <a:r>
              <a:rPr lang="en-US" sz="3600" b="1" dirty="0">
                <a:solidFill>
                  <a:srgbClr val="ED7D31">
                    <a:lumMod val="75000"/>
                  </a:srgbClr>
                </a:solidFill>
              </a:rPr>
              <a:t>Microprocessor &amp; Computer Architecture (</a:t>
            </a:r>
            <a:r>
              <a:rPr lang="el-GR" sz="3600" b="1" i="0" dirty="0">
                <a:solidFill>
                  <a:schemeClr val="accent2">
                    <a:lumMod val="75000"/>
                  </a:schemeClr>
                </a:solidFill>
                <a:effectLst/>
                <a:latin typeface="arial" panose="020B0604020202020204" pitchFamily="34" charset="0"/>
              </a:rPr>
              <a:t>μ</a:t>
            </a:r>
            <a:r>
              <a:rPr lang="en-US" sz="3600" b="1" dirty="0" err="1">
                <a:solidFill>
                  <a:schemeClr val="accent2">
                    <a:lumMod val="75000"/>
                  </a:schemeClr>
                </a:solidFill>
              </a:rPr>
              <a:t>pCA</a:t>
            </a:r>
            <a:r>
              <a:rPr lang="en-US" sz="3600" b="1" dirty="0">
                <a:solidFill>
                  <a:srgbClr val="ED7D31">
                    <a:lumMod val="75000"/>
                  </a:srgbClr>
                </a:solidFill>
              </a:rPr>
              <a:t>)</a:t>
            </a:r>
          </a:p>
        </p:txBody>
      </p:sp>
      <p:sp>
        <p:nvSpPr>
          <p:cNvPr id="19" name="TextBox 18">
            <a:extLst>
              <a:ext uri="{FF2B5EF4-FFF2-40B4-BE49-F238E27FC236}">
                <a16:creationId xmlns="" xmlns:a16="http://schemas.microsoft.com/office/drawing/2014/main" id="{F3C30818-90D4-4095-8F7F-9FA58B98F39A}"/>
              </a:ext>
            </a:extLst>
          </p:cNvPr>
          <p:cNvSpPr txBox="1"/>
          <p:nvPr/>
        </p:nvSpPr>
        <p:spPr>
          <a:xfrm>
            <a:off x="4643438" y="3071810"/>
            <a:ext cx="1718044" cy="461665"/>
          </a:xfrm>
          <a:prstGeom prst="rect">
            <a:avLst/>
          </a:prstGeom>
          <a:noFill/>
        </p:spPr>
        <p:txBody>
          <a:bodyPr wrap="square">
            <a:spAutoFit/>
          </a:bodyPr>
          <a:lstStyle/>
          <a:p>
            <a:pPr algn="ctr"/>
            <a:r>
              <a:rPr lang="en-US" sz="2400" b="1" dirty="0" smtClean="0">
                <a:solidFill>
                  <a:schemeClr val="accent2">
                    <a:lumMod val="75000"/>
                  </a:schemeClr>
                </a:solidFill>
                <a:effectLst/>
                <a:latin typeface="Calibri" panose="020F0502020204030204" pitchFamily="34" charset="0"/>
                <a:ea typeface="Calibiri"/>
              </a:rPr>
              <a:t>Thank You</a:t>
            </a:r>
            <a:endParaRPr lang="en-US" sz="2400" b="1" dirty="0">
              <a:solidFill>
                <a:schemeClr val="accent2">
                  <a:lumMod val="75000"/>
                </a:schemeClr>
              </a:solidFill>
            </a:endParaRPr>
          </a:p>
        </p:txBody>
      </p:sp>
    </p:spTree>
    <p:extLst>
      <p:ext uri="{BB962C8B-B14F-4D97-AF65-F5344CB8AC3E}">
        <p14:creationId xmlns="" xmlns:p14="http://schemas.microsoft.com/office/powerpoint/2010/main" val="13002902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585D8B7B-5B60-4808-A096-FB24198F96E9}"/>
              </a:ext>
            </a:extLst>
          </p:cNvPr>
          <p:cNvSpPr/>
          <p:nvPr/>
        </p:nvSpPr>
        <p:spPr>
          <a:xfrm>
            <a:off x="1285852" y="4643446"/>
            <a:ext cx="3099985" cy="461665"/>
          </a:xfrm>
          <a:prstGeom prst="rect">
            <a:avLst/>
          </a:prstGeom>
        </p:spPr>
        <p:txBody>
          <a:bodyPr wrap="square">
            <a:spAutoFit/>
          </a:bodyPr>
          <a:lstStyle/>
          <a:p>
            <a:pPr algn="ctr"/>
            <a:r>
              <a:rPr lang="en-IN" sz="2400" b="1" dirty="0" smtClean="0">
                <a:solidFill>
                  <a:srgbClr val="002060"/>
                </a:solidFill>
              </a:rPr>
              <a:t>V R BADRI PRASAD</a:t>
            </a:r>
            <a:endParaRPr lang="en-IN" sz="2400" b="1" dirty="0">
              <a:solidFill>
                <a:srgbClr val="002060"/>
              </a:solidFill>
            </a:endParaRPr>
          </a:p>
        </p:txBody>
      </p:sp>
      <p:sp>
        <p:nvSpPr>
          <p:cNvPr id="15" name="Rectangle 14">
            <a:extLst>
              <a:ext uri="{FF2B5EF4-FFF2-40B4-BE49-F238E27FC236}">
                <a16:creationId xmlns="" xmlns:a16="http://schemas.microsoft.com/office/drawing/2014/main" id="{743662B4-0C28-4203-AEB1-4CC1644B8226}"/>
              </a:ext>
            </a:extLst>
          </p:cNvPr>
          <p:cNvSpPr/>
          <p:nvPr/>
        </p:nvSpPr>
        <p:spPr>
          <a:xfrm>
            <a:off x="500034" y="5214950"/>
            <a:ext cx="4975978" cy="830997"/>
          </a:xfrm>
          <a:prstGeom prst="rect">
            <a:avLst/>
          </a:prstGeom>
        </p:spPr>
        <p:txBody>
          <a:bodyPr wrap="square">
            <a:spAutoFit/>
          </a:bodyPr>
          <a:lstStyle/>
          <a:p>
            <a:pPr algn="ctr"/>
            <a:r>
              <a:rPr lang="en-US" sz="2400" dirty="0"/>
              <a:t>Department of </a:t>
            </a:r>
          </a:p>
          <a:p>
            <a:pPr algn="ctr"/>
            <a:r>
              <a:rPr lang="en-US" sz="2400" dirty="0"/>
              <a:t>Computer Science and Engineering</a:t>
            </a:r>
            <a:endParaRPr lang="en-IN" sz="2400" dirty="0"/>
          </a:p>
        </p:txBody>
      </p:sp>
      <p:grpSp>
        <p:nvGrpSpPr>
          <p:cNvPr id="2" name="Group 19">
            <a:extLst>
              <a:ext uri="{FF2B5EF4-FFF2-40B4-BE49-F238E27FC236}">
                <a16:creationId xmlns="" xmlns:a16="http://schemas.microsoft.com/office/drawing/2014/main" id="{87008925-27BE-4F37-8F3C-D51A4CE1017D}"/>
              </a:ext>
            </a:extLst>
          </p:cNvPr>
          <p:cNvGrpSpPr/>
          <p:nvPr/>
        </p:nvGrpSpPr>
        <p:grpSpPr>
          <a:xfrm>
            <a:off x="235384" y="5489700"/>
            <a:ext cx="800171" cy="1078155"/>
            <a:chOff x="313844" y="5489699"/>
            <a:chExt cx="1066895" cy="1078155"/>
          </a:xfrm>
          <a:solidFill>
            <a:schemeClr val="accent2">
              <a:lumMod val="75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2" name="Picture 11" descr="A close up of a logo&#10;&#10;Description automatically generated">
            <a:extLst>
              <a:ext uri="{FF2B5EF4-FFF2-40B4-BE49-F238E27FC236}">
                <a16:creationId xmlns="" xmlns:a16="http://schemas.microsoft.com/office/drawing/2014/main" id="{66C7B340-EC4A-4D32-8643-325F1D66DF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0034" y="1643050"/>
            <a:ext cx="1484664" cy="2119854"/>
          </a:xfrm>
          <a:prstGeom prst="rect">
            <a:avLst/>
          </a:prstGeom>
        </p:spPr>
      </p:pic>
      <p:grpSp>
        <p:nvGrpSpPr>
          <p:cNvPr id="4" name="Group 15">
            <a:extLst>
              <a:ext uri="{FF2B5EF4-FFF2-40B4-BE49-F238E27FC236}">
                <a16:creationId xmlns="" xmlns:a16="http://schemas.microsoft.com/office/drawing/2014/main" id="{87008925-27BE-4F37-8F3C-D51A4CE1017D}"/>
              </a:ext>
            </a:extLst>
          </p:cNvPr>
          <p:cNvGrpSpPr/>
          <p:nvPr/>
        </p:nvGrpSpPr>
        <p:grpSpPr>
          <a:xfrm rot="10800000">
            <a:off x="8141777" y="266069"/>
            <a:ext cx="800171" cy="1078155"/>
            <a:chOff x="313844" y="5489699"/>
            <a:chExt cx="1066895" cy="1078155"/>
          </a:xfrm>
          <a:solidFill>
            <a:schemeClr val="accent2">
              <a:lumMod val="75000"/>
            </a:schemeClr>
          </a:solidFill>
        </p:grpSpPr>
        <p:sp>
          <p:nvSpPr>
            <p:cNvPr id="17" name="Rectangle 16">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Rectangle 2">
            <a:extLst>
              <a:ext uri="{FF2B5EF4-FFF2-40B4-BE49-F238E27FC236}">
                <a16:creationId xmlns="" xmlns:a16="http://schemas.microsoft.com/office/drawing/2014/main" id="{E61F1660-9D53-4FDA-8A4F-56F9CC502191}"/>
              </a:ext>
            </a:extLst>
          </p:cNvPr>
          <p:cNvSpPr/>
          <p:nvPr/>
        </p:nvSpPr>
        <p:spPr>
          <a:xfrm>
            <a:off x="2714612" y="2285992"/>
            <a:ext cx="5622911" cy="1200329"/>
          </a:xfrm>
          <a:prstGeom prst="rect">
            <a:avLst/>
          </a:prstGeom>
        </p:spPr>
        <p:txBody>
          <a:bodyPr wrap="square">
            <a:spAutoFit/>
          </a:bodyPr>
          <a:lstStyle/>
          <a:p>
            <a:pPr algn="ctr"/>
            <a:r>
              <a:rPr lang="en-US" sz="3600" b="1" dirty="0" smtClean="0">
                <a:solidFill>
                  <a:srgbClr val="ED7D31">
                    <a:lumMod val="75000"/>
                  </a:srgbClr>
                </a:solidFill>
              </a:rPr>
              <a:t>USB, PCI, SCSI </a:t>
            </a:r>
          </a:p>
          <a:p>
            <a:pPr algn="ctr"/>
            <a:r>
              <a:rPr lang="en-US" sz="3600" b="1" dirty="0" smtClean="0">
                <a:solidFill>
                  <a:srgbClr val="ED7D31">
                    <a:lumMod val="75000"/>
                  </a:srgbClr>
                </a:solidFill>
              </a:rPr>
              <a:t>Bus Architecture</a:t>
            </a:r>
            <a:endParaRPr lang="en-US" sz="3600" b="1" dirty="0">
              <a:solidFill>
                <a:srgbClr val="ED7D31">
                  <a:lumMod val="75000"/>
                </a:srgbClr>
              </a:solidFill>
            </a:endParaRPr>
          </a:p>
        </p:txBody>
      </p:sp>
    </p:spTree>
    <p:extLst>
      <p:ext uri="{BB962C8B-B14F-4D97-AF65-F5344CB8AC3E}">
        <p14:creationId xmlns="" xmlns:p14="http://schemas.microsoft.com/office/powerpoint/2010/main" val="13002902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1071546"/>
            <a:ext cx="8643998" cy="2308324"/>
          </a:xfrm>
          <a:prstGeom prst="rect">
            <a:avLst/>
          </a:prstGeom>
        </p:spPr>
        <p:txBody>
          <a:bodyPr wrap="square">
            <a:spAutoFit/>
          </a:bodyPr>
          <a:lstStyle/>
          <a:p>
            <a:pPr algn="just">
              <a:buFont typeface="Arial" pitchFamily="34" charset="0"/>
              <a:buChar char="•"/>
            </a:pPr>
            <a:r>
              <a:rPr lang="en-US" sz="2400" dirty="0" smtClean="0">
                <a:solidFill>
                  <a:schemeClr val="tx2"/>
                </a:solidFill>
              </a:rPr>
              <a:t>     </a:t>
            </a:r>
            <a:r>
              <a:rPr lang="en-US" sz="2400" b="1" dirty="0" smtClean="0">
                <a:solidFill>
                  <a:schemeClr val="tx2"/>
                </a:solidFill>
              </a:rPr>
              <a:t>Universal </a:t>
            </a:r>
            <a:r>
              <a:rPr lang="en-US" sz="2400" b="1" dirty="0">
                <a:solidFill>
                  <a:schemeClr val="tx2"/>
                </a:solidFill>
              </a:rPr>
              <a:t>Serial Bus is a data interface used with computers </a:t>
            </a:r>
            <a:endParaRPr lang="en-US" sz="2400" b="1" dirty="0" smtClean="0">
              <a:solidFill>
                <a:schemeClr val="tx2"/>
              </a:solidFill>
            </a:endParaRPr>
          </a:p>
          <a:p>
            <a:pPr algn="just"/>
            <a:r>
              <a:rPr lang="en-US" sz="2400" b="1" dirty="0">
                <a:solidFill>
                  <a:schemeClr val="tx2"/>
                </a:solidFill>
              </a:rPr>
              <a:t> </a:t>
            </a:r>
            <a:r>
              <a:rPr lang="en-US" sz="2400" b="1" dirty="0" smtClean="0">
                <a:solidFill>
                  <a:schemeClr val="tx2"/>
                </a:solidFill>
              </a:rPr>
              <a:t>      enabling </a:t>
            </a:r>
            <a:r>
              <a:rPr lang="en-US" sz="2400" b="1" dirty="0">
                <a:solidFill>
                  <a:schemeClr val="tx2"/>
                </a:solidFill>
              </a:rPr>
              <a:t>the </a:t>
            </a:r>
            <a:r>
              <a:rPr lang="en-US" sz="2400" b="1" dirty="0" smtClean="0">
                <a:solidFill>
                  <a:schemeClr val="tx2"/>
                </a:solidFill>
              </a:rPr>
              <a:t> computer </a:t>
            </a:r>
            <a:r>
              <a:rPr lang="en-US" sz="2400" b="1" dirty="0">
                <a:solidFill>
                  <a:schemeClr val="tx2"/>
                </a:solidFill>
              </a:rPr>
              <a:t>to send and receive data as well as </a:t>
            </a:r>
            <a:endParaRPr lang="en-US" sz="2400" b="1" dirty="0" smtClean="0">
              <a:solidFill>
                <a:schemeClr val="tx2"/>
              </a:solidFill>
            </a:endParaRPr>
          </a:p>
          <a:p>
            <a:pPr algn="just"/>
            <a:r>
              <a:rPr lang="en-US" sz="2400" b="1" dirty="0">
                <a:solidFill>
                  <a:schemeClr val="tx2"/>
                </a:solidFill>
              </a:rPr>
              <a:t> </a:t>
            </a:r>
            <a:r>
              <a:rPr lang="en-US" sz="2400" b="1" dirty="0" smtClean="0">
                <a:solidFill>
                  <a:schemeClr val="tx2"/>
                </a:solidFill>
              </a:rPr>
              <a:t>      providing </a:t>
            </a:r>
            <a:r>
              <a:rPr lang="en-US" sz="2400" b="1" dirty="0">
                <a:solidFill>
                  <a:schemeClr val="tx2"/>
                </a:solidFill>
              </a:rPr>
              <a:t>power to some peripherals like disc drives, Flash </a:t>
            </a:r>
            <a:endParaRPr lang="en-US" sz="2400" b="1" dirty="0" smtClean="0">
              <a:solidFill>
                <a:schemeClr val="tx2"/>
              </a:solidFill>
            </a:endParaRPr>
          </a:p>
          <a:p>
            <a:pPr algn="just"/>
            <a:r>
              <a:rPr lang="en-US" sz="2400" b="1" dirty="0">
                <a:solidFill>
                  <a:schemeClr val="tx2"/>
                </a:solidFill>
              </a:rPr>
              <a:t> </a:t>
            </a:r>
            <a:r>
              <a:rPr lang="en-US" sz="2400" b="1" dirty="0" smtClean="0">
                <a:solidFill>
                  <a:schemeClr val="tx2"/>
                </a:solidFill>
              </a:rPr>
              <a:t>      memory </a:t>
            </a:r>
            <a:r>
              <a:rPr lang="en-US" sz="2400" b="1" dirty="0">
                <a:solidFill>
                  <a:schemeClr val="tx2"/>
                </a:solidFill>
              </a:rPr>
              <a:t>sticks and the like so that separate power sources are </a:t>
            </a:r>
            <a:endParaRPr lang="en-US" sz="2400" b="1" dirty="0" smtClean="0">
              <a:solidFill>
                <a:schemeClr val="tx2"/>
              </a:solidFill>
            </a:endParaRPr>
          </a:p>
          <a:p>
            <a:pPr algn="just"/>
            <a:r>
              <a:rPr lang="en-US" sz="2400" b="1" dirty="0">
                <a:solidFill>
                  <a:schemeClr val="tx2"/>
                </a:solidFill>
              </a:rPr>
              <a:t> </a:t>
            </a:r>
            <a:r>
              <a:rPr lang="en-US" sz="2400" b="1" dirty="0" smtClean="0">
                <a:solidFill>
                  <a:schemeClr val="tx2"/>
                </a:solidFill>
              </a:rPr>
              <a:t>      not </a:t>
            </a:r>
            <a:r>
              <a:rPr lang="en-US" sz="2400" b="1" dirty="0">
                <a:solidFill>
                  <a:schemeClr val="tx2"/>
                </a:solidFill>
              </a:rPr>
              <a:t>needed for each </a:t>
            </a:r>
            <a:r>
              <a:rPr lang="en-US" sz="2400" b="1" dirty="0" smtClean="0">
                <a:solidFill>
                  <a:schemeClr val="tx2"/>
                </a:solidFill>
              </a:rPr>
              <a:t>item</a:t>
            </a:r>
          </a:p>
          <a:p>
            <a:pPr algn="just"/>
            <a:endParaRPr lang="en-US" sz="2400" b="1" dirty="0"/>
          </a:p>
        </p:txBody>
      </p:sp>
      <p:pic>
        <p:nvPicPr>
          <p:cNvPr id="3" name="Picture 2"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358214" y="0"/>
            <a:ext cx="642942" cy="963425"/>
          </a:xfrm>
          <a:prstGeom prst="rect">
            <a:avLst/>
          </a:prstGeom>
        </p:spPr>
      </p:pic>
      <p:sp>
        <p:nvSpPr>
          <p:cNvPr id="4" name="TextBox 3">
            <a:extLst>
              <a:ext uri="{FF2B5EF4-FFF2-40B4-BE49-F238E27FC236}">
                <a16:creationId xmlns:a16="http://schemas.microsoft.com/office/drawing/2014/main" xmlns="" id="{4A72FDE5-A773-4707-B367-EBCED21FCE84}"/>
              </a:ext>
            </a:extLst>
          </p:cNvPr>
          <p:cNvSpPr txBox="1"/>
          <p:nvPr/>
        </p:nvSpPr>
        <p:spPr>
          <a:xfrm>
            <a:off x="0" y="285728"/>
            <a:ext cx="4579034" cy="461665"/>
          </a:xfrm>
          <a:prstGeom prst="rect">
            <a:avLst/>
          </a:prstGeom>
          <a:noFill/>
        </p:spPr>
        <p:txBody>
          <a:bodyPr wrap="square">
            <a:spAutoFit/>
          </a:bodyPr>
          <a:lstStyle/>
          <a:p>
            <a:pPr>
              <a:lnSpc>
                <a:spcPct val="100000"/>
              </a:lnSpc>
            </a:pPr>
            <a:r>
              <a:rPr lang="en-IN" sz="2400" b="1" strike="noStrike" spc="-1" dirty="0" smtClean="0">
                <a:solidFill>
                  <a:schemeClr val="accent2">
                    <a:lumMod val="75000"/>
                  </a:schemeClr>
                </a:solidFill>
                <a:latin typeface="Calibri"/>
              </a:rPr>
              <a:t>Universal Serial Bus Architecture</a:t>
            </a:r>
            <a:endParaRPr lang="en-IN" sz="2400" b="1" strike="noStrike" spc="-1" dirty="0">
              <a:solidFill>
                <a:schemeClr val="accent2">
                  <a:lumMod val="75000"/>
                </a:schemeClr>
              </a:solidFill>
              <a:latin typeface="Arial"/>
            </a:endParaRPr>
          </a:p>
        </p:txBody>
      </p:sp>
      <p:cxnSp>
        <p:nvCxnSpPr>
          <p:cNvPr id="5" name="Straight Connector 4">
            <a:extLst>
              <a:ext uri="{FF2B5EF4-FFF2-40B4-BE49-F238E27FC236}">
                <a16:creationId xmlns:a16="http://schemas.microsoft.com/office/drawing/2014/main" xmlns="" id="{A4293697-6E2C-4331-B4E1-C58B355192F4}"/>
              </a:ext>
            </a:extLst>
          </p:cNvPr>
          <p:cNvCxnSpPr>
            <a:cxnSpLocks/>
          </p:cNvCxnSpPr>
          <p:nvPr/>
        </p:nvCxnSpPr>
        <p:spPr>
          <a:xfrm flipV="1">
            <a:off x="0" y="928670"/>
            <a:ext cx="7580704" cy="30598"/>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https://www.electronics-notes.com/images/usb-connectors-adapters-leads-selection-3352.jpg"/>
          <p:cNvPicPr>
            <a:picLocks noChangeAspect="1" noChangeArrowheads="1"/>
          </p:cNvPicPr>
          <p:nvPr/>
        </p:nvPicPr>
        <p:blipFill>
          <a:blip r:embed="rId3"/>
          <a:srcRect/>
          <a:stretch>
            <a:fillRect/>
          </a:stretch>
        </p:blipFill>
        <p:spPr bwMode="auto">
          <a:xfrm>
            <a:off x="714348" y="3786190"/>
            <a:ext cx="4643470" cy="2000264"/>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358214" y="0"/>
            <a:ext cx="642942" cy="963425"/>
          </a:xfrm>
          <a:prstGeom prst="rect">
            <a:avLst/>
          </a:prstGeom>
        </p:spPr>
      </p:pic>
      <p:sp>
        <p:nvSpPr>
          <p:cNvPr id="4" name="TextBox 3">
            <a:extLst>
              <a:ext uri="{FF2B5EF4-FFF2-40B4-BE49-F238E27FC236}">
                <a16:creationId xmlns:a16="http://schemas.microsoft.com/office/drawing/2014/main" xmlns="" id="{4A72FDE5-A773-4707-B367-EBCED21FCE84}"/>
              </a:ext>
            </a:extLst>
          </p:cNvPr>
          <p:cNvSpPr txBox="1"/>
          <p:nvPr/>
        </p:nvSpPr>
        <p:spPr>
          <a:xfrm>
            <a:off x="0" y="285728"/>
            <a:ext cx="5429256" cy="461665"/>
          </a:xfrm>
          <a:prstGeom prst="rect">
            <a:avLst/>
          </a:prstGeom>
          <a:noFill/>
        </p:spPr>
        <p:txBody>
          <a:bodyPr wrap="square">
            <a:spAutoFit/>
          </a:bodyPr>
          <a:lstStyle/>
          <a:p>
            <a:pPr>
              <a:lnSpc>
                <a:spcPct val="100000"/>
              </a:lnSpc>
            </a:pPr>
            <a:r>
              <a:rPr lang="en-US" sz="2400" b="1" dirty="0" smtClean="0">
                <a:solidFill>
                  <a:srgbClr val="ED7D31">
                    <a:lumMod val="75000"/>
                  </a:srgbClr>
                </a:solidFill>
              </a:rPr>
              <a:t>Accessing I/O Devices - Introduction</a:t>
            </a:r>
            <a:endParaRPr lang="en-IN" sz="2400" b="1" dirty="0">
              <a:solidFill>
                <a:srgbClr val="ED7D31">
                  <a:lumMod val="75000"/>
                </a:srgbClr>
              </a:solidFill>
            </a:endParaRPr>
          </a:p>
        </p:txBody>
      </p:sp>
      <p:cxnSp>
        <p:nvCxnSpPr>
          <p:cNvPr id="5" name="Straight Connector 4">
            <a:extLst>
              <a:ext uri="{FF2B5EF4-FFF2-40B4-BE49-F238E27FC236}">
                <a16:creationId xmlns:a16="http://schemas.microsoft.com/office/drawing/2014/main" xmlns="" id="{A4293697-6E2C-4331-B4E1-C58B355192F4}"/>
              </a:ext>
            </a:extLst>
          </p:cNvPr>
          <p:cNvCxnSpPr>
            <a:cxnSpLocks/>
          </p:cNvCxnSpPr>
          <p:nvPr/>
        </p:nvCxnSpPr>
        <p:spPr>
          <a:xfrm flipV="1">
            <a:off x="0" y="928670"/>
            <a:ext cx="7580704" cy="30598"/>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14282" y="1142984"/>
            <a:ext cx="8501090" cy="2554545"/>
          </a:xfrm>
          <a:prstGeom prst="rect">
            <a:avLst/>
          </a:prstGeom>
        </p:spPr>
        <p:txBody>
          <a:bodyPr wrap="square">
            <a:spAutoFit/>
          </a:bodyPr>
          <a:lstStyle/>
          <a:p>
            <a:pPr algn="just">
              <a:buFont typeface="Arial" pitchFamily="34" charset="0"/>
              <a:buChar char="•"/>
            </a:pPr>
            <a:r>
              <a:rPr lang="en-US" sz="2000" dirty="0" smtClean="0"/>
              <a:t>     </a:t>
            </a:r>
            <a:r>
              <a:rPr lang="en-US" sz="2000" dirty="0" smtClean="0">
                <a:solidFill>
                  <a:srgbClr val="002060"/>
                </a:solidFill>
              </a:rPr>
              <a:t>The method that is used to transfer information between internal storage  </a:t>
            </a:r>
          </a:p>
          <a:p>
            <a:pPr algn="just"/>
            <a:r>
              <a:rPr lang="en-US" sz="2000" dirty="0" smtClean="0">
                <a:solidFill>
                  <a:srgbClr val="002060"/>
                </a:solidFill>
              </a:rPr>
              <a:t>       and external I/O devices is known as I/O interface.</a:t>
            </a:r>
          </a:p>
          <a:p>
            <a:pPr algn="just">
              <a:lnSpc>
                <a:spcPct val="150000"/>
              </a:lnSpc>
              <a:buFont typeface="Arial" pitchFamily="34" charset="0"/>
              <a:buChar char="•"/>
            </a:pPr>
            <a:r>
              <a:rPr lang="en-US" sz="2000" dirty="0" smtClean="0">
                <a:solidFill>
                  <a:srgbClr val="002060"/>
                </a:solidFill>
              </a:rPr>
              <a:t>      A typical link between the processor , memory and several peripherals. </a:t>
            </a:r>
          </a:p>
          <a:p>
            <a:pPr algn="just">
              <a:lnSpc>
                <a:spcPct val="150000"/>
              </a:lnSpc>
              <a:buFont typeface="Arial" pitchFamily="34" charset="0"/>
              <a:buChar char="•"/>
            </a:pPr>
            <a:r>
              <a:rPr lang="en-IN" sz="2000" dirty="0" smtClean="0">
                <a:solidFill>
                  <a:srgbClr val="002060"/>
                </a:solidFill>
              </a:rPr>
              <a:t>      These devices work at varying speeds.</a:t>
            </a:r>
          </a:p>
          <a:p>
            <a:pPr lvl="1" algn="just">
              <a:lnSpc>
                <a:spcPct val="150000"/>
              </a:lnSpc>
              <a:buFont typeface="Arial" pitchFamily="34" charset="0"/>
              <a:buChar char="•"/>
            </a:pPr>
            <a:r>
              <a:rPr lang="en-IN" sz="2000" dirty="0" smtClean="0">
                <a:solidFill>
                  <a:srgbClr val="002060"/>
                </a:solidFill>
              </a:rPr>
              <a:t>   Ex:  Monitors, Mouse, Keyboards, Video cameras, etc.,</a:t>
            </a:r>
          </a:p>
          <a:p>
            <a:pPr lvl="1" algn="just">
              <a:lnSpc>
                <a:spcPct val="150000"/>
              </a:lnSpc>
              <a:buFont typeface="Arial" pitchFamily="34" charset="0"/>
              <a:buChar char="•"/>
            </a:pPr>
            <a:r>
              <a:rPr lang="en-IN" sz="2000" dirty="0" smtClean="0">
                <a:solidFill>
                  <a:srgbClr val="002060"/>
                </a:solidFill>
              </a:rPr>
              <a:t>   Data transfer rate  can either be regular or irregular.</a:t>
            </a:r>
            <a:r>
              <a:rPr lang="en-US" sz="2000" dirty="0" smtClean="0">
                <a:solidFill>
                  <a:srgbClr val="002060"/>
                </a:solidFill>
              </a:rPr>
              <a:t>     </a:t>
            </a:r>
            <a:endParaRPr lang="en-IN" sz="2000" dirty="0" smtClean="0">
              <a:solidFill>
                <a:srgbClr val="002060"/>
              </a:solidFill>
            </a:endParaRPr>
          </a:p>
        </p:txBody>
      </p:sp>
      <p:pic>
        <p:nvPicPr>
          <p:cNvPr id="8" name="Picture 2" descr="Introduction of Input-Output Processor - GeeksforGeeks"/>
          <p:cNvPicPr>
            <a:picLocks noChangeAspect="1" noChangeArrowheads="1"/>
          </p:cNvPicPr>
          <p:nvPr/>
        </p:nvPicPr>
        <p:blipFill>
          <a:blip r:embed="rId3"/>
          <a:srcRect/>
          <a:stretch>
            <a:fillRect/>
          </a:stretch>
        </p:blipFill>
        <p:spPr bwMode="auto">
          <a:xfrm>
            <a:off x="428596" y="3571876"/>
            <a:ext cx="4357718" cy="2928958"/>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A72FDE5-A773-4707-B367-EBCED21FCE84}"/>
              </a:ext>
            </a:extLst>
          </p:cNvPr>
          <p:cNvSpPr txBox="1"/>
          <p:nvPr/>
        </p:nvSpPr>
        <p:spPr>
          <a:xfrm>
            <a:off x="0" y="285728"/>
            <a:ext cx="4579034" cy="461665"/>
          </a:xfrm>
          <a:prstGeom prst="rect">
            <a:avLst/>
          </a:prstGeom>
          <a:noFill/>
        </p:spPr>
        <p:txBody>
          <a:bodyPr wrap="square">
            <a:spAutoFit/>
          </a:bodyPr>
          <a:lstStyle/>
          <a:p>
            <a:pPr>
              <a:lnSpc>
                <a:spcPct val="100000"/>
              </a:lnSpc>
            </a:pPr>
            <a:r>
              <a:rPr lang="en-IN" sz="2400" b="1" strike="noStrike" spc="-1" dirty="0" smtClean="0">
                <a:solidFill>
                  <a:schemeClr val="accent2">
                    <a:lumMod val="75000"/>
                  </a:schemeClr>
                </a:solidFill>
                <a:latin typeface="Calibri"/>
              </a:rPr>
              <a:t>Universal Serial Bus Architecture</a:t>
            </a:r>
            <a:endParaRPr lang="en-IN" sz="2400" b="1" strike="noStrike" spc="-1" dirty="0">
              <a:solidFill>
                <a:schemeClr val="accent2">
                  <a:lumMod val="75000"/>
                </a:schemeClr>
              </a:solidFill>
              <a:latin typeface="Arial"/>
            </a:endParaRPr>
          </a:p>
        </p:txBody>
      </p:sp>
      <p:pic>
        <p:nvPicPr>
          <p:cNvPr id="5" name="Picture 4"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358214" y="0"/>
            <a:ext cx="642942" cy="963425"/>
          </a:xfrm>
          <a:prstGeom prst="rect">
            <a:avLst/>
          </a:prstGeom>
        </p:spPr>
      </p:pic>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flipV="1">
            <a:off x="0" y="928670"/>
            <a:ext cx="7580704" cy="30598"/>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xmlns="" id="{4A72FDE5-A773-4707-B367-EBCED21FCE84}"/>
              </a:ext>
            </a:extLst>
          </p:cNvPr>
          <p:cNvSpPr txBox="1"/>
          <p:nvPr/>
        </p:nvSpPr>
        <p:spPr>
          <a:xfrm>
            <a:off x="0" y="1071546"/>
            <a:ext cx="8858280" cy="6740307"/>
          </a:xfrm>
          <a:prstGeom prst="rect">
            <a:avLst/>
          </a:prstGeom>
          <a:noFill/>
        </p:spPr>
        <p:txBody>
          <a:bodyPr wrap="square">
            <a:spAutoFit/>
          </a:bodyPr>
          <a:lstStyle/>
          <a:p>
            <a:pPr>
              <a:buFont typeface="Arial" pitchFamily="34" charset="0"/>
              <a:buChar char="•"/>
            </a:pPr>
            <a:r>
              <a:rPr lang="en-IN" sz="2400" b="1" strike="noStrike" spc="-1" dirty="0" smtClean="0">
                <a:solidFill>
                  <a:schemeClr val="tx2"/>
                </a:solidFill>
                <a:latin typeface="Calibri"/>
              </a:rPr>
              <a:t>      USB Peripherals are slaves responding to commands from hosts </a:t>
            </a:r>
          </a:p>
          <a:p>
            <a:pPr>
              <a:buFont typeface="Arial" pitchFamily="34" charset="0"/>
              <a:buChar char="•"/>
            </a:pPr>
            <a:r>
              <a:rPr lang="en-IN" sz="2400" b="1" spc="-1" dirty="0">
                <a:solidFill>
                  <a:schemeClr val="tx2"/>
                </a:solidFill>
                <a:latin typeface="Calibri"/>
              </a:rPr>
              <a:t> </a:t>
            </a:r>
            <a:r>
              <a:rPr lang="en-IN" sz="2400" b="1" spc="-1" dirty="0" smtClean="0">
                <a:solidFill>
                  <a:schemeClr val="tx2"/>
                </a:solidFill>
                <a:latin typeface="Calibri"/>
              </a:rPr>
              <a:t>      When a peripheral is attached to the USB network, the host </a:t>
            </a:r>
          </a:p>
          <a:p>
            <a:r>
              <a:rPr lang="en-IN" sz="2400" b="1" spc="-1" dirty="0" smtClean="0">
                <a:solidFill>
                  <a:schemeClr val="tx2"/>
                </a:solidFill>
                <a:latin typeface="Calibri"/>
              </a:rPr>
              <a:t>         communicates with the device.</a:t>
            </a:r>
          </a:p>
          <a:p>
            <a:pPr lvl="1">
              <a:buFont typeface="Wingdings" pitchFamily="2" charset="2"/>
              <a:buChar char="Ø"/>
            </a:pPr>
            <a:r>
              <a:rPr lang="en-IN" sz="2400" b="1" spc="-1" dirty="0" smtClean="0">
                <a:solidFill>
                  <a:schemeClr val="tx2"/>
                </a:solidFill>
                <a:latin typeface="Calibri"/>
              </a:rPr>
              <a:t>     To learn its identity</a:t>
            </a:r>
          </a:p>
          <a:p>
            <a:pPr lvl="1">
              <a:buFont typeface="Wingdings" pitchFamily="2" charset="2"/>
              <a:buChar char="Ø"/>
            </a:pPr>
            <a:r>
              <a:rPr lang="en-IN" sz="2400" b="1" spc="-1" dirty="0">
                <a:solidFill>
                  <a:schemeClr val="tx2"/>
                </a:solidFill>
                <a:latin typeface="Calibri"/>
              </a:rPr>
              <a:t> </a:t>
            </a:r>
            <a:r>
              <a:rPr lang="en-IN" sz="2400" b="1" spc="-1" dirty="0" smtClean="0">
                <a:solidFill>
                  <a:schemeClr val="tx2"/>
                </a:solidFill>
                <a:latin typeface="Calibri"/>
              </a:rPr>
              <a:t>    To discover which device driver is required</a:t>
            </a:r>
          </a:p>
          <a:p>
            <a:pPr marL="914400" lvl="1" indent="-457200">
              <a:buFont typeface="Wingdings" pitchFamily="2" charset="2"/>
              <a:buChar char="Ø"/>
            </a:pPr>
            <a:r>
              <a:rPr lang="en-IN" sz="2400" b="1" spc="-1" dirty="0" smtClean="0">
                <a:solidFill>
                  <a:schemeClr val="tx2"/>
                </a:solidFill>
                <a:latin typeface="Calibri"/>
              </a:rPr>
              <a:t>  This is called Enumeration </a:t>
            </a:r>
          </a:p>
          <a:p>
            <a:pPr marL="914400" lvl="1" indent="-457200">
              <a:buFont typeface="Wingdings" pitchFamily="2" charset="2"/>
              <a:buChar char="Ø"/>
            </a:pPr>
            <a:r>
              <a:rPr lang="en-IN" sz="2400" b="1" spc="-1" dirty="0" smtClean="0">
                <a:solidFill>
                  <a:schemeClr val="tx2"/>
                </a:solidFill>
                <a:latin typeface="Calibri"/>
              </a:rPr>
              <a:t>   It is supported as the </a:t>
            </a:r>
            <a:r>
              <a:rPr lang="en-IN" sz="2400" b="1" spc="-1" dirty="0" smtClean="0">
                <a:solidFill>
                  <a:srgbClr val="C00000"/>
                </a:solidFill>
                <a:latin typeface="Calibri"/>
              </a:rPr>
              <a:t>device driver for the USB </a:t>
            </a:r>
            <a:r>
              <a:rPr lang="en-IN" sz="2400" b="1" spc="-1" dirty="0" smtClean="0">
                <a:solidFill>
                  <a:schemeClr val="tx2"/>
                </a:solidFill>
                <a:latin typeface="Calibri"/>
              </a:rPr>
              <a:t>port on the      </a:t>
            </a:r>
          </a:p>
          <a:p>
            <a:pPr marL="914400" lvl="1" indent="-457200"/>
            <a:r>
              <a:rPr lang="en-IN" sz="2400" b="1" spc="-1" dirty="0" smtClean="0">
                <a:solidFill>
                  <a:schemeClr val="tx2"/>
                </a:solidFill>
                <a:latin typeface="Calibri"/>
              </a:rPr>
              <a:t>          host.  </a:t>
            </a:r>
          </a:p>
          <a:p>
            <a:pPr>
              <a:buFont typeface="Arial" pitchFamily="34" charset="0"/>
              <a:buChar char="•"/>
            </a:pPr>
            <a:r>
              <a:rPr lang="en-IN" sz="2400" b="1" spc="-1" dirty="0">
                <a:solidFill>
                  <a:srgbClr val="C00000"/>
                </a:solidFill>
                <a:latin typeface="Calibri"/>
              </a:rPr>
              <a:t> </a:t>
            </a:r>
            <a:r>
              <a:rPr lang="en-IN" sz="2400" b="1" spc="-1" dirty="0" smtClean="0">
                <a:solidFill>
                  <a:srgbClr val="C00000"/>
                </a:solidFill>
                <a:latin typeface="Calibri"/>
              </a:rPr>
              <a:t>Power : </a:t>
            </a:r>
          </a:p>
          <a:p>
            <a:pPr lvl="1">
              <a:buFont typeface="Wingdings" pitchFamily="2" charset="2"/>
              <a:buChar char="Ø"/>
            </a:pPr>
            <a:r>
              <a:rPr lang="en-IN" sz="2400" b="1" spc="-1" dirty="0">
                <a:solidFill>
                  <a:schemeClr val="tx2"/>
                </a:solidFill>
                <a:latin typeface="Calibri"/>
              </a:rPr>
              <a:t> </a:t>
            </a:r>
            <a:r>
              <a:rPr lang="en-IN" sz="2400" b="1" spc="-1" dirty="0" smtClean="0">
                <a:solidFill>
                  <a:schemeClr val="tx2"/>
                </a:solidFill>
                <a:latin typeface="Calibri"/>
              </a:rPr>
              <a:t>   USB devices can pull limited amount power from the bus.</a:t>
            </a:r>
          </a:p>
          <a:p>
            <a:pPr>
              <a:buFont typeface="Arial" pitchFamily="34" charset="0"/>
              <a:buChar char="•"/>
            </a:pPr>
            <a:r>
              <a:rPr lang="en-IN" sz="2400" b="1" spc="-1" dirty="0">
                <a:solidFill>
                  <a:srgbClr val="C00000"/>
                </a:solidFill>
                <a:latin typeface="Calibri"/>
              </a:rPr>
              <a:t> </a:t>
            </a:r>
            <a:r>
              <a:rPr lang="en-IN" sz="2400" b="1" spc="-1" dirty="0" smtClean="0">
                <a:solidFill>
                  <a:srgbClr val="C00000"/>
                </a:solidFill>
                <a:latin typeface="Calibri"/>
              </a:rPr>
              <a:t>Speed:</a:t>
            </a:r>
          </a:p>
          <a:p>
            <a:pPr lvl="1">
              <a:buFont typeface="Wingdings" pitchFamily="2" charset="2"/>
              <a:buChar char="Ø"/>
            </a:pPr>
            <a:r>
              <a:rPr lang="en-IN" sz="2400" b="1" spc="-1" dirty="0">
                <a:solidFill>
                  <a:schemeClr val="tx2"/>
                </a:solidFill>
                <a:latin typeface="Calibri"/>
              </a:rPr>
              <a:t> </a:t>
            </a:r>
            <a:r>
              <a:rPr lang="en-IN" sz="2400" b="1" spc="-1" dirty="0" smtClean="0">
                <a:solidFill>
                  <a:schemeClr val="tx2"/>
                </a:solidFill>
                <a:latin typeface="Calibri"/>
              </a:rPr>
              <a:t>Low  : 1.5Mbps</a:t>
            </a:r>
          </a:p>
          <a:p>
            <a:pPr lvl="1">
              <a:buFont typeface="Wingdings" pitchFamily="2" charset="2"/>
              <a:buChar char="Ø"/>
            </a:pPr>
            <a:r>
              <a:rPr lang="en-IN" sz="2400" b="1" spc="-1" dirty="0">
                <a:solidFill>
                  <a:schemeClr val="tx2"/>
                </a:solidFill>
                <a:latin typeface="Calibri"/>
              </a:rPr>
              <a:t> </a:t>
            </a:r>
            <a:r>
              <a:rPr lang="en-IN" sz="2400" b="1" spc="-1" dirty="0" smtClean="0">
                <a:solidFill>
                  <a:schemeClr val="tx2"/>
                </a:solidFill>
                <a:latin typeface="Calibri"/>
              </a:rPr>
              <a:t>Full   : 12Mbps</a:t>
            </a:r>
          </a:p>
          <a:p>
            <a:pPr lvl="1">
              <a:buFont typeface="Wingdings" pitchFamily="2" charset="2"/>
              <a:buChar char="Ø"/>
            </a:pPr>
            <a:r>
              <a:rPr lang="en-IN" sz="2400" b="1" spc="-1" dirty="0">
                <a:solidFill>
                  <a:schemeClr val="tx2"/>
                </a:solidFill>
                <a:latin typeface="Calibri"/>
              </a:rPr>
              <a:t> </a:t>
            </a:r>
            <a:r>
              <a:rPr lang="en-IN" sz="2400" b="1" spc="-1" dirty="0" smtClean="0">
                <a:solidFill>
                  <a:schemeClr val="tx2"/>
                </a:solidFill>
                <a:latin typeface="Calibri"/>
              </a:rPr>
              <a:t>High :  480 Mbps</a:t>
            </a:r>
          </a:p>
          <a:p>
            <a:pPr lvl="1"/>
            <a:endParaRPr lang="en-IN" sz="2400" b="1" spc="-1" dirty="0" smtClean="0">
              <a:latin typeface="Calibri"/>
            </a:endParaRPr>
          </a:p>
          <a:p>
            <a:pPr lvl="1">
              <a:buFont typeface="Arial" pitchFamily="34" charset="0"/>
              <a:buChar char="•"/>
            </a:pPr>
            <a:endParaRPr lang="en-IN" sz="2400" b="1" spc="-1" dirty="0" smtClean="0">
              <a:latin typeface="Calibri"/>
            </a:endParaRPr>
          </a:p>
          <a:p>
            <a:pPr lvl="1">
              <a:buFont typeface="Arial" pitchFamily="34" charset="0"/>
              <a:buChar char="•"/>
            </a:pPr>
            <a:endParaRPr lang="en-IN" sz="2400" b="1" strike="noStrike" spc="-1" dirty="0" smtClean="0">
              <a:latin typeface="Calibri"/>
            </a:endParaRPr>
          </a:p>
          <a:p>
            <a:endParaRPr lang="en-IN" sz="2400" b="1" strike="noStrike" spc="-1" dirty="0">
              <a:latin typeface="Arial"/>
            </a:endParaRPr>
          </a:p>
        </p:txBody>
      </p:sp>
      <p:sp>
        <p:nvSpPr>
          <p:cNvPr id="11" name="Arc 10"/>
          <p:cNvSpPr/>
          <p:nvPr/>
        </p:nvSpPr>
        <p:spPr>
          <a:xfrm>
            <a:off x="1428728" y="3857628"/>
            <a:ext cx="71438"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xmlns="" val="21410190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A72FDE5-A773-4707-B367-EBCED21FCE84}"/>
              </a:ext>
            </a:extLst>
          </p:cNvPr>
          <p:cNvSpPr txBox="1"/>
          <p:nvPr/>
        </p:nvSpPr>
        <p:spPr>
          <a:xfrm>
            <a:off x="0" y="285728"/>
            <a:ext cx="4579034" cy="461665"/>
          </a:xfrm>
          <a:prstGeom prst="rect">
            <a:avLst/>
          </a:prstGeom>
          <a:noFill/>
        </p:spPr>
        <p:txBody>
          <a:bodyPr wrap="square">
            <a:spAutoFit/>
          </a:bodyPr>
          <a:lstStyle/>
          <a:p>
            <a:pPr>
              <a:lnSpc>
                <a:spcPct val="100000"/>
              </a:lnSpc>
            </a:pPr>
            <a:r>
              <a:rPr lang="en-IN" sz="2400" b="1" strike="noStrike" spc="-1" dirty="0" smtClean="0">
                <a:solidFill>
                  <a:schemeClr val="accent2">
                    <a:lumMod val="75000"/>
                  </a:schemeClr>
                </a:solidFill>
                <a:latin typeface="Calibri"/>
              </a:rPr>
              <a:t>Universal Serial Bus Architecture</a:t>
            </a:r>
            <a:endParaRPr lang="en-IN" sz="2400" b="1" strike="noStrike" spc="-1" dirty="0">
              <a:solidFill>
                <a:schemeClr val="accent2">
                  <a:lumMod val="75000"/>
                </a:schemeClr>
              </a:solidFill>
              <a:latin typeface="Arial"/>
            </a:endParaRPr>
          </a:p>
        </p:txBody>
      </p:sp>
      <p:pic>
        <p:nvPicPr>
          <p:cNvPr id="5" name="Picture 4"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358214" y="0"/>
            <a:ext cx="642942" cy="963425"/>
          </a:xfrm>
          <a:prstGeom prst="rect">
            <a:avLst/>
          </a:prstGeom>
        </p:spPr>
      </p:pic>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flipV="1">
            <a:off x="0" y="928670"/>
            <a:ext cx="7580704" cy="30598"/>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xmlns="" id="{4A72FDE5-A773-4707-B367-EBCED21FCE84}"/>
              </a:ext>
            </a:extLst>
          </p:cNvPr>
          <p:cNvSpPr txBox="1"/>
          <p:nvPr/>
        </p:nvSpPr>
        <p:spPr>
          <a:xfrm>
            <a:off x="0" y="1071546"/>
            <a:ext cx="8858280" cy="5755422"/>
          </a:xfrm>
          <a:prstGeom prst="rect">
            <a:avLst/>
          </a:prstGeom>
          <a:noFill/>
        </p:spPr>
        <p:txBody>
          <a:bodyPr wrap="square">
            <a:spAutoFit/>
          </a:bodyPr>
          <a:lstStyle/>
          <a:p>
            <a:pPr>
              <a:buFont typeface="Arial" pitchFamily="34" charset="0"/>
              <a:buChar char="•"/>
            </a:pPr>
            <a:r>
              <a:rPr lang="en-IN" sz="2400" b="1" strike="noStrike" spc="-1" dirty="0" smtClean="0">
                <a:solidFill>
                  <a:schemeClr val="tx2"/>
                </a:solidFill>
                <a:latin typeface="Calibri"/>
              </a:rPr>
              <a:t>      USB Devices are of two types.</a:t>
            </a:r>
          </a:p>
          <a:p>
            <a:pPr lvl="1">
              <a:buFont typeface="Arial" pitchFamily="34" charset="0"/>
              <a:buChar char="•"/>
            </a:pPr>
            <a:r>
              <a:rPr lang="en-IN" sz="2400" b="1" spc="-1" dirty="0">
                <a:solidFill>
                  <a:schemeClr val="tx2"/>
                </a:solidFill>
                <a:latin typeface="Calibri"/>
              </a:rPr>
              <a:t> </a:t>
            </a:r>
            <a:r>
              <a:rPr lang="en-IN" sz="2400" b="1" spc="-1" dirty="0" smtClean="0">
                <a:solidFill>
                  <a:schemeClr val="tx2"/>
                </a:solidFill>
                <a:latin typeface="Calibri"/>
              </a:rPr>
              <a:t>   Stand-alone:</a:t>
            </a:r>
          </a:p>
          <a:p>
            <a:pPr lvl="2">
              <a:buFont typeface="Arial" pitchFamily="34" charset="0"/>
              <a:buChar char="•"/>
            </a:pPr>
            <a:r>
              <a:rPr lang="en-IN" sz="2400" b="1" spc="-1" dirty="0">
                <a:solidFill>
                  <a:schemeClr val="tx2"/>
                </a:solidFill>
                <a:latin typeface="Calibri"/>
              </a:rPr>
              <a:t> </a:t>
            </a:r>
            <a:r>
              <a:rPr lang="en-IN" sz="2400" b="1" spc="-1" dirty="0" smtClean="0">
                <a:solidFill>
                  <a:schemeClr val="tx2"/>
                </a:solidFill>
                <a:latin typeface="Calibri"/>
              </a:rPr>
              <a:t>Single Function Units like </a:t>
            </a:r>
            <a:r>
              <a:rPr lang="en-IN" sz="2400" b="1" spc="-1" dirty="0" err="1" smtClean="0">
                <a:solidFill>
                  <a:schemeClr val="tx2"/>
                </a:solidFill>
                <a:latin typeface="Calibri"/>
              </a:rPr>
              <a:t>Mouse,etc</a:t>
            </a:r>
            <a:r>
              <a:rPr lang="en-IN" sz="2400" b="1" spc="-1" dirty="0" smtClean="0">
                <a:solidFill>
                  <a:schemeClr val="tx2"/>
                </a:solidFill>
                <a:latin typeface="Calibri"/>
              </a:rPr>
              <a:t>., </a:t>
            </a:r>
          </a:p>
          <a:p>
            <a:pPr lvl="1">
              <a:buFont typeface="Arial" pitchFamily="34" charset="0"/>
              <a:buChar char="•"/>
            </a:pPr>
            <a:r>
              <a:rPr lang="en-IN" sz="2400" b="1" spc="-1" dirty="0">
                <a:solidFill>
                  <a:schemeClr val="tx2"/>
                </a:solidFill>
                <a:latin typeface="Calibri"/>
              </a:rPr>
              <a:t> </a:t>
            </a:r>
            <a:r>
              <a:rPr lang="en-IN" sz="2400" b="1" spc="-1" dirty="0" smtClean="0">
                <a:solidFill>
                  <a:schemeClr val="tx2"/>
                </a:solidFill>
                <a:latin typeface="Calibri"/>
              </a:rPr>
              <a:t>   Compound Devices:</a:t>
            </a:r>
          </a:p>
          <a:p>
            <a:pPr lvl="2">
              <a:buFont typeface="Arial" pitchFamily="34" charset="0"/>
              <a:buChar char="•"/>
            </a:pPr>
            <a:r>
              <a:rPr lang="en-IN" sz="2400" b="1" spc="-1" dirty="0" smtClean="0">
                <a:solidFill>
                  <a:schemeClr val="tx2"/>
                </a:solidFill>
                <a:latin typeface="Calibri"/>
              </a:rPr>
              <a:t> More than one peripheral sharing a USB port.</a:t>
            </a:r>
          </a:p>
          <a:p>
            <a:pPr lvl="3"/>
            <a:r>
              <a:rPr lang="en-IN" sz="2400" b="1" spc="-1" dirty="0" smtClean="0">
                <a:solidFill>
                  <a:schemeClr val="tx2"/>
                </a:solidFill>
                <a:latin typeface="Calibri"/>
              </a:rPr>
              <a:t>Ex: Video Camera (both audio and video ).</a:t>
            </a:r>
          </a:p>
          <a:p>
            <a:pPr>
              <a:buFont typeface="Arial" pitchFamily="34" charset="0"/>
              <a:buChar char="•"/>
            </a:pPr>
            <a:r>
              <a:rPr lang="en-IN" sz="2400" b="1" spc="-1" dirty="0">
                <a:solidFill>
                  <a:schemeClr val="tx2"/>
                </a:solidFill>
                <a:latin typeface="Calibri"/>
              </a:rPr>
              <a:t> </a:t>
            </a:r>
            <a:r>
              <a:rPr lang="en-IN" sz="2400" b="1" spc="-1" dirty="0" smtClean="0">
                <a:solidFill>
                  <a:schemeClr val="tx2"/>
                </a:solidFill>
                <a:latin typeface="Calibri"/>
              </a:rPr>
              <a:t>USB Hubs:</a:t>
            </a:r>
          </a:p>
          <a:p>
            <a:pPr lvl="3">
              <a:buFont typeface="Arial" pitchFamily="34" charset="0"/>
              <a:buChar char="•"/>
            </a:pPr>
            <a:r>
              <a:rPr lang="en-IN" sz="2400" b="1" spc="-1" dirty="0" smtClean="0">
                <a:solidFill>
                  <a:schemeClr val="tx2"/>
                </a:solidFill>
                <a:latin typeface="Calibri"/>
              </a:rPr>
              <a:t>    Hubs are bridge</a:t>
            </a:r>
          </a:p>
          <a:p>
            <a:pPr lvl="3">
              <a:buFont typeface="Arial" pitchFamily="34" charset="0"/>
              <a:buChar char="•"/>
            </a:pPr>
            <a:r>
              <a:rPr lang="en-IN" sz="2400" b="1" spc="-1" dirty="0" smtClean="0">
                <a:solidFill>
                  <a:schemeClr val="tx2"/>
                </a:solidFill>
                <a:latin typeface="Calibri"/>
              </a:rPr>
              <a:t>    Themselves are USB devices</a:t>
            </a:r>
          </a:p>
          <a:p>
            <a:pPr lvl="3">
              <a:buFont typeface="Arial" pitchFamily="34" charset="0"/>
              <a:buChar char="•"/>
            </a:pPr>
            <a:r>
              <a:rPr lang="en-IN" sz="2400" b="1" spc="-1" dirty="0">
                <a:solidFill>
                  <a:schemeClr val="tx2"/>
                </a:solidFill>
                <a:latin typeface="Calibri"/>
              </a:rPr>
              <a:t> </a:t>
            </a:r>
            <a:r>
              <a:rPr lang="en-IN" sz="2400" b="1" spc="-1" dirty="0" smtClean="0">
                <a:solidFill>
                  <a:schemeClr val="tx2"/>
                </a:solidFill>
                <a:latin typeface="Calibri"/>
              </a:rPr>
              <a:t>   Hubs detect topology changes due to insertion and deletion of devices.</a:t>
            </a:r>
          </a:p>
          <a:p>
            <a:pPr lvl="3"/>
            <a:endParaRPr lang="en-IN" sz="2400" b="1" spc="-1" dirty="0" smtClean="0">
              <a:solidFill>
                <a:schemeClr val="tx2"/>
              </a:solidFill>
              <a:latin typeface="Calibri"/>
            </a:endParaRPr>
          </a:p>
          <a:p>
            <a:pPr lvl="3">
              <a:buFont typeface="Arial" pitchFamily="34" charset="0"/>
              <a:buChar char="•"/>
            </a:pPr>
            <a:endParaRPr lang="en-IN" sz="3200" b="1" spc="-1" dirty="0" smtClean="0">
              <a:solidFill>
                <a:schemeClr val="tx2"/>
              </a:solidFill>
              <a:latin typeface="Calibri"/>
            </a:endParaRPr>
          </a:p>
          <a:p>
            <a:pPr lvl="1"/>
            <a:r>
              <a:rPr lang="en-IN" sz="2400" b="1" spc="-1" dirty="0" smtClean="0">
                <a:latin typeface="Calibri"/>
              </a:rPr>
              <a:t>	</a:t>
            </a:r>
            <a:endParaRPr lang="en-IN" sz="2400" b="1" strike="noStrike" spc="-1" dirty="0" smtClean="0">
              <a:latin typeface="Calibri"/>
            </a:endParaRPr>
          </a:p>
          <a:p>
            <a:endParaRPr lang="en-IN" sz="2400" b="1" strike="noStrike" spc="-1" dirty="0">
              <a:latin typeface="Arial"/>
            </a:endParaRPr>
          </a:p>
        </p:txBody>
      </p:sp>
      <p:sp>
        <p:nvSpPr>
          <p:cNvPr id="11" name="Arc 10"/>
          <p:cNvSpPr/>
          <p:nvPr/>
        </p:nvSpPr>
        <p:spPr>
          <a:xfrm>
            <a:off x="1428728" y="3857628"/>
            <a:ext cx="71438"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5362" name="Picture 2"/>
          <p:cNvPicPr>
            <a:picLocks noChangeAspect="1" noChangeArrowheads="1"/>
          </p:cNvPicPr>
          <p:nvPr/>
        </p:nvPicPr>
        <p:blipFill>
          <a:blip r:embed="rId3"/>
          <a:srcRect/>
          <a:stretch>
            <a:fillRect/>
          </a:stretch>
        </p:blipFill>
        <p:spPr bwMode="auto">
          <a:xfrm>
            <a:off x="142845" y="5192220"/>
            <a:ext cx="3357586" cy="1665779"/>
          </a:xfrm>
          <a:prstGeom prst="rect">
            <a:avLst/>
          </a:prstGeom>
          <a:noFill/>
          <a:ln w="9525">
            <a:noFill/>
            <a:miter lim="800000"/>
            <a:headEnd/>
            <a:tailEnd/>
          </a:ln>
          <a:effectLst/>
        </p:spPr>
      </p:pic>
    </p:spTree>
    <p:extLst>
      <p:ext uri="{BB962C8B-B14F-4D97-AF65-F5344CB8AC3E}">
        <p14:creationId xmlns:p14="http://schemas.microsoft.com/office/powerpoint/2010/main" xmlns="" val="21410190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358214" y="0"/>
            <a:ext cx="642942" cy="963425"/>
          </a:xfrm>
          <a:prstGeom prst="rect">
            <a:avLst/>
          </a:prstGeom>
        </p:spPr>
      </p:pic>
      <p:sp>
        <p:nvSpPr>
          <p:cNvPr id="4" name="TextBox 3">
            <a:extLst>
              <a:ext uri="{FF2B5EF4-FFF2-40B4-BE49-F238E27FC236}">
                <a16:creationId xmlns:a16="http://schemas.microsoft.com/office/drawing/2014/main" xmlns="" id="{4A72FDE5-A773-4707-B367-EBCED21FCE84}"/>
              </a:ext>
            </a:extLst>
          </p:cNvPr>
          <p:cNvSpPr txBox="1"/>
          <p:nvPr/>
        </p:nvSpPr>
        <p:spPr>
          <a:xfrm>
            <a:off x="0" y="285728"/>
            <a:ext cx="7858148" cy="461665"/>
          </a:xfrm>
          <a:prstGeom prst="rect">
            <a:avLst/>
          </a:prstGeom>
          <a:noFill/>
        </p:spPr>
        <p:txBody>
          <a:bodyPr wrap="square">
            <a:spAutoFit/>
          </a:bodyPr>
          <a:lstStyle/>
          <a:p>
            <a:pPr>
              <a:lnSpc>
                <a:spcPct val="100000"/>
              </a:lnSpc>
            </a:pPr>
            <a:r>
              <a:rPr lang="en-IN" sz="2400" b="1" strike="noStrike" spc="-1" dirty="0" smtClean="0">
                <a:solidFill>
                  <a:schemeClr val="accent2">
                    <a:lumMod val="75000"/>
                  </a:schemeClr>
                </a:solidFill>
                <a:latin typeface="Calibri"/>
              </a:rPr>
              <a:t>Peripheral Component Interconnect : PCI-Bus Architecture</a:t>
            </a:r>
            <a:endParaRPr lang="en-IN" sz="2400" b="1" strike="noStrike" spc="-1" dirty="0">
              <a:solidFill>
                <a:schemeClr val="accent2">
                  <a:lumMod val="75000"/>
                </a:schemeClr>
              </a:solidFill>
              <a:latin typeface="Arial"/>
            </a:endParaRPr>
          </a:p>
        </p:txBody>
      </p:sp>
      <p:cxnSp>
        <p:nvCxnSpPr>
          <p:cNvPr id="5" name="Straight Connector 4">
            <a:extLst>
              <a:ext uri="{FF2B5EF4-FFF2-40B4-BE49-F238E27FC236}">
                <a16:creationId xmlns:a16="http://schemas.microsoft.com/office/drawing/2014/main" xmlns="" id="{A4293697-6E2C-4331-B4E1-C58B355192F4}"/>
              </a:ext>
            </a:extLst>
          </p:cNvPr>
          <p:cNvCxnSpPr>
            <a:cxnSpLocks/>
          </p:cNvCxnSpPr>
          <p:nvPr/>
        </p:nvCxnSpPr>
        <p:spPr>
          <a:xfrm flipV="1">
            <a:off x="0" y="928670"/>
            <a:ext cx="7580704" cy="30598"/>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2"/>
          <p:cNvPicPr>
            <a:picLocks noChangeAspect="1" noChangeArrowheads="1"/>
          </p:cNvPicPr>
          <p:nvPr/>
        </p:nvPicPr>
        <p:blipFill>
          <a:blip r:embed="rId3"/>
          <a:srcRect/>
          <a:stretch>
            <a:fillRect/>
          </a:stretch>
        </p:blipFill>
        <p:spPr bwMode="auto">
          <a:xfrm>
            <a:off x="428596" y="2285992"/>
            <a:ext cx="7643866" cy="4071966"/>
          </a:xfrm>
          <a:prstGeom prst="rect">
            <a:avLst/>
          </a:prstGeom>
          <a:noFill/>
          <a:ln w="9525">
            <a:noFill/>
            <a:miter lim="800000"/>
            <a:headEnd/>
            <a:tailEnd/>
          </a:ln>
          <a:effectLst/>
        </p:spPr>
      </p:pic>
      <p:sp>
        <p:nvSpPr>
          <p:cNvPr id="9" name="Rectangle 8"/>
          <p:cNvSpPr/>
          <p:nvPr/>
        </p:nvSpPr>
        <p:spPr>
          <a:xfrm>
            <a:off x="500034" y="1285860"/>
            <a:ext cx="7572428" cy="830997"/>
          </a:xfrm>
          <a:prstGeom prst="rect">
            <a:avLst/>
          </a:prstGeom>
        </p:spPr>
        <p:txBody>
          <a:bodyPr wrap="square">
            <a:spAutoFit/>
          </a:bodyPr>
          <a:lstStyle/>
          <a:p>
            <a:pPr algn="just">
              <a:buFont typeface="Arial" pitchFamily="34" charset="0"/>
              <a:buChar char="•"/>
            </a:pPr>
            <a:r>
              <a:rPr lang="en-US" sz="2400" dirty="0" smtClean="0">
                <a:solidFill>
                  <a:schemeClr val="tx2"/>
                </a:solidFill>
              </a:rPr>
              <a:t>   PCI is a local computer bus for attaching hardware   </a:t>
            </a:r>
          </a:p>
          <a:p>
            <a:pPr algn="just"/>
            <a:r>
              <a:rPr lang="en-US" sz="2400" dirty="0" smtClean="0">
                <a:solidFill>
                  <a:schemeClr val="tx2"/>
                </a:solidFill>
              </a:rPr>
              <a:t>    devices in  a computer.</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1071546"/>
            <a:ext cx="8786874" cy="4524315"/>
          </a:xfrm>
          <a:prstGeom prst="rect">
            <a:avLst/>
          </a:prstGeom>
        </p:spPr>
        <p:txBody>
          <a:bodyPr wrap="square">
            <a:spAutoFit/>
          </a:bodyPr>
          <a:lstStyle/>
          <a:p>
            <a:pPr algn="just"/>
            <a:r>
              <a:rPr lang="en-IN" sz="2400" b="1" dirty="0" smtClean="0">
                <a:solidFill>
                  <a:schemeClr val="tx2"/>
                </a:solidFill>
              </a:rPr>
              <a:t>Features: </a:t>
            </a:r>
          </a:p>
          <a:p>
            <a:pPr algn="just">
              <a:buFont typeface="Arial" pitchFamily="34" charset="0"/>
              <a:buChar char="•"/>
            </a:pPr>
            <a:r>
              <a:rPr lang="en-IN" sz="2400" b="1" dirty="0" smtClean="0"/>
              <a:t>    </a:t>
            </a:r>
            <a:r>
              <a:rPr lang="en-IN" sz="2400" b="1" dirty="0" smtClean="0">
                <a:solidFill>
                  <a:srgbClr val="002060"/>
                </a:solidFill>
              </a:rPr>
              <a:t>32 bit bus </a:t>
            </a:r>
          </a:p>
          <a:p>
            <a:pPr algn="just">
              <a:buFont typeface="Arial" pitchFamily="34" charset="0"/>
              <a:buChar char="•"/>
            </a:pPr>
            <a:r>
              <a:rPr lang="en-IN" sz="2400" b="1" dirty="0" smtClean="0">
                <a:solidFill>
                  <a:srgbClr val="002060"/>
                </a:solidFill>
              </a:rPr>
              <a:t>    Transfer rate : 133MB/s</a:t>
            </a:r>
          </a:p>
          <a:p>
            <a:pPr algn="just">
              <a:buFont typeface="Arial" pitchFamily="34" charset="0"/>
              <a:buChar char="•"/>
            </a:pPr>
            <a:r>
              <a:rPr lang="en-US" sz="2400" dirty="0" smtClean="0">
                <a:solidFill>
                  <a:srgbClr val="002060"/>
                </a:solidFill>
              </a:rPr>
              <a:t>    Any PCI device may initiate a transaction. </a:t>
            </a:r>
          </a:p>
          <a:p>
            <a:pPr algn="just">
              <a:buFont typeface="Arial" pitchFamily="34" charset="0"/>
              <a:buChar char="•"/>
            </a:pPr>
            <a:r>
              <a:rPr lang="en-US" sz="2400" dirty="0" smtClean="0">
                <a:solidFill>
                  <a:srgbClr val="002060"/>
                </a:solidFill>
              </a:rPr>
              <a:t>    First, it must request permission from a PCI bus arbiter on the </a:t>
            </a:r>
          </a:p>
          <a:p>
            <a:pPr algn="just"/>
            <a:r>
              <a:rPr lang="en-US" sz="2400" dirty="0" smtClean="0">
                <a:solidFill>
                  <a:srgbClr val="002060"/>
                </a:solidFill>
              </a:rPr>
              <a:t>      motherboard. </a:t>
            </a:r>
          </a:p>
          <a:p>
            <a:pPr algn="just">
              <a:buFont typeface="Arial" pitchFamily="34" charset="0"/>
              <a:buChar char="•"/>
            </a:pPr>
            <a:r>
              <a:rPr lang="en-US" sz="2400" dirty="0" smtClean="0">
                <a:solidFill>
                  <a:srgbClr val="002060"/>
                </a:solidFill>
              </a:rPr>
              <a:t>    The arbiter grants permission to one of the requesting devices.</a:t>
            </a:r>
          </a:p>
          <a:p>
            <a:pPr algn="just">
              <a:buFont typeface="Arial" pitchFamily="34" charset="0"/>
              <a:buChar char="•"/>
            </a:pPr>
            <a:r>
              <a:rPr lang="en-US" sz="2400" dirty="0" smtClean="0">
                <a:solidFill>
                  <a:srgbClr val="002060"/>
                </a:solidFill>
              </a:rPr>
              <a:t>    The initiator begins the address phase by broadcasting a 32- bit</a:t>
            </a:r>
          </a:p>
          <a:p>
            <a:pPr algn="just"/>
            <a:r>
              <a:rPr lang="en-US" sz="2400" dirty="0" smtClean="0">
                <a:solidFill>
                  <a:srgbClr val="002060"/>
                </a:solidFill>
              </a:rPr>
              <a:t>      address plus a</a:t>
            </a:r>
            <a:r>
              <a:rPr lang="en-US" sz="2400" dirty="0" smtClean="0"/>
              <a:t> </a:t>
            </a:r>
            <a:r>
              <a:rPr lang="en-US" sz="2400" u="sng" dirty="0" smtClean="0">
                <a:hlinkClick r:id="rId2" tooltip="4-bit"/>
              </a:rPr>
              <a:t>4-bit</a:t>
            </a:r>
            <a:r>
              <a:rPr lang="en-US" sz="2400" dirty="0" smtClean="0">
                <a:solidFill>
                  <a:srgbClr val="002060"/>
                </a:solidFill>
              </a:rPr>
              <a:t> command code, then waits for a </a:t>
            </a:r>
          </a:p>
          <a:p>
            <a:pPr algn="just"/>
            <a:r>
              <a:rPr lang="en-US" sz="2400" dirty="0" smtClean="0">
                <a:solidFill>
                  <a:srgbClr val="002060"/>
                </a:solidFill>
              </a:rPr>
              <a:t>      target to respond. </a:t>
            </a:r>
          </a:p>
          <a:p>
            <a:pPr algn="just">
              <a:buFont typeface="Arial" pitchFamily="34" charset="0"/>
              <a:buChar char="•"/>
            </a:pPr>
            <a:r>
              <a:rPr lang="en-US" sz="2400" dirty="0" smtClean="0">
                <a:solidFill>
                  <a:srgbClr val="002060"/>
                </a:solidFill>
              </a:rPr>
              <a:t>    All other devices examine this address and one of them  </a:t>
            </a:r>
          </a:p>
          <a:p>
            <a:pPr algn="just"/>
            <a:r>
              <a:rPr lang="en-US" sz="2400" dirty="0" smtClean="0">
                <a:solidFill>
                  <a:srgbClr val="002060"/>
                </a:solidFill>
              </a:rPr>
              <a:t>      responds a few cycles later.</a:t>
            </a:r>
            <a:endParaRPr lang="en-US" sz="2400" b="1" dirty="0">
              <a:solidFill>
                <a:srgbClr val="002060"/>
              </a:solidFill>
            </a:endParaRPr>
          </a:p>
        </p:txBody>
      </p:sp>
      <p:pic>
        <p:nvPicPr>
          <p:cNvPr id="3" name="Picture 2"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58214" y="0"/>
            <a:ext cx="642942" cy="963425"/>
          </a:xfrm>
          <a:prstGeom prst="rect">
            <a:avLst/>
          </a:prstGeom>
        </p:spPr>
      </p:pic>
      <p:sp>
        <p:nvSpPr>
          <p:cNvPr id="4" name="TextBox 3">
            <a:extLst>
              <a:ext uri="{FF2B5EF4-FFF2-40B4-BE49-F238E27FC236}">
                <a16:creationId xmlns:a16="http://schemas.microsoft.com/office/drawing/2014/main" xmlns="" id="{4A72FDE5-A773-4707-B367-EBCED21FCE84}"/>
              </a:ext>
            </a:extLst>
          </p:cNvPr>
          <p:cNvSpPr txBox="1"/>
          <p:nvPr/>
        </p:nvSpPr>
        <p:spPr>
          <a:xfrm>
            <a:off x="0" y="285728"/>
            <a:ext cx="7858148" cy="461665"/>
          </a:xfrm>
          <a:prstGeom prst="rect">
            <a:avLst/>
          </a:prstGeom>
          <a:noFill/>
        </p:spPr>
        <p:txBody>
          <a:bodyPr wrap="square">
            <a:spAutoFit/>
          </a:bodyPr>
          <a:lstStyle/>
          <a:p>
            <a:pPr>
              <a:lnSpc>
                <a:spcPct val="100000"/>
              </a:lnSpc>
            </a:pPr>
            <a:r>
              <a:rPr lang="en-IN" sz="2400" b="1" strike="noStrike" spc="-1" dirty="0" smtClean="0">
                <a:solidFill>
                  <a:schemeClr val="accent2">
                    <a:lumMod val="75000"/>
                  </a:schemeClr>
                </a:solidFill>
                <a:latin typeface="Calibri"/>
              </a:rPr>
              <a:t>Peripheral Component Interconnect : PCI-Bus Architecture</a:t>
            </a:r>
            <a:endParaRPr lang="en-IN" sz="2400" b="1" strike="noStrike" spc="-1" dirty="0">
              <a:solidFill>
                <a:schemeClr val="accent2">
                  <a:lumMod val="75000"/>
                </a:schemeClr>
              </a:solidFill>
              <a:latin typeface="Arial"/>
            </a:endParaRPr>
          </a:p>
        </p:txBody>
      </p:sp>
      <p:cxnSp>
        <p:nvCxnSpPr>
          <p:cNvPr id="5" name="Straight Connector 4">
            <a:extLst>
              <a:ext uri="{FF2B5EF4-FFF2-40B4-BE49-F238E27FC236}">
                <a16:creationId xmlns:a16="http://schemas.microsoft.com/office/drawing/2014/main" xmlns="" id="{A4293697-6E2C-4331-B4E1-C58B355192F4}"/>
              </a:ext>
            </a:extLst>
          </p:cNvPr>
          <p:cNvCxnSpPr>
            <a:cxnSpLocks/>
          </p:cNvCxnSpPr>
          <p:nvPr/>
        </p:nvCxnSpPr>
        <p:spPr>
          <a:xfrm flipV="1">
            <a:off x="0" y="928670"/>
            <a:ext cx="7580704" cy="30598"/>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30722" name="Picture 2" descr="PCI Slots Digon3.JPG"/>
          <p:cNvPicPr>
            <a:picLocks noChangeAspect="1" noChangeArrowheads="1"/>
          </p:cNvPicPr>
          <p:nvPr/>
        </p:nvPicPr>
        <p:blipFill>
          <a:blip r:embed="rId4" cstate="print"/>
          <a:srcRect/>
          <a:stretch>
            <a:fillRect/>
          </a:stretch>
        </p:blipFill>
        <p:spPr bwMode="auto">
          <a:xfrm>
            <a:off x="6429388" y="1071546"/>
            <a:ext cx="2022029" cy="1285884"/>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358214" y="0"/>
            <a:ext cx="642942" cy="963425"/>
          </a:xfrm>
          <a:prstGeom prst="rect">
            <a:avLst/>
          </a:prstGeom>
        </p:spPr>
      </p:pic>
      <p:sp>
        <p:nvSpPr>
          <p:cNvPr id="4" name="TextBox 3">
            <a:extLst>
              <a:ext uri="{FF2B5EF4-FFF2-40B4-BE49-F238E27FC236}">
                <a16:creationId xmlns:a16="http://schemas.microsoft.com/office/drawing/2014/main" xmlns="" id="{4A72FDE5-A773-4707-B367-EBCED21FCE84}"/>
              </a:ext>
            </a:extLst>
          </p:cNvPr>
          <p:cNvSpPr txBox="1"/>
          <p:nvPr/>
        </p:nvSpPr>
        <p:spPr>
          <a:xfrm>
            <a:off x="0" y="285728"/>
            <a:ext cx="7858148" cy="461665"/>
          </a:xfrm>
          <a:prstGeom prst="rect">
            <a:avLst/>
          </a:prstGeom>
          <a:noFill/>
        </p:spPr>
        <p:txBody>
          <a:bodyPr wrap="square">
            <a:spAutoFit/>
          </a:bodyPr>
          <a:lstStyle/>
          <a:p>
            <a:pPr>
              <a:lnSpc>
                <a:spcPct val="100000"/>
              </a:lnSpc>
            </a:pPr>
            <a:r>
              <a:rPr lang="en-IN" sz="2400" b="1" strike="noStrike" spc="-1" dirty="0" smtClean="0">
                <a:solidFill>
                  <a:schemeClr val="accent2">
                    <a:lumMod val="75000"/>
                  </a:schemeClr>
                </a:solidFill>
                <a:latin typeface="Calibri"/>
              </a:rPr>
              <a:t>SCSI -Bus Architecture</a:t>
            </a:r>
            <a:endParaRPr lang="en-IN" sz="2400" b="1" strike="noStrike" spc="-1" dirty="0">
              <a:solidFill>
                <a:schemeClr val="accent2">
                  <a:lumMod val="75000"/>
                </a:schemeClr>
              </a:solidFill>
              <a:latin typeface="Arial"/>
            </a:endParaRPr>
          </a:p>
        </p:txBody>
      </p:sp>
      <p:cxnSp>
        <p:nvCxnSpPr>
          <p:cNvPr id="5" name="Straight Connector 4">
            <a:extLst>
              <a:ext uri="{FF2B5EF4-FFF2-40B4-BE49-F238E27FC236}">
                <a16:creationId xmlns:a16="http://schemas.microsoft.com/office/drawing/2014/main" xmlns="" id="{A4293697-6E2C-4331-B4E1-C58B355192F4}"/>
              </a:ext>
            </a:extLst>
          </p:cNvPr>
          <p:cNvCxnSpPr>
            <a:cxnSpLocks/>
          </p:cNvCxnSpPr>
          <p:nvPr/>
        </p:nvCxnSpPr>
        <p:spPr>
          <a:xfrm flipV="1">
            <a:off x="0" y="928670"/>
            <a:ext cx="7580704" cy="30598"/>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4282" y="1142984"/>
            <a:ext cx="8802090" cy="5478423"/>
          </a:xfrm>
          <a:prstGeom prst="rect">
            <a:avLst/>
          </a:prstGeom>
        </p:spPr>
        <p:txBody>
          <a:bodyPr wrap="none">
            <a:spAutoFit/>
          </a:bodyPr>
          <a:lstStyle/>
          <a:p>
            <a:r>
              <a:rPr lang="en-US" sz="2000" b="1" dirty="0" smtClean="0">
                <a:solidFill>
                  <a:srgbClr val="002060"/>
                </a:solidFill>
              </a:rPr>
              <a:t>Small Computer System Interface – SCSI :</a:t>
            </a:r>
          </a:p>
          <a:p>
            <a:pPr>
              <a:lnSpc>
                <a:spcPct val="150000"/>
              </a:lnSpc>
              <a:buFont typeface="Arial" pitchFamily="34" charset="0"/>
              <a:buChar char="•"/>
            </a:pPr>
            <a:r>
              <a:rPr lang="en-IN" sz="2000" b="1" dirty="0" smtClean="0">
                <a:solidFill>
                  <a:srgbClr val="002060"/>
                </a:solidFill>
              </a:rPr>
              <a:t>   </a:t>
            </a:r>
            <a:r>
              <a:rPr lang="en-IN" sz="2000" dirty="0" smtClean="0">
                <a:solidFill>
                  <a:srgbClr val="002060"/>
                </a:solidFill>
              </a:rPr>
              <a:t>Derived from </a:t>
            </a:r>
            <a:r>
              <a:rPr lang="en-IN" sz="2000" b="1" dirty="0" smtClean="0">
                <a:solidFill>
                  <a:srgbClr val="002060"/>
                </a:solidFill>
              </a:rPr>
              <a:t>SASI – </a:t>
            </a:r>
            <a:r>
              <a:rPr lang="en-IN" sz="2000" dirty="0" err="1" smtClean="0">
                <a:solidFill>
                  <a:srgbClr val="002060"/>
                </a:solidFill>
              </a:rPr>
              <a:t>Shugart</a:t>
            </a:r>
            <a:r>
              <a:rPr lang="en-IN" sz="2000" dirty="0" smtClean="0">
                <a:solidFill>
                  <a:srgbClr val="002060"/>
                </a:solidFill>
              </a:rPr>
              <a:t> Associates</a:t>
            </a:r>
            <a:r>
              <a:rPr lang="en-US" sz="2000" dirty="0" smtClean="0">
                <a:solidFill>
                  <a:srgbClr val="002060"/>
                </a:solidFill>
              </a:rPr>
              <a:t> System Interface</a:t>
            </a:r>
          </a:p>
          <a:p>
            <a:pPr>
              <a:lnSpc>
                <a:spcPct val="150000"/>
              </a:lnSpc>
              <a:buFont typeface="Arial" pitchFamily="34" charset="0"/>
              <a:buChar char="•"/>
            </a:pPr>
            <a:r>
              <a:rPr lang="en-IN" sz="2000" dirty="0" smtClean="0">
                <a:solidFill>
                  <a:srgbClr val="002060"/>
                </a:solidFill>
              </a:rPr>
              <a:t>   Provided as a bridge between hard disk low-level interface and a host computer </a:t>
            </a:r>
            <a:endParaRPr lang="en-US" sz="2000" dirty="0" smtClean="0">
              <a:solidFill>
                <a:srgbClr val="002060"/>
              </a:solidFill>
            </a:endParaRPr>
          </a:p>
          <a:p>
            <a:pPr>
              <a:buFont typeface="Arial" pitchFamily="34" charset="0"/>
              <a:buChar char="•"/>
            </a:pPr>
            <a:r>
              <a:rPr lang="en-IN" sz="2000" dirty="0" smtClean="0">
                <a:solidFill>
                  <a:srgbClr val="002060"/>
                </a:solidFill>
              </a:rPr>
              <a:t>   Standard Interface and communication protocol for connecting computer </a:t>
            </a:r>
          </a:p>
          <a:p>
            <a:r>
              <a:rPr lang="en-IN" sz="2000" dirty="0" smtClean="0">
                <a:solidFill>
                  <a:srgbClr val="002060"/>
                </a:solidFill>
              </a:rPr>
              <a:t>     peripherals.</a:t>
            </a:r>
          </a:p>
          <a:p>
            <a:pPr>
              <a:lnSpc>
                <a:spcPct val="150000"/>
              </a:lnSpc>
              <a:buFont typeface="Arial" pitchFamily="34" charset="0"/>
              <a:buChar char="•"/>
            </a:pPr>
            <a:r>
              <a:rPr lang="en-IN" sz="2000" dirty="0" smtClean="0">
                <a:solidFill>
                  <a:srgbClr val="002060"/>
                </a:solidFill>
              </a:rPr>
              <a:t>    SCSI is used to increase performance and deliver faster</a:t>
            </a:r>
          </a:p>
          <a:p>
            <a:pPr>
              <a:lnSpc>
                <a:spcPct val="150000"/>
              </a:lnSpc>
              <a:buFont typeface="Arial" pitchFamily="34" charset="0"/>
              <a:buChar char="•"/>
            </a:pPr>
            <a:r>
              <a:rPr lang="en-IN" sz="2000" dirty="0" smtClean="0">
                <a:solidFill>
                  <a:srgbClr val="002060"/>
                </a:solidFill>
              </a:rPr>
              <a:t>    Bus can address </a:t>
            </a:r>
            <a:r>
              <a:rPr lang="en-IN" sz="2000" dirty="0" err="1" smtClean="0">
                <a:solidFill>
                  <a:srgbClr val="002060"/>
                </a:solidFill>
              </a:rPr>
              <a:t>upto</a:t>
            </a:r>
            <a:r>
              <a:rPr lang="en-IN" sz="2000" dirty="0" smtClean="0">
                <a:solidFill>
                  <a:srgbClr val="002060"/>
                </a:solidFill>
              </a:rPr>
              <a:t> 8 devices (0 to 7).</a:t>
            </a:r>
          </a:p>
          <a:p>
            <a:pPr>
              <a:lnSpc>
                <a:spcPct val="150000"/>
              </a:lnSpc>
              <a:buFont typeface="Arial" pitchFamily="34" charset="0"/>
              <a:buChar char="•"/>
            </a:pPr>
            <a:r>
              <a:rPr lang="en-IN" sz="2000" dirty="0" smtClean="0">
                <a:solidFill>
                  <a:srgbClr val="002060"/>
                </a:solidFill>
              </a:rPr>
              <a:t>    Provide larger expansion for devices such as CDs, scanners, etc., </a:t>
            </a:r>
          </a:p>
          <a:p>
            <a:pPr>
              <a:lnSpc>
                <a:spcPct val="150000"/>
              </a:lnSpc>
              <a:buFont typeface="Arial" pitchFamily="34" charset="0"/>
              <a:buChar char="•"/>
            </a:pPr>
            <a:r>
              <a:rPr lang="en-IN" sz="2000" dirty="0" smtClean="0">
                <a:solidFill>
                  <a:srgbClr val="002060"/>
                </a:solidFill>
              </a:rPr>
              <a:t>   Based on the Client Server Architecture</a:t>
            </a:r>
          </a:p>
          <a:p>
            <a:pPr>
              <a:lnSpc>
                <a:spcPct val="150000"/>
              </a:lnSpc>
              <a:buFont typeface="Arial" pitchFamily="34" charset="0"/>
              <a:buChar char="•"/>
            </a:pPr>
            <a:r>
              <a:rPr lang="en-IN" sz="2000" dirty="0" smtClean="0">
                <a:solidFill>
                  <a:srgbClr val="002060"/>
                </a:solidFill>
              </a:rPr>
              <a:t>   Clients are Initiators – creates(begins)and sends SCSI commands to the target.</a:t>
            </a:r>
          </a:p>
          <a:p>
            <a:pPr>
              <a:lnSpc>
                <a:spcPct val="150000"/>
              </a:lnSpc>
              <a:buFont typeface="Arial" pitchFamily="34" charset="0"/>
              <a:buChar char="•"/>
            </a:pPr>
            <a:r>
              <a:rPr lang="en-IN" sz="2000" dirty="0" smtClean="0">
                <a:solidFill>
                  <a:srgbClr val="002060"/>
                </a:solidFill>
              </a:rPr>
              <a:t>   Servers are Targets – Collection of logical units – carries out the requested task.</a:t>
            </a:r>
          </a:p>
          <a:p>
            <a:pPr>
              <a:lnSpc>
                <a:spcPct val="150000"/>
              </a:lnSpc>
              <a:buFont typeface="Arial" pitchFamily="34" charset="0"/>
              <a:buChar char="•"/>
            </a:pPr>
            <a:r>
              <a:rPr lang="en-IN" sz="2000" dirty="0" smtClean="0">
                <a:solidFill>
                  <a:srgbClr val="002060"/>
                </a:solidFill>
              </a:rPr>
              <a:t>   Early SCSI assumes a bus based architecture</a:t>
            </a:r>
          </a:p>
          <a:p>
            <a:endParaRPr lang="en-IN" sz="20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358214" y="0"/>
            <a:ext cx="642942" cy="963425"/>
          </a:xfrm>
          <a:prstGeom prst="rect">
            <a:avLst/>
          </a:prstGeom>
        </p:spPr>
      </p:pic>
      <p:sp>
        <p:nvSpPr>
          <p:cNvPr id="4" name="TextBox 3">
            <a:extLst>
              <a:ext uri="{FF2B5EF4-FFF2-40B4-BE49-F238E27FC236}">
                <a16:creationId xmlns:a16="http://schemas.microsoft.com/office/drawing/2014/main" xmlns="" id="{4A72FDE5-A773-4707-B367-EBCED21FCE84}"/>
              </a:ext>
            </a:extLst>
          </p:cNvPr>
          <p:cNvSpPr txBox="1"/>
          <p:nvPr/>
        </p:nvSpPr>
        <p:spPr>
          <a:xfrm>
            <a:off x="0" y="285728"/>
            <a:ext cx="7858148" cy="461665"/>
          </a:xfrm>
          <a:prstGeom prst="rect">
            <a:avLst/>
          </a:prstGeom>
          <a:noFill/>
        </p:spPr>
        <p:txBody>
          <a:bodyPr wrap="square">
            <a:spAutoFit/>
          </a:bodyPr>
          <a:lstStyle/>
          <a:p>
            <a:pPr>
              <a:lnSpc>
                <a:spcPct val="100000"/>
              </a:lnSpc>
            </a:pPr>
            <a:r>
              <a:rPr lang="en-IN" sz="2400" b="1" strike="noStrike" spc="-1" dirty="0" smtClean="0">
                <a:solidFill>
                  <a:schemeClr val="accent2">
                    <a:lumMod val="75000"/>
                  </a:schemeClr>
                </a:solidFill>
                <a:latin typeface="Calibri"/>
              </a:rPr>
              <a:t>SCSI -Bus Architecture</a:t>
            </a:r>
            <a:endParaRPr lang="en-IN" sz="2400" b="1" strike="noStrike" spc="-1" dirty="0">
              <a:solidFill>
                <a:schemeClr val="accent2">
                  <a:lumMod val="75000"/>
                </a:schemeClr>
              </a:solidFill>
              <a:latin typeface="Arial"/>
            </a:endParaRPr>
          </a:p>
        </p:txBody>
      </p:sp>
      <p:cxnSp>
        <p:nvCxnSpPr>
          <p:cNvPr id="5" name="Straight Connector 4">
            <a:extLst>
              <a:ext uri="{FF2B5EF4-FFF2-40B4-BE49-F238E27FC236}">
                <a16:creationId xmlns:a16="http://schemas.microsoft.com/office/drawing/2014/main" xmlns="" id="{A4293697-6E2C-4331-B4E1-C58B355192F4}"/>
              </a:ext>
            </a:extLst>
          </p:cNvPr>
          <p:cNvCxnSpPr>
            <a:cxnSpLocks/>
          </p:cNvCxnSpPr>
          <p:nvPr/>
        </p:nvCxnSpPr>
        <p:spPr>
          <a:xfrm flipV="1">
            <a:off x="0" y="928670"/>
            <a:ext cx="7580704" cy="30598"/>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4282" y="1142984"/>
            <a:ext cx="6893939" cy="2862322"/>
          </a:xfrm>
          <a:prstGeom prst="rect">
            <a:avLst/>
          </a:prstGeom>
        </p:spPr>
        <p:txBody>
          <a:bodyPr wrap="none">
            <a:spAutoFit/>
          </a:bodyPr>
          <a:lstStyle/>
          <a:p>
            <a:r>
              <a:rPr lang="en-US" sz="2000" b="1" dirty="0" smtClean="0">
                <a:solidFill>
                  <a:srgbClr val="002060"/>
                </a:solidFill>
              </a:rPr>
              <a:t>Small Computer System Interface – SCSI :</a:t>
            </a:r>
          </a:p>
          <a:p>
            <a:endParaRPr lang="en-IN" sz="2000" dirty="0" smtClean="0"/>
          </a:p>
          <a:p>
            <a:r>
              <a:rPr lang="en-IN" sz="2000" dirty="0" smtClean="0"/>
              <a:t>Parallel SCSI:   SCSI-1  :  8 bit wide bus – speed 3.5MHz</a:t>
            </a:r>
          </a:p>
          <a:p>
            <a:r>
              <a:rPr lang="en-IN" sz="2000" dirty="0" smtClean="0"/>
              <a:t>                          SCSI-2  : 16 /32 bit wide – speed 10MHz to 20MHz</a:t>
            </a:r>
          </a:p>
          <a:p>
            <a:r>
              <a:rPr lang="en-IN" sz="2000" dirty="0" smtClean="0"/>
              <a:t>                          SCSI-3  :  Also called as ultra SCSI.</a:t>
            </a:r>
          </a:p>
          <a:p>
            <a:r>
              <a:rPr lang="en-IN" sz="2000" dirty="0" smtClean="0"/>
              <a:t>                                           Cable length- 3 </a:t>
            </a:r>
            <a:r>
              <a:rPr lang="en-IN" sz="2000" dirty="0" err="1" smtClean="0"/>
              <a:t>mts</a:t>
            </a:r>
            <a:r>
              <a:rPr lang="en-IN" sz="2000" dirty="0" smtClean="0"/>
              <a:t>.</a:t>
            </a:r>
          </a:p>
          <a:p>
            <a:r>
              <a:rPr lang="en-IN" sz="2000" dirty="0" smtClean="0"/>
              <a:t>	                           Speed – 20MHz</a:t>
            </a:r>
          </a:p>
          <a:p>
            <a:r>
              <a:rPr lang="en-IN" sz="2000" dirty="0" smtClean="0"/>
              <a:t>		</a:t>
            </a:r>
          </a:p>
          <a:p>
            <a:endParaRPr lang="en-IN" sz="2000" dirty="0" smtClean="0"/>
          </a:p>
        </p:txBody>
      </p:sp>
      <p:pic>
        <p:nvPicPr>
          <p:cNvPr id="56323" name="Picture 3"/>
          <p:cNvPicPr>
            <a:picLocks noChangeAspect="1" noChangeArrowheads="1"/>
          </p:cNvPicPr>
          <p:nvPr/>
        </p:nvPicPr>
        <p:blipFill>
          <a:blip r:embed="rId3"/>
          <a:srcRect/>
          <a:stretch>
            <a:fillRect/>
          </a:stretch>
        </p:blipFill>
        <p:spPr bwMode="auto">
          <a:xfrm>
            <a:off x="857224" y="3571876"/>
            <a:ext cx="4143404" cy="2356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358214" y="0"/>
            <a:ext cx="642942" cy="963425"/>
          </a:xfrm>
          <a:prstGeom prst="rect">
            <a:avLst/>
          </a:prstGeom>
        </p:spPr>
      </p:pic>
      <p:sp>
        <p:nvSpPr>
          <p:cNvPr id="4" name="TextBox 3">
            <a:extLst>
              <a:ext uri="{FF2B5EF4-FFF2-40B4-BE49-F238E27FC236}">
                <a16:creationId xmlns:a16="http://schemas.microsoft.com/office/drawing/2014/main" xmlns="" id="{4A72FDE5-A773-4707-B367-EBCED21FCE84}"/>
              </a:ext>
            </a:extLst>
          </p:cNvPr>
          <p:cNvSpPr txBox="1"/>
          <p:nvPr/>
        </p:nvSpPr>
        <p:spPr>
          <a:xfrm>
            <a:off x="0" y="285728"/>
            <a:ext cx="7858148" cy="461665"/>
          </a:xfrm>
          <a:prstGeom prst="rect">
            <a:avLst/>
          </a:prstGeom>
          <a:noFill/>
        </p:spPr>
        <p:txBody>
          <a:bodyPr wrap="square">
            <a:spAutoFit/>
          </a:bodyPr>
          <a:lstStyle/>
          <a:p>
            <a:pPr>
              <a:lnSpc>
                <a:spcPct val="100000"/>
              </a:lnSpc>
            </a:pPr>
            <a:r>
              <a:rPr lang="en-IN" sz="2400" b="1" strike="noStrike" spc="-1" dirty="0" smtClean="0">
                <a:solidFill>
                  <a:schemeClr val="accent2">
                    <a:lumMod val="75000"/>
                  </a:schemeClr>
                </a:solidFill>
                <a:latin typeface="Calibri"/>
              </a:rPr>
              <a:t>SCSI -Bus Architecture</a:t>
            </a:r>
            <a:endParaRPr lang="en-IN" sz="2400" b="1" strike="noStrike" spc="-1" dirty="0">
              <a:solidFill>
                <a:schemeClr val="accent2">
                  <a:lumMod val="75000"/>
                </a:schemeClr>
              </a:solidFill>
              <a:latin typeface="Arial"/>
            </a:endParaRPr>
          </a:p>
        </p:txBody>
      </p:sp>
      <p:cxnSp>
        <p:nvCxnSpPr>
          <p:cNvPr id="5" name="Straight Connector 4">
            <a:extLst>
              <a:ext uri="{FF2B5EF4-FFF2-40B4-BE49-F238E27FC236}">
                <a16:creationId xmlns:a16="http://schemas.microsoft.com/office/drawing/2014/main" xmlns="" id="{A4293697-6E2C-4331-B4E1-C58B355192F4}"/>
              </a:ext>
            </a:extLst>
          </p:cNvPr>
          <p:cNvCxnSpPr>
            <a:cxnSpLocks/>
          </p:cNvCxnSpPr>
          <p:nvPr/>
        </p:nvCxnSpPr>
        <p:spPr>
          <a:xfrm flipV="1">
            <a:off x="0" y="928670"/>
            <a:ext cx="7580704" cy="30598"/>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42844" y="2500306"/>
            <a:ext cx="6832511" cy="3939540"/>
          </a:xfrm>
          <a:prstGeom prst="rect">
            <a:avLst/>
          </a:prstGeom>
        </p:spPr>
        <p:txBody>
          <a:bodyPr wrap="none">
            <a:spAutoFit/>
          </a:bodyPr>
          <a:lstStyle/>
          <a:p>
            <a:pPr>
              <a:buFont typeface="Arial" pitchFamily="34" charset="0"/>
              <a:buChar char="•"/>
            </a:pPr>
            <a:r>
              <a:rPr lang="en-IN" sz="2000" dirty="0" smtClean="0"/>
              <a:t>  Bus Free</a:t>
            </a:r>
          </a:p>
          <a:p>
            <a:pPr>
              <a:lnSpc>
                <a:spcPct val="150000"/>
              </a:lnSpc>
              <a:buFont typeface="Arial" pitchFamily="34" charset="0"/>
              <a:buChar char="•"/>
            </a:pPr>
            <a:r>
              <a:rPr lang="en-IN" sz="2000" dirty="0" smtClean="0"/>
              <a:t>  Arbitration</a:t>
            </a:r>
          </a:p>
          <a:p>
            <a:pPr>
              <a:lnSpc>
                <a:spcPct val="150000"/>
              </a:lnSpc>
              <a:buFont typeface="Arial" pitchFamily="34" charset="0"/>
              <a:buChar char="•"/>
            </a:pPr>
            <a:r>
              <a:rPr lang="en-IN" sz="2000" dirty="0" smtClean="0"/>
              <a:t>  Selection / Reselection : target in control</a:t>
            </a:r>
          </a:p>
          <a:p>
            <a:pPr lvl="1">
              <a:lnSpc>
                <a:spcPct val="150000"/>
              </a:lnSpc>
              <a:buFont typeface="Arial" pitchFamily="34" charset="0"/>
              <a:buChar char="•"/>
            </a:pPr>
            <a:r>
              <a:rPr lang="en-IN" sz="2000" dirty="0" smtClean="0"/>
              <a:t> Target decides when to </a:t>
            </a:r>
            <a:r>
              <a:rPr lang="en-IN" sz="2000" dirty="0" err="1" smtClean="0"/>
              <a:t>recv</a:t>
            </a:r>
            <a:r>
              <a:rPr lang="en-IN" sz="2000" dirty="0" smtClean="0"/>
              <a:t> </a:t>
            </a:r>
            <a:r>
              <a:rPr lang="en-IN" sz="2000" dirty="0" err="1" smtClean="0"/>
              <a:t>msg</a:t>
            </a:r>
            <a:r>
              <a:rPr lang="en-IN" sz="2000" dirty="0" smtClean="0"/>
              <a:t>, </a:t>
            </a:r>
            <a:r>
              <a:rPr lang="en-IN" sz="2000" dirty="0" err="1" smtClean="0"/>
              <a:t>cmd</a:t>
            </a:r>
            <a:r>
              <a:rPr lang="en-IN" sz="2000" dirty="0" smtClean="0"/>
              <a:t>, data from initiator.</a:t>
            </a:r>
          </a:p>
          <a:p>
            <a:pPr lvl="1">
              <a:lnSpc>
                <a:spcPct val="150000"/>
              </a:lnSpc>
              <a:buFont typeface="Arial" pitchFamily="34" charset="0"/>
              <a:buChar char="•"/>
            </a:pPr>
            <a:r>
              <a:rPr lang="en-IN" sz="2000" dirty="0" smtClean="0"/>
              <a:t>  OR send status to initiator</a:t>
            </a:r>
          </a:p>
          <a:p>
            <a:pPr>
              <a:lnSpc>
                <a:spcPct val="150000"/>
              </a:lnSpc>
              <a:buFont typeface="Arial" pitchFamily="34" charset="0"/>
              <a:buChar char="•"/>
            </a:pPr>
            <a:r>
              <a:rPr lang="en-IN" sz="2000" dirty="0" smtClean="0"/>
              <a:t>   Message </a:t>
            </a:r>
          </a:p>
          <a:p>
            <a:pPr lvl="1">
              <a:buFont typeface="Arial" pitchFamily="34" charset="0"/>
              <a:buChar char="•"/>
            </a:pPr>
            <a:r>
              <a:rPr lang="en-IN" sz="2000" dirty="0" smtClean="0"/>
              <a:t> Used by target to send / </a:t>
            </a:r>
            <a:r>
              <a:rPr lang="en-IN" sz="2000" dirty="0" err="1" smtClean="0"/>
              <a:t>recv</a:t>
            </a:r>
            <a:r>
              <a:rPr lang="en-IN" sz="2000" dirty="0" smtClean="0"/>
              <a:t> protocol information.</a:t>
            </a:r>
          </a:p>
          <a:p>
            <a:pPr lvl="1"/>
            <a:r>
              <a:rPr lang="en-IN" sz="2000" dirty="0" smtClean="0"/>
              <a:t>   </a:t>
            </a:r>
            <a:r>
              <a:rPr lang="en-IN" sz="2000" dirty="0" err="1" smtClean="0"/>
              <a:t>Eg</a:t>
            </a:r>
            <a:r>
              <a:rPr lang="en-IN" sz="2000" dirty="0" smtClean="0"/>
              <a:t> :  Identify, </a:t>
            </a:r>
            <a:r>
              <a:rPr lang="en-IN" sz="2000" dirty="0" err="1" smtClean="0"/>
              <a:t>cmd</a:t>
            </a:r>
            <a:r>
              <a:rPr lang="en-IN" sz="2000" dirty="0" smtClean="0"/>
              <a:t> complete, </a:t>
            </a:r>
            <a:r>
              <a:rPr lang="en-IN" sz="2000" dirty="0" err="1" smtClean="0"/>
              <a:t>msg</a:t>
            </a:r>
            <a:r>
              <a:rPr lang="en-IN" sz="2000" dirty="0" smtClean="0"/>
              <a:t> parity error, etc., </a:t>
            </a:r>
          </a:p>
          <a:p>
            <a:pPr lvl="1"/>
            <a:endParaRPr lang="en-IN" sz="2000" dirty="0" smtClean="0"/>
          </a:p>
          <a:p>
            <a:pPr>
              <a:buFont typeface="Arial" pitchFamily="34" charset="0"/>
              <a:buChar char="•"/>
            </a:pPr>
            <a:r>
              <a:rPr lang="en-IN" sz="2000" dirty="0" smtClean="0"/>
              <a:t>   Data, command, message, status</a:t>
            </a:r>
            <a:endParaRPr lang="en-US" sz="2000" dirty="0"/>
          </a:p>
        </p:txBody>
      </p:sp>
      <p:sp>
        <p:nvSpPr>
          <p:cNvPr id="7" name="Rectangle 6"/>
          <p:cNvSpPr/>
          <p:nvPr/>
        </p:nvSpPr>
        <p:spPr>
          <a:xfrm>
            <a:off x="142844" y="1714488"/>
            <a:ext cx="1000132" cy="5000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smtClean="0"/>
              <a:t>BUS free</a:t>
            </a:r>
            <a:endParaRPr lang="en-US" dirty="0"/>
          </a:p>
        </p:txBody>
      </p:sp>
      <p:sp>
        <p:nvSpPr>
          <p:cNvPr id="8" name="Rectangle 7"/>
          <p:cNvSpPr/>
          <p:nvPr/>
        </p:nvSpPr>
        <p:spPr>
          <a:xfrm>
            <a:off x="1500166" y="1714488"/>
            <a:ext cx="1214446" cy="5000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smtClean="0"/>
              <a:t>Arbitration</a:t>
            </a:r>
            <a:endParaRPr lang="en-US" dirty="0"/>
          </a:p>
        </p:txBody>
      </p:sp>
      <p:sp>
        <p:nvSpPr>
          <p:cNvPr id="9" name="Rectangle 8"/>
          <p:cNvSpPr/>
          <p:nvPr/>
        </p:nvSpPr>
        <p:spPr>
          <a:xfrm>
            <a:off x="3000364" y="1714488"/>
            <a:ext cx="1214446" cy="5000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smtClean="0"/>
              <a:t>Selection</a:t>
            </a:r>
            <a:endParaRPr lang="en-US" dirty="0"/>
          </a:p>
        </p:txBody>
      </p:sp>
      <p:sp>
        <p:nvSpPr>
          <p:cNvPr id="10" name="Rectangle 9"/>
          <p:cNvSpPr/>
          <p:nvPr/>
        </p:nvSpPr>
        <p:spPr>
          <a:xfrm>
            <a:off x="4500562" y="1714488"/>
            <a:ext cx="1214446" cy="5000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smtClean="0"/>
              <a:t>Message</a:t>
            </a:r>
            <a:endParaRPr lang="en-US" dirty="0"/>
          </a:p>
        </p:txBody>
      </p:sp>
      <p:sp>
        <p:nvSpPr>
          <p:cNvPr id="11" name="Rectangle 10"/>
          <p:cNvSpPr/>
          <p:nvPr/>
        </p:nvSpPr>
        <p:spPr>
          <a:xfrm>
            <a:off x="6072198" y="1571612"/>
            <a:ext cx="1214446" cy="8572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smtClean="0"/>
              <a:t>Data Command </a:t>
            </a:r>
            <a:r>
              <a:rPr lang="en-IN" dirty="0" err="1" smtClean="0"/>
              <a:t>Msg</a:t>
            </a:r>
            <a:r>
              <a:rPr lang="en-IN" dirty="0" smtClean="0"/>
              <a:t> Status</a:t>
            </a:r>
            <a:endParaRPr lang="en-US" dirty="0"/>
          </a:p>
        </p:txBody>
      </p:sp>
      <p:cxnSp>
        <p:nvCxnSpPr>
          <p:cNvPr id="13" name="Straight Arrow Connector 12"/>
          <p:cNvCxnSpPr>
            <a:stCxn id="7" idx="3"/>
            <a:endCxn id="8" idx="1"/>
          </p:cNvCxnSpPr>
          <p:nvPr/>
        </p:nvCxnSpPr>
        <p:spPr>
          <a:xfrm>
            <a:off x="1142976" y="1964521"/>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714612" y="1928802"/>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143372" y="2000240"/>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715008" y="2000240"/>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42844" y="1071546"/>
            <a:ext cx="3009991" cy="369332"/>
          </a:xfrm>
          <a:prstGeom prst="rect">
            <a:avLst/>
          </a:prstGeom>
        </p:spPr>
        <p:txBody>
          <a:bodyPr wrap="none">
            <a:spAutoFit/>
          </a:bodyPr>
          <a:lstStyle/>
          <a:p>
            <a:r>
              <a:rPr lang="en-IN" b="1" dirty="0" smtClean="0"/>
              <a:t>SCSI Bus Operation in phases: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585D8B7B-5B60-4808-A096-FB24198F96E9}"/>
              </a:ext>
            </a:extLst>
          </p:cNvPr>
          <p:cNvSpPr/>
          <p:nvPr/>
        </p:nvSpPr>
        <p:spPr>
          <a:xfrm>
            <a:off x="3929058" y="4286256"/>
            <a:ext cx="3099985" cy="461665"/>
          </a:xfrm>
          <a:prstGeom prst="rect">
            <a:avLst/>
          </a:prstGeom>
        </p:spPr>
        <p:txBody>
          <a:bodyPr wrap="square">
            <a:spAutoFit/>
          </a:bodyPr>
          <a:lstStyle/>
          <a:p>
            <a:pPr algn="ctr"/>
            <a:r>
              <a:rPr lang="en-IN" sz="2400" b="1" dirty="0" smtClean="0">
                <a:solidFill>
                  <a:srgbClr val="002060"/>
                </a:solidFill>
              </a:rPr>
              <a:t>V R BADRI PRASAD</a:t>
            </a:r>
            <a:endParaRPr lang="en-IN" sz="2400" b="1" dirty="0">
              <a:solidFill>
                <a:srgbClr val="002060"/>
              </a:solidFill>
            </a:endParaRPr>
          </a:p>
        </p:txBody>
      </p:sp>
      <p:sp>
        <p:nvSpPr>
          <p:cNvPr id="15" name="Rectangle 14">
            <a:extLst>
              <a:ext uri="{FF2B5EF4-FFF2-40B4-BE49-F238E27FC236}">
                <a16:creationId xmlns="" xmlns:a16="http://schemas.microsoft.com/office/drawing/2014/main" id="{743662B4-0C28-4203-AEB1-4CC1644B8226}"/>
              </a:ext>
            </a:extLst>
          </p:cNvPr>
          <p:cNvSpPr/>
          <p:nvPr/>
        </p:nvSpPr>
        <p:spPr>
          <a:xfrm>
            <a:off x="3000364" y="4929198"/>
            <a:ext cx="4975978" cy="830997"/>
          </a:xfrm>
          <a:prstGeom prst="rect">
            <a:avLst/>
          </a:prstGeom>
        </p:spPr>
        <p:txBody>
          <a:bodyPr wrap="square">
            <a:spAutoFit/>
          </a:bodyPr>
          <a:lstStyle/>
          <a:p>
            <a:pPr algn="ctr"/>
            <a:r>
              <a:rPr lang="en-US" sz="2400" dirty="0"/>
              <a:t>Department of </a:t>
            </a:r>
          </a:p>
          <a:p>
            <a:pPr algn="ctr"/>
            <a:r>
              <a:rPr lang="en-US" sz="2400" dirty="0"/>
              <a:t>Computer Science and Engineering</a:t>
            </a:r>
            <a:endParaRPr lang="en-IN" sz="2400" dirty="0"/>
          </a:p>
        </p:txBody>
      </p:sp>
      <p:grpSp>
        <p:nvGrpSpPr>
          <p:cNvPr id="2" name="Group 19">
            <a:extLst>
              <a:ext uri="{FF2B5EF4-FFF2-40B4-BE49-F238E27FC236}">
                <a16:creationId xmlns="" xmlns:a16="http://schemas.microsoft.com/office/drawing/2014/main" id="{87008925-27BE-4F37-8F3C-D51A4CE1017D}"/>
              </a:ext>
            </a:extLst>
          </p:cNvPr>
          <p:cNvGrpSpPr/>
          <p:nvPr/>
        </p:nvGrpSpPr>
        <p:grpSpPr>
          <a:xfrm>
            <a:off x="235384" y="5489700"/>
            <a:ext cx="800171" cy="1078155"/>
            <a:chOff x="313844" y="5489699"/>
            <a:chExt cx="1066895" cy="1078155"/>
          </a:xfrm>
          <a:solidFill>
            <a:schemeClr val="accent2">
              <a:lumMod val="75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 xmlns:a16="http://schemas.microsoft.com/office/drawing/2014/main" id="{1EEB87D2-BD33-43D4-B135-6F0E91C4917A}"/>
              </a:ext>
            </a:extLst>
          </p:cNvPr>
          <p:cNvCxnSpPr>
            <a:cxnSpLocks/>
          </p:cNvCxnSpPr>
          <p:nvPr/>
        </p:nvCxnSpPr>
        <p:spPr>
          <a:xfrm flipV="1">
            <a:off x="3786182" y="3929066"/>
            <a:ext cx="3436087"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 xmlns:a16="http://schemas.microsoft.com/office/drawing/2014/main" id="{66C7B340-EC4A-4D32-8643-325F1D66DF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44130" y="1606242"/>
            <a:ext cx="1484664" cy="2119854"/>
          </a:xfrm>
          <a:prstGeom prst="rect">
            <a:avLst/>
          </a:prstGeom>
        </p:spPr>
      </p:pic>
      <p:grpSp>
        <p:nvGrpSpPr>
          <p:cNvPr id="4" name="Group 15">
            <a:extLst>
              <a:ext uri="{FF2B5EF4-FFF2-40B4-BE49-F238E27FC236}">
                <a16:creationId xmlns="" xmlns:a16="http://schemas.microsoft.com/office/drawing/2014/main" id="{87008925-27BE-4F37-8F3C-D51A4CE1017D}"/>
              </a:ext>
            </a:extLst>
          </p:cNvPr>
          <p:cNvGrpSpPr/>
          <p:nvPr/>
        </p:nvGrpSpPr>
        <p:grpSpPr>
          <a:xfrm rot="10800000">
            <a:off x="8141777" y="266069"/>
            <a:ext cx="800171" cy="1078155"/>
            <a:chOff x="313844" y="5489699"/>
            <a:chExt cx="1066895" cy="1078155"/>
          </a:xfrm>
          <a:solidFill>
            <a:schemeClr val="accent2">
              <a:lumMod val="75000"/>
            </a:schemeClr>
          </a:solidFill>
        </p:grpSpPr>
        <p:sp>
          <p:nvSpPr>
            <p:cNvPr id="17" name="Rectangle 16">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Rectangle 2">
            <a:extLst>
              <a:ext uri="{FF2B5EF4-FFF2-40B4-BE49-F238E27FC236}">
                <a16:creationId xmlns="" xmlns:a16="http://schemas.microsoft.com/office/drawing/2014/main" id="{E61F1660-9D53-4FDA-8A4F-56F9CC502191}"/>
              </a:ext>
            </a:extLst>
          </p:cNvPr>
          <p:cNvSpPr/>
          <p:nvPr/>
        </p:nvSpPr>
        <p:spPr>
          <a:xfrm>
            <a:off x="2786050" y="1571612"/>
            <a:ext cx="5622911" cy="1200329"/>
          </a:xfrm>
          <a:prstGeom prst="rect">
            <a:avLst/>
          </a:prstGeom>
        </p:spPr>
        <p:txBody>
          <a:bodyPr wrap="square">
            <a:spAutoFit/>
          </a:bodyPr>
          <a:lstStyle/>
          <a:p>
            <a:pPr algn="ctr"/>
            <a:r>
              <a:rPr lang="en-US" sz="3600" b="1" dirty="0">
                <a:solidFill>
                  <a:srgbClr val="ED7D31">
                    <a:lumMod val="75000"/>
                  </a:srgbClr>
                </a:solidFill>
              </a:rPr>
              <a:t>Microprocessor &amp; Computer Architecture (</a:t>
            </a:r>
            <a:r>
              <a:rPr lang="el-GR" sz="3600" b="1" i="0" dirty="0">
                <a:solidFill>
                  <a:schemeClr val="accent2">
                    <a:lumMod val="75000"/>
                  </a:schemeClr>
                </a:solidFill>
                <a:effectLst/>
                <a:latin typeface="arial" panose="020B0604020202020204" pitchFamily="34" charset="0"/>
              </a:rPr>
              <a:t>μ</a:t>
            </a:r>
            <a:r>
              <a:rPr lang="en-US" sz="3600" b="1" dirty="0" err="1">
                <a:solidFill>
                  <a:schemeClr val="accent2">
                    <a:lumMod val="75000"/>
                  </a:schemeClr>
                </a:solidFill>
              </a:rPr>
              <a:t>pCA</a:t>
            </a:r>
            <a:r>
              <a:rPr lang="en-US" sz="3600" b="1" dirty="0">
                <a:solidFill>
                  <a:srgbClr val="ED7D31">
                    <a:lumMod val="75000"/>
                  </a:srgbClr>
                </a:solidFill>
              </a:rPr>
              <a:t>)</a:t>
            </a:r>
          </a:p>
        </p:txBody>
      </p:sp>
      <p:sp>
        <p:nvSpPr>
          <p:cNvPr id="19" name="TextBox 18">
            <a:extLst>
              <a:ext uri="{FF2B5EF4-FFF2-40B4-BE49-F238E27FC236}">
                <a16:creationId xmlns="" xmlns:a16="http://schemas.microsoft.com/office/drawing/2014/main" id="{F3C30818-90D4-4095-8F7F-9FA58B98F39A}"/>
              </a:ext>
            </a:extLst>
          </p:cNvPr>
          <p:cNvSpPr txBox="1"/>
          <p:nvPr/>
        </p:nvSpPr>
        <p:spPr>
          <a:xfrm>
            <a:off x="4643438" y="3071810"/>
            <a:ext cx="1718044" cy="461665"/>
          </a:xfrm>
          <a:prstGeom prst="rect">
            <a:avLst/>
          </a:prstGeom>
          <a:noFill/>
        </p:spPr>
        <p:txBody>
          <a:bodyPr wrap="square">
            <a:spAutoFit/>
          </a:bodyPr>
          <a:lstStyle/>
          <a:p>
            <a:pPr algn="ctr"/>
            <a:r>
              <a:rPr lang="en-US" sz="2400" b="1" dirty="0" smtClean="0">
                <a:solidFill>
                  <a:schemeClr val="accent2">
                    <a:lumMod val="75000"/>
                  </a:schemeClr>
                </a:solidFill>
                <a:effectLst/>
                <a:latin typeface="Calibri" panose="020F0502020204030204" pitchFamily="34" charset="0"/>
                <a:ea typeface="Calibiri"/>
              </a:rPr>
              <a:t>Thank You</a:t>
            </a:r>
            <a:endParaRPr lang="en-US" sz="2400" b="1" dirty="0">
              <a:solidFill>
                <a:schemeClr val="accent2">
                  <a:lumMod val="75000"/>
                </a:schemeClr>
              </a:solidFill>
            </a:endParaRPr>
          </a:p>
        </p:txBody>
      </p:sp>
    </p:spTree>
    <p:extLst>
      <p:ext uri="{BB962C8B-B14F-4D97-AF65-F5344CB8AC3E}">
        <p14:creationId xmlns="" xmlns:p14="http://schemas.microsoft.com/office/powerpoint/2010/main" val="13002902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585D8B7B-5B60-4808-A096-FB24198F96E9}"/>
              </a:ext>
            </a:extLst>
          </p:cNvPr>
          <p:cNvSpPr/>
          <p:nvPr/>
        </p:nvSpPr>
        <p:spPr>
          <a:xfrm>
            <a:off x="1285852" y="4643446"/>
            <a:ext cx="3099985" cy="461665"/>
          </a:xfrm>
          <a:prstGeom prst="rect">
            <a:avLst/>
          </a:prstGeom>
        </p:spPr>
        <p:txBody>
          <a:bodyPr wrap="square">
            <a:spAutoFit/>
          </a:bodyPr>
          <a:lstStyle/>
          <a:p>
            <a:pPr algn="ctr"/>
            <a:r>
              <a:rPr lang="en-IN" sz="2400" b="1" dirty="0" smtClean="0">
                <a:solidFill>
                  <a:srgbClr val="002060"/>
                </a:solidFill>
              </a:rPr>
              <a:t>V R BADRI PRASAD</a:t>
            </a:r>
            <a:endParaRPr lang="en-IN" sz="2400" b="1" dirty="0">
              <a:solidFill>
                <a:srgbClr val="002060"/>
              </a:solidFill>
            </a:endParaRPr>
          </a:p>
        </p:txBody>
      </p:sp>
      <p:sp>
        <p:nvSpPr>
          <p:cNvPr id="15" name="Rectangle 14">
            <a:extLst>
              <a:ext uri="{FF2B5EF4-FFF2-40B4-BE49-F238E27FC236}">
                <a16:creationId xmlns="" xmlns:a16="http://schemas.microsoft.com/office/drawing/2014/main" id="{743662B4-0C28-4203-AEB1-4CC1644B8226}"/>
              </a:ext>
            </a:extLst>
          </p:cNvPr>
          <p:cNvSpPr/>
          <p:nvPr/>
        </p:nvSpPr>
        <p:spPr>
          <a:xfrm>
            <a:off x="500034" y="5214950"/>
            <a:ext cx="4975978" cy="830997"/>
          </a:xfrm>
          <a:prstGeom prst="rect">
            <a:avLst/>
          </a:prstGeom>
        </p:spPr>
        <p:txBody>
          <a:bodyPr wrap="square">
            <a:spAutoFit/>
          </a:bodyPr>
          <a:lstStyle/>
          <a:p>
            <a:pPr algn="ctr"/>
            <a:r>
              <a:rPr lang="en-US" sz="2400" dirty="0"/>
              <a:t>Department of </a:t>
            </a:r>
          </a:p>
          <a:p>
            <a:pPr algn="ctr"/>
            <a:r>
              <a:rPr lang="en-US" sz="2400" dirty="0"/>
              <a:t>Computer Science and Engineering</a:t>
            </a:r>
            <a:endParaRPr lang="en-IN" sz="2400" dirty="0"/>
          </a:p>
        </p:txBody>
      </p:sp>
      <p:grpSp>
        <p:nvGrpSpPr>
          <p:cNvPr id="2" name="Group 19">
            <a:extLst>
              <a:ext uri="{FF2B5EF4-FFF2-40B4-BE49-F238E27FC236}">
                <a16:creationId xmlns="" xmlns:a16="http://schemas.microsoft.com/office/drawing/2014/main" id="{87008925-27BE-4F37-8F3C-D51A4CE1017D}"/>
              </a:ext>
            </a:extLst>
          </p:cNvPr>
          <p:cNvGrpSpPr/>
          <p:nvPr/>
        </p:nvGrpSpPr>
        <p:grpSpPr>
          <a:xfrm>
            <a:off x="235384" y="5489700"/>
            <a:ext cx="800171" cy="1078155"/>
            <a:chOff x="313844" y="5489699"/>
            <a:chExt cx="1066895" cy="1078155"/>
          </a:xfrm>
          <a:solidFill>
            <a:schemeClr val="accent2">
              <a:lumMod val="75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2" name="Picture 11" descr="A close up of a logo&#10;&#10;Description automatically generated">
            <a:extLst>
              <a:ext uri="{FF2B5EF4-FFF2-40B4-BE49-F238E27FC236}">
                <a16:creationId xmlns="" xmlns:a16="http://schemas.microsoft.com/office/drawing/2014/main" id="{66C7B340-EC4A-4D32-8643-325F1D66DF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0034" y="1643050"/>
            <a:ext cx="1484664" cy="2119854"/>
          </a:xfrm>
          <a:prstGeom prst="rect">
            <a:avLst/>
          </a:prstGeom>
        </p:spPr>
      </p:pic>
      <p:grpSp>
        <p:nvGrpSpPr>
          <p:cNvPr id="4" name="Group 15">
            <a:extLst>
              <a:ext uri="{FF2B5EF4-FFF2-40B4-BE49-F238E27FC236}">
                <a16:creationId xmlns="" xmlns:a16="http://schemas.microsoft.com/office/drawing/2014/main" id="{87008925-27BE-4F37-8F3C-D51A4CE1017D}"/>
              </a:ext>
            </a:extLst>
          </p:cNvPr>
          <p:cNvGrpSpPr/>
          <p:nvPr/>
        </p:nvGrpSpPr>
        <p:grpSpPr>
          <a:xfrm rot="10800000">
            <a:off x="8141777" y="266069"/>
            <a:ext cx="800171" cy="1078155"/>
            <a:chOff x="313844" y="5489699"/>
            <a:chExt cx="1066895" cy="1078155"/>
          </a:xfrm>
          <a:solidFill>
            <a:schemeClr val="accent2">
              <a:lumMod val="75000"/>
            </a:schemeClr>
          </a:solidFill>
        </p:grpSpPr>
        <p:sp>
          <p:nvSpPr>
            <p:cNvPr id="17" name="Rectangle 16">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Rectangle 2">
            <a:extLst>
              <a:ext uri="{FF2B5EF4-FFF2-40B4-BE49-F238E27FC236}">
                <a16:creationId xmlns="" xmlns:a16="http://schemas.microsoft.com/office/drawing/2014/main" id="{E61F1660-9D53-4FDA-8A4F-56F9CC502191}"/>
              </a:ext>
            </a:extLst>
          </p:cNvPr>
          <p:cNvSpPr/>
          <p:nvPr/>
        </p:nvSpPr>
        <p:spPr>
          <a:xfrm>
            <a:off x="2714612" y="2285992"/>
            <a:ext cx="5622911" cy="1200329"/>
          </a:xfrm>
          <a:prstGeom prst="rect">
            <a:avLst/>
          </a:prstGeom>
        </p:spPr>
        <p:txBody>
          <a:bodyPr wrap="square">
            <a:spAutoFit/>
          </a:bodyPr>
          <a:lstStyle/>
          <a:p>
            <a:pPr algn="ctr"/>
            <a:r>
              <a:rPr lang="en-US" sz="3600" b="1" dirty="0" smtClean="0">
                <a:solidFill>
                  <a:srgbClr val="ED7D31">
                    <a:lumMod val="75000"/>
                  </a:srgbClr>
                </a:solidFill>
              </a:rPr>
              <a:t>AMBA and ASB</a:t>
            </a:r>
          </a:p>
          <a:p>
            <a:pPr algn="ctr"/>
            <a:r>
              <a:rPr lang="en-US" sz="3600" b="1" dirty="0" smtClean="0">
                <a:solidFill>
                  <a:srgbClr val="ED7D31">
                    <a:lumMod val="75000"/>
                  </a:srgbClr>
                </a:solidFill>
              </a:rPr>
              <a:t>Bus Architecture</a:t>
            </a:r>
            <a:endParaRPr lang="en-US" sz="3600" b="1" dirty="0">
              <a:solidFill>
                <a:srgbClr val="ED7D31">
                  <a:lumMod val="75000"/>
                </a:srgbClr>
              </a:solidFill>
            </a:endParaRPr>
          </a:p>
        </p:txBody>
      </p:sp>
    </p:spTree>
    <p:extLst>
      <p:ext uri="{BB962C8B-B14F-4D97-AF65-F5344CB8AC3E}">
        <p14:creationId xmlns="" xmlns:p14="http://schemas.microsoft.com/office/powerpoint/2010/main" val="13002902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526" y="0"/>
            <a:ext cx="8391525" cy="762000"/>
          </a:xfrm>
        </p:spPr>
        <p:txBody>
          <a:bodyPr>
            <a:no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lgn="l">
              <a:buNone/>
            </a:pPr>
            <a:r>
              <a:rPr lang="fi-FI" sz="2800" b="1" dirty="0" smtClean="0">
                <a:solidFill>
                  <a:srgbClr val="C00000"/>
                </a:solidFill>
              </a:rPr>
              <a:t>AMBA</a:t>
            </a:r>
            <a:r>
              <a:rPr lang="fi-FI" sz="2400" b="1" dirty="0" smtClean="0">
                <a:solidFill>
                  <a:srgbClr val="C00000"/>
                </a:solidFill>
              </a:rPr>
              <a:t> </a:t>
            </a:r>
            <a:r>
              <a:rPr lang="fi-FI" sz="2400" dirty="0" smtClean="0">
                <a:solidFill>
                  <a:srgbClr val="002060"/>
                </a:solidFill>
              </a:rPr>
              <a:t>(</a:t>
            </a:r>
            <a:r>
              <a:rPr lang="en-US" sz="2400" cap="small" dirty="0" smtClean="0">
                <a:solidFill>
                  <a:srgbClr val="002060"/>
                </a:solidFill>
              </a:rPr>
              <a:t>Advanced Microprocessor Bus Architecture) protocol</a:t>
            </a:r>
            <a:endParaRPr lang="fi-FI" sz="2800" b="1" dirty="0">
              <a:solidFill>
                <a:srgbClr val="C00000"/>
              </a:solidFill>
            </a:endParaRPr>
          </a:p>
        </p:txBody>
      </p:sp>
      <p:sp>
        <p:nvSpPr>
          <p:cNvPr id="3" name="Text Placeholder 2"/>
          <p:cNvSpPr txBox="1">
            <a:spLocks noGrp="1"/>
          </p:cNvSpPr>
          <p:nvPr>
            <p:ph type="body" idx="4294967295"/>
          </p:nvPr>
        </p:nvSpPr>
        <p:spPr>
          <a:xfrm>
            <a:off x="214282" y="857232"/>
            <a:ext cx="8229600" cy="5715000"/>
          </a:xfrm>
        </p:spPr>
        <p:txBody>
          <a:bodyPr>
            <a:normAutofit/>
          </a:bodyPr>
          <a:lstStyle>
            <a:defPPr marL="432000" marR="0" lvl="0" indent="-324000">
              <a:spcBef>
                <a:spcPts val="0"/>
              </a:spcBef>
              <a:spcAft>
                <a:spcPts val="1417"/>
              </a:spcAft>
              <a:buClr>
                <a:srgbClr val="FF6309"/>
              </a:buClr>
              <a:buSzPct val="45000"/>
              <a:buFont typeface="StarSymbol"/>
              <a:buNone/>
              <a:defRPr lang="fi-FI" sz="3200" b="0" i="0" u="none" strike="noStrike">
                <a:ln>
                  <a:noFill/>
                </a:ln>
                <a:latin typeface="Arial" pitchFamily="18"/>
                <a:ea typeface="DejaVu Sans" pitchFamily="2"/>
                <a:cs typeface="DejaVu Sans" pitchFamily="2"/>
              </a:defRPr>
            </a:defPPr>
            <a:lvl1pPr marL="432000" marR="0" lvl="0" indent="-324000">
              <a:spcBef>
                <a:spcPts val="0"/>
              </a:spcBef>
              <a:spcAft>
                <a:spcPts val="1417"/>
              </a:spcAft>
              <a:buClr>
                <a:srgbClr val="FF6309"/>
              </a:buClr>
              <a:buSzPct val="45000"/>
              <a:buFont typeface="StarSymbol"/>
              <a:buChar char=""/>
              <a:defRPr lang="fi-FI" sz="3200" b="0" i="0" u="none" strike="noStrike">
                <a:ln>
                  <a:noFill/>
                </a:ln>
                <a:latin typeface="Arial" pitchFamily="18"/>
                <a:ea typeface="DejaVu Sans" pitchFamily="2"/>
                <a:cs typeface="DejaVu Sans" pitchFamily="2"/>
              </a:defRPr>
            </a:lvl1pPr>
            <a:lvl2pPr marL="864000" marR="0" lvl="1" indent="-288000">
              <a:spcBef>
                <a:spcPts val="0"/>
              </a:spcBef>
              <a:spcAft>
                <a:spcPts val="1134"/>
              </a:spcAft>
              <a:buClr>
                <a:srgbClr val="FF6309"/>
              </a:buClr>
              <a:buSzPct val="45000"/>
              <a:buFont typeface="StarSymbol"/>
              <a:buChar char=""/>
              <a:defRPr lang="fi-FI" sz="2800" b="0" i="0" u="none" strike="noStrike">
                <a:ln>
                  <a:noFill/>
                </a:ln>
                <a:latin typeface="Arial" pitchFamily="18"/>
                <a:ea typeface="DejaVu Sans" pitchFamily="2"/>
                <a:cs typeface="DejaVu Sans" pitchFamily="2"/>
              </a:defRPr>
            </a:lvl2pPr>
            <a:lvl3pPr marL="1296000" marR="0" lvl="2" indent="-216000">
              <a:spcBef>
                <a:spcPts val="0"/>
              </a:spcBef>
              <a:spcAft>
                <a:spcPts val="850"/>
              </a:spcAft>
              <a:buClr>
                <a:srgbClr val="FF6309"/>
              </a:buClr>
              <a:buSzPct val="45000"/>
              <a:buFont typeface="StarSymbol"/>
              <a:buChar char=""/>
              <a:defRPr lang="fi-FI" sz="2400" b="0" i="0" u="none" strike="noStrike">
                <a:ln>
                  <a:noFill/>
                </a:ln>
                <a:latin typeface="Arial" pitchFamily="18"/>
                <a:ea typeface="DejaVu Sans" pitchFamily="2"/>
                <a:cs typeface="DejaVu Sans" pitchFamily="2"/>
              </a:defRPr>
            </a:lvl3pPr>
            <a:lvl4pPr marL="1728000" marR="0" lvl="3" indent="-216000">
              <a:spcBef>
                <a:spcPts val="0"/>
              </a:spcBef>
              <a:spcAft>
                <a:spcPts val="567"/>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4pPr>
            <a:lvl5pPr marL="2160000" marR="0" lvl="4"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5pPr>
            <a:lvl6pPr marL="2592000" marR="0" lvl="5"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6pPr>
            <a:lvl7pPr marL="3024000" marR="0" lvl="6"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7pPr>
            <a:lvl8pPr marL="3456000" marR="0" lvl="7"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8pPr>
            <a:lvl9pPr marL="3887999" marR="0" lvl="8"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9pPr>
          </a:lstStyle>
          <a:p>
            <a:pPr fontAlgn="base">
              <a:buClr>
                <a:srgbClr val="002060"/>
              </a:buClr>
              <a:buFont typeface="Wingdings" pitchFamily="2" charset="2"/>
              <a:buChar char="Ø"/>
            </a:pPr>
            <a:r>
              <a:rPr lang="en-US" sz="1800" dirty="0" smtClean="0">
                <a:solidFill>
                  <a:srgbClr val="002060"/>
                </a:solidFill>
              </a:rPr>
              <a:t>The Arm AMBA protocols are an open standard, on-chip interconnect specification for the connection and management of functional blocks in a System-on-Chip (</a:t>
            </a:r>
            <a:r>
              <a:rPr lang="en-US" sz="1800" dirty="0" err="1" smtClean="0">
                <a:solidFill>
                  <a:srgbClr val="002060"/>
                </a:solidFill>
              </a:rPr>
              <a:t>SoC</a:t>
            </a:r>
            <a:r>
              <a:rPr lang="en-US" sz="1800" dirty="0" smtClean="0">
                <a:solidFill>
                  <a:srgbClr val="002060"/>
                </a:solidFill>
              </a:rPr>
              <a:t>).</a:t>
            </a:r>
          </a:p>
          <a:p>
            <a:pPr fontAlgn="base">
              <a:buClr>
                <a:srgbClr val="002060"/>
              </a:buClr>
              <a:buFont typeface="Wingdings" pitchFamily="2" charset="2"/>
              <a:buChar char="Ø"/>
            </a:pPr>
            <a:r>
              <a:rPr lang="en-US" sz="1800" dirty="0" smtClean="0">
                <a:solidFill>
                  <a:srgbClr val="002060"/>
                </a:solidFill>
              </a:rPr>
              <a:t> It facilitates right-first-time development of multi-processor designs with large numbers of controllers and peripherals. </a:t>
            </a:r>
          </a:p>
          <a:p>
            <a:pPr fontAlgn="base">
              <a:buClr>
                <a:srgbClr val="002060"/>
              </a:buClr>
              <a:buFont typeface="Wingdings" pitchFamily="2" charset="2"/>
              <a:buChar char="Ø"/>
            </a:pPr>
            <a:r>
              <a:rPr lang="en-US" sz="2000" dirty="0" smtClean="0">
                <a:solidFill>
                  <a:srgbClr val="002060"/>
                </a:solidFill>
              </a:rPr>
              <a:t>Features of AMBA Interfaces:</a:t>
            </a:r>
          </a:p>
          <a:p>
            <a:pPr lvl="1" fontAlgn="base">
              <a:buClr>
                <a:srgbClr val="002060"/>
              </a:buClr>
              <a:buFont typeface="Wingdings" pitchFamily="2" charset="2"/>
              <a:buChar char="Ø"/>
            </a:pPr>
            <a:r>
              <a:rPr lang="en-US" sz="1800" dirty="0" smtClean="0">
                <a:solidFill>
                  <a:srgbClr val="002060"/>
                </a:solidFill>
              </a:rPr>
              <a:t>IP reuse is essential in reducing </a:t>
            </a:r>
            <a:r>
              <a:rPr lang="en-US" sz="1800" dirty="0" err="1" smtClean="0">
                <a:solidFill>
                  <a:srgbClr val="002060"/>
                </a:solidFill>
              </a:rPr>
              <a:t>SoC</a:t>
            </a:r>
            <a:r>
              <a:rPr lang="en-US" sz="1800" dirty="0" smtClean="0">
                <a:solidFill>
                  <a:srgbClr val="002060"/>
                </a:solidFill>
              </a:rPr>
              <a:t> development costs and timescales. AMBA specifications provide interface standards that enables IP reuse if the following essential requirements are met:</a:t>
            </a:r>
          </a:p>
          <a:p>
            <a:pPr lvl="1" fontAlgn="base">
              <a:buClr>
                <a:srgbClr val="002060"/>
              </a:buClr>
              <a:buFont typeface="Wingdings" pitchFamily="2" charset="2"/>
              <a:buChar char="Ø"/>
            </a:pPr>
            <a:r>
              <a:rPr lang="en-US" sz="1600" dirty="0" smtClean="0">
                <a:solidFill>
                  <a:srgbClr val="002060"/>
                </a:solidFill>
              </a:rPr>
              <a:t>Flexibility: </a:t>
            </a:r>
          </a:p>
          <a:p>
            <a:pPr lvl="1" fontAlgn="base">
              <a:buClr>
                <a:srgbClr val="002060"/>
              </a:buClr>
              <a:buFont typeface="Wingdings" pitchFamily="2" charset="2"/>
              <a:buChar char="Ø"/>
            </a:pPr>
            <a:r>
              <a:rPr lang="en-US" sz="1600" dirty="0" smtClean="0">
                <a:solidFill>
                  <a:srgbClr val="002060"/>
                </a:solidFill>
              </a:rPr>
              <a:t>Wide Adaption:</a:t>
            </a:r>
          </a:p>
          <a:p>
            <a:pPr lvl="1" fontAlgn="base">
              <a:buClr>
                <a:srgbClr val="002060"/>
              </a:buClr>
              <a:buFont typeface="Wingdings" pitchFamily="2" charset="2"/>
              <a:buChar char="Ø"/>
            </a:pPr>
            <a:r>
              <a:rPr lang="en-US" sz="1600" dirty="0" smtClean="0">
                <a:solidFill>
                  <a:srgbClr val="002060"/>
                </a:solidFill>
              </a:rPr>
              <a:t>Compatibility:</a:t>
            </a:r>
          </a:p>
          <a:p>
            <a:pPr lvl="1" fontAlgn="base">
              <a:buClr>
                <a:srgbClr val="002060"/>
              </a:buClr>
              <a:buFont typeface="Wingdings" pitchFamily="2" charset="2"/>
              <a:buChar char="Ø"/>
            </a:pPr>
            <a:r>
              <a:rPr lang="en-US" sz="1600" dirty="0" smtClean="0">
                <a:solidFill>
                  <a:srgbClr val="002060"/>
                </a:solidFill>
              </a:rPr>
              <a:t>Support:</a:t>
            </a:r>
          </a:p>
          <a:p>
            <a:pPr lvl="1" fontAlgn="base"/>
            <a:endParaRPr lang="en-US" sz="1600" dirty="0" smtClean="0">
              <a:solidFill>
                <a:srgbClr val="002060"/>
              </a:solidFill>
            </a:endParaRPr>
          </a:p>
          <a:p>
            <a:pPr lvl="1" fontAlgn="base"/>
            <a:endParaRPr lang="en-US" sz="1600" dirty="0" smtClean="0">
              <a:solidFill>
                <a:srgbClr val="002060"/>
              </a:solidFill>
            </a:endParaRPr>
          </a:p>
        </p:txBody>
      </p:sp>
      <p:cxnSp>
        <p:nvCxnSpPr>
          <p:cNvPr id="5" name="Straight Connector 4"/>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descr="PESIT-NEW-LOGO"/>
          <p:cNvPicPr/>
          <p:nvPr/>
        </p:nvPicPr>
        <p:blipFill>
          <a:blip r:embed="rId3"/>
          <a:srcRect/>
          <a:stretch>
            <a:fillRect/>
          </a:stretch>
        </p:blipFill>
        <p:spPr bwMode="auto">
          <a:xfrm>
            <a:off x="8489950" y="0"/>
            <a:ext cx="654050" cy="762000"/>
          </a:xfrm>
          <a:prstGeom prst="rect">
            <a:avLst/>
          </a:prstGeom>
          <a:noFill/>
          <a:ln w="9525">
            <a:noFill/>
            <a:miter lim="800000"/>
            <a:headEnd/>
            <a:tailEnd/>
          </a:ln>
        </p:spPr>
      </p:pic>
      <p:pic>
        <p:nvPicPr>
          <p:cNvPr id="28674" name="Picture 2"/>
          <p:cNvPicPr>
            <a:picLocks noChangeAspect="1" noChangeArrowheads="1"/>
          </p:cNvPicPr>
          <p:nvPr/>
        </p:nvPicPr>
        <p:blipFill>
          <a:blip r:embed="rId4"/>
          <a:srcRect/>
          <a:stretch>
            <a:fillRect/>
          </a:stretch>
        </p:blipFill>
        <p:spPr bwMode="auto">
          <a:xfrm>
            <a:off x="2500298" y="3929066"/>
            <a:ext cx="4356852" cy="2533648"/>
          </a:xfrm>
          <a:prstGeom prst="rect">
            <a:avLst/>
          </a:prstGeom>
          <a:noFill/>
          <a:ln w="9525">
            <a:noFill/>
            <a:miter lim="800000"/>
            <a:headEnd/>
            <a:tailEnd/>
          </a:ln>
          <a:effectLst/>
        </p:spPr>
      </p:pic>
    </p:spTree>
    <p:extLst>
      <p:ext uri="{BB962C8B-B14F-4D97-AF65-F5344CB8AC3E}">
        <p14:creationId xmlns:p14="http://schemas.microsoft.com/office/powerpoint/2010/main" xmlns="" val="1974729085"/>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3"/>
          <p:cNvSpPr>
            <a:spLocks noGrp="1"/>
          </p:cNvSpPr>
          <p:nvPr>
            <p:ph type="sldNum" sz="quarter" idx="12"/>
          </p:nvPr>
        </p:nvSpPr>
        <p:spPr/>
        <p:txBody>
          <a:bodyPr/>
          <a:lstStyle/>
          <a:p>
            <a:fld id="{AC1E498D-4705-4291-B413-CA092609F4B0}" type="slidenum">
              <a:rPr lang="en-US"/>
              <a:pPr/>
              <a:t>4</a:t>
            </a:fld>
            <a:endParaRPr lang="en-US"/>
          </a:p>
        </p:txBody>
      </p:sp>
      <p:sp>
        <p:nvSpPr>
          <p:cNvPr id="946178" name="Text Box 2"/>
          <p:cNvSpPr txBox="1">
            <a:spLocks noChangeArrowheads="1"/>
          </p:cNvSpPr>
          <p:nvPr/>
        </p:nvSpPr>
        <p:spPr bwMode="auto">
          <a:xfrm>
            <a:off x="441325" y="396875"/>
            <a:ext cx="2416175" cy="579438"/>
          </a:xfrm>
          <a:prstGeom prst="rect">
            <a:avLst/>
          </a:prstGeom>
          <a:noFill/>
          <a:ln w="9525">
            <a:noFill/>
            <a:miter lim="800000"/>
            <a:headEnd/>
            <a:tailEnd/>
          </a:ln>
          <a:effectLst/>
        </p:spPr>
        <p:txBody>
          <a:bodyPr wrap="none">
            <a:spAutoFit/>
          </a:bodyPr>
          <a:lstStyle/>
          <a:p>
            <a:r>
              <a:rPr lang="en-US" sz="3200">
                <a:solidFill>
                  <a:srgbClr val="CC0000"/>
                </a:solidFill>
              </a:rPr>
              <a:t>Input/Output</a:t>
            </a:r>
          </a:p>
        </p:txBody>
      </p:sp>
      <p:sp>
        <p:nvSpPr>
          <p:cNvPr id="946179" name="Line 3"/>
          <p:cNvSpPr>
            <a:spLocks noChangeShapeType="1"/>
          </p:cNvSpPr>
          <p:nvPr/>
        </p:nvSpPr>
        <p:spPr bwMode="auto">
          <a:xfrm>
            <a:off x="381000" y="1143000"/>
            <a:ext cx="8305800" cy="0"/>
          </a:xfrm>
          <a:prstGeom prst="line">
            <a:avLst/>
          </a:prstGeom>
          <a:noFill/>
          <a:ln w="76200">
            <a:solidFill>
              <a:schemeClr val="tx1"/>
            </a:solidFill>
            <a:round/>
            <a:headEnd/>
            <a:tailEnd/>
          </a:ln>
          <a:effectLst/>
        </p:spPr>
        <p:txBody>
          <a:bodyPr/>
          <a:lstStyle/>
          <a:p>
            <a:endParaRPr lang="en-US"/>
          </a:p>
        </p:txBody>
      </p:sp>
      <p:sp>
        <p:nvSpPr>
          <p:cNvPr id="946181" name="Rectangle 5"/>
          <p:cNvSpPr>
            <a:spLocks noChangeArrowheads="1"/>
          </p:cNvSpPr>
          <p:nvPr/>
        </p:nvSpPr>
        <p:spPr bwMode="auto">
          <a:xfrm>
            <a:off x="1219200" y="1828800"/>
            <a:ext cx="2209800" cy="13716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a:t>CPU</a:t>
            </a:r>
          </a:p>
          <a:p>
            <a:pPr algn="ctr"/>
            <a:endParaRPr lang="en-US" sz="2000"/>
          </a:p>
          <a:p>
            <a:pPr algn="ctr"/>
            <a:endParaRPr lang="en-US" sz="2000"/>
          </a:p>
        </p:txBody>
      </p:sp>
      <p:sp>
        <p:nvSpPr>
          <p:cNvPr id="946183" name="Rectangle 7"/>
          <p:cNvSpPr>
            <a:spLocks noChangeArrowheads="1"/>
          </p:cNvSpPr>
          <p:nvPr/>
        </p:nvSpPr>
        <p:spPr bwMode="auto">
          <a:xfrm>
            <a:off x="1371600" y="2667000"/>
            <a:ext cx="1905000" cy="457200"/>
          </a:xfrm>
          <a:prstGeom prst="rect">
            <a:avLst/>
          </a:prstGeom>
          <a:solidFill>
            <a:srgbClr val="FFFF00"/>
          </a:solidFill>
          <a:ln w="9525">
            <a:solidFill>
              <a:schemeClr val="tx1"/>
            </a:solidFill>
            <a:miter lim="800000"/>
            <a:headEnd/>
            <a:tailEnd/>
          </a:ln>
          <a:effectLst/>
        </p:spPr>
        <p:txBody>
          <a:bodyPr wrap="none" anchor="ctr"/>
          <a:lstStyle/>
          <a:p>
            <a:pPr algn="ctr"/>
            <a:r>
              <a:rPr lang="en-US" sz="2000"/>
              <a:t>Cache</a:t>
            </a:r>
          </a:p>
        </p:txBody>
      </p:sp>
      <p:sp>
        <p:nvSpPr>
          <p:cNvPr id="946185" name="Rectangle 9"/>
          <p:cNvSpPr>
            <a:spLocks noChangeArrowheads="1"/>
          </p:cNvSpPr>
          <p:nvPr/>
        </p:nvSpPr>
        <p:spPr bwMode="auto">
          <a:xfrm>
            <a:off x="1219200" y="3657600"/>
            <a:ext cx="6705600" cy="381000"/>
          </a:xfrm>
          <a:prstGeom prst="rect">
            <a:avLst/>
          </a:prstGeom>
          <a:solidFill>
            <a:schemeClr val="hlink"/>
          </a:solidFill>
          <a:ln w="9525">
            <a:solidFill>
              <a:schemeClr val="tx1"/>
            </a:solidFill>
            <a:miter lim="800000"/>
            <a:headEnd/>
            <a:tailEnd/>
          </a:ln>
          <a:effectLst/>
        </p:spPr>
        <p:txBody>
          <a:bodyPr wrap="none" anchor="ctr"/>
          <a:lstStyle/>
          <a:p>
            <a:pPr algn="ctr"/>
            <a:r>
              <a:rPr lang="en-US" sz="2000"/>
              <a:t>Bus</a:t>
            </a:r>
          </a:p>
        </p:txBody>
      </p:sp>
      <p:sp>
        <p:nvSpPr>
          <p:cNvPr id="946186" name="Rectangle 10"/>
          <p:cNvSpPr>
            <a:spLocks noChangeArrowheads="1"/>
          </p:cNvSpPr>
          <p:nvPr/>
        </p:nvSpPr>
        <p:spPr bwMode="auto">
          <a:xfrm>
            <a:off x="1219200" y="4495800"/>
            <a:ext cx="1295400" cy="1066800"/>
          </a:xfrm>
          <a:prstGeom prst="rect">
            <a:avLst/>
          </a:prstGeom>
          <a:solidFill>
            <a:srgbClr val="66CCFF"/>
          </a:solidFill>
          <a:ln w="9525">
            <a:solidFill>
              <a:schemeClr val="tx1"/>
            </a:solidFill>
            <a:miter lim="800000"/>
            <a:headEnd/>
            <a:tailEnd/>
          </a:ln>
          <a:effectLst/>
        </p:spPr>
        <p:txBody>
          <a:bodyPr wrap="none" anchor="ctr"/>
          <a:lstStyle/>
          <a:p>
            <a:pPr algn="ctr"/>
            <a:r>
              <a:rPr lang="en-US" sz="2000"/>
              <a:t>Memory</a:t>
            </a:r>
          </a:p>
        </p:txBody>
      </p:sp>
      <p:sp>
        <p:nvSpPr>
          <p:cNvPr id="946187" name="Line 11"/>
          <p:cNvSpPr>
            <a:spLocks noChangeShapeType="1"/>
          </p:cNvSpPr>
          <p:nvPr/>
        </p:nvSpPr>
        <p:spPr bwMode="auto">
          <a:xfrm>
            <a:off x="2362200" y="3200400"/>
            <a:ext cx="0" cy="457200"/>
          </a:xfrm>
          <a:prstGeom prst="line">
            <a:avLst/>
          </a:prstGeom>
          <a:noFill/>
          <a:ln w="76200">
            <a:solidFill>
              <a:schemeClr val="tx1"/>
            </a:solidFill>
            <a:round/>
            <a:headEnd/>
            <a:tailEnd/>
          </a:ln>
          <a:effectLst/>
        </p:spPr>
        <p:txBody>
          <a:bodyPr/>
          <a:lstStyle/>
          <a:p>
            <a:endParaRPr lang="en-US"/>
          </a:p>
        </p:txBody>
      </p:sp>
      <p:sp>
        <p:nvSpPr>
          <p:cNvPr id="946188" name="Line 12"/>
          <p:cNvSpPr>
            <a:spLocks noChangeShapeType="1"/>
          </p:cNvSpPr>
          <p:nvPr/>
        </p:nvSpPr>
        <p:spPr bwMode="auto">
          <a:xfrm>
            <a:off x="1905000" y="4038600"/>
            <a:ext cx="0" cy="457200"/>
          </a:xfrm>
          <a:prstGeom prst="line">
            <a:avLst/>
          </a:prstGeom>
          <a:noFill/>
          <a:ln w="76200">
            <a:solidFill>
              <a:schemeClr val="tx1"/>
            </a:solidFill>
            <a:round/>
            <a:headEnd/>
            <a:tailEnd/>
          </a:ln>
          <a:effectLst/>
        </p:spPr>
        <p:txBody>
          <a:bodyPr/>
          <a:lstStyle/>
          <a:p>
            <a:endParaRPr lang="en-US"/>
          </a:p>
        </p:txBody>
      </p:sp>
      <p:sp>
        <p:nvSpPr>
          <p:cNvPr id="946189" name="Rectangle 13"/>
          <p:cNvSpPr>
            <a:spLocks noChangeArrowheads="1"/>
          </p:cNvSpPr>
          <p:nvPr/>
        </p:nvSpPr>
        <p:spPr bwMode="auto">
          <a:xfrm>
            <a:off x="2971800" y="4495800"/>
            <a:ext cx="838200" cy="1066800"/>
          </a:xfrm>
          <a:prstGeom prst="rect">
            <a:avLst/>
          </a:prstGeom>
          <a:solidFill>
            <a:srgbClr val="66CCFF"/>
          </a:solidFill>
          <a:ln w="9525">
            <a:solidFill>
              <a:schemeClr val="tx1"/>
            </a:solidFill>
            <a:miter lim="800000"/>
            <a:headEnd/>
            <a:tailEnd/>
          </a:ln>
          <a:effectLst/>
        </p:spPr>
        <p:txBody>
          <a:bodyPr wrap="none" anchor="ctr"/>
          <a:lstStyle/>
          <a:p>
            <a:pPr algn="ctr"/>
            <a:r>
              <a:rPr lang="en-US" sz="2000"/>
              <a:t>Disk</a:t>
            </a:r>
          </a:p>
        </p:txBody>
      </p:sp>
      <p:sp>
        <p:nvSpPr>
          <p:cNvPr id="946190" name="Line 14"/>
          <p:cNvSpPr>
            <a:spLocks noChangeShapeType="1"/>
          </p:cNvSpPr>
          <p:nvPr/>
        </p:nvSpPr>
        <p:spPr bwMode="auto">
          <a:xfrm>
            <a:off x="3429000" y="4038600"/>
            <a:ext cx="0" cy="457200"/>
          </a:xfrm>
          <a:prstGeom prst="line">
            <a:avLst/>
          </a:prstGeom>
          <a:noFill/>
          <a:ln w="76200">
            <a:solidFill>
              <a:schemeClr val="tx1"/>
            </a:solidFill>
            <a:round/>
            <a:headEnd/>
            <a:tailEnd/>
          </a:ln>
          <a:effectLst/>
        </p:spPr>
        <p:txBody>
          <a:bodyPr/>
          <a:lstStyle/>
          <a:p>
            <a:endParaRPr lang="en-US"/>
          </a:p>
        </p:txBody>
      </p:sp>
      <p:sp>
        <p:nvSpPr>
          <p:cNvPr id="946192" name="Rectangle 16"/>
          <p:cNvSpPr>
            <a:spLocks noChangeArrowheads="1"/>
          </p:cNvSpPr>
          <p:nvPr/>
        </p:nvSpPr>
        <p:spPr bwMode="auto">
          <a:xfrm>
            <a:off x="4114800" y="4495800"/>
            <a:ext cx="990600" cy="1066800"/>
          </a:xfrm>
          <a:prstGeom prst="rect">
            <a:avLst/>
          </a:prstGeom>
          <a:solidFill>
            <a:srgbClr val="66CCFF"/>
          </a:solidFill>
          <a:ln w="9525">
            <a:solidFill>
              <a:schemeClr val="tx1"/>
            </a:solidFill>
            <a:miter lim="800000"/>
            <a:headEnd/>
            <a:tailEnd/>
          </a:ln>
          <a:effectLst/>
        </p:spPr>
        <p:txBody>
          <a:bodyPr wrap="none" anchor="ctr"/>
          <a:lstStyle/>
          <a:p>
            <a:pPr algn="ctr"/>
            <a:r>
              <a:rPr lang="en-US" sz="2000"/>
              <a:t>Network</a:t>
            </a:r>
          </a:p>
        </p:txBody>
      </p:sp>
      <p:sp>
        <p:nvSpPr>
          <p:cNvPr id="946193" name="Line 17"/>
          <p:cNvSpPr>
            <a:spLocks noChangeShapeType="1"/>
          </p:cNvSpPr>
          <p:nvPr/>
        </p:nvSpPr>
        <p:spPr bwMode="auto">
          <a:xfrm>
            <a:off x="4648200" y="4038600"/>
            <a:ext cx="0" cy="457200"/>
          </a:xfrm>
          <a:prstGeom prst="line">
            <a:avLst/>
          </a:prstGeom>
          <a:noFill/>
          <a:ln w="76200">
            <a:solidFill>
              <a:schemeClr val="tx1"/>
            </a:solidFill>
            <a:round/>
            <a:headEnd/>
            <a:tailEnd/>
          </a:ln>
          <a:effectLst/>
        </p:spPr>
        <p:txBody>
          <a:bodyPr/>
          <a:lstStyle/>
          <a:p>
            <a:endParaRPr lang="en-US"/>
          </a:p>
        </p:txBody>
      </p:sp>
      <p:sp>
        <p:nvSpPr>
          <p:cNvPr id="946194" name="Rectangle 18"/>
          <p:cNvSpPr>
            <a:spLocks noChangeArrowheads="1"/>
          </p:cNvSpPr>
          <p:nvPr/>
        </p:nvSpPr>
        <p:spPr bwMode="auto">
          <a:xfrm>
            <a:off x="5334000" y="4495800"/>
            <a:ext cx="838200" cy="1066800"/>
          </a:xfrm>
          <a:prstGeom prst="rect">
            <a:avLst/>
          </a:prstGeom>
          <a:solidFill>
            <a:srgbClr val="66CCFF"/>
          </a:solidFill>
          <a:ln w="9525">
            <a:solidFill>
              <a:schemeClr val="tx1"/>
            </a:solidFill>
            <a:miter lim="800000"/>
            <a:headEnd/>
            <a:tailEnd/>
          </a:ln>
          <a:effectLst/>
        </p:spPr>
        <p:txBody>
          <a:bodyPr wrap="none" anchor="ctr"/>
          <a:lstStyle/>
          <a:p>
            <a:pPr algn="ctr"/>
            <a:r>
              <a:rPr lang="en-US" sz="2000"/>
              <a:t>USB</a:t>
            </a:r>
          </a:p>
        </p:txBody>
      </p:sp>
      <p:sp>
        <p:nvSpPr>
          <p:cNvPr id="946195" name="Line 19"/>
          <p:cNvSpPr>
            <a:spLocks noChangeShapeType="1"/>
          </p:cNvSpPr>
          <p:nvPr/>
        </p:nvSpPr>
        <p:spPr bwMode="auto">
          <a:xfrm>
            <a:off x="5791200" y="4038600"/>
            <a:ext cx="0" cy="457200"/>
          </a:xfrm>
          <a:prstGeom prst="line">
            <a:avLst/>
          </a:prstGeom>
          <a:noFill/>
          <a:ln w="76200">
            <a:solidFill>
              <a:schemeClr val="tx1"/>
            </a:solidFill>
            <a:round/>
            <a:headEnd/>
            <a:tailEnd/>
          </a:ln>
          <a:effectLst/>
        </p:spPr>
        <p:txBody>
          <a:bodyPr/>
          <a:lstStyle/>
          <a:p>
            <a:endParaRPr lang="en-US"/>
          </a:p>
        </p:txBody>
      </p:sp>
      <p:sp>
        <p:nvSpPr>
          <p:cNvPr id="946196" name="Rectangle 20"/>
          <p:cNvSpPr>
            <a:spLocks noChangeArrowheads="1"/>
          </p:cNvSpPr>
          <p:nvPr/>
        </p:nvSpPr>
        <p:spPr bwMode="auto">
          <a:xfrm>
            <a:off x="6324600" y="4495800"/>
            <a:ext cx="838200" cy="1066800"/>
          </a:xfrm>
          <a:prstGeom prst="rect">
            <a:avLst/>
          </a:prstGeom>
          <a:solidFill>
            <a:srgbClr val="66CCFF"/>
          </a:solidFill>
          <a:ln w="9525">
            <a:solidFill>
              <a:schemeClr val="tx1"/>
            </a:solidFill>
            <a:miter lim="800000"/>
            <a:headEnd/>
            <a:tailEnd/>
          </a:ln>
          <a:effectLst/>
        </p:spPr>
        <p:txBody>
          <a:bodyPr wrap="none" anchor="ctr"/>
          <a:lstStyle/>
          <a:p>
            <a:pPr algn="ctr"/>
            <a:r>
              <a:rPr lang="en-US" sz="2000"/>
              <a:t>DVD</a:t>
            </a:r>
          </a:p>
        </p:txBody>
      </p:sp>
      <p:sp>
        <p:nvSpPr>
          <p:cNvPr id="946197" name="Line 21"/>
          <p:cNvSpPr>
            <a:spLocks noChangeShapeType="1"/>
          </p:cNvSpPr>
          <p:nvPr/>
        </p:nvSpPr>
        <p:spPr bwMode="auto">
          <a:xfrm>
            <a:off x="6781800" y="4038600"/>
            <a:ext cx="0" cy="457200"/>
          </a:xfrm>
          <a:prstGeom prst="line">
            <a:avLst/>
          </a:prstGeom>
          <a:noFill/>
          <a:ln w="76200">
            <a:solidFill>
              <a:schemeClr val="tx1"/>
            </a:solidFill>
            <a:round/>
            <a:headEnd/>
            <a:tailEnd/>
          </a:ln>
          <a:effectLst/>
        </p:spPr>
        <p:txBody>
          <a:bodyPr/>
          <a:lstStyle/>
          <a:p>
            <a:endParaRPr lang="en-US"/>
          </a:p>
        </p:txBody>
      </p:sp>
      <p:sp>
        <p:nvSpPr>
          <p:cNvPr id="946198" name="Text Box 22"/>
          <p:cNvSpPr txBox="1">
            <a:spLocks noChangeArrowheads="1"/>
          </p:cNvSpPr>
          <p:nvPr/>
        </p:nvSpPr>
        <p:spPr bwMode="auto">
          <a:xfrm>
            <a:off x="7299325" y="4538663"/>
            <a:ext cx="641350" cy="641350"/>
          </a:xfrm>
          <a:prstGeom prst="rect">
            <a:avLst/>
          </a:prstGeom>
          <a:noFill/>
          <a:ln w="9525">
            <a:noFill/>
            <a:miter lim="800000"/>
            <a:headEnd/>
            <a:tailEnd/>
          </a:ln>
          <a:effectLst/>
        </p:spPr>
        <p:txBody>
          <a:bodyPr wrap="none">
            <a:spAutoFit/>
          </a:bodyPr>
          <a:lstStyle/>
          <a:p>
            <a:r>
              <a:rPr lang="en-US"/>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526" y="0"/>
            <a:ext cx="8391525" cy="762000"/>
          </a:xfrm>
        </p:spPr>
        <p:txBody>
          <a:bodyPr>
            <a:no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lgn="l">
              <a:buNone/>
            </a:pPr>
            <a:r>
              <a:rPr lang="fi-FI" sz="2800" b="1" dirty="0" smtClean="0">
                <a:solidFill>
                  <a:srgbClr val="C00000"/>
                </a:solidFill>
              </a:rPr>
              <a:t>APB </a:t>
            </a:r>
            <a:r>
              <a:rPr lang="fi-FI" sz="2800" dirty="0" smtClean="0">
                <a:solidFill>
                  <a:srgbClr val="002060"/>
                </a:solidFill>
              </a:rPr>
              <a:t>(</a:t>
            </a:r>
            <a:r>
              <a:rPr lang="en-US" sz="2800" cap="small" dirty="0" smtClean="0">
                <a:solidFill>
                  <a:srgbClr val="002060"/>
                </a:solidFill>
              </a:rPr>
              <a:t>Advanced Peripheral Bus ) protocol</a:t>
            </a:r>
            <a:endParaRPr lang="fi-FI" sz="2800" b="1" dirty="0">
              <a:solidFill>
                <a:srgbClr val="C00000"/>
              </a:solidFill>
            </a:endParaRPr>
          </a:p>
        </p:txBody>
      </p:sp>
      <p:sp>
        <p:nvSpPr>
          <p:cNvPr id="3" name="Text Placeholder 2"/>
          <p:cNvSpPr txBox="1">
            <a:spLocks noGrp="1"/>
          </p:cNvSpPr>
          <p:nvPr>
            <p:ph type="body" idx="4294967295"/>
          </p:nvPr>
        </p:nvSpPr>
        <p:spPr>
          <a:xfrm>
            <a:off x="318622" y="990600"/>
            <a:ext cx="8229600" cy="5715000"/>
          </a:xfrm>
        </p:spPr>
        <p:txBody>
          <a:bodyPr>
            <a:normAutofit/>
          </a:bodyPr>
          <a:lstStyle>
            <a:defPPr marL="432000" marR="0" lvl="0" indent="-324000">
              <a:spcBef>
                <a:spcPts val="0"/>
              </a:spcBef>
              <a:spcAft>
                <a:spcPts val="1417"/>
              </a:spcAft>
              <a:buClr>
                <a:srgbClr val="FF6309"/>
              </a:buClr>
              <a:buSzPct val="45000"/>
              <a:buFont typeface="StarSymbol"/>
              <a:buNone/>
              <a:defRPr lang="fi-FI" sz="3200" b="0" i="0" u="none" strike="noStrike">
                <a:ln>
                  <a:noFill/>
                </a:ln>
                <a:latin typeface="Arial" pitchFamily="18"/>
                <a:ea typeface="DejaVu Sans" pitchFamily="2"/>
                <a:cs typeface="DejaVu Sans" pitchFamily="2"/>
              </a:defRPr>
            </a:defPPr>
            <a:lvl1pPr marL="432000" marR="0" lvl="0" indent="-324000">
              <a:spcBef>
                <a:spcPts val="0"/>
              </a:spcBef>
              <a:spcAft>
                <a:spcPts val="1417"/>
              </a:spcAft>
              <a:buClr>
                <a:srgbClr val="FF6309"/>
              </a:buClr>
              <a:buSzPct val="45000"/>
              <a:buFont typeface="StarSymbol"/>
              <a:buChar char=""/>
              <a:defRPr lang="fi-FI" sz="3200" b="0" i="0" u="none" strike="noStrike">
                <a:ln>
                  <a:noFill/>
                </a:ln>
                <a:latin typeface="Arial" pitchFamily="18"/>
                <a:ea typeface="DejaVu Sans" pitchFamily="2"/>
                <a:cs typeface="DejaVu Sans" pitchFamily="2"/>
              </a:defRPr>
            </a:lvl1pPr>
            <a:lvl2pPr marL="864000" marR="0" lvl="1" indent="-288000">
              <a:spcBef>
                <a:spcPts val="0"/>
              </a:spcBef>
              <a:spcAft>
                <a:spcPts val="1134"/>
              </a:spcAft>
              <a:buClr>
                <a:srgbClr val="FF6309"/>
              </a:buClr>
              <a:buSzPct val="45000"/>
              <a:buFont typeface="StarSymbol"/>
              <a:buChar char=""/>
              <a:defRPr lang="fi-FI" sz="2800" b="0" i="0" u="none" strike="noStrike">
                <a:ln>
                  <a:noFill/>
                </a:ln>
                <a:latin typeface="Arial" pitchFamily="18"/>
                <a:ea typeface="DejaVu Sans" pitchFamily="2"/>
                <a:cs typeface="DejaVu Sans" pitchFamily="2"/>
              </a:defRPr>
            </a:lvl2pPr>
            <a:lvl3pPr marL="1296000" marR="0" lvl="2" indent="-216000">
              <a:spcBef>
                <a:spcPts val="0"/>
              </a:spcBef>
              <a:spcAft>
                <a:spcPts val="850"/>
              </a:spcAft>
              <a:buClr>
                <a:srgbClr val="FF6309"/>
              </a:buClr>
              <a:buSzPct val="45000"/>
              <a:buFont typeface="StarSymbol"/>
              <a:buChar char=""/>
              <a:defRPr lang="fi-FI" sz="2400" b="0" i="0" u="none" strike="noStrike">
                <a:ln>
                  <a:noFill/>
                </a:ln>
                <a:latin typeface="Arial" pitchFamily="18"/>
                <a:ea typeface="DejaVu Sans" pitchFamily="2"/>
                <a:cs typeface="DejaVu Sans" pitchFamily="2"/>
              </a:defRPr>
            </a:lvl3pPr>
            <a:lvl4pPr marL="1728000" marR="0" lvl="3" indent="-216000">
              <a:spcBef>
                <a:spcPts val="0"/>
              </a:spcBef>
              <a:spcAft>
                <a:spcPts val="567"/>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4pPr>
            <a:lvl5pPr marL="2160000" marR="0" lvl="4"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5pPr>
            <a:lvl6pPr marL="2592000" marR="0" lvl="5"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6pPr>
            <a:lvl7pPr marL="3024000" marR="0" lvl="6"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7pPr>
            <a:lvl8pPr marL="3456000" marR="0" lvl="7"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8pPr>
            <a:lvl9pPr marL="3887999" marR="0" lvl="8"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9pPr>
          </a:lstStyle>
          <a:p>
            <a:pPr lvl="1" fontAlgn="base"/>
            <a:r>
              <a:rPr lang="en-US" sz="1600" dirty="0" smtClean="0">
                <a:solidFill>
                  <a:srgbClr val="002060"/>
                </a:solidFill>
              </a:rPr>
              <a:t>The Advanced Peripheral Bus (APB) is part of the Advanced Microcontroller Bus Architecture (AMBA) protocol family.</a:t>
            </a:r>
          </a:p>
          <a:p>
            <a:pPr lvl="1" fontAlgn="base"/>
            <a:r>
              <a:rPr lang="en-US" sz="1600" dirty="0" smtClean="0">
                <a:solidFill>
                  <a:srgbClr val="002060"/>
                </a:solidFill>
              </a:rPr>
              <a:t> It defines a low-cost interface that is optimized for minimal power consumption and reduced interface complexity. </a:t>
            </a:r>
          </a:p>
          <a:p>
            <a:pPr lvl="1" fontAlgn="base"/>
            <a:r>
              <a:rPr lang="en-US" sz="1600" dirty="0" smtClean="0">
                <a:solidFill>
                  <a:srgbClr val="002060"/>
                </a:solidFill>
              </a:rPr>
              <a:t>The APB protocol is not pipelined, use it to connect to low-bandwidth peripherals that do not require the high performance of the AXI protocol. </a:t>
            </a:r>
          </a:p>
          <a:p>
            <a:pPr lvl="1" fontAlgn="base"/>
            <a:r>
              <a:rPr lang="en-US" sz="1600" dirty="0" smtClean="0">
                <a:solidFill>
                  <a:srgbClr val="002060"/>
                </a:solidFill>
              </a:rPr>
              <a:t>The APB protocol relates a signal transition to the rising edge of the clock, to simplify the integration of APB peripherals into any design flow. </a:t>
            </a:r>
          </a:p>
          <a:p>
            <a:pPr lvl="1" fontAlgn="base"/>
            <a:r>
              <a:rPr lang="en-US" sz="1600" dirty="0" smtClean="0">
                <a:solidFill>
                  <a:srgbClr val="002060"/>
                </a:solidFill>
              </a:rPr>
              <a:t>Every transfer takes at least two cycles. </a:t>
            </a:r>
          </a:p>
          <a:p>
            <a:pPr lvl="1" fontAlgn="base"/>
            <a:r>
              <a:rPr lang="en-US" sz="1600" dirty="0" smtClean="0">
                <a:solidFill>
                  <a:srgbClr val="002060"/>
                </a:solidFill>
              </a:rPr>
              <a:t>The APB can interface with: </a:t>
            </a:r>
          </a:p>
          <a:p>
            <a:pPr lvl="1" fontAlgn="base"/>
            <a:r>
              <a:rPr lang="en-US" sz="1600" dirty="0" smtClean="0">
                <a:solidFill>
                  <a:srgbClr val="002060"/>
                </a:solidFill>
              </a:rPr>
              <a:t>• AMBA Advanced High-performance Bus (AHB) </a:t>
            </a:r>
          </a:p>
          <a:p>
            <a:pPr lvl="1" fontAlgn="base"/>
            <a:r>
              <a:rPr lang="en-US" sz="1600" dirty="0" smtClean="0">
                <a:solidFill>
                  <a:srgbClr val="002060"/>
                </a:solidFill>
              </a:rPr>
              <a:t>• AMBA Advanced High-performance Bus </a:t>
            </a:r>
            <a:r>
              <a:rPr lang="en-US" sz="1600" dirty="0" err="1" smtClean="0">
                <a:solidFill>
                  <a:srgbClr val="002060"/>
                </a:solidFill>
              </a:rPr>
              <a:t>Lite</a:t>
            </a:r>
            <a:r>
              <a:rPr lang="en-US" sz="1600" dirty="0" smtClean="0">
                <a:solidFill>
                  <a:srgbClr val="002060"/>
                </a:solidFill>
              </a:rPr>
              <a:t> (AHB-</a:t>
            </a:r>
            <a:r>
              <a:rPr lang="en-US" sz="1600" dirty="0" err="1" smtClean="0">
                <a:solidFill>
                  <a:srgbClr val="002060"/>
                </a:solidFill>
              </a:rPr>
              <a:t>Lite</a:t>
            </a:r>
            <a:r>
              <a:rPr lang="en-US" sz="1600" dirty="0" smtClean="0">
                <a:solidFill>
                  <a:srgbClr val="002060"/>
                </a:solidFill>
              </a:rPr>
              <a:t>) </a:t>
            </a:r>
          </a:p>
          <a:p>
            <a:pPr lvl="1" fontAlgn="base"/>
            <a:r>
              <a:rPr lang="en-US" sz="1600" dirty="0" smtClean="0">
                <a:solidFill>
                  <a:srgbClr val="002060"/>
                </a:solidFill>
              </a:rPr>
              <a:t>• AMBA Advanced Extensible Interface (AXI) </a:t>
            </a:r>
          </a:p>
          <a:p>
            <a:pPr lvl="1" fontAlgn="base"/>
            <a:r>
              <a:rPr lang="en-US" sz="1600" dirty="0" smtClean="0">
                <a:solidFill>
                  <a:srgbClr val="002060"/>
                </a:solidFill>
              </a:rPr>
              <a:t>• AMBA Advanced Extensible Interface </a:t>
            </a:r>
            <a:r>
              <a:rPr lang="en-US" sz="1600" dirty="0" err="1" smtClean="0">
                <a:solidFill>
                  <a:srgbClr val="002060"/>
                </a:solidFill>
              </a:rPr>
              <a:t>Lite</a:t>
            </a:r>
            <a:r>
              <a:rPr lang="en-US" sz="1600" dirty="0" smtClean="0">
                <a:solidFill>
                  <a:srgbClr val="002060"/>
                </a:solidFill>
              </a:rPr>
              <a:t> (AXI4-Lite)</a:t>
            </a:r>
          </a:p>
          <a:p>
            <a:pPr lvl="1" fontAlgn="base"/>
            <a:endParaRPr lang="en-US" sz="1600" dirty="0" smtClean="0">
              <a:solidFill>
                <a:srgbClr val="002060"/>
              </a:solidFill>
            </a:endParaRPr>
          </a:p>
        </p:txBody>
      </p:sp>
      <p:cxnSp>
        <p:nvCxnSpPr>
          <p:cNvPr id="5" name="Straight Connector 4"/>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descr="PESIT-NEW-LOGO"/>
          <p:cNvPicPr/>
          <p:nvPr/>
        </p:nvPicPr>
        <p:blipFill>
          <a:blip r:embed="rId3"/>
          <a:srcRect/>
          <a:stretch>
            <a:fillRect/>
          </a:stretch>
        </p:blipFill>
        <p:spPr bwMode="auto">
          <a:xfrm>
            <a:off x="8489950" y="0"/>
            <a:ext cx="654050" cy="762000"/>
          </a:xfrm>
          <a:prstGeom prst="rect">
            <a:avLst/>
          </a:prstGeom>
          <a:noFill/>
          <a:ln w="9525">
            <a:noFill/>
            <a:miter lim="800000"/>
            <a:headEnd/>
            <a:tailEnd/>
          </a:ln>
        </p:spPr>
      </p:pic>
    </p:spTree>
    <p:extLst>
      <p:ext uri="{BB962C8B-B14F-4D97-AF65-F5344CB8AC3E}">
        <p14:creationId xmlns:p14="http://schemas.microsoft.com/office/powerpoint/2010/main" xmlns="" val="1974729085"/>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585D8B7B-5B60-4808-A096-FB24198F96E9}"/>
              </a:ext>
            </a:extLst>
          </p:cNvPr>
          <p:cNvSpPr/>
          <p:nvPr/>
        </p:nvSpPr>
        <p:spPr>
          <a:xfrm>
            <a:off x="3929058" y="4286256"/>
            <a:ext cx="3099985" cy="461665"/>
          </a:xfrm>
          <a:prstGeom prst="rect">
            <a:avLst/>
          </a:prstGeom>
        </p:spPr>
        <p:txBody>
          <a:bodyPr wrap="square">
            <a:spAutoFit/>
          </a:bodyPr>
          <a:lstStyle/>
          <a:p>
            <a:pPr algn="ctr"/>
            <a:r>
              <a:rPr lang="en-IN" sz="2400" b="1" dirty="0" smtClean="0">
                <a:solidFill>
                  <a:srgbClr val="002060"/>
                </a:solidFill>
              </a:rPr>
              <a:t>V R BADRI PRASAD</a:t>
            </a:r>
            <a:endParaRPr lang="en-IN" sz="2400" b="1" dirty="0">
              <a:solidFill>
                <a:srgbClr val="002060"/>
              </a:solidFill>
            </a:endParaRPr>
          </a:p>
        </p:txBody>
      </p:sp>
      <p:sp>
        <p:nvSpPr>
          <p:cNvPr id="15" name="Rectangle 14">
            <a:extLst>
              <a:ext uri="{FF2B5EF4-FFF2-40B4-BE49-F238E27FC236}">
                <a16:creationId xmlns="" xmlns:a16="http://schemas.microsoft.com/office/drawing/2014/main" id="{743662B4-0C28-4203-AEB1-4CC1644B8226}"/>
              </a:ext>
            </a:extLst>
          </p:cNvPr>
          <p:cNvSpPr/>
          <p:nvPr/>
        </p:nvSpPr>
        <p:spPr>
          <a:xfrm>
            <a:off x="3000364" y="4929198"/>
            <a:ext cx="4975978" cy="830997"/>
          </a:xfrm>
          <a:prstGeom prst="rect">
            <a:avLst/>
          </a:prstGeom>
        </p:spPr>
        <p:txBody>
          <a:bodyPr wrap="square">
            <a:spAutoFit/>
          </a:bodyPr>
          <a:lstStyle/>
          <a:p>
            <a:pPr algn="ctr"/>
            <a:r>
              <a:rPr lang="en-US" sz="2400" dirty="0"/>
              <a:t>Department of </a:t>
            </a:r>
          </a:p>
          <a:p>
            <a:pPr algn="ctr"/>
            <a:r>
              <a:rPr lang="en-US" sz="2400" dirty="0"/>
              <a:t>Computer Science and Engineering</a:t>
            </a:r>
            <a:endParaRPr lang="en-IN" sz="2400" dirty="0"/>
          </a:p>
        </p:txBody>
      </p:sp>
      <p:grpSp>
        <p:nvGrpSpPr>
          <p:cNvPr id="2" name="Group 19">
            <a:extLst>
              <a:ext uri="{FF2B5EF4-FFF2-40B4-BE49-F238E27FC236}">
                <a16:creationId xmlns="" xmlns:a16="http://schemas.microsoft.com/office/drawing/2014/main" id="{87008925-27BE-4F37-8F3C-D51A4CE1017D}"/>
              </a:ext>
            </a:extLst>
          </p:cNvPr>
          <p:cNvGrpSpPr/>
          <p:nvPr/>
        </p:nvGrpSpPr>
        <p:grpSpPr>
          <a:xfrm>
            <a:off x="235384" y="5489700"/>
            <a:ext cx="800171" cy="1078155"/>
            <a:chOff x="313844" y="5489699"/>
            <a:chExt cx="1066895" cy="1078155"/>
          </a:xfrm>
          <a:solidFill>
            <a:schemeClr val="accent2">
              <a:lumMod val="75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 xmlns:a16="http://schemas.microsoft.com/office/drawing/2014/main" id="{1EEB87D2-BD33-43D4-B135-6F0E91C4917A}"/>
              </a:ext>
            </a:extLst>
          </p:cNvPr>
          <p:cNvCxnSpPr>
            <a:cxnSpLocks/>
          </p:cNvCxnSpPr>
          <p:nvPr/>
        </p:nvCxnSpPr>
        <p:spPr>
          <a:xfrm flipV="1">
            <a:off x="3786182" y="3929066"/>
            <a:ext cx="3436087"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 xmlns:a16="http://schemas.microsoft.com/office/drawing/2014/main" id="{66C7B340-EC4A-4D32-8643-325F1D66DF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44130" y="1606242"/>
            <a:ext cx="1484664" cy="2119854"/>
          </a:xfrm>
          <a:prstGeom prst="rect">
            <a:avLst/>
          </a:prstGeom>
        </p:spPr>
      </p:pic>
      <p:grpSp>
        <p:nvGrpSpPr>
          <p:cNvPr id="4" name="Group 15">
            <a:extLst>
              <a:ext uri="{FF2B5EF4-FFF2-40B4-BE49-F238E27FC236}">
                <a16:creationId xmlns="" xmlns:a16="http://schemas.microsoft.com/office/drawing/2014/main" id="{87008925-27BE-4F37-8F3C-D51A4CE1017D}"/>
              </a:ext>
            </a:extLst>
          </p:cNvPr>
          <p:cNvGrpSpPr/>
          <p:nvPr/>
        </p:nvGrpSpPr>
        <p:grpSpPr>
          <a:xfrm rot="10800000">
            <a:off x="8141777" y="266069"/>
            <a:ext cx="800171" cy="1078155"/>
            <a:chOff x="313844" y="5489699"/>
            <a:chExt cx="1066895" cy="1078155"/>
          </a:xfrm>
          <a:solidFill>
            <a:schemeClr val="accent2">
              <a:lumMod val="75000"/>
            </a:schemeClr>
          </a:solidFill>
        </p:grpSpPr>
        <p:sp>
          <p:nvSpPr>
            <p:cNvPr id="17" name="Rectangle 16">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Rectangle 2">
            <a:extLst>
              <a:ext uri="{FF2B5EF4-FFF2-40B4-BE49-F238E27FC236}">
                <a16:creationId xmlns="" xmlns:a16="http://schemas.microsoft.com/office/drawing/2014/main" id="{E61F1660-9D53-4FDA-8A4F-56F9CC502191}"/>
              </a:ext>
            </a:extLst>
          </p:cNvPr>
          <p:cNvSpPr/>
          <p:nvPr/>
        </p:nvSpPr>
        <p:spPr>
          <a:xfrm>
            <a:off x="2786050" y="1571612"/>
            <a:ext cx="5622911" cy="1200329"/>
          </a:xfrm>
          <a:prstGeom prst="rect">
            <a:avLst/>
          </a:prstGeom>
        </p:spPr>
        <p:txBody>
          <a:bodyPr wrap="square">
            <a:spAutoFit/>
          </a:bodyPr>
          <a:lstStyle/>
          <a:p>
            <a:pPr algn="ctr"/>
            <a:r>
              <a:rPr lang="en-US" sz="3600" b="1" dirty="0">
                <a:solidFill>
                  <a:srgbClr val="ED7D31">
                    <a:lumMod val="75000"/>
                  </a:srgbClr>
                </a:solidFill>
              </a:rPr>
              <a:t>Microprocessor &amp; Computer Architecture (</a:t>
            </a:r>
            <a:r>
              <a:rPr lang="el-GR" sz="3600" b="1" i="0" dirty="0">
                <a:solidFill>
                  <a:schemeClr val="accent2">
                    <a:lumMod val="75000"/>
                  </a:schemeClr>
                </a:solidFill>
                <a:effectLst/>
                <a:latin typeface="arial" panose="020B0604020202020204" pitchFamily="34" charset="0"/>
              </a:rPr>
              <a:t>μ</a:t>
            </a:r>
            <a:r>
              <a:rPr lang="en-US" sz="3600" b="1" dirty="0" err="1">
                <a:solidFill>
                  <a:schemeClr val="accent2">
                    <a:lumMod val="75000"/>
                  </a:schemeClr>
                </a:solidFill>
              </a:rPr>
              <a:t>pCA</a:t>
            </a:r>
            <a:r>
              <a:rPr lang="en-US" sz="3600" b="1" dirty="0">
                <a:solidFill>
                  <a:srgbClr val="ED7D31">
                    <a:lumMod val="75000"/>
                  </a:srgbClr>
                </a:solidFill>
              </a:rPr>
              <a:t>)</a:t>
            </a:r>
          </a:p>
        </p:txBody>
      </p:sp>
      <p:sp>
        <p:nvSpPr>
          <p:cNvPr id="19" name="TextBox 18">
            <a:extLst>
              <a:ext uri="{FF2B5EF4-FFF2-40B4-BE49-F238E27FC236}">
                <a16:creationId xmlns="" xmlns:a16="http://schemas.microsoft.com/office/drawing/2014/main" id="{F3C30818-90D4-4095-8F7F-9FA58B98F39A}"/>
              </a:ext>
            </a:extLst>
          </p:cNvPr>
          <p:cNvSpPr txBox="1"/>
          <p:nvPr/>
        </p:nvSpPr>
        <p:spPr>
          <a:xfrm>
            <a:off x="4643438" y="3071810"/>
            <a:ext cx="1718044" cy="461665"/>
          </a:xfrm>
          <a:prstGeom prst="rect">
            <a:avLst/>
          </a:prstGeom>
          <a:noFill/>
        </p:spPr>
        <p:txBody>
          <a:bodyPr wrap="square">
            <a:spAutoFit/>
          </a:bodyPr>
          <a:lstStyle/>
          <a:p>
            <a:pPr algn="ctr"/>
            <a:r>
              <a:rPr lang="en-US" sz="2400" b="1" dirty="0" smtClean="0">
                <a:solidFill>
                  <a:schemeClr val="accent2">
                    <a:lumMod val="75000"/>
                  </a:schemeClr>
                </a:solidFill>
                <a:effectLst/>
                <a:latin typeface="Calibri" panose="020F0502020204030204" pitchFamily="34" charset="0"/>
                <a:ea typeface="Calibiri"/>
              </a:rPr>
              <a:t>Thank You</a:t>
            </a:r>
            <a:endParaRPr lang="en-US" sz="2400" b="1" dirty="0">
              <a:solidFill>
                <a:schemeClr val="accent2">
                  <a:lumMod val="75000"/>
                </a:schemeClr>
              </a:solidFill>
            </a:endParaRPr>
          </a:p>
        </p:txBody>
      </p:sp>
    </p:spTree>
    <p:extLst>
      <p:ext uri="{BB962C8B-B14F-4D97-AF65-F5344CB8AC3E}">
        <p14:creationId xmlns="" xmlns:p14="http://schemas.microsoft.com/office/powerpoint/2010/main" val="13002902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3"/>
          <p:cNvSpPr>
            <a:spLocks noGrp="1"/>
          </p:cNvSpPr>
          <p:nvPr>
            <p:ph type="sldNum" sz="quarter" idx="12"/>
          </p:nvPr>
        </p:nvSpPr>
        <p:spPr/>
        <p:txBody>
          <a:bodyPr/>
          <a:lstStyle/>
          <a:p>
            <a:fld id="{CD3298A2-F3B3-435F-9418-99C2D9B11AEC}" type="slidenum">
              <a:rPr lang="en-US"/>
              <a:pPr/>
              <a:t>5</a:t>
            </a:fld>
            <a:endParaRPr lang="en-US"/>
          </a:p>
        </p:txBody>
      </p:sp>
      <p:sp>
        <p:nvSpPr>
          <p:cNvPr id="966658" name="Text Box 2"/>
          <p:cNvSpPr txBox="1">
            <a:spLocks noChangeArrowheads="1"/>
          </p:cNvSpPr>
          <p:nvPr/>
        </p:nvSpPr>
        <p:spPr bwMode="auto">
          <a:xfrm>
            <a:off x="441325" y="396875"/>
            <a:ext cx="2574925" cy="579438"/>
          </a:xfrm>
          <a:prstGeom prst="rect">
            <a:avLst/>
          </a:prstGeom>
          <a:noFill/>
          <a:ln w="9525">
            <a:noFill/>
            <a:miter lim="800000"/>
            <a:headEnd/>
            <a:tailEnd/>
          </a:ln>
          <a:effectLst/>
        </p:spPr>
        <p:txBody>
          <a:bodyPr wrap="none">
            <a:spAutoFit/>
          </a:bodyPr>
          <a:lstStyle/>
          <a:p>
            <a:r>
              <a:rPr lang="en-US" sz="3200">
                <a:solidFill>
                  <a:srgbClr val="CC0000"/>
                </a:solidFill>
              </a:rPr>
              <a:t>I/O Hierarchy</a:t>
            </a:r>
          </a:p>
        </p:txBody>
      </p:sp>
      <p:sp>
        <p:nvSpPr>
          <p:cNvPr id="966659" name="Line 3"/>
          <p:cNvSpPr>
            <a:spLocks noChangeShapeType="1"/>
          </p:cNvSpPr>
          <p:nvPr/>
        </p:nvSpPr>
        <p:spPr bwMode="auto">
          <a:xfrm>
            <a:off x="381000" y="1143000"/>
            <a:ext cx="8305800" cy="0"/>
          </a:xfrm>
          <a:prstGeom prst="line">
            <a:avLst/>
          </a:prstGeom>
          <a:noFill/>
          <a:ln w="76200">
            <a:solidFill>
              <a:schemeClr val="tx1"/>
            </a:solidFill>
            <a:round/>
            <a:headEnd/>
            <a:tailEnd/>
          </a:ln>
          <a:effectLst/>
        </p:spPr>
        <p:txBody>
          <a:bodyPr/>
          <a:lstStyle/>
          <a:p>
            <a:endParaRPr lang="en-US"/>
          </a:p>
        </p:txBody>
      </p:sp>
      <p:sp>
        <p:nvSpPr>
          <p:cNvPr id="966660" name="Rectangle 4"/>
          <p:cNvSpPr>
            <a:spLocks noChangeArrowheads="1"/>
          </p:cNvSpPr>
          <p:nvPr/>
        </p:nvSpPr>
        <p:spPr bwMode="auto">
          <a:xfrm>
            <a:off x="838200" y="1676400"/>
            <a:ext cx="2209800" cy="13716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a:t>CPU</a:t>
            </a:r>
          </a:p>
          <a:p>
            <a:pPr algn="ctr"/>
            <a:endParaRPr lang="en-US" sz="2000"/>
          </a:p>
          <a:p>
            <a:pPr algn="ctr"/>
            <a:endParaRPr lang="en-US" sz="2000"/>
          </a:p>
        </p:txBody>
      </p:sp>
      <p:sp>
        <p:nvSpPr>
          <p:cNvPr id="966661" name="Rectangle 5"/>
          <p:cNvSpPr>
            <a:spLocks noChangeArrowheads="1"/>
          </p:cNvSpPr>
          <p:nvPr/>
        </p:nvSpPr>
        <p:spPr bwMode="auto">
          <a:xfrm>
            <a:off x="990600" y="2514600"/>
            <a:ext cx="1905000" cy="457200"/>
          </a:xfrm>
          <a:prstGeom prst="rect">
            <a:avLst/>
          </a:prstGeom>
          <a:solidFill>
            <a:srgbClr val="FFFF00"/>
          </a:solidFill>
          <a:ln w="9525">
            <a:solidFill>
              <a:schemeClr val="tx1"/>
            </a:solidFill>
            <a:miter lim="800000"/>
            <a:headEnd/>
            <a:tailEnd/>
          </a:ln>
          <a:effectLst/>
        </p:spPr>
        <p:txBody>
          <a:bodyPr wrap="none" anchor="ctr"/>
          <a:lstStyle/>
          <a:p>
            <a:pPr algn="ctr"/>
            <a:r>
              <a:rPr lang="en-US" sz="2000"/>
              <a:t>Cache</a:t>
            </a:r>
          </a:p>
        </p:txBody>
      </p:sp>
      <p:sp>
        <p:nvSpPr>
          <p:cNvPr id="966662" name="Rectangle 6"/>
          <p:cNvSpPr>
            <a:spLocks noChangeArrowheads="1"/>
          </p:cNvSpPr>
          <p:nvPr/>
        </p:nvSpPr>
        <p:spPr bwMode="auto">
          <a:xfrm>
            <a:off x="838200" y="3505200"/>
            <a:ext cx="2819400" cy="381000"/>
          </a:xfrm>
          <a:prstGeom prst="rect">
            <a:avLst/>
          </a:prstGeom>
          <a:solidFill>
            <a:schemeClr val="hlink"/>
          </a:solidFill>
          <a:ln w="9525">
            <a:solidFill>
              <a:schemeClr val="tx1"/>
            </a:solidFill>
            <a:miter lim="800000"/>
            <a:headEnd/>
            <a:tailEnd/>
          </a:ln>
          <a:effectLst/>
        </p:spPr>
        <p:txBody>
          <a:bodyPr wrap="none" anchor="ctr"/>
          <a:lstStyle/>
          <a:p>
            <a:pPr algn="ctr"/>
            <a:r>
              <a:rPr lang="en-US" sz="2000"/>
              <a:t>Memory Bus</a:t>
            </a:r>
          </a:p>
        </p:txBody>
      </p:sp>
      <p:sp>
        <p:nvSpPr>
          <p:cNvPr id="966663" name="Rectangle 7"/>
          <p:cNvSpPr>
            <a:spLocks noChangeArrowheads="1"/>
          </p:cNvSpPr>
          <p:nvPr/>
        </p:nvSpPr>
        <p:spPr bwMode="auto">
          <a:xfrm>
            <a:off x="838200" y="4343400"/>
            <a:ext cx="1295400" cy="1066800"/>
          </a:xfrm>
          <a:prstGeom prst="rect">
            <a:avLst/>
          </a:prstGeom>
          <a:solidFill>
            <a:srgbClr val="66CCFF"/>
          </a:solidFill>
          <a:ln w="9525">
            <a:solidFill>
              <a:schemeClr val="tx1"/>
            </a:solidFill>
            <a:miter lim="800000"/>
            <a:headEnd/>
            <a:tailEnd/>
          </a:ln>
          <a:effectLst/>
        </p:spPr>
        <p:txBody>
          <a:bodyPr wrap="none" anchor="ctr"/>
          <a:lstStyle/>
          <a:p>
            <a:pPr algn="ctr"/>
            <a:r>
              <a:rPr lang="en-US" sz="2000"/>
              <a:t>Memory</a:t>
            </a:r>
          </a:p>
        </p:txBody>
      </p:sp>
      <p:sp>
        <p:nvSpPr>
          <p:cNvPr id="966664" name="Line 8"/>
          <p:cNvSpPr>
            <a:spLocks noChangeShapeType="1"/>
          </p:cNvSpPr>
          <p:nvPr/>
        </p:nvSpPr>
        <p:spPr bwMode="auto">
          <a:xfrm>
            <a:off x="1981200" y="3048000"/>
            <a:ext cx="0" cy="457200"/>
          </a:xfrm>
          <a:prstGeom prst="line">
            <a:avLst/>
          </a:prstGeom>
          <a:noFill/>
          <a:ln w="76200">
            <a:solidFill>
              <a:schemeClr val="tx1"/>
            </a:solidFill>
            <a:round/>
            <a:headEnd/>
            <a:tailEnd/>
          </a:ln>
          <a:effectLst/>
        </p:spPr>
        <p:txBody>
          <a:bodyPr/>
          <a:lstStyle/>
          <a:p>
            <a:endParaRPr lang="en-US"/>
          </a:p>
        </p:txBody>
      </p:sp>
      <p:sp>
        <p:nvSpPr>
          <p:cNvPr id="966665" name="Line 9"/>
          <p:cNvSpPr>
            <a:spLocks noChangeShapeType="1"/>
          </p:cNvSpPr>
          <p:nvPr/>
        </p:nvSpPr>
        <p:spPr bwMode="auto">
          <a:xfrm>
            <a:off x="1524000" y="3886200"/>
            <a:ext cx="0" cy="457200"/>
          </a:xfrm>
          <a:prstGeom prst="line">
            <a:avLst/>
          </a:prstGeom>
          <a:noFill/>
          <a:ln w="76200">
            <a:solidFill>
              <a:schemeClr val="tx1"/>
            </a:solidFill>
            <a:round/>
            <a:headEnd/>
            <a:tailEnd/>
          </a:ln>
          <a:effectLst/>
        </p:spPr>
        <p:txBody>
          <a:bodyPr/>
          <a:lstStyle/>
          <a:p>
            <a:endParaRPr lang="en-US"/>
          </a:p>
        </p:txBody>
      </p:sp>
      <p:sp>
        <p:nvSpPr>
          <p:cNvPr id="966666" name="Rectangle 10"/>
          <p:cNvSpPr>
            <a:spLocks noChangeArrowheads="1"/>
          </p:cNvSpPr>
          <p:nvPr/>
        </p:nvSpPr>
        <p:spPr bwMode="auto">
          <a:xfrm>
            <a:off x="2590800" y="4343400"/>
            <a:ext cx="1371600" cy="609600"/>
          </a:xfrm>
          <a:prstGeom prst="rect">
            <a:avLst/>
          </a:prstGeom>
          <a:solidFill>
            <a:srgbClr val="66CCFF"/>
          </a:solidFill>
          <a:ln w="9525">
            <a:solidFill>
              <a:schemeClr val="tx1"/>
            </a:solidFill>
            <a:miter lim="800000"/>
            <a:headEnd/>
            <a:tailEnd/>
          </a:ln>
          <a:effectLst/>
        </p:spPr>
        <p:txBody>
          <a:bodyPr wrap="none" anchor="ctr"/>
          <a:lstStyle/>
          <a:p>
            <a:pPr algn="ctr"/>
            <a:r>
              <a:rPr lang="en-US" sz="2000"/>
              <a:t>I/O</a:t>
            </a:r>
          </a:p>
          <a:p>
            <a:pPr algn="ctr"/>
            <a:r>
              <a:rPr lang="en-US" sz="2000"/>
              <a:t>Controller</a:t>
            </a:r>
          </a:p>
        </p:txBody>
      </p:sp>
      <p:sp>
        <p:nvSpPr>
          <p:cNvPr id="966667" name="Line 11"/>
          <p:cNvSpPr>
            <a:spLocks noChangeShapeType="1"/>
          </p:cNvSpPr>
          <p:nvPr/>
        </p:nvSpPr>
        <p:spPr bwMode="auto">
          <a:xfrm>
            <a:off x="3048000" y="3886200"/>
            <a:ext cx="0" cy="457200"/>
          </a:xfrm>
          <a:prstGeom prst="line">
            <a:avLst/>
          </a:prstGeom>
          <a:noFill/>
          <a:ln w="76200">
            <a:solidFill>
              <a:schemeClr val="tx1"/>
            </a:solidFill>
            <a:round/>
            <a:headEnd/>
            <a:tailEnd/>
          </a:ln>
          <a:effectLst/>
        </p:spPr>
        <p:txBody>
          <a:bodyPr/>
          <a:lstStyle/>
          <a:p>
            <a:endParaRPr lang="en-US"/>
          </a:p>
        </p:txBody>
      </p:sp>
      <p:sp>
        <p:nvSpPr>
          <p:cNvPr id="966668" name="Rectangle 12"/>
          <p:cNvSpPr>
            <a:spLocks noChangeArrowheads="1"/>
          </p:cNvSpPr>
          <p:nvPr/>
        </p:nvSpPr>
        <p:spPr bwMode="auto">
          <a:xfrm>
            <a:off x="4648200" y="5334000"/>
            <a:ext cx="990600" cy="1066800"/>
          </a:xfrm>
          <a:prstGeom prst="rect">
            <a:avLst/>
          </a:prstGeom>
          <a:solidFill>
            <a:srgbClr val="66CCFF"/>
          </a:solidFill>
          <a:ln w="9525">
            <a:solidFill>
              <a:schemeClr val="tx1"/>
            </a:solidFill>
            <a:miter lim="800000"/>
            <a:headEnd/>
            <a:tailEnd/>
          </a:ln>
          <a:effectLst/>
        </p:spPr>
        <p:txBody>
          <a:bodyPr wrap="none" anchor="ctr"/>
          <a:lstStyle/>
          <a:p>
            <a:pPr algn="ctr"/>
            <a:r>
              <a:rPr lang="en-US" sz="2000"/>
              <a:t>Network</a:t>
            </a:r>
          </a:p>
        </p:txBody>
      </p:sp>
      <p:sp>
        <p:nvSpPr>
          <p:cNvPr id="966669" name="Line 13"/>
          <p:cNvSpPr>
            <a:spLocks noChangeShapeType="1"/>
          </p:cNvSpPr>
          <p:nvPr/>
        </p:nvSpPr>
        <p:spPr bwMode="auto">
          <a:xfrm>
            <a:off x="5181600" y="4876800"/>
            <a:ext cx="0" cy="457200"/>
          </a:xfrm>
          <a:prstGeom prst="line">
            <a:avLst/>
          </a:prstGeom>
          <a:noFill/>
          <a:ln w="76200">
            <a:solidFill>
              <a:schemeClr val="tx1"/>
            </a:solidFill>
            <a:round/>
            <a:headEnd/>
            <a:tailEnd/>
          </a:ln>
          <a:effectLst/>
        </p:spPr>
        <p:txBody>
          <a:bodyPr/>
          <a:lstStyle/>
          <a:p>
            <a:endParaRPr lang="en-US"/>
          </a:p>
        </p:txBody>
      </p:sp>
      <p:sp>
        <p:nvSpPr>
          <p:cNvPr id="966670" name="Rectangle 14"/>
          <p:cNvSpPr>
            <a:spLocks noChangeArrowheads="1"/>
          </p:cNvSpPr>
          <p:nvPr/>
        </p:nvSpPr>
        <p:spPr bwMode="auto">
          <a:xfrm>
            <a:off x="5867400" y="5334000"/>
            <a:ext cx="838200" cy="1066800"/>
          </a:xfrm>
          <a:prstGeom prst="rect">
            <a:avLst/>
          </a:prstGeom>
          <a:solidFill>
            <a:srgbClr val="66CCFF"/>
          </a:solidFill>
          <a:ln w="9525">
            <a:solidFill>
              <a:schemeClr val="tx1"/>
            </a:solidFill>
            <a:miter lim="800000"/>
            <a:headEnd/>
            <a:tailEnd/>
          </a:ln>
          <a:effectLst/>
        </p:spPr>
        <p:txBody>
          <a:bodyPr wrap="none" anchor="ctr"/>
          <a:lstStyle/>
          <a:p>
            <a:pPr algn="ctr"/>
            <a:r>
              <a:rPr lang="en-US" sz="2000"/>
              <a:t>USB</a:t>
            </a:r>
          </a:p>
        </p:txBody>
      </p:sp>
      <p:sp>
        <p:nvSpPr>
          <p:cNvPr id="966671" name="Line 15"/>
          <p:cNvSpPr>
            <a:spLocks noChangeShapeType="1"/>
          </p:cNvSpPr>
          <p:nvPr/>
        </p:nvSpPr>
        <p:spPr bwMode="auto">
          <a:xfrm>
            <a:off x="6324600" y="4876800"/>
            <a:ext cx="0" cy="457200"/>
          </a:xfrm>
          <a:prstGeom prst="line">
            <a:avLst/>
          </a:prstGeom>
          <a:noFill/>
          <a:ln w="76200">
            <a:solidFill>
              <a:schemeClr val="tx1"/>
            </a:solidFill>
            <a:round/>
            <a:headEnd/>
            <a:tailEnd/>
          </a:ln>
          <a:effectLst/>
        </p:spPr>
        <p:txBody>
          <a:bodyPr/>
          <a:lstStyle/>
          <a:p>
            <a:endParaRPr lang="en-US"/>
          </a:p>
        </p:txBody>
      </p:sp>
      <p:sp>
        <p:nvSpPr>
          <p:cNvPr id="966672" name="Rectangle 16"/>
          <p:cNvSpPr>
            <a:spLocks noChangeArrowheads="1"/>
          </p:cNvSpPr>
          <p:nvPr/>
        </p:nvSpPr>
        <p:spPr bwMode="auto">
          <a:xfrm>
            <a:off x="6858000" y="5334000"/>
            <a:ext cx="838200" cy="1066800"/>
          </a:xfrm>
          <a:prstGeom prst="rect">
            <a:avLst/>
          </a:prstGeom>
          <a:solidFill>
            <a:srgbClr val="66CCFF"/>
          </a:solidFill>
          <a:ln w="9525">
            <a:solidFill>
              <a:schemeClr val="tx1"/>
            </a:solidFill>
            <a:miter lim="800000"/>
            <a:headEnd/>
            <a:tailEnd/>
          </a:ln>
          <a:effectLst/>
        </p:spPr>
        <p:txBody>
          <a:bodyPr wrap="none" anchor="ctr"/>
          <a:lstStyle/>
          <a:p>
            <a:pPr algn="ctr"/>
            <a:r>
              <a:rPr lang="en-US" sz="2000"/>
              <a:t>DVD</a:t>
            </a:r>
          </a:p>
        </p:txBody>
      </p:sp>
      <p:sp>
        <p:nvSpPr>
          <p:cNvPr id="966673" name="Line 17"/>
          <p:cNvSpPr>
            <a:spLocks noChangeShapeType="1"/>
          </p:cNvSpPr>
          <p:nvPr/>
        </p:nvSpPr>
        <p:spPr bwMode="auto">
          <a:xfrm>
            <a:off x="7315200" y="4876800"/>
            <a:ext cx="0" cy="457200"/>
          </a:xfrm>
          <a:prstGeom prst="line">
            <a:avLst/>
          </a:prstGeom>
          <a:noFill/>
          <a:ln w="76200">
            <a:solidFill>
              <a:schemeClr val="tx1"/>
            </a:solidFill>
            <a:round/>
            <a:headEnd/>
            <a:tailEnd/>
          </a:ln>
          <a:effectLst/>
        </p:spPr>
        <p:txBody>
          <a:bodyPr/>
          <a:lstStyle/>
          <a:p>
            <a:endParaRPr lang="en-US"/>
          </a:p>
        </p:txBody>
      </p:sp>
      <p:sp>
        <p:nvSpPr>
          <p:cNvPr id="966674" name="Text Box 18"/>
          <p:cNvSpPr txBox="1">
            <a:spLocks noChangeArrowheads="1"/>
          </p:cNvSpPr>
          <p:nvPr/>
        </p:nvSpPr>
        <p:spPr bwMode="auto">
          <a:xfrm>
            <a:off x="7832725" y="5376863"/>
            <a:ext cx="641350" cy="641350"/>
          </a:xfrm>
          <a:prstGeom prst="rect">
            <a:avLst/>
          </a:prstGeom>
          <a:noFill/>
          <a:ln w="9525">
            <a:noFill/>
            <a:miter lim="800000"/>
            <a:headEnd/>
            <a:tailEnd/>
          </a:ln>
          <a:effectLst/>
        </p:spPr>
        <p:txBody>
          <a:bodyPr wrap="none">
            <a:spAutoFit/>
          </a:bodyPr>
          <a:lstStyle/>
          <a:p>
            <a:r>
              <a:rPr lang="en-US"/>
              <a:t>…</a:t>
            </a:r>
          </a:p>
        </p:txBody>
      </p:sp>
      <p:sp>
        <p:nvSpPr>
          <p:cNvPr id="966675" name="Line 19"/>
          <p:cNvSpPr>
            <a:spLocks noChangeShapeType="1"/>
          </p:cNvSpPr>
          <p:nvPr/>
        </p:nvSpPr>
        <p:spPr bwMode="auto">
          <a:xfrm flipH="1">
            <a:off x="3962400" y="4648200"/>
            <a:ext cx="457200" cy="0"/>
          </a:xfrm>
          <a:prstGeom prst="line">
            <a:avLst/>
          </a:prstGeom>
          <a:noFill/>
          <a:ln w="76200">
            <a:solidFill>
              <a:schemeClr val="tx1"/>
            </a:solidFill>
            <a:round/>
            <a:headEnd/>
            <a:tailEnd/>
          </a:ln>
          <a:effectLst/>
        </p:spPr>
        <p:txBody>
          <a:bodyPr/>
          <a:lstStyle/>
          <a:p>
            <a:endParaRPr lang="en-US"/>
          </a:p>
        </p:txBody>
      </p:sp>
      <p:sp>
        <p:nvSpPr>
          <p:cNvPr id="966676" name="Rectangle 20"/>
          <p:cNvSpPr>
            <a:spLocks noChangeArrowheads="1"/>
          </p:cNvSpPr>
          <p:nvPr/>
        </p:nvSpPr>
        <p:spPr bwMode="auto">
          <a:xfrm>
            <a:off x="4419600" y="4495800"/>
            <a:ext cx="4038600" cy="381000"/>
          </a:xfrm>
          <a:prstGeom prst="rect">
            <a:avLst/>
          </a:prstGeom>
          <a:solidFill>
            <a:schemeClr val="hlink"/>
          </a:solidFill>
          <a:ln w="9525">
            <a:solidFill>
              <a:schemeClr val="tx1"/>
            </a:solidFill>
            <a:miter lim="800000"/>
            <a:headEnd/>
            <a:tailEnd/>
          </a:ln>
          <a:effectLst/>
        </p:spPr>
        <p:txBody>
          <a:bodyPr wrap="none" anchor="ctr"/>
          <a:lstStyle/>
          <a:p>
            <a:pPr algn="ctr"/>
            <a:r>
              <a:rPr lang="en-US" sz="2000"/>
              <a:t>I/O Bus</a:t>
            </a:r>
          </a:p>
        </p:txBody>
      </p:sp>
      <p:sp>
        <p:nvSpPr>
          <p:cNvPr id="966677" name="Rectangle 21"/>
          <p:cNvSpPr>
            <a:spLocks noChangeArrowheads="1"/>
          </p:cNvSpPr>
          <p:nvPr/>
        </p:nvSpPr>
        <p:spPr bwMode="auto">
          <a:xfrm>
            <a:off x="5181600" y="2971800"/>
            <a:ext cx="838200" cy="1066800"/>
          </a:xfrm>
          <a:prstGeom prst="rect">
            <a:avLst/>
          </a:prstGeom>
          <a:solidFill>
            <a:srgbClr val="66CCFF"/>
          </a:solidFill>
          <a:ln w="9525">
            <a:solidFill>
              <a:schemeClr val="tx1"/>
            </a:solidFill>
            <a:miter lim="800000"/>
            <a:headEnd/>
            <a:tailEnd/>
          </a:ln>
          <a:effectLst/>
        </p:spPr>
        <p:txBody>
          <a:bodyPr wrap="none" anchor="ctr"/>
          <a:lstStyle/>
          <a:p>
            <a:pPr algn="ctr"/>
            <a:r>
              <a:rPr lang="en-US" sz="2000"/>
              <a:t>Disk</a:t>
            </a:r>
          </a:p>
        </p:txBody>
      </p:sp>
      <p:sp>
        <p:nvSpPr>
          <p:cNvPr id="966678" name="Line 22"/>
          <p:cNvSpPr>
            <a:spLocks noChangeShapeType="1"/>
          </p:cNvSpPr>
          <p:nvPr/>
        </p:nvSpPr>
        <p:spPr bwMode="auto">
          <a:xfrm>
            <a:off x="5638800" y="4038600"/>
            <a:ext cx="0" cy="457200"/>
          </a:xfrm>
          <a:prstGeom prst="line">
            <a:avLst/>
          </a:prstGeom>
          <a:noFill/>
          <a:ln w="76200">
            <a:solidFill>
              <a:schemeClr val="tx1"/>
            </a:solidFill>
            <a:round/>
            <a:headEnd/>
            <a:tailEnd/>
          </a:ln>
          <a:effectLst/>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3"/>
          <p:cNvSpPr>
            <a:spLocks noGrp="1"/>
          </p:cNvSpPr>
          <p:nvPr>
            <p:ph type="sldNum" sz="quarter" idx="12"/>
          </p:nvPr>
        </p:nvSpPr>
        <p:spPr/>
        <p:txBody>
          <a:bodyPr/>
          <a:lstStyle/>
          <a:p>
            <a:fld id="{D4D34687-7E78-4C90-AB7F-B675AC844D74}" type="slidenum">
              <a:rPr lang="en-US"/>
              <a:pPr/>
              <a:t>6</a:t>
            </a:fld>
            <a:endParaRPr lang="en-US"/>
          </a:p>
        </p:txBody>
      </p:sp>
      <p:sp>
        <p:nvSpPr>
          <p:cNvPr id="950274" name="Text Box 2"/>
          <p:cNvSpPr txBox="1">
            <a:spLocks noChangeArrowheads="1"/>
          </p:cNvSpPr>
          <p:nvPr/>
        </p:nvSpPr>
        <p:spPr bwMode="auto">
          <a:xfrm>
            <a:off x="441325" y="396875"/>
            <a:ext cx="2643188" cy="579438"/>
          </a:xfrm>
          <a:prstGeom prst="rect">
            <a:avLst/>
          </a:prstGeom>
          <a:noFill/>
          <a:ln w="9525">
            <a:noFill/>
            <a:miter lim="800000"/>
            <a:headEnd/>
            <a:tailEnd/>
          </a:ln>
          <a:effectLst/>
        </p:spPr>
        <p:txBody>
          <a:bodyPr wrap="none">
            <a:spAutoFit/>
          </a:bodyPr>
          <a:lstStyle/>
          <a:p>
            <a:r>
              <a:rPr lang="en-US" sz="3200">
                <a:solidFill>
                  <a:srgbClr val="CC0000"/>
                </a:solidFill>
              </a:rPr>
              <a:t>Intel Example</a:t>
            </a:r>
          </a:p>
        </p:txBody>
      </p:sp>
      <p:sp>
        <p:nvSpPr>
          <p:cNvPr id="950275" name="Line 3"/>
          <p:cNvSpPr>
            <a:spLocks noChangeShapeType="1"/>
          </p:cNvSpPr>
          <p:nvPr/>
        </p:nvSpPr>
        <p:spPr bwMode="auto">
          <a:xfrm>
            <a:off x="381000" y="1143000"/>
            <a:ext cx="8305800" cy="0"/>
          </a:xfrm>
          <a:prstGeom prst="line">
            <a:avLst/>
          </a:prstGeom>
          <a:noFill/>
          <a:ln w="76200">
            <a:solidFill>
              <a:schemeClr val="tx1"/>
            </a:solidFill>
            <a:round/>
            <a:headEnd/>
            <a:tailEnd/>
          </a:ln>
          <a:effectLst/>
        </p:spPr>
        <p:txBody>
          <a:bodyPr/>
          <a:lstStyle/>
          <a:p>
            <a:endParaRPr lang="en-US"/>
          </a:p>
        </p:txBody>
      </p:sp>
      <p:sp>
        <p:nvSpPr>
          <p:cNvPr id="950277" name="Rectangle 5"/>
          <p:cNvSpPr>
            <a:spLocks noChangeArrowheads="1"/>
          </p:cNvSpPr>
          <p:nvPr/>
        </p:nvSpPr>
        <p:spPr bwMode="auto">
          <a:xfrm>
            <a:off x="3581400" y="1371600"/>
            <a:ext cx="1143000" cy="609600"/>
          </a:xfrm>
          <a:prstGeom prst="rect">
            <a:avLst/>
          </a:prstGeom>
          <a:solidFill>
            <a:schemeClr val="bg1"/>
          </a:solidFill>
          <a:ln w="9525">
            <a:solidFill>
              <a:schemeClr val="tx1"/>
            </a:solidFill>
            <a:miter lim="800000"/>
            <a:headEnd/>
            <a:tailEnd/>
          </a:ln>
          <a:effectLst/>
        </p:spPr>
        <p:txBody>
          <a:bodyPr wrap="none" anchor="ctr"/>
          <a:lstStyle/>
          <a:p>
            <a:pPr algn="ctr"/>
            <a:r>
              <a:rPr lang="en-US" sz="1800"/>
              <a:t>P4 </a:t>
            </a:r>
          </a:p>
          <a:p>
            <a:pPr algn="ctr"/>
            <a:r>
              <a:rPr lang="en-US" sz="1800"/>
              <a:t>Processor</a:t>
            </a:r>
          </a:p>
        </p:txBody>
      </p:sp>
      <p:sp>
        <p:nvSpPr>
          <p:cNvPr id="950279" name="Rectangle 7"/>
          <p:cNvSpPr>
            <a:spLocks noChangeArrowheads="1"/>
          </p:cNvSpPr>
          <p:nvPr/>
        </p:nvSpPr>
        <p:spPr bwMode="auto">
          <a:xfrm>
            <a:off x="3429000" y="2438400"/>
            <a:ext cx="1524000" cy="1143000"/>
          </a:xfrm>
          <a:prstGeom prst="rect">
            <a:avLst/>
          </a:prstGeom>
          <a:solidFill>
            <a:schemeClr val="hlink"/>
          </a:solidFill>
          <a:ln w="9525">
            <a:solidFill>
              <a:schemeClr val="tx1"/>
            </a:solidFill>
            <a:miter lim="800000"/>
            <a:headEnd/>
            <a:tailEnd/>
          </a:ln>
          <a:effectLst/>
        </p:spPr>
        <p:txBody>
          <a:bodyPr wrap="none" anchor="ctr"/>
          <a:lstStyle/>
          <a:p>
            <a:pPr algn="ctr"/>
            <a:r>
              <a:rPr lang="en-US" sz="1800"/>
              <a:t>Memory</a:t>
            </a:r>
          </a:p>
          <a:p>
            <a:pPr algn="ctr"/>
            <a:r>
              <a:rPr lang="en-US" sz="1800"/>
              <a:t>Controller</a:t>
            </a:r>
          </a:p>
          <a:p>
            <a:pPr algn="ctr"/>
            <a:r>
              <a:rPr lang="en-US" sz="1800"/>
              <a:t>Hub</a:t>
            </a:r>
          </a:p>
          <a:p>
            <a:pPr algn="ctr"/>
            <a:r>
              <a:rPr lang="en-US" sz="1800"/>
              <a:t>(North Bridge)</a:t>
            </a:r>
          </a:p>
        </p:txBody>
      </p:sp>
      <p:sp>
        <p:nvSpPr>
          <p:cNvPr id="950281" name="Rectangle 9"/>
          <p:cNvSpPr>
            <a:spLocks noChangeArrowheads="1"/>
          </p:cNvSpPr>
          <p:nvPr/>
        </p:nvSpPr>
        <p:spPr bwMode="auto">
          <a:xfrm>
            <a:off x="3429000" y="4038600"/>
            <a:ext cx="1524000" cy="2667000"/>
          </a:xfrm>
          <a:prstGeom prst="rect">
            <a:avLst/>
          </a:prstGeom>
          <a:solidFill>
            <a:schemeClr val="hlink"/>
          </a:solidFill>
          <a:ln w="9525">
            <a:solidFill>
              <a:schemeClr val="tx1"/>
            </a:solidFill>
            <a:miter lim="800000"/>
            <a:headEnd/>
            <a:tailEnd/>
          </a:ln>
          <a:effectLst/>
        </p:spPr>
        <p:txBody>
          <a:bodyPr wrap="none" anchor="ctr"/>
          <a:lstStyle/>
          <a:p>
            <a:pPr algn="ctr"/>
            <a:r>
              <a:rPr lang="en-US" sz="1800"/>
              <a:t>I/O</a:t>
            </a:r>
          </a:p>
          <a:p>
            <a:pPr algn="ctr"/>
            <a:r>
              <a:rPr lang="en-US" sz="1800"/>
              <a:t>Controller</a:t>
            </a:r>
          </a:p>
          <a:p>
            <a:pPr algn="ctr"/>
            <a:r>
              <a:rPr lang="en-US" sz="1800"/>
              <a:t>Hub</a:t>
            </a:r>
          </a:p>
          <a:p>
            <a:pPr algn="ctr"/>
            <a:r>
              <a:rPr lang="en-US" sz="1800"/>
              <a:t>(South Bridge)</a:t>
            </a:r>
          </a:p>
        </p:txBody>
      </p:sp>
      <p:sp>
        <p:nvSpPr>
          <p:cNvPr id="950282" name="Line 10"/>
          <p:cNvSpPr>
            <a:spLocks noChangeShapeType="1"/>
          </p:cNvSpPr>
          <p:nvPr/>
        </p:nvSpPr>
        <p:spPr bwMode="auto">
          <a:xfrm>
            <a:off x="4191000" y="1981200"/>
            <a:ext cx="0" cy="457200"/>
          </a:xfrm>
          <a:prstGeom prst="line">
            <a:avLst/>
          </a:prstGeom>
          <a:noFill/>
          <a:ln w="38100">
            <a:solidFill>
              <a:schemeClr val="tx1"/>
            </a:solidFill>
            <a:round/>
            <a:headEnd/>
            <a:tailEnd/>
          </a:ln>
          <a:effectLst/>
        </p:spPr>
        <p:txBody>
          <a:bodyPr/>
          <a:lstStyle/>
          <a:p>
            <a:endParaRPr lang="en-US"/>
          </a:p>
        </p:txBody>
      </p:sp>
      <p:sp>
        <p:nvSpPr>
          <p:cNvPr id="950283" name="Line 11"/>
          <p:cNvSpPr>
            <a:spLocks noChangeShapeType="1"/>
          </p:cNvSpPr>
          <p:nvPr/>
        </p:nvSpPr>
        <p:spPr bwMode="auto">
          <a:xfrm>
            <a:off x="4191000" y="3581400"/>
            <a:ext cx="0" cy="457200"/>
          </a:xfrm>
          <a:prstGeom prst="line">
            <a:avLst/>
          </a:prstGeom>
          <a:noFill/>
          <a:ln w="38100">
            <a:solidFill>
              <a:schemeClr val="tx1"/>
            </a:solidFill>
            <a:round/>
            <a:headEnd/>
            <a:tailEnd/>
          </a:ln>
          <a:effectLst/>
        </p:spPr>
        <p:txBody>
          <a:bodyPr/>
          <a:lstStyle/>
          <a:p>
            <a:endParaRPr lang="en-US"/>
          </a:p>
        </p:txBody>
      </p:sp>
      <p:sp>
        <p:nvSpPr>
          <p:cNvPr id="950285" name="Rectangle 13"/>
          <p:cNvSpPr>
            <a:spLocks noChangeArrowheads="1"/>
          </p:cNvSpPr>
          <p:nvPr/>
        </p:nvSpPr>
        <p:spPr bwMode="auto">
          <a:xfrm>
            <a:off x="1066800" y="2514600"/>
            <a:ext cx="990600" cy="990600"/>
          </a:xfrm>
          <a:prstGeom prst="rect">
            <a:avLst/>
          </a:prstGeom>
          <a:solidFill>
            <a:schemeClr val="bg1"/>
          </a:solidFill>
          <a:ln w="9525">
            <a:solidFill>
              <a:schemeClr val="tx1"/>
            </a:solidFill>
            <a:miter lim="800000"/>
            <a:headEnd/>
            <a:tailEnd/>
          </a:ln>
          <a:effectLst/>
        </p:spPr>
        <p:txBody>
          <a:bodyPr wrap="none" anchor="ctr"/>
          <a:lstStyle/>
          <a:p>
            <a:pPr algn="ctr"/>
            <a:r>
              <a:rPr lang="en-US" sz="1800"/>
              <a:t>Main</a:t>
            </a:r>
          </a:p>
          <a:p>
            <a:pPr algn="ctr"/>
            <a:r>
              <a:rPr lang="en-US" sz="1800"/>
              <a:t>Memory</a:t>
            </a:r>
          </a:p>
        </p:txBody>
      </p:sp>
      <p:sp>
        <p:nvSpPr>
          <p:cNvPr id="950286" name="Line 14"/>
          <p:cNvSpPr>
            <a:spLocks noChangeShapeType="1"/>
          </p:cNvSpPr>
          <p:nvPr/>
        </p:nvSpPr>
        <p:spPr bwMode="auto">
          <a:xfrm>
            <a:off x="2057400" y="2667000"/>
            <a:ext cx="1371600" cy="0"/>
          </a:xfrm>
          <a:prstGeom prst="line">
            <a:avLst/>
          </a:prstGeom>
          <a:noFill/>
          <a:ln w="38100">
            <a:solidFill>
              <a:schemeClr val="tx1"/>
            </a:solidFill>
            <a:round/>
            <a:headEnd/>
            <a:tailEnd/>
          </a:ln>
          <a:effectLst/>
        </p:spPr>
        <p:txBody>
          <a:bodyPr/>
          <a:lstStyle/>
          <a:p>
            <a:endParaRPr lang="en-US"/>
          </a:p>
        </p:txBody>
      </p:sp>
      <p:sp>
        <p:nvSpPr>
          <p:cNvPr id="950287" name="Line 15"/>
          <p:cNvSpPr>
            <a:spLocks noChangeShapeType="1"/>
          </p:cNvSpPr>
          <p:nvPr/>
        </p:nvSpPr>
        <p:spPr bwMode="auto">
          <a:xfrm>
            <a:off x="2057400" y="3352800"/>
            <a:ext cx="1371600" cy="0"/>
          </a:xfrm>
          <a:prstGeom prst="line">
            <a:avLst/>
          </a:prstGeom>
          <a:noFill/>
          <a:ln w="38100">
            <a:solidFill>
              <a:schemeClr val="tx1"/>
            </a:solidFill>
            <a:round/>
            <a:headEnd/>
            <a:tailEnd/>
          </a:ln>
          <a:effectLst/>
        </p:spPr>
        <p:txBody>
          <a:bodyPr/>
          <a:lstStyle/>
          <a:p>
            <a:endParaRPr lang="en-US"/>
          </a:p>
        </p:txBody>
      </p:sp>
      <p:sp>
        <p:nvSpPr>
          <p:cNvPr id="950288" name="Line 16"/>
          <p:cNvSpPr>
            <a:spLocks noChangeShapeType="1"/>
          </p:cNvSpPr>
          <p:nvPr/>
        </p:nvSpPr>
        <p:spPr bwMode="auto">
          <a:xfrm>
            <a:off x="4953000" y="2590800"/>
            <a:ext cx="1371600" cy="0"/>
          </a:xfrm>
          <a:prstGeom prst="line">
            <a:avLst/>
          </a:prstGeom>
          <a:noFill/>
          <a:ln w="38100">
            <a:solidFill>
              <a:schemeClr val="tx1"/>
            </a:solidFill>
            <a:round/>
            <a:headEnd/>
            <a:tailEnd/>
          </a:ln>
          <a:effectLst/>
        </p:spPr>
        <p:txBody>
          <a:bodyPr/>
          <a:lstStyle/>
          <a:p>
            <a:endParaRPr lang="en-US"/>
          </a:p>
        </p:txBody>
      </p:sp>
      <p:sp>
        <p:nvSpPr>
          <p:cNvPr id="950289" name="Rectangle 17"/>
          <p:cNvSpPr>
            <a:spLocks noChangeArrowheads="1"/>
          </p:cNvSpPr>
          <p:nvPr/>
        </p:nvSpPr>
        <p:spPr bwMode="auto">
          <a:xfrm>
            <a:off x="6324600" y="2362200"/>
            <a:ext cx="1752600" cy="533400"/>
          </a:xfrm>
          <a:prstGeom prst="rect">
            <a:avLst/>
          </a:prstGeom>
          <a:solidFill>
            <a:schemeClr val="bg1"/>
          </a:solidFill>
          <a:ln w="9525">
            <a:solidFill>
              <a:schemeClr val="tx1"/>
            </a:solidFill>
            <a:miter lim="800000"/>
            <a:headEnd/>
            <a:tailEnd/>
          </a:ln>
          <a:effectLst/>
        </p:spPr>
        <p:txBody>
          <a:bodyPr wrap="none" anchor="ctr"/>
          <a:lstStyle/>
          <a:p>
            <a:pPr algn="ctr"/>
            <a:r>
              <a:rPr lang="en-US" sz="1800"/>
              <a:t>Graphics output</a:t>
            </a:r>
          </a:p>
        </p:txBody>
      </p:sp>
      <p:sp>
        <p:nvSpPr>
          <p:cNvPr id="950290" name="Line 18"/>
          <p:cNvSpPr>
            <a:spLocks noChangeShapeType="1"/>
          </p:cNvSpPr>
          <p:nvPr/>
        </p:nvSpPr>
        <p:spPr bwMode="auto">
          <a:xfrm>
            <a:off x="4953000" y="3276600"/>
            <a:ext cx="1371600" cy="0"/>
          </a:xfrm>
          <a:prstGeom prst="line">
            <a:avLst/>
          </a:prstGeom>
          <a:noFill/>
          <a:ln w="38100">
            <a:solidFill>
              <a:schemeClr val="tx1"/>
            </a:solidFill>
            <a:round/>
            <a:headEnd/>
            <a:tailEnd/>
          </a:ln>
          <a:effectLst/>
        </p:spPr>
        <p:txBody>
          <a:bodyPr/>
          <a:lstStyle/>
          <a:p>
            <a:endParaRPr lang="en-US"/>
          </a:p>
        </p:txBody>
      </p:sp>
      <p:sp>
        <p:nvSpPr>
          <p:cNvPr id="950291" name="Rectangle 19"/>
          <p:cNvSpPr>
            <a:spLocks noChangeArrowheads="1"/>
          </p:cNvSpPr>
          <p:nvPr/>
        </p:nvSpPr>
        <p:spPr bwMode="auto">
          <a:xfrm>
            <a:off x="6324600" y="3048000"/>
            <a:ext cx="1752600" cy="533400"/>
          </a:xfrm>
          <a:prstGeom prst="rect">
            <a:avLst/>
          </a:prstGeom>
          <a:solidFill>
            <a:schemeClr val="bg1"/>
          </a:solidFill>
          <a:ln w="9525">
            <a:solidFill>
              <a:schemeClr val="tx1"/>
            </a:solidFill>
            <a:miter lim="800000"/>
            <a:headEnd/>
            <a:tailEnd/>
          </a:ln>
          <a:effectLst/>
        </p:spPr>
        <p:txBody>
          <a:bodyPr wrap="none" anchor="ctr"/>
          <a:lstStyle/>
          <a:p>
            <a:pPr algn="ctr"/>
            <a:r>
              <a:rPr lang="en-US" sz="1800"/>
              <a:t>1 Gb Ethernet</a:t>
            </a:r>
          </a:p>
        </p:txBody>
      </p:sp>
      <p:sp>
        <p:nvSpPr>
          <p:cNvPr id="950292" name="Line 20"/>
          <p:cNvSpPr>
            <a:spLocks noChangeShapeType="1"/>
          </p:cNvSpPr>
          <p:nvPr/>
        </p:nvSpPr>
        <p:spPr bwMode="auto">
          <a:xfrm>
            <a:off x="4953000" y="4343400"/>
            <a:ext cx="1371600" cy="0"/>
          </a:xfrm>
          <a:prstGeom prst="line">
            <a:avLst/>
          </a:prstGeom>
          <a:noFill/>
          <a:ln w="38100">
            <a:solidFill>
              <a:schemeClr val="tx1"/>
            </a:solidFill>
            <a:round/>
            <a:headEnd/>
            <a:tailEnd/>
          </a:ln>
          <a:effectLst/>
        </p:spPr>
        <p:txBody>
          <a:bodyPr/>
          <a:lstStyle/>
          <a:p>
            <a:endParaRPr lang="en-US"/>
          </a:p>
        </p:txBody>
      </p:sp>
      <p:sp>
        <p:nvSpPr>
          <p:cNvPr id="950293" name="Rectangle 21"/>
          <p:cNvSpPr>
            <a:spLocks noChangeArrowheads="1"/>
          </p:cNvSpPr>
          <p:nvPr/>
        </p:nvSpPr>
        <p:spPr bwMode="auto">
          <a:xfrm>
            <a:off x="6324600" y="4114800"/>
            <a:ext cx="1752600" cy="533400"/>
          </a:xfrm>
          <a:prstGeom prst="rect">
            <a:avLst/>
          </a:prstGeom>
          <a:solidFill>
            <a:schemeClr val="bg1"/>
          </a:solidFill>
          <a:ln w="9525">
            <a:solidFill>
              <a:schemeClr val="tx1"/>
            </a:solidFill>
            <a:miter lim="800000"/>
            <a:headEnd/>
            <a:tailEnd/>
          </a:ln>
          <a:effectLst/>
        </p:spPr>
        <p:txBody>
          <a:bodyPr wrap="none" anchor="ctr"/>
          <a:lstStyle/>
          <a:p>
            <a:pPr algn="ctr"/>
            <a:r>
              <a:rPr lang="en-US" sz="1800"/>
              <a:t>CD/DVD</a:t>
            </a:r>
          </a:p>
        </p:txBody>
      </p:sp>
      <p:sp>
        <p:nvSpPr>
          <p:cNvPr id="950294" name="Line 22"/>
          <p:cNvSpPr>
            <a:spLocks noChangeShapeType="1"/>
          </p:cNvSpPr>
          <p:nvPr/>
        </p:nvSpPr>
        <p:spPr bwMode="auto">
          <a:xfrm>
            <a:off x="4953000" y="5029200"/>
            <a:ext cx="1371600" cy="0"/>
          </a:xfrm>
          <a:prstGeom prst="line">
            <a:avLst/>
          </a:prstGeom>
          <a:noFill/>
          <a:ln w="38100">
            <a:solidFill>
              <a:schemeClr val="tx1"/>
            </a:solidFill>
            <a:round/>
            <a:headEnd/>
            <a:tailEnd/>
          </a:ln>
          <a:effectLst/>
        </p:spPr>
        <p:txBody>
          <a:bodyPr/>
          <a:lstStyle/>
          <a:p>
            <a:endParaRPr lang="en-US"/>
          </a:p>
        </p:txBody>
      </p:sp>
      <p:sp>
        <p:nvSpPr>
          <p:cNvPr id="950295" name="Rectangle 23"/>
          <p:cNvSpPr>
            <a:spLocks noChangeArrowheads="1"/>
          </p:cNvSpPr>
          <p:nvPr/>
        </p:nvSpPr>
        <p:spPr bwMode="auto">
          <a:xfrm>
            <a:off x="6324600" y="4800600"/>
            <a:ext cx="1752600" cy="533400"/>
          </a:xfrm>
          <a:prstGeom prst="rect">
            <a:avLst/>
          </a:prstGeom>
          <a:solidFill>
            <a:schemeClr val="bg1"/>
          </a:solidFill>
          <a:ln w="9525">
            <a:solidFill>
              <a:schemeClr val="tx1"/>
            </a:solidFill>
            <a:miter lim="800000"/>
            <a:headEnd/>
            <a:tailEnd/>
          </a:ln>
          <a:effectLst/>
        </p:spPr>
        <p:txBody>
          <a:bodyPr wrap="none" anchor="ctr"/>
          <a:lstStyle/>
          <a:p>
            <a:pPr algn="ctr"/>
            <a:r>
              <a:rPr lang="en-US" sz="1800"/>
              <a:t>Tape</a:t>
            </a:r>
          </a:p>
        </p:txBody>
      </p:sp>
      <p:sp>
        <p:nvSpPr>
          <p:cNvPr id="950296" name="Line 24"/>
          <p:cNvSpPr>
            <a:spLocks noChangeShapeType="1"/>
          </p:cNvSpPr>
          <p:nvPr/>
        </p:nvSpPr>
        <p:spPr bwMode="auto">
          <a:xfrm>
            <a:off x="2209800" y="4419600"/>
            <a:ext cx="1219200" cy="0"/>
          </a:xfrm>
          <a:prstGeom prst="line">
            <a:avLst/>
          </a:prstGeom>
          <a:noFill/>
          <a:ln w="38100">
            <a:solidFill>
              <a:schemeClr val="tx1"/>
            </a:solidFill>
            <a:round/>
            <a:headEnd/>
            <a:tailEnd/>
          </a:ln>
          <a:effectLst/>
        </p:spPr>
        <p:txBody>
          <a:bodyPr/>
          <a:lstStyle/>
          <a:p>
            <a:endParaRPr lang="en-US"/>
          </a:p>
        </p:txBody>
      </p:sp>
      <p:sp>
        <p:nvSpPr>
          <p:cNvPr id="950297" name="Rectangle 25"/>
          <p:cNvSpPr>
            <a:spLocks noChangeArrowheads="1"/>
          </p:cNvSpPr>
          <p:nvPr/>
        </p:nvSpPr>
        <p:spPr bwMode="auto">
          <a:xfrm>
            <a:off x="457200" y="4191000"/>
            <a:ext cx="1752600" cy="533400"/>
          </a:xfrm>
          <a:prstGeom prst="rect">
            <a:avLst/>
          </a:prstGeom>
          <a:solidFill>
            <a:schemeClr val="bg1"/>
          </a:solidFill>
          <a:ln w="9525">
            <a:solidFill>
              <a:schemeClr val="tx1"/>
            </a:solidFill>
            <a:miter lim="800000"/>
            <a:headEnd/>
            <a:tailEnd/>
          </a:ln>
          <a:effectLst/>
        </p:spPr>
        <p:txBody>
          <a:bodyPr wrap="none" anchor="ctr"/>
          <a:lstStyle/>
          <a:p>
            <a:pPr algn="ctr"/>
            <a:r>
              <a:rPr lang="en-US" sz="1800"/>
              <a:t>Disk</a:t>
            </a:r>
          </a:p>
        </p:txBody>
      </p:sp>
      <p:sp>
        <p:nvSpPr>
          <p:cNvPr id="950298" name="Line 26"/>
          <p:cNvSpPr>
            <a:spLocks noChangeShapeType="1"/>
          </p:cNvSpPr>
          <p:nvPr/>
        </p:nvSpPr>
        <p:spPr bwMode="auto">
          <a:xfrm>
            <a:off x="2209800" y="5334000"/>
            <a:ext cx="1219200" cy="0"/>
          </a:xfrm>
          <a:prstGeom prst="line">
            <a:avLst/>
          </a:prstGeom>
          <a:noFill/>
          <a:ln w="38100">
            <a:solidFill>
              <a:schemeClr val="tx1"/>
            </a:solidFill>
            <a:round/>
            <a:headEnd/>
            <a:tailEnd/>
          </a:ln>
          <a:effectLst/>
        </p:spPr>
        <p:txBody>
          <a:bodyPr/>
          <a:lstStyle/>
          <a:p>
            <a:endParaRPr lang="en-US"/>
          </a:p>
        </p:txBody>
      </p:sp>
      <p:sp>
        <p:nvSpPr>
          <p:cNvPr id="950299" name="Rectangle 27"/>
          <p:cNvSpPr>
            <a:spLocks noChangeArrowheads="1"/>
          </p:cNvSpPr>
          <p:nvPr/>
        </p:nvSpPr>
        <p:spPr bwMode="auto">
          <a:xfrm>
            <a:off x="457200" y="5105400"/>
            <a:ext cx="1752600" cy="533400"/>
          </a:xfrm>
          <a:prstGeom prst="rect">
            <a:avLst/>
          </a:prstGeom>
          <a:solidFill>
            <a:schemeClr val="bg1"/>
          </a:solidFill>
          <a:ln w="9525">
            <a:solidFill>
              <a:schemeClr val="tx1"/>
            </a:solidFill>
            <a:miter lim="800000"/>
            <a:headEnd/>
            <a:tailEnd/>
          </a:ln>
          <a:effectLst/>
        </p:spPr>
        <p:txBody>
          <a:bodyPr wrap="none" anchor="ctr"/>
          <a:lstStyle/>
          <a:p>
            <a:pPr algn="ctr"/>
            <a:endParaRPr lang="en-US" sz="1800"/>
          </a:p>
        </p:txBody>
      </p:sp>
      <p:sp>
        <p:nvSpPr>
          <p:cNvPr id="950300" name="Text Box 28"/>
          <p:cNvSpPr txBox="1">
            <a:spLocks noChangeArrowheads="1"/>
          </p:cNvSpPr>
          <p:nvPr/>
        </p:nvSpPr>
        <p:spPr bwMode="auto">
          <a:xfrm>
            <a:off x="4175125" y="1941513"/>
            <a:ext cx="3676650" cy="366712"/>
          </a:xfrm>
          <a:prstGeom prst="rect">
            <a:avLst/>
          </a:prstGeom>
          <a:noFill/>
          <a:ln w="9525">
            <a:noFill/>
            <a:miter lim="800000"/>
            <a:headEnd/>
            <a:tailEnd/>
          </a:ln>
          <a:effectLst/>
        </p:spPr>
        <p:txBody>
          <a:bodyPr wrap="none">
            <a:spAutoFit/>
          </a:bodyPr>
          <a:lstStyle/>
          <a:p>
            <a:r>
              <a:rPr lang="en-US" sz="1800"/>
              <a:t>System bus 800 MHz, 604 GB/sec</a:t>
            </a:r>
          </a:p>
        </p:txBody>
      </p:sp>
      <p:sp>
        <p:nvSpPr>
          <p:cNvPr id="950301" name="Text Box 29"/>
          <p:cNvSpPr txBox="1">
            <a:spLocks noChangeArrowheads="1"/>
          </p:cNvSpPr>
          <p:nvPr/>
        </p:nvSpPr>
        <p:spPr bwMode="auto">
          <a:xfrm>
            <a:off x="4191000" y="3657600"/>
            <a:ext cx="1390650" cy="366713"/>
          </a:xfrm>
          <a:prstGeom prst="rect">
            <a:avLst/>
          </a:prstGeom>
          <a:noFill/>
          <a:ln w="9525">
            <a:noFill/>
            <a:miter lim="800000"/>
            <a:headEnd/>
            <a:tailEnd/>
          </a:ln>
          <a:effectLst/>
        </p:spPr>
        <p:txBody>
          <a:bodyPr wrap="none">
            <a:spAutoFit/>
          </a:bodyPr>
          <a:lstStyle/>
          <a:p>
            <a:r>
              <a:rPr lang="en-US" sz="1800"/>
              <a:t>266 MB/sec</a:t>
            </a:r>
          </a:p>
        </p:txBody>
      </p:sp>
      <p:sp>
        <p:nvSpPr>
          <p:cNvPr id="950302" name="Text Box 30"/>
          <p:cNvSpPr txBox="1">
            <a:spLocks noChangeArrowheads="1"/>
          </p:cNvSpPr>
          <p:nvPr/>
        </p:nvSpPr>
        <p:spPr bwMode="auto">
          <a:xfrm>
            <a:off x="2057400" y="2667000"/>
            <a:ext cx="1314450" cy="641350"/>
          </a:xfrm>
          <a:prstGeom prst="rect">
            <a:avLst/>
          </a:prstGeom>
          <a:noFill/>
          <a:ln w="9525">
            <a:noFill/>
            <a:miter lim="800000"/>
            <a:headEnd/>
            <a:tailEnd/>
          </a:ln>
          <a:effectLst/>
        </p:spPr>
        <p:txBody>
          <a:bodyPr wrap="none">
            <a:spAutoFit/>
          </a:bodyPr>
          <a:lstStyle/>
          <a:p>
            <a:r>
              <a:rPr lang="en-US" sz="1800"/>
              <a:t>DDR 400</a:t>
            </a:r>
          </a:p>
          <a:p>
            <a:r>
              <a:rPr lang="en-US" sz="1800"/>
              <a:t>3.2 GB/sec</a:t>
            </a:r>
          </a:p>
        </p:txBody>
      </p:sp>
      <p:sp>
        <p:nvSpPr>
          <p:cNvPr id="950303" name="Text Box 31"/>
          <p:cNvSpPr txBox="1">
            <a:spLocks noChangeArrowheads="1"/>
          </p:cNvSpPr>
          <p:nvPr/>
        </p:nvSpPr>
        <p:spPr bwMode="auto">
          <a:xfrm>
            <a:off x="4953000" y="2514600"/>
            <a:ext cx="1314450" cy="366713"/>
          </a:xfrm>
          <a:prstGeom prst="rect">
            <a:avLst/>
          </a:prstGeom>
          <a:noFill/>
          <a:ln w="9525">
            <a:noFill/>
            <a:miter lim="800000"/>
            <a:headEnd/>
            <a:tailEnd/>
          </a:ln>
          <a:effectLst/>
        </p:spPr>
        <p:txBody>
          <a:bodyPr wrap="none">
            <a:spAutoFit/>
          </a:bodyPr>
          <a:lstStyle/>
          <a:p>
            <a:r>
              <a:rPr lang="en-US" sz="1800"/>
              <a:t>2.1 GB/sec</a:t>
            </a:r>
          </a:p>
        </p:txBody>
      </p:sp>
      <p:sp>
        <p:nvSpPr>
          <p:cNvPr id="950304" name="Text Box 32"/>
          <p:cNvSpPr txBox="1">
            <a:spLocks noChangeArrowheads="1"/>
          </p:cNvSpPr>
          <p:nvPr/>
        </p:nvSpPr>
        <p:spPr bwMode="auto">
          <a:xfrm>
            <a:off x="4953000" y="3200400"/>
            <a:ext cx="1390650" cy="366713"/>
          </a:xfrm>
          <a:prstGeom prst="rect">
            <a:avLst/>
          </a:prstGeom>
          <a:noFill/>
          <a:ln w="9525">
            <a:noFill/>
            <a:miter lim="800000"/>
            <a:headEnd/>
            <a:tailEnd/>
          </a:ln>
          <a:effectLst/>
        </p:spPr>
        <p:txBody>
          <a:bodyPr wrap="none">
            <a:spAutoFit/>
          </a:bodyPr>
          <a:lstStyle/>
          <a:p>
            <a:r>
              <a:rPr lang="en-US" sz="1800"/>
              <a:t>266 MB/sec</a:t>
            </a:r>
          </a:p>
        </p:txBody>
      </p:sp>
      <p:sp>
        <p:nvSpPr>
          <p:cNvPr id="950305" name="Text Box 33"/>
          <p:cNvSpPr txBox="1">
            <a:spLocks noChangeArrowheads="1"/>
          </p:cNvSpPr>
          <p:nvPr/>
        </p:nvSpPr>
        <p:spPr bwMode="auto">
          <a:xfrm>
            <a:off x="2209800" y="3810000"/>
            <a:ext cx="1276350" cy="641350"/>
          </a:xfrm>
          <a:prstGeom prst="rect">
            <a:avLst/>
          </a:prstGeom>
          <a:noFill/>
          <a:ln w="9525">
            <a:noFill/>
            <a:miter lim="800000"/>
            <a:headEnd/>
            <a:tailEnd/>
          </a:ln>
          <a:effectLst/>
        </p:spPr>
        <p:txBody>
          <a:bodyPr wrap="none">
            <a:spAutoFit/>
          </a:bodyPr>
          <a:lstStyle/>
          <a:p>
            <a:r>
              <a:rPr lang="en-US" sz="1800"/>
              <a:t>Serial ATA</a:t>
            </a:r>
          </a:p>
          <a:p>
            <a:r>
              <a:rPr lang="en-US" sz="1800"/>
              <a:t>150 MB/s</a:t>
            </a:r>
          </a:p>
        </p:txBody>
      </p:sp>
      <p:sp>
        <p:nvSpPr>
          <p:cNvPr id="950306" name="Text Box 34"/>
          <p:cNvSpPr txBox="1">
            <a:spLocks noChangeArrowheads="1"/>
          </p:cNvSpPr>
          <p:nvPr/>
        </p:nvSpPr>
        <p:spPr bwMode="auto">
          <a:xfrm>
            <a:off x="2286000" y="5334000"/>
            <a:ext cx="1035050" cy="641350"/>
          </a:xfrm>
          <a:prstGeom prst="rect">
            <a:avLst/>
          </a:prstGeom>
          <a:noFill/>
          <a:ln w="9525">
            <a:noFill/>
            <a:miter lim="800000"/>
            <a:headEnd/>
            <a:tailEnd/>
          </a:ln>
          <a:effectLst/>
        </p:spPr>
        <p:txBody>
          <a:bodyPr wrap="none">
            <a:spAutoFit/>
          </a:bodyPr>
          <a:lstStyle/>
          <a:p>
            <a:r>
              <a:rPr lang="en-US" sz="1800"/>
              <a:t>USB 2.0</a:t>
            </a:r>
          </a:p>
          <a:p>
            <a:r>
              <a:rPr lang="en-US" sz="1800"/>
              <a:t>60 MB/s</a:t>
            </a:r>
          </a:p>
        </p:txBody>
      </p:sp>
      <p:sp>
        <p:nvSpPr>
          <p:cNvPr id="950307" name="Text Box 35"/>
          <p:cNvSpPr txBox="1">
            <a:spLocks noChangeArrowheads="1"/>
          </p:cNvSpPr>
          <p:nvPr/>
        </p:nvSpPr>
        <p:spPr bwMode="auto">
          <a:xfrm>
            <a:off x="5105400" y="4343400"/>
            <a:ext cx="1149350" cy="366713"/>
          </a:xfrm>
          <a:prstGeom prst="rect">
            <a:avLst/>
          </a:prstGeom>
          <a:noFill/>
          <a:ln w="9525">
            <a:noFill/>
            <a:miter lim="800000"/>
            <a:headEnd/>
            <a:tailEnd/>
          </a:ln>
          <a:effectLst/>
        </p:spPr>
        <p:txBody>
          <a:bodyPr wrap="none">
            <a:spAutoFit/>
          </a:bodyPr>
          <a:lstStyle/>
          <a:p>
            <a:r>
              <a:rPr lang="en-US" sz="1800"/>
              <a:t>100 MB/s</a:t>
            </a:r>
          </a:p>
        </p:txBody>
      </p:sp>
      <p:sp>
        <p:nvSpPr>
          <p:cNvPr id="950308" name="Text Box 36"/>
          <p:cNvSpPr txBox="1">
            <a:spLocks noChangeArrowheads="1"/>
          </p:cNvSpPr>
          <p:nvPr/>
        </p:nvSpPr>
        <p:spPr bwMode="auto">
          <a:xfrm>
            <a:off x="5105400" y="5029200"/>
            <a:ext cx="1149350" cy="366713"/>
          </a:xfrm>
          <a:prstGeom prst="rect">
            <a:avLst/>
          </a:prstGeom>
          <a:noFill/>
          <a:ln w="9525">
            <a:noFill/>
            <a:miter lim="800000"/>
            <a:headEnd/>
            <a:tailEnd/>
          </a:ln>
          <a:effectLst/>
        </p:spPr>
        <p:txBody>
          <a:bodyPr wrap="none">
            <a:spAutoFit/>
          </a:bodyPr>
          <a:lstStyle/>
          <a:p>
            <a:r>
              <a:rPr lang="en-US" sz="1800"/>
              <a:t>100 MB/s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358214" y="0"/>
            <a:ext cx="642942" cy="963425"/>
          </a:xfrm>
          <a:prstGeom prst="rect">
            <a:avLst/>
          </a:prstGeom>
        </p:spPr>
      </p:pic>
      <p:sp>
        <p:nvSpPr>
          <p:cNvPr id="4" name="TextBox 3">
            <a:extLst>
              <a:ext uri="{FF2B5EF4-FFF2-40B4-BE49-F238E27FC236}">
                <a16:creationId xmlns:a16="http://schemas.microsoft.com/office/drawing/2014/main" xmlns="" id="{4A72FDE5-A773-4707-B367-EBCED21FCE84}"/>
              </a:ext>
            </a:extLst>
          </p:cNvPr>
          <p:cNvSpPr txBox="1"/>
          <p:nvPr/>
        </p:nvSpPr>
        <p:spPr>
          <a:xfrm>
            <a:off x="0" y="285728"/>
            <a:ext cx="5429256" cy="461665"/>
          </a:xfrm>
          <a:prstGeom prst="rect">
            <a:avLst/>
          </a:prstGeom>
          <a:noFill/>
        </p:spPr>
        <p:txBody>
          <a:bodyPr wrap="square">
            <a:spAutoFit/>
          </a:bodyPr>
          <a:lstStyle/>
          <a:p>
            <a:pPr>
              <a:lnSpc>
                <a:spcPct val="100000"/>
              </a:lnSpc>
            </a:pPr>
            <a:r>
              <a:rPr lang="en-US" sz="2400" b="1" dirty="0" smtClean="0">
                <a:solidFill>
                  <a:srgbClr val="ED7D31">
                    <a:lumMod val="75000"/>
                  </a:srgbClr>
                </a:solidFill>
              </a:rPr>
              <a:t>Accessing I/O Devices - Introduction</a:t>
            </a:r>
            <a:endParaRPr lang="en-IN" sz="2400" b="1" dirty="0">
              <a:solidFill>
                <a:srgbClr val="ED7D31">
                  <a:lumMod val="75000"/>
                </a:srgbClr>
              </a:solidFill>
            </a:endParaRPr>
          </a:p>
        </p:txBody>
      </p:sp>
      <p:cxnSp>
        <p:nvCxnSpPr>
          <p:cNvPr id="5" name="Straight Connector 4">
            <a:extLst>
              <a:ext uri="{FF2B5EF4-FFF2-40B4-BE49-F238E27FC236}">
                <a16:creationId xmlns:a16="http://schemas.microsoft.com/office/drawing/2014/main" xmlns="" id="{A4293697-6E2C-4331-B4E1-C58B355192F4}"/>
              </a:ext>
            </a:extLst>
          </p:cNvPr>
          <p:cNvCxnSpPr>
            <a:cxnSpLocks/>
          </p:cNvCxnSpPr>
          <p:nvPr/>
        </p:nvCxnSpPr>
        <p:spPr>
          <a:xfrm flipV="1">
            <a:off x="0" y="928670"/>
            <a:ext cx="7580704" cy="30598"/>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57158" y="1071546"/>
            <a:ext cx="7286676" cy="2585323"/>
          </a:xfrm>
          <a:prstGeom prst="rect">
            <a:avLst/>
          </a:prstGeom>
        </p:spPr>
        <p:txBody>
          <a:bodyPr wrap="square">
            <a:spAutoFit/>
          </a:bodyPr>
          <a:lstStyle/>
          <a:p>
            <a:pPr algn="just">
              <a:buFont typeface="Arial" pitchFamily="34" charset="0"/>
              <a:buChar char="•"/>
            </a:pPr>
            <a:r>
              <a:rPr lang="en-US" dirty="0" smtClean="0">
                <a:solidFill>
                  <a:srgbClr val="002060"/>
                </a:solidFill>
              </a:rPr>
              <a:t>    There exists special hardware components between CPU and peripherals </a:t>
            </a:r>
          </a:p>
          <a:p>
            <a:pPr algn="just"/>
            <a:r>
              <a:rPr lang="en-US" dirty="0" smtClean="0">
                <a:solidFill>
                  <a:srgbClr val="002060"/>
                </a:solidFill>
              </a:rPr>
              <a:t>      to supervise and synchronize all the input and output transfers that are </a:t>
            </a:r>
          </a:p>
          <a:p>
            <a:pPr algn="just"/>
            <a:r>
              <a:rPr lang="en-US" dirty="0" smtClean="0">
                <a:solidFill>
                  <a:srgbClr val="002060"/>
                </a:solidFill>
              </a:rPr>
              <a:t>      called  interface units.</a:t>
            </a:r>
          </a:p>
          <a:p>
            <a:pPr algn="just">
              <a:lnSpc>
                <a:spcPct val="150000"/>
              </a:lnSpc>
              <a:buFont typeface="Arial" pitchFamily="34" charset="0"/>
              <a:buChar char="•"/>
            </a:pPr>
            <a:r>
              <a:rPr lang="en-US" dirty="0" smtClean="0">
                <a:solidFill>
                  <a:srgbClr val="002060"/>
                </a:solidFill>
              </a:rPr>
              <a:t>     The I/O </a:t>
            </a:r>
            <a:r>
              <a:rPr lang="en-US" b="1" dirty="0" smtClean="0">
                <a:solidFill>
                  <a:srgbClr val="002060"/>
                </a:solidFill>
              </a:rPr>
              <a:t>Bus</a:t>
            </a:r>
            <a:r>
              <a:rPr lang="en-US" dirty="0" smtClean="0">
                <a:solidFill>
                  <a:srgbClr val="002060"/>
                </a:solidFill>
              </a:rPr>
              <a:t> consists of data lines, address lines and control lines. </a:t>
            </a:r>
          </a:p>
          <a:p>
            <a:pPr algn="just">
              <a:lnSpc>
                <a:spcPct val="150000"/>
              </a:lnSpc>
              <a:buFont typeface="Arial" pitchFamily="34" charset="0"/>
              <a:buChar char="•"/>
            </a:pPr>
            <a:r>
              <a:rPr lang="en-US" dirty="0" smtClean="0">
                <a:solidFill>
                  <a:srgbClr val="002060"/>
                </a:solidFill>
              </a:rPr>
              <a:t>      The I/O </a:t>
            </a:r>
            <a:r>
              <a:rPr lang="en-US" b="1" dirty="0" smtClean="0">
                <a:solidFill>
                  <a:srgbClr val="002060"/>
                </a:solidFill>
              </a:rPr>
              <a:t>bus</a:t>
            </a:r>
            <a:r>
              <a:rPr lang="en-US" dirty="0" smtClean="0">
                <a:solidFill>
                  <a:srgbClr val="002060"/>
                </a:solidFill>
              </a:rPr>
              <a:t> from the processor is attached to all peripherals interface. </a:t>
            </a:r>
          </a:p>
          <a:p>
            <a:pPr algn="just">
              <a:lnSpc>
                <a:spcPct val="150000"/>
              </a:lnSpc>
              <a:buFont typeface="Arial" pitchFamily="34" charset="0"/>
              <a:buChar char="•"/>
            </a:pPr>
            <a:r>
              <a:rPr lang="en-US" dirty="0" smtClean="0">
                <a:solidFill>
                  <a:srgbClr val="002060"/>
                </a:solidFill>
              </a:rPr>
              <a:t>      To communicate with a particular device, the processor places a device </a:t>
            </a:r>
          </a:p>
          <a:p>
            <a:pPr algn="just">
              <a:lnSpc>
                <a:spcPct val="150000"/>
              </a:lnSpc>
            </a:pPr>
            <a:r>
              <a:rPr lang="en-US" dirty="0" smtClean="0">
                <a:solidFill>
                  <a:srgbClr val="002060"/>
                </a:solidFill>
              </a:rPr>
              <a:t>        address on address lines.</a:t>
            </a:r>
            <a:endParaRPr lang="en-US" dirty="0"/>
          </a:p>
        </p:txBody>
      </p:sp>
      <p:pic>
        <p:nvPicPr>
          <p:cNvPr id="1028" name="Picture 4" descr="Accessing I/O Devices"/>
          <p:cNvPicPr>
            <a:picLocks noChangeAspect="1" noChangeArrowheads="1"/>
          </p:cNvPicPr>
          <p:nvPr/>
        </p:nvPicPr>
        <p:blipFill>
          <a:blip r:embed="rId3"/>
          <a:srcRect/>
          <a:stretch>
            <a:fillRect/>
          </a:stretch>
        </p:blipFill>
        <p:spPr bwMode="auto">
          <a:xfrm>
            <a:off x="500034" y="3643314"/>
            <a:ext cx="5000660" cy="2928958"/>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358214" y="0"/>
            <a:ext cx="642942" cy="963425"/>
          </a:xfrm>
          <a:prstGeom prst="rect">
            <a:avLst/>
          </a:prstGeom>
        </p:spPr>
      </p:pic>
      <p:sp>
        <p:nvSpPr>
          <p:cNvPr id="4" name="TextBox 3">
            <a:extLst>
              <a:ext uri="{FF2B5EF4-FFF2-40B4-BE49-F238E27FC236}">
                <a16:creationId xmlns:a16="http://schemas.microsoft.com/office/drawing/2014/main" xmlns="" id="{4A72FDE5-A773-4707-B367-EBCED21FCE84}"/>
              </a:ext>
            </a:extLst>
          </p:cNvPr>
          <p:cNvSpPr txBox="1"/>
          <p:nvPr/>
        </p:nvSpPr>
        <p:spPr>
          <a:xfrm>
            <a:off x="0" y="142852"/>
            <a:ext cx="7786710" cy="830997"/>
          </a:xfrm>
          <a:prstGeom prst="rect">
            <a:avLst/>
          </a:prstGeom>
          <a:noFill/>
        </p:spPr>
        <p:txBody>
          <a:bodyPr wrap="square">
            <a:spAutoFit/>
          </a:bodyPr>
          <a:lstStyle/>
          <a:p>
            <a:pPr>
              <a:lnSpc>
                <a:spcPct val="100000"/>
              </a:lnSpc>
            </a:pPr>
            <a:r>
              <a:rPr lang="en-US" sz="2400" b="1" dirty="0" smtClean="0">
                <a:solidFill>
                  <a:srgbClr val="ED7D31">
                    <a:lumMod val="75000"/>
                  </a:srgbClr>
                </a:solidFill>
              </a:rPr>
              <a:t>Accessing I/O Devices :</a:t>
            </a:r>
          </a:p>
          <a:p>
            <a:pPr>
              <a:lnSpc>
                <a:spcPct val="100000"/>
              </a:lnSpc>
            </a:pPr>
            <a:r>
              <a:rPr lang="en-US" sz="2400" b="1" dirty="0" smtClean="0">
                <a:solidFill>
                  <a:srgbClr val="002060"/>
                </a:solidFill>
              </a:rPr>
              <a:t>Memory Mapped device interface</a:t>
            </a:r>
            <a:endParaRPr lang="en-IN" sz="2400" b="1" dirty="0">
              <a:solidFill>
                <a:srgbClr val="002060"/>
              </a:solidFill>
            </a:endParaRPr>
          </a:p>
        </p:txBody>
      </p:sp>
      <p:cxnSp>
        <p:nvCxnSpPr>
          <p:cNvPr id="5" name="Straight Connector 4">
            <a:extLst>
              <a:ext uri="{FF2B5EF4-FFF2-40B4-BE49-F238E27FC236}">
                <a16:creationId xmlns:a16="http://schemas.microsoft.com/office/drawing/2014/main" xmlns="" id="{A4293697-6E2C-4331-B4E1-C58B355192F4}"/>
              </a:ext>
            </a:extLst>
          </p:cNvPr>
          <p:cNvCxnSpPr>
            <a:cxnSpLocks/>
          </p:cNvCxnSpPr>
          <p:nvPr/>
        </p:nvCxnSpPr>
        <p:spPr>
          <a:xfrm flipV="1">
            <a:off x="0" y="1142984"/>
            <a:ext cx="7580704" cy="30598"/>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42844" y="1285860"/>
            <a:ext cx="7286676" cy="2169825"/>
          </a:xfrm>
          <a:prstGeom prst="rect">
            <a:avLst/>
          </a:prstGeom>
        </p:spPr>
        <p:txBody>
          <a:bodyPr wrap="square">
            <a:spAutoFit/>
          </a:bodyPr>
          <a:lstStyle/>
          <a:p>
            <a:pPr algn="just">
              <a:buFont typeface="Arial" pitchFamily="34" charset="0"/>
              <a:buChar char="•"/>
            </a:pPr>
            <a:r>
              <a:rPr lang="en-US" b="1" dirty="0" smtClean="0">
                <a:solidFill>
                  <a:srgbClr val="002060"/>
                </a:solidFill>
              </a:rPr>
              <a:t>   Memory Mapped I/O device interface:</a:t>
            </a:r>
          </a:p>
          <a:p>
            <a:pPr lvl="1" algn="just">
              <a:lnSpc>
                <a:spcPct val="150000"/>
              </a:lnSpc>
              <a:buFont typeface="Arial" pitchFamily="34" charset="0"/>
              <a:buChar char="•"/>
            </a:pPr>
            <a:r>
              <a:rPr lang="en-IN" b="1" dirty="0" smtClean="0">
                <a:solidFill>
                  <a:srgbClr val="002060"/>
                </a:solidFill>
              </a:rPr>
              <a:t>     </a:t>
            </a:r>
            <a:r>
              <a:rPr lang="en-IN" dirty="0" smtClean="0">
                <a:solidFill>
                  <a:srgbClr val="002060"/>
                </a:solidFill>
              </a:rPr>
              <a:t>Same address decoder selects memory and I/O ports.</a:t>
            </a:r>
            <a:endParaRPr lang="en-US" dirty="0" smtClean="0">
              <a:solidFill>
                <a:srgbClr val="002060"/>
              </a:solidFill>
            </a:endParaRPr>
          </a:p>
          <a:p>
            <a:pPr lvl="1" algn="just">
              <a:lnSpc>
                <a:spcPct val="150000"/>
              </a:lnSpc>
              <a:buFont typeface="Arial" pitchFamily="34" charset="0"/>
              <a:buChar char="•"/>
            </a:pPr>
            <a:r>
              <a:rPr lang="en-IN" dirty="0" smtClean="0">
                <a:solidFill>
                  <a:srgbClr val="002060"/>
                </a:solidFill>
              </a:rPr>
              <a:t>     Some memory address space is occupied by the I/O devices.</a:t>
            </a:r>
          </a:p>
          <a:p>
            <a:pPr lvl="1" algn="just">
              <a:buFont typeface="Arial" pitchFamily="34" charset="0"/>
              <a:buChar char="•"/>
            </a:pPr>
            <a:r>
              <a:rPr lang="en-IN" dirty="0" smtClean="0">
                <a:solidFill>
                  <a:srgbClr val="002060"/>
                </a:solidFill>
              </a:rPr>
              <a:t>     All data transfer instructions to / from memory  an be used to </a:t>
            </a:r>
          </a:p>
          <a:p>
            <a:pPr lvl="1" algn="just"/>
            <a:r>
              <a:rPr lang="en-IN" dirty="0" smtClean="0">
                <a:solidFill>
                  <a:srgbClr val="002060"/>
                </a:solidFill>
              </a:rPr>
              <a:t>       transfer to/from I/O devices.</a:t>
            </a:r>
          </a:p>
          <a:p>
            <a:pPr lvl="1" algn="just">
              <a:lnSpc>
                <a:spcPct val="150000"/>
              </a:lnSpc>
              <a:buFont typeface="Arial" pitchFamily="34" charset="0"/>
              <a:buChar char="•"/>
            </a:pPr>
            <a:r>
              <a:rPr lang="en-IN" dirty="0" smtClean="0">
                <a:solidFill>
                  <a:srgbClr val="002060"/>
                </a:solidFill>
              </a:rPr>
              <a:t>      Processor need not have separate instructions for I/O.</a:t>
            </a:r>
            <a:endParaRPr lang="en-US" dirty="0"/>
          </a:p>
        </p:txBody>
      </p:sp>
      <p:pic>
        <p:nvPicPr>
          <p:cNvPr id="24578" name="Picture 2"/>
          <p:cNvPicPr>
            <a:picLocks noChangeAspect="1" noChangeArrowheads="1"/>
          </p:cNvPicPr>
          <p:nvPr/>
        </p:nvPicPr>
        <p:blipFill>
          <a:blip r:embed="rId3"/>
          <a:srcRect/>
          <a:stretch>
            <a:fillRect/>
          </a:stretch>
        </p:blipFill>
        <p:spPr bwMode="auto">
          <a:xfrm>
            <a:off x="571472" y="3286124"/>
            <a:ext cx="4786346" cy="34337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358214" y="0"/>
            <a:ext cx="642942" cy="963425"/>
          </a:xfrm>
          <a:prstGeom prst="rect">
            <a:avLst/>
          </a:prstGeom>
        </p:spPr>
      </p:pic>
      <p:sp>
        <p:nvSpPr>
          <p:cNvPr id="4" name="TextBox 3">
            <a:extLst>
              <a:ext uri="{FF2B5EF4-FFF2-40B4-BE49-F238E27FC236}">
                <a16:creationId xmlns:a16="http://schemas.microsoft.com/office/drawing/2014/main" xmlns="" id="{4A72FDE5-A773-4707-B367-EBCED21FCE84}"/>
              </a:ext>
            </a:extLst>
          </p:cNvPr>
          <p:cNvSpPr txBox="1"/>
          <p:nvPr/>
        </p:nvSpPr>
        <p:spPr>
          <a:xfrm>
            <a:off x="0" y="142852"/>
            <a:ext cx="7786710" cy="830997"/>
          </a:xfrm>
          <a:prstGeom prst="rect">
            <a:avLst/>
          </a:prstGeom>
          <a:noFill/>
        </p:spPr>
        <p:txBody>
          <a:bodyPr wrap="square">
            <a:spAutoFit/>
          </a:bodyPr>
          <a:lstStyle/>
          <a:p>
            <a:pPr>
              <a:lnSpc>
                <a:spcPct val="100000"/>
              </a:lnSpc>
            </a:pPr>
            <a:r>
              <a:rPr lang="en-US" sz="2400" b="1" dirty="0" smtClean="0">
                <a:solidFill>
                  <a:srgbClr val="ED7D31">
                    <a:lumMod val="75000"/>
                  </a:srgbClr>
                </a:solidFill>
              </a:rPr>
              <a:t>Accessing I/O Devices :</a:t>
            </a:r>
          </a:p>
          <a:p>
            <a:pPr>
              <a:lnSpc>
                <a:spcPct val="100000"/>
              </a:lnSpc>
            </a:pPr>
            <a:r>
              <a:rPr lang="en-US" sz="2400" b="1" dirty="0" smtClean="0">
                <a:solidFill>
                  <a:srgbClr val="002060"/>
                </a:solidFill>
              </a:rPr>
              <a:t>I/O Mapped device interface</a:t>
            </a:r>
            <a:endParaRPr lang="en-IN" sz="2400" b="1" dirty="0">
              <a:solidFill>
                <a:srgbClr val="002060"/>
              </a:solidFill>
            </a:endParaRPr>
          </a:p>
        </p:txBody>
      </p:sp>
      <p:cxnSp>
        <p:nvCxnSpPr>
          <p:cNvPr id="5" name="Straight Connector 4">
            <a:extLst>
              <a:ext uri="{FF2B5EF4-FFF2-40B4-BE49-F238E27FC236}">
                <a16:creationId xmlns:a16="http://schemas.microsoft.com/office/drawing/2014/main" xmlns="" id="{A4293697-6E2C-4331-B4E1-C58B355192F4}"/>
              </a:ext>
            </a:extLst>
          </p:cNvPr>
          <p:cNvCxnSpPr>
            <a:cxnSpLocks/>
          </p:cNvCxnSpPr>
          <p:nvPr/>
        </p:nvCxnSpPr>
        <p:spPr>
          <a:xfrm flipV="1">
            <a:off x="0" y="1142984"/>
            <a:ext cx="7580704" cy="30598"/>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42844" y="1285860"/>
            <a:ext cx="7286676" cy="2031325"/>
          </a:xfrm>
          <a:prstGeom prst="rect">
            <a:avLst/>
          </a:prstGeom>
        </p:spPr>
        <p:txBody>
          <a:bodyPr wrap="square">
            <a:spAutoFit/>
          </a:bodyPr>
          <a:lstStyle/>
          <a:p>
            <a:pPr algn="just">
              <a:buFont typeface="Arial" pitchFamily="34" charset="0"/>
              <a:buChar char="•"/>
            </a:pPr>
            <a:r>
              <a:rPr lang="en-US" b="1" dirty="0" smtClean="0">
                <a:solidFill>
                  <a:srgbClr val="002060"/>
                </a:solidFill>
              </a:rPr>
              <a:t>  I/O Mapped I/O device interface:</a:t>
            </a:r>
          </a:p>
          <a:p>
            <a:pPr lvl="1" algn="just">
              <a:lnSpc>
                <a:spcPct val="150000"/>
              </a:lnSpc>
              <a:buFont typeface="Arial" pitchFamily="34" charset="0"/>
              <a:buChar char="•"/>
            </a:pPr>
            <a:r>
              <a:rPr lang="en-IN" b="1" dirty="0" smtClean="0">
                <a:solidFill>
                  <a:srgbClr val="002060"/>
                </a:solidFill>
              </a:rPr>
              <a:t>     </a:t>
            </a:r>
            <a:r>
              <a:rPr lang="en-IN" dirty="0" smtClean="0">
                <a:solidFill>
                  <a:srgbClr val="002060"/>
                </a:solidFill>
              </a:rPr>
              <a:t>Separate instructions for I/O data transfer [ IN / OUT].</a:t>
            </a:r>
            <a:endParaRPr lang="en-US" dirty="0" smtClean="0">
              <a:solidFill>
                <a:srgbClr val="002060"/>
              </a:solidFill>
            </a:endParaRPr>
          </a:p>
          <a:p>
            <a:pPr lvl="1" algn="just">
              <a:buFont typeface="Arial" pitchFamily="34" charset="0"/>
              <a:buChar char="•"/>
            </a:pPr>
            <a:r>
              <a:rPr lang="en-IN" dirty="0" smtClean="0">
                <a:solidFill>
                  <a:srgbClr val="002060"/>
                </a:solidFill>
              </a:rPr>
              <a:t>     Processor signal identifies whether a generated address refers to </a:t>
            </a:r>
          </a:p>
          <a:p>
            <a:pPr lvl="1" algn="just"/>
            <a:r>
              <a:rPr lang="en-IN" dirty="0" smtClean="0">
                <a:solidFill>
                  <a:srgbClr val="002060"/>
                </a:solidFill>
              </a:rPr>
              <a:t>       memory or I/O device.</a:t>
            </a:r>
          </a:p>
          <a:p>
            <a:pPr lvl="1" algn="just">
              <a:buFont typeface="Arial" pitchFamily="34" charset="0"/>
              <a:buChar char="•"/>
            </a:pPr>
            <a:r>
              <a:rPr lang="en-IN" dirty="0" smtClean="0">
                <a:solidFill>
                  <a:srgbClr val="002060"/>
                </a:solidFill>
              </a:rPr>
              <a:t>     Separate address decoder for selecting memory and I/O ports.</a:t>
            </a:r>
          </a:p>
          <a:p>
            <a:pPr lvl="1" algn="just">
              <a:lnSpc>
                <a:spcPct val="150000"/>
              </a:lnSpc>
              <a:buFont typeface="Arial" pitchFamily="34" charset="0"/>
              <a:buChar char="•"/>
            </a:pPr>
            <a:r>
              <a:rPr lang="en-IN" dirty="0" smtClean="0">
                <a:solidFill>
                  <a:srgbClr val="002060"/>
                </a:solidFill>
              </a:rPr>
              <a:t>      Complete memory address space can be utilized.</a:t>
            </a:r>
            <a:endParaRPr lang="en-US" dirty="0"/>
          </a:p>
        </p:txBody>
      </p:sp>
      <p:pic>
        <p:nvPicPr>
          <p:cNvPr id="25602" name="Picture 2"/>
          <p:cNvPicPr>
            <a:picLocks noChangeAspect="1" noChangeArrowheads="1"/>
          </p:cNvPicPr>
          <p:nvPr/>
        </p:nvPicPr>
        <p:blipFill>
          <a:blip r:embed="rId3"/>
          <a:srcRect/>
          <a:stretch>
            <a:fillRect/>
          </a:stretch>
        </p:blipFill>
        <p:spPr bwMode="auto">
          <a:xfrm>
            <a:off x="785786" y="3643314"/>
            <a:ext cx="5000660" cy="27146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614</TotalTime>
  <Words>1872</Words>
  <Application>Microsoft Office PowerPoint</Application>
  <PresentationFormat>On-screen Show (4:3)</PresentationFormat>
  <Paragraphs>351</Paragraphs>
  <Slides>41</Slides>
  <Notes>20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3" baseType="lpstr">
      <vt:lpstr>Office Theme</vt:lpstr>
      <vt:lpstr>Document</vt:lpstr>
      <vt:lpstr>Slide 1</vt:lpstr>
      <vt:lpstr>Slide 2</vt:lpstr>
      <vt:lpstr>Slide 3</vt:lpstr>
      <vt:lpstr>Slide 4</vt:lpstr>
      <vt:lpstr>Slide 5</vt:lpstr>
      <vt:lpstr>Slide 6</vt:lpstr>
      <vt:lpstr>Slide 7</vt:lpstr>
      <vt:lpstr>Slide 8</vt:lpstr>
      <vt:lpstr>Slide 9</vt:lpstr>
      <vt:lpstr>Slide 10</vt:lpstr>
      <vt:lpstr>What is Interrupt/Exception?</vt:lpstr>
      <vt:lpstr>Slide 12</vt:lpstr>
      <vt:lpstr>Slide 13</vt:lpstr>
      <vt:lpstr>Slide 14</vt:lpstr>
      <vt:lpstr>Slide 15</vt:lpstr>
      <vt:lpstr>Slide 16</vt:lpstr>
      <vt:lpstr>Slide 17</vt:lpstr>
      <vt:lpstr>Basic Interrupt Stack Design and Implementation</vt:lpstr>
      <vt:lpstr>Basic Interrupt Stack Design and Implementation</vt:lpstr>
      <vt:lpstr>Interrupt Handling Schemes Non-Nested Interrupt Handler</vt:lpstr>
      <vt:lpstr>Interrupt Handling Schemes Non-Nested Interrupt Handler</vt:lpstr>
      <vt:lpstr>Slide 22</vt:lpstr>
      <vt:lpstr>Slide 23</vt:lpstr>
      <vt:lpstr>2.     Direct Memory Access(DMA) Controller</vt:lpstr>
      <vt:lpstr>2.    Direct Memory Access(DMA) Controller</vt:lpstr>
      <vt:lpstr>    Bus Architectures – next session</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AMBA (Advanced Microprocessor Bus Architecture) protocol</vt:lpstr>
      <vt:lpstr>APB (Advanced Peripheral Bus ) protocol</vt:lpstr>
      <vt:lpstr>Slide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35</cp:revision>
  <dcterms:created xsi:type="dcterms:W3CDTF">2021-03-22T04:30:02Z</dcterms:created>
  <dcterms:modified xsi:type="dcterms:W3CDTF">2021-03-31T04:11:14Z</dcterms:modified>
</cp:coreProperties>
</file>