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78"/>
  </p:notesMasterIdLst>
  <p:handoutMasterIdLst>
    <p:handoutMasterId r:id="rId79"/>
  </p:handoutMasterIdLst>
  <p:sldIdLst>
    <p:sldId id="257" r:id="rId3"/>
    <p:sldId id="405" r:id="rId4"/>
    <p:sldId id="406" r:id="rId5"/>
    <p:sldId id="407" r:id="rId6"/>
    <p:sldId id="408" r:id="rId7"/>
    <p:sldId id="418" r:id="rId8"/>
    <p:sldId id="417" r:id="rId9"/>
    <p:sldId id="410" r:id="rId10"/>
    <p:sldId id="409" r:id="rId11"/>
    <p:sldId id="411" r:id="rId12"/>
    <p:sldId id="412" r:id="rId13"/>
    <p:sldId id="413" r:id="rId14"/>
    <p:sldId id="419" r:id="rId15"/>
    <p:sldId id="420" r:id="rId16"/>
    <p:sldId id="414" r:id="rId17"/>
    <p:sldId id="415" r:id="rId18"/>
    <p:sldId id="416" r:id="rId19"/>
    <p:sldId id="421" r:id="rId20"/>
    <p:sldId id="422" r:id="rId21"/>
    <p:sldId id="423" r:id="rId22"/>
    <p:sldId id="424" r:id="rId23"/>
    <p:sldId id="431" r:id="rId24"/>
    <p:sldId id="433" r:id="rId25"/>
    <p:sldId id="434" r:id="rId26"/>
    <p:sldId id="435" r:id="rId27"/>
    <p:sldId id="439" r:id="rId28"/>
    <p:sldId id="436" r:id="rId29"/>
    <p:sldId id="437" r:id="rId30"/>
    <p:sldId id="438" r:id="rId31"/>
    <p:sldId id="442" r:id="rId32"/>
    <p:sldId id="459" r:id="rId33"/>
    <p:sldId id="444" r:id="rId34"/>
    <p:sldId id="454" r:id="rId35"/>
    <p:sldId id="446" r:id="rId36"/>
    <p:sldId id="455" r:id="rId37"/>
    <p:sldId id="448" r:id="rId38"/>
    <p:sldId id="456" r:id="rId39"/>
    <p:sldId id="450" r:id="rId40"/>
    <p:sldId id="457" r:id="rId41"/>
    <p:sldId id="458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8" r:id="rId59"/>
    <p:sldId id="477" r:id="rId60"/>
    <p:sldId id="479" r:id="rId61"/>
    <p:sldId id="480" r:id="rId62"/>
    <p:sldId id="481" r:id="rId63"/>
    <p:sldId id="483" r:id="rId64"/>
    <p:sldId id="484" r:id="rId65"/>
    <p:sldId id="485" r:id="rId66"/>
    <p:sldId id="486" r:id="rId67"/>
    <p:sldId id="487" r:id="rId68"/>
    <p:sldId id="489" r:id="rId69"/>
    <p:sldId id="490" r:id="rId70"/>
    <p:sldId id="440" r:id="rId71"/>
    <p:sldId id="492" r:id="rId72"/>
    <p:sldId id="493" r:id="rId73"/>
    <p:sldId id="495" r:id="rId74"/>
    <p:sldId id="491" r:id="rId75"/>
    <p:sldId id="441" r:id="rId76"/>
    <p:sldId id="49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CF"/>
    <a:srgbClr val="FCECE8"/>
    <a:srgbClr val="EAEFF7"/>
    <a:srgbClr val="C3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1/25/2016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1/25/2016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1/25/2016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1/25/2016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1/25/2016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1/25/2016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1/25/2016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524123"/>
          </a:xfrm>
        </p:spPr>
        <p:txBody>
          <a:bodyPr>
            <a:normAutofit/>
          </a:bodyPr>
          <a:lstStyle/>
          <a:p>
            <a:r>
              <a:rPr lang="en-US" dirty="0" smtClean="0"/>
              <a:t>Indexing Structures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System Implementation CSE 507</a:t>
            </a:r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418070" y="6181516"/>
            <a:ext cx="11355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Some slides </a:t>
            </a:r>
            <a:r>
              <a:rPr lang="en-US" sz="1600" dirty="0" smtClean="0"/>
              <a:t>adapted from R. </a:t>
            </a:r>
            <a:r>
              <a:rPr lang="en-US" sz="1600" dirty="0" err="1" smtClean="0"/>
              <a:t>Elmasri</a:t>
            </a:r>
            <a:r>
              <a:rPr lang="en-US" sz="1600" dirty="0" smtClean="0"/>
              <a:t> and S. </a:t>
            </a:r>
            <a:r>
              <a:rPr lang="en-US" sz="1600" dirty="0" err="1" smtClean="0"/>
              <a:t>Navathe</a:t>
            </a:r>
            <a:r>
              <a:rPr lang="en-US" sz="1600" dirty="0" smtClean="0"/>
              <a:t>, Fundamentals of Database Systems</a:t>
            </a:r>
            <a:r>
              <a:rPr lang="en-US" altLang="en-US" sz="1600" dirty="0" smtClean="0"/>
              <a:t>, Sixth </a:t>
            </a:r>
            <a:r>
              <a:rPr lang="en-US" altLang="en-US" sz="1600" dirty="0"/>
              <a:t>Edition, </a:t>
            </a:r>
            <a:r>
              <a:rPr lang="en-US" altLang="en-US" sz="1600" dirty="0" smtClean="0"/>
              <a:t>Pearson.</a:t>
            </a:r>
          </a:p>
          <a:p>
            <a:r>
              <a:rPr lang="en-US" altLang="en-US" sz="1600" dirty="0" smtClean="0"/>
              <a:t>And </a:t>
            </a:r>
            <a:r>
              <a:rPr lang="en-US" altLang="en-US" sz="1600" dirty="0" err="1" smtClean="0"/>
              <a:t>Silberschatz</a:t>
            </a:r>
            <a:r>
              <a:rPr lang="en-US" altLang="en-US" sz="1600" dirty="0" smtClean="0"/>
              <a:t>, </a:t>
            </a:r>
            <a:r>
              <a:rPr lang="en-US" altLang="en-US" sz="1600" dirty="0" err="1" smtClean="0"/>
              <a:t>Korth</a:t>
            </a:r>
            <a:r>
              <a:rPr lang="en-US" altLang="en-US" sz="1600" dirty="0" smtClean="0"/>
              <a:t> and </a:t>
            </a:r>
            <a:r>
              <a:rPr lang="en-US" altLang="en-US" sz="1600" dirty="0" err="1" smtClean="0"/>
              <a:t>Sudarshan</a:t>
            </a:r>
            <a:r>
              <a:rPr lang="en-US" altLang="en-US" sz="1600" dirty="0" smtClean="0"/>
              <a:t> Database System Concepts – 6</a:t>
            </a:r>
            <a:r>
              <a:rPr lang="en-US" altLang="en-US" sz="1600" baseline="30000" dirty="0" smtClean="0"/>
              <a:t>th</a:t>
            </a:r>
            <a:r>
              <a:rPr lang="en-US" altLang="en-US" sz="1600" dirty="0" smtClean="0"/>
              <a:t> Edition.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Single-Level Indexes</a:t>
            </a:r>
            <a:endParaRPr lang="en-US" sz="4200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072226" y="1231711"/>
            <a:ext cx="10542019" cy="4759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/>
              <a:t>Secondary Index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It is an alternative means of accessing (other than primary index).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Can be created on any file organization (ordered, unordered or hashed).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Can be created on any field, key (unique values) or non-key (duplicate values).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Many secondary indexes can be created for a file.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Only one primary index possible for a file.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May have to be a </a:t>
            </a:r>
            <a:r>
              <a:rPr lang="en-US" altLang="en-US" b="1" dirty="0" smtClean="0"/>
              <a:t>dense index </a:t>
            </a:r>
            <a:r>
              <a:rPr lang="en-US" altLang="en-US" dirty="0" smtClean="0"/>
              <a:t>as data file records not ordered in indexing field.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36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81" y="91255"/>
            <a:ext cx="9138313" cy="48803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Sample Secondary Index --on Key Field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31471"/>
              </p:ext>
            </p:extLst>
          </p:nvPr>
        </p:nvGraphicFramePr>
        <p:xfrm>
          <a:off x="1783752" y="1088155"/>
          <a:ext cx="4068550" cy="262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7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baseline="0" dirty="0" smtClean="0"/>
                        <a:t> Field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54611"/>
              </p:ext>
            </p:extLst>
          </p:nvPr>
        </p:nvGraphicFramePr>
        <p:xfrm>
          <a:off x="1783752" y="4024698"/>
          <a:ext cx="4068550" cy="209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44716"/>
              </p:ext>
            </p:extLst>
          </p:nvPr>
        </p:nvGraphicFramePr>
        <p:xfrm>
          <a:off x="7658668" y="1428399"/>
          <a:ext cx="4414296" cy="161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3242"/>
              </p:ext>
            </p:extLst>
          </p:nvPr>
        </p:nvGraphicFramePr>
        <p:xfrm>
          <a:off x="7658668" y="5037373"/>
          <a:ext cx="4414296" cy="161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43024"/>
              </p:ext>
            </p:extLst>
          </p:nvPr>
        </p:nvGraphicFramePr>
        <p:xfrm>
          <a:off x="7658668" y="3219018"/>
          <a:ext cx="4414296" cy="161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34480" y="540425"/>
            <a:ext cx="1678675" cy="477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 Field (Secondary Key)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5467710" y="2400172"/>
            <a:ext cx="2190958" cy="1072400"/>
          </a:xfrm>
          <a:prstGeom prst="bentConnector3">
            <a:avLst>
              <a:gd name="adj1" fmla="val 5935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5467710" y="1625227"/>
            <a:ext cx="2190958" cy="1962390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5467710" y="4333462"/>
            <a:ext cx="2190958" cy="809424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5467710" y="3673425"/>
            <a:ext cx="2190958" cy="1156953"/>
          </a:xfrm>
          <a:prstGeom prst="bentConnector3">
            <a:avLst>
              <a:gd name="adj1" fmla="val 6079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6223183" y="5525322"/>
            <a:ext cx="1064604" cy="477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81" y="91255"/>
            <a:ext cx="9658312" cy="48803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Sample Secondary Index --on </a:t>
            </a:r>
            <a:r>
              <a:rPr lang="en-US" sz="4000" dirty="0" err="1"/>
              <a:t>N</a:t>
            </a:r>
            <a:r>
              <a:rPr lang="en-US" sz="4000" dirty="0" err="1" smtClean="0"/>
              <a:t>onKey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57742"/>
              </p:ext>
            </p:extLst>
          </p:nvPr>
        </p:nvGraphicFramePr>
        <p:xfrm>
          <a:off x="558690" y="814503"/>
          <a:ext cx="4068550" cy="249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18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baseline="0" dirty="0" smtClean="0"/>
                        <a:t> Field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35342"/>
              </p:ext>
            </p:extLst>
          </p:nvPr>
        </p:nvGraphicFramePr>
        <p:xfrm>
          <a:off x="558690" y="4093272"/>
          <a:ext cx="4068550" cy="209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44716"/>
              </p:ext>
            </p:extLst>
          </p:nvPr>
        </p:nvGraphicFramePr>
        <p:xfrm>
          <a:off x="7658668" y="1428399"/>
          <a:ext cx="4414296" cy="161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22461"/>
              </p:ext>
            </p:extLst>
          </p:nvPr>
        </p:nvGraphicFramePr>
        <p:xfrm>
          <a:off x="7658668" y="5037373"/>
          <a:ext cx="4414296" cy="161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43024"/>
              </p:ext>
            </p:extLst>
          </p:nvPr>
        </p:nvGraphicFramePr>
        <p:xfrm>
          <a:off x="7658668" y="3219018"/>
          <a:ext cx="4414296" cy="161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34480" y="540425"/>
            <a:ext cx="1678675" cy="477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 Field (Secondary Key)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5984048" y="3146256"/>
            <a:ext cx="731232" cy="477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6538"/>
              </p:ext>
            </p:extLst>
          </p:nvPr>
        </p:nvGraphicFramePr>
        <p:xfrm>
          <a:off x="5238122" y="2234079"/>
          <a:ext cx="2190957" cy="583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402184" y="1428399"/>
            <a:ext cx="1678675" cy="477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Blocks of Record pointers</a:t>
            </a:r>
            <a:endParaRPr lang="en-US" dirty="0"/>
          </a:p>
        </p:txBody>
      </p:sp>
      <p:cxnSp>
        <p:nvCxnSpPr>
          <p:cNvPr id="15" name="Elbow Connector 14"/>
          <p:cNvCxnSpPr>
            <a:endCxn id="2" idx="1"/>
          </p:cNvCxnSpPr>
          <p:nvPr/>
        </p:nvCxnSpPr>
        <p:spPr>
          <a:xfrm>
            <a:off x="4493172" y="2044676"/>
            <a:ext cx="744950" cy="481010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1" idx="1"/>
          </p:cNvCxnSpPr>
          <p:nvPr/>
        </p:nvCxnSpPr>
        <p:spPr>
          <a:xfrm>
            <a:off x="5533697" y="2569002"/>
            <a:ext cx="2124971" cy="1455696"/>
          </a:xfrm>
          <a:prstGeom prst="bentConnector3">
            <a:avLst>
              <a:gd name="adj1" fmla="val 1034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5568966" y="3333636"/>
            <a:ext cx="2854336" cy="1325068"/>
          </a:xfrm>
          <a:prstGeom prst="bentConnector3">
            <a:avLst>
              <a:gd name="adj1" fmla="val 10026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Pop Question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19641" y="1281931"/>
            <a:ext cx="11540706" cy="534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600" dirty="0" smtClean="0"/>
              <a:t>We have an ordered file with r = 30000 records stored on a disk with block size B = 1024 bytes. File records are of fixed size and are </a:t>
            </a:r>
            <a:r>
              <a:rPr lang="en-US" altLang="en-US" sz="2600" dirty="0" err="1" smtClean="0"/>
              <a:t>unspanned</a:t>
            </a:r>
            <a:r>
              <a:rPr lang="en-US" altLang="en-US" sz="2600" dirty="0" smtClean="0"/>
              <a:t>, with record length R = 100 bytes. </a:t>
            </a:r>
            <a:endParaRPr lang="en-US" altLang="en-US" dirty="0" smtClean="0"/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What is the blocking factor of the file?     ---- 10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needed for the file?     --- 3000 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search on the non-ordering key?                       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Index field = 9 bytes. Block pointer = 6 bytes. Blocking factor of the a secondary index?                                                 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for the index file?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binary search on the index file?       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Pop Question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19641" y="1273305"/>
            <a:ext cx="11540706" cy="534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600" dirty="0" smtClean="0"/>
              <a:t>We have an ordered file with r = 30000 records stored on a disk with block size B = 1024 bytes. File records are of fixed size and are </a:t>
            </a:r>
            <a:r>
              <a:rPr lang="en-US" altLang="en-US" sz="2600" dirty="0" err="1" smtClean="0"/>
              <a:t>unspanned</a:t>
            </a:r>
            <a:r>
              <a:rPr lang="en-US" altLang="en-US" sz="2600" dirty="0" smtClean="0"/>
              <a:t>, with record length R = 100 bytes. </a:t>
            </a:r>
            <a:endParaRPr lang="en-US" altLang="en-US" dirty="0" smtClean="0"/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What is the blocking factor of the file?     ---- 10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needed for the file</a:t>
            </a:r>
            <a:r>
              <a:rPr lang="en-US" altLang="en-US" dirty="0" smtClean="0">
                <a:solidFill>
                  <a:srgbClr val="0070C0"/>
                </a:solidFill>
              </a:rPr>
              <a:t>?     --- 3000 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search on the non-ordering key?           </a:t>
            </a:r>
            <a:r>
              <a:rPr lang="en-US" altLang="en-US" dirty="0" smtClean="0">
                <a:solidFill>
                  <a:srgbClr val="0070C0"/>
                </a:solidFill>
              </a:rPr>
              <a:t>b/2  = 3000/2 = 1500</a:t>
            </a:r>
            <a:r>
              <a:rPr lang="en-US" altLang="en-US" dirty="0" smtClean="0"/>
              <a:t>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Index field = 9 bytes. Block pointer = 6 bytes. Blocking factor of the a secondary index?                               </a:t>
            </a:r>
            <a:r>
              <a:rPr lang="en-US" altLang="en-US" dirty="0" smtClean="0">
                <a:solidFill>
                  <a:srgbClr val="0070C0"/>
                </a:solidFill>
              </a:rPr>
              <a:t>Will still be the same Floor(1024/15)</a:t>
            </a:r>
            <a:r>
              <a:rPr lang="en-US" altLang="en-US" dirty="0" smtClean="0"/>
              <a:t>             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for the index file?    		</a:t>
            </a:r>
            <a:r>
              <a:rPr lang="en-US" altLang="en-US" dirty="0" smtClean="0">
                <a:solidFill>
                  <a:srgbClr val="0070C0"/>
                </a:solidFill>
              </a:rPr>
              <a:t>Ceil(30000/68) = 442</a:t>
            </a:r>
            <a:r>
              <a:rPr lang="en-US" altLang="en-US" dirty="0" smtClean="0"/>
              <a:t>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binary search on the index file?       </a:t>
            </a:r>
            <a:r>
              <a:rPr lang="en-US" altLang="en-US" dirty="0" smtClean="0">
                <a:solidFill>
                  <a:srgbClr val="0070C0"/>
                </a:solidFill>
              </a:rPr>
              <a:t>    Ceil(Log</a:t>
            </a:r>
            <a:r>
              <a:rPr lang="en-US" alt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</a:rPr>
              <a:t>442) = 9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Summary of Single-Level Indexes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7" y="1204374"/>
            <a:ext cx="11482163" cy="44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8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Multi-Level Indexes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91552" y="1393165"/>
            <a:ext cx="11256034" cy="401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Since a single-level index is an ordered file, we can create a primary index </a:t>
            </a:r>
            <a:r>
              <a:rPr lang="en-US" altLang="en-US" sz="2400" i="1" dirty="0" smtClean="0"/>
              <a:t>to the index itself</a:t>
            </a:r>
            <a:r>
              <a:rPr lang="en-US" altLang="en-US" sz="2400" dirty="0" smtClean="0"/>
              <a:t>;</a:t>
            </a:r>
          </a:p>
          <a:p>
            <a:pPr lvl="1"/>
            <a:r>
              <a:rPr lang="en-US" altLang="en-US" sz="2200" dirty="0" smtClean="0"/>
              <a:t>The original index file is called the </a:t>
            </a:r>
            <a:r>
              <a:rPr lang="en-US" altLang="en-US" sz="2200" i="1" dirty="0" smtClean="0"/>
              <a:t>first-level index</a:t>
            </a:r>
            <a:r>
              <a:rPr lang="en-US" altLang="en-US" sz="2200" dirty="0" smtClean="0"/>
              <a:t> and the index to the index is called the </a:t>
            </a:r>
            <a:r>
              <a:rPr lang="en-US" altLang="en-US" sz="2200" i="1" dirty="0" smtClean="0"/>
              <a:t>second-level index</a:t>
            </a:r>
            <a:r>
              <a:rPr lang="en-US" altLang="en-US" sz="2200" dirty="0" smtClean="0"/>
              <a:t>.</a:t>
            </a:r>
          </a:p>
          <a:p>
            <a:pPr marL="457200" lvl="1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Can repeat to create a third, fourth, ..., until all entries fit in one disk block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A multi-level index can be created for any type of first-level index (primary, secondary, clustering) as long as the first-level index consists of </a:t>
            </a:r>
            <a:r>
              <a:rPr lang="en-US" altLang="en-US" sz="2400" i="1" dirty="0" smtClean="0"/>
              <a:t>more than one</a:t>
            </a:r>
            <a:r>
              <a:rPr lang="en-US" altLang="en-US" sz="2400" dirty="0" smtClean="0"/>
              <a:t> disk block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1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41" y="2424023"/>
            <a:ext cx="2845280" cy="183804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 two level Primary Index</a:t>
            </a:r>
            <a:endParaRPr lang="en-US" sz="4000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30" y="112462"/>
            <a:ext cx="76493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65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Constructing a Multi-Level Index</a:t>
            </a:r>
            <a:endParaRPr lang="en-US" sz="40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1514845"/>
            <a:ext cx="10897994" cy="387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US" altLang="en-US" dirty="0" smtClean="0"/>
              <a:t>Fan-out (</a:t>
            </a:r>
            <a:r>
              <a:rPr lang="en-US" altLang="en-US" b="1" dirty="0" err="1" smtClean="0"/>
              <a:t>fo</a:t>
            </a:r>
            <a:r>
              <a:rPr lang="en-US" altLang="en-US" dirty="0" smtClean="0"/>
              <a:t>) factor </a:t>
            </a:r>
            <a:r>
              <a:rPr lang="en-US" altLang="en-US" dirty="0" smtClean="0">
                <a:sym typeface="Wingdings" panose="05000000000000000000" pitchFamily="2" charset="2"/>
              </a:rPr>
              <a:t> index blocking factor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Divides the search space into n-ways (n == fan-out factor) 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Now searching in a multi-level index takes </a:t>
            </a:r>
            <a:r>
              <a:rPr lang="en-US" altLang="en-US" dirty="0" err="1" smtClean="0"/>
              <a:t>Log</a:t>
            </a:r>
            <a:r>
              <a:rPr lang="en-US" altLang="en-US" baseline="-25000" dirty="0" err="1" smtClean="0"/>
              <a:t>fo</a:t>
            </a:r>
            <a:r>
              <a:rPr lang="en-US" altLang="en-US" dirty="0" err="1" smtClean="0"/>
              <a:t>indexblocks</a:t>
            </a:r>
            <a:r>
              <a:rPr lang="en-US" altLang="en-US" dirty="0" smtClean="0"/>
              <a:t>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Significantly smaller than the cost of binary search. </a:t>
            </a:r>
            <a:endParaRPr lang="en-US" alt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Constructing a Multi-Level Index</a:t>
            </a:r>
            <a:endParaRPr lang="en-US" sz="40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1514845"/>
            <a:ext cx="10897994" cy="501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US" altLang="en-US" dirty="0" smtClean="0"/>
              <a:t>If the first level contains r1 entries. </a:t>
            </a:r>
          </a:p>
          <a:p>
            <a:pPr lvl="1">
              <a:spcAft>
                <a:spcPts val="1200"/>
              </a:spcAft>
            </a:pPr>
            <a:r>
              <a:rPr lang="en-US" altLang="en-US" dirty="0" err="1" smtClean="0"/>
              <a:t>Fanout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fo</a:t>
            </a:r>
            <a:r>
              <a:rPr lang="en-US" altLang="en-US" dirty="0" smtClean="0"/>
              <a:t> = index blocking factor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First needs  Ceil(r1/</a:t>
            </a:r>
            <a:r>
              <a:rPr lang="en-US" altLang="en-US" b="1" dirty="0" err="1" smtClean="0"/>
              <a:t>fo</a:t>
            </a:r>
            <a:r>
              <a:rPr lang="en-US" altLang="en-US" dirty="0" smtClean="0"/>
              <a:t>)  blocks.</a:t>
            </a:r>
          </a:p>
          <a:p>
            <a:pPr lvl="1">
              <a:spcAft>
                <a:spcPts val="1200"/>
              </a:spcAft>
            </a:pPr>
            <a:r>
              <a:rPr lang="en-US" altLang="en-US" b="1" dirty="0" smtClean="0"/>
              <a:t>#index entries for second level r2 </a:t>
            </a:r>
            <a:r>
              <a:rPr lang="en-US" altLang="en-US" dirty="0" smtClean="0"/>
              <a:t>= Ceil(r1/</a:t>
            </a:r>
            <a:r>
              <a:rPr lang="en-US" altLang="en-US" b="1" dirty="0" err="1" smtClean="0"/>
              <a:t>fo</a:t>
            </a:r>
            <a:r>
              <a:rPr lang="en-US" altLang="en-US" dirty="0"/>
              <a:t>)</a:t>
            </a:r>
            <a:endParaRPr lang="en-US" altLang="en-US" dirty="0" smtClean="0"/>
          </a:p>
          <a:p>
            <a:pPr lvl="1">
              <a:spcAft>
                <a:spcPts val="1200"/>
              </a:spcAft>
            </a:pPr>
            <a:r>
              <a:rPr lang="en-US" altLang="en-US" b="1" dirty="0" smtClean="0"/>
              <a:t>#index entries for third level r3 = </a:t>
            </a:r>
            <a:r>
              <a:rPr lang="en-US" altLang="en-US" dirty="0" smtClean="0"/>
              <a:t>Ceil(r2/</a:t>
            </a:r>
            <a:r>
              <a:rPr lang="en-US" altLang="en-US" b="1" dirty="0" err="1" smtClean="0"/>
              <a:t>fo</a:t>
            </a:r>
            <a:r>
              <a:rPr lang="en-US" altLang="en-US" dirty="0" smtClean="0"/>
              <a:t>)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…….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solidFill>
                  <a:srgbClr val="0070C0"/>
                </a:solidFill>
              </a:rPr>
              <a:t>Continues until all the entries of the index level not fit in a block.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solidFill>
                  <a:srgbClr val="0070C0"/>
                </a:solidFill>
              </a:rPr>
              <a:t>Approximately #levels = Ceil(Log</a:t>
            </a:r>
            <a:r>
              <a:rPr lang="en-US" altLang="en-US" baseline="-25000" dirty="0" smtClean="0">
                <a:solidFill>
                  <a:srgbClr val="0070C0"/>
                </a:solidFill>
              </a:rPr>
              <a:t>fo</a:t>
            </a:r>
            <a:r>
              <a:rPr lang="en-US" altLang="en-US" dirty="0" smtClean="0">
                <a:solidFill>
                  <a:srgbClr val="0070C0"/>
                </a:solidFill>
              </a:rPr>
              <a:t>r1)</a:t>
            </a:r>
          </a:p>
        </p:txBody>
      </p:sp>
    </p:spTree>
    <p:extLst>
      <p:ext uri="{BB962C8B-B14F-4D97-AF65-F5344CB8AC3E}">
        <p14:creationId xmlns:p14="http://schemas.microsoft.com/office/powerpoint/2010/main" val="6092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Indexes as Access Paths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949396" y="1354540"/>
            <a:ext cx="10746735" cy="342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 smtClean="0"/>
              <a:t>The index is usually specified on one field of the file (although it could be specified on several fields)</a:t>
            </a:r>
          </a:p>
          <a:p>
            <a:pPr>
              <a:spcAft>
                <a:spcPts val="1200"/>
              </a:spcAft>
            </a:pPr>
            <a:r>
              <a:rPr lang="en-US" altLang="en-US" sz="2600" dirty="0" smtClean="0"/>
              <a:t>One form of an index is a file of entries &lt;</a:t>
            </a:r>
            <a:r>
              <a:rPr lang="en-US" altLang="en-US" sz="2600" b="1" dirty="0" smtClean="0"/>
              <a:t>indexing</a:t>
            </a:r>
            <a:r>
              <a:rPr lang="en-US" altLang="en-US" sz="2600" dirty="0" smtClean="0"/>
              <a:t> </a:t>
            </a:r>
            <a:r>
              <a:rPr lang="en-US" altLang="en-US" sz="2600" b="1" dirty="0" smtClean="0"/>
              <a:t>field value, pointer to record&gt;</a:t>
            </a:r>
            <a:r>
              <a:rPr lang="en-US" altLang="en-US" sz="2600" dirty="0" smtClean="0"/>
              <a:t>, which is ordered by field value</a:t>
            </a:r>
          </a:p>
          <a:p>
            <a:pPr>
              <a:spcAft>
                <a:spcPts val="1200"/>
              </a:spcAft>
            </a:pPr>
            <a:r>
              <a:rPr lang="en-US" altLang="en-US" sz="2600" dirty="0" smtClean="0"/>
              <a:t>The index is called an access path on the field.</a:t>
            </a:r>
          </a:p>
          <a:p>
            <a:pPr>
              <a:spcAft>
                <a:spcPts val="1200"/>
              </a:spcAft>
            </a:pPr>
            <a:r>
              <a:rPr lang="en-US" altLang="en-US" sz="2600" dirty="0" smtClean="0"/>
              <a:t>The index file is always ordered on the “indexing field value”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586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Pop Question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19641" y="1273305"/>
            <a:ext cx="11540706" cy="534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600" dirty="0" smtClean="0"/>
              <a:t>We have an ordered file with r = 30000 records stored on a disk with block size B = 1024 bytes. File records are of fixed size and are </a:t>
            </a:r>
            <a:r>
              <a:rPr lang="en-US" altLang="en-US" sz="2600" dirty="0" err="1" smtClean="0"/>
              <a:t>unspanned</a:t>
            </a:r>
            <a:r>
              <a:rPr lang="en-US" altLang="en-US" sz="2600" dirty="0" smtClean="0"/>
              <a:t>, with record length R = 100 bytes. </a:t>
            </a:r>
            <a:endParaRPr lang="en-US" altLang="en-US" dirty="0" smtClean="0"/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What is the blocking factor of the file?     ---- 10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needed for the file</a:t>
            </a:r>
            <a:r>
              <a:rPr lang="en-US" altLang="en-US" dirty="0" smtClean="0">
                <a:solidFill>
                  <a:srgbClr val="0070C0"/>
                </a:solidFill>
              </a:rPr>
              <a:t>?     --- 3000 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search on the non-ordering key?           </a:t>
            </a:r>
            <a:r>
              <a:rPr lang="en-US" altLang="en-US" dirty="0" smtClean="0">
                <a:solidFill>
                  <a:srgbClr val="0070C0"/>
                </a:solidFill>
              </a:rPr>
              <a:t>b/2  = 3000/2 = 1500</a:t>
            </a:r>
            <a:r>
              <a:rPr lang="en-US" altLang="en-US" dirty="0" smtClean="0"/>
              <a:t>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Index field = 9 bytes. Block pointer = 6 bytes. Blocking factor of the a secondary index?                               </a:t>
            </a:r>
            <a:r>
              <a:rPr lang="en-US" altLang="en-US" dirty="0" smtClean="0">
                <a:solidFill>
                  <a:srgbClr val="0070C0"/>
                </a:solidFill>
              </a:rPr>
              <a:t>Will still be the same Floor(1024/15)</a:t>
            </a:r>
            <a:r>
              <a:rPr lang="en-US" altLang="en-US" dirty="0" smtClean="0"/>
              <a:t>             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for the index file?    		</a:t>
            </a:r>
            <a:r>
              <a:rPr lang="en-US" altLang="en-US" dirty="0" smtClean="0">
                <a:solidFill>
                  <a:srgbClr val="0070C0"/>
                </a:solidFill>
              </a:rPr>
              <a:t>Ceil(30000/68) = 442</a:t>
            </a:r>
            <a:r>
              <a:rPr lang="en-US" altLang="en-US" dirty="0" smtClean="0"/>
              <a:t>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b="1" dirty="0" smtClean="0">
                <a:solidFill>
                  <a:srgbClr val="FF0000"/>
                </a:solidFill>
              </a:rPr>
              <a:t>How many levels for a multi-level index? 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2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Dynamic Multi-level Indexing</a:t>
            </a:r>
            <a:endParaRPr lang="en-US" sz="4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9" y="1444924"/>
            <a:ext cx="11588151" cy="423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8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B+ -Tree</a:t>
            </a:r>
            <a:endParaRPr lang="en-US" sz="4200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07775" y="1456216"/>
            <a:ext cx="10632776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The index file is organized as a B+ tree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Height-balanced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Nodes are blocks of index keys and pointers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Order P: Max # of pointers fits in a node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Nodes are at least 50% full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Support efficient updates</a:t>
            </a:r>
          </a:p>
        </p:txBody>
      </p:sp>
    </p:spTree>
    <p:extLst>
      <p:ext uri="{BB962C8B-B14F-4D97-AF65-F5344CB8AC3E}">
        <p14:creationId xmlns:p14="http://schemas.microsoft.com/office/powerpoint/2010/main" val="17898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B+ -Tree</a:t>
            </a:r>
            <a:endParaRPr lang="en-US" sz="4200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2644" y="839788"/>
            <a:ext cx="144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P = 4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78856" y="1485901"/>
            <a:ext cx="8091490" cy="3230567"/>
            <a:chOff x="263" y="1442"/>
            <a:chExt cx="5097" cy="203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-5400000">
              <a:off x="2669" y="1237"/>
              <a:ext cx="354" cy="7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-5400000">
              <a:off x="4133" y="1737"/>
              <a:ext cx="354" cy="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120</a:t>
              </a:r>
            </a:p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150</a:t>
              </a:r>
            </a:p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180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rot="-5400000">
              <a:off x="1390" y="1776"/>
              <a:ext cx="354" cy="8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1728" y="1632"/>
              <a:ext cx="88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055" y="1586"/>
              <a:ext cx="746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 rot="-5400000">
              <a:off x="472" y="2577"/>
              <a:ext cx="354" cy="7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ahoma" panose="020B0604030504040204" pitchFamily="34" charset="0"/>
                </a:rPr>
                <a:t>3</a:t>
              </a:r>
            </a:p>
            <a:p>
              <a:pPr algn="ctr" eaLnBrk="1" hangingPunct="1"/>
              <a:r>
                <a:rPr lang="en-US" altLang="en-US" dirty="0">
                  <a:latin typeface="Tahoma" panose="020B0604030504040204" pitchFamily="34" charset="0"/>
                </a:rPr>
                <a:t>5</a:t>
              </a: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30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 rot="-5400000">
              <a:off x="1391" y="2658"/>
              <a:ext cx="354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31</a:t>
              </a:r>
              <a:endParaRPr lang="en-US" altLang="en-US" dirty="0">
                <a:latin typeface="Tahoma" panose="020B0604030504040204" pitchFamily="34" charset="0"/>
              </a:endParaRP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35</a:t>
              </a: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100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 rot="-5400000">
              <a:off x="2178" y="2629"/>
              <a:ext cx="354" cy="6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101</a:t>
              </a: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110</a:t>
              </a: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120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-5400000">
              <a:off x="3111" y="2590"/>
              <a:ext cx="354" cy="7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122</a:t>
              </a:r>
              <a:endParaRPr lang="en-US" altLang="en-US" dirty="0">
                <a:latin typeface="Tahoma" panose="020B0604030504040204" pitchFamily="34" charset="0"/>
              </a:endParaRP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130</a:t>
              </a: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150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-5400000">
              <a:off x="3988" y="2648"/>
              <a:ext cx="354" cy="6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151</a:t>
              </a:r>
              <a:endParaRPr lang="en-US" altLang="en-US" dirty="0">
                <a:latin typeface="Tahoma" panose="020B0604030504040204" pitchFamily="34" charset="0"/>
              </a:endParaRPr>
            </a:p>
            <a:p>
              <a:pPr algn="ctr" eaLnBrk="1" hangingPunct="1"/>
              <a:r>
                <a:rPr lang="en-US" altLang="en-US" dirty="0">
                  <a:latin typeface="Tahoma" panose="020B0604030504040204" pitchFamily="34" charset="0"/>
                </a:rPr>
                <a:t>156</a:t>
              </a:r>
            </a:p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180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 rot="-5400000">
              <a:off x="4811" y="2598"/>
              <a:ext cx="354" cy="7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Tahoma" panose="020B0604030504040204" pitchFamily="34" charset="0"/>
                </a:rPr>
                <a:t>182</a:t>
              </a:r>
              <a:endParaRPr lang="en-US" altLang="en-US" dirty="0">
                <a:latin typeface="Tahoma" panose="020B0604030504040204" pitchFamily="34" charset="0"/>
              </a:endParaRPr>
            </a:p>
            <a:p>
              <a:pPr algn="ctr" eaLnBrk="1" hangingPunct="1"/>
              <a:r>
                <a:rPr lang="en-US" altLang="en-US" dirty="0">
                  <a:latin typeface="Tahoma" panose="020B0604030504040204" pitchFamily="34" charset="0"/>
                </a:rPr>
                <a:t>200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874" y="2232"/>
              <a:ext cx="491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1546" y="2223"/>
              <a:ext cx="173" cy="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664" y="2132"/>
              <a:ext cx="128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455" y="2168"/>
              <a:ext cx="737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4273" y="2195"/>
              <a:ext cx="164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646" y="2177"/>
              <a:ext cx="173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92" y="3068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652" y="3073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879" y="3091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424" y="310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133" y="3128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693" y="3105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356" y="3133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561" y="31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152" y="31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94" y="3134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3926" y="3157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4167" y="3162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4400" y="3168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869" y="3118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5083" y="3114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056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1872" y="29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688" y="29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3696" y="29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4512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278856" y="4610100"/>
            <a:ext cx="8013700" cy="1219200"/>
            <a:chOff x="184" y="3072"/>
            <a:chExt cx="5048" cy="76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4" y="3072"/>
              <a:ext cx="5048" cy="472"/>
            </a:xfrm>
            <a:custGeom>
              <a:avLst/>
              <a:gdLst>
                <a:gd name="T0" fmla="*/ 104 w 5048"/>
                <a:gd name="T1" fmla="*/ 0 h 472"/>
                <a:gd name="T2" fmla="*/ 344 w 5048"/>
                <a:gd name="T3" fmla="*/ 192 h 472"/>
                <a:gd name="T4" fmla="*/ 2168 w 5048"/>
                <a:gd name="T5" fmla="*/ 192 h 472"/>
                <a:gd name="T6" fmla="*/ 2600 w 5048"/>
                <a:gd name="T7" fmla="*/ 432 h 472"/>
                <a:gd name="T8" fmla="*/ 2552 w 5048"/>
                <a:gd name="T9" fmla="*/ 432 h 472"/>
                <a:gd name="T10" fmla="*/ 2744 w 5048"/>
                <a:gd name="T11" fmla="*/ 240 h 472"/>
                <a:gd name="T12" fmla="*/ 4472 w 5048"/>
                <a:gd name="T13" fmla="*/ 288 h 472"/>
                <a:gd name="T14" fmla="*/ 5048 w 5048"/>
                <a:gd name="T15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8" h="472">
                  <a:moveTo>
                    <a:pt x="104" y="0"/>
                  </a:moveTo>
                  <a:cubicBezTo>
                    <a:pt x="52" y="80"/>
                    <a:pt x="0" y="160"/>
                    <a:pt x="344" y="192"/>
                  </a:cubicBezTo>
                  <a:cubicBezTo>
                    <a:pt x="688" y="224"/>
                    <a:pt x="1792" y="152"/>
                    <a:pt x="2168" y="192"/>
                  </a:cubicBezTo>
                  <a:cubicBezTo>
                    <a:pt x="2544" y="232"/>
                    <a:pt x="2536" y="392"/>
                    <a:pt x="2600" y="432"/>
                  </a:cubicBezTo>
                  <a:cubicBezTo>
                    <a:pt x="2664" y="472"/>
                    <a:pt x="2528" y="464"/>
                    <a:pt x="2552" y="432"/>
                  </a:cubicBezTo>
                  <a:cubicBezTo>
                    <a:pt x="2576" y="400"/>
                    <a:pt x="2424" y="264"/>
                    <a:pt x="2744" y="240"/>
                  </a:cubicBezTo>
                  <a:cubicBezTo>
                    <a:pt x="3064" y="216"/>
                    <a:pt x="4088" y="320"/>
                    <a:pt x="4472" y="288"/>
                  </a:cubicBezTo>
                  <a:cubicBezTo>
                    <a:pt x="4856" y="256"/>
                    <a:pt x="4952" y="88"/>
                    <a:pt x="5048" y="4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536" y="3552"/>
              <a:ext cx="2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b="1">
                  <a:latin typeface="Helvetica" panose="020B0604020202020204" pitchFamily="34" charset="0"/>
                </a:rPr>
                <a:t>Point to data records/blocks</a:t>
              </a:r>
            </a:p>
          </p:txBody>
        </p:sp>
      </p:grp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2070537" y="1438508"/>
            <a:ext cx="979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latin typeface="Helvetica" panose="020B0604020202020204" pitchFamily="34" charset="0"/>
              </a:rPr>
              <a:t>Index</a:t>
            </a:r>
          </a:p>
          <a:p>
            <a:r>
              <a:rPr lang="en-US" altLang="en-US" b="1" dirty="0">
                <a:latin typeface="Helvetica" panose="020B0604020202020204" pitchFamily="34" charset="0"/>
              </a:rPr>
              <a:t>file</a:t>
            </a:r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1790424" y="1092997"/>
            <a:ext cx="3638153" cy="2693195"/>
          </a:xfrm>
          <a:custGeom>
            <a:avLst/>
            <a:gdLst>
              <a:gd name="T0" fmla="*/ 1352 w 1352"/>
              <a:gd name="T1" fmla="*/ 8 h 1784"/>
              <a:gd name="T2" fmla="*/ 1160 w 1352"/>
              <a:gd name="T3" fmla="*/ 104 h 1784"/>
              <a:gd name="T4" fmla="*/ 776 w 1352"/>
              <a:gd name="T5" fmla="*/ 632 h 1784"/>
              <a:gd name="T6" fmla="*/ 536 w 1352"/>
              <a:gd name="T7" fmla="*/ 680 h 1784"/>
              <a:gd name="T8" fmla="*/ 680 w 1352"/>
              <a:gd name="T9" fmla="*/ 728 h 1784"/>
              <a:gd name="T10" fmla="*/ 152 w 1352"/>
              <a:gd name="T11" fmla="*/ 1256 h 1784"/>
              <a:gd name="T12" fmla="*/ 8 w 1352"/>
              <a:gd name="T13" fmla="*/ 1592 h 1784"/>
              <a:gd name="T14" fmla="*/ 104 w 1352"/>
              <a:gd name="T15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2" h="1784">
                <a:moveTo>
                  <a:pt x="1352" y="8"/>
                </a:moveTo>
                <a:cubicBezTo>
                  <a:pt x="1304" y="4"/>
                  <a:pt x="1256" y="0"/>
                  <a:pt x="1160" y="104"/>
                </a:cubicBezTo>
                <a:cubicBezTo>
                  <a:pt x="1064" y="208"/>
                  <a:pt x="880" y="536"/>
                  <a:pt x="776" y="632"/>
                </a:cubicBezTo>
                <a:cubicBezTo>
                  <a:pt x="672" y="728"/>
                  <a:pt x="552" y="664"/>
                  <a:pt x="536" y="680"/>
                </a:cubicBezTo>
                <a:cubicBezTo>
                  <a:pt x="520" y="696"/>
                  <a:pt x="744" y="632"/>
                  <a:pt x="680" y="728"/>
                </a:cubicBezTo>
                <a:cubicBezTo>
                  <a:pt x="616" y="824"/>
                  <a:pt x="264" y="1112"/>
                  <a:pt x="152" y="1256"/>
                </a:cubicBezTo>
                <a:cubicBezTo>
                  <a:pt x="40" y="1400"/>
                  <a:pt x="16" y="1504"/>
                  <a:pt x="8" y="1592"/>
                </a:cubicBezTo>
                <a:cubicBezTo>
                  <a:pt x="0" y="1680"/>
                  <a:pt x="88" y="1752"/>
                  <a:pt x="104" y="178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5" name="Rectangle 134"/>
          <p:cNvSpPr>
            <a:spLocks noGrp="1" noChangeArrowheads="1"/>
          </p:cNvSpPr>
          <p:nvPr/>
        </p:nvSpPr>
        <p:spPr bwMode="auto">
          <a:xfrm>
            <a:off x="832644" y="6231933"/>
            <a:ext cx="81589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Dr</a:t>
            </a:r>
            <a:r>
              <a:rPr lang="en-US" altLang="en-US" sz="1600" dirty="0" smtClean="0">
                <a:solidFill>
                  <a:schemeClr val="tx1"/>
                </a:solidFill>
              </a:rPr>
              <a:t> John Ortiz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B+ -Tree- Internal nodes</a:t>
            </a:r>
            <a:endParaRPr lang="en-US" sz="4200" dirty="0"/>
          </a:p>
        </p:txBody>
      </p:sp>
      <p:sp>
        <p:nvSpPr>
          <p:cNvPr id="135" name="Rectangle 134"/>
          <p:cNvSpPr>
            <a:spLocks noGrp="1" noChangeArrowheads="1"/>
          </p:cNvSpPr>
          <p:nvPr/>
        </p:nvSpPr>
        <p:spPr bwMode="auto">
          <a:xfrm>
            <a:off x="832644" y="6231933"/>
            <a:ext cx="81589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Dr</a:t>
            </a:r>
            <a:r>
              <a:rPr lang="en-US" altLang="en-US" sz="1600" dirty="0" smtClean="0">
                <a:solidFill>
                  <a:schemeClr val="tx1"/>
                </a:solidFill>
              </a:rPr>
              <a:t> John Ortiz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/>
        </p:nvSpPr>
        <p:spPr bwMode="auto">
          <a:xfrm>
            <a:off x="1892779" y="3281487"/>
            <a:ext cx="8458200" cy="302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The root must have k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lang="en-US" altLang="en-US" dirty="0">
                <a:solidFill>
                  <a:schemeClr val="tx1"/>
                </a:solidFill>
              </a:rPr>
              <a:t> 2 pointers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Others must have k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P/2 pointers, where P is the order of the B+ 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tree</a:t>
            </a:r>
          </a:p>
          <a:p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Root is an exception.</a:t>
            </a: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Must have k keys and k+1 pointers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Keys are sorted</a:t>
            </a:r>
          </a:p>
        </p:txBody>
      </p: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2247900" y="1234281"/>
            <a:ext cx="7894638" cy="1738313"/>
            <a:chOff x="432" y="768"/>
            <a:chExt cx="4973" cy="1095"/>
          </a:xfrm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12" y="768"/>
              <a:ext cx="364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1296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2064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2400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2784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3264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3792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4176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1680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4320" y="1536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key &gt;= 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k</a:t>
              </a:r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 flipH="1">
              <a:off x="624" y="1056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2640" y="110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368" y="10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1488" y="153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912" y="76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p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1296" y="768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2112" y="768"/>
              <a:ext cx="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2448" y="768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p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2784" y="768"/>
              <a:ext cx="4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i+1</a:t>
              </a: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4176" y="76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p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k</a:t>
              </a:r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1680" y="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…</a:t>
              </a:r>
              <a:endParaRPr lang="en-US" altLang="en-US" sz="2800" b="1" baseline="-25000">
                <a:latin typeface="Helvetica" panose="020B0604020202020204" pitchFamily="34" charset="0"/>
              </a:endParaRPr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360" y="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…</a:t>
              </a:r>
              <a:endParaRPr lang="en-US" altLang="en-US" sz="2800" b="1" baseline="-25000">
                <a:latin typeface="Helvetica" panose="020B0604020202020204" pitchFamily="34" charset="0"/>
              </a:endParaRP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3840" y="768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k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1968" y="1536"/>
              <a:ext cx="1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i</a:t>
              </a:r>
              <a:r>
                <a:rPr lang="en-US" altLang="en-US" sz="2800" b="1">
                  <a:latin typeface="Helvetica" panose="020B0604020202020204" pitchFamily="34" charset="0"/>
                </a:rPr>
                <a:t> &lt;</a:t>
              </a:r>
              <a:r>
                <a:rPr lang="en-US" altLang="en-US" sz="2800" b="1">
                  <a:latin typeface="Helvetica" panose="020B0604020202020204" pitchFamily="34" charset="0"/>
                  <a:sym typeface="Symbol" panose="05050102010706020507" pitchFamily="18" charset="2"/>
                </a:rPr>
                <a:t>=</a:t>
              </a:r>
              <a:r>
                <a:rPr lang="en-US" altLang="en-US" sz="2800" b="1">
                  <a:latin typeface="Helvetica" panose="020B0604020202020204" pitchFamily="34" charset="0"/>
                </a:rPr>
                <a:t> key &lt; 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i+1</a:t>
              </a: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648" y="148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432" y="1536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key &lt; a</a:t>
              </a:r>
              <a:r>
                <a:rPr lang="en-US" altLang="en-US" sz="2800" b="1" baseline="-25000">
                  <a:latin typeface="Helvetica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15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B+ -Tree- Leaf nodes</a:t>
            </a:r>
            <a:endParaRPr lang="en-US" sz="4200" dirty="0"/>
          </a:p>
        </p:txBody>
      </p:sp>
      <p:sp>
        <p:nvSpPr>
          <p:cNvPr id="135" name="Rectangle 134"/>
          <p:cNvSpPr>
            <a:spLocks noGrp="1" noChangeArrowheads="1"/>
          </p:cNvSpPr>
          <p:nvPr/>
        </p:nvSpPr>
        <p:spPr bwMode="auto">
          <a:xfrm>
            <a:off x="838199" y="6404994"/>
            <a:ext cx="81589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Dr</a:t>
            </a:r>
            <a:r>
              <a:rPr lang="en-US" altLang="en-US" sz="1600" dirty="0" smtClean="0">
                <a:solidFill>
                  <a:schemeClr val="tx1"/>
                </a:solidFill>
              </a:rPr>
              <a:t> John Ortiz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>
                <a:spLocks noGrp="1" noChangeArrowheads="1"/>
              </p:cNvSpPr>
              <p:nvPr/>
            </p:nvSpPr>
            <p:spPr bwMode="auto">
              <a:xfrm>
                <a:off x="1858273" y="2986585"/>
                <a:ext cx="8458200" cy="3453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 2" panose="05020102010507070707" pitchFamily="18" charset="2"/>
                  <a:buChar char="®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 2" panose="05020102010507070707" pitchFamily="18" charset="2"/>
                  <a:buChar char="æ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 2" panose="05020102010507070707" pitchFamily="18" charset="2"/>
                  <a:buChar char="ò"/>
                  <a:defRPr sz="2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Ö"/>
                  <a:defRPr sz="24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All external nodes are at the same level.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Must have k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P/2 keys, unless it is the only node in the tree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P-1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Keys are sorted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Has a (block pointer) to next leaf node (other pointers can be block or record pointers)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8273" y="2986585"/>
                <a:ext cx="8458200" cy="3453253"/>
              </a:xfrm>
              <a:prstGeom prst="rect">
                <a:avLst/>
              </a:prstGeom>
              <a:blipFill rotWithShape="0">
                <a:blip r:embed="rId2"/>
                <a:stretch>
                  <a:fillRect l="-1154" t="-1943" r="-1226" b="-40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400300" y="1173162"/>
            <a:ext cx="7734300" cy="1509713"/>
            <a:chOff x="528" y="1008"/>
            <a:chExt cx="4872" cy="951"/>
          </a:xfrm>
        </p:grpSpPr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224" y="1344"/>
              <a:ext cx="11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to next </a:t>
              </a:r>
            </a:p>
            <a:p>
              <a:r>
                <a:rPr lang="en-US" altLang="en-US" sz="2800" b="1">
                  <a:latin typeface="Helvetica" panose="020B0604020202020204" pitchFamily="34" charset="0"/>
                </a:rPr>
                <a:t>Leaf node</a:t>
              </a:r>
              <a:endParaRPr lang="en-US" altLang="en-US" sz="2800" b="1" baseline="-25000">
                <a:latin typeface="Helvetica" panose="020B0604020202020204" pitchFamily="34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1392" y="1632"/>
              <a:ext cx="17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800" b="1">
                  <a:latin typeface="Helvetica" panose="020B0604020202020204" pitchFamily="34" charset="0"/>
                </a:rPr>
                <a:t>to data records</a:t>
              </a:r>
              <a:endParaRPr lang="en-US" altLang="en-US" sz="2800" b="1" baseline="-25000">
                <a:latin typeface="Helvetica" panose="020B0604020202020204" pitchFamily="34" charset="0"/>
              </a:endParaRP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528" y="1008"/>
              <a:ext cx="3888" cy="672"/>
              <a:chOff x="912" y="768"/>
              <a:chExt cx="3888" cy="672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364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Line 6"/>
              <p:cNvSpPr>
                <a:spLocks noChangeShapeType="1"/>
              </p:cNvSpPr>
              <p:nvPr/>
            </p:nvSpPr>
            <p:spPr bwMode="auto">
              <a:xfrm>
                <a:off x="1296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>
                <a:off x="2064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>
                <a:off x="2448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>
                <a:off x="2784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3408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>
                <a:off x="1680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>
                <a:off x="2640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Line 1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912" y="768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>
                    <a:latin typeface="Helvetica" panose="020B0604020202020204" pitchFamily="34" charset="0"/>
                  </a:rPr>
                  <a:t>a</a:t>
                </a:r>
                <a:r>
                  <a:rPr lang="en-US" altLang="en-US" sz="2800" b="1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78" name="Text Box 21"/>
              <p:cNvSpPr txBox="1">
                <a:spLocks noChangeArrowheads="1"/>
              </p:cNvSpPr>
              <p:nvPr/>
            </p:nvSpPr>
            <p:spPr bwMode="auto">
              <a:xfrm>
                <a:off x="1296" y="768"/>
                <a:ext cx="42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 dirty="0" smtClean="0">
                    <a:latin typeface="Helvetica" panose="020B0604020202020204" pitchFamily="34" charset="0"/>
                  </a:rPr>
                  <a:t>pr</a:t>
                </a:r>
                <a:r>
                  <a:rPr lang="en-US" altLang="en-US" sz="2800" b="1" baseline="-25000" dirty="0" smtClean="0">
                    <a:latin typeface="Helvetica" panose="020B0604020202020204" pitchFamily="34" charset="0"/>
                  </a:rPr>
                  <a:t>1</a:t>
                </a:r>
                <a:endParaRPr lang="en-US" altLang="en-US" sz="2800" b="1" baseline="-2500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79" name="Text Box 22"/>
              <p:cNvSpPr txBox="1">
                <a:spLocks noChangeArrowheads="1"/>
              </p:cNvSpPr>
              <p:nvPr/>
            </p:nvSpPr>
            <p:spPr bwMode="auto">
              <a:xfrm>
                <a:off x="2112" y="768"/>
                <a:ext cx="2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>
                    <a:latin typeface="Helvetica" panose="020B0604020202020204" pitchFamily="34" charset="0"/>
                  </a:rPr>
                  <a:t>a</a:t>
                </a:r>
                <a:r>
                  <a:rPr lang="en-US" altLang="en-US" sz="2800" b="1" baseline="-25000">
                    <a:latin typeface="Helvetica" panose="020B0604020202020204" pitchFamily="34" charset="0"/>
                  </a:rPr>
                  <a:t>i</a:t>
                </a:r>
              </a:p>
            </p:txBody>
          </p:sp>
          <p:sp>
            <p:nvSpPr>
              <p:cNvPr id="80" name="Text Box 23"/>
              <p:cNvSpPr txBox="1">
                <a:spLocks noChangeArrowheads="1"/>
              </p:cNvSpPr>
              <p:nvPr/>
            </p:nvSpPr>
            <p:spPr bwMode="auto">
              <a:xfrm>
                <a:off x="2448" y="768"/>
                <a:ext cx="3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 dirty="0" err="1" smtClean="0">
                    <a:latin typeface="Helvetica" panose="020B0604020202020204" pitchFamily="34" charset="0"/>
                  </a:rPr>
                  <a:t>pr</a:t>
                </a:r>
                <a:r>
                  <a:rPr lang="en-US" altLang="en-US" sz="2800" b="1" baseline="-25000" dirty="0" err="1" smtClean="0">
                    <a:latin typeface="Helvetica" panose="020B0604020202020204" pitchFamily="34" charset="0"/>
                  </a:rPr>
                  <a:t>i</a:t>
                </a:r>
                <a:endParaRPr lang="en-US" altLang="en-US" sz="2800" b="1" baseline="-2500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218" y="768"/>
                <a:ext cx="317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 baseline="-25000" dirty="0" smtClean="0">
                    <a:latin typeface="Helvetica" panose="020B0604020202020204" pitchFamily="34" charset="0"/>
                  </a:rPr>
                  <a:t>NL</a:t>
                </a:r>
                <a:endParaRPr lang="en-US" altLang="en-US" sz="2800" b="1" baseline="-2500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82" name="Text Box 25"/>
              <p:cNvSpPr txBox="1">
                <a:spLocks noChangeArrowheads="1"/>
              </p:cNvSpPr>
              <p:nvPr/>
            </p:nvSpPr>
            <p:spPr bwMode="auto">
              <a:xfrm>
                <a:off x="3792" y="768"/>
                <a:ext cx="42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 dirty="0" err="1" smtClean="0">
                    <a:latin typeface="Helvetica" panose="020B0604020202020204" pitchFamily="34" charset="0"/>
                  </a:rPr>
                  <a:t>pr</a:t>
                </a:r>
                <a:r>
                  <a:rPr lang="en-US" altLang="en-US" sz="2800" b="1" baseline="-25000" dirty="0" err="1" smtClean="0">
                    <a:latin typeface="Helvetica" panose="020B0604020202020204" pitchFamily="34" charset="0"/>
                  </a:rPr>
                  <a:t>k</a:t>
                </a:r>
                <a:endParaRPr lang="en-US" altLang="en-US" sz="2800" b="1" baseline="-2500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83" name="Text Box 26"/>
              <p:cNvSpPr txBox="1">
                <a:spLocks noChangeArrowheads="1"/>
              </p:cNvSpPr>
              <p:nvPr/>
            </p:nvSpPr>
            <p:spPr bwMode="auto">
              <a:xfrm>
                <a:off x="1680" y="76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>
                    <a:latin typeface="Helvetica" panose="020B0604020202020204" pitchFamily="34" charset="0"/>
                  </a:rPr>
                  <a:t>…</a:t>
                </a:r>
                <a:endParaRPr lang="en-US" altLang="en-US" sz="2800" b="1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84" name="Text Box 27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>
                    <a:latin typeface="Helvetica" panose="020B0604020202020204" pitchFamily="34" charset="0"/>
                  </a:rPr>
                  <a:t>…</a:t>
                </a:r>
                <a:endParaRPr lang="en-US" altLang="en-US" sz="2800" b="1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85" name="Text Box 28"/>
              <p:cNvSpPr txBox="1">
                <a:spLocks noChangeArrowheads="1"/>
              </p:cNvSpPr>
              <p:nvPr/>
            </p:nvSpPr>
            <p:spPr bwMode="auto">
              <a:xfrm>
                <a:off x="3456" y="768"/>
                <a:ext cx="3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b="1">
                    <a:latin typeface="Helvetica" panose="020B0604020202020204" pitchFamily="34" charset="0"/>
                  </a:rPr>
                  <a:t>a</a:t>
                </a:r>
                <a:r>
                  <a:rPr lang="en-US" altLang="en-US" sz="2800" b="1" baseline="-25000">
                    <a:latin typeface="Helvetica" panose="020B0604020202020204" pitchFamily="34" charset="0"/>
                  </a:rPr>
                  <a:t>k</a:t>
                </a:r>
              </a:p>
            </p:txBody>
          </p:sp>
          <p:sp>
            <p:nvSpPr>
              <p:cNvPr id="86" name="Line 33"/>
              <p:cNvSpPr>
                <a:spLocks noChangeShapeType="1"/>
              </p:cNvSpPr>
              <p:nvPr/>
            </p:nvSpPr>
            <p:spPr bwMode="auto">
              <a:xfrm flipH="1">
                <a:off x="3936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7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A B+ -Tree Node</a:t>
            </a:r>
            <a:endParaRPr lang="en-US" sz="4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37" y="720306"/>
            <a:ext cx="10046598" cy="613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3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Searching in B+ -Tree</a:t>
            </a:r>
            <a:endParaRPr lang="en-US" sz="42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043795" y="1315528"/>
            <a:ext cx="109986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Searching just like in a binary search tree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Starts at the root, works down to the leaf level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Does a comparison of the search value and the current “separation value”, goes left or right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Inserting in a B+ -Tree</a:t>
            </a:r>
            <a:endParaRPr lang="en-US" sz="4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4951" y="103948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  <a:p>
            <a:r>
              <a:rPr lang="en-US" altLang="en-US" dirty="0" smtClean="0"/>
              <a:t>A search is first performed, using the value to be added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After the search is completed, the location for the new value is known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1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Inserting in a B+ -Tree</a:t>
            </a:r>
            <a:endParaRPr lang="en-US" sz="4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6158" y="1289649"/>
            <a:ext cx="109756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If the tree is empty, add to the root</a:t>
            </a:r>
          </a:p>
          <a:p>
            <a:endParaRPr lang="en-US" altLang="en-US" smtClean="0"/>
          </a:p>
          <a:p>
            <a:r>
              <a:rPr lang="en-US" altLang="en-US" smtClean="0"/>
              <a:t>Once the root is full, split the data into 2 leaves, using the root to hold keys and pointers</a:t>
            </a:r>
          </a:p>
          <a:p>
            <a:endParaRPr lang="en-US" altLang="en-US" smtClean="0"/>
          </a:p>
          <a:p>
            <a:r>
              <a:rPr lang="en-US" altLang="en-US" smtClean="0"/>
              <a:t>If adding an element will overload a leaf, take the median and split 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6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Indexes as Access Paths </a:t>
            </a:r>
            <a:r>
              <a:rPr lang="en-US" sz="4200" dirty="0" err="1" smtClean="0"/>
              <a:t>Contd</a:t>
            </a:r>
            <a:endParaRPr lang="en-US" sz="4200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976692" y="1327245"/>
            <a:ext cx="1037710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 smtClean="0"/>
              <a:t>The index file usually occupies considerably less disk blocks than the data file because its entries are much smaller</a:t>
            </a:r>
          </a:p>
          <a:p>
            <a:pPr>
              <a:spcAft>
                <a:spcPts val="1200"/>
              </a:spcAft>
            </a:pPr>
            <a:r>
              <a:rPr lang="en-US" altLang="en-US" sz="2600" dirty="0" smtClean="0"/>
              <a:t>A binary search on the index yields a pointer to the file record</a:t>
            </a:r>
          </a:p>
          <a:p>
            <a:pPr>
              <a:spcAft>
                <a:spcPts val="1200"/>
              </a:spcAft>
            </a:pPr>
            <a:r>
              <a:rPr lang="en-US" altLang="en-US" sz="2600" dirty="0" smtClean="0"/>
              <a:t>Indexes can also be characterized as dense or sparse </a:t>
            </a:r>
          </a:p>
          <a:p>
            <a:pPr lvl="1">
              <a:spcAft>
                <a:spcPts val="1200"/>
              </a:spcAft>
            </a:pPr>
            <a:r>
              <a:rPr lang="en-US" altLang="en-US" sz="2600" dirty="0" smtClean="0"/>
              <a:t>A </a:t>
            </a:r>
            <a:r>
              <a:rPr lang="en-US" altLang="en-US" sz="2600" b="1" dirty="0" smtClean="0"/>
              <a:t>dense index</a:t>
            </a:r>
            <a:r>
              <a:rPr lang="en-US" altLang="en-US" sz="2600" dirty="0" smtClean="0"/>
              <a:t> has an index entry for every search key value (and hence every record) in the data file. </a:t>
            </a:r>
          </a:p>
          <a:p>
            <a:pPr lvl="1">
              <a:spcAft>
                <a:spcPts val="1200"/>
              </a:spcAft>
            </a:pPr>
            <a:r>
              <a:rPr lang="en-US" altLang="en-US" sz="2600" dirty="0" smtClean="0"/>
              <a:t>A </a:t>
            </a:r>
            <a:r>
              <a:rPr lang="en-US" altLang="en-US" sz="2600" b="1" dirty="0" smtClean="0"/>
              <a:t>sparse (or </a:t>
            </a:r>
            <a:r>
              <a:rPr lang="en-US" altLang="en-US" sz="2600" b="1" dirty="0" err="1" smtClean="0"/>
              <a:t>nondense</a:t>
            </a:r>
            <a:r>
              <a:rPr lang="en-US" altLang="en-US" sz="2600" b="1" dirty="0" smtClean="0"/>
              <a:t>) index</a:t>
            </a:r>
            <a:r>
              <a:rPr lang="en-US" altLang="en-US" sz="2600" dirty="0" smtClean="0"/>
              <a:t>, on the other hand, has index entries for only some of the search values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61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91549" y="1107440"/>
            <a:ext cx="11191475" cy="4897120"/>
            <a:chOff x="218" y="2207"/>
            <a:chExt cx="5150" cy="143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18" y="3419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458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693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927" y="341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264" y="343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700" y="342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340" y="342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568" y="342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816" y="344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387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613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37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414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59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897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>
              <a:off x="2160" y="3314"/>
              <a:ext cx="271" cy="1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rc 70"/>
            <p:cNvSpPr>
              <a:spLocks/>
            </p:cNvSpPr>
            <p:nvPr/>
          </p:nvSpPr>
          <p:spPr bwMode="auto">
            <a:xfrm rot="19020000">
              <a:off x="1071" y="3325"/>
              <a:ext cx="262" cy="1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3167" y="3319"/>
              <a:ext cx="274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rc 72"/>
            <p:cNvSpPr>
              <a:spLocks/>
            </p:cNvSpPr>
            <p:nvPr/>
          </p:nvSpPr>
          <p:spPr bwMode="auto">
            <a:xfrm rot="19020000">
              <a:off x="4225" y="3334"/>
              <a:ext cx="282" cy="1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134657" y="998693"/>
            <a:ext cx="3426467" cy="1028513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Insert 18; Order=5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Where does it go?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7" name="Rectangle 56"/>
          <p:cNvSpPr>
            <a:spLocks noChangeArrowheads="1"/>
          </p:cNvSpPr>
          <p:nvPr/>
        </p:nvSpPr>
        <p:spPr bwMode="auto">
          <a:xfrm>
            <a:off x="4476999" y="526936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1" name="Rectangle 56"/>
          <p:cNvSpPr>
            <a:spLocks noChangeArrowheads="1"/>
          </p:cNvSpPr>
          <p:nvPr/>
        </p:nvSpPr>
        <p:spPr bwMode="auto">
          <a:xfrm>
            <a:off x="3463340" y="526556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91549" y="1107440"/>
            <a:ext cx="11191475" cy="4897120"/>
            <a:chOff x="218" y="2207"/>
            <a:chExt cx="5150" cy="143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18" y="3419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458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693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927" y="341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264" y="343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700" y="342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573" y="344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802" y="344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043" y="344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387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613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37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414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59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897" y="342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>
              <a:off x="2160" y="3314"/>
              <a:ext cx="271" cy="1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rc 70"/>
            <p:cNvSpPr>
              <a:spLocks/>
            </p:cNvSpPr>
            <p:nvPr/>
          </p:nvSpPr>
          <p:spPr bwMode="auto">
            <a:xfrm rot="19020000">
              <a:off x="1071" y="3325"/>
              <a:ext cx="262" cy="1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3167" y="3319"/>
              <a:ext cx="274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rc 72"/>
            <p:cNvSpPr>
              <a:spLocks/>
            </p:cNvSpPr>
            <p:nvPr/>
          </p:nvSpPr>
          <p:spPr bwMode="auto">
            <a:xfrm rot="19020000">
              <a:off x="4225" y="3334"/>
              <a:ext cx="282" cy="1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134657" y="998693"/>
            <a:ext cx="3426467" cy="1028513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Insert 18; Order=5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Where does it go?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7" name="Rectangle 56"/>
          <p:cNvSpPr>
            <a:spLocks noChangeArrowheads="1"/>
          </p:cNvSpPr>
          <p:nvPr/>
        </p:nvSpPr>
        <p:spPr bwMode="auto">
          <a:xfrm>
            <a:off x="4476999" y="526936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1" name="Rectangle 56"/>
          <p:cNvSpPr>
            <a:spLocks noChangeArrowheads="1"/>
          </p:cNvSpPr>
          <p:nvPr/>
        </p:nvSpPr>
        <p:spPr bwMode="auto">
          <a:xfrm>
            <a:off x="3463340" y="526556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5283132" y="531833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70C0"/>
                </a:solidFill>
              </a:rPr>
              <a:t>18</a:t>
            </a:r>
            <a:endParaRPr lang="en-US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91549" y="1107440"/>
            <a:ext cx="11191475" cy="4897120"/>
            <a:chOff x="218" y="2207"/>
            <a:chExt cx="5150" cy="143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18" y="3419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458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693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927" y="341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264" y="347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701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2332" y="341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70C0"/>
                  </a:solidFill>
                </a:rPr>
                <a:t>18</a:t>
              </a:r>
              <a:endParaRPr lang="en-US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551" y="341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779" y="341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394" y="342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613" y="342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417" y="341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59" y="341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893" y="341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>
              <a:off x="2143" y="3308"/>
              <a:ext cx="283" cy="2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rc 70"/>
            <p:cNvSpPr>
              <a:spLocks/>
            </p:cNvSpPr>
            <p:nvPr/>
          </p:nvSpPr>
          <p:spPr bwMode="auto">
            <a:xfrm rot="19020000">
              <a:off x="1051" y="3324"/>
              <a:ext cx="281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3182" y="3316"/>
              <a:ext cx="258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rc 72"/>
            <p:cNvSpPr>
              <a:spLocks/>
            </p:cNvSpPr>
            <p:nvPr/>
          </p:nvSpPr>
          <p:spPr bwMode="auto">
            <a:xfrm rot="19020000">
              <a:off x="4216" y="3317"/>
              <a:ext cx="281" cy="1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02304" y="1003498"/>
            <a:ext cx="3426467" cy="102851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Where does it go?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1" name="Rectangle 55"/>
          <p:cNvSpPr>
            <a:spLocks noChangeArrowheads="1"/>
          </p:cNvSpPr>
          <p:nvPr/>
        </p:nvSpPr>
        <p:spPr bwMode="auto">
          <a:xfrm>
            <a:off x="4403199" y="5369561"/>
            <a:ext cx="55066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6795792" y="5248537"/>
            <a:ext cx="532410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24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8541844" y="5248537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30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5" name="Rectangle 56"/>
          <p:cNvSpPr>
            <a:spLocks noChangeArrowheads="1"/>
          </p:cNvSpPr>
          <p:nvPr/>
        </p:nvSpPr>
        <p:spPr bwMode="auto">
          <a:xfrm>
            <a:off x="3464630" y="5396237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91549" y="1107440"/>
            <a:ext cx="11191475" cy="4897120"/>
            <a:chOff x="218" y="2207"/>
            <a:chExt cx="5150" cy="143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18" y="3419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458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693" y="3412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927" y="341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264" y="341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690" y="342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551" y="341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779" y="341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394" y="342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613" y="342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417" y="341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59" y="341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893" y="341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>
              <a:off x="2143" y="3308"/>
              <a:ext cx="283" cy="2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rc 70"/>
            <p:cNvSpPr>
              <a:spLocks/>
            </p:cNvSpPr>
            <p:nvPr/>
          </p:nvSpPr>
          <p:spPr bwMode="auto">
            <a:xfrm rot="19020000">
              <a:off x="1051" y="3324"/>
              <a:ext cx="281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3182" y="3316"/>
              <a:ext cx="258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rc 72"/>
            <p:cNvSpPr>
              <a:spLocks/>
            </p:cNvSpPr>
            <p:nvPr/>
          </p:nvSpPr>
          <p:spPr bwMode="auto">
            <a:xfrm rot="19020000">
              <a:off x="4216" y="3317"/>
              <a:ext cx="281" cy="1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02304" y="1003498"/>
            <a:ext cx="3426467" cy="102851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Where does it go?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1" name="Rectangle 55"/>
          <p:cNvSpPr>
            <a:spLocks noChangeArrowheads="1"/>
          </p:cNvSpPr>
          <p:nvPr/>
        </p:nvSpPr>
        <p:spPr bwMode="auto">
          <a:xfrm>
            <a:off x="4467431" y="5248537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6795792" y="5248537"/>
            <a:ext cx="532410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24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8541844" y="5248537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30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1319574" y="3730218"/>
            <a:ext cx="495468" cy="1320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58165" y="2027207"/>
            <a:ext cx="2595467" cy="137267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Leaf already full; Need to split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7" name="Rectangle 57"/>
          <p:cNvSpPr>
            <a:spLocks noChangeArrowheads="1"/>
          </p:cNvSpPr>
          <p:nvPr/>
        </p:nvSpPr>
        <p:spPr bwMode="auto">
          <a:xfrm>
            <a:off x="5285487" y="5211077"/>
            <a:ext cx="532410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8" name="Rectangle 56"/>
          <p:cNvSpPr>
            <a:spLocks noChangeArrowheads="1"/>
          </p:cNvSpPr>
          <p:nvPr/>
        </p:nvSpPr>
        <p:spPr bwMode="auto">
          <a:xfrm>
            <a:off x="3463152" y="525149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91549" y="1107438"/>
            <a:ext cx="11191475" cy="5237670"/>
            <a:chOff x="218" y="2207"/>
            <a:chExt cx="5150" cy="153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476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710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944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178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053" y="2616"/>
              <a:ext cx="391" cy="472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033" y="304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23" y="344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463" y="344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712" y="34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467" y="360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469" y="313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925" y="313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2332" y="341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551" y="341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779" y="341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017" y="342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386" y="344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605" y="344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417" y="341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3833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47" y="342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881" y="341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 flipH="1">
              <a:off x="2152" y="3264"/>
              <a:ext cx="433" cy="2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3185" y="3311"/>
              <a:ext cx="251" cy="1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rc 72"/>
            <p:cNvSpPr>
              <a:spLocks/>
            </p:cNvSpPr>
            <p:nvPr/>
          </p:nvSpPr>
          <p:spPr bwMode="auto">
            <a:xfrm rot="19020000">
              <a:off x="4216" y="3317"/>
              <a:ext cx="281" cy="1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58165" y="2027207"/>
            <a:ext cx="2595467" cy="137267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Split along the median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2" name="Freeform 21"/>
          <p:cNvSpPr>
            <a:spLocks/>
          </p:cNvSpPr>
          <p:nvPr/>
        </p:nvSpPr>
        <p:spPr bwMode="auto">
          <a:xfrm>
            <a:off x="2915718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3424224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932730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4441236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971164" y="5882078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79" name="Right Arrow 78"/>
          <p:cNvSpPr/>
          <p:nvPr/>
        </p:nvSpPr>
        <p:spPr>
          <a:xfrm flipH="1">
            <a:off x="5061786" y="6177002"/>
            <a:ext cx="890972" cy="383015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027601" y="6078868"/>
            <a:ext cx="2595467" cy="5792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New Leaf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82" name="Rectangle 57"/>
          <p:cNvSpPr>
            <a:spLocks noChangeArrowheads="1"/>
          </p:cNvSpPr>
          <p:nvPr/>
        </p:nvSpPr>
        <p:spPr bwMode="auto">
          <a:xfrm>
            <a:off x="4929311" y="4270102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7" name="Rectangle 56"/>
          <p:cNvSpPr>
            <a:spLocks noChangeArrowheads="1"/>
          </p:cNvSpPr>
          <p:nvPr/>
        </p:nvSpPr>
        <p:spPr bwMode="auto">
          <a:xfrm>
            <a:off x="3894701" y="4263962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91549" y="1107438"/>
            <a:ext cx="11191475" cy="5285347"/>
            <a:chOff x="218" y="2207"/>
            <a:chExt cx="5150" cy="1552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476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710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944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178" y="310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053" y="2616"/>
              <a:ext cx="391" cy="472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033" y="304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60" y="344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482" y="344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683" y="344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472" y="362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475" y="3124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926" y="312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551" y="341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779" y="341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017" y="342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386" y="344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605" y="344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417" y="341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3833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47" y="342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881" y="341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69"/>
            <p:cNvSpPr>
              <a:spLocks/>
            </p:cNvSpPr>
            <p:nvPr/>
          </p:nvSpPr>
          <p:spPr bwMode="auto">
            <a:xfrm rot="19020000" flipH="1">
              <a:off x="2152" y="3264"/>
              <a:ext cx="433" cy="2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rc 71"/>
            <p:cNvSpPr>
              <a:spLocks/>
            </p:cNvSpPr>
            <p:nvPr/>
          </p:nvSpPr>
          <p:spPr bwMode="auto">
            <a:xfrm rot="19020000">
              <a:off x="3185" y="3311"/>
              <a:ext cx="251" cy="1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rc 72"/>
            <p:cNvSpPr>
              <a:spLocks/>
            </p:cNvSpPr>
            <p:nvPr/>
          </p:nvSpPr>
          <p:spPr bwMode="auto">
            <a:xfrm rot="19020000">
              <a:off x="4216" y="3317"/>
              <a:ext cx="281" cy="1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Freeform 21"/>
          <p:cNvSpPr>
            <a:spLocks/>
          </p:cNvSpPr>
          <p:nvPr/>
        </p:nvSpPr>
        <p:spPr bwMode="auto">
          <a:xfrm>
            <a:off x="2915718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3424224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932730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4441236" y="5762769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3013310" y="5929636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79" name="Right Arrow 78"/>
          <p:cNvSpPr/>
          <p:nvPr/>
        </p:nvSpPr>
        <p:spPr>
          <a:xfrm flipH="1">
            <a:off x="5061786" y="6177002"/>
            <a:ext cx="890972" cy="383015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027601" y="6078868"/>
            <a:ext cx="2595467" cy="57928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New Leaf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82" name="Rectangle 57"/>
          <p:cNvSpPr>
            <a:spLocks noChangeArrowheads="1"/>
          </p:cNvSpPr>
          <p:nvPr/>
        </p:nvSpPr>
        <p:spPr bwMode="auto">
          <a:xfrm>
            <a:off x="4918670" y="4225937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5210834" y="52510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18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8165" y="2027207"/>
            <a:ext cx="2595467" cy="137267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Send the Median (5) to level above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4" name="Rectangle 56"/>
          <p:cNvSpPr>
            <a:spLocks noChangeArrowheads="1"/>
          </p:cNvSpPr>
          <p:nvPr/>
        </p:nvSpPr>
        <p:spPr bwMode="auto">
          <a:xfrm>
            <a:off x="3947047" y="4251102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1107441"/>
            <a:ext cx="12002042" cy="4914148"/>
            <a:chOff x="-58" y="2207"/>
            <a:chExt cx="5523" cy="1443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31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" y="3410"/>
              <a:ext cx="18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17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400" y="3409"/>
              <a:ext cx="1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322" y="3412"/>
              <a:ext cx="181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71" y="3412"/>
              <a:ext cx="174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-21" y="3445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19" y="343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435" y="3449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132" y="345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750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177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846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3074" y="345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297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580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800" y="344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514" y="341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025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752" y="342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986" y="341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58165" y="2027207"/>
            <a:ext cx="2595467" cy="137267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Send the Median (5) to level above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2" name="Freeform 21"/>
          <p:cNvSpPr>
            <a:spLocks/>
          </p:cNvSpPr>
          <p:nvPr/>
        </p:nvSpPr>
        <p:spPr bwMode="auto">
          <a:xfrm>
            <a:off x="2201854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2710360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218866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3727373" y="5194236"/>
            <a:ext cx="215138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320863" y="5358316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35" name="Straight Arrow Connector 34"/>
          <p:cNvCxnSpPr>
            <a:endCxn id="24" idx="2"/>
          </p:cNvCxnSpPr>
          <p:nvPr/>
        </p:nvCxnSpPr>
        <p:spPr>
          <a:xfrm flipH="1">
            <a:off x="5050792" y="3027680"/>
            <a:ext cx="471563" cy="2173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9" idx="1"/>
          </p:cNvCxnSpPr>
          <p:nvPr/>
        </p:nvCxnSpPr>
        <p:spPr>
          <a:xfrm>
            <a:off x="6285115" y="2895333"/>
            <a:ext cx="641064" cy="2315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3" idx="1"/>
          </p:cNvCxnSpPr>
          <p:nvPr/>
        </p:nvCxnSpPr>
        <p:spPr>
          <a:xfrm>
            <a:off x="7047875" y="2874378"/>
            <a:ext cx="1942750" cy="233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7" idx="1"/>
          </p:cNvCxnSpPr>
          <p:nvPr/>
        </p:nvCxnSpPr>
        <p:spPr>
          <a:xfrm>
            <a:off x="7809546" y="2885117"/>
            <a:ext cx="3265084" cy="2319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3474205" y="2507104"/>
            <a:ext cx="1028965" cy="520576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5375777" y="5371979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Rectangle 58"/>
          <p:cNvSpPr>
            <a:spLocks noChangeArrowheads="1"/>
          </p:cNvSpPr>
          <p:nvPr/>
        </p:nvSpPr>
        <p:spPr bwMode="auto">
          <a:xfrm>
            <a:off x="5848321" y="5323880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18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69" name="Rectangle 56"/>
          <p:cNvSpPr>
            <a:spLocks noChangeArrowheads="1"/>
          </p:cNvSpPr>
          <p:nvPr/>
        </p:nvSpPr>
        <p:spPr bwMode="auto">
          <a:xfrm>
            <a:off x="4507288" y="534389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1107441"/>
            <a:ext cx="12002042" cy="4914148"/>
            <a:chOff x="-58" y="2207"/>
            <a:chExt cx="5523" cy="1443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31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" y="3410"/>
              <a:ext cx="18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17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400" y="3409"/>
              <a:ext cx="1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322" y="3412"/>
              <a:ext cx="181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71" y="3412"/>
              <a:ext cx="174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-21" y="3445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19" y="343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472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136" y="345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750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152" y="345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846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3074" y="345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297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580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800" y="344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514" y="341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025" y="34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752" y="342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986" y="341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57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Freeform 21"/>
          <p:cNvSpPr>
            <a:spLocks/>
          </p:cNvSpPr>
          <p:nvPr/>
        </p:nvSpPr>
        <p:spPr bwMode="auto">
          <a:xfrm>
            <a:off x="2201854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2710360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218866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3727373" y="5194236"/>
            <a:ext cx="215138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261103" y="5361750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35" name="Straight Arrow Connector 34"/>
          <p:cNvCxnSpPr>
            <a:endCxn id="24" idx="2"/>
          </p:cNvCxnSpPr>
          <p:nvPr/>
        </p:nvCxnSpPr>
        <p:spPr>
          <a:xfrm flipH="1">
            <a:off x="5050792" y="3027680"/>
            <a:ext cx="471563" cy="2173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9" idx="1"/>
          </p:cNvCxnSpPr>
          <p:nvPr/>
        </p:nvCxnSpPr>
        <p:spPr>
          <a:xfrm>
            <a:off x="6285115" y="2895333"/>
            <a:ext cx="641064" cy="2315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3" idx="1"/>
          </p:cNvCxnSpPr>
          <p:nvPr/>
        </p:nvCxnSpPr>
        <p:spPr>
          <a:xfrm>
            <a:off x="7047875" y="2874378"/>
            <a:ext cx="1942750" cy="233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7" idx="1"/>
          </p:cNvCxnSpPr>
          <p:nvPr/>
        </p:nvCxnSpPr>
        <p:spPr>
          <a:xfrm>
            <a:off x="7809546" y="2885117"/>
            <a:ext cx="3265084" cy="2319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3474205" y="2507104"/>
            <a:ext cx="1028965" cy="520576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5306344" y="5380071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Rectangle 58"/>
          <p:cNvSpPr>
            <a:spLocks noChangeArrowheads="1"/>
          </p:cNvSpPr>
          <p:nvPr/>
        </p:nvSpPr>
        <p:spPr bwMode="auto">
          <a:xfrm>
            <a:off x="5893955" y="5349582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18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165" y="2027206"/>
            <a:ext cx="2595467" cy="223999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Send the Median (5) to level above;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Also full; Need to split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0" name="Rectangle 56"/>
          <p:cNvSpPr>
            <a:spLocks noChangeArrowheads="1"/>
          </p:cNvSpPr>
          <p:nvPr/>
        </p:nvSpPr>
        <p:spPr bwMode="auto">
          <a:xfrm>
            <a:off x="4533700" y="5371137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1107441"/>
            <a:ext cx="12002042" cy="4914148"/>
            <a:chOff x="-58" y="2207"/>
            <a:chExt cx="5523" cy="1443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31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" y="3410"/>
              <a:ext cx="18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17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400" y="3409"/>
              <a:ext cx="1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322" y="3412"/>
              <a:ext cx="181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71" y="3412"/>
              <a:ext cx="174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844" y="2550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203" y="2543"/>
              <a:ext cx="2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-21" y="3445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19" y="343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426" y="3445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155" y="346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745" y="346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171" y="345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310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590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809" y="346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047" y="346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752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986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14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58166" y="2027206"/>
            <a:ext cx="2382470" cy="293527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Split along the Median (17);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Send Median a level above;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New root!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2" name="Freeform 21"/>
          <p:cNvSpPr>
            <a:spLocks/>
          </p:cNvSpPr>
          <p:nvPr/>
        </p:nvSpPr>
        <p:spPr bwMode="auto">
          <a:xfrm>
            <a:off x="2201854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2710360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218866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3727373" y="5194236"/>
            <a:ext cx="215138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311341" y="5363229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35" name="Straight Arrow Connector 34"/>
          <p:cNvCxnSpPr>
            <a:endCxn id="24" idx="2"/>
          </p:cNvCxnSpPr>
          <p:nvPr/>
        </p:nvCxnSpPr>
        <p:spPr>
          <a:xfrm flipH="1">
            <a:off x="5050792" y="3027680"/>
            <a:ext cx="471563" cy="2173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9" idx="1"/>
          </p:cNvCxnSpPr>
          <p:nvPr/>
        </p:nvCxnSpPr>
        <p:spPr>
          <a:xfrm>
            <a:off x="6285115" y="2895333"/>
            <a:ext cx="641064" cy="2315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3" idx="1"/>
          </p:cNvCxnSpPr>
          <p:nvPr/>
        </p:nvCxnSpPr>
        <p:spPr>
          <a:xfrm>
            <a:off x="7047875" y="2874378"/>
            <a:ext cx="1942750" cy="233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7" idx="1"/>
          </p:cNvCxnSpPr>
          <p:nvPr/>
        </p:nvCxnSpPr>
        <p:spPr>
          <a:xfrm>
            <a:off x="7809546" y="2885117"/>
            <a:ext cx="3265084" cy="2319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"/>
          <p:cNvSpPr>
            <a:spLocks/>
          </p:cNvSpPr>
          <p:nvPr/>
        </p:nvSpPr>
        <p:spPr bwMode="auto">
          <a:xfrm>
            <a:off x="8446778" y="2101483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0"/>
          <p:cNvSpPr>
            <a:spLocks/>
          </p:cNvSpPr>
          <p:nvPr/>
        </p:nvSpPr>
        <p:spPr bwMode="auto">
          <a:xfrm>
            <a:off x="9207364" y="210148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2"/>
          <p:cNvSpPr>
            <a:spLocks/>
          </p:cNvSpPr>
          <p:nvPr/>
        </p:nvSpPr>
        <p:spPr bwMode="auto">
          <a:xfrm>
            <a:off x="9972296" y="2101483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10735054" y="210148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9"/>
          <p:cNvSpPr>
            <a:spLocks/>
          </p:cNvSpPr>
          <p:nvPr/>
        </p:nvSpPr>
        <p:spPr bwMode="auto">
          <a:xfrm>
            <a:off x="8572818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"/>
          <p:cNvSpPr>
            <a:spLocks/>
          </p:cNvSpPr>
          <p:nvPr/>
        </p:nvSpPr>
        <p:spPr bwMode="auto">
          <a:xfrm>
            <a:off x="9335577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10098336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5"/>
          <p:cNvSpPr>
            <a:spLocks/>
          </p:cNvSpPr>
          <p:nvPr/>
        </p:nvSpPr>
        <p:spPr bwMode="auto">
          <a:xfrm>
            <a:off x="10858921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6"/>
          <p:cNvSpPr>
            <a:spLocks/>
          </p:cNvSpPr>
          <p:nvPr/>
        </p:nvSpPr>
        <p:spPr bwMode="auto">
          <a:xfrm>
            <a:off x="11497813" y="2094997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0950" y="3457466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Median (5)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Added here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009876" y="2858364"/>
            <a:ext cx="897491" cy="5991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5324813" y="536985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5859187" y="540859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18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9" name="Rectangle 56"/>
          <p:cNvSpPr>
            <a:spLocks noChangeArrowheads="1"/>
          </p:cNvSpPr>
          <p:nvPr/>
        </p:nvSpPr>
        <p:spPr bwMode="auto">
          <a:xfrm>
            <a:off x="4457641" y="536985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1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1107441"/>
            <a:ext cx="12002042" cy="4914148"/>
            <a:chOff x="-58" y="2207"/>
            <a:chExt cx="5523" cy="1443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31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" y="3410"/>
              <a:ext cx="18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17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400" y="3409"/>
              <a:ext cx="1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322" y="3412"/>
              <a:ext cx="181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71" y="3412"/>
              <a:ext cx="174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762" y="220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-21" y="3445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19" y="343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436" y="345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745" y="347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201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310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590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809" y="346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047" y="346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752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986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459790" y="1031095"/>
            <a:ext cx="2382470" cy="293527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Split along the Median (17);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Send Median a level above;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New root!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2" name="Freeform 21"/>
          <p:cNvSpPr>
            <a:spLocks/>
          </p:cNvSpPr>
          <p:nvPr/>
        </p:nvSpPr>
        <p:spPr bwMode="auto">
          <a:xfrm>
            <a:off x="2201854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2710360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218866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3727373" y="5194236"/>
            <a:ext cx="215138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260018" y="5347540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35" name="Straight Arrow Connector 34"/>
          <p:cNvCxnSpPr>
            <a:endCxn id="20" idx="2"/>
          </p:cNvCxnSpPr>
          <p:nvPr/>
        </p:nvCxnSpPr>
        <p:spPr>
          <a:xfrm flipH="1">
            <a:off x="1108785" y="2804385"/>
            <a:ext cx="3643721" cy="2399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4" idx="1"/>
          </p:cNvCxnSpPr>
          <p:nvPr/>
        </p:nvCxnSpPr>
        <p:spPr>
          <a:xfrm flipH="1">
            <a:off x="3218866" y="2762519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4" idx="2"/>
          </p:cNvCxnSpPr>
          <p:nvPr/>
        </p:nvCxnSpPr>
        <p:spPr>
          <a:xfrm flipH="1">
            <a:off x="5050792" y="2734753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8" idx="2"/>
          </p:cNvCxnSpPr>
          <p:nvPr/>
        </p:nvCxnSpPr>
        <p:spPr>
          <a:xfrm flipH="1">
            <a:off x="6926179" y="2721653"/>
            <a:ext cx="1564633" cy="2489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"/>
          <p:cNvSpPr>
            <a:spLocks/>
          </p:cNvSpPr>
          <p:nvPr/>
        </p:nvSpPr>
        <p:spPr bwMode="auto">
          <a:xfrm>
            <a:off x="8446778" y="2101483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0"/>
          <p:cNvSpPr>
            <a:spLocks/>
          </p:cNvSpPr>
          <p:nvPr/>
        </p:nvSpPr>
        <p:spPr bwMode="auto">
          <a:xfrm>
            <a:off x="9207364" y="210148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2"/>
          <p:cNvSpPr>
            <a:spLocks/>
          </p:cNvSpPr>
          <p:nvPr/>
        </p:nvSpPr>
        <p:spPr bwMode="auto">
          <a:xfrm>
            <a:off x="9972296" y="2101483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10735054" y="210148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9"/>
          <p:cNvSpPr>
            <a:spLocks/>
          </p:cNvSpPr>
          <p:nvPr/>
        </p:nvSpPr>
        <p:spPr bwMode="auto">
          <a:xfrm>
            <a:off x="8572818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"/>
          <p:cNvSpPr>
            <a:spLocks/>
          </p:cNvSpPr>
          <p:nvPr/>
        </p:nvSpPr>
        <p:spPr bwMode="auto">
          <a:xfrm>
            <a:off x="9335577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10098336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5"/>
          <p:cNvSpPr>
            <a:spLocks/>
          </p:cNvSpPr>
          <p:nvPr/>
        </p:nvSpPr>
        <p:spPr bwMode="auto">
          <a:xfrm>
            <a:off x="10858921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6"/>
          <p:cNvSpPr>
            <a:spLocks/>
          </p:cNvSpPr>
          <p:nvPr/>
        </p:nvSpPr>
        <p:spPr bwMode="auto">
          <a:xfrm>
            <a:off x="11497813" y="2094997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5363932" y="5416251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5820177" y="5416251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18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9" name="Rectangle 48"/>
          <p:cNvSpPr>
            <a:spLocks noChangeArrowheads="1"/>
          </p:cNvSpPr>
          <p:nvPr/>
        </p:nvSpPr>
        <p:spPr bwMode="auto">
          <a:xfrm>
            <a:off x="7481321" y="1270722"/>
            <a:ext cx="532410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70C0"/>
                </a:solidFill>
              </a:rPr>
              <a:t>17</a:t>
            </a:r>
            <a:endParaRPr lang="en-US" altLang="en-US" sz="2400" b="1" dirty="0">
              <a:solidFill>
                <a:srgbClr val="0070C0"/>
              </a:solidFill>
            </a:endParaRPr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8601640" y="2347046"/>
            <a:ext cx="519371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85" name="Rectangle 50"/>
          <p:cNvSpPr>
            <a:spLocks noChangeArrowheads="1"/>
          </p:cNvSpPr>
          <p:nvPr/>
        </p:nvSpPr>
        <p:spPr bwMode="auto">
          <a:xfrm>
            <a:off x="9381784" y="2323207"/>
            <a:ext cx="519371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93" name="Straight Arrow Connector 92"/>
          <p:cNvCxnSpPr>
            <a:endCxn id="32" idx="2"/>
          </p:cNvCxnSpPr>
          <p:nvPr/>
        </p:nvCxnSpPr>
        <p:spPr>
          <a:xfrm flipH="1">
            <a:off x="8990626" y="2629704"/>
            <a:ext cx="289620" cy="2581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6" idx="2"/>
          </p:cNvCxnSpPr>
          <p:nvPr/>
        </p:nvCxnSpPr>
        <p:spPr>
          <a:xfrm>
            <a:off x="10041927" y="2587635"/>
            <a:ext cx="1032703" cy="2616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56"/>
          <p:cNvSpPr>
            <a:spLocks noChangeArrowheads="1"/>
          </p:cNvSpPr>
          <p:nvPr/>
        </p:nvSpPr>
        <p:spPr bwMode="auto">
          <a:xfrm>
            <a:off x="4457747" y="540901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Single-Level Indexes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988324" y="2286000"/>
            <a:ext cx="10803340" cy="429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b="1" dirty="0" smtClean="0"/>
              <a:t>Primary Index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Defined on an ordered data file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The data file is ordered on a </a:t>
            </a:r>
            <a:r>
              <a:rPr lang="en-US" altLang="en-US" b="1" dirty="0" smtClean="0"/>
              <a:t>key field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Includes one index entry </a:t>
            </a:r>
            <a:r>
              <a:rPr lang="en-US" altLang="en-US" i="1" dirty="0" smtClean="0"/>
              <a:t>for each block</a:t>
            </a:r>
            <a:r>
              <a:rPr lang="en-US" altLang="en-US" dirty="0" smtClean="0"/>
              <a:t> in the data file; the index entry has the key field value for the </a:t>
            </a:r>
            <a:r>
              <a:rPr lang="en-US" altLang="en-US" i="1" dirty="0" smtClean="0"/>
              <a:t>first record</a:t>
            </a:r>
            <a:r>
              <a:rPr lang="en-US" altLang="en-US" dirty="0" smtClean="0"/>
              <a:t> in the block, which is called the </a:t>
            </a:r>
            <a:r>
              <a:rPr lang="en-US" altLang="en-US" i="1" dirty="0" smtClean="0"/>
              <a:t>block anchor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A similar scheme can use the </a:t>
            </a:r>
            <a:r>
              <a:rPr lang="en-US" altLang="en-US" i="1" dirty="0" smtClean="0"/>
              <a:t>last record</a:t>
            </a:r>
            <a:r>
              <a:rPr lang="en-US" altLang="en-US" dirty="0" smtClean="0"/>
              <a:t> in a block.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A primary index is a </a:t>
            </a:r>
            <a:r>
              <a:rPr lang="en-US" altLang="en-US" dirty="0" err="1" smtClean="0"/>
              <a:t>nondense</a:t>
            </a:r>
            <a:r>
              <a:rPr lang="en-US" altLang="en-US" dirty="0" smtClean="0"/>
              <a:t> (sparse) index.</a:t>
            </a:r>
            <a:endParaRPr lang="en-US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988324" y="1038847"/>
            <a:ext cx="10803340" cy="967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 smtClean="0"/>
              <a:t>These are basically one level indirections.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All records in the index file directly point to data.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1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549" y="69330"/>
            <a:ext cx="11103591" cy="5949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on Insert Operation in B+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125688"/>
            <a:ext cx="12002042" cy="3895901"/>
            <a:chOff x="-58" y="2506"/>
            <a:chExt cx="5523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31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" y="3410"/>
              <a:ext cx="18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176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400" y="3409"/>
              <a:ext cx="1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322" y="3412"/>
              <a:ext cx="181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71" y="3412"/>
              <a:ext cx="174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436" y="3458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745" y="347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177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16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310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590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27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3809" y="346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29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047" y="346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30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752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38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986" y="343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</a:rPr>
                <a:t>39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  <p:sp>
        <p:nvSpPr>
          <p:cNvPr id="72" name="Freeform 21"/>
          <p:cNvSpPr>
            <a:spLocks/>
          </p:cNvSpPr>
          <p:nvPr/>
        </p:nvSpPr>
        <p:spPr bwMode="auto">
          <a:xfrm>
            <a:off x="2201854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2710360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3218866" y="5194236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3727373" y="5194236"/>
            <a:ext cx="215138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2260018" y="5347540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35" name="Straight Arrow Connector 34"/>
          <p:cNvCxnSpPr>
            <a:endCxn id="20" idx="2"/>
          </p:cNvCxnSpPr>
          <p:nvPr/>
        </p:nvCxnSpPr>
        <p:spPr>
          <a:xfrm flipH="1">
            <a:off x="1108785" y="2804385"/>
            <a:ext cx="3643721" cy="2399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4" idx="1"/>
          </p:cNvCxnSpPr>
          <p:nvPr/>
        </p:nvCxnSpPr>
        <p:spPr>
          <a:xfrm flipH="1">
            <a:off x="3218866" y="2762519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4" idx="2"/>
          </p:cNvCxnSpPr>
          <p:nvPr/>
        </p:nvCxnSpPr>
        <p:spPr>
          <a:xfrm flipH="1">
            <a:off x="5050792" y="2734753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8" idx="2"/>
          </p:cNvCxnSpPr>
          <p:nvPr/>
        </p:nvCxnSpPr>
        <p:spPr>
          <a:xfrm flipH="1">
            <a:off x="6926179" y="2721653"/>
            <a:ext cx="1564633" cy="2489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"/>
          <p:cNvSpPr>
            <a:spLocks/>
          </p:cNvSpPr>
          <p:nvPr/>
        </p:nvSpPr>
        <p:spPr bwMode="auto">
          <a:xfrm>
            <a:off x="8446778" y="2101483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0"/>
          <p:cNvSpPr>
            <a:spLocks/>
          </p:cNvSpPr>
          <p:nvPr/>
        </p:nvSpPr>
        <p:spPr bwMode="auto">
          <a:xfrm>
            <a:off x="9207364" y="210148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2"/>
          <p:cNvSpPr>
            <a:spLocks/>
          </p:cNvSpPr>
          <p:nvPr/>
        </p:nvSpPr>
        <p:spPr bwMode="auto">
          <a:xfrm>
            <a:off x="9972296" y="2101483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10735054" y="210148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9"/>
          <p:cNvSpPr>
            <a:spLocks/>
          </p:cNvSpPr>
          <p:nvPr/>
        </p:nvSpPr>
        <p:spPr bwMode="auto">
          <a:xfrm>
            <a:off x="8572818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"/>
          <p:cNvSpPr>
            <a:spLocks/>
          </p:cNvSpPr>
          <p:nvPr/>
        </p:nvSpPr>
        <p:spPr bwMode="auto">
          <a:xfrm>
            <a:off x="9335577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10098336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5"/>
          <p:cNvSpPr>
            <a:spLocks/>
          </p:cNvSpPr>
          <p:nvPr/>
        </p:nvSpPr>
        <p:spPr bwMode="auto">
          <a:xfrm>
            <a:off x="10858921" y="209499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6"/>
          <p:cNvSpPr>
            <a:spLocks/>
          </p:cNvSpPr>
          <p:nvPr/>
        </p:nvSpPr>
        <p:spPr bwMode="auto">
          <a:xfrm>
            <a:off x="11497813" y="2094997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693026" y="97257"/>
            <a:ext cx="3239861" cy="5339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Insert 8; Order=5</a:t>
            </a:r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5337961" y="5416082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17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5833321" y="5416251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18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9" name="Rectangle 48"/>
          <p:cNvSpPr>
            <a:spLocks noChangeArrowheads="1"/>
          </p:cNvSpPr>
          <p:nvPr/>
        </p:nvSpPr>
        <p:spPr bwMode="auto">
          <a:xfrm>
            <a:off x="7452584" y="960122"/>
            <a:ext cx="532410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70C0"/>
                </a:solidFill>
              </a:rPr>
              <a:t>17</a:t>
            </a:r>
            <a:endParaRPr lang="en-US" altLang="en-US" sz="2400" b="1" dirty="0">
              <a:solidFill>
                <a:srgbClr val="0070C0"/>
              </a:solidFill>
            </a:endParaRPr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8601640" y="2347046"/>
            <a:ext cx="519371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85" name="Rectangle 50"/>
          <p:cNvSpPr>
            <a:spLocks noChangeArrowheads="1"/>
          </p:cNvSpPr>
          <p:nvPr/>
        </p:nvSpPr>
        <p:spPr bwMode="auto">
          <a:xfrm>
            <a:off x="9381784" y="2323207"/>
            <a:ext cx="519371" cy="46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93" name="Straight Arrow Connector 92"/>
          <p:cNvCxnSpPr>
            <a:endCxn id="32" idx="2"/>
          </p:cNvCxnSpPr>
          <p:nvPr/>
        </p:nvCxnSpPr>
        <p:spPr>
          <a:xfrm flipH="1">
            <a:off x="8990626" y="2629704"/>
            <a:ext cx="289620" cy="2581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6" idx="2"/>
          </p:cNvCxnSpPr>
          <p:nvPr/>
        </p:nvCxnSpPr>
        <p:spPr>
          <a:xfrm>
            <a:off x="10041927" y="2587635"/>
            <a:ext cx="1032703" cy="2616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680344" y="833460"/>
            <a:ext cx="2011769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17 is the new Root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5270276" y="1090397"/>
            <a:ext cx="1655903" cy="268872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8"/>
          <p:cNvSpPr>
            <a:spLocks/>
          </p:cNvSpPr>
          <p:nvPr/>
        </p:nvSpPr>
        <p:spPr bwMode="auto">
          <a:xfrm>
            <a:off x="7299380" y="782153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10"/>
          <p:cNvSpPr>
            <a:spLocks/>
          </p:cNvSpPr>
          <p:nvPr/>
        </p:nvSpPr>
        <p:spPr bwMode="auto">
          <a:xfrm>
            <a:off x="8059966" y="78215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"/>
          <p:cNvSpPr>
            <a:spLocks/>
          </p:cNvSpPr>
          <p:nvPr/>
        </p:nvSpPr>
        <p:spPr bwMode="auto">
          <a:xfrm>
            <a:off x="8824898" y="782153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4"/>
          <p:cNvSpPr>
            <a:spLocks/>
          </p:cNvSpPr>
          <p:nvPr/>
        </p:nvSpPr>
        <p:spPr bwMode="auto">
          <a:xfrm>
            <a:off x="9587656" y="782153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9"/>
          <p:cNvSpPr>
            <a:spLocks/>
          </p:cNvSpPr>
          <p:nvPr/>
        </p:nvSpPr>
        <p:spPr bwMode="auto">
          <a:xfrm>
            <a:off x="7425420" y="77566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11"/>
          <p:cNvSpPr>
            <a:spLocks/>
          </p:cNvSpPr>
          <p:nvPr/>
        </p:nvSpPr>
        <p:spPr bwMode="auto">
          <a:xfrm>
            <a:off x="8188179" y="77566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13"/>
          <p:cNvSpPr>
            <a:spLocks/>
          </p:cNvSpPr>
          <p:nvPr/>
        </p:nvSpPr>
        <p:spPr bwMode="auto">
          <a:xfrm>
            <a:off x="8950938" y="77566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5"/>
          <p:cNvSpPr>
            <a:spLocks/>
          </p:cNvSpPr>
          <p:nvPr/>
        </p:nvSpPr>
        <p:spPr bwMode="auto">
          <a:xfrm>
            <a:off x="9711523" y="775667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6"/>
          <p:cNvSpPr>
            <a:spLocks/>
          </p:cNvSpPr>
          <p:nvPr/>
        </p:nvSpPr>
        <p:spPr bwMode="auto">
          <a:xfrm>
            <a:off x="10350415" y="775667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rgbClr val="0070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6" name="Straight Arrow Connector 105"/>
          <p:cNvCxnSpPr>
            <a:endCxn id="8" idx="2"/>
          </p:cNvCxnSpPr>
          <p:nvPr/>
        </p:nvCxnSpPr>
        <p:spPr>
          <a:xfrm flipH="1">
            <a:off x="6222094" y="1270000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8" idx="2"/>
          </p:cNvCxnSpPr>
          <p:nvPr/>
        </p:nvCxnSpPr>
        <p:spPr>
          <a:xfrm>
            <a:off x="8102733" y="1251372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508944" y="540901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15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Deletion in B+ -Tree</a:t>
            </a:r>
            <a:endParaRPr lang="en-US" sz="4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783" y="1513885"/>
            <a:ext cx="11258007" cy="361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 smtClean="0"/>
              <a:t>Find the key to be deleted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Remove (search-key value, pointer) from the leaf node 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/>
              <a:t>If the node has too few entries (underflow) due to the </a:t>
            </a:r>
            <a:r>
              <a:rPr lang="en-US" altLang="en-US" dirty="0" smtClean="0"/>
              <a:t>removal</a:t>
            </a:r>
            <a:endParaRPr lang="en-US" altLang="en-US" dirty="0" smtClean="0"/>
          </a:p>
          <a:p>
            <a:pPr>
              <a:spcAft>
                <a:spcPts val="1200"/>
              </a:spcAft>
            </a:pPr>
            <a:r>
              <a:rPr lang="en-US" altLang="en-US" dirty="0" smtClean="0"/>
              <a:t>We </a:t>
            </a:r>
            <a:r>
              <a:rPr lang="en-US" altLang="en-US" dirty="0" smtClean="0"/>
              <a:t>have two options: </a:t>
            </a:r>
            <a:r>
              <a:rPr lang="en-US" altLang="en-US" b="1" i="1" dirty="0" smtClean="0">
                <a:solidFill>
                  <a:srgbClr val="3366CC"/>
                </a:solidFill>
              </a:rPr>
              <a:t>(a) Merge siblings or (b) Redistribution</a:t>
            </a:r>
            <a:endParaRPr lang="en-US" alt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838199" y="6404994"/>
            <a:ext cx="81589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600" dirty="0" smtClean="0">
                <a:solidFill>
                  <a:schemeClr val="tx1"/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600" dirty="0" smtClean="0">
                <a:solidFill>
                  <a:schemeClr val="tx1"/>
                </a:solidFill>
              </a:rPr>
              <a:t> and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Sudarshan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Deletion in B+ -Tree – Merging Siblings</a:t>
            </a:r>
            <a:endParaRPr lang="en-US" sz="4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135064"/>
            <a:ext cx="10725830" cy="419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Insert all the search-key values in the two nodes into a single node (the one on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left or right).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Depending on left of righ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t, the algorithm will vary slightly.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Delete the other node.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Delete the pair (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i–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),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where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pointer to the deleted node from its parent.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Proceed to upper levels recursively as necessary.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838199" y="6404994"/>
            <a:ext cx="81589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600" dirty="0" smtClean="0">
                <a:solidFill>
                  <a:schemeClr val="tx1"/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600" dirty="0" smtClean="0">
                <a:solidFill>
                  <a:schemeClr val="tx1"/>
                </a:solidFill>
              </a:rPr>
              <a:t> and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Sudarshan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Deletion in B+ -Tree – Redistribution Siblings</a:t>
            </a:r>
            <a:endParaRPr lang="en-US" sz="4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4388" y="1093789"/>
            <a:ext cx="10811555" cy="363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 smtClean="0"/>
              <a:t>After removal, the entries in the node and a sibling do not fit into a single node, then </a:t>
            </a:r>
            <a:r>
              <a:rPr lang="en-US" altLang="en-US" b="1" dirty="0" smtClean="0">
                <a:solidFill>
                  <a:srgbClr val="3366CC"/>
                </a:solidFill>
              </a:rPr>
              <a:t>redistribute pointers</a:t>
            </a:r>
            <a:r>
              <a:rPr lang="en-US" alt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Redistribute the pointers between the node and a sibling such that both have more than the minimum number of entries.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Update the corresponding search-key value in the parent of the node.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8199" y="6404994"/>
            <a:ext cx="81589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600" dirty="0" smtClean="0">
                <a:solidFill>
                  <a:schemeClr val="tx1"/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600" dirty="0" smtClean="0">
                <a:solidFill>
                  <a:schemeClr val="tx1"/>
                </a:solidFill>
              </a:rPr>
              <a:t> and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Sudarshan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Deletion in B+ -Tree </a:t>
            </a:r>
            <a:r>
              <a:rPr lang="en-US" sz="4200" dirty="0" err="1" smtClean="0"/>
              <a:t>Contd</a:t>
            </a:r>
            <a:r>
              <a:rPr lang="en-US" sz="4200" dirty="0" smtClean="0"/>
              <a:t>… </a:t>
            </a:r>
            <a:endParaRPr lang="en-US" sz="4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199" y="1459549"/>
            <a:ext cx="10746241" cy="283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 smtClean="0"/>
              <a:t>The node deletions may cascade upwards till a node which has  </a:t>
            </a:r>
            <a:r>
              <a:rPr lang="en-US" altLang="en-US" dirty="0" smtClean="0">
                <a:sym typeface="Symbol" panose="05050102010706020507" pitchFamily="18" charset="2"/>
              </a:rPr>
              <a:t></a:t>
            </a:r>
            <a:r>
              <a:rPr lang="en-US" altLang="en-US" i="1" dirty="0" smtClean="0">
                <a:sym typeface="Symbol" panose="05050102010706020507" pitchFamily="18" charset="2"/>
              </a:rPr>
              <a:t>n/2</a:t>
            </a:r>
            <a:r>
              <a:rPr lang="en-US" altLang="en-US" dirty="0" smtClean="0">
                <a:sym typeface="Symbol" panose="05050102010706020507" pitchFamily="18" charset="2"/>
              </a:rPr>
              <a:t> or more pointers is found. 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Aft>
                <a:spcPts val="1200"/>
              </a:spcAft>
            </a:pPr>
            <a:r>
              <a:rPr lang="en-US" altLang="en-US" dirty="0" smtClean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11495709" cy="3895901"/>
            <a:chOff x="-58" y="2506"/>
            <a:chExt cx="529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49" name="Rectangle 65"/>
            <p:cNvSpPr>
              <a:spLocks noChangeArrowheads="1"/>
            </p:cNvSpPr>
            <p:nvPr/>
          </p:nvSpPr>
          <p:spPr bwMode="auto">
            <a:xfrm>
              <a:off x="4752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38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6" idx="2"/>
          </p:cNvCxnSpPr>
          <p:nvPr/>
        </p:nvCxnSpPr>
        <p:spPr>
          <a:xfrm>
            <a:off x="9282443" y="2751297"/>
            <a:ext cx="1792187" cy="257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Order = 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515946" y="5717628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11495709" cy="3895901"/>
            <a:chOff x="-58" y="2506"/>
            <a:chExt cx="529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49" name="Rectangle 65"/>
            <p:cNvSpPr>
              <a:spLocks noChangeArrowheads="1"/>
            </p:cNvSpPr>
            <p:nvPr/>
          </p:nvSpPr>
          <p:spPr bwMode="auto">
            <a:xfrm>
              <a:off x="4752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38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82443" y="2751297"/>
            <a:ext cx="949378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653486" y="4585497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515946" y="5717628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11495709" cy="3895901"/>
            <a:chOff x="-58" y="2506"/>
            <a:chExt cx="529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82443" y="2751297"/>
            <a:ext cx="949378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653486" y="4585497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2296" y="3641115"/>
            <a:ext cx="1901627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Underflow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515946" y="5717628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11495709" cy="3895901"/>
            <a:chOff x="-58" y="2506"/>
            <a:chExt cx="529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518" y="344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82443" y="2751297"/>
            <a:ext cx="949378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653486" y="4585497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2296" y="3641115"/>
            <a:ext cx="1901627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Merging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515946" y="5717628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own Arrow 93"/>
          <p:cNvSpPr/>
          <p:nvPr/>
        </p:nvSpPr>
        <p:spPr>
          <a:xfrm rot="3011315">
            <a:off x="9438950" y="4441593"/>
            <a:ext cx="286815" cy="99311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11495709" cy="3895901"/>
            <a:chOff x="-58" y="2506"/>
            <a:chExt cx="529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82443" y="2751297"/>
            <a:ext cx="949378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653486" y="4585497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2296" y="3641115"/>
            <a:ext cx="1901627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Merging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515946" y="5717628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own Arrow 93"/>
          <p:cNvSpPr/>
          <p:nvPr/>
        </p:nvSpPr>
        <p:spPr>
          <a:xfrm rot="3011315">
            <a:off x="9438950" y="4441593"/>
            <a:ext cx="286815" cy="99311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2791" y="2391638"/>
            <a:ext cx="2805752" cy="2248601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Sample</a:t>
            </a:r>
            <a:br>
              <a:rPr lang="en-US" sz="4200" dirty="0" smtClean="0"/>
            </a:br>
            <a:r>
              <a:rPr lang="en-US" sz="4200" dirty="0" smtClean="0"/>
              <a:t>Primary</a:t>
            </a:r>
            <a:br>
              <a:rPr lang="en-US" sz="4200" dirty="0" smtClean="0"/>
            </a:br>
            <a:r>
              <a:rPr lang="en-US" sz="4200" dirty="0" smtClean="0"/>
              <a:t>Index</a:t>
            </a:r>
            <a:endParaRPr lang="en-US" sz="4200" dirty="0"/>
          </a:p>
        </p:txBody>
      </p:sp>
      <p:pic>
        <p:nvPicPr>
          <p:cNvPr id="4" name="Picture 14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8" y="150126"/>
            <a:ext cx="7237862" cy="666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8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11495709" cy="3895901"/>
            <a:chOff x="-58" y="2506"/>
            <a:chExt cx="529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2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96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82443" y="2751297"/>
            <a:ext cx="949378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>
            <a:off x="10653486" y="4585497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2296" y="3641115"/>
            <a:ext cx="2088325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these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515946" y="5717628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231821" y="5013434"/>
            <a:ext cx="1072055" cy="148195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0276179" y="5016646"/>
            <a:ext cx="1049583" cy="15345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701031" y="2311660"/>
            <a:ext cx="454625" cy="6749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8599371" y="2376698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/>
          <p:cNvSpPr/>
          <p:nvPr/>
        </p:nvSpPr>
        <p:spPr>
          <a:xfrm rot="7397754">
            <a:off x="9618015" y="2486246"/>
            <a:ext cx="277264" cy="111315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 rot="8410414">
            <a:off x="9223103" y="3245796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578104" y="4069624"/>
            <a:ext cx="2025318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Underflow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8701031" y="2311660"/>
            <a:ext cx="454625" cy="6749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599371" y="2376698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 rot="8410414">
            <a:off x="9223103" y="3245796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610818" y="3964452"/>
            <a:ext cx="2363686" cy="14214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Cannot merge with this node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 rot="6960259">
            <a:off x="8189302" y="2665357"/>
            <a:ext cx="330349" cy="233632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8701031" y="2311660"/>
            <a:ext cx="454625" cy="6749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599371" y="2376698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88548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2" name="Down Arrow 1"/>
          <p:cNvSpPr/>
          <p:nvPr/>
        </p:nvSpPr>
        <p:spPr>
          <a:xfrm rot="8410414">
            <a:off x="9223103" y="3245796"/>
            <a:ext cx="294971" cy="68587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610818" y="3964452"/>
            <a:ext cx="2363686" cy="14214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Thus, we will re-distribute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 rot="6960259">
            <a:off x="8189302" y="2665357"/>
            <a:ext cx="330349" cy="233632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8701031" y="2311660"/>
            <a:ext cx="454625" cy="6749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599371" y="2376698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69032" y="249689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9610818" y="3964451"/>
            <a:ext cx="2363686" cy="21838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16 is removed from here.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It goes to root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 rot="6960259">
            <a:off x="8189302" y="2665357"/>
            <a:ext cx="330349" cy="233632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477618" y="2477700"/>
            <a:ext cx="318752" cy="5707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6375958" y="2438572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8701031" y="2311660"/>
            <a:ext cx="454625" cy="6749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599371" y="2376698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919026"/>
            <a:ext cx="114087" cy="241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452584" y="108682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>
            <a:off x="8527456" y="2751297"/>
            <a:ext cx="463170" cy="2586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6369032" y="2496894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9687488" y="3554001"/>
            <a:ext cx="2330972" cy="305175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22 from root Comes here along with pointer to leaf containing 18, 20, 22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 rot="7892753">
            <a:off x="9141893" y="3252481"/>
            <a:ext cx="217577" cy="92733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477618" y="2477700"/>
            <a:ext cx="318752" cy="5707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6375958" y="2438572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8641304" y="244990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30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8701031" y="2311660"/>
            <a:ext cx="454625" cy="6749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599371" y="2376698"/>
            <a:ext cx="540533" cy="5644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011769" cy="9042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Delete 38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9751212" y="4091581"/>
            <a:ext cx="2330972" cy="13963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Other pointers are shifted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 rot="7892753">
            <a:off x="9630134" y="3212510"/>
            <a:ext cx="217577" cy="92733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17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Delete 33, 30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345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20397" cy="3895901"/>
            <a:chOff x="-58" y="2506"/>
            <a:chExt cx="4335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032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33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Delete 33, 30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9109670" y="5511338"/>
            <a:ext cx="318752" cy="570752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9008010" y="5472210"/>
            <a:ext cx="540533" cy="56440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445992" y="3829782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No issues in deleting 33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2529771">
            <a:off x="9706703" y="4801212"/>
            <a:ext cx="239666" cy="591025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800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30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Delete 30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572818" y="5469038"/>
            <a:ext cx="318752" cy="570752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8471158" y="5429910"/>
            <a:ext cx="540533" cy="56440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445992" y="3829782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Now this is underflow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2529771">
            <a:off x="9706703" y="4801212"/>
            <a:ext cx="239666" cy="591025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Pop Question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19641" y="1238800"/>
            <a:ext cx="11540706" cy="534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600" dirty="0" smtClean="0"/>
              <a:t>We have an ordered file with r = 30000 records stored on a disk with block size B = 1024 bytes. File records are of fixed size and are </a:t>
            </a:r>
            <a:r>
              <a:rPr lang="en-US" altLang="en-US" sz="2600" dirty="0" err="1" smtClean="0"/>
              <a:t>unspanned</a:t>
            </a:r>
            <a:r>
              <a:rPr lang="en-US" altLang="en-US" sz="2600" dirty="0" smtClean="0"/>
              <a:t>, with record length R = 100 bytes. </a:t>
            </a:r>
            <a:endParaRPr lang="en-US" altLang="en-US" dirty="0" smtClean="0"/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What is the blocking factor of the file?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needed for the file</a:t>
            </a:r>
            <a:r>
              <a:rPr lang="en-US" altLang="en-US" dirty="0" smtClean="0">
                <a:solidFill>
                  <a:srgbClr val="0070C0"/>
                </a:solidFill>
              </a:rPr>
              <a:t>?      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Binary search?                      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Ordering field = 9 bytes. Block pointer = 6 bytes. Blocking factor of the index?                                                 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for the index file?            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binary search on the index file?       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065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570" y="3475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Delete 30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9445992" y="3829782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Merge or Redistribute?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2529771">
            <a:off x="9706703" y="4801212"/>
            <a:ext cx="239666" cy="591025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559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811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22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Delete 30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9445992" y="3829782"/>
            <a:ext cx="258247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22 moves here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2529771">
            <a:off x="9706703" y="4801212"/>
            <a:ext cx="239666" cy="591025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559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811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20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785" y="1139437"/>
            <a:ext cx="3053312" cy="90421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Final result after deleting 30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9445992" y="3829782"/>
            <a:ext cx="2582472" cy="134130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20 replaces 22 in the parent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7940805">
            <a:off x="9238145" y="2877887"/>
            <a:ext cx="265897" cy="958284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559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811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20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Delete 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630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837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3559" y="347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811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833321" y="554295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18</a:t>
            </a:r>
            <a:endParaRPr lang="en-US" altLang="en-US" sz="2400" b="1" dirty="0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20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Delete 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9509736" y="3913186"/>
            <a:ext cx="2582472" cy="12513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Underflow, merge with sibling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4099679">
            <a:off x="8224843" y="3810899"/>
            <a:ext cx="246105" cy="2063147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999159" y="5503184"/>
            <a:ext cx="318752" cy="570752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897499" y="5464056"/>
            <a:ext cx="540533" cy="564408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wn Arrow 73"/>
          <p:cNvSpPr/>
          <p:nvPr/>
        </p:nvSpPr>
        <p:spPr>
          <a:xfrm rot="2959094">
            <a:off x="9847620" y="5086448"/>
            <a:ext cx="244608" cy="911024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618" y="347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2847" y="3467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099" y="346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20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Delete 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9509736" y="3913186"/>
            <a:ext cx="2582472" cy="12513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Underflow, merge with sibling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4099679">
            <a:off x="8224843" y="3810899"/>
            <a:ext cx="246105" cy="2063147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2959094">
            <a:off x="9847620" y="5086448"/>
            <a:ext cx="244608" cy="911024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90"/>
            <a:ext cx="9409531" cy="3895901"/>
            <a:chOff x="-58" y="2506"/>
            <a:chExt cx="4330" cy="114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19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853" y="34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87" y="3412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568" y="3412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803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037" y="3412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93" y="2551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617" y="346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2846" y="3463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098" y="346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84" y="2551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8" idx="2"/>
          </p:cNvCxnSpPr>
          <p:nvPr/>
        </p:nvCxnSpPr>
        <p:spPr>
          <a:xfrm flipH="1">
            <a:off x="6926179" y="2861455"/>
            <a:ext cx="1582018" cy="2476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8621095" y="2551843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20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>
            <a:endCxn id="32" idx="2"/>
          </p:cNvCxnSpPr>
          <p:nvPr/>
        </p:nvCxnSpPr>
        <p:spPr>
          <a:xfrm flipH="1">
            <a:off x="8990626" y="2759390"/>
            <a:ext cx="344951" cy="257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Delete 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428165" y="5885287"/>
            <a:ext cx="565007" cy="102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9561737" y="4154469"/>
            <a:ext cx="2582472" cy="12513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Underflow, merge with sibling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7824549">
            <a:off x="9810582" y="3221643"/>
            <a:ext cx="302617" cy="992439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436568" y="5134429"/>
            <a:ext cx="513201" cy="1094018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8229239" y="5255505"/>
            <a:ext cx="1089525" cy="95251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589025" y="2284676"/>
            <a:ext cx="513201" cy="1094018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8431302" y="2467475"/>
            <a:ext cx="851706" cy="683952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1773" y="2252389"/>
            <a:ext cx="7379854" cy="3878873"/>
            <a:chOff x="-58" y="2506"/>
            <a:chExt cx="3396" cy="1139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6" cy="291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24" y="3404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859" y="3404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093" y="3404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78" y="258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612" y="3464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2841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093" y="345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91" y="2592"/>
              <a:ext cx="13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2201854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2710360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321886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60018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1108785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3218866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5050792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8"/>
          <p:cNvSpPr>
            <a:spLocks/>
          </p:cNvSpPr>
          <p:nvPr/>
        </p:nvSpPr>
        <p:spPr bwMode="auto">
          <a:xfrm>
            <a:off x="8446778" y="222818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9207364" y="222818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9972296" y="222818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9"/>
          <p:cNvSpPr>
            <a:spLocks/>
          </p:cNvSpPr>
          <p:nvPr/>
        </p:nvSpPr>
        <p:spPr bwMode="auto">
          <a:xfrm>
            <a:off x="8572818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9335577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0098336" y="222169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10740850" y="2221699"/>
            <a:ext cx="120245" cy="1004300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6429944" y="2551391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708706" y="2827393"/>
            <a:ext cx="340769" cy="24831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51308" y="1500427"/>
            <a:ext cx="2582472" cy="904214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Delete 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7299380" y="908855"/>
            <a:ext cx="762759" cy="997814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8059966" y="908855"/>
            <a:ext cx="767105" cy="997814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8824898" y="908855"/>
            <a:ext cx="764932" cy="997814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7425420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>
            <a:off x="8188179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>
            <a:off x="8950938" y="902369"/>
            <a:ext cx="2173" cy="997814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9581171" y="918914"/>
            <a:ext cx="128213" cy="997814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endCxn id="8" idx="2"/>
          </p:cNvCxnSpPr>
          <p:nvPr/>
        </p:nvCxnSpPr>
        <p:spPr>
          <a:xfrm flipH="1">
            <a:off x="6222094" y="1396702"/>
            <a:ext cx="1077287" cy="85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2" idx="2"/>
          </p:cNvCxnSpPr>
          <p:nvPr/>
        </p:nvCxnSpPr>
        <p:spPr>
          <a:xfrm>
            <a:off x="8102733" y="1378074"/>
            <a:ext cx="1869563" cy="850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3988358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619464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578748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744544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7449868" y="1160985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7977960" y="3818395"/>
            <a:ext cx="2582472" cy="2676998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Move pointers. And delete the root as it has only one child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7824549">
            <a:off x="7394679" y="3105896"/>
            <a:ext cx="302617" cy="992439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113423" y="1952534"/>
            <a:ext cx="1032153" cy="1458064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8985210" y="2072828"/>
            <a:ext cx="1457171" cy="133777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593223" y="749577"/>
            <a:ext cx="1032153" cy="1458064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7465010" y="869871"/>
            <a:ext cx="1457171" cy="133777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on Deletion operation in B+ -Tree </a:t>
            </a:r>
            <a:endParaRPr lang="en-US" sz="4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039925" y="2252389"/>
            <a:ext cx="7379854" cy="3878873"/>
            <a:chOff x="-58" y="2506"/>
            <a:chExt cx="3396" cy="1139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110" y="2508"/>
              <a:ext cx="56" cy="291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-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7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756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990" y="34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24" y="3409"/>
              <a:ext cx="228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24" y="3404"/>
              <a:ext cx="236" cy="238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859" y="3404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093" y="3404"/>
              <a:ext cx="235" cy="238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478" y="2586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-21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</a:t>
              </a:r>
              <a:endParaRPr lang="en-US" altLang="en-US" sz="2400" b="1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213" y="3457"/>
              <a:ext cx="1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128" y="3452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10</a:t>
              </a:r>
              <a:endParaRPr lang="en-US" altLang="en-US" sz="2400" b="1" dirty="0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974" y="3470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16</a:t>
              </a:r>
              <a:endParaRPr lang="en-US" altLang="en-US" sz="2400" b="1" dirty="0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2612" y="3464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20</a:t>
              </a:r>
              <a:endParaRPr lang="en-US" altLang="en-US" sz="2400" b="1" dirty="0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2841" y="3459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22</a:t>
              </a:r>
              <a:endParaRPr lang="en-US" altLang="en-US" sz="2400" b="1" dirty="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3093" y="3458"/>
              <a:ext cx="24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 smtClean="0"/>
                <a:t>29</a:t>
              </a:r>
              <a:endParaRPr lang="en-US" altLang="en-US" sz="2400" b="1" dirty="0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191" y="2592"/>
              <a:ext cx="13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 dirty="0"/>
                <a:t>5</a:t>
              </a:r>
            </a:p>
          </p:txBody>
        </p:sp>
      </p:grpSp>
      <p:sp>
        <p:nvSpPr>
          <p:cNvPr id="52" name="Freeform 21"/>
          <p:cNvSpPr>
            <a:spLocks/>
          </p:cNvSpPr>
          <p:nvPr/>
        </p:nvSpPr>
        <p:spPr bwMode="auto">
          <a:xfrm>
            <a:off x="5150006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5658512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6167018" y="5320938"/>
            <a:ext cx="510679" cy="800294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5875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5208170" y="5474242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/>
              <a:t>8</a:t>
            </a:r>
          </a:p>
        </p:txBody>
      </p:sp>
      <p:cxnSp>
        <p:nvCxnSpPr>
          <p:cNvPr id="57" name="Straight Arrow Connector 56"/>
          <p:cNvCxnSpPr>
            <a:endCxn id="20" idx="2"/>
          </p:cNvCxnSpPr>
          <p:nvPr/>
        </p:nvCxnSpPr>
        <p:spPr>
          <a:xfrm flipH="1">
            <a:off x="4056937" y="2759390"/>
            <a:ext cx="3668196" cy="2571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1"/>
          </p:cNvCxnSpPr>
          <p:nvPr/>
        </p:nvCxnSpPr>
        <p:spPr>
          <a:xfrm flipH="1">
            <a:off x="6167018" y="2889221"/>
            <a:ext cx="2284503" cy="243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2"/>
          </p:cNvCxnSpPr>
          <p:nvPr/>
        </p:nvCxnSpPr>
        <p:spPr>
          <a:xfrm flipH="1">
            <a:off x="7998944" y="2861455"/>
            <a:ext cx="1204668" cy="246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9378096" y="2551391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16</a:t>
            </a:r>
            <a:endParaRPr lang="en-US" altLang="en-US" sz="24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9656858" y="2827393"/>
            <a:ext cx="340769" cy="24831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68714" y="1259131"/>
            <a:ext cx="3272778" cy="1419991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Final result after deleting 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6936510" y="5521678"/>
            <a:ext cx="5321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 smtClean="0"/>
              <a:t>15</a:t>
            </a:r>
            <a:endParaRPr lang="en-US" altLang="en-US" sz="24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567616" y="5754414"/>
            <a:ext cx="58239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8526900" y="594954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692696" y="5880650"/>
            <a:ext cx="302275" cy="9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Indexing Strings in B+ - Tree</a:t>
            </a:r>
            <a:endParaRPr lang="en-US" sz="4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198" y="1319841"/>
            <a:ext cx="11103591" cy="533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Variable length strings as keys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Variable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fanout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 space utilization as criterion for splitting, not number of pointers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400" b="1" dirty="0" smtClean="0">
                <a:solidFill>
                  <a:srgbClr val="3366CC"/>
                </a:solidFill>
              </a:rPr>
              <a:t>Prefix compression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Key values at internal nodes can be prefixes of full key</a:t>
            </a:r>
          </a:p>
          <a:p>
            <a:pPr lvl="2">
              <a:spcAft>
                <a:spcPts val="1200"/>
              </a:spcAft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Keep enough characters to distinguish entries in the subtrees separated by the key value</a:t>
            </a:r>
          </a:p>
          <a:p>
            <a:pPr lvl="3"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E.g. “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Shailaja</a:t>
            </a:r>
            <a:r>
              <a:rPr lang="en-US" altLang="en-US" sz="2400" dirty="0">
                <a:ea typeface="ＭＳ Ｐゴシック" panose="020B0600070205080204" pitchFamily="34" charset="-128"/>
              </a:rPr>
              <a:t>” and “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Shailendra</a:t>
            </a:r>
            <a:r>
              <a:rPr lang="en-US" altLang="en-US" sz="2400" dirty="0">
                <a:ea typeface="ＭＳ Ｐゴシック" panose="020B0600070205080204" pitchFamily="34" charset="-128"/>
              </a:rPr>
              <a:t>” can be separated by “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Shaila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”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Keys in leaf node can be compressed by sharing common prefixes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838199" y="6404994"/>
            <a:ext cx="81589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400" dirty="0" smtClean="0">
                <a:solidFill>
                  <a:schemeClr val="tx1"/>
                </a:solidFill>
              </a:rPr>
              <a:t> and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Sudarshan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Pop Question -- Answers</a:t>
            </a:r>
            <a:endParaRPr lang="en-US" sz="42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553527" y="1394075"/>
            <a:ext cx="11540706" cy="534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600" dirty="0" smtClean="0"/>
              <a:t>We have an ordered file with r = 30000 records stored on a disk with block size B = 1024 bytes. File records are of fixed size and are </a:t>
            </a:r>
            <a:r>
              <a:rPr lang="en-US" altLang="en-US" sz="2600" dirty="0" err="1" smtClean="0"/>
              <a:t>unspanned</a:t>
            </a:r>
            <a:r>
              <a:rPr lang="en-US" altLang="en-US" sz="2600" dirty="0" smtClean="0"/>
              <a:t>, with record length R = 100 bytes. </a:t>
            </a:r>
            <a:endParaRPr lang="en-US" altLang="en-US" dirty="0" smtClean="0"/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What is the blocking factor of the file?      </a:t>
            </a:r>
            <a:r>
              <a:rPr lang="en-US" altLang="en-US" dirty="0" smtClean="0">
                <a:solidFill>
                  <a:srgbClr val="0070C0"/>
                </a:solidFill>
              </a:rPr>
              <a:t>Floor(1024/100) = 10 rec/block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needed for the file</a:t>
            </a:r>
            <a:r>
              <a:rPr lang="en-US" altLang="en-US" dirty="0" smtClean="0">
                <a:solidFill>
                  <a:srgbClr val="0070C0"/>
                </a:solidFill>
              </a:rPr>
              <a:t>?       Ceil(30000/10) = 3000 blocks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Binary search?                                   </a:t>
            </a:r>
            <a:r>
              <a:rPr lang="en-US" altLang="en-US" dirty="0" smtClean="0">
                <a:solidFill>
                  <a:srgbClr val="0070C0"/>
                </a:solidFill>
              </a:rPr>
              <a:t>Ceil(log</a:t>
            </a:r>
            <a:r>
              <a:rPr lang="en-US" alt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</a:rPr>
              <a:t>3000) = 12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Ordering field = 9 bytes. Block pointer = 6 bytes. Blocking factor of the index?                                                              </a:t>
            </a:r>
            <a:r>
              <a:rPr lang="en-US" altLang="en-US" dirty="0" smtClean="0">
                <a:solidFill>
                  <a:srgbClr val="0070C0"/>
                </a:solidFill>
              </a:rPr>
              <a:t>Floor(1024/15) = 68 entries/</a:t>
            </a:r>
            <a:r>
              <a:rPr lang="en-US" altLang="en-US" dirty="0" err="1" smtClean="0">
                <a:solidFill>
                  <a:srgbClr val="0070C0"/>
                </a:solidFill>
              </a:rPr>
              <a:t>blo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Number of blocks for the index file?             </a:t>
            </a:r>
            <a:r>
              <a:rPr lang="en-US" altLang="en-US" dirty="0" smtClean="0">
                <a:solidFill>
                  <a:srgbClr val="0070C0"/>
                </a:solidFill>
              </a:rPr>
              <a:t>Ceil(3000/68) = 45 blocks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Cost of binary search on the index file?       </a:t>
            </a:r>
            <a:r>
              <a:rPr lang="en-US" altLang="en-US" dirty="0" smtClean="0">
                <a:solidFill>
                  <a:srgbClr val="0070C0"/>
                </a:solidFill>
              </a:rPr>
              <a:t>Ceil(log</a:t>
            </a:r>
            <a:r>
              <a:rPr lang="en-US" alt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dirty="0" smtClean="0">
                <a:solidFill>
                  <a:srgbClr val="0070C0"/>
                </a:solidFill>
              </a:rPr>
              <a:t>45) = 6 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Bulk loading entries in B+ - Tree</a:t>
            </a:r>
            <a:endParaRPr lang="en-US" sz="4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3977" y="1188678"/>
            <a:ext cx="10680310" cy="517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 smtClean="0"/>
              <a:t>Inserting entries one-at-a-time into a B</a:t>
            </a:r>
            <a:r>
              <a:rPr lang="en-US" altLang="en-US" sz="2600" baseline="30000" dirty="0" smtClean="0"/>
              <a:t>+</a:t>
            </a:r>
            <a:r>
              <a:rPr lang="en-US" altLang="en-US" sz="2600" dirty="0" smtClean="0"/>
              <a:t>-tree requires </a:t>
            </a:r>
            <a:r>
              <a:rPr lang="en-US" altLang="en-US" sz="2600" dirty="0" smtClean="0">
                <a:sym typeface="Symbol" panose="05050102010706020507" pitchFamily="18" charset="2"/>
              </a:rPr>
              <a:t></a:t>
            </a:r>
            <a:r>
              <a:rPr lang="en-US" altLang="en-US" sz="2600" dirty="0" smtClean="0"/>
              <a:t> 1 IO per entry 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can be very inefficient for loading a large number of entries at a time (</a:t>
            </a:r>
            <a:r>
              <a:rPr lang="en-US" altLang="en-US" sz="2600" b="1" dirty="0" smtClean="0">
                <a:solidFill>
                  <a:srgbClr val="0066CC"/>
                </a:solidFill>
                <a:ea typeface="ＭＳ Ｐゴシック" panose="020B0600070205080204" pitchFamily="34" charset="-128"/>
              </a:rPr>
              <a:t>bulk loading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)</a:t>
            </a:r>
          </a:p>
          <a:p>
            <a:pPr marL="457200" lvl="1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sz="2600" b="1" dirty="0" smtClean="0"/>
              <a:t>Efficient alternative 1: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Sort entries first (using efficient external-memory algorithms)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Insert in sorted order</a:t>
            </a:r>
          </a:p>
          <a:p>
            <a:pPr lvl="2"/>
            <a:r>
              <a:rPr lang="en-US" altLang="en-US" sz="2600" dirty="0" smtClean="0">
                <a:ea typeface="ＭＳ Ｐゴシック" panose="020B0600070205080204" pitchFamily="34" charset="-128"/>
              </a:rPr>
              <a:t>Insertion will go to existing page (or cause a split).</a:t>
            </a:r>
          </a:p>
          <a:p>
            <a:pPr lvl="2"/>
            <a:r>
              <a:rPr lang="en-US" altLang="en-US" sz="2600" dirty="0">
                <a:ea typeface="ＭＳ Ｐゴシック" panose="020B0600070205080204" pitchFamily="34" charset="-128"/>
              </a:rPr>
              <a:t>M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uch improved IO performance.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31165" y="6487873"/>
            <a:ext cx="81589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400" dirty="0" smtClean="0">
                <a:solidFill>
                  <a:schemeClr val="tx1"/>
                </a:solidFill>
              </a:rPr>
              <a:t> and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Sudarshan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Bulk loading entries in B+ - Tree</a:t>
            </a:r>
            <a:endParaRPr lang="en-US" sz="4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20626" y="1309449"/>
            <a:ext cx="10680310" cy="242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b="1" dirty="0" smtClean="0"/>
              <a:t>Efficient alternative 2: </a:t>
            </a:r>
            <a:r>
              <a:rPr lang="en-US" altLang="en-US" sz="2600" dirty="0" smtClean="0">
                <a:solidFill>
                  <a:srgbClr val="0066CC"/>
                </a:solidFill>
              </a:rPr>
              <a:t>Bottom-up B</a:t>
            </a:r>
            <a:r>
              <a:rPr lang="en-US" altLang="en-US" sz="2600" baseline="30000" dirty="0" smtClean="0">
                <a:solidFill>
                  <a:srgbClr val="0066CC"/>
                </a:solidFill>
              </a:rPr>
              <a:t>+</a:t>
            </a:r>
            <a:r>
              <a:rPr lang="en-US" altLang="en-US" sz="2600" dirty="0" smtClean="0">
                <a:solidFill>
                  <a:srgbClr val="0066CC"/>
                </a:solidFill>
              </a:rPr>
              <a:t>-tree construction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As before sort entries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And then create tree layer-by-layer, starting with leaf level.</a:t>
            </a:r>
          </a:p>
          <a:p>
            <a:pPr lvl="1"/>
            <a:r>
              <a:rPr lang="en-US" altLang="en-US" sz="2600" dirty="0" smtClean="0">
                <a:ea typeface="ＭＳ Ｐゴシック" panose="020B0600070205080204" pitchFamily="34" charset="-128"/>
              </a:rPr>
              <a:t>Implemented as part of bulk-load utility by most database systems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31165" y="6487873"/>
            <a:ext cx="81589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400" dirty="0" smtClean="0">
                <a:solidFill>
                  <a:schemeClr val="tx1"/>
                </a:solidFill>
              </a:rPr>
              <a:t> and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Sudarshan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3"/>
            <a:ext cx="11103591" cy="60353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Non-unique Search Queries in B+ - Tree</a:t>
            </a:r>
            <a:endParaRPr lang="en-US" sz="40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31165" y="6487873"/>
            <a:ext cx="81589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400" dirty="0" smtClean="0">
                <a:solidFill>
                  <a:schemeClr val="tx1"/>
                </a:solidFill>
              </a:rPr>
              <a:t> and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Sudarshan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199" y="1249064"/>
            <a:ext cx="10975062" cy="213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Store the key as many times as it appears.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List of tuple pointers with each distinct value of key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Extra code to handle long lists.</a:t>
            </a:r>
          </a:p>
          <a:p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1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Difference between B-Tree and B+ - Tree</a:t>
            </a:r>
            <a:endParaRPr lang="en-US" sz="4200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733246" y="1617452"/>
            <a:ext cx="10630619" cy="38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2600" dirty="0" smtClean="0"/>
              <a:t>In a B-tree, pointers to data records exist at all levels of the tree</a:t>
            </a:r>
          </a:p>
          <a:p>
            <a:pPr>
              <a:spcAft>
                <a:spcPts val="1200"/>
              </a:spcAft>
            </a:pPr>
            <a:r>
              <a:rPr lang="en-US" altLang="en-US" sz="2600" dirty="0" smtClean="0"/>
              <a:t>In a B+-tree, all pointers to data records exists at the leaf-level </a:t>
            </a:r>
            <a:r>
              <a:rPr lang="en-US" altLang="en-US" sz="2600" dirty="0" smtClean="0"/>
              <a:t>nodes</a:t>
            </a: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04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A B-Tree Node</a:t>
            </a:r>
            <a:endParaRPr lang="en-US" sz="4200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53" y="776377"/>
            <a:ext cx="9059174" cy="608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7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12462"/>
            <a:ext cx="11103591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B-Tree Vs B+ - Tree</a:t>
            </a:r>
            <a:endParaRPr lang="en-US" sz="42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31165" y="6487873"/>
            <a:ext cx="81589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æ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ò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Ö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Material adapted from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Silberchatz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Korth</a:t>
            </a:r>
            <a:r>
              <a:rPr lang="en-US" altLang="en-US" sz="1400" dirty="0" smtClean="0">
                <a:solidFill>
                  <a:schemeClr val="tx1"/>
                </a:solidFill>
              </a:rPr>
              <a:t> and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Sudarshan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199" y="997039"/>
            <a:ext cx="10771427" cy="5179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/>
              <a:t>Advantages of B-Tree indices: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May use less tree nodes than a corresponding B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+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-Tree.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Sometimes possible to find search-key value before reaching leaf 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en-US" sz="2400" b="1" dirty="0" smtClean="0"/>
              <a:t>Disadvantages of B-Tree indices: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Only small fraction of all search-key values are found early 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Non-leaf nodes are larger, so fan-out is reduced.  Thus, B-Trees typically have greater depth than corresponding B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+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Tree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en-US" sz="2400" dirty="0"/>
              <a:t>A B+-tree can have less levels (or higher capacity of search values) than the corresponding </a:t>
            </a:r>
            <a:r>
              <a:rPr lang="en-US" altLang="en-US" sz="2400" dirty="0" smtClean="0"/>
              <a:t>B-tree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Typically, advantages of B-Trees do not out weigh disadvantages. </a:t>
            </a:r>
          </a:p>
        </p:txBody>
      </p:sp>
    </p:spTree>
    <p:extLst>
      <p:ext uri="{BB962C8B-B14F-4D97-AF65-F5344CB8AC3E}">
        <p14:creationId xmlns:p14="http://schemas.microsoft.com/office/powerpoint/2010/main" val="2710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462"/>
            <a:ext cx="10515600" cy="789907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Single-Level Indexes</a:t>
            </a:r>
            <a:endParaRPr lang="en-US" sz="4200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072226" y="1231711"/>
            <a:ext cx="10542019" cy="47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/>
              <a:t>Clustering Index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Defined on an ordered data file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The data file is ordered on a </a:t>
            </a:r>
            <a:r>
              <a:rPr lang="en-US" altLang="en-US" i="1" dirty="0" smtClean="0"/>
              <a:t>non-key field</a:t>
            </a:r>
            <a:r>
              <a:rPr lang="en-US" altLang="en-US" dirty="0" smtClean="0"/>
              <a:t> unlike primary index.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Includes one index entry </a:t>
            </a:r>
            <a:r>
              <a:rPr lang="en-US" altLang="en-US" i="1" dirty="0" smtClean="0"/>
              <a:t>for each distinct value</a:t>
            </a:r>
            <a:r>
              <a:rPr lang="en-US" altLang="en-US" dirty="0" smtClean="0"/>
              <a:t> of the field.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the index entry points to the first data block that contains records with that field value.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It is another example of </a:t>
            </a:r>
            <a:r>
              <a:rPr lang="en-US" altLang="en-US" i="1" dirty="0" err="1" smtClean="0"/>
              <a:t>nondense</a:t>
            </a:r>
            <a:r>
              <a:rPr lang="en-US" altLang="en-US" dirty="0" smtClean="0"/>
              <a:t> index.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1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2791" y="2391638"/>
            <a:ext cx="2805752" cy="2248601"/>
          </a:xfrm>
        </p:spPr>
        <p:txBody>
          <a:bodyPr>
            <a:normAutofit/>
          </a:bodyPr>
          <a:lstStyle/>
          <a:p>
            <a:r>
              <a:rPr lang="en-US" sz="4200" dirty="0" smtClean="0"/>
              <a:t>Sample</a:t>
            </a:r>
            <a:br>
              <a:rPr lang="en-US" sz="4200" dirty="0" smtClean="0"/>
            </a:br>
            <a:r>
              <a:rPr lang="en-US" sz="4200" dirty="0" smtClean="0"/>
              <a:t>Clustering</a:t>
            </a:r>
            <a:br>
              <a:rPr lang="en-US" sz="4200" dirty="0" smtClean="0"/>
            </a:br>
            <a:r>
              <a:rPr lang="en-US" sz="4200" dirty="0" smtClean="0"/>
              <a:t>Index</a:t>
            </a:r>
            <a:endParaRPr lang="en-US" sz="4200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201238"/>
            <a:ext cx="64071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3595</Words>
  <Application>Microsoft Office PowerPoint</Application>
  <PresentationFormat>Widescreen</PresentationFormat>
  <Paragraphs>1059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ＭＳ Ｐゴシック</vt:lpstr>
      <vt:lpstr>Cambria Math</vt:lpstr>
      <vt:lpstr>Century Gothic</vt:lpstr>
      <vt:lpstr>Helvetica</vt:lpstr>
      <vt:lpstr>Symbol</vt:lpstr>
      <vt:lpstr>Tahoma</vt:lpstr>
      <vt:lpstr>Times New Roman</vt:lpstr>
      <vt:lpstr>Wingdings</vt:lpstr>
      <vt:lpstr>Wingdings 2</vt:lpstr>
      <vt:lpstr>Presentation level design</vt:lpstr>
      <vt:lpstr>Database System Implementation CSE 507</vt:lpstr>
      <vt:lpstr>Indexes as Access Paths</vt:lpstr>
      <vt:lpstr>Indexes as Access Paths Contd</vt:lpstr>
      <vt:lpstr>Single-Level Indexes</vt:lpstr>
      <vt:lpstr>Sample Primary Index</vt:lpstr>
      <vt:lpstr>Pop Question</vt:lpstr>
      <vt:lpstr>Pop Question -- Answers</vt:lpstr>
      <vt:lpstr>Single-Level Indexes</vt:lpstr>
      <vt:lpstr>Sample Clustering Index</vt:lpstr>
      <vt:lpstr>Single-Level Indexes</vt:lpstr>
      <vt:lpstr>Sample Secondary Index --on Key Field</vt:lpstr>
      <vt:lpstr>Sample Secondary Index --on NonKey</vt:lpstr>
      <vt:lpstr>Pop Question</vt:lpstr>
      <vt:lpstr>Pop Question</vt:lpstr>
      <vt:lpstr>Summary of Single-Level Indexes</vt:lpstr>
      <vt:lpstr>Multi-Level Indexes</vt:lpstr>
      <vt:lpstr>A two level Primary Index</vt:lpstr>
      <vt:lpstr>Constructing a Multi-Level Index</vt:lpstr>
      <vt:lpstr>Constructing a Multi-Level Index</vt:lpstr>
      <vt:lpstr>Pop Question</vt:lpstr>
      <vt:lpstr>Dynamic Multi-level Indexing</vt:lpstr>
      <vt:lpstr>B+ -Tree</vt:lpstr>
      <vt:lpstr>B+ -Tree</vt:lpstr>
      <vt:lpstr>B+ -Tree- Internal nodes</vt:lpstr>
      <vt:lpstr>B+ -Tree- Leaf nodes</vt:lpstr>
      <vt:lpstr>A B+ -Tree Node</vt:lpstr>
      <vt:lpstr>Searching in B+ -Tree</vt:lpstr>
      <vt:lpstr>Inserting in a B+ -Tree</vt:lpstr>
      <vt:lpstr>Inserting in a B+ -Tree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Example on Insert Operation in B+ </vt:lpstr>
      <vt:lpstr>Deletion in B+ -Tree</vt:lpstr>
      <vt:lpstr>Deletion in B+ -Tree – Merging Siblings</vt:lpstr>
      <vt:lpstr>Deletion in B+ -Tree – Redistribution Siblings</vt:lpstr>
      <vt:lpstr>Deletion in B+ -Tree Contd…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Example on Deletion operation in B+ -Tree </vt:lpstr>
      <vt:lpstr>Indexing Strings in B+ - Tree</vt:lpstr>
      <vt:lpstr>Bulk loading entries in B+ - Tree</vt:lpstr>
      <vt:lpstr>Bulk loading entries in B+ - Tree</vt:lpstr>
      <vt:lpstr>Non-unique Search Queries in B+ - Tree</vt:lpstr>
      <vt:lpstr>Difference between B-Tree and B+ - Tree</vt:lpstr>
      <vt:lpstr>A B-Tree Node</vt:lpstr>
      <vt:lpstr>B-Tree Vs B+ -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2015-07-29T05:08:48Z</dcterms:created>
  <dcterms:modified xsi:type="dcterms:W3CDTF">2016-01-25T04:29:56Z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