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Cormorant Garamond Bold Italics" charset="1" panose="00000800000000000000"/>
      <p:regular r:id="rId39"/>
    </p:embeddedFont>
    <p:embeddedFont>
      <p:font typeface="Quicksand" charset="1" panose="00000000000000000000"/>
      <p:regular r:id="rId40"/>
    </p:embeddedFont>
    <p:embeddedFont>
      <p:font typeface="Quicksand Bold" charset="1" panose="00000000000000000000"/>
      <p:regular r:id="rId41"/>
    </p:embeddedFont>
    <p:embeddedFont>
      <p:font typeface="Quicksand Medium" charset="1" panose="000000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ibm.com/think/topics/convolutional-neural-networks" TargetMode="External" Type="http://schemas.openxmlformats.org/officeDocument/2006/relationships/hyperlink"/><Relationship Id="rId5" Target="https://www.ibm.com/think/topics/convolutional-neural-networks" TargetMode="External" Type="http://schemas.openxmlformats.org/officeDocument/2006/relationships/hyperlink"/><Relationship Id="rId6" Target="https://www.ibm.com/think/topics/convolutional-neural-networks" TargetMode="External" Type="http://schemas.openxmlformats.org/officeDocument/2006/relationships/hyperlink"/><Relationship Id="rId7" Target="https://www.ibm.com/think/topics/convolutional-neural-networks"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ibm.com/think/topics/convolutional-neural-networks" TargetMode="External" Type="http://schemas.openxmlformats.org/officeDocument/2006/relationships/hyperlink"/><Relationship Id="rId11" Target="https://www.ibm.com/think/topics/convolutional-neural-networks" TargetMode="External" Type="http://schemas.openxmlformats.org/officeDocument/2006/relationships/hyperlink"/><Relationship Id="rId12" Target="https://www.ibm.com/think/topics/convolutional-neural-networks" TargetMode="External" Type="http://schemas.openxmlformats.org/officeDocument/2006/relationships/hyperlink"/><Relationship Id="rId13" Target="https://www.ibm.com/think/topics/convolutional-neural-networks" TargetMode="External" Type="http://schemas.openxmlformats.org/officeDocument/2006/relationships/hyperlink"/><Relationship Id="rId14" Target="https://www.ibm.com/think/topics/convolutional-neural-networks" TargetMode="External" Type="http://schemas.openxmlformats.org/officeDocument/2006/relationships/hyperlink"/><Relationship Id="rId15" Target="https://www.ibm.com/think/topics/convolutional-neural-networks" TargetMode="External" Type="http://schemas.openxmlformats.org/officeDocument/2006/relationships/hyperlink"/><Relationship Id="rId16" Target="https://www.ibm.com/think/topics/convolutional-neural-networks" TargetMode="External" Type="http://schemas.openxmlformats.org/officeDocument/2006/relationships/hyperlink"/><Relationship Id="rId17" Target="https://www.ibm.com/think/topics/convolutional-neural-networks" TargetMode="External" Type="http://schemas.openxmlformats.org/officeDocument/2006/relationships/hyperlink"/><Relationship Id="rId18" Target="https://www.ibm.com/think/topics/convolutional-neural-networks" TargetMode="External" Type="http://schemas.openxmlformats.org/officeDocument/2006/relationships/hyperlink"/><Relationship Id="rId19" Target="https://www.ibm.com/think/topics/convolutional-neural-networks" TargetMode="External" Type="http://schemas.openxmlformats.org/officeDocument/2006/relationships/hyperlink"/><Relationship Id="rId2" Target="../media/image1.png" Type="http://schemas.openxmlformats.org/officeDocument/2006/relationships/image"/><Relationship Id="rId20" Target="https://www.ibm.com/think/topics/convolutional-neural-networks" TargetMode="External" Type="http://schemas.openxmlformats.org/officeDocument/2006/relationships/hyperlink"/><Relationship Id="rId21" Target="https://www.ibm.com/think/topics/convolutional-neural-networks" TargetMode="External" Type="http://schemas.openxmlformats.org/officeDocument/2006/relationships/hyperlink"/><Relationship Id="rId22" Target="https://www.ibm.com/think/topics/convolutional-neural-networks" TargetMode="External" Type="http://schemas.openxmlformats.org/officeDocument/2006/relationships/hyperlink"/><Relationship Id="rId23" Target="https://www.ibm.com/think/topics/convolutional-neural-networks" TargetMode="External" Type="http://schemas.openxmlformats.org/officeDocument/2006/relationships/hyperlink"/><Relationship Id="rId24" Target="https://www.ibm.com/think/topics/convolutional-neural-networks" TargetMode="External" Type="http://schemas.openxmlformats.org/officeDocument/2006/relationships/hyperlink"/><Relationship Id="rId25" Target="https://www.ibm.com/think/topics/convolutional-neural-networks" TargetMode="External" Type="http://schemas.openxmlformats.org/officeDocument/2006/relationships/hyperlink"/><Relationship Id="rId26" Target="https://www.ibm.com/think/topics/convolutional-neural-networks" TargetMode="External" Type="http://schemas.openxmlformats.org/officeDocument/2006/relationships/hyperlink"/><Relationship Id="rId27" Target="https://www.ibm.com/think/topics/convolutional-neural-networks" TargetMode="External" Type="http://schemas.openxmlformats.org/officeDocument/2006/relationships/hyperlink"/><Relationship Id="rId28" Target="https://www.ibm.com/think/topics/convolutional-neural-networks" TargetMode="External" Type="http://schemas.openxmlformats.org/officeDocument/2006/relationships/hyperlink"/><Relationship Id="rId29" Target="https://www.ibm.com/think/topics/convolutional-neural-networks" TargetMode="External" Type="http://schemas.openxmlformats.org/officeDocument/2006/relationships/hyperlink"/><Relationship Id="rId3" Target="../media/image2.svg" Type="http://schemas.openxmlformats.org/officeDocument/2006/relationships/image"/><Relationship Id="rId30" Target="https://www.ibm.com/think/topics/convolutional-neural-networks" TargetMode="External" Type="http://schemas.openxmlformats.org/officeDocument/2006/relationships/hyperlink"/><Relationship Id="rId31" Target="https://www.ibm.com/think/topics/convolutional-neural-networks" TargetMode="External" Type="http://schemas.openxmlformats.org/officeDocument/2006/relationships/hyperlink"/><Relationship Id="rId32" Target="https://www.ibm.com/think/topics/convolutional-neural-networks" TargetMode="External" Type="http://schemas.openxmlformats.org/officeDocument/2006/relationships/hyperlink"/><Relationship Id="rId33" Target="https://www.ibm.com/think/topics/convolutional-neural-networks" TargetMode="External" Type="http://schemas.openxmlformats.org/officeDocument/2006/relationships/hyperlink"/><Relationship Id="rId34" Target="https://www.ibm.com/think/topics/convolutional-neural-networks" TargetMode="External" Type="http://schemas.openxmlformats.org/officeDocument/2006/relationships/hyperlink"/><Relationship Id="rId35" Target="https://www.ibm.com/think/topics/convolutional-neural-networks" TargetMode="External" Type="http://schemas.openxmlformats.org/officeDocument/2006/relationships/hyperlink"/><Relationship Id="rId36" Target="https://www.ibm.com/think/topics/convolutional-neural-networks" TargetMode="External" Type="http://schemas.openxmlformats.org/officeDocument/2006/relationships/hyperlink"/><Relationship Id="rId37" Target="https://www.ibm.com/think/topics/convolutional-neural-networks" TargetMode="External" Type="http://schemas.openxmlformats.org/officeDocument/2006/relationships/hyperlink"/><Relationship Id="rId38" Target="https://www.ibm.com/think/topics/convolutional-neural-networks" TargetMode="External" Type="http://schemas.openxmlformats.org/officeDocument/2006/relationships/hyperlink"/><Relationship Id="rId39" Target="https://www.ibm.com/think/topics/convolutional-neural-networks" TargetMode="External" Type="http://schemas.openxmlformats.org/officeDocument/2006/relationships/hyperlink"/><Relationship Id="rId4" Target="https://www.google.com/search?cs=1&amp;sca_esv=e98085266670db2f&amp;sxsrf=AE3TifNNwofYHWVtByBpELMcPgRETAXKXg%3A1751985046543&amp;q=gating+mechanisms&amp;sa=X&amp;ved=2ahUKEwiJvL7yvK2OAxVLcGwGHeKKHYcQxccNegQICBAB&amp;mstk=AUtExfCsGLYikTlNWWT6qxSB5A3E1r5SWCS5u5Qol0Y57mxtuzX3b7R20FnL99rQgIuftLr8bvrAu98w-u82p7eU9XQD58crgZoAL65Bl9msTxmeGOPtHbe-DivScha1wykVTP1FCXSrLGpgr3zTzeBrpNmq_4-rvFH5XsrQNIhl77mIDso&amp;csui=3" TargetMode="External" Type="http://schemas.openxmlformats.org/officeDocument/2006/relationships/hyperlink"/><Relationship Id="rId40" Target="https://www.ibm.com/think/topics/convolutional-neural-networks" TargetMode="External" Type="http://schemas.openxmlformats.org/officeDocument/2006/relationships/hyperlink"/><Relationship Id="rId41" Target="https://www.ibm.com/think/topics/convolutional-neural-networks" TargetMode="External" Type="http://schemas.openxmlformats.org/officeDocument/2006/relationships/hyperlink"/><Relationship Id="rId42" Target="https://www.ibm.com/think/topics/convolutional-neural-networks" TargetMode="External" Type="http://schemas.openxmlformats.org/officeDocument/2006/relationships/hyperlink"/><Relationship Id="rId43" Target="https://www.ibm.com/think/topics/convolutional-neural-networks" TargetMode="External" Type="http://schemas.openxmlformats.org/officeDocument/2006/relationships/hyperlink"/><Relationship Id="rId44" Target="https://www.ibm.com/think/topics/convolutional-neural-networks" TargetMode="External" Type="http://schemas.openxmlformats.org/officeDocument/2006/relationships/hyperlink"/><Relationship Id="rId45" Target="https://www.ibm.com/think/topics/convolutional-neural-networks" TargetMode="External" Type="http://schemas.openxmlformats.org/officeDocument/2006/relationships/hyperlink"/><Relationship Id="rId46" Target="https://www.ibm.com/think/topics/convolutional-neural-networks" TargetMode="External" Type="http://schemas.openxmlformats.org/officeDocument/2006/relationships/hyperlink"/><Relationship Id="rId47" Target="https://www.ibm.com/think/topics/convolutional-neural-networks" TargetMode="External" Type="http://schemas.openxmlformats.org/officeDocument/2006/relationships/hyperlink"/><Relationship Id="rId48" Target="https://www.ibm.com/think/topics/convolutional-neural-networks" TargetMode="External" Type="http://schemas.openxmlformats.org/officeDocument/2006/relationships/hyperlink"/><Relationship Id="rId5" Target="https://www.ibm.com/think/topics/convolutional-neural-networks" TargetMode="External" Type="http://schemas.openxmlformats.org/officeDocument/2006/relationships/hyperlink"/><Relationship Id="rId6" Target="https://www.google.com/search?cs=1&amp;sca_esv=e98085266670db2f&amp;sxsrf=AE3TifNNwofYHWVtByBpELMcPgRETAXKXg%3A1751985046543&amp;q=Vanishing+Gradients&amp;sa=X&amp;ved=2ahUKEwiJvL7yvK2OAxVLcGwGHeKKHYcQxccNegQIDhAB&amp;mstk=AUtExfCsGLYikTlNWWT6qxSB5A3E1r5SWCS5u5Qol0Y57mxtuzX3b7R20FnL99rQgIuftLr8bvrAu98w-u82p7eU9XQD58crgZoAL65Bl9msTxmeGOPtHbe-DivScha1wykVTP1FCXSrLGpgr3zTzeBrpNmq_4-rvFH5XsrQNIhl77mIDso&amp;csui=3" TargetMode="External" Type="http://schemas.openxmlformats.org/officeDocument/2006/relationships/hyperlink"/><Relationship Id="rId7" Target="https://www.ibm.com/think/topics/convolutional-neural-networks" TargetMode="External" Type="http://schemas.openxmlformats.org/officeDocument/2006/relationships/hyperlink"/><Relationship Id="rId8" Target="https://www.google.com/search?cs=1&amp;sca_esv=e98085266670db2f&amp;sxsrf=AE3TifNNwofYHWVtByBpELMcPgRETAXKXg%3A1751985046543&amp;q=Exploding+Gradients&amp;sa=X&amp;ved=2ahUKEwiJvL7yvK2OAxVLcGwGHeKKHYcQxccNegQIFhAB&amp;mstk=AUtExfCsGLYikTlNWWT6qxSB5A3E1r5SWCS5u5Qol0Y57mxtuzX3b7R20FnL99rQgIuftLr8bvrAu98w-u82p7eU9XQD58crgZoAL65Bl9msTxmeGOPtHbe-DivScha1wykVTP1FCXSrLGpgr3zTzeBrpNmq_4-rvFH5XsrQNIhl77mIDso&amp;csui=3" TargetMode="External" Type="http://schemas.openxmlformats.org/officeDocument/2006/relationships/hyperlink"/><Relationship Id="rId9" Target="https://www.ibm.com/think/topics/convolutional-neural-networks"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ibm.com/think/topics/convolutional-neural-networks" TargetMode="External" Type="http://schemas.openxmlformats.org/officeDocument/2006/relationships/hyperlink"/><Relationship Id="rId11" Target="https://www.ibm.com/think/topics/convolutional-neural-networks" TargetMode="External" Type="http://schemas.openxmlformats.org/officeDocument/2006/relationships/hyperlink"/><Relationship Id="rId12" Target="https://www.ibm.com/think/topics/convolutional-neural-networks" TargetMode="External" Type="http://schemas.openxmlformats.org/officeDocument/2006/relationships/hyperlink"/><Relationship Id="rId13" Target="https://www.ibm.com/think/topics/convolutional-neural-networks" TargetMode="External" Type="http://schemas.openxmlformats.org/officeDocument/2006/relationships/hyperlink"/><Relationship Id="rId14" Target="https://www.ibm.com/think/topics/convolutional-neural-networks" TargetMode="External" Type="http://schemas.openxmlformats.org/officeDocument/2006/relationships/hyperlink"/><Relationship Id="rId15" Target="https://www.ibm.com/think/topics/convolutional-neural-networks" TargetMode="External" Type="http://schemas.openxmlformats.org/officeDocument/2006/relationships/hyperlink"/><Relationship Id="rId16" Target="https://www.ibm.com/think/topics/convolutional-neural-networks" TargetMode="External" Type="http://schemas.openxmlformats.org/officeDocument/2006/relationships/hyperlink"/><Relationship Id="rId17" Target="https://www.ibm.com/think/topics/convolutional-neural-networks" TargetMode="External" Type="http://schemas.openxmlformats.org/officeDocument/2006/relationships/hyperlink"/><Relationship Id="rId18" Target="https://www.ibm.com/think/topics/convolutional-neural-networks" TargetMode="External" Type="http://schemas.openxmlformats.org/officeDocument/2006/relationships/hyperlink"/><Relationship Id="rId19" Target="https://www.ibm.com/think/topics/convolutional-neural-networks" TargetMode="External" Type="http://schemas.openxmlformats.org/officeDocument/2006/relationships/hyperlink"/><Relationship Id="rId2" Target="../media/image1.png" Type="http://schemas.openxmlformats.org/officeDocument/2006/relationships/image"/><Relationship Id="rId20" Target="https://www.ibm.com/think/topics/convolutional-neural-networks" TargetMode="External" Type="http://schemas.openxmlformats.org/officeDocument/2006/relationships/hyperlink"/><Relationship Id="rId21" Target="https://www.ibm.com/think/topics/convolutional-neural-networks" TargetMode="External" Type="http://schemas.openxmlformats.org/officeDocument/2006/relationships/hyperlink"/><Relationship Id="rId22" Target="https://www.ibm.com/think/topics/convolutional-neural-networks" TargetMode="External" Type="http://schemas.openxmlformats.org/officeDocument/2006/relationships/hyperlink"/><Relationship Id="rId23" Target="https://www.ibm.com/think/topics/convolutional-neural-networks" TargetMode="External" Type="http://schemas.openxmlformats.org/officeDocument/2006/relationships/hyperlink"/><Relationship Id="rId24" Target="https://www.ibm.com/think/topics/convolutional-neural-networks" TargetMode="External" Type="http://schemas.openxmlformats.org/officeDocument/2006/relationships/hyperlink"/><Relationship Id="rId25" Target="https://www.ibm.com/think/topics/convolutional-neural-networks" TargetMode="External" Type="http://schemas.openxmlformats.org/officeDocument/2006/relationships/hyperlink"/><Relationship Id="rId26" Target="https://www.ibm.com/think/topics/convolutional-neural-networks" TargetMode="External" Type="http://schemas.openxmlformats.org/officeDocument/2006/relationships/hyperlink"/><Relationship Id="rId27" Target="https://www.ibm.com/think/topics/convolutional-neural-networks" TargetMode="External" Type="http://schemas.openxmlformats.org/officeDocument/2006/relationships/hyperlink"/><Relationship Id="rId28" Target="https://www.ibm.com/think/topics/convolutional-neural-networks" TargetMode="External" Type="http://schemas.openxmlformats.org/officeDocument/2006/relationships/hyperlink"/><Relationship Id="rId29" Target="https://www.ibm.com/think/topics/convolutional-neural-networks" TargetMode="External" Type="http://schemas.openxmlformats.org/officeDocument/2006/relationships/hyperlink"/><Relationship Id="rId3" Target="../media/image2.svg" Type="http://schemas.openxmlformats.org/officeDocument/2006/relationships/image"/><Relationship Id="rId30" Target="https://www.ibm.com/think/topics/convolutional-neural-networks" TargetMode="External" Type="http://schemas.openxmlformats.org/officeDocument/2006/relationships/hyperlink"/><Relationship Id="rId31" Target="https://www.ibm.com/think/topics/convolutional-neural-networks" TargetMode="External" Type="http://schemas.openxmlformats.org/officeDocument/2006/relationships/hyperlink"/><Relationship Id="rId32" Target="https://www.ibm.com/think/topics/convolutional-neural-networks" TargetMode="External" Type="http://schemas.openxmlformats.org/officeDocument/2006/relationships/hyperlink"/><Relationship Id="rId33" Target="https://www.ibm.com/think/topics/convolutional-neural-networks" TargetMode="External" Type="http://schemas.openxmlformats.org/officeDocument/2006/relationships/hyperlink"/><Relationship Id="rId34" Target="https://www.ibm.com/think/topics/convolutional-neural-networks" TargetMode="External" Type="http://schemas.openxmlformats.org/officeDocument/2006/relationships/hyperlink"/><Relationship Id="rId4" Target="https://www.ibm.com/think/topics/convolutional-neural-networks" TargetMode="External" Type="http://schemas.openxmlformats.org/officeDocument/2006/relationships/hyperlink"/><Relationship Id="rId5" Target="https://www.ibm.com/think/topics/convolutional-neural-networks" TargetMode="External" Type="http://schemas.openxmlformats.org/officeDocument/2006/relationships/hyperlink"/><Relationship Id="rId6" Target="https://www.ibm.com/think/topics/convolutional-neural-networks" TargetMode="External" Type="http://schemas.openxmlformats.org/officeDocument/2006/relationships/hyperlink"/><Relationship Id="rId7" Target="https://www.ibm.com/think/topics/convolutional-neural-networks" TargetMode="External" Type="http://schemas.openxmlformats.org/officeDocument/2006/relationships/hyperlink"/><Relationship Id="rId8" Target="https://www.ibm.com/think/topics/convolutional-neural-networks" TargetMode="External" Type="http://schemas.openxmlformats.org/officeDocument/2006/relationships/hyperlink"/><Relationship Id="rId9" Target="https://www.ibm.com/think/topics/convolutional-neural-networks"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ibm.com/think/topics/convolutional-neural-networks" TargetMode="External" Type="http://schemas.openxmlformats.org/officeDocument/2006/relationships/hyperlink"/><Relationship Id="rId11" Target="https://www.ibm.com/think/topics/convolutional-neural-networks" TargetMode="External" Type="http://schemas.openxmlformats.org/officeDocument/2006/relationships/hyperlink"/><Relationship Id="rId12" Target="https://www.ibm.com/think/topics/convolutional-neural-networks" TargetMode="External" Type="http://schemas.openxmlformats.org/officeDocument/2006/relationships/hyperlink"/><Relationship Id="rId13" Target="https://www.ibm.com/think/topics/convolutional-neural-networks" TargetMode="External" Type="http://schemas.openxmlformats.org/officeDocument/2006/relationships/hyperlink"/><Relationship Id="rId14" Target="https://www.ibm.com/think/topics/convolutional-neural-networks" TargetMode="External" Type="http://schemas.openxmlformats.org/officeDocument/2006/relationships/hyperlink"/><Relationship Id="rId15" Target="https://www.ibm.com/think/topics/convolutional-neural-networks" TargetMode="External" Type="http://schemas.openxmlformats.org/officeDocument/2006/relationships/hyperlink"/><Relationship Id="rId16" Target="https://www.ibm.com/think/topics/convolutional-neural-networks" TargetMode="External" Type="http://schemas.openxmlformats.org/officeDocument/2006/relationships/hyperlink"/><Relationship Id="rId17" Target="https://www.ibm.com/think/topics/convolutional-neural-networks" TargetMode="External" Type="http://schemas.openxmlformats.org/officeDocument/2006/relationships/hyperlink"/><Relationship Id="rId18" Target="https://www.ibm.com/think/topics/convolutional-neural-networks" TargetMode="External" Type="http://schemas.openxmlformats.org/officeDocument/2006/relationships/hyperlink"/><Relationship Id="rId19" Target="https://www.ibm.com/think/topics/convolutional-neural-networks" TargetMode="External" Type="http://schemas.openxmlformats.org/officeDocument/2006/relationships/hyperlink"/><Relationship Id="rId2" Target="../media/image1.png" Type="http://schemas.openxmlformats.org/officeDocument/2006/relationships/image"/><Relationship Id="rId20" Target="https://www.ibm.com/think/topics/convolutional-neural-networks" TargetMode="External" Type="http://schemas.openxmlformats.org/officeDocument/2006/relationships/hyperlink"/><Relationship Id="rId21" Target="https://www.ibm.com/think/topics/convolutional-neural-networks" TargetMode="External" Type="http://schemas.openxmlformats.org/officeDocument/2006/relationships/hyperlink"/><Relationship Id="rId22" Target="https://www.ibm.com/think/topics/convolutional-neural-networks" TargetMode="External" Type="http://schemas.openxmlformats.org/officeDocument/2006/relationships/hyperlink"/><Relationship Id="rId23" Target="https://www.ibm.com/think/topics/convolutional-neural-networks" TargetMode="External" Type="http://schemas.openxmlformats.org/officeDocument/2006/relationships/hyperlink"/><Relationship Id="rId3" Target="../media/image2.svg" Type="http://schemas.openxmlformats.org/officeDocument/2006/relationships/image"/><Relationship Id="rId4" Target="../media/image17.png" Type="http://schemas.openxmlformats.org/officeDocument/2006/relationships/image"/><Relationship Id="rId5" Target="https://www.ibm.com/think/topics/convolutional-neural-networks" TargetMode="External" Type="http://schemas.openxmlformats.org/officeDocument/2006/relationships/hyperlink"/><Relationship Id="rId6" Target="https://www.ibm.com/think/topics/convolutional-neural-networks" TargetMode="External" Type="http://schemas.openxmlformats.org/officeDocument/2006/relationships/hyperlink"/><Relationship Id="rId7" Target="https://www.ibm.com/think/topics/convolutional-neural-networks" TargetMode="External" Type="http://schemas.openxmlformats.org/officeDocument/2006/relationships/hyperlink"/><Relationship Id="rId8" Target="https://www.ibm.com/think/topics/convolutional-neural-networks" TargetMode="External" Type="http://schemas.openxmlformats.org/officeDocument/2006/relationships/hyperlink"/><Relationship Id="rId9" Target="https://www.ibm.com/think/topics/convolutional-neural-networks"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https://www.geeksforgeeks.org/machine-learning/getting-started-with-transformers/" TargetMode="External" Type="http://schemas.openxmlformats.org/officeDocument/2006/relationships/hyperlink"/><Relationship Id="rId6" Target="https://www.geeksforgeeks.org/self-attention-in-nlp/" TargetMode="External" Type="http://schemas.openxmlformats.org/officeDocument/2006/relationships/hyperlink"/></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oogle.com/search?cs=1&amp;sca_esv=f1b244d4c3767c15&amp;sxsrf=AE3TifNIvzfdOpvVS-LajvGkn0pAlIfBLw%3A1751992082086&amp;q=extractive+summarization&amp;sa=X&amp;ved=2ahUKEwi97_-M162OAxVSS2cHHeQiExoQxccNegQIXhAB&amp;mstk=AUtExfCqBqzmQyZu_QG-P-HE7OSXDfFJpWFnQP-Tk4MhvNuiNX4C79FrCOSMDkbRlQrWsNdStTMtZ7ytDo91NJ2qAwJqa4JMIBeB_tDqGVdnWdkLjpi2_8ex5f5nW-s1yign5u2ZTB2n0Z6wgp7m02ar6uHgD56z0I2QFPnjEShkhpQvvGM&amp;csui=3" TargetMode="External" Type="http://schemas.openxmlformats.org/officeDocument/2006/relationships/hyperlink"/><Relationship Id="rId3" Target="https://www.google.com/search?cs=1&amp;sca_esv=f1b244d4c3767c15&amp;sxsrf=AE3TifNIvzfdOpvVS-LajvGkn0pAlIfBLw%3A1751992082086&amp;q=abstractive+summarization&amp;sa=X&amp;ved=2ahUKEwi97_-M162OAxVSS2cHHeQiExoQxccNegQIXhAC&amp;mstk=AUtExfCqBqzmQyZu_QG-P-HE7OSXDfFJpWFnQP-Tk4MhvNuiNX4C79FrCOSMDkbRlQrWsNdStTMtZ7ytDo91NJ2qAwJqa4JMIBeB_tDqGVdnWdkLjpi2_8ex5f5nW-s1yign5u2ZTB2n0Z6wgp7m02ar6uHgD56z0I2QFPnjEShkhpQvvGM&amp;csui=3" TargetMode="External" Type="http://schemas.openxmlformats.org/officeDocument/2006/relationships/hyperlink"/><Relationship Id="rId4" Target="https://www.google.com/search?cs=1&amp;sca_esv=f1b244d4c3767c15&amp;sxsrf=AE3TifNIvzfdOpvVS-LajvGkn0pAlIfBLw%3A1751992082086&amp;q=abstractive+summarization&amp;sa=X&amp;ved=2ahUKEwi97_-M162OAxVSS2cHHeQiExoQxccNegQIXhAC&amp;mstk=AUtExfCqBqzmQyZu_QG-P-HE7OSXDfFJpWFnQP-Tk4MhvNuiNX4C79FrCOSMDkbRlQrWsNdStTMtZ7ytDo91NJ2qAwJqa4JMIBeB_tDqGVdnWdkLjpi2_8ex5f5nW-s1yign5u2ZTB2n0Z6wgp7m02ar6uHgD56z0I2QFPnjEShkhpQvvGM&amp;csui=3" TargetMode="External" Type="http://schemas.openxmlformats.org/officeDocument/2006/relationships/hyperlink"/></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oogle.com/search?sca_esv=51537aeedf813448&amp;cs=1&amp;sxsrf=AE3TifN-OpDHki_i2haAsqIMUBp8y0Y32w%3A1751996601170&amp;q=ImageNet&amp;sa=X&amp;ved=2ahUKEwj9k_n3562OAxVcyTgGHRJnK6wQxccNegQIFxAB&amp;mstk=AUtExfAso11-BwmryFRV_9nx9aze5r1k1l0rTwCfiX1gDpd454ZH0VtFCyPW5-lzTl7UJspEEctvEUrQyPXhEIfG0-hM9HMCJgAXlYXyKVZziOwXE5g7OG3Vc9MoezDpBAPnF3TSJ41x0VYzQJowbM6FyuMRedhbSjGik7PfbMrqcLJtcbo&amp;csui=3" TargetMode="External" Type="http://schemas.openxmlformats.org/officeDocument/2006/relationships/hyperlink"/><Relationship Id="rId3" Target="https://www.google.com/search?sca_esv=51537aeedf813448&amp;cs=1&amp;sxsrf=AE3TifN-OpDHki_i2haAsqIMUBp8y0Y32w%3A1751996601170&amp;q=CIFAR-100&amp;sa=X&amp;ved=2ahUKEwj9k_n3562OAxVcyTgGHRJnK6wQxccNegQIFxAC&amp;mstk=AUtExfAso11-BwmryFRV_9nx9aze5r1k1l0rTwCfiX1gDpd454ZH0VtFCyPW5-lzTl7UJspEEctvEUrQyPXhEIfG0-hM9HMCJgAXlYXyKVZziOwXE5g7OG3Vc9MoezDpBAPnF3TSJ41x0VYzQJowbM6FyuMRedhbSjGik7PfbMrqcLJtcbo&amp;csui=3" TargetMode="External" Type="http://schemas.openxmlformats.org/officeDocument/2006/relationships/hyperlink"/><Relationship Id="rId4" Target="https://www.google.com/search?sca_esv=51537aeedf813448&amp;cs=1&amp;sxsrf=AE3TifN-OpDHki_i2haAsqIMUBp8y0Y32w%3A1751996601170&amp;q=DETR+%28DEtection+TRansformer%29&amp;sa=X&amp;ved=2ahUKEwj9k_n3562OAxVcyTgGHRJnK6wQxccNegQIQRAB&amp;mstk=AUtExfAso11-BwmryFRV_9nx9aze5r1k1l0rTwCfiX1gDpd454ZH0VtFCyPW5-lzTl7UJspEEctvEUrQyPXhEIfG0-hM9HMCJgAXlYXyKVZziOwXE5g7OG3Vc9MoezDpBAPnF3TSJ41x0VYzQJowbM6FyuMRedhbSjGik7PfbMrqcLJtcbo&amp;csui=3" TargetMode="External" Type="http://schemas.openxmlformats.org/officeDocument/2006/relationships/hyperlink"/></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embeddings/oleObject2.bin" Type="http://schemas.openxmlformats.org/officeDocument/2006/relationships/oleObjec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oogle.com/search?sca_esv=51537aeedf813448&amp;cs=1&amp;sxsrf=AE3TifNtODhiRas_6Z1lbV5Zup36FNEx3Q%3A1752000426000&amp;q=Isolation+Forest&amp;sa=X&amp;ved=2ahUKEwiQps-X9q2OAxU12DgGHTHyBQsQxccNegQIJR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TargetMode="External" Type="http://schemas.openxmlformats.org/officeDocument/2006/relationships/hyperlink"/><Relationship Id="rId3" Target="https://www.google.com/search?sca_esv=51537aeedf813448&amp;cs=1&amp;sxsrf=AE3TifNtODhiRas_6Z1lbV5Zup36FNEx3Q%3A1752000426000&amp;q=Transformer+Autoencoder+%28TAE%29&amp;sa=X&amp;ved=2ahUKEwiQps-X9q2OAxU12DgGHTHyBQsQxccNegQIFx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TargetMode="External" Type="http://schemas.openxmlformats.org/officeDocument/2006/relationships/hyperlink"/><Relationship Id="rId4" Target="https://www.google.com/search?sca_esv=51537aeedf813448&amp;cs=1&amp;sxsrf=AE3TifNtODhiRas_6Z1lbV5Zup36FNEx3Q%3A1752000426000&amp;q=VAE-ViT&amp;sa=X&amp;ved=2ahUKEwiQps-X9q2OAxU12DgGHTHyBQsQxccNegQIKR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oogle.com/search?sca_esv=51537aeedf813448&amp;cs=1&amp;sxsrf=AE3TifNtODhiRas_6Z1lbV5Zup36FNEx3Q%3A1752000426000&amp;q=SHapley+Additive+exPlanations&amp;sa=X&amp;ved=2ahUKEwiQps-X9q2OAxU12DgGHTHyBQsQxccNegQIER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TargetMode="External" Type="http://schemas.openxmlformats.org/officeDocument/2006/relationships/hyperlink"/><Relationship Id="rId3" Target="https://www.google.com/search?sca_esv=51537aeedf813448&amp;cs=1&amp;sxsrf=AE3TifNtODhiRas_6Z1lbV5Zup36FNEx3Q%3A1752000426000&amp;q=SHapley+Additive+exPlanations&amp;sa=X&amp;ved=2ahUKEwiQps-X9q2OAxU12DgGHTHyBQsQxccNegQIER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TargetMode="External" Type="http://schemas.openxmlformats.org/officeDocument/2006/relationships/hyperlink"/></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embeddings/oleObject1.bin" Type="http://schemas.openxmlformats.org/officeDocument/2006/relationships/oleObjec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https://www.ibm.com/think/topics/machine-learning" TargetMode="External" Type="http://schemas.openxmlformats.org/officeDocument/2006/relationships/hyperlink"/><Relationship Id="rId6" Target="https://www.ibm.com/think/topics/deep-learning" TargetMode="External" Type="http://schemas.openxmlformats.org/officeDocument/2006/relationships/hyperlink"/><Relationship Id="rId7" Target="https://www.ibm.com/think/topics/convolutional-neural-networks" TargetMode="External" Type="http://schemas.openxmlformats.org/officeDocument/2006/relationships/hyperlink"/><Relationship Id="rId8" Target="https://www.ibm.com/think/topics/recurrent-neural-networks"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https://www.geeksforgeeks.org/regularization-in-machine-learning/"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eeksforgeeks.org/activation-functions-neural-networks/"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eeksforgeeks.org/ml-stochastic-gradient-descent-sgd/"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520950"/>
            <a:ext cx="16229942" cy="3622550"/>
          </a:xfrm>
          <a:prstGeom prst="rect">
            <a:avLst/>
          </a:prstGeom>
        </p:spPr>
        <p:txBody>
          <a:bodyPr anchor="t" rtlCol="false" tIns="0" lIns="0" bIns="0" rIns="0">
            <a:spAutoFit/>
          </a:bodyPr>
          <a:lstStyle/>
          <a:p>
            <a:pPr algn="ctr" marL="0" indent="0" lvl="0">
              <a:lnSpc>
                <a:spcPts val="14531"/>
              </a:lnSpc>
              <a:spcBef>
                <a:spcPct val="0"/>
              </a:spcBef>
            </a:pPr>
            <a:r>
              <a:rPr lang="en-US" b="true" sz="10379" i="true">
                <a:solidFill>
                  <a:srgbClr val="0F4662"/>
                </a:solidFill>
                <a:latin typeface="Cormorant Garamond Bold Italics"/>
                <a:ea typeface="Cormorant Garamond Bold Italics"/>
                <a:cs typeface="Cormorant Garamond Bold Italics"/>
                <a:sym typeface="Cormorant Garamond Bold Italics"/>
              </a:rPr>
              <a:t>Transformers and Autoencoders in Machine Learning</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Presented by Sumukhi Tripathi</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464110"/>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930" y="9499284"/>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5470" y="2680047"/>
            <a:ext cx="8888530" cy="6377520"/>
          </a:xfrm>
          <a:custGeom>
            <a:avLst/>
            <a:gdLst/>
            <a:ahLst/>
            <a:cxnLst/>
            <a:rect r="r" b="b" t="t" l="l"/>
            <a:pathLst>
              <a:path h="6377520" w="8888530">
                <a:moveTo>
                  <a:pt x="0" y="0"/>
                </a:moveTo>
                <a:lnTo>
                  <a:pt x="8888530" y="0"/>
                </a:lnTo>
                <a:lnTo>
                  <a:pt x="8888530" y="6377521"/>
                </a:lnTo>
                <a:lnTo>
                  <a:pt x="0" y="6377521"/>
                </a:lnTo>
                <a:lnTo>
                  <a:pt x="0" y="0"/>
                </a:lnTo>
                <a:close/>
              </a:path>
            </a:pathLst>
          </a:custGeom>
          <a:blipFill>
            <a:blip r:embed="rId4"/>
            <a:stretch>
              <a:fillRect l="0" t="0" r="0" b="0"/>
            </a:stretch>
          </a:blipFill>
        </p:spPr>
      </p:sp>
      <p:sp>
        <p:nvSpPr>
          <p:cNvPr name="Freeform 5" id="5"/>
          <p:cNvSpPr/>
          <p:nvPr/>
        </p:nvSpPr>
        <p:spPr>
          <a:xfrm flipH="false" flipV="false" rot="0">
            <a:off x="11759183" y="4775786"/>
            <a:ext cx="3318404" cy="706329"/>
          </a:xfrm>
          <a:custGeom>
            <a:avLst/>
            <a:gdLst/>
            <a:ahLst/>
            <a:cxnLst/>
            <a:rect r="r" b="b" t="t" l="l"/>
            <a:pathLst>
              <a:path h="706329" w="3318404">
                <a:moveTo>
                  <a:pt x="0" y="0"/>
                </a:moveTo>
                <a:lnTo>
                  <a:pt x="3318404" y="0"/>
                </a:lnTo>
                <a:lnTo>
                  <a:pt x="3318404" y="706329"/>
                </a:lnTo>
                <a:lnTo>
                  <a:pt x="0" y="706329"/>
                </a:lnTo>
                <a:lnTo>
                  <a:pt x="0" y="0"/>
                </a:lnTo>
                <a:close/>
              </a:path>
            </a:pathLst>
          </a:custGeom>
          <a:blipFill>
            <a:blip r:embed="rId5"/>
            <a:stretch>
              <a:fillRect l="-117394" t="0" r="-123169" b="0"/>
            </a:stretch>
          </a:blipFill>
        </p:spPr>
      </p:sp>
      <p:sp>
        <p:nvSpPr>
          <p:cNvPr name="Freeform 6" id="6"/>
          <p:cNvSpPr/>
          <p:nvPr/>
        </p:nvSpPr>
        <p:spPr>
          <a:xfrm flipH="false" flipV="false" rot="0">
            <a:off x="12609934" y="9057568"/>
            <a:ext cx="2743214" cy="691616"/>
          </a:xfrm>
          <a:custGeom>
            <a:avLst/>
            <a:gdLst/>
            <a:ahLst/>
            <a:cxnLst/>
            <a:rect r="r" b="b" t="t" l="l"/>
            <a:pathLst>
              <a:path h="691616" w="2743214">
                <a:moveTo>
                  <a:pt x="0" y="0"/>
                </a:moveTo>
                <a:lnTo>
                  <a:pt x="2743214" y="0"/>
                </a:lnTo>
                <a:lnTo>
                  <a:pt x="2743214" y="691616"/>
                </a:lnTo>
                <a:lnTo>
                  <a:pt x="0" y="691616"/>
                </a:lnTo>
                <a:lnTo>
                  <a:pt x="0" y="0"/>
                </a:lnTo>
                <a:close/>
              </a:path>
            </a:pathLst>
          </a:custGeom>
          <a:blipFill>
            <a:blip r:embed="rId6"/>
            <a:stretch>
              <a:fillRect l="-142008" t="-2127" r="-169962" b="0"/>
            </a:stretch>
          </a:blipFill>
        </p:spPr>
      </p:sp>
      <p:sp>
        <p:nvSpPr>
          <p:cNvPr name="TextBox 7" id="7"/>
          <p:cNvSpPr txBox="true"/>
          <p:nvPr/>
        </p:nvSpPr>
        <p:spPr>
          <a:xfrm rot="0">
            <a:off x="255470" y="-10698"/>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Autoencoder Applications</a:t>
            </a:r>
          </a:p>
        </p:txBody>
      </p:sp>
      <p:sp>
        <p:nvSpPr>
          <p:cNvPr name="TextBox 8" id="8"/>
          <p:cNvSpPr txBox="true"/>
          <p:nvPr/>
        </p:nvSpPr>
        <p:spPr>
          <a:xfrm rot="0">
            <a:off x="255470" y="1641062"/>
            <a:ext cx="17241224" cy="83439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4662"/>
                </a:solidFill>
                <a:latin typeface="Quicksand"/>
                <a:ea typeface="Quicksand"/>
                <a:cs typeface="Quicksand"/>
                <a:sym typeface="Quicksand"/>
              </a:rPr>
              <a:t>It is an essential technique that helps</a:t>
            </a:r>
            <a:r>
              <a:rPr lang="en-US" sz="2400" u="sng">
                <a:solidFill>
                  <a:srgbClr val="0F4662"/>
                </a:solidFill>
                <a:latin typeface="Quicksand"/>
                <a:ea typeface="Quicksand"/>
                <a:cs typeface="Quicksand"/>
                <a:sym typeface="Quicksand"/>
              </a:rPr>
              <a:t> simplify high-dimensional data</a:t>
            </a:r>
            <a:r>
              <a:rPr lang="en-US" sz="2400">
                <a:solidFill>
                  <a:srgbClr val="0F4662"/>
                </a:solidFill>
                <a:latin typeface="Quicksand"/>
                <a:ea typeface="Quicksand"/>
                <a:cs typeface="Quicksand"/>
                <a:sym typeface="Quicksand"/>
              </a:rPr>
              <a:t> while retaining the most critical features. Two popular methods for dimensionality reduction are Principal Component Analysis (</a:t>
            </a:r>
            <a:r>
              <a:rPr lang="en-US" b="true" sz="2400">
                <a:solidFill>
                  <a:srgbClr val="0F4662"/>
                </a:solidFill>
                <a:latin typeface="Quicksand Bold"/>
                <a:ea typeface="Quicksand Bold"/>
                <a:cs typeface="Quicksand Bold"/>
                <a:sym typeface="Quicksand Bold"/>
              </a:rPr>
              <a:t>PCA</a:t>
            </a:r>
            <a:r>
              <a:rPr lang="en-US" sz="2400">
                <a:solidFill>
                  <a:srgbClr val="0F4662"/>
                </a:solidFill>
                <a:latin typeface="Quicksand"/>
                <a:ea typeface="Quicksand"/>
                <a:cs typeface="Quicksand"/>
                <a:sym typeface="Quicksand"/>
              </a:rPr>
              <a:t>) and Autoencoders.</a:t>
            </a:r>
          </a:p>
        </p:txBody>
      </p:sp>
      <p:sp>
        <p:nvSpPr>
          <p:cNvPr name="TextBox 9" id="9"/>
          <p:cNvSpPr txBox="true"/>
          <p:nvPr/>
        </p:nvSpPr>
        <p:spPr>
          <a:xfrm rot="0">
            <a:off x="255470" y="1007842"/>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Dimensionality Reduction</a:t>
            </a:r>
          </a:p>
        </p:txBody>
      </p:sp>
      <p:sp>
        <p:nvSpPr>
          <p:cNvPr name="TextBox 10" id="10"/>
          <p:cNvSpPr txBox="true"/>
          <p:nvPr/>
        </p:nvSpPr>
        <p:spPr>
          <a:xfrm rot="0">
            <a:off x="9406443" y="2853956"/>
            <a:ext cx="8494415" cy="3265039"/>
          </a:xfrm>
          <a:prstGeom prst="rect">
            <a:avLst/>
          </a:prstGeom>
        </p:spPr>
        <p:txBody>
          <a:bodyPr anchor="t" rtlCol="false" tIns="0" lIns="0" bIns="0" rIns="0">
            <a:spAutoFit/>
          </a:bodyPr>
          <a:lstStyle/>
          <a:p>
            <a:pPr algn="l">
              <a:lnSpc>
                <a:spcPts val="3262"/>
              </a:lnSpc>
            </a:pPr>
            <a:r>
              <a:rPr lang="en-US" sz="2330">
                <a:solidFill>
                  <a:srgbClr val="0F4662"/>
                </a:solidFill>
                <a:latin typeface="Quicksand"/>
                <a:ea typeface="Quicksand"/>
                <a:cs typeface="Quicksand"/>
                <a:sym typeface="Quicksand"/>
              </a:rPr>
              <a:t>For </a:t>
            </a:r>
            <a:r>
              <a:rPr lang="en-US" sz="2330" b="true">
                <a:solidFill>
                  <a:srgbClr val="0F4662"/>
                </a:solidFill>
                <a:latin typeface="Quicksand Bold"/>
                <a:ea typeface="Quicksand Bold"/>
                <a:cs typeface="Quicksand Bold"/>
                <a:sym typeface="Quicksand Bold"/>
              </a:rPr>
              <a:t>PCA</a:t>
            </a:r>
            <a:r>
              <a:rPr lang="en-US" sz="2330">
                <a:solidFill>
                  <a:srgbClr val="0F4662"/>
                </a:solidFill>
                <a:latin typeface="Quicksand"/>
                <a:ea typeface="Quicksand"/>
                <a:cs typeface="Quicksand"/>
                <a:sym typeface="Quicksand"/>
              </a:rPr>
              <a:t>, Let ‘X’ be the input data matrix (standardized), and the goal is to find the projection matrix ‘W’ (eigenvectors) that transforms ‘X’ into a lower-dimensional subspace: </a:t>
            </a:r>
            <a:r>
              <a:rPr lang="en-US" sz="2330" b="true">
                <a:solidFill>
                  <a:srgbClr val="0F4662"/>
                </a:solidFill>
                <a:latin typeface="Quicksand Bold"/>
                <a:ea typeface="Quicksand Bold"/>
                <a:cs typeface="Quicksand Bold"/>
                <a:sym typeface="Quicksand Bold"/>
              </a:rPr>
              <a:t>Z=XW </a:t>
            </a:r>
            <a:r>
              <a:rPr lang="en-US" sz="2330">
                <a:solidFill>
                  <a:srgbClr val="0F4662"/>
                </a:solidFill>
                <a:latin typeface="Quicksand"/>
                <a:ea typeface="Quicksand"/>
                <a:cs typeface="Quicksand"/>
                <a:sym typeface="Quicksand"/>
              </a:rPr>
              <a:t>where Z=projected data (reduced dimensions). The principal components maximize the variance: </a:t>
            </a:r>
          </a:p>
          <a:p>
            <a:pPr algn="l">
              <a:lnSpc>
                <a:spcPts val="3262"/>
              </a:lnSpc>
            </a:pPr>
          </a:p>
          <a:p>
            <a:pPr algn="l">
              <a:lnSpc>
                <a:spcPts val="3262"/>
              </a:lnSpc>
            </a:pPr>
            <a:r>
              <a:rPr lang="en-US" sz="2330">
                <a:solidFill>
                  <a:srgbClr val="0F4662"/>
                </a:solidFill>
                <a:latin typeface="Quicksand"/>
                <a:ea typeface="Quicksand"/>
                <a:cs typeface="Quicksand"/>
                <a:sym typeface="Quicksand"/>
              </a:rPr>
              <a:t>where Zi are principal components</a:t>
            </a:r>
          </a:p>
          <a:p>
            <a:pPr algn="l" marL="0" indent="0" lvl="0">
              <a:lnSpc>
                <a:spcPts val="3262"/>
              </a:lnSpc>
              <a:spcBef>
                <a:spcPct val="0"/>
              </a:spcBef>
            </a:pPr>
          </a:p>
        </p:txBody>
      </p:sp>
      <p:sp>
        <p:nvSpPr>
          <p:cNvPr name="TextBox 11" id="11"/>
          <p:cNvSpPr txBox="true"/>
          <p:nvPr/>
        </p:nvSpPr>
        <p:spPr>
          <a:xfrm rot="0">
            <a:off x="9406443" y="6202104"/>
            <a:ext cx="8494415" cy="2855464"/>
          </a:xfrm>
          <a:prstGeom prst="rect">
            <a:avLst/>
          </a:prstGeom>
        </p:spPr>
        <p:txBody>
          <a:bodyPr anchor="t" rtlCol="false" tIns="0" lIns="0" bIns="0" rIns="0">
            <a:spAutoFit/>
          </a:bodyPr>
          <a:lstStyle/>
          <a:p>
            <a:pPr algn="l" marL="0" indent="0" lvl="0">
              <a:lnSpc>
                <a:spcPts val="3262"/>
              </a:lnSpc>
              <a:spcBef>
                <a:spcPct val="0"/>
              </a:spcBef>
            </a:pPr>
            <a:r>
              <a:rPr lang="en-US" sz="2330">
                <a:solidFill>
                  <a:srgbClr val="0F4662"/>
                </a:solidFill>
                <a:latin typeface="Quicksand"/>
                <a:ea typeface="Quicksand"/>
                <a:cs typeface="Quicksand"/>
                <a:sym typeface="Quicksand"/>
              </a:rPr>
              <a:t>For </a:t>
            </a:r>
            <a:r>
              <a:rPr lang="en-US" b="true" sz="2330">
                <a:solidFill>
                  <a:srgbClr val="0F4662"/>
                </a:solidFill>
                <a:latin typeface="Quicksand Bold"/>
                <a:ea typeface="Quicksand Bold"/>
                <a:cs typeface="Quicksand Bold"/>
                <a:sym typeface="Quicksand Bold"/>
              </a:rPr>
              <a:t>Autoencoders</a:t>
            </a:r>
            <a:r>
              <a:rPr lang="en-US" sz="2330">
                <a:solidFill>
                  <a:srgbClr val="0F4662"/>
                </a:solidFill>
                <a:latin typeface="Quicksand"/>
                <a:ea typeface="Quicksand"/>
                <a:cs typeface="Quicksand"/>
                <a:sym typeface="Quicksand"/>
              </a:rPr>
              <a:t>, Let ‘X’ represent the input data, and the Autoencoder consists of an encoder function ‘f’ and a decoder function ‘g’</a:t>
            </a:r>
          </a:p>
          <a:p>
            <a:pPr algn="l" marL="0" indent="0" lvl="0">
              <a:lnSpc>
                <a:spcPts val="3262"/>
              </a:lnSpc>
              <a:spcBef>
                <a:spcPct val="0"/>
              </a:spcBef>
            </a:pPr>
            <a:r>
              <a:rPr lang="en-US" sz="2330" i="true" spc="-6" strike="noStrike" u="none">
                <a:solidFill>
                  <a:srgbClr val="0F4662"/>
                </a:solidFill>
                <a:latin typeface="Quicksand"/>
                <a:ea typeface="Quicksand"/>
                <a:cs typeface="Quicksand"/>
                <a:sym typeface="Quicksand"/>
              </a:rPr>
              <a:t>Z = f(X)</a:t>
            </a:r>
            <a:r>
              <a:rPr lang="en-US" sz="2330" spc="-6" strike="noStrike" u="none">
                <a:solidFill>
                  <a:srgbClr val="0F4662"/>
                </a:solidFill>
                <a:latin typeface="Quicksand"/>
                <a:ea typeface="Quicksand"/>
                <a:cs typeface="Quicksand"/>
                <a:sym typeface="Quicksand"/>
              </a:rPr>
              <a:t> → (Encoding: compressed representation)</a:t>
            </a:r>
          </a:p>
          <a:p>
            <a:pPr algn="l" marL="0" indent="0" lvl="0">
              <a:lnSpc>
                <a:spcPts val="3262"/>
              </a:lnSpc>
              <a:spcBef>
                <a:spcPct val="0"/>
              </a:spcBef>
            </a:pPr>
            <a:r>
              <a:rPr lang="en-US" sz="2330" i="true" strike="noStrike" u="none">
                <a:solidFill>
                  <a:srgbClr val="0F4662"/>
                </a:solidFill>
                <a:latin typeface="Quicksand"/>
                <a:ea typeface="Quicksand"/>
                <a:cs typeface="Quicksand"/>
                <a:sym typeface="Quicksand"/>
              </a:rPr>
              <a:t>X^ = g(Z) → </a:t>
            </a:r>
            <a:r>
              <a:rPr lang="en-US" sz="2330" strike="noStrike" u="none">
                <a:solidFill>
                  <a:srgbClr val="0F4662"/>
                </a:solidFill>
                <a:latin typeface="Quicksand"/>
                <a:ea typeface="Quicksand"/>
                <a:cs typeface="Quicksand"/>
                <a:sym typeface="Quicksand"/>
              </a:rPr>
              <a:t>(Decoding: reconstruction of the input)</a:t>
            </a:r>
          </a:p>
          <a:p>
            <a:pPr algn="l" marL="0" indent="0" lvl="0">
              <a:lnSpc>
                <a:spcPts val="3262"/>
              </a:lnSpc>
              <a:spcBef>
                <a:spcPct val="0"/>
              </a:spcBef>
            </a:pPr>
            <a:r>
              <a:rPr lang="en-US" sz="2330" strike="noStrike" u="none">
                <a:solidFill>
                  <a:srgbClr val="0F4662"/>
                </a:solidFill>
                <a:latin typeface="Quicksand"/>
                <a:ea typeface="Quicksand"/>
                <a:cs typeface="Quicksand"/>
                <a:sym typeface="Quicksand"/>
              </a:rPr>
              <a:t>The Autoencoder aims to minimize the reconstruction loss ‘L’ between the input ‘X’ and its reconstruction ‘X^’:</a:t>
            </a:r>
          </a:p>
        </p:txBody>
      </p:sp>
      <p:sp>
        <p:nvSpPr>
          <p:cNvPr name="AutoShape 12" id="12"/>
          <p:cNvSpPr/>
          <p:nvPr/>
        </p:nvSpPr>
        <p:spPr>
          <a:xfrm flipV="true">
            <a:off x="11004267" y="5897382"/>
            <a:ext cx="5298767" cy="28575"/>
          </a:xfrm>
          <a:prstGeom prst="line">
            <a:avLst/>
          </a:prstGeom>
          <a:ln cap="flat" w="57150">
            <a:solidFill>
              <a:srgbClr val="7994A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464110"/>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930" y="9499284"/>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470" y="4042831"/>
            <a:ext cx="17241224" cy="4493764"/>
          </a:xfrm>
          <a:prstGeom prst="rect">
            <a:avLst/>
          </a:prstGeom>
        </p:spPr>
        <p:txBody>
          <a:bodyPr anchor="t" rtlCol="false" tIns="0" lIns="0" bIns="0" rIns="0">
            <a:spAutoFit/>
          </a:bodyPr>
          <a:lstStyle/>
          <a:p>
            <a:pPr algn="l">
              <a:lnSpc>
                <a:spcPts val="3262"/>
              </a:lnSpc>
            </a:pPr>
            <a:r>
              <a:rPr lang="en-US" sz="2330" b="true">
                <a:solidFill>
                  <a:srgbClr val="0F4662"/>
                </a:solidFill>
                <a:latin typeface="Quicksand Bold"/>
                <a:ea typeface="Quicksand Bold"/>
                <a:cs typeface="Quicksand Bold"/>
                <a:sym typeface="Quicksand Bold"/>
              </a:rPr>
              <a:t>How it works:</a:t>
            </a:r>
          </a:p>
          <a:p>
            <a:pPr algn="l">
              <a:lnSpc>
                <a:spcPts val="3262"/>
              </a:lnSpc>
            </a:pPr>
            <a:r>
              <a:rPr lang="en-US" sz="2330">
                <a:solidFill>
                  <a:srgbClr val="0F4662"/>
                </a:solidFill>
                <a:latin typeface="Quicksand"/>
                <a:ea typeface="Quicksand"/>
                <a:cs typeface="Quicksand"/>
                <a:sym typeface="Quicksand"/>
              </a:rPr>
              <a:t>1.</a:t>
            </a:r>
            <a:r>
              <a:rPr lang="en-US" sz="2330" b="true">
                <a:solidFill>
                  <a:srgbClr val="0F4662"/>
                </a:solidFill>
                <a:latin typeface="Quicksand Bold"/>
                <a:ea typeface="Quicksand Bold"/>
                <a:cs typeface="Quicksand Bold"/>
                <a:sym typeface="Quicksand Bold"/>
              </a:rPr>
              <a:t> </a:t>
            </a:r>
            <a:r>
              <a:rPr lang="en-US" sz="2330" u="sng">
                <a:solidFill>
                  <a:srgbClr val="0F4662"/>
                </a:solidFill>
                <a:latin typeface="Quicksand"/>
                <a:ea typeface="Quicksand"/>
                <a:cs typeface="Quicksand"/>
                <a:sym typeface="Quicksand"/>
              </a:rPr>
              <a:t>Noisy Image Input</a:t>
            </a:r>
            <a:r>
              <a:rPr lang="en-US" sz="2330">
                <a:solidFill>
                  <a:srgbClr val="0F4662"/>
                </a:solidFill>
                <a:latin typeface="Quicksand"/>
                <a:ea typeface="Quicksand"/>
                <a:cs typeface="Quicksand"/>
                <a:sym typeface="Quicksand"/>
              </a:rPr>
              <a:t>: A noisy image, created by </a:t>
            </a:r>
          </a:p>
          <a:p>
            <a:pPr algn="l">
              <a:lnSpc>
                <a:spcPts val="3262"/>
              </a:lnSpc>
            </a:pPr>
            <a:r>
              <a:rPr lang="en-US" sz="2330">
                <a:solidFill>
                  <a:srgbClr val="0F4662"/>
                </a:solidFill>
                <a:latin typeface="Quicksand"/>
                <a:ea typeface="Quicksand"/>
                <a:cs typeface="Quicksand"/>
                <a:sym typeface="Quicksand"/>
              </a:rPr>
              <a:t>adding random noise to a clean image, is fed into the </a:t>
            </a:r>
          </a:p>
          <a:p>
            <a:pPr algn="l">
              <a:lnSpc>
                <a:spcPts val="3262"/>
              </a:lnSpc>
            </a:pPr>
            <a:r>
              <a:rPr lang="en-US" sz="2330">
                <a:solidFill>
                  <a:srgbClr val="0F4662"/>
                </a:solidFill>
                <a:latin typeface="Quicksand"/>
                <a:ea typeface="Quicksand"/>
                <a:cs typeface="Quicksand"/>
                <a:sym typeface="Quicksand"/>
              </a:rPr>
              <a:t>autoencoder. </a:t>
            </a:r>
          </a:p>
          <a:p>
            <a:pPr algn="l">
              <a:lnSpc>
                <a:spcPts val="3262"/>
              </a:lnSpc>
            </a:pPr>
            <a:r>
              <a:rPr lang="en-US" sz="2330">
                <a:solidFill>
                  <a:srgbClr val="0F4662"/>
                </a:solidFill>
                <a:latin typeface="Quicksand"/>
                <a:ea typeface="Quicksand"/>
                <a:cs typeface="Quicksand"/>
                <a:sym typeface="Quicksand"/>
              </a:rPr>
              <a:t>2. </a:t>
            </a:r>
            <a:r>
              <a:rPr lang="en-US" sz="2330" u="sng">
                <a:solidFill>
                  <a:srgbClr val="0F4662"/>
                </a:solidFill>
                <a:latin typeface="Quicksand"/>
                <a:ea typeface="Quicksand"/>
                <a:cs typeface="Quicksand"/>
                <a:sym typeface="Quicksand"/>
              </a:rPr>
              <a:t>Encoding:</a:t>
            </a:r>
            <a:r>
              <a:rPr lang="en-US" sz="2330">
                <a:solidFill>
                  <a:srgbClr val="0F4662"/>
                </a:solidFill>
                <a:latin typeface="Quicksand"/>
                <a:ea typeface="Quicksand"/>
                <a:cs typeface="Quicksand"/>
                <a:sym typeface="Quicksand"/>
              </a:rPr>
              <a:t> The autoencoder's encoder part compresses</a:t>
            </a:r>
          </a:p>
          <a:p>
            <a:pPr algn="l">
              <a:lnSpc>
                <a:spcPts val="3262"/>
              </a:lnSpc>
            </a:pPr>
            <a:r>
              <a:rPr lang="en-US" sz="2330">
                <a:solidFill>
                  <a:srgbClr val="0F4662"/>
                </a:solidFill>
                <a:latin typeface="Quicksand"/>
                <a:ea typeface="Quicksand"/>
                <a:cs typeface="Quicksand"/>
                <a:sym typeface="Quicksand"/>
              </a:rPr>
              <a:t> the noisy image into a lower-dimensional representation, capturing the essential features</a:t>
            </a:r>
            <a:r>
              <a:rPr lang="en-US" sz="2330">
                <a:solidFill>
                  <a:srgbClr val="0F4662"/>
                </a:solidFill>
                <a:latin typeface="Quicksand"/>
                <a:ea typeface="Quicksand"/>
                <a:cs typeface="Quicksand"/>
                <a:sym typeface="Quicksand"/>
              </a:rPr>
              <a:t> </a:t>
            </a:r>
            <a:r>
              <a:rPr lang="en-US" sz="2330">
                <a:solidFill>
                  <a:srgbClr val="0F4662"/>
                </a:solidFill>
                <a:latin typeface="Quicksand"/>
                <a:ea typeface="Quicksand"/>
                <a:cs typeface="Quicksand"/>
                <a:sym typeface="Quicksand"/>
              </a:rPr>
              <a:t>while discarding noise. </a:t>
            </a:r>
          </a:p>
          <a:p>
            <a:pPr algn="l">
              <a:lnSpc>
                <a:spcPts val="3262"/>
              </a:lnSpc>
            </a:pPr>
            <a:r>
              <a:rPr lang="en-US" sz="2330">
                <a:solidFill>
                  <a:srgbClr val="0F4662"/>
                </a:solidFill>
                <a:latin typeface="Quicksand"/>
                <a:ea typeface="Quicksand"/>
                <a:cs typeface="Quicksand"/>
                <a:sym typeface="Quicksand"/>
              </a:rPr>
              <a:t>3. </a:t>
            </a:r>
            <a:r>
              <a:rPr lang="en-US" sz="2330" u="sng">
                <a:solidFill>
                  <a:srgbClr val="0F4662"/>
                </a:solidFill>
                <a:latin typeface="Quicksand"/>
                <a:ea typeface="Quicksand"/>
                <a:cs typeface="Quicksand"/>
                <a:sym typeface="Quicksand"/>
              </a:rPr>
              <a:t>Decoding:</a:t>
            </a:r>
            <a:r>
              <a:rPr lang="en-US" sz="2330">
                <a:solidFill>
                  <a:srgbClr val="0F4662"/>
                </a:solidFill>
                <a:latin typeface="Quicksand"/>
                <a:ea typeface="Quicksand"/>
                <a:cs typeface="Quicksand"/>
                <a:sym typeface="Quicksand"/>
              </a:rPr>
              <a:t> The decoder part then reconstructs the image from this compressed representation, aiming to produce a clean version. </a:t>
            </a:r>
          </a:p>
          <a:p>
            <a:pPr algn="l">
              <a:lnSpc>
                <a:spcPts val="3262"/>
              </a:lnSpc>
            </a:pPr>
            <a:r>
              <a:rPr lang="en-US" sz="2330">
                <a:solidFill>
                  <a:srgbClr val="0F4662"/>
                </a:solidFill>
                <a:latin typeface="Quicksand"/>
                <a:ea typeface="Quicksand"/>
                <a:cs typeface="Quicksand"/>
                <a:sym typeface="Quicksand"/>
              </a:rPr>
              <a:t>4. </a:t>
            </a:r>
            <a:r>
              <a:rPr lang="en-US" sz="2330" u="sng">
                <a:solidFill>
                  <a:srgbClr val="0F4662"/>
                </a:solidFill>
                <a:latin typeface="Quicksand"/>
                <a:ea typeface="Quicksand"/>
                <a:cs typeface="Quicksand"/>
                <a:sym typeface="Quicksand"/>
              </a:rPr>
              <a:t>Loss Function:</a:t>
            </a:r>
            <a:r>
              <a:rPr lang="en-US" sz="2330">
                <a:solidFill>
                  <a:srgbClr val="0F4662"/>
                </a:solidFill>
                <a:latin typeface="Quicksand"/>
                <a:ea typeface="Quicksand"/>
                <a:cs typeface="Quicksand"/>
                <a:sym typeface="Quicksand"/>
              </a:rPr>
              <a:t> A loss function compares the reconstructed image with the original clean image. The autoencoder is trained to minimize this loss, improving its ability to remove noise. </a:t>
            </a:r>
          </a:p>
          <a:p>
            <a:pPr algn="l" marL="0" indent="0" lvl="0">
              <a:lnSpc>
                <a:spcPts val="3262"/>
              </a:lnSpc>
              <a:spcBef>
                <a:spcPct val="0"/>
              </a:spcBef>
            </a:pPr>
          </a:p>
        </p:txBody>
      </p:sp>
      <p:sp>
        <p:nvSpPr>
          <p:cNvPr name="AutoShape 5" id="5"/>
          <p:cNvSpPr/>
          <p:nvPr/>
        </p:nvSpPr>
        <p:spPr>
          <a:xfrm flipV="true">
            <a:off x="9028612" y="783812"/>
            <a:ext cx="5298767" cy="28575"/>
          </a:xfrm>
          <a:prstGeom prst="line">
            <a:avLst/>
          </a:prstGeom>
          <a:ln cap="flat" w="57150">
            <a:solidFill>
              <a:srgbClr val="7994A0"/>
            </a:solidFill>
            <a:prstDash val="solid"/>
            <a:headEnd type="none" len="sm" w="sm"/>
            <a:tailEnd type="none" len="sm" w="sm"/>
          </a:ln>
        </p:spPr>
      </p:sp>
      <p:sp>
        <p:nvSpPr>
          <p:cNvPr name="Freeform 6" id="6"/>
          <p:cNvSpPr/>
          <p:nvPr/>
        </p:nvSpPr>
        <p:spPr>
          <a:xfrm flipH="false" flipV="false" rot="0">
            <a:off x="8310666" y="3094577"/>
            <a:ext cx="9977334" cy="2521987"/>
          </a:xfrm>
          <a:custGeom>
            <a:avLst/>
            <a:gdLst/>
            <a:ahLst/>
            <a:cxnLst/>
            <a:rect r="r" b="b" t="t" l="l"/>
            <a:pathLst>
              <a:path h="2521987" w="9977334">
                <a:moveTo>
                  <a:pt x="0" y="0"/>
                </a:moveTo>
                <a:lnTo>
                  <a:pt x="9977334" y="0"/>
                </a:lnTo>
                <a:lnTo>
                  <a:pt x="9977334" y="2521987"/>
                </a:lnTo>
                <a:lnTo>
                  <a:pt x="0" y="2521987"/>
                </a:lnTo>
                <a:lnTo>
                  <a:pt x="0" y="0"/>
                </a:lnTo>
                <a:close/>
              </a:path>
            </a:pathLst>
          </a:custGeom>
          <a:blipFill>
            <a:blip r:embed="rId4"/>
            <a:stretch>
              <a:fillRect l="-6530" t="-31808" r="-6738" b="-85524"/>
            </a:stretch>
          </a:blipFill>
        </p:spPr>
      </p:sp>
      <p:sp>
        <p:nvSpPr>
          <p:cNvPr name="TextBox 7" id="7"/>
          <p:cNvSpPr txBox="true"/>
          <p:nvPr/>
        </p:nvSpPr>
        <p:spPr>
          <a:xfrm rot="0">
            <a:off x="255470" y="-10698"/>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Autoencoder Applications</a:t>
            </a:r>
          </a:p>
        </p:txBody>
      </p:sp>
      <p:sp>
        <p:nvSpPr>
          <p:cNvPr name="TextBox 8" id="8"/>
          <p:cNvSpPr txBox="true"/>
          <p:nvPr/>
        </p:nvSpPr>
        <p:spPr>
          <a:xfrm rot="0">
            <a:off x="255470" y="1641062"/>
            <a:ext cx="17241224" cy="83439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4662"/>
                </a:solidFill>
                <a:latin typeface="Quicksand"/>
                <a:ea typeface="Quicksand"/>
                <a:cs typeface="Quicksand"/>
                <a:sym typeface="Quicksand"/>
              </a:rPr>
              <a:t>Autoencoders, particularly </a:t>
            </a:r>
            <a:r>
              <a:rPr lang="en-US" sz="2400" u="sng">
                <a:solidFill>
                  <a:srgbClr val="0F4662"/>
                </a:solidFill>
                <a:latin typeface="Quicksand"/>
                <a:ea typeface="Quicksand"/>
                <a:cs typeface="Quicksand"/>
                <a:sym typeface="Quicksand"/>
              </a:rPr>
              <a:t>denoising autoencoders</a:t>
            </a:r>
            <a:r>
              <a:rPr lang="en-US" sz="2400">
                <a:solidFill>
                  <a:srgbClr val="0F4662"/>
                </a:solidFill>
                <a:latin typeface="Quicksand"/>
                <a:ea typeface="Quicksand"/>
                <a:cs typeface="Quicksand"/>
                <a:sym typeface="Quicksand"/>
              </a:rPr>
              <a:t>, are effectively</a:t>
            </a:r>
            <a:r>
              <a:rPr lang="en-US" sz="2400" u="none">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u</a:t>
            </a:r>
            <a:r>
              <a:rPr lang="en-US" sz="2400" u="none">
                <a:solidFill>
                  <a:srgbClr val="0F4662"/>
                </a:solidFill>
                <a:latin typeface="Quicksand"/>
                <a:ea typeface="Quicksand"/>
                <a:cs typeface="Quicksand"/>
                <a:sym typeface="Quicksand"/>
              </a:rPr>
              <a:t>s</a:t>
            </a:r>
            <a:r>
              <a:rPr lang="en-US" sz="2400">
                <a:solidFill>
                  <a:srgbClr val="0F4662"/>
                </a:solidFill>
                <a:latin typeface="Quicksand"/>
                <a:ea typeface="Quicksand"/>
                <a:cs typeface="Quicksand"/>
                <a:sym typeface="Quicksand"/>
              </a:rPr>
              <a:t>ed </a:t>
            </a:r>
            <a:r>
              <a:rPr lang="en-US" sz="2400" u="none">
                <a:solidFill>
                  <a:srgbClr val="0F4662"/>
                </a:solidFill>
                <a:latin typeface="Quicksand"/>
                <a:ea typeface="Quicksand"/>
                <a:cs typeface="Quicksand"/>
                <a:sym typeface="Quicksand"/>
              </a:rPr>
              <a:t>f</a:t>
            </a:r>
            <a:r>
              <a:rPr lang="en-US" sz="2400">
                <a:solidFill>
                  <a:srgbClr val="0F4662"/>
                </a:solidFill>
                <a:latin typeface="Quicksand"/>
                <a:ea typeface="Quicksand"/>
                <a:cs typeface="Quicksand"/>
                <a:sym typeface="Quicksand"/>
              </a:rPr>
              <a:t>or</a:t>
            </a:r>
            <a:r>
              <a:rPr lang="en-US" sz="2400" u="none">
                <a:solidFill>
                  <a:srgbClr val="0F4662"/>
                </a:solidFill>
                <a:latin typeface="Quicksand"/>
                <a:ea typeface="Quicksand"/>
                <a:cs typeface="Quicksand"/>
                <a:sym typeface="Quicksand"/>
              </a:rPr>
              <a:t> i</a:t>
            </a:r>
            <a:r>
              <a:rPr lang="en-US" sz="2400">
                <a:solidFill>
                  <a:srgbClr val="0F4662"/>
                </a:solidFill>
                <a:latin typeface="Quicksand"/>
                <a:ea typeface="Quicksand"/>
                <a:cs typeface="Quicksand"/>
                <a:sym typeface="Quicksand"/>
              </a:rPr>
              <a:t>ma</a:t>
            </a:r>
            <a:r>
              <a:rPr lang="en-US" sz="2400" u="none">
                <a:solidFill>
                  <a:srgbClr val="0F4662"/>
                </a:solidFill>
                <a:latin typeface="Quicksand"/>
                <a:ea typeface="Quicksand"/>
                <a:cs typeface="Quicksand"/>
                <a:sym typeface="Quicksand"/>
              </a:rPr>
              <a:t>g</a:t>
            </a:r>
            <a:r>
              <a:rPr lang="en-US" sz="2400">
                <a:solidFill>
                  <a:srgbClr val="0F4662"/>
                </a:solidFill>
                <a:latin typeface="Quicksand"/>
                <a:ea typeface="Quicksand"/>
                <a:cs typeface="Quicksand"/>
                <a:sym typeface="Quicksand"/>
              </a:rPr>
              <a:t>e </a:t>
            </a:r>
            <a:r>
              <a:rPr lang="en-US" sz="2400" u="none">
                <a:solidFill>
                  <a:srgbClr val="0F4662"/>
                </a:solidFill>
                <a:latin typeface="Quicksand"/>
                <a:ea typeface="Quicksand"/>
                <a:cs typeface="Quicksand"/>
                <a:sym typeface="Quicksand"/>
              </a:rPr>
              <a:t>den</a:t>
            </a:r>
            <a:r>
              <a:rPr lang="en-US" sz="2400">
                <a:solidFill>
                  <a:srgbClr val="0F4662"/>
                </a:solidFill>
                <a:latin typeface="Quicksand"/>
                <a:ea typeface="Quicksand"/>
                <a:cs typeface="Quicksand"/>
                <a:sym typeface="Quicksand"/>
              </a:rPr>
              <a:t>oi</a:t>
            </a:r>
            <a:r>
              <a:rPr lang="en-US" sz="2400" u="none">
                <a:solidFill>
                  <a:srgbClr val="0F4662"/>
                </a:solidFill>
                <a:latin typeface="Quicksand"/>
                <a:ea typeface="Quicksand"/>
                <a:cs typeface="Quicksand"/>
                <a:sym typeface="Quicksand"/>
              </a:rPr>
              <a:t>sin</a:t>
            </a:r>
            <a:r>
              <a:rPr lang="en-US" sz="2400">
                <a:solidFill>
                  <a:srgbClr val="0F4662"/>
                </a:solidFill>
                <a:latin typeface="Quicksand"/>
                <a:ea typeface="Quicksand"/>
                <a:cs typeface="Quicksand"/>
                <a:sym typeface="Quicksand"/>
              </a:rPr>
              <a:t>g. They work by learning to reconstruct a clean image from a corrupted (noisy) version, essentially acting as noise filters. </a:t>
            </a:r>
          </a:p>
        </p:txBody>
      </p:sp>
      <p:sp>
        <p:nvSpPr>
          <p:cNvPr name="TextBox 9" id="9"/>
          <p:cNvSpPr txBox="true"/>
          <p:nvPr/>
        </p:nvSpPr>
        <p:spPr>
          <a:xfrm rot="0">
            <a:off x="255470" y="1007842"/>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Image Denoising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464110"/>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930" y="9499284"/>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9028612" y="783812"/>
            <a:ext cx="5298767" cy="28575"/>
          </a:xfrm>
          <a:prstGeom prst="line">
            <a:avLst/>
          </a:prstGeom>
          <a:ln cap="flat" w="57150">
            <a:solidFill>
              <a:srgbClr val="7994A0"/>
            </a:solidFill>
            <a:prstDash val="solid"/>
            <a:headEnd type="none" len="sm" w="sm"/>
            <a:tailEnd type="none" len="sm" w="sm"/>
          </a:ln>
        </p:spPr>
      </p:sp>
      <p:sp>
        <p:nvSpPr>
          <p:cNvPr name="Freeform 5" id="5"/>
          <p:cNvSpPr/>
          <p:nvPr/>
        </p:nvSpPr>
        <p:spPr>
          <a:xfrm flipH="false" flipV="false" rot="0">
            <a:off x="10237803" y="3351752"/>
            <a:ext cx="7546379" cy="5492087"/>
          </a:xfrm>
          <a:custGeom>
            <a:avLst/>
            <a:gdLst/>
            <a:ahLst/>
            <a:cxnLst/>
            <a:rect r="r" b="b" t="t" l="l"/>
            <a:pathLst>
              <a:path h="5492087" w="7546379">
                <a:moveTo>
                  <a:pt x="0" y="0"/>
                </a:moveTo>
                <a:lnTo>
                  <a:pt x="7546379" y="0"/>
                </a:lnTo>
                <a:lnTo>
                  <a:pt x="7546379" y="5492087"/>
                </a:lnTo>
                <a:lnTo>
                  <a:pt x="0" y="5492087"/>
                </a:lnTo>
                <a:lnTo>
                  <a:pt x="0" y="0"/>
                </a:lnTo>
                <a:close/>
              </a:path>
            </a:pathLst>
          </a:custGeom>
          <a:blipFill>
            <a:blip r:embed="rId4"/>
            <a:stretch>
              <a:fillRect l="0" t="0" r="0" b="0"/>
            </a:stretch>
          </a:blipFill>
        </p:spPr>
      </p:sp>
      <p:sp>
        <p:nvSpPr>
          <p:cNvPr name="TextBox 6" id="6"/>
          <p:cNvSpPr txBox="true"/>
          <p:nvPr/>
        </p:nvSpPr>
        <p:spPr>
          <a:xfrm rot="0">
            <a:off x="255470" y="3677810"/>
            <a:ext cx="9816234" cy="5120342"/>
          </a:xfrm>
          <a:prstGeom prst="rect">
            <a:avLst/>
          </a:prstGeom>
        </p:spPr>
        <p:txBody>
          <a:bodyPr anchor="t" rtlCol="false" tIns="0" lIns="0" bIns="0" rIns="0">
            <a:spAutoFit/>
          </a:bodyPr>
          <a:lstStyle/>
          <a:p>
            <a:pPr algn="l">
              <a:lnSpc>
                <a:spcPts val="3376"/>
              </a:lnSpc>
            </a:pPr>
            <a:r>
              <a:rPr lang="en-US" sz="2411" b="true">
                <a:solidFill>
                  <a:srgbClr val="0F4662"/>
                </a:solidFill>
                <a:latin typeface="Quicksand Bold"/>
                <a:ea typeface="Quicksand Bold"/>
                <a:cs typeface="Quicksand Bold"/>
                <a:sym typeface="Quicksand Bold"/>
              </a:rPr>
              <a:t>How it works:</a:t>
            </a:r>
          </a:p>
          <a:p>
            <a:pPr algn="l" marL="520696" indent="-260348" lvl="1">
              <a:lnSpc>
                <a:spcPts val="3376"/>
              </a:lnSpc>
              <a:buAutoNum type="arabicPeriod" startAt="1"/>
            </a:pPr>
            <a:r>
              <a:rPr lang="en-US" sz="2411" spc="-7" u="sng">
                <a:solidFill>
                  <a:srgbClr val="0F4662"/>
                </a:solidFill>
                <a:latin typeface="Quicksand"/>
                <a:ea typeface="Quicksand"/>
                <a:cs typeface="Quicksand"/>
                <a:sym typeface="Quicksand"/>
              </a:rPr>
              <a:t>Training</a:t>
            </a:r>
            <a:r>
              <a:rPr lang="en-US" sz="2411" spc="-7">
                <a:solidFill>
                  <a:srgbClr val="0F4662"/>
                </a:solidFill>
                <a:latin typeface="Quicksand"/>
                <a:ea typeface="Quicksand"/>
                <a:cs typeface="Quicksand"/>
                <a:sym typeface="Quicksand"/>
              </a:rPr>
              <a:t>: Th</a:t>
            </a:r>
            <a:r>
              <a:rPr lang="en-US" sz="2411" spc="-7" u="none">
                <a:solidFill>
                  <a:srgbClr val="0F4662"/>
                </a:solidFill>
                <a:latin typeface="Quicksand"/>
                <a:ea typeface="Quicksand"/>
                <a:cs typeface="Quicksand"/>
                <a:sym typeface="Quicksand"/>
              </a:rPr>
              <a:t>e </a:t>
            </a:r>
            <a:r>
              <a:rPr lang="en-US" sz="2411" spc="-7">
                <a:solidFill>
                  <a:srgbClr val="0F4662"/>
                </a:solidFill>
                <a:latin typeface="Quicksand"/>
                <a:ea typeface="Quicksand"/>
                <a:cs typeface="Quicksand"/>
                <a:sym typeface="Quicksand"/>
              </a:rPr>
              <a:t>A</a:t>
            </a:r>
            <a:r>
              <a:rPr lang="en-US" sz="2411" spc="-7" u="none">
                <a:solidFill>
                  <a:srgbClr val="0F4662"/>
                </a:solidFill>
                <a:latin typeface="Quicksand"/>
                <a:ea typeface="Quicksand"/>
                <a:cs typeface="Quicksand"/>
                <a:sym typeface="Quicksand"/>
              </a:rPr>
              <a:t>ut</a:t>
            </a:r>
            <a:r>
              <a:rPr lang="en-US" sz="2411" spc="-7">
                <a:solidFill>
                  <a:srgbClr val="0F4662"/>
                </a:solidFill>
                <a:latin typeface="Quicksand"/>
                <a:ea typeface="Quicksand"/>
                <a:cs typeface="Quicksand"/>
                <a:sym typeface="Quicksand"/>
              </a:rPr>
              <a:t>oEncoder is trained exclusively on normal data. The trai</a:t>
            </a:r>
            <a:r>
              <a:rPr lang="en-US" sz="2411" spc="-7" u="none">
                <a:solidFill>
                  <a:srgbClr val="0F4662"/>
                </a:solidFill>
                <a:latin typeface="Quicksand"/>
                <a:ea typeface="Quicksand"/>
                <a:cs typeface="Quicksand"/>
                <a:sym typeface="Quicksand"/>
              </a:rPr>
              <a:t>ning</a:t>
            </a:r>
            <a:r>
              <a:rPr lang="en-US" sz="2411" spc="-7">
                <a:solidFill>
                  <a:srgbClr val="0F4662"/>
                </a:solidFill>
                <a:latin typeface="Quicksand"/>
                <a:ea typeface="Quicksand"/>
                <a:cs typeface="Quicksand"/>
                <a:sym typeface="Quicksand"/>
              </a:rPr>
              <a:t> process involves adjusting the weights to minimize the reconstruction error.</a:t>
            </a:r>
          </a:p>
          <a:p>
            <a:pPr algn="l" marL="520696" indent="-260348" lvl="1">
              <a:lnSpc>
                <a:spcPts val="3376"/>
              </a:lnSpc>
              <a:buAutoNum type="arabicPeriod" startAt="1"/>
            </a:pPr>
            <a:r>
              <a:rPr lang="en-US" sz="2411" spc="-7" u="sng">
                <a:solidFill>
                  <a:srgbClr val="0F4662"/>
                </a:solidFill>
                <a:latin typeface="Quicksand"/>
                <a:ea typeface="Quicksand"/>
                <a:cs typeface="Quicksand"/>
                <a:sym typeface="Quicksand"/>
              </a:rPr>
              <a:t>Inference</a:t>
            </a:r>
            <a:r>
              <a:rPr lang="en-US" sz="2411" spc="-7">
                <a:solidFill>
                  <a:srgbClr val="0F4662"/>
                </a:solidFill>
                <a:latin typeface="Quicksand"/>
                <a:ea typeface="Quicksand"/>
                <a:cs typeface="Quicksand"/>
                <a:sym typeface="Quicksand"/>
              </a:rPr>
              <a:t>: During inference, we feed</a:t>
            </a:r>
            <a:r>
              <a:rPr lang="en-US" sz="2411" spc="-7">
                <a:solidFill>
                  <a:srgbClr val="0F4662"/>
                </a:solidFill>
                <a:latin typeface="Quicksand"/>
                <a:ea typeface="Quicksand"/>
                <a:cs typeface="Quicksand"/>
                <a:sym typeface="Quicksand"/>
              </a:rPr>
              <a:t> n</a:t>
            </a:r>
            <a:r>
              <a:rPr lang="en-US" sz="2411" spc="-7">
                <a:solidFill>
                  <a:srgbClr val="0F4662"/>
                </a:solidFill>
                <a:latin typeface="Quicksand"/>
                <a:ea typeface="Quicksand"/>
                <a:cs typeface="Quicksand"/>
                <a:sym typeface="Quicksand"/>
              </a:rPr>
              <a:t>ew data to the Autoencoder. If th</a:t>
            </a:r>
            <a:r>
              <a:rPr lang="en-US" sz="2411" spc="-7" u="none">
                <a:solidFill>
                  <a:srgbClr val="0F4662"/>
                </a:solidFill>
                <a:latin typeface="Quicksand"/>
                <a:ea typeface="Quicksand"/>
                <a:cs typeface="Quicksand"/>
                <a:sym typeface="Quicksand"/>
              </a:rPr>
              <a:t>e</a:t>
            </a:r>
            <a:r>
              <a:rPr lang="en-US" sz="2411" spc="-7">
                <a:solidFill>
                  <a:srgbClr val="0F4662"/>
                </a:solidFill>
                <a:latin typeface="Quicksand"/>
                <a:ea typeface="Quicksand"/>
                <a:cs typeface="Quicksand"/>
                <a:sym typeface="Quicksand"/>
              </a:rPr>
              <a:t> </a:t>
            </a:r>
            <a:r>
              <a:rPr lang="en-US" sz="2411" spc="-7" u="none">
                <a:solidFill>
                  <a:srgbClr val="0F4662"/>
                </a:solidFill>
                <a:latin typeface="Quicksand"/>
                <a:ea typeface="Quicksand"/>
                <a:cs typeface="Quicksand"/>
                <a:sym typeface="Quicksand"/>
              </a:rPr>
              <a:t>d</a:t>
            </a:r>
            <a:r>
              <a:rPr lang="en-US" sz="2411" spc="-7">
                <a:solidFill>
                  <a:srgbClr val="0F4662"/>
                </a:solidFill>
                <a:latin typeface="Quicksand"/>
                <a:ea typeface="Quicksand"/>
                <a:cs typeface="Quicksand"/>
                <a:sym typeface="Quicksand"/>
              </a:rPr>
              <a:t>ata </a:t>
            </a:r>
            <a:r>
              <a:rPr lang="en-US" sz="2411" spc="-7" u="none">
                <a:solidFill>
                  <a:srgbClr val="0F4662"/>
                </a:solidFill>
                <a:latin typeface="Quicksand"/>
                <a:ea typeface="Quicksand"/>
                <a:cs typeface="Quicksand"/>
                <a:sym typeface="Quicksand"/>
              </a:rPr>
              <a:t>i</a:t>
            </a:r>
            <a:r>
              <a:rPr lang="en-US" sz="2411" spc="-7">
                <a:solidFill>
                  <a:srgbClr val="0F4662"/>
                </a:solidFill>
                <a:latin typeface="Quicksand"/>
                <a:ea typeface="Quicksand"/>
                <a:cs typeface="Quicksand"/>
                <a:sym typeface="Quicksand"/>
              </a:rPr>
              <a:t>s </a:t>
            </a:r>
            <a:r>
              <a:rPr lang="en-US" sz="2411" spc="-7" u="none">
                <a:solidFill>
                  <a:srgbClr val="0F4662"/>
                </a:solidFill>
                <a:latin typeface="Quicksand"/>
                <a:ea typeface="Quicksand"/>
                <a:cs typeface="Quicksand"/>
                <a:sym typeface="Quicksand"/>
              </a:rPr>
              <a:t>n</a:t>
            </a:r>
            <a:r>
              <a:rPr lang="en-US" sz="2411" spc="-7">
                <a:solidFill>
                  <a:srgbClr val="0F4662"/>
                </a:solidFill>
                <a:latin typeface="Quicksand"/>
                <a:ea typeface="Quicksand"/>
                <a:cs typeface="Quicksand"/>
                <a:sym typeface="Quicksand"/>
              </a:rPr>
              <a:t>ormal, the AutoEncoder will successfully reconstruct it with minimal error. However, if the data i</a:t>
            </a:r>
            <a:r>
              <a:rPr lang="en-US" sz="2411" spc="-7" u="none">
                <a:solidFill>
                  <a:srgbClr val="0F4662"/>
                </a:solidFill>
                <a:latin typeface="Quicksand"/>
                <a:ea typeface="Quicksand"/>
                <a:cs typeface="Quicksand"/>
                <a:sym typeface="Quicksand"/>
              </a:rPr>
              <a:t>s </a:t>
            </a:r>
            <a:r>
              <a:rPr lang="en-US" sz="2411" spc="-7">
                <a:solidFill>
                  <a:srgbClr val="0F4662"/>
                </a:solidFill>
                <a:latin typeface="Quicksand"/>
                <a:ea typeface="Quicksand"/>
                <a:cs typeface="Quicksand"/>
                <a:sym typeface="Quicksand"/>
              </a:rPr>
              <a:t>a</a:t>
            </a:r>
            <a:r>
              <a:rPr lang="en-US" sz="2411" spc="-7" u="none">
                <a:solidFill>
                  <a:srgbClr val="0F4662"/>
                </a:solidFill>
                <a:latin typeface="Quicksand"/>
                <a:ea typeface="Quicksand"/>
                <a:cs typeface="Quicksand"/>
                <a:sym typeface="Quicksand"/>
              </a:rPr>
              <a:t>no</a:t>
            </a:r>
            <a:r>
              <a:rPr lang="en-US" sz="2411" spc="-7">
                <a:solidFill>
                  <a:srgbClr val="0F4662"/>
                </a:solidFill>
                <a:latin typeface="Quicksand"/>
                <a:ea typeface="Quicksand"/>
                <a:cs typeface="Quicksand"/>
                <a:sym typeface="Quicksand"/>
              </a:rPr>
              <a:t>malous, the reconstruction error will be significantly higher.</a:t>
            </a:r>
          </a:p>
          <a:p>
            <a:pPr algn="l" marL="520696" indent="-260348" lvl="1">
              <a:lnSpc>
                <a:spcPts val="3376"/>
              </a:lnSpc>
              <a:buAutoNum type="arabicPeriod" startAt="1"/>
            </a:pPr>
            <a:r>
              <a:rPr lang="en-US" sz="2411" spc="-7" u="sng">
                <a:solidFill>
                  <a:srgbClr val="0F4662"/>
                </a:solidFill>
                <a:latin typeface="Quicksand"/>
                <a:ea typeface="Quicksand"/>
                <a:cs typeface="Quicksand"/>
                <a:sym typeface="Quicksand"/>
              </a:rPr>
              <a:t>Thresholding</a:t>
            </a:r>
            <a:r>
              <a:rPr lang="en-US" sz="2411" spc="-7">
                <a:solidFill>
                  <a:srgbClr val="0F4662"/>
                </a:solidFill>
                <a:latin typeface="Quicksand"/>
                <a:ea typeface="Quicksand"/>
                <a:cs typeface="Quicksand"/>
                <a:sym typeface="Quicksand"/>
              </a:rPr>
              <a:t>: We set a threshold for the reconstruction error. If the error surpasses this threshold, the data point is flagged as an anomaly.</a:t>
            </a:r>
          </a:p>
          <a:p>
            <a:pPr algn="l" marL="0" indent="0" lvl="0">
              <a:lnSpc>
                <a:spcPts val="3376"/>
              </a:lnSpc>
              <a:spcBef>
                <a:spcPct val="0"/>
              </a:spcBef>
            </a:pPr>
          </a:p>
        </p:txBody>
      </p:sp>
      <p:sp>
        <p:nvSpPr>
          <p:cNvPr name="TextBox 7" id="7"/>
          <p:cNvSpPr txBox="true"/>
          <p:nvPr/>
        </p:nvSpPr>
        <p:spPr>
          <a:xfrm rot="0">
            <a:off x="255470" y="-10698"/>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Autoencoder Applications</a:t>
            </a:r>
          </a:p>
        </p:txBody>
      </p:sp>
      <p:sp>
        <p:nvSpPr>
          <p:cNvPr name="TextBox 8" id="8"/>
          <p:cNvSpPr txBox="true"/>
          <p:nvPr/>
        </p:nvSpPr>
        <p:spPr>
          <a:xfrm rot="0">
            <a:off x="255470" y="1623651"/>
            <a:ext cx="17528712" cy="1690002"/>
          </a:xfrm>
          <a:prstGeom prst="rect">
            <a:avLst/>
          </a:prstGeom>
        </p:spPr>
        <p:txBody>
          <a:bodyPr anchor="t" rtlCol="false" tIns="0" lIns="0" bIns="0" rIns="0">
            <a:spAutoFit/>
          </a:bodyPr>
          <a:lstStyle/>
          <a:p>
            <a:pPr algn="l" marL="0" indent="0" lvl="0">
              <a:lnSpc>
                <a:spcPts val="3416"/>
              </a:lnSpc>
              <a:spcBef>
                <a:spcPct val="0"/>
              </a:spcBef>
            </a:pPr>
            <a:r>
              <a:rPr lang="en-US" sz="2440">
                <a:solidFill>
                  <a:srgbClr val="0F4662"/>
                </a:solidFill>
                <a:latin typeface="Quicksand"/>
                <a:ea typeface="Quicksand"/>
                <a:cs typeface="Quicksand"/>
                <a:sym typeface="Quicksand"/>
              </a:rPr>
              <a:t>Anomaly </a:t>
            </a:r>
            <a:r>
              <a:rPr lang="en-US" sz="2440" u="none">
                <a:solidFill>
                  <a:srgbClr val="0F4662"/>
                </a:solidFill>
                <a:latin typeface="Quicksand"/>
                <a:ea typeface="Quicksand"/>
                <a:cs typeface="Quicksand"/>
                <a:sym typeface="Quicksand"/>
              </a:rPr>
              <a:t>detec</a:t>
            </a:r>
            <a:r>
              <a:rPr lang="en-US" sz="2440">
                <a:solidFill>
                  <a:srgbClr val="0F4662"/>
                </a:solidFill>
                <a:latin typeface="Quicksand"/>
                <a:ea typeface="Quicksand"/>
                <a:cs typeface="Quicksand"/>
                <a:sym typeface="Quicksand"/>
              </a:rPr>
              <a:t>ti</a:t>
            </a:r>
            <a:r>
              <a:rPr lang="en-US" sz="2440" u="none">
                <a:solidFill>
                  <a:srgbClr val="0F4662"/>
                </a:solidFill>
                <a:latin typeface="Quicksand"/>
                <a:ea typeface="Quicksand"/>
                <a:cs typeface="Quicksand"/>
                <a:sym typeface="Quicksand"/>
              </a:rPr>
              <a:t>o</a:t>
            </a:r>
            <a:r>
              <a:rPr lang="en-US" sz="2440">
                <a:solidFill>
                  <a:srgbClr val="0F4662"/>
                </a:solidFill>
                <a:latin typeface="Quicksand"/>
                <a:ea typeface="Quicksand"/>
                <a:cs typeface="Quicksand"/>
                <a:sym typeface="Quicksand"/>
              </a:rPr>
              <a:t>n i</a:t>
            </a:r>
            <a:r>
              <a:rPr lang="en-US" sz="2440" u="none">
                <a:solidFill>
                  <a:srgbClr val="0F4662"/>
                </a:solidFill>
                <a:latin typeface="Quicksand"/>
                <a:ea typeface="Quicksand"/>
                <a:cs typeface="Quicksand"/>
                <a:sym typeface="Quicksand"/>
              </a:rPr>
              <a:t>s</a:t>
            </a:r>
            <a:r>
              <a:rPr lang="en-US" sz="2440">
                <a:solidFill>
                  <a:srgbClr val="0F4662"/>
                </a:solidFill>
                <a:latin typeface="Quicksand"/>
                <a:ea typeface="Quicksand"/>
                <a:cs typeface="Quicksand"/>
                <a:sym typeface="Quicksand"/>
              </a:rPr>
              <a:t> a cruc</a:t>
            </a:r>
            <a:r>
              <a:rPr lang="en-US" sz="2440" u="none">
                <a:solidFill>
                  <a:srgbClr val="0F4662"/>
                </a:solidFill>
                <a:latin typeface="Quicksand"/>
                <a:ea typeface="Quicksand"/>
                <a:cs typeface="Quicksand"/>
                <a:sym typeface="Quicksand"/>
              </a:rPr>
              <a:t>i</a:t>
            </a:r>
            <a:r>
              <a:rPr lang="en-US" sz="2440">
                <a:solidFill>
                  <a:srgbClr val="0F4662"/>
                </a:solidFill>
                <a:latin typeface="Quicksand"/>
                <a:ea typeface="Quicksand"/>
                <a:cs typeface="Quicksand"/>
                <a:sym typeface="Quicksand"/>
              </a:rPr>
              <a:t>al ta</a:t>
            </a:r>
            <a:r>
              <a:rPr lang="en-US" sz="2440" u="none">
                <a:solidFill>
                  <a:srgbClr val="0F4662"/>
                </a:solidFill>
                <a:latin typeface="Quicksand"/>
                <a:ea typeface="Quicksand"/>
                <a:cs typeface="Quicksand"/>
                <a:sym typeface="Quicksand"/>
              </a:rPr>
              <a:t>s</a:t>
            </a:r>
            <a:r>
              <a:rPr lang="en-US" sz="2440">
                <a:solidFill>
                  <a:srgbClr val="0F4662"/>
                </a:solidFill>
                <a:latin typeface="Quicksand"/>
                <a:ea typeface="Quicksand"/>
                <a:cs typeface="Quicksand"/>
                <a:sym typeface="Quicksand"/>
              </a:rPr>
              <a:t>k in various industries, from fraud detection in finance to fault detection in manufacturing. Autoencoders are trained on normal data to learn the representation of the normal state. During inference, if an input significantly deviates from this learned representation, the AutoEncoder will likely reconstruct it poorly. This poor reconstruction is a signal of an anomaly.</a:t>
            </a:r>
          </a:p>
        </p:txBody>
      </p:sp>
      <p:sp>
        <p:nvSpPr>
          <p:cNvPr name="TextBox 9" id="9"/>
          <p:cNvSpPr txBox="true"/>
          <p:nvPr/>
        </p:nvSpPr>
        <p:spPr>
          <a:xfrm rot="0">
            <a:off x="255470" y="1007842"/>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Anomaly Detection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55470" y="2456486"/>
            <a:ext cx="7189308" cy="7470049"/>
            <a:chOff x="0" y="0"/>
            <a:chExt cx="1629007" cy="1692619"/>
          </a:xfrm>
        </p:grpSpPr>
        <p:sp>
          <p:nvSpPr>
            <p:cNvPr name="Freeform 3" id="3"/>
            <p:cNvSpPr/>
            <p:nvPr/>
          </p:nvSpPr>
          <p:spPr>
            <a:xfrm flipH="false" flipV="false" rot="0">
              <a:off x="0" y="0"/>
              <a:ext cx="1629007" cy="1692619"/>
            </a:xfrm>
            <a:custGeom>
              <a:avLst/>
              <a:gdLst/>
              <a:ahLst/>
              <a:cxnLst/>
              <a:rect r="r" b="b" t="t" l="l"/>
              <a:pathLst>
                <a:path h="1692619" w="1629007">
                  <a:moveTo>
                    <a:pt x="54920" y="0"/>
                  </a:moveTo>
                  <a:lnTo>
                    <a:pt x="1574087" y="0"/>
                  </a:lnTo>
                  <a:cubicBezTo>
                    <a:pt x="1604419" y="0"/>
                    <a:pt x="1629007" y="24589"/>
                    <a:pt x="1629007" y="54920"/>
                  </a:cubicBezTo>
                  <a:lnTo>
                    <a:pt x="1629007" y="1637699"/>
                  </a:lnTo>
                  <a:cubicBezTo>
                    <a:pt x="1629007" y="1668031"/>
                    <a:pt x="1604419" y="1692619"/>
                    <a:pt x="1574087" y="1692619"/>
                  </a:cubicBezTo>
                  <a:lnTo>
                    <a:pt x="54920" y="1692619"/>
                  </a:lnTo>
                  <a:cubicBezTo>
                    <a:pt x="24589" y="1692619"/>
                    <a:pt x="0" y="1668031"/>
                    <a:pt x="0" y="1637699"/>
                  </a:cubicBezTo>
                  <a:lnTo>
                    <a:pt x="0" y="54920"/>
                  </a:lnTo>
                  <a:cubicBezTo>
                    <a:pt x="0" y="24589"/>
                    <a:pt x="24589" y="0"/>
                    <a:pt x="54920" y="0"/>
                  </a:cubicBezTo>
                  <a:close/>
                </a:path>
              </a:pathLst>
            </a:custGeom>
            <a:solidFill>
              <a:srgbClr val="DBE5EA"/>
            </a:solidFill>
          </p:spPr>
        </p:sp>
        <p:sp>
          <p:nvSpPr>
            <p:cNvPr name="TextBox 4" id="4"/>
            <p:cNvSpPr txBox="true"/>
            <p:nvPr/>
          </p:nvSpPr>
          <p:spPr>
            <a:xfrm>
              <a:off x="0" y="-123825"/>
              <a:ext cx="1629007" cy="1816444"/>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0246026" y="2456486"/>
            <a:ext cx="7189308" cy="7470049"/>
            <a:chOff x="0" y="0"/>
            <a:chExt cx="1629007" cy="1692619"/>
          </a:xfrm>
        </p:grpSpPr>
        <p:sp>
          <p:nvSpPr>
            <p:cNvPr name="Freeform 6" id="6"/>
            <p:cNvSpPr/>
            <p:nvPr/>
          </p:nvSpPr>
          <p:spPr>
            <a:xfrm flipH="false" flipV="false" rot="0">
              <a:off x="0" y="0"/>
              <a:ext cx="1629007" cy="1692619"/>
            </a:xfrm>
            <a:custGeom>
              <a:avLst/>
              <a:gdLst/>
              <a:ahLst/>
              <a:cxnLst/>
              <a:rect r="r" b="b" t="t" l="l"/>
              <a:pathLst>
                <a:path h="1692619" w="1629007">
                  <a:moveTo>
                    <a:pt x="54920" y="0"/>
                  </a:moveTo>
                  <a:lnTo>
                    <a:pt x="1574087" y="0"/>
                  </a:lnTo>
                  <a:cubicBezTo>
                    <a:pt x="1604419" y="0"/>
                    <a:pt x="1629007" y="24589"/>
                    <a:pt x="1629007" y="54920"/>
                  </a:cubicBezTo>
                  <a:lnTo>
                    <a:pt x="1629007" y="1637699"/>
                  </a:lnTo>
                  <a:cubicBezTo>
                    <a:pt x="1629007" y="1668031"/>
                    <a:pt x="1604419" y="1692619"/>
                    <a:pt x="1574087" y="1692619"/>
                  </a:cubicBezTo>
                  <a:lnTo>
                    <a:pt x="54920" y="1692619"/>
                  </a:lnTo>
                  <a:cubicBezTo>
                    <a:pt x="24589" y="1692619"/>
                    <a:pt x="0" y="1668031"/>
                    <a:pt x="0" y="1637699"/>
                  </a:cubicBezTo>
                  <a:lnTo>
                    <a:pt x="0" y="54920"/>
                  </a:lnTo>
                  <a:cubicBezTo>
                    <a:pt x="0" y="24589"/>
                    <a:pt x="24589" y="0"/>
                    <a:pt x="54920" y="0"/>
                  </a:cubicBezTo>
                  <a:close/>
                </a:path>
              </a:pathLst>
            </a:custGeom>
            <a:solidFill>
              <a:srgbClr val="A9BECB"/>
            </a:solidFill>
          </p:spPr>
        </p:sp>
        <p:sp>
          <p:nvSpPr>
            <p:cNvPr name="TextBox 7" id="7"/>
            <p:cNvSpPr txBox="true"/>
            <p:nvPr/>
          </p:nvSpPr>
          <p:spPr>
            <a:xfrm>
              <a:off x="0" y="-123825"/>
              <a:ext cx="1629007" cy="1816444"/>
            </a:xfrm>
            <a:prstGeom prst="rect">
              <a:avLst/>
            </a:prstGeom>
          </p:spPr>
          <p:txBody>
            <a:bodyPr anchor="ctr" rtlCol="false" tIns="50800" lIns="50800" bIns="50800" rIns="50800"/>
            <a:lstStyle/>
            <a:p>
              <a:pPr algn="ctr">
                <a:lnSpc>
                  <a:spcPts val="4079"/>
                </a:lnSpc>
              </a:pPr>
            </a:p>
          </p:txBody>
        </p:sp>
      </p:grpSp>
      <p:sp>
        <p:nvSpPr>
          <p:cNvPr name="TextBox 8" id="8"/>
          <p:cNvSpPr txBox="true"/>
          <p:nvPr/>
        </p:nvSpPr>
        <p:spPr>
          <a:xfrm rot="0">
            <a:off x="420452" y="2560760"/>
            <a:ext cx="6638116" cy="6687207"/>
          </a:xfrm>
          <a:prstGeom prst="rect">
            <a:avLst/>
          </a:prstGeom>
        </p:spPr>
        <p:txBody>
          <a:bodyPr anchor="t" rtlCol="false" tIns="0" lIns="0" bIns="0" rIns="0">
            <a:spAutoFit/>
          </a:bodyPr>
          <a:lstStyle/>
          <a:p>
            <a:pPr algn="l">
              <a:lnSpc>
                <a:spcPts val="3552"/>
              </a:lnSpc>
            </a:pPr>
            <a:r>
              <a:rPr lang="en-US" sz="2089">
                <a:solidFill>
                  <a:srgbClr val="0F4662"/>
                </a:solidFill>
                <a:latin typeface="Quicksand"/>
                <a:ea typeface="Quicksand"/>
                <a:cs typeface="Quicksand"/>
                <a:sym typeface="Quicksand"/>
              </a:rPr>
              <a:t>Autoencoders learn a compact representation (latent code) of input data through the bottleneck layer. This representation:</a:t>
            </a:r>
          </a:p>
          <a:p>
            <a:pPr algn="l" marL="451157" indent="-225579" lvl="1">
              <a:lnSpc>
                <a:spcPts val="3552"/>
              </a:lnSpc>
              <a:buFont typeface="Arial"/>
              <a:buChar char="•"/>
            </a:pPr>
            <a:r>
              <a:rPr lang="en-US" sz="2089">
                <a:solidFill>
                  <a:srgbClr val="0F4662"/>
                </a:solidFill>
                <a:latin typeface="Quicksand"/>
                <a:ea typeface="Quicksand"/>
                <a:cs typeface="Quicksand"/>
                <a:sym typeface="Quicksand"/>
              </a:rPr>
              <a:t>Retains essential information</a:t>
            </a:r>
          </a:p>
          <a:p>
            <a:pPr algn="l" marL="451157" indent="-225579" lvl="1">
              <a:lnSpc>
                <a:spcPts val="3552"/>
              </a:lnSpc>
              <a:buFont typeface="Arial"/>
              <a:buChar char="•"/>
            </a:pPr>
            <a:r>
              <a:rPr lang="en-US" sz="2089">
                <a:solidFill>
                  <a:srgbClr val="0F4662"/>
                </a:solidFill>
                <a:latin typeface="Quicksand"/>
                <a:ea typeface="Quicksand"/>
                <a:cs typeface="Quicksand"/>
                <a:sym typeface="Quicksand"/>
              </a:rPr>
              <a:t>Reduces dimensionality</a:t>
            </a:r>
          </a:p>
          <a:p>
            <a:pPr algn="l" marL="451157" indent="-225579" lvl="1">
              <a:lnSpc>
                <a:spcPts val="3552"/>
              </a:lnSpc>
              <a:buFont typeface="Arial"/>
              <a:buChar char="•"/>
            </a:pPr>
            <a:r>
              <a:rPr lang="en-US" sz="2089">
                <a:solidFill>
                  <a:srgbClr val="0F4662"/>
                </a:solidFill>
                <a:latin typeface="Quicksand"/>
                <a:ea typeface="Quicksand"/>
                <a:cs typeface="Quicksand"/>
                <a:sym typeface="Quicksand"/>
              </a:rPr>
              <a:t>Is useful for storage-efficient encoding</a:t>
            </a:r>
          </a:p>
          <a:p>
            <a:pPr algn="l">
              <a:lnSpc>
                <a:spcPts val="3552"/>
              </a:lnSpc>
            </a:pPr>
            <a:r>
              <a:rPr lang="en-US" sz="2089">
                <a:solidFill>
                  <a:srgbClr val="0F4662"/>
                </a:solidFill>
                <a:latin typeface="Quicksand"/>
                <a:ea typeface="Quicksand"/>
                <a:cs typeface="Quicksand"/>
                <a:sym typeface="Quicksand"/>
              </a:rPr>
              <a:t>Example Use-Cases:</a:t>
            </a:r>
          </a:p>
          <a:p>
            <a:pPr algn="l" marL="451157" indent="-225579" lvl="1">
              <a:lnSpc>
                <a:spcPts val="3552"/>
              </a:lnSpc>
              <a:buFont typeface="Arial"/>
              <a:buChar char="•"/>
            </a:pPr>
            <a:r>
              <a:rPr lang="en-US" sz="2089">
                <a:solidFill>
                  <a:srgbClr val="0F4662"/>
                </a:solidFill>
                <a:latin typeface="Quicksand"/>
                <a:ea typeface="Quicksand"/>
                <a:cs typeface="Quicksand"/>
                <a:sym typeface="Quicksand"/>
              </a:rPr>
              <a:t>Compressing high-dimensional sensor data</a:t>
            </a:r>
          </a:p>
          <a:p>
            <a:pPr algn="l" marL="451157" indent="-225579" lvl="1">
              <a:lnSpc>
                <a:spcPts val="3552"/>
              </a:lnSpc>
              <a:buFont typeface="Arial"/>
              <a:buChar char="•"/>
            </a:pPr>
            <a:r>
              <a:rPr lang="en-US" sz="2089">
                <a:solidFill>
                  <a:srgbClr val="0F4662"/>
                </a:solidFill>
                <a:latin typeface="Quicksand"/>
                <a:ea typeface="Quicksand"/>
                <a:cs typeface="Quicksand"/>
                <a:sym typeface="Quicksand"/>
              </a:rPr>
              <a:t>Reducing image size without major loss of quality</a:t>
            </a:r>
          </a:p>
          <a:p>
            <a:pPr algn="l" marL="451157" indent="-225579" lvl="1">
              <a:lnSpc>
                <a:spcPts val="3552"/>
              </a:lnSpc>
              <a:buFont typeface="Arial"/>
              <a:buChar char="•"/>
            </a:pPr>
            <a:r>
              <a:rPr lang="en-US" sz="2089">
                <a:solidFill>
                  <a:srgbClr val="0F4662"/>
                </a:solidFill>
                <a:latin typeface="Quicksand"/>
                <a:ea typeface="Quicksand"/>
                <a:cs typeface="Quicksand"/>
                <a:sym typeface="Quicksand"/>
              </a:rPr>
              <a:t>Preprocessing step for downstream ML tasks</a:t>
            </a:r>
          </a:p>
          <a:p>
            <a:pPr algn="l">
              <a:lnSpc>
                <a:spcPts val="3552"/>
              </a:lnSpc>
            </a:pPr>
            <a:r>
              <a:rPr lang="en-US" sz="2089">
                <a:solidFill>
                  <a:srgbClr val="0F4662"/>
                </a:solidFill>
                <a:latin typeface="Quicksand"/>
                <a:ea typeface="Quicksand"/>
                <a:cs typeface="Quicksand"/>
                <a:sym typeface="Quicksand"/>
              </a:rPr>
              <a:t>How?</a:t>
            </a:r>
          </a:p>
          <a:p>
            <a:pPr algn="l" marL="451157" indent="-225579" lvl="1">
              <a:lnSpc>
                <a:spcPts val="3552"/>
              </a:lnSpc>
              <a:buFont typeface="Arial"/>
              <a:buChar char="•"/>
            </a:pPr>
            <a:r>
              <a:rPr lang="en-US" sz="2089">
                <a:solidFill>
                  <a:srgbClr val="0F4662"/>
                </a:solidFill>
                <a:latin typeface="Quicksand"/>
                <a:ea typeface="Quicksand"/>
                <a:cs typeface="Quicksand"/>
                <a:sym typeface="Quicksand"/>
              </a:rPr>
              <a:t>Input → Encoder → Compressed Code → Decoder → Reconstructed Output</a:t>
            </a:r>
          </a:p>
          <a:p>
            <a:pPr algn="l" marL="451157" indent="-225579" lvl="1">
              <a:lnSpc>
                <a:spcPts val="3552"/>
              </a:lnSpc>
              <a:buFont typeface="Arial"/>
              <a:buChar char="•"/>
            </a:pPr>
            <a:r>
              <a:rPr lang="en-US" sz="2089">
                <a:solidFill>
                  <a:srgbClr val="0F4662"/>
                </a:solidFill>
                <a:latin typeface="Quicksand"/>
                <a:ea typeface="Quicksand"/>
                <a:cs typeface="Quicksand"/>
                <a:sym typeface="Quicksand"/>
              </a:rPr>
              <a:t>Compression achieved by forcing the network to learn efficient, low-dimensional features</a:t>
            </a:r>
          </a:p>
        </p:txBody>
      </p:sp>
      <p:sp>
        <p:nvSpPr>
          <p:cNvPr name="TextBox 9" id="9"/>
          <p:cNvSpPr txBox="true"/>
          <p:nvPr/>
        </p:nvSpPr>
        <p:spPr>
          <a:xfrm rot="0">
            <a:off x="420452" y="1698931"/>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Data Compression</a:t>
            </a:r>
          </a:p>
        </p:txBody>
      </p:sp>
      <p:sp>
        <p:nvSpPr>
          <p:cNvPr name="TextBox 10" id="10"/>
          <p:cNvSpPr txBox="true"/>
          <p:nvPr/>
        </p:nvSpPr>
        <p:spPr>
          <a:xfrm rot="0">
            <a:off x="10499499" y="2551235"/>
            <a:ext cx="6792975" cy="6976132"/>
          </a:xfrm>
          <a:prstGeom prst="rect">
            <a:avLst/>
          </a:prstGeom>
        </p:spPr>
        <p:txBody>
          <a:bodyPr anchor="t" rtlCol="false" tIns="0" lIns="0" bIns="0" rIns="0">
            <a:spAutoFit/>
          </a:bodyPr>
          <a:lstStyle/>
          <a:p>
            <a:pPr algn="l" marL="472747" indent="-236373" lvl="1">
              <a:lnSpc>
                <a:spcPts val="3722"/>
              </a:lnSpc>
              <a:buFont typeface="Arial"/>
              <a:buChar char="•"/>
            </a:pPr>
            <a:r>
              <a:rPr lang="en-US" sz="2189">
                <a:solidFill>
                  <a:srgbClr val="0F4662"/>
                </a:solidFill>
                <a:latin typeface="Quicksand"/>
                <a:ea typeface="Quicksand"/>
                <a:cs typeface="Quicksand"/>
                <a:sym typeface="Quicksand"/>
              </a:rPr>
              <a:t>Autoencoders can generate new data that resembles the original training set.</a:t>
            </a:r>
          </a:p>
          <a:p>
            <a:pPr algn="l" marL="472747" indent="-236373" lvl="1">
              <a:lnSpc>
                <a:spcPts val="3722"/>
              </a:lnSpc>
              <a:buFont typeface="Arial"/>
              <a:buChar char="•"/>
            </a:pPr>
            <a:r>
              <a:rPr lang="en-US" sz="2189">
                <a:solidFill>
                  <a:srgbClr val="0F4662"/>
                </a:solidFill>
                <a:latin typeface="Quicksand"/>
                <a:ea typeface="Quicksand"/>
                <a:cs typeface="Quicksand"/>
                <a:sym typeface="Quicksand"/>
              </a:rPr>
              <a:t>Especially true for Variational Autoencoders (VAEs), which model probability distributions in latent space.</a:t>
            </a:r>
          </a:p>
          <a:p>
            <a:pPr algn="l">
              <a:lnSpc>
                <a:spcPts val="3722"/>
              </a:lnSpc>
            </a:pPr>
          </a:p>
          <a:p>
            <a:pPr algn="l">
              <a:lnSpc>
                <a:spcPts val="3722"/>
              </a:lnSpc>
            </a:pPr>
            <a:r>
              <a:rPr lang="en-US" sz="2189">
                <a:solidFill>
                  <a:srgbClr val="0F4662"/>
                </a:solidFill>
                <a:latin typeface="Quicksand"/>
                <a:ea typeface="Quicksand"/>
                <a:cs typeface="Quicksand"/>
                <a:sym typeface="Quicksand"/>
              </a:rPr>
              <a:t>Applications:</a:t>
            </a:r>
          </a:p>
          <a:p>
            <a:pPr algn="l" marL="472747" indent="-236373" lvl="1">
              <a:lnSpc>
                <a:spcPts val="3722"/>
              </a:lnSpc>
              <a:buFont typeface="Arial"/>
              <a:buChar char="•"/>
            </a:pPr>
            <a:r>
              <a:rPr lang="en-US" sz="2189">
                <a:solidFill>
                  <a:srgbClr val="0F4662"/>
                </a:solidFill>
                <a:latin typeface="Quicksand"/>
                <a:ea typeface="Quicksand"/>
                <a:cs typeface="Quicksand"/>
                <a:sym typeface="Quicksand"/>
              </a:rPr>
              <a:t>Generating synthetic images (e.g., faces, digits)</a:t>
            </a:r>
          </a:p>
          <a:p>
            <a:pPr algn="l" marL="472747" indent="-236373" lvl="1">
              <a:lnSpc>
                <a:spcPts val="3722"/>
              </a:lnSpc>
              <a:buFont typeface="Arial"/>
              <a:buChar char="•"/>
            </a:pPr>
            <a:r>
              <a:rPr lang="en-US" sz="2189">
                <a:solidFill>
                  <a:srgbClr val="0F4662"/>
                </a:solidFill>
                <a:latin typeface="Quicksand"/>
                <a:ea typeface="Quicksand"/>
                <a:cs typeface="Quicksand"/>
                <a:sym typeface="Quicksand"/>
              </a:rPr>
              <a:t>Data augmentation for training</a:t>
            </a:r>
          </a:p>
          <a:p>
            <a:pPr algn="l" marL="472747" indent="-236373" lvl="1">
              <a:lnSpc>
                <a:spcPts val="3722"/>
              </a:lnSpc>
              <a:buFont typeface="Arial"/>
              <a:buChar char="•"/>
            </a:pPr>
            <a:r>
              <a:rPr lang="en-US" sz="2189">
                <a:solidFill>
                  <a:srgbClr val="0F4662"/>
                </a:solidFill>
                <a:latin typeface="Quicksand"/>
                <a:ea typeface="Quicksand"/>
                <a:cs typeface="Quicksand"/>
                <a:sym typeface="Quicksand"/>
              </a:rPr>
              <a:t>Filling missing/incomplete data</a:t>
            </a:r>
          </a:p>
          <a:p>
            <a:pPr algn="l">
              <a:lnSpc>
                <a:spcPts val="3722"/>
              </a:lnSpc>
            </a:pPr>
          </a:p>
          <a:p>
            <a:pPr algn="l">
              <a:lnSpc>
                <a:spcPts val="3722"/>
              </a:lnSpc>
            </a:pPr>
            <a:r>
              <a:rPr lang="en-US" sz="2189">
                <a:solidFill>
                  <a:srgbClr val="0F4662"/>
                </a:solidFill>
                <a:latin typeface="Quicksand"/>
                <a:ea typeface="Quicksand"/>
                <a:cs typeface="Quicksand"/>
                <a:sym typeface="Quicksand"/>
              </a:rPr>
              <a:t>Key Concept:</a:t>
            </a:r>
          </a:p>
          <a:p>
            <a:pPr algn="l" marL="472747" indent="-236373" lvl="1">
              <a:lnSpc>
                <a:spcPts val="3722"/>
              </a:lnSpc>
              <a:buFont typeface="Arial"/>
              <a:buChar char="•"/>
            </a:pPr>
            <a:r>
              <a:rPr lang="en-US" sz="2189">
                <a:solidFill>
                  <a:srgbClr val="0F4662"/>
                </a:solidFill>
                <a:latin typeface="Quicksand"/>
                <a:ea typeface="Quicksand"/>
                <a:cs typeface="Quicksand"/>
                <a:sym typeface="Quicksand"/>
              </a:rPr>
              <a:t>Latent space → Smooth &amp; Continuous</a:t>
            </a:r>
          </a:p>
          <a:p>
            <a:pPr algn="l" marL="472747" indent="-236373" lvl="1">
              <a:lnSpc>
                <a:spcPts val="3722"/>
              </a:lnSpc>
              <a:buFont typeface="Arial"/>
              <a:buChar char="•"/>
            </a:pPr>
            <a:r>
              <a:rPr lang="en-US" sz="2189">
                <a:solidFill>
                  <a:srgbClr val="0F4662"/>
                </a:solidFill>
                <a:latin typeface="Quicksand"/>
                <a:ea typeface="Quicksand"/>
                <a:cs typeface="Quicksand"/>
                <a:sym typeface="Quicksand"/>
              </a:rPr>
              <a:t>Sampling from this space → Decoding → New data instances</a:t>
            </a:r>
          </a:p>
        </p:txBody>
      </p:sp>
      <p:sp>
        <p:nvSpPr>
          <p:cNvPr name="TextBox 11" id="11"/>
          <p:cNvSpPr txBox="true"/>
          <p:nvPr/>
        </p:nvSpPr>
        <p:spPr>
          <a:xfrm rot="0">
            <a:off x="10499499" y="1698931"/>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Data Generation</a:t>
            </a:r>
          </a:p>
        </p:txBody>
      </p:sp>
      <p:sp>
        <p:nvSpPr>
          <p:cNvPr name="Freeform 12" id="12"/>
          <p:cNvSpPr/>
          <p:nvPr/>
        </p:nvSpPr>
        <p:spPr>
          <a:xfrm flipH="false" flipV="false" rot="0">
            <a:off x="15579303" y="464110"/>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3" id="13"/>
          <p:cNvSpPr/>
          <p:nvPr/>
        </p:nvSpPr>
        <p:spPr>
          <a:xfrm flipV="true">
            <a:off x="9028612" y="783812"/>
            <a:ext cx="5298767" cy="28575"/>
          </a:xfrm>
          <a:prstGeom prst="line">
            <a:avLst/>
          </a:prstGeom>
          <a:ln cap="flat" w="57150">
            <a:solidFill>
              <a:srgbClr val="7994A0"/>
            </a:solidFill>
            <a:prstDash val="solid"/>
            <a:headEnd type="none" len="sm" w="sm"/>
            <a:tailEnd type="none" len="sm" w="sm"/>
          </a:ln>
        </p:spPr>
      </p:sp>
      <p:sp>
        <p:nvSpPr>
          <p:cNvPr name="TextBox 14" id="14"/>
          <p:cNvSpPr txBox="true"/>
          <p:nvPr/>
        </p:nvSpPr>
        <p:spPr>
          <a:xfrm rot="0">
            <a:off x="255470" y="-10698"/>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Autoencoder Applications</a:t>
            </a:r>
          </a:p>
        </p:txBody>
      </p:sp>
      <p:sp>
        <p:nvSpPr>
          <p:cNvPr name="TextBox 15" id="15"/>
          <p:cNvSpPr txBox="true"/>
          <p:nvPr/>
        </p:nvSpPr>
        <p:spPr>
          <a:xfrm rot="0">
            <a:off x="255470" y="1007842"/>
            <a:ext cx="63375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Data Compression and Generation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255470" y="1074517"/>
            <a:ext cx="8622007" cy="6250955"/>
          </a:xfrm>
          <a:custGeom>
            <a:avLst/>
            <a:gdLst/>
            <a:ahLst/>
            <a:cxnLst/>
            <a:rect r="r" b="b" t="t" l="l"/>
            <a:pathLst>
              <a:path h="6250955" w="8622007">
                <a:moveTo>
                  <a:pt x="0" y="0"/>
                </a:moveTo>
                <a:lnTo>
                  <a:pt x="8622006" y="0"/>
                </a:lnTo>
                <a:lnTo>
                  <a:pt x="8622006" y="6250955"/>
                </a:lnTo>
                <a:lnTo>
                  <a:pt x="0" y="6250955"/>
                </a:lnTo>
                <a:lnTo>
                  <a:pt x="0" y="0"/>
                </a:lnTo>
                <a:close/>
              </a:path>
            </a:pathLst>
          </a:custGeom>
          <a:blipFill>
            <a:blip r:embed="rId2"/>
            <a:stretch>
              <a:fillRect l="0" t="0" r="0" b="0"/>
            </a:stretch>
          </a:blipFill>
        </p:spPr>
      </p:sp>
      <p:sp>
        <p:nvSpPr>
          <p:cNvPr name="Freeform 3" id="3"/>
          <p:cNvSpPr/>
          <p:nvPr/>
        </p:nvSpPr>
        <p:spPr>
          <a:xfrm flipH="false" flipV="false" rot="0">
            <a:off x="15579303" y="464110"/>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144000" y="3821006"/>
            <a:ext cx="8847214" cy="6115637"/>
          </a:xfrm>
          <a:custGeom>
            <a:avLst/>
            <a:gdLst/>
            <a:ahLst/>
            <a:cxnLst/>
            <a:rect r="r" b="b" t="t" l="l"/>
            <a:pathLst>
              <a:path h="6115637" w="8847214">
                <a:moveTo>
                  <a:pt x="0" y="0"/>
                </a:moveTo>
                <a:lnTo>
                  <a:pt x="8847214" y="0"/>
                </a:lnTo>
                <a:lnTo>
                  <a:pt x="8847214" y="6115636"/>
                </a:lnTo>
                <a:lnTo>
                  <a:pt x="0" y="6115636"/>
                </a:lnTo>
                <a:lnTo>
                  <a:pt x="0" y="0"/>
                </a:lnTo>
                <a:close/>
              </a:path>
            </a:pathLst>
          </a:custGeom>
          <a:blipFill>
            <a:blip r:embed="rId5"/>
            <a:stretch>
              <a:fillRect l="0" t="0" r="0" b="0"/>
            </a:stretch>
          </a:blipFill>
        </p:spPr>
      </p:sp>
      <p:sp>
        <p:nvSpPr>
          <p:cNvPr name="TextBox 5" id="5"/>
          <p:cNvSpPr txBox="true"/>
          <p:nvPr/>
        </p:nvSpPr>
        <p:spPr>
          <a:xfrm rot="0">
            <a:off x="255470" y="-10698"/>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Hands-on Architecture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464110"/>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768239" y="5309066"/>
            <a:ext cx="10100535" cy="4545241"/>
          </a:xfrm>
          <a:custGeom>
            <a:avLst/>
            <a:gdLst/>
            <a:ahLst/>
            <a:cxnLst/>
            <a:rect r="r" b="b" t="t" l="l"/>
            <a:pathLst>
              <a:path h="4545241" w="10100535">
                <a:moveTo>
                  <a:pt x="0" y="0"/>
                </a:moveTo>
                <a:lnTo>
                  <a:pt x="10100535" y="0"/>
                </a:lnTo>
                <a:lnTo>
                  <a:pt x="10100535" y="4545241"/>
                </a:lnTo>
                <a:lnTo>
                  <a:pt x="0" y="4545241"/>
                </a:lnTo>
                <a:lnTo>
                  <a:pt x="0" y="0"/>
                </a:lnTo>
                <a:close/>
              </a:path>
            </a:pathLst>
          </a:custGeom>
          <a:blipFill>
            <a:blip r:embed="rId4"/>
            <a:stretch>
              <a:fillRect l="0" t="0" r="0" b="0"/>
            </a:stretch>
          </a:blipFill>
        </p:spPr>
      </p:sp>
      <p:sp>
        <p:nvSpPr>
          <p:cNvPr name="Freeform 4" id="4"/>
          <p:cNvSpPr/>
          <p:nvPr/>
        </p:nvSpPr>
        <p:spPr>
          <a:xfrm flipH="false" flipV="false" rot="0">
            <a:off x="520305" y="1936972"/>
            <a:ext cx="7247934" cy="5143695"/>
          </a:xfrm>
          <a:custGeom>
            <a:avLst/>
            <a:gdLst/>
            <a:ahLst/>
            <a:cxnLst/>
            <a:rect r="r" b="b" t="t" l="l"/>
            <a:pathLst>
              <a:path h="5143695" w="7247934">
                <a:moveTo>
                  <a:pt x="0" y="0"/>
                </a:moveTo>
                <a:lnTo>
                  <a:pt x="7247934" y="0"/>
                </a:lnTo>
                <a:lnTo>
                  <a:pt x="7247934" y="5143696"/>
                </a:lnTo>
                <a:lnTo>
                  <a:pt x="0" y="5143696"/>
                </a:lnTo>
                <a:lnTo>
                  <a:pt x="0" y="0"/>
                </a:lnTo>
                <a:close/>
              </a:path>
            </a:pathLst>
          </a:custGeom>
          <a:blipFill>
            <a:blip r:embed="rId5"/>
            <a:stretch>
              <a:fillRect l="0" t="0" r="0" b="0"/>
            </a:stretch>
          </a:blipFill>
        </p:spPr>
      </p:sp>
      <p:sp>
        <p:nvSpPr>
          <p:cNvPr name="TextBox 5" id="5"/>
          <p:cNvSpPr txBox="true"/>
          <p:nvPr/>
        </p:nvSpPr>
        <p:spPr>
          <a:xfrm rot="0">
            <a:off x="255470" y="-10698"/>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Hands-on Architecture</a:t>
            </a:r>
          </a:p>
        </p:txBody>
      </p:sp>
      <p:sp>
        <p:nvSpPr>
          <p:cNvPr name="TextBox 6" id="6"/>
          <p:cNvSpPr txBox="true"/>
          <p:nvPr/>
        </p:nvSpPr>
        <p:spPr>
          <a:xfrm rot="0">
            <a:off x="10884485" y="4652645"/>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From MNIST Dataset</a:t>
            </a:r>
          </a:p>
        </p:txBody>
      </p:sp>
      <p:sp>
        <p:nvSpPr>
          <p:cNvPr name="TextBox 7" id="7"/>
          <p:cNvSpPr txBox="true"/>
          <p:nvPr/>
        </p:nvSpPr>
        <p:spPr>
          <a:xfrm rot="0">
            <a:off x="2189615" y="1446117"/>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Image Reconstruction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6071281" y="1811022"/>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9513876"/>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208674"/>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04001" y="9746159"/>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03871" y="12345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 to Transformers</a:t>
            </a:r>
          </a:p>
        </p:txBody>
      </p:sp>
      <p:sp>
        <p:nvSpPr>
          <p:cNvPr name="TextBox 7" id="7"/>
          <p:cNvSpPr txBox="true"/>
          <p:nvPr/>
        </p:nvSpPr>
        <p:spPr>
          <a:xfrm rot="0">
            <a:off x="549651" y="1964362"/>
            <a:ext cx="17514348" cy="3708400"/>
          </a:xfrm>
          <a:prstGeom prst="rect">
            <a:avLst/>
          </a:prstGeom>
        </p:spPr>
        <p:txBody>
          <a:bodyPr anchor="t" rtlCol="false" tIns="0" lIns="0" bIns="0" rIns="0">
            <a:spAutoFit/>
          </a:bodyPr>
          <a:lstStyle/>
          <a:p>
            <a:pPr algn="l" marL="0" indent="0" lvl="0">
              <a:lnSpc>
                <a:spcPts val="3739"/>
              </a:lnSpc>
            </a:pPr>
            <a:r>
              <a:rPr lang="en-US" sz="2199" u="sng">
                <a:solidFill>
                  <a:srgbClr val="0F4662"/>
                </a:solidFill>
                <a:latin typeface="Quicksand"/>
                <a:ea typeface="Quicksand"/>
                <a:cs typeface="Quicksand"/>
                <a:sym typeface="Quicksand"/>
              </a:rPr>
              <a:t>Sequence modeling</a:t>
            </a:r>
            <a:r>
              <a:rPr lang="en-US" sz="2199">
                <a:solidFill>
                  <a:srgbClr val="0F4662"/>
                </a:solidFill>
                <a:latin typeface="Quicksand"/>
                <a:ea typeface="Quicksand"/>
                <a:cs typeface="Quicksand"/>
                <a:sym typeface="Quicksand"/>
              </a:rPr>
              <a:t> trains AI systems on chronologically ordered data to capture patterns and make predictions over time. More specifically, sequence models like recurrent neural networks process inputs as sequences, with each data point conditioned on those pr</a:t>
            </a:r>
            <a:r>
              <a:rPr lang="en-US" sz="2199" u="none">
                <a:solidFill>
                  <a:srgbClr val="0F4662"/>
                </a:solidFill>
                <a:latin typeface="Quicksand"/>
                <a:ea typeface="Quicksand"/>
                <a:cs typeface="Quicksand"/>
                <a:sym typeface="Quicksand"/>
              </a:rPr>
              <a:t>e</a:t>
            </a:r>
            <a:r>
              <a:rPr lang="en-US" sz="2199">
                <a:solidFill>
                  <a:srgbClr val="0F4662"/>
                </a:solidFill>
                <a:latin typeface="Quicksand"/>
                <a:ea typeface="Quicksand"/>
                <a:cs typeface="Quicksand"/>
                <a:sym typeface="Quicksand"/>
              </a:rPr>
              <a:t>c</a:t>
            </a:r>
            <a:r>
              <a:rPr lang="en-US" sz="2199" u="none">
                <a:solidFill>
                  <a:srgbClr val="0F4662"/>
                </a:solidFill>
                <a:latin typeface="Quicksand"/>
                <a:ea typeface="Quicksand"/>
                <a:cs typeface="Quicksand"/>
                <a:sym typeface="Quicksand"/>
              </a:rPr>
              <a:t>e</a:t>
            </a:r>
            <a:r>
              <a:rPr lang="en-US" sz="2199">
                <a:solidFill>
                  <a:srgbClr val="0F4662"/>
                </a:solidFill>
                <a:latin typeface="Quicksand"/>
                <a:ea typeface="Quicksand"/>
                <a:cs typeface="Quicksand"/>
                <a:sym typeface="Quicksand"/>
              </a:rPr>
              <a:t>d</a:t>
            </a:r>
            <a:r>
              <a:rPr lang="en-US" sz="2199" u="none">
                <a:solidFill>
                  <a:srgbClr val="0F4662"/>
                </a:solidFill>
                <a:latin typeface="Quicksand"/>
                <a:ea typeface="Quicksand"/>
                <a:cs typeface="Quicksand"/>
                <a:sym typeface="Quicksand"/>
              </a:rPr>
              <a:t>ing</a:t>
            </a:r>
            <a:r>
              <a:rPr lang="en-US" sz="2199">
                <a:solidFill>
                  <a:srgbClr val="0F4662"/>
                </a:solidFill>
                <a:latin typeface="Quicksand"/>
                <a:ea typeface="Quicksand"/>
                <a:cs typeface="Quicksand"/>
                <a:sym typeface="Quicksand"/>
              </a:rPr>
              <a:t> it.</a:t>
            </a:r>
          </a:p>
          <a:p>
            <a:pPr algn="l" marL="0" indent="0" lvl="0">
              <a:lnSpc>
                <a:spcPts val="3739"/>
              </a:lnSpc>
            </a:pPr>
            <a:r>
              <a:rPr lang="en-US" sz="2199" strike="noStrike" u="none">
                <a:solidFill>
                  <a:srgbClr val="0F4662"/>
                </a:solidFill>
                <a:latin typeface="Quicksand"/>
                <a:ea typeface="Quicksand"/>
                <a:cs typeface="Quicksand"/>
                <a:sym typeface="Quicksand"/>
              </a:rPr>
              <a:t>The model iterates through data points, maintaining an encoded representation of the sequence history at each step. This sequential processing allows the model to learn complex time-based patterns like trends, seasonality, and long-range dependencies in data.</a:t>
            </a:r>
          </a:p>
          <a:p>
            <a:pPr algn="l" marL="0" indent="0" lvl="0">
              <a:lnSpc>
                <a:spcPts val="3739"/>
              </a:lnSpc>
            </a:pPr>
            <a:r>
              <a:rPr lang="en-US" sz="2199" strike="noStrike" u="none">
                <a:solidFill>
                  <a:srgbClr val="0F4662"/>
                </a:solidFill>
                <a:latin typeface="Quicksand"/>
                <a:ea typeface="Quicksand"/>
                <a:cs typeface="Quicksand"/>
                <a:sym typeface="Quicksand"/>
              </a:rPr>
              <a:t>The sequence model is trained to make predictions by estimating the probability distribution over next values, given the sequence of past context. This modeling of ordered data as interdependent steps enables the model to develop a sense of continuity and dynamics within data.</a:t>
            </a:r>
          </a:p>
        </p:txBody>
      </p:sp>
      <p:sp>
        <p:nvSpPr>
          <p:cNvPr name="TextBox 8" id="8"/>
          <p:cNvSpPr txBox="true"/>
          <p:nvPr/>
        </p:nvSpPr>
        <p:spPr>
          <a:xfrm rot="0">
            <a:off x="549651" y="6016625"/>
            <a:ext cx="17181681" cy="3241675"/>
          </a:xfrm>
          <a:prstGeom prst="rect">
            <a:avLst/>
          </a:prstGeom>
        </p:spPr>
        <p:txBody>
          <a:bodyPr anchor="t" rtlCol="false" tIns="0" lIns="0" bIns="0" rIns="0">
            <a:spAutoFit/>
          </a:bodyPr>
          <a:lstStyle/>
          <a:p>
            <a:pPr algn="l">
              <a:lnSpc>
                <a:spcPts val="3739"/>
              </a:lnSpc>
            </a:pPr>
            <a:r>
              <a:rPr lang="en-US" sz="2199">
                <a:solidFill>
                  <a:srgbClr val="0F4662"/>
                </a:solidFill>
                <a:latin typeface="Quicksand"/>
                <a:ea typeface="Quicksand"/>
                <a:cs typeface="Quicksand"/>
                <a:sym typeface="Quicksand"/>
                <a:hlinkClick r:id="rId4" tooltip="https://www.ibm.com/think/topics/convolutional-neural-networks"/>
              </a:rPr>
              <a:t>Sequence modeling is </a:t>
            </a:r>
            <a:r>
              <a:rPr lang="en-US" sz="2199" u="sng">
                <a:solidFill>
                  <a:srgbClr val="0F4662"/>
                </a:solidFill>
                <a:latin typeface="Quicksand"/>
                <a:ea typeface="Quicksand"/>
                <a:cs typeface="Quicksand"/>
                <a:sym typeface="Quicksand"/>
                <a:hlinkClick r:id="rId5" tooltip="https://www.ibm.com/think/topics/convolutional-neural-networks"/>
              </a:rPr>
              <a:t>crucial for AI systems</a:t>
            </a:r>
            <a:r>
              <a:rPr lang="en-US" sz="2199">
                <a:solidFill>
                  <a:srgbClr val="0F4662"/>
                </a:solidFill>
                <a:latin typeface="Quicksand"/>
                <a:ea typeface="Quicksand"/>
                <a:cs typeface="Quicksand"/>
                <a:sym typeface="Quicksand"/>
                <a:hlinkClick r:id="rId6" tooltip="https://www.ibm.com/think/topics/convolutional-neural-networks"/>
              </a:rPr>
              <a:t> to understand data that unfolds over time. Unlike static data, temporal sequences have complex time-based patterns like trends, cycles, and lagged effects. By processing data as interdependent sequenced steps, models can learn these nuanced time dynamics rather than viewing data points in isolation. </a:t>
            </a:r>
          </a:p>
          <a:p>
            <a:pPr algn="l">
              <a:lnSpc>
                <a:spcPts val="3739"/>
              </a:lnSpc>
            </a:pPr>
            <a:r>
              <a:rPr lang="en-US" sz="2199">
                <a:solidFill>
                  <a:srgbClr val="0F4662"/>
                </a:solidFill>
                <a:latin typeface="Quicksand"/>
                <a:ea typeface="Quicksand"/>
                <a:cs typeface="Quicksand"/>
                <a:sym typeface="Quicksand"/>
                <a:hlinkClick r:id="rId7" tooltip="https://www.ibm.com/think/topics/convolutional-neural-networks"/>
              </a:rPr>
              <a:t>This time-based conditioning enables models to make more contextual and accurate predictions and decisions — understanding how the past leads to the future. Sequence modeling has unlocked AI advancements in speech, text, video, forecasting, anomaly detection, and more. </a:t>
            </a:r>
          </a:p>
          <a:p>
            <a:pPr algn="l" marL="0" indent="0" lvl="0">
              <a:lnSpc>
                <a:spcPts val="3739"/>
              </a:lnSpc>
            </a:pPr>
          </a:p>
        </p:txBody>
      </p:sp>
      <p:sp>
        <p:nvSpPr>
          <p:cNvPr name="TextBox 9" id="9"/>
          <p:cNvSpPr txBox="true"/>
          <p:nvPr/>
        </p:nvSpPr>
        <p:spPr>
          <a:xfrm rot="0">
            <a:off x="549651" y="1283494"/>
            <a:ext cx="5348229"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Need for Sequence Models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306824" y="685117"/>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6473070" y="9988387"/>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16201802" y="23775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03871" y="12345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Problems with RNNs/LSTMs</a:t>
            </a:r>
          </a:p>
        </p:txBody>
      </p:sp>
      <p:sp>
        <p:nvSpPr>
          <p:cNvPr name="TextBox 6" id="6"/>
          <p:cNvSpPr txBox="true"/>
          <p:nvPr/>
        </p:nvSpPr>
        <p:spPr>
          <a:xfrm rot="0">
            <a:off x="303871" y="1700224"/>
            <a:ext cx="17514348" cy="1374775"/>
          </a:xfrm>
          <a:prstGeom prst="rect">
            <a:avLst/>
          </a:prstGeom>
        </p:spPr>
        <p:txBody>
          <a:bodyPr anchor="t" rtlCol="false" tIns="0" lIns="0" bIns="0" rIns="0">
            <a:spAutoFit/>
          </a:bodyPr>
          <a:lstStyle/>
          <a:p>
            <a:pPr algn="l" marL="0" indent="0" lvl="0">
              <a:lnSpc>
                <a:spcPts val="3739"/>
              </a:lnSpc>
            </a:pPr>
            <a:r>
              <a:rPr lang="en-US" sz="2199">
                <a:solidFill>
                  <a:srgbClr val="0F4662"/>
                </a:solidFill>
                <a:latin typeface="Quicksand"/>
                <a:ea typeface="Quicksand"/>
                <a:cs typeface="Quicksand"/>
                <a:sym typeface="Quicksand"/>
              </a:rPr>
              <a:t>While Recurrent Neural Networks (RNNs) are powerful for sequential data, they face issues with long-term dependencies due to the vanishing gradient problem. LSTMs were developed to mitigate this by introducing </a:t>
            </a:r>
            <a:r>
              <a:rPr lang="en-US" sz="2199">
                <a:solidFill>
                  <a:srgbClr val="0F4662"/>
                </a:solidFill>
                <a:latin typeface="Quicksand"/>
                <a:ea typeface="Quicksand"/>
                <a:cs typeface="Quicksand"/>
                <a:sym typeface="Quicksand"/>
                <a:hlinkClick r:id="rId4" tooltip="https://www.google.com/search?cs=1&amp;sca_esv=e98085266670db2f&amp;sxsrf=AE3TifNNwofYHWVtByBpELMcPgRETAXKXg%3A1751985046543&amp;q=gating+mechanisms&amp;sa=X&amp;ved=2ahUKEwiJvL7yvK2OAxVLcGwGHeKKHYcQxccNegQICBAB&amp;mstk=AUtExfCsGLYikTlNWWT6qxSB5A3E1r5SWCS5u5Qol0Y57mxtuzX3b7R20FnL99rQgIuftLr8bvrAu98w-u82p7eU9XQD58crgZoAL65Bl9msTxmeGOPtHbe-DivScha1wykVTP1FCXSrLGpgr3zTzeBrpNmq_4-rvFH5XsrQNIhl77mIDso&amp;csui=3"/>
              </a:rPr>
              <a:t>gating mechanisms</a:t>
            </a:r>
            <a:r>
              <a:rPr lang="en-US" sz="2199">
                <a:solidFill>
                  <a:srgbClr val="0F4662"/>
                </a:solidFill>
                <a:latin typeface="Quicksand"/>
                <a:ea typeface="Quicksand"/>
                <a:cs typeface="Quicksand"/>
                <a:sym typeface="Quicksand"/>
              </a:rPr>
              <a:t>, but they are mor</a:t>
            </a:r>
            <a:r>
              <a:rPr lang="en-US" sz="2199" strike="noStrike">
                <a:solidFill>
                  <a:srgbClr val="0F4662"/>
                </a:solidFill>
                <a:latin typeface="Quicksand"/>
                <a:ea typeface="Quicksand"/>
                <a:cs typeface="Quicksand"/>
                <a:sym typeface="Quicksand"/>
              </a:rPr>
              <a:t>e complex and computationally expensive. Both RNNs and LSTMs can struggle with very long sequences and are sensitive to hyperparameter choices. </a:t>
            </a:r>
          </a:p>
        </p:txBody>
      </p:sp>
      <p:sp>
        <p:nvSpPr>
          <p:cNvPr name="TextBox 7" id="7"/>
          <p:cNvSpPr txBox="true"/>
          <p:nvPr/>
        </p:nvSpPr>
        <p:spPr>
          <a:xfrm rot="0">
            <a:off x="549651" y="3566549"/>
            <a:ext cx="7588018" cy="6042025"/>
          </a:xfrm>
          <a:prstGeom prst="rect">
            <a:avLst/>
          </a:prstGeom>
        </p:spPr>
        <p:txBody>
          <a:bodyPr anchor="t" rtlCol="false" tIns="0" lIns="0" bIns="0" rIns="0">
            <a:spAutoFit/>
          </a:bodyPr>
          <a:lstStyle/>
          <a:p>
            <a:pPr algn="l">
              <a:lnSpc>
                <a:spcPts val="3739"/>
              </a:lnSpc>
            </a:pPr>
            <a:r>
              <a:rPr lang="en-US" sz="2199" b="true">
                <a:solidFill>
                  <a:srgbClr val="0F4662"/>
                </a:solidFill>
                <a:latin typeface="Quicksand Bold"/>
                <a:ea typeface="Quicksand Bold"/>
                <a:cs typeface="Quicksand Bold"/>
                <a:sym typeface="Quicksand Bold"/>
                <a:hlinkClick r:id="rId5" tooltip="https://www.ibm.com/think/topics/convolutional-neural-networks"/>
              </a:rPr>
              <a:t>Problems with RNNs:</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6" tooltip="https://www.google.com/search?cs=1&amp;sca_esv=e98085266670db2f&amp;sxsrf=AE3TifNNwofYHWVtByBpELMcPgRETAXKXg%3A1751985046543&amp;q=Vanishing+Gradients&amp;sa=X&amp;ved=2ahUKEwiJvL7yvK2OAxVLcGwGHeKKHYcQxccNegQIDhAB&amp;mstk=AUtExfCsGLYikTlNWWT6qxSB5A3E1r5SWCS5u5Qol0Y57mxtuzX3b7R20FnL99rQgIuftLr8bvrAu98w-u82p7eU9XQD58crgZoAL65Bl9msTxmeGOPtHbe-DivScha1wykVTP1FCXSrLGpgr3zTzeBrpNmq_4-rvFH5XsrQNIhl77mIDso&amp;csui=3"/>
              </a:rPr>
              <a:t>Vanishing Gradients</a:t>
            </a:r>
            <a:r>
              <a:rPr lang="en-US" sz="2199">
                <a:solidFill>
                  <a:srgbClr val="0F4662"/>
                </a:solidFill>
                <a:latin typeface="Quicksand"/>
                <a:ea typeface="Quicksand"/>
                <a:cs typeface="Quicksand"/>
                <a:sym typeface="Quicksand"/>
                <a:hlinkClick r:id="rId7" tooltip="https://www.ibm.com/think/topics/convolutional-neural-networks"/>
              </a:rPr>
              <a:t>: During backpropagation, gradients can shrink as they pass through many time steps, making it difficult for the network to learn long-range dependencies. </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8" tooltip="https://www.google.com/search?cs=1&amp;sca_esv=e98085266670db2f&amp;sxsrf=AE3TifNNwofYHWVtByBpELMcPgRETAXKXg%3A1751985046543&amp;q=Exploding+Gradients&amp;sa=X&amp;ved=2ahUKEwiJvL7yvK2OAxVLcGwGHeKKHYcQxccNegQIFhAB&amp;mstk=AUtExfCsGLYikTlNWWT6qxSB5A3E1r5SWCS5u5Qol0Y57mxtuzX3b7R20FnL99rQgIuftLr8bvrAu98w-u82p7eU9XQD58crgZoAL65Bl9msTxmeGOPtHbe-DivScha1wykVTP1FCXSrLGpgr3zTzeBrpNmq_4-rvFH5XsrQNIhl77mIDso&amp;csui=3"/>
              </a:rPr>
              <a:t>Exploding Gradients</a:t>
            </a:r>
            <a:r>
              <a:rPr lang="en-US" sz="2199">
                <a:solidFill>
                  <a:srgbClr val="0F4662"/>
                </a:solidFill>
                <a:latin typeface="Quicksand"/>
                <a:ea typeface="Quicksand"/>
                <a:cs typeface="Quicksand"/>
                <a:sym typeface="Quicksand"/>
                <a:hlinkClick r:id="rId9" tooltip="https://www.ibm.com/think/topics/convolutional-neural-networks"/>
              </a:rPr>
              <a:t>: Conversely, gradients can also grow exponentially, leading to unstable training. </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10" tooltip="https://www.ibm.com/think/topics/convolutional-neural-networks"/>
              </a:rPr>
              <a:t>Limited Memory:</a:t>
            </a:r>
            <a:r>
              <a:rPr lang="en-US" sz="2199">
                <a:solidFill>
                  <a:srgbClr val="0F4662"/>
                </a:solidFill>
                <a:latin typeface="Quicksand"/>
                <a:ea typeface="Quicksand"/>
                <a:cs typeface="Quicksand"/>
                <a:sym typeface="Quicksand"/>
                <a:hlinkClick r:id="rId11" tooltip="https://www.ibm.com/think/topics/convolutional-neural-networks"/>
              </a:rPr>
              <a:t> RNNs struggle to remember information from distant past time steps, especially with long sequences. </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12" tooltip="https://www.ibm.com/think/topics/convolutional-neural-networks"/>
              </a:rPr>
              <a:t>Slow Training</a:t>
            </a:r>
            <a:r>
              <a:rPr lang="en-US" sz="2199">
                <a:solidFill>
                  <a:srgbClr val="0F4662"/>
                </a:solidFill>
                <a:latin typeface="Quicksand"/>
                <a:ea typeface="Quicksand"/>
                <a:cs typeface="Quicksand"/>
                <a:sym typeface="Quicksand"/>
                <a:hlinkClick r:id="rId13" tooltip="https://www.ibm.com/think/topics/convolutional-neural-networks"/>
              </a:rPr>
              <a:t>: Due to their sequential nature, RNNs cannot be parallelized effectively, leading to slower training times. </a:t>
            </a:r>
          </a:p>
        </p:txBody>
      </p:sp>
      <p:sp>
        <p:nvSpPr>
          <p:cNvPr name="TextBox 8" id="8"/>
          <p:cNvSpPr txBox="true"/>
          <p:nvPr/>
        </p:nvSpPr>
        <p:spPr>
          <a:xfrm rot="0">
            <a:off x="9306824" y="3799912"/>
            <a:ext cx="8539294" cy="5575300"/>
          </a:xfrm>
          <a:prstGeom prst="rect">
            <a:avLst/>
          </a:prstGeom>
        </p:spPr>
        <p:txBody>
          <a:bodyPr anchor="t" rtlCol="false" tIns="0" lIns="0" bIns="0" rIns="0">
            <a:spAutoFit/>
          </a:bodyPr>
          <a:lstStyle/>
          <a:p>
            <a:pPr algn="l">
              <a:lnSpc>
                <a:spcPts val="3739"/>
              </a:lnSpc>
            </a:pPr>
            <a:r>
              <a:rPr lang="en-US" sz="2199" b="true">
                <a:solidFill>
                  <a:srgbClr val="0F4662"/>
                </a:solidFill>
                <a:latin typeface="Quicksand Bold"/>
                <a:ea typeface="Quicksand Bold"/>
                <a:cs typeface="Quicksand Bold"/>
                <a:sym typeface="Quicksand Bold"/>
                <a:hlinkClick r:id="rId14" tooltip="https://www.ibm.com/think/topics/convolutional-neural-networks"/>
              </a:rPr>
              <a:t>Problems with LSTMs:</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15" tooltip="https://www.ibm.com/think/topics/convolutional-neural-networks"/>
              </a:rPr>
              <a:t>Complexity</a:t>
            </a:r>
            <a:r>
              <a:rPr lang="en-US" sz="2199">
                <a:solidFill>
                  <a:srgbClr val="0F4662"/>
                </a:solidFill>
                <a:latin typeface="Quicksand"/>
                <a:ea typeface="Quicksand"/>
                <a:cs typeface="Quicksand"/>
                <a:sym typeface="Quicksand"/>
                <a:hlinkClick r:id="rId16" tooltip="https://www.ibm.com/think/topics/convolutional-neural-networks"/>
              </a:rPr>
              <a:t>: LSTMs are more complex th</a:t>
            </a:r>
            <a:r>
              <a:rPr lang="en-US" sz="2199" u="none">
                <a:solidFill>
                  <a:srgbClr val="0F4662"/>
                </a:solidFill>
                <a:latin typeface="Quicksand"/>
                <a:ea typeface="Quicksand"/>
                <a:cs typeface="Quicksand"/>
                <a:sym typeface="Quicksand"/>
                <a:hlinkClick r:id="rId17" tooltip="https://www.ibm.com/think/topics/convolutional-neural-networks"/>
              </a:rPr>
              <a:t>an</a:t>
            </a:r>
            <a:r>
              <a:rPr lang="en-US" sz="2199">
                <a:solidFill>
                  <a:srgbClr val="0F4662"/>
                </a:solidFill>
                <a:latin typeface="Quicksand"/>
                <a:ea typeface="Quicksand"/>
                <a:cs typeface="Quicksand"/>
                <a:sym typeface="Quicksand"/>
                <a:hlinkClick r:id="rId18" tooltip="https://www.ibm.com/think/topics/convolutional-neural-networks"/>
              </a:rPr>
              <a:t> bas</a:t>
            </a:r>
            <a:r>
              <a:rPr lang="en-US" sz="2199" u="none">
                <a:solidFill>
                  <a:srgbClr val="0F4662"/>
                </a:solidFill>
                <a:latin typeface="Quicksand"/>
                <a:ea typeface="Quicksand"/>
                <a:cs typeface="Quicksand"/>
                <a:sym typeface="Quicksand"/>
                <a:hlinkClick r:id="rId19" tooltip="https://www.ibm.com/think/topics/convolutional-neural-networks"/>
              </a:rPr>
              <a:t>i</a:t>
            </a:r>
            <a:r>
              <a:rPr lang="en-US" sz="2199">
                <a:solidFill>
                  <a:srgbClr val="0F4662"/>
                </a:solidFill>
                <a:latin typeface="Quicksand"/>
                <a:ea typeface="Quicksand"/>
                <a:cs typeface="Quicksand"/>
                <a:sym typeface="Quicksand"/>
                <a:hlinkClick r:id="rId20" tooltip="https://www.ibm.com/think/topics/convolutional-neural-networks"/>
              </a:rPr>
              <a:t>c RNN</a:t>
            </a:r>
            <a:r>
              <a:rPr lang="en-US" sz="2199" u="none">
                <a:solidFill>
                  <a:srgbClr val="0F4662"/>
                </a:solidFill>
                <a:latin typeface="Quicksand"/>
                <a:ea typeface="Quicksand"/>
                <a:cs typeface="Quicksand"/>
                <a:sym typeface="Quicksand"/>
                <a:hlinkClick r:id="rId21" tooltip="https://www.ibm.com/think/topics/convolutional-neural-networks"/>
              </a:rPr>
              <a:t>s</a:t>
            </a:r>
            <a:r>
              <a:rPr lang="en-US" sz="2199">
                <a:solidFill>
                  <a:srgbClr val="0F4662"/>
                </a:solidFill>
                <a:latin typeface="Quicksand"/>
                <a:ea typeface="Quicksand"/>
                <a:cs typeface="Quicksand"/>
                <a:sym typeface="Quicksand"/>
                <a:hlinkClick r:id="rId22" tooltip="https://www.ibm.com/think/topics/convolutional-neural-networks"/>
              </a:rPr>
              <a:t>, requir</a:t>
            </a:r>
            <a:r>
              <a:rPr lang="en-US" sz="2199" u="none">
                <a:solidFill>
                  <a:srgbClr val="0F4662"/>
                </a:solidFill>
                <a:latin typeface="Quicksand"/>
                <a:ea typeface="Quicksand"/>
                <a:cs typeface="Quicksand"/>
                <a:sym typeface="Quicksand"/>
                <a:hlinkClick r:id="rId23" tooltip="https://www.ibm.com/think/topics/convolutional-neural-networks"/>
              </a:rPr>
              <a:t>ing </a:t>
            </a:r>
            <a:r>
              <a:rPr lang="en-US" sz="2199">
                <a:solidFill>
                  <a:srgbClr val="0F4662"/>
                </a:solidFill>
                <a:latin typeface="Quicksand"/>
                <a:ea typeface="Quicksand"/>
                <a:cs typeface="Quicksand"/>
                <a:sym typeface="Quicksand"/>
                <a:hlinkClick r:id="rId24" tooltip="https://www.ibm.com/think/topics/convolutional-neural-networks"/>
              </a:rPr>
              <a:t>mo</a:t>
            </a:r>
            <a:r>
              <a:rPr lang="en-US" sz="2199" u="none">
                <a:solidFill>
                  <a:srgbClr val="0F4662"/>
                </a:solidFill>
                <a:latin typeface="Quicksand"/>
                <a:ea typeface="Quicksand"/>
                <a:cs typeface="Quicksand"/>
                <a:sym typeface="Quicksand"/>
                <a:hlinkClick r:id="rId25" tooltip="https://www.ibm.com/think/topics/convolutional-neural-networks"/>
              </a:rPr>
              <a:t>r</a:t>
            </a:r>
            <a:r>
              <a:rPr lang="en-US" sz="2199">
                <a:solidFill>
                  <a:srgbClr val="0F4662"/>
                </a:solidFill>
                <a:latin typeface="Quicksand"/>
                <a:ea typeface="Quicksand"/>
                <a:cs typeface="Quicksand"/>
                <a:sym typeface="Quicksand"/>
                <a:hlinkClick r:id="rId26" tooltip="https://www.ibm.com/think/topics/convolutional-neural-networks"/>
              </a:rPr>
              <a:t>e p</a:t>
            </a:r>
            <a:r>
              <a:rPr lang="en-US" sz="2199" u="none">
                <a:solidFill>
                  <a:srgbClr val="0F4662"/>
                </a:solidFill>
                <a:latin typeface="Quicksand"/>
                <a:ea typeface="Quicksand"/>
                <a:cs typeface="Quicksand"/>
                <a:sym typeface="Quicksand"/>
                <a:hlinkClick r:id="rId27" tooltip="https://www.ibm.com/think/topics/convolutional-neural-networks"/>
              </a:rPr>
              <a:t>a</a:t>
            </a:r>
            <a:r>
              <a:rPr lang="en-US" sz="2199">
                <a:solidFill>
                  <a:srgbClr val="0F4662"/>
                </a:solidFill>
                <a:latin typeface="Quicksand"/>
                <a:ea typeface="Quicksand"/>
                <a:cs typeface="Quicksand"/>
                <a:sym typeface="Quicksand"/>
                <a:hlinkClick r:id="rId28" tooltip="https://www.ibm.com/think/topics/convolutional-neural-networks"/>
              </a:rPr>
              <a:t>ram</a:t>
            </a:r>
            <a:r>
              <a:rPr lang="en-US" sz="2199" u="none">
                <a:solidFill>
                  <a:srgbClr val="0F4662"/>
                </a:solidFill>
                <a:latin typeface="Quicksand"/>
                <a:ea typeface="Quicksand"/>
                <a:cs typeface="Quicksand"/>
                <a:sym typeface="Quicksand"/>
                <a:hlinkClick r:id="rId29" tooltip="https://www.ibm.com/think/topics/convolutional-neural-networks"/>
              </a:rPr>
              <a:t>et</a:t>
            </a:r>
            <a:r>
              <a:rPr lang="en-US" sz="2199">
                <a:solidFill>
                  <a:srgbClr val="0F4662"/>
                </a:solidFill>
                <a:latin typeface="Quicksand"/>
                <a:ea typeface="Quicksand"/>
                <a:cs typeface="Quicksand"/>
                <a:sym typeface="Quicksand"/>
                <a:hlinkClick r:id="rId30" tooltip="https://www.ibm.com/think/topics/convolutional-neural-networks"/>
              </a:rPr>
              <a:t>er</a:t>
            </a:r>
            <a:r>
              <a:rPr lang="en-US" sz="2199" u="none">
                <a:solidFill>
                  <a:srgbClr val="0F4662"/>
                </a:solidFill>
                <a:latin typeface="Quicksand"/>
                <a:ea typeface="Quicksand"/>
                <a:cs typeface="Quicksand"/>
                <a:sym typeface="Quicksand"/>
                <a:hlinkClick r:id="rId31" tooltip="https://www.ibm.com/think/topics/convolutional-neural-networks"/>
              </a:rPr>
              <a:t>s</a:t>
            </a:r>
            <a:r>
              <a:rPr lang="en-US" sz="2199">
                <a:solidFill>
                  <a:srgbClr val="0F4662"/>
                </a:solidFill>
                <a:latin typeface="Quicksand"/>
                <a:ea typeface="Quicksand"/>
                <a:cs typeface="Quicksand"/>
                <a:sym typeface="Quicksand"/>
                <a:hlinkClick r:id="rId32" tooltip="https://www.ibm.com/think/topics/convolutional-neural-networks"/>
              </a:rPr>
              <a:t> and computational resources. </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33" tooltip="https://www.ibm.com/think/topics/convolutional-neural-networks"/>
              </a:rPr>
              <a:t>Training Time: </a:t>
            </a:r>
            <a:r>
              <a:rPr lang="en-US" sz="2199">
                <a:solidFill>
                  <a:srgbClr val="0F4662"/>
                </a:solidFill>
                <a:latin typeface="Quicksand"/>
                <a:ea typeface="Quicksand"/>
                <a:cs typeface="Quicksand"/>
                <a:sym typeface="Quicksand"/>
                <a:hlinkClick r:id="rId34" tooltip="https://www.ibm.com/think/topics/convolutional-neural-networks"/>
              </a:rPr>
              <a:t>The increased complexity also results in longer training times and more careful hyperparameter tuning. </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35" tooltip="https://www.ibm.com/think/topics/convolutional-neural-networks"/>
              </a:rPr>
              <a:t>Vanishing Gradients</a:t>
            </a:r>
            <a:r>
              <a:rPr lang="en-US" sz="2199">
                <a:solidFill>
                  <a:srgbClr val="0F4662"/>
                </a:solidFill>
                <a:latin typeface="Quicksand"/>
                <a:ea typeface="Quicksand"/>
                <a:cs typeface="Quicksand"/>
                <a:sym typeface="Quicksand"/>
                <a:hlinkClick r:id="rId36" tooltip="https://www.ibm.com/think/topics/convolutional-neural-networks"/>
              </a:rPr>
              <a:t> (still an issue): While LSTMs mitigate vanishing gradients, they don't completely eliminate the problem, especially </a:t>
            </a:r>
            <a:r>
              <a:rPr lang="en-US" sz="2199" u="none">
                <a:solidFill>
                  <a:srgbClr val="0F4662"/>
                </a:solidFill>
                <a:latin typeface="Quicksand"/>
                <a:ea typeface="Quicksand"/>
                <a:cs typeface="Quicksand"/>
                <a:sym typeface="Quicksand"/>
                <a:hlinkClick r:id="rId37" tooltip="https://www.ibm.com/think/topics/convolutional-neural-networks"/>
              </a:rPr>
              <a:t>i</a:t>
            </a:r>
            <a:r>
              <a:rPr lang="en-US" sz="2199">
                <a:solidFill>
                  <a:srgbClr val="0F4662"/>
                </a:solidFill>
                <a:latin typeface="Quicksand"/>
                <a:ea typeface="Quicksand"/>
                <a:cs typeface="Quicksand"/>
                <a:sym typeface="Quicksand"/>
                <a:hlinkClick r:id="rId38" tooltip="https://www.ibm.com/think/topics/convolutional-neural-networks"/>
              </a:rPr>
              <a:t>n</a:t>
            </a:r>
            <a:r>
              <a:rPr lang="en-US" sz="2199" u="none">
                <a:solidFill>
                  <a:srgbClr val="0F4662"/>
                </a:solidFill>
                <a:latin typeface="Quicksand"/>
                <a:ea typeface="Quicksand"/>
                <a:cs typeface="Quicksand"/>
                <a:sym typeface="Quicksand"/>
                <a:hlinkClick r:id="rId39" tooltip="https://www.ibm.com/think/topics/convolutional-neural-networks"/>
              </a:rPr>
              <a:t> </a:t>
            </a:r>
            <a:r>
              <a:rPr lang="en-US" sz="2199">
                <a:solidFill>
                  <a:srgbClr val="0F4662"/>
                </a:solidFill>
                <a:latin typeface="Quicksand"/>
                <a:ea typeface="Quicksand"/>
                <a:cs typeface="Quicksand"/>
                <a:sym typeface="Quicksand"/>
                <a:hlinkClick r:id="rId40" tooltip="https://www.ibm.com/think/topics/convolutional-neural-networks"/>
              </a:rPr>
              <a:t>v</a:t>
            </a:r>
            <a:r>
              <a:rPr lang="en-US" sz="2199" u="none">
                <a:solidFill>
                  <a:srgbClr val="0F4662"/>
                </a:solidFill>
                <a:latin typeface="Quicksand"/>
                <a:ea typeface="Quicksand"/>
                <a:cs typeface="Quicksand"/>
                <a:sym typeface="Quicksand"/>
                <a:hlinkClick r:id="rId41" tooltip="https://www.ibm.com/think/topics/convolutional-neural-networks"/>
              </a:rPr>
              <a:t>ery</a:t>
            </a:r>
            <a:r>
              <a:rPr lang="en-US" sz="2199">
                <a:solidFill>
                  <a:srgbClr val="0F4662"/>
                </a:solidFill>
                <a:latin typeface="Quicksand"/>
                <a:ea typeface="Quicksand"/>
                <a:cs typeface="Quicksand"/>
                <a:sym typeface="Quicksand"/>
                <a:hlinkClick r:id="rId42" tooltip="https://www.ibm.com/think/topics/convolutional-neural-networks"/>
              </a:rPr>
              <a:t> deep architectures. </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43" tooltip="https://www.ibm.com/think/topics/convolutional-neural-networks"/>
              </a:rPr>
              <a:t>Overfitting</a:t>
            </a:r>
            <a:r>
              <a:rPr lang="en-US" sz="2199">
                <a:solidFill>
                  <a:srgbClr val="0F4662"/>
                </a:solidFill>
                <a:latin typeface="Quicksand"/>
                <a:ea typeface="Quicksand"/>
                <a:cs typeface="Quicksand"/>
                <a:sym typeface="Quicksand"/>
                <a:hlinkClick r:id="rId44" tooltip="https://www.ibm.com/think/topics/convolutional-neural-networks"/>
              </a:rPr>
              <a:t>: Due to their complexity, LSTMs can be prone to overfitting, especially with limited t</a:t>
            </a:r>
            <a:r>
              <a:rPr lang="en-US" sz="2199" u="none">
                <a:solidFill>
                  <a:srgbClr val="0F4662"/>
                </a:solidFill>
                <a:latin typeface="Quicksand"/>
                <a:ea typeface="Quicksand"/>
                <a:cs typeface="Quicksand"/>
                <a:sym typeface="Quicksand"/>
                <a:hlinkClick r:id="rId45" tooltip="https://www.ibm.com/think/topics/convolutional-neural-networks"/>
              </a:rPr>
              <a:t>raining</a:t>
            </a:r>
            <a:r>
              <a:rPr lang="en-US" sz="2199">
                <a:solidFill>
                  <a:srgbClr val="0F4662"/>
                </a:solidFill>
                <a:latin typeface="Quicksand"/>
                <a:ea typeface="Quicksand"/>
                <a:cs typeface="Quicksand"/>
                <a:sym typeface="Quicksand"/>
                <a:hlinkClick r:id="rId46" tooltip="https://www.ibm.com/think/topics/convolutional-neural-networks"/>
              </a:rPr>
              <a:t> data. </a:t>
            </a:r>
          </a:p>
          <a:p>
            <a:pPr algn="l" marL="474979" indent="-237490" lvl="1">
              <a:lnSpc>
                <a:spcPts val="3739"/>
              </a:lnSpc>
              <a:buFont typeface="Arial"/>
              <a:buChar char="•"/>
            </a:pPr>
            <a:r>
              <a:rPr lang="en-US" sz="2199" u="sng">
                <a:solidFill>
                  <a:srgbClr val="0F4662"/>
                </a:solidFill>
                <a:latin typeface="Quicksand"/>
                <a:ea typeface="Quicksand"/>
                <a:cs typeface="Quicksand"/>
                <a:sym typeface="Quicksand"/>
                <a:hlinkClick r:id="rId47" tooltip="https://www.ibm.com/think/topics/convolutional-neural-networks"/>
              </a:rPr>
              <a:t>Implementation Challenges</a:t>
            </a:r>
            <a:r>
              <a:rPr lang="en-US" sz="2199">
                <a:solidFill>
                  <a:srgbClr val="0F4662"/>
                </a:solidFill>
                <a:latin typeface="Quicksand"/>
                <a:ea typeface="Quicksand"/>
                <a:cs typeface="Quicksand"/>
                <a:sym typeface="Quicksand"/>
                <a:hlinkClick r:id="rId48" tooltip="https://www.ibm.com/think/topics/convolutional-neural-networks"/>
              </a:rPr>
              <a:t>: The more intricate architecture of LSTMs can make them harder to implement and debug.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306824" y="685117"/>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16201802" y="23775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3871" y="123459"/>
            <a:ext cx="11534821" cy="1028700"/>
          </a:xfrm>
          <a:prstGeom prst="rect">
            <a:avLst/>
          </a:prstGeom>
        </p:spPr>
        <p:txBody>
          <a:bodyPr anchor="t" rtlCol="false" tIns="0" lIns="0" bIns="0" rIns="0">
            <a:spAutoFit/>
          </a:bodyPr>
          <a:lstStyle/>
          <a:p>
            <a:pPr algn="l" marL="0" indent="0" lvl="0">
              <a:lnSpc>
                <a:spcPts val="8400"/>
              </a:lnSpc>
              <a:spcBef>
                <a:spcPct val="0"/>
              </a:spcBef>
            </a:pPr>
            <a:r>
              <a:rPr lang="en-US" b="true" sz="6000" i="true">
                <a:solidFill>
                  <a:srgbClr val="0F4662"/>
                </a:solidFill>
                <a:latin typeface="Cormorant Garamond Bold Italics"/>
                <a:ea typeface="Cormorant Garamond Bold Italics"/>
                <a:cs typeface="Cormorant Garamond Bold Italics"/>
                <a:sym typeface="Cormorant Garamond Bold Italics"/>
              </a:rPr>
              <a:t>Birth of Attention Mechanism</a:t>
            </a:r>
          </a:p>
        </p:txBody>
      </p:sp>
      <p:sp>
        <p:nvSpPr>
          <p:cNvPr name="TextBox 5" id="5"/>
          <p:cNvSpPr txBox="true"/>
          <p:nvPr/>
        </p:nvSpPr>
        <p:spPr>
          <a:xfrm rot="0">
            <a:off x="243041" y="1228359"/>
            <a:ext cx="17514348" cy="1193800"/>
          </a:xfrm>
          <a:prstGeom prst="rect">
            <a:avLst/>
          </a:prstGeom>
        </p:spPr>
        <p:txBody>
          <a:bodyPr anchor="t" rtlCol="false" tIns="0" lIns="0" bIns="0" rIns="0">
            <a:spAutoFit/>
          </a:bodyPr>
          <a:lstStyle/>
          <a:p>
            <a:pPr algn="l" marL="0" indent="0" lvl="0">
              <a:lnSpc>
                <a:spcPts val="3230"/>
              </a:lnSpc>
            </a:pPr>
            <a:r>
              <a:rPr lang="en-US" sz="1900">
                <a:solidFill>
                  <a:srgbClr val="0F4662"/>
                </a:solidFill>
                <a:latin typeface="Quicksand"/>
                <a:ea typeface="Quicksand"/>
                <a:cs typeface="Quicksand"/>
                <a:sym typeface="Quicksand"/>
              </a:rPr>
              <a:t>The attention mechanism in deep learning was introduced to improve the performance of Recurrent Neural Networks (RNNs), particularly in tasks like </a:t>
            </a:r>
            <a:r>
              <a:rPr lang="en-US" b="true" sz="1900">
                <a:solidFill>
                  <a:srgbClr val="0F4662"/>
                </a:solidFill>
                <a:latin typeface="Quicksand Bold"/>
                <a:ea typeface="Quicksand Bold"/>
                <a:cs typeface="Quicksand Bold"/>
                <a:sym typeface="Quicksand Bold"/>
              </a:rPr>
              <a:t>machine translation</a:t>
            </a:r>
            <a:r>
              <a:rPr lang="en-US" sz="1900">
                <a:solidFill>
                  <a:srgbClr val="0F4662"/>
                </a:solidFill>
                <a:latin typeface="Quicksand"/>
                <a:ea typeface="Quicksand"/>
                <a:cs typeface="Quicksand"/>
                <a:sym typeface="Quicksand"/>
              </a:rPr>
              <a:t>. It addresses the limitation of RNNs in handling long sequences by allowing the model to</a:t>
            </a:r>
            <a:r>
              <a:rPr lang="en-US" sz="1900" u="sng">
                <a:solidFill>
                  <a:srgbClr val="0F4662"/>
                </a:solidFill>
                <a:latin typeface="Quicksand"/>
                <a:ea typeface="Quicksand"/>
                <a:cs typeface="Quicksand"/>
                <a:sym typeface="Quicksand"/>
              </a:rPr>
              <a:t> focus on the most r</a:t>
            </a:r>
            <a:r>
              <a:rPr lang="en-US" sz="1900" strike="noStrike" u="sng">
                <a:solidFill>
                  <a:srgbClr val="0F4662"/>
                </a:solidFill>
                <a:latin typeface="Quicksand"/>
                <a:ea typeface="Quicksand"/>
                <a:cs typeface="Quicksand"/>
                <a:sym typeface="Quicksand"/>
              </a:rPr>
              <a:t>elevant parts of the input</a:t>
            </a:r>
            <a:r>
              <a:rPr lang="en-US" sz="1900" strike="noStrike">
                <a:solidFill>
                  <a:srgbClr val="0F4662"/>
                </a:solidFill>
                <a:latin typeface="Quicksand"/>
                <a:ea typeface="Quicksand"/>
                <a:cs typeface="Quicksand"/>
                <a:sym typeface="Quicksand"/>
              </a:rPr>
              <a:t> when generating each part of the output. </a:t>
            </a:r>
          </a:p>
        </p:txBody>
      </p:sp>
      <p:sp>
        <p:nvSpPr>
          <p:cNvPr name="TextBox 6" id="6"/>
          <p:cNvSpPr txBox="true"/>
          <p:nvPr/>
        </p:nvSpPr>
        <p:spPr>
          <a:xfrm rot="0">
            <a:off x="243041" y="2593975"/>
            <a:ext cx="17801918" cy="7693025"/>
          </a:xfrm>
          <a:prstGeom prst="rect">
            <a:avLst/>
          </a:prstGeom>
        </p:spPr>
        <p:txBody>
          <a:bodyPr anchor="t" rtlCol="false" tIns="0" lIns="0" bIns="0" rIns="0">
            <a:spAutoFit/>
          </a:bodyPr>
          <a:lstStyle/>
          <a:p>
            <a:pPr algn="l">
              <a:lnSpc>
                <a:spcPts val="3400"/>
              </a:lnSpc>
            </a:pPr>
            <a:r>
              <a:rPr lang="en-US" sz="2000" b="true">
                <a:solidFill>
                  <a:srgbClr val="0F4662"/>
                </a:solidFill>
                <a:latin typeface="Quicksand Bold"/>
                <a:ea typeface="Quicksand Bold"/>
                <a:cs typeface="Quicksand Bold"/>
                <a:sym typeface="Quicksand Bold"/>
                <a:hlinkClick r:id="rId4" tooltip="https://www.ibm.com/think/topics/convolutional-neural-networks"/>
              </a:rPr>
              <a:t>How Attention Mech</a:t>
            </a:r>
            <a:r>
              <a:rPr lang="en-US" b="true" sz="2000" u="none">
                <a:solidFill>
                  <a:srgbClr val="0F4662"/>
                </a:solidFill>
                <a:latin typeface="Quicksand Bold"/>
                <a:ea typeface="Quicksand Bold"/>
                <a:cs typeface="Quicksand Bold"/>
                <a:sym typeface="Quicksand Bold"/>
                <a:hlinkClick r:id="rId5" tooltip="https://www.ibm.com/think/topics/convolutional-neural-networks"/>
              </a:rPr>
              <a:t>anis</a:t>
            </a:r>
            <a:r>
              <a:rPr lang="en-US" sz="2000" b="true">
                <a:solidFill>
                  <a:srgbClr val="0F4662"/>
                </a:solidFill>
                <a:latin typeface="Quicksand Bold"/>
                <a:ea typeface="Quicksand Bold"/>
                <a:cs typeface="Quicksand Bold"/>
                <a:sym typeface="Quicksand Bold"/>
                <a:hlinkClick r:id="rId6" tooltip="https://www.ibm.com/think/topics/convolutional-neural-networks"/>
              </a:rPr>
              <a:t>m Works?</a:t>
            </a:r>
          </a:p>
          <a:p>
            <a:pPr algn="l">
              <a:lnSpc>
                <a:spcPts val="3400"/>
              </a:lnSpc>
            </a:pPr>
            <a:r>
              <a:rPr lang="en-US" sz="2000">
                <a:solidFill>
                  <a:srgbClr val="0F4662"/>
                </a:solidFill>
                <a:latin typeface="Quicksand"/>
                <a:ea typeface="Quicksand"/>
                <a:cs typeface="Quicksand"/>
                <a:sym typeface="Quicksand"/>
                <a:hlinkClick r:id="rId7" tooltip="https://www.ibm.com/think/topics/convolutional-neural-networks"/>
              </a:rPr>
              <a:t>1. Input Encoding: Input data is transformed into a format that the model can process and creating representations of the data.</a:t>
            </a:r>
          </a:p>
          <a:p>
            <a:pPr algn="l">
              <a:lnSpc>
                <a:spcPts val="3400"/>
              </a:lnSpc>
            </a:pPr>
            <a:r>
              <a:rPr lang="en-US" sz="2000">
                <a:solidFill>
                  <a:srgbClr val="0F4662"/>
                </a:solidFill>
                <a:latin typeface="Quicksand"/>
                <a:ea typeface="Quicksand"/>
                <a:cs typeface="Quicksand"/>
                <a:sym typeface="Quicksand"/>
                <a:hlinkClick r:id="rId8" tooltip="https://www.ibm.com/think/topics/convolutional-neural-networks"/>
              </a:rPr>
              <a:t>2. Query Generation: A query vector is generated based </a:t>
            </a:r>
            <a:r>
              <a:rPr lang="en-US" sz="2000" u="none">
                <a:solidFill>
                  <a:srgbClr val="0F4662"/>
                </a:solidFill>
                <a:latin typeface="Quicksand"/>
                <a:ea typeface="Quicksand"/>
                <a:cs typeface="Quicksand"/>
                <a:sym typeface="Quicksand"/>
                <a:hlinkClick r:id="rId9" tooltip="https://www.ibm.com/think/topics/convolutional-neural-networks"/>
              </a:rPr>
              <a:t>on </a:t>
            </a:r>
            <a:r>
              <a:rPr lang="en-US" sz="2000">
                <a:solidFill>
                  <a:srgbClr val="0F4662"/>
                </a:solidFill>
                <a:latin typeface="Quicksand"/>
                <a:ea typeface="Quicksand"/>
                <a:cs typeface="Quicksand"/>
                <a:sym typeface="Quicksand"/>
                <a:hlinkClick r:id="rId10" tooltip="https://www.ibm.com/think/topics/convolutional-neural-networks"/>
              </a:rPr>
              <a:t>the cu</a:t>
            </a:r>
            <a:r>
              <a:rPr lang="en-US" sz="2000" u="none">
                <a:solidFill>
                  <a:srgbClr val="0F4662"/>
                </a:solidFill>
                <a:latin typeface="Quicksand"/>
                <a:ea typeface="Quicksand"/>
                <a:cs typeface="Quicksand"/>
                <a:sym typeface="Quicksand"/>
                <a:hlinkClick r:id="rId11" tooltip="https://www.ibm.com/think/topics/convolutional-neural-networks"/>
              </a:rPr>
              <a:t>r</a:t>
            </a:r>
            <a:r>
              <a:rPr lang="en-US" sz="2000">
                <a:solidFill>
                  <a:srgbClr val="0F4662"/>
                </a:solidFill>
                <a:latin typeface="Quicksand"/>
                <a:ea typeface="Quicksand"/>
                <a:cs typeface="Quicksand"/>
                <a:sym typeface="Quicksand"/>
                <a:hlinkClick r:id="rId12" tooltip="https://www.ibm.com/think/topics/convolutional-neural-networks"/>
              </a:rPr>
              <a:t>r</a:t>
            </a:r>
            <a:r>
              <a:rPr lang="en-US" sz="2000" u="none">
                <a:solidFill>
                  <a:srgbClr val="0F4662"/>
                </a:solidFill>
                <a:latin typeface="Quicksand"/>
                <a:ea typeface="Quicksand"/>
                <a:cs typeface="Quicksand"/>
                <a:sym typeface="Quicksand"/>
                <a:hlinkClick r:id="rId13" tooltip="https://www.ibm.com/think/topics/convolutional-neural-networks"/>
              </a:rPr>
              <a:t>ent</a:t>
            </a:r>
            <a:r>
              <a:rPr lang="en-US" sz="2000">
                <a:solidFill>
                  <a:srgbClr val="0F4662"/>
                </a:solidFill>
                <a:latin typeface="Quicksand"/>
                <a:ea typeface="Quicksand"/>
                <a:cs typeface="Quicksand"/>
                <a:sym typeface="Quicksand"/>
                <a:hlinkClick r:id="rId14" tooltip="https://www.ibm.com/think/topics/convolutional-neural-networks"/>
              </a:rPr>
              <a:t> </a:t>
            </a:r>
            <a:r>
              <a:rPr lang="en-US" sz="2000" u="none">
                <a:solidFill>
                  <a:srgbClr val="0F4662"/>
                </a:solidFill>
                <a:latin typeface="Quicksand"/>
                <a:ea typeface="Quicksand"/>
                <a:cs typeface="Quicksand"/>
                <a:sym typeface="Quicksand"/>
                <a:hlinkClick r:id="rId15" tooltip="https://www.ibm.com/think/topics/convolutional-neural-networks"/>
              </a:rPr>
              <a:t>s</a:t>
            </a:r>
            <a:r>
              <a:rPr lang="en-US" sz="2000">
                <a:solidFill>
                  <a:srgbClr val="0F4662"/>
                </a:solidFill>
                <a:latin typeface="Quicksand"/>
                <a:ea typeface="Quicksand"/>
                <a:cs typeface="Quicksand"/>
                <a:sym typeface="Quicksand"/>
                <a:hlinkClick r:id="rId16" tooltip="https://www.ibm.com/think/topics/convolutional-neural-networks"/>
              </a:rPr>
              <a:t>tate or context of the model. This query tells the model what it is looking for in the input data.</a:t>
            </a:r>
          </a:p>
          <a:p>
            <a:pPr algn="l">
              <a:lnSpc>
                <a:spcPts val="3400"/>
              </a:lnSpc>
            </a:pPr>
            <a:r>
              <a:rPr lang="en-US" sz="2000">
                <a:solidFill>
                  <a:srgbClr val="0F4662"/>
                </a:solidFill>
                <a:latin typeface="Quicksand"/>
                <a:ea typeface="Quicksand"/>
                <a:cs typeface="Quicksand"/>
                <a:sym typeface="Quicksand"/>
                <a:hlinkClick r:id="rId17" tooltip="https://www.ibm.com/think/topics/convolutional-neural-networks"/>
              </a:rPr>
              <a:t>3. Key-Value Pair Creation: Input </a:t>
            </a:r>
            <a:r>
              <a:rPr lang="en-US" sz="2000" u="none">
                <a:solidFill>
                  <a:srgbClr val="0F4662"/>
                </a:solidFill>
                <a:latin typeface="Quicksand"/>
                <a:ea typeface="Quicksand"/>
                <a:cs typeface="Quicksand"/>
                <a:sym typeface="Quicksand"/>
                <a:hlinkClick r:id="rId18" tooltip="https://www.ibm.com/think/topics/convolutional-neural-networks"/>
              </a:rPr>
              <a:t>i</a:t>
            </a:r>
            <a:r>
              <a:rPr lang="en-US" sz="2000">
                <a:solidFill>
                  <a:srgbClr val="0F4662"/>
                </a:solidFill>
                <a:latin typeface="Quicksand"/>
                <a:ea typeface="Quicksand"/>
                <a:cs typeface="Quicksand"/>
                <a:sym typeface="Quicksand"/>
                <a:hlinkClick r:id="rId19" tooltip="https://www.ibm.com/think/topics/convolutional-neural-networks"/>
              </a:rPr>
              <a:t>s spl</a:t>
            </a:r>
            <a:r>
              <a:rPr lang="en-US" sz="2000" u="none">
                <a:solidFill>
                  <a:srgbClr val="0F4662"/>
                </a:solidFill>
                <a:latin typeface="Quicksand"/>
                <a:ea typeface="Quicksand"/>
                <a:cs typeface="Quicksand"/>
                <a:sym typeface="Quicksand"/>
                <a:hlinkClick r:id="rId20" tooltip="https://www.ibm.com/think/topics/convolutional-neural-networks"/>
              </a:rPr>
              <a:t>i</a:t>
            </a:r>
            <a:r>
              <a:rPr lang="en-US" sz="2000">
                <a:solidFill>
                  <a:srgbClr val="0F4662"/>
                </a:solidFill>
                <a:latin typeface="Quicksand"/>
                <a:ea typeface="Quicksand"/>
                <a:cs typeface="Quicksand"/>
                <a:sym typeface="Quicksand"/>
                <a:hlinkClick r:id="rId21" tooltip="https://www.ibm.com/think/topics/convolutional-neural-networks"/>
              </a:rPr>
              <a:t>t</a:t>
            </a:r>
            <a:r>
              <a:rPr lang="en-US" sz="2000" u="none">
                <a:solidFill>
                  <a:srgbClr val="0F4662"/>
                </a:solidFill>
                <a:latin typeface="Quicksand"/>
                <a:ea typeface="Quicksand"/>
                <a:cs typeface="Quicksand"/>
                <a:sym typeface="Quicksand"/>
                <a:hlinkClick r:id="rId22" tooltip="https://www.ibm.com/think/topics/convolutional-neural-networks"/>
              </a:rPr>
              <a:t>ted </a:t>
            </a:r>
            <a:r>
              <a:rPr lang="en-US" sz="2000">
                <a:solidFill>
                  <a:srgbClr val="0F4662"/>
                </a:solidFill>
                <a:latin typeface="Quicksand"/>
                <a:ea typeface="Quicksand"/>
                <a:cs typeface="Quicksand"/>
                <a:sym typeface="Quicksand"/>
                <a:hlinkClick r:id="rId23" tooltip="https://www.ibm.com/think/topics/convolutional-neural-networks"/>
              </a:rPr>
              <a:t>into k</a:t>
            </a:r>
            <a:r>
              <a:rPr lang="en-US" sz="2000" u="none">
                <a:solidFill>
                  <a:srgbClr val="0F4662"/>
                </a:solidFill>
                <a:latin typeface="Quicksand"/>
                <a:ea typeface="Quicksand"/>
                <a:cs typeface="Quicksand"/>
                <a:sym typeface="Quicksand"/>
                <a:hlinkClick r:id="rId24" tooltip="https://www.ibm.com/think/topics/convolutional-neural-networks"/>
              </a:rPr>
              <a:t>ey</a:t>
            </a:r>
            <a:r>
              <a:rPr lang="en-US" sz="2000">
                <a:solidFill>
                  <a:srgbClr val="0F4662"/>
                </a:solidFill>
                <a:latin typeface="Quicksand"/>
                <a:ea typeface="Quicksand"/>
                <a:cs typeface="Quicksand"/>
                <a:sym typeface="Quicksand"/>
                <a:hlinkClick r:id="rId25" tooltip="https://www.ibm.com/think/topics/convolutional-neural-networks"/>
              </a:rPr>
              <a:t>-value pairs:</a:t>
            </a:r>
          </a:p>
          <a:p>
            <a:pPr algn="l" marL="431801" indent="-215900" lvl="1">
              <a:lnSpc>
                <a:spcPts val="3400"/>
              </a:lnSpc>
              <a:buFont typeface="Arial"/>
              <a:buChar char="•"/>
            </a:pPr>
            <a:r>
              <a:rPr lang="en-US" sz="2000">
                <a:solidFill>
                  <a:srgbClr val="0F4662"/>
                </a:solidFill>
                <a:latin typeface="Quicksand"/>
                <a:ea typeface="Quicksand"/>
                <a:cs typeface="Quicksand"/>
                <a:sym typeface="Quicksand"/>
                <a:hlinkClick r:id="rId26" tooltip="https://www.ibm.com/think/topics/convolutional-neural-networks"/>
              </a:rPr>
              <a:t>Keys represents the important information required to measure the relevant data</a:t>
            </a:r>
          </a:p>
          <a:p>
            <a:pPr algn="l" marL="431801" indent="-215900" lvl="1">
              <a:lnSpc>
                <a:spcPts val="3400"/>
              </a:lnSpc>
              <a:buFont typeface="Arial"/>
              <a:buChar char="•"/>
            </a:pPr>
            <a:r>
              <a:rPr lang="en-US" sz="2000">
                <a:solidFill>
                  <a:srgbClr val="0F4662"/>
                </a:solidFill>
                <a:latin typeface="Quicksand"/>
                <a:ea typeface="Quicksand"/>
                <a:cs typeface="Quicksand"/>
                <a:sym typeface="Quicksand"/>
                <a:hlinkClick r:id="rId27" tooltip="https://www.ibm.com/think/topics/convolutional-neural-networks"/>
              </a:rPr>
              <a:t>Values hold actual data.</a:t>
            </a:r>
          </a:p>
          <a:p>
            <a:pPr algn="l">
              <a:lnSpc>
                <a:spcPts val="3400"/>
              </a:lnSpc>
            </a:pPr>
            <a:r>
              <a:rPr lang="en-US" sz="2000">
                <a:solidFill>
                  <a:srgbClr val="0F4662"/>
                </a:solidFill>
                <a:latin typeface="Quicksand"/>
                <a:ea typeface="Quicksand"/>
                <a:cs typeface="Quicksand"/>
                <a:sym typeface="Quicksand"/>
                <a:hlinkClick r:id="rId28" tooltip="https://www.ibm.com/think/topics/convolutional-neural-networks"/>
              </a:rPr>
              <a:t>4. Similarity Computation: Model calculates similarity between the query vector and each key. This he</a:t>
            </a:r>
            <a:r>
              <a:rPr lang="en-US" sz="2000" u="none">
                <a:solidFill>
                  <a:srgbClr val="0F4662"/>
                </a:solidFill>
                <a:latin typeface="Quicksand"/>
                <a:ea typeface="Quicksand"/>
                <a:cs typeface="Quicksand"/>
                <a:sym typeface="Quicksand"/>
                <a:hlinkClick r:id="rId29" tooltip="https://www.ibm.com/think/topics/convolutional-neural-networks"/>
              </a:rPr>
              <a:t>l</a:t>
            </a:r>
            <a:r>
              <a:rPr lang="en-US" sz="2000">
                <a:solidFill>
                  <a:srgbClr val="0F4662"/>
                </a:solidFill>
                <a:latin typeface="Quicksand"/>
                <a:ea typeface="Quicksand"/>
                <a:cs typeface="Quicksand"/>
                <a:sym typeface="Quicksand"/>
                <a:hlinkClick r:id="rId30" tooltip="https://www.ibm.com/think/topics/convolutional-neural-networks"/>
              </a:rPr>
              <a:t>ps find h</a:t>
            </a:r>
            <a:r>
              <a:rPr lang="en-US" sz="2000" u="none">
                <a:solidFill>
                  <a:srgbClr val="0F4662"/>
                </a:solidFill>
                <a:latin typeface="Quicksand"/>
                <a:ea typeface="Quicksand"/>
                <a:cs typeface="Quicksand"/>
                <a:sym typeface="Quicksand"/>
                <a:hlinkClick r:id="rId31" tooltip="https://www.ibm.com/think/topics/convolutional-neural-networks"/>
              </a:rPr>
              <a:t>ow r</a:t>
            </a:r>
            <a:r>
              <a:rPr lang="en-US" sz="2000">
                <a:solidFill>
                  <a:srgbClr val="0F4662"/>
                </a:solidFill>
                <a:latin typeface="Quicksand"/>
                <a:ea typeface="Quicksand"/>
                <a:cs typeface="Quicksand"/>
                <a:sym typeface="Quicksand"/>
                <a:hlinkClick r:id="rId32" tooltip="https://www.ibm.com/think/topics/convolutional-neural-networks"/>
              </a:rPr>
              <a:t>elev</a:t>
            </a:r>
            <a:r>
              <a:rPr lang="en-US" sz="2000" u="none">
                <a:solidFill>
                  <a:srgbClr val="0F4662"/>
                </a:solidFill>
                <a:latin typeface="Quicksand"/>
                <a:ea typeface="Quicksand"/>
                <a:cs typeface="Quicksand"/>
                <a:sym typeface="Quicksand"/>
                <a:hlinkClick r:id="rId33" tooltip="https://www.ibm.com/think/topics/convolutional-neural-networks"/>
              </a:rPr>
              <a:t>an</a:t>
            </a:r>
            <a:r>
              <a:rPr lang="en-US" sz="2000">
                <a:solidFill>
                  <a:srgbClr val="0F4662"/>
                </a:solidFill>
                <a:latin typeface="Quicksand"/>
                <a:ea typeface="Quicksand"/>
                <a:cs typeface="Quicksand"/>
                <a:sym typeface="Quicksand"/>
                <a:hlinkClick r:id="rId34" tooltip="https://www.ibm.com/think/topics/convolutional-neural-networks"/>
              </a:rPr>
              <a:t>t each part of the input is. Various methods can be used to calculate this similarity such as dot products or cosine similarity.</a:t>
            </a:r>
          </a:p>
          <a:p>
            <a:pPr algn="l">
              <a:lnSpc>
                <a:spcPts val="3400"/>
              </a:lnSpc>
            </a:pPr>
            <a:r>
              <a:rPr lang="en-US" sz="2000">
                <a:solidFill>
                  <a:srgbClr val="0F4662"/>
                </a:solidFill>
                <a:latin typeface="Quicksand"/>
                <a:ea typeface="Quicksand"/>
                <a:cs typeface="Quicksand"/>
                <a:sym typeface="Quicksand"/>
              </a:rPr>
              <a:t>5. Attention Weights Calculation: Similarity scores are passed through a softmax function to find attention weights. These weights indicate the importance of each key-value pair. Attention Weight (α(s,i))=softmax(Similarity Scores(s,i))</a:t>
            </a:r>
          </a:p>
          <a:p>
            <a:pPr algn="l">
              <a:lnSpc>
                <a:spcPts val="3400"/>
              </a:lnSpc>
            </a:pPr>
            <a:r>
              <a:rPr lang="en-US" sz="2000">
                <a:solidFill>
                  <a:srgbClr val="0F4662"/>
                </a:solidFill>
                <a:latin typeface="Quicksand"/>
                <a:ea typeface="Quicksand"/>
                <a:cs typeface="Quicksand"/>
                <a:sym typeface="Quicksand"/>
              </a:rPr>
              <a:t>6. Weighted Sum: Attention weights are applied to the corresponding values which helps in generating a weighted sum. This step adds the relevant information from the input based on their importance calculated by the attention mechanism.</a:t>
            </a:r>
          </a:p>
          <a:p>
            <a:pPr algn="l">
              <a:lnSpc>
                <a:spcPts val="3400"/>
              </a:lnSpc>
            </a:pPr>
            <a:r>
              <a:rPr lang="en-US" sz="2000">
                <a:solidFill>
                  <a:srgbClr val="0F4662"/>
                </a:solidFill>
                <a:latin typeface="Quicksand"/>
                <a:ea typeface="Quicksand"/>
                <a:cs typeface="Quicksand"/>
                <a:sym typeface="Quicksand"/>
              </a:rPr>
              <a:t>7. Context Vector: Weighted sum act as a context vector which represents attended information from the input for relevant context for the current task. </a:t>
            </a:r>
          </a:p>
          <a:p>
            <a:pPr algn="l">
              <a:lnSpc>
                <a:spcPts val="3400"/>
              </a:lnSpc>
            </a:pPr>
            <a:r>
              <a:rPr lang="en-US" sz="2000">
                <a:solidFill>
                  <a:srgbClr val="0F4662"/>
                </a:solidFill>
                <a:latin typeface="Quicksand"/>
                <a:ea typeface="Quicksand"/>
                <a:cs typeface="Quicksand"/>
                <a:sym typeface="Quicksand"/>
              </a:rPr>
              <a:t>8. Integration with the Model: Context vector is combined with the model's current state or hidden representation which provides additional information for other steps of the model.</a:t>
            </a:r>
          </a:p>
          <a:p>
            <a:pPr algn="l">
              <a:lnSpc>
                <a:spcPts val="3400"/>
              </a:lnSpc>
            </a:pPr>
            <a:r>
              <a:rPr lang="en-US" sz="2000">
                <a:solidFill>
                  <a:srgbClr val="0F4662"/>
                </a:solidFill>
                <a:latin typeface="Quicksand"/>
                <a:ea typeface="Quicksand"/>
                <a:cs typeface="Quicksand"/>
                <a:sym typeface="Quicksand"/>
              </a:rPr>
              <a:t>9. Repeat: Steps 2 to 8 are repeated for each step of the model which allows the attention mechanism to focus on different parts of the input sequence or data.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306824" y="685117"/>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16201802" y="23775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23657" y="1152159"/>
            <a:ext cx="5913001" cy="8600729"/>
          </a:xfrm>
          <a:custGeom>
            <a:avLst/>
            <a:gdLst/>
            <a:ahLst/>
            <a:cxnLst/>
            <a:rect r="r" b="b" t="t" l="l"/>
            <a:pathLst>
              <a:path h="8600729" w="5913001">
                <a:moveTo>
                  <a:pt x="0" y="0"/>
                </a:moveTo>
                <a:lnTo>
                  <a:pt x="5913001" y="0"/>
                </a:lnTo>
                <a:lnTo>
                  <a:pt x="5913001" y="8600729"/>
                </a:lnTo>
                <a:lnTo>
                  <a:pt x="0" y="8600729"/>
                </a:lnTo>
                <a:lnTo>
                  <a:pt x="0" y="0"/>
                </a:lnTo>
                <a:close/>
              </a:path>
            </a:pathLst>
          </a:custGeom>
          <a:blipFill>
            <a:blip r:embed="rId4"/>
            <a:stretch>
              <a:fillRect l="0" t="0" r="0" b="0"/>
            </a:stretch>
          </a:blipFill>
        </p:spPr>
      </p:sp>
      <p:sp>
        <p:nvSpPr>
          <p:cNvPr name="TextBox 5" id="5"/>
          <p:cNvSpPr txBox="true"/>
          <p:nvPr/>
        </p:nvSpPr>
        <p:spPr>
          <a:xfrm rot="0">
            <a:off x="303871" y="123459"/>
            <a:ext cx="11534821" cy="1028700"/>
          </a:xfrm>
          <a:prstGeom prst="rect">
            <a:avLst/>
          </a:prstGeom>
        </p:spPr>
        <p:txBody>
          <a:bodyPr anchor="t" rtlCol="false" tIns="0" lIns="0" bIns="0" rIns="0">
            <a:spAutoFit/>
          </a:bodyPr>
          <a:lstStyle/>
          <a:p>
            <a:pPr algn="l" marL="0" indent="0" lvl="0">
              <a:lnSpc>
                <a:spcPts val="8400"/>
              </a:lnSpc>
              <a:spcBef>
                <a:spcPct val="0"/>
              </a:spcBef>
            </a:pPr>
            <a:r>
              <a:rPr lang="en-US" b="true" sz="6000" i="true">
                <a:solidFill>
                  <a:srgbClr val="0F4662"/>
                </a:solidFill>
                <a:latin typeface="Cormorant Garamond Bold Italics"/>
                <a:ea typeface="Cormorant Garamond Bold Italics"/>
                <a:cs typeface="Cormorant Garamond Bold Italics"/>
                <a:sym typeface="Cormorant Garamond Bold Italics"/>
              </a:rPr>
              <a:t>Architecture Overview</a:t>
            </a:r>
          </a:p>
        </p:txBody>
      </p:sp>
      <p:sp>
        <p:nvSpPr>
          <p:cNvPr name="TextBox 6" id="6"/>
          <p:cNvSpPr txBox="true"/>
          <p:nvPr/>
        </p:nvSpPr>
        <p:spPr>
          <a:xfrm rot="0">
            <a:off x="303871" y="6626296"/>
            <a:ext cx="12315515" cy="1193800"/>
          </a:xfrm>
          <a:prstGeom prst="rect">
            <a:avLst/>
          </a:prstGeom>
        </p:spPr>
        <p:txBody>
          <a:bodyPr anchor="t" rtlCol="false" tIns="0" lIns="0" bIns="0" rIns="0">
            <a:spAutoFit/>
          </a:bodyPr>
          <a:lstStyle/>
          <a:p>
            <a:pPr algn="l">
              <a:lnSpc>
                <a:spcPts val="3230"/>
              </a:lnSpc>
            </a:pPr>
            <a:r>
              <a:rPr lang="en-US" sz="1900" b="true">
                <a:solidFill>
                  <a:srgbClr val="0F4662"/>
                </a:solidFill>
                <a:latin typeface="Quicksand Bold"/>
                <a:ea typeface="Quicksand Bold"/>
                <a:cs typeface="Quicksand Bold"/>
                <a:sym typeface="Quicksand Bold"/>
              </a:rPr>
              <a:t>Self-Attention Mechanism</a:t>
            </a:r>
          </a:p>
          <a:p>
            <a:pPr algn="l" marL="410211" indent="-205106" lvl="1">
              <a:lnSpc>
                <a:spcPts val="3230"/>
              </a:lnSpc>
              <a:buFont typeface="Arial"/>
              <a:buChar char="•"/>
            </a:pPr>
            <a:r>
              <a:rPr lang="en-US" sz="1900">
                <a:solidFill>
                  <a:srgbClr val="0F4662"/>
                </a:solidFill>
                <a:latin typeface="Quicksand"/>
                <a:ea typeface="Quicksand"/>
                <a:cs typeface="Quicksand"/>
                <a:sym typeface="Quicksand"/>
              </a:rPr>
              <a:t>Instead of processing tokens sequentially (like RNNs), each token attends to all ot</a:t>
            </a:r>
            <a:r>
              <a:rPr lang="en-US" sz="1900">
                <a:solidFill>
                  <a:srgbClr val="0F4662"/>
                </a:solidFill>
                <a:latin typeface="Quicksand"/>
                <a:ea typeface="Quicksand"/>
                <a:cs typeface="Quicksand"/>
                <a:sym typeface="Quicksand"/>
              </a:rPr>
              <a:t>he</a:t>
            </a:r>
            <a:r>
              <a:rPr lang="en-US" sz="1900">
                <a:solidFill>
                  <a:srgbClr val="0F4662"/>
                </a:solidFill>
                <a:latin typeface="Quicksand"/>
                <a:ea typeface="Quicksand"/>
                <a:cs typeface="Quicksand"/>
                <a:sym typeface="Quicksand"/>
              </a:rPr>
              <a:t>rs</a:t>
            </a:r>
            <a:r>
              <a:rPr lang="en-US" sz="1900">
                <a:solidFill>
                  <a:srgbClr val="0F4662"/>
                </a:solidFill>
                <a:latin typeface="Quicksand"/>
                <a:ea typeface="Quicksand"/>
                <a:cs typeface="Quicksand"/>
                <a:sym typeface="Quicksand"/>
              </a:rPr>
              <a:t> </a:t>
            </a:r>
            <a:r>
              <a:rPr lang="en-US" sz="1900">
                <a:solidFill>
                  <a:srgbClr val="0F4662"/>
                </a:solidFill>
                <a:latin typeface="Quicksand"/>
                <a:ea typeface="Quicksand"/>
                <a:cs typeface="Quicksand"/>
                <a:sym typeface="Quicksand"/>
              </a:rPr>
              <a:t>simul</a:t>
            </a:r>
            <a:r>
              <a:rPr lang="en-US" sz="1900">
                <a:solidFill>
                  <a:srgbClr val="0F4662"/>
                </a:solidFill>
                <a:latin typeface="Quicksand"/>
                <a:ea typeface="Quicksand"/>
                <a:cs typeface="Quicksand"/>
                <a:sym typeface="Quicksand"/>
              </a:rPr>
              <a:t>tan</a:t>
            </a:r>
            <a:r>
              <a:rPr lang="en-US" sz="1900">
                <a:solidFill>
                  <a:srgbClr val="0F4662"/>
                </a:solidFill>
                <a:latin typeface="Quicksand"/>
                <a:ea typeface="Quicksand"/>
                <a:cs typeface="Quicksand"/>
                <a:sym typeface="Quicksand"/>
              </a:rPr>
              <a:t>eou</a:t>
            </a:r>
            <a:r>
              <a:rPr lang="en-US" sz="1900">
                <a:solidFill>
                  <a:srgbClr val="0F4662"/>
                </a:solidFill>
                <a:latin typeface="Quicksand"/>
                <a:ea typeface="Quicksand"/>
                <a:cs typeface="Quicksand"/>
                <a:sym typeface="Quicksand"/>
              </a:rPr>
              <a:t>sl</a:t>
            </a:r>
            <a:r>
              <a:rPr lang="en-US" sz="1900">
                <a:solidFill>
                  <a:srgbClr val="0F4662"/>
                </a:solidFill>
                <a:latin typeface="Quicksand"/>
                <a:ea typeface="Quicksand"/>
                <a:cs typeface="Quicksand"/>
                <a:sym typeface="Quicksand"/>
              </a:rPr>
              <a:t>y.</a:t>
            </a:r>
          </a:p>
          <a:p>
            <a:pPr algn="l" marL="410211" indent="-205106" lvl="1">
              <a:lnSpc>
                <a:spcPts val="3230"/>
              </a:lnSpc>
              <a:buFont typeface="Arial"/>
              <a:buChar char="•"/>
            </a:pPr>
            <a:r>
              <a:rPr lang="en-US" sz="1900">
                <a:solidFill>
                  <a:srgbClr val="0F4662"/>
                </a:solidFill>
                <a:latin typeface="Quicksand"/>
                <a:ea typeface="Quicksand"/>
                <a:cs typeface="Quicksand"/>
                <a:sym typeface="Quicksand"/>
              </a:rPr>
              <a:t>C</a:t>
            </a:r>
            <a:r>
              <a:rPr lang="en-US" sz="1900">
                <a:solidFill>
                  <a:srgbClr val="0F4662"/>
                </a:solidFill>
                <a:latin typeface="Quicksand"/>
                <a:ea typeface="Quicksand"/>
                <a:cs typeface="Quicksand"/>
                <a:sym typeface="Quicksand"/>
              </a:rPr>
              <a:t>a</a:t>
            </a:r>
            <a:r>
              <a:rPr lang="en-US" sz="1900">
                <a:solidFill>
                  <a:srgbClr val="0F4662"/>
                </a:solidFill>
                <a:latin typeface="Quicksand"/>
                <a:ea typeface="Quicksand"/>
                <a:cs typeface="Quicksand"/>
                <a:sym typeface="Quicksand"/>
              </a:rPr>
              <a:t>p</a:t>
            </a:r>
            <a:r>
              <a:rPr lang="en-US" sz="1900">
                <a:solidFill>
                  <a:srgbClr val="0F4662"/>
                </a:solidFill>
                <a:latin typeface="Quicksand"/>
                <a:ea typeface="Quicksand"/>
                <a:cs typeface="Quicksand"/>
                <a:sym typeface="Quicksand"/>
              </a:rPr>
              <a:t>t</a:t>
            </a:r>
            <a:r>
              <a:rPr lang="en-US" sz="1900">
                <a:solidFill>
                  <a:srgbClr val="0F4662"/>
                </a:solidFill>
                <a:latin typeface="Quicksand"/>
                <a:ea typeface="Quicksand"/>
                <a:cs typeface="Quicksand"/>
                <a:sym typeface="Quicksand"/>
              </a:rPr>
              <a:t>ures contextual relationships regardless of distance in sequence.</a:t>
            </a:r>
          </a:p>
        </p:txBody>
      </p:sp>
      <p:sp>
        <p:nvSpPr>
          <p:cNvPr name="TextBox 7" id="7"/>
          <p:cNvSpPr txBox="true"/>
          <p:nvPr/>
        </p:nvSpPr>
        <p:spPr>
          <a:xfrm rot="0">
            <a:off x="303871" y="8149513"/>
            <a:ext cx="11595651" cy="1603375"/>
          </a:xfrm>
          <a:prstGeom prst="rect">
            <a:avLst/>
          </a:prstGeom>
        </p:spPr>
        <p:txBody>
          <a:bodyPr anchor="t" rtlCol="false" tIns="0" lIns="0" bIns="0" rIns="0">
            <a:spAutoFit/>
          </a:bodyPr>
          <a:lstStyle/>
          <a:p>
            <a:pPr algn="l">
              <a:lnSpc>
                <a:spcPts val="3230"/>
              </a:lnSpc>
            </a:pPr>
            <a:r>
              <a:rPr lang="en-US" sz="1900" b="true">
                <a:solidFill>
                  <a:srgbClr val="0F4662"/>
                </a:solidFill>
                <a:latin typeface="Quicksand Bold"/>
                <a:ea typeface="Quicksand Bold"/>
                <a:cs typeface="Quicksand Bold"/>
                <a:sym typeface="Quicksand Bold"/>
              </a:rPr>
              <a:t>Positional Encoding</a:t>
            </a:r>
          </a:p>
          <a:p>
            <a:pPr algn="l" marL="410211" indent="-205106" lvl="1">
              <a:lnSpc>
                <a:spcPts val="3230"/>
              </a:lnSpc>
              <a:buFont typeface="Arial"/>
              <a:buChar char="•"/>
            </a:pPr>
            <a:r>
              <a:rPr lang="en-US" sz="1900">
                <a:solidFill>
                  <a:srgbClr val="0F4662"/>
                </a:solidFill>
                <a:latin typeface="Quicksand"/>
                <a:ea typeface="Quicksand"/>
                <a:cs typeface="Quicksand"/>
                <a:sym typeface="Quicksand"/>
              </a:rPr>
              <a:t>Transformers lack recurrence, so they need position information explicitly.</a:t>
            </a:r>
          </a:p>
          <a:p>
            <a:pPr algn="l" marL="410211" indent="-205106" lvl="1">
              <a:lnSpc>
                <a:spcPts val="3230"/>
              </a:lnSpc>
              <a:buFont typeface="Arial"/>
              <a:buChar char="•"/>
            </a:pPr>
            <a:r>
              <a:rPr lang="en-US" sz="1900">
                <a:solidFill>
                  <a:srgbClr val="0F4662"/>
                </a:solidFill>
                <a:latin typeface="Quicksand"/>
                <a:ea typeface="Quicksand"/>
                <a:cs typeface="Quicksand"/>
                <a:sym typeface="Quicksand"/>
              </a:rPr>
              <a:t>Positional Encoding is added to input embeddings to inform</a:t>
            </a:r>
            <a:r>
              <a:rPr lang="en-US" sz="1900">
                <a:solidFill>
                  <a:srgbClr val="0F4662"/>
                </a:solidFill>
                <a:latin typeface="Quicksand"/>
                <a:ea typeface="Quicksand"/>
                <a:cs typeface="Quicksand"/>
                <a:sym typeface="Quicksand"/>
              </a:rPr>
              <a:t> </a:t>
            </a:r>
            <a:r>
              <a:rPr lang="en-US" sz="1900">
                <a:solidFill>
                  <a:srgbClr val="0F4662"/>
                </a:solidFill>
                <a:latin typeface="Quicksand"/>
                <a:ea typeface="Quicksand"/>
                <a:cs typeface="Quicksand"/>
                <a:sym typeface="Quicksand"/>
              </a:rPr>
              <a:t>model </a:t>
            </a:r>
            <a:r>
              <a:rPr lang="en-US" sz="1900">
                <a:solidFill>
                  <a:srgbClr val="0F4662"/>
                </a:solidFill>
                <a:latin typeface="Quicksand"/>
                <a:ea typeface="Quicksand"/>
                <a:cs typeface="Quicksand"/>
                <a:sym typeface="Quicksand"/>
              </a:rPr>
              <a:t>ab</a:t>
            </a:r>
            <a:r>
              <a:rPr lang="en-US" sz="1900">
                <a:solidFill>
                  <a:srgbClr val="0F4662"/>
                </a:solidFill>
                <a:latin typeface="Quicksand"/>
                <a:ea typeface="Quicksand"/>
                <a:cs typeface="Quicksand"/>
                <a:sym typeface="Quicksand"/>
              </a:rPr>
              <a:t>out </a:t>
            </a:r>
            <a:r>
              <a:rPr lang="en-US" sz="1900">
                <a:solidFill>
                  <a:srgbClr val="0F4662"/>
                </a:solidFill>
                <a:latin typeface="Quicksand"/>
                <a:ea typeface="Quicksand"/>
                <a:cs typeface="Quicksand"/>
                <a:sym typeface="Quicksand"/>
              </a:rPr>
              <a:t>token o</a:t>
            </a:r>
            <a:r>
              <a:rPr lang="en-US" sz="1900">
                <a:solidFill>
                  <a:srgbClr val="0F4662"/>
                </a:solidFill>
                <a:latin typeface="Quicksand"/>
                <a:ea typeface="Quicksand"/>
                <a:cs typeface="Quicksand"/>
                <a:sym typeface="Quicksand"/>
              </a:rPr>
              <a:t>rder.</a:t>
            </a:r>
          </a:p>
          <a:p>
            <a:pPr algn="l">
              <a:lnSpc>
                <a:spcPts val="3230"/>
              </a:lnSpc>
            </a:pPr>
            <a:r>
              <a:rPr lang="en-US" sz="1900">
                <a:solidFill>
                  <a:srgbClr val="0F4662"/>
                </a:solidFill>
                <a:latin typeface="Quicksand"/>
                <a:ea typeface="Quicksand"/>
                <a:cs typeface="Quicksand"/>
                <a:sym typeface="Quicksand"/>
              </a:rPr>
              <a:t>Common method: Sinusoidal functions of varying frequencies</a:t>
            </a:r>
          </a:p>
        </p:txBody>
      </p:sp>
      <p:sp>
        <p:nvSpPr>
          <p:cNvPr name="TextBox 8" id="8"/>
          <p:cNvSpPr txBox="true"/>
          <p:nvPr/>
        </p:nvSpPr>
        <p:spPr>
          <a:xfrm rot="0">
            <a:off x="303871" y="1244452"/>
            <a:ext cx="11819786" cy="5289550"/>
          </a:xfrm>
          <a:prstGeom prst="rect">
            <a:avLst/>
          </a:prstGeom>
        </p:spPr>
        <p:txBody>
          <a:bodyPr anchor="t" rtlCol="false" tIns="0" lIns="0" bIns="0" rIns="0">
            <a:spAutoFit/>
          </a:bodyPr>
          <a:lstStyle/>
          <a:p>
            <a:pPr algn="l">
              <a:lnSpc>
                <a:spcPts val="3230"/>
              </a:lnSpc>
            </a:pPr>
            <a:r>
              <a:rPr lang="en-US" sz="1900" b="true">
                <a:solidFill>
                  <a:srgbClr val="0F4662"/>
                </a:solidFill>
                <a:latin typeface="Quicksand Bold"/>
                <a:ea typeface="Quicksand Bold"/>
                <a:cs typeface="Quicksand Bold"/>
                <a:sym typeface="Quicksand Bold"/>
              </a:rPr>
              <a:t>Encoder Block (Repeated N times):</a:t>
            </a:r>
          </a:p>
          <a:p>
            <a:pPr algn="l" marL="410211" indent="-205106" lvl="1">
              <a:lnSpc>
                <a:spcPts val="3230"/>
              </a:lnSpc>
              <a:buFont typeface="Arial"/>
              <a:buChar char="•"/>
            </a:pPr>
            <a:r>
              <a:rPr lang="en-US" sz="1900">
                <a:solidFill>
                  <a:srgbClr val="0F4662"/>
                </a:solidFill>
                <a:latin typeface="Quicksand"/>
                <a:ea typeface="Quicksand"/>
                <a:cs typeface="Quicksand"/>
                <a:sym typeface="Quicksand"/>
              </a:rPr>
              <a:t>Input embeddings → Positional Encoding added</a:t>
            </a:r>
          </a:p>
          <a:p>
            <a:pPr algn="l" marL="410211" indent="-205106" lvl="1">
              <a:lnSpc>
                <a:spcPts val="3230"/>
              </a:lnSpc>
              <a:buFont typeface="Arial"/>
              <a:buChar char="•"/>
            </a:pPr>
            <a:r>
              <a:rPr lang="en-US" sz="1900">
                <a:solidFill>
                  <a:srgbClr val="0F4662"/>
                </a:solidFill>
                <a:latin typeface="Quicksand"/>
                <a:ea typeface="Quicksand"/>
                <a:cs typeface="Quicksand"/>
                <a:sym typeface="Quicksand"/>
              </a:rPr>
              <a:t>Multiple layers of:</a:t>
            </a:r>
          </a:p>
          <a:p>
            <a:pPr algn="l" marL="820422" indent="-273474" lvl="2">
              <a:lnSpc>
                <a:spcPts val="3230"/>
              </a:lnSpc>
              <a:buFont typeface="Arial"/>
              <a:buChar char="⚬"/>
            </a:pPr>
            <a:r>
              <a:rPr lang="en-US" sz="1900">
                <a:solidFill>
                  <a:srgbClr val="0F4662"/>
                </a:solidFill>
                <a:latin typeface="Quicksand"/>
                <a:ea typeface="Quicksand"/>
                <a:cs typeface="Quicksand"/>
                <a:sym typeface="Quicksand"/>
              </a:rPr>
              <a:t>Multi-Head Self-Attention</a:t>
            </a:r>
          </a:p>
          <a:p>
            <a:pPr algn="l" marL="820422" indent="-273474" lvl="2">
              <a:lnSpc>
                <a:spcPts val="3230"/>
              </a:lnSpc>
              <a:buFont typeface="Arial"/>
              <a:buChar char="⚬"/>
            </a:pPr>
            <a:r>
              <a:rPr lang="en-US" sz="1900">
                <a:solidFill>
                  <a:srgbClr val="0F4662"/>
                </a:solidFill>
                <a:latin typeface="Quicksand"/>
                <a:ea typeface="Quicksand"/>
                <a:cs typeface="Quicksand"/>
                <a:sym typeface="Quicksand"/>
              </a:rPr>
              <a:t>Feedforward Neural Network</a:t>
            </a:r>
          </a:p>
          <a:p>
            <a:pPr algn="l" marL="410211" indent="-205106" lvl="1">
              <a:lnSpc>
                <a:spcPts val="3230"/>
              </a:lnSpc>
              <a:buFont typeface="Arial"/>
              <a:buChar char="•"/>
            </a:pPr>
            <a:r>
              <a:rPr lang="en-US" sz="1900">
                <a:solidFill>
                  <a:srgbClr val="0F4662"/>
                </a:solidFill>
                <a:latin typeface="Quicksand"/>
                <a:ea typeface="Quicksand"/>
                <a:cs typeface="Quicksand"/>
                <a:sym typeface="Quicksand"/>
              </a:rPr>
              <a:t>Ou</a:t>
            </a:r>
            <a:r>
              <a:rPr lang="en-US" sz="1900">
                <a:solidFill>
                  <a:srgbClr val="0F4662"/>
                </a:solidFill>
                <a:latin typeface="Quicksand"/>
                <a:ea typeface="Quicksand"/>
                <a:cs typeface="Quicksand"/>
                <a:sym typeface="Quicksand"/>
              </a:rPr>
              <a:t>tputs a context-rich representation of the input.</a:t>
            </a:r>
          </a:p>
          <a:p>
            <a:pPr algn="l">
              <a:lnSpc>
                <a:spcPts val="3230"/>
              </a:lnSpc>
            </a:pPr>
          </a:p>
          <a:p>
            <a:pPr algn="l">
              <a:lnSpc>
                <a:spcPts val="3230"/>
              </a:lnSpc>
            </a:pPr>
            <a:r>
              <a:rPr lang="en-US" b="true" sz="1900" strike="noStrike">
                <a:solidFill>
                  <a:srgbClr val="0F4662"/>
                </a:solidFill>
                <a:latin typeface="Quicksand Bold"/>
                <a:ea typeface="Quicksand Bold"/>
                <a:cs typeface="Quicksand Bold"/>
                <a:sym typeface="Quicksand Bold"/>
              </a:rPr>
              <a:t>Decoder Block (Repeated N times):</a:t>
            </a:r>
          </a:p>
          <a:p>
            <a:pPr algn="l" marL="410211" indent="-205106" lvl="1">
              <a:lnSpc>
                <a:spcPts val="3230"/>
              </a:lnSpc>
              <a:buFont typeface="Arial"/>
              <a:buChar char="•"/>
            </a:pPr>
            <a:r>
              <a:rPr lang="en-US" sz="1900" strike="noStrike">
                <a:solidFill>
                  <a:srgbClr val="0F4662"/>
                </a:solidFill>
                <a:latin typeface="Quicksand"/>
                <a:ea typeface="Quicksand"/>
                <a:cs typeface="Quicksand"/>
                <a:sym typeface="Quicksand"/>
              </a:rPr>
              <a:t>Receives target input embeddings + positional encodings</a:t>
            </a:r>
          </a:p>
          <a:p>
            <a:pPr algn="l" marL="410211" indent="-205106" lvl="1">
              <a:lnSpc>
                <a:spcPts val="3230"/>
              </a:lnSpc>
              <a:buFont typeface="Arial"/>
              <a:buChar char="•"/>
            </a:pPr>
            <a:r>
              <a:rPr lang="en-US" sz="1900" strike="noStrike">
                <a:solidFill>
                  <a:srgbClr val="0F4662"/>
                </a:solidFill>
                <a:latin typeface="Quicksand"/>
                <a:ea typeface="Quicksand"/>
                <a:cs typeface="Quicksand"/>
                <a:sym typeface="Quicksand"/>
              </a:rPr>
              <a:t>Three key components per block:</a:t>
            </a:r>
          </a:p>
          <a:p>
            <a:pPr algn="l" marL="820422" indent="-273474" lvl="2">
              <a:lnSpc>
                <a:spcPts val="3230"/>
              </a:lnSpc>
              <a:buAutoNum type="alphaLcPeriod" startAt="1"/>
            </a:pPr>
            <a:r>
              <a:rPr lang="en-US" sz="1900" strike="noStrike">
                <a:solidFill>
                  <a:srgbClr val="0F4662"/>
                </a:solidFill>
                <a:latin typeface="Quicksand"/>
                <a:ea typeface="Quicksand"/>
                <a:cs typeface="Quicksand"/>
                <a:sym typeface="Quicksand"/>
              </a:rPr>
              <a:t>Masked Multi-Head Self-Attention</a:t>
            </a:r>
          </a:p>
          <a:p>
            <a:pPr algn="l" marL="820422" indent="-273474" lvl="2">
              <a:lnSpc>
                <a:spcPts val="3230"/>
              </a:lnSpc>
              <a:buAutoNum type="alphaLcPeriod" startAt="1"/>
            </a:pPr>
            <a:r>
              <a:rPr lang="en-US" sz="1900" strike="noStrike">
                <a:solidFill>
                  <a:srgbClr val="0F4662"/>
                </a:solidFill>
                <a:latin typeface="Quicksand"/>
                <a:ea typeface="Quicksand"/>
                <a:cs typeface="Quicksand"/>
                <a:sym typeface="Quicksand"/>
              </a:rPr>
              <a:t>Encoder-Decoder Attention (attends to encoder outputs)</a:t>
            </a:r>
          </a:p>
          <a:p>
            <a:pPr algn="l" marL="820422" indent="-273474" lvl="2">
              <a:lnSpc>
                <a:spcPts val="3230"/>
              </a:lnSpc>
              <a:buAutoNum type="alphaLcPeriod" startAt="1"/>
            </a:pPr>
            <a:r>
              <a:rPr lang="en-US" sz="1900" strike="noStrike">
                <a:solidFill>
                  <a:srgbClr val="0F4662"/>
                </a:solidFill>
                <a:latin typeface="Quicksand"/>
                <a:ea typeface="Quicksand"/>
                <a:cs typeface="Quicksand"/>
                <a:sym typeface="Quicksand"/>
              </a:rPr>
              <a:t>Feedforward Network</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413529" y="352742"/>
            <a:ext cx="3800292" cy="1781194"/>
          </a:xfrm>
          <a:prstGeom prst="rect">
            <a:avLst/>
          </a:prstGeom>
        </p:spPr>
        <p:txBody>
          <a:bodyPr anchor="t" rtlCol="false" tIns="0" lIns="0" bIns="0" rIns="0">
            <a:spAutoFit/>
          </a:bodyPr>
          <a:lstStyle/>
          <a:p>
            <a:pPr algn="l" marL="0" indent="0" lvl="0">
              <a:lnSpc>
                <a:spcPts val="14698"/>
              </a:lnSpc>
              <a:spcBef>
                <a:spcPct val="0"/>
              </a:spcBef>
            </a:pPr>
            <a:r>
              <a:rPr lang="en-US" b="true" sz="10499" i="true">
                <a:solidFill>
                  <a:srgbClr val="000000"/>
                </a:solidFill>
                <a:latin typeface="Cormorant Garamond Bold Italics"/>
                <a:ea typeface="Cormorant Garamond Bold Italics"/>
                <a:cs typeface="Cormorant Garamond Bold Italics"/>
                <a:sym typeface="Cormorant Garamond Bold Italics"/>
              </a:rPr>
              <a:t>Agenda</a:t>
            </a:r>
          </a:p>
        </p:txBody>
      </p:sp>
      <p:sp>
        <p:nvSpPr>
          <p:cNvPr name="TextBox 6" id="6"/>
          <p:cNvSpPr txBox="true"/>
          <p:nvPr/>
        </p:nvSpPr>
        <p:spPr>
          <a:xfrm rot="0">
            <a:off x="5074985" y="209550"/>
            <a:ext cx="12740026" cy="9744075"/>
          </a:xfrm>
          <a:prstGeom prst="rect">
            <a:avLst/>
          </a:prstGeom>
        </p:spPr>
        <p:txBody>
          <a:bodyPr anchor="t" rtlCol="false" tIns="0" lIns="0" bIns="0" rIns="0">
            <a:spAutoFit/>
          </a:bodyPr>
          <a:lstStyle/>
          <a:p>
            <a:pPr algn="l">
              <a:lnSpc>
                <a:spcPts val="4079"/>
              </a:lnSpc>
            </a:pPr>
            <a:r>
              <a:rPr lang="en-US" sz="2400" b="true">
                <a:solidFill>
                  <a:srgbClr val="0F4662"/>
                </a:solidFill>
                <a:latin typeface="Quicksand Bold"/>
                <a:ea typeface="Quicksand Bold"/>
                <a:cs typeface="Quicksand Bold"/>
                <a:sym typeface="Quicksand Bold"/>
              </a:rPr>
              <a:t>Introduction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Role of represent</a:t>
            </a:r>
            <a:r>
              <a:rPr lang="en-US" sz="2400">
                <a:solidFill>
                  <a:srgbClr val="0F4662"/>
                </a:solidFill>
                <a:latin typeface="Quicksand"/>
                <a:ea typeface="Quicksand"/>
                <a:cs typeface="Quicksand"/>
                <a:sym typeface="Quicksand"/>
              </a:rPr>
              <a:t>ation learning in ML</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Rise of deep neural networks</a:t>
            </a:r>
          </a:p>
          <a:p>
            <a:pPr algn="l">
              <a:lnSpc>
                <a:spcPts val="4079"/>
              </a:lnSpc>
            </a:pPr>
            <a:r>
              <a:rPr lang="en-US" sz="2400" b="true">
                <a:solidFill>
                  <a:srgbClr val="0F4662"/>
                </a:solidFill>
                <a:latin typeface="Quicksand Bold"/>
                <a:ea typeface="Quicksand Bold"/>
                <a:cs typeface="Quicksand Bold"/>
                <a:sym typeface="Quicksand Bold"/>
              </a:rPr>
              <a:t>Autoencoders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What are Autoencoders?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Architecture and Types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Applications and Use Cases</a:t>
            </a:r>
          </a:p>
          <a:p>
            <a:pPr algn="l">
              <a:lnSpc>
                <a:spcPts val="4079"/>
              </a:lnSpc>
            </a:pPr>
            <a:r>
              <a:rPr lang="en-US" sz="2400" b="true">
                <a:solidFill>
                  <a:srgbClr val="0F4662"/>
                </a:solidFill>
                <a:latin typeface="Quicksand Bold"/>
                <a:ea typeface="Quicksand Bold"/>
                <a:cs typeface="Quicksand Bold"/>
                <a:sym typeface="Quicksand Bold"/>
              </a:rPr>
              <a:t>Transformers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Limitations of RNNs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Attention Mechanism</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Transformer Architecture</a:t>
            </a:r>
          </a:p>
          <a:p>
            <a:pPr algn="l">
              <a:lnSpc>
                <a:spcPts val="4079"/>
              </a:lnSpc>
            </a:pPr>
            <a:r>
              <a:rPr lang="en-US" sz="2400" b="true">
                <a:solidFill>
                  <a:srgbClr val="0F4662"/>
                </a:solidFill>
                <a:latin typeface="Quicksand Bold"/>
                <a:ea typeface="Quicksand Bold"/>
                <a:cs typeface="Quicksand Bold"/>
                <a:sym typeface="Quicksand Bold"/>
              </a:rPr>
              <a:t>Applications &amp; Popular Models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BERT, GPT, Vision Transformers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Autoencoders in anomaly detection, deno</a:t>
            </a:r>
            <a:r>
              <a:rPr lang="en-US" sz="2400">
                <a:solidFill>
                  <a:srgbClr val="0F4662"/>
                </a:solidFill>
                <a:latin typeface="Quicksand"/>
                <a:ea typeface="Quicksand"/>
                <a:cs typeface="Quicksand"/>
                <a:sym typeface="Quicksand"/>
              </a:rPr>
              <a:t>ising, compression</a:t>
            </a:r>
          </a:p>
          <a:p>
            <a:pPr algn="l">
              <a:lnSpc>
                <a:spcPts val="4079"/>
              </a:lnSpc>
            </a:pPr>
            <a:r>
              <a:rPr lang="en-US" sz="2400" b="true">
                <a:solidFill>
                  <a:srgbClr val="0F4662"/>
                </a:solidFill>
                <a:latin typeface="Quicksand Bold"/>
                <a:ea typeface="Quicksand Bold"/>
                <a:cs typeface="Quicksand Bold"/>
                <a:sym typeface="Quicksand Bold"/>
              </a:rPr>
              <a:t>Comparison &amp; Use-case Suitability</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When to use Autoencoders vs Transformers</a:t>
            </a:r>
          </a:p>
          <a:p>
            <a:pPr algn="l">
              <a:lnSpc>
                <a:spcPts val="4079"/>
              </a:lnSpc>
            </a:pPr>
            <a:r>
              <a:rPr lang="en-US" sz="2400" b="true">
                <a:solidFill>
                  <a:srgbClr val="0F4662"/>
                </a:solidFill>
                <a:latin typeface="Quicksand Bold"/>
                <a:ea typeface="Quicksand Bold"/>
                <a:cs typeface="Quicksand Bold"/>
                <a:sym typeface="Quicksand Bold"/>
              </a:rPr>
              <a:t>Emerging Trends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Transformer-based Autoencoders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Vision + Language hybrid models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306824" y="685117"/>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16201802" y="23775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597025" y="3384554"/>
            <a:ext cx="8284775" cy="6327497"/>
          </a:xfrm>
          <a:custGeom>
            <a:avLst/>
            <a:gdLst/>
            <a:ahLst/>
            <a:cxnLst/>
            <a:rect r="r" b="b" t="t" l="l"/>
            <a:pathLst>
              <a:path h="6327497" w="8284775">
                <a:moveTo>
                  <a:pt x="0" y="0"/>
                </a:moveTo>
                <a:lnTo>
                  <a:pt x="8284774" y="0"/>
                </a:lnTo>
                <a:lnTo>
                  <a:pt x="8284774" y="6327496"/>
                </a:lnTo>
                <a:lnTo>
                  <a:pt x="0" y="6327496"/>
                </a:lnTo>
                <a:lnTo>
                  <a:pt x="0" y="0"/>
                </a:lnTo>
                <a:close/>
              </a:path>
            </a:pathLst>
          </a:custGeom>
          <a:blipFill>
            <a:blip r:embed="rId4"/>
            <a:stretch>
              <a:fillRect l="0" t="0" r="0" b="0"/>
            </a:stretch>
          </a:blipFill>
        </p:spPr>
      </p:sp>
      <p:sp>
        <p:nvSpPr>
          <p:cNvPr name="TextBox 5" id="5"/>
          <p:cNvSpPr txBox="true"/>
          <p:nvPr/>
        </p:nvSpPr>
        <p:spPr>
          <a:xfrm rot="0">
            <a:off x="303871" y="123459"/>
            <a:ext cx="11534821" cy="1028700"/>
          </a:xfrm>
          <a:prstGeom prst="rect">
            <a:avLst/>
          </a:prstGeom>
        </p:spPr>
        <p:txBody>
          <a:bodyPr anchor="t" rtlCol="false" tIns="0" lIns="0" bIns="0" rIns="0">
            <a:spAutoFit/>
          </a:bodyPr>
          <a:lstStyle/>
          <a:p>
            <a:pPr algn="l" marL="0" indent="0" lvl="0">
              <a:lnSpc>
                <a:spcPts val="8400"/>
              </a:lnSpc>
              <a:spcBef>
                <a:spcPct val="0"/>
              </a:spcBef>
            </a:pPr>
            <a:r>
              <a:rPr lang="en-US" b="true" sz="6000" i="true">
                <a:solidFill>
                  <a:srgbClr val="0F4662"/>
                </a:solidFill>
                <a:latin typeface="Cormorant Garamond Bold Italics"/>
                <a:ea typeface="Cormorant Garamond Bold Italics"/>
                <a:cs typeface="Cormorant Garamond Bold Italics"/>
                <a:sym typeface="Cormorant Garamond Bold Italics"/>
              </a:rPr>
              <a:t>Multi-Head Attention</a:t>
            </a:r>
          </a:p>
        </p:txBody>
      </p:sp>
      <p:sp>
        <p:nvSpPr>
          <p:cNvPr name="TextBox 6" id="6"/>
          <p:cNvSpPr txBox="true"/>
          <p:nvPr/>
        </p:nvSpPr>
        <p:spPr>
          <a:xfrm rot="0">
            <a:off x="243041" y="1369673"/>
            <a:ext cx="17514348" cy="1263650"/>
          </a:xfrm>
          <a:prstGeom prst="rect">
            <a:avLst/>
          </a:prstGeom>
        </p:spPr>
        <p:txBody>
          <a:bodyPr anchor="t" rtlCol="false" tIns="0" lIns="0" bIns="0" rIns="0">
            <a:spAutoFit/>
          </a:bodyPr>
          <a:lstStyle/>
          <a:p>
            <a:pPr algn="l" marL="0" indent="0" lvl="0">
              <a:lnSpc>
                <a:spcPts val="3400"/>
              </a:lnSpc>
            </a:pPr>
            <a:r>
              <a:rPr lang="en-US" sz="2000">
                <a:solidFill>
                  <a:srgbClr val="0F4662"/>
                </a:solidFill>
                <a:latin typeface="Quicksand"/>
                <a:ea typeface="Quicksand"/>
                <a:cs typeface="Quicksand"/>
                <a:sym typeface="Quicksand"/>
              </a:rPr>
              <a:t>The multi-head attention mechanism is a key component of the Transformer architecture, introduced in the seminal paper "Attention Is All You Need" by Vasw</a:t>
            </a:r>
            <a:r>
              <a:rPr lang="en-US" sz="2000">
                <a:solidFill>
                  <a:srgbClr val="0F4662"/>
                </a:solidFill>
                <a:latin typeface="Quicksand"/>
                <a:ea typeface="Quicksand"/>
                <a:cs typeface="Quicksand"/>
                <a:sym typeface="Quicksand"/>
              </a:rPr>
              <a:t>an</a:t>
            </a:r>
            <a:r>
              <a:rPr lang="en-US" sz="2000">
                <a:solidFill>
                  <a:srgbClr val="0F4662"/>
                </a:solidFill>
                <a:latin typeface="Quicksand"/>
                <a:ea typeface="Quicksand"/>
                <a:cs typeface="Quicksand"/>
                <a:sym typeface="Quicksand"/>
              </a:rPr>
              <a:t>i </a:t>
            </a:r>
            <a:r>
              <a:rPr lang="en-US" sz="2000">
                <a:solidFill>
                  <a:srgbClr val="0F4662"/>
                </a:solidFill>
                <a:latin typeface="Quicksand"/>
                <a:ea typeface="Quicksand"/>
                <a:cs typeface="Quicksand"/>
                <a:sym typeface="Quicksand"/>
              </a:rPr>
              <a:t>e</a:t>
            </a:r>
            <a:r>
              <a:rPr lang="en-US" sz="2000">
                <a:solidFill>
                  <a:srgbClr val="0F4662"/>
                </a:solidFill>
                <a:latin typeface="Quicksand"/>
                <a:ea typeface="Quicksand"/>
                <a:cs typeface="Quicksand"/>
                <a:sym typeface="Quicksand"/>
              </a:rPr>
              <a:t>t</a:t>
            </a:r>
            <a:r>
              <a:rPr lang="en-US" sz="2000">
                <a:solidFill>
                  <a:srgbClr val="0F4662"/>
                </a:solidFill>
                <a:latin typeface="Quicksand"/>
                <a:ea typeface="Quicksand"/>
                <a:cs typeface="Quicksand"/>
                <a:sym typeface="Quicksand"/>
              </a:rPr>
              <a:t> al</a:t>
            </a:r>
            <a:r>
              <a:rPr lang="en-US" sz="2000">
                <a:solidFill>
                  <a:srgbClr val="0F4662"/>
                </a:solidFill>
                <a:latin typeface="Quicksand"/>
                <a:ea typeface="Quicksand"/>
                <a:cs typeface="Quicksand"/>
                <a:sym typeface="Quicksand"/>
              </a:rPr>
              <a:t>. </a:t>
            </a:r>
            <a:r>
              <a:rPr lang="en-US" sz="2000">
                <a:solidFill>
                  <a:srgbClr val="0F4662"/>
                </a:solidFill>
                <a:latin typeface="Quicksand"/>
                <a:ea typeface="Quicksand"/>
                <a:cs typeface="Quicksand"/>
                <a:sym typeface="Quicksand"/>
              </a:rPr>
              <a:t>in</a:t>
            </a:r>
            <a:r>
              <a:rPr lang="en-US" sz="2000">
                <a:solidFill>
                  <a:srgbClr val="0F4662"/>
                </a:solidFill>
                <a:latin typeface="Quicksand"/>
                <a:ea typeface="Quicksand"/>
                <a:cs typeface="Quicksand"/>
                <a:sym typeface="Quicksand"/>
              </a:rPr>
              <a:t> 2017. It plays a crucial role in enhancing the ability of models to</a:t>
            </a:r>
            <a:r>
              <a:rPr lang="en-US" sz="2000" u="none">
                <a:solidFill>
                  <a:srgbClr val="0F4662"/>
                </a:solidFill>
                <a:latin typeface="Quicksand"/>
                <a:ea typeface="Quicksand"/>
                <a:cs typeface="Quicksand"/>
                <a:sym typeface="Quicksand"/>
              </a:rPr>
              <a:t> focus on </a:t>
            </a:r>
            <a:r>
              <a:rPr lang="en-US" sz="2000">
                <a:solidFill>
                  <a:srgbClr val="0F4662"/>
                </a:solidFill>
                <a:latin typeface="Quicksand"/>
                <a:ea typeface="Quicksand"/>
                <a:cs typeface="Quicksand"/>
                <a:sym typeface="Quicksand"/>
              </a:rPr>
              <a:t>diff</a:t>
            </a:r>
            <a:r>
              <a:rPr lang="en-US" sz="2000" u="none">
                <a:solidFill>
                  <a:srgbClr val="0F4662"/>
                </a:solidFill>
                <a:latin typeface="Quicksand"/>
                <a:ea typeface="Quicksand"/>
                <a:cs typeface="Quicksand"/>
                <a:sym typeface="Quicksand"/>
              </a:rPr>
              <a:t>er</a:t>
            </a:r>
            <a:r>
              <a:rPr lang="en-US" sz="2000" strike="noStrike" u="none">
                <a:solidFill>
                  <a:srgbClr val="0F4662"/>
                </a:solidFill>
                <a:latin typeface="Quicksand"/>
                <a:ea typeface="Quicksand"/>
                <a:cs typeface="Quicksand"/>
                <a:sym typeface="Quicksand"/>
              </a:rPr>
              <a:t>ent parts of </a:t>
            </a:r>
            <a:r>
              <a:rPr lang="en-US" sz="2000" strike="noStrike">
                <a:solidFill>
                  <a:srgbClr val="0F4662"/>
                </a:solidFill>
                <a:latin typeface="Quicksand"/>
                <a:ea typeface="Quicksand"/>
                <a:cs typeface="Quicksand"/>
                <a:sym typeface="Quicksand"/>
              </a:rPr>
              <a:t>an</a:t>
            </a:r>
            <a:r>
              <a:rPr lang="en-US" sz="2000" strike="noStrike" u="none">
                <a:solidFill>
                  <a:srgbClr val="0F4662"/>
                </a:solidFill>
                <a:latin typeface="Quicksand"/>
                <a:ea typeface="Quicksand"/>
                <a:cs typeface="Quicksand"/>
                <a:sym typeface="Quicksand"/>
              </a:rPr>
              <a:t> input</a:t>
            </a:r>
            <a:r>
              <a:rPr lang="en-US" sz="2000" strike="noStrike">
                <a:solidFill>
                  <a:srgbClr val="0F4662"/>
                </a:solidFill>
                <a:latin typeface="Quicksand"/>
                <a:ea typeface="Quicksand"/>
                <a:cs typeface="Quicksand"/>
                <a:sym typeface="Quicksand"/>
              </a:rPr>
              <a:t> sequence simultaneously, making it particularly effective for tasks such as machine translation, text generation, etc.</a:t>
            </a:r>
          </a:p>
        </p:txBody>
      </p:sp>
      <p:sp>
        <p:nvSpPr>
          <p:cNvPr name="TextBox 7" id="7"/>
          <p:cNvSpPr txBox="true"/>
          <p:nvPr/>
        </p:nvSpPr>
        <p:spPr>
          <a:xfrm rot="0">
            <a:off x="243041" y="3279779"/>
            <a:ext cx="9063783" cy="6238875"/>
          </a:xfrm>
          <a:prstGeom prst="rect">
            <a:avLst/>
          </a:prstGeom>
        </p:spPr>
        <p:txBody>
          <a:bodyPr anchor="t" rtlCol="false" tIns="0" lIns="0" bIns="0" rIns="0">
            <a:spAutoFit/>
          </a:bodyPr>
          <a:lstStyle/>
          <a:p>
            <a:pPr algn="l">
              <a:lnSpc>
                <a:spcPts val="3569"/>
              </a:lnSpc>
            </a:pPr>
            <a:r>
              <a:rPr lang="en-US" sz="2100" b="true">
                <a:solidFill>
                  <a:srgbClr val="0F4662"/>
                </a:solidFill>
                <a:latin typeface="Quicksand Bold"/>
                <a:ea typeface="Quicksand Bold"/>
                <a:cs typeface="Quicksand Bold"/>
                <a:sym typeface="Quicksand Bold"/>
              </a:rPr>
              <a:t>What is Multi-Head Attention?</a:t>
            </a:r>
          </a:p>
          <a:p>
            <a:pPr algn="l">
              <a:lnSpc>
                <a:spcPts val="3569"/>
              </a:lnSpc>
            </a:pPr>
            <a:r>
              <a:rPr lang="en-US" sz="2100">
                <a:solidFill>
                  <a:srgbClr val="0F4662"/>
                </a:solidFill>
                <a:latin typeface="Quicksand"/>
                <a:ea typeface="Quicksand"/>
                <a:cs typeface="Quicksand"/>
                <a:sym typeface="Quicksand"/>
                <a:hlinkClick r:id="rId5" tooltip="https://www.ibm.com/think/topics/convolutional-neural-networks"/>
              </a:rPr>
              <a:t>Multi-head attention exte</a:t>
            </a:r>
            <a:r>
              <a:rPr lang="en-US" sz="2100" u="none">
                <a:solidFill>
                  <a:srgbClr val="0F4662"/>
                </a:solidFill>
                <a:latin typeface="Quicksand"/>
                <a:ea typeface="Quicksand"/>
                <a:cs typeface="Quicksand"/>
                <a:sym typeface="Quicksand"/>
                <a:hlinkClick r:id="rId6" tooltip="https://www.ibm.com/think/topics/convolutional-neural-networks"/>
              </a:rPr>
              <a:t>nds</a:t>
            </a:r>
            <a:r>
              <a:rPr lang="en-US" sz="2100">
                <a:solidFill>
                  <a:srgbClr val="0F4662"/>
                </a:solidFill>
                <a:latin typeface="Quicksand"/>
                <a:ea typeface="Quicksand"/>
                <a:cs typeface="Quicksand"/>
                <a:sym typeface="Quicksand"/>
                <a:hlinkClick r:id="rId7" tooltip="https://www.ibm.com/think/topics/convolutional-neural-networks"/>
              </a:rPr>
              <a:t> self-attention by splitting the input into multiple heads, enabling the model to capture diverse relationships and patterns.</a:t>
            </a:r>
          </a:p>
          <a:p>
            <a:pPr algn="l">
              <a:lnSpc>
                <a:spcPts val="3569"/>
              </a:lnSpc>
            </a:pPr>
            <a:r>
              <a:rPr lang="en-US" sz="2100">
                <a:solidFill>
                  <a:srgbClr val="0F4662"/>
                </a:solidFill>
                <a:latin typeface="Quicksand"/>
                <a:ea typeface="Quicksand"/>
                <a:cs typeface="Quicksand"/>
                <a:sym typeface="Quicksand"/>
                <a:hlinkClick r:id="rId8" tooltip="https://www.ibm.com/think/topics/convolutional-neural-networks"/>
              </a:rPr>
              <a:t>Instead of using a single set of Q,K,VQ,K,V matrices, the input embeddi</a:t>
            </a:r>
            <a:r>
              <a:rPr lang="en-US" sz="2100" u="none">
                <a:solidFill>
                  <a:srgbClr val="0F4662"/>
                </a:solidFill>
                <a:latin typeface="Quicksand"/>
                <a:ea typeface="Quicksand"/>
                <a:cs typeface="Quicksand"/>
                <a:sym typeface="Quicksand"/>
                <a:hlinkClick r:id="rId9" tooltip="https://www.ibm.com/think/topics/convolutional-neural-networks"/>
              </a:rPr>
              <a:t>ngs ar</a:t>
            </a:r>
            <a:r>
              <a:rPr lang="en-US" sz="2100">
                <a:solidFill>
                  <a:srgbClr val="0F4662"/>
                </a:solidFill>
                <a:latin typeface="Quicksand"/>
                <a:ea typeface="Quicksand"/>
                <a:cs typeface="Quicksand"/>
                <a:sym typeface="Quicksand"/>
                <a:hlinkClick r:id="rId10" tooltip="https://www.ibm.com/think/topics/convolutional-neural-networks"/>
              </a:rPr>
              <a:t>e proj</a:t>
            </a:r>
            <a:r>
              <a:rPr lang="en-US" sz="2100" u="none">
                <a:solidFill>
                  <a:srgbClr val="0F4662"/>
                </a:solidFill>
                <a:latin typeface="Quicksand"/>
                <a:ea typeface="Quicksand"/>
                <a:cs typeface="Quicksand"/>
                <a:sym typeface="Quicksand"/>
                <a:hlinkClick r:id="rId11" tooltip="https://www.ibm.com/think/topics/convolutional-neural-networks"/>
              </a:rPr>
              <a:t>ec</a:t>
            </a:r>
            <a:r>
              <a:rPr lang="en-US" sz="2100">
                <a:solidFill>
                  <a:srgbClr val="0F4662"/>
                </a:solidFill>
                <a:latin typeface="Quicksand"/>
                <a:ea typeface="Quicksand"/>
                <a:cs typeface="Quicksand"/>
                <a:sym typeface="Quicksand"/>
                <a:hlinkClick r:id="rId12" tooltip="https://www.ibm.com/think/topics/convolutional-neural-networks"/>
              </a:rPr>
              <a:t>ted into multiple sets (heads), each with its own Q,K,VQ,K,V:</a:t>
            </a:r>
          </a:p>
          <a:p>
            <a:pPr algn="l" marL="453390" indent="-226695" lvl="1">
              <a:lnSpc>
                <a:spcPts val="3569"/>
              </a:lnSpc>
              <a:buAutoNum type="arabicPeriod" startAt="1"/>
            </a:pPr>
            <a:r>
              <a:rPr lang="en-US" sz="2100">
                <a:solidFill>
                  <a:srgbClr val="0F4662"/>
                </a:solidFill>
                <a:latin typeface="Quicksand"/>
                <a:ea typeface="Quicksand"/>
                <a:cs typeface="Quicksand"/>
                <a:sym typeface="Quicksand"/>
                <a:hlinkClick r:id="rId13" tooltip="https://www.ibm.com/think/topics/convolutional-neural-networks"/>
              </a:rPr>
              <a:t>Linear Transformation: The input XX is projected into mult</a:t>
            </a:r>
            <a:r>
              <a:rPr lang="en-US" sz="2100" u="none">
                <a:solidFill>
                  <a:srgbClr val="0F4662"/>
                </a:solidFill>
                <a:latin typeface="Quicksand"/>
                <a:ea typeface="Quicksand"/>
                <a:cs typeface="Quicksand"/>
                <a:sym typeface="Quicksand"/>
                <a:hlinkClick r:id="rId14" tooltip="https://www.ibm.com/think/topics/convolutional-neural-networks"/>
              </a:rPr>
              <a:t>iple</a:t>
            </a:r>
            <a:r>
              <a:rPr lang="en-US" sz="2100">
                <a:solidFill>
                  <a:srgbClr val="0F4662"/>
                </a:solidFill>
                <a:latin typeface="Quicksand"/>
                <a:ea typeface="Quicksand"/>
                <a:cs typeface="Quicksand"/>
                <a:sym typeface="Quicksand"/>
                <a:hlinkClick r:id="rId15" tooltip="https://www.ibm.com/think/topics/convolutional-neural-networks"/>
              </a:rPr>
              <a:t> small</a:t>
            </a:r>
            <a:r>
              <a:rPr lang="en-US" sz="2100" u="none">
                <a:solidFill>
                  <a:srgbClr val="0F4662"/>
                </a:solidFill>
                <a:latin typeface="Quicksand"/>
                <a:ea typeface="Quicksand"/>
                <a:cs typeface="Quicksand"/>
                <a:sym typeface="Quicksand"/>
                <a:hlinkClick r:id="rId16" tooltip="https://www.ibm.com/think/topics/convolutional-neural-networks"/>
              </a:rPr>
              <a:t>er-d</a:t>
            </a:r>
            <a:r>
              <a:rPr lang="en-US" sz="2100">
                <a:solidFill>
                  <a:srgbClr val="0F4662"/>
                </a:solidFill>
                <a:latin typeface="Quicksand"/>
                <a:ea typeface="Quicksand"/>
                <a:cs typeface="Quicksand"/>
                <a:sym typeface="Quicksand"/>
                <a:hlinkClick r:id="rId17" tooltip="https://www.ibm.com/think/topics/convolutional-neural-networks"/>
              </a:rPr>
              <a:t>imensional subspaces using different weight matrices.</a:t>
            </a:r>
          </a:p>
          <a:p>
            <a:pPr algn="l" marL="453390" indent="-226695" lvl="1">
              <a:lnSpc>
                <a:spcPts val="3569"/>
              </a:lnSpc>
              <a:buAutoNum type="arabicPeriod" startAt="1"/>
            </a:pPr>
            <a:r>
              <a:rPr lang="en-US" sz="2100">
                <a:solidFill>
                  <a:srgbClr val="0F4662"/>
                </a:solidFill>
                <a:latin typeface="Quicksand"/>
                <a:ea typeface="Quicksand"/>
                <a:cs typeface="Quicksand"/>
                <a:sym typeface="Quicksand"/>
                <a:hlinkClick r:id="rId18" tooltip="https://www.ibm.com/think/topics/convolutional-neural-networks"/>
              </a:rPr>
              <a:t>Ind</a:t>
            </a:r>
            <a:r>
              <a:rPr lang="en-US" sz="2100">
                <a:solidFill>
                  <a:srgbClr val="0F4662"/>
                </a:solidFill>
                <a:latin typeface="Quicksand"/>
                <a:ea typeface="Quicksand"/>
                <a:cs typeface="Quicksand"/>
                <a:sym typeface="Quicksand"/>
                <a:hlinkClick r:id="rId19" tooltip="https://www.ibm.com/think/topics/convolutional-neural-networks"/>
              </a:rPr>
              <a:t>ependent Attention Computation: Each head independe</a:t>
            </a:r>
            <a:r>
              <a:rPr lang="en-US" sz="2100" u="none">
                <a:solidFill>
                  <a:srgbClr val="0F4662"/>
                </a:solidFill>
                <a:latin typeface="Quicksand"/>
                <a:ea typeface="Quicksand"/>
                <a:cs typeface="Quicksand"/>
                <a:sym typeface="Quicksand"/>
                <a:hlinkClick r:id="rId20" tooltip="https://www.ibm.com/think/topics/convolutional-neural-networks"/>
              </a:rPr>
              <a:t>n</a:t>
            </a:r>
            <a:r>
              <a:rPr lang="en-US" sz="2100">
                <a:solidFill>
                  <a:srgbClr val="0F4662"/>
                </a:solidFill>
                <a:latin typeface="Quicksand"/>
                <a:ea typeface="Quicksand"/>
                <a:cs typeface="Quicksand"/>
                <a:sym typeface="Quicksand"/>
                <a:hlinkClick r:id="rId21" tooltip="https://www.ibm.com/think/topics/convolutional-neural-networks"/>
              </a:rPr>
              <a:t>tly computes its own self-attention using the scaled dot-product formula.</a:t>
            </a:r>
          </a:p>
          <a:p>
            <a:pPr algn="l" marL="453390" indent="-226695" lvl="1">
              <a:lnSpc>
                <a:spcPts val="3569"/>
              </a:lnSpc>
              <a:buAutoNum type="arabicPeriod" startAt="1"/>
            </a:pPr>
            <a:r>
              <a:rPr lang="en-US" sz="2100">
                <a:solidFill>
                  <a:srgbClr val="0F4662"/>
                </a:solidFill>
                <a:latin typeface="Quicksand"/>
                <a:ea typeface="Quicksand"/>
                <a:cs typeface="Quicksand"/>
                <a:sym typeface="Quicksand"/>
                <a:hlinkClick r:id="rId22" tooltip="https://www.ibm.com/think/topics/convolutional-neural-networks"/>
              </a:rPr>
              <a:t>Concatenation: The outputs from all heads are concatenated.</a:t>
            </a:r>
          </a:p>
          <a:p>
            <a:pPr algn="l" marL="453390" indent="-226695" lvl="1">
              <a:lnSpc>
                <a:spcPts val="3569"/>
              </a:lnSpc>
              <a:buAutoNum type="arabicPeriod" startAt="1"/>
            </a:pPr>
            <a:r>
              <a:rPr lang="en-US" sz="2100">
                <a:solidFill>
                  <a:srgbClr val="0F4662"/>
                </a:solidFill>
                <a:latin typeface="Quicksand"/>
                <a:ea typeface="Quicksand"/>
                <a:cs typeface="Quicksand"/>
                <a:sym typeface="Quicksand"/>
                <a:hlinkClick r:id="rId23" tooltip="https://www.ibm.com/think/topics/convolutional-neural-networks"/>
              </a:rPr>
              <a:t>Final Linear Transformation: A final weight matrix is applied to transform the concatenated output into the desired dimension.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306824" y="685117"/>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16201802" y="23775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06824" y="3223873"/>
            <a:ext cx="8765135" cy="6321854"/>
          </a:xfrm>
          <a:custGeom>
            <a:avLst/>
            <a:gdLst/>
            <a:ahLst/>
            <a:cxnLst/>
            <a:rect r="r" b="b" t="t" l="l"/>
            <a:pathLst>
              <a:path h="6321854" w="8765135">
                <a:moveTo>
                  <a:pt x="0" y="0"/>
                </a:moveTo>
                <a:lnTo>
                  <a:pt x="8765136" y="0"/>
                </a:lnTo>
                <a:lnTo>
                  <a:pt x="8765136" y="6321853"/>
                </a:lnTo>
                <a:lnTo>
                  <a:pt x="0" y="6321853"/>
                </a:lnTo>
                <a:lnTo>
                  <a:pt x="0" y="0"/>
                </a:lnTo>
                <a:close/>
              </a:path>
            </a:pathLst>
          </a:custGeom>
          <a:blipFill>
            <a:blip r:embed="rId4"/>
            <a:stretch>
              <a:fillRect l="0" t="0" r="0" b="0"/>
            </a:stretch>
          </a:blipFill>
        </p:spPr>
      </p:sp>
      <p:sp>
        <p:nvSpPr>
          <p:cNvPr name="TextBox 5" id="5"/>
          <p:cNvSpPr txBox="true"/>
          <p:nvPr/>
        </p:nvSpPr>
        <p:spPr>
          <a:xfrm rot="0">
            <a:off x="303871" y="123459"/>
            <a:ext cx="11534821" cy="1028700"/>
          </a:xfrm>
          <a:prstGeom prst="rect">
            <a:avLst/>
          </a:prstGeom>
        </p:spPr>
        <p:txBody>
          <a:bodyPr anchor="t" rtlCol="false" tIns="0" lIns="0" bIns="0" rIns="0">
            <a:spAutoFit/>
          </a:bodyPr>
          <a:lstStyle/>
          <a:p>
            <a:pPr algn="l">
              <a:lnSpc>
                <a:spcPts val="8400"/>
              </a:lnSpc>
              <a:spcBef>
                <a:spcPct val="0"/>
              </a:spcBef>
            </a:pPr>
            <a:r>
              <a:rPr lang="en-US" b="true" sz="6000" i="true">
                <a:solidFill>
                  <a:srgbClr val="0F4662"/>
                </a:solidFill>
                <a:latin typeface="Cormorant Garamond Bold Italics"/>
                <a:ea typeface="Cormorant Garamond Bold Italics"/>
                <a:cs typeface="Cormorant Garamond Bold Italics"/>
                <a:sym typeface="Cormorant Garamond Bold Italics"/>
              </a:rPr>
              <a:t>Positional Encoding</a:t>
            </a:r>
          </a:p>
        </p:txBody>
      </p:sp>
      <p:sp>
        <p:nvSpPr>
          <p:cNvPr name="TextBox 6" id="6"/>
          <p:cNvSpPr txBox="true"/>
          <p:nvPr/>
        </p:nvSpPr>
        <p:spPr>
          <a:xfrm rot="0">
            <a:off x="243041" y="1369673"/>
            <a:ext cx="17514348" cy="1692275"/>
          </a:xfrm>
          <a:prstGeom prst="rect">
            <a:avLst/>
          </a:prstGeom>
        </p:spPr>
        <p:txBody>
          <a:bodyPr anchor="t" rtlCol="false" tIns="0" lIns="0" bIns="0" rIns="0">
            <a:spAutoFit/>
          </a:bodyPr>
          <a:lstStyle/>
          <a:p>
            <a:pPr algn="l" marL="0" indent="0" lvl="0">
              <a:lnSpc>
                <a:spcPts val="3400"/>
              </a:lnSpc>
            </a:pPr>
            <a:r>
              <a:rPr lang="en-US" sz="2000">
                <a:solidFill>
                  <a:srgbClr val="0F4662"/>
                </a:solidFill>
                <a:latin typeface="Quicksand"/>
                <a:ea typeface="Quicksand"/>
                <a:cs typeface="Quicksand"/>
                <a:sym typeface="Quicksand"/>
              </a:rPr>
              <a:t>Positional encoding is a technique used in neural networks, particularly in models like Transformers, to provide information about the position of elements with</a:t>
            </a:r>
            <a:r>
              <a:rPr lang="en-US" sz="2000">
                <a:solidFill>
                  <a:srgbClr val="0F4662"/>
                </a:solidFill>
                <a:latin typeface="Quicksand"/>
                <a:ea typeface="Quicksand"/>
                <a:cs typeface="Quicksand"/>
                <a:sym typeface="Quicksand"/>
              </a:rPr>
              <a:t>in</a:t>
            </a:r>
            <a:r>
              <a:rPr lang="en-US" sz="2000">
                <a:solidFill>
                  <a:srgbClr val="0F4662"/>
                </a:solidFill>
                <a:latin typeface="Quicksand"/>
                <a:ea typeface="Quicksand"/>
                <a:cs typeface="Quicksand"/>
                <a:sym typeface="Quicksand"/>
              </a:rPr>
              <a:t> a sequence. Since these models pr</a:t>
            </a:r>
            <a:r>
              <a:rPr lang="en-US" sz="2000" u="none">
                <a:solidFill>
                  <a:srgbClr val="0F4662"/>
                </a:solidFill>
                <a:latin typeface="Quicksand"/>
                <a:ea typeface="Quicksand"/>
                <a:cs typeface="Quicksand"/>
                <a:sym typeface="Quicksand"/>
              </a:rPr>
              <a:t>ocess inputs </a:t>
            </a:r>
            <a:r>
              <a:rPr lang="en-US" sz="2000">
                <a:solidFill>
                  <a:srgbClr val="0F4662"/>
                </a:solidFill>
                <a:latin typeface="Quicksand"/>
                <a:ea typeface="Quicksand"/>
                <a:cs typeface="Quicksand"/>
                <a:sym typeface="Quicksand"/>
              </a:rPr>
              <a:t>i</a:t>
            </a:r>
            <a:r>
              <a:rPr lang="en-US" sz="2000" strike="noStrike" u="none">
                <a:solidFill>
                  <a:srgbClr val="0F4662"/>
                </a:solidFill>
                <a:latin typeface="Quicksand"/>
                <a:ea typeface="Quicksand"/>
                <a:cs typeface="Quicksand"/>
                <a:sym typeface="Quicksand"/>
              </a:rPr>
              <a:t>n parallel, they do</a:t>
            </a:r>
            <a:r>
              <a:rPr lang="en-US" sz="2000" strike="noStrike">
                <a:solidFill>
                  <a:srgbClr val="0F4662"/>
                </a:solidFill>
                <a:latin typeface="Quicksand"/>
                <a:ea typeface="Quicksand"/>
                <a:cs typeface="Quicksand"/>
                <a:sym typeface="Quicksand"/>
              </a:rPr>
              <a:t>n't</a:t>
            </a:r>
            <a:r>
              <a:rPr lang="en-US" sz="2000" strike="noStrike" u="none">
                <a:solidFill>
                  <a:srgbClr val="0F4662"/>
                </a:solidFill>
                <a:latin typeface="Quicksand"/>
                <a:ea typeface="Quicksand"/>
                <a:cs typeface="Quicksand"/>
                <a:sym typeface="Quicksand"/>
              </a:rPr>
              <a:t> inherently</a:t>
            </a:r>
            <a:r>
              <a:rPr lang="en-US" sz="2000" strike="noStrike">
                <a:solidFill>
                  <a:srgbClr val="0F4662"/>
                </a:solidFill>
                <a:latin typeface="Quicksand"/>
                <a:ea typeface="Quicksand"/>
                <a:cs typeface="Quicksand"/>
                <a:sym typeface="Quicksand"/>
              </a:rPr>
              <a:t> understand the order of elements. Positional encoding addresses this by adding a position-specific signal to each element's representation, allowing the model to consider the sequence's structure. </a:t>
            </a:r>
          </a:p>
        </p:txBody>
      </p:sp>
      <p:sp>
        <p:nvSpPr>
          <p:cNvPr name="TextBox 7" id="7"/>
          <p:cNvSpPr txBox="true"/>
          <p:nvPr/>
        </p:nvSpPr>
        <p:spPr>
          <a:xfrm rot="0">
            <a:off x="243041" y="3152775"/>
            <a:ext cx="9063783" cy="7134225"/>
          </a:xfrm>
          <a:prstGeom prst="rect">
            <a:avLst/>
          </a:prstGeom>
        </p:spPr>
        <p:txBody>
          <a:bodyPr anchor="t" rtlCol="false" tIns="0" lIns="0" bIns="0" rIns="0">
            <a:spAutoFit/>
          </a:bodyPr>
          <a:lstStyle/>
          <a:p>
            <a:pPr algn="l">
              <a:lnSpc>
                <a:spcPts val="3569"/>
              </a:lnSpc>
            </a:pPr>
            <a:r>
              <a:rPr lang="en-US" sz="2100" b="true">
                <a:solidFill>
                  <a:srgbClr val="0F4662"/>
                </a:solidFill>
                <a:latin typeface="Quicksand Bold"/>
                <a:ea typeface="Quicksand Bold"/>
                <a:cs typeface="Quicksand Bold"/>
                <a:sym typeface="Quicksand Bold"/>
              </a:rPr>
              <a:t>How it works:</a:t>
            </a:r>
          </a:p>
          <a:p>
            <a:pPr algn="l">
              <a:lnSpc>
                <a:spcPts val="3569"/>
              </a:lnSpc>
            </a:pPr>
            <a:r>
              <a:rPr lang="en-US" sz="2100">
                <a:solidFill>
                  <a:srgbClr val="0F4662"/>
                </a:solidFill>
                <a:latin typeface="Quicksand"/>
                <a:ea typeface="Quicksand"/>
                <a:cs typeface="Quicksand"/>
                <a:sym typeface="Quicksand"/>
              </a:rPr>
              <a:t>1. Embedding: Each element in the input sequence (e.g., a word in a sentence) is first converted into a vector representation called an embeddi</a:t>
            </a:r>
            <a:r>
              <a:rPr lang="en-US" sz="2100" u="none">
                <a:solidFill>
                  <a:srgbClr val="0F4662"/>
                </a:solidFill>
                <a:latin typeface="Quicksand"/>
                <a:ea typeface="Quicksand"/>
                <a:cs typeface="Quicksand"/>
                <a:sym typeface="Quicksand"/>
              </a:rPr>
              <a:t>ng. </a:t>
            </a:r>
          </a:p>
          <a:p>
            <a:pPr algn="l">
              <a:lnSpc>
                <a:spcPts val="3569"/>
              </a:lnSpc>
            </a:pPr>
            <a:r>
              <a:rPr lang="en-US" sz="2100" u="none">
                <a:solidFill>
                  <a:srgbClr val="0F4662"/>
                </a:solidFill>
                <a:latin typeface="Quicksand"/>
                <a:ea typeface="Quicksand"/>
                <a:cs typeface="Quicksand"/>
                <a:sym typeface="Quicksand"/>
              </a:rPr>
              <a:t>2. Positional</a:t>
            </a:r>
            <a:r>
              <a:rPr lang="en-US" sz="2100">
                <a:solidFill>
                  <a:srgbClr val="0F4662"/>
                </a:solidFill>
                <a:latin typeface="Quicksand"/>
                <a:ea typeface="Quicksand"/>
                <a:cs typeface="Quicksand"/>
                <a:sym typeface="Quicksand"/>
              </a:rPr>
              <a:t> En</a:t>
            </a:r>
            <a:r>
              <a:rPr lang="en-US" sz="2100" u="none">
                <a:solidFill>
                  <a:srgbClr val="0F4662"/>
                </a:solidFill>
                <a:latin typeface="Quicksand"/>
                <a:ea typeface="Quicksand"/>
                <a:cs typeface="Quicksand"/>
                <a:sym typeface="Quicksand"/>
              </a:rPr>
              <a:t>co</a:t>
            </a:r>
            <a:r>
              <a:rPr lang="en-US" sz="2100">
                <a:solidFill>
                  <a:srgbClr val="0F4662"/>
                </a:solidFill>
                <a:latin typeface="Quicksand"/>
                <a:ea typeface="Quicksand"/>
                <a:cs typeface="Quicksand"/>
                <a:sym typeface="Quicksand"/>
              </a:rPr>
              <a:t>ding Vector: A separate positional encoding vector is created for </a:t>
            </a:r>
            <a:r>
              <a:rPr lang="en-US" sz="2100" u="none">
                <a:solidFill>
                  <a:srgbClr val="0F4662"/>
                </a:solidFill>
                <a:latin typeface="Quicksand"/>
                <a:ea typeface="Quicksand"/>
                <a:cs typeface="Quicksand"/>
                <a:sym typeface="Quicksand"/>
              </a:rPr>
              <a:t>each</a:t>
            </a:r>
            <a:r>
              <a:rPr lang="en-US" sz="2100">
                <a:solidFill>
                  <a:srgbClr val="0F4662"/>
                </a:solidFill>
                <a:latin typeface="Quicksand"/>
                <a:ea typeface="Quicksand"/>
                <a:cs typeface="Quicksand"/>
                <a:sym typeface="Quicksand"/>
              </a:rPr>
              <a:t> position in the sequence. </a:t>
            </a:r>
          </a:p>
          <a:p>
            <a:pPr algn="l">
              <a:lnSpc>
                <a:spcPts val="3569"/>
              </a:lnSpc>
            </a:pPr>
            <a:r>
              <a:rPr lang="en-US" sz="2100">
                <a:solidFill>
                  <a:srgbClr val="0F4662"/>
                </a:solidFill>
                <a:latin typeface="Quicksand"/>
                <a:ea typeface="Quicksand"/>
                <a:cs typeface="Quicksand"/>
                <a:sym typeface="Quicksand"/>
              </a:rPr>
              <a:t>3. A</a:t>
            </a:r>
            <a:r>
              <a:rPr lang="en-US" sz="2100">
                <a:solidFill>
                  <a:srgbClr val="0F4662"/>
                </a:solidFill>
                <a:latin typeface="Quicksand"/>
                <a:ea typeface="Quicksand"/>
                <a:cs typeface="Quicksand"/>
                <a:sym typeface="Quicksand"/>
              </a:rPr>
              <a:t>d</a:t>
            </a:r>
            <a:r>
              <a:rPr lang="en-US" sz="2100">
                <a:solidFill>
                  <a:srgbClr val="0F4662"/>
                </a:solidFill>
                <a:latin typeface="Quicksand"/>
                <a:ea typeface="Quicksand"/>
                <a:cs typeface="Quicksand"/>
                <a:sym typeface="Quicksand"/>
              </a:rPr>
              <a:t>dition: The positional encoding vector is added to the corresponding element's embedding vector. This combined vector now contains both semantic (word meaning) and positional information. </a:t>
            </a:r>
          </a:p>
          <a:p>
            <a:pPr algn="l">
              <a:lnSpc>
                <a:spcPts val="3569"/>
              </a:lnSpc>
            </a:pPr>
            <a:r>
              <a:rPr lang="en-US" sz="2100" b="true">
                <a:solidFill>
                  <a:srgbClr val="0F4662"/>
                </a:solidFill>
                <a:latin typeface="Quicksand Bold"/>
                <a:ea typeface="Quicksand Bold"/>
                <a:cs typeface="Quicksand Bold"/>
                <a:sym typeface="Quicksand Bold"/>
              </a:rPr>
              <a:t>Common techniques:</a:t>
            </a:r>
          </a:p>
          <a:p>
            <a:pPr algn="l" marL="453390" indent="-226695" lvl="1">
              <a:lnSpc>
                <a:spcPts val="3569"/>
              </a:lnSpc>
              <a:buFont typeface="Arial"/>
              <a:buChar char="•"/>
            </a:pPr>
            <a:r>
              <a:rPr lang="en-US" b="true" sz="2100" u="sng">
                <a:solidFill>
                  <a:srgbClr val="0F4662"/>
                </a:solidFill>
                <a:latin typeface="Quicksand Medium"/>
                <a:ea typeface="Quicksand Medium"/>
                <a:cs typeface="Quicksand Medium"/>
                <a:sym typeface="Quicksand Medium"/>
              </a:rPr>
              <a:t>Sinusoidal Functions:</a:t>
            </a:r>
            <a:r>
              <a:rPr lang="en-US" b="true" sz="2100">
                <a:solidFill>
                  <a:srgbClr val="0F4662"/>
                </a:solidFill>
                <a:latin typeface="Quicksand Medium"/>
                <a:ea typeface="Quicksand Medium"/>
                <a:cs typeface="Quicksand Medium"/>
                <a:sym typeface="Quicksand Medium"/>
              </a:rPr>
              <a:t> </a:t>
            </a:r>
            <a:r>
              <a:rPr lang="en-US" sz="2100">
                <a:solidFill>
                  <a:srgbClr val="0F4662"/>
                </a:solidFill>
                <a:latin typeface="Quicksand"/>
                <a:ea typeface="Quicksand"/>
                <a:cs typeface="Quicksand"/>
                <a:sym typeface="Quicksand"/>
              </a:rPr>
              <a:t>The most common approach uses sine and cosine functions with different frequencies to generate unique positional encodings for each position. </a:t>
            </a:r>
          </a:p>
          <a:p>
            <a:pPr algn="l" marL="453390" indent="-226695" lvl="1">
              <a:lnSpc>
                <a:spcPts val="3569"/>
              </a:lnSpc>
              <a:buFont typeface="Arial"/>
              <a:buChar char="•"/>
            </a:pPr>
            <a:r>
              <a:rPr lang="en-US" b="true" sz="2100" u="sng">
                <a:solidFill>
                  <a:srgbClr val="0F4662"/>
                </a:solidFill>
                <a:latin typeface="Quicksand Medium"/>
                <a:ea typeface="Quicksand Medium"/>
                <a:cs typeface="Quicksand Medium"/>
                <a:sym typeface="Quicksand Medium"/>
              </a:rPr>
              <a:t>Learnable Positional Embeddings:</a:t>
            </a:r>
            <a:r>
              <a:rPr lang="en-US" b="true" sz="2100">
                <a:solidFill>
                  <a:srgbClr val="0F4662"/>
                </a:solidFill>
                <a:latin typeface="Quicksand Medium"/>
                <a:ea typeface="Quicksand Medium"/>
                <a:cs typeface="Quicksand Medium"/>
                <a:sym typeface="Quicksand Medium"/>
              </a:rPr>
              <a:t> </a:t>
            </a:r>
            <a:r>
              <a:rPr lang="en-US" sz="2100">
                <a:solidFill>
                  <a:srgbClr val="0F4662"/>
                </a:solidFill>
                <a:latin typeface="Quicksand"/>
                <a:ea typeface="Quicksand"/>
                <a:cs typeface="Quicksand"/>
                <a:sym typeface="Quicksand"/>
              </a:rPr>
              <a:t>Another method involves creating a lookup table of embeddings, where each position has a learned vector.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6201802" y="23775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306824" y="3126828"/>
            <a:ext cx="8981176" cy="6331729"/>
          </a:xfrm>
          <a:custGeom>
            <a:avLst/>
            <a:gdLst/>
            <a:ahLst/>
            <a:cxnLst/>
            <a:rect r="r" b="b" t="t" l="l"/>
            <a:pathLst>
              <a:path h="6331729" w="8981176">
                <a:moveTo>
                  <a:pt x="0" y="0"/>
                </a:moveTo>
                <a:lnTo>
                  <a:pt x="8981176" y="0"/>
                </a:lnTo>
                <a:lnTo>
                  <a:pt x="8981176" y="6331729"/>
                </a:lnTo>
                <a:lnTo>
                  <a:pt x="0" y="6331729"/>
                </a:lnTo>
                <a:lnTo>
                  <a:pt x="0" y="0"/>
                </a:lnTo>
                <a:close/>
              </a:path>
            </a:pathLst>
          </a:custGeom>
          <a:blipFill>
            <a:blip r:embed="rId4"/>
            <a:stretch>
              <a:fillRect l="0" t="0" r="0" b="0"/>
            </a:stretch>
          </a:blipFill>
        </p:spPr>
      </p:sp>
      <p:sp>
        <p:nvSpPr>
          <p:cNvPr name="TextBox 4" id="4"/>
          <p:cNvSpPr txBox="true"/>
          <p:nvPr/>
        </p:nvSpPr>
        <p:spPr>
          <a:xfrm rot="0">
            <a:off x="303871" y="142509"/>
            <a:ext cx="15716010" cy="870584"/>
          </a:xfrm>
          <a:prstGeom prst="rect">
            <a:avLst/>
          </a:prstGeom>
        </p:spPr>
        <p:txBody>
          <a:bodyPr anchor="t" rtlCol="false" tIns="0" lIns="0" bIns="0" rIns="0">
            <a:spAutoFit/>
          </a:bodyPr>
          <a:lstStyle/>
          <a:p>
            <a:pPr algn="l">
              <a:lnSpc>
                <a:spcPts val="7140"/>
              </a:lnSpc>
              <a:spcBef>
                <a:spcPct val="0"/>
              </a:spcBef>
            </a:pPr>
            <a:r>
              <a:rPr lang="en-US" b="true" sz="5100" i="true">
                <a:solidFill>
                  <a:srgbClr val="0F4662"/>
                </a:solidFill>
                <a:latin typeface="Cormorant Garamond Bold Italics"/>
                <a:ea typeface="Cormorant Garamond Bold Italics"/>
                <a:cs typeface="Cormorant Garamond Bold Italics"/>
                <a:sym typeface="Cormorant Garamond Bold Italics"/>
              </a:rPr>
              <a:t>BERT (Bidirectional Encoder Representations from Transformers)</a:t>
            </a:r>
          </a:p>
        </p:txBody>
      </p:sp>
      <p:sp>
        <p:nvSpPr>
          <p:cNvPr name="TextBox 5" id="5"/>
          <p:cNvSpPr txBox="true"/>
          <p:nvPr/>
        </p:nvSpPr>
        <p:spPr>
          <a:xfrm rot="0">
            <a:off x="243041" y="957241"/>
            <a:ext cx="17514348" cy="1692275"/>
          </a:xfrm>
          <a:prstGeom prst="rect">
            <a:avLst/>
          </a:prstGeom>
        </p:spPr>
        <p:txBody>
          <a:bodyPr anchor="t" rtlCol="false" tIns="0" lIns="0" bIns="0" rIns="0">
            <a:spAutoFit/>
          </a:bodyPr>
          <a:lstStyle/>
          <a:p>
            <a:pPr algn="l" marL="0" indent="0" lvl="0">
              <a:lnSpc>
                <a:spcPts val="3400"/>
              </a:lnSpc>
            </a:pPr>
            <a:r>
              <a:rPr lang="en-US" sz="2000">
                <a:solidFill>
                  <a:srgbClr val="0F4662"/>
                </a:solidFill>
                <a:latin typeface="Quicksand"/>
                <a:ea typeface="Quicksand"/>
                <a:cs typeface="Quicksand"/>
                <a:sym typeface="Quicksand"/>
              </a:rPr>
              <a:t>It leverages a transformer-based neural network to understand and </a:t>
            </a:r>
            <a:r>
              <a:rPr lang="en-US" sz="2000" u="sng">
                <a:solidFill>
                  <a:srgbClr val="0F4662"/>
                </a:solidFill>
                <a:latin typeface="Quicksand"/>
                <a:ea typeface="Quicksand"/>
                <a:cs typeface="Quicksand"/>
                <a:sym typeface="Quicksand"/>
              </a:rPr>
              <a:t>generate human-like language</a:t>
            </a:r>
            <a:r>
              <a:rPr lang="en-US" sz="2000">
                <a:solidFill>
                  <a:srgbClr val="0F4662"/>
                </a:solidFill>
                <a:latin typeface="Quicksand"/>
                <a:ea typeface="Quicksand"/>
                <a:cs typeface="Quicksand"/>
                <a:sym typeface="Quicksand"/>
              </a:rPr>
              <a:t>. BERT employs an encoder-only arch</a:t>
            </a:r>
            <a:r>
              <a:rPr lang="en-US" sz="2000">
                <a:solidFill>
                  <a:srgbClr val="0F4662"/>
                </a:solidFill>
                <a:latin typeface="Quicksand"/>
                <a:ea typeface="Quicksand"/>
                <a:cs typeface="Quicksand"/>
                <a:sym typeface="Quicksand"/>
              </a:rPr>
              <a:t>it</a:t>
            </a:r>
            <a:r>
              <a:rPr lang="en-US" sz="2000">
                <a:solidFill>
                  <a:srgbClr val="0F4662"/>
                </a:solidFill>
                <a:latin typeface="Quicksand"/>
                <a:ea typeface="Quicksand"/>
                <a:cs typeface="Quicksand"/>
                <a:sym typeface="Quicksand"/>
              </a:rPr>
              <a:t>ecture. </a:t>
            </a:r>
            <a:r>
              <a:rPr lang="en-US" sz="2000" strike="noStrike">
                <a:solidFill>
                  <a:srgbClr val="0F4662"/>
                </a:solidFill>
                <a:latin typeface="Quicksand"/>
                <a:ea typeface="Quicksand"/>
                <a:cs typeface="Quicksand"/>
                <a:sym typeface="Quicksand"/>
              </a:rPr>
              <a:t>The decision to use an encoder-only architecture in BERT suggests a primary emphasis on understanding input sequences rather than generating output sequences. BERT uses a bi-directional approach considering both the left and right context of words in a sentence, instead of analyzing the text sequentially, BERT looks at all the words in a sentence simultaneously.</a:t>
            </a:r>
          </a:p>
        </p:txBody>
      </p:sp>
      <p:sp>
        <p:nvSpPr>
          <p:cNvPr name="TextBox 6" id="6"/>
          <p:cNvSpPr txBox="true"/>
          <p:nvPr/>
        </p:nvSpPr>
        <p:spPr>
          <a:xfrm rot="0">
            <a:off x="243041" y="2592366"/>
            <a:ext cx="9063783" cy="7264400"/>
          </a:xfrm>
          <a:prstGeom prst="rect">
            <a:avLst/>
          </a:prstGeom>
        </p:spPr>
        <p:txBody>
          <a:bodyPr anchor="t" rtlCol="false" tIns="0" lIns="0" bIns="0" rIns="0">
            <a:spAutoFit/>
          </a:bodyPr>
          <a:lstStyle/>
          <a:p>
            <a:pPr algn="l">
              <a:lnSpc>
                <a:spcPts val="3400"/>
              </a:lnSpc>
            </a:pPr>
            <a:r>
              <a:rPr lang="en-US" sz="2000" b="true">
                <a:solidFill>
                  <a:srgbClr val="0F4662"/>
                </a:solidFill>
                <a:latin typeface="Quicksand Bold"/>
                <a:ea typeface="Quicksand Bold"/>
                <a:cs typeface="Quicksand Bold"/>
                <a:sym typeface="Quicksand Bold"/>
              </a:rPr>
              <a:t>How BERT work?</a:t>
            </a:r>
          </a:p>
          <a:p>
            <a:pPr algn="l">
              <a:lnSpc>
                <a:spcPts val="3400"/>
              </a:lnSpc>
            </a:pPr>
            <a:r>
              <a:rPr lang="en-US" sz="2000">
                <a:solidFill>
                  <a:srgbClr val="0F4662"/>
                </a:solidFill>
                <a:latin typeface="Quicksand"/>
                <a:ea typeface="Quicksand"/>
                <a:cs typeface="Quicksand"/>
                <a:sym typeface="Quicksand"/>
              </a:rPr>
              <a:t>BERT is designed to generate a language model so, only the encoder mechanism is used. Sequence of tokens are fed to the Tran</a:t>
            </a:r>
            <a:r>
              <a:rPr lang="en-US" sz="2000" u="none">
                <a:solidFill>
                  <a:srgbClr val="0F4662"/>
                </a:solidFill>
                <a:latin typeface="Quicksand"/>
                <a:ea typeface="Quicksand"/>
                <a:cs typeface="Quicksand"/>
                <a:sym typeface="Quicksand"/>
              </a:rPr>
              <a:t>sformer</a:t>
            </a:r>
            <a:r>
              <a:rPr lang="en-US" sz="2000">
                <a:solidFill>
                  <a:srgbClr val="0F4662"/>
                </a:solidFill>
                <a:latin typeface="Quicksand"/>
                <a:ea typeface="Quicksand"/>
                <a:cs typeface="Quicksand"/>
                <a:sym typeface="Quicksand"/>
              </a:rPr>
              <a:t> en</a:t>
            </a:r>
            <a:r>
              <a:rPr lang="en-US" sz="2000" u="none">
                <a:solidFill>
                  <a:srgbClr val="0F4662"/>
                </a:solidFill>
                <a:latin typeface="Quicksand"/>
                <a:ea typeface="Quicksand"/>
                <a:cs typeface="Quicksand"/>
                <a:sym typeface="Quicksand"/>
              </a:rPr>
              <a:t>co</a:t>
            </a:r>
            <a:r>
              <a:rPr lang="en-US" sz="2000">
                <a:solidFill>
                  <a:srgbClr val="0F4662"/>
                </a:solidFill>
                <a:latin typeface="Quicksand"/>
                <a:ea typeface="Quicksand"/>
                <a:cs typeface="Quicksand"/>
                <a:sym typeface="Quicksand"/>
              </a:rPr>
              <a:t>der. These tokens are first embedded into vectors and t</a:t>
            </a:r>
            <a:r>
              <a:rPr lang="en-US" sz="2000" u="none">
                <a:solidFill>
                  <a:srgbClr val="0F4662"/>
                </a:solidFill>
                <a:latin typeface="Quicksand"/>
                <a:ea typeface="Quicksand"/>
                <a:cs typeface="Quicksand"/>
                <a:sym typeface="Quicksand"/>
              </a:rPr>
              <a:t>hen</a:t>
            </a:r>
            <a:r>
              <a:rPr lang="en-US" sz="2000">
                <a:solidFill>
                  <a:srgbClr val="0F4662"/>
                </a:solidFill>
                <a:latin typeface="Quicksand"/>
                <a:ea typeface="Quicksand"/>
                <a:cs typeface="Quicksand"/>
                <a:sym typeface="Quicksand"/>
              </a:rPr>
              <a:t> processed in the neural network. The output is a sequence of vectors, each corresponding to an input token, providing contextualized representations.</a:t>
            </a:r>
          </a:p>
          <a:p>
            <a:pPr algn="l">
              <a:lnSpc>
                <a:spcPts val="3400"/>
              </a:lnSpc>
            </a:pPr>
            <a:r>
              <a:rPr lang="en-US" sz="2000">
                <a:solidFill>
                  <a:srgbClr val="0F4662"/>
                </a:solidFill>
                <a:latin typeface="Quicksand"/>
                <a:ea typeface="Quicksand"/>
                <a:cs typeface="Quicksand"/>
                <a:sym typeface="Quicksand"/>
              </a:rPr>
              <a:t>When training language models, defining a pre</a:t>
            </a:r>
            <a:r>
              <a:rPr lang="en-US" sz="2000" u="none">
                <a:solidFill>
                  <a:srgbClr val="0F4662"/>
                </a:solidFill>
                <a:latin typeface="Quicksand"/>
                <a:ea typeface="Quicksand"/>
                <a:cs typeface="Quicksand"/>
                <a:sym typeface="Quicksand"/>
              </a:rPr>
              <a:t>d</a:t>
            </a:r>
            <a:r>
              <a:rPr lang="en-US" sz="2000">
                <a:solidFill>
                  <a:srgbClr val="0F4662"/>
                </a:solidFill>
                <a:latin typeface="Quicksand"/>
                <a:ea typeface="Quicksand"/>
                <a:cs typeface="Quicksand"/>
                <a:sym typeface="Quicksand"/>
              </a:rPr>
              <a:t>i</a:t>
            </a:r>
            <a:r>
              <a:rPr lang="en-US" sz="2000" u="none">
                <a:solidFill>
                  <a:srgbClr val="0F4662"/>
                </a:solidFill>
                <a:latin typeface="Quicksand"/>
                <a:ea typeface="Quicksand"/>
                <a:cs typeface="Quicksand"/>
                <a:sym typeface="Quicksand"/>
              </a:rPr>
              <a:t>ction</a:t>
            </a:r>
            <a:r>
              <a:rPr lang="en-US" sz="2000">
                <a:solidFill>
                  <a:srgbClr val="0F4662"/>
                </a:solidFill>
                <a:latin typeface="Quicksand"/>
                <a:ea typeface="Quicksand"/>
                <a:cs typeface="Quicksand"/>
                <a:sym typeface="Quicksand"/>
              </a:rPr>
              <a:t> goal is a challenge. Many models predict the next word in a s</a:t>
            </a:r>
            <a:r>
              <a:rPr lang="en-US" sz="2000" u="none">
                <a:solidFill>
                  <a:srgbClr val="0F4662"/>
                </a:solidFill>
                <a:latin typeface="Quicksand"/>
                <a:ea typeface="Quicksand"/>
                <a:cs typeface="Quicksand"/>
                <a:sym typeface="Quicksand"/>
              </a:rPr>
              <a:t>e</a:t>
            </a:r>
            <a:r>
              <a:rPr lang="en-US" sz="2000">
                <a:solidFill>
                  <a:srgbClr val="0F4662"/>
                </a:solidFill>
                <a:latin typeface="Quicksand"/>
                <a:ea typeface="Quicksand"/>
                <a:cs typeface="Quicksand"/>
                <a:sym typeface="Quicksand"/>
              </a:rPr>
              <a:t>que</a:t>
            </a:r>
            <a:r>
              <a:rPr lang="en-US" sz="2000" u="none">
                <a:solidFill>
                  <a:srgbClr val="0F4662"/>
                </a:solidFill>
                <a:latin typeface="Quicksand"/>
                <a:ea typeface="Quicksand"/>
                <a:cs typeface="Quicksand"/>
                <a:sym typeface="Quicksand"/>
              </a:rPr>
              <a:t>n</a:t>
            </a:r>
            <a:r>
              <a:rPr lang="en-US" sz="2000">
                <a:solidFill>
                  <a:srgbClr val="0F4662"/>
                </a:solidFill>
                <a:latin typeface="Quicksand"/>
                <a:ea typeface="Quicksand"/>
                <a:cs typeface="Quicksand"/>
                <a:sym typeface="Quicksand"/>
              </a:rPr>
              <a:t>c</a:t>
            </a:r>
            <a:r>
              <a:rPr lang="en-US" sz="2000" u="none">
                <a:solidFill>
                  <a:srgbClr val="0F4662"/>
                </a:solidFill>
                <a:latin typeface="Quicksand"/>
                <a:ea typeface="Quicksand"/>
                <a:cs typeface="Quicksand"/>
                <a:sym typeface="Quicksand"/>
              </a:rPr>
              <a:t>e</a:t>
            </a:r>
            <a:r>
              <a:rPr lang="en-US" sz="2000">
                <a:solidFill>
                  <a:srgbClr val="0F4662"/>
                </a:solidFill>
                <a:latin typeface="Quicksand"/>
                <a:ea typeface="Quicksand"/>
                <a:cs typeface="Quicksand"/>
                <a:sym typeface="Quicksand"/>
              </a:rPr>
              <a:t>,</a:t>
            </a:r>
            <a:r>
              <a:rPr lang="en-US" sz="2000" u="none">
                <a:solidFill>
                  <a:srgbClr val="0F4662"/>
                </a:solidFill>
                <a:latin typeface="Quicksand"/>
                <a:ea typeface="Quicksand"/>
                <a:cs typeface="Quicksand"/>
                <a:sym typeface="Quicksand"/>
              </a:rPr>
              <a:t> </a:t>
            </a:r>
            <a:r>
              <a:rPr lang="en-US" sz="2000">
                <a:solidFill>
                  <a:srgbClr val="0F4662"/>
                </a:solidFill>
                <a:latin typeface="Quicksand"/>
                <a:ea typeface="Quicksand"/>
                <a:cs typeface="Quicksand"/>
                <a:sym typeface="Quicksand"/>
              </a:rPr>
              <a:t>wh</a:t>
            </a:r>
            <a:r>
              <a:rPr lang="en-US" sz="2000" u="none">
                <a:solidFill>
                  <a:srgbClr val="0F4662"/>
                </a:solidFill>
                <a:latin typeface="Quicksand"/>
                <a:ea typeface="Quicksand"/>
                <a:cs typeface="Quicksand"/>
                <a:sym typeface="Quicksand"/>
              </a:rPr>
              <a:t>i</a:t>
            </a:r>
            <a:r>
              <a:rPr lang="en-US" sz="2000">
                <a:solidFill>
                  <a:srgbClr val="0F4662"/>
                </a:solidFill>
                <a:latin typeface="Quicksand"/>
                <a:ea typeface="Quicksand"/>
                <a:cs typeface="Quicksand"/>
                <a:sym typeface="Quicksand"/>
              </a:rPr>
              <a:t>ch</a:t>
            </a:r>
            <a:r>
              <a:rPr lang="en-US" sz="2000" u="none">
                <a:solidFill>
                  <a:srgbClr val="0F4662"/>
                </a:solidFill>
                <a:latin typeface="Quicksand"/>
                <a:ea typeface="Quicksand"/>
                <a:cs typeface="Quicksand"/>
                <a:sym typeface="Quicksand"/>
              </a:rPr>
              <a:t> is</a:t>
            </a:r>
            <a:r>
              <a:rPr lang="en-US" sz="2000">
                <a:solidFill>
                  <a:srgbClr val="0F4662"/>
                </a:solidFill>
                <a:latin typeface="Quicksand"/>
                <a:ea typeface="Quicksand"/>
                <a:cs typeface="Quicksand"/>
                <a:sym typeface="Quicksand"/>
              </a:rPr>
              <a:t> a directional approach and may limit context learning.</a:t>
            </a:r>
          </a:p>
          <a:p>
            <a:pPr algn="l">
              <a:lnSpc>
                <a:spcPts val="3400"/>
              </a:lnSpc>
            </a:pPr>
            <a:r>
              <a:rPr lang="en-US" sz="2000" strike="noStrike">
                <a:solidFill>
                  <a:srgbClr val="0F4662"/>
                </a:solidFill>
                <a:latin typeface="Quicksand"/>
                <a:ea typeface="Quicksand"/>
                <a:cs typeface="Quicksand"/>
                <a:sym typeface="Quicksand"/>
              </a:rPr>
              <a:t>BERT addresses this challenge with two innovative training strategies:</a:t>
            </a:r>
          </a:p>
          <a:p>
            <a:pPr algn="l" marL="431801" indent="-215900" lvl="1">
              <a:lnSpc>
                <a:spcPts val="3400"/>
              </a:lnSpc>
              <a:buAutoNum type="arabicPeriod" startAt="1"/>
            </a:pPr>
            <a:r>
              <a:rPr lang="en-US" sz="2000" strike="noStrike" u="sng">
                <a:solidFill>
                  <a:srgbClr val="0F4662"/>
                </a:solidFill>
                <a:latin typeface="Quicksand"/>
                <a:ea typeface="Quicksand"/>
                <a:cs typeface="Quicksand"/>
                <a:sym typeface="Quicksand"/>
              </a:rPr>
              <a:t>Masked Language Model (MLM):</a:t>
            </a:r>
            <a:r>
              <a:rPr lang="en-US" sz="2000" strike="noStrike">
                <a:solidFill>
                  <a:srgbClr val="0F4662"/>
                </a:solidFill>
                <a:latin typeface="Quicksand"/>
                <a:ea typeface="Quicksand"/>
                <a:cs typeface="Quicksand"/>
                <a:sym typeface="Quicksand"/>
              </a:rPr>
              <a:t> portion of words in each input sequence is masked and the model is trained to predict the original values of these masked words based on the context provided by the surrounding words</a:t>
            </a:r>
          </a:p>
          <a:p>
            <a:pPr algn="l" marL="431801" indent="-215900" lvl="1">
              <a:lnSpc>
                <a:spcPts val="3400"/>
              </a:lnSpc>
              <a:buAutoNum type="arabicPeriod" startAt="1"/>
            </a:pPr>
            <a:r>
              <a:rPr lang="en-US" sz="2000" strike="noStrike" u="sng">
                <a:solidFill>
                  <a:srgbClr val="0F4662"/>
                </a:solidFill>
                <a:latin typeface="Quicksand"/>
                <a:ea typeface="Quicksand"/>
                <a:cs typeface="Quicksand"/>
                <a:sym typeface="Quicksand"/>
              </a:rPr>
              <a:t>Next Sentence Prediction (NSP)</a:t>
            </a:r>
            <a:r>
              <a:rPr lang="en-US" sz="2000" strike="noStrike">
                <a:solidFill>
                  <a:srgbClr val="0F4662"/>
                </a:solidFill>
                <a:latin typeface="Quicksand"/>
                <a:ea typeface="Quicksand"/>
                <a:cs typeface="Quicksand"/>
                <a:sym typeface="Quicksand"/>
              </a:rPr>
              <a:t>: transforming the output of the [CLS] token into a 2×1 shaped vector using a classification layer, and then calculating the probability of whether the second sentence follows the first using SoftMax</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6201802" y="23775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50401" y="3078141"/>
            <a:ext cx="5323838" cy="7037458"/>
          </a:xfrm>
          <a:custGeom>
            <a:avLst/>
            <a:gdLst/>
            <a:ahLst/>
            <a:cxnLst/>
            <a:rect r="r" b="b" t="t" l="l"/>
            <a:pathLst>
              <a:path h="7037458" w="5323838">
                <a:moveTo>
                  <a:pt x="0" y="0"/>
                </a:moveTo>
                <a:lnTo>
                  <a:pt x="5323838" y="0"/>
                </a:lnTo>
                <a:lnTo>
                  <a:pt x="5323838" y="7037457"/>
                </a:lnTo>
                <a:lnTo>
                  <a:pt x="0" y="7037457"/>
                </a:lnTo>
                <a:lnTo>
                  <a:pt x="0" y="0"/>
                </a:lnTo>
                <a:close/>
              </a:path>
            </a:pathLst>
          </a:custGeom>
          <a:blipFill>
            <a:blip r:embed="rId4"/>
            <a:stretch>
              <a:fillRect l="-33023" t="0" r="-32211" b="0"/>
            </a:stretch>
          </a:blipFill>
        </p:spPr>
      </p:sp>
      <p:sp>
        <p:nvSpPr>
          <p:cNvPr name="TextBox 4" id="4"/>
          <p:cNvSpPr txBox="true"/>
          <p:nvPr/>
        </p:nvSpPr>
        <p:spPr>
          <a:xfrm rot="0">
            <a:off x="303871" y="142509"/>
            <a:ext cx="15716010" cy="870584"/>
          </a:xfrm>
          <a:prstGeom prst="rect">
            <a:avLst/>
          </a:prstGeom>
        </p:spPr>
        <p:txBody>
          <a:bodyPr anchor="t" rtlCol="false" tIns="0" lIns="0" bIns="0" rIns="0">
            <a:spAutoFit/>
          </a:bodyPr>
          <a:lstStyle/>
          <a:p>
            <a:pPr algn="l">
              <a:lnSpc>
                <a:spcPts val="7140"/>
              </a:lnSpc>
              <a:spcBef>
                <a:spcPct val="0"/>
              </a:spcBef>
            </a:pPr>
            <a:r>
              <a:rPr lang="en-US" b="true" sz="5100" i="true">
                <a:solidFill>
                  <a:srgbClr val="0F4662"/>
                </a:solidFill>
                <a:latin typeface="Cormorant Garamond Bold Italics"/>
                <a:ea typeface="Cormorant Garamond Bold Italics"/>
                <a:cs typeface="Cormorant Garamond Bold Italics"/>
                <a:sym typeface="Cormorant Garamond Bold Italics"/>
              </a:rPr>
              <a:t>Generative Pre-trained Transformer (GPT)</a:t>
            </a:r>
          </a:p>
        </p:txBody>
      </p:sp>
      <p:sp>
        <p:nvSpPr>
          <p:cNvPr name="TextBox 5" id="5"/>
          <p:cNvSpPr txBox="true"/>
          <p:nvPr/>
        </p:nvSpPr>
        <p:spPr>
          <a:xfrm rot="0">
            <a:off x="243041" y="957241"/>
            <a:ext cx="17514348" cy="2120900"/>
          </a:xfrm>
          <a:prstGeom prst="rect">
            <a:avLst/>
          </a:prstGeom>
        </p:spPr>
        <p:txBody>
          <a:bodyPr anchor="t" rtlCol="false" tIns="0" lIns="0" bIns="0" rIns="0">
            <a:spAutoFit/>
          </a:bodyPr>
          <a:lstStyle/>
          <a:p>
            <a:pPr algn="l" marL="0" indent="0" lvl="0">
              <a:lnSpc>
                <a:spcPts val="3400"/>
              </a:lnSpc>
            </a:pPr>
            <a:r>
              <a:rPr lang="en-US" sz="2000">
                <a:solidFill>
                  <a:srgbClr val="0F4662"/>
                </a:solidFill>
                <a:latin typeface="Quicksand"/>
                <a:ea typeface="Quicksand"/>
                <a:cs typeface="Quicksand"/>
                <a:sym typeface="Quicksand"/>
              </a:rPr>
              <a:t>It is a model, developed by Open AI to understand and generate human-like text. GPT has revolutionized how machines interact with human language making more meaningful </a:t>
            </a:r>
            <a:r>
              <a:rPr lang="en-US" sz="2000" u="sng">
                <a:solidFill>
                  <a:srgbClr val="0F4662"/>
                </a:solidFill>
                <a:latin typeface="Quicksand"/>
                <a:ea typeface="Quicksand"/>
                <a:cs typeface="Quicksand"/>
                <a:sym typeface="Quicksand"/>
              </a:rPr>
              <a:t>communication possible between humans and computers</a:t>
            </a:r>
            <a:r>
              <a:rPr lang="en-US" sz="2000">
                <a:solidFill>
                  <a:srgbClr val="0F4662"/>
                </a:solidFill>
                <a:latin typeface="Quicksand"/>
                <a:ea typeface="Quicksand"/>
                <a:cs typeface="Quicksand"/>
                <a:sym typeface="Quicksand"/>
              </a:rPr>
              <a:t>. GPT is based on the </a:t>
            </a:r>
            <a:r>
              <a:rPr lang="en-US" sz="2000" u="sng">
                <a:solidFill>
                  <a:srgbClr val="0F4662"/>
                </a:solidFill>
                <a:latin typeface="Quicksand"/>
                <a:ea typeface="Quicksand"/>
                <a:cs typeface="Quicksand"/>
                <a:sym typeface="Quicksand"/>
                <a:hlinkClick r:id="rId5" tooltip="https://www.geeksforgeeks.org/machine-learning/getting-started-with-transformers/"/>
              </a:rPr>
              <a:t>transformer</a:t>
            </a:r>
            <a:r>
              <a:rPr lang="en-US" sz="2000">
                <a:solidFill>
                  <a:srgbClr val="0F4662"/>
                </a:solidFill>
                <a:latin typeface="Quicksand"/>
                <a:ea typeface="Quicksand"/>
                <a:cs typeface="Quicksand"/>
                <a:sym typeface="Quicksand"/>
              </a:rPr>
              <a:t> architecture and the core idea behind it is the use of</a:t>
            </a:r>
            <a:r>
              <a:rPr lang="en-US" sz="2000" u="sng">
                <a:solidFill>
                  <a:srgbClr val="0F4662"/>
                </a:solidFill>
                <a:latin typeface="Quicksand"/>
                <a:ea typeface="Quicksand"/>
                <a:cs typeface="Quicksand"/>
                <a:sym typeface="Quicksand"/>
                <a:hlinkClick r:id="rId6" tooltip="https://www.geeksforgeeks.org/self-attention-in-nlp/"/>
              </a:rPr>
              <a:t> self-attention mechanisms</a:t>
            </a:r>
            <a:r>
              <a:rPr lang="en-US" sz="2000">
                <a:solidFill>
                  <a:srgbClr val="0F4662"/>
                </a:solidFill>
                <a:latin typeface="Quicksand"/>
                <a:ea typeface="Quicksand"/>
                <a:cs typeface="Quicksand"/>
                <a:sym typeface="Quicksand"/>
              </a:rPr>
              <a:t> that processes words in relation to all other words in a sentence whereas the traditional methods that process words in sequential order. This allows the model to weigh the importance of each word no matter its position in the sentence, leading to a more nuanced understanding of language. As a generative model, GPT can produce new content.</a:t>
            </a:r>
          </a:p>
        </p:txBody>
      </p:sp>
      <p:sp>
        <p:nvSpPr>
          <p:cNvPr name="TextBox 6" id="6"/>
          <p:cNvSpPr txBox="true"/>
          <p:nvPr/>
        </p:nvSpPr>
        <p:spPr>
          <a:xfrm rot="0">
            <a:off x="243041" y="3614673"/>
            <a:ext cx="12446531" cy="6238875"/>
          </a:xfrm>
          <a:prstGeom prst="rect">
            <a:avLst/>
          </a:prstGeom>
        </p:spPr>
        <p:txBody>
          <a:bodyPr anchor="t" rtlCol="false" tIns="0" lIns="0" bIns="0" rIns="0">
            <a:spAutoFit/>
          </a:bodyPr>
          <a:lstStyle/>
          <a:p>
            <a:pPr algn="l">
              <a:lnSpc>
                <a:spcPts val="3569"/>
              </a:lnSpc>
            </a:pPr>
            <a:r>
              <a:rPr lang="en-US" sz="2100" b="true">
                <a:solidFill>
                  <a:srgbClr val="0F4662"/>
                </a:solidFill>
                <a:latin typeface="Quicksand Bold"/>
                <a:ea typeface="Quicksand Bold"/>
                <a:cs typeface="Quicksand Bold"/>
                <a:sym typeface="Quicksand Bold"/>
              </a:rPr>
              <a:t>Architecture of GPT</a:t>
            </a:r>
          </a:p>
          <a:p>
            <a:pPr algn="l">
              <a:lnSpc>
                <a:spcPts val="3569"/>
              </a:lnSpc>
            </a:pPr>
            <a:r>
              <a:rPr lang="en-US" sz="2100">
                <a:solidFill>
                  <a:srgbClr val="0F4662"/>
                </a:solidFill>
                <a:latin typeface="Quicksand"/>
                <a:ea typeface="Quicksand"/>
                <a:cs typeface="Quicksand"/>
                <a:sym typeface="Quicksand"/>
              </a:rPr>
              <a:t>The tran</a:t>
            </a:r>
            <a:r>
              <a:rPr lang="en-US" sz="2100" u="none">
                <a:solidFill>
                  <a:srgbClr val="0F4662"/>
                </a:solidFill>
                <a:latin typeface="Quicksand"/>
                <a:ea typeface="Quicksand"/>
                <a:cs typeface="Quicksand"/>
                <a:sym typeface="Quicksand"/>
              </a:rPr>
              <a:t>sformer</a:t>
            </a:r>
            <a:r>
              <a:rPr lang="en-US" sz="2100">
                <a:solidFill>
                  <a:srgbClr val="0F4662"/>
                </a:solidFill>
                <a:latin typeface="Quicksand"/>
                <a:ea typeface="Quicksand"/>
                <a:cs typeface="Quicksand"/>
                <a:sym typeface="Quicksand"/>
              </a:rPr>
              <a:t> arc</a:t>
            </a:r>
            <a:r>
              <a:rPr lang="en-US" sz="2100" u="none">
                <a:solidFill>
                  <a:srgbClr val="0F4662"/>
                </a:solidFill>
                <a:latin typeface="Quicksand"/>
                <a:ea typeface="Quicksand"/>
                <a:cs typeface="Quicksand"/>
                <a:sym typeface="Quicksand"/>
              </a:rPr>
              <a:t>h</a:t>
            </a:r>
            <a:r>
              <a:rPr lang="en-US" sz="2100">
                <a:solidFill>
                  <a:srgbClr val="0F4662"/>
                </a:solidFill>
                <a:latin typeface="Quicksand"/>
                <a:ea typeface="Quicksand"/>
                <a:cs typeface="Quicksand"/>
                <a:sym typeface="Quicksand"/>
              </a:rPr>
              <a:t>itecture which is the foundation of GPT models is ma</a:t>
            </a:r>
            <a:r>
              <a:rPr lang="en-US" sz="2100" strike="noStrike">
                <a:solidFill>
                  <a:srgbClr val="0F4662"/>
                </a:solidFill>
                <a:latin typeface="Quicksand"/>
                <a:ea typeface="Quicksand"/>
                <a:cs typeface="Quicksand"/>
                <a:sym typeface="Quicksand"/>
              </a:rPr>
              <a:t>de </a:t>
            </a:r>
            <a:r>
              <a:rPr lang="en-US" sz="2100" strike="noStrike" u="none">
                <a:solidFill>
                  <a:srgbClr val="0F4662"/>
                </a:solidFill>
                <a:latin typeface="Quicksand"/>
                <a:ea typeface="Quicksand"/>
                <a:cs typeface="Quicksand"/>
                <a:sym typeface="Quicksand"/>
              </a:rPr>
              <a:t>u</a:t>
            </a:r>
            <a:r>
              <a:rPr lang="en-US" sz="2100" strike="noStrike">
                <a:solidFill>
                  <a:srgbClr val="0F4662"/>
                </a:solidFill>
                <a:latin typeface="Quicksand"/>
                <a:ea typeface="Quicksand"/>
                <a:cs typeface="Quicksand"/>
                <a:sym typeface="Quicksand"/>
              </a:rPr>
              <a:t>p of feedforward neural networks and layers of self-attention processes.</a:t>
            </a:r>
          </a:p>
          <a:p>
            <a:pPr algn="l" marL="453390" indent="-226695" lvl="1">
              <a:lnSpc>
                <a:spcPts val="3569"/>
              </a:lnSpc>
              <a:buAutoNum type="arabicPeriod" startAt="1"/>
            </a:pPr>
            <a:r>
              <a:rPr lang="en-US" sz="2100" strike="noStrike" u="sng">
                <a:solidFill>
                  <a:srgbClr val="0F4662"/>
                </a:solidFill>
                <a:latin typeface="Quicksand"/>
                <a:ea typeface="Quicksand"/>
                <a:cs typeface="Quicksand"/>
                <a:sym typeface="Quicksand"/>
              </a:rPr>
              <a:t>Self-Attention System:</a:t>
            </a:r>
            <a:r>
              <a:rPr lang="en-US" sz="2100" strike="noStrike">
                <a:solidFill>
                  <a:srgbClr val="0F4662"/>
                </a:solidFill>
                <a:latin typeface="Quicksand"/>
                <a:ea typeface="Quicksand"/>
                <a:cs typeface="Quicksand"/>
                <a:sym typeface="Quicksand"/>
              </a:rPr>
              <a:t> This enables the model to evaluate each word's significance within the context of the complete input sequence. It makes it possible for the model to comprehend word linkages and dependencies which is essential for producing content that is logical and suitable for its context.</a:t>
            </a:r>
          </a:p>
          <a:p>
            <a:pPr algn="l" marL="453390" indent="-226695" lvl="1">
              <a:lnSpc>
                <a:spcPts val="3569"/>
              </a:lnSpc>
              <a:buAutoNum type="arabicPeriod" startAt="1"/>
            </a:pPr>
            <a:r>
              <a:rPr lang="en-US" sz="2100" strike="noStrike" u="sng">
                <a:solidFill>
                  <a:srgbClr val="0F4662"/>
                </a:solidFill>
                <a:latin typeface="Quicksand"/>
                <a:ea typeface="Quicksand"/>
                <a:cs typeface="Quicksand"/>
                <a:sym typeface="Quicksand"/>
              </a:rPr>
              <a:t>Layer normalization and residual connections:</a:t>
            </a:r>
            <a:r>
              <a:rPr lang="en-US" sz="2100" strike="noStrike">
                <a:solidFill>
                  <a:srgbClr val="0F4662"/>
                </a:solidFill>
                <a:latin typeface="Quicksand"/>
                <a:ea typeface="Quicksand"/>
                <a:cs typeface="Quicksand"/>
                <a:sym typeface="Quicksand"/>
              </a:rPr>
              <a:t> By reducing problems such as disappearing and exploding gradients, these characteristics aid in training stabilization and enhance network convergence.</a:t>
            </a:r>
          </a:p>
          <a:p>
            <a:pPr algn="l" marL="453390" indent="-226695" lvl="1">
              <a:lnSpc>
                <a:spcPts val="3569"/>
              </a:lnSpc>
              <a:buAutoNum type="arabicPeriod" startAt="1"/>
            </a:pPr>
            <a:r>
              <a:rPr lang="en-US" sz="2100" strike="noStrike" u="sng">
                <a:solidFill>
                  <a:srgbClr val="0F4662"/>
                </a:solidFill>
                <a:latin typeface="Quicksand"/>
                <a:ea typeface="Quicksand"/>
                <a:cs typeface="Quicksand"/>
                <a:sym typeface="Quicksand"/>
              </a:rPr>
              <a:t>Feedforward Neural Networks: </a:t>
            </a:r>
            <a:r>
              <a:rPr lang="en-US" sz="2100" strike="noStrike">
                <a:solidFill>
                  <a:srgbClr val="0F4662"/>
                </a:solidFill>
                <a:latin typeface="Quicksand"/>
                <a:ea typeface="Quicksand"/>
                <a:cs typeface="Quicksand"/>
                <a:sym typeface="Quicksand"/>
              </a:rPr>
              <a:t>These networks process the output of the attention mechanism and add another layer of abstraction and learning capability. They are positioned between self-attention layers.</a:t>
            </a:r>
          </a:p>
          <a:p>
            <a:pPr algn="l">
              <a:lnSpc>
                <a:spcPts val="3569"/>
              </a:lnSpc>
            </a:pPr>
            <a:r>
              <a:rPr lang="en-US" b="true" sz="2100" strike="noStrike">
                <a:solidFill>
                  <a:srgbClr val="0F4662"/>
                </a:solidFill>
                <a:latin typeface="Quicksand Bold"/>
                <a:ea typeface="Quicksand Bold"/>
                <a:cs typeface="Quicksand Bold"/>
                <a:sym typeface="Quicksand Bold"/>
              </a:rPr>
              <a:t>Applications</a:t>
            </a:r>
            <a:r>
              <a:rPr lang="en-US" sz="2100" strike="noStrike">
                <a:solidFill>
                  <a:srgbClr val="0F4662"/>
                </a:solidFill>
                <a:latin typeface="Quicksand"/>
                <a:ea typeface="Quicksand"/>
                <a:cs typeface="Quicksand"/>
                <a:sym typeface="Quicksand"/>
              </a:rPr>
              <a:t> include content creation, customer support, education, programming, healthcare, etc.</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6201802" y="23775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2871253"/>
            <a:ext cx="8881585" cy="4440792"/>
          </a:xfrm>
          <a:custGeom>
            <a:avLst/>
            <a:gdLst/>
            <a:ahLst/>
            <a:cxnLst/>
            <a:rect r="r" b="b" t="t" l="l"/>
            <a:pathLst>
              <a:path h="4440792" w="8881585">
                <a:moveTo>
                  <a:pt x="0" y="0"/>
                </a:moveTo>
                <a:lnTo>
                  <a:pt x="8881585" y="0"/>
                </a:lnTo>
                <a:lnTo>
                  <a:pt x="8881585" y="4440792"/>
                </a:lnTo>
                <a:lnTo>
                  <a:pt x="0" y="4440792"/>
                </a:lnTo>
                <a:lnTo>
                  <a:pt x="0" y="0"/>
                </a:lnTo>
                <a:close/>
              </a:path>
            </a:pathLst>
          </a:custGeom>
          <a:blipFill>
            <a:blip r:embed="rId4"/>
            <a:stretch>
              <a:fillRect l="0" t="0" r="0" b="0"/>
            </a:stretch>
          </a:blipFill>
        </p:spPr>
      </p:sp>
      <p:sp>
        <p:nvSpPr>
          <p:cNvPr name="TextBox 4" id="4"/>
          <p:cNvSpPr txBox="true"/>
          <p:nvPr/>
        </p:nvSpPr>
        <p:spPr>
          <a:xfrm rot="0">
            <a:off x="303871" y="142509"/>
            <a:ext cx="15716010" cy="870584"/>
          </a:xfrm>
          <a:prstGeom prst="rect">
            <a:avLst/>
          </a:prstGeom>
        </p:spPr>
        <p:txBody>
          <a:bodyPr anchor="t" rtlCol="false" tIns="0" lIns="0" bIns="0" rIns="0">
            <a:spAutoFit/>
          </a:bodyPr>
          <a:lstStyle/>
          <a:p>
            <a:pPr algn="l">
              <a:lnSpc>
                <a:spcPts val="7140"/>
              </a:lnSpc>
              <a:spcBef>
                <a:spcPct val="0"/>
              </a:spcBef>
            </a:pPr>
            <a:r>
              <a:rPr lang="en-US" b="true" sz="5100" i="true">
                <a:solidFill>
                  <a:srgbClr val="0F4662"/>
                </a:solidFill>
                <a:latin typeface="Cormorant Garamond Bold Italics"/>
                <a:ea typeface="Cormorant Garamond Bold Italics"/>
                <a:cs typeface="Cormorant Garamond Bold Italics"/>
                <a:sym typeface="Cormorant Garamond Bold Italics"/>
              </a:rPr>
              <a:t>VisionTransformer (ViT)</a:t>
            </a:r>
          </a:p>
        </p:txBody>
      </p:sp>
      <p:sp>
        <p:nvSpPr>
          <p:cNvPr name="TextBox 5" id="5"/>
          <p:cNvSpPr txBox="true"/>
          <p:nvPr/>
        </p:nvSpPr>
        <p:spPr>
          <a:xfrm rot="0">
            <a:off x="243041" y="1178978"/>
            <a:ext cx="17514348" cy="1692275"/>
          </a:xfrm>
          <a:prstGeom prst="rect">
            <a:avLst/>
          </a:prstGeom>
        </p:spPr>
        <p:txBody>
          <a:bodyPr anchor="t" rtlCol="false" tIns="0" lIns="0" bIns="0" rIns="0">
            <a:spAutoFit/>
          </a:bodyPr>
          <a:lstStyle/>
          <a:p>
            <a:pPr algn="l" marL="0" indent="0" lvl="0">
              <a:lnSpc>
                <a:spcPts val="3400"/>
              </a:lnSpc>
            </a:pPr>
            <a:r>
              <a:rPr lang="en-US" sz="2000">
                <a:solidFill>
                  <a:srgbClr val="0F4662"/>
                </a:solidFill>
                <a:latin typeface="Quicksand"/>
                <a:ea typeface="Quicksand"/>
                <a:cs typeface="Quicksand"/>
                <a:sym typeface="Quicksand"/>
              </a:rPr>
              <a:t>It is an innovative </a:t>
            </a:r>
            <a:r>
              <a:rPr lang="en-US" b="true" sz="2000">
                <a:solidFill>
                  <a:srgbClr val="0F4662"/>
                </a:solidFill>
                <a:latin typeface="Quicksand Bold"/>
                <a:ea typeface="Quicksand Bold"/>
                <a:cs typeface="Quicksand Bold"/>
                <a:sym typeface="Quicksand Bold"/>
              </a:rPr>
              <a:t>deep learning architecture</a:t>
            </a:r>
            <a:r>
              <a:rPr lang="en-US" sz="2000">
                <a:solidFill>
                  <a:srgbClr val="0F4662"/>
                </a:solidFill>
                <a:latin typeface="Quicksand"/>
                <a:ea typeface="Quicksand"/>
                <a:cs typeface="Quicksand"/>
                <a:sym typeface="Quicksand"/>
              </a:rPr>
              <a:t> designed to process visual data using the same transformer architecture that revolutionized natural language processing (NLP). Unlike CNNs, which rely on convolutions to capture local spatial features, ViT adopt the self-attention mechanism to model global relationships across image patches. This architecture has demonstrated state-of-the-art performance in many computer vision tasks such as </a:t>
            </a:r>
            <a:r>
              <a:rPr lang="en-US" sz="2000" u="sng">
                <a:solidFill>
                  <a:srgbClr val="0F4662"/>
                </a:solidFill>
                <a:latin typeface="Quicksand"/>
                <a:ea typeface="Quicksand"/>
                <a:cs typeface="Quicksand"/>
                <a:sym typeface="Quicksand"/>
              </a:rPr>
              <a:t>image classification, object detection, and segmentation</a:t>
            </a:r>
            <a:r>
              <a:rPr lang="en-US" sz="2000">
                <a:solidFill>
                  <a:srgbClr val="0F4662"/>
                </a:solidFill>
                <a:latin typeface="Quicksand"/>
                <a:ea typeface="Quicksand"/>
                <a:cs typeface="Quicksand"/>
                <a:sym typeface="Quicksand"/>
              </a:rPr>
              <a:t>.</a:t>
            </a:r>
          </a:p>
        </p:txBody>
      </p:sp>
      <p:sp>
        <p:nvSpPr>
          <p:cNvPr name="TextBox 6" id="6"/>
          <p:cNvSpPr txBox="true"/>
          <p:nvPr/>
        </p:nvSpPr>
        <p:spPr>
          <a:xfrm rot="0">
            <a:off x="243041" y="3467100"/>
            <a:ext cx="17379891" cy="5791200"/>
          </a:xfrm>
          <a:prstGeom prst="rect">
            <a:avLst/>
          </a:prstGeom>
        </p:spPr>
        <p:txBody>
          <a:bodyPr anchor="t" rtlCol="false" tIns="0" lIns="0" bIns="0" rIns="0">
            <a:spAutoFit/>
          </a:bodyPr>
          <a:lstStyle/>
          <a:p>
            <a:pPr algn="l">
              <a:lnSpc>
                <a:spcPts val="3569"/>
              </a:lnSpc>
            </a:pPr>
            <a:r>
              <a:rPr lang="en-US" sz="2100" b="true">
                <a:solidFill>
                  <a:srgbClr val="0F4662"/>
                </a:solidFill>
                <a:latin typeface="Quicksand Bold"/>
                <a:ea typeface="Quicksand Bold"/>
                <a:cs typeface="Quicksand Bold"/>
                <a:sym typeface="Quicksand Bold"/>
              </a:rPr>
              <a:t>Architecture of ViT</a:t>
            </a:r>
          </a:p>
          <a:p>
            <a:pPr algn="l">
              <a:lnSpc>
                <a:spcPts val="3569"/>
              </a:lnSpc>
            </a:pPr>
            <a:r>
              <a:rPr lang="en-US" sz="2100">
                <a:solidFill>
                  <a:srgbClr val="0F4662"/>
                </a:solidFill>
                <a:latin typeface="Quicksand"/>
                <a:ea typeface="Quicksand"/>
                <a:cs typeface="Quicksand"/>
                <a:sym typeface="Quicksand"/>
              </a:rPr>
              <a:t>1.</a:t>
            </a:r>
            <a:r>
              <a:rPr lang="en-US" b="true" sz="2100" strike="noStrike" u="none">
                <a:solidFill>
                  <a:srgbClr val="0F4662"/>
                </a:solidFill>
                <a:latin typeface="Quicksand Bold"/>
                <a:ea typeface="Quicksand Bold"/>
                <a:cs typeface="Quicksand Bold"/>
                <a:sym typeface="Quicksand Bold"/>
              </a:rPr>
              <a:t> </a:t>
            </a:r>
            <a:r>
              <a:rPr lang="en-US" sz="2100" strike="noStrike" u="sng">
                <a:solidFill>
                  <a:srgbClr val="0F4662"/>
                </a:solidFill>
                <a:latin typeface="Quicksand"/>
                <a:ea typeface="Quicksand"/>
                <a:cs typeface="Quicksand"/>
                <a:sym typeface="Quicksand"/>
              </a:rPr>
              <a:t>Image Patching and Embedding</a:t>
            </a:r>
            <a:r>
              <a:rPr lang="en-US" sz="2100" strike="noStrike">
                <a:solidFill>
                  <a:srgbClr val="0F4662"/>
                </a:solidFill>
                <a:latin typeface="Quicksand"/>
                <a:ea typeface="Quicksand"/>
                <a:cs typeface="Quicksand"/>
                <a:sym typeface="Quicksand"/>
              </a:rPr>
              <a:t>: convert the image into a sequence </a:t>
            </a:r>
          </a:p>
          <a:p>
            <a:pPr algn="l">
              <a:lnSpc>
                <a:spcPts val="3569"/>
              </a:lnSpc>
            </a:pPr>
            <a:r>
              <a:rPr lang="en-US" sz="2100" strike="noStrike">
                <a:solidFill>
                  <a:srgbClr val="0F4662"/>
                </a:solidFill>
                <a:latin typeface="Quicksand"/>
                <a:ea typeface="Quicksand"/>
                <a:cs typeface="Quicksand"/>
                <a:sym typeface="Quicksand"/>
              </a:rPr>
              <a:t>of patches, similar to the tokens in an NLP model which involves </a:t>
            </a:r>
          </a:p>
          <a:p>
            <a:pPr algn="l">
              <a:lnSpc>
                <a:spcPts val="3569"/>
              </a:lnSpc>
            </a:pPr>
            <a:r>
              <a:rPr lang="en-US" sz="2100" strike="noStrike">
                <a:solidFill>
                  <a:srgbClr val="0F4662"/>
                </a:solidFill>
                <a:latin typeface="Quicksand"/>
                <a:ea typeface="Quicksand"/>
                <a:cs typeface="Quicksand"/>
                <a:sym typeface="Quicksand"/>
              </a:rPr>
              <a:t>Patch Splitting, Flattening &amp; Embedding.</a:t>
            </a:r>
          </a:p>
          <a:p>
            <a:pPr algn="l">
              <a:lnSpc>
                <a:spcPts val="3569"/>
              </a:lnSpc>
            </a:pPr>
            <a:r>
              <a:rPr lang="en-US" sz="2100" strike="noStrike">
                <a:solidFill>
                  <a:srgbClr val="0F4662"/>
                </a:solidFill>
                <a:latin typeface="Quicksand"/>
                <a:ea typeface="Quicksand"/>
                <a:cs typeface="Quicksand"/>
                <a:sym typeface="Quicksand"/>
              </a:rPr>
              <a:t>2. </a:t>
            </a:r>
            <a:r>
              <a:rPr lang="en-US" sz="2100" strike="noStrike" u="sng">
                <a:solidFill>
                  <a:srgbClr val="0F4662"/>
                </a:solidFill>
                <a:latin typeface="Quicksand"/>
                <a:ea typeface="Quicksand"/>
                <a:cs typeface="Quicksand"/>
                <a:sym typeface="Quicksand"/>
              </a:rPr>
              <a:t>Positional Encoding:</a:t>
            </a:r>
            <a:r>
              <a:rPr lang="en-US" sz="2100" strike="noStrike">
                <a:solidFill>
                  <a:srgbClr val="0F4662"/>
                </a:solidFill>
                <a:latin typeface="Quicksand"/>
                <a:ea typeface="Quicksand"/>
                <a:cs typeface="Quicksand"/>
                <a:sym typeface="Quicksand"/>
              </a:rPr>
              <a:t> added to each patch embedding to encode </a:t>
            </a:r>
          </a:p>
          <a:p>
            <a:pPr algn="l">
              <a:lnSpc>
                <a:spcPts val="3569"/>
              </a:lnSpc>
            </a:pPr>
            <a:r>
              <a:rPr lang="en-US" sz="2100" strike="noStrike">
                <a:solidFill>
                  <a:srgbClr val="0F4662"/>
                </a:solidFill>
                <a:latin typeface="Quicksand"/>
                <a:ea typeface="Quicksand"/>
                <a:cs typeface="Quicksand"/>
                <a:sym typeface="Quicksand"/>
              </a:rPr>
              <a:t>information about the location of patches within the image which helps </a:t>
            </a:r>
          </a:p>
          <a:p>
            <a:pPr algn="l">
              <a:lnSpc>
                <a:spcPts val="3569"/>
              </a:lnSpc>
            </a:pPr>
            <a:r>
              <a:rPr lang="en-US" sz="2100" strike="noStrike">
                <a:solidFill>
                  <a:srgbClr val="0F4662"/>
                </a:solidFill>
                <a:latin typeface="Quicksand"/>
                <a:ea typeface="Quicksand"/>
                <a:cs typeface="Quicksand"/>
                <a:sym typeface="Quicksand"/>
              </a:rPr>
              <a:t>the model understand spatial relationship between patches.</a:t>
            </a:r>
          </a:p>
          <a:p>
            <a:pPr algn="l">
              <a:lnSpc>
                <a:spcPts val="3569"/>
              </a:lnSpc>
            </a:pPr>
            <a:r>
              <a:rPr lang="en-US" sz="2100" strike="noStrike">
                <a:solidFill>
                  <a:srgbClr val="0F4662"/>
                </a:solidFill>
                <a:latin typeface="Quicksand"/>
                <a:ea typeface="Quicksand"/>
                <a:cs typeface="Quicksand"/>
                <a:sym typeface="Quicksand"/>
              </a:rPr>
              <a:t>3. </a:t>
            </a:r>
            <a:r>
              <a:rPr lang="en-US" sz="2100" strike="noStrike" u="sng">
                <a:solidFill>
                  <a:srgbClr val="0F4662"/>
                </a:solidFill>
                <a:latin typeface="Quicksand"/>
                <a:ea typeface="Quicksand"/>
                <a:cs typeface="Quicksand"/>
                <a:sym typeface="Quicksand"/>
              </a:rPr>
              <a:t>Transformer Encoder:</a:t>
            </a:r>
            <a:r>
              <a:rPr lang="en-US" sz="2100" strike="noStrike">
                <a:solidFill>
                  <a:srgbClr val="0F4662"/>
                </a:solidFill>
                <a:latin typeface="Quicksand"/>
                <a:ea typeface="Quicksand"/>
                <a:cs typeface="Quicksand"/>
                <a:sym typeface="Quicksand"/>
              </a:rPr>
              <a:t> passed through a stack of transformer </a:t>
            </a:r>
          </a:p>
          <a:p>
            <a:pPr algn="l">
              <a:lnSpc>
                <a:spcPts val="3569"/>
              </a:lnSpc>
            </a:pPr>
            <a:r>
              <a:rPr lang="en-US" sz="2100" strike="noStrike">
                <a:solidFill>
                  <a:srgbClr val="0F4662"/>
                </a:solidFill>
                <a:latin typeface="Quicksand"/>
                <a:ea typeface="Quicksand"/>
                <a:cs typeface="Quicksand"/>
                <a:sym typeface="Quicksand"/>
              </a:rPr>
              <a:t>encoder layers. which consists of Multi-Head Self-Attention (MSA) and </a:t>
            </a:r>
          </a:p>
          <a:p>
            <a:pPr algn="l">
              <a:lnSpc>
                <a:spcPts val="3569"/>
              </a:lnSpc>
            </a:pPr>
            <a:r>
              <a:rPr lang="en-US" sz="2100" strike="noStrike">
                <a:solidFill>
                  <a:srgbClr val="0F4662"/>
                </a:solidFill>
                <a:latin typeface="Quicksand"/>
                <a:ea typeface="Quicksand"/>
                <a:cs typeface="Quicksand"/>
                <a:sym typeface="Quicksand"/>
              </a:rPr>
              <a:t>a Feed-Forward Neural Network (FFN)</a:t>
            </a:r>
          </a:p>
          <a:p>
            <a:pPr algn="l">
              <a:lnSpc>
                <a:spcPts val="3569"/>
              </a:lnSpc>
            </a:pPr>
            <a:r>
              <a:rPr lang="en-US" sz="2100" strike="noStrike">
                <a:solidFill>
                  <a:srgbClr val="0F4662"/>
                </a:solidFill>
                <a:latin typeface="Quicksand"/>
                <a:ea typeface="Quicksand"/>
                <a:cs typeface="Quicksand"/>
                <a:sym typeface="Quicksand"/>
              </a:rPr>
              <a:t>4.</a:t>
            </a:r>
            <a:r>
              <a:rPr lang="en-US" sz="2100" strike="noStrike" u="sng">
                <a:solidFill>
                  <a:srgbClr val="0F4662"/>
                </a:solidFill>
                <a:latin typeface="Quicksand"/>
                <a:ea typeface="Quicksand"/>
                <a:cs typeface="Quicksand"/>
                <a:sym typeface="Quicksand"/>
              </a:rPr>
              <a:t> Classification Head (MLP Head):</a:t>
            </a:r>
            <a:r>
              <a:rPr lang="en-US" sz="2100" strike="noStrike">
                <a:solidFill>
                  <a:srgbClr val="0F4662"/>
                </a:solidFill>
                <a:latin typeface="Quicksand"/>
                <a:ea typeface="Quicksand"/>
                <a:cs typeface="Quicksand"/>
                <a:sym typeface="Quicksand"/>
              </a:rPr>
              <a:t> transformer encoders process the sequence of patches and the CLS token, the output corresponding to the CLS token is used for classification.</a:t>
            </a:r>
          </a:p>
          <a:p>
            <a:pPr algn="l">
              <a:lnSpc>
                <a:spcPts val="3569"/>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85161" y="1776722"/>
            <a:ext cx="5802004" cy="8225333"/>
            <a:chOff x="0" y="0"/>
            <a:chExt cx="1418473" cy="2010928"/>
          </a:xfrm>
        </p:grpSpPr>
        <p:sp>
          <p:nvSpPr>
            <p:cNvPr name="Freeform 3" id="3"/>
            <p:cNvSpPr/>
            <p:nvPr/>
          </p:nvSpPr>
          <p:spPr>
            <a:xfrm flipH="false" flipV="false" rot="0">
              <a:off x="0" y="0"/>
              <a:ext cx="1418473" cy="2010928"/>
            </a:xfrm>
            <a:custGeom>
              <a:avLst/>
              <a:gdLst/>
              <a:ahLst/>
              <a:cxnLst/>
              <a:rect r="r" b="b" t="t" l="l"/>
              <a:pathLst>
                <a:path h="2010928" w="1418473">
                  <a:moveTo>
                    <a:pt x="68052" y="0"/>
                  </a:moveTo>
                  <a:lnTo>
                    <a:pt x="1350421" y="0"/>
                  </a:lnTo>
                  <a:cubicBezTo>
                    <a:pt x="1388005" y="0"/>
                    <a:pt x="1418473" y="30468"/>
                    <a:pt x="1418473" y="68052"/>
                  </a:cubicBezTo>
                  <a:lnTo>
                    <a:pt x="1418473" y="1942876"/>
                  </a:lnTo>
                  <a:cubicBezTo>
                    <a:pt x="1418473" y="1980460"/>
                    <a:pt x="1388005" y="2010928"/>
                    <a:pt x="1350421" y="2010928"/>
                  </a:cubicBezTo>
                  <a:lnTo>
                    <a:pt x="68052" y="2010928"/>
                  </a:lnTo>
                  <a:cubicBezTo>
                    <a:pt x="30468" y="2010928"/>
                    <a:pt x="0" y="1980460"/>
                    <a:pt x="0" y="1942876"/>
                  </a:cubicBezTo>
                  <a:lnTo>
                    <a:pt x="0" y="68052"/>
                  </a:lnTo>
                  <a:cubicBezTo>
                    <a:pt x="0" y="30468"/>
                    <a:pt x="30468" y="0"/>
                    <a:pt x="68052" y="0"/>
                  </a:cubicBezTo>
                  <a:close/>
                </a:path>
              </a:pathLst>
            </a:custGeom>
            <a:solidFill>
              <a:srgbClr val="DBE5EA"/>
            </a:solidFill>
          </p:spPr>
        </p:sp>
        <p:sp>
          <p:nvSpPr>
            <p:cNvPr name="TextBox 4" id="4"/>
            <p:cNvSpPr txBox="true"/>
            <p:nvPr/>
          </p:nvSpPr>
          <p:spPr>
            <a:xfrm>
              <a:off x="0" y="-123825"/>
              <a:ext cx="1418473" cy="2134753"/>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6279560" y="1776722"/>
            <a:ext cx="5802004" cy="8225333"/>
            <a:chOff x="0" y="0"/>
            <a:chExt cx="1418473" cy="2010928"/>
          </a:xfrm>
        </p:grpSpPr>
        <p:sp>
          <p:nvSpPr>
            <p:cNvPr name="Freeform 6" id="6"/>
            <p:cNvSpPr/>
            <p:nvPr/>
          </p:nvSpPr>
          <p:spPr>
            <a:xfrm flipH="false" flipV="false" rot="0">
              <a:off x="0" y="0"/>
              <a:ext cx="1418473" cy="2010928"/>
            </a:xfrm>
            <a:custGeom>
              <a:avLst/>
              <a:gdLst/>
              <a:ahLst/>
              <a:cxnLst/>
              <a:rect r="r" b="b" t="t" l="l"/>
              <a:pathLst>
                <a:path h="2010928" w="1418473">
                  <a:moveTo>
                    <a:pt x="68052" y="0"/>
                  </a:moveTo>
                  <a:lnTo>
                    <a:pt x="1350421" y="0"/>
                  </a:lnTo>
                  <a:cubicBezTo>
                    <a:pt x="1388005" y="0"/>
                    <a:pt x="1418473" y="30468"/>
                    <a:pt x="1418473" y="68052"/>
                  </a:cubicBezTo>
                  <a:lnTo>
                    <a:pt x="1418473" y="1942876"/>
                  </a:lnTo>
                  <a:cubicBezTo>
                    <a:pt x="1418473" y="1980460"/>
                    <a:pt x="1388005" y="2010928"/>
                    <a:pt x="1350421" y="2010928"/>
                  </a:cubicBezTo>
                  <a:lnTo>
                    <a:pt x="68052" y="2010928"/>
                  </a:lnTo>
                  <a:cubicBezTo>
                    <a:pt x="30468" y="2010928"/>
                    <a:pt x="0" y="1980460"/>
                    <a:pt x="0" y="1942876"/>
                  </a:cubicBezTo>
                  <a:lnTo>
                    <a:pt x="0" y="68052"/>
                  </a:lnTo>
                  <a:cubicBezTo>
                    <a:pt x="0" y="30468"/>
                    <a:pt x="30468" y="0"/>
                    <a:pt x="68052" y="0"/>
                  </a:cubicBezTo>
                  <a:close/>
                </a:path>
              </a:pathLst>
            </a:custGeom>
            <a:solidFill>
              <a:srgbClr val="A9BECB"/>
            </a:solidFill>
          </p:spPr>
        </p:sp>
        <p:sp>
          <p:nvSpPr>
            <p:cNvPr name="TextBox 7" id="7"/>
            <p:cNvSpPr txBox="true"/>
            <p:nvPr/>
          </p:nvSpPr>
          <p:spPr>
            <a:xfrm>
              <a:off x="0" y="-123825"/>
              <a:ext cx="1418473" cy="2134753"/>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2273959" y="1776722"/>
            <a:ext cx="5802004" cy="8225333"/>
            <a:chOff x="0" y="0"/>
            <a:chExt cx="1418473" cy="2010928"/>
          </a:xfrm>
        </p:grpSpPr>
        <p:sp>
          <p:nvSpPr>
            <p:cNvPr name="Freeform 9" id="9"/>
            <p:cNvSpPr/>
            <p:nvPr/>
          </p:nvSpPr>
          <p:spPr>
            <a:xfrm flipH="false" flipV="false" rot="0">
              <a:off x="0" y="0"/>
              <a:ext cx="1418473" cy="2010928"/>
            </a:xfrm>
            <a:custGeom>
              <a:avLst/>
              <a:gdLst/>
              <a:ahLst/>
              <a:cxnLst/>
              <a:rect r="r" b="b" t="t" l="l"/>
              <a:pathLst>
                <a:path h="2010928" w="1418473">
                  <a:moveTo>
                    <a:pt x="68052" y="0"/>
                  </a:moveTo>
                  <a:lnTo>
                    <a:pt x="1350421" y="0"/>
                  </a:lnTo>
                  <a:cubicBezTo>
                    <a:pt x="1388005" y="0"/>
                    <a:pt x="1418473" y="30468"/>
                    <a:pt x="1418473" y="68052"/>
                  </a:cubicBezTo>
                  <a:lnTo>
                    <a:pt x="1418473" y="1942876"/>
                  </a:lnTo>
                  <a:cubicBezTo>
                    <a:pt x="1418473" y="1980460"/>
                    <a:pt x="1388005" y="2010928"/>
                    <a:pt x="1350421" y="2010928"/>
                  </a:cubicBezTo>
                  <a:lnTo>
                    <a:pt x="68052" y="2010928"/>
                  </a:lnTo>
                  <a:cubicBezTo>
                    <a:pt x="30468" y="2010928"/>
                    <a:pt x="0" y="1980460"/>
                    <a:pt x="0" y="1942876"/>
                  </a:cubicBezTo>
                  <a:lnTo>
                    <a:pt x="0" y="68052"/>
                  </a:lnTo>
                  <a:cubicBezTo>
                    <a:pt x="0" y="30468"/>
                    <a:pt x="30468" y="0"/>
                    <a:pt x="68052" y="0"/>
                  </a:cubicBezTo>
                  <a:close/>
                </a:path>
              </a:pathLst>
            </a:custGeom>
            <a:solidFill>
              <a:srgbClr val="DBE5EA"/>
            </a:solidFill>
          </p:spPr>
        </p:sp>
        <p:sp>
          <p:nvSpPr>
            <p:cNvPr name="TextBox 10" id="10"/>
            <p:cNvSpPr txBox="true"/>
            <p:nvPr/>
          </p:nvSpPr>
          <p:spPr>
            <a:xfrm>
              <a:off x="0" y="-123825"/>
              <a:ext cx="1418473" cy="2134753"/>
            </a:xfrm>
            <a:prstGeom prst="rect">
              <a:avLst/>
            </a:prstGeom>
          </p:spPr>
          <p:txBody>
            <a:bodyPr anchor="ctr" rtlCol="false" tIns="50800" lIns="50800" bIns="50800" rIns="50800"/>
            <a:lstStyle/>
            <a:p>
              <a:pPr algn="ctr">
                <a:lnSpc>
                  <a:spcPts val="4079"/>
                </a:lnSpc>
              </a:pPr>
            </a:p>
          </p:txBody>
        </p:sp>
      </p:grpSp>
      <p:sp>
        <p:nvSpPr>
          <p:cNvPr name="TextBox 11" id="11"/>
          <p:cNvSpPr txBox="true"/>
          <p:nvPr/>
        </p:nvSpPr>
        <p:spPr>
          <a:xfrm rot="0">
            <a:off x="542001" y="223623"/>
            <a:ext cx="1022505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Applications of Transformer: NLP</a:t>
            </a:r>
          </a:p>
        </p:txBody>
      </p:sp>
      <p:sp>
        <p:nvSpPr>
          <p:cNvPr name="TextBox 12" id="12"/>
          <p:cNvSpPr txBox="true"/>
          <p:nvPr/>
        </p:nvSpPr>
        <p:spPr>
          <a:xfrm rot="0">
            <a:off x="444719" y="1801030"/>
            <a:ext cx="5482887" cy="82010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Transformers can analyze the context of words within a text and assign it to predefined categories or classes.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Examples include:</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Sentiment analysis: Determining whether a piece of text expresses positive, negative, or neutral sentiment. </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Spam detection: Identifying if an email or message is spam or not. </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Topic classification: Categorizing news articles or social media posts into different topics. </a:t>
            </a:r>
          </a:p>
        </p:txBody>
      </p:sp>
      <p:sp>
        <p:nvSpPr>
          <p:cNvPr name="TextBox 13" id="13"/>
          <p:cNvSpPr txBox="true"/>
          <p:nvPr/>
        </p:nvSpPr>
        <p:spPr>
          <a:xfrm rot="0">
            <a:off x="635219" y="1285867"/>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Text Classification</a:t>
            </a:r>
          </a:p>
        </p:txBody>
      </p:sp>
      <p:sp>
        <p:nvSpPr>
          <p:cNvPr name="TextBox 14" id="14"/>
          <p:cNvSpPr txBox="true"/>
          <p:nvPr/>
        </p:nvSpPr>
        <p:spPr>
          <a:xfrm rot="0">
            <a:off x="6432468" y="2058205"/>
            <a:ext cx="5496187" cy="76866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Transformers are highly effective in machine translation, converting text from one language to another.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They can learn the relationships between words and phrases in different languages to produce accurate and fluent translations.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Examples include:</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English to French translation: Translating "The weather is nice today" to "Il fait beau aujourd'hui". </a:t>
            </a:r>
          </a:p>
          <a:p>
            <a:pPr algn="l" marL="1036320" indent="-345440" lvl="2">
              <a:lnSpc>
                <a:spcPts val="4079"/>
              </a:lnSpc>
              <a:buFont typeface="Arial"/>
              <a:buChar char="⚬"/>
            </a:pPr>
            <a:r>
              <a:rPr lang="en-US" sz="2400">
                <a:solidFill>
                  <a:srgbClr val="0F4662"/>
                </a:solidFill>
                <a:latin typeface="Quicksand"/>
                <a:ea typeface="Quicksand"/>
                <a:cs typeface="Quicksand"/>
                <a:sym typeface="Quicksand"/>
              </a:rPr>
              <a:t>Multilingual translation: Supporting translation between various language pairs. </a:t>
            </a:r>
          </a:p>
        </p:txBody>
      </p:sp>
      <p:sp>
        <p:nvSpPr>
          <p:cNvPr name="TextBox 15" id="15"/>
          <p:cNvSpPr txBox="true"/>
          <p:nvPr/>
        </p:nvSpPr>
        <p:spPr>
          <a:xfrm rot="0">
            <a:off x="6432468" y="1285867"/>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Translation</a:t>
            </a:r>
          </a:p>
        </p:txBody>
      </p:sp>
      <p:sp>
        <p:nvSpPr>
          <p:cNvPr name="TextBox 16" id="16"/>
          <p:cNvSpPr txBox="true"/>
          <p:nvPr/>
        </p:nvSpPr>
        <p:spPr>
          <a:xfrm rot="0">
            <a:off x="12433988" y="2020105"/>
            <a:ext cx="5447623" cy="7934325"/>
          </a:xfrm>
          <a:prstGeom prst="rect">
            <a:avLst/>
          </a:prstGeom>
        </p:spPr>
        <p:txBody>
          <a:bodyPr anchor="t" rtlCol="false" tIns="0" lIns="0" bIns="0" rIns="0">
            <a:spAutoFit/>
          </a:bodyPr>
          <a:lstStyle/>
          <a:p>
            <a:pPr algn="l" marL="421005" indent="-210502" lvl="1">
              <a:lnSpc>
                <a:spcPts val="3315"/>
              </a:lnSpc>
              <a:buFont typeface="Arial"/>
              <a:buChar char="•"/>
            </a:pPr>
            <a:r>
              <a:rPr lang="en-US" sz="1950">
                <a:solidFill>
                  <a:srgbClr val="0F4662"/>
                </a:solidFill>
                <a:latin typeface="Quicksand"/>
                <a:ea typeface="Quicksand"/>
                <a:cs typeface="Quicksand"/>
                <a:sym typeface="Quicksand"/>
              </a:rPr>
              <a:t>Transformers can generate concise summaries of lengthy documents, capturing the main points and key information. </a:t>
            </a:r>
          </a:p>
          <a:p>
            <a:pPr algn="l" marL="421005" indent="-210502" lvl="1">
              <a:lnSpc>
                <a:spcPts val="3315"/>
              </a:lnSpc>
              <a:buFont typeface="Arial"/>
              <a:buChar char="•"/>
            </a:pPr>
            <a:r>
              <a:rPr lang="en-US" sz="1950">
                <a:solidFill>
                  <a:srgbClr val="0F4662"/>
                </a:solidFill>
                <a:latin typeface="Quicksand"/>
                <a:ea typeface="Quicksand"/>
                <a:cs typeface="Quicksand"/>
                <a:sym typeface="Quicksand"/>
              </a:rPr>
              <a:t>They can perform both </a:t>
            </a:r>
            <a:r>
              <a:rPr lang="en-US" sz="1950" u="sng">
                <a:solidFill>
                  <a:srgbClr val="0F4662"/>
                </a:solidFill>
                <a:latin typeface="Quicksand"/>
                <a:ea typeface="Quicksand"/>
                <a:cs typeface="Quicksand"/>
                <a:sym typeface="Quicksand"/>
                <a:hlinkClick r:id="rId2" tooltip="https://www.google.com/search?cs=1&amp;sca_esv=f1b244d4c3767c15&amp;sxsrf=AE3TifNIvzfdOpvVS-LajvGkn0pAlIfBLw%3A1751992082086&amp;q=extractive+summarization&amp;sa=X&amp;ved=2ahUKEwi97_-M162OAxVSS2cHHeQiExoQxccNegQIXhAB&amp;mstk=AUtExfCqBqzmQyZu_QG-P-HE7OSXDfFJpWFnQP-Tk4MhvNuiNX4C79FrCOSMDkbRlQrWsNdStTMtZ7ytDo91NJ2qAwJqa4JMIBeB_tDqGVdnWdkLjpi2_8ex5f5nW-s1yign5u2ZTB2n0Z6wgp7m02ar6uHgD56z0I2QFPnjEShkhpQvvGM&amp;csui=3"/>
              </a:rPr>
              <a:t>extractive summarization</a:t>
            </a:r>
            <a:r>
              <a:rPr lang="en-US" sz="1950">
                <a:solidFill>
                  <a:srgbClr val="0F4662"/>
                </a:solidFill>
                <a:latin typeface="Quicksand"/>
                <a:ea typeface="Quicksand"/>
                <a:cs typeface="Quicksand"/>
                <a:sym typeface="Quicksand"/>
              </a:rPr>
              <a:t> (selecting sentences from the original text) a</a:t>
            </a:r>
            <a:r>
              <a:rPr lang="en-US" sz="1950">
                <a:solidFill>
                  <a:srgbClr val="0F4662"/>
                </a:solidFill>
                <a:latin typeface="Quicksand"/>
                <a:ea typeface="Quicksand"/>
                <a:cs typeface="Quicksand"/>
                <a:sym typeface="Quicksand"/>
              </a:rPr>
              <a:t>nd </a:t>
            </a:r>
            <a:r>
              <a:rPr lang="en-US" sz="1950" u="sng">
                <a:solidFill>
                  <a:srgbClr val="0F4662"/>
                </a:solidFill>
                <a:latin typeface="Quicksand"/>
                <a:ea typeface="Quicksand"/>
                <a:cs typeface="Quicksand"/>
                <a:sym typeface="Quicksand"/>
                <a:hlinkClick r:id="rId3" tooltip="https://www.google.com/search?cs=1&amp;sca_esv=f1b244d4c3767c15&amp;sxsrf=AE3TifNIvzfdOpvVS-LajvGkn0pAlIfBLw%3A1751992082086&amp;q=abstractive+summarization&amp;sa=X&amp;ved=2ahUKEwi97_-M162OAxVSS2cHHeQiExoQxccNegQIXhAC&amp;mstk=AUtExfCqBqzmQyZu_QG-P-HE7OSXDfFJpWFnQP-Tk4MhvNuiNX4C79FrCOSMDkbRlQrWsNdStTMtZ7ytDo91NJ2qAwJqa4JMIBeB_tDqGVdnWdkLjpi2_8ex5f5nW-s1yign5u2ZTB2n0Z6wgp7m02ar6uHgD56z0I2QFPnjEShkhpQvvGM&amp;csui=3"/>
              </a:rPr>
              <a:t>abstractive summa</a:t>
            </a:r>
            <a:r>
              <a:rPr lang="en-US" sz="1950" u="sng">
                <a:solidFill>
                  <a:srgbClr val="0F4662"/>
                </a:solidFill>
                <a:latin typeface="Quicksand"/>
                <a:ea typeface="Quicksand"/>
                <a:cs typeface="Quicksand"/>
                <a:sym typeface="Quicksand"/>
                <a:hlinkClick r:id="rId4" tooltip="https://www.google.com/search?cs=1&amp;sca_esv=f1b244d4c3767c15&amp;sxsrf=AE3TifNIvzfdOpvVS-LajvGkn0pAlIfBLw%3A1751992082086&amp;q=abstractive+summarization&amp;sa=X&amp;ved=2ahUKEwi97_-M162OAxVSS2cHHeQiExoQxccNegQIXhAC&amp;mstk=AUtExfCqBqzmQyZu_QG-P-HE7OSXDfFJpWFnQP-Tk4MhvNuiNX4C79FrCOSMDkbRlQrWsNdStTMtZ7ytDo91NJ2qAwJqa4JMIBeB_tDqGVdnWdkLjpi2_8ex5f5nW-s1yign5u2ZTB2n0Z6wgp7m02ar6uHgD56z0I2QFPnjEShkhpQvvGM&amp;csui=3"/>
              </a:rPr>
              <a:t>rization</a:t>
            </a:r>
            <a:r>
              <a:rPr lang="en-US" sz="1950">
                <a:solidFill>
                  <a:srgbClr val="0F4662"/>
                </a:solidFill>
                <a:latin typeface="Quicksand"/>
                <a:ea typeface="Quicksand"/>
                <a:cs typeface="Quicksand"/>
                <a:sym typeface="Quicksand"/>
              </a:rPr>
              <a:t> (generating new sentences based on the original text). </a:t>
            </a:r>
          </a:p>
          <a:p>
            <a:pPr algn="l" marL="421005" indent="-210502" lvl="1">
              <a:lnSpc>
                <a:spcPts val="3315"/>
              </a:lnSpc>
              <a:buFont typeface="Arial"/>
              <a:buChar char="•"/>
            </a:pPr>
            <a:r>
              <a:rPr lang="en-US" sz="1950">
                <a:solidFill>
                  <a:srgbClr val="0F4662"/>
                </a:solidFill>
                <a:latin typeface="Quicksand"/>
                <a:ea typeface="Quicksand"/>
                <a:cs typeface="Quicksand"/>
                <a:sym typeface="Quicksand"/>
              </a:rPr>
              <a:t>Examples include:</a:t>
            </a:r>
          </a:p>
          <a:p>
            <a:pPr algn="l" marL="842010" indent="-280670" lvl="2">
              <a:lnSpc>
                <a:spcPts val="3315"/>
              </a:lnSpc>
              <a:buFont typeface="Arial"/>
              <a:buChar char="⚬"/>
            </a:pPr>
            <a:r>
              <a:rPr lang="en-US" sz="1950">
                <a:solidFill>
                  <a:srgbClr val="0F4662"/>
                </a:solidFill>
                <a:latin typeface="Quicksand"/>
                <a:ea typeface="Quicksand"/>
                <a:cs typeface="Quicksand"/>
                <a:sym typeface="Quicksand"/>
              </a:rPr>
              <a:t>Abstractive summarization of news articles: Condensing a long article into a shorter paragraph. </a:t>
            </a:r>
          </a:p>
          <a:p>
            <a:pPr algn="l" marL="842010" indent="-280670" lvl="2">
              <a:lnSpc>
                <a:spcPts val="3315"/>
              </a:lnSpc>
              <a:buFont typeface="Arial"/>
              <a:buChar char="⚬"/>
            </a:pPr>
            <a:r>
              <a:rPr lang="en-US" sz="1950">
                <a:solidFill>
                  <a:srgbClr val="0F4662"/>
                </a:solidFill>
                <a:latin typeface="Quicksand"/>
                <a:ea typeface="Quicksand"/>
                <a:cs typeface="Quicksand"/>
                <a:sym typeface="Quicksand"/>
              </a:rPr>
              <a:t>Query-focused summarization: Providing a summary based on a specific query or topic. </a:t>
            </a:r>
          </a:p>
          <a:p>
            <a:pPr algn="l" marL="842010" indent="-280670" lvl="2">
              <a:lnSpc>
                <a:spcPts val="3315"/>
              </a:lnSpc>
              <a:buFont typeface="Arial"/>
              <a:buChar char="⚬"/>
            </a:pPr>
            <a:r>
              <a:rPr lang="en-US" sz="1950">
                <a:solidFill>
                  <a:srgbClr val="0F4662"/>
                </a:solidFill>
                <a:latin typeface="Quicksand"/>
                <a:ea typeface="Quicksand"/>
                <a:cs typeface="Quicksand"/>
                <a:sym typeface="Quicksand"/>
              </a:rPr>
              <a:t>Sentence compression: Reducing the length of a sentence while preserving its meaning. </a:t>
            </a:r>
          </a:p>
        </p:txBody>
      </p:sp>
      <p:sp>
        <p:nvSpPr>
          <p:cNvPr name="TextBox 17" id="17"/>
          <p:cNvSpPr txBox="true"/>
          <p:nvPr/>
        </p:nvSpPr>
        <p:spPr>
          <a:xfrm rot="0">
            <a:off x="12273959" y="1285867"/>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Summarization</a:t>
            </a:r>
          </a:p>
        </p:txBody>
      </p:sp>
      <p:sp>
        <p:nvSpPr>
          <p:cNvPr name="AutoShape 18" id="18"/>
          <p:cNvSpPr/>
          <p:nvPr/>
        </p:nvSpPr>
        <p:spPr>
          <a:xfrm>
            <a:off x="10767060" y="990600"/>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85161" y="1776722"/>
            <a:ext cx="8279745" cy="8225333"/>
            <a:chOff x="0" y="0"/>
            <a:chExt cx="2024230" cy="2010928"/>
          </a:xfrm>
        </p:grpSpPr>
        <p:sp>
          <p:nvSpPr>
            <p:cNvPr name="Freeform 3" id="3"/>
            <p:cNvSpPr/>
            <p:nvPr/>
          </p:nvSpPr>
          <p:spPr>
            <a:xfrm flipH="false" flipV="false" rot="0">
              <a:off x="0" y="0"/>
              <a:ext cx="2024231" cy="2010928"/>
            </a:xfrm>
            <a:custGeom>
              <a:avLst/>
              <a:gdLst/>
              <a:ahLst/>
              <a:cxnLst/>
              <a:rect r="r" b="b" t="t" l="l"/>
              <a:pathLst>
                <a:path h="2010928" w="2024231">
                  <a:moveTo>
                    <a:pt x="47687" y="0"/>
                  </a:moveTo>
                  <a:lnTo>
                    <a:pt x="1976543" y="0"/>
                  </a:lnTo>
                  <a:cubicBezTo>
                    <a:pt x="2002880" y="0"/>
                    <a:pt x="2024231" y="21350"/>
                    <a:pt x="2024231" y="47687"/>
                  </a:cubicBezTo>
                  <a:lnTo>
                    <a:pt x="2024231" y="1963241"/>
                  </a:lnTo>
                  <a:cubicBezTo>
                    <a:pt x="2024231" y="1989578"/>
                    <a:pt x="2002880" y="2010928"/>
                    <a:pt x="1976543" y="2010928"/>
                  </a:cubicBezTo>
                  <a:lnTo>
                    <a:pt x="47687" y="2010928"/>
                  </a:lnTo>
                  <a:cubicBezTo>
                    <a:pt x="21350" y="2010928"/>
                    <a:pt x="0" y="1989578"/>
                    <a:pt x="0" y="1963241"/>
                  </a:cubicBezTo>
                  <a:lnTo>
                    <a:pt x="0" y="47687"/>
                  </a:lnTo>
                  <a:cubicBezTo>
                    <a:pt x="0" y="21350"/>
                    <a:pt x="21350" y="0"/>
                    <a:pt x="47687" y="0"/>
                  </a:cubicBezTo>
                  <a:close/>
                </a:path>
              </a:pathLst>
            </a:custGeom>
            <a:solidFill>
              <a:srgbClr val="DBE5EA"/>
            </a:solidFill>
          </p:spPr>
        </p:sp>
        <p:sp>
          <p:nvSpPr>
            <p:cNvPr name="TextBox 4" id="4"/>
            <p:cNvSpPr txBox="true"/>
            <p:nvPr/>
          </p:nvSpPr>
          <p:spPr>
            <a:xfrm>
              <a:off x="0" y="-123825"/>
              <a:ext cx="2024230" cy="2134753"/>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9420982" y="1733019"/>
            <a:ext cx="8567340" cy="8225333"/>
            <a:chOff x="0" y="0"/>
            <a:chExt cx="2094542" cy="2010928"/>
          </a:xfrm>
        </p:grpSpPr>
        <p:sp>
          <p:nvSpPr>
            <p:cNvPr name="Freeform 6" id="6"/>
            <p:cNvSpPr/>
            <p:nvPr/>
          </p:nvSpPr>
          <p:spPr>
            <a:xfrm flipH="false" flipV="false" rot="0">
              <a:off x="0" y="0"/>
              <a:ext cx="2094542" cy="2010928"/>
            </a:xfrm>
            <a:custGeom>
              <a:avLst/>
              <a:gdLst/>
              <a:ahLst/>
              <a:cxnLst/>
              <a:rect r="r" b="b" t="t" l="l"/>
              <a:pathLst>
                <a:path h="2010928" w="2094542">
                  <a:moveTo>
                    <a:pt x="46086" y="0"/>
                  </a:moveTo>
                  <a:lnTo>
                    <a:pt x="2048455" y="0"/>
                  </a:lnTo>
                  <a:cubicBezTo>
                    <a:pt x="2060678" y="0"/>
                    <a:pt x="2072400" y="4856"/>
                    <a:pt x="2081043" y="13498"/>
                  </a:cubicBezTo>
                  <a:cubicBezTo>
                    <a:pt x="2089686" y="22141"/>
                    <a:pt x="2094542" y="33864"/>
                    <a:pt x="2094542" y="46086"/>
                  </a:cubicBezTo>
                  <a:lnTo>
                    <a:pt x="2094542" y="1964842"/>
                  </a:lnTo>
                  <a:cubicBezTo>
                    <a:pt x="2094542" y="1990294"/>
                    <a:pt x="2073908" y="2010928"/>
                    <a:pt x="2048455" y="2010928"/>
                  </a:cubicBezTo>
                  <a:lnTo>
                    <a:pt x="46086" y="2010928"/>
                  </a:lnTo>
                  <a:cubicBezTo>
                    <a:pt x="20634" y="2010928"/>
                    <a:pt x="0" y="1990294"/>
                    <a:pt x="0" y="1964842"/>
                  </a:cubicBezTo>
                  <a:lnTo>
                    <a:pt x="0" y="46086"/>
                  </a:lnTo>
                  <a:cubicBezTo>
                    <a:pt x="0" y="20634"/>
                    <a:pt x="20634" y="0"/>
                    <a:pt x="46086" y="0"/>
                  </a:cubicBezTo>
                  <a:close/>
                </a:path>
              </a:pathLst>
            </a:custGeom>
            <a:solidFill>
              <a:srgbClr val="A9BECB"/>
            </a:solidFill>
          </p:spPr>
        </p:sp>
        <p:sp>
          <p:nvSpPr>
            <p:cNvPr name="TextBox 7" id="7"/>
            <p:cNvSpPr txBox="true"/>
            <p:nvPr/>
          </p:nvSpPr>
          <p:spPr>
            <a:xfrm>
              <a:off x="0" y="-123825"/>
              <a:ext cx="2094542" cy="2134753"/>
            </a:xfrm>
            <a:prstGeom prst="rect">
              <a:avLst/>
            </a:prstGeom>
          </p:spPr>
          <p:txBody>
            <a:bodyPr anchor="ctr" rtlCol="false" tIns="50800" lIns="50800" bIns="50800" rIns="50800"/>
            <a:lstStyle/>
            <a:p>
              <a:pPr algn="ctr">
                <a:lnSpc>
                  <a:spcPts val="4079"/>
                </a:lnSpc>
              </a:pPr>
            </a:p>
          </p:txBody>
        </p:sp>
      </p:grpSp>
      <p:sp>
        <p:nvSpPr>
          <p:cNvPr name="TextBox 8" id="8"/>
          <p:cNvSpPr txBox="true"/>
          <p:nvPr/>
        </p:nvSpPr>
        <p:spPr>
          <a:xfrm rot="0">
            <a:off x="542001" y="223623"/>
            <a:ext cx="1022505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Applications of Transformer: ViT</a:t>
            </a:r>
          </a:p>
        </p:txBody>
      </p:sp>
      <p:sp>
        <p:nvSpPr>
          <p:cNvPr name="TextBox 9" id="9"/>
          <p:cNvSpPr txBox="true"/>
          <p:nvPr/>
        </p:nvSpPr>
        <p:spPr>
          <a:xfrm rot="0">
            <a:off x="512858" y="2575324"/>
            <a:ext cx="7824349" cy="71723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ViTs treat images as sequences of patches, similar to how transformers handle text in NLP, and leverage self-attention mechanisms to understand relationships between different parts of the image. </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Advantages</a:t>
            </a:r>
            <a:r>
              <a:rPr lang="en-US" sz="2400">
                <a:solidFill>
                  <a:srgbClr val="0F4662"/>
                </a:solidFill>
                <a:latin typeface="Quicksand"/>
                <a:ea typeface="Quicksand"/>
                <a:cs typeface="Quicksand"/>
                <a:sym typeface="Quicksand"/>
              </a:rPr>
              <a:t>: ViTs have shown superior performance on standard image classification benchmarks like </a:t>
            </a:r>
            <a:r>
              <a:rPr lang="en-US" sz="2400" u="sng">
                <a:solidFill>
                  <a:srgbClr val="0F4662"/>
                </a:solidFill>
                <a:latin typeface="Quicksand"/>
                <a:ea typeface="Quicksand"/>
                <a:cs typeface="Quicksand"/>
                <a:sym typeface="Quicksand"/>
                <a:hlinkClick r:id="rId2" tooltip="https://www.google.com/search?sca_esv=51537aeedf813448&amp;cs=1&amp;sxsrf=AE3TifN-OpDHki_i2haAsqIMUBp8y0Y32w%3A1751996601170&amp;q=ImageNet&amp;sa=X&amp;ved=2ahUKEwj9k_n3562OAxVcyTgGHRJnK6wQxccNegQIFxAB&amp;mstk=AUtExfAso11-BwmryFRV_9nx9aze5r1k1l0rTwCfiX1gDpd454ZH0VtFCyPW5-lzTl7UJspEEctvEUrQyPXhEIfG0-hM9HMCJgAXlYXyKVZziOwXE5g7OG3Vc9MoezDpBAPnF3TSJ41x0VYzQJowbM6FyuMRedhbSjGik7PfbMrqcLJtcbo&amp;csui=3"/>
              </a:rPr>
              <a:t>ImageNet</a:t>
            </a:r>
            <a:r>
              <a:rPr lang="en-US" sz="2400">
                <a:solidFill>
                  <a:srgbClr val="0F4662"/>
                </a:solidFill>
                <a:latin typeface="Quicksand"/>
                <a:ea typeface="Quicksand"/>
                <a:cs typeface="Quicksand"/>
                <a:sym typeface="Quicksand"/>
              </a:rPr>
              <a:t> and </a:t>
            </a:r>
            <a:r>
              <a:rPr lang="en-US" sz="2400" u="sng">
                <a:solidFill>
                  <a:srgbClr val="0F4662"/>
                </a:solidFill>
                <a:latin typeface="Quicksand"/>
                <a:ea typeface="Quicksand"/>
                <a:cs typeface="Quicksand"/>
                <a:sym typeface="Quicksand"/>
                <a:hlinkClick r:id="rId3" tooltip="https://www.google.com/search?sca_esv=51537aeedf813448&amp;cs=1&amp;sxsrf=AE3TifN-OpDHki_i2haAsqIMUBp8y0Y32w%3A1751996601170&amp;q=CIFAR-100&amp;sa=X&amp;ved=2ahUKEwj9k_n3562OAxVcyTgGHRJnK6wQxccNegQIFxAC&amp;mstk=AUtExfAso11-BwmryFRV_9nx9aze5r1k1l0rTwCfiX1gDpd454ZH0VtFCyPW5-lzTl7UJspEEctvEUrQyPXhEIfG0-hM9HMCJgAXlYXyKVZziOwXE5g7OG3Vc9MoezDpBAPnF3TSJ41x0VYzQJowbM6FyuMRedhbSjGik7PfbMrqcLJtcbo&amp;csui=3"/>
              </a:rPr>
              <a:t>CIFAR-100</a:t>
            </a:r>
            <a:r>
              <a:rPr lang="en-US" sz="2400">
                <a:solidFill>
                  <a:srgbClr val="0F4662"/>
                </a:solidFill>
                <a:latin typeface="Quicksand"/>
                <a:ea typeface="Quicksand"/>
                <a:cs typeface="Quicksand"/>
                <a:sym typeface="Quicksand"/>
              </a:rPr>
              <a:t>, especially when trained on large datasets. They can also be pre-trained on large datasets and then fine-tuned for specific classification tasks.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Exam</a:t>
            </a:r>
            <a:r>
              <a:rPr lang="en-US" sz="2400">
                <a:solidFill>
                  <a:srgbClr val="0F4662"/>
                </a:solidFill>
                <a:latin typeface="Quicksand"/>
                <a:ea typeface="Quicksand"/>
                <a:cs typeface="Quicksand"/>
                <a:sym typeface="Quicksand"/>
              </a:rPr>
              <a:t>ples: Image classification tasks include categorizing images of animals, objects, scenes, and more, with ViTs demonstrating high accuracy. </a:t>
            </a:r>
          </a:p>
          <a:p>
            <a:pPr algn="l">
              <a:lnSpc>
                <a:spcPts val="4079"/>
              </a:lnSpc>
            </a:pPr>
          </a:p>
        </p:txBody>
      </p:sp>
      <p:sp>
        <p:nvSpPr>
          <p:cNvPr name="TextBox 10" id="10"/>
          <p:cNvSpPr txBox="true"/>
          <p:nvPr/>
        </p:nvSpPr>
        <p:spPr>
          <a:xfrm rot="0">
            <a:off x="784711" y="2038580"/>
            <a:ext cx="7280644"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Image Classification</a:t>
            </a:r>
          </a:p>
        </p:txBody>
      </p:sp>
      <p:sp>
        <p:nvSpPr>
          <p:cNvPr name="TextBox 11" id="11"/>
          <p:cNvSpPr txBox="true"/>
          <p:nvPr/>
        </p:nvSpPr>
        <p:spPr>
          <a:xfrm rot="0">
            <a:off x="9646769" y="2575324"/>
            <a:ext cx="8115766" cy="71723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ViTs are used to identify and locate objects within an image, providing both the bounding box coordinates and the class of each detected object. </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Advantages</a:t>
            </a:r>
            <a:r>
              <a:rPr lang="en-US" sz="2400">
                <a:solidFill>
                  <a:srgbClr val="0F4662"/>
                </a:solidFill>
                <a:latin typeface="Quicksand"/>
                <a:ea typeface="Quicksand"/>
                <a:cs typeface="Quicksand"/>
                <a:sym typeface="Quicksand"/>
              </a:rPr>
              <a:t>: ViTs' ability to capture global context allows them to better understand relationships between objects and their surroundings, leading to more accurate object detection.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Examples: Object detection applications include autonomous driving (detecting pedestrians, vehicles, traffic lights), surveillance (identifying suspicious objects), and medical imaging (detecting tumors). </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DETR</a:t>
            </a:r>
            <a:r>
              <a:rPr lang="en-US" sz="2400">
                <a:solidFill>
                  <a:srgbClr val="0F4662"/>
                </a:solidFill>
                <a:latin typeface="Quicksand"/>
                <a:ea typeface="Quicksand"/>
                <a:cs typeface="Quicksand"/>
                <a:sym typeface="Quicksand"/>
              </a:rPr>
              <a:t>: </a:t>
            </a:r>
            <a:r>
              <a:rPr lang="en-US" sz="2400" u="sng">
                <a:solidFill>
                  <a:srgbClr val="0F4662"/>
                </a:solidFill>
                <a:latin typeface="Quicksand"/>
                <a:ea typeface="Quicksand"/>
                <a:cs typeface="Quicksand"/>
                <a:sym typeface="Quicksand"/>
                <a:hlinkClick r:id="rId4" tooltip="https://www.google.com/search?sca_esv=51537aeedf813448&amp;cs=1&amp;sxsrf=AE3TifN-OpDHki_i2haAsqIMUBp8y0Y32w%3A1751996601170&amp;q=DETR+%28DEtection+TRansformer%29&amp;sa=X&amp;ved=2ahUKEwj9k_n3562OAxVcyTgGHRJnK6wQxccNegQIQRAB&amp;mstk=AUtExfAso11-BwmryFRV_9nx9aze5r1k1l0rTwCfiX1gDpd454ZH0VtFCyPW5-lzTl7UJspEEctvEUrQyPXhEIfG0-hM9HMCJgAXlYXyKVZziOwXE5g7OG3Vc9MoezDpBAPnF3TSJ41x0VYzQJowbM6FyuMRedhbSjGik7PfbMrqcLJtcbo&amp;csui=3"/>
              </a:rPr>
              <a:t>DETR (DEtection TRansformer)</a:t>
            </a:r>
            <a:r>
              <a:rPr lang="en-US" sz="2400">
                <a:solidFill>
                  <a:srgbClr val="0F4662"/>
                </a:solidFill>
                <a:latin typeface="Quicksand"/>
                <a:ea typeface="Quicksand"/>
                <a:cs typeface="Quicksand"/>
                <a:sym typeface="Quicksand"/>
              </a:rPr>
              <a:t> is a notable example of a transformer-based object detection model. </a:t>
            </a:r>
          </a:p>
        </p:txBody>
      </p:sp>
      <p:sp>
        <p:nvSpPr>
          <p:cNvPr name="TextBox 12" id="12"/>
          <p:cNvSpPr txBox="true"/>
          <p:nvPr/>
        </p:nvSpPr>
        <p:spPr>
          <a:xfrm rot="0">
            <a:off x="9937884" y="2038580"/>
            <a:ext cx="7533535"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Object Detection</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85161" y="1776722"/>
            <a:ext cx="8279745" cy="8225333"/>
            <a:chOff x="0" y="0"/>
            <a:chExt cx="2024230" cy="2010928"/>
          </a:xfrm>
        </p:grpSpPr>
        <p:sp>
          <p:nvSpPr>
            <p:cNvPr name="Freeform 3" id="3"/>
            <p:cNvSpPr/>
            <p:nvPr/>
          </p:nvSpPr>
          <p:spPr>
            <a:xfrm flipH="false" flipV="false" rot="0">
              <a:off x="0" y="0"/>
              <a:ext cx="2024231" cy="2010928"/>
            </a:xfrm>
            <a:custGeom>
              <a:avLst/>
              <a:gdLst/>
              <a:ahLst/>
              <a:cxnLst/>
              <a:rect r="r" b="b" t="t" l="l"/>
              <a:pathLst>
                <a:path h="2010928" w="2024231">
                  <a:moveTo>
                    <a:pt x="47687" y="0"/>
                  </a:moveTo>
                  <a:lnTo>
                    <a:pt x="1976543" y="0"/>
                  </a:lnTo>
                  <a:cubicBezTo>
                    <a:pt x="2002880" y="0"/>
                    <a:pt x="2024231" y="21350"/>
                    <a:pt x="2024231" y="47687"/>
                  </a:cubicBezTo>
                  <a:lnTo>
                    <a:pt x="2024231" y="1963241"/>
                  </a:lnTo>
                  <a:cubicBezTo>
                    <a:pt x="2024231" y="1989578"/>
                    <a:pt x="2002880" y="2010928"/>
                    <a:pt x="1976543" y="2010928"/>
                  </a:cubicBezTo>
                  <a:lnTo>
                    <a:pt x="47687" y="2010928"/>
                  </a:lnTo>
                  <a:cubicBezTo>
                    <a:pt x="21350" y="2010928"/>
                    <a:pt x="0" y="1989578"/>
                    <a:pt x="0" y="1963241"/>
                  </a:cubicBezTo>
                  <a:lnTo>
                    <a:pt x="0" y="47687"/>
                  </a:lnTo>
                  <a:cubicBezTo>
                    <a:pt x="0" y="21350"/>
                    <a:pt x="21350" y="0"/>
                    <a:pt x="47687" y="0"/>
                  </a:cubicBezTo>
                  <a:close/>
                </a:path>
              </a:pathLst>
            </a:custGeom>
            <a:solidFill>
              <a:srgbClr val="DBE5EA"/>
            </a:solidFill>
          </p:spPr>
        </p:sp>
        <p:sp>
          <p:nvSpPr>
            <p:cNvPr name="TextBox 4" id="4"/>
            <p:cNvSpPr txBox="true"/>
            <p:nvPr/>
          </p:nvSpPr>
          <p:spPr>
            <a:xfrm>
              <a:off x="0" y="-123825"/>
              <a:ext cx="2024230" cy="2134753"/>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9420982" y="1733019"/>
            <a:ext cx="8567340" cy="8225333"/>
            <a:chOff x="0" y="0"/>
            <a:chExt cx="2094542" cy="2010928"/>
          </a:xfrm>
        </p:grpSpPr>
        <p:sp>
          <p:nvSpPr>
            <p:cNvPr name="Freeform 6" id="6"/>
            <p:cNvSpPr/>
            <p:nvPr/>
          </p:nvSpPr>
          <p:spPr>
            <a:xfrm flipH="false" flipV="false" rot="0">
              <a:off x="0" y="0"/>
              <a:ext cx="2094542" cy="2010928"/>
            </a:xfrm>
            <a:custGeom>
              <a:avLst/>
              <a:gdLst/>
              <a:ahLst/>
              <a:cxnLst/>
              <a:rect r="r" b="b" t="t" l="l"/>
              <a:pathLst>
                <a:path h="2010928" w="2094542">
                  <a:moveTo>
                    <a:pt x="46086" y="0"/>
                  </a:moveTo>
                  <a:lnTo>
                    <a:pt x="2048455" y="0"/>
                  </a:lnTo>
                  <a:cubicBezTo>
                    <a:pt x="2060678" y="0"/>
                    <a:pt x="2072400" y="4856"/>
                    <a:pt x="2081043" y="13498"/>
                  </a:cubicBezTo>
                  <a:cubicBezTo>
                    <a:pt x="2089686" y="22141"/>
                    <a:pt x="2094542" y="33864"/>
                    <a:pt x="2094542" y="46086"/>
                  </a:cubicBezTo>
                  <a:lnTo>
                    <a:pt x="2094542" y="1964842"/>
                  </a:lnTo>
                  <a:cubicBezTo>
                    <a:pt x="2094542" y="1990294"/>
                    <a:pt x="2073908" y="2010928"/>
                    <a:pt x="2048455" y="2010928"/>
                  </a:cubicBezTo>
                  <a:lnTo>
                    <a:pt x="46086" y="2010928"/>
                  </a:lnTo>
                  <a:cubicBezTo>
                    <a:pt x="20634" y="2010928"/>
                    <a:pt x="0" y="1990294"/>
                    <a:pt x="0" y="1964842"/>
                  </a:cubicBezTo>
                  <a:lnTo>
                    <a:pt x="0" y="46086"/>
                  </a:lnTo>
                  <a:cubicBezTo>
                    <a:pt x="0" y="20634"/>
                    <a:pt x="20634" y="0"/>
                    <a:pt x="46086" y="0"/>
                  </a:cubicBezTo>
                  <a:close/>
                </a:path>
              </a:pathLst>
            </a:custGeom>
            <a:solidFill>
              <a:srgbClr val="A9BECB"/>
            </a:solidFill>
          </p:spPr>
        </p:sp>
        <p:sp>
          <p:nvSpPr>
            <p:cNvPr name="TextBox 7" id="7"/>
            <p:cNvSpPr txBox="true"/>
            <p:nvPr/>
          </p:nvSpPr>
          <p:spPr>
            <a:xfrm>
              <a:off x="0" y="-123825"/>
              <a:ext cx="2094542" cy="2134753"/>
            </a:xfrm>
            <a:prstGeom prst="rect">
              <a:avLst/>
            </a:prstGeom>
          </p:spPr>
          <p:txBody>
            <a:bodyPr anchor="ctr" rtlCol="false" tIns="50800" lIns="50800" bIns="50800" rIns="50800"/>
            <a:lstStyle/>
            <a:p>
              <a:pPr algn="ctr">
                <a:lnSpc>
                  <a:spcPts val="4079"/>
                </a:lnSpc>
              </a:pPr>
            </a:p>
          </p:txBody>
        </p:sp>
      </p:grpSp>
      <p:sp>
        <p:nvSpPr>
          <p:cNvPr name="TextBox 8" id="8"/>
          <p:cNvSpPr txBox="true"/>
          <p:nvPr/>
        </p:nvSpPr>
        <p:spPr>
          <a:xfrm rot="0">
            <a:off x="542001" y="223623"/>
            <a:ext cx="1022505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Applications of Transformer: ViT</a:t>
            </a:r>
          </a:p>
        </p:txBody>
      </p:sp>
      <p:sp>
        <p:nvSpPr>
          <p:cNvPr name="TextBox 9" id="9"/>
          <p:cNvSpPr txBox="true"/>
          <p:nvPr/>
        </p:nvSpPr>
        <p:spPr>
          <a:xfrm rot="0">
            <a:off x="542001" y="2193520"/>
            <a:ext cx="7824349" cy="7686675"/>
          </a:xfrm>
          <a:prstGeom prst="rect">
            <a:avLst/>
          </a:prstGeom>
        </p:spPr>
        <p:txBody>
          <a:bodyPr anchor="t" rtlCol="false" tIns="0" lIns="0" bIns="0" rIns="0">
            <a:spAutoFit/>
          </a:bodyPr>
          <a:lstStyle/>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Architecture</a:t>
            </a:r>
            <a:r>
              <a:rPr lang="en-US" sz="2400">
                <a:solidFill>
                  <a:srgbClr val="0F4662"/>
                </a:solidFill>
                <a:latin typeface="Quicksand"/>
                <a:ea typeface="Quicksand"/>
                <a:cs typeface="Quicksand"/>
                <a:sym typeface="Quicksand"/>
              </a:rPr>
              <a:t>: CLIP utilizes a text encoder (a transformer) and an image encoder (a vision transformer) trained on a massive dataset of image-text pairs. </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Fu</a:t>
            </a:r>
            <a:r>
              <a:rPr lang="en-US" b="true" sz="2400">
                <a:solidFill>
                  <a:srgbClr val="0F4662"/>
                </a:solidFill>
                <a:latin typeface="Quicksand Bold"/>
                <a:ea typeface="Quicksand Bold"/>
                <a:cs typeface="Quicksand Bold"/>
                <a:sym typeface="Quicksand Bold"/>
              </a:rPr>
              <a:t>nctionality</a:t>
            </a:r>
            <a:r>
              <a:rPr lang="en-US" sz="2400">
                <a:solidFill>
                  <a:srgbClr val="0F4662"/>
                </a:solidFill>
                <a:latin typeface="Quicksand"/>
                <a:ea typeface="Quicksand"/>
                <a:cs typeface="Quicksand"/>
                <a:sym typeface="Quicksand"/>
              </a:rPr>
              <a:t>: It learns to predict which text snippet best matches a given i</a:t>
            </a:r>
            <a:r>
              <a:rPr lang="en-US" sz="2400" u="none">
                <a:solidFill>
                  <a:srgbClr val="0F4662"/>
                </a:solidFill>
                <a:latin typeface="Quicksand"/>
                <a:ea typeface="Quicksand"/>
                <a:cs typeface="Quicksand"/>
                <a:sym typeface="Quicksand"/>
              </a:rPr>
              <a:t>mage</a:t>
            </a:r>
            <a:r>
              <a:rPr lang="en-US" sz="2400">
                <a:solidFill>
                  <a:srgbClr val="0F4662"/>
                </a:solidFill>
                <a:latin typeface="Quicksand"/>
                <a:ea typeface="Quicksand"/>
                <a:cs typeface="Quicksand"/>
                <a:sym typeface="Quicksand"/>
              </a:rPr>
              <a:t>, allowing for zero-shot image classification and retrieval based on textual queries. </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Applications</a:t>
            </a:r>
            <a:r>
              <a:rPr lang="en-US" sz="2400">
                <a:solidFill>
                  <a:srgbClr val="0F4662"/>
                </a:solidFill>
                <a:latin typeface="Quicksand"/>
                <a:ea typeface="Quicksand"/>
                <a:cs typeface="Quicksand"/>
                <a:sym typeface="Quicksand"/>
              </a:rPr>
              <a:t>:</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Image classification</a:t>
            </a:r>
            <a:r>
              <a:rPr lang="en-US" sz="2400">
                <a:solidFill>
                  <a:srgbClr val="0F4662"/>
                </a:solidFill>
                <a:latin typeface="Quicksand"/>
                <a:ea typeface="Quicksand"/>
                <a:cs typeface="Quicksand"/>
                <a:sym typeface="Quicksand"/>
              </a:rPr>
              <a:t>: Categorizing images based on text descriptions. </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Image retrieval:</a:t>
            </a:r>
            <a:r>
              <a:rPr lang="en-US" sz="2400">
                <a:solidFill>
                  <a:srgbClr val="0F4662"/>
                </a:solidFill>
                <a:latin typeface="Quicksand"/>
                <a:ea typeface="Quicksand"/>
                <a:cs typeface="Quicksand"/>
                <a:sym typeface="Quicksand"/>
              </a:rPr>
              <a:t> Searching for images using textual queries. </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Zero-shot learning:</a:t>
            </a:r>
            <a:r>
              <a:rPr lang="en-US" sz="2400">
                <a:solidFill>
                  <a:srgbClr val="0F4662"/>
                </a:solidFill>
                <a:latin typeface="Quicksand"/>
                <a:ea typeface="Quicksand"/>
                <a:cs typeface="Quicksand"/>
                <a:sym typeface="Quicksand"/>
              </a:rPr>
              <a:t> Classifying images without explicit training on those classes. </a:t>
            </a:r>
          </a:p>
        </p:txBody>
      </p:sp>
      <p:sp>
        <p:nvSpPr>
          <p:cNvPr name="TextBox 10" id="10"/>
          <p:cNvSpPr txBox="true"/>
          <p:nvPr/>
        </p:nvSpPr>
        <p:spPr>
          <a:xfrm rot="0">
            <a:off x="813854" y="1729097"/>
            <a:ext cx="7280644" cy="389255"/>
          </a:xfrm>
          <a:prstGeom prst="rect">
            <a:avLst/>
          </a:prstGeom>
        </p:spPr>
        <p:txBody>
          <a:bodyPr anchor="t" rtlCol="false" tIns="0" lIns="0" bIns="0" rIns="0">
            <a:spAutoFit/>
          </a:bodyPr>
          <a:lstStyle/>
          <a:p>
            <a:pPr algn="ctr" marL="0" indent="0" lvl="0">
              <a:lnSpc>
                <a:spcPts val="3220"/>
              </a:lnSpc>
              <a:spcBef>
                <a:spcPct val="0"/>
              </a:spcBef>
            </a:pPr>
            <a:r>
              <a:rPr lang="en-US" b="true" sz="2300">
                <a:solidFill>
                  <a:srgbClr val="0F4662"/>
                </a:solidFill>
                <a:latin typeface="Quicksand Bold"/>
                <a:ea typeface="Quicksand Bold"/>
                <a:cs typeface="Quicksand Bold"/>
                <a:sym typeface="Quicksand Bold"/>
              </a:rPr>
              <a:t>CLIP (Contrastive Language-Image Pre-training)</a:t>
            </a:r>
          </a:p>
        </p:txBody>
      </p:sp>
      <p:sp>
        <p:nvSpPr>
          <p:cNvPr name="TextBox 11" id="11"/>
          <p:cNvSpPr txBox="true"/>
          <p:nvPr/>
        </p:nvSpPr>
        <p:spPr>
          <a:xfrm rot="0">
            <a:off x="9646769" y="2575324"/>
            <a:ext cx="8115766" cy="7172325"/>
          </a:xfrm>
          <a:prstGeom prst="rect">
            <a:avLst/>
          </a:prstGeom>
        </p:spPr>
        <p:txBody>
          <a:bodyPr anchor="t" rtlCol="false" tIns="0" lIns="0" bIns="0" rIns="0">
            <a:spAutoFit/>
          </a:bodyPr>
          <a:lstStyle/>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Architecture</a:t>
            </a:r>
            <a:r>
              <a:rPr lang="en-US" sz="2400">
                <a:solidFill>
                  <a:srgbClr val="0F4662"/>
                </a:solidFill>
                <a:latin typeface="Quicksand"/>
                <a:ea typeface="Quicksand"/>
                <a:cs typeface="Quicksand"/>
                <a:sym typeface="Quicksand"/>
              </a:rPr>
              <a:t>: DALL-E is a transformer-based model that generates images from text prompts. </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Fu</a:t>
            </a:r>
            <a:r>
              <a:rPr lang="en-US" b="true" sz="2400">
                <a:solidFill>
                  <a:srgbClr val="0F4662"/>
                </a:solidFill>
                <a:latin typeface="Quicksand Bold"/>
                <a:ea typeface="Quicksand Bold"/>
                <a:cs typeface="Quicksand Bold"/>
                <a:sym typeface="Quicksand Bold"/>
              </a:rPr>
              <a:t>nctionality</a:t>
            </a:r>
            <a:r>
              <a:rPr lang="en-US" sz="2400">
                <a:solidFill>
                  <a:srgbClr val="0F4662"/>
                </a:solidFill>
                <a:latin typeface="Quicksand"/>
                <a:ea typeface="Quicksand"/>
                <a:cs typeface="Quicksand"/>
                <a:sym typeface="Quicksand"/>
              </a:rPr>
              <a:t>: It learns to associate textual descriptions with visual elements, enabling the creation of images that match textual descriptions. </a:t>
            </a:r>
          </a:p>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Applications</a:t>
            </a:r>
            <a:r>
              <a:rPr lang="en-US" sz="2400">
                <a:solidFill>
                  <a:srgbClr val="0F4662"/>
                </a:solidFill>
                <a:latin typeface="Quicksand"/>
                <a:ea typeface="Quicksand"/>
                <a:cs typeface="Quicksand"/>
                <a:sym typeface="Quicksand"/>
              </a:rPr>
              <a:t>:</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Image generation</a:t>
            </a:r>
            <a:r>
              <a:rPr lang="en-US" sz="2400">
                <a:solidFill>
                  <a:srgbClr val="0F4662"/>
                </a:solidFill>
                <a:latin typeface="Quicksand"/>
                <a:ea typeface="Quicksand"/>
                <a:cs typeface="Quicksand"/>
                <a:sym typeface="Quicksand"/>
              </a:rPr>
              <a:t>: Creating images from text prompts. </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Concept art and design</a:t>
            </a:r>
            <a:r>
              <a:rPr lang="en-US" sz="2400">
                <a:solidFill>
                  <a:srgbClr val="0F4662"/>
                </a:solidFill>
                <a:latin typeface="Quicksand"/>
                <a:ea typeface="Quicksand"/>
                <a:cs typeface="Quicksand"/>
                <a:sym typeface="Quicksand"/>
              </a:rPr>
              <a:t>: Generating visual elements for various purposes. </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Marketing and advertising:</a:t>
            </a:r>
            <a:r>
              <a:rPr lang="en-US" sz="2400">
                <a:solidFill>
                  <a:srgbClr val="0F4662"/>
                </a:solidFill>
                <a:latin typeface="Quicksand"/>
                <a:ea typeface="Quicksand"/>
                <a:cs typeface="Quicksand"/>
                <a:sym typeface="Quicksand"/>
              </a:rPr>
              <a:t> Creating images for produ</a:t>
            </a:r>
            <a:r>
              <a:rPr lang="en-US" sz="2400" u="none">
                <a:solidFill>
                  <a:srgbClr val="0F4662"/>
                </a:solidFill>
                <a:latin typeface="Quicksand"/>
                <a:ea typeface="Quicksand"/>
                <a:cs typeface="Quicksand"/>
                <a:sym typeface="Quicksand"/>
              </a:rPr>
              <a:t>ct</a:t>
            </a:r>
            <a:r>
              <a:rPr lang="en-US" sz="2400">
                <a:solidFill>
                  <a:srgbClr val="0F4662"/>
                </a:solidFill>
                <a:latin typeface="Quicksand"/>
                <a:ea typeface="Quicksand"/>
                <a:cs typeface="Quicksand"/>
                <a:sym typeface="Quicksand"/>
              </a:rPr>
              <a:t>s</a:t>
            </a:r>
            <a:r>
              <a:rPr lang="en-US" sz="2400" u="none">
                <a:solidFill>
                  <a:srgbClr val="0F4662"/>
                </a:solidFill>
                <a:latin typeface="Quicksand"/>
                <a:ea typeface="Quicksand"/>
                <a:cs typeface="Quicksand"/>
                <a:sym typeface="Quicksand"/>
              </a:rPr>
              <a:t> an</a:t>
            </a:r>
            <a:r>
              <a:rPr lang="en-US" sz="2400">
                <a:solidFill>
                  <a:srgbClr val="0F4662"/>
                </a:solidFill>
                <a:latin typeface="Quicksand"/>
                <a:ea typeface="Quicksand"/>
                <a:cs typeface="Quicksand"/>
                <a:sym typeface="Quicksand"/>
              </a:rPr>
              <a:t>d </a:t>
            </a:r>
            <a:r>
              <a:rPr lang="en-US" sz="2400" u="none">
                <a:solidFill>
                  <a:srgbClr val="0F4662"/>
                </a:solidFill>
                <a:latin typeface="Quicksand"/>
                <a:ea typeface="Quicksand"/>
                <a:cs typeface="Quicksand"/>
                <a:sym typeface="Quicksand"/>
              </a:rPr>
              <a:t>ser</a:t>
            </a:r>
            <a:r>
              <a:rPr lang="en-US" sz="2400">
                <a:solidFill>
                  <a:srgbClr val="0F4662"/>
                </a:solidFill>
                <a:latin typeface="Quicksand"/>
                <a:ea typeface="Quicksand"/>
                <a:cs typeface="Quicksand"/>
                <a:sym typeface="Quicksand"/>
              </a:rPr>
              <a:t>vices. </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Art and design exploration</a:t>
            </a:r>
            <a:r>
              <a:rPr lang="en-US" sz="2400">
                <a:solidFill>
                  <a:srgbClr val="0F4662"/>
                </a:solidFill>
                <a:latin typeface="Quicksand"/>
                <a:ea typeface="Quicksand"/>
                <a:cs typeface="Quicksand"/>
                <a:sym typeface="Quicksand"/>
              </a:rPr>
              <a:t>: Generating unique and imaginative images. </a:t>
            </a:r>
          </a:p>
        </p:txBody>
      </p:sp>
      <p:sp>
        <p:nvSpPr>
          <p:cNvPr name="TextBox 12" id="12"/>
          <p:cNvSpPr txBox="true"/>
          <p:nvPr/>
        </p:nvSpPr>
        <p:spPr>
          <a:xfrm rot="0">
            <a:off x="9937884" y="1899912"/>
            <a:ext cx="7533535" cy="389255"/>
          </a:xfrm>
          <a:prstGeom prst="rect">
            <a:avLst/>
          </a:prstGeom>
        </p:spPr>
        <p:txBody>
          <a:bodyPr anchor="t" rtlCol="false" tIns="0" lIns="0" bIns="0" rIns="0">
            <a:spAutoFit/>
          </a:bodyPr>
          <a:lstStyle/>
          <a:p>
            <a:pPr algn="ctr" marL="0" indent="0" lvl="0">
              <a:lnSpc>
                <a:spcPts val="3220"/>
              </a:lnSpc>
              <a:spcBef>
                <a:spcPct val="0"/>
              </a:spcBef>
            </a:pPr>
            <a:r>
              <a:rPr lang="en-US" b="true" sz="2300">
                <a:solidFill>
                  <a:srgbClr val="0F4662"/>
                </a:solidFill>
                <a:latin typeface="Quicksand Bold"/>
                <a:ea typeface="Quicksand Bold"/>
                <a:cs typeface="Quicksand Bold"/>
                <a:sym typeface="Quicksand Bold"/>
              </a:rPr>
              <a:t>DALL-E (and DALL-E 2)</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AutoShape 5" id="5"/>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Object 7" id="7"/>
          <p:cNvGraphicFramePr/>
          <p:nvPr/>
        </p:nvGraphicFramePr>
        <p:xfrm>
          <a:off x="809593" y="1685335"/>
          <a:ext cx="15715018" cy="6775295"/>
        </p:xfrm>
        <a:graphic>
          <a:graphicData uri="http://schemas.openxmlformats.org/presentationml/2006/ole">
            <p:oleObj imgW="18859500" imgH="99060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
        <p:nvSpPr>
          <p:cNvPr name="TextBox 8" id="8"/>
          <p:cNvSpPr txBox="true"/>
          <p:nvPr/>
        </p:nvSpPr>
        <p:spPr>
          <a:xfrm rot="0">
            <a:off x="4562604" y="-19562"/>
            <a:ext cx="9162792"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Autoencoders vs Transformers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49761"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290790" y="152034"/>
            <a:ext cx="1047627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Hybrid Models &amp; Research Trends</a:t>
            </a:r>
          </a:p>
        </p:txBody>
      </p:sp>
      <p:sp>
        <p:nvSpPr>
          <p:cNvPr name="TextBox 6" id="6"/>
          <p:cNvSpPr txBox="true"/>
          <p:nvPr/>
        </p:nvSpPr>
        <p:spPr>
          <a:xfrm rot="0">
            <a:off x="8652617" y="2027481"/>
            <a:ext cx="8606683" cy="30575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Hybrid models, like the one combining a transformer-based autoencoder with </a:t>
            </a:r>
            <a:r>
              <a:rPr lang="en-US" sz="2400" u="sng">
                <a:solidFill>
                  <a:srgbClr val="0F4662"/>
                </a:solidFill>
                <a:latin typeface="Quicksand"/>
                <a:ea typeface="Quicksand"/>
                <a:cs typeface="Quicksand"/>
                <a:sym typeface="Quicksand"/>
                <a:hlinkClick r:id="rId2" tooltip="https://www.google.com/search?sca_esv=51537aeedf813448&amp;cs=1&amp;sxsrf=AE3TifNtODhiRas_6Z1lbV5Zup36FNEx3Q%3A1752000426000&amp;q=Isolation+Forest&amp;sa=X&amp;ved=2ahUKEwiQps-X9q2OAxU12DgGHTHyBQsQxccNegQIJR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a:rPr>
              <a:t>Isolation Forest</a:t>
            </a:r>
            <a:r>
              <a:rPr lang="en-US" sz="2400">
                <a:solidFill>
                  <a:srgbClr val="0F4662"/>
                </a:solidFill>
                <a:latin typeface="Quicksand"/>
                <a:ea typeface="Quicksand"/>
                <a:cs typeface="Quicksand"/>
                <a:sym typeface="Quicksand"/>
              </a:rPr>
              <a:t> and XGBoost, are being explored for real-time anomaly detection in wireless sensor networks. The autoencoder learns normal data patterns, while the transformer component helps in distinguishing between different types of anomalies. </a:t>
            </a:r>
          </a:p>
        </p:txBody>
      </p:sp>
      <p:sp>
        <p:nvSpPr>
          <p:cNvPr name="TextBox 7" id="7"/>
          <p:cNvSpPr txBox="true"/>
          <p:nvPr/>
        </p:nvSpPr>
        <p:spPr>
          <a:xfrm rot="0">
            <a:off x="8652617" y="6140252"/>
            <a:ext cx="8606683" cy="30575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A </a:t>
            </a:r>
            <a:r>
              <a:rPr lang="en-US" sz="2400" u="sng">
                <a:solidFill>
                  <a:srgbClr val="0F4662"/>
                </a:solidFill>
                <a:latin typeface="Quicksand"/>
                <a:ea typeface="Quicksand"/>
                <a:cs typeface="Quicksand"/>
                <a:sym typeface="Quicksand"/>
                <a:hlinkClick r:id="rId3" tooltip="https://www.google.com/search?sca_esv=51537aeedf813448&amp;cs=1&amp;sxsrf=AE3TifNtODhiRas_6Z1lbV5Zup36FNEx3Q%3A1752000426000&amp;q=Transformer+Autoencoder+%28TAE%29&amp;sa=X&amp;ved=2ahUKEwiQps-X9q2OAxU12DgGHTHyBQsQxccNegQIFx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a:rPr>
              <a:t>Transformer Autoencoder (TAE)</a:t>
            </a:r>
            <a:r>
              <a:rPr lang="en-US" sz="2400">
                <a:solidFill>
                  <a:srgbClr val="0F4662"/>
                </a:solidFill>
                <a:latin typeface="Quicksand"/>
                <a:ea typeface="Quicksand"/>
                <a:cs typeface="Quicksand"/>
                <a:sym typeface="Quicksand"/>
              </a:rPr>
              <a:t> model has been proposed for multi-modal emotion recognition, integrating different modalities like EEG and video data. The model uses modality-specific encoders and an inter-modality encoder to learn relationships between different modalities, demonstrating strong performance even with missing data. </a:t>
            </a:r>
          </a:p>
        </p:txBody>
      </p:sp>
      <p:sp>
        <p:nvSpPr>
          <p:cNvPr name="TextBox 8" id="8"/>
          <p:cNvSpPr txBox="true"/>
          <p:nvPr/>
        </p:nvSpPr>
        <p:spPr>
          <a:xfrm rot="0">
            <a:off x="290790" y="2103681"/>
            <a:ext cx="7965125" cy="30575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Transformer-based autoencoders are also being investigated for data compression, particularly in the context of IoT devices and next-generation wireless networks. They can effectively learn salient features and reconstruct data from partial observations, potentially reducing bandwidth and power consumption. </a:t>
            </a:r>
          </a:p>
        </p:txBody>
      </p:sp>
      <p:sp>
        <p:nvSpPr>
          <p:cNvPr name="TextBox 9" id="9"/>
          <p:cNvSpPr txBox="true"/>
          <p:nvPr/>
        </p:nvSpPr>
        <p:spPr>
          <a:xfrm rot="0">
            <a:off x="8652617" y="1561099"/>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Anomaly Detection</a:t>
            </a:r>
          </a:p>
        </p:txBody>
      </p:sp>
      <p:sp>
        <p:nvSpPr>
          <p:cNvPr name="TextBox 10" id="10"/>
          <p:cNvSpPr txBox="true"/>
          <p:nvPr/>
        </p:nvSpPr>
        <p:spPr>
          <a:xfrm rot="0">
            <a:off x="8652617" y="5389806"/>
            <a:ext cx="8606683"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Multimodal Learning</a:t>
            </a:r>
          </a:p>
        </p:txBody>
      </p:sp>
      <p:sp>
        <p:nvSpPr>
          <p:cNvPr name="TextBox 11" id="11"/>
          <p:cNvSpPr txBox="true"/>
          <p:nvPr/>
        </p:nvSpPr>
        <p:spPr>
          <a:xfrm rot="0">
            <a:off x="290790" y="1561099"/>
            <a:ext cx="7965125"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Data Compression</a:t>
            </a:r>
          </a:p>
        </p:txBody>
      </p:sp>
      <p:sp>
        <p:nvSpPr>
          <p:cNvPr name="AutoShape 12" id="1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13" id="13"/>
          <p:cNvSpPr/>
          <p:nvPr/>
        </p:nvSpPr>
        <p:spPr>
          <a:xfrm>
            <a:off x="11497109" y="713692"/>
            <a:ext cx="6492240" cy="0"/>
          </a:xfrm>
          <a:prstGeom prst="line">
            <a:avLst/>
          </a:prstGeom>
          <a:ln cap="flat" w="76200">
            <a:solidFill>
              <a:srgbClr val="0F4662"/>
            </a:solidFill>
            <a:prstDash val="solid"/>
            <a:headEnd type="none" len="sm" w="sm"/>
            <a:tailEnd type="none" len="sm" w="sm"/>
          </a:ln>
        </p:spPr>
      </p:sp>
      <p:sp>
        <p:nvSpPr>
          <p:cNvPr name="TextBox 14" id="14"/>
          <p:cNvSpPr txBox="true"/>
          <p:nvPr/>
        </p:nvSpPr>
        <p:spPr>
          <a:xfrm rot="0">
            <a:off x="290790" y="5951438"/>
            <a:ext cx="7965125"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Hybrid models are being used to improve medical image reconstruction and analysis. For example, a </a:t>
            </a:r>
            <a:r>
              <a:rPr lang="en-US" sz="2400" u="sng">
                <a:solidFill>
                  <a:srgbClr val="0F4662"/>
                </a:solidFill>
                <a:latin typeface="Quicksand"/>
                <a:ea typeface="Quicksand"/>
                <a:cs typeface="Quicksand"/>
                <a:sym typeface="Quicksand"/>
                <a:hlinkClick r:id="rId4" tooltip="https://www.google.com/search?sca_esv=51537aeedf813448&amp;cs=1&amp;sxsrf=AE3TifNtODhiRas_6Z1lbV5Zup36FNEx3Q%3A1752000426000&amp;q=VAE-ViT&amp;sa=X&amp;ved=2ahUKEwiQps-X9q2OAxU12DgGHTHyBQsQxccNegQIKR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a:rPr>
              <a:t>VAE-ViT</a:t>
            </a:r>
            <a:r>
              <a:rPr lang="en-US" sz="2400">
                <a:solidFill>
                  <a:srgbClr val="0F4662"/>
                </a:solidFill>
                <a:latin typeface="Quicksand"/>
                <a:ea typeface="Quicksand"/>
                <a:cs typeface="Quicksand"/>
                <a:sym typeface="Quicksand"/>
              </a:rPr>
              <a:t> model combines the dimensionality reduction capabilities of a VAE with the classification power of a Vision Transformer (ViT) for plant disease detection. </a:t>
            </a:r>
          </a:p>
        </p:txBody>
      </p:sp>
      <p:sp>
        <p:nvSpPr>
          <p:cNvPr name="TextBox 15" id="15"/>
          <p:cNvSpPr txBox="true"/>
          <p:nvPr/>
        </p:nvSpPr>
        <p:spPr>
          <a:xfrm rot="0">
            <a:off x="290790" y="5408856"/>
            <a:ext cx="7965125"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Medical Imaging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237434"/>
            <a:ext cx="16221213"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Why these two models?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Autoencoders enable </a:t>
            </a:r>
            <a:r>
              <a:rPr lang="en-US" sz="2400" u="sng">
                <a:solidFill>
                  <a:srgbClr val="0F4662"/>
                </a:solidFill>
                <a:latin typeface="Quicksand"/>
                <a:ea typeface="Quicksand"/>
                <a:cs typeface="Quicksand"/>
                <a:sym typeface="Quicksand"/>
              </a:rPr>
              <a:t>unsupervised learning</a:t>
            </a:r>
            <a:r>
              <a:rPr lang="en-US" sz="2400">
                <a:solidFill>
                  <a:srgbClr val="0F4662"/>
                </a:solidFill>
                <a:latin typeface="Quicksand"/>
                <a:ea typeface="Quicksand"/>
                <a:cs typeface="Quicksand"/>
                <a:sym typeface="Quicksand"/>
              </a:rPr>
              <a:t> by learning compressed latent representations.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Transformers excel at </a:t>
            </a:r>
            <a:r>
              <a:rPr lang="en-US" sz="2400" u="sng">
                <a:solidFill>
                  <a:srgbClr val="0F4662"/>
                </a:solidFill>
                <a:latin typeface="Quicksand"/>
                <a:ea typeface="Quicksand"/>
                <a:cs typeface="Quicksand"/>
                <a:sym typeface="Quicksand"/>
              </a:rPr>
              <a:t>sequence modeling</a:t>
            </a:r>
            <a:r>
              <a:rPr lang="en-US" sz="2400">
                <a:solidFill>
                  <a:srgbClr val="0F4662"/>
                </a:solidFill>
                <a:latin typeface="Quicksand"/>
                <a:ea typeface="Quicksand"/>
                <a:cs typeface="Quicksand"/>
                <a:sym typeface="Quicksand"/>
              </a:rPr>
              <a:t> using self-attention, replacing traditional RNNs.</a:t>
            </a:r>
          </a:p>
          <a:p>
            <a:pPr algn="l" marL="0" indent="0" lvl="0">
              <a:lnSpc>
                <a:spcPts val="4079"/>
              </a:lnSpc>
            </a:pPr>
            <a:r>
              <a:rPr lang="en-US" sz="2400">
                <a:solidFill>
                  <a:srgbClr val="0F4662"/>
                </a:solidFill>
                <a:latin typeface="Quicksand"/>
                <a:ea typeface="Quicksand"/>
                <a:cs typeface="Quicksand"/>
                <a:sym typeface="Quicksand"/>
              </a:rPr>
              <a:t>Together, these models form the backbone of modern AI systems, enabling breakthroughs in text generation, image understanding, and more.</a:t>
            </a:r>
          </a:p>
        </p:txBody>
      </p:sp>
      <p:sp>
        <p:nvSpPr>
          <p:cNvPr name="AutoShape 3" id="3"/>
          <p:cNvSpPr/>
          <p:nvPr/>
        </p:nvSpPr>
        <p:spPr>
          <a:xfrm>
            <a:off x="5893186" y="1699032"/>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863785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1175474"/>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97755" y="575717"/>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Freeform 7" id="7"/>
          <p:cNvSpPr/>
          <p:nvPr/>
        </p:nvSpPr>
        <p:spPr>
          <a:xfrm flipH="false" flipV="false" rot="0">
            <a:off x="8304001" y="913335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801105" y="2359292"/>
            <a:ext cx="16221213"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Machine Learning (ML) thrives on learning representations from data.</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Two powerful architectures have reshaped how we process and understand data:</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Autoencoders</a:t>
            </a:r>
            <a:r>
              <a:rPr lang="en-US" sz="2400">
                <a:solidFill>
                  <a:srgbClr val="0F4662"/>
                </a:solidFill>
                <a:latin typeface="Quicksand"/>
                <a:ea typeface="Quicksand"/>
                <a:cs typeface="Quicksand"/>
                <a:sym typeface="Quicksand"/>
              </a:rPr>
              <a:t>: Used for compression, reconstruction, and anomaly detection.</a:t>
            </a:r>
          </a:p>
          <a:p>
            <a:pPr algn="l" marL="1036320" indent="-345440" lvl="2">
              <a:lnSpc>
                <a:spcPts val="4079"/>
              </a:lnSpc>
              <a:buFont typeface="Arial"/>
              <a:buChar char="⚬"/>
            </a:pPr>
            <a:r>
              <a:rPr lang="en-US" sz="2400" u="sng">
                <a:solidFill>
                  <a:srgbClr val="0F4662"/>
                </a:solidFill>
                <a:latin typeface="Quicksand"/>
                <a:ea typeface="Quicksand"/>
                <a:cs typeface="Quicksand"/>
                <a:sym typeface="Quicksand"/>
              </a:rPr>
              <a:t>Transformers</a:t>
            </a:r>
            <a:r>
              <a:rPr lang="en-US" sz="2400">
                <a:solidFill>
                  <a:srgbClr val="0F4662"/>
                </a:solidFill>
                <a:latin typeface="Quicksand"/>
                <a:ea typeface="Quicksand"/>
                <a:cs typeface="Quicksand"/>
                <a:sym typeface="Quicksand"/>
              </a:rPr>
              <a:t>: Revolutionized natural language processing and now expanding into vision, audio, and more.</a:t>
            </a:r>
          </a:p>
          <a:p>
            <a:pPr algn="l" marL="0" indent="0" lvl="0">
              <a:lnSpc>
                <a:spcPts val="4079"/>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90790" y="152034"/>
            <a:ext cx="1047627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Hybrid Models &amp; Research Trends</a:t>
            </a:r>
          </a:p>
        </p:txBody>
      </p:sp>
      <p:sp>
        <p:nvSpPr>
          <p:cNvPr name="TextBox 3" id="3"/>
          <p:cNvSpPr txBox="true"/>
          <p:nvPr/>
        </p:nvSpPr>
        <p:spPr>
          <a:xfrm rot="0">
            <a:off x="8851721" y="4239750"/>
            <a:ext cx="8606683"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Some hybrid models incorporate XAI techniques, like </a:t>
            </a:r>
            <a:r>
              <a:rPr lang="en-US" sz="2400" u="sng">
                <a:solidFill>
                  <a:srgbClr val="0F4662"/>
                </a:solidFill>
                <a:latin typeface="Quicksand"/>
                <a:ea typeface="Quicksand"/>
                <a:cs typeface="Quicksand"/>
                <a:sym typeface="Quicksand"/>
                <a:hlinkClick r:id="rId2" tooltip="https://www.google.com/search?sca_esv=51537aeedf813448&amp;cs=1&amp;sxsrf=AE3TifNtODhiRas_6Z1lbV5Zup36FNEx3Q%3A1752000426000&amp;q=SHapley+Additive+exPlanations&amp;sa=X&amp;ved=2ahUKEwiQps-X9q2OAxU12DgGHTHyBQsQxccNegQIER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a:rPr>
              <a:t>SHapley Additive exP</a:t>
            </a:r>
            <a:r>
              <a:rPr lang="en-US" sz="2400" u="sng">
                <a:solidFill>
                  <a:srgbClr val="0F4662"/>
                </a:solidFill>
                <a:latin typeface="Quicksand"/>
                <a:ea typeface="Quicksand"/>
                <a:cs typeface="Quicksand"/>
                <a:sym typeface="Quicksand"/>
                <a:hlinkClick r:id="rId3" tooltip="https://www.google.com/search?sca_esv=51537aeedf813448&amp;cs=1&amp;sxsrf=AE3TifNtODhiRas_6Z1lbV5Zup36FNEx3Q%3A1752000426000&amp;q=SHapley+Additive+exPlanations&amp;sa=X&amp;ved=2ahUKEwiQps-X9q2OAxU12DgGHTHyBQsQxccNegQIERAB&amp;mstk=AUtExfARP134l4KCWkoqVkq69_6YYIsTO85i6nHY5zWVUofSuSHq2_XbhiamGGXrTKluMSs52f_RcslcJ6RrLqwr5mmN9MzZfMDuaUI-PkuSeozz2Qq2g45Oo8L3EOALNfHZCvU8zcwsoVY4GkoTfqSsoNFczh_NsYlAhcSgYUhQh9WODdiwi64nrmKF-AO-MzaElUyHmwr_4c0gSmZtET-1OEV5VYLO5MJ2KRh4HTnVd7cybeNJAkCf6bPQmpIoBigWpq7ld3OlTGQSAYqTRpDBayoSIb-SBOlK0K5gFcSIwzJ9EozV0B1YcTOO1bHyjWWjHJly9M4HjmhLJA5DCyMbviwCGnz2Kuh9RPFtxvaWJUaY&amp;csui=3"/>
              </a:rPr>
              <a:t>lanations</a:t>
            </a:r>
            <a:r>
              <a:rPr lang="en-US" sz="2400">
                <a:solidFill>
                  <a:srgbClr val="0F4662"/>
                </a:solidFill>
                <a:latin typeface="Quicksand"/>
                <a:ea typeface="Quicksand"/>
                <a:cs typeface="Quicksand"/>
                <a:sym typeface="Quicksand"/>
              </a:rPr>
              <a:t>, </a:t>
            </a:r>
            <a:r>
              <a:rPr lang="en-US" sz="2400" u="none">
                <a:solidFill>
                  <a:srgbClr val="0F4662"/>
                </a:solidFill>
                <a:latin typeface="Quicksand"/>
                <a:ea typeface="Quicksand"/>
                <a:cs typeface="Quicksand"/>
                <a:sym typeface="Quicksand"/>
              </a:rPr>
              <a:t>t</a:t>
            </a:r>
            <a:r>
              <a:rPr lang="en-US" sz="2400">
                <a:solidFill>
                  <a:srgbClr val="0F4662"/>
                </a:solidFill>
                <a:latin typeface="Quicksand"/>
                <a:ea typeface="Quicksand"/>
                <a:cs typeface="Quicksand"/>
                <a:sym typeface="Quicksand"/>
              </a:rPr>
              <a:t>o provide insights into feature importance and model behavior. This is particularly valuable in applications like healthcare, where understanding the reasoning behind predictions is crucial. </a:t>
            </a:r>
          </a:p>
        </p:txBody>
      </p:sp>
      <p:sp>
        <p:nvSpPr>
          <p:cNvPr name="TextBox 4" id="4"/>
          <p:cNvSpPr txBox="true"/>
          <p:nvPr/>
        </p:nvSpPr>
        <p:spPr>
          <a:xfrm rot="0">
            <a:off x="290790" y="2103681"/>
            <a:ext cx="7965125" cy="30575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Attention mechanisms, inspired by transformers, are being integrated with autoencoders for unsupervised anomaly detection in time series data. This approach can capture both local and long-term dependencies in time series data, leading to improved anomaly detection accuracy. </a:t>
            </a:r>
          </a:p>
        </p:txBody>
      </p:sp>
      <p:sp>
        <p:nvSpPr>
          <p:cNvPr name="TextBox 5" id="5"/>
          <p:cNvSpPr txBox="true"/>
          <p:nvPr/>
        </p:nvSpPr>
        <p:spPr>
          <a:xfrm rot="0">
            <a:off x="8851721" y="3773368"/>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Explainable AI (XAI)</a:t>
            </a:r>
          </a:p>
        </p:txBody>
      </p:sp>
      <p:sp>
        <p:nvSpPr>
          <p:cNvPr name="TextBox 6" id="6"/>
          <p:cNvSpPr txBox="true"/>
          <p:nvPr/>
        </p:nvSpPr>
        <p:spPr>
          <a:xfrm rot="0">
            <a:off x="290790" y="1561099"/>
            <a:ext cx="7965125"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Time Series Analysis</a:t>
            </a:r>
          </a:p>
        </p:txBody>
      </p:sp>
      <p:sp>
        <p:nvSpPr>
          <p:cNvPr name="AutoShape 7" id="7"/>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8" id="8"/>
          <p:cNvSpPr/>
          <p:nvPr/>
        </p:nvSpPr>
        <p:spPr>
          <a:xfrm>
            <a:off x="11497109" y="713692"/>
            <a:ext cx="6492240" cy="0"/>
          </a:xfrm>
          <a:prstGeom prst="line">
            <a:avLst/>
          </a:prstGeom>
          <a:ln cap="flat" w="76200">
            <a:solidFill>
              <a:srgbClr val="0F4662"/>
            </a:solidFill>
            <a:prstDash val="solid"/>
            <a:headEnd type="none" len="sm" w="sm"/>
            <a:tailEnd type="none" len="sm" w="sm"/>
          </a:ln>
        </p:spPr>
      </p:sp>
      <p:sp>
        <p:nvSpPr>
          <p:cNvPr name="TextBox 9" id="9"/>
          <p:cNvSpPr txBox="true"/>
          <p:nvPr/>
        </p:nvSpPr>
        <p:spPr>
          <a:xfrm rot="0">
            <a:off x="534140" y="6792100"/>
            <a:ext cx="7965125"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A Transformer Autoencoder has been proposed for encoding musical style, demonstrating the potential of transformers in capturing complex patterns in symbolic music data. </a:t>
            </a:r>
          </a:p>
        </p:txBody>
      </p:sp>
      <p:sp>
        <p:nvSpPr>
          <p:cNvPr name="TextBox 10" id="10"/>
          <p:cNvSpPr txBox="true"/>
          <p:nvPr/>
        </p:nvSpPr>
        <p:spPr>
          <a:xfrm rot="0">
            <a:off x="534140" y="6249518"/>
            <a:ext cx="7965125" cy="518255"/>
          </a:xfrm>
          <a:prstGeom prst="rect">
            <a:avLst/>
          </a:prstGeom>
        </p:spPr>
        <p:txBody>
          <a:bodyPr anchor="t" rtlCol="false" tIns="0" lIns="0" bIns="0" rIns="0">
            <a:spAutoFit/>
          </a:bodyPr>
          <a:lstStyle/>
          <a:p>
            <a:pPr algn="l" marL="0" indent="0" lvl="0">
              <a:lnSpc>
                <a:spcPts val="4485"/>
              </a:lnSpc>
            </a:pPr>
            <a:r>
              <a:rPr lang="en-US" b="true" sz="2638">
                <a:solidFill>
                  <a:srgbClr val="0F4662"/>
                </a:solidFill>
                <a:latin typeface="Quicksand Bold"/>
                <a:ea typeface="Quicksand Bold"/>
                <a:cs typeface="Quicksand Bold"/>
                <a:sym typeface="Quicksand Bold"/>
              </a:rPr>
              <a:t>Musical Style Analysis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38622" y="4099272"/>
            <a:ext cx="4210757" cy="3273864"/>
          </a:xfrm>
          <a:custGeom>
            <a:avLst/>
            <a:gdLst/>
            <a:ahLst/>
            <a:cxnLst/>
            <a:rect r="r" b="b" t="t" l="l"/>
            <a:pathLst>
              <a:path h="3273864" w="4210757">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337416" y="5308944"/>
            <a:ext cx="4344915" cy="0"/>
          </a:xfrm>
          <a:prstGeom prst="line">
            <a:avLst/>
          </a:prstGeom>
          <a:ln cap="flat" w="57150">
            <a:solidFill>
              <a:srgbClr val="7994A0"/>
            </a:solidFill>
            <a:prstDash val="solid"/>
            <a:headEnd type="none" len="sm" w="sm"/>
            <a:tailEnd type="none" len="sm" w="sm"/>
          </a:ln>
        </p:spPr>
      </p:sp>
      <p:sp>
        <p:nvSpPr>
          <p:cNvPr name="AutoShape 4" id="4"/>
          <p:cNvSpPr/>
          <p:nvPr/>
        </p:nvSpPr>
        <p:spPr>
          <a:xfrm>
            <a:off x="11911071" y="7344561"/>
            <a:ext cx="4346753" cy="0"/>
          </a:xfrm>
          <a:prstGeom prst="line">
            <a:avLst/>
          </a:prstGeom>
          <a:ln cap="flat" w="57150">
            <a:solidFill>
              <a:srgbClr val="7994A0"/>
            </a:solidFill>
            <a:prstDash val="solid"/>
            <a:headEnd type="none" len="sm" w="sm"/>
            <a:tailEnd type="none" len="sm" w="sm"/>
          </a:ln>
        </p:spPr>
      </p:sp>
      <p:sp>
        <p:nvSpPr>
          <p:cNvPr name="AutoShape 5" id="5"/>
          <p:cNvSpPr/>
          <p:nvPr/>
        </p:nvSpPr>
        <p:spPr>
          <a:xfrm flipV="true">
            <a:off x="1660540" y="8483796"/>
            <a:ext cx="4716390" cy="0"/>
          </a:xfrm>
          <a:prstGeom prst="line">
            <a:avLst/>
          </a:prstGeom>
          <a:ln cap="flat" w="57150">
            <a:solidFill>
              <a:srgbClr val="7994A0"/>
            </a:solidFill>
            <a:prstDash val="solid"/>
            <a:headEnd type="none" len="sm" w="sm"/>
            <a:tailEnd type="none" len="sm" w="sm"/>
          </a:ln>
        </p:spPr>
      </p:sp>
      <p:sp>
        <p:nvSpPr>
          <p:cNvPr name="TextBox 6" id="6"/>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Applications in self-supervised learning</a:t>
            </a:r>
          </a:p>
        </p:txBody>
      </p:sp>
      <p:sp>
        <p:nvSpPr>
          <p:cNvPr name="TextBox 7" id="7"/>
          <p:cNvSpPr txBox="true"/>
          <p:nvPr/>
        </p:nvSpPr>
        <p:spPr>
          <a:xfrm rot="0">
            <a:off x="1334102" y="3297493"/>
            <a:ext cx="5348229" cy="16725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Hybrid models integrate SSL with supervised or reinforcement learning, often leading to better performance than using any single method alone. </a:t>
            </a:r>
          </a:p>
        </p:txBody>
      </p:sp>
      <p:sp>
        <p:nvSpPr>
          <p:cNvPr name="TextBox 8" id="8"/>
          <p:cNvSpPr txBox="true"/>
          <p:nvPr/>
        </p:nvSpPr>
        <p:spPr>
          <a:xfrm rot="0">
            <a:off x="309718" y="2661759"/>
            <a:ext cx="6372613"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Combining SSL with other paradigms</a:t>
            </a:r>
          </a:p>
        </p:txBody>
      </p:sp>
      <p:sp>
        <p:nvSpPr>
          <p:cNvPr name="TextBox 9" id="9"/>
          <p:cNvSpPr txBox="true"/>
          <p:nvPr/>
        </p:nvSpPr>
        <p:spPr>
          <a:xfrm rot="0">
            <a:off x="11911071" y="4912933"/>
            <a:ext cx="5348229" cy="209169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4662"/>
                </a:solidFill>
                <a:latin typeface="Quicksand"/>
                <a:ea typeface="Quicksand"/>
                <a:cs typeface="Quicksand"/>
                <a:sym typeface="Quicksand"/>
              </a:rPr>
              <a:t>Through comprehensive market analysis, we've identified shifts in consumer preferences, competitive landscape changes, and emerging market segments.</a:t>
            </a:r>
          </a:p>
        </p:txBody>
      </p:sp>
      <p:sp>
        <p:nvSpPr>
          <p:cNvPr name="TextBox 10" id="10"/>
          <p:cNvSpPr txBox="true"/>
          <p:nvPr/>
        </p:nvSpPr>
        <p:spPr>
          <a:xfrm rot="0">
            <a:off x="11911071" y="4507360"/>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Market Insights:</a:t>
            </a:r>
          </a:p>
        </p:txBody>
      </p:sp>
      <p:sp>
        <p:nvSpPr>
          <p:cNvPr name="TextBox 11" id="11"/>
          <p:cNvSpPr txBox="true"/>
          <p:nvPr/>
        </p:nvSpPr>
        <p:spPr>
          <a:xfrm rot="0">
            <a:off x="1024384" y="6990424"/>
            <a:ext cx="5352545" cy="12534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Direct feedback from our customers has highlighted areas for improvement</a:t>
            </a:r>
          </a:p>
        </p:txBody>
      </p:sp>
      <p:sp>
        <p:nvSpPr>
          <p:cNvPr name="TextBox 12" id="12"/>
          <p:cNvSpPr txBox="true"/>
          <p:nvPr/>
        </p:nvSpPr>
        <p:spPr>
          <a:xfrm rot="0">
            <a:off x="1024384" y="6556719"/>
            <a:ext cx="5352545"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Customer Feedback:</a:t>
            </a:r>
          </a:p>
        </p:txBody>
      </p:sp>
      <p:sp>
        <p:nvSpPr>
          <p:cNvPr name="Freeform 13" id="1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85161" y="1776722"/>
            <a:ext cx="8279745" cy="8225333"/>
            <a:chOff x="0" y="0"/>
            <a:chExt cx="2024230" cy="2010928"/>
          </a:xfrm>
        </p:grpSpPr>
        <p:sp>
          <p:nvSpPr>
            <p:cNvPr name="Freeform 3" id="3"/>
            <p:cNvSpPr/>
            <p:nvPr/>
          </p:nvSpPr>
          <p:spPr>
            <a:xfrm flipH="false" flipV="false" rot="0">
              <a:off x="0" y="0"/>
              <a:ext cx="2024231" cy="2010928"/>
            </a:xfrm>
            <a:custGeom>
              <a:avLst/>
              <a:gdLst/>
              <a:ahLst/>
              <a:cxnLst/>
              <a:rect r="r" b="b" t="t" l="l"/>
              <a:pathLst>
                <a:path h="2010928" w="2024231">
                  <a:moveTo>
                    <a:pt x="47687" y="0"/>
                  </a:moveTo>
                  <a:lnTo>
                    <a:pt x="1976543" y="0"/>
                  </a:lnTo>
                  <a:cubicBezTo>
                    <a:pt x="2002880" y="0"/>
                    <a:pt x="2024231" y="21350"/>
                    <a:pt x="2024231" y="47687"/>
                  </a:cubicBezTo>
                  <a:lnTo>
                    <a:pt x="2024231" y="1963241"/>
                  </a:lnTo>
                  <a:cubicBezTo>
                    <a:pt x="2024231" y="1989578"/>
                    <a:pt x="2002880" y="2010928"/>
                    <a:pt x="1976543" y="2010928"/>
                  </a:cubicBezTo>
                  <a:lnTo>
                    <a:pt x="47687" y="2010928"/>
                  </a:lnTo>
                  <a:cubicBezTo>
                    <a:pt x="21350" y="2010928"/>
                    <a:pt x="0" y="1989578"/>
                    <a:pt x="0" y="1963241"/>
                  </a:cubicBezTo>
                  <a:lnTo>
                    <a:pt x="0" y="47687"/>
                  </a:lnTo>
                  <a:cubicBezTo>
                    <a:pt x="0" y="21350"/>
                    <a:pt x="21350" y="0"/>
                    <a:pt x="47687" y="0"/>
                  </a:cubicBezTo>
                  <a:close/>
                </a:path>
              </a:pathLst>
            </a:custGeom>
            <a:solidFill>
              <a:srgbClr val="DBE5EA"/>
            </a:solidFill>
          </p:spPr>
        </p:sp>
        <p:sp>
          <p:nvSpPr>
            <p:cNvPr name="TextBox 4" id="4"/>
            <p:cNvSpPr txBox="true"/>
            <p:nvPr/>
          </p:nvSpPr>
          <p:spPr>
            <a:xfrm>
              <a:off x="0" y="-123825"/>
              <a:ext cx="2024230" cy="2134753"/>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9420982" y="1733019"/>
            <a:ext cx="8567340" cy="8225333"/>
            <a:chOff x="0" y="0"/>
            <a:chExt cx="2094542" cy="2010928"/>
          </a:xfrm>
        </p:grpSpPr>
        <p:sp>
          <p:nvSpPr>
            <p:cNvPr name="Freeform 6" id="6"/>
            <p:cNvSpPr/>
            <p:nvPr/>
          </p:nvSpPr>
          <p:spPr>
            <a:xfrm flipH="false" flipV="false" rot="0">
              <a:off x="0" y="0"/>
              <a:ext cx="2094542" cy="2010928"/>
            </a:xfrm>
            <a:custGeom>
              <a:avLst/>
              <a:gdLst/>
              <a:ahLst/>
              <a:cxnLst/>
              <a:rect r="r" b="b" t="t" l="l"/>
              <a:pathLst>
                <a:path h="2010928" w="2094542">
                  <a:moveTo>
                    <a:pt x="46086" y="0"/>
                  </a:moveTo>
                  <a:lnTo>
                    <a:pt x="2048455" y="0"/>
                  </a:lnTo>
                  <a:cubicBezTo>
                    <a:pt x="2060678" y="0"/>
                    <a:pt x="2072400" y="4856"/>
                    <a:pt x="2081043" y="13498"/>
                  </a:cubicBezTo>
                  <a:cubicBezTo>
                    <a:pt x="2089686" y="22141"/>
                    <a:pt x="2094542" y="33864"/>
                    <a:pt x="2094542" y="46086"/>
                  </a:cubicBezTo>
                  <a:lnTo>
                    <a:pt x="2094542" y="1964842"/>
                  </a:lnTo>
                  <a:cubicBezTo>
                    <a:pt x="2094542" y="1990294"/>
                    <a:pt x="2073908" y="2010928"/>
                    <a:pt x="2048455" y="2010928"/>
                  </a:cubicBezTo>
                  <a:lnTo>
                    <a:pt x="46086" y="2010928"/>
                  </a:lnTo>
                  <a:cubicBezTo>
                    <a:pt x="20634" y="2010928"/>
                    <a:pt x="0" y="1990294"/>
                    <a:pt x="0" y="1964842"/>
                  </a:cubicBezTo>
                  <a:lnTo>
                    <a:pt x="0" y="46086"/>
                  </a:lnTo>
                  <a:cubicBezTo>
                    <a:pt x="0" y="20634"/>
                    <a:pt x="20634" y="0"/>
                    <a:pt x="46086" y="0"/>
                  </a:cubicBezTo>
                  <a:close/>
                </a:path>
              </a:pathLst>
            </a:custGeom>
            <a:solidFill>
              <a:srgbClr val="A9BECB"/>
            </a:solidFill>
          </p:spPr>
        </p:sp>
        <p:sp>
          <p:nvSpPr>
            <p:cNvPr name="TextBox 7" id="7"/>
            <p:cNvSpPr txBox="true"/>
            <p:nvPr/>
          </p:nvSpPr>
          <p:spPr>
            <a:xfrm>
              <a:off x="0" y="-123825"/>
              <a:ext cx="2094542" cy="2134753"/>
            </a:xfrm>
            <a:prstGeom prst="rect">
              <a:avLst/>
            </a:prstGeom>
          </p:spPr>
          <p:txBody>
            <a:bodyPr anchor="ctr" rtlCol="false" tIns="50800" lIns="50800" bIns="50800" rIns="50800"/>
            <a:lstStyle/>
            <a:p>
              <a:pPr algn="ctr">
                <a:lnSpc>
                  <a:spcPts val="4079"/>
                </a:lnSpc>
              </a:pPr>
            </a:p>
          </p:txBody>
        </p:sp>
      </p:grpSp>
      <p:sp>
        <p:nvSpPr>
          <p:cNvPr name="TextBox 8" id="8"/>
          <p:cNvSpPr txBox="true"/>
          <p:nvPr/>
        </p:nvSpPr>
        <p:spPr>
          <a:xfrm rot="0">
            <a:off x="6177371" y="238228"/>
            <a:ext cx="593325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When to use what?</a:t>
            </a:r>
          </a:p>
        </p:txBody>
      </p:sp>
      <p:sp>
        <p:nvSpPr>
          <p:cNvPr name="TextBox 9" id="9"/>
          <p:cNvSpPr txBox="true"/>
          <p:nvPr/>
        </p:nvSpPr>
        <p:spPr>
          <a:xfrm rot="0">
            <a:off x="542001" y="2193520"/>
            <a:ext cx="7824349" cy="7172325"/>
          </a:xfrm>
          <a:prstGeom prst="rect">
            <a:avLst/>
          </a:prstGeom>
        </p:spPr>
        <p:txBody>
          <a:bodyPr anchor="t" rtlCol="false" tIns="0" lIns="0" bIns="0" rIns="0">
            <a:spAutoFit/>
          </a:bodyPr>
          <a:lstStyle/>
          <a:p>
            <a:pPr algn="l">
              <a:lnSpc>
                <a:spcPts val="4079"/>
              </a:lnSpc>
            </a:pPr>
            <a:r>
              <a:rPr lang="en-US" sz="2400" u="sng">
                <a:solidFill>
                  <a:srgbClr val="0F4662"/>
                </a:solidFill>
                <a:latin typeface="Quicksand"/>
                <a:ea typeface="Quicksand"/>
                <a:cs typeface="Quicksand"/>
                <a:sym typeface="Quicksand"/>
              </a:rPr>
              <a:t>Best for:</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Unsupervised learning</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Dimensionality reduction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Anomaly detection in structured data (e.g., system logs, transactions)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Data compression (e.g., medical i</a:t>
            </a:r>
            <a:r>
              <a:rPr lang="en-US" sz="2400" u="none">
                <a:solidFill>
                  <a:srgbClr val="0F4662"/>
                </a:solidFill>
                <a:latin typeface="Quicksand"/>
                <a:ea typeface="Quicksand"/>
                <a:cs typeface="Quicksand"/>
                <a:sym typeface="Quicksand"/>
              </a:rPr>
              <a:t>mages</a:t>
            </a:r>
            <a:r>
              <a:rPr lang="en-US" sz="2400">
                <a:solidFill>
                  <a:srgbClr val="0F4662"/>
                </a:solidFill>
                <a:latin typeface="Quicksand"/>
                <a:ea typeface="Quicksand"/>
                <a:cs typeface="Quicksand"/>
                <a:sym typeface="Quicksand"/>
              </a:rPr>
              <a:t>, satellite data)</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Image denoising and reconstruction</a:t>
            </a:r>
          </a:p>
          <a:p>
            <a:pPr algn="l">
              <a:lnSpc>
                <a:spcPts val="4079"/>
              </a:lnSpc>
            </a:pPr>
          </a:p>
          <a:p>
            <a:pPr algn="l">
              <a:lnSpc>
                <a:spcPts val="4079"/>
              </a:lnSpc>
            </a:pPr>
            <a:r>
              <a:rPr lang="en-US" sz="2400" u="sng">
                <a:solidFill>
                  <a:srgbClr val="0F4662"/>
                </a:solidFill>
                <a:latin typeface="Quicksand"/>
                <a:ea typeface="Quicksand"/>
                <a:cs typeface="Quicksand"/>
                <a:sym typeface="Quicksand"/>
              </a:rPr>
              <a:t>Why Use: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Li</a:t>
            </a:r>
            <a:r>
              <a:rPr lang="en-US" sz="2400" u="none">
                <a:solidFill>
                  <a:srgbClr val="0F4662"/>
                </a:solidFill>
                <a:latin typeface="Quicksand"/>
                <a:ea typeface="Quicksand"/>
                <a:cs typeface="Quicksand"/>
                <a:sym typeface="Quicksand"/>
              </a:rPr>
              <a:t>g</a:t>
            </a:r>
            <a:r>
              <a:rPr lang="en-US" sz="2400">
                <a:solidFill>
                  <a:srgbClr val="0F4662"/>
                </a:solidFill>
                <a:latin typeface="Quicksand"/>
                <a:ea typeface="Quicksand"/>
                <a:cs typeface="Quicksand"/>
                <a:sym typeface="Quicksand"/>
              </a:rPr>
              <a:t>htw</a:t>
            </a:r>
            <a:r>
              <a:rPr lang="en-US" sz="2400" u="none">
                <a:solidFill>
                  <a:srgbClr val="0F4662"/>
                </a:solidFill>
                <a:latin typeface="Quicksand"/>
                <a:ea typeface="Quicksand"/>
                <a:cs typeface="Quicksand"/>
                <a:sym typeface="Quicksand"/>
              </a:rPr>
              <a:t>e</a:t>
            </a:r>
            <a:r>
              <a:rPr lang="en-US" sz="2400">
                <a:solidFill>
                  <a:srgbClr val="0F4662"/>
                </a:solidFill>
                <a:latin typeface="Quicksand"/>
                <a:ea typeface="Quicksand"/>
                <a:cs typeface="Quicksand"/>
                <a:sym typeface="Quicksand"/>
              </a:rPr>
              <a:t>ight,</a:t>
            </a:r>
            <a:r>
              <a:rPr lang="en-US" sz="2400" u="none">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f</a:t>
            </a:r>
            <a:r>
              <a:rPr lang="en-US" sz="2400" u="none">
                <a:solidFill>
                  <a:srgbClr val="0F4662"/>
                </a:solidFill>
                <a:latin typeface="Quicksand"/>
                <a:ea typeface="Quicksand"/>
                <a:cs typeface="Quicksand"/>
                <a:sym typeface="Quicksand"/>
              </a:rPr>
              <a:t>as</a:t>
            </a:r>
            <a:r>
              <a:rPr lang="en-US" sz="2400">
                <a:solidFill>
                  <a:srgbClr val="0F4662"/>
                </a:solidFill>
                <a:latin typeface="Quicksand"/>
                <a:ea typeface="Quicksand"/>
                <a:cs typeface="Quicksand"/>
                <a:sym typeface="Quicksand"/>
              </a:rPr>
              <a:t>t </a:t>
            </a:r>
            <a:r>
              <a:rPr lang="en-US" sz="2400" u="none">
                <a:solidFill>
                  <a:srgbClr val="0F4662"/>
                </a:solidFill>
                <a:latin typeface="Quicksand"/>
                <a:ea typeface="Quicksand"/>
                <a:cs typeface="Quicksand"/>
                <a:sym typeface="Quicksand"/>
              </a:rPr>
              <a:t>to</a:t>
            </a:r>
            <a:r>
              <a:rPr lang="en-US" sz="2400">
                <a:solidFill>
                  <a:srgbClr val="0F4662"/>
                </a:solidFill>
                <a:latin typeface="Quicksand"/>
                <a:ea typeface="Quicksand"/>
                <a:cs typeface="Quicksand"/>
                <a:sym typeface="Quicksand"/>
              </a:rPr>
              <a:t> train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Suitable when labeled d</a:t>
            </a:r>
            <a:r>
              <a:rPr lang="en-US" sz="2400" u="none">
                <a:solidFill>
                  <a:srgbClr val="0F4662"/>
                </a:solidFill>
                <a:latin typeface="Quicksand"/>
                <a:ea typeface="Quicksand"/>
                <a:cs typeface="Quicksand"/>
                <a:sym typeface="Quicksand"/>
              </a:rPr>
              <a:t>ata</a:t>
            </a:r>
            <a:r>
              <a:rPr lang="en-US" sz="2400">
                <a:solidFill>
                  <a:srgbClr val="0F4662"/>
                </a:solidFill>
                <a:latin typeface="Quicksand"/>
                <a:ea typeface="Quicksand"/>
                <a:cs typeface="Quicksand"/>
                <a:sym typeface="Quicksand"/>
              </a:rPr>
              <a:t> is limited</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Great f</a:t>
            </a:r>
            <a:r>
              <a:rPr lang="en-US" sz="2400" u="none">
                <a:solidFill>
                  <a:srgbClr val="0F4662"/>
                </a:solidFill>
                <a:latin typeface="Quicksand"/>
                <a:ea typeface="Quicksand"/>
                <a:cs typeface="Quicksand"/>
                <a:sym typeface="Quicksand"/>
              </a:rPr>
              <a:t>or</a:t>
            </a:r>
            <a:r>
              <a:rPr lang="en-US" sz="2400">
                <a:solidFill>
                  <a:srgbClr val="0F4662"/>
                </a:solidFill>
                <a:latin typeface="Quicksand"/>
                <a:ea typeface="Quicksand"/>
                <a:cs typeface="Quicksand"/>
                <a:sym typeface="Quicksand"/>
              </a:rPr>
              <a:t> feature extraction</a:t>
            </a:r>
          </a:p>
          <a:p>
            <a:pPr algn="l" marL="1036320" indent="-345440" lvl="2">
              <a:lnSpc>
                <a:spcPts val="4079"/>
              </a:lnSpc>
              <a:buFont typeface="Arial"/>
              <a:buChar char="⚬"/>
            </a:pPr>
          </a:p>
        </p:txBody>
      </p:sp>
      <p:sp>
        <p:nvSpPr>
          <p:cNvPr name="TextBox 10" id="10"/>
          <p:cNvSpPr txBox="true"/>
          <p:nvPr/>
        </p:nvSpPr>
        <p:spPr>
          <a:xfrm rot="0">
            <a:off x="813854" y="1729097"/>
            <a:ext cx="7280644" cy="438785"/>
          </a:xfrm>
          <a:prstGeom prst="rect">
            <a:avLst/>
          </a:prstGeom>
        </p:spPr>
        <p:txBody>
          <a:bodyPr anchor="t" rtlCol="false" tIns="0" lIns="0" bIns="0" rIns="0">
            <a:spAutoFit/>
          </a:bodyPr>
          <a:lstStyle/>
          <a:p>
            <a:pPr algn="ctr" marL="0" indent="0" lvl="0">
              <a:lnSpc>
                <a:spcPts val="3640"/>
              </a:lnSpc>
              <a:spcBef>
                <a:spcPct val="0"/>
              </a:spcBef>
            </a:pPr>
            <a:r>
              <a:rPr lang="en-US" b="true" sz="2600">
                <a:solidFill>
                  <a:srgbClr val="0F4662"/>
                </a:solidFill>
                <a:latin typeface="Quicksand Bold"/>
                <a:ea typeface="Quicksand Bold"/>
                <a:cs typeface="Quicksand Bold"/>
                <a:sym typeface="Quicksand Bold"/>
              </a:rPr>
              <a:t>Autoencoders</a:t>
            </a:r>
          </a:p>
        </p:txBody>
      </p:sp>
      <p:sp>
        <p:nvSpPr>
          <p:cNvPr name="TextBox 11" id="11"/>
          <p:cNvSpPr txBox="true"/>
          <p:nvPr/>
        </p:nvSpPr>
        <p:spPr>
          <a:xfrm rot="0">
            <a:off x="9646769" y="2575324"/>
            <a:ext cx="8115766" cy="6143625"/>
          </a:xfrm>
          <a:prstGeom prst="rect">
            <a:avLst/>
          </a:prstGeom>
        </p:spPr>
        <p:txBody>
          <a:bodyPr anchor="t" rtlCol="false" tIns="0" lIns="0" bIns="0" rIns="0">
            <a:spAutoFit/>
          </a:bodyPr>
          <a:lstStyle/>
          <a:p>
            <a:pPr algn="l">
              <a:lnSpc>
                <a:spcPts val="4079"/>
              </a:lnSpc>
            </a:pPr>
            <a:r>
              <a:rPr lang="en-US" sz="2400" u="sng">
                <a:solidFill>
                  <a:srgbClr val="0F4662"/>
                </a:solidFill>
                <a:latin typeface="Quicksand"/>
                <a:ea typeface="Quicksand"/>
                <a:cs typeface="Quicksand"/>
                <a:sym typeface="Quicksand"/>
              </a:rPr>
              <a:t>Best for:</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Sequence modeling (NLP, time-series, bioinformatics)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Text generation, translation, summarization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Vision tasks with large-scale data (ViT)</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Multimod</a:t>
            </a:r>
            <a:r>
              <a:rPr lang="en-US" sz="2400" u="none">
                <a:solidFill>
                  <a:srgbClr val="0F4662"/>
                </a:solidFill>
                <a:latin typeface="Quicksand"/>
                <a:ea typeface="Quicksand"/>
                <a:cs typeface="Quicksand"/>
                <a:sym typeface="Quicksand"/>
              </a:rPr>
              <a:t>a</a:t>
            </a:r>
            <a:r>
              <a:rPr lang="en-US" sz="2400">
                <a:solidFill>
                  <a:srgbClr val="0F4662"/>
                </a:solidFill>
                <a:latin typeface="Quicksand"/>
                <a:ea typeface="Quicksand"/>
                <a:cs typeface="Quicksand"/>
                <a:sym typeface="Quicksand"/>
              </a:rPr>
              <a:t>l</a:t>
            </a:r>
            <a:r>
              <a:rPr lang="en-US" sz="2400" u="none">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mod</a:t>
            </a:r>
            <a:r>
              <a:rPr lang="en-US" sz="2400" u="none">
                <a:solidFill>
                  <a:srgbClr val="0F4662"/>
                </a:solidFill>
                <a:latin typeface="Quicksand"/>
                <a:ea typeface="Quicksand"/>
                <a:cs typeface="Quicksand"/>
                <a:sym typeface="Quicksand"/>
              </a:rPr>
              <a:t>e</a:t>
            </a:r>
            <a:r>
              <a:rPr lang="en-US" sz="2400">
                <a:solidFill>
                  <a:srgbClr val="0F4662"/>
                </a:solidFill>
                <a:latin typeface="Quicksand"/>
                <a:ea typeface="Quicksand"/>
                <a:cs typeface="Quicksand"/>
                <a:sym typeface="Quicksand"/>
              </a:rPr>
              <a:t>ls (e.g., image + text, CLIP)</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Pr</a:t>
            </a:r>
            <a:r>
              <a:rPr lang="en-US" sz="2400" u="none">
                <a:solidFill>
                  <a:srgbClr val="0F4662"/>
                </a:solidFill>
                <a:latin typeface="Quicksand"/>
                <a:ea typeface="Quicksand"/>
                <a:cs typeface="Quicksand"/>
                <a:sym typeface="Quicksand"/>
              </a:rPr>
              <a:t>etrain</a:t>
            </a:r>
            <a:r>
              <a:rPr lang="en-US" sz="2400">
                <a:solidFill>
                  <a:srgbClr val="0F4662"/>
                </a:solidFill>
                <a:latin typeface="Quicksand"/>
                <a:ea typeface="Quicksand"/>
                <a:cs typeface="Quicksand"/>
                <a:sym typeface="Quicksand"/>
              </a:rPr>
              <a:t>ing large models (BERT, GPT)</a:t>
            </a:r>
          </a:p>
          <a:p>
            <a:pPr algn="l">
              <a:lnSpc>
                <a:spcPts val="4079"/>
              </a:lnSpc>
            </a:pPr>
          </a:p>
          <a:p>
            <a:pPr algn="l">
              <a:lnSpc>
                <a:spcPts val="4079"/>
              </a:lnSpc>
            </a:pPr>
            <a:r>
              <a:rPr lang="en-US" sz="2400" u="sng">
                <a:solidFill>
                  <a:srgbClr val="0F4662"/>
                </a:solidFill>
                <a:latin typeface="Quicksand"/>
                <a:ea typeface="Quicksand"/>
                <a:cs typeface="Quicksand"/>
                <a:sym typeface="Quicksand"/>
              </a:rPr>
              <a:t>Why Use: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H</a:t>
            </a:r>
            <a:r>
              <a:rPr lang="en-US" sz="2400" u="none">
                <a:solidFill>
                  <a:srgbClr val="0F4662"/>
                </a:solidFill>
                <a:latin typeface="Quicksand"/>
                <a:ea typeface="Quicksand"/>
                <a:cs typeface="Quicksand"/>
                <a:sym typeface="Quicksand"/>
              </a:rPr>
              <a:t>and</a:t>
            </a:r>
            <a:r>
              <a:rPr lang="en-US" sz="2400">
                <a:solidFill>
                  <a:srgbClr val="0F4662"/>
                </a:solidFill>
                <a:latin typeface="Quicksand"/>
                <a:ea typeface="Quicksand"/>
                <a:cs typeface="Quicksand"/>
                <a:sym typeface="Quicksand"/>
              </a:rPr>
              <a:t>l</a:t>
            </a:r>
            <a:r>
              <a:rPr lang="en-US" sz="2400" u="none">
                <a:solidFill>
                  <a:srgbClr val="0F4662"/>
                </a:solidFill>
                <a:latin typeface="Quicksand"/>
                <a:ea typeface="Quicksand"/>
                <a:cs typeface="Quicksand"/>
                <a:sym typeface="Quicksand"/>
              </a:rPr>
              <a:t>es</a:t>
            </a:r>
            <a:r>
              <a:rPr lang="en-US" sz="2400">
                <a:solidFill>
                  <a:srgbClr val="0F4662"/>
                </a:solidFill>
                <a:latin typeface="Quicksand"/>
                <a:ea typeface="Quicksand"/>
                <a:cs typeface="Quicksand"/>
                <a:sym typeface="Quicksand"/>
              </a:rPr>
              <a:t> lo</a:t>
            </a:r>
            <a:r>
              <a:rPr lang="en-US" sz="2400" u="none">
                <a:solidFill>
                  <a:srgbClr val="0F4662"/>
                </a:solidFill>
                <a:latin typeface="Quicksand"/>
                <a:ea typeface="Quicksand"/>
                <a:cs typeface="Quicksand"/>
                <a:sym typeface="Quicksand"/>
              </a:rPr>
              <a:t>ng</a:t>
            </a:r>
            <a:r>
              <a:rPr lang="en-US" sz="2400">
                <a:solidFill>
                  <a:srgbClr val="0F4662"/>
                </a:solidFill>
                <a:latin typeface="Quicksand"/>
                <a:ea typeface="Quicksand"/>
                <a:cs typeface="Quicksand"/>
                <a:sym typeface="Quicksand"/>
              </a:rPr>
              <a:t>-range depe</a:t>
            </a:r>
            <a:r>
              <a:rPr lang="en-US" sz="2400" u="none">
                <a:solidFill>
                  <a:srgbClr val="0F4662"/>
                </a:solidFill>
                <a:latin typeface="Quicksand"/>
                <a:ea typeface="Quicksand"/>
                <a:cs typeface="Quicksand"/>
                <a:sym typeface="Quicksand"/>
              </a:rPr>
              <a:t>n</a:t>
            </a:r>
            <a:r>
              <a:rPr lang="en-US" sz="2400">
                <a:solidFill>
                  <a:srgbClr val="0F4662"/>
                </a:solidFill>
                <a:latin typeface="Quicksand"/>
                <a:ea typeface="Quicksand"/>
                <a:cs typeface="Quicksand"/>
                <a:sym typeface="Quicksand"/>
              </a:rPr>
              <a:t>d</a:t>
            </a:r>
            <a:r>
              <a:rPr lang="en-US" sz="2400" u="none">
                <a:solidFill>
                  <a:srgbClr val="0F4662"/>
                </a:solidFill>
                <a:latin typeface="Quicksand"/>
                <a:ea typeface="Quicksand"/>
                <a:cs typeface="Quicksand"/>
                <a:sym typeface="Quicksand"/>
              </a:rPr>
              <a:t>en</a:t>
            </a:r>
            <a:r>
              <a:rPr lang="en-US" sz="2400">
                <a:solidFill>
                  <a:srgbClr val="0F4662"/>
                </a:solidFill>
                <a:latin typeface="Quicksand"/>
                <a:ea typeface="Quicksand"/>
                <a:cs typeface="Quicksand"/>
                <a:sym typeface="Quicksand"/>
              </a:rPr>
              <a:t>cies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Pa</a:t>
            </a:r>
            <a:r>
              <a:rPr lang="en-US" sz="2400" u="none">
                <a:solidFill>
                  <a:srgbClr val="0F4662"/>
                </a:solidFill>
                <a:latin typeface="Quicksand"/>
                <a:ea typeface="Quicksand"/>
                <a:cs typeface="Quicksand"/>
                <a:sym typeface="Quicksand"/>
              </a:rPr>
              <a:t>ra</a:t>
            </a:r>
            <a:r>
              <a:rPr lang="en-US" sz="2400">
                <a:solidFill>
                  <a:srgbClr val="0F4662"/>
                </a:solidFill>
                <a:latin typeface="Quicksand"/>
                <a:ea typeface="Quicksand"/>
                <a:cs typeface="Quicksand"/>
                <a:sym typeface="Quicksand"/>
              </a:rPr>
              <a:t>ll</a:t>
            </a:r>
            <a:r>
              <a:rPr lang="en-US" sz="2400" u="none">
                <a:solidFill>
                  <a:srgbClr val="0F4662"/>
                </a:solidFill>
                <a:latin typeface="Quicksand"/>
                <a:ea typeface="Quicksand"/>
                <a:cs typeface="Quicksand"/>
                <a:sym typeface="Quicksand"/>
              </a:rPr>
              <a:t>e</a:t>
            </a:r>
            <a:r>
              <a:rPr lang="en-US" sz="2400">
                <a:solidFill>
                  <a:srgbClr val="0F4662"/>
                </a:solidFill>
                <a:latin typeface="Quicksand"/>
                <a:ea typeface="Quicksand"/>
                <a:cs typeface="Quicksand"/>
                <a:sym typeface="Quicksand"/>
              </a:rPr>
              <a:t>l</a:t>
            </a:r>
            <a:r>
              <a:rPr lang="en-US" sz="2400" u="none">
                <a:solidFill>
                  <a:srgbClr val="0F4662"/>
                </a:solidFill>
                <a:latin typeface="Quicksand"/>
                <a:ea typeface="Quicksand"/>
                <a:cs typeface="Quicksand"/>
                <a:sym typeface="Quicksand"/>
              </a:rPr>
              <a:t>i</a:t>
            </a:r>
            <a:r>
              <a:rPr lang="en-US" sz="2400">
                <a:solidFill>
                  <a:srgbClr val="0F4662"/>
                </a:solidFill>
                <a:latin typeface="Quicksand"/>
                <a:ea typeface="Quicksand"/>
                <a:cs typeface="Quicksand"/>
                <a:sym typeface="Quicksand"/>
              </a:rPr>
              <a:t>zable</a:t>
            </a:r>
            <a:r>
              <a:rPr lang="en-US" sz="2400" u="none">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(unlik</a:t>
            </a:r>
            <a:r>
              <a:rPr lang="en-US" sz="2400" u="none">
                <a:solidFill>
                  <a:srgbClr val="0F4662"/>
                </a:solidFill>
                <a:latin typeface="Quicksand"/>
                <a:ea typeface="Quicksand"/>
                <a:cs typeface="Quicksand"/>
                <a:sym typeface="Quicksand"/>
              </a:rPr>
              <a:t>e</a:t>
            </a:r>
            <a:r>
              <a:rPr lang="en-US" sz="2400">
                <a:solidFill>
                  <a:srgbClr val="0F4662"/>
                </a:solidFill>
                <a:latin typeface="Quicksand"/>
                <a:ea typeface="Quicksand"/>
                <a:cs typeface="Quicksand"/>
                <a:sym typeface="Quicksand"/>
              </a:rPr>
              <a:t> RNNs)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a:t>
            </a:r>
            <a:r>
              <a:rPr lang="en-US" sz="2400" u="none">
                <a:solidFill>
                  <a:srgbClr val="0F4662"/>
                </a:solidFill>
                <a:latin typeface="Quicksand"/>
                <a:ea typeface="Quicksand"/>
                <a:cs typeface="Quicksand"/>
                <a:sym typeface="Quicksand"/>
              </a:rPr>
              <a:t>o</a:t>
            </a:r>
            <a:r>
              <a:rPr lang="en-US" sz="2400">
                <a:solidFill>
                  <a:srgbClr val="0F4662"/>
                </a:solidFill>
                <a:latin typeface="Quicksand"/>
                <a:ea typeface="Quicksand"/>
                <a:cs typeface="Quicksand"/>
                <a:sym typeface="Quicksand"/>
              </a:rPr>
              <a:t>m</a:t>
            </a:r>
            <a:r>
              <a:rPr lang="en-US" sz="2400" u="none">
                <a:solidFill>
                  <a:srgbClr val="0F4662"/>
                </a:solidFill>
                <a:latin typeface="Quicksand"/>
                <a:ea typeface="Quicksand"/>
                <a:cs typeface="Quicksand"/>
                <a:sym typeface="Quicksand"/>
              </a:rPr>
              <a:t>in</a:t>
            </a:r>
            <a:r>
              <a:rPr lang="en-US" sz="2400">
                <a:solidFill>
                  <a:srgbClr val="0F4662"/>
                </a:solidFill>
                <a:latin typeface="Quicksand"/>
                <a:ea typeface="Quicksand"/>
                <a:cs typeface="Quicksand"/>
                <a:sym typeface="Quicksand"/>
              </a:rPr>
              <a:t>ant architecture for state-of-the-art results</a:t>
            </a:r>
          </a:p>
          <a:p>
            <a:pPr algn="l" marL="1036320" indent="-345440" lvl="2">
              <a:lnSpc>
                <a:spcPts val="4079"/>
              </a:lnSpc>
              <a:buFont typeface="Arial"/>
              <a:buChar char="⚬"/>
            </a:pPr>
          </a:p>
        </p:txBody>
      </p:sp>
      <p:sp>
        <p:nvSpPr>
          <p:cNvPr name="TextBox 12" id="12"/>
          <p:cNvSpPr txBox="true"/>
          <p:nvPr/>
        </p:nvSpPr>
        <p:spPr>
          <a:xfrm rot="0">
            <a:off x="9937884" y="1899912"/>
            <a:ext cx="7533535" cy="438785"/>
          </a:xfrm>
          <a:prstGeom prst="rect">
            <a:avLst/>
          </a:prstGeom>
        </p:spPr>
        <p:txBody>
          <a:bodyPr anchor="t" rtlCol="false" tIns="0" lIns="0" bIns="0" rIns="0">
            <a:spAutoFit/>
          </a:bodyPr>
          <a:lstStyle/>
          <a:p>
            <a:pPr algn="ctr" marL="0" indent="0" lvl="0">
              <a:lnSpc>
                <a:spcPts val="3640"/>
              </a:lnSpc>
              <a:spcBef>
                <a:spcPct val="0"/>
              </a:spcBef>
            </a:pPr>
            <a:r>
              <a:rPr lang="en-US" b="true" sz="2600">
                <a:solidFill>
                  <a:srgbClr val="0F4662"/>
                </a:solidFill>
                <a:latin typeface="Quicksand Bold"/>
                <a:ea typeface="Quicksand Bold"/>
                <a:cs typeface="Quicksand Bold"/>
                <a:sym typeface="Quicksand Bold"/>
              </a:rPr>
              <a:t>Transformers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303978" y="2623533"/>
            <a:ext cx="9696427" cy="5055782"/>
          </a:xfrm>
          <a:custGeom>
            <a:avLst/>
            <a:gdLst/>
            <a:ahLst/>
            <a:cxnLst/>
            <a:rect r="r" b="b" t="t" l="l"/>
            <a:pathLst>
              <a:path h="5055782" w="9696427">
                <a:moveTo>
                  <a:pt x="0" y="0"/>
                </a:moveTo>
                <a:lnTo>
                  <a:pt x="9696427" y="0"/>
                </a:lnTo>
                <a:lnTo>
                  <a:pt x="9696427" y="5055782"/>
                </a:lnTo>
                <a:lnTo>
                  <a:pt x="0" y="5055782"/>
                </a:lnTo>
                <a:lnTo>
                  <a:pt x="0" y="0"/>
                </a:lnTo>
                <a:close/>
              </a:path>
            </a:pathLst>
          </a:custGeom>
          <a:blipFill>
            <a:blip r:embed="rId4"/>
            <a:stretch>
              <a:fillRect l="0" t="0" r="0" b="0"/>
            </a:stretch>
          </a:blipFill>
        </p:spPr>
      </p:sp>
      <p:sp>
        <p:nvSpPr>
          <p:cNvPr name="TextBox 7" id="7"/>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Basics of Machine Learning</a:t>
            </a:r>
          </a:p>
        </p:txBody>
      </p:sp>
      <p:sp>
        <p:nvSpPr>
          <p:cNvPr name="TextBox 8" id="8"/>
          <p:cNvSpPr txBox="true"/>
          <p:nvPr/>
        </p:nvSpPr>
        <p:spPr>
          <a:xfrm rot="0">
            <a:off x="515940" y="3295650"/>
            <a:ext cx="6938067" cy="3698875"/>
          </a:xfrm>
          <a:prstGeom prst="rect">
            <a:avLst/>
          </a:prstGeom>
        </p:spPr>
        <p:txBody>
          <a:bodyPr anchor="t" rtlCol="false" tIns="0" lIns="0" bIns="0" rIns="0">
            <a:spAutoFit/>
          </a:bodyPr>
          <a:lstStyle/>
          <a:p>
            <a:pPr algn="l" marL="0" indent="0" lvl="0">
              <a:lnSpc>
                <a:spcPts val="4249"/>
              </a:lnSpc>
            </a:pPr>
            <a:r>
              <a:rPr lang="en-US" sz="2499">
                <a:solidFill>
                  <a:srgbClr val="0F4662"/>
                </a:solidFill>
                <a:latin typeface="Quicksand"/>
                <a:ea typeface="Quicksand"/>
                <a:cs typeface="Quicksand"/>
                <a:sym typeface="Quicksand"/>
              </a:rPr>
              <a:t>Machine learning is a branch of Artificial Intelligence that focuses on developing models and algorithms that let computers learn from data without being explicitly programmed for every task. In simple words, ML teaches the systems to think and understand like humans by learning from the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AutoShape 5" id="5"/>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Object 7" id="7"/>
          <p:cNvGraphicFramePr/>
          <p:nvPr/>
        </p:nvGraphicFramePr>
        <p:xfrm>
          <a:off x="787470" y="1332353"/>
          <a:ext cx="15715018" cy="6775295"/>
        </p:xfrm>
        <a:graphic>
          <a:graphicData uri="http://schemas.openxmlformats.org/presentationml/2006/ole">
            <p:oleObj imgW="18859500" imgH="99060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
        <p:nvSpPr>
          <p:cNvPr name="TextBox 8" id="8"/>
          <p:cNvSpPr txBox="true"/>
          <p:nvPr/>
        </p:nvSpPr>
        <p:spPr>
          <a:xfrm rot="0">
            <a:off x="8157541" y="135133"/>
            <a:ext cx="197291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Types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6071281" y="1811022"/>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9513876"/>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208674"/>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04001" y="9746159"/>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315426" y="2660616"/>
            <a:ext cx="7646817" cy="4965768"/>
          </a:xfrm>
          <a:custGeom>
            <a:avLst/>
            <a:gdLst/>
            <a:ahLst/>
            <a:cxnLst/>
            <a:rect r="r" b="b" t="t" l="l"/>
            <a:pathLst>
              <a:path h="4965768" w="7646817">
                <a:moveTo>
                  <a:pt x="0" y="0"/>
                </a:moveTo>
                <a:lnTo>
                  <a:pt x="7646817" y="0"/>
                </a:lnTo>
                <a:lnTo>
                  <a:pt x="7646817" y="4965768"/>
                </a:lnTo>
                <a:lnTo>
                  <a:pt x="0" y="4965768"/>
                </a:lnTo>
                <a:lnTo>
                  <a:pt x="0" y="0"/>
                </a:lnTo>
                <a:close/>
              </a:path>
            </a:pathLst>
          </a:custGeom>
          <a:blipFill>
            <a:blip r:embed="rId4"/>
            <a:stretch>
              <a:fillRect l="-18925" t="-8296" r="-18834" b="-11295"/>
            </a:stretch>
          </a:blipFill>
        </p:spPr>
      </p:sp>
      <p:sp>
        <p:nvSpPr>
          <p:cNvPr name="TextBox 7" id="7"/>
          <p:cNvSpPr txBox="true"/>
          <p:nvPr/>
        </p:nvSpPr>
        <p:spPr>
          <a:xfrm rot="0">
            <a:off x="303871" y="12345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What are Neural Networks?</a:t>
            </a:r>
          </a:p>
        </p:txBody>
      </p:sp>
      <p:sp>
        <p:nvSpPr>
          <p:cNvPr name="TextBox 8" id="8"/>
          <p:cNvSpPr txBox="true"/>
          <p:nvPr/>
        </p:nvSpPr>
        <p:spPr>
          <a:xfrm rot="0">
            <a:off x="303871" y="1983899"/>
            <a:ext cx="9240461" cy="2549524"/>
          </a:xfrm>
          <a:prstGeom prst="rect">
            <a:avLst/>
          </a:prstGeom>
        </p:spPr>
        <p:txBody>
          <a:bodyPr anchor="t" rtlCol="false" tIns="0" lIns="0" bIns="0" rIns="0">
            <a:spAutoFit/>
          </a:bodyPr>
          <a:lstStyle/>
          <a:p>
            <a:pPr algn="l" marL="0" indent="0" lvl="0">
              <a:lnSpc>
                <a:spcPts val="3400"/>
              </a:lnSpc>
            </a:pPr>
            <a:r>
              <a:rPr lang="en-US" sz="2000">
                <a:solidFill>
                  <a:srgbClr val="0F4662"/>
                </a:solidFill>
                <a:latin typeface="Quicksand"/>
                <a:ea typeface="Quicksand"/>
                <a:cs typeface="Quicksand"/>
                <a:sym typeface="Quicksand"/>
              </a:rPr>
              <a:t>A neural network is a </a:t>
            </a:r>
            <a:r>
              <a:rPr lang="en-US" sz="2000" u="sng">
                <a:solidFill>
                  <a:srgbClr val="0F4662"/>
                </a:solidFill>
                <a:latin typeface="Quicksand"/>
                <a:ea typeface="Quicksand"/>
                <a:cs typeface="Quicksand"/>
                <a:sym typeface="Quicksand"/>
                <a:hlinkClick r:id="rId5" tooltip="https://www.ibm.com/think/topics/machine-learning"/>
              </a:rPr>
              <a:t>machine learning</a:t>
            </a:r>
            <a:r>
              <a:rPr lang="en-US" sz="2000">
                <a:solidFill>
                  <a:srgbClr val="0F4662"/>
                </a:solidFill>
                <a:latin typeface="Quicksand"/>
                <a:ea typeface="Quicksand"/>
                <a:cs typeface="Quicksand"/>
                <a:sym typeface="Quicksand"/>
              </a:rPr>
              <a:t> program, or model, that makes decisions in a manner similar to the human brain, by using processes that mimic the way biological neurons work together to identify phenomena, weigh options and arrive at conclusions. They are sometimes called artificial neural networks (ANNs) or simulated neural networks (SNNs). They are a subset of machine learning, and at the heart of </a:t>
            </a:r>
            <a:r>
              <a:rPr lang="en-US" sz="2000" u="sng">
                <a:solidFill>
                  <a:srgbClr val="0F4662"/>
                </a:solidFill>
                <a:latin typeface="Quicksand"/>
                <a:ea typeface="Quicksand"/>
                <a:cs typeface="Quicksand"/>
                <a:sym typeface="Quicksand"/>
                <a:hlinkClick r:id="rId6" tooltip="https://www.ibm.com/think/topics/deep-learning"/>
              </a:rPr>
              <a:t>deep learning</a:t>
            </a:r>
            <a:r>
              <a:rPr lang="en-US" sz="2000">
                <a:solidFill>
                  <a:srgbClr val="0F4662"/>
                </a:solidFill>
                <a:latin typeface="Quicksand"/>
                <a:ea typeface="Quicksand"/>
                <a:cs typeface="Quicksand"/>
                <a:sym typeface="Quicksand"/>
              </a:rPr>
              <a:t> models.</a:t>
            </a:r>
          </a:p>
        </p:txBody>
      </p:sp>
      <p:sp>
        <p:nvSpPr>
          <p:cNvPr name="TextBox 9" id="9"/>
          <p:cNvSpPr txBox="true"/>
          <p:nvPr/>
        </p:nvSpPr>
        <p:spPr>
          <a:xfrm rot="0">
            <a:off x="456355" y="4742973"/>
            <a:ext cx="9859071" cy="4165600"/>
          </a:xfrm>
          <a:prstGeom prst="rect">
            <a:avLst/>
          </a:prstGeom>
        </p:spPr>
        <p:txBody>
          <a:bodyPr anchor="t" rtlCol="false" tIns="0" lIns="0" bIns="0" rIns="0">
            <a:spAutoFit/>
          </a:bodyPr>
          <a:lstStyle/>
          <a:p>
            <a:pPr algn="l">
              <a:lnSpc>
                <a:spcPts val="3740"/>
              </a:lnSpc>
            </a:pPr>
            <a:r>
              <a:rPr lang="en-US" sz="2200" u="sng">
                <a:solidFill>
                  <a:srgbClr val="0F4662"/>
                </a:solidFill>
                <a:latin typeface="Quicksand"/>
                <a:ea typeface="Quicksand"/>
                <a:cs typeface="Quicksand"/>
                <a:sym typeface="Quicksand"/>
                <a:hlinkClick r:id="rId7" tooltip="https://www.ibm.com/think/topics/convolutional-neural-networks"/>
              </a:rPr>
              <a:t>Convolutional neural networks (CNNs)</a:t>
            </a:r>
            <a:r>
              <a:rPr lang="en-US" sz="2200">
                <a:solidFill>
                  <a:srgbClr val="0F4662"/>
                </a:solidFill>
                <a:latin typeface="Quicksand"/>
                <a:ea typeface="Quicksand"/>
                <a:cs typeface="Quicksand"/>
                <a:sym typeface="Quicksand"/>
              </a:rPr>
              <a:t> are si</a:t>
            </a:r>
            <a:r>
              <a:rPr lang="en-US" sz="2200" u="none">
                <a:solidFill>
                  <a:srgbClr val="0F4662"/>
                </a:solidFill>
                <a:latin typeface="Quicksand"/>
                <a:ea typeface="Quicksand"/>
                <a:cs typeface="Quicksand"/>
                <a:sym typeface="Quicksand"/>
              </a:rPr>
              <a:t>milar</a:t>
            </a:r>
            <a:r>
              <a:rPr lang="en-US" sz="2200">
                <a:solidFill>
                  <a:srgbClr val="0F4662"/>
                </a:solidFill>
                <a:latin typeface="Quicksand"/>
                <a:ea typeface="Quicksand"/>
                <a:cs typeface="Quicksand"/>
                <a:sym typeface="Quicksand"/>
              </a:rPr>
              <a:t> to feedforward networks, but they’re usually utilized for image recognition, pattern recognition, and/or computer vision. These networks harness principles from linear algebra, particularly matrix multiplication, to identify patterns within an image.</a:t>
            </a:r>
          </a:p>
          <a:p>
            <a:pPr algn="l" marL="0" indent="0" lvl="0">
              <a:lnSpc>
                <a:spcPts val="3740"/>
              </a:lnSpc>
            </a:pPr>
            <a:r>
              <a:rPr lang="en-US" sz="2200" u="sng">
                <a:solidFill>
                  <a:srgbClr val="0F4662"/>
                </a:solidFill>
                <a:latin typeface="Quicksand"/>
                <a:ea typeface="Quicksand"/>
                <a:cs typeface="Quicksand"/>
                <a:sym typeface="Quicksand"/>
                <a:hlinkClick r:id="rId8" tooltip="https://www.ibm.com/think/topics/recurrent-neural-networks"/>
              </a:rPr>
              <a:t>Recurrent neural networks (RNNs)</a:t>
            </a:r>
            <a:r>
              <a:rPr lang="en-US" sz="2200">
                <a:solidFill>
                  <a:srgbClr val="0F4662"/>
                </a:solidFill>
                <a:latin typeface="Quicksand"/>
                <a:ea typeface="Quicksand"/>
                <a:cs typeface="Quicksand"/>
                <a:sym typeface="Quicksand"/>
              </a:rPr>
              <a:t> are identified by their feedback loops. These learning algorithms are primarily leveraged when using time-series data to make predictions about future outcomes, such as stock market predictions or sales forecasting.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990600"/>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47331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765875" y="1208674"/>
            <a:ext cx="8274875" cy="4137437"/>
          </a:xfrm>
          <a:custGeom>
            <a:avLst/>
            <a:gdLst/>
            <a:ahLst/>
            <a:cxnLst/>
            <a:rect r="r" b="b" t="t" l="l"/>
            <a:pathLst>
              <a:path h="4137437" w="8274875">
                <a:moveTo>
                  <a:pt x="0" y="0"/>
                </a:moveTo>
                <a:lnTo>
                  <a:pt x="8274874" y="0"/>
                </a:lnTo>
                <a:lnTo>
                  <a:pt x="8274874" y="4137438"/>
                </a:lnTo>
                <a:lnTo>
                  <a:pt x="0" y="4137438"/>
                </a:lnTo>
                <a:lnTo>
                  <a:pt x="0" y="0"/>
                </a:lnTo>
                <a:close/>
              </a:path>
            </a:pathLst>
          </a:custGeom>
          <a:blipFill>
            <a:blip r:embed="rId4"/>
            <a:stretch>
              <a:fillRect l="0" t="0" r="0" b="0"/>
            </a:stretch>
          </a:blipFill>
        </p:spPr>
      </p:sp>
      <p:sp>
        <p:nvSpPr>
          <p:cNvPr name="TextBox 5" id="5"/>
          <p:cNvSpPr txBox="true"/>
          <p:nvPr/>
        </p:nvSpPr>
        <p:spPr>
          <a:xfrm rot="0">
            <a:off x="303871" y="12345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Autoencoders</a:t>
            </a:r>
          </a:p>
        </p:txBody>
      </p:sp>
      <p:sp>
        <p:nvSpPr>
          <p:cNvPr name="TextBox 6" id="6"/>
          <p:cNvSpPr txBox="true"/>
          <p:nvPr/>
        </p:nvSpPr>
        <p:spPr>
          <a:xfrm rot="0">
            <a:off x="171134" y="1151438"/>
            <a:ext cx="9594740" cy="4692649"/>
          </a:xfrm>
          <a:prstGeom prst="rect">
            <a:avLst/>
          </a:prstGeom>
        </p:spPr>
        <p:txBody>
          <a:bodyPr anchor="t" rtlCol="false" tIns="0" lIns="0" bIns="0" rIns="0">
            <a:spAutoFit/>
          </a:bodyPr>
          <a:lstStyle/>
          <a:p>
            <a:pPr algn="l">
              <a:lnSpc>
                <a:spcPts val="3400"/>
              </a:lnSpc>
            </a:pPr>
            <a:r>
              <a:rPr lang="en-US" sz="2000" u="sng">
                <a:solidFill>
                  <a:srgbClr val="0F4662"/>
                </a:solidFill>
                <a:latin typeface="Quicksand"/>
                <a:ea typeface="Quicksand"/>
                <a:cs typeface="Quicksand"/>
                <a:sym typeface="Quicksand"/>
              </a:rPr>
              <a:t>Autoencoders </a:t>
            </a:r>
            <a:r>
              <a:rPr lang="en-US" sz="2000">
                <a:solidFill>
                  <a:srgbClr val="0F4662"/>
                </a:solidFill>
                <a:latin typeface="Quicksand"/>
                <a:ea typeface="Quicksand"/>
                <a:cs typeface="Quicksand"/>
                <a:sym typeface="Quicksand"/>
              </a:rPr>
              <a:t>are a special type of neural networks t</a:t>
            </a:r>
            <a:r>
              <a:rPr lang="en-US" sz="2000" u="none">
                <a:solidFill>
                  <a:srgbClr val="0F4662"/>
                </a:solidFill>
                <a:latin typeface="Quicksand"/>
                <a:ea typeface="Quicksand"/>
                <a:cs typeface="Quicksand"/>
                <a:sym typeface="Quicksand"/>
              </a:rPr>
              <a:t>h</a:t>
            </a:r>
            <a:r>
              <a:rPr lang="en-US" sz="2000">
                <a:solidFill>
                  <a:srgbClr val="0F4662"/>
                </a:solidFill>
                <a:latin typeface="Quicksand"/>
                <a:ea typeface="Quicksand"/>
                <a:cs typeface="Quicksand"/>
                <a:sym typeface="Quicksand"/>
              </a:rPr>
              <a:t>at</a:t>
            </a:r>
            <a:r>
              <a:rPr lang="en-US" sz="2000" u="none">
                <a:solidFill>
                  <a:srgbClr val="0F4662"/>
                </a:solidFill>
                <a:latin typeface="Quicksand"/>
                <a:ea typeface="Quicksand"/>
                <a:cs typeface="Quicksand"/>
                <a:sym typeface="Quicksand"/>
              </a:rPr>
              <a:t> learn</a:t>
            </a:r>
            <a:r>
              <a:rPr lang="en-US" sz="2000">
                <a:solidFill>
                  <a:srgbClr val="0F4662"/>
                </a:solidFill>
                <a:latin typeface="Quicksand"/>
                <a:ea typeface="Quicksand"/>
                <a:cs typeface="Quicksand"/>
                <a:sym typeface="Quicksand"/>
              </a:rPr>
              <a:t> to compress data into a compact form and then reconstruct it to closely match the original input. They consist of an:</a:t>
            </a:r>
          </a:p>
          <a:p>
            <a:pPr algn="l" marL="431802" indent="-215901" lvl="1">
              <a:lnSpc>
                <a:spcPts val="3400"/>
              </a:lnSpc>
              <a:buFont typeface="Arial"/>
              <a:buChar char="•"/>
            </a:pPr>
            <a:r>
              <a:rPr lang="en-US" sz="2000" u="sng">
                <a:solidFill>
                  <a:srgbClr val="0F4662"/>
                </a:solidFill>
                <a:latin typeface="Quicksand"/>
                <a:ea typeface="Quicksand"/>
                <a:cs typeface="Quicksand"/>
                <a:sym typeface="Quicksand"/>
              </a:rPr>
              <a:t>Encoder </a:t>
            </a:r>
            <a:r>
              <a:rPr lang="en-US" sz="2000">
                <a:solidFill>
                  <a:srgbClr val="0F4662"/>
                </a:solidFill>
                <a:latin typeface="Quicksand"/>
                <a:ea typeface="Quicksand"/>
                <a:cs typeface="Quicksand"/>
                <a:sym typeface="Quicksand"/>
              </a:rPr>
              <a:t>that captures important features by reducing dimensionality.</a:t>
            </a:r>
          </a:p>
          <a:p>
            <a:pPr algn="l" marL="431802" indent="-215901" lvl="1">
              <a:lnSpc>
                <a:spcPts val="3400"/>
              </a:lnSpc>
              <a:buFont typeface="Arial"/>
              <a:buChar char="•"/>
            </a:pPr>
            <a:r>
              <a:rPr lang="en-US" sz="2000" u="sng">
                <a:solidFill>
                  <a:srgbClr val="0F4662"/>
                </a:solidFill>
                <a:latin typeface="Quicksand"/>
                <a:ea typeface="Quicksand"/>
                <a:cs typeface="Quicksand"/>
                <a:sym typeface="Quicksand"/>
              </a:rPr>
              <a:t>Decoder</a:t>
            </a:r>
            <a:r>
              <a:rPr lang="en-US" sz="2000">
                <a:solidFill>
                  <a:srgbClr val="0F4662"/>
                </a:solidFill>
                <a:latin typeface="Quicksand"/>
                <a:ea typeface="Quicksand"/>
                <a:cs typeface="Quicksand"/>
                <a:sym typeface="Quicksand"/>
              </a:rPr>
              <a:t> that rebuilds the data from this compressed representation.</a:t>
            </a:r>
          </a:p>
          <a:p>
            <a:pPr algn="l" marL="0" indent="0" lvl="0">
              <a:lnSpc>
                <a:spcPts val="3400"/>
              </a:lnSpc>
            </a:pPr>
            <a:r>
              <a:rPr lang="en-US" sz="2000">
                <a:solidFill>
                  <a:srgbClr val="0F4662"/>
                </a:solidFill>
                <a:latin typeface="Quicksand"/>
                <a:ea typeface="Quicksand"/>
                <a:cs typeface="Quicksand"/>
                <a:sym typeface="Quicksand"/>
              </a:rPr>
              <a:t>The model trains by minimizing reconstruction error using loss functions like Mean Squared Error( average squared differences between the input and the reconstructed data) or Binary Cross-Entropy(difference in probability between the original and reconstructed output). These are applied in tasks such as noise removal, error detection and feature extraction where capturing efficient </a:t>
            </a:r>
            <a:r>
              <a:rPr lang="en-US" sz="2000" u="none">
                <a:solidFill>
                  <a:srgbClr val="0F4662"/>
                </a:solidFill>
                <a:latin typeface="Quicksand"/>
                <a:ea typeface="Quicksand"/>
                <a:cs typeface="Quicksand"/>
                <a:sym typeface="Quicksand"/>
              </a:rPr>
              <a:t>d</a:t>
            </a:r>
            <a:r>
              <a:rPr lang="en-US" sz="2000">
                <a:solidFill>
                  <a:srgbClr val="0F4662"/>
                </a:solidFill>
                <a:latin typeface="Quicksand"/>
                <a:ea typeface="Quicksand"/>
                <a:cs typeface="Quicksand"/>
                <a:sym typeface="Quicksand"/>
              </a:rPr>
              <a:t>ata</a:t>
            </a:r>
            <a:r>
              <a:rPr lang="en-US" sz="2000" u="none">
                <a:solidFill>
                  <a:srgbClr val="0F4662"/>
                </a:solidFill>
                <a:latin typeface="Quicksand"/>
                <a:ea typeface="Quicksand"/>
                <a:cs typeface="Quicksand"/>
                <a:sym typeface="Quicksand"/>
              </a:rPr>
              <a:t> </a:t>
            </a:r>
            <a:r>
              <a:rPr lang="en-US" sz="2000">
                <a:solidFill>
                  <a:srgbClr val="0F4662"/>
                </a:solidFill>
                <a:latin typeface="Quicksand"/>
                <a:ea typeface="Quicksand"/>
                <a:cs typeface="Quicksand"/>
                <a:sym typeface="Quicksand"/>
              </a:rPr>
              <a:t>r</a:t>
            </a:r>
            <a:r>
              <a:rPr lang="en-US" sz="2000" u="none">
                <a:solidFill>
                  <a:srgbClr val="0F4662"/>
                </a:solidFill>
                <a:latin typeface="Quicksand"/>
                <a:ea typeface="Quicksand"/>
                <a:cs typeface="Quicksand"/>
                <a:sym typeface="Quicksand"/>
              </a:rPr>
              <a:t>e</a:t>
            </a:r>
            <a:r>
              <a:rPr lang="en-US" sz="2000">
                <a:solidFill>
                  <a:srgbClr val="0F4662"/>
                </a:solidFill>
                <a:latin typeface="Quicksand"/>
                <a:ea typeface="Quicksand"/>
                <a:cs typeface="Quicksand"/>
                <a:sym typeface="Quicksand"/>
              </a:rPr>
              <a:t>p</a:t>
            </a:r>
            <a:r>
              <a:rPr lang="en-US" sz="2000" u="none">
                <a:solidFill>
                  <a:srgbClr val="0F4662"/>
                </a:solidFill>
                <a:latin typeface="Quicksand"/>
                <a:ea typeface="Quicksand"/>
                <a:cs typeface="Quicksand"/>
                <a:sym typeface="Quicksand"/>
              </a:rPr>
              <a:t>r</a:t>
            </a:r>
            <a:r>
              <a:rPr lang="en-US" sz="2000">
                <a:solidFill>
                  <a:srgbClr val="0F4662"/>
                </a:solidFill>
                <a:latin typeface="Quicksand"/>
                <a:ea typeface="Quicksand"/>
                <a:cs typeface="Quicksand"/>
                <a:sym typeface="Quicksand"/>
              </a:rPr>
              <a:t>ese</a:t>
            </a:r>
            <a:r>
              <a:rPr lang="en-US" sz="2000" u="none">
                <a:solidFill>
                  <a:srgbClr val="0F4662"/>
                </a:solidFill>
                <a:latin typeface="Quicksand"/>
                <a:ea typeface="Quicksand"/>
                <a:cs typeface="Quicksand"/>
                <a:sym typeface="Quicksand"/>
              </a:rPr>
              <a:t>n</a:t>
            </a:r>
            <a:r>
              <a:rPr lang="en-US" sz="2000">
                <a:solidFill>
                  <a:srgbClr val="0F4662"/>
                </a:solidFill>
                <a:latin typeface="Quicksand"/>
                <a:ea typeface="Quicksand"/>
                <a:cs typeface="Quicksand"/>
                <a:sym typeface="Quicksand"/>
              </a:rPr>
              <a:t>tat</a:t>
            </a:r>
            <a:r>
              <a:rPr lang="en-US" sz="2000" u="none">
                <a:solidFill>
                  <a:srgbClr val="0F4662"/>
                </a:solidFill>
                <a:latin typeface="Quicksand"/>
                <a:ea typeface="Quicksand"/>
                <a:cs typeface="Quicksand"/>
                <a:sym typeface="Quicksand"/>
              </a:rPr>
              <a:t>i</a:t>
            </a:r>
            <a:r>
              <a:rPr lang="en-US" sz="2000">
                <a:solidFill>
                  <a:srgbClr val="0F4662"/>
                </a:solidFill>
                <a:latin typeface="Quicksand"/>
                <a:ea typeface="Quicksand"/>
                <a:cs typeface="Quicksand"/>
                <a:sym typeface="Quicksand"/>
              </a:rPr>
              <a:t>o</a:t>
            </a:r>
            <a:r>
              <a:rPr lang="en-US" sz="2000" u="none">
                <a:solidFill>
                  <a:srgbClr val="0F4662"/>
                </a:solidFill>
                <a:latin typeface="Quicksand"/>
                <a:ea typeface="Quicksand"/>
                <a:cs typeface="Quicksand"/>
                <a:sym typeface="Quicksand"/>
              </a:rPr>
              <a:t>n</a:t>
            </a:r>
            <a:r>
              <a:rPr lang="en-US" sz="2000">
                <a:solidFill>
                  <a:srgbClr val="0F4662"/>
                </a:solidFill>
                <a:latin typeface="Quicksand"/>
                <a:ea typeface="Quicksand"/>
                <a:cs typeface="Quicksand"/>
                <a:sym typeface="Quicksand"/>
              </a:rPr>
              <a:t>s is important.</a:t>
            </a:r>
          </a:p>
        </p:txBody>
      </p:sp>
      <p:sp>
        <p:nvSpPr>
          <p:cNvPr name="TextBox 7" id="7"/>
          <p:cNvSpPr txBox="true"/>
          <p:nvPr/>
        </p:nvSpPr>
        <p:spPr>
          <a:xfrm rot="0">
            <a:off x="171134" y="5920288"/>
            <a:ext cx="17470102" cy="4264024"/>
          </a:xfrm>
          <a:prstGeom prst="rect">
            <a:avLst/>
          </a:prstGeom>
        </p:spPr>
        <p:txBody>
          <a:bodyPr anchor="t" rtlCol="false" tIns="0" lIns="0" bIns="0" rIns="0">
            <a:spAutoFit/>
          </a:bodyPr>
          <a:lstStyle/>
          <a:p>
            <a:pPr algn="l">
              <a:lnSpc>
                <a:spcPts val="3400"/>
              </a:lnSpc>
            </a:pPr>
            <a:r>
              <a:rPr lang="en-US" sz="2000" b="true">
                <a:solidFill>
                  <a:srgbClr val="0F4662"/>
                </a:solidFill>
                <a:latin typeface="Quicksand Bold"/>
                <a:ea typeface="Quicksand Bold"/>
                <a:cs typeface="Quicksand Bold"/>
                <a:sym typeface="Quicksand Bold"/>
              </a:rPr>
              <a:t>Efficient Representations in Autoencoders</a:t>
            </a:r>
          </a:p>
          <a:p>
            <a:pPr algn="l" marL="431802" indent="-215901" lvl="1">
              <a:lnSpc>
                <a:spcPts val="3400"/>
              </a:lnSpc>
              <a:buFont typeface="Arial"/>
              <a:buChar char="•"/>
            </a:pPr>
            <a:r>
              <a:rPr lang="en-US" sz="2000" u="sng">
                <a:solidFill>
                  <a:srgbClr val="0F4662"/>
                </a:solidFill>
                <a:latin typeface="Quicksand"/>
                <a:ea typeface="Quicksand"/>
                <a:cs typeface="Quicksand"/>
                <a:sym typeface="Quicksand"/>
              </a:rPr>
              <a:t>Keep Small Hidden Layers:</a:t>
            </a:r>
            <a:r>
              <a:rPr lang="en-US" sz="2000">
                <a:solidFill>
                  <a:srgbClr val="0F4662"/>
                </a:solidFill>
                <a:latin typeface="Quicksand"/>
                <a:ea typeface="Quicksand"/>
                <a:cs typeface="Quicksand"/>
                <a:sym typeface="Quicksand"/>
              </a:rPr>
              <a:t> Limiting the size of each hidden layer forces the network to focus on the most important features which reduces redundancy and allows efficient encoding.</a:t>
            </a:r>
          </a:p>
          <a:p>
            <a:pPr algn="l" marL="431802" indent="-215901" lvl="1">
              <a:lnSpc>
                <a:spcPts val="3400"/>
              </a:lnSpc>
              <a:buFont typeface="Arial"/>
              <a:buChar char="•"/>
            </a:pPr>
            <a:r>
              <a:rPr lang="en-US" sz="2000" u="sng">
                <a:solidFill>
                  <a:srgbClr val="0F4662"/>
                </a:solidFill>
                <a:latin typeface="Quicksand"/>
                <a:ea typeface="Quicksand"/>
                <a:cs typeface="Quicksand"/>
                <a:sym typeface="Quicksand"/>
              </a:rPr>
              <a:t>Regularization</a:t>
            </a:r>
            <a:r>
              <a:rPr lang="en-US" sz="2000">
                <a:solidFill>
                  <a:srgbClr val="0F4662"/>
                </a:solidFill>
                <a:latin typeface="Quicksand"/>
                <a:ea typeface="Quicksand"/>
                <a:cs typeface="Quicksand"/>
                <a:sym typeface="Quicksand"/>
              </a:rPr>
              <a:t>: Techniques like </a:t>
            </a:r>
            <a:r>
              <a:rPr lang="en-US" sz="2000">
                <a:solidFill>
                  <a:srgbClr val="0F4662"/>
                </a:solidFill>
                <a:latin typeface="Quicksand"/>
                <a:ea typeface="Quicksand"/>
                <a:cs typeface="Quicksand"/>
                <a:sym typeface="Quicksand"/>
                <a:hlinkClick r:id="rId5" tooltip="https://www.geeksforgeeks.org/regularization-in-machine-learning/"/>
              </a:rPr>
              <a:t>L1 or L2 regularization</a:t>
            </a:r>
            <a:r>
              <a:rPr lang="en-US" sz="2000">
                <a:solidFill>
                  <a:srgbClr val="0F4662"/>
                </a:solidFill>
                <a:latin typeface="Quicksand"/>
                <a:ea typeface="Quicksand"/>
                <a:cs typeface="Quicksand"/>
                <a:sym typeface="Quicksand"/>
              </a:rPr>
              <a:t> add penalty terms to the loss function. This prevents overfitting by removing excessively large weights which helps in ensuring the model to learns general and useful representations.</a:t>
            </a:r>
          </a:p>
          <a:p>
            <a:pPr algn="l" marL="431802" indent="-215901" lvl="1">
              <a:lnSpc>
                <a:spcPts val="3400"/>
              </a:lnSpc>
              <a:buFont typeface="Arial"/>
              <a:buChar char="•"/>
            </a:pPr>
            <a:r>
              <a:rPr lang="en-US" sz="2000" u="sng">
                <a:solidFill>
                  <a:srgbClr val="0F4662"/>
                </a:solidFill>
                <a:latin typeface="Quicksand"/>
                <a:ea typeface="Quicksand"/>
                <a:cs typeface="Quicksand"/>
                <a:sym typeface="Quicksand"/>
              </a:rPr>
              <a:t>Denoising</a:t>
            </a:r>
            <a:r>
              <a:rPr lang="en-US" sz="2000">
                <a:solidFill>
                  <a:srgbClr val="0F4662"/>
                </a:solidFill>
                <a:latin typeface="Quicksand"/>
                <a:ea typeface="Quicksand"/>
                <a:cs typeface="Quicksand"/>
                <a:sym typeface="Quicksand"/>
              </a:rPr>
              <a:t>: In denoising autoencoders random noise is added to the input during training. It learns to remove this noise during reconstruction which helps it focus on core, noise-free features and helps in improving robustness.</a:t>
            </a:r>
          </a:p>
          <a:p>
            <a:pPr algn="l" marL="431802" indent="-215901" lvl="1">
              <a:lnSpc>
                <a:spcPts val="3400"/>
              </a:lnSpc>
              <a:buFont typeface="Arial"/>
              <a:buChar char="•"/>
            </a:pPr>
            <a:r>
              <a:rPr lang="en-US" sz="2000" u="sng">
                <a:solidFill>
                  <a:srgbClr val="0F4662"/>
                </a:solidFill>
                <a:latin typeface="Quicksand"/>
                <a:ea typeface="Quicksand"/>
                <a:cs typeface="Quicksand"/>
                <a:sym typeface="Quicksand"/>
              </a:rPr>
              <a:t>Tuning the Activation Functions:</a:t>
            </a:r>
            <a:r>
              <a:rPr lang="en-US" sz="2000">
                <a:solidFill>
                  <a:srgbClr val="0F4662"/>
                </a:solidFill>
                <a:latin typeface="Quicksand"/>
                <a:ea typeface="Quicksand"/>
                <a:cs typeface="Quicksand"/>
                <a:sym typeface="Quicksand"/>
              </a:rPr>
              <a:t> Adjusting activation functions can promote sparsity by activating only a few neurons at a time which reduces model complexity and forces the network to capture only the most relevant features.</a:t>
            </a:r>
          </a:p>
          <a:p>
            <a:pPr algn="l" marL="0" indent="0" lvl="0">
              <a:lnSpc>
                <a:spcPts val="34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365742" y="1695253"/>
            <a:ext cx="6501103" cy="8436350"/>
            <a:chOff x="0" y="0"/>
            <a:chExt cx="1604061" cy="2081558"/>
          </a:xfrm>
        </p:grpSpPr>
        <p:sp>
          <p:nvSpPr>
            <p:cNvPr name="Freeform 3" id="3"/>
            <p:cNvSpPr/>
            <p:nvPr/>
          </p:nvSpPr>
          <p:spPr>
            <a:xfrm flipH="false" flipV="false" rot="0">
              <a:off x="0" y="0"/>
              <a:ext cx="1604061" cy="2081558"/>
            </a:xfrm>
            <a:custGeom>
              <a:avLst/>
              <a:gdLst/>
              <a:ahLst/>
              <a:cxnLst/>
              <a:rect r="r" b="b" t="t" l="l"/>
              <a:pathLst>
                <a:path h="2081558" w="1604061">
                  <a:moveTo>
                    <a:pt x="60734" y="0"/>
                  </a:moveTo>
                  <a:lnTo>
                    <a:pt x="1543327" y="0"/>
                  </a:lnTo>
                  <a:cubicBezTo>
                    <a:pt x="1576870" y="0"/>
                    <a:pt x="1604061" y="27192"/>
                    <a:pt x="1604061" y="60734"/>
                  </a:cubicBezTo>
                  <a:lnTo>
                    <a:pt x="1604061" y="2020824"/>
                  </a:lnTo>
                  <a:cubicBezTo>
                    <a:pt x="1604061" y="2054366"/>
                    <a:pt x="1576870" y="2081558"/>
                    <a:pt x="1543327" y="2081558"/>
                  </a:cubicBezTo>
                  <a:lnTo>
                    <a:pt x="60734" y="2081558"/>
                  </a:lnTo>
                  <a:cubicBezTo>
                    <a:pt x="27192" y="2081558"/>
                    <a:pt x="0" y="2054366"/>
                    <a:pt x="0" y="2020824"/>
                  </a:cubicBezTo>
                  <a:lnTo>
                    <a:pt x="0" y="60734"/>
                  </a:lnTo>
                  <a:cubicBezTo>
                    <a:pt x="0" y="27192"/>
                    <a:pt x="27192" y="0"/>
                    <a:pt x="60734" y="0"/>
                  </a:cubicBezTo>
                  <a:close/>
                </a:path>
              </a:pathLst>
            </a:custGeom>
            <a:solidFill>
              <a:srgbClr val="DBE5EA"/>
            </a:solidFill>
          </p:spPr>
        </p:sp>
        <p:sp>
          <p:nvSpPr>
            <p:cNvPr name="TextBox 4" id="4"/>
            <p:cNvSpPr txBox="true"/>
            <p:nvPr/>
          </p:nvSpPr>
          <p:spPr>
            <a:xfrm>
              <a:off x="0" y="-123825"/>
              <a:ext cx="1604061" cy="2205383"/>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7013236" y="1695253"/>
            <a:ext cx="4156098" cy="8436350"/>
            <a:chOff x="0" y="0"/>
            <a:chExt cx="1025462" cy="2081558"/>
          </a:xfrm>
        </p:grpSpPr>
        <p:sp>
          <p:nvSpPr>
            <p:cNvPr name="Freeform 6" id="6"/>
            <p:cNvSpPr/>
            <p:nvPr/>
          </p:nvSpPr>
          <p:spPr>
            <a:xfrm flipH="false" flipV="false" rot="0">
              <a:off x="0" y="0"/>
              <a:ext cx="1025462" cy="2081558"/>
            </a:xfrm>
            <a:custGeom>
              <a:avLst/>
              <a:gdLst/>
              <a:ahLst/>
              <a:cxnLst/>
              <a:rect r="r" b="b" t="t" l="l"/>
              <a:pathLst>
                <a:path h="2081558" w="1025462">
                  <a:moveTo>
                    <a:pt x="95002" y="0"/>
                  </a:moveTo>
                  <a:lnTo>
                    <a:pt x="930460" y="0"/>
                  </a:lnTo>
                  <a:cubicBezTo>
                    <a:pt x="982928" y="0"/>
                    <a:pt x="1025462" y="42534"/>
                    <a:pt x="1025462" y="95002"/>
                  </a:cubicBezTo>
                  <a:lnTo>
                    <a:pt x="1025462" y="1986555"/>
                  </a:lnTo>
                  <a:cubicBezTo>
                    <a:pt x="1025462" y="2039024"/>
                    <a:pt x="982928" y="2081558"/>
                    <a:pt x="930460" y="2081558"/>
                  </a:cubicBezTo>
                  <a:lnTo>
                    <a:pt x="95002" y="2081558"/>
                  </a:lnTo>
                  <a:cubicBezTo>
                    <a:pt x="69806" y="2081558"/>
                    <a:pt x="45642" y="2071549"/>
                    <a:pt x="27825" y="2053732"/>
                  </a:cubicBezTo>
                  <a:cubicBezTo>
                    <a:pt x="10009" y="2035916"/>
                    <a:pt x="0" y="2011752"/>
                    <a:pt x="0" y="1986555"/>
                  </a:cubicBezTo>
                  <a:lnTo>
                    <a:pt x="0" y="95002"/>
                  </a:lnTo>
                  <a:cubicBezTo>
                    <a:pt x="0" y="42534"/>
                    <a:pt x="42534" y="0"/>
                    <a:pt x="95002" y="0"/>
                  </a:cubicBezTo>
                  <a:close/>
                </a:path>
              </a:pathLst>
            </a:custGeom>
            <a:solidFill>
              <a:srgbClr val="A9BECB"/>
            </a:solidFill>
          </p:spPr>
        </p:sp>
        <p:sp>
          <p:nvSpPr>
            <p:cNvPr name="TextBox 7" id="7"/>
            <p:cNvSpPr txBox="true"/>
            <p:nvPr/>
          </p:nvSpPr>
          <p:spPr>
            <a:xfrm>
              <a:off x="0" y="-123825"/>
              <a:ext cx="1025462" cy="2205383"/>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1312209" y="1695253"/>
            <a:ext cx="6681600" cy="8436350"/>
            <a:chOff x="0" y="0"/>
            <a:chExt cx="1648596" cy="2081558"/>
          </a:xfrm>
        </p:grpSpPr>
        <p:sp>
          <p:nvSpPr>
            <p:cNvPr name="Freeform 9" id="9"/>
            <p:cNvSpPr/>
            <p:nvPr/>
          </p:nvSpPr>
          <p:spPr>
            <a:xfrm flipH="false" flipV="false" rot="0">
              <a:off x="0" y="0"/>
              <a:ext cx="1648596" cy="2081558"/>
            </a:xfrm>
            <a:custGeom>
              <a:avLst/>
              <a:gdLst/>
              <a:ahLst/>
              <a:cxnLst/>
              <a:rect r="r" b="b" t="t" l="l"/>
              <a:pathLst>
                <a:path h="2081558" w="1648596">
                  <a:moveTo>
                    <a:pt x="59093" y="0"/>
                  </a:moveTo>
                  <a:lnTo>
                    <a:pt x="1589503" y="0"/>
                  </a:lnTo>
                  <a:cubicBezTo>
                    <a:pt x="1605175" y="0"/>
                    <a:pt x="1620206" y="6226"/>
                    <a:pt x="1631288" y="17308"/>
                  </a:cubicBezTo>
                  <a:cubicBezTo>
                    <a:pt x="1642370" y="28390"/>
                    <a:pt x="1648596" y="43421"/>
                    <a:pt x="1648596" y="59093"/>
                  </a:cubicBezTo>
                  <a:lnTo>
                    <a:pt x="1648596" y="2022464"/>
                  </a:lnTo>
                  <a:cubicBezTo>
                    <a:pt x="1648596" y="2055101"/>
                    <a:pt x="1622139" y="2081558"/>
                    <a:pt x="1589503" y="2081558"/>
                  </a:cubicBezTo>
                  <a:lnTo>
                    <a:pt x="59093" y="2081558"/>
                  </a:lnTo>
                  <a:cubicBezTo>
                    <a:pt x="43421" y="2081558"/>
                    <a:pt x="28390" y="2075332"/>
                    <a:pt x="17308" y="2064250"/>
                  </a:cubicBezTo>
                  <a:cubicBezTo>
                    <a:pt x="6226" y="2053168"/>
                    <a:pt x="0" y="2038137"/>
                    <a:pt x="0" y="2022464"/>
                  </a:cubicBezTo>
                  <a:lnTo>
                    <a:pt x="0" y="59093"/>
                  </a:lnTo>
                  <a:cubicBezTo>
                    <a:pt x="0" y="43421"/>
                    <a:pt x="6226" y="28390"/>
                    <a:pt x="17308" y="17308"/>
                  </a:cubicBezTo>
                  <a:cubicBezTo>
                    <a:pt x="28390" y="6226"/>
                    <a:pt x="43421" y="0"/>
                    <a:pt x="59093" y="0"/>
                  </a:cubicBezTo>
                  <a:close/>
                </a:path>
              </a:pathLst>
            </a:custGeom>
            <a:solidFill>
              <a:srgbClr val="DBE5EA"/>
            </a:solidFill>
          </p:spPr>
        </p:sp>
        <p:sp>
          <p:nvSpPr>
            <p:cNvPr name="TextBox 10" id="10"/>
            <p:cNvSpPr txBox="true"/>
            <p:nvPr/>
          </p:nvSpPr>
          <p:spPr>
            <a:xfrm>
              <a:off x="0" y="-123825"/>
              <a:ext cx="1648596" cy="2205383"/>
            </a:xfrm>
            <a:prstGeom prst="rect">
              <a:avLst/>
            </a:prstGeom>
          </p:spPr>
          <p:txBody>
            <a:bodyPr anchor="ctr" rtlCol="false" tIns="50800" lIns="50800" bIns="50800" rIns="50800"/>
            <a:lstStyle/>
            <a:p>
              <a:pPr algn="ctr">
                <a:lnSpc>
                  <a:spcPts val="4079"/>
                </a:lnSpc>
              </a:pPr>
            </a:p>
          </p:txBody>
        </p:sp>
      </p:grpSp>
      <p:sp>
        <p:nvSpPr>
          <p:cNvPr name="TextBox 11" id="11"/>
          <p:cNvSpPr txBox="true"/>
          <p:nvPr/>
        </p:nvSpPr>
        <p:spPr>
          <a:xfrm rot="0">
            <a:off x="674737" y="157255"/>
            <a:ext cx="927479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Architecture of Autoencoders</a:t>
            </a:r>
          </a:p>
        </p:txBody>
      </p:sp>
      <p:sp>
        <p:nvSpPr>
          <p:cNvPr name="TextBox 12" id="12"/>
          <p:cNvSpPr txBox="true"/>
          <p:nvPr/>
        </p:nvSpPr>
        <p:spPr>
          <a:xfrm rot="0">
            <a:off x="498202" y="2500461"/>
            <a:ext cx="6153084" cy="7422398"/>
          </a:xfrm>
          <a:prstGeom prst="rect">
            <a:avLst/>
          </a:prstGeom>
        </p:spPr>
        <p:txBody>
          <a:bodyPr anchor="t" rtlCol="false" tIns="0" lIns="0" bIns="0" rIns="0">
            <a:spAutoFit/>
          </a:bodyPr>
          <a:lstStyle/>
          <a:p>
            <a:pPr algn="l">
              <a:lnSpc>
                <a:spcPts val="3505"/>
              </a:lnSpc>
            </a:pPr>
            <a:r>
              <a:rPr lang="en-US" sz="2061">
                <a:solidFill>
                  <a:srgbClr val="0F4662"/>
                </a:solidFill>
                <a:latin typeface="Quicksand"/>
                <a:ea typeface="Quicksand"/>
                <a:cs typeface="Quicksand"/>
                <a:sym typeface="Quicksand"/>
              </a:rPr>
              <a:t>It compress the input data into a smaller, more manageable form by reducing its dimensionality while preserving important information. </a:t>
            </a:r>
          </a:p>
          <a:p>
            <a:pPr algn="l" marL="445153" indent="-222576" lvl="1">
              <a:lnSpc>
                <a:spcPts val="3505"/>
              </a:lnSpc>
              <a:buFont typeface="Arial"/>
              <a:buChar char="•"/>
            </a:pPr>
            <a:r>
              <a:rPr lang="en-US" sz="2061" u="sng">
                <a:solidFill>
                  <a:srgbClr val="0F4662"/>
                </a:solidFill>
                <a:latin typeface="Quicksand"/>
                <a:ea typeface="Quicksand"/>
                <a:cs typeface="Quicksand"/>
                <a:sym typeface="Quicksand"/>
              </a:rPr>
              <a:t>Input Layer:</a:t>
            </a:r>
            <a:r>
              <a:rPr lang="en-US" sz="2061">
                <a:solidFill>
                  <a:srgbClr val="0F4662"/>
                </a:solidFill>
                <a:latin typeface="Quicksand"/>
                <a:ea typeface="Quicksand"/>
                <a:cs typeface="Quicksand"/>
                <a:sym typeface="Quicksand"/>
              </a:rPr>
              <a:t> This is where the original data enters the network like images, text features or any other structured data.</a:t>
            </a:r>
          </a:p>
          <a:p>
            <a:pPr algn="l" marL="445153" indent="-222576" lvl="1">
              <a:lnSpc>
                <a:spcPts val="3505"/>
              </a:lnSpc>
              <a:buFont typeface="Arial"/>
              <a:buChar char="•"/>
            </a:pPr>
            <a:r>
              <a:rPr lang="en-US" sz="2061" u="sng">
                <a:solidFill>
                  <a:srgbClr val="0F4662"/>
                </a:solidFill>
                <a:latin typeface="Quicksand"/>
                <a:ea typeface="Quicksand"/>
                <a:cs typeface="Quicksand"/>
                <a:sym typeface="Quicksand"/>
              </a:rPr>
              <a:t>Hidden Layers</a:t>
            </a:r>
            <a:r>
              <a:rPr lang="en-US" sz="2061">
                <a:solidFill>
                  <a:srgbClr val="0F4662"/>
                </a:solidFill>
                <a:latin typeface="Quicksand"/>
                <a:ea typeface="Quicksand"/>
                <a:cs typeface="Quicksand"/>
                <a:sym typeface="Quicksand"/>
              </a:rPr>
              <a:t>: These layers perform a series of transformations on the input data. Each hidden layer applies weights and </a:t>
            </a:r>
            <a:r>
              <a:rPr lang="en-US" sz="2061">
                <a:solidFill>
                  <a:srgbClr val="0F4662"/>
                </a:solidFill>
                <a:latin typeface="Quicksand"/>
                <a:ea typeface="Quicksand"/>
                <a:cs typeface="Quicksand"/>
                <a:sym typeface="Quicksand"/>
                <a:hlinkClick r:id="rId2" tooltip="https://www.geeksforgeeks.org/activation-functions-neural-networks/"/>
              </a:rPr>
              <a:t>activation functions</a:t>
            </a:r>
            <a:r>
              <a:rPr lang="en-US" sz="2061">
                <a:solidFill>
                  <a:srgbClr val="0F4662"/>
                </a:solidFill>
                <a:latin typeface="Quicksand"/>
                <a:ea typeface="Quicksand"/>
                <a:cs typeface="Quicksand"/>
                <a:sym typeface="Quicksand"/>
              </a:rPr>
              <a:t> to capture important patterns, progressively reducing the data's size and complexity.</a:t>
            </a:r>
          </a:p>
          <a:p>
            <a:pPr algn="l" marL="445153" indent="-222576" lvl="1">
              <a:lnSpc>
                <a:spcPts val="3505"/>
              </a:lnSpc>
              <a:buFont typeface="Arial"/>
              <a:buChar char="•"/>
            </a:pPr>
            <a:r>
              <a:rPr lang="en-US" sz="2061" u="sng">
                <a:solidFill>
                  <a:srgbClr val="0F4662"/>
                </a:solidFill>
                <a:latin typeface="Quicksand"/>
                <a:ea typeface="Quicksand"/>
                <a:cs typeface="Quicksand"/>
                <a:sym typeface="Quicksand"/>
              </a:rPr>
              <a:t>Output(Latent Space):</a:t>
            </a:r>
            <a:r>
              <a:rPr lang="en-US" sz="2061">
                <a:solidFill>
                  <a:srgbClr val="0F4662"/>
                </a:solidFill>
                <a:latin typeface="Quicksand"/>
                <a:ea typeface="Quicksand"/>
                <a:cs typeface="Quicksand"/>
                <a:sym typeface="Quicksand"/>
              </a:rPr>
              <a:t> The encoder outputs a compressed vector(latent representation or encoding). This vector captures the important features of the input data in a condensed form helps in filtering out noise and redundancies.</a:t>
            </a:r>
          </a:p>
        </p:txBody>
      </p:sp>
      <p:sp>
        <p:nvSpPr>
          <p:cNvPr name="TextBox 13" id="13"/>
          <p:cNvSpPr txBox="true"/>
          <p:nvPr/>
        </p:nvSpPr>
        <p:spPr>
          <a:xfrm rot="0">
            <a:off x="576723" y="1744684"/>
            <a:ext cx="5445913" cy="505109"/>
          </a:xfrm>
          <a:prstGeom prst="rect">
            <a:avLst/>
          </a:prstGeom>
        </p:spPr>
        <p:txBody>
          <a:bodyPr anchor="t" rtlCol="false" tIns="0" lIns="0" bIns="0" rIns="0">
            <a:spAutoFit/>
          </a:bodyPr>
          <a:lstStyle/>
          <a:p>
            <a:pPr algn="ctr">
              <a:lnSpc>
                <a:spcPts val="4184"/>
              </a:lnSpc>
              <a:spcBef>
                <a:spcPct val="0"/>
              </a:spcBef>
            </a:pPr>
            <a:r>
              <a:rPr lang="en-US" b="true" sz="2988">
                <a:solidFill>
                  <a:srgbClr val="0F4662"/>
                </a:solidFill>
                <a:latin typeface="Quicksand Bold"/>
                <a:ea typeface="Quicksand Bold"/>
                <a:cs typeface="Quicksand Bold"/>
                <a:sym typeface="Quicksand Bold"/>
              </a:rPr>
              <a:t>1. Encoder</a:t>
            </a:r>
          </a:p>
        </p:txBody>
      </p:sp>
      <p:sp>
        <p:nvSpPr>
          <p:cNvPr name="TextBox 14" id="14"/>
          <p:cNvSpPr txBox="true"/>
          <p:nvPr/>
        </p:nvSpPr>
        <p:spPr>
          <a:xfrm rot="0">
            <a:off x="7220052" y="3026083"/>
            <a:ext cx="3742465" cy="5669915"/>
          </a:xfrm>
          <a:prstGeom prst="rect">
            <a:avLst/>
          </a:prstGeom>
        </p:spPr>
        <p:txBody>
          <a:bodyPr anchor="t" rtlCol="false" tIns="0" lIns="0" bIns="0" rIns="0">
            <a:spAutoFit/>
          </a:bodyPr>
          <a:lstStyle/>
          <a:p>
            <a:pPr algn="l">
              <a:lnSpc>
                <a:spcPts val="3501"/>
              </a:lnSpc>
            </a:pPr>
            <a:r>
              <a:rPr lang="en-US" sz="2059">
                <a:solidFill>
                  <a:srgbClr val="0F4662"/>
                </a:solidFill>
                <a:latin typeface="Quicksand"/>
                <a:ea typeface="Quicksand"/>
                <a:cs typeface="Quicksand"/>
                <a:sym typeface="Quicksand"/>
              </a:rPr>
              <a:t>It is the smallest layer of the network which represents the </a:t>
            </a:r>
            <a:r>
              <a:rPr lang="en-US" sz="2059" u="sng">
                <a:solidFill>
                  <a:srgbClr val="0F4662"/>
                </a:solidFill>
                <a:latin typeface="Quicksand"/>
                <a:ea typeface="Quicksand"/>
                <a:cs typeface="Quicksand"/>
                <a:sym typeface="Quicksand"/>
              </a:rPr>
              <a:t>most compressed version</a:t>
            </a:r>
            <a:r>
              <a:rPr lang="en-US" sz="2059">
                <a:solidFill>
                  <a:srgbClr val="0F4662"/>
                </a:solidFill>
                <a:latin typeface="Quicksand"/>
                <a:ea typeface="Quicksand"/>
                <a:cs typeface="Quicksand"/>
                <a:sym typeface="Quicksand"/>
              </a:rPr>
              <a:t> of the input data. It serves as the information bottleneck which force the network to </a:t>
            </a:r>
            <a:r>
              <a:rPr lang="en-US" sz="2059" u="sng">
                <a:solidFill>
                  <a:srgbClr val="0F4662"/>
                </a:solidFill>
                <a:latin typeface="Quicksand"/>
                <a:ea typeface="Quicksand"/>
                <a:cs typeface="Quicksand"/>
                <a:sym typeface="Quicksand"/>
              </a:rPr>
              <a:t>prioritize the most significant features</a:t>
            </a:r>
            <a:r>
              <a:rPr lang="en-US" sz="2059">
                <a:solidFill>
                  <a:srgbClr val="0F4662"/>
                </a:solidFill>
                <a:latin typeface="Quicksand"/>
                <a:ea typeface="Quicksand"/>
                <a:cs typeface="Quicksand"/>
                <a:sym typeface="Quicksand"/>
              </a:rPr>
              <a:t>. This compact representation helps the model learn the underlying structure and key patterns of the input helps in enabling better generalization and efficient data encoding.</a:t>
            </a:r>
          </a:p>
        </p:txBody>
      </p:sp>
      <p:sp>
        <p:nvSpPr>
          <p:cNvPr name="TextBox 15" id="15"/>
          <p:cNvSpPr txBox="true"/>
          <p:nvPr/>
        </p:nvSpPr>
        <p:spPr>
          <a:xfrm rot="0">
            <a:off x="7638625" y="1706726"/>
            <a:ext cx="2901803" cy="1028984"/>
          </a:xfrm>
          <a:prstGeom prst="rect">
            <a:avLst/>
          </a:prstGeom>
        </p:spPr>
        <p:txBody>
          <a:bodyPr anchor="t" rtlCol="false" tIns="0" lIns="0" bIns="0" rIns="0">
            <a:spAutoFit/>
          </a:bodyPr>
          <a:lstStyle/>
          <a:p>
            <a:pPr algn="ctr" marL="0" indent="0" lvl="0">
              <a:lnSpc>
                <a:spcPts val="4184"/>
              </a:lnSpc>
              <a:spcBef>
                <a:spcPct val="0"/>
              </a:spcBef>
            </a:pPr>
            <a:r>
              <a:rPr lang="en-US" b="true" sz="2988">
                <a:solidFill>
                  <a:srgbClr val="0F4662"/>
                </a:solidFill>
                <a:latin typeface="Quicksand Bold"/>
                <a:ea typeface="Quicksand Bold"/>
                <a:cs typeface="Quicksand Bold"/>
                <a:sym typeface="Quicksand Bold"/>
              </a:rPr>
              <a:t>2. Bottleneck (Latent Space)</a:t>
            </a:r>
          </a:p>
        </p:txBody>
      </p:sp>
      <p:sp>
        <p:nvSpPr>
          <p:cNvPr name="TextBox 16" id="16"/>
          <p:cNvSpPr txBox="true"/>
          <p:nvPr/>
        </p:nvSpPr>
        <p:spPr>
          <a:xfrm rot="0">
            <a:off x="11531284" y="2587933"/>
            <a:ext cx="6312661" cy="6546215"/>
          </a:xfrm>
          <a:prstGeom prst="rect">
            <a:avLst/>
          </a:prstGeom>
        </p:spPr>
        <p:txBody>
          <a:bodyPr anchor="t" rtlCol="false" tIns="0" lIns="0" bIns="0" rIns="0">
            <a:spAutoFit/>
          </a:bodyPr>
          <a:lstStyle/>
          <a:p>
            <a:pPr algn="l">
              <a:lnSpc>
                <a:spcPts val="3501"/>
              </a:lnSpc>
            </a:pPr>
            <a:r>
              <a:rPr lang="en-US" sz="2059">
                <a:solidFill>
                  <a:srgbClr val="0F4662"/>
                </a:solidFill>
                <a:latin typeface="Quicksand"/>
                <a:ea typeface="Quicksand"/>
                <a:cs typeface="Quicksand"/>
                <a:sym typeface="Quicksand"/>
              </a:rPr>
              <a:t>It is responsible for taking the compressed representation from the latent space and reconstructing it back into the original data form.</a:t>
            </a:r>
          </a:p>
          <a:p>
            <a:pPr algn="l" marL="444753" indent="-222376" lvl="1">
              <a:lnSpc>
                <a:spcPts val="3501"/>
              </a:lnSpc>
              <a:buFont typeface="Arial"/>
              <a:buChar char="•"/>
            </a:pPr>
            <a:r>
              <a:rPr lang="en-US" sz="2059" u="sng">
                <a:solidFill>
                  <a:srgbClr val="0F4662"/>
                </a:solidFill>
                <a:latin typeface="Quicksand"/>
                <a:ea typeface="Quicksand"/>
                <a:cs typeface="Quicksand"/>
                <a:sym typeface="Quicksand"/>
              </a:rPr>
              <a:t>Hidden Layers:</a:t>
            </a:r>
            <a:r>
              <a:rPr lang="en-US" sz="2059">
                <a:solidFill>
                  <a:srgbClr val="0F4662"/>
                </a:solidFill>
                <a:latin typeface="Quicksand"/>
                <a:ea typeface="Quicksand"/>
                <a:cs typeface="Quicksand"/>
                <a:sym typeface="Quicksand"/>
              </a:rPr>
              <a:t> These layers progressively expa</a:t>
            </a:r>
            <a:r>
              <a:rPr lang="en-US" sz="2059">
                <a:solidFill>
                  <a:srgbClr val="0F4662"/>
                </a:solidFill>
                <a:latin typeface="Quicksand"/>
                <a:ea typeface="Quicksand"/>
                <a:cs typeface="Quicksand"/>
                <a:sym typeface="Quicksand"/>
              </a:rPr>
              <a:t>nd the latent vecto</a:t>
            </a:r>
            <a:r>
              <a:rPr lang="en-US" sz="2059">
                <a:solidFill>
                  <a:srgbClr val="0F4662"/>
                </a:solidFill>
                <a:latin typeface="Quicksand"/>
                <a:ea typeface="Quicksand"/>
                <a:cs typeface="Quicksand"/>
                <a:sym typeface="Quicksand"/>
              </a:rPr>
              <a:t>r back into a higher-dimensional space. Through successive transformations decoder attempts to restore the original data shape and details</a:t>
            </a:r>
          </a:p>
          <a:p>
            <a:pPr algn="l" marL="444753" indent="-222376" lvl="1">
              <a:lnSpc>
                <a:spcPts val="3501"/>
              </a:lnSpc>
              <a:buFont typeface="Arial"/>
              <a:buChar char="•"/>
            </a:pPr>
            <a:r>
              <a:rPr lang="en-US" sz="2059" u="sng">
                <a:solidFill>
                  <a:srgbClr val="0F4662"/>
                </a:solidFill>
                <a:latin typeface="Quicksand"/>
                <a:ea typeface="Quicksand"/>
                <a:cs typeface="Quicksand"/>
                <a:sym typeface="Quicksand"/>
              </a:rPr>
              <a:t>Output Layer: </a:t>
            </a:r>
            <a:r>
              <a:rPr lang="en-US" sz="2059">
                <a:solidFill>
                  <a:srgbClr val="0F4662"/>
                </a:solidFill>
                <a:latin typeface="Quicksand"/>
                <a:ea typeface="Quicksand"/>
                <a:cs typeface="Quicksand"/>
                <a:sym typeface="Quicksand"/>
              </a:rPr>
              <a:t>The final layer produces the reconstructed output which aims to closely resemble the original input. The quality of reconstruction depends on how well the encoder-decoder pair can minimize the difference between the input and output during training.</a:t>
            </a:r>
          </a:p>
        </p:txBody>
      </p:sp>
      <p:sp>
        <p:nvSpPr>
          <p:cNvPr name="TextBox 17" id="17"/>
          <p:cNvSpPr txBox="true"/>
          <p:nvPr/>
        </p:nvSpPr>
        <p:spPr>
          <a:xfrm rot="0">
            <a:off x="11531284" y="1744684"/>
            <a:ext cx="5445913" cy="505109"/>
          </a:xfrm>
          <a:prstGeom prst="rect">
            <a:avLst/>
          </a:prstGeom>
        </p:spPr>
        <p:txBody>
          <a:bodyPr anchor="t" rtlCol="false" tIns="0" lIns="0" bIns="0" rIns="0">
            <a:spAutoFit/>
          </a:bodyPr>
          <a:lstStyle/>
          <a:p>
            <a:pPr algn="ctr" marL="0" indent="0" lvl="0">
              <a:lnSpc>
                <a:spcPts val="4184"/>
              </a:lnSpc>
              <a:spcBef>
                <a:spcPct val="0"/>
              </a:spcBef>
            </a:pPr>
            <a:r>
              <a:rPr lang="en-US" b="true" sz="2988">
                <a:solidFill>
                  <a:srgbClr val="0F4662"/>
                </a:solidFill>
                <a:latin typeface="Quicksand Bold"/>
                <a:ea typeface="Quicksand Bold"/>
                <a:cs typeface="Quicksand Bold"/>
                <a:sym typeface="Quicksand Bold"/>
              </a:rPr>
              <a:t>3. Decoder</a:t>
            </a:r>
          </a:p>
        </p:txBody>
      </p:sp>
      <p:sp>
        <p:nvSpPr>
          <p:cNvPr name="AutoShape 18" id="18"/>
          <p:cNvSpPr/>
          <p:nvPr/>
        </p:nvSpPr>
        <p:spPr>
          <a:xfrm>
            <a:off x="10767060" y="990600"/>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2300336" y="4602690"/>
            <a:ext cx="4344915" cy="0"/>
          </a:xfrm>
          <a:prstGeom prst="line">
            <a:avLst/>
          </a:prstGeom>
          <a:ln cap="flat" w="57150">
            <a:solidFill>
              <a:srgbClr val="7994A0"/>
            </a:solidFill>
            <a:prstDash val="solid"/>
            <a:headEnd type="none" len="sm" w="sm"/>
            <a:tailEnd type="none" len="sm" w="sm"/>
          </a:ln>
        </p:spPr>
      </p:sp>
      <p:sp>
        <p:nvSpPr>
          <p:cNvPr name="AutoShape 3" id="3"/>
          <p:cNvSpPr/>
          <p:nvPr/>
        </p:nvSpPr>
        <p:spPr>
          <a:xfrm>
            <a:off x="11612933" y="4631265"/>
            <a:ext cx="4346753" cy="0"/>
          </a:xfrm>
          <a:prstGeom prst="line">
            <a:avLst/>
          </a:prstGeom>
          <a:ln cap="flat" w="57150">
            <a:solidFill>
              <a:srgbClr val="7994A0"/>
            </a:solidFill>
            <a:prstDash val="solid"/>
            <a:headEnd type="none" len="sm" w="sm"/>
            <a:tailEnd type="none" len="sm" w="sm"/>
          </a:ln>
        </p:spPr>
      </p:sp>
      <p:sp>
        <p:nvSpPr>
          <p:cNvPr name="TextBox 4" id="4"/>
          <p:cNvSpPr txBox="true"/>
          <p:nvPr/>
        </p:nvSpPr>
        <p:spPr>
          <a:xfrm rot="0">
            <a:off x="316458" y="4725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Types of Autoencoders</a:t>
            </a:r>
          </a:p>
        </p:txBody>
      </p:sp>
      <p:sp>
        <p:nvSpPr>
          <p:cNvPr name="TextBox 5" id="5"/>
          <p:cNvSpPr txBox="true"/>
          <p:nvPr/>
        </p:nvSpPr>
        <p:spPr>
          <a:xfrm rot="0">
            <a:off x="449194" y="2049673"/>
            <a:ext cx="8047198" cy="16725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It is trained to handle corrupted or noisy inputs, it learns to remove noise and helps in reconstructing clean data. It prevent the network from simply memorizing the input and encourages learning the core features.</a:t>
            </a:r>
          </a:p>
        </p:txBody>
      </p:sp>
      <p:sp>
        <p:nvSpPr>
          <p:cNvPr name="TextBox 6" id="6"/>
          <p:cNvSpPr txBox="true"/>
          <p:nvPr/>
        </p:nvSpPr>
        <p:spPr>
          <a:xfrm rot="0">
            <a:off x="449194" y="1339743"/>
            <a:ext cx="5348229"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Denoising Autoencoder</a:t>
            </a:r>
          </a:p>
        </p:txBody>
      </p:sp>
      <p:sp>
        <p:nvSpPr>
          <p:cNvPr name="TextBox 7" id="7"/>
          <p:cNvSpPr txBox="true"/>
          <p:nvPr/>
        </p:nvSpPr>
        <p:spPr>
          <a:xfrm rot="0">
            <a:off x="9408212" y="1840123"/>
            <a:ext cx="7583692" cy="209169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4662"/>
                </a:solidFill>
                <a:latin typeface="Quicksand"/>
                <a:ea typeface="Quicksand"/>
                <a:cs typeface="Quicksand"/>
                <a:sym typeface="Quicksand"/>
              </a:rPr>
              <a:t>It contains more hidden units than input features but only allows a few neurons to be active simultaneously. This sparsity is controlled by zeroing some hidden units, adjusting activation functions or adding a sparsity penalty to the loss function.</a:t>
            </a:r>
          </a:p>
        </p:txBody>
      </p:sp>
      <p:sp>
        <p:nvSpPr>
          <p:cNvPr name="TextBox 8" id="8"/>
          <p:cNvSpPr txBox="true"/>
          <p:nvPr/>
        </p:nvSpPr>
        <p:spPr>
          <a:xfrm rot="0">
            <a:off x="11911071" y="1339743"/>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Sparse Autoencoder</a:t>
            </a:r>
          </a:p>
        </p:txBody>
      </p:sp>
      <p:sp>
        <p:nvSpPr>
          <p:cNvPr name="TextBox 9" id="9"/>
          <p:cNvSpPr txBox="true"/>
          <p:nvPr/>
        </p:nvSpPr>
        <p:spPr>
          <a:xfrm rot="0">
            <a:off x="316458" y="5731720"/>
            <a:ext cx="8022222" cy="3348990"/>
          </a:xfrm>
          <a:prstGeom prst="rect">
            <a:avLst/>
          </a:prstGeom>
        </p:spPr>
        <p:txBody>
          <a:bodyPr anchor="t" rtlCol="false" tIns="0" lIns="0" bIns="0" rIns="0">
            <a:spAutoFit/>
          </a:bodyPr>
          <a:lstStyle/>
          <a:p>
            <a:pPr algn="l">
              <a:lnSpc>
                <a:spcPts val="3359"/>
              </a:lnSpc>
            </a:pPr>
            <a:r>
              <a:rPr lang="en-US" sz="2400">
                <a:solidFill>
                  <a:srgbClr val="0F4662"/>
                </a:solidFill>
                <a:latin typeface="Quicksand"/>
                <a:ea typeface="Quicksand"/>
                <a:cs typeface="Quicksand"/>
                <a:sym typeface="Quicksand"/>
              </a:rPr>
              <a:t>It makes assumptions about the probability distribution of the data and tries to learn a better approximation of it. It uses </a:t>
            </a:r>
            <a:r>
              <a:rPr lang="en-US" sz="2400" u="sng">
                <a:solidFill>
                  <a:srgbClr val="0F4662"/>
                </a:solidFill>
                <a:latin typeface="Quicksand"/>
                <a:ea typeface="Quicksand"/>
                <a:cs typeface="Quicksand"/>
                <a:sym typeface="Quicksand"/>
                <a:hlinkClick r:id="rId2" tooltip="https://www.geeksforgeeks.org/ml-stochastic-gradient-descent-sgd/"/>
              </a:rPr>
              <a:t>stochastic gradient descent </a:t>
            </a:r>
            <a:r>
              <a:rPr lang="en-US" sz="2400">
                <a:solidFill>
                  <a:srgbClr val="0F4662"/>
                </a:solidFill>
                <a:latin typeface="Quicksand"/>
                <a:ea typeface="Quicksand"/>
                <a:cs typeface="Quicksand"/>
                <a:sym typeface="Quicksand"/>
              </a:rPr>
              <a:t>to optimize and learn the distribution of latent variables. They used for generating new data such as creating realistic images or text.</a:t>
            </a:r>
          </a:p>
          <a:p>
            <a:pPr algn="l" marL="0" indent="0" lvl="0">
              <a:lnSpc>
                <a:spcPts val="3359"/>
              </a:lnSpc>
              <a:spcBef>
                <a:spcPct val="0"/>
              </a:spcBef>
            </a:pPr>
            <a:r>
              <a:rPr lang="en-US" sz="2400">
                <a:solidFill>
                  <a:srgbClr val="0F4662"/>
                </a:solidFill>
                <a:latin typeface="Quicksand"/>
                <a:ea typeface="Quicksand"/>
                <a:cs typeface="Quicksand"/>
                <a:sym typeface="Quicksand"/>
              </a:rPr>
              <a:t>It assumes that the data is generated by a Directed Graphical.</a:t>
            </a:r>
          </a:p>
        </p:txBody>
      </p:sp>
      <p:sp>
        <p:nvSpPr>
          <p:cNvPr name="TextBox 10" id="10"/>
          <p:cNvSpPr txBox="true"/>
          <p:nvPr/>
        </p:nvSpPr>
        <p:spPr>
          <a:xfrm rot="0">
            <a:off x="1289856" y="4993215"/>
            <a:ext cx="5352545"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Variational Autoencoder</a:t>
            </a:r>
          </a:p>
        </p:txBody>
      </p:sp>
      <p:sp>
        <p:nvSpPr>
          <p:cNvPr name="Freeform 11" id="11"/>
          <p:cNvSpPr/>
          <p:nvPr/>
        </p:nvSpPr>
        <p:spPr>
          <a:xfrm flipH="false" flipV="false" rot="0">
            <a:off x="15887693" y="397117"/>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9939692" y="6122245"/>
            <a:ext cx="6520732" cy="251079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4662"/>
                </a:solidFill>
                <a:latin typeface="Quicksand"/>
                <a:ea typeface="Quicksand"/>
                <a:cs typeface="Quicksand"/>
                <a:sym typeface="Quicksand"/>
              </a:rPr>
              <a:t>It uses convolutional neural networks (CNNs) which are designed for processing images. The encoder extracts features using convolutional layers and the decoder reconstructs the image through deconvolution also called as upsampling.</a:t>
            </a:r>
          </a:p>
        </p:txBody>
      </p:sp>
      <p:sp>
        <p:nvSpPr>
          <p:cNvPr name="TextBox 14" id="14"/>
          <p:cNvSpPr txBox="true"/>
          <p:nvPr/>
        </p:nvSpPr>
        <p:spPr>
          <a:xfrm rot="0">
            <a:off x="11112195" y="4993215"/>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Convolutional Autoencoder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DAGsavAsua4</dc:identifier>
  <dcterms:modified xsi:type="dcterms:W3CDTF">2011-08-01T06:04:30Z</dcterms:modified>
  <cp:revision>1</cp:revision>
  <dc:title>Transformers and Autoencoders in Machine Learning</dc:title>
</cp:coreProperties>
</file>