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4.xml" ContentType="application/vnd.openxmlformats-officedocument.drawingml.chart+xml"/>
  <Override PartName="/ppt/notesSlides/notesSlide21.xml" ContentType="application/vnd.openxmlformats-officedocument.presentationml.notesSlide+xml"/>
  <Override PartName="/ppt/charts/chart5.xml" ContentType="application/vnd.openxmlformats-officedocument.drawingml.chart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KK/yStIHnrIHd/xChcUW6LlBf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E3013E-868B-4577-845E-8CC8144BBF54}">
  <a:tblStyle styleId="{ECE3013E-868B-4577-845E-8CC8144BBF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374ECE1-E80D-4EA8-AE88-323FE83D5C37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0ED9FA-B3DF-4D5B-BEF4-CAF8728DC389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62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tx1"/>
            </a:solidFill>
          </c:spPr>
          <c:dPt>
            <c:idx val="0"/>
            <c:bubble3D val="0"/>
            <c:spPr>
              <a:solidFill>
                <a:srgbClr val="4E6B5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E8-47D5-8C44-42CFA3E83170}"/>
              </c:ext>
            </c:extLst>
          </c:dPt>
          <c:dPt>
            <c:idx val="1"/>
            <c:bubble3D val="0"/>
            <c:spPr>
              <a:solidFill>
                <a:srgbClr val="ABB2A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E8-47D5-8C44-42CFA3E83170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6E8-47D5-8C44-42CFA3E83170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6E8-47D5-8C44-42CFA3E83170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 유지고객매출</c:v>
                </c:pt>
                <c:pt idx="1">
                  <c:v>기타매출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99.5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6E8-47D5-8C44-42CFA3E8317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explosion val="1"/>
          <c:dPt>
            <c:idx val="0"/>
            <c:bubble3D val="0"/>
            <c:explosion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FFE-499E-8DED-A983E54C4ADA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FFE-499E-8DED-A983E54C4ADA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FFE-499E-8DED-A983E54C4ADA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FFE-499E-8DED-A983E54C4ADA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유지고객</c:v>
                </c:pt>
                <c:pt idx="1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988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FFE-499E-8DED-A983E54C4AD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14-1</c:v>
                </c:pt>
                <c:pt idx="1">
                  <c:v>14-2</c:v>
                </c:pt>
                <c:pt idx="2">
                  <c:v>15-1</c:v>
                </c:pt>
                <c:pt idx="3">
                  <c:v>15-2</c:v>
                </c:pt>
              </c:strCache>
            </c:strRef>
          </c:cat>
          <c:val>
            <c:numRef>
              <c:f>Sheet1!$B$2:$B$5</c:f>
              <c:numCache>
                <c:formatCode>#,,,</c:formatCode>
                <c:ptCount val="4"/>
                <c:pt idx="0">
                  <c:v>118545080930</c:v>
                </c:pt>
                <c:pt idx="1">
                  <c:v>130229870180</c:v>
                </c:pt>
                <c:pt idx="2">
                  <c:v>128085420260</c:v>
                </c:pt>
                <c:pt idx="3">
                  <c:v>136021599860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0B-4DC0-8069-38FC3D08F5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14-1</c:v>
                </c:pt>
                <c:pt idx="1">
                  <c:v>14-2</c:v>
                </c:pt>
                <c:pt idx="2">
                  <c:v>15-1</c:v>
                </c:pt>
                <c:pt idx="3">
                  <c:v>15-2</c:v>
                </c:pt>
              </c:strCache>
            </c:strRef>
          </c:cat>
          <c:val>
            <c:numRef>
              <c:f>Sheet1!$C$2:$C$5</c:f>
              <c:numCache>
                <c:formatCode>#,,,</c:formatCode>
                <c:ptCount val="4"/>
                <c:pt idx="0">
                  <c:v>28005534843</c:v>
                </c:pt>
                <c:pt idx="1">
                  <c:v>28293300200</c:v>
                </c:pt>
                <c:pt idx="2">
                  <c:v>27392575451</c:v>
                </c:pt>
                <c:pt idx="3">
                  <c:v>27022036430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0B-4DC0-8069-38FC3D08F5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14-1</c:v>
                </c:pt>
                <c:pt idx="1">
                  <c:v>14-2</c:v>
                </c:pt>
                <c:pt idx="2">
                  <c:v>15-1</c:v>
                </c:pt>
                <c:pt idx="3">
                  <c:v>15-2</c:v>
                </c:pt>
              </c:strCache>
            </c:strRef>
          </c:cat>
          <c:val>
            <c:numRef>
              <c:f>Sheet1!$D$2:$D$5</c:f>
              <c:numCache>
                <c:formatCode>#,,,</c:formatCode>
                <c:ptCount val="4"/>
                <c:pt idx="0">
                  <c:v>11505615602</c:v>
                </c:pt>
                <c:pt idx="1">
                  <c:v>12253126219</c:v>
                </c:pt>
                <c:pt idx="2">
                  <c:v>12620518270</c:v>
                </c:pt>
                <c:pt idx="3">
                  <c:v>12836103067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0B-4DC0-8069-38FC3D08F59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14-1</c:v>
                </c:pt>
                <c:pt idx="1">
                  <c:v>14-2</c:v>
                </c:pt>
                <c:pt idx="2">
                  <c:v>15-1</c:v>
                </c:pt>
                <c:pt idx="3">
                  <c:v>15-2</c:v>
                </c:pt>
              </c:strCache>
            </c:strRef>
          </c:cat>
          <c:val>
            <c:numRef>
              <c:f>Sheet1!$E$2:$E$5</c:f>
              <c:numCache>
                <c:formatCode>#,,,</c:formatCode>
                <c:ptCount val="4"/>
                <c:pt idx="0">
                  <c:v>109039010</c:v>
                </c:pt>
                <c:pt idx="1">
                  <c:v>187336274</c:v>
                </c:pt>
                <c:pt idx="2">
                  <c:v>230191900</c:v>
                </c:pt>
                <c:pt idx="3">
                  <c:v>236363960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0B-4DC0-8069-38FC3D08F5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1085331663"/>
        <c:axId val="1085332079"/>
      </c:barChart>
      <c:catAx>
        <c:axId val="10853316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제휴사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85332079"/>
        <c:crosses val="autoZero"/>
        <c:auto val="1"/>
        <c:lblAlgn val="ctr"/>
        <c:lblOffset val="100"/>
        <c:noMultiLvlLbl val="0"/>
      </c:catAx>
      <c:valAx>
        <c:axId val="108533207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매출</a:t>
                </a:r>
                <a:endParaRPr lang="en-US" altLang="ko-KR" dirty="0"/>
              </a:p>
              <a:p>
                <a:pPr>
                  <a:defRPr/>
                </a:pPr>
                <a:r>
                  <a:rPr lang="ko-KR" altLang="en-US" dirty="0"/>
                  <a:t>단위</a:t>
                </a:r>
                <a:r>
                  <a:rPr lang="en-US" altLang="ko-KR" dirty="0"/>
                  <a:t>(10</a:t>
                </a:r>
                <a:r>
                  <a:rPr lang="ko-KR" altLang="en-US" dirty="0"/>
                  <a:t>억</a:t>
                </a:r>
                <a:r>
                  <a:rPr lang="en-US" altLang="ko-KR" dirty="0"/>
                  <a:t>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,,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85331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090085456661522"/>
          <c:y val="0.94074534251250497"/>
          <c:w val="0.45677556286536514"/>
          <c:h val="4.64501061920759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rgbClr val="505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E9E-49C8-B3FD-383F04258B72}"/>
              </c:ext>
            </c:extLst>
          </c:dPt>
          <c:dPt>
            <c:idx val="1"/>
            <c:bubble3D val="0"/>
            <c:spPr>
              <a:solidFill>
                <a:srgbClr val="70AD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E9E-49C8-B3FD-383F04258B72}"/>
              </c:ext>
            </c:extLst>
          </c:dPt>
          <c:dPt>
            <c:idx val="2"/>
            <c:bubble3D val="0"/>
            <c:spPr>
              <a:solidFill>
                <a:srgbClr val="FFE69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E9E-49C8-B3FD-383F04258B72}"/>
              </c:ext>
            </c:extLst>
          </c:dPt>
          <c:dPt>
            <c:idx val="3"/>
            <c:bubble3D val="0"/>
            <c:spPr>
              <a:solidFill>
                <a:srgbClr val="9F9F9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E9E-49C8-B3FD-383F04258B72}"/>
              </c:ext>
            </c:extLst>
          </c:dPt>
          <c:dPt>
            <c:idx val="4"/>
            <c:bubble3D val="0"/>
            <c:spPr>
              <a:solidFill>
                <a:srgbClr val="923200"/>
              </a:solidFill>
            </c:spPr>
            <c:extLst>
              <c:ext xmlns:c16="http://schemas.microsoft.com/office/drawing/2014/chart" uri="{C3380CC4-5D6E-409C-BE32-E72D297353CC}">
                <c16:uniqueId val="{0000000D-FE9E-49C8-B3FD-383F04258B72}"/>
              </c:ext>
            </c:extLst>
          </c:dPt>
          <c:dPt>
            <c:idx val="5"/>
            <c:bubble3D val="0"/>
            <c:spPr>
              <a:solidFill>
                <a:srgbClr val="214075"/>
              </a:solidFill>
            </c:spPr>
            <c:extLst>
              <c:ext xmlns:c16="http://schemas.microsoft.com/office/drawing/2014/chart" uri="{C3380CC4-5D6E-409C-BE32-E72D297353CC}">
                <c16:uniqueId val="{0000000C-FE9E-49C8-B3FD-383F04258B72}"/>
              </c:ext>
            </c:extLst>
          </c:dPt>
          <c:dPt>
            <c:idx val="6"/>
            <c:bubble3D val="0"/>
            <c:spPr>
              <a:solidFill>
                <a:srgbClr val="5E9DD5"/>
              </a:solidFill>
            </c:spPr>
            <c:extLst>
              <c:ext xmlns:c16="http://schemas.microsoft.com/office/drawing/2014/chart" uri="{C3380CC4-5D6E-409C-BE32-E72D297353CC}">
                <c16:uniqueId val="{0000000A-FE9E-49C8-B3FD-383F04258B72}"/>
              </c:ext>
            </c:extLst>
          </c:dPt>
          <c:dPt>
            <c:idx val="7"/>
            <c:bubble3D val="0"/>
            <c:spPr>
              <a:solidFill>
                <a:srgbClr val="FFC209"/>
              </a:solidFill>
            </c:spPr>
            <c:extLst>
              <c:ext xmlns:c16="http://schemas.microsoft.com/office/drawing/2014/chart" uri="{C3380CC4-5D6E-409C-BE32-E72D297353CC}">
                <c16:uniqueId val="{0000000B-FE9E-49C8-B3FD-383F04258B72}"/>
              </c:ext>
            </c:extLst>
          </c:dPt>
          <c:dLbls>
            <c:delete val="1"/>
          </c:dLbls>
          <c:cat>
            <c:strRef>
              <c:f>Sheet1!$A$2:$A$10</c:f>
              <c:strCache>
                <c:ptCount val="8"/>
                <c:pt idx="0">
                  <c:v>식품</c:v>
                </c:pt>
                <c:pt idx="1">
                  <c:v>생활/건강</c:v>
                </c:pt>
                <c:pt idx="2">
                  <c:v>의류</c:v>
                </c:pt>
                <c:pt idx="3">
                  <c:v>스포츠/레저/자동차</c:v>
                </c:pt>
                <c:pt idx="4">
                  <c:v>반려/취미/문구/도서</c:v>
                </c:pt>
                <c:pt idx="5">
                  <c:v>출산유아동</c:v>
                </c:pt>
                <c:pt idx="6">
                  <c:v>가구/가전/전자기기</c:v>
                </c:pt>
                <c:pt idx="7">
                  <c:v>기타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0.2525</c:v>
                </c:pt>
                <c:pt idx="1">
                  <c:v>4.5650000000000003E-2</c:v>
                </c:pt>
                <c:pt idx="2">
                  <c:v>0.4466</c:v>
                </c:pt>
                <c:pt idx="3">
                  <c:v>4.2700000000000002E-2</c:v>
                </c:pt>
                <c:pt idx="4">
                  <c:v>8.4499999999999992E-3</c:v>
                </c:pt>
                <c:pt idx="5">
                  <c:v>3.3799999999999997E-2</c:v>
                </c:pt>
                <c:pt idx="6">
                  <c:v>7.1559999999999999E-2</c:v>
                </c:pt>
                <c:pt idx="7">
                  <c:v>6.8659999999999999E-2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E9E-49C8-B3FD-383F04258B7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rgbClr val="002C1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DBC-47C5-941E-99210D439DAC}"/>
              </c:ext>
            </c:extLst>
          </c:dPt>
          <c:dPt>
            <c:idx val="1"/>
            <c:bubble3D val="0"/>
            <c:spPr>
              <a:solidFill>
                <a:srgbClr val="BFBCB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DBC-47C5-941E-99210D439DAC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DBC-47C5-941E-99210D439DAC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DBC-47C5-941E-99210D439DAC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상위10%매출비중</c:v>
                </c:pt>
                <c:pt idx="1">
                  <c:v>나머지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2587380726</c:v>
                </c:pt>
                <c:pt idx="1">
                  <c:v>708637679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DBC-47C5-941E-99210D439DA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92f804e6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f92f804e6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f92f804e6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f92f804e6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f92f804e6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gf92f804e6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92f804e67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f92f804e67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f92f804e67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gf92f804e67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f92f804e67_6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gf92f804e67_6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f92f804e67_6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gf92f804e67_6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92f804e67_6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f92f804e67_6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f92f804e67_6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gf92f804e67_6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f92f804e67_6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gf92f804e67_6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f92f804e67_6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gf92f804e67_6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92f804e67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f92f804e67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f92f804e67_6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gf92f804e67_6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92f804e67_6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f92f804e67_6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92f804e67_6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f92f804e67_6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92f804e67_6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f92f804e67_6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4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4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bg>
      <p:bgPr>
        <a:solidFill>
          <a:srgbClr val="E6E5E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4" name="Google Shape;54;p4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5" name="Google Shape;55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4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nc4656@naver.com" TargetMode="External"/><Relationship Id="rId5" Type="http://schemas.openxmlformats.org/officeDocument/2006/relationships/image" Target="../media/image2.jpg"/><Relationship Id="rId4" Type="http://schemas.openxmlformats.org/officeDocument/2006/relationships/hyperlink" Target="mailto:ansvltm501@gmail.co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mailto:w.dj7601@gmail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/>
        </p:nvSpPr>
        <p:spPr>
          <a:xfrm>
            <a:off x="5463155" y="3244350"/>
            <a:ext cx="126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HELLO.</a:t>
            </a:r>
            <a:endParaRPr sz="1800" b="0" i="0" u="none" strike="noStrike" cap="none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5979361" y="3159918"/>
            <a:ext cx="233279" cy="17626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/>
        </p:nvSpPr>
        <p:spPr>
          <a:xfrm>
            <a:off x="4786325" y="675500"/>
            <a:ext cx="2600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방문 유형별 고객 구분</a:t>
            </a:r>
            <a:endParaRPr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6"/>
          <p:cNvGrpSpPr/>
          <p:nvPr/>
        </p:nvGrpSpPr>
        <p:grpSpPr>
          <a:xfrm>
            <a:off x="1792469" y="488852"/>
            <a:ext cx="8607062" cy="0"/>
            <a:chOff x="1739317" y="488852"/>
            <a:chExt cx="8607062" cy="0"/>
          </a:xfrm>
        </p:grpSpPr>
        <p:cxnSp>
          <p:nvCxnSpPr>
            <p:cNvPr id="183" name="Google Shape;183;p6"/>
            <p:cNvCxnSpPr/>
            <p:nvPr/>
          </p:nvCxnSpPr>
          <p:spPr>
            <a:xfrm>
              <a:off x="1739317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4" name="Google Shape;184;p6"/>
            <p:cNvCxnSpPr/>
            <p:nvPr/>
          </p:nvCxnSpPr>
          <p:spPr>
            <a:xfrm>
              <a:off x="10024085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5" name="Google Shape;185;p6"/>
          <p:cNvSpPr txBox="1"/>
          <p:nvPr/>
        </p:nvSpPr>
        <p:spPr>
          <a:xfrm>
            <a:off x="4682796" y="281009"/>
            <a:ext cx="28264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1. 이슈</a:t>
            </a:r>
            <a:r>
              <a:rPr lang="ko-KR" sz="14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파악 및 주제</a:t>
            </a:r>
            <a:r>
              <a:rPr lang="ko-KR" sz="14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선정</a:t>
            </a:r>
            <a:endParaRPr/>
          </a:p>
        </p:txBody>
      </p:sp>
      <p:sp>
        <p:nvSpPr>
          <p:cNvPr id="186" name="Google Shape;186;p6"/>
          <p:cNvSpPr/>
          <p:nvPr/>
        </p:nvSpPr>
        <p:spPr>
          <a:xfrm>
            <a:off x="2260582" y="2429436"/>
            <a:ext cx="6667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Arial"/>
              <a:buNone/>
            </a:pPr>
            <a:r>
              <a:rPr lang="ko-KR" sz="1400" i="0" u="none" strike="noStrike" cap="none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1기</a:t>
            </a:r>
            <a:endParaRPr sz="1400" i="0" u="none" strike="noStrike" cap="none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6"/>
          <p:cNvCxnSpPr/>
          <p:nvPr/>
        </p:nvCxnSpPr>
        <p:spPr>
          <a:xfrm>
            <a:off x="884420" y="2731146"/>
            <a:ext cx="6130977" cy="0"/>
          </a:xfrm>
          <a:prstGeom prst="straightConnector1">
            <a:avLst/>
          </a:prstGeom>
          <a:noFill/>
          <a:ln w="12700" cap="flat" cmpd="sng">
            <a:solidFill>
              <a:srgbClr val="262626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8" name="Google Shape;188;p6"/>
          <p:cNvCxnSpPr/>
          <p:nvPr/>
        </p:nvCxnSpPr>
        <p:spPr>
          <a:xfrm>
            <a:off x="2187193" y="2336699"/>
            <a:ext cx="14182" cy="3199383"/>
          </a:xfrm>
          <a:prstGeom prst="straightConnector1">
            <a:avLst/>
          </a:prstGeom>
          <a:noFill/>
          <a:ln w="12700" cap="flat" cmpd="sng">
            <a:solidFill>
              <a:srgbClr val="262626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9" name="Google Shape;189;p6"/>
          <p:cNvSpPr/>
          <p:nvPr/>
        </p:nvSpPr>
        <p:spPr>
          <a:xfrm>
            <a:off x="2300391" y="2940529"/>
            <a:ext cx="3827323" cy="245941"/>
          </a:xfrm>
          <a:prstGeom prst="roundRect">
            <a:avLst>
              <a:gd name="adj" fmla="val 13146"/>
            </a:avLst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785600" y="2909025"/>
            <a:ext cx="141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17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유지 고객</a:t>
            </a:r>
            <a:endParaRPr/>
          </a:p>
        </p:txBody>
      </p:sp>
      <p:sp>
        <p:nvSpPr>
          <p:cNvPr id="191" name="Google Shape;191;p6"/>
          <p:cNvSpPr/>
          <p:nvPr/>
        </p:nvSpPr>
        <p:spPr>
          <a:xfrm>
            <a:off x="3327386" y="2429435"/>
            <a:ext cx="6667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Arial"/>
              <a:buNone/>
            </a:pPr>
            <a:r>
              <a:rPr lang="ko-KR" sz="1400" i="0" u="none" strike="noStrike" cap="none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2기</a:t>
            </a:r>
            <a:endParaRPr sz="1400" i="0" u="none" strike="noStrike" cap="none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4394190" y="2429434"/>
            <a:ext cx="6667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Arial"/>
              <a:buNone/>
            </a:pPr>
            <a:r>
              <a:rPr lang="ko-KR" sz="1400" i="0" u="none" strike="noStrike" cap="none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3기</a:t>
            </a:r>
            <a:endParaRPr sz="1400" i="0" u="none" strike="noStrike" cap="none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5460994" y="2429433"/>
            <a:ext cx="6667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Arial"/>
              <a:buNone/>
            </a:pPr>
            <a:r>
              <a:rPr lang="ko-KR" sz="1400" i="0" u="none" strike="noStrike" cap="none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4기</a:t>
            </a:r>
            <a:endParaRPr sz="1400" i="0" u="none" strike="noStrike" cap="none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884422" y="3481150"/>
            <a:ext cx="1304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17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유입 고객</a:t>
            </a:r>
            <a:endParaRPr/>
          </a:p>
        </p:txBody>
      </p:sp>
      <p:sp>
        <p:nvSpPr>
          <p:cNvPr id="195" name="Google Shape;195;p6"/>
          <p:cNvSpPr/>
          <p:nvPr/>
        </p:nvSpPr>
        <p:spPr>
          <a:xfrm>
            <a:off x="775596" y="4053275"/>
            <a:ext cx="141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17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이탈 고객</a:t>
            </a:r>
            <a:endParaRPr/>
          </a:p>
        </p:txBody>
      </p:sp>
      <p:sp>
        <p:nvSpPr>
          <p:cNvPr id="196" name="Google Shape;196;p6"/>
          <p:cNvSpPr/>
          <p:nvPr/>
        </p:nvSpPr>
        <p:spPr>
          <a:xfrm>
            <a:off x="778172" y="4625400"/>
            <a:ext cx="141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17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복귀 고객</a:t>
            </a:r>
            <a:endParaRPr/>
          </a:p>
        </p:txBody>
      </p:sp>
      <p:sp>
        <p:nvSpPr>
          <p:cNvPr id="197" name="Google Shape;197;p6"/>
          <p:cNvSpPr/>
          <p:nvPr/>
        </p:nvSpPr>
        <p:spPr>
          <a:xfrm>
            <a:off x="314319" y="5182550"/>
            <a:ext cx="1882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17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신규 고객</a:t>
            </a:r>
            <a:endParaRPr/>
          </a:p>
        </p:txBody>
      </p:sp>
      <p:sp>
        <p:nvSpPr>
          <p:cNvPr id="198" name="Google Shape;198;p6"/>
          <p:cNvSpPr/>
          <p:nvPr/>
        </p:nvSpPr>
        <p:spPr>
          <a:xfrm>
            <a:off x="3227283" y="3497663"/>
            <a:ext cx="2902287" cy="248442"/>
          </a:xfrm>
          <a:prstGeom prst="roundRect">
            <a:avLst>
              <a:gd name="adj" fmla="val 13146"/>
            </a:avLst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2300392" y="4054797"/>
            <a:ext cx="2902288" cy="248442"/>
          </a:xfrm>
          <a:prstGeom prst="roundRect">
            <a:avLst>
              <a:gd name="adj" fmla="val 13146"/>
            </a:avLst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2300392" y="4611931"/>
            <a:ext cx="941662" cy="257368"/>
          </a:xfrm>
          <a:prstGeom prst="roundRect">
            <a:avLst>
              <a:gd name="adj" fmla="val 13146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6"/>
          <p:cNvSpPr/>
          <p:nvPr/>
        </p:nvSpPr>
        <p:spPr>
          <a:xfrm>
            <a:off x="4369480" y="4614429"/>
            <a:ext cx="1763113" cy="257369"/>
          </a:xfrm>
          <a:prstGeom prst="roundRect">
            <a:avLst>
              <a:gd name="adj" fmla="val 13146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6"/>
          <p:cNvSpPr/>
          <p:nvPr/>
        </p:nvSpPr>
        <p:spPr>
          <a:xfrm>
            <a:off x="5284898" y="5139081"/>
            <a:ext cx="842815" cy="257369"/>
          </a:xfrm>
          <a:prstGeom prst="roundRect">
            <a:avLst>
              <a:gd name="adj" fmla="val 13146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10399525" y="5989975"/>
            <a:ext cx="1600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1기 = 2014년 상반기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2기 = 2014년 하반기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3기 = 2015년 상반기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4기 = 2015년 하반기 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"/>
          <p:cNvSpPr/>
          <p:nvPr/>
        </p:nvSpPr>
        <p:spPr>
          <a:xfrm>
            <a:off x="6376630" y="2924424"/>
            <a:ext cx="28809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17"/>
              </a:buClr>
              <a:buSzPts val="1200"/>
              <a:buFont typeface="Arial"/>
              <a:buNone/>
            </a:pPr>
            <a:r>
              <a:rPr lang="ko-KR" sz="12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1기부터 4기까지 구매이력이 있는 고객</a:t>
            </a:r>
            <a:endParaRPr sz="1200" b="1" i="0" u="none" strike="noStrike" cap="none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/>
          <p:nvPr/>
        </p:nvSpPr>
        <p:spPr>
          <a:xfrm>
            <a:off x="6364140" y="3481554"/>
            <a:ext cx="357501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17"/>
              </a:buClr>
              <a:buSzPts val="1200"/>
              <a:buFont typeface="Arial"/>
              <a:buNone/>
            </a:pPr>
            <a:r>
              <a:rPr lang="ko-KR" sz="12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1기 이후 유입하여 꾸준히 구매 이력이 있는 고객</a:t>
            </a:r>
            <a:endParaRPr sz="1200" b="0" i="0" u="none" strike="noStrike" cap="none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6"/>
          <p:cNvSpPr/>
          <p:nvPr/>
        </p:nvSpPr>
        <p:spPr>
          <a:xfrm>
            <a:off x="6351650" y="4038684"/>
            <a:ext cx="28504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17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4기 이전 까지만 구매이력이 있는 고객</a:t>
            </a:r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6339160" y="4577884"/>
            <a:ext cx="42450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17"/>
              </a:buClr>
              <a:buSzPts val="1200"/>
              <a:buFont typeface="Arial"/>
              <a:buNone/>
            </a:pPr>
            <a:r>
              <a:rPr lang="ko-KR" sz="12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중간에 이탈한 기수가 있으나</a:t>
            </a:r>
            <a:r>
              <a:rPr lang="ko-KR" sz="120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 4기에 구매 이력이 있는 고객</a:t>
            </a:r>
            <a:endParaRPr/>
          </a:p>
        </p:txBody>
      </p:sp>
      <p:sp>
        <p:nvSpPr>
          <p:cNvPr id="208" name="Google Shape;208;p6"/>
          <p:cNvSpPr/>
          <p:nvPr/>
        </p:nvSpPr>
        <p:spPr>
          <a:xfrm>
            <a:off x="6362530" y="5108119"/>
            <a:ext cx="25426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17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4기에 처음 구매 이력이 있는 </a:t>
            </a:r>
            <a:r>
              <a:rPr lang="ko-KR" sz="12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고객</a:t>
            </a:r>
            <a:endParaRPr sz="1200" b="0" i="0" u="none" strike="noStrike" cap="none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/>
          <p:nvPr/>
        </p:nvSpPr>
        <p:spPr>
          <a:xfrm>
            <a:off x="4957715" y="675508"/>
            <a:ext cx="2276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방문 유형별 고객 구분</a:t>
            </a:r>
            <a:endParaRPr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7"/>
          <p:cNvGrpSpPr/>
          <p:nvPr/>
        </p:nvGrpSpPr>
        <p:grpSpPr>
          <a:xfrm>
            <a:off x="1792469" y="488852"/>
            <a:ext cx="8607062" cy="0"/>
            <a:chOff x="1739317" y="488852"/>
            <a:chExt cx="8607062" cy="0"/>
          </a:xfrm>
        </p:grpSpPr>
        <p:cxnSp>
          <p:nvCxnSpPr>
            <p:cNvPr id="215" name="Google Shape;215;p7"/>
            <p:cNvCxnSpPr/>
            <p:nvPr/>
          </p:nvCxnSpPr>
          <p:spPr>
            <a:xfrm>
              <a:off x="1739317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6" name="Google Shape;216;p7"/>
            <p:cNvCxnSpPr/>
            <p:nvPr/>
          </p:nvCxnSpPr>
          <p:spPr>
            <a:xfrm>
              <a:off x="10024085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7" name="Google Shape;217;p7"/>
          <p:cNvSpPr txBox="1"/>
          <p:nvPr/>
        </p:nvSpPr>
        <p:spPr>
          <a:xfrm>
            <a:off x="4682796" y="281009"/>
            <a:ext cx="28264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1. 이슈</a:t>
            </a:r>
            <a:r>
              <a:rPr lang="ko-KR" sz="14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파악 및 주제</a:t>
            </a:r>
            <a:r>
              <a:rPr lang="ko-KR" sz="14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선정</a:t>
            </a:r>
            <a:endParaRPr/>
          </a:p>
        </p:txBody>
      </p:sp>
      <p:pic>
        <p:nvPicPr>
          <p:cNvPr id="218" name="Google Shape;21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360" y="2240899"/>
            <a:ext cx="5834897" cy="267578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7"/>
          <p:cNvSpPr txBox="1"/>
          <p:nvPr/>
        </p:nvSpPr>
        <p:spPr>
          <a:xfrm>
            <a:off x="798406" y="6599868"/>
            <a:ext cx="26327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그래프 시사점 2</a:t>
            </a:r>
            <a:endParaRPr sz="1400">
              <a:solidFill>
                <a:srgbClr val="EDEC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7"/>
          <p:cNvSpPr/>
          <p:nvPr/>
        </p:nvSpPr>
        <p:spPr>
          <a:xfrm>
            <a:off x="4896503" y="2259254"/>
            <a:ext cx="1813034" cy="248336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7"/>
          <p:cNvSpPr/>
          <p:nvPr/>
        </p:nvSpPr>
        <p:spPr>
          <a:xfrm>
            <a:off x="1063870" y="4734829"/>
            <a:ext cx="582159" cy="18185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7"/>
          <p:cNvSpPr txBox="1"/>
          <p:nvPr/>
        </p:nvSpPr>
        <p:spPr>
          <a:xfrm>
            <a:off x="1014349" y="4997950"/>
            <a:ext cx="4400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전체고객 19383명 중 19147명이 유지고객에 해당</a:t>
            </a:r>
            <a:endParaRPr sz="14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7"/>
          <p:cNvSpPr txBox="1"/>
          <p:nvPr/>
        </p:nvSpPr>
        <p:spPr>
          <a:xfrm>
            <a:off x="8458200" y="6276313"/>
            <a:ext cx="1957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2014~2015</a:t>
            </a:r>
            <a:r>
              <a:rPr lang="ko-KR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년 총합 기준</a:t>
            </a:r>
            <a:endParaRPr sz="12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7"/>
          <p:cNvGrpSpPr/>
          <p:nvPr/>
        </p:nvGrpSpPr>
        <p:grpSpPr>
          <a:xfrm>
            <a:off x="8322555" y="3964375"/>
            <a:ext cx="2165131" cy="2374925"/>
            <a:chOff x="8731261" y="2401303"/>
            <a:chExt cx="2165131" cy="2374925"/>
          </a:xfrm>
        </p:grpSpPr>
        <p:graphicFrame>
          <p:nvGraphicFramePr>
            <p:cNvPr id="225" name="Google Shape;225;p7"/>
            <p:cNvGraphicFramePr/>
            <p:nvPr/>
          </p:nvGraphicFramePr>
          <p:xfrm>
            <a:off x="8731261" y="2662916"/>
            <a:ext cx="2165131" cy="21133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26" name="Google Shape;226;p7"/>
            <p:cNvSpPr txBox="1"/>
            <p:nvPr/>
          </p:nvSpPr>
          <p:spPr>
            <a:xfrm>
              <a:off x="9039981" y="3391903"/>
              <a:ext cx="15834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>
                  <a:solidFill>
                    <a:srgbClr val="002C17"/>
                  </a:solidFill>
                  <a:latin typeface="Arial"/>
                  <a:ea typeface="Arial"/>
                  <a:cs typeface="Arial"/>
                  <a:sym typeface="Arial"/>
                </a:rPr>
                <a:t>유지고객</a:t>
              </a:r>
              <a:endParaRPr sz="20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>
                  <a:solidFill>
                    <a:srgbClr val="002C17"/>
                  </a:solidFill>
                  <a:latin typeface="Arial"/>
                  <a:ea typeface="Arial"/>
                  <a:cs typeface="Arial"/>
                  <a:sym typeface="Arial"/>
                </a:rPr>
                <a:t>매출비중</a:t>
              </a:r>
              <a:endParaRPr/>
            </a:p>
          </p:txBody>
        </p:sp>
        <p:sp>
          <p:nvSpPr>
            <p:cNvPr id="227" name="Google Shape;227;p7"/>
            <p:cNvSpPr txBox="1"/>
            <p:nvPr/>
          </p:nvSpPr>
          <p:spPr>
            <a:xfrm>
              <a:off x="9740555" y="2401303"/>
              <a:ext cx="1067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C17"/>
                </a:buClr>
                <a:buSzPts val="2800"/>
                <a:buFont typeface="Arial"/>
                <a:buNone/>
              </a:pPr>
              <a:r>
                <a:rPr lang="ko-KR" sz="2800" b="0" i="0" u="none" strike="noStrike" cap="none">
                  <a:solidFill>
                    <a:srgbClr val="002C17"/>
                  </a:solidFill>
                  <a:latin typeface="Arial"/>
                  <a:ea typeface="Arial"/>
                  <a:cs typeface="Arial"/>
                  <a:sym typeface="Arial"/>
                </a:rPr>
                <a:t>99.5</a:t>
              </a:r>
              <a:r>
                <a:rPr lang="ko-KR" sz="1600" b="0" i="0" u="none" strike="noStrike" cap="none">
                  <a:solidFill>
                    <a:srgbClr val="002C17"/>
                  </a:solidFill>
                  <a:latin typeface="Arial"/>
                  <a:ea typeface="Arial"/>
                  <a:cs typeface="Arial"/>
                  <a:sym typeface="Arial"/>
                </a:rPr>
                <a:t>%</a:t>
              </a:r>
              <a:endParaRPr sz="160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7"/>
          <p:cNvGrpSpPr/>
          <p:nvPr/>
        </p:nvGrpSpPr>
        <p:grpSpPr>
          <a:xfrm>
            <a:off x="8322555" y="1434225"/>
            <a:ext cx="2165193" cy="2374916"/>
            <a:chOff x="8731261" y="2401312"/>
            <a:chExt cx="2165193" cy="2374916"/>
          </a:xfrm>
        </p:grpSpPr>
        <p:graphicFrame>
          <p:nvGraphicFramePr>
            <p:cNvPr id="229" name="Google Shape;229;p7"/>
            <p:cNvGraphicFramePr/>
            <p:nvPr/>
          </p:nvGraphicFramePr>
          <p:xfrm>
            <a:off x="8731261" y="2662916"/>
            <a:ext cx="2165131" cy="21133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30" name="Google Shape;230;p7"/>
            <p:cNvSpPr txBox="1"/>
            <p:nvPr/>
          </p:nvSpPr>
          <p:spPr>
            <a:xfrm>
              <a:off x="9090133" y="3406200"/>
              <a:ext cx="14334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>
                  <a:solidFill>
                    <a:srgbClr val="002C17"/>
                  </a:solidFill>
                  <a:latin typeface="Arial"/>
                  <a:ea typeface="Arial"/>
                  <a:cs typeface="Arial"/>
                  <a:sym typeface="Arial"/>
                </a:rPr>
                <a:t>유지고객</a:t>
              </a:r>
              <a:endParaRPr sz="20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>
                  <a:solidFill>
                    <a:srgbClr val="002C17"/>
                  </a:solidFill>
                  <a:latin typeface="Arial"/>
                  <a:ea typeface="Arial"/>
                  <a:cs typeface="Arial"/>
                  <a:sym typeface="Arial"/>
                </a:rPr>
                <a:t>비율</a:t>
              </a:r>
              <a:endParaRPr/>
            </a:p>
          </p:txBody>
        </p:sp>
        <p:sp>
          <p:nvSpPr>
            <p:cNvPr id="231" name="Google Shape;231;p7"/>
            <p:cNvSpPr txBox="1"/>
            <p:nvPr/>
          </p:nvSpPr>
          <p:spPr>
            <a:xfrm>
              <a:off x="9740554" y="2401312"/>
              <a:ext cx="1155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C17"/>
                </a:buClr>
                <a:buSzPts val="2800"/>
                <a:buFont typeface="Arial"/>
                <a:buNone/>
              </a:pPr>
              <a:r>
                <a:rPr lang="ko-KR" sz="2800" b="0" i="0" u="none" strike="noStrike" cap="none">
                  <a:solidFill>
                    <a:srgbClr val="002C17"/>
                  </a:solidFill>
                  <a:latin typeface="Arial"/>
                  <a:ea typeface="Arial"/>
                  <a:cs typeface="Arial"/>
                  <a:sym typeface="Arial"/>
                </a:rPr>
                <a:t>98.8</a:t>
              </a:r>
              <a:r>
                <a:rPr lang="ko-KR" sz="1600" b="0" i="0" u="none" strike="noStrike" cap="none">
                  <a:solidFill>
                    <a:srgbClr val="002C17"/>
                  </a:solidFill>
                  <a:latin typeface="Arial"/>
                  <a:ea typeface="Arial"/>
                  <a:cs typeface="Arial"/>
                  <a:sym typeface="Arial"/>
                </a:rPr>
                <a:t>%</a:t>
              </a:r>
              <a:endParaRPr sz="160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"/>
          <p:cNvSpPr txBox="1"/>
          <p:nvPr/>
        </p:nvSpPr>
        <p:spPr>
          <a:xfrm>
            <a:off x="4683599" y="675508"/>
            <a:ext cx="282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고객 특성 파악 및 매출 추이</a:t>
            </a:r>
            <a:endParaRPr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8"/>
          <p:cNvGrpSpPr/>
          <p:nvPr/>
        </p:nvGrpSpPr>
        <p:grpSpPr>
          <a:xfrm>
            <a:off x="1792469" y="488852"/>
            <a:ext cx="8607062" cy="0"/>
            <a:chOff x="1739317" y="488852"/>
            <a:chExt cx="8607062" cy="0"/>
          </a:xfrm>
        </p:grpSpPr>
        <p:cxnSp>
          <p:nvCxnSpPr>
            <p:cNvPr id="238" name="Google Shape;238;p8"/>
            <p:cNvCxnSpPr/>
            <p:nvPr/>
          </p:nvCxnSpPr>
          <p:spPr>
            <a:xfrm>
              <a:off x="1739317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" name="Google Shape;239;p8"/>
            <p:cNvCxnSpPr/>
            <p:nvPr/>
          </p:nvCxnSpPr>
          <p:spPr>
            <a:xfrm>
              <a:off x="10024085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40" name="Google Shape;240;p8"/>
          <p:cNvSpPr txBox="1"/>
          <p:nvPr/>
        </p:nvSpPr>
        <p:spPr>
          <a:xfrm>
            <a:off x="4682796" y="281009"/>
            <a:ext cx="28264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1. 이슈</a:t>
            </a:r>
            <a:r>
              <a:rPr lang="ko-KR" sz="14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파악 및 주제</a:t>
            </a:r>
            <a:r>
              <a:rPr lang="ko-KR" sz="14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선정</a:t>
            </a:r>
            <a:endParaRPr/>
          </a:p>
        </p:txBody>
      </p:sp>
      <p:sp>
        <p:nvSpPr>
          <p:cNvPr id="241" name="Google Shape;241;p8"/>
          <p:cNvSpPr/>
          <p:nvPr/>
        </p:nvSpPr>
        <p:spPr>
          <a:xfrm>
            <a:off x="933025" y="2174200"/>
            <a:ext cx="4196100" cy="4211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DEC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1595723" y="3659734"/>
            <a:ext cx="1036327" cy="2017454"/>
          </a:xfrm>
          <a:prstGeom prst="rect">
            <a:avLst/>
          </a:prstGeom>
          <a:solidFill>
            <a:srgbClr val="EDEC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3286631" y="3195276"/>
            <a:ext cx="1036327" cy="2481912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8"/>
          <p:cNvSpPr txBox="1"/>
          <p:nvPr/>
        </p:nvSpPr>
        <p:spPr>
          <a:xfrm>
            <a:off x="1387327" y="2284150"/>
            <a:ext cx="315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 유지고객 매출액</a:t>
            </a:r>
            <a:endParaRPr sz="2800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8"/>
          <p:cNvSpPr txBox="1"/>
          <p:nvPr/>
        </p:nvSpPr>
        <p:spPr>
          <a:xfrm>
            <a:off x="1595788" y="5677150"/>
            <a:ext cx="1036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2014년 상반기</a:t>
            </a:r>
            <a:endParaRPr sz="2000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3273100" y="5664975"/>
            <a:ext cx="1036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2015년 하반기</a:t>
            </a:r>
            <a:endParaRPr sz="2000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8"/>
          <p:cNvSpPr/>
          <p:nvPr/>
        </p:nvSpPr>
        <p:spPr>
          <a:xfrm rot="-5400000">
            <a:off x="2866583" y="3192248"/>
            <a:ext cx="400936" cy="4069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C17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8"/>
          <p:cNvSpPr txBox="1"/>
          <p:nvPr/>
        </p:nvSpPr>
        <p:spPr>
          <a:xfrm>
            <a:off x="1792476" y="2852988"/>
            <a:ext cx="1231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179억</a:t>
            </a:r>
            <a:endParaRPr sz="2400" b="1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(11. 3%)</a:t>
            </a:r>
            <a:endParaRPr/>
          </a:p>
        </p:txBody>
      </p:sp>
      <p:sp>
        <p:nvSpPr>
          <p:cNvPr id="249" name="Google Shape;249;p8"/>
          <p:cNvSpPr txBox="1"/>
          <p:nvPr/>
        </p:nvSpPr>
        <p:spPr>
          <a:xfrm>
            <a:off x="1681400" y="4465175"/>
            <a:ext cx="103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1581억</a:t>
            </a:r>
            <a:endParaRPr sz="1800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8"/>
          <p:cNvSpPr txBox="1"/>
          <p:nvPr/>
        </p:nvSpPr>
        <p:spPr>
          <a:xfrm>
            <a:off x="3358063" y="4436225"/>
            <a:ext cx="103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1761억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8"/>
          <p:cNvSpPr/>
          <p:nvPr/>
        </p:nvSpPr>
        <p:spPr>
          <a:xfrm>
            <a:off x="6403046" y="2545767"/>
            <a:ext cx="3996485" cy="339303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E6B5C"/>
          </a:solidFill>
          <a:ln w="12700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DECEA"/>
              </a:solidFill>
              <a:highlight>
                <a:srgbClr val="0080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8"/>
          <p:cNvSpPr txBox="1"/>
          <p:nvPr/>
        </p:nvSpPr>
        <p:spPr>
          <a:xfrm>
            <a:off x="7752526" y="4436525"/>
            <a:ext cx="1518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43%</a:t>
            </a:r>
            <a:endParaRPr sz="4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7371353" y="2468237"/>
            <a:ext cx="2082327" cy="1794338"/>
          </a:xfrm>
          <a:prstGeom prst="rect">
            <a:avLst/>
          </a:prstGeom>
          <a:gradFill>
            <a:gsLst>
              <a:gs pos="0">
                <a:srgbClr val="FAFAFA"/>
              </a:gs>
              <a:gs pos="100000">
                <a:srgbClr val="4E6B5C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8"/>
          <p:cNvSpPr txBox="1"/>
          <p:nvPr/>
        </p:nvSpPr>
        <p:spPr>
          <a:xfrm>
            <a:off x="7371350" y="2757913"/>
            <a:ext cx="20823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4E6B5C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2014년 상반기</a:t>
            </a:r>
            <a:endParaRPr sz="2000" b="1">
              <a:solidFill>
                <a:srgbClr val="4E6B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E6B5C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대비  </a:t>
            </a:r>
            <a:endParaRPr sz="2000">
              <a:solidFill>
                <a:srgbClr val="4E6B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2015년 하반기 매출 감소</a:t>
            </a: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유지고객 비율</a:t>
            </a:r>
            <a:endParaRPr/>
          </a:p>
        </p:txBody>
      </p:sp>
      <p:sp>
        <p:nvSpPr>
          <p:cNvPr id="255" name="Google Shape;255;p8"/>
          <p:cNvSpPr txBox="1"/>
          <p:nvPr/>
        </p:nvSpPr>
        <p:spPr>
          <a:xfrm>
            <a:off x="9453675" y="3295288"/>
            <a:ext cx="26418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유지고객 19147명 중 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8243명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/>
          <p:nvPr/>
        </p:nvSpPr>
        <p:spPr>
          <a:xfrm>
            <a:off x="1093371" y="2641039"/>
            <a:ext cx="1363200" cy="1363200"/>
          </a:xfrm>
          <a:prstGeom prst="ellipse">
            <a:avLst/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1093371" y="2641039"/>
            <a:ext cx="1363200" cy="1363200"/>
          </a:xfrm>
          <a:prstGeom prst="ellipse">
            <a:avLst/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2" name="Google Shape;262;p9"/>
          <p:cNvCxnSpPr/>
          <p:nvPr/>
        </p:nvCxnSpPr>
        <p:spPr>
          <a:xfrm>
            <a:off x="1792469" y="488852"/>
            <a:ext cx="322294" cy="0"/>
          </a:xfrm>
          <a:prstGeom prst="straightConnector1">
            <a:avLst/>
          </a:prstGeom>
          <a:noFill/>
          <a:ln w="381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3" name="Google Shape;263;p9"/>
          <p:cNvCxnSpPr/>
          <p:nvPr/>
        </p:nvCxnSpPr>
        <p:spPr>
          <a:xfrm>
            <a:off x="10077237" y="488852"/>
            <a:ext cx="322294" cy="0"/>
          </a:xfrm>
          <a:prstGeom prst="straightConnector1">
            <a:avLst/>
          </a:prstGeom>
          <a:noFill/>
          <a:ln w="381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4" name="Google Shape;264;p9"/>
          <p:cNvSpPr/>
          <p:nvPr/>
        </p:nvSpPr>
        <p:spPr>
          <a:xfrm>
            <a:off x="771375" y="2304793"/>
            <a:ext cx="2035800" cy="2035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9"/>
          <p:cNvSpPr txBox="1"/>
          <p:nvPr/>
        </p:nvSpPr>
        <p:spPr>
          <a:xfrm>
            <a:off x="914628" y="3076397"/>
            <a:ext cx="1749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유지고객</a:t>
            </a:r>
            <a:endParaRPr sz="2600"/>
          </a:p>
        </p:txBody>
      </p:sp>
      <p:sp>
        <p:nvSpPr>
          <p:cNvPr id="266" name="Google Shape;266;p9"/>
          <p:cNvSpPr txBox="1"/>
          <p:nvPr/>
        </p:nvSpPr>
        <p:spPr>
          <a:xfrm>
            <a:off x="5580479" y="675508"/>
            <a:ext cx="1031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주제선정</a:t>
            </a:r>
            <a:endParaRPr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9"/>
          <p:cNvSpPr txBox="1"/>
          <p:nvPr/>
        </p:nvSpPr>
        <p:spPr>
          <a:xfrm>
            <a:off x="4682796" y="281009"/>
            <a:ext cx="28264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1. 이슈</a:t>
            </a:r>
            <a:r>
              <a:rPr lang="ko-KR" sz="14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파악 및 주제</a:t>
            </a:r>
            <a:r>
              <a:rPr lang="ko-KR" sz="14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선정</a:t>
            </a:r>
            <a:endParaRPr/>
          </a:p>
        </p:txBody>
      </p:sp>
      <p:sp>
        <p:nvSpPr>
          <p:cNvPr id="268" name="Google Shape;268;p9"/>
          <p:cNvSpPr/>
          <p:nvPr/>
        </p:nvSpPr>
        <p:spPr>
          <a:xfrm>
            <a:off x="3061449" y="3110401"/>
            <a:ext cx="1150800" cy="63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lt1"/>
                </a:solidFill>
              </a:rPr>
              <a:t>예측</a:t>
            </a:r>
            <a:endParaRPr sz="1800">
              <a:solidFill>
                <a:schemeClr val="lt1"/>
              </a:solidFill>
            </a:endParaRPr>
          </a:p>
        </p:txBody>
      </p:sp>
      <p:graphicFrame>
        <p:nvGraphicFramePr>
          <p:cNvPr id="269" name="Google Shape;269;p9"/>
          <p:cNvGraphicFramePr/>
          <p:nvPr/>
        </p:nvGraphicFramePr>
        <p:xfrm>
          <a:off x="4414225" y="2130813"/>
          <a:ext cx="1610425" cy="2986835"/>
        </p:xfrm>
        <a:graphic>
          <a:graphicData uri="http://schemas.openxmlformats.org/drawingml/2006/table">
            <a:tbl>
              <a:tblPr>
                <a:noFill/>
                <a:tableStyleId>{ECE3013E-868B-4577-845E-8CC8144BBF54}</a:tableStyleId>
              </a:tblPr>
              <a:tblGrid>
                <a:gridCol w="161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rgbClr val="002C17"/>
                          </a:solidFill>
                        </a:rPr>
                        <a:t>매출 증감 여부</a:t>
                      </a:r>
                      <a:endParaRPr b="1">
                        <a:solidFill>
                          <a:srgbClr val="002C17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980000"/>
                          </a:solidFill>
                        </a:rPr>
                        <a:t>증가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1155CC"/>
                          </a:solidFill>
                        </a:rPr>
                        <a:t>감소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002C17"/>
                          </a:solidFill>
                        </a:rPr>
                        <a:t>…..</a:t>
                      </a:r>
                      <a:endParaRPr b="1">
                        <a:solidFill>
                          <a:srgbClr val="002C17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980000"/>
                          </a:solidFill>
                        </a:rPr>
                        <a:t>증가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1155CC"/>
                          </a:solidFill>
                        </a:rPr>
                        <a:t>감소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solidFill>
                            <a:srgbClr val="1155CC"/>
                          </a:solidFill>
                        </a:rPr>
                        <a:t>감소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0" name="Google Shape;270;p9"/>
          <p:cNvSpPr/>
          <p:nvPr/>
        </p:nvSpPr>
        <p:spPr>
          <a:xfrm>
            <a:off x="8499875" y="1561200"/>
            <a:ext cx="942900" cy="9429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유형2</a:t>
            </a:r>
            <a:endParaRPr/>
          </a:p>
        </p:txBody>
      </p:sp>
      <p:sp>
        <p:nvSpPr>
          <p:cNvPr id="271" name="Google Shape;271;p9"/>
          <p:cNvSpPr/>
          <p:nvPr/>
        </p:nvSpPr>
        <p:spPr>
          <a:xfrm>
            <a:off x="9951475" y="2124088"/>
            <a:ext cx="942900" cy="942900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유형1</a:t>
            </a:r>
            <a:endParaRPr/>
          </a:p>
        </p:txBody>
      </p:sp>
      <p:sp>
        <p:nvSpPr>
          <p:cNvPr id="272" name="Google Shape;272;p9"/>
          <p:cNvSpPr/>
          <p:nvPr/>
        </p:nvSpPr>
        <p:spPr>
          <a:xfrm>
            <a:off x="8499875" y="2900325"/>
            <a:ext cx="942900" cy="942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유형3</a:t>
            </a:r>
            <a:endParaRPr/>
          </a:p>
        </p:txBody>
      </p:sp>
      <p:sp>
        <p:nvSpPr>
          <p:cNvPr id="273" name="Google Shape;273;p9"/>
          <p:cNvSpPr/>
          <p:nvPr/>
        </p:nvSpPr>
        <p:spPr>
          <a:xfrm>
            <a:off x="7774938" y="1102125"/>
            <a:ext cx="3588300" cy="2986800"/>
          </a:xfrm>
          <a:prstGeom prst="rect">
            <a:avLst/>
          </a:prstGeom>
          <a:solidFill>
            <a:srgbClr val="000000">
              <a:alpha val="0"/>
            </a:srgbClr>
          </a:solidFill>
          <a:ln w="28575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rgbClr val="1155CC"/>
                </a:solidFill>
              </a:rPr>
              <a:t>감소고객 유형</a:t>
            </a:r>
            <a:endParaRPr sz="1500" b="1">
              <a:solidFill>
                <a:srgbClr val="1155CC"/>
              </a:solidFill>
            </a:endParaRPr>
          </a:p>
        </p:txBody>
      </p:sp>
      <p:sp>
        <p:nvSpPr>
          <p:cNvPr id="274" name="Google Shape;274;p9"/>
          <p:cNvSpPr/>
          <p:nvPr/>
        </p:nvSpPr>
        <p:spPr>
          <a:xfrm>
            <a:off x="6324399" y="3110401"/>
            <a:ext cx="1150800" cy="63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lt1"/>
                </a:solidFill>
              </a:rPr>
              <a:t>군집화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5" name="Google Shape;275;p9"/>
          <p:cNvSpPr/>
          <p:nvPr/>
        </p:nvSpPr>
        <p:spPr>
          <a:xfrm>
            <a:off x="9288200" y="4214763"/>
            <a:ext cx="684300" cy="10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2C1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lt1"/>
                </a:solidFill>
              </a:rPr>
              <a:t>인사이트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76" name="Google Shape;276;p9"/>
          <p:cNvSpPr/>
          <p:nvPr/>
        </p:nvSpPr>
        <p:spPr>
          <a:xfrm>
            <a:off x="7836200" y="5418200"/>
            <a:ext cx="3588300" cy="1077600"/>
          </a:xfrm>
          <a:prstGeom prst="rect">
            <a:avLst/>
          </a:prstGeom>
          <a:solidFill>
            <a:srgbClr val="000000">
              <a:alpha val="0"/>
            </a:srgbClr>
          </a:solidFill>
          <a:ln w="28575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rgbClr val="002C17"/>
                </a:solidFill>
              </a:rPr>
              <a:t>유형별 솔루션</a:t>
            </a:r>
            <a:endParaRPr sz="1500" b="1">
              <a:solidFill>
                <a:srgbClr val="002C1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17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0" descr="앉아있는, 산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 r="15625"/>
          <a:stretch/>
        </p:blipFill>
        <p:spPr>
          <a:xfrm rot="5400000">
            <a:off x="2667000" y="-2667000"/>
            <a:ext cx="68580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0"/>
          <p:cNvSpPr/>
          <p:nvPr/>
        </p:nvSpPr>
        <p:spPr>
          <a:xfrm>
            <a:off x="3724276" y="1057276"/>
            <a:ext cx="4743450" cy="4743450"/>
          </a:xfrm>
          <a:prstGeom prst="rect">
            <a:avLst/>
          </a:prstGeom>
          <a:solidFill>
            <a:srgbClr val="EDECEA">
              <a:alpha val="3294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10"/>
          <p:cNvSpPr/>
          <p:nvPr/>
        </p:nvSpPr>
        <p:spPr>
          <a:xfrm>
            <a:off x="3895725" y="1228723"/>
            <a:ext cx="4400552" cy="4400552"/>
          </a:xfrm>
          <a:prstGeom prst="rect">
            <a:avLst/>
          </a:prstGeom>
          <a:solidFill>
            <a:srgbClr val="EDECEA">
              <a:alpha val="3294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10"/>
          <p:cNvSpPr txBox="1"/>
          <p:nvPr/>
        </p:nvSpPr>
        <p:spPr>
          <a:xfrm>
            <a:off x="3940607" y="3578899"/>
            <a:ext cx="431079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데이터 분석 및 모델링</a:t>
            </a:r>
            <a:endParaRPr/>
          </a:p>
        </p:txBody>
      </p:sp>
      <p:sp>
        <p:nvSpPr>
          <p:cNvPr id="285" name="Google Shape;285;p10"/>
          <p:cNvSpPr txBox="1"/>
          <p:nvPr/>
        </p:nvSpPr>
        <p:spPr>
          <a:xfrm>
            <a:off x="5603718" y="2244059"/>
            <a:ext cx="98456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0"/>
          <p:cNvSpPr/>
          <p:nvPr/>
        </p:nvSpPr>
        <p:spPr>
          <a:xfrm>
            <a:off x="11431958" y="5777866"/>
            <a:ext cx="885877" cy="45719"/>
          </a:xfrm>
          <a:prstGeom prst="rect">
            <a:avLst/>
          </a:prstGeom>
          <a:solidFill>
            <a:srgbClr val="EDEC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"/>
          <p:cNvSpPr txBox="1"/>
          <p:nvPr/>
        </p:nvSpPr>
        <p:spPr>
          <a:xfrm>
            <a:off x="8432413" y="348715"/>
            <a:ext cx="295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</a:rPr>
              <a:t>2.데이터 분석 및 모델링</a:t>
            </a:r>
            <a:endParaRPr sz="1200" b="1"/>
          </a:p>
        </p:txBody>
      </p:sp>
      <p:cxnSp>
        <p:nvCxnSpPr>
          <p:cNvPr id="292" name="Google Shape;292;p11"/>
          <p:cNvCxnSpPr/>
          <p:nvPr/>
        </p:nvCxnSpPr>
        <p:spPr>
          <a:xfrm>
            <a:off x="2302844" y="715269"/>
            <a:ext cx="7586312" cy="0"/>
          </a:xfrm>
          <a:prstGeom prst="straightConnector1">
            <a:avLst/>
          </a:prstGeom>
          <a:noFill/>
          <a:ln w="381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3" name="Google Shape;293;p11"/>
          <p:cNvSpPr/>
          <p:nvPr/>
        </p:nvSpPr>
        <p:spPr>
          <a:xfrm>
            <a:off x="2247900" y="2567648"/>
            <a:ext cx="1748748" cy="1748748"/>
          </a:xfrm>
          <a:prstGeom prst="ellipse">
            <a:avLst/>
          </a:prstGeom>
          <a:solidFill>
            <a:srgbClr val="BFBCB5">
              <a:alpha val="6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4" name="Google Shape;294;p11"/>
          <p:cNvGrpSpPr/>
          <p:nvPr/>
        </p:nvGrpSpPr>
        <p:grpSpPr>
          <a:xfrm>
            <a:off x="2250432" y="2541605"/>
            <a:ext cx="1648434" cy="1648434"/>
            <a:chOff x="2250432" y="2541605"/>
            <a:chExt cx="1648434" cy="1648434"/>
          </a:xfrm>
        </p:grpSpPr>
        <p:sp>
          <p:nvSpPr>
            <p:cNvPr id="295" name="Google Shape;295;p11"/>
            <p:cNvSpPr/>
            <p:nvPr/>
          </p:nvSpPr>
          <p:spPr>
            <a:xfrm>
              <a:off x="2250432" y="2541605"/>
              <a:ext cx="1648434" cy="1648434"/>
            </a:xfrm>
            <a:prstGeom prst="ellipse">
              <a:avLst/>
            </a:prstGeom>
            <a:solidFill>
              <a:srgbClr val="002C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6" name="Google Shape;296;p11"/>
            <p:cNvSpPr txBox="1"/>
            <p:nvPr/>
          </p:nvSpPr>
          <p:spPr>
            <a:xfrm>
              <a:off x="2543175" y="2751925"/>
              <a:ext cx="1071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EDECEA"/>
                  </a:solidFill>
                  <a:latin typeface="Arial"/>
                  <a:ea typeface="Arial"/>
                  <a:cs typeface="Arial"/>
                  <a:sym typeface="Arial"/>
                </a:rPr>
                <a:t>FIRST</a:t>
              </a:r>
              <a:endParaRPr sz="16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1"/>
            <p:cNvSpPr txBox="1"/>
            <p:nvPr/>
          </p:nvSpPr>
          <p:spPr>
            <a:xfrm>
              <a:off x="2302850" y="3074100"/>
              <a:ext cx="15087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EDECEA"/>
                  </a:solidFill>
                  <a:latin typeface="Arial"/>
                  <a:ea typeface="Arial"/>
                  <a:cs typeface="Arial"/>
                  <a:sym typeface="Arial"/>
                </a:rPr>
                <a:t>데이터</a:t>
              </a:r>
              <a:endParaRPr sz="2400" b="1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EDECEA"/>
                  </a:solidFill>
                  <a:latin typeface="Arial"/>
                  <a:ea typeface="Arial"/>
                  <a:cs typeface="Arial"/>
                  <a:sym typeface="Arial"/>
                </a:rPr>
                <a:t>전처리</a:t>
              </a:r>
              <a:endParaRPr sz="2400" b="1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11"/>
          <p:cNvSpPr/>
          <p:nvPr/>
        </p:nvSpPr>
        <p:spPr>
          <a:xfrm>
            <a:off x="5339657" y="2567648"/>
            <a:ext cx="1748748" cy="1748748"/>
          </a:xfrm>
          <a:prstGeom prst="ellipse">
            <a:avLst/>
          </a:prstGeom>
          <a:solidFill>
            <a:srgbClr val="BFBCB5">
              <a:alpha val="6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9" name="Google Shape;299;p11"/>
          <p:cNvGrpSpPr/>
          <p:nvPr/>
        </p:nvGrpSpPr>
        <p:grpSpPr>
          <a:xfrm>
            <a:off x="5342189" y="2541605"/>
            <a:ext cx="1648434" cy="1648434"/>
            <a:chOff x="4232916" y="2541605"/>
            <a:chExt cx="1648434" cy="1648434"/>
          </a:xfrm>
        </p:grpSpPr>
        <p:sp>
          <p:nvSpPr>
            <p:cNvPr id="300" name="Google Shape;300;p11"/>
            <p:cNvSpPr/>
            <p:nvPr/>
          </p:nvSpPr>
          <p:spPr>
            <a:xfrm>
              <a:off x="4232916" y="2541605"/>
              <a:ext cx="1648434" cy="1648434"/>
            </a:xfrm>
            <a:prstGeom prst="ellipse">
              <a:avLst/>
            </a:prstGeom>
            <a:solidFill>
              <a:srgbClr val="002C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1" name="Google Shape;301;p11"/>
            <p:cNvSpPr txBox="1"/>
            <p:nvPr/>
          </p:nvSpPr>
          <p:spPr>
            <a:xfrm>
              <a:off x="4534302" y="2751925"/>
              <a:ext cx="109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EDECEA"/>
                  </a:solidFill>
                  <a:latin typeface="Arial"/>
                  <a:ea typeface="Arial"/>
                  <a:cs typeface="Arial"/>
                  <a:sym typeface="Arial"/>
                </a:rPr>
                <a:t>SECOND</a:t>
              </a:r>
              <a:endParaRPr sz="16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1"/>
            <p:cNvSpPr txBox="1"/>
            <p:nvPr/>
          </p:nvSpPr>
          <p:spPr>
            <a:xfrm>
              <a:off x="4291402" y="3182300"/>
              <a:ext cx="15666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EDECEA"/>
                  </a:solidFill>
                  <a:latin typeface="Arial"/>
                  <a:ea typeface="Arial"/>
                  <a:cs typeface="Arial"/>
                  <a:sym typeface="Arial"/>
                </a:rPr>
                <a:t>매출감소</a:t>
              </a:r>
              <a:endParaRPr sz="2400" b="1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EDECEA"/>
                  </a:solidFill>
                  <a:latin typeface="Arial"/>
                  <a:ea typeface="Arial"/>
                  <a:cs typeface="Arial"/>
                  <a:sym typeface="Arial"/>
                </a:rPr>
                <a:t>예측</a:t>
              </a:r>
              <a:endParaRPr/>
            </a:p>
          </p:txBody>
        </p:sp>
      </p:grpSp>
      <p:sp>
        <p:nvSpPr>
          <p:cNvPr id="303" name="Google Shape;303;p11"/>
          <p:cNvSpPr/>
          <p:nvPr/>
        </p:nvSpPr>
        <p:spPr>
          <a:xfrm>
            <a:off x="8521354" y="2567648"/>
            <a:ext cx="1748748" cy="1748748"/>
          </a:xfrm>
          <a:prstGeom prst="ellipse">
            <a:avLst/>
          </a:prstGeom>
          <a:solidFill>
            <a:srgbClr val="BFBCB5">
              <a:alpha val="6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4" name="Google Shape;304;p11"/>
          <p:cNvGrpSpPr/>
          <p:nvPr/>
        </p:nvGrpSpPr>
        <p:grpSpPr>
          <a:xfrm>
            <a:off x="8523886" y="2541605"/>
            <a:ext cx="1662776" cy="1648434"/>
            <a:chOff x="6215400" y="2541605"/>
            <a:chExt cx="1662776" cy="1648434"/>
          </a:xfrm>
        </p:grpSpPr>
        <p:sp>
          <p:nvSpPr>
            <p:cNvPr id="305" name="Google Shape;305;p11"/>
            <p:cNvSpPr/>
            <p:nvPr/>
          </p:nvSpPr>
          <p:spPr>
            <a:xfrm>
              <a:off x="6215400" y="2541605"/>
              <a:ext cx="1648434" cy="1648434"/>
            </a:xfrm>
            <a:prstGeom prst="ellipse">
              <a:avLst/>
            </a:prstGeom>
            <a:solidFill>
              <a:srgbClr val="002C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6" name="Google Shape;306;p11"/>
            <p:cNvSpPr txBox="1"/>
            <p:nvPr/>
          </p:nvSpPr>
          <p:spPr>
            <a:xfrm>
              <a:off x="6506912" y="2751925"/>
              <a:ext cx="10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EDECEA"/>
                  </a:solidFill>
                  <a:latin typeface="Arial"/>
                  <a:ea typeface="Arial"/>
                  <a:cs typeface="Arial"/>
                  <a:sym typeface="Arial"/>
                </a:rPr>
                <a:t>THIRD</a:t>
              </a:r>
              <a:endParaRPr sz="16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1"/>
            <p:cNvSpPr txBox="1"/>
            <p:nvPr/>
          </p:nvSpPr>
          <p:spPr>
            <a:xfrm>
              <a:off x="6229676" y="3153725"/>
              <a:ext cx="16485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EDECEA"/>
                  </a:solidFill>
                  <a:latin typeface="Arial"/>
                  <a:ea typeface="Arial"/>
                  <a:cs typeface="Arial"/>
                  <a:sym typeface="Arial"/>
                </a:rPr>
                <a:t>매출감소</a:t>
              </a:r>
              <a:endParaRPr sz="2400" b="1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EDECEA"/>
                  </a:solidFill>
                  <a:latin typeface="Arial"/>
                  <a:ea typeface="Arial"/>
                  <a:cs typeface="Arial"/>
                  <a:sym typeface="Arial"/>
                </a:rPr>
                <a:t>솔루션</a:t>
              </a:r>
              <a:endParaRPr/>
            </a:p>
          </p:txBody>
        </p:sp>
      </p:grpSp>
      <p:sp>
        <p:nvSpPr>
          <p:cNvPr id="308" name="Google Shape;308;p11"/>
          <p:cNvSpPr txBox="1"/>
          <p:nvPr/>
        </p:nvSpPr>
        <p:spPr>
          <a:xfrm>
            <a:off x="1812250" y="4434625"/>
            <a:ext cx="2524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데이터 가공 및 재범주화</a:t>
            </a:r>
            <a:endParaRPr sz="14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1차 데이터인 상품분류,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고객정보 등을 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재범주화 및 병합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1"/>
          <p:cNvSpPr txBox="1"/>
          <p:nvPr/>
        </p:nvSpPr>
        <p:spPr>
          <a:xfrm>
            <a:off x="5031213" y="4434625"/>
            <a:ext cx="22704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매출감소 예측모델 개발</a:t>
            </a:r>
            <a:endParaRPr sz="14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전처리 과정을 거친</a:t>
            </a:r>
            <a:r>
              <a:rPr lang="ko-KR" sz="1200">
                <a:solidFill>
                  <a:srgbClr val="3F3F3F"/>
                </a:solidFill>
              </a:rPr>
              <a:t> </a:t>
            </a: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데이터를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머신러닝, 차원축소 등을</a:t>
            </a:r>
            <a:r>
              <a:rPr lang="ko-KR" sz="1200">
                <a:solidFill>
                  <a:srgbClr val="3F3F3F"/>
                </a:solidFill>
              </a:rPr>
              <a:t> </a:t>
            </a: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고려하여 예측모델 개발 및 검증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1"/>
          <p:cNvSpPr txBox="1"/>
          <p:nvPr/>
        </p:nvSpPr>
        <p:spPr>
          <a:xfrm>
            <a:off x="8322543" y="4430829"/>
            <a:ext cx="2108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매출고객군집별 솔루션</a:t>
            </a:r>
            <a:endParaRPr sz="14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예측 모델 기반 </a:t>
            </a:r>
            <a:r>
              <a:rPr lang="ko-KR" sz="1200">
                <a:solidFill>
                  <a:srgbClr val="3F3F3F"/>
                </a:solidFill>
              </a:rPr>
              <a:t>감소</a:t>
            </a: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고객 </a:t>
            </a:r>
            <a:r>
              <a:rPr lang="ko-KR" sz="1200">
                <a:solidFill>
                  <a:srgbClr val="3F3F3F"/>
                </a:solidFill>
              </a:rPr>
              <a:t>군집화, 유형별 구매패턴을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파악 하고</a:t>
            </a:r>
            <a:r>
              <a:rPr lang="ko-KR" sz="1200">
                <a:solidFill>
                  <a:srgbClr val="3F3F3F"/>
                </a:solidFill>
              </a:rPr>
              <a:t>,</a:t>
            </a: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솔루션 제안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92f804e67_0_28"/>
          <p:cNvSpPr txBox="1"/>
          <p:nvPr/>
        </p:nvSpPr>
        <p:spPr>
          <a:xfrm>
            <a:off x="4959290" y="591798"/>
            <a:ext cx="2398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종합 데이터셋</a:t>
            </a:r>
            <a:endParaRPr/>
          </a:p>
        </p:txBody>
      </p:sp>
      <p:grpSp>
        <p:nvGrpSpPr>
          <p:cNvPr id="316" name="Google Shape;316;gf92f804e67_0_28"/>
          <p:cNvGrpSpPr/>
          <p:nvPr/>
        </p:nvGrpSpPr>
        <p:grpSpPr>
          <a:xfrm>
            <a:off x="1792469" y="488852"/>
            <a:ext cx="8606968" cy="0"/>
            <a:chOff x="1739317" y="488852"/>
            <a:chExt cx="8606968" cy="0"/>
          </a:xfrm>
        </p:grpSpPr>
        <p:cxnSp>
          <p:nvCxnSpPr>
            <p:cNvPr id="317" name="Google Shape;317;gf92f804e67_0_28"/>
            <p:cNvCxnSpPr/>
            <p:nvPr/>
          </p:nvCxnSpPr>
          <p:spPr>
            <a:xfrm>
              <a:off x="1739317" y="488852"/>
              <a:ext cx="322200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" name="Google Shape;318;gf92f804e67_0_28"/>
            <p:cNvCxnSpPr/>
            <p:nvPr/>
          </p:nvCxnSpPr>
          <p:spPr>
            <a:xfrm>
              <a:off x="10024085" y="488852"/>
              <a:ext cx="322200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19" name="Google Shape;319;gf92f804e67_0_28"/>
          <p:cNvSpPr txBox="1"/>
          <p:nvPr/>
        </p:nvSpPr>
        <p:spPr>
          <a:xfrm>
            <a:off x="4704439" y="281009"/>
            <a:ext cx="278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2. 데이터 분석 및 모델링</a:t>
            </a:r>
            <a:endParaRPr/>
          </a:p>
        </p:txBody>
      </p:sp>
      <p:pic>
        <p:nvPicPr>
          <p:cNvPr id="320" name="Google Shape;320;gf92f804e67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513" y="1559998"/>
            <a:ext cx="9286875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2"/>
          <p:cNvSpPr/>
          <p:nvPr/>
        </p:nvSpPr>
        <p:spPr>
          <a:xfrm>
            <a:off x="-591325" y="1200778"/>
            <a:ext cx="5045270" cy="5045270"/>
          </a:xfrm>
          <a:prstGeom prst="ellipse">
            <a:avLst/>
          </a:prstGeom>
          <a:solidFill>
            <a:srgbClr val="002C17">
              <a:alpha val="5882"/>
            </a:srgbClr>
          </a:solidFill>
          <a:ln w="9525" cap="flat" cmpd="sng">
            <a:solidFill>
              <a:srgbClr val="002C17">
                <a:alpha val="45882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12"/>
          <p:cNvSpPr txBox="1"/>
          <p:nvPr/>
        </p:nvSpPr>
        <p:spPr>
          <a:xfrm>
            <a:off x="6282402" y="1791502"/>
            <a:ext cx="319023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PART1. </a:t>
            </a:r>
            <a:r>
              <a:rPr lang="ko-KR" sz="20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제휴사별 매출변화</a:t>
            </a:r>
            <a:endParaRPr/>
          </a:p>
        </p:txBody>
      </p:sp>
      <p:sp>
        <p:nvSpPr>
          <p:cNvPr id="327" name="Google Shape;327;p12"/>
          <p:cNvSpPr txBox="1"/>
          <p:nvPr/>
        </p:nvSpPr>
        <p:spPr>
          <a:xfrm>
            <a:off x="4393333" y="3341234"/>
            <a:ext cx="508857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PART2. </a:t>
            </a:r>
            <a:r>
              <a:rPr lang="ko-KR" sz="20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대분류별 매출변화/구매제품군 변화</a:t>
            </a:r>
            <a:endParaRPr/>
          </a:p>
        </p:txBody>
      </p:sp>
      <p:cxnSp>
        <p:nvCxnSpPr>
          <p:cNvPr id="328" name="Google Shape;328;p12"/>
          <p:cNvCxnSpPr/>
          <p:nvPr/>
        </p:nvCxnSpPr>
        <p:spPr>
          <a:xfrm>
            <a:off x="3887470" y="2158056"/>
            <a:ext cx="5496508" cy="0"/>
          </a:xfrm>
          <a:prstGeom prst="straightConnector1">
            <a:avLst/>
          </a:prstGeom>
          <a:noFill/>
          <a:ln w="381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9" name="Google Shape;329;p12"/>
          <p:cNvSpPr txBox="1"/>
          <p:nvPr/>
        </p:nvSpPr>
        <p:spPr>
          <a:xfrm>
            <a:off x="5693715" y="4966735"/>
            <a:ext cx="37789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PART3. </a:t>
            </a:r>
            <a:r>
              <a:rPr lang="ko-KR" sz="20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상위 10% 물품 구매횟수</a:t>
            </a:r>
            <a:endParaRPr/>
          </a:p>
        </p:txBody>
      </p:sp>
      <p:cxnSp>
        <p:nvCxnSpPr>
          <p:cNvPr id="330" name="Google Shape;330;p12"/>
          <p:cNvCxnSpPr>
            <a:stCxn id="325" idx="6"/>
          </p:cNvCxnSpPr>
          <p:nvPr/>
        </p:nvCxnSpPr>
        <p:spPr>
          <a:xfrm rot="10800000" flipH="1">
            <a:off x="4453945" y="3707813"/>
            <a:ext cx="4934700" cy="15600"/>
          </a:xfrm>
          <a:prstGeom prst="straightConnector1">
            <a:avLst/>
          </a:prstGeom>
          <a:noFill/>
          <a:ln w="381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1" name="Google Shape;331;p12"/>
          <p:cNvCxnSpPr/>
          <p:nvPr/>
        </p:nvCxnSpPr>
        <p:spPr>
          <a:xfrm>
            <a:off x="3887470" y="5333289"/>
            <a:ext cx="5496508" cy="0"/>
          </a:xfrm>
          <a:prstGeom prst="straightConnector1">
            <a:avLst/>
          </a:prstGeom>
          <a:noFill/>
          <a:ln w="381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2" name="Google Shape;332;p12"/>
          <p:cNvSpPr txBox="1"/>
          <p:nvPr/>
        </p:nvSpPr>
        <p:spPr>
          <a:xfrm>
            <a:off x="5960387" y="3739550"/>
            <a:ext cx="2052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대분류별 매출 변화 등급화</a:t>
            </a:r>
            <a:endParaRPr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2"/>
          <p:cNvSpPr txBox="1"/>
          <p:nvPr/>
        </p:nvSpPr>
        <p:spPr>
          <a:xfrm>
            <a:off x="6072187" y="5371825"/>
            <a:ext cx="3567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물품 가격의 10%에 해당하는 물품 횟수 변화량 측정</a:t>
            </a:r>
            <a:endParaRPr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2"/>
          <p:cNvSpPr txBox="1"/>
          <p:nvPr/>
        </p:nvSpPr>
        <p:spPr>
          <a:xfrm>
            <a:off x="3943292" y="1351594"/>
            <a:ext cx="2339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주요독립변수</a:t>
            </a:r>
            <a:endParaRPr/>
          </a:p>
        </p:txBody>
      </p:sp>
      <p:sp>
        <p:nvSpPr>
          <p:cNvPr id="335" name="Google Shape;335;p12"/>
          <p:cNvSpPr txBox="1"/>
          <p:nvPr/>
        </p:nvSpPr>
        <p:spPr>
          <a:xfrm>
            <a:off x="530466" y="3296889"/>
            <a:ext cx="28017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종속변수</a:t>
            </a:r>
            <a:endParaRPr sz="2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유지고객의</a:t>
            </a: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1기 대비 4기 매출증감 여부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12"/>
          <p:cNvSpPr txBox="1"/>
          <p:nvPr/>
        </p:nvSpPr>
        <p:spPr>
          <a:xfrm>
            <a:off x="7174550" y="2195150"/>
            <a:ext cx="2617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제휴사별 그룹화 매출 증감 등급화</a:t>
            </a:r>
            <a:endParaRPr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2"/>
          <p:cNvSpPr txBox="1"/>
          <p:nvPr/>
        </p:nvSpPr>
        <p:spPr>
          <a:xfrm>
            <a:off x="7787627" y="3735650"/>
            <a:ext cx="2339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구매 제품군 변화량 측정</a:t>
            </a:r>
            <a:endParaRPr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12"/>
          <p:cNvGrpSpPr/>
          <p:nvPr/>
        </p:nvGrpSpPr>
        <p:grpSpPr>
          <a:xfrm>
            <a:off x="1792469" y="488852"/>
            <a:ext cx="8607062" cy="0"/>
            <a:chOff x="1739317" y="488852"/>
            <a:chExt cx="8607062" cy="0"/>
          </a:xfrm>
        </p:grpSpPr>
        <p:cxnSp>
          <p:nvCxnSpPr>
            <p:cNvPr id="339" name="Google Shape;339;p12"/>
            <p:cNvCxnSpPr/>
            <p:nvPr/>
          </p:nvCxnSpPr>
          <p:spPr>
            <a:xfrm>
              <a:off x="1739317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0" name="Google Shape;340;p12"/>
            <p:cNvCxnSpPr/>
            <p:nvPr/>
          </p:nvCxnSpPr>
          <p:spPr>
            <a:xfrm>
              <a:off x="10024085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41" name="Google Shape;341;p12"/>
          <p:cNvSpPr txBox="1"/>
          <p:nvPr/>
        </p:nvSpPr>
        <p:spPr>
          <a:xfrm>
            <a:off x="4704439" y="281009"/>
            <a:ext cx="27831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2. 데이터 분석 및 모델링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13"/>
          <p:cNvGrpSpPr/>
          <p:nvPr/>
        </p:nvGrpSpPr>
        <p:grpSpPr>
          <a:xfrm>
            <a:off x="1792469" y="488852"/>
            <a:ext cx="8607062" cy="0"/>
            <a:chOff x="1739317" y="488852"/>
            <a:chExt cx="8607062" cy="0"/>
          </a:xfrm>
        </p:grpSpPr>
        <p:cxnSp>
          <p:nvCxnSpPr>
            <p:cNvPr id="347" name="Google Shape;347;p13"/>
            <p:cNvCxnSpPr/>
            <p:nvPr/>
          </p:nvCxnSpPr>
          <p:spPr>
            <a:xfrm>
              <a:off x="1739317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8" name="Google Shape;348;p13"/>
            <p:cNvCxnSpPr/>
            <p:nvPr/>
          </p:nvCxnSpPr>
          <p:spPr>
            <a:xfrm>
              <a:off x="10024085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49" name="Google Shape;349;p13"/>
          <p:cNvSpPr txBox="1"/>
          <p:nvPr/>
        </p:nvSpPr>
        <p:spPr>
          <a:xfrm>
            <a:off x="4704439" y="281009"/>
            <a:ext cx="27831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2. 데이터 분석 및 모델링</a:t>
            </a:r>
            <a:endParaRPr/>
          </a:p>
        </p:txBody>
      </p:sp>
      <p:graphicFrame>
        <p:nvGraphicFramePr>
          <p:cNvPr id="350" name="Google Shape;350;p13"/>
          <p:cNvGraphicFramePr/>
          <p:nvPr/>
        </p:nvGraphicFramePr>
        <p:xfrm>
          <a:off x="2018902" y="1084241"/>
          <a:ext cx="8154195" cy="5423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1" name="Google Shape;351;p13"/>
          <p:cNvSpPr txBox="1"/>
          <p:nvPr/>
        </p:nvSpPr>
        <p:spPr>
          <a:xfrm>
            <a:off x="5190122" y="591798"/>
            <a:ext cx="193726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주요독립변수 </a:t>
            </a:r>
            <a:endParaRPr sz="1400" b="1">
              <a:solidFill>
                <a:srgbClr val="002C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PART1.제휴사별 매출변화</a:t>
            </a:r>
            <a:endParaRPr/>
          </a:p>
        </p:txBody>
      </p:sp>
      <p:pic>
        <p:nvPicPr>
          <p:cNvPr id="352" name="Google Shape;35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8325" y="3133725"/>
            <a:ext cx="8477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7847" y="5824550"/>
            <a:ext cx="64770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 txBox="1"/>
          <p:nvPr/>
        </p:nvSpPr>
        <p:spPr>
          <a:xfrm>
            <a:off x="4593805" y="591798"/>
            <a:ext cx="312989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주요독립변수 </a:t>
            </a:r>
            <a:endParaRPr sz="1400" b="1">
              <a:solidFill>
                <a:srgbClr val="002C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PART2.대분류별 매출변화/구매제품군 변화</a:t>
            </a:r>
            <a:endParaRPr/>
          </a:p>
        </p:txBody>
      </p:sp>
      <p:grpSp>
        <p:nvGrpSpPr>
          <p:cNvPr id="359" name="Google Shape;359;p14"/>
          <p:cNvGrpSpPr/>
          <p:nvPr/>
        </p:nvGrpSpPr>
        <p:grpSpPr>
          <a:xfrm>
            <a:off x="1792469" y="488852"/>
            <a:ext cx="8607062" cy="0"/>
            <a:chOff x="1739317" y="488852"/>
            <a:chExt cx="8607062" cy="0"/>
          </a:xfrm>
        </p:grpSpPr>
        <p:cxnSp>
          <p:nvCxnSpPr>
            <p:cNvPr id="360" name="Google Shape;360;p14"/>
            <p:cNvCxnSpPr/>
            <p:nvPr/>
          </p:nvCxnSpPr>
          <p:spPr>
            <a:xfrm>
              <a:off x="1739317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1" name="Google Shape;361;p14"/>
            <p:cNvCxnSpPr/>
            <p:nvPr/>
          </p:nvCxnSpPr>
          <p:spPr>
            <a:xfrm>
              <a:off x="10024085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62" name="Google Shape;362;p14"/>
          <p:cNvSpPr txBox="1"/>
          <p:nvPr/>
        </p:nvSpPr>
        <p:spPr>
          <a:xfrm>
            <a:off x="4704439" y="281009"/>
            <a:ext cx="27831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2. 데이터 분석 및 모델링</a:t>
            </a:r>
            <a:endParaRPr/>
          </a:p>
        </p:txBody>
      </p:sp>
      <p:graphicFrame>
        <p:nvGraphicFramePr>
          <p:cNvPr id="363" name="Google Shape;363;p14"/>
          <p:cNvGraphicFramePr/>
          <p:nvPr/>
        </p:nvGraphicFramePr>
        <p:xfrm>
          <a:off x="324148" y="1276189"/>
          <a:ext cx="1903500" cy="4235825"/>
        </p:xfrm>
        <a:graphic>
          <a:graphicData uri="http://schemas.openxmlformats.org/drawingml/2006/table">
            <a:tbl>
              <a:tblPr firstRow="1" bandRow="1">
                <a:noFill/>
                <a:tableStyleId>{1374ECE1-E80D-4EA8-AE88-323FE83D5C37}</a:tableStyleId>
              </a:tblPr>
              <a:tblGrid>
                <a:gridCol w="190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i="0" u="none" strike="noStrike" cap="none">
                          <a:solidFill>
                            <a:srgbClr val="EDECE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중분류명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2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담배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화장품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미용소품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두발용품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기기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헤어케어</a:t>
                      </a:r>
                      <a:endParaRPr sz="1200" b="0" i="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과일류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채소류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반찬류</a:t>
                      </a:r>
                      <a:endParaRPr sz="1200" b="0" i="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헤어스타일링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64" name="Google Shape;364;p14"/>
          <p:cNvSpPr/>
          <p:nvPr/>
        </p:nvSpPr>
        <p:spPr>
          <a:xfrm>
            <a:off x="1191908" y="5578956"/>
            <a:ext cx="118800" cy="118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p14"/>
          <p:cNvSpPr/>
          <p:nvPr/>
        </p:nvSpPr>
        <p:spPr>
          <a:xfrm>
            <a:off x="1188777" y="5770964"/>
            <a:ext cx="118800" cy="118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14"/>
          <p:cNvSpPr/>
          <p:nvPr/>
        </p:nvSpPr>
        <p:spPr>
          <a:xfrm>
            <a:off x="1191271" y="5983324"/>
            <a:ext cx="118800" cy="118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p14"/>
          <p:cNvSpPr/>
          <p:nvPr/>
        </p:nvSpPr>
        <p:spPr>
          <a:xfrm>
            <a:off x="305921" y="6202141"/>
            <a:ext cx="3124500" cy="540300"/>
          </a:xfrm>
          <a:prstGeom prst="roundRect">
            <a:avLst>
              <a:gd name="adj" fmla="val 16667"/>
            </a:avLst>
          </a:prstGeom>
          <a:solidFill>
            <a:srgbClr val="0C343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데이터 중분류명 개수: 717개</a:t>
            </a:r>
            <a:endParaRPr sz="14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14"/>
          <p:cNvSpPr/>
          <p:nvPr/>
        </p:nvSpPr>
        <p:spPr>
          <a:xfrm rot="-6376548" flipH="1">
            <a:off x="1981172" y="2864879"/>
            <a:ext cx="1985325" cy="1944165"/>
          </a:xfrm>
          <a:prstGeom prst="arc">
            <a:avLst>
              <a:gd name="adj1" fmla="val 7060232"/>
              <a:gd name="adj2" fmla="val 12208953"/>
            </a:avLst>
          </a:prstGeom>
          <a:noFill/>
          <a:ln w="31750" cap="flat" cmpd="sng">
            <a:solidFill>
              <a:srgbClr val="77A7CD"/>
            </a:solidFill>
            <a:prstDash val="solid"/>
            <a:miter lim="800000"/>
            <a:headEnd type="triangle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p14"/>
          <p:cNvSpPr/>
          <p:nvPr/>
        </p:nvSpPr>
        <p:spPr>
          <a:xfrm rot="-6376548" flipH="1">
            <a:off x="1981172" y="3178729"/>
            <a:ext cx="1985325" cy="1944165"/>
          </a:xfrm>
          <a:prstGeom prst="arc">
            <a:avLst>
              <a:gd name="adj1" fmla="val 7060232"/>
              <a:gd name="adj2" fmla="val 12208953"/>
            </a:avLst>
          </a:prstGeom>
          <a:noFill/>
          <a:ln w="31750" cap="flat" cmpd="sng">
            <a:solidFill>
              <a:srgbClr val="77A7CD"/>
            </a:solidFill>
            <a:prstDash val="solid"/>
            <a:miter lim="800000"/>
            <a:headEnd type="triangle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p14"/>
          <p:cNvSpPr/>
          <p:nvPr/>
        </p:nvSpPr>
        <p:spPr>
          <a:xfrm rot="-6376548" flipH="1">
            <a:off x="1981172" y="3501654"/>
            <a:ext cx="1985325" cy="1944165"/>
          </a:xfrm>
          <a:prstGeom prst="arc">
            <a:avLst>
              <a:gd name="adj1" fmla="val 7060232"/>
              <a:gd name="adj2" fmla="val 12208953"/>
            </a:avLst>
          </a:prstGeom>
          <a:noFill/>
          <a:ln w="31750" cap="flat" cmpd="sng">
            <a:solidFill>
              <a:srgbClr val="77A7CD"/>
            </a:solidFill>
            <a:prstDash val="solid"/>
            <a:miter lim="800000"/>
            <a:headEnd type="triangle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14"/>
          <p:cNvSpPr/>
          <p:nvPr/>
        </p:nvSpPr>
        <p:spPr>
          <a:xfrm rot="-6376548" flipH="1">
            <a:off x="5476241" y="2876639"/>
            <a:ext cx="1985325" cy="1944165"/>
          </a:xfrm>
          <a:prstGeom prst="arc">
            <a:avLst>
              <a:gd name="adj1" fmla="val 7060232"/>
              <a:gd name="adj2" fmla="val 12208953"/>
            </a:avLst>
          </a:prstGeom>
          <a:noFill/>
          <a:ln w="31750" cap="flat" cmpd="sng">
            <a:solidFill>
              <a:srgbClr val="77A7CD"/>
            </a:solidFill>
            <a:prstDash val="solid"/>
            <a:miter lim="800000"/>
            <a:headEnd type="triangle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14"/>
          <p:cNvSpPr/>
          <p:nvPr/>
        </p:nvSpPr>
        <p:spPr>
          <a:xfrm rot="-6376548" flipH="1">
            <a:off x="5476241" y="3190489"/>
            <a:ext cx="1985325" cy="1944165"/>
          </a:xfrm>
          <a:prstGeom prst="arc">
            <a:avLst>
              <a:gd name="adj1" fmla="val 7060232"/>
              <a:gd name="adj2" fmla="val 12208953"/>
            </a:avLst>
          </a:prstGeom>
          <a:noFill/>
          <a:ln w="31750" cap="flat" cmpd="sng">
            <a:solidFill>
              <a:srgbClr val="77A7CD"/>
            </a:solidFill>
            <a:prstDash val="solid"/>
            <a:miter lim="800000"/>
            <a:headEnd type="triangle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14"/>
          <p:cNvSpPr/>
          <p:nvPr/>
        </p:nvSpPr>
        <p:spPr>
          <a:xfrm rot="-6376548" flipH="1">
            <a:off x="5476241" y="3513414"/>
            <a:ext cx="1985325" cy="1944165"/>
          </a:xfrm>
          <a:prstGeom prst="arc">
            <a:avLst>
              <a:gd name="adj1" fmla="val 7060232"/>
              <a:gd name="adj2" fmla="val 12208953"/>
            </a:avLst>
          </a:prstGeom>
          <a:noFill/>
          <a:ln w="31750" cap="flat" cmpd="sng">
            <a:solidFill>
              <a:srgbClr val="77A7CD"/>
            </a:solidFill>
            <a:prstDash val="solid"/>
            <a:miter lim="800000"/>
            <a:headEnd type="triangle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4" name="Google Shape;37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7559" y="1264643"/>
            <a:ext cx="4398957" cy="440131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4"/>
          <p:cNvSpPr/>
          <p:nvPr/>
        </p:nvSpPr>
        <p:spPr>
          <a:xfrm>
            <a:off x="7407559" y="5817377"/>
            <a:ext cx="4194828" cy="716749"/>
          </a:xfrm>
          <a:prstGeom prst="roundRect">
            <a:avLst>
              <a:gd name="adj" fmla="val 16667"/>
            </a:avLst>
          </a:prstGeom>
          <a:solidFill>
            <a:srgbClr val="0C343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 분포가 비슷한 분류끼리 대분류 재통합 </a:t>
            </a:r>
            <a:endParaRPr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8개의 대분류</a:t>
            </a:r>
            <a:endParaRPr sz="14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14"/>
          <p:cNvSpPr/>
          <p:nvPr/>
        </p:nvSpPr>
        <p:spPr>
          <a:xfrm>
            <a:off x="3822492" y="1249653"/>
            <a:ext cx="1903500" cy="43578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14"/>
          <p:cNvSpPr/>
          <p:nvPr/>
        </p:nvSpPr>
        <p:spPr>
          <a:xfrm>
            <a:off x="3803527" y="2643108"/>
            <a:ext cx="1903507" cy="1774594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L사 온라인 쇼핑몰 상품 카테고리 참고15개의 대분류 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87개의 중분류 </a:t>
            </a: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재범주화</a:t>
            </a: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17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/>
        </p:nvSpPr>
        <p:spPr>
          <a:xfrm>
            <a:off x="3386137" y="2600250"/>
            <a:ext cx="53463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i="0" u="none" strike="noStrike" cap="none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매출감소 유지고객</a:t>
            </a:r>
            <a:endParaRPr sz="4100" b="1" i="0" u="none" strike="noStrike" cap="none">
              <a:solidFill>
                <a:srgbClr val="EDECE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i="0" u="none" strike="noStrike" cap="none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예측모델 개발 및 솔루션</a:t>
            </a:r>
            <a:endParaRPr sz="1900"/>
          </a:p>
        </p:txBody>
      </p:sp>
      <p:sp>
        <p:nvSpPr>
          <p:cNvPr id="88" name="Google Shape;88;p2"/>
          <p:cNvSpPr txBox="1"/>
          <p:nvPr/>
        </p:nvSpPr>
        <p:spPr>
          <a:xfrm>
            <a:off x="5715685" y="1704750"/>
            <a:ext cx="732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0" i="0" u="none" strike="noStrike" cap="none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4조</a:t>
            </a:r>
            <a:endParaRPr sz="1800"/>
          </a:p>
        </p:txBody>
      </p:sp>
      <p:sp>
        <p:nvSpPr>
          <p:cNvPr id="89" name="Google Shape;89;p2"/>
          <p:cNvSpPr/>
          <p:nvPr/>
        </p:nvSpPr>
        <p:spPr>
          <a:xfrm>
            <a:off x="3810000" y="4198000"/>
            <a:ext cx="4452600" cy="45600"/>
          </a:xfrm>
          <a:prstGeom prst="rect">
            <a:avLst/>
          </a:prstGeom>
          <a:solidFill>
            <a:srgbClr val="EDEC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ECE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5480099" y="4982850"/>
            <a:ext cx="126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2020.10.18</a:t>
            </a:r>
            <a:endParaRPr b="0" i="0" u="none" strike="noStrike" cap="none">
              <a:solidFill>
                <a:srgbClr val="EDEC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8330006" y="6101757"/>
            <a:ext cx="362609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오수문 신인철 우동주 김동일 박기범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5"/>
          <p:cNvSpPr/>
          <p:nvPr/>
        </p:nvSpPr>
        <p:spPr>
          <a:xfrm>
            <a:off x="402672" y="6858000"/>
            <a:ext cx="11386656" cy="236169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p15"/>
          <p:cNvSpPr txBox="1"/>
          <p:nvPr/>
        </p:nvSpPr>
        <p:spPr>
          <a:xfrm>
            <a:off x="4704439" y="281009"/>
            <a:ext cx="27831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2. 데이터 분석 및 모델링</a:t>
            </a:r>
            <a:endParaRPr/>
          </a:p>
        </p:txBody>
      </p:sp>
      <p:grpSp>
        <p:nvGrpSpPr>
          <p:cNvPr id="384" name="Google Shape;384;p15"/>
          <p:cNvGrpSpPr/>
          <p:nvPr/>
        </p:nvGrpSpPr>
        <p:grpSpPr>
          <a:xfrm>
            <a:off x="5013432" y="2390418"/>
            <a:ext cx="2165131" cy="2113312"/>
            <a:chOff x="3774159" y="2662916"/>
            <a:chExt cx="2165131" cy="2113312"/>
          </a:xfrm>
        </p:grpSpPr>
        <p:graphicFrame>
          <p:nvGraphicFramePr>
            <p:cNvPr id="385" name="Google Shape;385;p15"/>
            <p:cNvGraphicFramePr/>
            <p:nvPr/>
          </p:nvGraphicFramePr>
          <p:xfrm>
            <a:off x="3774159" y="2662916"/>
            <a:ext cx="2165131" cy="21133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86" name="Google Shape;386;p15"/>
            <p:cNvSpPr txBox="1"/>
            <p:nvPr/>
          </p:nvSpPr>
          <p:spPr>
            <a:xfrm>
              <a:off x="4298177" y="3447926"/>
              <a:ext cx="11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>
                  <a:solidFill>
                    <a:srgbClr val="002C17"/>
                  </a:solidFill>
                  <a:latin typeface="Arial"/>
                  <a:ea typeface="Arial"/>
                  <a:cs typeface="Arial"/>
                  <a:sym typeface="Arial"/>
                </a:rPr>
                <a:t>대분류별</a:t>
              </a:r>
              <a:endParaRPr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>
                  <a:solidFill>
                    <a:srgbClr val="002C17"/>
                  </a:solidFill>
                  <a:latin typeface="Arial"/>
                  <a:ea typeface="Arial"/>
                  <a:cs typeface="Arial"/>
                  <a:sym typeface="Arial"/>
                </a:rPr>
                <a:t>매출비중</a:t>
              </a:r>
              <a:endParaRPr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5"/>
            <p:cNvSpPr txBox="1"/>
            <p:nvPr/>
          </p:nvSpPr>
          <p:spPr>
            <a:xfrm>
              <a:off x="4349776" y="2718273"/>
              <a:ext cx="529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C17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rgbClr val="002C17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r>
                <a:rPr lang="ko-KR" sz="1100" b="0" i="0" u="none" strike="noStrike" cap="none">
                  <a:solidFill>
                    <a:srgbClr val="002C17"/>
                  </a:solidFill>
                  <a:latin typeface="Arial"/>
                  <a:ea typeface="Arial"/>
                  <a:cs typeface="Arial"/>
                  <a:sym typeface="Arial"/>
                </a:rPr>
                <a:t>%</a:t>
              </a:r>
              <a:endParaRPr sz="110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8" name="Google Shape;38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15382" y="4852042"/>
            <a:ext cx="6496050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15"/>
          <p:cNvSpPr txBox="1"/>
          <p:nvPr/>
        </p:nvSpPr>
        <p:spPr>
          <a:xfrm>
            <a:off x="6372513" y="2819576"/>
            <a:ext cx="714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r>
              <a:rPr lang="ko-KR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5"/>
          <p:cNvSpPr txBox="1"/>
          <p:nvPr/>
        </p:nvSpPr>
        <p:spPr>
          <a:xfrm>
            <a:off x="4592654" y="2585375"/>
            <a:ext cx="65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17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sz="110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100" b="0" i="0" u="none" strike="noStrike" cap="none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5"/>
          <p:cNvSpPr txBox="1"/>
          <p:nvPr/>
        </p:nvSpPr>
        <p:spPr>
          <a:xfrm>
            <a:off x="5164750" y="2616125"/>
            <a:ext cx="65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17"/>
              </a:buClr>
              <a:buSzPts val="1400"/>
              <a:buFont typeface="Arial"/>
              <a:buNone/>
            </a:pPr>
            <a:r>
              <a:rPr lang="ko-KR" sz="14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7.5</a:t>
            </a:r>
            <a:r>
              <a:rPr lang="ko-KR" sz="100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000" b="0" i="0" u="none" strike="noStrike" cap="none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5"/>
          <p:cNvSpPr txBox="1"/>
          <p:nvPr/>
        </p:nvSpPr>
        <p:spPr>
          <a:xfrm>
            <a:off x="4956626" y="3056900"/>
            <a:ext cx="52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17"/>
              </a:buClr>
              <a:buSzPts val="1600"/>
              <a:buFont typeface="Arial"/>
              <a:buNone/>
            </a:pPr>
            <a:r>
              <a:rPr lang="ko-KR" sz="16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105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050" b="0" i="0" u="none" strike="noStrike" cap="none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5"/>
          <p:cNvSpPr txBox="1"/>
          <p:nvPr/>
        </p:nvSpPr>
        <p:spPr>
          <a:xfrm>
            <a:off x="4336893" y="2835025"/>
            <a:ext cx="71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17"/>
              </a:buClr>
              <a:buSzPts val="1400"/>
              <a:buFont typeface="Arial"/>
              <a:buNone/>
            </a:pPr>
            <a:r>
              <a:rPr lang="ko-KR" sz="1400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0.8</a:t>
            </a:r>
            <a:r>
              <a:rPr lang="ko-KR" sz="100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000" b="0" i="0" u="none" strike="noStrike" cap="none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5"/>
          <p:cNvSpPr txBox="1"/>
          <p:nvPr/>
        </p:nvSpPr>
        <p:spPr>
          <a:xfrm>
            <a:off x="5723915" y="4089363"/>
            <a:ext cx="65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r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5"/>
          <p:cNvSpPr txBox="1"/>
          <p:nvPr/>
        </p:nvSpPr>
        <p:spPr>
          <a:xfrm>
            <a:off x="6572246" y="3445000"/>
            <a:ext cx="52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17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-KR" sz="105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050" b="0" i="0" u="none" strike="noStrike" cap="none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6" name="Google Shape;396;p15"/>
          <p:cNvCxnSpPr/>
          <p:nvPr/>
        </p:nvCxnSpPr>
        <p:spPr>
          <a:xfrm>
            <a:off x="4987639" y="3010173"/>
            <a:ext cx="278400" cy="6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7" name="Google Shape;397;p15"/>
          <p:cNvCxnSpPr/>
          <p:nvPr/>
        </p:nvCxnSpPr>
        <p:spPr>
          <a:xfrm rot="10800000">
            <a:off x="5164685" y="2848806"/>
            <a:ext cx="162600" cy="14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8" name="Google Shape;398;p15"/>
          <p:cNvSpPr txBox="1"/>
          <p:nvPr/>
        </p:nvSpPr>
        <p:spPr>
          <a:xfrm>
            <a:off x="4593805" y="591798"/>
            <a:ext cx="3129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주요독립변수 </a:t>
            </a:r>
            <a:endParaRPr sz="1400" b="1">
              <a:solidFill>
                <a:srgbClr val="002C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PART2.대분류별 매출변화/구매제품군 변화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6"/>
          <p:cNvSpPr txBox="1"/>
          <p:nvPr/>
        </p:nvSpPr>
        <p:spPr>
          <a:xfrm>
            <a:off x="4959290" y="591798"/>
            <a:ext cx="23988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주요독립변수 </a:t>
            </a:r>
            <a:endParaRPr sz="1400" b="1">
              <a:solidFill>
                <a:srgbClr val="002C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PART3. 상위 10% 물품 구매횟수</a:t>
            </a:r>
            <a:endParaRPr/>
          </a:p>
        </p:txBody>
      </p:sp>
      <p:grpSp>
        <p:nvGrpSpPr>
          <p:cNvPr id="404" name="Google Shape;404;p16"/>
          <p:cNvGrpSpPr/>
          <p:nvPr/>
        </p:nvGrpSpPr>
        <p:grpSpPr>
          <a:xfrm>
            <a:off x="1792469" y="488852"/>
            <a:ext cx="8607062" cy="0"/>
            <a:chOff x="1739317" y="488852"/>
            <a:chExt cx="8607062" cy="0"/>
          </a:xfrm>
        </p:grpSpPr>
        <p:cxnSp>
          <p:nvCxnSpPr>
            <p:cNvPr id="405" name="Google Shape;405;p16"/>
            <p:cNvCxnSpPr/>
            <p:nvPr/>
          </p:nvCxnSpPr>
          <p:spPr>
            <a:xfrm>
              <a:off x="1739317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6" name="Google Shape;406;p16"/>
            <p:cNvCxnSpPr/>
            <p:nvPr/>
          </p:nvCxnSpPr>
          <p:spPr>
            <a:xfrm>
              <a:off x="10024085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07" name="Google Shape;407;p16"/>
          <p:cNvSpPr txBox="1"/>
          <p:nvPr/>
        </p:nvSpPr>
        <p:spPr>
          <a:xfrm>
            <a:off x="4704439" y="281009"/>
            <a:ext cx="27831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2. 데이터 분석 및 모델링</a:t>
            </a:r>
            <a:endParaRPr/>
          </a:p>
        </p:txBody>
      </p:sp>
      <p:grpSp>
        <p:nvGrpSpPr>
          <p:cNvPr id="408" name="Google Shape;408;p16"/>
          <p:cNvGrpSpPr/>
          <p:nvPr/>
        </p:nvGrpSpPr>
        <p:grpSpPr>
          <a:xfrm>
            <a:off x="572601" y="1522029"/>
            <a:ext cx="2754278" cy="3026644"/>
            <a:chOff x="3774159" y="2401306"/>
            <a:chExt cx="2165131" cy="2374922"/>
          </a:xfrm>
        </p:grpSpPr>
        <p:graphicFrame>
          <p:nvGraphicFramePr>
            <p:cNvPr id="409" name="Google Shape;409;p16"/>
            <p:cNvGraphicFramePr/>
            <p:nvPr/>
          </p:nvGraphicFramePr>
          <p:xfrm>
            <a:off x="3774159" y="2662916"/>
            <a:ext cx="2165131" cy="21133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10" name="Google Shape;410;p16"/>
            <p:cNvSpPr txBox="1"/>
            <p:nvPr/>
          </p:nvSpPr>
          <p:spPr>
            <a:xfrm>
              <a:off x="4783461" y="2401306"/>
              <a:ext cx="930063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C17"/>
                </a:buClr>
                <a:buSzPts val="2800"/>
                <a:buFont typeface="Arial"/>
                <a:buNone/>
              </a:pPr>
              <a:r>
                <a:rPr lang="ko-KR" sz="2800">
                  <a:solidFill>
                    <a:srgbClr val="002C17"/>
                  </a:solidFill>
                  <a:latin typeface="Arial"/>
                  <a:ea typeface="Arial"/>
                  <a:cs typeface="Arial"/>
                  <a:sym typeface="Arial"/>
                </a:rPr>
                <a:t>78.5</a:t>
              </a:r>
              <a:r>
                <a:rPr lang="ko-KR" sz="1600" b="0" i="0" u="none" strike="noStrike" cap="none">
                  <a:solidFill>
                    <a:srgbClr val="002C17"/>
                  </a:solidFill>
                  <a:latin typeface="Arial"/>
                  <a:ea typeface="Arial"/>
                  <a:cs typeface="Arial"/>
                  <a:sym typeface="Arial"/>
                </a:rPr>
                <a:t>%</a:t>
              </a:r>
              <a:endParaRPr sz="1600" b="0" i="0" u="none" strike="noStrike" cap="none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6"/>
            <p:cNvSpPr txBox="1"/>
            <p:nvPr/>
          </p:nvSpPr>
          <p:spPr>
            <a:xfrm>
              <a:off x="4301191" y="3332295"/>
              <a:ext cx="1134900" cy="79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>
                  <a:solidFill>
                    <a:srgbClr val="002C17"/>
                  </a:solidFill>
                </a:rPr>
                <a:t>물건가격</a:t>
              </a:r>
              <a:endParaRPr sz="2000" b="1">
                <a:solidFill>
                  <a:srgbClr val="002C17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>
                  <a:solidFill>
                    <a:srgbClr val="002C17"/>
                  </a:solidFill>
                </a:rPr>
                <a:t>상위10%</a:t>
              </a:r>
              <a:endParaRPr b="1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>
                  <a:solidFill>
                    <a:srgbClr val="002C17"/>
                  </a:solidFill>
                </a:rPr>
                <a:t>매출비중</a:t>
              </a:r>
              <a:endParaRPr sz="2000" b="1">
                <a:solidFill>
                  <a:srgbClr val="002C17"/>
                </a:solidFill>
              </a:endParaRPr>
            </a:p>
          </p:txBody>
        </p:sp>
      </p:grpSp>
      <p:pic>
        <p:nvPicPr>
          <p:cNvPr id="412" name="Google Shape;41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50845" y="1220605"/>
            <a:ext cx="49720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59577" y="1870395"/>
            <a:ext cx="58674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50845" y="4058922"/>
            <a:ext cx="5867399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16"/>
          <p:cNvSpPr/>
          <p:nvPr/>
        </p:nvSpPr>
        <p:spPr>
          <a:xfrm>
            <a:off x="4564352" y="1273114"/>
            <a:ext cx="672431" cy="495095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p16"/>
          <p:cNvSpPr txBox="1"/>
          <p:nvPr/>
        </p:nvSpPr>
        <p:spPr>
          <a:xfrm>
            <a:off x="4036293" y="1343686"/>
            <a:ext cx="1565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구매내역 </a:t>
            </a:r>
            <a:endParaRPr sz="1400">
              <a:solidFill>
                <a:srgbClr val="002C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구매금액 </a:t>
            </a:r>
            <a:endParaRPr sz="1400">
              <a:solidFill>
                <a:srgbClr val="002C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내림차순 정렬</a:t>
            </a:r>
            <a:endParaRPr/>
          </a:p>
        </p:txBody>
      </p:sp>
      <p:sp>
        <p:nvSpPr>
          <p:cNvPr id="417" name="Google Shape;417;p16"/>
          <p:cNvSpPr txBox="1"/>
          <p:nvPr/>
        </p:nvSpPr>
        <p:spPr>
          <a:xfrm>
            <a:off x="4097387" y="4022214"/>
            <a:ext cx="14436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상위 10%  </a:t>
            </a:r>
            <a:endParaRPr sz="1400">
              <a:solidFill>
                <a:srgbClr val="002C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물건가격 확인</a:t>
            </a:r>
            <a:endParaRPr sz="1400">
              <a:solidFill>
                <a:srgbClr val="002C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p16"/>
          <p:cNvSpPr txBox="1"/>
          <p:nvPr/>
        </p:nvSpPr>
        <p:spPr>
          <a:xfrm>
            <a:off x="4097388" y="4904225"/>
            <a:ext cx="1443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상위 10%해당</a:t>
            </a:r>
            <a:endParaRPr sz="1400">
              <a:solidFill>
                <a:srgbClr val="002C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기수별 /고객별</a:t>
            </a:r>
            <a:endParaRPr sz="1400">
              <a:solidFill>
                <a:srgbClr val="002C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횟수 count</a:t>
            </a:r>
            <a:endParaRPr sz="1400">
              <a:solidFill>
                <a:srgbClr val="002C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p16"/>
          <p:cNvSpPr txBox="1"/>
          <p:nvPr/>
        </p:nvSpPr>
        <p:spPr>
          <a:xfrm>
            <a:off x="535625" y="4469275"/>
            <a:ext cx="295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물건가격 상위 10%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 증감 영향에 절대적</a:t>
            </a:r>
            <a:endParaRPr/>
          </a:p>
        </p:txBody>
      </p:sp>
      <p:pic>
        <p:nvPicPr>
          <p:cNvPr id="420" name="Google Shape;420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50845" y="4904225"/>
            <a:ext cx="3933825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16"/>
          <p:cNvSpPr/>
          <p:nvPr/>
        </p:nvSpPr>
        <p:spPr>
          <a:xfrm>
            <a:off x="10544175" y="4357700"/>
            <a:ext cx="442800" cy="190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7"/>
          <p:cNvSpPr txBox="1"/>
          <p:nvPr/>
        </p:nvSpPr>
        <p:spPr>
          <a:xfrm>
            <a:off x="4959290" y="591798"/>
            <a:ext cx="2398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등급화 및 등급 변화량 측정</a:t>
            </a:r>
            <a:endParaRPr/>
          </a:p>
        </p:txBody>
      </p:sp>
      <p:grpSp>
        <p:nvGrpSpPr>
          <p:cNvPr id="427" name="Google Shape;427;p17"/>
          <p:cNvGrpSpPr/>
          <p:nvPr/>
        </p:nvGrpSpPr>
        <p:grpSpPr>
          <a:xfrm>
            <a:off x="1792469" y="488852"/>
            <a:ext cx="8607062" cy="0"/>
            <a:chOff x="1739317" y="488852"/>
            <a:chExt cx="8607062" cy="0"/>
          </a:xfrm>
        </p:grpSpPr>
        <p:cxnSp>
          <p:nvCxnSpPr>
            <p:cNvPr id="428" name="Google Shape;428;p17"/>
            <p:cNvCxnSpPr/>
            <p:nvPr/>
          </p:nvCxnSpPr>
          <p:spPr>
            <a:xfrm>
              <a:off x="1739317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9" name="Google Shape;429;p17"/>
            <p:cNvCxnSpPr/>
            <p:nvPr/>
          </p:nvCxnSpPr>
          <p:spPr>
            <a:xfrm>
              <a:off x="10024085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30" name="Google Shape;430;p17"/>
          <p:cNvSpPr txBox="1"/>
          <p:nvPr/>
        </p:nvSpPr>
        <p:spPr>
          <a:xfrm>
            <a:off x="4704439" y="281009"/>
            <a:ext cx="27831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2. 데이터 분석 및 모델링</a:t>
            </a:r>
            <a:endParaRPr/>
          </a:p>
        </p:txBody>
      </p:sp>
      <p:sp>
        <p:nvSpPr>
          <p:cNvPr id="431" name="Google Shape;431;p17"/>
          <p:cNvSpPr/>
          <p:nvPr/>
        </p:nvSpPr>
        <p:spPr>
          <a:xfrm rot="-5400000">
            <a:off x="3635675" y="2108490"/>
            <a:ext cx="672300" cy="615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17"/>
          <p:cNvSpPr txBox="1"/>
          <p:nvPr/>
        </p:nvSpPr>
        <p:spPr>
          <a:xfrm>
            <a:off x="-171450" y="2180163"/>
            <a:ext cx="40005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각 독립변수별 </a:t>
            </a:r>
            <a:r>
              <a:rPr lang="ko-KR" sz="1500" b="1">
                <a:latin typeface="Malgun Gothic"/>
                <a:ea typeface="Malgun Gothic"/>
                <a:cs typeface="Malgun Gothic"/>
                <a:sym typeface="Malgun Gothic"/>
              </a:rPr>
              <a:t>MEDIAN값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확인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(2014년 상반기, 2014년 하반기 데이터 활용)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17"/>
          <p:cNvSpPr txBox="1"/>
          <p:nvPr/>
        </p:nvSpPr>
        <p:spPr>
          <a:xfrm>
            <a:off x="4122462" y="2179938"/>
            <a:ext cx="2878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MEDIAN값을 중앙 등급(3등급)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으로하여 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등급간 간격 FIX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17"/>
          <p:cNvSpPr txBox="1"/>
          <p:nvPr/>
        </p:nvSpPr>
        <p:spPr>
          <a:xfrm>
            <a:off x="7574025" y="218762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1~5등급 범주화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17"/>
          <p:cNvSpPr/>
          <p:nvPr/>
        </p:nvSpPr>
        <p:spPr>
          <a:xfrm rot="-5400000">
            <a:off x="9030075" y="2065628"/>
            <a:ext cx="672300" cy="615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" name="Google Shape;436;p17"/>
          <p:cNvSpPr/>
          <p:nvPr/>
        </p:nvSpPr>
        <p:spPr>
          <a:xfrm rot="-5400000">
            <a:off x="6901500" y="2080153"/>
            <a:ext cx="672300" cy="615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p17"/>
          <p:cNvSpPr txBox="1"/>
          <p:nvPr/>
        </p:nvSpPr>
        <p:spPr>
          <a:xfrm>
            <a:off x="9726675" y="2187638"/>
            <a:ext cx="21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기수간 등급변화량 측정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8" name="Google Shape;43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5300" y="3367775"/>
            <a:ext cx="9103174" cy="18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f92f804e67_0_5"/>
          <p:cNvSpPr txBox="1"/>
          <p:nvPr/>
        </p:nvSpPr>
        <p:spPr>
          <a:xfrm>
            <a:off x="4959290" y="591798"/>
            <a:ext cx="2398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모델링</a:t>
            </a:r>
            <a:endParaRPr/>
          </a:p>
        </p:txBody>
      </p:sp>
      <p:grpSp>
        <p:nvGrpSpPr>
          <p:cNvPr id="444" name="Google Shape;444;gf92f804e67_0_5"/>
          <p:cNvGrpSpPr/>
          <p:nvPr/>
        </p:nvGrpSpPr>
        <p:grpSpPr>
          <a:xfrm>
            <a:off x="1792469" y="488852"/>
            <a:ext cx="8606968" cy="0"/>
            <a:chOff x="1739317" y="488852"/>
            <a:chExt cx="8606968" cy="0"/>
          </a:xfrm>
        </p:grpSpPr>
        <p:cxnSp>
          <p:nvCxnSpPr>
            <p:cNvPr id="445" name="Google Shape;445;gf92f804e67_0_5"/>
            <p:cNvCxnSpPr/>
            <p:nvPr/>
          </p:nvCxnSpPr>
          <p:spPr>
            <a:xfrm>
              <a:off x="1739317" y="488852"/>
              <a:ext cx="322200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6" name="Google Shape;446;gf92f804e67_0_5"/>
            <p:cNvCxnSpPr/>
            <p:nvPr/>
          </p:nvCxnSpPr>
          <p:spPr>
            <a:xfrm>
              <a:off x="10024085" y="488852"/>
              <a:ext cx="322200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47" name="Google Shape;447;gf92f804e67_0_5"/>
          <p:cNvSpPr txBox="1"/>
          <p:nvPr/>
        </p:nvSpPr>
        <p:spPr>
          <a:xfrm>
            <a:off x="4704439" y="281009"/>
            <a:ext cx="278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2. 데이터 분석 및 모델링</a:t>
            </a:r>
            <a:endParaRPr/>
          </a:p>
        </p:txBody>
      </p:sp>
      <p:sp>
        <p:nvSpPr>
          <p:cNvPr id="448" name="Google Shape;448;gf92f804e67_0_5"/>
          <p:cNvSpPr/>
          <p:nvPr/>
        </p:nvSpPr>
        <p:spPr>
          <a:xfrm>
            <a:off x="1272900" y="1918741"/>
            <a:ext cx="5013600" cy="126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gf92f804e67_0_5"/>
          <p:cNvSpPr/>
          <p:nvPr/>
        </p:nvSpPr>
        <p:spPr>
          <a:xfrm>
            <a:off x="1272900" y="4533575"/>
            <a:ext cx="7769400" cy="119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gf92f804e67_0_5"/>
          <p:cNvSpPr txBox="1"/>
          <p:nvPr/>
        </p:nvSpPr>
        <p:spPr>
          <a:xfrm>
            <a:off x="1272900" y="2315663"/>
            <a:ext cx="613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1기</a:t>
            </a:r>
            <a:endParaRPr sz="21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gf92f804e67_0_5"/>
          <p:cNvSpPr txBox="1"/>
          <p:nvPr/>
        </p:nvSpPr>
        <p:spPr>
          <a:xfrm>
            <a:off x="6286500" y="2324425"/>
            <a:ext cx="3535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1기 대비 3기 매출 증감 예측</a:t>
            </a:r>
            <a:endParaRPr sz="19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gf92f804e67_0_5"/>
          <p:cNvSpPr txBox="1"/>
          <p:nvPr/>
        </p:nvSpPr>
        <p:spPr>
          <a:xfrm>
            <a:off x="1338250" y="4901995"/>
            <a:ext cx="804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1기</a:t>
            </a:r>
            <a:endParaRPr sz="21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gf92f804e67_0_5"/>
          <p:cNvSpPr txBox="1"/>
          <p:nvPr/>
        </p:nvSpPr>
        <p:spPr>
          <a:xfrm>
            <a:off x="2059043" y="2147478"/>
            <a:ext cx="2908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 / VALIDATION</a:t>
            </a:r>
            <a:endParaRPr sz="21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gf92f804e67_0_5"/>
          <p:cNvSpPr txBox="1"/>
          <p:nvPr/>
        </p:nvSpPr>
        <p:spPr>
          <a:xfrm>
            <a:off x="2104663" y="4878125"/>
            <a:ext cx="2095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lgun Gothic"/>
              <a:buNone/>
            </a:pPr>
            <a:r>
              <a:rPr lang="ko-KR" sz="21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 / TEST</a:t>
            </a:r>
            <a:endParaRPr sz="21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gf92f804e67_0_5"/>
          <p:cNvSpPr txBox="1"/>
          <p:nvPr/>
        </p:nvSpPr>
        <p:spPr>
          <a:xfrm>
            <a:off x="1064581" y="2882493"/>
            <a:ext cx="362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rgbClr val="002C17"/>
              </a:buClr>
              <a:buSzPts val="1200"/>
              <a:buFont typeface="Malgun Gothic"/>
              <a:buChar char="●"/>
            </a:pPr>
            <a:r>
              <a:rPr lang="ko-KR" sz="1300" b="1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하이퍼파라미터 서치</a:t>
            </a:r>
            <a:r>
              <a:rPr lang="ko-KR" sz="1300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lang="ko-KR" sz="1300" b="1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검증</a:t>
            </a:r>
            <a:r>
              <a:rPr lang="ko-KR" sz="1400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>
              <a:solidFill>
                <a:srgbClr val="002C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gf92f804e67_0_5"/>
          <p:cNvSpPr/>
          <p:nvPr/>
        </p:nvSpPr>
        <p:spPr>
          <a:xfrm rot="5400000">
            <a:off x="3063143" y="3608523"/>
            <a:ext cx="900000" cy="6465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  <a:effectLst>
            <a:outerShdw dist="76200" dir="2700000" algn="tl" rotWithShape="0">
              <a:schemeClr val="dk1">
                <a:alpha val="1686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" name="Google Shape;457;gf92f804e67_0_5"/>
          <p:cNvSpPr txBox="1"/>
          <p:nvPr/>
        </p:nvSpPr>
        <p:spPr>
          <a:xfrm>
            <a:off x="5110206" y="2323058"/>
            <a:ext cx="613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2기</a:t>
            </a:r>
            <a:endParaRPr sz="21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gf92f804e67_0_5"/>
          <p:cNvSpPr txBox="1"/>
          <p:nvPr/>
        </p:nvSpPr>
        <p:spPr>
          <a:xfrm>
            <a:off x="7621300" y="4901995"/>
            <a:ext cx="613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3기</a:t>
            </a:r>
            <a:endParaRPr sz="21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gf92f804e67_0_5"/>
          <p:cNvSpPr txBox="1"/>
          <p:nvPr/>
        </p:nvSpPr>
        <p:spPr>
          <a:xfrm>
            <a:off x="10244149" y="5989975"/>
            <a:ext cx="1755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1기 = 2014년 상반기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2기 = 2014년 하반기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3기 = 2015년 상반기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4기 = 2015년 하반기 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f92f804e67_0_5"/>
          <p:cNvSpPr txBox="1"/>
          <p:nvPr/>
        </p:nvSpPr>
        <p:spPr>
          <a:xfrm>
            <a:off x="9181993" y="4931975"/>
            <a:ext cx="1415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None/>
            </a:pPr>
            <a:r>
              <a:rPr lang="ko-KR" sz="1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1기 대비 4기 매출 예측</a:t>
            </a:r>
            <a:endParaRPr sz="19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"/>
          <p:cNvSpPr/>
          <p:nvPr/>
        </p:nvSpPr>
        <p:spPr>
          <a:xfrm>
            <a:off x="402672" y="6858000"/>
            <a:ext cx="11386656" cy="236169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66" name="Google Shape;466;p21"/>
          <p:cNvGraphicFramePr/>
          <p:nvPr/>
        </p:nvGraphicFramePr>
        <p:xfrm>
          <a:off x="1216881" y="956527"/>
          <a:ext cx="9409325" cy="5295350"/>
        </p:xfrm>
        <a:graphic>
          <a:graphicData uri="http://schemas.openxmlformats.org/drawingml/2006/table">
            <a:tbl>
              <a:tblPr>
                <a:noFill/>
                <a:tableStyleId>{8E0ED9FA-B3DF-4D5B-BEF4-CAF8728DC389}</a:tableStyleId>
              </a:tblPr>
              <a:tblGrid>
                <a:gridCol w="387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35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700">
                          <a:solidFill>
                            <a:srgbClr val="EDECEA"/>
                          </a:solidFill>
                        </a:rPr>
                        <a:t>모델별 정확도 및 중요 변수</a:t>
                      </a:r>
                      <a:endParaRPr sz="37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rgbClr val="3F3F3F"/>
                          </a:solidFill>
                        </a:rPr>
                        <a:t>Random Forest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{'max_depth': 13, 'min_samples_leaf': 40, 'min_samples_split': 2, 'n_estimators': 215}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rgbClr val="3F3F3F"/>
                          </a:solidFill>
                        </a:rPr>
                        <a:t>0.7337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성별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marR="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연령대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marR="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marR="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구매금액_1-3P_A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구매금액_1-3P_B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rgbClr val="3F3F3F"/>
                          </a:solidFill>
                        </a:rPr>
                        <a:t>Decision Tree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{'criterion': 'gini', 'max_depth': 20, 'max_features': 'log2', 'min_samples_leaf': 80, 'min_samples_split': 2}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0.6298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성별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연령대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구매금액_1-3P_A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구매금액_1-3P_B</a:t>
                      </a:r>
                      <a:endParaRPr sz="1100">
                        <a:solidFill>
                          <a:srgbClr val="3F3F3F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rgbClr val="3F3F3F"/>
                          </a:solidFill>
                        </a:rPr>
                        <a:t>XGBoost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{'max_depth': 2, 'min_samples_leaf': 20, 'min_samples_split': 1, 'n_estimators': 200}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rgbClr val="3F3F3F"/>
                          </a:solidFill>
                        </a:rPr>
                        <a:t>0.7407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방문횟수_1-3P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식품_1-3P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의류/잡화_1-3P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구매금액_1-3P_A</a:t>
                      </a:r>
                      <a:endParaRPr sz="1100">
                        <a:solidFill>
                          <a:srgbClr val="3F3F3F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rgbClr val="3F3F3F"/>
                          </a:solidFill>
                        </a:rPr>
                        <a:t>LightGBM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{'max_depth': 12, 'min_samples_leaf': 20, 'min_samples_split': 1, 'n_estimators': 210}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rgbClr val="3F3F3F"/>
                          </a:solidFill>
                        </a:rPr>
                        <a:t>0.7439</a:t>
                      </a:r>
                      <a:endParaRPr sz="2000" b="1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방문횟수_1-3P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식품_1-3P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구매금액_1-3P_A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의류/잡화_1-3P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</a:t>
                      </a:r>
                      <a:endParaRPr sz="1100">
                        <a:solidFill>
                          <a:srgbClr val="3F3F3F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7" name="Google Shape;467;p21"/>
          <p:cNvSpPr txBox="1"/>
          <p:nvPr/>
        </p:nvSpPr>
        <p:spPr>
          <a:xfrm>
            <a:off x="4959290" y="591798"/>
            <a:ext cx="2398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모델링</a:t>
            </a:r>
            <a:endParaRPr/>
          </a:p>
        </p:txBody>
      </p:sp>
      <p:grpSp>
        <p:nvGrpSpPr>
          <p:cNvPr id="468" name="Google Shape;468;p21"/>
          <p:cNvGrpSpPr/>
          <p:nvPr/>
        </p:nvGrpSpPr>
        <p:grpSpPr>
          <a:xfrm>
            <a:off x="1792469" y="488852"/>
            <a:ext cx="8606968" cy="0"/>
            <a:chOff x="1739317" y="488852"/>
            <a:chExt cx="8606968" cy="0"/>
          </a:xfrm>
        </p:grpSpPr>
        <p:cxnSp>
          <p:nvCxnSpPr>
            <p:cNvPr id="469" name="Google Shape;469;p21"/>
            <p:cNvCxnSpPr/>
            <p:nvPr/>
          </p:nvCxnSpPr>
          <p:spPr>
            <a:xfrm>
              <a:off x="1739317" y="488852"/>
              <a:ext cx="322200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0" name="Google Shape;470;p21"/>
            <p:cNvCxnSpPr/>
            <p:nvPr/>
          </p:nvCxnSpPr>
          <p:spPr>
            <a:xfrm>
              <a:off x="10024085" y="488852"/>
              <a:ext cx="322200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71" name="Google Shape;471;p21"/>
          <p:cNvSpPr txBox="1"/>
          <p:nvPr/>
        </p:nvSpPr>
        <p:spPr>
          <a:xfrm>
            <a:off x="4704439" y="281009"/>
            <a:ext cx="278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2. 데이터 분석 및 모델링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92f804e67_0_56"/>
          <p:cNvSpPr/>
          <p:nvPr/>
        </p:nvSpPr>
        <p:spPr>
          <a:xfrm>
            <a:off x="402672" y="6858000"/>
            <a:ext cx="11386800" cy="236100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77" name="Google Shape;477;gf92f804e67_0_56"/>
          <p:cNvGraphicFramePr/>
          <p:nvPr/>
        </p:nvGraphicFramePr>
        <p:xfrm>
          <a:off x="1216881" y="956527"/>
          <a:ext cx="9409325" cy="5295350"/>
        </p:xfrm>
        <a:graphic>
          <a:graphicData uri="http://schemas.openxmlformats.org/drawingml/2006/table">
            <a:tbl>
              <a:tblPr>
                <a:noFill/>
                <a:tableStyleId>{8E0ED9FA-B3DF-4D5B-BEF4-CAF8728DC389}</a:tableStyleId>
              </a:tblPr>
              <a:tblGrid>
                <a:gridCol w="387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35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700">
                          <a:solidFill>
                            <a:srgbClr val="EDECEA"/>
                          </a:solidFill>
                        </a:rPr>
                        <a:t>모델별 정확도 및 중요 변수</a:t>
                      </a:r>
                      <a:endParaRPr sz="37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rgbClr val="3F3F3F"/>
                          </a:solidFill>
                        </a:rPr>
                        <a:t>Random Forest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{'max_depth': 13, 'min_samples_leaf': 40, 'min_samples_split': 2, 'n_estimators': 215}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rgbClr val="3F3F3F"/>
                          </a:solidFill>
                        </a:rPr>
                        <a:t>0.7337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성별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marR="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연령대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marR="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marR="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구매금액_1-3P_A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구매금액_1-3P_B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rgbClr val="3F3F3F"/>
                          </a:solidFill>
                        </a:rPr>
                        <a:t>Decision Tree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{'criterion': 'gini', 'max_depth': 20, 'max_features': 'log2', 'min_samples_leaf': 80, 'min_samples_split': 2}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0.6298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성별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연령대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구매금액_1-3P_A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구매금액_1-3P_B</a:t>
                      </a:r>
                      <a:endParaRPr sz="1100">
                        <a:solidFill>
                          <a:srgbClr val="3F3F3F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rgbClr val="3F3F3F"/>
                          </a:solidFill>
                        </a:rPr>
                        <a:t>XGBoost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{'max_depth': 2, 'min_samples_leaf': 20, 'min_samples_split': 1, 'n_estimators': 200}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rgbClr val="3F3F3F"/>
                          </a:solidFill>
                        </a:rPr>
                        <a:t>0.7407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방문횟수_1-3P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식품_1-3P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의류/잡화_1-3P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구매금액_1-3P_A</a:t>
                      </a:r>
                      <a:endParaRPr sz="1100">
                        <a:solidFill>
                          <a:srgbClr val="3F3F3F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rgbClr val="3F3F3F"/>
                          </a:solidFill>
                        </a:rPr>
                        <a:t>LightGBM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{'max_depth': 12, 'min_samples_leaf': 20, 'min_samples_split': 1, 'n_estimators': 210}</a:t>
                      </a:r>
                      <a:endParaRPr sz="2000">
                        <a:solidFill>
                          <a:srgbClr val="3F3F3F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rgbClr val="3F3F3F"/>
                          </a:solidFill>
                        </a:rPr>
                        <a:t>0.7439</a:t>
                      </a:r>
                      <a:endParaRPr sz="2000" b="1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방문횟수_1-3P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식품_1-3P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구매금액_1-3P_A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의류/잡화_1-3P</a:t>
                      </a:r>
                      <a:endParaRPr sz="1500">
                        <a:solidFill>
                          <a:srgbClr val="3F3F3F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Char char="➔"/>
                      </a:pPr>
                      <a:r>
                        <a:rPr lang="ko-KR" sz="1500">
                          <a:solidFill>
                            <a:srgbClr val="3F3F3F"/>
                          </a:solidFill>
                        </a:rPr>
                        <a:t>구매금액_1-3P</a:t>
                      </a:r>
                      <a:endParaRPr sz="1100">
                        <a:solidFill>
                          <a:srgbClr val="3F3F3F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8" name="Google Shape;478;gf92f804e67_0_56"/>
          <p:cNvSpPr/>
          <p:nvPr/>
        </p:nvSpPr>
        <p:spPr>
          <a:xfrm>
            <a:off x="1225525" y="5101875"/>
            <a:ext cx="9409200" cy="11499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gf92f804e67_0_56"/>
          <p:cNvSpPr txBox="1"/>
          <p:nvPr/>
        </p:nvSpPr>
        <p:spPr>
          <a:xfrm>
            <a:off x="4959290" y="591798"/>
            <a:ext cx="2398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모델링</a:t>
            </a:r>
            <a:endParaRPr/>
          </a:p>
        </p:txBody>
      </p:sp>
      <p:grpSp>
        <p:nvGrpSpPr>
          <p:cNvPr id="480" name="Google Shape;480;gf92f804e67_0_56"/>
          <p:cNvGrpSpPr/>
          <p:nvPr/>
        </p:nvGrpSpPr>
        <p:grpSpPr>
          <a:xfrm>
            <a:off x="1792469" y="488852"/>
            <a:ext cx="8606968" cy="0"/>
            <a:chOff x="1739317" y="488852"/>
            <a:chExt cx="8606968" cy="0"/>
          </a:xfrm>
        </p:grpSpPr>
        <p:cxnSp>
          <p:nvCxnSpPr>
            <p:cNvPr id="481" name="Google Shape;481;gf92f804e67_0_56"/>
            <p:cNvCxnSpPr/>
            <p:nvPr/>
          </p:nvCxnSpPr>
          <p:spPr>
            <a:xfrm>
              <a:off x="1739317" y="488852"/>
              <a:ext cx="322200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2" name="Google Shape;482;gf92f804e67_0_56"/>
            <p:cNvCxnSpPr/>
            <p:nvPr/>
          </p:nvCxnSpPr>
          <p:spPr>
            <a:xfrm>
              <a:off x="10024085" y="488852"/>
              <a:ext cx="322200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83" name="Google Shape;483;gf92f804e67_0_56"/>
          <p:cNvSpPr txBox="1"/>
          <p:nvPr/>
        </p:nvSpPr>
        <p:spPr>
          <a:xfrm>
            <a:off x="4704439" y="281009"/>
            <a:ext cx="278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2. 데이터 분석 및 모델링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f92f804e67_1_84"/>
          <p:cNvSpPr/>
          <p:nvPr/>
        </p:nvSpPr>
        <p:spPr>
          <a:xfrm>
            <a:off x="8311227" y="1944297"/>
            <a:ext cx="3595500" cy="3439200"/>
          </a:xfrm>
          <a:prstGeom prst="ellipse">
            <a:avLst/>
          </a:prstGeom>
          <a:solidFill>
            <a:srgbClr val="D8D8D8"/>
          </a:solidFill>
          <a:ln w="9525" cap="flat" cmpd="sng">
            <a:solidFill>
              <a:schemeClr val="lt2">
                <a:alpha val="4588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9" name="Google Shape;489;gf92f804e67_1_84"/>
          <p:cNvGraphicFramePr/>
          <p:nvPr/>
        </p:nvGraphicFramePr>
        <p:xfrm>
          <a:off x="463498" y="1944289"/>
          <a:ext cx="4130300" cy="4276742"/>
        </p:xfrm>
        <a:graphic>
          <a:graphicData uri="http://schemas.openxmlformats.org/drawingml/2006/table">
            <a:tbl>
              <a:tblPr firstRow="1" bandRow="1">
                <a:noFill/>
                <a:tableStyleId>{1374ECE1-E80D-4EA8-AE88-323FE83D5C37}</a:tableStyleId>
              </a:tblPr>
              <a:tblGrid>
                <a:gridCol w="159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>
                          <a:solidFill>
                            <a:srgbClr val="EDECE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변수명</a:t>
                      </a:r>
                      <a:endParaRPr sz="1600" b="1" i="0" u="none" strike="noStrike" cap="none">
                        <a:solidFill>
                          <a:srgbClr val="EDECE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002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>
                          <a:solidFill>
                            <a:srgbClr val="EDECE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</a:t>
                      </a:r>
                      <a:r>
                        <a:rPr lang="ko-KR" sz="1600" b="1" i="0" u="none" strike="noStrike" cap="none">
                          <a:solidFill>
                            <a:srgbClr val="EDECE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명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2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구매금액_1P_A</a:t>
                      </a:r>
                      <a:endParaRPr sz="12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A제휴사의 구매금액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구매금액_1P_B</a:t>
                      </a:r>
                      <a:endParaRPr sz="12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B제휴사의 구매금액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구매금액_1P_C</a:t>
                      </a:r>
                      <a:endParaRPr sz="12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C제휴사의 구매금액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식품_1P</a:t>
                      </a:r>
                      <a:endParaRPr sz="12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식품군 구매금액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의류/잡화_1P</a:t>
                      </a:r>
                      <a:endParaRPr sz="12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의류/잡화 구매금액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방문횟수_1P</a:t>
                      </a:r>
                      <a:endParaRPr sz="12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방문횟수</a:t>
                      </a:r>
                      <a:endParaRPr sz="1200" b="0" i="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중분류개수_1</a:t>
                      </a:r>
                      <a:endParaRPr sz="12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중분류 개수 변화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상위10%물품_1P</a:t>
                      </a:r>
                      <a:endParaRPr sz="12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물품가 상위10% 상품의 개수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성별</a:t>
                      </a:r>
                      <a:endParaRPr sz="12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성별</a:t>
                      </a:r>
                      <a:endParaRPr sz="1200" b="0" i="0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연령대</a:t>
                      </a:r>
                      <a:endParaRPr sz="12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연령대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구매변동_1_2</a:t>
                      </a:r>
                      <a:endParaRPr sz="12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1기 2기 구매변동(감소=1,증가=0)</a:t>
                      </a:r>
                      <a:endParaRPr sz="12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90" name="Google Shape;490;gf92f804e67_1_84"/>
          <p:cNvSpPr txBox="1"/>
          <p:nvPr/>
        </p:nvSpPr>
        <p:spPr>
          <a:xfrm>
            <a:off x="4959290" y="591798"/>
            <a:ext cx="2398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002C17"/>
                </a:solidFill>
                <a:latin typeface="Malgun Gothic"/>
                <a:ea typeface="Malgun Gothic"/>
                <a:cs typeface="Malgun Gothic"/>
                <a:sym typeface="Malgun Gothic"/>
              </a:rPr>
              <a:t>군집화</a:t>
            </a:r>
            <a:endParaRPr/>
          </a:p>
        </p:txBody>
      </p:sp>
      <p:grpSp>
        <p:nvGrpSpPr>
          <p:cNvPr id="491" name="Google Shape;491;gf92f804e67_1_84"/>
          <p:cNvGrpSpPr/>
          <p:nvPr/>
        </p:nvGrpSpPr>
        <p:grpSpPr>
          <a:xfrm>
            <a:off x="1792469" y="488852"/>
            <a:ext cx="8606968" cy="0"/>
            <a:chOff x="1739317" y="488852"/>
            <a:chExt cx="8606968" cy="0"/>
          </a:xfrm>
        </p:grpSpPr>
        <p:cxnSp>
          <p:nvCxnSpPr>
            <p:cNvPr id="492" name="Google Shape;492;gf92f804e67_1_84"/>
            <p:cNvCxnSpPr/>
            <p:nvPr/>
          </p:nvCxnSpPr>
          <p:spPr>
            <a:xfrm>
              <a:off x="1739317" y="488852"/>
              <a:ext cx="322200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3" name="Google Shape;493;gf92f804e67_1_84"/>
            <p:cNvCxnSpPr/>
            <p:nvPr/>
          </p:nvCxnSpPr>
          <p:spPr>
            <a:xfrm>
              <a:off x="10024085" y="488852"/>
              <a:ext cx="322200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94" name="Google Shape;494;gf92f804e67_1_84"/>
          <p:cNvSpPr/>
          <p:nvPr/>
        </p:nvSpPr>
        <p:spPr>
          <a:xfrm>
            <a:off x="8557550" y="2152900"/>
            <a:ext cx="3131400" cy="3035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2">
                <a:alpha val="4588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5" name="Google Shape;495;gf92f804e67_1_84"/>
          <p:cNvSpPr txBox="1"/>
          <p:nvPr/>
        </p:nvSpPr>
        <p:spPr>
          <a:xfrm>
            <a:off x="4704439" y="281009"/>
            <a:ext cx="278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2. 데이터 분석 및 모델링</a:t>
            </a:r>
            <a:endParaRPr/>
          </a:p>
        </p:txBody>
      </p:sp>
      <p:sp>
        <p:nvSpPr>
          <p:cNvPr id="496" name="Google Shape;496;gf92f804e67_1_84"/>
          <p:cNvSpPr txBox="1"/>
          <p:nvPr/>
        </p:nvSpPr>
        <p:spPr>
          <a:xfrm>
            <a:off x="8622925" y="3288825"/>
            <a:ext cx="2972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매출 감소고객 대상 군집화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최종 Cluster 수: 6개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97" name="Google Shape;497;gf92f804e67_1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511" y="1184466"/>
            <a:ext cx="2257425" cy="2889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gf92f804e67_1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509" y="4073971"/>
            <a:ext cx="22574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17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gf92f804e67_1_10" descr="앉아있는, 산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 r="15626"/>
          <a:stretch/>
        </p:blipFill>
        <p:spPr>
          <a:xfrm rot="5400000">
            <a:off x="2667002" y="-2667000"/>
            <a:ext cx="6857998" cy="1219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gf92f804e67_1_10"/>
          <p:cNvSpPr/>
          <p:nvPr/>
        </p:nvSpPr>
        <p:spPr>
          <a:xfrm>
            <a:off x="3724276" y="1057276"/>
            <a:ext cx="4743600" cy="4743600"/>
          </a:xfrm>
          <a:prstGeom prst="rect">
            <a:avLst/>
          </a:prstGeom>
          <a:solidFill>
            <a:srgbClr val="EDECEA">
              <a:alpha val="329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gf92f804e67_1_10"/>
          <p:cNvSpPr/>
          <p:nvPr/>
        </p:nvSpPr>
        <p:spPr>
          <a:xfrm>
            <a:off x="3895725" y="1228723"/>
            <a:ext cx="4400700" cy="4400700"/>
          </a:xfrm>
          <a:prstGeom prst="rect">
            <a:avLst/>
          </a:prstGeom>
          <a:solidFill>
            <a:srgbClr val="EDECEA">
              <a:alpha val="329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gf92f804e67_1_10"/>
          <p:cNvSpPr txBox="1"/>
          <p:nvPr/>
        </p:nvSpPr>
        <p:spPr>
          <a:xfrm>
            <a:off x="3940607" y="3578899"/>
            <a:ext cx="431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2C17"/>
                </a:solidFill>
              </a:rPr>
              <a:t>제안</a:t>
            </a:r>
            <a:r>
              <a:rPr lang="ko-KR" sz="32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ko-KR" sz="3200" b="1">
                <a:solidFill>
                  <a:srgbClr val="002C17"/>
                </a:solidFill>
              </a:rPr>
              <a:t>정리</a:t>
            </a:r>
            <a:endParaRPr/>
          </a:p>
        </p:txBody>
      </p:sp>
      <p:sp>
        <p:nvSpPr>
          <p:cNvPr id="507" name="Google Shape;507;gf92f804e67_1_10"/>
          <p:cNvSpPr txBox="1"/>
          <p:nvPr/>
        </p:nvSpPr>
        <p:spPr>
          <a:xfrm>
            <a:off x="5603718" y="2244059"/>
            <a:ext cx="984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lt1"/>
                </a:solidFill>
              </a:rPr>
              <a:t>3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f92f804e67_1_10"/>
          <p:cNvSpPr/>
          <p:nvPr/>
        </p:nvSpPr>
        <p:spPr>
          <a:xfrm>
            <a:off x="11431958" y="5777866"/>
            <a:ext cx="885900" cy="45600"/>
          </a:xfrm>
          <a:prstGeom prst="rect">
            <a:avLst/>
          </a:prstGeom>
          <a:solidFill>
            <a:srgbClr val="EDEC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f92f804e67_6_60"/>
          <p:cNvSpPr txBox="1"/>
          <p:nvPr/>
        </p:nvSpPr>
        <p:spPr>
          <a:xfrm>
            <a:off x="824700" y="306175"/>
            <a:ext cx="272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2C17"/>
                </a:solidFill>
              </a:rPr>
              <a:t>군집별 분류 및 솔루션</a:t>
            </a:r>
            <a:endParaRPr sz="1800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4" name="Google Shape;514;gf92f804e67_6_60"/>
          <p:cNvCxnSpPr/>
          <p:nvPr/>
        </p:nvCxnSpPr>
        <p:spPr>
          <a:xfrm>
            <a:off x="743846" y="488852"/>
            <a:ext cx="322200" cy="0"/>
          </a:xfrm>
          <a:prstGeom prst="straightConnector1">
            <a:avLst/>
          </a:prstGeom>
          <a:noFill/>
          <a:ln w="381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5" name="Google Shape;515;gf92f804e67_6_60"/>
          <p:cNvSpPr/>
          <p:nvPr/>
        </p:nvSpPr>
        <p:spPr>
          <a:xfrm>
            <a:off x="2241200" y="800100"/>
            <a:ext cx="254100" cy="6057900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6" name="Google Shape;516;gf92f804e67_6_60"/>
          <p:cNvGraphicFramePr/>
          <p:nvPr/>
        </p:nvGraphicFramePr>
        <p:xfrm>
          <a:off x="2649494" y="675477"/>
          <a:ext cx="4589425" cy="5243375"/>
        </p:xfrm>
        <a:graphic>
          <a:graphicData uri="http://schemas.openxmlformats.org/drawingml/2006/table">
            <a:tbl>
              <a:tblPr>
                <a:noFill/>
                <a:tableStyleId>{8E0ED9FA-B3DF-4D5B-BEF4-CAF8728DC389}</a:tableStyleId>
              </a:tblPr>
              <a:tblGrid>
                <a:gridCol w="233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대상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주 연령대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50대~60대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주 성별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여성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84,345,644,686원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A사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71,000,668,450원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B사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8,982,227,402원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C사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4,341,178,754원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방문횟수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2,605,988회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중분류개수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220,735개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방문당 소비금액(2년)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32,366원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인원당 소비금액(2년)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43,634,580원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17" name="Google Shape;517;gf92f804e67_6_60"/>
          <p:cNvGraphicFramePr/>
          <p:nvPr/>
        </p:nvGraphicFramePr>
        <p:xfrm>
          <a:off x="7637081" y="685802"/>
          <a:ext cx="4390575" cy="3357550"/>
        </p:xfrm>
        <a:graphic>
          <a:graphicData uri="http://schemas.openxmlformats.org/drawingml/2006/table">
            <a:tbl>
              <a:tblPr>
                <a:noFill/>
                <a:tableStyleId>{8E0ED9FA-B3DF-4D5B-BEF4-CAF8728DC389}</a:tableStyleId>
              </a:tblPr>
              <a:tblGrid>
                <a:gridCol w="157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평균 증감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-3,039,278원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A사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-2,809,117원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의류/잡화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-1,919,783원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B사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-165,230원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식품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-212,724원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8" name="Google Shape;518;gf92f804e67_6_60"/>
          <p:cNvSpPr txBox="1"/>
          <p:nvPr/>
        </p:nvSpPr>
        <p:spPr>
          <a:xfrm>
            <a:off x="7637075" y="4043350"/>
            <a:ext cx="4390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총 1,933명(23.4</a:t>
            </a: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%</a:t>
            </a: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4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(중요 1순위)</a:t>
            </a:r>
            <a:endParaRPr sz="24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gf92f804e67_6_60"/>
          <p:cNvSpPr txBox="1"/>
          <p:nvPr/>
        </p:nvSpPr>
        <p:spPr>
          <a:xfrm>
            <a:off x="242114" y="2904175"/>
            <a:ext cx="17058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번</a:t>
            </a:r>
            <a:endParaRPr sz="500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군</a:t>
            </a:r>
            <a:endParaRPr sz="500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집</a:t>
            </a:r>
            <a:endParaRPr sz="5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0" name="Google Shape;520;gf92f804e67_6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83" y="799064"/>
            <a:ext cx="1981514" cy="1981514"/>
          </a:xfrm>
          <a:custGeom>
            <a:avLst/>
            <a:gdLst/>
            <a:ahLst/>
            <a:cxnLst/>
            <a:rect l="l" t="t" r="r" b="b"/>
            <a:pathLst>
              <a:path w="3686538" h="3686538" extrusionOk="0">
                <a:moveTo>
                  <a:pt x="1843269" y="0"/>
                </a:moveTo>
                <a:cubicBezTo>
                  <a:pt x="2861278" y="0"/>
                  <a:pt x="3686538" y="825260"/>
                  <a:pt x="3686538" y="1843269"/>
                </a:cubicBezTo>
                <a:cubicBezTo>
                  <a:pt x="3686538" y="2861278"/>
                  <a:pt x="2861278" y="3686538"/>
                  <a:pt x="1843269" y="3686538"/>
                </a:cubicBezTo>
                <a:cubicBezTo>
                  <a:pt x="825260" y="3686538"/>
                  <a:pt x="0" y="2861278"/>
                  <a:pt x="0" y="1843269"/>
                </a:cubicBezTo>
                <a:cubicBezTo>
                  <a:pt x="0" y="825260"/>
                  <a:pt x="825260" y="0"/>
                  <a:pt x="1843269" y="0"/>
                </a:cubicBezTo>
                <a:close/>
              </a:path>
            </a:pathLst>
          </a:custGeom>
          <a:noFill/>
          <a:ln w="38100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21" name="Google Shape;521;gf92f804e67_6_60"/>
          <p:cNvSpPr txBox="1"/>
          <p:nvPr/>
        </p:nvSpPr>
        <p:spPr>
          <a:xfrm>
            <a:off x="7602575" y="5045525"/>
            <a:ext cx="45894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solidFill>
                  <a:schemeClr val="dk1"/>
                </a:solidFill>
              </a:rPr>
              <a:t>방문당 매출 비중이 높은 고객층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solidFill>
                  <a:schemeClr val="dk1"/>
                </a:solidFill>
              </a:rPr>
              <a:t>방문당 소비금액, 인원당 소비금액이 높아 꾸준한 관리가 필요하며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solidFill>
                  <a:schemeClr val="dk1"/>
                </a:solidFill>
              </a:rPr>
              <a:t>구매 품목의 폭이 넓어 전체적인 감소 고객층 매출의 대부분을 차지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</a:rPr>
              <a:t>이탈 방지를 위해 이용 기간이 길어지면 길어질 수록 혜택이 늘어나야 함</a:t>
            </a:r>
            <a:endParaRPr sz="1900" b="1"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92f804e67_6_84"/>
          <p:cNvSpPr txBox="1"/>
          <p:nvPr/>
        </p:nvSpPr>
        <p:spPr>
          <a:xfrm>
            <a:off x="824700" y="306175"/>
            <a:ext cx="272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2C17"/>
                </a:solidFill>
              </a:rPr>
              <a:t>군집별 분류 및 솔루션</a:t>
            </a:r>
            <a:endParaRPr sz="1800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7" name="Google Shape;527;gf92f804e67_6_84"/>
          <p:cNvCxnSpPr/>
          <p:nvPr/>
        </p:nvCxnSpPr>
        <p:spPr>
          <a:xfrm>
            <a:off x="743846" y="488852"/>
            <a:ext cx="322200" cy="0"/>
          </a:xfrm>
          <a:prstGeom prst="straightConnector1">
            <a:avLst/>
          </a:prstGeom>
          <a:noFill/>
          <a:ln w="381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8" name="Google Shape;528;gf92f804e67_6_84"/>
          <p:cNvSpPr/>
          <p:nvPr/>
        </p:nvSpPr>
        <p:spPr>
          <a:xfrm>
            <a:off x="2241200" y="800100"/>
            <a:ext cx="254100" cy="6057900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29" name="Google Shape;529;gf92f804e67_6_84"/>
          <p:cNvGraphicFramePr/>
          <p:nvPr/>
        </p:nvGraphicFramePr>
        <p:xfrm>
          <a:off x="2649494" y="675477"/>
          <a:ext cx="4589425" cy="5243375"/>
        </p:xfrm>
        <a:graphic>
          <a:graphicData uri="http://schemas.openxmlformats.org/drawingml/2006/table">
            <a:tbl>
              <a:tblPr>
                <a:noFill/>
                <a:tableStyleId>{8E0ED9FA-B3DF-4D5B-BEF4-CAF8728DC389}</a:tableStyleId>
              </a:tblPr>
              <a:tblGrid>
                <a:gridCol w="233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대상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주 연령대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30대~40대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주 성별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여성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74,442,474,142원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A사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57,953,718,220원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B사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11,435,068,197원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C사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4,990,461,556원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방문횟수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2,892,579회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중분류개수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238,327개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방문당 소비금액(2년)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25,736원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인원당 소비금액(2년)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38,731,780원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30" name="Google Shape;530;gf92f804e67_6_84"/>
          <p:cNvGraphicFramePr/>
          <p:nvPr/>
        </p:nvGraphicFramePr>
        <p:xfrm>
          <a:off x="7637081" y="685802"/>
          <a:ext cx="4390575" cy="3357550"/>
        </p:xfrm>
        <a:graphic>
          <a:graphicData uri="http://schemas.openxmlformats.org/drawingml/2006/table">
            <a:tbl>
              <a:tblPr>
                <a:noFill/>
                <a:tableStyleId>{8E0ED9FA-B3DF-4D5B-BEF4-CAF8728DC389}</a:tableStyleId>
              </a:tblPr>
              <a:tblGrid>
                <a:gridCol w="157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평균 증감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-2,250,308원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A사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-1,963,486원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의류/잡화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-1,270,790원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B사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-221,223원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식품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-211,223원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1" name="Google Shape;531;gf92f804e67_6_84"/>
          <p:cNvSpPr txBox="1"/>
          <p:nvPr/>
        </p:nvSpPr>
        <p:spPr>
          <a:xfrm>
            <a:off x="7637075" y="4043350"/>
            <a:ext cx="4495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총 1,922명(23.3%)</a:t>
            </a:r>
            <a:endParaRPr sz="24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(중요 2순위)</a:t>
            </a:r>
            <a:endParaRPr sz="24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gf92f804e67_6_84"/>
          <p:cNvSpPr txBox="1"/>
          <p:nvPr/>
        </p:nvSpPr>
        <p:spPr>
          <a:xfrm>
            <a:off x="7637075" y="5138050"/>
            <a:ext cx="44952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 b="1"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방문당 매출이 높은 고객층</a:t>
            </a:r>
            <a:endParaRPr sz="1900" b="1"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 b="1"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식품, 의류/잡화의 비율이 비슷하며 구매품목의 폭이 좁다 </a:t>
            </a:r>
            <a:endParaRPr sz="1900" b="1"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 b="1"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구매품목의 폭을 넓히는 방식의 마케팅 전략 필요</a:t>
            </a:r>
            <a:endParaRPr sz="1900" b="1"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3" name="Google Shape;533;gf92f804e67_6_84"/>
          <p:cNvSpPr txBox="1"/>
          <p:nvPr/>
        </p:nvSpPr>
        <p:spPr>
          <a:xfrm>
            <a:off x="242114" y="2904175"/>
            <a:ext cx="17058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번</a:t>
            </a:r>
            <a:endParaRPr sz="500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군</a:t>
            </a:r>
            <a:endParaRPr sz="500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집</a:t>
            </a:r>
            <a:endParaRPr sz="5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4" name="Google Shape;534;gf92f804e67_6_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83" y="799064"/>
            <a:ext cx="1981514" cy="1981514"/>
          </a:xfrm>
          <a:custGeom>
            <a:avLst/>
            <a:gdLst/>
            <a:ahLst/>
            <a:cxnLst/>
            <a:rect l="l" t="t" r="r" b="b"/>
            <a:pathLst>
              <a:path w="3686538" h="3686538" extrusionOk="0">
                <a:moveTo>
                  <a:pt x="1843269" y="0"/>
                </a:moveTo>
                <a:cubicBezTo>
                  <a:pt x="2861278" y="0"/>
                  <a:pt x="3686538" y="825260"/>
                  <a:pt x="3686538" y="1843269"/>
                </a:cubicBezTo>
                <a:cubicBezTo>
                  <a:pt x="3686538" y="2861278"/>
                  <a:pt x="2861278" y="3686538"/>
                  <a:pt x="1843269" y="3686538"/>
                </a:cubicBezTo>
                <a:cubicBezTo>
                  <a:pt x="825260" y="3686538"/>
                  <a:pt x="0" y="2861278"/>
                  <a:pt x="0" y="1843269"/>
                </a:cubicBezTo>
                <a:cubicBezTo>
                  <a:pt x="0" y="825260"/>
                  <a:pt x="825260" y="0"/>
                  <a:pt x="1843269" y="0"/>
                </a:cubicBezTo>
                <a:close/>
              </a:path>
            </a:pathLst>
          </a:custGeom>
          <a:noFill/>
          <a:ln w="38100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92f804e67_6_193"/>
          <p:cNvSpPr txBox="1"/>
          <p:nvPr/>
        </p:nvSpPr>
        <p:spPr>
          <a:xfrm>
            <a:off x="343584" y="304200"/>
            <a:ext cx="272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2C17"/>
                </a:solidFill>
              </a:rPr>
              <a:t>조원 소개</a:t>
            </a:r>
            <a:endParaRPr sz="1800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gf92f804e67_6_193"/>
          <p:cNvCxnSpPr/>
          <p:nvPr/>
        </p:nvCxnSpPr>
        <p:spPr>
          <a:xfrm>
            <a:off x="743846" y="488852"/>
            <a:ext cx="322200" cy="0"/>
          </a:xfrm>
          <a:prstGeom prst="straightConnector1">
            <a:avLst/>
          </a:prstGeom>
          <a:noFill/>
          <a:ln w="381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8" name="Google Shape;98;gf92f804e67_6_193"/>
          <p:cNvPicPr preferRelativeResize="0"/>
          <p:nvPr/>
        </p:nvPicPr>
        <p:blipFill rotWithShape="1">
          <a:blip r:embed="rId3">
            <a:alphaModFix/>
          </a:blip>
          <a:srcRect t="11187" b="11179"/>
          <a:stretch/>
        </p:blipFill>
        <p:spPr>
          <a:xfrm>
            <a:off x="489998" y="1054099"/>
            <a:ext cx="2580577" cy="2580577"/>
          </a:xfrm>
          <a:custGeom>
            <a:avLst/>
            <a:gdLst/>
            <a:ahLst/>
            <a:cxnLst/>
            <a:rect l="l" t="t" r="r" b="b"/>
            <a:pathLst>
              <a:path w="3686538" h="3686538" extrusionOk="0">
                <a:moveTo>
                  <a:pt x="1843269" y="0"/>
                </a:moveTo>
                <a:cubicBezTo>
                  <a:pt x="2861278" y="0"/>
                  <a:pt x="3686538" y="825260"/>
                  <a:pt x="3686538" y="1843269"/>
                </a:cubicBezTo>
                <a:cubicBezTo>
                  <a:pt x="3686538" y="2861278"/>
                  <a:pt x="2861278" y="3686538"/>
                  <a:pt x="1843269" y="3686538"/>
                </a:cubicBezTo>
                <a:cubicBezTo>
                  <a:pt x="825260" y="3686538"/>
                  <a:pt x="0" y="2861278"/>
                  <a:pt x="0" y="1843269"/>
                </a:cubicBezTo>
                <a:cubicBezTo>
                  <a:pt x="0" y="825260"/>
                  <a:pt x="825260" y="0"/>
                  <a:pt x="1843269" y="0"/>
                </a:cubicBezTo>
                <a:close/>
              </a:path>
            </a:pathLst>
          </a:custGeom>
          <a:noFill/>
          <a:ln w="38100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99" name="Google Shape;99;gf92f804e67_6_193"/>
          <p:cNvGraphicFramePr/>
          <p:nvPr>
            <p:extLst>
              <p:ext uri="{D42A27DB-BD31-4B8C-83A1-F6EECF244321}">
                <p14:modId xmlns:p14="http://schemas.microsoft.com/office/powerpoint/2010/main" val="342284058"/>
              </p:ext>
            </p:extLst>
          </p:nvPr>
        </p:nvGraphicFramePr>
        <p:xfrm>
          <a:off x="3656850" y="1986263"/>
          <a:ext cx="7941225" cy="1097250"/>
        </p:xfrm>
        <a:graphic>
          <a:graphicData uri="http://schemas.openxmlformats.org/drawingml/2006/table">
            <a:tbl>
              <a:tblPr>
                <a:noFill/>
                <a:tableStyleId>{ECE3013E-868B-4577-845E-8CC8144BBF54}</a:tableStyleId>
              </a:tblPr>
              <a:tblGrid>
                <a:gridCol w="22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/>
                        <a:t>오수문 (조장)</a:t>
                      </a:r>
                      <a:endParaRPr sz="20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dirty="0">
                          <a:hlinkClick r:id="rId4"/>
                        </a:rPr>
                        <a:t>ansvltm501@gmail.com</a:t>
                      </a:r>
                      <a:endParaRPr lang="en-US" altLang="ko-KR" sz="15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github.com/</a:t>
                      </a:r>
                      <a:r>
                        <a:rPr lang="en-US" sz="1500" dirty="0" err="1"/>
                        <a:t>sumunoh</a:t>
                      </a:r>
                      <a:endParaRPr sz="1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/>
                        <a:t>기획 총괄</a:t>
                      </a:r>
                      <a:endParaRPr sz="20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/>
                        <a:t>데이터 과제화,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sz="2000" dirty="0"/>
                        <a:t>이슈 </a:t>
                      </a:r>
                      <a:r>
                        <a:rPr lang="ko-KR" sz="2000" dirty="0" err="1"/>
                        <a:t>파인딩</a:t>
                      </a:r>
                      <a:r>
                        <a:rPr lang="ko-KR" sz="2000" dirty="0"/>
                        <a:t>,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 err="1"/>
                        <a:t>전처리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sz="2000" dirty="0"/>
                        <a:t>기술 및 코드, SQL</a:t>
                      </a:r>
                      <a:endParaRPr sz="2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0" name="Google Shape;100;gf92f804e67_6_193"/>
          <p:cNvPicPr preferRelativeResize="0"/>
          <p:nvPr/>
        </p:nvPicPr>
        <p:blipFill rotWithShape="1">
          <a:blip r:embed="rId5">
            <a:alphaModFix/>
          </a:blip>
          <a:srcRect t="11114" b="11106"/>
          <a:stretch/>
        </p:blipFill>
        <p:spPr>
          <a:xfrm>
            <a:off x="489998" y="4015274"/>
            <a:ext cx="2580577" cy="2580577"/>
          </a:xfrm>
          <a:custGeom>
            <a:avLst/>
            <a:gdLst/>
            <a:ahLst/>
            <a:cxnLst/>
            <a:rect l="l" t="t" r="r" b="b"/>
            <a:pathLst>
              <a:path w="3686538" h="3686538" extrusionOk="0">
                <a:moveTo>
                  <a:pt x="1843269" y="0"/>
                </a:moveTo>
                <a:cubicBezTo>
                  <a:pt x="2861278" y="0"/>
                  <a:pt x="3686538" y="825260"/>
                  <a:pt x="3686538" y="1843269"/>
                </a:cubicBezTo>
                <a:cubicBezTo>
                  <a:pt x="3686538" y="2861278"/>
                  <a:pt x="2861278" y="3686538"/>
                  <a:pt x="1843269" y="3686538"/>
                </a:cubicBezTo>
                <a:cubicBezTo>
                  <a:pt x="825260" y="3686538"/>
                  <a:pt x="0" y="2861278"/>
                  <a:pt x="0" y="1843269"/>
                </a:cubicBezTo>
                <a:cubicBezTo>
                  <a:pt x="0" y="825260"/>
                  <a:pt x="825260" y="0"/>
                  <a:pt x="1843269" y="0"/>
                </a:cubicBezTo>
                <a:close/>
              </a:path>
            </a:pathLst>
          </a:custGeom>
          <a:noFill/>
          <a:ln w="38100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01" name="Google Shape;101;gf92f804e67_6_193"/>
          <p:cNvGraphicFramePr/>
          <p:nvPr/>
        </p:nvGraphicFramePr>
        <p:xfrm>
          <a:off x="3656850" y="4833138"/>
          <a:ext cx="7941225" cy="1097250"/>
        </p:xfrm>
        <a:graphic>
          <a:graphicData uri="http://schemas.openxmlformats.org/drawingml/2006/table">
            <a:tbl>
              <a:tblPr>
                <a:noFill/>
                <a:tableStyleId>{ECE3013E-868B-4577-845E-8CC8144BBF54}</a:tableStyleId>
              </a:tblPr>
              <a:tblGrid>
                <a:gridCol w="218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신인철</a:t>
                      </a:r>
                      <a:endParaRPr sz="2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sng">
                          <a:solidFill>
                            <a:schemeClr val="hlink"/>
                          </a:solidFill>
                          <a:hlinkClick r:id="rId6"/>
                        </a:rPr>
                        <a:t>snc4656@naver.com</a:t>
                      </a:r>
                      <a:endParaRPr sz="15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github.com/InChil2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데이터 과제화, 이슈 파인딩, 자동화, 기술 및 코드 총괄</a:t>
                      </a:r>
                      <a:endParaRPr sz="2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기획, SQL</a:t>
                      </a:r>
                      <a:endParaRPr sz="2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f92f804e67_6_150"/>
          <p:cNvSpPr txBox="1"/>
          <p:nvPr/>
        </p:nvSpPr>
        <p:spPr>
          <a:xfrm>
            <a:off x="824700" y="306175"/>
            <a:ext cx="272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2C17"/>
                </a:solidFill>
              </a:rPr>
              <a:t>군집별 분류 및 솔루션</a:t>
            </a:r>
            <a:endParaRPr sz="1800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0" name="Google Shape;540;gf92f804e67_6_150"/>
          <p:cNvCxnSpPr/>
          <p:nvPr/>
        </p:nvCxnSpPr>
        <p:spPr>
          <a:xfrm>
            <a:off x="743846" y="488852"/>
            <a:ext cx="322200" cy="0"/>
          </a:xfrm>
          <a:prstGeom prst="straightConnector1">
            <a:avLst/>
          </a:prstGeom>
          <a:noFill/>
          <a:ln w="381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1" name="Google Shape;541;gf92f804e67_6_150"/>
          <p:cNvSpPr/>
          <p:nvPr/>
        </p:nvSpPr>
        <p:spPr>
          <a:xfrm>
            <a:off x="2241200" y="800100"/>
            <a:ext cx="254100" cy="6057900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42" name="Google Shape;542;gf92f804e67_6_150"/>
          <p:cNvGraphicFramePr/>
          <p:nvPr/>
        </p:nvGraphicFramePr>
        <p:xfrm>
          <a:off x="2649494" y="675477"/>
          <a:ext cx="4589425" cy="5251444"/>
        </p:xfrm>
        <a:graphic>
          <a:graphicData uri="http://schemas.openxmlformats.org/drawingml/2006/table">
            <a:tbl>
              <a:tblPr>
                <a:noFill/>
                <a:tableStyleId>{8E0ED9FA-B3DF-4D5B-BEF4-CAF8728DC389}</a:tableStyleId>
              </a:tblPr>
              <a:tblGrid>
                <a:gridCol w="233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대상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주 연령대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30대~40대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주 성별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여성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87,527,866,911원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A사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64,232,505,680원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66675" marB="66675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B사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15,684,530,332원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C사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7,512,687,979원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방문횟수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3,587,285원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중분류개수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292,242원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방문당 소비금액(2년)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24,399원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인원당 소비금액(2년)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36,607,220원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43" name="Google Shape;543;gf92f804e67_6_150"/>
          <p:cNvGraphicFramePr/>
          <p:nvPr/>
        </p:nvGraphicFramePr>
        <p:xfrm>
          <a:off x="7637081" y="685802"/>
          <a:ext cx="4390575" cy="3365619"/>
        </p:xfrm>
        <a:graphic>
          <a:graphicData uri="http://schemas.openxmlformats.org/drawingml/2006/table">
            <a:tbl>
              <a:tblPr>
                <a:noFill/>
                <a:tableStyleId>{8E0ED9FA-B3DF-4D5B-BEF4-CAF8728DC389}</a:tableStyleId>
              </a:tblPr>
              <a:tblGrid>
                <a:gridCol w="157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평균 증감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-3,617,834원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A사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-2,406,646원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의류/잡화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-1,312,844원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B사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-967,072원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식품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-719,181원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44" name="Google Shape;544;gf92f804e67_6_150"/>
          <p:cNvSpPr txBox="1"/>
          <p:nvPr/>
        </p:nvSpPr>
        <p:spPr>
          <a:xfrm>
            <a:off x="7637075" y="4043350"/>
            <a:ext cx="4390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총 2,391명(29</a:t>
            </a: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%</a:t>
            </a: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4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(중요 3순위)</a:t>
            </a:r>
            <a:endParaRPr sz="24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5" name="Google Shape;545;gf92f804e67_6_150"/>
          <p:cNvSpPr txBox="1"/>
          <p:nvPr/>
        </p:nvSpPr>
        <p:spPr>
          <a:xfrm>
            <a:off x="7637075" y="4966750"/>
            <a:ext cx="43905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인원이 가장 많아서 저가 제품의 마케팅 효과를 기대해 볼 수 있는 고객층</a:t>
            </a:r>
            <a:endParaRPr sz="1700" b="1"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구매의 폭도 넓고 인원당 소비 금액도 높은 편이다</a:t>
            </a:r>
            <a:endParaRPr sz="1700" b="1"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의류/잡화의 매출 비중이 높아 식품등 다른 저가 품목의 폭을 넓히는 방식의 마케팅 필요</a:t>
            </a:r>
            <a:endParaRPr sz="1700" b="1"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gf92f804e67_6_150"/>
          <p:cNvSpPr txBox="1"/>
          <p:nvPr/>
        </p:nvSpPr>
        <p:spPr>
          <a:xfrm>
            <a:off x="242114" y="2904175"/>
            <a:ext cx="17058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번</a:t>
            </a:r>
            <a:endParaRPr sz="500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군</a:t>
            </a:r>
            <a:endParaRPr sz="500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집</a:t>
            </a:r>
            <a:endParaRPr sz="5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7" name="Google Shape;547;gf92f804e67_6_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83" y="799064"/>
            <a:ext cx="1981514" cy="1981514"/>
          </a:xfrm>
          <a:custGeom>
            <a:avLst/>
            <a:gdLst/>
            <a:ahLst/>
            <a:cxnLst/>
            <a:rect l="l" t="t" r="r" b="b"/>
            <a:pathLst>
              <a:path w="3686538" h="3686538" extrusionOk="0">
                <a:moveTo>
                  <a:pt x="1843269" y="0"/>
                </a:moveTo>
                <a:cubicBezTo>
                  <a:pt x="2861278" y="0"/>
                  <a:pt x="3686538" y="825260"/>
                  <a:pt x="3686538" y="1843269"/>
                </a:cubicBezTo>
                <a:cubicBezTo>
                  <a:pt x="3686538" y="2861278"/>
                  <a:pt x="2861278" y="3686538"/>
                  <a:pt x="1843269" y="3686538"/>
                </a:cubicBezTo>
                <a:cubicBezTo>
                  <a:pt x="825260" y="3686538"/>
                  <a:pt x="0" y="2861278"/>
                  <a:pt x="0" y="1843269"/>
                </a:cubicBezTo>
                <a:cubicBezTo>
                  <a:pt x="0" y="825260"/>
                  <a:pt x="825260" y="0"/>
                  <a:pt x="1843269" y="0"/>
                </a:cubicBezTo>
                <a:close/>
              </a:path>
            </a:pathLst>
          </a:custGeom>
          <a:noFill/>
          <a:ln w="38100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92f804e67_6_106"/>
          <p:cNvSpPr txBox="1"/>
          <p:nvPr/>
        </p:nvSpPr>
        <p:spPr>
          <a:xfrm>
            <a:off x="824700" y="306175"/>
            <a:ext cx="272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2C17"/>
                </a:solidFill>
              </a:rPr>
              <a:t>군집별 분류 및 솔루션</a:t>
            </a:r>
            <a:endParaRPr sz="1800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3" name="Google Shape;553;gf92f804e67_6_106"/>
          <p:cNvCxnSpPr/>
          <p:nvPr/>
        </p:nvCxnSpPr>
        <p:spPr>
          <a:xfrm>
            <a:off x="743846" y="488852"/>
            <a:ext cx="322200" cy="0"/>
          </a:xfrm>
          <a:prstGeom prst="straightConnector1">
            <a:avLst/>
          </a:prstGeom>
          <a:noFill/>
          <a:ln w="381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4" name="Google Shape;554;gf92f804e67_6_106"/>
          <p:cNvSpPr/>
          <p:nvPr/>
        </p:nvSpPr>
        <p:spPr>
          <a:xfrm>
            <a:off x="2241200" y="800100"/>
            <a:ext cx="254100" cy="6057900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55" name="Google Shape;555;gf92f804e67_6_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83" y="800102"/>
            <a:ext cx="1981514" cy="1981514"/>
          </a:xfrm>
          <a:custGeom>
            <a:avLst/>
            <a:gdLst/>
            <a:ahLst/>
            <a:cxnLst/>
            <a:rect l="l" t="t" r="r" b="b"/>
            <a:pathLst>
              <a:path w="3686538" h="3686538" extrusionOk="0">
                <a:moveTo>
                  <a:pt x="1843269" y="0"/>
                </a:moveTo>
                <a:cubicBezTo>
                  <a:pt x="2861278" y="0"/>
                  <a:pt x="3686538" y="825260"/>
                  <a:pt x="3686538" y="1843269"/>
                </a:cubicBezTo>
                <a:cubicBezTo>
                  <a:pt x="3686538" y="2861278"/>
                  <a:pt x="2861278" y="3686538"/>
                  <a:pt x="1843269" y="3686538"/>
                </a:cubicBezTo>
                <a:cubicBezTo>
                  <a:pt x="825260" y="3686538"/>
                  <a:pt x="0" y="2861278"/>
                  <a:pt x="0" y="1843269"/>
                </a:cubicBezTo>
                <a:cubicBezTo>
                  <a:pt x="0" y="825260"/>
                  <a:pt x="825260" y="0"/>
                  <a:pt x="1843269" y="0"/>
                </a:cubicBezTo>
                <a:close/>
              </a:path>
            </a:pathLst>
          </a:custGeom>
          <a:noFill/>
          <a:ln w="38100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556" name="Google Shape;556;gf92f804e67_6_106"/>
          <p:cNvGraphicFramePr/>
          <p:nvPr/>
        </p:nvGraphicFramePr>
        <p:xfrm>
          <a:off x="2649494" y="675477"/>
          <a:ext cx="4589425" cy="5243375"/>
        </p:xfrm>
        <a:graphic>
          <a:graphicData uri="http://schemas.openxmlformats.org/drawingml/2006/table">
            <a:tbl>
              <a:tblPr>
                <a:noFill/>
                <a:tableStyleId>{8E0ED9FA-B3DF-4D5B-BEF4-CAF8728DC389}</a:tableStyleId>
              </a:tblPr>
              <a:tblGrid>
                <a:gridCol w="233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대상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주 연령대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30대~50대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주 성별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여성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12,638,272,228원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A사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9,333,255,230원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B사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2,456,101,250원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C사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833,085,448원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방문횟수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618,903회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중분류개수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52,613개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방문당 소비금액(2년)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20,420원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인원당 소비금액(2년)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28,336,930원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57" name="Google Shape;557;gf92f804e67_6_106"/>
          <p:cNvSpPr txBox="1"/>
          <p:nvPr/>
        </p:nvSpPr>
        <p:spPr>
          <a:xfrm>
            <a:off x="7651381" y="4086225"/>
            <a:ext cx="4390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총 446명(5.4%)</a:t>
            </a:r>
            <a:endParaRPr sz="24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(중요 4순위)</a:t>
            </a:r>
            <a:endParaRPr sz="24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8" name="Google Shape;558;gf92f804e67_6_106"/>
          <p:cNvGraphicFramePr/>
          <p:nvPr/>
        </p:nvGraphicFramePr>
        <p:xfrm>
          <a:off x="7637081" y="671514"/>
          <a:ext cx="4390575" cy="3386750"/>
        </p:xfrm>
        <a:graphic>
          <a:graphicData uri="http://schemas.openxmlformats.org/drawingml/2006/table">
            <a:tbl>
              <a:tblPr>
                <a:noFill/>
                <a:tableStyleId>{8E0ED9FA-B3DF-4D5B-BEF4-CAF8728DC389}</a:tableStyleId>
              </a:tblPr>
              <a:tblGrid>
                <a:gridCol w="157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평균 증감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-3,399,527원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A사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-3,138,293원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의류/잡화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-2,189,371원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B사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-270,253원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식품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-258,905원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9" name="Google Shape;559;gf92f804e67_6_106"/>
          <p:cNvSpPr txBox="1"/>
          <p:nvPr/>
        </p:nvSpPr>
        <p:spPr>
          <a:xfrm>
            <a:off x="7637113" y="5037575"/>
            <a:ext cx="43905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구매의 폭도 좁고 방문당 매출도 적은 고객층 하지만 인원당 매출이 낮지 않음</a:t>
            </a:r>
            <a:endParaRPr sz="1600" b="1"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적은 인원이지만 매출 상승의 잠재력을 가지고 있음</a:t>
            </a:r>
            <a:endParaRPr sz="1600" b="1"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따라서 지속적인 주시가 필요하며 방문횟수와 구매폭을 넓히는 전략의 마케팅 필요</a:t>
            </a:r>
            <a:endParaRPr sz="1800"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0" name="Google Shape;560;gf92f804e67_6_106"/>
          <p:cNvSpPr txBox="1"/>
          <p:nvPr/>
        </p:nvSpPr>
        <p:spPr>
          <a:xfrm>
            <a:off x="242114" y="2904175"/>
            <a:ext cx="17058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번</a:t>
            </a:r>
            <a:endParaRPr sz="500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군</a:t>
            </a:r>
            <a:endParaRPr sz="500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집</a:t>
            </a:r>
            <a:endParaRPr sz="5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f92f804e67_6_128"/>
          <p:cNvSpPr txBox="1"/>
          <p:nvPr/>
        </p:nvSpPr>
        <p:spPr>
          <a:xfrm>
            <a:off x="824700" y="306175"/>
            <a:ext cx="272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2C17"/>
                </a:solidFill>
              </a:rPr>
              <a:t>군집별 분류 및 솔루션</a:t>
            </a:r>
            <a:endParaRPr sz="1800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6" name="Google Shape;566;gf92f804e67_6_128"/>
          <p:cNvCxnSpPr/>
          <p:nvPr/>
        </p:nvCxnSpPr>
        <p:spPr>
          <a:xfrm>
            <a:off x="743846" y="488852"/>
            <a:ext cx="322200" cy="0"/>
          </a:xfrm>
          <a:prstGeom prst="straightConnector1">
            <a:avLst/>
          </a:prstGeom>
          <a:noFill/>
          <a:ln w="381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7" name="Google Shape;567;gf92f804e67_6_128"/>
          <p:cNvSpPr/>
          <p:nvPr/>
        </p:nvSpPr>
        <p:spPr>
          <a:xfrm>
            <a:off x="2241200" y="800100"/>
            <a:ext cx="254100" cy="6057900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8" name="Google Shape;568;gf92f804e67_6_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83" y="800102"/>
            <a:ext cx="1981514" cy="1981514"/>
          </a:xfrm>
          <a:custGeom>
            <a:avLst/>
            <a:gdLst/>
            <a:ahLst/>
            <a:cxnLst/>
            <a:rect l="l" t="t" r="r" b="b"/>
            <a:pathLst>
              <a:path w="3686538" h="3686538" extrusionOk="0">
                <a:moveTo>
                  <a:pt x="1843269" y="0"/>
                </a:moveTo>
                <a:cubicBezTo>
                  <a:pt x="2861278" y="0"/>
                  <a:pt x="3686538" y="825260"/>
                  <a:pt x="3686538" y="1843269"/>
                </a:cubicBezTo>
                <a:cubicBezTo>
                  <a:pt x="3686538" y="2861278"/>
                  <a:pt x="2861278" y="3686538"/>
                  <a:pt x="1843269" y="3686538"/>
                </a:cubicBezTo>
                <a:cubicBezTo>
                  <a:pt x="825260" y="3686538"/>
                  <a:pt x="0" y="2861278"/>
                  <a:pt x="0" y="1843269"/>
                </a:cubicBezTo>
                <a:cubicBezTo>
                  <a:pt x="0" y="825260"/>
                  <a:pt x="825260" y="0"/>
                  <a:pt x="1843269" y="0"/>
                </a:cubicBezTo>
                <a:close/>
              </a:path>
            </a:pathLst>
          </a:custGeom>
          <a:noFill/>
          <a:ln w="38100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569" name="Google Shape;569;gf92f804e67_6_128"/>
          <p:cNvGraphicFramePr/>
          <p:nvPr/>
        </p:nvGraphicFramePr>
        <p:xfrm>
          <a:off x="2649494" y="675477"/>
          <a:ext cx="4589425" cy="5243375"/>
        </p:xfrm>
        <a:graphic>
          <a:graphicData uri="http://schemas.openxmlformats.org/drawingml/2006/table">
            <a:tbl>
              <a:tblPr>
                <a:noFill/>
                <a:tableStyleId>{8E0ED9FA-B3DF-4D5B-BEF4-CAF8728DC389}</a:tableStyleId>
              </a:tblPr>
              <a:tblGrid>
                <a:gridCol w="233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대상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주 연령대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30대~40대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주 성별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여성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8,623,777,760원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A사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6,042,843,820원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B사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2,021,391,472원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C사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554,129,018원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방문횟수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461,269회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중분류개수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40,865개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방문당 소비금액(2년)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18,696원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인원당 소비금액(2년)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26,053,710원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70" name="Google Shape;570;gf92f804e67_6_128"/>
          <p:cNvGraphicFramePr/>
          <p:nvPr/>
        </p:nvGraphicFramePr>
        <p:xfrm>
          <a:off x="7637081" y="671514"/>
          <a:ext cx="4390575" cy="3357550"/>
        </p:xfrm>
        <a:graphic>
          <a:graphicData uri="http://schemas.openxmlformats.org/drawingml/2006/table">
            <a:tbl>
              <a:tblPr>
                <a:noFill/>
                <a:tableStyleId>{8E0ED9FA-B3DF-4D5B-BEF4-CAF8728DC389}</a:tableStyleId>
              </a:tblPr>
              <a:tblGrid>
                <a:gridCol w="157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평균 증감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-1,450,231원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A사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-1,123,241원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C사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-93,784원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B사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-235,052원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식품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-308,303원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1" name="Google Shape;571;gf92f804e67_6_128"/>
          <p:cNvSpPr txBox="1"/>
          <p:nvPr/>
        </p:nvSpPr>
        <p:spPr>
          <a:xfrm>
            <a:off x="7637075" y="4029075"/>
            <a:ext cx="4271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총 331명(4</a:t>
            </a: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%</a:t>
            </a: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4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(중요 5순위)</a:t>
            </a:r>
            <a:endParaRPr sz="24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2" name="Google Shape;572;gf92f804e67_6_128"/>
          <p:cNvSpPr txBox="1"/>
          <p:nvPr/>
        </p:nvSpPr>
        <p:spPr>
          <a:xfrm>
            <a:off x="7637113" y="4952475"/>
            <a:ext cx="43905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 b="1"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인원도 가장 적고 구매 폭, 방문횟수도 가장 적은 고객층</a:t>
            </a:r>
            <a:endParaRPr sz="1900" b="1"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 b="1"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매출의 감소가 가장 낮다</a:t>
            </a:r>
            <a:endParaRPr sz="1900" b="1"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 b="1"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우선 순위는 낮지만 식품 등 저가의 상품 위주의 마케팅 전략 필요</a:t>
            </a:r>
            <a:endParaRPr sz="1900" b="1"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3" name="Google Shape;573;gf92f804e67_6_128"/>
          <p:cNvSpPr txBox="1"/>
          <p:nvPr/>
        </p:nvSpPr>
        <p:spPr>
          <a:xfrm>
            <a:off x="242114" y="2904175"/>
            <a:ext cx="17058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번</a:t>
            </a:r>
            <a:endParaRPr sz="500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군</a:t>
            </a:r>
            <a:endParaRPr sz="500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집</a:t>
            </a:r>
            <a:endParaRPr sz="5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f92f804e67_1_51"/>
          <p:cNvSpPr txBox="1"/>
          <p:nvPr/>
        </p:nvSpPr>
        <p:spPr>
          <a:xfrm>
            <a:off x="824700" y="306175"/>
            <a:ext cx="272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2C17"/>
                </a:solidFill>
              </a:rPr>
              <a:t>군집별 분류 및 솔루션</a:t>
            </a:r>
            <a:endParaRPr sz="1800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9" name="Google Shape;579;gf92f804e67_1_51"/>
          <p:cNvCxnSpPr/>
          <p:nvPr/>
        </p:nvCxnSpPr>
        <p:spPr>
          <a:xfrm>
            <a:off x="743846" y="488852"/>
            <a:ext cx="322200" cy="0"/>
          </a:xfrm>
          <a:prstGeom prst="straightConnector1">
            <a:avLst/>
          </a:prstGeom>
          <a:noFill/>
          <a:ln w="381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0" name="Google Shape;580;gf92f804e67_1_51"/>
          <p:cNvSpPr/>
          <p:nvPr/>
        </p:nvSpPr>
        <p:spPr>
          <a:xfrm>
            <a:off x="2241200" y="800100"/>
            <a:ext cx="254100" cy="6057900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1" name="Google Shape;581;gf92f804e67_1_51"/>
          <p:cNvSpPr txBox="1"/>
          <p:nvPr/>
        </p:nvSpPr>
        <p:spPr>
          <a:xfrm>
            <a:off x="242114" y="2904175"/>
            <a:ext cx="17058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번</a:t>
            </a:r>
            <a:endParaRPr sz="500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군</a:t>
            </a:r>
            <a:endParaRPr sz="500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ko-KR" sz="5000">
                <a:solidFill>
                  <a:srgbClr val="3F3F3F"/>
                </a:solidFill>
              </a:rPr>
              <a:t>집</a:t>
            </a:r>
            <a:endParaRPr sz="5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2" name="Google Shape;582;gf92f804e67_1_51"/>
          <p:cNvGraphicFramePr/>
          <p:nvPr/>
        </p:nvGraphicFramePr>
        <p:xfrm>
          <a:off x="2649494" y="675477"/>
          <a:ext cx="4589425" cy="5243375"/>
        </p:xfrm>
        <a:graphic>
          <a:graphicData uri="http://schemas.openxmlformats.org/drawingml/2006/table">
            <a:tbl>
              <a:tblPr>
                <a:noFill/>
                <a:tableStyleId>{8E0ED9FA-B3DF-4D5B-BEF4-CAF8728DC389}</a:tableStyleId>
              </a:tblPr>
              <a:tblGrid>
                <a:gridCol w="233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대상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주 연령대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30대~50대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주 성별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여성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21,876,190,016원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A사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12,059,614,560원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B사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7,346,424,562원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C사 누적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2,447,017,144원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방문횟수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1,577,898회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총 중분류개수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135,447개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방문당 소비금액(2년)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13,864원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인원당 소비금액(2년)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20,599,050원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83" name="Google Shape;583;gf92f804e67_1_51"/>
          <p:cNvGraphicFramePr/>
          <p:nvPr/>
        </p:nvGraphicFramePr>
        <p:xfrm>
          <a:off x="7637081" y="685802"/>
          <a:ext cx="4390575" cy="3357550"/>
        </p:xfrm>
        <a:graphic>
          <a:graphicData uri="http://schemas.openxmlformats.org/drawingml/2006/table">
            <a:tbl>
              <a:tblPr>
                <a:noFill/>
                <a:tableStyleId>{8E0ED9FA-B3DF-4D5B-BEF4-CAF8728DC389}</a:tableStyleId>
              </a:tblPr>
              <a:tblGrid>
                <a:gridCol w="157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lt1"/>
                          </a:solidFill>
                        </a:rPr>
                        <a:t>평균 증감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2C1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-1,318,175원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A사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-987,975원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의류/잡화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-590,928원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B사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-309,117원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식품 구매금액</a:t>
                      </a:r>
                      <a:endParaRPr sz="2000"/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-233,693원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7000" marR="7000" marT="7000" marB="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4" name="Google Shape;584;gf92f804e67_1_51"/>
          <p:cNvSpPr txBox="1"/>
          <p:nvPr/>
        </p:nvSpPr>
        <p:spPr>
          <a:xfrm>
            <a:off x="7637075" y="4043350"/>
            <a:ext cx="4390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총 1,062명(12.9</a:t>
            </a: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%</a:t>
            </a: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4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(중요 6순위)</a:t>
            </a:r>
            <a:endParaRPr sz="24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5" name="Google Shape;585;gf92f804e67_1_51"/>
          <p:cNvSpPr txBox="1"/>
          <p:nvPr/>
        </p:nvSpPr>
        <p:spPr>
          <a:xfrm>
            <a:off x="7702050" y="5079450"/>
            <a:ext cx="4325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방문당 매출 비중이 적은 고객층</a:t>
            </a:r>
            <a:endParaRPr sz="2200" b="1"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>
                <a:highlight>
                  <a:srgbClr val="D8D8D8"/>
                </a:highlight>
                <a:latin typeface="Malgun Gothic"/>
                <a:ea typeface="Malgun Gothic"/>
                <a:cs typeface="Malgun Gothic"/>
                <a:sym typeface="Malgun Gothic"/>
              </a:rPr>
              <a:t>의류/잡화 포인트 적립, 쿠폰 추천 등 부족한 매출을 보완</a:t>
            </a:r>
            <a:endParaRPr sz="2200" b="1">
              <a:highlight>
                <a:srgbClr val="D8D8D8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86" name="Google Shape;586;gf92f804e67_1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83" y="800102"/>
            <a:ext cx="1981514" cy="1981514"/>
          </a:xfrm>
          <a:custGeom>
            <a:avLst/>
            <a:gdLst/>
            <a:ahLst/>
            <a:cxnLst/>
            <a:rect l="l" t="t" r="r" b="b"/>
            <a:pathLst>
              <a:path w="3686538" h="3686538" extrusionOk="0">
                <a:moveTo>
                  <a:pt x="1843269" y="0"/>
                </a:moveTo>
                <a:cubicBezTo>
                  <a:pt x="2861278" y="0"/>
                  <a:pt x="3686538" y="825260"/>
                  <a:pt x="3686538" y="1843269"/>
                </a:cubicBezTo>
                <a:cubicBezTo>
                  <a:pt x="3686538" y="2861278"/>
                  <a:pt x="2861278" y="3686538"/>
                  <a:pt x="1843269" y="3686538"/>
                </a:cubicBezTo>
                <a:cubicBezTo>
                  <a:pt x="825260" y="3686538"/>
                  <a:pt x="0" y="2861278"/>
                  <a:pt x="0" y="1843269"/>
                </a:cubicBezTo>
                <a:cubicBezTo>
                  <a:pt x="0" y="825260"/>
                  <a:pt x="825260" y="0"/>
                  <a:pt x="1843269" y="0"/>
                </a:cubicBezTo>
                <a:close/>
              </a:path>
            </a:pathLst>
          </a:custGeom>
          <a:noFill/>
          <a:ln w="38100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17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f92f804e67_6_189"/>
          <p:cNvSpPr txBox="1"/>
          <p:nvPr/>
        </p:nvSpPr>
        <p:spPr>
          <a:xfrm>
            <a:off x="4097857" y="2921100"/>
            <a:ext cx="3996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>
                <a:solidFill>
                  <a:srgbClr val="F2F2F2"/>
                </a:solidFill>
              </a:rPr>
              <a:t>감사합니다</a:t>
            </a:r>
            <a:endParaRPr sz="60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92f804e67_6_210"/>
          <p:cNvSpPr txBox="1"/>
          <p:nvPr/>
        </p:nvSpPr>
        <p:spPr>
          <a:xfrm>
            <a:off x="343584" y="304200"/>
            <a:ext cx="272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2C17"/>
                </a:solidFill>
              </a:rPr>
              <a:t>조원 소개</a:t>
            </a:r>
            <a:endParaRPr sz="1800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gf92f804e67_6_210"/>
          <p:cNvCxnSpPr/>
          <p:nvPr/>
        </p:nvCxnSpPr>
        <p:spPr>
          <a:xfrm>
            <a:off x="743846" y="488852"/>
            <a:ext cx="322200" cy="0"/>
          </a:xfrm>
          <a:prstGeom prst="straightConnector1">
            <a:avLst/>
          </a:prstGeom>
          <a:noFill/>
          <a:ln w="381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8" name="Google Shape;108;gf92f804e67_6_210"/>
          <p:cNvPicPr preferRelativeResize="0"/>
          <p:nvPr/>
        </p:nvPicPr>
        <p:blipFill rotWithShape="1">
          <a:blip r:embed="rId3">
            <a:alphaModFix/>
          </a:blip>
          <a:srcRect t="2512" b="22485"/>
          <a:stretch/>
        </p:blipFill>
        <p:spPr>
          <a:xfrm>
            <a:off x="489998" y="1054099"/>
            <a:ext cx="2580577" cy="2580577"/>
          </a:xfrm>
          <a:custGeom>
            <a:avLst/>
            <a:gdLst/>
            <a:ahLst/>
            <a:cxnLst/>
            <a:rect l="l" t="t" r="r" b="b"/>
            <a:pathLst>
              <a:path w="3686538" h="3686538" extrusionOk="0">
                <a:moveTo>
                  <a:pt x="1843269" y="0"/>
                </a:moveTo>
                <a:cubicBezTo>
                  <a:pt x="2861278" y="0"/>
                  <a:pt x="3686538" y="825260"/>
                  <a:pt x="3686538" y="1843269"/>
                </a:cubicBezTo>
                <a:cubicBezTo>
                  <a:pt x="3686538" y="2861278"/>
                  <a:pt x="2861278" y="3686538"/>
                  <a:pt x="1843269" y="3686538"/>
                </a:cubicBezTo>
                <a:cubicBezTo>
                  <a:pt x="825260" y="3686538"/>
                  <a:pt x="0" y="2861278"/>
                  <a:pt x="0" y="1843269"/>
                </a:cubicBezTo>
                <a:cubicBezTo>
                  <a:pt x="0" y="825260"/>
                  <a:pt x="825260" y="0"/>
                  <a:pt x="1843269" y="0"/>
                </a:cubicBezTo>
                <a:close/>
              </a:path>
            </a:pathLst>
          </a:custGeom>
          <a:noFill/>
          <a:ln w="38100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09" name="Google Shape;109;gf92f804e67_6_210"/>
          <p:cNvGraphicFramePr/>
          <p:nvPr>
            <p:extLst>
              <p:ext uri="{D42A27DB-BD31-4B8C-83A1-F6EECF244321}">
                <p14:modId xmlns:p14="http://schemas.microsoft.com/office/powerpoint/2010/main" val="739256859"/>
              </p:ext>
            </p:extLst>
          </p:nvPr>
        </p:nvGraphicFramePr>
        <p:xfrm>
          <a:off x="3656850" y="1986263"/>
          <a:ext cx="7941225" cy="944850"/>
        </p:xfrm>
        <a:graphic>
          <a:graphicData uri="http://schemas.openxmlformats.org/drawingml/2006/table">
            <a:tbl>
              <a:tblPr>
                <a:noFill/>
                <a:tableStyleId>{ECE3013E-868B-4577-845E-8CC8144BBF54}</a:tableStyleId>
              </a:tblPr>
              <a:tblGrid>
                <a:gridCol w="22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 err="1"/>
                        <a:t>우동주</a:t>
                      </a:r>
                      <a:endParaRPr sz="20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dirty="0">
                          <a:hlinkClick r:id="rId4"/>
                        </a:rPr>
                        <a:t>w.dj7601@gmail.com</a:t>
                      </a:r>
                      <a:endParaRPr lang="en-US" altLang="ko-KR" sz="15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github.com/hamstack</a:t>
                      </a:r>
                      <a:endParaRPr sz="15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/>
                        <a:t>기획, 이슈 </a:t>
                      </a:r>
                      <a:r>
                        <a:rPr lang="ko-KR" sz="2000" dirty="0" err="1"/>
                        <a:t>파인딩</a:t>
                      </a:r>
                      <a:r>
                        <a:rPr lang="ko-KR" sz="2000" dirty="0"/>
                        <a:t>, 시각화, 기술 및 </a:t>
                      </a:r>
                      <a:r>
                        <a:rPr lang="ko-KR" sz="2000" dirty="0" err="1"/>
                        <a:t>전처리</a:t>
                      </a:r>
                      <a:r>
                        <a:rPr lang="ko-KR" sz="2000" dirty="0"/>
                        <a:t>, 검증</a:t>
                      </a:r>
                      <a:endParaRPr sz="2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0" name="Google Shape;110;gf92f804e67_6_210"/>
          <p:cNvPicPr preferRelativeResize="0"/>
          <p:nvPr/>
        </p:nvPicPr>
        <p:blipFill rotWithShape="1">
          <a:blip r:embed="rId5">
            <a:alphaModFix/>
          </a:blip>
          <a:srcRect t="5790" b="-5790"/>
          <a:stretch/>
        </p:blipFill>
        <p:spPr>
          <a:xfrm>
            <a:off x="490000" y="4015275"/>
            <a:ext cx="2580577" cy="2580577"/>
          </a:xfrm>
          <a:custGeom>
            <a:avLst/>
            <a:gdLst/>
            <a:ahLst/>
            <a:cxnLst/>
            <a:rect l="l" t="t" r="r" b="b"/>
            <a:pathLst>
              <a:path w="3686538" h="3686538" extrusionOk="0">
                <a:moveTo>
                  <a:pt x="1843269" y="0"/>
                </a:moveTo>
                <a:cubicBezTo>
                  <a:pt x="2861278" y="0"/>
                  <a:pt x="3686538" y="825260"/>
                  <a:pt x="3686538" y="1843269"/>
                </a:cubicBezTo>
                <a:cubicBezTo>
                  <a:pt x="3686538" y="2861278"/>
                  <a:pt x="2861278" y="3686538"/>
                  <a:pt x="1843269" y="3686538"/>
                </a:cubicBezTo>
                <a:cubicBezTo>
                  <a:pt x="825260" y="3686538"/>
                  <a:pt x="0" y="2861278"/>
                  <a:pt x="0" y="1843269"/>
                </a:cubicBezTo>
                <a:cubicBezTo>
                  <a:pt x="0" y="825260"/>
                  <a:pt x="825260" y="0"/>
                  <a:pt x="1843269" y="0"/>
                </a:cubicBezTo>
                <a:close/>
              </a:path>
            </a:pathLst>
          </a:custGeom>
          <a:noFill/>
          <a:ln w="38100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11" name="Google Shape;111;gf92f804e67_6_210"/>
          <p:cNvGraphicFramePr/>
          <p:nvPr/>
        </p:nvGraphicFramePr>
        <p:xfrm>
          <a:off x="3656850" y="4833138"/>
          <a:ext cx="7941225" cy="716250"/>
        </p:xfrm>
        <a:graphic>
          <a:graphicData uri="http://schemas.openxmlformats.org/drawingml/2006/table">
            <a:tbl>
              <a:tblPr>
                <a:noFill/>
                <a:tableStyleId>{ECE3013E-868B-4577-845E-8CC8144BBF54}</a:tableStyleId>
              </a:tblPr>
              <a:tblGrid>
                <a:gridCol w="218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김동일</a:t>
                      </a:r>
                      <a:endParaRPr sz="2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dongil0324@gmail.com</a:t>
                      </a:r>
                      <a:endParaRPr sz="15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기획, 이슈 파인딩, 자료수집, 전처리</a:t>
                      </a:r>
                      <a:endParaRPr sz="2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92f804e67_6_223"/>
          <p:cNvSpPr txBox="1"/>
          <p:nvPr/>
        </p:nvSpPr>
        <p:spPr>
          <a:xfrm>
            <a:off x="343584" y="304200"/>
            <a:ext cx="272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2C17"/>
                </a:solidFill>
              </a:rPr>
              <a:t>조원 소개</a:t>
            </a:r>
            <a:endParaRPr sz="1800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gf92f804e67_6_223"/>
          <p:cNvCxnSpPr/>
          <p:nvPr/>
        </p:nvCxnSpPr>
        <p:spPr>
          <a:xfrm>
            <a:off x="743846" y="488852"/>
            <a:ext cx="322200" cy="0"/>
          </a:xfrm>
          <a:prstGeom prst="straightConnector1">
            <a:avLst/>
          </a:prstGeom>
          <a:noFill/>
          <a:ln w="381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8" name="Google Shape;118;gf92f804e67_6_223"/>
          <p:cNvPicPr preferRelativeResize="0"/>
          <p:nvPr/>
        </p:nvPicPr>
        <p:blipFill rotWithShape="1">
          <a:blip r:embed="rId3">
            <a:alphaModFix/>
          </a:blip>
          <a:srcRect t="5210" b="-5210"/>
          <a:stretch/>
        </p:blipFill>
        <p:spPr>
          <a:xfrm>
            <a:off x="489998" y="1054099"/>
            <a:ext cx="2580577" cy="2580577"/>
          </a:xfrm>
          <a:custGeom>
            <a:avLst/>
            <a:gdLst/>
            <a:ahLst/>
            <a:cxnLst/>
            <a:rect l="l" t="t" r="r" b="b"/>
            <a:pathLst>
              <a:path w="3686538" h="3686538" extrusionOk="0">
                <a:moveTo>
                  <a:pt x="1843269" y="0"/>
                </a:moveTo>
                <a:cubicBezTo>
                  <a:pt x="2861278" y="0"/>
                  <a:pt x="3686538" y="825260"/>
                  <a:pt x="3686538" y="1843269"/>
                </a:cubicBezTo>
                <a:cubicBezTo>
                  <a:pt x="3686538" y="2861278"/>
                  <a:pt x="2861278" y="3686538"/>
                  <a:pt x="1843269" y="3686538"/>
                </a:cubicBezTo>
                <a:cubicBezTo>
                  <a:pt x="825260" y="3686538"/>
                  <a:pt x="0" y="2861278"/>
                  <a:pt x="0" y="1843269"/>
                </a:cubicBezTo>
                <a:cubicBezTo>
                  <a:pt x="0" y="825260"/>
                  <a:pt x="825260" y="0"/>
                  <a:pt x="1843269" y="0"/>
                </a:cubicBezTo>
                <a:close/>
              </a:path>
            </a:pathLst>
          </a:custGeom>
          <a:noFill/>
          <a:ln w="38100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19" name="Google Shape;119;gf92f804e67_6_223"/>
          <p:cNvGraphicFramePr/>
          <p:nvPr/>
        </p:nvGraphicFramePr>
        <p:xfrm>
          <a:off x="3656850" y="1986263"/>
          <a:ext cx="7941225" cy="487650"/>
        </p:xfrm>
        <a:graphic>
          <a:graphicData uri="http://schemas.openxmlformats.org/drawingml/2006/table">
            <a:tbl>
              <a:tblPr>
                <a:noFill/>
                <a:tableStyleId>{ECE3013E-868B-4577-845E-8CC8144BBF54}</a:tableStyleId>
              </a:tblPr>
              <a:tblGrid>
                <a:gridCol w="22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박기범</a:t>
                      </a:r>
                      <a:endParaRPr sz="15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기획, 자료수집</a:t>
                      </a:r>
                      <a:endParaRPr sz="2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92f804e67_6_232"/>
          <p:cNvSpPr txBox="1"/>
          <p:nvPr/>
        </p:nvSpPr>
        <p:spPr>
          <a:xfrm>
            <a:off x="495984" y="304200"/>
            <a:ext cx="2727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002C17"/>
                </a:solidFill>
              </a:rPr>
              <a:t>개발 환경</a:t>
            </a:r>
            <a:endParaRPr sz="2500">
              <a:solidFill>
                <a:srgbClr val="002C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gf92f804e67_6_232"/>
          <p:cNvCxnSpPr/>
          <p:nvPr/>
        </p:nvCxnSpPr>
        <p:spPr>
          <a:xfrm>
            <a:off x="743846" y="488852"/>
            <a:ext cx="322200" cy="0"/>
          </a:xfrm>
          <a:prstGeom prst="straightConnector1">
            <a:avLst/>
          </a:prstGeom>
          <a:noFill/>
          <a:ln w="38100" cap="flat" cmpd="sng">
            <a:solidFill>
              <a:srgbClr val="002C1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6" name="Google Shape;126;gf92f804e67_6_232"/>
          <p:cNvPicPr preferRelativeResize="0"/>
          <p:nvPr/>
        </p:nvPicPr>
        <p:blipFill rotWithShape="1">
          <a:blip r:embed="rId3">
            <a:alphaModFix/>
          </a:blip>
          <a:srcRect l="8017" t="-8030" r="8026" b="-8019"/>
          <a:stretch/>
        </p:blipFill>
        <p:spPr>
          <a:xfrm>
            <a:off x="1476123" y="1677124"/>
            <a:ext cx="2580577" cy="2580577"/>
          </a:xfrm>
          <a:custGeom>
            <a:avLst/>
            <a:gdLst/>
            <a:ahLst/>
            <a:cxnLst/>
            <a:rect l="l" t="t" r="r" b="b"/>
            <a:pathLst>
              <a:path w="3686538" h="3686538" extrusionOk="0">
                <a:moveTo>
                  <a:pt x="1843269" y="0"/>
                </a:moveTo>
                <a:cubicBezTo>
                  <a:pt x="2861278" y="0"/>
                  <a:pt x="3686538" y="825260"/>
                  <a:pt x="3686538" y="1843269"/>
                </a:cubicBezTo>
                <a:cubicBezTo>
                  <a:pt x="3686538" y="2861278"/>
                  <a:pt x="2861278" y="3686538"/>
                  <a:pt x="1843269" y="3686538"/>
                </a:cubicBezTo>
                <a:cubicBezTo>
                  <a:pt x="825260" y="3686538"/>
                  <a:pt x="0" y="2861278"/>
                  <a:pt x="0" y="1843269"/>
                </a:cubicBezTo>
                <a:cubicBezTo>
                  <a:pt x="0" y="825260"/>
                  <a:pt x="825260" y="0"/>
                  <a:pt x="1843269" y="0"/>
                </a:cubicBezTo>
                <a:close/>
              </a:path>
            </a:pathLst>
          </a:custGeom>
          <a:noFill/>
          <a:ln w="38100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7" name="Google Shape;127;gf92f804e67_6_2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6523" y="1677124"/>
            <a:ext cx="2580577" cy="2580577"/>
          </a:xfrm>
          <a:custGeom>
            <a:avLst/>
            <a:gdLst/>
            <a:ahLst/>
            <a:cxnLst/>
            <a:rect l="l" t="t" r="r" b="b"/>
            <a:pathLst>
              <a:path w="3686538" h="3686538" extrusionOk="0">
                <a:moveTo>
                  <a:pt x="1843269" y="0"/>
                </a:moveTo>
                <a:cubicBezTo>
                  <a:pt x="2861278" y="0"/>
                  <a:pt x="3686538" y="825260"/>
                  <a:pt x="3686538" y="1843269"/>
                </a:cubicBezTo>
                <a:cubicBezTo>
                  <a:pt x="3686538" y="2861278"/>
                  <a:pt x="2861278" y="3686538"/>
                  <a:pt x="1843269" y="3686538"/>
                </a:cubicBezTo>
                <a:cubicBezTo>
                  <a:pt x="825260" y="3686538"/>
                  <a:pt x="0" y="2861278"/>
                  <a:pt x="0" y="1843269"/>
                </a:cubicBezTo>
                <a:cubicBezTo>
                  <a:pt x="0" y="825260"/>
                  <a:pt x="825260" y="0"/>
                  <a:pt x="1843269" y="0"/>
                </a:cubicBezTo>
                <a:close/>
              </a:path>
            </a:pathLst>
          </a:custGeom>
          <a:noFill/>
          <a:ln w="38100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8" name="Google Shape;128;gf92f804e67_6_2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76923" y="1677124"/>
            <a:ext cx="2580577" cy="2580577"/>
          </a:xfrm>
          <a:custGeom>
            <a:avLst/>
            <a:gdLst/>
            <a:ahLst/>
            <a:cxnLst/>
            <a:rect l="l" t="t" r="r" b="b"/>
            <a:pathLst>
              <a:path w="3686538" h="3686538" extrusionOk="0">
                <a:moveTo>
                  <a:pt x="1843269" y="0"/>
                </a:moveTo>
                <a:cubicBezTo>
                  <a:pt x="2861278" y="0"/>
                  <a:pt x="3686538" y="825260"/>
                  <a:pt x="3686538" y="1843269"/>
                </a:cubicBezTo>
                <a:cubicBezTo>
                  <a:pt x="3686538" y="2861278"/>
                  <a:pt x="2861278" y="3686538"/>
                  <a:pt x="1843269" y="3686538"/>
                </a:cubicBezTo>
                <a:cubicBezTo>
                  <a:pt x="825260" y="3686538"/>
                  <a:pt x="0" y="2861278"/>
                  <a:pt x="0" y="1843269"/>
                </a:cubicBezTo>
                <a:cubicBezTo>
                  <a:pt x="0" y="825260"/>
                  <a:pt x="825260" y="0"/>
                  <a:pt x="1843269" y="0"/>
                </a:cubicBezTo>
                <a:close/>
              </a:path>
            </a:pathLst>
          </a:custGeom>
          <a:noFill/>
          <a:ln w="38100" cap="flat" cmpd="sng">
            <a:solidFill>
              <a:srgbClr val="002C1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29" name="Google Shape;129;gf92f804e67_6_232"/>
          <p:cNvCxnSpPr/>
          <p:nvPr/>
        </p:nvCxnSpPr>
        <p:spPr>
          <a:xfrm>
            <a:off x="2779050" y="4313525"/>
            <a:ext cx="0" cy="37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gf92f804e67_6_232"/>
          <p:cNvCxnSpPr/>
          <p:nvPr/>
        </p:nvCxnSpPr>
        <p:spPr>
          <a:xfrm>
            <a:off x="5966813" y="4313525"/>
            <a:ext cx="0" cy="37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gf92f804e67_6_232"/>
          <p:cNvCxnSpPr>
            <a:endCxn id="132" idx="0"/>
          </p:cNvCxnSpPr>
          <p:nvPr/>
        </p:nvCxnSpPr>
        <p:spPr>
          <a:xfrm>
            <a:off x="9167225" y="4313400"/>
            <a:ext cx="0" cy="7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gf92f804e67_6_232"/>
          <p:cNvCxnSpPr/>
          <p:nvPr/>
        </p:nvCxnSpPr>
        <p:spPr>
          <a:xfrm>
            <a:off x="2794000" y="4672100"/>
            <a:ext cx="315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gf92f804e67_6_232"/>
          <p:cNvCxnSpPr/>
          <p:nvPr/>
        </p:nvCxnSpPr>
        <p:spPr>
          <a:xfrm>
            <a:off x="4370350" y="4672100"/>
            <a:ext cx="0" cy="37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gf92f804e67_6_232"/>
          <p:cNvSpPr txBox="1"/>
          <p:nvPr/>
        </p:nvSpPr>
        <p:spPr>
          <a:xfrm>
            <a:off x="3080050" y="5086500"/>
            <a:ext cx="2580600" cy="492600"/>
          </a:xfrm>
          <a:prstGeom prst="rect">
            <a:avLst/>
          </a:prstGeom>
          <a:solidFill>
            <a:srgbClr val="BFBCB5">
              <a:alpha val="6275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분석 및 개발 환경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gf92f804e67_6_232"/>
          <p:cNvSpPr txBox="1"/>
          <p:nvPr/>
        </p:nvSpPr>
        <p:spPr>
          <a:xfrm>
            <a:off x="7876925" y="5086500"/>
            <a:ext cx="2580600" cy="492600"/>
          </a:xfrm>
          <a:prstGeom prst="rect">
            <a:avLst/>
          </a:prstGeom>
          <a:solidFill>
            <a:srgbClr val="BFBCB5">
              <a:alpha val="6275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소스 코드 관리 및 기록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17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/>
          <p:nvPr/>
        </p:nvSpPr>
        <p:spPr>
          <a:xfrm>
            <a:off x="11431958" y="4731391"/>
            <a:ext cx="885877" cy="45719"/>
          </a:xfrm>
          <a:prstGeom prst="rect">
            <a:avLst/>
          </a:prstGeom>
          <a:solidFill>
            <a:srgbClr val="EDEC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1063058" y="1052300"/>
            <a:ext cx="197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4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INDEX.</a:t>
            </a:r>
            <a:endParaRPr sz="3400">
              <a:solidFill>
                <a:srgbClr val="EDEC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3034645" y="3773447"/>
            <a:ext cx="336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데이터 분석 및 모델링</a:t>
            </a:r>
            <a:endParaRPr sz="2000"/>
          </a:p>
        </p:txBody>
      </p:sp>
      <p:sp>
        <p:nvSpPr>
          <p:cNvPr id="143" name="Google Shape;143;p3"/>
          <p:cNvSpPr txBox="1"/>
          <p:nvPr/>
        </p:nvSpPr>
        <p:spPr>
          <a:xfrm>
            <a:off x="2064823" y="2640100"/>
            <a:ext cx="291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이슈</a:t>
            </a:r>
            <a:r>
              <a:rPr lang="ko-KR" sz="16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파악 및 주제</a:t>
            </a:r>
            <a:r>
              <a:rPr lang="ko-KR" sz="16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선정</a:t>
            </a:r>
            <a:endParaRPr sz="2000"/>
          </a:p>
        </p:txBody>
      </p:sp>
      <p:sp>
        <p:nvSpPr>
          <p:cNvPr id="144" name="Google Shape;144;p3"/>
          <p:cNvSpPr txBox="1"/>
          <p:nvPr/>
        </p:nvSpPr>
        <p:spPr>
          <a:xfrm>
            <a:off x="1477729" y="2284140"/>
            <a:ext cx="5871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6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26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600">
              <a:solidFill>
                <a:srgbClr val="EDEC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2447545" y="3373247"/>
            <a:ext cx="5871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6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26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600">
              <a:solidFill>
                <a:srgbClr val="EDEC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5497356" y="4753689"/>
            <a:ext cx="1783910" cy="48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rgbClr val="EDECEA"/>
                </a:solidFill>
              </a:rPr>
              <a:t>제안 및 정리</a:t>
            </a:r>
            <a:endParaRPr sz="2000" dirty="0">
              <a:solidFill>
                <a:srgbClr val="EDEC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4847745" y="4463238"/>
            <a:ext cx="533727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6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sz="26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600">
              <a:solidFill>
                <a:srgbClr val="EDEC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17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4" descr="앉아있는, 놓은, 우산, 손바닥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2667000" y="-2667000"/>
            <a:ext cx="68580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"/>
          <p:cNvSpPr/>
          <p:nvPr/>
        </p:nvSpPr>
        <p:spPr>
          <a:xfrm>
            <a:off x="3724276" y="1057276"/>
            <a:ext cx="4743450" cy="4743450"/>
          </a:xfrm>
          <a:prstGeom prst="rect">
            <a:avLst/>
          </a:prstGeom>
          <a:solidFill>
            <a:srgbClr val="EDECEA">
              <a:alpha val="3294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3895725" y="1228723"/>
            <a:ext cx="4400552" cy="4400552"/>
          </a:xfrm>
          <a:prstGeom prst="rect">
            <a:avLst/>
          </a:prstGeom>
          <a:solidFill>
            <a:srgbClr val="EDECEA">
              <a:alpha val="3294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3958236" y="3607057"/>
            <a:ext cx="427552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이슈</a:t>
            </a:r>
            <a:r>
              <a:rPr lang="ko-KR" sz="12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32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파악 및 주제</a:t>
            </a:r>
            <a:r>
              <a:rPr lang="ko-KR" sz="12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32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선정</a:t>
            </a:r>
            <a:endParaRPr/>
          </a:p>
        </p:txBody>
      </p:sp>
      <p:sp>
        <p:nvSpPr>
          <p:cNvPr id="156" name="Google Shape;156;p4"/>
          <p:cNvSpPr txBox="1"/>
          <p:nvPr/>
        </p:nvSpPr>
        <p:spPr>
          <a:xfrm>
            <a:off x="5603718" y="2244059"/>
            <a:ext cx="98456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11431958" y="5777866"/>
            <a:ext cx="885877" cy="45719"/>
          </a:xfrm>
          <a:prstGeom prst="rect">
            <a:avLst/>
          </a:prstGeom>
          <a:solidFill>
            <a:srgbClr val="EDEC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/>
        </p:nvSpPr>
        <p:spPr>
          <a:xfrm>
            <a:off x="4682797" y="290410"/>
            <a:ext cx="28264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1. 이슈</a:t>
            </a:r>
            <a:r>
              <a:rPr lang="ko-KR" sz="14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파악 및 주제</a:t>
            </a:r>
            <a:r>
              <a:rPr lang="ko-KR" sz="14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1">
                <a:solidFill>
                  <a:srgbClr val="002C17"/>
                </a:solidFill>
                <a:latin typeface="Arial"/>
                <a:ea typeface="Arial"/>
                <a:cs typeface="Arial"/>
                <a:sym typeface="Arial"/>
              </a:rPr>
              <a:t>선정</a:t>
            </a:r>
            <a:endParaRPr/>
          </a:p>
        </p:txBody>
      </p:sp>
      <p:grpSp>
        <p:nvGrpSpPr>
          <p:cNvPr id="163" name="Google Shape;163;p5"/>
          <p:cNvGrpSpPr/>
          <p:nvPr/>
        </p:nvGrpSpPr>
        <p:grpSpPr>
          <a:xfrm>
            <a:off x="1792469" y="488852"/>
            <a:ext cx="8607062" cy="0"/>
            <a:chOff x="1739317" y="488852"/>
            <a:chExt cx="8607062" cy="0"/>
          </a:xfrm>
        </p:grpSpPr>
        <p:cxnSp>
          <p:nvCxnSpPr>
            <p:cNvPr id="164" name="Google Shape;164;p5"/>
            <p:cNvCxnSpPr/>
            <p:nvPr/>
          </p:nvCxnSpPr>
          <p:spPr>
            <a:xfrm>
              <a:off x="1739317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" name="Google Shape;165;p5"/>
            <p:cNvCxnSpPr/>
            <p:nvPr/>
          </p:nvCxnSpPr>
          <p:spPr>
            <a:xfrm>
              <a:off x="10024085" y="488852"/>
              <a:ext cx="322294" cy="0"/>
            </a:xfrm>
            <a:prstGeom prst="straightConnector1">
              <a:avLst/>
            </a:prstGeom>
            <a:noFill/>
            <a:ln w="38100" cap="flat" cmpd="sng">
              <a:solidFill>
                <a:srgbClr val="002C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6" name="Google Shape;166;p5"/>
          <p:cNvSpPr txBox="1"/>
          <p:nvPr/>
        </p:nvSpPr>
        <p:spPr>
          <a:xfrm>
            <a:off x="5182128" y="1820828"/>
            <a:ext cx="182774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소제목을 적어주세요</a:t>
            </a:r>
            <a:endParaRPr/>
          </a:p>
        </p:txBody>
      </p:sp>
      <p:sp>
        <p:nvSpPr>
          <p:cNvPr id="167" name="Google Shape;167;p5"/>
          <p:cNvSpPr txBox="1"/>
          <p:nvPr/>
        </p:nvSpPr>
        <p:spPr>
          <a:xfrm>
            <a:off x="5096399" y="675500"/>
            <a:ext cx="197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262626"/>
                </a:solidFill>
              </a:rPr>
              <a:t>1차 </a:t>
            </a:r>
            <a:r>
              <a:rPr lang="ko-KR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데이터 파악</a:t>
            </a:r>
            <a:endParaRPr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1773919" y="1643733"/>
            <a:ext cx="3322489" cy="236176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1773929" y="1612700"/>
            <a:ext cx="145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분석 대상</a:t>
            </a:r>
            <a:endParaRPr/>
          </a:p>
        </p:txBody>
      </p:sp>
      <p:sp>
        <p:nvSpPr>
          <p:cNvPr id="170" name="Google Shape;170;p5"/>
          <p:cNvSpPr txBox="1"/>
          <p:nvPr/>
        </p:nvSpPr>
        <p:spPr>
          <a:xfrm>
            <a:off x="1773927" y="1913400"/>
            <a:ext cx="5455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2년간 (2014년~2015년)  L사 4개의 계열사에서 구매한 고객</a:t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1773919" y="2577935"/>
            <a:ext cx="3322489" cy="236176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1773929" y="2546900"/>
            <a:ext cx="145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제공 범위</a:t>
            </a:r>
            <a:endParaRPr/>
          </a:p>
        </p:txBody>
      </p:sp>
      <p:sp>
        <p:nvSpPr>
          <p:cNvPr id="173" name="Google Shape;173;p5"/>
          <p:cNvSpPr txBox="1"/>
          <p:nvPr/>
        </p:nvSpPr>
        <p:spPr>
          <a:xfrm>
            <a:off x="1773927" y="2847600"/>
            <a:ext cx="418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L사의 4개 계열사의 구매이력</a:t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고객의 성향을 파악 할 수 있는 데이터 제공</a:t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1773919" y="3512137"/>
            <a:ext cx="3322489" cy="236176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1773928" y="3481100"/>
            <a:ext cx="2908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EDECEA"/>
                </a:solidFill>
                <a:latin typeface="Arial"/>
                <a:ea typeface="Arial"/>
                <a:cs typeface="Arial"/>
                <a:sym typeface="Arial"/>
              </a:rPr>
              <a:t>데이터 목록 및 컬럼정보</a:t>
            </a:r>
            <a:endParaRPr/>
          </a:p>
        </p:txBody>
      </p:sp>
      <p:sp>
        <p:nvSpPr>
          <p:cNvPr id="176" name="Google Shape;176;p5"/>
          <p:cNvSpPr txBox="1"/>
          <p:nvPr/>
        </p:nvSpPr>
        <p:spPr>
          <a:xfrm>
            <a:off x="1773926" y="3781825"/>
            <a:ext cx="7355700" cy="24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고객세부정보 :  성별, 연령대, 거주지 </a:t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고객구매내역 :  제휴사, 영수증, 구매상품목록, 구매일자, 구매시간, 구매금액 </a:t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상품분류 : 대분류/중분류/소분류 코드 및 분류명 정보</a:t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고객경쟁사이용 :  고객의 경쟁사 이용 정보  </a:t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고객멤버십여부 : 멤버십 가입 정보 및 가입 년월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고객의 채널이용 :  최근 3 개월간의 모바일/APP 로그인 횟수 /  온라인쇼핑몰 구매 횟수 </a:t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2222</Words>
  <Application>Microsoft Office PowerPoint</Application>
  <PresentationFormat>와이드스크린</PresentationFormat>
  <Paragraphs>602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Malgun Gothic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PPT PROJECT</dc:creator>
  <cp:lastModifiedBy>A8731</cp:lastModifiedBy>
  <cp:revision>3</cp:revision>
  <dcterms:created xsi:type="dcterms:W3CDTF">2020-08-31T14:57:40Z</dcterms:created>
  <dcterms:modified xsi:type="dcterms:W3CDTF">2021-11-30T01:11:29Z</dcterms:modified>
</cp:coreProperties>
</file>