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4"/>
  </p:sldMasterIdLst>
  <p:notesMasterIdLst>
    <p:notesMasterId r:id="rId42"/>
  </p:notesMasterIdLst>
  <p:sldIdLst>
    <p:sldId id="256" r:id="rId5"/>
    <p:sldId id="962" r:id="rId6"/>
    <p:sldId id="963" r:id="rId7"/>
    <p:sldId id="964" r:id="rId8"/>
    <p:sldId id="961" r:id="rId9"/>
    <p:sldId id="965" r:id="rId10"/>
    <p:sldId id="966" r:id="rId11"/>
    <p:sldId id="976" r:id="rId12"/>
    <p:sldId id="977" r:id="rId13"/>
    <p:sldId id="991" r:id="rId14"/>
    <p:sldId id="978" r:id="rId15"/>
    <p:sldId id="987" r:id="rId16"/>
    <p:sldId id="967" r:id="rId17"/>
    <p:sldId id="968" r:id="rId18"/>
    <p:sldId id="969" r:id="rId19"/>
    <p:sldId id="970" r:id="rId20"/>
    <p:sldId id="972" r:id="rId21"/>
    <p:sldId id="325" r:id="rId22"/>
    <p:sldId id="985" r:id="rId23"/>
    <p:sldId id="973" r:id="rId24"/>
    <p:sldId id="975" r:id="rId25"/>
    <p:sldId id="980" r:id="rId26"/>
    <p:sldId id="981" r:id="rId27"/>
    <p:sldId id="990" r:id="rId28"/>
    <p:sldId id="982" r:id="rId29"/>
    <p:sldId id="983" r:id="rId30"/>
    <p:sldId id="984" r:id="rId31"/>
    <p:sldId id="986" r:id="rId32"/>
    <p:sldId id="998" r:id="rId33"/>
    <p:sldId id="999" r:id="rId34"/>
    <p:sldId id="995" r:id="rId35"/>
    <p:sldId id="989" r:id="rId36"/>
    <p:sldId id="992" r:id="rId37"/>
    <p:sldId id="996" r:id="rId38"/>
    <p:sldId id="993" r:id="rId39"/>
    <p:sldId id="997" r:id="rId40"/>
    <p:sldId id="99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B494911-7C15-4EE5-B0BA-A12D40872ED6}">
          <p14:sldIdLst>
            <p14:sldId id="256"/>
            <p14:sldId id="962"/>
            <p14:sldId id="963"/>
            <p14:sldId id="964"/>
            <p14:sldId id="961"/>
            <p14:sldId id="965"/>
            <p14:sldId id="966"/>
            <p14:sldId id="976"/>
            <p14:sldId id="977"/>
            <p14:sldId id="991"/>
            <p14:sldId id="978"/>
            <p14:sldId id="987"/>
            <p14:sldId id="967"/>
            <p14:sldId id="968"/>
            <p14:sldId id="969"/>
            <p14:sldId id="970"/>
            <p14:sldId id="972"/>
            <p14:sldId id="325"/>
            <p14:sldId id="985"/>
            <p14:sldId id="973"/>
            <p14:sldId id="975"/>
            <p14:sldId id="980"/>
            <p14:sldId id="981"/>
            <p14:sldId id="990"/>
            <p14:sldId id="982"/>
            <p14:sldId id="983"/>
            <p14:sldId id="984"/>
            <p14:sldId id="986"/>
            <p14:sldId id="998"/>
            <p14:sldId id="999"/>
            <p14:sldId id="995"/>
            <p14:sldId id="989"/>
            <p14:sldId id="992"/>
            <p14:sldId id="996"/>
            <p14:sldId id="993"/>
            <p14:sldId id="997"/>
            <p14:sldId id="9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1514"/>
    <a:srgbClr val="56B4E9"/>
    <a:srgbClr val="B4E7B4"/>
    <a:srgbClr val="000000"/>
    <a:srgbClr val="E69F00"/>
    <a:srgbClr val="C9DCFF"/>
    <a:srgbClr val="BAC8D3"/>
    <a:srgbClr val="FFFFFF"/>
    <a:srgbClr val="009E73"/>
    <a:srgbClr val="D55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2"/>
    <p:restoredTop sz="94711"/>
  </p:normalViewPr>
  <p:slideViewPr>
    <p:cSldViewPr snapToGrid="0">
      <p:cViewPr varScale="1">
        <p:scale>
          <a:sx n="208" d="100"/>
          <a:sy n="208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22174-D769-4B8C-A68C-68CC4F8A8160}" type="datetimeFigureOut">
              <a:rPr lang="en-US" smtClean="0"/>
              <a:t>5/16/25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C98AD-E63B-4F5F-9E98-765843A0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2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C98AD-E63B-4F5F-9E98-765843A08E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67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miracle of the policy gradient theorem is two fold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C98AD-E63B-4F5F-9E98-765843A08E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4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9E85D-6D29-10C7-BBDA-379CEA97A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ACBB8E-69E0-46CB-49E1-18988CD8AF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52B247-BB2F-16B7-A2CF-C82F95213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D15C7-E5CB-1EDB-3932-27CE343DC3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C98AD-E63B-4F5F-9E98-765843A08E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86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C98AD-E63B-4F5F-9E98-765843A08E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91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B5B5B-E7ED-7618-9CF3-C997D48CE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A637BB-DBB6-EF8A-C9EE-AD4610A11A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3CAE1D-2665-1D0E-133C-FA7FD5429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F6ADD-2928-0E85-6AF4-C9DD8288C2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C98AD-E63B-4F5F-9E98-765843A08E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41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AB0E8-FA52-6088-5238-06E348F6F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C7C7C7-359D-0E5C-FA75-397DE98166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28B16E-4650-FEBC-7747-0FD47A6BE3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BD96F-16C2-AA27-1D46-3B6E74D77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C98AD-E63B-4F5F-9E98-765843A08E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4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83A2F-F3C7-1025-CAAB-82938C26C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A19AEA-AD27-D67A-73FC-700D1CF8B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DBCBFC-0EBA-99C3-ECBC-D61285DE04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2169D-CE3C-9539-ABD3-54694F298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C98AD-E63B-4F5F-9E98-765843A08E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48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7D1F8-9FB6-4B0C-6939-DEDEAC7E4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AC6B5C-39D3-E08F-67D6-56AD60ECA0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20411D-B286-BA58-0466-463187269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0E99C-3E49-742A-FCCB-53B420BCD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C98AD-E63B-4F5F-9E98-765843A08E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71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fld id="{639331A0-8E02-3A47-BACA-2056A0D4738B}" type="datetime1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5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fld id="{3E9F2610-A20B-984E-A0BF-09C5EE8D839D}" type="datetime1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7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fld id="{1E894DE9-A88A-4545-A6CB-0A538475533B}" type="datetime1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6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3" y="557493"/>
            <a:ext cx="10691265" cy="88934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446835"/>
            <a:ext cx="10691265" cy="4502552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fld id="{5D10C414-8358-5644-84CE-214822ECF2A7}" type="datetime1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7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fld id="{63EB3BA1-6E1E-CA40-8CA6-86FA7AF66A4C}" type="datetime1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7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fld id="{3B40EBD3-D75F-DF4D-BCC4-077E7E54E51C}" type="datetime1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fld id="{A7CE68F3-D77F-0749-880D-1CA670DBD605}" type="datetime1">
              <a:rPr lang="en-US" smtClean="0"/>
              <a:t>5/16/25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fld id="{C7C3AF6A-0084-BA42-9698-F540DDCE275D}" type="datetime1">
              <a:rPr lang="en-US" smtClean="0"/>
              <a:t>5/16/25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2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fld id="{FED6AE03-51C9-FD43-810D-90B8CC23259C}" type="datetime1">
              <a:rPr lang="en-US" smtClean="0"/>
              <a:t>5/16/25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4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fld id="{DD9FB4B5-45E7-1648-A752-8FCBA5B25888}" type="datetime1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0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fld id="{66E1D114-A6B7-514E-8E8A-33A410861864}" type="datetime1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3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534180"/>
            <a:ext cx="10691265" cy="693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1504710"/>
            <a:ext cx="10691265" cy="4424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6649" y="6443161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234" y="644316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715383" y="454255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715383" y="6270102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1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spc="3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png"/><Relationship Id="rId3" Type="http://schemas.openxmlformats.org/officeDocument/2006/relationships/image" Target="../media/image4.png"/><Relationship Id="rId7" Type="http://schemas.openxmlformats.org/officeDocument/2006/relationships/image" Target="../media/image30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00.png"/><Relationship Id="rId4" Type="http://schemas.openxmlformats.org/officeDocument/2006/relationships/image" Target="../media/image32.png"/><Relationship Id="rId9" Type="http://schemas.openxmlformats.org/officeDocument/2006/relationships/image" Target="../media/image2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270.png"/><Relationship Id="rId10" Type="http://schemas.openxmlformats.org/officeDocument/2006/relationships/image" Target="../media/image300.png"/><Relationship Id="rId4" Type="http://schemas.openxmlformats.org/officeDocument/2006/relationships/image" Target="../media/image311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13.png"/><Relationship Id="rId10" Type="http://schemas.openxmlformats.org/officeDocument/2006/relationships/image" Target="../media/image44.png"/><Relationship Id="rId4" Type="http://schemas.openxmlformats.org/officeDocument/2006/relationships/image" Target="../media/image12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3.png"/><Relationship Id="rId9" Type="http://schemas.openxmlformats.org/officeDocument/2006/relationships/image" Target="../media/image47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2.png"/><Relationship Id="rId7" Type="http://schemas.openxmlformats.org/officeDocument/2006/relationships/image" Target="../media/image49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17.png"/><Relationship Id="rId10" Type="http://schemas.openxmlformats.org/officeDocument/2006/relationships/image" Target="../media/image52.png"/><Relationship Id="rId4" Type="http://schemas.openxmlformats.org/officeDocument/2006/relationships/image" Target="../media/image13.png"/><Relationship Id="rId9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2.png"/><Relationship Id="rId7" Type="http://schemas.openxmlformats.org/officeDocument/2006/relationships/image" Target="../media/image49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11" Type="http://schemas.openxmlformats.org/officeDocument/2006/relationships/image" Target="../media/image51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59.png"/><Relationship Id="rId5" Type="http://schemas.openxmlformats.org/officeDocument/2006/relationships/image" Target="../media/image55.png"/><Relationship Id="rId10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4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6.png"/><Relationship Id="rId10" Type="http://schemas.openxmlformats.org/officeDocument/2006/relationships/image" Target="../media/image64.png"/><Relationship Id="rId4" Type="http://schemas.openxmlformats.org/officeDocument/2006/relationships/image" Target="../media/image55.png"/><Relationship Id="rId9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60.png"/><Relationship Id="rId7" Type="http://schemas.openxmlformats.org/officeDocument/2006/relationships/image" Target="../media/image6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5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5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10.png"/><Relationship Id="rId7" Type="http://schemas.openxmlformats.org/officeDocument/2006/relationships/image" Target="../media/image7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7.png"/><Relationship Id="rId7" Type="http://schemas.openxmlformats.org/officeDocument/2006/relationships/image" Target="../media/image8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9.png"/><Relationship Id="rId10" Type="http://schemas.openxmlformats.org/officeDocument/2006/relationships/image" Target="../media/image83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91.png"/><Relationship Id="rId3" Type="http://schemas.openxmlformats.org/officeDocument/2006/relationships/image" Target="../media/image75.png"/><Relationship Id="rId7" Type="http://schemas.openxmlformats.org/officeDocument/2006/relationships/image" Target="../media/image86.png"/><Relationship Id="rId12" Type="http://schemas.openxmlformats.org/officeDocument/2006/relationships/image" Target="../media/image9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89.png"/><Relationship Id="rId5" Type="http://schemas.openxmlformats.org/officeDocument/2006/relationships/image" Target="../media/image84.png"/><Relationship Id="rId10" Type="http://schemas.openxmlformats.org/officeDocument/2006/relationships/image" Target="../media/image88.png"/><Relationship Id="rId4" Type="http://schemas.openxmlformats.org/officeDocument/2006/relationships/image" Target="../media/image80.png"/><Relationship Id="rId9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91.png"/><Relationship Id="rId3" Type="http://schemas.openxmlformats.org/officeDocument/2006/relationships/image" Target="../media/image75.png"/><Relationship Id="rId7" Type="http://schemas.openxmlformats.org/officeDocument/2006/relationships/image" Target="../media/image86.png"/><Relationship Id="rId12" Type="http://schemas.openxmlformats.org/officeDocument/2006/relationships/image" Target="../media/image9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89.png"/><Relationship Id="rId5" Type="http://schemas.openxmlformats.org/officeDocument/2006/relationships/image" Target="../media/image84.png"/><Relationship Id="rId10" Type="http://schemas.openxmlformats.org/officeDocument/2006/relationships/image" Target="../media/image88.png"/><Relationship Id="rId4" Type="http://schemas.openxmlformats.org/officeDocument/2006/relationships/image" Target="../media/image80.png"/><Relationship Id="rId9" Type="http://schemas.openxmlformats.org/officeDocument/2006/relationships/image" Target="../media/image8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5.png"/><Relationship Id="rId4" Type="http://schemas.openxmlformats.org/officeDocument/2006/relationships/image" Target="../media/image8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E4928-03FC-8088-81E0-67CC8DB1B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8375" y="4334793"/>
            <a:ext cx="5322013" cy="432907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  <a:cs typeface="Arial" panose="020B0604020202020204" pitchFamily="34" charset="0"/>
              </a:rPr>
              <a:t>William Ruys</a:t>
            </a:r>
          </a:p>
        </p:txBody>
      </p:sp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9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4B02BD1D-F9BC-4334-5E72-67CBE09708A9}"/>
              </a:ext>
            </a:extLst>
          </p:cNvPr>
          <p:cNvSpPr txBox="1">
            <a:spLocks/>
          </p:cNvSpPr>
          <p:nvPr/>
        </p:nvSpPr>
        <p:spPr>
          <a:xfrm>
            <a:off x="8377158" y="4246626"/>
            <a:ext cx="5322013" cy="4329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PDF] Optimization of MIMO Device-to-Device Networks via Matrix Fractional  Programming: A Minorization–Maximization Approach | Semantic Scholar">
            <a:extLst>
              <a:ext uri="{FF2B5EF4-FFF2-40B4-BE49-F238E27FC236}">
                <a16:creationId xmlns:a16="http://schemas.microsoft.com/office/drawing/2014/main" id="{7D11DDC9-9809-EC70-BAB3-F1CA3718D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9"/>
          <a:stretch/>
        </p:blipFill>
        <p:spPr bwMode="auto">
          <a:xfrm>
            <a:off x="-409100" y="1288194"/>
            <a:ext cx="5610433" cy="546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0E740B-3976-BBB8-1C17-D755B7D8C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6710" y="1782905"/>
            <a:ext cx="8997405" cy="923176"/>
          </a:xfrm>
        </p:spPr>
        <p:txBody>
          <a:bodyPr>
            <a:noAutofit/>
          </a:bodyPr>
          <a:lstStyle/>
          <a:p>
            <a:pPr algn="r"/>
            <a:r>
              <a:rPr lang="en-US" sz="4000" dirty="0">
                <a:latin typeface="Bahnschrift" panose="020B0502040204020203" pitchFamily="34" charset="0"/>
              </a:rPr>
              <a:t>Measure Once, Optimize Twice</a:t>
            </a:r>
            <a:br>
              <a:rPr lang="en-US" sz="4000" dirty="0">
                <a:latin typeface="Bahnschrift" panose="020B0502040204020203" pitchFamily="34" charset="0"/>
              </a:rPr>
            </a:br>
            <a:r>
              <a:rPr lang="en-US" sz="1800" dirty="0">
                <a:latin typeface="Bahnschrift" panose="020B0502040204020203" pitchFamily="34" charset="0"/>
              </a:rPr>
              <a:t>Trust Regions &amp; Step-Size Restrictions in Policy Gradient Methods </a:t>
            </a:r>
            <a:br>
              <a:rPr lang="en-US" sz="1800" dirty="0">
                <a:latin typeface="Bahnschrift" panose="020B0502040204020203" pitchFamily="34" charset="0"/>
              </a:rPr>
            </a:br>
            <a:endParaRPr lang="en-US" sz="4000" dirty="0">
              <a:latin typeface="Bahnschrift" panose="020B0502040204020203" pitchFamily="34" charset="0"/>
            </a:endParaRPr>
          </a:p>
        </p:txBody>
      </p:sp>
      <p:pic>
        <p:nvPicPr>
          <p:cNvPr id="1028" name="Picture 4" descr="Line Rider - App on Amazon Appstore">
            <a:extLst>
              <a:ext uri="{FF2B5EF4-FFF2-40B4-BE49-F238E27FC236}">
                <a16:creationId xmlns:a16="http://schemas.microsoft.com/office/drawing/2014/main" id="{8EB29556-CB18-8A14-59EB-8C7B67488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0558" flipH="1">
            <a:off x="2713070" y="2249928"/>
            <a:ext cx="493458" cy="49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C0B4CF1-514E-AA04-FB40-82E26378A2E3}"/>
              </a:ext>
            </a:extLst>
          </p:cNvPr>
          <p:cNvSpPr/>
          <p:nvPr/>
        </p:nvSpPr>
        <p:spPr>
          <a:xfrm>
            <a:off x="3530990" y="3094892"/>
            <a:ext cx="105508" cy="105900"/>
          </a:xfrm>
          <a:prstGeom prst="ellipse">
            <a:avLst/>
          </a:prstGeom>
          <a:solidFill>
            <a:srgbClr val="D5151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DFFAD4-F959-D8C8-E07C-38809D4CAEB3}"/>
              </a:ext>
            </a:extLst>
          </p:cNvPr>
          <p:cNvSpPr/>
          <p:nvPr/>
        </p:nvSpPr>
        <p:spPr>
          <a:xfrm>
            <a:off x="3238499" y="2847536"/>
            <a:ext cx="105508" cy="105900"/>
          </a:xfrm>
          <a:prstGeom prst="ellipse">
            <a:avLst/>
          </a:prstGeom>
          <a:solidFill>
            <a:srgbClr val="56B4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2F112E-DA86-80CF-9BFE-DF40017DDC7F}"/>
              </a:ext>
            </a:extLst>
          </p:cNvPr>
          <p:cNvSpPr/>
          <p:nvPr/>
        </p:nvSpPr>
        <p:spPr>
          <a:xfrm>
            <a:off x="2907045" y="2686583"/>
            <a:ext cx="105508" cy="105900"/>
          </a:xfrm>
          <a:prstGeom prst="ellipse">
            <a:avLst/>
          </a:prstGeom>
          <a:solidFill>
            <a:srgbClr val="56B4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B36805-4188-45C9-C793-B71A07EFF895}"/>
              </a:ext>
            </a:extLst>
          </p:cNvPr>
          <p:cNvSpPr/>
          <p:nvPr/>
        </p:nvSpPr>
        <p:spPr>
          <a:xfrm>
            <a:off x="2500759" y="2640244"/>
            <a:ext cx="105508" cy="105900"/>
          </a:xfrm>
          <a:prstGeom prst="ellipse">
            <a:avLst/>
          </a:prstGeom>
          <a:solidFill>
            <a:srgbClr val="56B4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5E95B8AE-F994-7AB7-8F10-A89822F38813}"/>
              </a:ext>
            </a:extLst>
          </p:cNvPr>
          <p:cNvSpPr/>
          <p:nvPr/>
        </p:nvSpPr>
        <p:spPr>
          <a:xfrm rot="6800401" flipH="1">
            <a:off x="3016363" y="2810842"/>
            <a:ext cx="135505" cy="272375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79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FA371-1BC1-C1DA-A013-23E760751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BD75-983F-1DA1-CC26-E0408C2B9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154"/>
            <a:ext cx="10691265" cy="8893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How to ADJUST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022C628-3BEF-D37F-2AF7-0A99B4B90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6306151"/>
            <a:ext cx="1744229" cy="4454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ABEA1-636A-FC3A-5B47-2C414C74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590DC-3D07-EC27-8693-9A10A5A348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003" y="1347573"/>
                <a:ext cx="12348218" cy="45403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Gradient approximated by minibatches </a:t>
                </a:r>
              </a:p>
              <a:p>
                <a:pPr lvl="1"/>
                <a:r>
                  <a:rPr lang="en-US" dirty="0"/>
                  <a:t>Full gradient </a:t>
                </a:r>
                <a:r>
                  <a:rPr lang="en-US" dirty="0" err="1"/>
                  <a:t>w.r.t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too large/expensive to calculate all at once</a:t>
                </a:r>
              </a:p>
              <a:p>
                <a:r>
                  <a:rPr lang="en-US" dirty="0"/>
                  <a:t>Each (state, action, reward)  sample is used multiple times</a:t>
                </a:r>
              </a:p>
              <a:p>
                <a:pPr lvl="1"/>
                <a:r>
                  <a:rPr lang="en-US" dirty="0"/>
                  <a:t>Dataset size “separate” from optimization steps </a:t>
                </a:r>
              </a:p>
              <a:p>
                <a:r>
                  <a:rPr lang="en-US" dirty="0"/>
                  <a:t>Dataset does not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shifts too much,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some states never resampled</a:t>
                </a:r>
              </a:p>
              <a:p>
                <a:pPr lvl="1"/>
                <a:r>
                  <a:rPr lang="en-US" dirty="0"/>
                  <a:t>RL has stability concerns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E52474-D190-CE79-A968-9D6D29AA8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003" y="1347573"/>
                <a:ext cx="12348218" cy="4540393"/>
              </a:xfrm>
              <a:blipFill>
                <a:blip r:embed="rId3"/>
                <a:stretch>
                  <a:fillRect l="-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AB2A98F1-18C8-BB36-73A8-EDFF663B0BA6}"/>
              </a:ext>
            </a:extLst>
          </p:cNvPr>
          <p:cNvSpPr/>
          <p:nvPr/>
        </p:nvSpPr>
        <p:spPr>
          <a:xfrm>
            <a:off x="7849590" y="1347573"/>
            <a:ext cx="320633" cy="2081427"/>
          </a:xfrm>
          <a:prstGeom prst="rightBrace">
            <a:avLst>
              <a:gd name="adj1" fmla="val 8333"/>
              <a:gd name="adj2" fmla="val 48288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77DCA8-EB85-6EE6-E862-72BAEA3A4B8F}"/>
              </a:ext>
            </a:extLst>
          </p:cNvPr>
          <p:cNvSpPr txBox="1"/>
          <p:nvPr/>
        </p:nvSpPr>
        <p:spPr>
          <a:xfrm>
            <a:off x="8348353" y="1590584"/>
            <a:ext cx="353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Optimize </a:t>
            </a:r>
            <a:r>
              <a:rPr lang="en-US" i="1" dirty="0">
                <a:latin typeface="Bahnschrift" panose="020B0502040204020203" pitchFamily="34" charset="0"/>
              </a:rPr>
              <a:t>current</a:t>
            </a:r>
            <a:r>
              <a:rPr lang="en-US" dirty="0">
                <a:latin typeface="Bahnschrift" panose="020B0502040204020203" pitchFamily="34" charset="0"/>
              </a:rPr>
              <a:t> policy </a:t>
            </a:r>
            <a:r>
              <a:rPr lang="en-US" dirty="0" err="1">
                <a:latin typeface="Bahnschrift" panose="020B0502040204020203" pitchFamily="34" charset="0"/>
              </a:rPr>
              <a:t>w.r.t</a:t>
            </a:r>
            <a:r>
              <a:rPr lang="en-US" dirty="0">
                <a:latin typeface="Bahnschrift" panose="020B0502040204020203" pitchFamily="34" charset="0"/>
              </a:rPr>
              <a:t> samples collected on </a:t>
            </a:r>
            <a:r>
              <a:rPr lang="en-US" i="1" dirty="0">
                <a:latin typeface="Bahnschrift" panose="020B0502040204020203" pitchFamily="34" charset="0"/>
              </a:rPr>
              <a:t>old</a:t>
            </a:r>
            <a:r>
              <a:rPr lang="en-US" dirty="0">
                <a:latin typeface="Bahnschrift" panose="020B0502040204020203" pitchFamily="34" charset="0"/>
              </a:rPr>
              <a:t> policy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6E920-6454-6EEB-A531-39CF3878B67C}"/>
              </a:ext>
            </a:extLst>
          </p:cNvPr>
          <p:cNvSpPr txBox="1"/>
          <p:nvPr/>
        </p:nvSpPr>
        <p:spPr>
          <a:xfrm>
            <a:off x="8348353" y="2479926"/>
            <a:ext cx="353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ahnschrift" panose="020B0502040204020203" pitchFamily="34" charset="0"/>
              </a:rPr>
              <a:t>Requires small policy updates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AE2AB1-73A2-CA63-6328-F267A80263CF}"/>
              </a:ext>
            </a:extLst>
          </p:cNvPr>
          <p:cNvSpPr txBox="1"/>
          <p:nvPr/>
        </p:nvSpPr>
        <p:spPr>
          <a:xfrm>
            <a:off x="1353312" y="5267416"/>
            <a:ext cx="10281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Optimize </a:t>
            </a:r>
            <a:r>
              <a:rPr lang="en-US" i="1" dirty="0">
                <a:latin typeface="Bahnschrift" panose="020B0502040204020203" pitchFamily="34" charset="0"/>
              </a:rPr>
              <a:t>current</a:t>
            </a:r>
            <a:r>
              <a:rPr lang="en-US" dirty="0">
                <a:latin typeface="Bahnschrift" panose="020B0502040204020203" pitchFamily="34" charset="0"/>
              </a:rPr>
              <a:t> policy </a:t>
            </a:r>
            <a:r>
              <a:rPr lang="en-US" dirty="0" err="1">
                <a:latin typeface="Bahnschrift" panose="020B0502040204020203" pitchFamily="34" charset="0"/>
              </a:rPr>
              <a:t>w.r.t</a:t>
            </a:r>
            <a:r>
              <a:rPr lang="en-US" dirty="0">
                <a:latin typeface="Bahnschrift" panose="020B0502040204020203" pitchFamily="34" charset="0"/>
              </a:rPr>
              <a:t> samples collected on </a:t>
            </a:r>
            <a:r>
              <a:rPr lang="en-US" b="1" i="1" dirty="0">
                <a:latin typeface="Bahnschrift" panose="020B0502040204020203" pitchFamily="34" charset="0"/>
              </a:rPr>
              <a:t>external (possibly expert)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dirty="0">
                <a:latin typeface="Bahnschrift" panose="020B0502040204020203" pitchFamily="34" charset="0"/>
              </a:rPr>
              <a:t>policy</a:t>
            </a:r>
          </a:p>
          <a:p>
            <a:r>
              <a:rPr lang="en-US" dirty="0">
                <a:latin typeface="Bahnschrift" panose="020B0502040204020203" pitchFamily="34" charset="0"/>
              </a:rPr>
              <a:t>See: behavioral cloning, offline RL, “An operator view of policy gradient methods” (Ghosh, 2020)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F279071-8FA7-0BD6-D357-0D2230758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60" y="5310229"/>
            <a:ext cx="280352" cy="28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25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32875-C877-198E-F7C6-0DF5BC64C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346E-EA3A-0898-F50D-99BAFDE2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154"/>
            <a:ext cx="10691265" cy="8893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How to ADJUST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78E2195-7969-B689-82CC-A31AA7E13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6306151"/>
            <a:ext cx="1744229" cy="4454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C5F3B-795D-5EEA-72DE-6B3E58C2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E39E02-E0F9-D6A4-E523-163E073403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003" y="1347573"/>
                <a:ext cx="12348218" cy="45403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Gradient approximated by minibatches </a:t>
                </a:r>
              </a:p>
              <a:p>
                <a:pPr lvl="1"/>
                <a:r>
                  <a:rPr lang="en-US" dirty="0"/>
                  <a:t>Full gradient </a:t>
                </a:r>
                <a:r>
                  <a:rPr lang="en-US" dirty="0" err="1"/>
                  <a:t>w.r.t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too large/expensive to calculate all at once</a:t>
                </a:r>
              </a:p>
              <a:p>
                <a:r>
                  <a:rPr lang="en-US" dirty="0"/>
                  <a:t>Each (state, action, reward)  sample is used multiple times</a:t>
                </a:r>
              </a:p>
              <a:p>
                <a:pPr lvl="1"/>
                <a:r>
                  <a:rPr lang="en-US" dirty="0"/>
                  <a:t>Dataset size “separate” from optimization steps </a:t>
                </a:r>
              </a:p>
              <a:p>
                <a:r>
                  <a:rPr lang="en-US" dirty="0"/>
                  <a:t>Dataset does not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shifts too much,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some states never resampled</a:t>
                </a:r>
              </a:p>
              <a:p>
                <a:pPr lvl="1"/>
                <a:r>
                  <a:rPr lang="en-US" dirty="0"/>
                  <a:t>RL has stability concerns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E39E02-E0F9-D6A4-E523-163E07340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003" y="1347573"/>
                <a:ext cx="12348218" cy="4540393"/>
              </a:xfrm>
              <a:blipFill>
                <a:blip r:embed="rId3"/>
                <a:stretch>
                  <a:fillRect l="-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DA183D75-9397-37EE-2BEC-7B48C2FD34E2}"/>
              </a:ext>
            </a:extLst>
          </p:cNvPr>
          <p:cNvSpPr/>
          <p:nvPr/>
        </p:nvSpPr>
        <p:spPr>
          <a:xfrm>
            <a:off x="7849590" y="1347573"/>
            <a:ext cx="320633" cy="2081427"/>
          </a:xfrm>
          <a:prstGeom prst="rightBrace">
            <a:avLst>
              <a:gd name="adj1" fmla="val 8333"/>
              <a:gd name="adj2" fmla="val 48288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62B06-4C28-8203-EB8F-DB005F33F6E9}"/>
              </a:ext>
            </a:extLst>
          </p:cNvPr>
          <p:cNvSpPr txBox="1"/>
          <p:nvPr/>
        </p:nvSpPr>
        <p:spPr>
          <a:xfrm>
            <a:off x="8348353" y="1590584"/>
            <a:ext cx="353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Optimize </a:t>
            </a:r>
            <a:r>
              <a:rPr lang="en-US" i="1" dirty="0">
                <a:latin typeface="Bahnschrift" panose="020B0502040204020203" pitchFamily="34" charset="0"/>
              </a:rPr>
              <a:t>current</a:t>
            </a:r>
            <a:r>
              <a:rPr lang="en-US" dirty="0">
                <a:latin typeface="Bahnschrift" panose="020B0502040204020203" pitchFamily="34" charset="0"/>
              </a:rPr>
              <a:t> policy </a:t>
            </a:r>
            <a:r>
              <a:rPr lang="en-US" dirty="0" err="1">
                <a:latin typeface="Bahnschrift" panose="020B0502040204020203" pitchFamily="34" charset="0"/>
              </a:rPr>
              <a:t>w.r.t</a:t>
            </a:r>
            <a:r>
              <a:rPr lang="en-US" dirty="0">
                <a:latin typeface="Bahnschrift" panose="020B0502040204020203" pitchFamily="34" charset="0"/>
              </a:rPr>
              <a:t> samples collected on </a:t>
            </a:r>
            <a:r>
              <a:rPr lang="en-US" i="1" dirty="0">
                <a:latin typeface="Bahnschrift" panose="020B0502040204020203" pitchFamily="34" charset="0"/>
              </a:rPr>
              <a:t>old</a:t>
            </a:r>
            <a:r>
              <a:rPr lang="en-US" dirty="0">
                <a:latin typeface="Bahnschrift" panose="020B0502040204020203" pitchFamily="34" charset="0"/>
              </a:rPr>
              <a:t> policy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C87BF91-E40B-C82B-8815-64D31FD36009}"/>
              </a:ext>
            </a:extLst>
          </p:cNvPr>
          <p:cNvSpPr/>
          <p:nvPr/>
        </p:nvSpPr>
        <p:spPr>
          <a:xfrm>
            <a:off x="4342411" y="3711891"/>
            <a:ext cx="320633" cy="543118"/>
          </a:xfrm>
          <a:prstGeom prst="rightBrace">
            <a:avLst>
              <a:gd name="adj1" fmla="val 8333"/>
              <a:gd name="adj2" fmla="val 48288"/>
            </a:avLst>
          </a:prstGeom>
          <a:ln w="28575">
            <a:solidFill>
              <a:srgbClr val="E69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FB32A3-2D20-33F1-4102-4C0F374CF193}"/>
              </a:ext>
            </a:extLst>
          </p:cNvPr>
          <p:cNvSpPr txBox="1"/>
          <p:nvPr/>
        </p:nvSpPr>
        <p:spPr>
          <a:xfrm>
            <a:off x="4715790" y="3711890"/>
            <a:ext cx="353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Small policy updates help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A78FC-0778-6F2B-99F0-43402F9A1E4D}"/>
              </a:ext>
            </a:extLst>
          </p:cNvPr>
          <p:cNvSpPr txBox="1"/>
          <p:nvPr/>
        </p:nvSpPr>
        <p:spPr>
          <a:xfrm>
            <a:off x="8348353" y="2479926"/>
            <a:ext cx="353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ahnschrift" panose="020B0502040204020203" pitchFamily="34" charset="0"/>
              </a:rPr>
              <a:t>Requires small policy updates</a:t>
            </a:r>
          </a:p>
        </p:txBody>
      </p:sp>
    </p:spTree>
    <p:extLst>
      <p:ext uri="{BB962C8B-B14F-4D97-AF65-F5344CB8AC3E}">
        <p14:creationId xmlns:p14="http://schemas.microsoft.com/office/powerpoint/2010/main" val="1175139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A270B-BDD3-1006-8EDE-5FC54FBF7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06261A-72FA-6AE2-A251-E5E712CAD0A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00635" y="621154"/>
                <a:ext cx="10691265" cy="889342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Small</a:t>
                </a:r>
                <a:r>
                  <a:rPr lang="en-US" sz="2800" dirty="0"/>
                  <a:t> </a:t>
                </a:r>
                <a:r>
                  <a:rPr lang="en-US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parameter steps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!</m:t>
                    </m:r>
                    <m:r>
                      <a:rPr lang="en-US" sz="2800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 </m:t>
                    </m:r>
                  </m:oMath>
                </a14:m>
                <a:r>
                  <a:rPr lang="en-US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small policy updates.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06261A-72FA-6AE2-A251-E5E712CAD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00635" y="621154"/>
                <a:ext cx="10691265" cy="889342"/>
              </a:xfrm>
              <a:blipFill>
                <a:blip r:embed="rId2"/>
                <a:stretch>
                  <a:fillRect l="-1186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417D5AB-6403-06A2-9E1A-02176A137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6306151"/>
            <a:ext cx="1744229" cy="4454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22B7F-D20F-DCA1-54AB-D548F851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B5CDA4-B823-0F14-D4E8-E7AC46037A30}"/>
                  </a:ext>
                </a:extLst>
              </p:cNvPr>
              <p:cNvSpPr txBox="1"/>
              <p:nvPr/>
            </p:nvSpPr>
            <p:spPr>
              <a:xfrm>
                <a:off x="514346" y="1372904"/>
                <a:ext cx="1049503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Example: </a:t>
                </a:r>
                <a:b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                 Gaussian w/ mean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and std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: 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= 1 for both cases</a:t>
                </a:r>
              </a:p>
              <a:p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					</a:t>
                </a:r>
              </a:p>
              <a:p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B5CDA4-B823-0F14-D4E8-E7AC46037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6" y="1372904"/>
                <a:ext cx="10495030" cy="1200329"/>
              </a:xfrm>
              <a:prstGeom prst="rect">
                <a:avLst/>
              </a:prstGeom>
              <a:blipFill>
                <a:blip r:embed="rId4"/>
                <a:stretch>
                  <a:fillRect l="-484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898F758-2FE0-24E8-CF82-0D3FE5EB0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430" y="2573233"/>
            <a:ext cx="9915267" cy="33354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6C2D66-2F31-27D5-76FF-5D4C23880F58}"/>
              </a:ext>
            </a:extLst>
          </p:cNvPr>
          <p:cNvSpPr txBox="1"/>
          <p:nvPr/>
        </p:nvSpPr>
        <p:spPr>
          <a:xfrm>
            <a:off x="6116143" y="6474553"/>
            <a:ext cx="548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Natural Policy Gradients in Reinforcement Learning Explained  (</a:t>
            </a:r>
            <a:r>
              <a:rPr lang="en-US" sz="1200" dirty="0" err="1"/>
              <a:t>Heeswijk</a:t>
            </a:r>
            <a:r>
              <a:rPr lang="en-US" sz="1200" dirty="0"/>
              <a:t>, 2022)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CCDA4F-2847-8CBB-319D-91DCA0985882}"/>
                  </a:ext>
                </a:extLst>
              </p:cNvPr>
              <p:cNvSpPr txBox="1"/>
              <p:nvPr/>
            </p:nvSpPr>
            <p:spPr>
              <a:xfrm>
                <a:off x="2560321" y="2144114"/>
                <a:ext cx="27083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CCDA4F-2847-8CBB-319D-91DCA0985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21" y="2144114"/>
                <a:ext cx="2708356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0679D1-2C74-925B-CC58-F04843933E12}"/>
                  </a:ext>
                </a:extLst>
              </p:cNvPr>
              <p:cNvSpPr txBox="1"/>
              <p:nvPr/>
            </p:nvSpPr>
            <p:spPr>
              <a:xfrm>
                <a:off x="7667903" y="2144114"/>
                <a:ext cx="27083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0679D1-2C74-925B-CC58-F0484393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903" y="2144114"/>
                <a:ext cx="2708356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A516A0E-A686-2D6C-85FC-E11A71770682}"/>
                  </a:ext>
                </a:extLst>
              </p:cNvPr>
              <p:cNvSpPr txBox="1"/>
              <p:nvPr/>
            </p:nvSpPr>
            <p:spPr>
              <a:xfrm>
                <a:off x="1914145" y="582580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Ratio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)/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large</a:t>
                </a:r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A516A0E-A686-2D6C-85FC-E11A71770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145" y="5825809"/>
                <a:ext cx="6096000" cy="369332"/>
              </a:xfrm>
              <a:prstGeom prst="rect">
                <a:avLst/>
              </a:prstGeom>
              <a:blipFill>
                <a:blip r:embed="rId8"/>
                <a:stretch>
                  <a:fillRect l="-832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3C9D4D-41C1-47EA-FD3A-E61E7AAB68F6}"/>
                  </a:ext>
                </a:extLst>
              </p:cNvPr>
              <p:cNvSpPr txBox="1"/>
              <p:nvPr/>
            </p:nvSpPr>
            <p:spPr>
              <a:xfrm>
                <a:off x="6918961" y="5844047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Ratio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)/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small</a:t>
                </a:r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3C9D4D-41C1-47EA-FD3A-E61E7AAB6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961" y="5844047"/>
                <a:ext cx="6096000" cy="369332"/>
              </a:xfrm>
              <a:prstGeom prst="rect">
                <a:avLst/>
              </a:prstGeom>
              <a:blipFill>
                <a:blip r:embed="rId9"/>
                <a:stretch>
                  <a:fillRect l="-832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589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76B42-0A17-8C53-9F35-5B00477FE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DF53-88B6-D28B-E918-CDDEA68B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154"/>
            <a:ext cx="10691265" cy="8893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What does Sample Reuse mean in RL?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2548478-0C09-CE15-D776-A6E684DF5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6306151"/>
            <a:ext cx="1744229" cy="4454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371A7-69EF-AE78-3551-03426BE2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D3DF49-F0CB-4BBB-2EDC-13D0ED8570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5256" y="1383668"/>
                <a:ext cx="12348218" cy="45403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The usual setting:</a:t>
                </a:r>
              </a:p>
              <a:p>
                <a:r>
                  <a:rPr lang="en-US" dirty="0"/>
                  <a:t>Samples collected by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, optimize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r>
                  <a:rPr lang="en-US" dirty="0"/>
                  <a:t>Optimize: </a:t>
                </a:r>
              </a:p>
              <a:p>
                <a:r>
                  <a:rPr lang="en-US" dirty="0"/>
                  <a:t>Gradient expectation </a:t>
                </a:r>
                <a:r>
                  <a:rPr lang="en-US" dirty="0" err="1"/>
                  <a:t>w.r.t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r>
                  <a:rPr lang="en-US" dirty="0"/>
                  <a:t>Once we step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),  no longer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D3DF49-F0CB-4BBB-2EDC-13D0ED857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256" y="1383668"/>
                <a:ext cx="12348218" cy="4540393"/>
              </a:xfrm>
              <a:blipFill>
                <a:blip r:embed="rId4"/>
                <a:stretch>
                  <a:fillRect l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9B7D627-FB6E-E9A6-FDBA-634DE175E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9969" y="2887633"/>
            <a:ext cx="4833289" cy="4862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15288B-E447-F0AD-4BBB-2118771ABB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5406" y="2378908"/>
            <a:ext cx="2501900" cy="4572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CBD6585-F0B1-4DE0-4AC1-DBDBB4B25D4C}"/>
              </a:ext>
            </a:extLst>
          </p:cNvPr>
          <p:cNvSpPr/>
          <p:nvPr/>
        </p:nvSpPr>
        <p:spPr>
          <a:xfrm>
            <a:off x="9649327" y="1126256"/>
            <a:ext cx="2037952" cy="28201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C1B114-78D9-958B-66B7-D7870DD93DE0}"/>
              </a:ext>
            </a:extLst>
          </p:cNvPr>
          <p:cNvSpPr/>
          <p:nvPr/>
        </p:nvSpPr>
        <p:spPr>
          <a:xfrm>
            <a:off x="9945637" y="1328817"/>
            <a:ext cx="1370149" cy="21001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017119-7685-D361-9438-D3376F6803FA}"/>
              </a:ext>
            </a:extLst>
          </p:cNvPr>
          <p:cNvSpPr/>
          <p:nvPr/>
        </p:nvSpPr>
        <p:spPr>
          <a:xfrm>
            <a:off x="10219724" y="1563755"/>
            <a:ext cx="759912" cy="87403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45B64C-F67D-340C-4DD4-D8D1D613DC89}"/>
              </a:ext>
            </a:extLst>
          </p:cNvPr>
          <p:cNvSpPr/>
          <p:nvPr/>
        </p:nvSpPr>
        <p:spPr>
          <a:xfrm>
            <a:off x="9794185" y="2491048"/>
            <a:ext cx="151452" cy="130504"/>
          </a:xfrm>
          <a:prstGeom prst="ellipse">
            <a:avLst/>
          </a:prstGeom>
          <a:solidFill>
            <a:srgbClr val="D5151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9C92233B-59B5-638B-0E33-63D42A42A150}"/>
              </a:ext>
            </a:extLst>
          </p:cNvPr>
          <p:cNvSpPr/>
          <p:nvPr/>
        </p:nvSpPr>
        <p:spPr>
          <a:xfrm rot="17171171">
            <a:off x="10146988" y="2421299"/>
            <a:ext cx="201142" cy="5418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BD589D-2C3C-FECE-5D88-9CB1E2EDC991}"/>
                  </a:ext>
                </a:extLst>
              </p:cNvPr>
              <p:cNvSpPr txBox="1"/>
              <p:nvPr/>
            </p:nvSpPr>
            <p:spPr>
              <a:xfrm>
                <a:off x="9477495" y="2614018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BD589D-2C3C-FECE-5D88-9CB1E2EDC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495" y="2614018"/>
                <a:ext cx="714053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C0ABAD8-9623-FDB1-734C-2CEFC837B5B9}"/>
                  </a:ext>
                </a:extLst>
              </p:cNvPr>
              <p:cNvSpPr txBox="1"/>
              <p:nvPr/>
            </p:nvSpPr>
            <p:spPr>
              <a:xfrm>
                <a:off x="10010605" y="2763423"/>
                <a:ext cx="5711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C0ABAD8-9623-FDB1-734C-2CEFC837B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605" y="2763423"/>
                <a:ext cx="571109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57F77E-C2F8-134E-0432-4E79BFDDDDD7}"/>
                  </a:ext>
                </a:extLst>
              </p:cNvPr>
              <p:cNvSpPr txBox="1"/>
              <p:nvPr/>
            </p:nvSpPr>
            <p:spPr>
              <a:xfrm>
                <a:off x="10421001" y="2770924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57F77E-C2F8-134E-0432-4E79BFDDD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001" y="2770924"/>
                <a:ext cx="714053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55FA5EA0-7E69-525F-C403-674E93417C18}"/>
              </a:ext>
            </a:extLst>
          </p:cNvPr>
          <p:cNvSpPr/>
          <p:nvPr/>
        </p:nvSpPr>
        <p:spPr>
          <a:xfrm>
            <a:off x="10525209" y="2755991"/>
            <a:ext cx="127609" cy="130504"/>
          </a:xfrm>
          <a:prstGeom prst="ellipse">
            <a:avLst/>
          </a:prstGeom>
          <a:solidFill>
            <a:srgbClr val="56B4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690D8-BDA3-A9F2-37D1-E7C86F2CC0C6}"/>
              </a:ext>
            </a:extLst>
          </p:cNvPr>
          <p:cNvSpPr txBox="1"/>
          <p:nvPr/>
        </p:nvSpPr>
        <p:spPr>
          <a:xfrm>
            <a:off x="8688737" y="2244469"/>
            <a:ext cx="95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Measure &amp; step here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F627D-9227-4CE1-97F8-3C2AAAE6095E}"/>
              </a:ext>
            </a:extLst>
          </p:cNvPr>
          <p:cNvSpPr/>
          <p:nvPr/>
        </p:nvSpPr>
        <p:spPr>
          <a:xfrm>
            <a:off x="10528251" y="1845852"/>
            <a:ext cx="151452" cy="13050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5BD0CC-0631-A544-3CD8-2456E5585612}"/>
                  </a:ext>
                </a:extLst>
              </p:cNvPr>
              <p:cNvSpPr txBox="1"/>
              <p:nvPr/>
            </p:nvSpPr>
            <p:spPr>
              <a:xfrm>
                <a:off x="10306457" y="1893950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5BD0CC-0631-A544-3CD8-2456E5585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6457" y="1893950"/>
                <a:ext cx="714053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259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1BE47-641F-1CCE-BAE6-ECCF6C754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BB31-AB19-3B70-0D8A-F171C7979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154"/>
            <a:ext cx="10691265" cy="8893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What does Sample Reuse mean in RL?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B2727B1-A745-63D9-0497-C02F171CB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6306151"/>
            <a:ext cx="1744229" cy="4454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5C8A9-E034-613A-A6C7-42A705DB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E7C5AA-D1B6-DC45-D86A-1245532A02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5256" y="1383668"/>
                <a:ext cx="12348218" cy="45403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Old samples collected by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, but we want to keep optimizing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Optimize: </a:t>
                </a:r>
              </a:p>
              <a:p>
                <a:pPr marL="0" indent="0">
                  <a:buNone/>
                </a:pPr>
                <a:r>
                  <a:rPr lang="en-US" dirty="0"/>
                  <a:t>Gradient: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Requires a change of variable between probability densities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E7C5AA-D1B6-DC45-D86A-1245532A0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256" y="1383668"/>
                <a:ext cx="12348218" cy="4540393"/>
              </a:xfrm>
              <a:blipFill>
                <a:blip r:embed="rId4"/>
                <a:stretch>
                  <a:fillRect l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6030DB35-FAA1-B05D-7D49-17B6B8EADBAB}"/>
              </a:ext>
            </a:extLst>
          </p:cNvPr>
          <p:cNvSpPr/>
          <p:nvPr/>
        </p:nvSpPr>
        <p:spPr>
          <a:xfrm>
            <a:off x="9649327" y="1126256"/>
            <a:ext cx="2037952" cy="28201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AF558E-85E1-7BC3-DD22-812D062CAC09}"/>
              </a:ext>
            </a:extLst>
          </p:cNvPr>
          <p:cNvSpPr/>
          <p:nvPr/>
        </p:nvSpPr>
        <p:spPr>
          <a:xfrm>
            <a:off x="9945637" y="1328817"/>
            <a:ext cx="1370149" cy="21001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40865C-E0C5-C54A-2CA6-1E1290343DBA}"/>
              </a:ext>
            </a:extLst>
          </p:cNvPr>
          <p:cNvSpPr/>
          <p:nvPr/>
        </p:nvSpPr>
        <p:spPr>
          <a:xfrm>
            <a:off x="10219724" y="1563755"/>
            <a:ext cx="759912" cy="87403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EC2D34-FAAB-9641-3E3C-ECF9AA83B976}"/>
              </a:ext>
            </a:extLst>
          </p:cNvPr>
          <p:cNvSpPr/>
          <p:nvPr/>
        </p:nvSpPr>
        <p:spPr>
          <a:xfrm>
            <a:off x="9794185" y="2491048"/>
            <a:ext cx="151452" cy="130504"/>
          </a:xfrm>
          <a:prstGeom prst="ellipse">
            <a:avLst/>
          </a:prstGeom>
          <a:solidFill>
            <a:srgbClr val="D5151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544F96C5-B1FC-8A67-2B25-4049D3BED239}"/>
              </a:ext>
            </a:extLst>
          </p:cNvPr>
          <p:cNvSpPr/>
          <p:nvPr/>
        </p:nvSpPr>
        <p:spPr>
          <a:xfrm rot="11127761">
            <a:off x="10306220" y="2349269"/>
            <a:ext cx="166391" cy="4964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B527FD-F929-0BB9-48E1-C6AD3F17993D}"/>
                  </a:ext>
                </a:extLst>
              </p:cNvPr>
              <p:cNvSpPr txBox="1"/>
              <p:nvPr/>
            </p:nvSpPr>
            <p:spPr>
              <a:xfrm>
                <a:off x="9521719" y="2572721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B527FD-F929-0BB9-48E1-C6AD3F179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719" y="2572721"/>
                <a:ext cx="71405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83C46D-2C0A-C57F-E8A9-7A45AD58CB51}"/>
                  </a:ext>
                </a:extLst>
              </p:cNvPr>
              <p:cNvSpPr txBox="1"/>
              <p:nvPr/>
            </p:nvSpPr>
            <p:spPr>
              <a:xfrm>
                <a:off x="10375222" y="2449930"/>
                <a:ext cx="5711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83C46D-2C0A-C57F-E8A9-7A45AD58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222" y="2449930"/>
                <a:ext cx="571109" cy="646331"/>
              </a:xfrm>
              <a:prstGeom prst="rect">
                <a:avLst/>
              </a:prstGeom>
              <a:blipFill>
                <a:blip r:embed="rId6"/>
                <a:stretch>
                  <a:fillRect r="-5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933A99-A2F7-829A-417C-2B19BE4E0A57}"/>
                  </a:ext>
                </a:extLst>
              </p:cNvPr>
              <p:cNvSpPr txBox="1"/>
              <p:nvPr/>
            </p:nvSpPr>
            <p:spPr>
              <a:xfrm>
                <a:off x="10311276" y="2796264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933A99-A2F7-829A-417C-2B19BE4E0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276" y="2796264"/>
                <a:ext cx="714053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EB4BD65-934A-B744-3374-55CEDD2F733A}"/>
              </a:ext>
            </a:extLst>
          </p:cNvPr>
          <p:cNvSpPr/>
          <p:nvPr/>
        </p:nvSpPr>
        <p:spPr>
          <a:xfrm>
            <a:off x="10309177" y="2880233"/>
            <a:ext cx="127609" cy="130504"/>
          </a:xfrm>
          <a:prstGeom prst="ellipse">
            <a:avLst/>
          </a:prstGeom>
          <a:solidFill>
            <a:srgbClr val="56B4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9F9846-D4A8-E60E-D95A-4B58E40BC3CB}"/>
              </a:ext>
            </a:extLst>
          </p:cNvPr>
          <p:cNvSpPr txBox="1"/>
          <p:nvPr/>
        </p:nvSpPr>
        <p:spPr>
          <a:xfrm>
            <a:off x="9945637" y="3376526"/>
            <a:ext cx="1552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Step from here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FF3F50-ABE2-0E47-ACF0-3BC9FF0B98D2}"/>
              </a:ext>
            </a:extLst>
          </p:cNvPr>
          <p:cNvCxnSpPr>
            <a:cxnSpLocks/>
          </p:cNvCxnSpPr>
          <p:nvPr/>
        </p:nvCxnSpPr>
        <p:spPr>
          <a:xfrm flipH="1" flipV="1">
            <a:off x="9929330" y="2640350"/>
            <a:ext cx="327335" cy="21401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10AA115-8C5C-CC01-AB27-D91206BBAC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6134" y="1893260"/>
            <a:ext cx="4102100" cy="4445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632DE9F-E80F-7F9E-2504-8292C05EDC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6134" y="2368820"/>
            <a:ext cx="7226300" cy="44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06922E-F097-9385-3CC8-59740BC6A8D0}"/>
              </a:ext>
            </a:extLst>
          </p:cNvPr>
          <p:cNvSpPr txBox="1"/>
          <p:nvPr/>
        </p:nvSpPr>
        <p:spPr>
          <a:xfrm>
            <a:off x="8641223" y="2947278"/>
            <a:ext cx="1552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Measure here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176D52-0B1F-FAC4-5E99-B2FE8B1CEF7E}"/>
              </a:ext>
            </a:extLst>
          </p:cNvPr>
          <p:cNvSpPr/>
          <p:nvPr/>
        </p:nvSpPr>
        <p:spPr>
          <a:xfrm>
            <a:off x="10528251" y="1845852"/>
            <a:ext cx="151452" cy="13050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4D2578-E72A-AFD3-8E4C-BED11842E73A}"/>
                  </a:ext>
                </a:extLst>
              </p:cNvPr>
              <p:cNvSpPr txBox="1"/>
              <p:nvPr/>
            </p:nvSpPr>
            <p:spPr>
              <a:xfrm>
                <a:off x="10306457" y="1893950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4D2578-E72A-AFD3-8E4C-BED11842E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6457" y="1893950"/>
                <a:ext cx="714053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34AF17-DD80-0AF0-857E-CAA7E023DA98}"/>
              </a:ext>
            </a:extLst>
          </p:cNvPr>
          <p:cNvCxnSpPr>
            <a:endCxn id="28" idx="3"/>
          </p:cNvCxnSpPr>
          <p:nvPr/>
        </p:nvCxnSpPr>
        <p:spPr>
          <a:xfrm flipH="1">
            <a:off x="5798234" y="2098824"/>
            <a:ext cx="694620" cy="166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DF138E-E3BA-7B74-8636-34B542FC8980}"/>
              </a:ext>
            </a:extLst>
          </p:cNvPr>
          <p:cNvSpPr txBox="1"/>
          <p:nvPr/>
        </p:nvSpPr>
        <p:spPr>
          <a:xfrm>
            <a:off x="6441422" y="1918023"/>
            <a:ext cx="1896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Want to find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D0A9E3-66B0-E0EF-A4E9-8E30B624BE2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389575" y="2195022"/>
            <a:ext cx="1186461" cy="242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429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06E6C-07BA-57AF-2280-67FE16F79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7851-57CA-E60E-0EF5-25EA39D3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154"/>
            <a:ext cx="10691265" cy="8893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Last Trajectory-Step – Change of Variable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6C14151-F407-A920-C7A7-C6061432A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6306151"/>
            <a:ext cx="1744229" cy="4454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C4842-AC5F-7FF4-EAFB-E2256843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056D12-E7DB-D458-2E8C-F34BD8FA0D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5256" y="1383668"/>
                <a:ext cx="12348218" cy="46080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1-step return following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but sampled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056D12-E7DB-D458-2E8C-F34BD8FA0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256" y="1383668"/>
                <a:ext cx="12348218" cy="4608058"/>
              </a:xfrm>
              <a:blipFill>
                <a:blip r:embed="rId4"/>
                <a:stretch>
                  <a:fillRect l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621BFEBF-6658-2F78-2E13-C45FF3C1FD7E}"/>
              </a:ext>
            </a:extLst>
          </p:cNvPr>
          <p:cNvSpPr/>
          <p:nvPr/>
        </p:nvSpPr>
        <p:spPr>
          <a:xfrm>
            <a:off x="1547102" y="2409147"/>
            <a:ext cx="270456" cy="27045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A7C6EB-395F-9A05-9691-F43917A25B08}"/>
              </a:ext>
            </a:extLst>
          </p:cNvPr>
          <p:cNvSpPr/>
          <p:nvPr/>
        </p:nvSpPr>
        <p:spPr>
          <a:xfrm>
            <a:off x="2201749" y="1936489"/>
            <a:ext cx="288562" cy="2885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31292E-D212-2A71-6379-CE8BCE6207E2}"/>
              </a:ext>
            </a:extLst>
          </p:cNvPr>
          <p:cNvSpPr/>
          <p:nvPr/>
        </p:nvSpPr>
        <p:spPr>
          <a:xfrm>
            <a:off x="2201749" y="2856100"/>
            <a:ext cx="288562" cy="2885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6898A2-D4E8-836C-4A46-1E4FD23601C5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1777951" y="2182792"/>
            <a:ext cx="466057" cy="265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135430-1398-D624-6E98-31BE54B9E608}"/>
              </a:ext>
            </a:extLst>
          </p:cNvPr>
          <p:cNvCxnSpPr>
            <a:cxnSpLocks/>
            <a:stCxn id="8" idx="5"/>
            <a:endCxn id="19" idx="1"/>
          </p:cNvCxnSpPr>
          <p:nvPr/>
        </p:nvCxnSpPr>
        <p:spPr>
          <a:xfrm>
            <a:off x="1777951" y="2639996"/>
            <a:ext cx="466057" cy="258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DB7A752-1D53-4CB2-01CF-DF1072D62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844834">
            <a:off x="1486414" y="1968468"/>
            <a:ext cx="676302" cy="3062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722BE2D-9148-2CCC-E8E1-1697913908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2994" y="2720559"/>
            <a:ext cx="266700" cy="3556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55D2FEB-CD5D-0900-3857-28F9341E97AF}"/>
              </a:ext>
            </a:extLst>
          </p:cNvPr>
          <p:cNvSpPr txBox="1"/>
          <p:nvPr/>
        </p:nvSpPr>
        <p:spPr>
          <a:xfrm>
            <a:off x="2663398" y="1930861"/>
            <a:ext cx="11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r(a, s)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E132292-CA7C-B377-6D10-D8958E55D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0873" y="2099584"/>
            <a:ext cx="7442200" cy="762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7397B58-DAE9-EB70-5777-0065E4C7606B}"/>
              </a:ext>
            </a:extLst>
          </p:cNvPr>
          <p:cNvSpPr txBox="1"/>
          <p:nvPr/>
        </p:nvSpPr>
        <p:spPr>
          <a:xfrm>
            <a:off x="9613232" y="374182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80575-FDEA-8265-7E73-9701614DFC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746" y="3937005"/>
            <a:ext cx="12073564" cy="979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549B2F-17FA-405C-9EF0-33587255C398}"/>
              </a:ext>
            </a:extLst>
          </p:cNvPr>
          <p:cNvSpPr txBox="1"/>
          <p:nvPr/>
        </p:nvSpPr>
        <p:spPr>
          <a:xfrm>
            <a:off x="4360873" y="1711438"/>
            <a:ext cx="6376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Given two densities p and q: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8E3D13-4251-5A0C-E7A1-C47E6AD2EC08}"/>
              </a:ext>
            </a:extLst>
          </p:cNvPr>
          <p:cNvSpPr txBox="1"/>
          <p:nvPr/>
        </p:nvSpPr>
        <p:spPr>
          <a:xfrm rot="5400000">
            <a:off x="2317573" y="2309828"/>
            <a:ext cx="24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04574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0FB10-ECA2-1C05-FA0A-A8B1096F4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B899-B8F4-5C8E-172A-59D05E42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154"/>
            <a:ext cx="10691265" cy="8893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Last Trajectory-Step – Variance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960B39D-87E5-6A44-182E-D3BF7B43D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6306151"/>
            <a:ext cx="1744229" cy="4454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C0048-1715-D26E-51C0-65875F7F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12953-5D43-8911-D251-0EF232AAA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56" y="1383668"/>
            <a:ext cx="12348218" cy="4608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Same population mean, but </a:t>
            </a:r>
            <a:r>
              <a:rPr lang="en-US" i="1" dirty="0"/>
              <a:t>different estimators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9DBDDE-D69C-4134-C508-8C2A883A5556}"/>
              </a:ext>
            </a:extLst>
          </p:cNvPr>
          <p:cNvSpPr/>
          <p:nvPr/>
        </p:nvSpPr>
        <p:spPr>
          <a:xfrm>
            <a:off x="9542559" y="2936552"/>
            <a:ext cx="270456" cy="27045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47CE01-1D5A-1AB7-32EF-DB77E1535405}"/>
              </a:ext>
            </a:extLst>
          </p:cNvPr>
          <p:cNvSpPr/>
          <p:nvPr/>
        </p:nvSpPr>
        <p:spPr>
          <a:xfrm>
            <a:off x="10197206" y="2463894"/>
            <a:ext cx="288562" cy="2885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9BEC44-CA09-B010-117D-0E643C30841C}"/>
              </a:ext>
            </a:extLst>
          </p:cNvPr>
          <p:cNvSpPr/>
          <p:nvPr/>
        </p:nvSpPr>
        <p:spPr>
          <a:xfrm>
            <a:off x="10197206" y="3383505"/>
            <a:ext cx="288562" cy="2885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B256FE-6848-80AE-BDE5-BFC798BB1234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9773408" y="2710197"/>
            <a:ext cx="466057" cy="265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59F1A2-C741-B7C3-88A6-3B8EE36F63BD}"/>
              </a:ext>
            </a:extLst>
          </p:cNvPr>
          <p:cNvCxnSpPr>
            <a:cxnSpLocks/>
            <a:stCxn id="8" idx="5"/>
            <a:endCxn id="19" idx="1"/>
          </p:cNvCxnSpPr>
          <p:nvPr/>
        </p:nvCxnSpPr>
        <p:spPr>
          <a:xfrm>
            <a:off x="9773408" y="3167401"/>
            <a:ext cx="466057" cy="258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3A95DB17-2AB0-E920-E779-4A5393FAC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844834">
            <a:off x="9481871" y="2495873"/>
            <a:ext cx="676302" cy="3062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5ACC18E-04EB-43A2-9E12-383F63A76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451" y="3247964"/>
            <a:ext cx="266700" cy="3556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82EE3D6-C4B1-0D98-98E8-7C46B4DDDC28}"/>
              </a:ext>
            </a:extLst>
          </p:cNvPr>
          <p:cNvSpPr txBox="1"/>
          <p:nvPr/>
        </p:nvSpPr>
        <p:spPr>
          <a:xfrm>
            <a:off x="10230949" y="2098963"/>
            <a:ext cx="11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r(a, s)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8A1D83-1D45-B56B-BE91-463751E11040}"/>
              </a:ext>
            </a:extLst>
          </p:cNvPr>
          <p:cNvSpPr txBox="1"/>
          <p:nvPr/>
        </p:nvSpPr>
        <p:spPr>
          <a:xfrm>
            <a:off x="9613232" y="374182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		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D6CAAC-BC22-5BAC-D35A-143E3CC61D1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"/>
          </a:blip>
          <a:stretch>
            <a:fillRect/>
          </a:stretch>
        </p:blipFill>
        <p:spPr>
          <a:xfrm>
            <a:off x="2303400" y="5439433"/>
            <a:ext cx="7772400" cy="5136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06D53D-D815-D603-BC04-497F3BFAB860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000"/>
          </a:blip>
          <a:stretch>
            <a:fillRect/>
          </a:stretch>
        </p:blipFill>
        <p:spPr>
          <a:xfrm>
            <a:off x="9613232" y="4298288"/>
            <a:ext cx="1860753" cy="6524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D2319A-32C2-0C83-4EE4-536AFCBC03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5650" y="1966618"/>
            <a:ext cx="6980580" cy="9769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60A953-0E3E-64A4-78BC-5881CA06F22C}"/>
              </a:ext>
            </a:extLst>
          </p:cNvPr>
          <p:cNvSpPr txBox="1"/>
          <p:nvPr/>
        </p:nvSpPr>
        <p:spPr>
          <a:xfrm>
            <a:off x="234980" y="3487401"/>
            <a:ext cx="200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Sample Mean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51B1CD-1828-394F-F703-2B26B936B653}"/>
              </a:ext>
            </a:extLst>
          </p:cNvPr>
          <p:cNvSpPr txBox="1"/>
          <p:nvPr/>
        </p:nvSpPr>
        <p:spPr>
          <a:xfrm>
            <a:off x="700635" y="2287354"/>
            <a:ext cx="200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True Mean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96D1EE-7FEC-99A2-389C-ABC68C4D96AE}"/>
              </a:ext>
            </a:extLst>
          </p:cNvPr>
          <p:cNvSpPr txBox="1"/>
          <p:nvPr/>
        </p:nvSpPr>
        <p:spPr>
          <a:xfrm>
            <a:off x="225057" y="5047317"/>
            <a:ext cx="287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Variance of Sample Mean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2EC773-50E4-FE4E-C65A-0598A75B33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4967" y="4706945"/>
            <a:ext cx="7905592" cy="1063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EC74D3-05AC-E410-479B-885992943F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15650" y="3107625"/>
            <a:ext cx="7050746" cy="9769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75AE5A-218F-6640-F3F0-93F52E3BCC52}"/>
                  </a:ext>
                </a:extLst>
              </p:cNvPr>
              <p:cNvSpPr txBox="1"/>
              <p:nvPr/>
            </p:nvSpPr>
            <p:spPr>
              <a:xfrm>
                <a:off x="2706462" y="4140696"/>
                <a:ext cx="21928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Bahnschrift" panose="020B0502040204020203" pitchFamily="34" charset="0"/>
                  </a:rPr>
                  <a:t>Sample batch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sz="1400" dirty="0">
                  <a:latin typeface="Bahnschrift" panose="020B0502040204020203" pitchFamily="34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75AE5A-218F-6640-F3F0-93F52E3BC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462" y="4140696"/>
                <a:ext cx="2192892" cy="307777"/>
              </a:xfrm>
              <a:prstGeom prst="rect">
                <a:avLst/>
              </a:prstGeom>
              <a:blipFill>
                <a:blip r:embed="rId11"/>
                <a:stretch>
                  <a:fillRect l="-1156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87CC90F-D89E-D2A2-0201-3B0667529EEF}"/>
                  </a:ext>
                </a:extLst>
              </p:cNvPr>
              <p:cNvSpPr txBox="1"/>
              <p:nvPr/>
            </p:nvSpPr>
            <p:spPr>
              <a:xfrm>
                <a:off x="5736608" y="4154831"/>
                <a:ext cx="21928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Bahnschrift" panose="020B0502040204020203" pitchFamily="34" charset="0"/>
                  </a:rPr>
                  <a:t>Sample batch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endParaRPr lang="en-US" sz="1400" dirty="0">
                  <a:latin typeface="Bahnschrift" panose="020B0502040204020203" pitchFamily="34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87CC90F-D89E-D2A2-0201-3B0667529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608" y="4154831"/>
                <a:ext cx="2192892" cy="307777"/>
              </a:xfrm>
              <a:prstGeom prst="rect">
                <a:avLst/>
              </a:prstGeom>
              <a:blipFill>
                <a:blip r:embed="rId12"/>
                <a:stretch>
                  <a:fillRect l="-575" t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A593476A-25EE-C1CC-0D14-ED20F6B46E75}"/>
              </a:ext>
            </a:extLst>
          </p:cNvPr>
          <p:cNvSpPr txBox="1"/>
          <p:nvPr/>
        </p:nvSpPr>
        <p:spPr>
          <a:xfrm rot="5400000">
            <a:off x="10279950" y="2830887"/>
            <a:ext cx="24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80731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AC9E0-6B35-58C0-0B1E-5ED3A3A2B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7E9A-C131-D18D-CB77-1964BC42A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154"/>
            <a:ext cx="10691265" cy="8893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Last Trajectory-Step – Variance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D6732C2-1A8D-619D-29C2-B083D05D9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6306151"/>
            <a:ext cx="1744229" cy="4454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0C518-D96A-AABE-3F1A-90255CBC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BC33-321B-600A-E111-01B89B850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56" y="1383668"/>
            <a:ext cx="12348218" cy="4608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other applications, change of measure used in variance reduction (</a:t>
            </a:r>
            <a:r>
              <a:rPr lang="en-US" i="1" dirty="0"/>
              <a:t>importance sampling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/>
              <a:t>When numerator is small, smaller variance than original mean estimator</a:t>
            </a:r>
          </a:p>
          <a:p>
            <a:pPr>
              <a:buFontTx/>
              <a:buChar char="-"/>
            </a:pPr>
            <a:r>
              <a:rPr lang="en-US" dirty="0"/>
              <a:t>But variance explodes  when                       or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20647D-9091-6263-F748-DA58DB3516B1}"/>
              </a:ext>
            </a:extLst>
          </p:cNvPr>
          <p:cNvSpPr txBox="1"/>
          <p:nvPr/>
        </p:nvSpPr>
        <p:spPr>
          <a:xfrm>
            <a:off x="9613232" y="374182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			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AEF8134-D9D4-099F-41A5-9F46B69E9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392" y="2966864"/>
            <a:ext cx="5854700" cy="78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B4D1BF-4F9D-75EF-2A56-7A0E71B57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392" y="2404774"/>
            <a:ext cx="1318439" cy="411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A88758-CC59-7BF0-D832-57DC1A3B8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186" y="2456362"/>
            <a:ext cx="4737100" cy="368300"/>
          </a:xfrm>
          <a:prstGeom prst="rect">
            <a:avLst/>
          </a:prstGeom>
        </p:spPr>
      </p:pic>
      <p:pic>
        <p:nvPicPr>
          <p:cNvPr id="1026" name="Picture 2" descr="Examples of Normal distribution shifted mean by change of variables |  Download Scientific Diagram">
            <a:extLst>
              <a:ext uri="{FF2B5EF4-FFF2-40B4-BE49-F238E27FC236}">
                <a16:creationId xmlns:a16="http://schemas.microsoft.com/office/drawing/2014/main" id="{F36C20B0-D634-D95C-0967-A33C3B1E4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251" y="3895335"/>
            <a:ext cx="2984141" cy="227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D39206E-6150-CD0C-2DF4-84E0B680116D}"/>
                  </a:ext>
                </a:extLst>
              </p:cNvPr>
              <p:cNvSpPr txBox="1"/>
              <p:nvPr/>
            </p:nvSpPr>
            <p:spPr>
              <a:xfrm>
                <a:off x="2174908" y="3501634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D39206E-6150-CD0C-2DF4-84E0B680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908" y="3501634"/>
                <a:ext cx="71405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24DDD2-22B1-696C-59E7-78F3E513711D}"/>
                  </a:ext>
                </a:extLst>
              </p:cNvPr>
              <p:cNvSpPr txBox="1"/>
              <p:nvPr/>
            </p:nvSpPr>
            <p:spPr>
              <a:xfrm>
                <a:off x="2779324" y="3518670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24DDD2-22B1-696C-59E7-78F3E5137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324" y="3518670"/>
                <a:ext cx="714053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eft Arrow 27">
            <a:extLst>
              <a:ext uri="{FF2B5EF4-FFF2-40B4-BE49-F238E27FC236}">
                <a16:creationId xmlns:a16="http://schemas.microsoft.com/office/drawing/2014/main" id="{8AB9991F-221C-C25D-88F6-53DEDCE14016}"/>
              </a:ext>
            </a:extLst>
          </p:cNvPr>
          <p:cNvSpPr/>
          <p:nvPr/>
        </p:nvSpPr>
        <p:spPr>
          <a:xfrm>
            <a:off x="2472814" y="3429057"/>
            <a:ext cx="701908" cy="15810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897D9F-9476-182F-23D3-FD841413D5F8}"/>
              </a:ext>
            </a:extLst>
          </p:cNvPr>
          <p:cNvCxnSpPr/>
          <p:nvPr/>
        </p:nvCxnSpPr>
        <p:spPr>
          <a:xfrm>
            <a:off x="2030681" y="4111153"/>
            <a:ext cx="0" cy="22299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140706E-8B6E-2A05-951F-BE0896A64D66}"/>
              </a:ext>
            </a:extLst>
          </p:cNvPr>
          <p:cNvSpPr txBox="1">
            <a:spLocks/>
          </p:cNvSpPr>
          <p:nvPr/>
        </p:nvSpPr>
        <p:spPr>
          <a:xfrm>
            <a:off x="4368509" y="4002122"/>
            <a:ext cx="12348218" cy="4608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 our case, not to reduce variance but because we need to.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policy that shifts too far can lead to terrible approximations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4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D1802-3669-F2DE-945C-FEFB304CA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AC85-5D2E-AB23-01FF-EBE395AAE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154"/>
            <a:ext cx="10691265" cy="8893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Estimating From Old Trajectories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E0E07-0261-664F-78F6-5D424F914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08" y="1783261"/>
            <a:ext cx="10691265" cy="4557794"/>
          </a:xfrm>
        </p:spPr>
        <p:txBody>
          <a:bodyPr>
            <a:normAutofit/>
          </a:bodyPr>
          <a:lstStyle/>
          <a:p>
            <a:r>
              <a:rPr lang="en-US" b="1" dirty="0"/>
              <a:t>So far, only 1-step</a:t>
            </a:r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3C92F87-C6B5-BB02-4E08-96E4A6EAB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6306151"/>
            <a:ext cx="1744229" cy="4454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891EA-19B8-7989-FF0F-8FFBFD77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18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0FEB74-13AB-3A93-11CB-EB81C220BE9A}"/>
              </a:ext>
            </a:extLst>
          </p:cNvPr>
          <p:cNvSpPr/>
          <p:nvPr/>
        </p:nvSpPr>
        <p:spPr>
          <a:xfrm>
            <a:off x="4046061" y="1852104"/>
            <a:ext cx="270456" cy="27045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40D5F0-70D2-4DB9-41CC-6DD3FDA45021}"/>
              </a:ext>
            </a:extLst>
          </p:cNvPr>
          <p:cNvSpPr/>
          <p:nvPr/>
        </p:nvSpPr>
        <p:spPr>
          <a:xfrm>
            <a:off x="4700708" y="1379446"/>
            <a:ext cx="288562" cy="2885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29F9DE-B7C7-3F60-06BE-67ED1E8D39D7}"/>
              </a:ext>
            </a:extLst>
          </p:cNvPr>
          <p:cNvSpPr/>
          <p:nvPr/>
        </p:nvSpPr>
        <p:spPr>
          <a:xfrm>
            <a:off x="4700708" y="2299057"/>
            <a:ext cx="288562" cy="2885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79864E-84B4-8E00-2B05-342BBB995B0B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4276910" y="1625749"/>
            <a:ext cx="466057" cy="265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67502D-AD77-0939-F42F-D0C9FCFD71D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4276910" y="2082953"/>
            <a:ext cx="466057" cy="258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A002501-46FF-1564-8CEC-C0DE743C9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44834">
            <a:off x="3985373" y="1411425"/>
            <a:ext cx="676302" cy="306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B7571C-BAC3-2443-4455-0ACBDDDE4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953" y="2163516"/>
            <a:ext cx="266700" cy="355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1C8068-C50F-8BEB-F411-B262466B80BE}"/>
              </a:ext>
            </a:extLst>
          </p:cNvPr>
          <p:cNvSpPr txBox="1"/>
          <p:nvPr/>
        </p:nvSpPr>
        <p:spPr>
          <a:xfrm>
            <a:off x="4989270" y="1079056"/>
            <a:ext cx="11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r(a, s)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FB4A45-A5A8-35D6-48C6-DFB86E14D89A}"/>
              </a:ext>
            </a:extLst>
          </p:cNvPr>
          <p:cNvSpPr/>
          <p:nvPr/>
        </p:nvSpPr>
        <p:spPr>
          <a:xfrm>
            <a:off x="4046061" y="3401724"/>
            <a:ext cx="270456" cy="27045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224204-ADFC-7D54-FC69-CB276A915ECC}"/>
              </a:ext>
            </a:extLst>
          </p:cNvPr>
          <p:cNvSpPr/>
          <p:nvPr/>
        </p:nvSpPr>
        <p:spPr>
          <a:xfrm>
            <a:off x="4700708" y="2929066"/>
            <a:ext cx="288562" cy="2885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309FE2-F4A9-2E9F-0B0E-4A081B3DF3F1}"/>
              </a:ext>
            </a:extLst>
          </p:cNvPr>
          <p:cNvSpPr/>
          <p:nvPr/>
        </p:nvSpPr>
        <p:spPr>
          <a:xfrm>
            <a:off x="4700708" y="3848677"/>
            <a:ext cx="288562" cy="2885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D82614-71AA-8ED8-1DB3-5BB56DAEC61F}"/>
              </a:ext>
            </a:extLst>
          </p:cNvPr>
          <p:cNvCxnSpPr>
            <a:cxnSpLocks/>
            <a:stCxn id="14" idx="7"/>
            <a:endCxn id="15" idx="3"/>
          </p:cNvCxnSpPr>
          <p:nvPr/>
        </p:nvCxnSpPr>
        <p:spPr>
          <a:xfrm flipV="1">
            <a:off x="4276910" y="3175369"/>
            <a:ext cx="466057" cy="265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B50C42-857F-E6D5-5D03-44743920D275}"/>
              </a:ext>
            </a:extLst>
          </p:cNvPr>
          <p:cNvCxnSpPr>
            <a:cxnSpLocks/>
            <a:stCxn id="14" idx="5"/>
            <a:endCxn id="16" idx="1"/>
          </p:cNvCxnSpPr>
          <p:nvPr/>
        </p:nvCxnSpPr>
        <p:spPr>
          <a:xfrm>
            <a:off x="4276910" y="3632573"/>
            <a:ext cx="466057" cy="258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2F1F579A-1845-5A39-93C9-11A08AC01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44834">
            <a:off x="3985373" y="2961045"/>
            <a:ext cx="676302" cy="306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537553D-F2C9-BDDD-C425-353F743B2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953" y="3713136"/>
            <a:ext cx="266700" cy="355600"/>
          </a:xfrm>
          <a:prstGeom prst="rect">
            <a:avLst/>
          </a:prstGeom>
        </p:spPr>
      </p:pic>
      <p:sp>
        <p:nvSpPr>
          <p:cNvPr id="21" name="Freeform 20">
            <a:extLst>
              <a:ext uri="{FF2B5EF4-FFF2-40B4-BE49-F238E27FC236}">
                <a16:creationId xmlns:a16="http://schemas.microsoft.com/office/drawing/2014/main" id="{C6E833EF-9223-F9AA-3370-4E2C6274E9F1}"/>
              </a:ext>
            </a:extLst>
          </p:cNvPr>
          <p:cNvSpPr/>
          <p:nvPr/>
        </p:nvSpPr>
        <p:spPr>
          <a:xfrm rot="1338197">
            <a:off x="3348955" y="3182610"/>
            <a:ext cx="745958" cy="235759"/>
          </a:xfrm>
          <a:custGeom>
            <a:avLst/>
            <a:gdLst>
              <a:gd name="connsiteX0" fmla="*/ 0 w 745958"/>
              <a:gd name="connsiteY0" fmla="*/ 96253 h 144379"/>
              <a:gd name="connsiteX1" fmla="*/ 108285 w 745958"/>
              <a:gd name="connsiteY1" fmla="*/ 0 h 144379"/>
              <a:gd name="connsiteX2" fmla="*/ 192506 w 745958"/>
              <a:gd name="connsiteY2" fmla="*/ 12032 h 144379"/>
              <a:gd name="connsiteX3" fmla="*/ 252664 w 745958"/>
              <a:gd name="connsiteY3" fmla="*/ 60158 h 144379"/>
              <a:gd name="connsiteX4" fmla="*/ 264695 w 745958"/>
              <a:gd name="connsiteY4" fmla="*/ 96253 h 144379"/>
              <a:gd name="connsiteX5" fmla="*/ 336885 w 745958"/>
              <a:gd name="connsiteY5" fmla="*/ 144379 h 144379"/>
              <a:gd name="connsiteX6" fmla="*/ 409074 w 745958"/>
              <a:gd name="connsiteY6" fmla="*/ 132347 h 144379"/>
              <a:gd name="connsiteX7" fmla="*/ 445169 w 745958"/>
              <a:gd name="connsiteY7" fmla="*/ 60158 h 144379"/>
              <a:gd name="connsiteX8" fmla="*/ 517358 w 745958"/>
              <a:gd name="connsiteY8" fmla="*/ 24063 h 144379"/>
              <a:gd name="connsiteX9" fmla="*/ 661737 w 745958"/>
              <a:gd name="connsiteY9" fmla="*/ 84221 h 144379"/>
              <a:gd name="connsiteX10" fmla="*/ 697832 w 745958"/>
              <a:gd name="connsiteY10" fmla="*/ 108284 h 144379"/>
              <a:gd name="connsiteX11" fmla="*/ 745958 w 745958"/>
              <a:gd name="connsiteY11" fmla="*/ 96253 h 144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5958" h="144379">
                <a:moveTo>
                  <a:pt x="0" y="96253"/>
                </a:moveTo>
                <a:cubicBezTo>
                  <a:pt x="21156" y="71572"/>
                  <a:pt x="57448" y="0"/>
                  <a:pt x="108285" y="0"/>
                </a:cubicBezTo>
                <a:cubicBezTo>
                  <a:pt x="136644" y="0"/>
                  <a:pt x="164432" y="8021"/>
                  <a:pt x="192506" y="12032"/>
                </a:cubicBezTo>
                <a:cubicBezTo>
                  <a:pt x="208897" y="22960"/>
                  <a:pt x="241236" y="41111"/>
                  <a:pt x="252664" y="60158"/>
                </a:cubicBezTo>
                <a:cubicBezTo>
                  <a:pt x="259189" y="71033"/>
                  <a:pt x="255727" y="87285"/>
                  <a:pt x="264695" y="96253"/>
                </a:cubicBezTo>
                <a:cubicBezTo>
                  <a:pt x="285145" y="116703"/>
                  <a:pt x="336885" y="144379"/>
                  <a:pt x="336885" y="144379"/>
                </a:cubicBezTo>
                <a:cubicBezTo>
                  <a:pt x="360948" y="140368"/>
                  <a:pt x="387254" y="143257"/>
                  <a:pt x="409074" y="132347"/>
                </a:cubicBezTo>
                <a:cubicBezTo>
                  <a:pt x="442881" y="115443"/>
                  <a:pt x="426188" y="83884"/>
                  <a:pt x="445169" y="60158"/>
                </a:cubicBezTo>
                <a:cubicBezTo>
                  <a:pt x="462131" y="38956"/>
                  <a:pt x="493581" y="31989"/>
                  <a:pt x="517358" y="24063"/>
                </a:cubicBezTo>
                <a:cubicBezTo>
                  <a:pt x="618075" y="40850"/>
                  <a:pt x="569249" y="22563"/>
                  <a:pt x="661737" y="84221"/>
                </a:cubicBezTo>
                <a:lnTo>
                  <a:pt x="697832" y="108284"/>
                </a:lnTo>
                <a:cubicBezTo>
                  <a:pt x="737732" y="94985"/>
                  <a:pt x="721245" y="96253"/>
                  <a:pt x="745958" y="96253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C6EA47D6-F961-D4EF-1664-A1B1BC6275BF}"/>
              </a:ext>
            </a:extLst>
          </p:cNvPr>
          <p:cNvSpPr/>
          <p:nvPr/>
        </p:nvSpPr>
        <p:spPr>
          <a:xfrm rot="20233130">
            <a:off x="3322645" y="3563576"/>
            <a:ext cx="745958" cy="235759"/>
          </a:xfrm>
          <a:custGeom>
            <a:avLst/>
            <a:gdLst>
              <a:gd name="connsiteX0" fmla="*/ 0 w 745958"/>
              <a:gd name="connsiteY0" fmla="*/ 96253 h 144379"/>
              <a:gd name="connsiteX1" fmla="*/ 108285 w 745958"/>
              <a:gd name="connsiteY1" fmla="*/ 0 h 144379"/>
              <a:gd name="connsiteX2" fmla="*/ 192506 w 745958"/>
              <a:gd name="connsiteY2" fmla="*/ 12032 h 144379"/>
              <a:gd name="connsiteX3" fmla="*/ 252664 w 745958"/>
              <a:gd name="connsiteY3" fmla="*/ 60158 h 144379"/>
              <a:gd name="connsiteX4" fmla="*/ 264695 w 745958"/>
              <a:gd name="connsiteY4" fmla="*/ 96253 h 144379"/>
              <a:gd name="connsiteX5" fmla="*/ 336885 w 745958"/>
              <a:gd name="connsiteY5" fmla="*/ 144379 h 144379"/>
              <a:gd name="connsiteX6" fmla="*/ 409074 w 745958"/>
              <a:gd name="connsiteY6" fmla="*/ 132347 h 144379"/>
              <a:gd name="connsiteX7" fmla="*/ 445169 w 745958"/>
              <a:gd name="connsiteY7" fmla="*/ 60158 h 144379"/>
              <a:gd name="connsiteX8" fmla="*/ 517358 w 745958"/>
              <a:gd name="connsiteY8" fmla="*/ 24063 h 144379"/>
              <a:gd name="connsiteX9" fmla="*/ 661737 w 745958"/>
              <a:gd name="connsiteY9" fmla="*/ 84221 h 144379"/>
              <a:gd name="connsiteX10" fmla="*/ 697832 w 745958"/>
              <a:gd name="connsiteY10" fmla="*/ 108284 h 144379"/>
              <a:gd name="connsiteX11" fmla="*/ 745958 w 745958"/>
              <a:gd name="connsiteY11" fmla="*/ 96253 h 144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5958" h="144379">
                <a:moveTo>
                  <a:pt x="0" y="96253"/>
                </a:moveTo>
                <a:cubicBezTo>
                  <a:pt x="21156" y="71572"/>
                  <a:pt x="57448" y="0"/>
                  <a:pt x="108285" y="0"/>
                </a:cubicBezTo>
                <a:cubicBezTo>
                  <a:pt x="136644" y="0"/>
                  <a:pt x="164432" y="8021"/>
                  <a:pt x="192506" y="12032"/>
                </a:cubicBezTo>
                <a:cubicBezTo>
                  <a:pt x="208897" y="22960"/>
                  <a:pt x="241236" y="41111"/>
                  <a:pt x="252664" y="60158"/>
                </a:cubicBezTo>
                <a:cubicBezTo>
                  <a:pt x="259189" y="71033"/>
                  <a:pt x="255727" y="87285"/>
                  <a:pt x="264695" y="96253"/>
                </a:cubicBezTo>
                <a:cubicBezTo>
                  <a:pt x="285145" y="116703"/>
                  <a:pt x="336885" y="144379"/>
                  <a:pt x="336885" y="144379"/>
                </a:cubicBezTo>
                <a:cubicBezTo>
                  <a:pt x="360948" y="140368"/>
                  <a:pt x="387254" y="143257"/>
                  <a:pt x="409074" y="132347"/>
                </a:cubicBezTo>
                <a:cubicBezTo>
                  <a:pt x="442881" y="115443"/>
                  <a:pt x="426188" y="83884"/>
                  <a:pt x="445169" y="60158"/>
                </a:cubicBezTo>
                <a:cubicBezTo>
                  <a:pt x="462131" y="38956"/>
                  <a:pt x="493581" y="31989"/>
                  <a:pt x="517358" y="24063"/>
                </a:cubicBezTo>
                <a:cubicBezTo>
                  <a:pt x="618075" y="40850"/>
                  <a:pt x="569249" y="22563"/>
                  <a:pt x="661737" y="84221"/>
                </a:cubicBezTo>
                <a:lnTo>
                  <a:pt x="697832" y="108284"/>
                </a:lnTo>
                <a:cubicBezTo>
                  <a:pt x="737732" y="94985"/>
                  <a:pt x="721245" y="96253"/>
                  <a:pt x="745958" y="96253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D802922-A0A3-9BBB-020A-3EC117FDB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691" y="3934562"/>
            <a:ext cx="677990" cy="411943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D443E21-F33F-FBC5-22C5-CBCC3690CBF7}"/>
              </a:ext>
            </a:extLst>
          </p:cNvPr>
          <p:cNvSpPr txBox="1">
            <a:spLocks/>
          </p:cNvSpPr>
          <p:nvPr/>
        </p:nvSpPr>
        <p:spPr>
          <a:xfrm>
            <a:off x="495008" y="3054419"/>
            <a:ext cx="2837113" cy="4557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But we got here from the old policy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B9810D-3858-D105-DA75-1E0AA8D929A6}"/>
              </a:ext>
            </a:extLst>
          </p:cNvPr>
          <p:cNvSpPr/>
          <p:nvPr/>
        </p:nvSpPr>
        <p:spPr>
          <a:xfrm>
            <a:off x="9649840" y="669270"/>
            <a:ext cx="2037952" cy="28201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3CBB06-47B5-9228-B10B-4B06D47A7B58}"/>
              </a:ext>
            </a:extLst>
          </p:cNvPr>
          <p:cNvSpPr/>
          <p:nvPr/>
        </p:nvSpPr>
        <p:spPr>
          <a:xfrm>
            <a:off x="9946150" y="871831"/>
            <a:ext cx="1370149" cy="21001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63B963-709E-B432-E91F-CCC72DA606C4}"/>
              </a:ext>
            </a:extLst>
          </p:cNvPr>
          <p:cNvSpPr/>
          <p:nvPr/>
        </p:nvSpPr>
        <p:spPr>
          <a:xfrm>
            <a:off x="10220237" y="1106769"/>
            <a:ext cx="759912" cy="87403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D612880-4C37-F26F-B862-AF4B87FA762B}"/>
              </a:ext>
            </a:extLst>
          </p:cNvPr>
          <p:cNvSpPr/>
          <p:nvPr/>
        </p:nvSpPr>
        <p:spPr>
          <a:xfrm>
            <a:off x="9794698" y="2034062"/>
            <a:ext cx="151452" cy="130504"/>
          </a:xfrm>
          <a:prstGeom prst="ellipse">
            <a:avLst/>
          </a:prstGeom>
          <a:solidFill>
            <a:srgbClr val="D5151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69D1AA82-EC7C-93B6-59E1-0B3821A31E1C}"/>
              </a:ext>
            </a:extLst>
          </p:cNvPr>
          <p:cNvSpPr/>
          <p:nvPr/>
        </p:nvSpPr>
        <p:spPr>
          <a:xfrm rot="11127761">
            <a:off x="10306733" y="1892283"/>
            <a:ext cx="166391" cy="4964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752819-24B8-8E31-B764-7FF2D6AD2617}"/>
                  </a:ext>
                </a:extLst>
              </p:cNvPr>
              <p:cNvSpPr txBox="1"/>
              <p:nvPr/>
            </p:nvSpPr>
            <p:spPr>
              <a:xfrm>
                <a:off x="9522232" y="2115735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752819-24B8-8E31-B764-7FF2D6AD2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232" y="2115735"/>
                <a:ext cx="714053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9C5C72-BD5C-EA30-7CCA-D7B09195682E}"/>
                  </a:ext>
                </a:extLst>
              </p:cNvPr>
              <p:cNvSpPr txBox="1"/>
              <p:nvPr/>
            </p:nvSpPr>
            <p:spPr>
              <a:xfrm>
                <a:off x="10375735" y="1992944"/>
                <a:ext cx="5711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9C5C72-BD5C-EA30-7CCA-D7B091956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735" y="1992944"/>
                <a:ext cx="571109" cy="646331"/>
              </a:xfrm>
              <a:prstGeom prst="rect">
                <a:avLst/>
              </a:prstGeom>
              <a:blipFill>
                <a:blip r:embed="rId7"/>
                <a:stretch>
                  <a:fillRect r="-5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FCC8A7D-4E0B-1B24-D33D-C884EC9973FF}"/>
                  </a:ext>
                </a:extLst>
              </p:cNvPr>
              <p:cNvSpPr txBox="1"/>
              <p:nvPr/>
            </p:nvSpPr>
            <p:spPr>
              <a:xfrm>
                <a:off x="10311789" y="2339278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FCC8A7D-4E0B-1B24-D33D-C884EC99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789" y="2339278"/>
                <a:ext cx="71405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B88B91D3-F86C-3465-E7AC-DA407B65FA46}"/>
              </a:ext>
            </a:extLst>
          </p:cNvPr>
          <p:cNvSpPr/>
          <p:nvPr/>
        </p:nvSpPr>
        <p:spPr>
          <a:xfrm>
            <a:off x="10309690" y="2423247"/>
            <a:ext cx="127609" cy="130504"/>
          </a:xfrm>
          <a:prstGeom prst="ellipse">
            <a:avLst/>
          </a:prstGeom>
          <a:solidFill>
            <a:srgbClr val="56B4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B90EDD-EE40-6854-0540-6D4FA3BFD13F}"/>
              </a:ext>
            </a:extLst>
          </p:cNvPr>
          <p:cNvSpPr txBox="1"/>
          <p:nvPr/>
        </p:nvSpPr>
        <p:spPr>
          <a:xfrm>
            <a:off x="9946150" y="2919540"/>
            <a:ext cx="1552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Step from here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36F4D35-6DF5-C3C2-4E75-0AB7D6A09B0D}"/>
              </a:ext>
            </a:extLst>
          </p:cNvPr>
          <p:cNvCxnSpPr>
            <a:cxnSpLocks/>
          </p:cNvCxnSpPr>
          <p:nvPr/>
        </p:nvCxnSpPr>
        <p:spPr>
          <a:xfrm flipH="1" flipV="1">
            <a:off x="9929843" y="2183364"/>
            <a:ext cx="327335" cy="21401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C6407DB-3DE1-E684-8118-5CF66A29E7A8}"/>
              </a:ext>
            </a:extLst>
          </p:cNvPr>
          <p:cNvSpPr txBox="1"/>
          <p:nvPr/>
        </p:nvSpPr>
        <p:spPr>
          <a:xfrm>
            <a:off x="8562740" y="1988681"/>
            <a:ext cx="1552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Measure here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E88428C-D9C7-A173-D993-7A7C527932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2681" y="3966097"/>
            <a:ext cx="1079500" cy="368300"/>
          </a:xfrm>
          <a:prstGeom prst="rect">
            <a:avLst/>
          </a:prstGeom>
        </p:spPr>
      </p:pic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D54651CB-51A3-B19A-C6D1-9AED3493143A}"/>
              </a:ext>
            </a:extLst>
          </p:cNvPr>
          <p:cNvSpPr txBox="1">
            <a:spLocks/>
          </p:cNvSpPr>
          <p:nvPr/>
        </p:nvSpPr>
        <p:spPr>
          <a:xfrm>
            <a:off x="613344" y="4817718"/>
            <a:ext cx="2837113" cy="4557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Change of variable along entire path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4D3552-92C1-EB1B-0452-AA263EEF8E91}"/>
              </a:ext>
            </a:extLst>
          </p:cNvPr>
          <p:cNvSpPr txBox="1"/>
          <p:nvPr/>
        </p:nvSpPr>
        <p:spPr>
          <a:xfrm>
            <a:off x="7034118" y="6317808"/>
            <a:ext cx="6806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Notes on Importance Sampling and Policy Gradient (Jiang, 2023)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CB92145-3B64-9A90-A529-EB043EADAE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1934" y="4161332"/>
            <a:ext cx="8280835" cy="156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84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967A2-34A1-9C55-995C-77DE52846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E640-BAED-67B8-BFEB-8CFFD548B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154"/>
            <a:ext cx="10691265" cy="8893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Estimating From Old Trajectories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21C2-EFB4-9227-866D-6BB043681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625749"/>
            <a:ext cx="10691265" cy="4557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Bahnschrift" panose="020B0502040204020203" pitchFamily="34" charset="0"/>
              </a:rPr>
              <a:t>So far, only 1-step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1807D7C-857D-604A-5FD6-E54F9BDD0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6306151"/>
            <a:ext cx="1744229" cy="4454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7EC3F-4425-98B4-24B0-F2ABC2B1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19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599108-20E9-ECB0-4A42-641800F35F9F}"/>
              </a:ext>
            </a:extLst>
          </p:cNvPr>
          <p:cNvSpPr/>
          <p:nvPr/>
        </p:nvSpPr>
        <p:spPr>
          <a:xfrm>
            <a:off x="4046061" y="1852104"/>
            <a:ext cx="270456" cy="27045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886F3A-29A3-CA36-D7A7-0E345C1AF127}"/>
              </a:ext>
            </a:extLst>
          </p:cNvPr>
          <p:cNvSpPr/>
          <p:nvPr/>
        </p:nvSpPr>
        <p:spPr>
          <a:xfrm>
            <a:off x="4700708" y="1379446"/>
            <a:ext cx="288562" cy="2885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B82949-81A1-A118-2E47-9ACA63AAE324}"/>
              </a:ext>
            </a:extLst>
          </p:cNvPr>
          <p:cNvSpPr/>
          <p:nvPr/>
        </p:nvSpPr>
        <p:spPr>
          <a:xfrm>
            <a:off x="4700708" y="2299057"/>
            <a:ext cx="288562" cy="2885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F12CBD-6E81-1EAE-D27D-735ECD40C4F0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4276910" y="1625749"/>
            <a:ext cx="466057" cy="265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F2EDF4-6F67-F1B7-7C10-66ACFC76F7C2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4276910" y="2082953"/>
            <a:ext cx="466057" cy="258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7D7FEFD-864B-5A9B-77EE-9AC9D3F13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44834">
            <a:off x="3985373" y="1411425"/>
            <a:ext cx="676302" cy="306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13B8B7-877C-D252-84CE-BFF6ABC19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953" y="2163516"/>
            <a:ext cx="266700" cy="355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B5F9B3-886A-4342-4483-B1DAA63B0D92}"/>
              </a:ext>
            </a:extLst>
          </p:cNvPr>
          <p:cNvSpPr txBox="1"/>
          <p:nvPr/>
        </p:nvSpPr>
        <p:spPr>
          <a:xfrm>
            <a:off x="4989270" y="1079056"/>
            <a:ext cx="11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r(a, s)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09FCCD-47BC-83E4-9AA8-D84EBB55F79A}"/>
              </a:ext>
            </a:extLst>
          </p:cNvPr>
          <p:cNvSpPr/>
          <p:nvPr/>
        </p:nvSpPr>
        <p:spPr>
          <a:xfrm>
            <a:off x="4046061" y="3401724"/>
            <a:ext cx="270456" cy="27045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4AD0BB-8840-58B1-F410-79D9AC0A9C27}"/>
              </a:ext>
            </a:extLst>
          </p:cNvPr>
          <p:cNvSpPr/>
          <p:nvPr/>
        </p:nvSpPr>
        <p:spPr>
          <a:xfrm>
            <a:off x="4700708" y="2929066"/>
            <a:ext cx="288562" cy="2885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F058CE-6164-12F0-8683-4CFD08DE4E4E}"/>
              </a:ext>
            </a:extLst>
          </p:cNvPr>
          <p:cNvSpPr/>
          <p:nvPr/>
        </p:nvSpPr>
        <p:spPr>
          <a:xfrm>
            <a:off x="4700708" y="3848677"/>
            <a:ext cx="288562" cy="2885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28021D-C4BF-840D-C966-8655519380D7}"/>
              </a:ext>
            </a:extLst>
          </p:cNvPr>
          <p:cNvCxnSpPr>
            <a:cxnSpLocks/>
            <a:stCxn id="14" idx="7"/>
            <a:endCxn id="15" idx="3"/>
          </p:cNvCxnSpPr>
          <p:nvPr/>
        </p:nvCxnSpPr>
        <p:spPr>
          <a:xfrm flipV="1">
            <a:off x="4276910" y="3175369"/>
            <a:ext cx="466057" cy="265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E0A449-6C2C-45AD-553B-B55DAC237BD0}"/>
              </a:ext>
            </a:extLst>
          </p:cNvPr>
          <p:cNvCxnSpPr>
            <a:cxnSpLocks/>
            <a:stCxn id="14" idx="5"/>
            <a:endCxn id="16" idx="1"/>
          </p:cNvCxnSpPr>
          <p:nvPr/>
        </p:nvCxnSpPr>
        <p:spPr>
          <a:xfrm>
            <a:off x="4276910" y="3632573"/>
            <a:ext cx="466057" cy="258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F0E7B9CB-CFBA-5349-9C1F-647836841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44834">
            <a:off x="3985373" y="2961045"/>
            <a:ext cx="676302" cy="306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C978DD-F1C9-617F-4CE3-4C5FC5B73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953" y="3713136"/>
            <a:ext cx="266700" cy="355600"/>
          </a:xfrm>
          <a:prstGeom prst="rect">
            <a:avLst/>
          </a:prstGeom>
        </p:spPr>
      </p:pic>
      <p:sp>
        <p:nvSpPr>
          <p:cNvPr id="21" name="Freeform 20">
            <a:extLst>
              <a:ext uri="{FF2B5EF4-FFF2-40B4-BE49-F238E27FC236}">
                <a16:creationId xmlns:a16="http://schemas.microsoft.com/office/drawing/2014/main" id="{FE8DED1B-050E-5094-50BD-DCBD0EA1BD07}"/>
              </a:ext>
            </a:extLst>
          </p:cNvPr>
          <p:cNvSpPr/>
          <p:nvPr/>
        </p:nvSpPr>
        <p:spPr>
          <a:xfrm rot="1338197">
            <a:off x="3348955" y="3182610"/>
            <a:ext cx="745958" cy="235759"/>
          </a:xfrm>
          <a:custGeom>
            <a:avLst/>
            <a:gdLst>
              <a:gd name="connsiteX0" fmla="*/ 0 w 745958"/>
              <a:gd name="connsiteY0" fmla="*/ 96253 h 144379"/>
              <a:gd name="connsiteX1" fmla="*/ 108285 w 745958"/>
              <a:gd name="connsiteY1" fmla="*/ 0 h 144379"/>
              <a:gd name="connsiteX2" fmla="*/ 192506 w 745958"/>
              <a:gd name="connsiteY2" fmla="*/ 12032 h 144379"/>
              <a:gd name="connsiteX3" fmla="*/ 252664 w 745958"/>
              <a:gd name="connsiteY3" fmla="*/ 60158 h 144379"/>
              <a:gd name="connsiteX4" fmla="*/ 264695 w 745958"/>
              <a:gd name="connsiteY4" fmla="*/ 96253 h 144379"/>
              <a:gd name="connsiteX5" fmla="*/ 336885 w 745958"/>
              <a:gd name="connsiteY5" fmla="*/ 144379 h 144379"/>
              <a:gd name="connsiteX6" fmla="*/ 409074 w 745958"/>
              <a:gd name="connsiteY6" fmla="*/ 132347 h 144379"/>
              <a:gd name="connsiteX7" fmla="*/ 445169 w 745958"/>
              <a:gd name="connsiteY7" fmla="*/ 60158 h 144379"/>
              <a:gd name="connsiteX8" fmla="*/ 517358 w 745958"/>
              <a:gd name="connsiteY8" fmla="*/ 24063 h 144379"/>
              <a:gd name="connsiteX9" fmla="*/ 661737 w 745958"/>
              <a:gd name="connsiteY9" fmla="*/ 84221 h 144379"/>
              <a:gd name="connsiteX10" fmla="*/ 697832 w 745958"/>
              <a:gd name="connsiteY10" fmla="*/ 108284 h 144379"/>
              <a:gd name="connsiteX11" fmla="*/ 745958 w 745958"/>
              <a:gd name="connsiteY11" fmla="*/ 96253 h 144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5958" h="144379">
                <a:moveTo>
                  <a:pt x="0" y="96253"/>
                </a:moveTo>
                <a:cubicBezTo>
                  <a:pt x="21156" y="71572"/>
                  <a:pt x="57448" y="0"/>
                  <a:pt x="108285" y="0"/>
                </a:cubicBezTo>
                <a:cubicBezTo>
                  <a:pt x="136644" y="0"/>
                  <a:pt x="164432" y="8021"/>
                  <a:pt x="192506" y="12032"/>
                </a:cubicBezTo>
                <a:cubicBezTo>
                  <a:pt x="208897" y="22960"/>
                  <a:pt x="241236" y="41111"/>
                  <a:pt x="252664" y="60158"/>
                </a:cubicBezTo>
                <a:cubicBezTo>
                  <a:pt x="259189" y="71033"/>
                  <a:pt x="255727" y="87285"/>
                  <a:pt x="264695" y="96253"/>
                </a:cubicBezTo>
                <a:cubicBezTo>
                  <a:pt x="285145" y="116703"/>
                  <a:pt x="336885" y="144379"/>
                  <a:pt x="336885" y="144379"/>
                </a:cubicBezTo>
                <a:cubicBezTo>
                  <a:pt x="360948" y="140368"/>
                  <a:pt x="387254" y="143257"/>
                  <a:pt x="409074" y="132347"/>
                </a:cubicBezTo>
                <a:cubicBezTo>
                  <a:pt x="442881" y="115443"/>
                  <a:pt x="426188" y="83884"/>
                  <a:pt x="445169" y="60158"/>
                </a:cubicBezTo>
                <a:cubicBezTo>
                  <a:pt x="462131" y="38956"/>
                  <a:pt x="493581" y="31989"/>
                  <a:pt x="517358" y="24063"/>
                </a:cubicBezTo>
                <a:cubicBezTo>
                  <a:pt x="618075" y="40850"/>
                  <a:pt x="569249" y="22563"/>
                  <a:pt x="661737" y="84221"/>
                </a:cubicBezTo>
                <a:lnTo>
                  <a:pt x="697832" y="108284"/>
                </a:lnTo>
                <a:cubicBezTo>
                  <a:pt x="737732" y="94985"/>
                  <a:pt x="721245" y="96253"/>
                  <a:pt x="745958" y="96253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3E7F6C3-9507-DFC5-E745-77045D1DA692}"/>
              </a:ext>
            </a:extLst>
          </p:cNvPr>
          <p:cNvSpPr/>
          <p:nvPr/>
        </p:nvSpPr>
        <p:spPr>
          <a:xfrm rot="20233130">
            <a:off x="3322645" y="3563576"/>
            <a:ext cx="745958" cy="235759"/>
          </a:xfrm>
          <a:custGeom>
            <a:avLst/>
            <a:gdLst>
              <a:gd name="connsiteX0" fmla="*/ 0 w 745958"/>
              <a:gd name="connsiteY0" fmla="*/ 96253 h 144379"/>
              <a:gd name="connsiteX1" fmla="*/ 108285 w 745958"/>
              <a:gd name="connsiteY1" fmla="*/ 0 h 144379"/>
              <a:gd name="connsiteX2" fmla="*/ 192506 w 745958"/>
              <a:gd name="connsiteY2" fmla="*/ 12032 h 144379"/>
              <a:gd name="connsiteX3" fmla="*/ 252664 w 745958"/>
              <a:gd name="connsiteY3" fmla="*/ 60158 h 144379"/>
              <a:gd name="connsiteX4" fmla="*/ 264695 w 745958"/>
              <a:gd name="connsiteY4" fmla="*/ 96253 h 144379"/>
              <a:gd name="connsiteX5" fmla="*/ 336885 w 745958"/>
              <a:gd name="connsiteY5" fmla="*/ 144379 h 144379"/>
              <a:gd name="connsiteX6" fmla="*/ 409074 w 745958"/>
              <a:gd name="connsiteY6" fmla="*/ 132347 h 144379"/>
              <a:gd name="connsiteX7" fmla="*/ 445169 w 745958"/>
              <a:gd name="connsiteY7" fmla="*/ 60158 h 144379"/>
              <a:gd name="connsiteX8" fmla="*/ 517358 w 745958"/>
              <a:gd name="connsiteY8" fmla="*/ 24063 h 144379"/>
              <a:gd name="connsiteX9" fmla="*/ 661737 w 745958"/>
              <a:gd name="connsiteY9" fmla="*/ 84221 h 144379"/>
              <a:gd name="connsiteX10" fmla="*/ 697832 w 745958"/>
              <a:gd name="connsiteY10" fmla="*/ 108284 h 144379"/>
              <a:gd name="connsiteX11" fmla="*/ 745958 w 745958"/>
              <a:gd name="connsiteY11" fmla="*/ 96253 h 144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5958" h="144379">
                <a:moveTo>
                  <a:pt x="0" y="96253"/>
                </a:moveTo>
                <a:cubicBezTo>
                  <a:pt x="21156" y="71572"/>
                  <a:pt x="57448" y="0"/>
                  <a:pt x="108285" y="0"/>
                </a:cubicBezTo>
                <a:cubicBezTo>
                  <a:pt x="136644" y="0"/>
                  <a:pt x="164432" y="8021"/>
                  <a:pt x="192506" y="12032"/>
                </a:cubicBezTo>
                <a:cubicBezTo>
                  <a:pt x="208897" y="22960"/>
                  <a:pt x="241236" y="41111"/>
                  <a:pt x="252664" y="60158"/>
                </a:cubicBezTo>
                <a:cubicBezTo>
                  <a:pt x="259189" y="71033"/>
                  <a:pt x="255727" y="87285"/>
                  <a:pt x="264695" y="96253"/>
                </a:cubicBezTo>
                <a:cubicBezTo>
                  <a:pt x="285145" y="116703"/>
                  <a:pt x="336885" y="144379"/>
                  <a:pt x="336885" y="144379"/>
                </a:cubicBezTo>
                <a:cubicBezTo>
                  <a:pt x="360948" y="140368"/>
                  <a:pt x="387254" y="143257"/>
                  <a:pt x="409074" y="132347"/>
                </a:cubicBezTo>
                <a:cubicBezTo>
                  <a:pt x="442881" y="115443"/>
                  <a:pt x="426188" y="83884"/>
                  <a:pt x="445169" y="60158"/>
                </a:cubicBezTo>
                <a:cubicBezTo>
                  <a:pt x="462131" y="38956"/>
                  <a:pt x="493581" y="31989"/>
                  <a:pt x="517358" y="24063"/>
                </a:cubicBezTo>
                <a:cubicBezTo>
                  <a:pt x="618075" y="40850"/>
                  <a:pt x="569249" y="22563"/>
                  <a:pt x="661737" y="84221"/>
                </a:cubicBezTo>
                <a:lnTo>
                  <a:pt x="697832" y="108284"/>
                </a:lnTo>
                <a:cubicBezTo>
                  <a:pt x="737732" y="94985"/>
                  <a:pt x="721245" y="96253"/>
                  <a:pt x="745958" y="96253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6FFA319-9E55-4352-E7EA-1BDC5A176585}"/>
              </a:ext>
            </a:extLst>
          </p:cNvPr>
          <p:cNvSpPr txBox="1">
            <a:spLocks/>
          </p:cNvSpPr>
          <p:nvPr/>
        </p:nvSpPr>
        <p:spPr>
          <a:xfrm>
            <a:off x="719658" y="3059895"/>
            <a:ext cx="2837113" cy="4557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Bahnschrift" panose="020B0502040204020203" pitchFamily="34" charset="0"/>
              </a:rPr>
              <a:t>But we got here from the old policy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437F40-05B7-A7DE-CA0C-AA1D09B1903D}"/>
              </a:ext>
            </a:extLst>
          </p:cNvPr>
          <p:cNvSpPr/>
          <p:nvPr/>
        </p:nvSpPr>
        <p:spPr>
          <a:xfrm>
            <a:off x="9649840" y="669270"/>
            <a:ext cx="2037952" cy="28201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A468507-947D-DAC0-3DD2-E84FC97F444C}"/>
              </a:ext>
            </a:extLst>
          </p:cNvPr>
          <p:cNvSpPr/>
          <p:nvPr/>
        </p:nvSpPr>
        <p:spPr>
          <a:xfrm>
            <a:off x="9946150" y="871831"/>
            <a:ext cx="1370149" cy="21001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2C4916C-65B8-C4A3-9F84-F0E56CE54609}"/>
              </a:ext>
            </a:extLst>
          </p:cNvPr>
          <p:cNvSpPr/>
          <p:nvPr/>
        </p:nvSpPr>
        <p:spPr>
          <a:xfrm>
            <a:off x="10220237" y="1106769"/>
            <a:ext cx="759912" cy="87403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249458-1FBC-24F1-0D7E-9B475B5793BF}"/>
              </a:ext>
            </a:extLst>
          </p:cNvPr>
          <p:cNvSpPr/>
          <p:nvPr/>
        </p:nvSpPr>
        <p:spPr>
          <a:xfrm>
            <a:off x="9794698" y="2034062"/>
            <a:ext cx="151452" cy="130504"/>
          </a:xfrm>
          <a:prstGeom prst="ellipse">
            <a:avLst/>
          </a:prstGeom>
          <a:solidFill>
            <a:srgbClr val="D5151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DEE01622-09A3-E4C8-D3FD-976A0CAABE5E}"/>
              </a:ext>
            </a:extLst>
          </p:cNvPr>
          <p:cNvSpPr/>
          <p:nvPr/>
        </p:nvSpPr>
        <p:spPr>
          <a:xfrm rot="11127761">
            <a:off x="10306733" y="1892283"/>
            <a:ext cx="166391" cy="4964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E3A62B5-B08A-CC53-640E-6D8B948F3B4A}"/>
                  </a:ext>
                </a:extLst>
              </p:cNvPr>
              <p:cNvSpPr txBox="1"/>
              <p:nvPr/>
            </p:nvSpPr>
            <p:spPr>
              <a:xfrm>
                <a:off x="9522232" y="2115735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752819-24B8-8E31-B764-7FF2D6AD2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232" y="2115735"/>
                <a:ext cx="714053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FB4EA8E-F21E-A0C4-BB83-813E2BC6A86B}"/>
                  </a:ext>
                </a:extLst>
              </p:cNvPr>
              <p:cNvSpPr txBox="1"/>
              <p:nvPr/>
            </p:nvSpPr>
            <p:spPr>
              <a:xfrm>
                <a:off x="10375735" y="1992944"/>
                <a:ext cx="5711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9C5C72-BD5C-EA30-7CCA-D7B091956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735" y="1992944"/>
                <a:ext cx="571109" cy="646331"/>
              </a:xfrm>
              <a:prstGeom prst="rect">
                <a:avLst/>
              </a:prstGeom>
              <a:blipFill>
                <a:blip r:embed="rId7"/>
                <a:stretch>
                  <a:fillRect r="-5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6FCE62-DED1-B488-4DFD-18F04CDF3DD9}"/>
                  </a:ext>
                </a:extLst>
              </p:cNvPr>
              <p:cNvSpPr txBox="1"/>
              <p:nvPr/>
            </p:nvSpPr>
            <p:spPr>
              <a:xfrm>
                <a:off x="10311789" y="2339278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FCC8A7D-4E0B-1B24-D33D-C884EC99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789" y="2339278"/>
                <a:ext cx="71405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DDCEB09C-E96E-CB6C-9157-72189E9538A4}"/>
              </a:ext>
            </a:extLst>
          </p:cNvPr>
          <p:cNvSpPr/>
          <p:nvPr/>
        </p:nvSpPr>
        <p:spPr>
          <a:xfrm>
            <a:off x="10309690" y="2423247"/>
            <a:ext cx="127609" cy="130504"/>
          </a:xfrm>
          <a:prstGeom prst="ellipse">
            <a:avLst/>
          </a:prstGeom>
          <a:solidFill>
            <a:srgbClr val="56B4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8F1211-C58D-DA1A-BFAD-29C7970902EA}"/>
              </a:ext>
            </a:extLst>
          </p:cNvPr>
          <p:cNvSpPr txBox="1"/>
          <p:nvPr/>
        </p:nvSpPr>
        <p:spPr>
          <a:xfrm>
            <a:off x="9946150" y="2919540"/>
            <a:ext cx="1552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Step from here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FE4FB05-577F-77C7-FDB3-FC7D6B3F2359}"/>
              </a:ext>
            </a:extLst>
          </p:cNvPr>
          <p:cNvCxnSpPr>
            <a:cxnSpLocks/>
          </p:cNvCxnSpPr>
          <p:nvPr/>
        </p:nvCxnSpPr>
        <p:spPr>
          <a:xfrm flipH="1" flipV="1">
            <a:off x="9929843" y="2183364"/>
            <a:ext cx="327335" cy="21401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BD052AB-63BF-2E4F-AC4E-BFAEF19B0449}"/>
              </a:ext>
            </a:extLst>
          </p:cNvPr>
          <p:cNvSpPr txBox="1"/>
          <p:nvPr/>
        </p:nvSpPr>
        <p:spPr>
          <a:xfrm>
            <a:off x="8506766" y="1989224"/>
            <a:ext cx="1552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Measure here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D72BAD5-EFF0-68FD-DDB5-F3BF79E7A2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21934" y="4161332"/>
            <a:ext cx="8280835" cy="1560985"/>
          </a:xfrm>
          <a:prstGeom prst="rect">
            <a:avLst/>
          </a:prstGeom>
        </p:spPr>
      </p:pic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2D8DE1CC-7163-D713-D4FF-62A5EF84FB56}"/>
              </a:ext>
            </a:extLst>
          </p:cNvPr>
          <p:cNvSpPr txBox="1">
            <a:spLocks/>
          </p:cNvSpPr>
          <p:nvPr/>
        </p:nvSpPr>
        <p:spPr>
          <a:xfrm>
            <a:off x="613344" y="4817718"/>
            <a:ext cx="3480483" cy="4557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0FB277-AF9B-74EE-6C80-C140B008F295}"/>
              </a:ext>
            </a:extLst>
          </p:cNvPr>
          <p:cNvSpPr txBox="1"/>
          <p:nvPr/>
        </p:nvSpPr>
        <p:spPr>
          <a:xfrm>
            <a:off x="7034118" y="6317808"/>
            <a:ext cx="6806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Notes on Importance Sampling and Policy Gradient (Jiang, 2023)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4D9CA4-23BE-92BB-D7E4-3827AB667D23}"/>
              </a:ext>
            </a:extLst>
          </p:cNvPr>
          <p:cNvCxnSpPr/>
          <p:nvPr/>
        </p:nvCxnSpPr>
        <p:spPr>
          <a:xfrm flipH="1">
            <a:off x="4836891" y="5005928"/>
            <a:ext cx="410966" cy="705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A20A5E3-12F6-0D4D-BF5D-24501E3939B4}"/>
              </a:ext>
            </a:extLst>
          </p:cNvPr>
          <p:cNvCxnSpPr/>
          <p:nvPr/>
        </p:nvCxnSpPr>
        <p:spPr>
          <a:xfrm flipH="1">
            <a:off x="6403006" y="4998383"/>
            <a:ext cx="410966" cy="705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A6697F1-BD30-EA22-FCA4-B5A7A07582CE}"/>
              </a:ext>
            </a:extLst>
          </p:cNvPr>
          <p:cNvCxnSpPr/>
          <p:nvPr/>
        </p:nvCxnSpPr>
        <p:spPr>
          <a:xfrm flipH="1">
            <a:off x="7517120" y="5017293"/>
            <a:ext cx="410966" cy="705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2603DDC-42F5-53AD-17F5-A1E949EDCAAA}"/>
              </a:ext>
            </a:extLst>
          </p:cNvPr>
          <p:cNvCxnSpPr/>
          <p:nvPr/>
        </p:nvCxnSpPr>
        <p:spPr>
          <a:xfrm flipH="1">
            <a:off x="9870424" y="5033225"/>
            <a:ext cx="410966" cy="705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94CD0585-BB7B-8E9B-BE3B-540868605D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4691" y="3934562"/>
            <a:ext cx="677990" cy="41194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76956FD-AB22-6533-01AC-F64072E84E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52681" y="3966097"/>
            <a:ext cx="1079500" cy="368300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C807B0F-40BC-81B4-8AD3-19786B3ECC75}"/>
              </a:ext>
            </a:extLst>
          </p:cNvPr>
          <p:cNvSpPr txBox="1">
            <a:spLocks/>
          </p:cNvSpPr>
          <p:nvPr/>
        </p:nvSpPr>
        <p:spPr>
          <a:xfrm>
            <a:off x="5247857" y="5770457"/>
            <a:ext cx="6449135" cy="4557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Bahnschrift" panose="020B0502040204020203" pitchFamily="34" charset="0"/>
                <a:cs typeface="Bangla MN" pitchFamily="2" charset="0"/>
              </a:rPr>
              <a:t>Variance can explode (large ratios on path lead to poor estimation)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F1E59E-E8B4-FE69-388F-AE22AC32FA7A}"/>
              </a:ext>
            </a:extLst>
          </p:cNvPr>
          <p:cNvSpPr txBox="1"/>
          <p:nvPr/>
        </p:nvSpPr>
        <p:spPr>
          <a:xfrm>
            <a:off x="687908" y="4967043"/>
            <a:ext cx="2144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Bahnschrift" panose="020B0502040204020203" pitchFamily="34" charset="0"/>
              </a:rPr>
              <a:t>Change of variable along path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80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4A597-296F-0BCE-3B34-0CF5DCFB5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37AA-ED1A-E815-8E23-8360F190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154"/>
            <a:ext cx="10691265" cy="8893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Policy Gradient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F29D2C-F402-6490-8DB1-9EB2F289A6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635" y="1510495"/>
                <a:ext cx="10691265" cy="455779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Reinforcement learning seeks a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b="1" dirty="0"/>
                  <a:t> to maximize the total expected return: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F29D2C-F402-6490-8DB1-9EB2F289A6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635" y="1510495"/>
                <a:ext cx="10691265" cy="4557795"/>
              </a:xfrm>
              <a:blipFill>
                <a:blip r:embed="rId2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3803DD0-2D68-36AF-FCC8-B69DCCE05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6306151"/>
            <a:ext cx="1744229" cy="4454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CC94B-FA3D-8CEC-E844-A5A26581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DEBC4-9D63-D289-9252-99040FB8A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475" y="2088614"/>
            <a:ext cx="3238500" cy="774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86E5A5-823A-AB65-4CDE-06194AC95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475" y="3036989"/>
            <a:ext cx="3304807" cy="1074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D23110-E3CE-A189-35B8-15F5AFEC6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6786" y="3327942"/>
            <a:ext cx="1835666" cy="5865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33AFAD-14C8-9C21-DD89-6214A48F787F}"/>
                  </a:ext>
                </a:extLst>
              </p:cNvPr>
              <p:cNvSpPr txBox="1"/>
              <p:nvPr/>
            </p:nvSpPr>
            <p:spPr>
              <a:xfrm>
                <a:off x="1824564" y="2152798"/>
                <a:ext cx="20004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hnschrift" panose="020B0502040204020203" pitchFamily="34" charset="0"/>
                  </a:rPr>
                  <a:t>Expected Return (under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latin typeface="Bahnschrift" panose="020B0502040204020203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33AFAD-14C8-9C21-DD89-6214A48F7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564" y="2152798"/>
                <a:ext cx="2000461" cy="646331"/>
              </a:xfrm>
              <a:prstGeom prst="rect">
                <a:avLst/>
              </a:prstGeom>
              <a:blipFill>
                <a:blip r:embed="rId7"/>
                <a:stretch>
                  <a:fillRect l="-2532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FEF621D-580E-ACA1-F916-2ED543F5F90D}"/>
              </a:ext>
            </a:extLst>
          </p:cNvPr>
          <p:cNvSpPr txBox="1"/>
          <p:nvPr/>
        </p:nvSpPr>
        <p:spPr>
          <a:xfrm>
            <a:off x="1730118" y="3327942"/>
            <a:ext cx="300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Return of Trajectory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D4BF44-C9AE-E035-4552-CFEDF59F90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0880" y="2152798"/>
            <a:ext cx="3238501" cy="5087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598055-FC55-A810-04DE-2AE4A740AACB}"/>
                  </a:ext>
                </a:extLst>
              </p:cNvPr>
              <p:cNvSpPr txBox="1"/>
              <p:nvPr/>
            </p:nvSpPr>
            <p:spPr>
              <a:xfrm>
                <a:off x="7870880" y="2675749"/>
                <a:ext cx="35801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Bahnschrift" panose="020B0502040204020203" pitchFamily="34" charset="0"/>
                  </a:rPr>
                  <a:t>Sampled Trajectory (following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600" dirty="0">
                    <a:latin typeface="Bahnschrift" panose="020B0502040204020203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598055-FC55-A810-04DE-2AE4A740A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880" y="2675749"/>
                <a:ext cx="3580102" cy="338554"/>
              </a:xfrm>
              <a:prstGeom prst="rect">
                <a:avLst/>
              </a:prstGeom>
              <a:blipFill>
                <a:blip r:embed="rId9"/>
                <a:stretch>
                  <a:fillRect l="-707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F6D2DCA-8286-0BFA-7339-3191728EB8D6}"/>
              </a:ext>
            </a:extLst>
          </p:cNvPr>
          <p:cNvSpPr txBox="1"/>
          <p:nvPr/>
        </p:nvSpPr>
        <p:spPr>
          <a:xfrm>
            <a:off x="5797783" y="3843901"/>
            <a:ext cx="39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Discounted per-transition reward</a:t>
            </a:r>
          </a:p>
        </p:txBody>
      </p:sp>
    </p:spTree>
    <p:extLst>
      <p:ext uri="{BB962C8B-B14F-4D97-AF65-F5344CB8AC3E}">
        <p14:creationId xmlns:p14="http://schemas.microsoft.com/office/powerpoint/2010/main" val="2005271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B0F1A-5E51-1A1C-F956-D6164FAEE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174E-B603-6810-4004-A7894FBF1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154"/>
            <a:ext cx="10691265" cy="8893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Estimating From Old Trajectories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654B32-7BC4-B16F-9754-3A7430C4E2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008" y="1379446"/>
                <a:ext cx="10691265" cy="496160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….what if we just ignore that and use a 1-step approximation</a:t>
                </a:r>
              </a:p>
              <a:p>
                <a:r>
                  <a:rPr lang="en-US" dirty="0"/>
                  <a:t>Claim:              is close to              , when        is close to </a:t>
                </a:r>
              </a:p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   Different action at each decision chosen with prob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/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&lt;2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The expected return using off-centered measurements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654B32-7BC4-B16F-9754-3A7430C4E2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008" y="1379446"/>
                <a:ext cx="10691265" cy="4961609"/>
              </a:xfrm>
              <a:blipFill>
                <a:blip r:embed="rId2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7346FE9-96F1-719F-B278-26790B525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6306151"/>
            <a:ext cx="1744229" cy="4454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3B129-A858-2937-BE97-5B894292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20</a:t>
            </a:fld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B05AA5-AC35-EC36-CE48-1854885E433F}"/>
              </a:ext>
            </a:extLst>
          </p:cNvPr>
          <p:cNvSpPr/>
          <p:nvPr/>
        </p:nvSpPr>
        <p:spPr>
          <a:xfrm>
            <a:off x="9874808" y="405036"/>
            <a:ext cx="2037952" cy="28201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FAEC01B-7475-388F-5DCA-46F8CA67E3E9}"/>
              </a:ext>
            </a:extLst>
          </p:cNvPr>
          <p:cNvSpPr/>
          <p:nvPr/>
        </p:nvSpPr>
        <p:spPr>
          <a:xfrm>
            <a:off x="10171118" y="607597"/>
            <a:ext cx="1370149" cy="21001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E1BCBB6-E023-BF1C-6892-AF0766E1BD05}"/>
              </a:ext>
            </a:extLst>
          </p:cNvPr>
          <p:cNvSpPr/>
          <p:nvPr/>
        </p:nvSpPr>
        <p:spPr>
          <a:xfrm>
            <a:off x="10445205" y="842535"/>
            <a:ext cx="759912" cy="87403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E230288-34FD-8141-7B3C-734C11156FC5}"/>
              </a:ext>
            </a:extLst>
          </p:cNvPr>
          <p:cNvSpPr/>
          <p:nvPr/>
        </p:nvSpPr>
        <p:spPr>
          <a:xfrm>
            <a:off x="10019666" y="1769828"/>
            <a:ext cx="151452" cy="130504"/>
          </a:xfrm>
          <a:prstGeom prst="ellipse">
            <a:avLst/>
          </a:prstGeom>
          <a:solidFill>
            <a:srgbClr val="D5151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BBFE0645-CA3F-7B83-77F0-52F6E8EBE266}"/>
              </a:ext>
            </a:extLst>
          </p:cNvPr>
          <p:cNvSpPr/>
          <p:nvPr/>
        </p:nvSpPr>
        <p:spPr>
          <a:xfrm rot="11127761">
            <a:off x="10531701" y="1628049"/>
            <a:ext cx="166391" cy="4964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30F7013-A6E3-AA51-35D6-6529BB9CC79E}"/>
                  </a:ext>
                </a:extLst>
              </p:cNvPr>
              <p:cNvSpPr txBox="1"/>
              <p:nvPr/>
            </p:nvSpPr>
            <p:spPr>
              <a:xfrm>
                <a:off x="9747200" y="1851501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30F7013-A6E3-AA51-35D6-6529BB9CC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200" y="1851501"/>
                <a:ext cx="71405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08A2836-4F8A-AAF8-C486-66F792C801A4}"/>
                  </a:ext>
                </a:extLst>
              </p:cNvPr>
              <p:cNvSpPr txBox="1"/>
              <p:nvPr/>
            </p:nvSpPr>
            <p:spPr>
              <a:xfrm>
                <a:off x="10600703" y="1728710"/>
                <a:ext cx="5711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08A2836-4F8A-AAF8-C486-66F792C80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703" y="1728710"/>
                <a:ext cx="571109" cy="646331"/>
              </a:xfrm>
              <a:prstGeom prst="rect">
                <a:avLst/>
              </a:prstGeom>
              <a:blipFill>
                <a:blip r:embed="rId5"/>
                <a:stretch>
                  <a:fillRect r="-5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538FE2-C561-CA4B-AFD6-EE53FA3E1C97}"/>
                  </a:ext>
                </a:extLst>
              </p:cNvPr>
              <p:cNvSpPr txBox="1"/>
              <p:nvPr/>
            </p:nvSpPr>
            <p:spPr>
              <a:xfrm>
                <a:off x="10536757" y="2075044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538FE2-C561-CA4B-AFD6-EE53FA3E1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6757" y="2075044"/>
                <a:ext cx="714053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4435591B-DB10-5A5B-0594-81716F448931}"/>
              </a:ext>
            </a:extLst>
          </p:cNvPr>
          <p:cNvSpPr/>
          <p:nvPr/>
        </p:nvSpPr>
        <p:spPr>
          <a:xfrm>
            <a:off x="10534658" y="2159013"/>
            <a:ext cx="127609" cy="130504"/>
          </a:xfrm>
          <a:prstGeom prst="ellipse">
            <a:avLst/>
          </a:prstGeom>
          <a:solidFill>
            <a:srgbClr val="56B4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A2415C-038A-A1C0-9D01-01DC85AD5DC0}"/>
              </a:ext>
            </a:extLst>
          </p:cNvPr>
          <p:cNvSpPr txBox="1"/>
          <p:nvPr/>
        </p:nvSpPr>
        <p:spPr>
          <a:xfrm>
            <a:off x="10171118" y="2655306"/>
            <a:ext cx="1552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Step from here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F9B562-8156-8539-459A-6952B67F0F19}"/>
              </a:ext>
            </a:extLst>
          </p:cNvPr>
          <p:cNvCxnSpPr>
            <a:cxnSpLocks/>
          </p:cNvCxnSpPr>
          <p:nvPr/>
        </p:nvCxnSpPr>
        <p:spPr>
          <a:xfrm flipH="1" flipV="1">
            <a:off x="10154811" y="1919130"/>
            <a:ext cx="327335" cy="21401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BB3D379-BA3C-DF3E-526B-E2894C198A85}"/>
              </a:ext>
            </a:extLst>
          </p:cNvPr>
          <p:cNvSpPr txBox="1"/>
          <p:nvPr/>
        </p:nvSpPr>
        <p:spPr>
          <a:xfrm>
            <a:off x="8650004" y="969967"/>
            <a:ext cx="1552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Measure here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4781BAC1-C0B5-BD1C-B3D6-53871AD9B752}"/>
              </a:ext>
            </a:extLst>
          </p:cNvPr>
          <p:cNvSpPr txBox="1">
            <a:spLocks/>
          </p:cNvSpPr>
          <p:nvPr/>
        </p:nvSpPr>
        <p:spPr>
          <a:xfrm>
            <a:off x="613344" y="4817718"/>
            <a:ext cx="2837113" cy="4557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41865A-F14F-F582-ACBE-4DD0EB74A421}"/>
              </a:ext>
            </a:extLst>
          </p:cNvPr>
          <p:cNvSpPr txBox="1"/>
          <p:nvPr/>
        </p:nvSpPr>
        <p:spPr>
          <a:xfrm>
            <a:off x="7483076" y="6368727"/>
            <a:ext cx="6806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Advanced Policy Gradients (Levine, 2020)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9818A97-775C-0C1E-9BC5-49EBBE8010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2905" y="1878430"/>
            <a:ext cx="677990" cy="41194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DF425FB-0922-C0BD-73D9-BB7ACDCC29F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6276" t="8894"/>
          <a:stretch/>
        </p:blipFill>
        <p:spPr>
          <a:xfrm>
            <a:off x="3814848" y="1947962"/>
            <a:ext cx="795848" cy="3355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29CB1C7-8430-8C7E-ACFB-E2999BD4BCDD}"/>
                  </a:ext>
                </a:extLst>
              </p:cNvPr>
              <p:cNvSpPr txBox="1"/>
              <p:nvPr/>
            </p:nvSpPr>
            <p:spPr>
              <a:xfrm>
                <a:off x="5261773" y="1815087"/>
                <a:ext cx="71405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29CB1C7-8430-8C7E-ACFB-E2999BD4B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773" y="1815087"/>
                <a:ext cx="714053" cy="7386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2B85A1-11E0-F55C-6D8B-9419E10B4118}"/>
                  </a:ext>
                </a:extLst>
              </p:cNvPr>
              <p:cNvSpPr txBox="1"/>
              <p:nvPr/>
            </p:nvSpPr>
            <p:spPr>
              <a:xfrm>
                <a:off x="7008433" y="1854933"/>
                <a:ext cx="71405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2B85A1-11E0-F55C-6D8B-9419E10B4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433" y="1854933"/>
                <a:ext cx="714053" cy="7386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46">
            <a:extLst>
              <a:ext uri="{FF2B5EF4-FFF2-40B4-BE49-F238E27FC236}">
                <a16:creationId xmlns:a16="http://schemas.microsoft.com/office/drawing/2014/main" id="{C16BD62F-F46E-7E98-2B2C-7537CF5A14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2187" y="4812730"/>
            <a:ext cx="10044070" cy="120185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343C24C-5B05-0431-8320-05CAB30B350E}"/>
              </a:ext>
            </a:extLst>
          </p:cNvPr>
          <p:cNvSpPr/>
          <p:nvPr/>
        </p:nvSpPr>
        <p:spPr>
          <a:xfrm>
            <a:off x="9414268" y="1199049"/>
            <a:ext cx="1370149" cy="136420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05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CF73B-C333-41B1-2244-DCCEC0A09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9E9E-0D37-C6F4-569D-97AD22021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154"/>
            <a:ext cx="10691265" cy="8893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Trust Region Policy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08AD5-C17F-AB05-6F92-58E81D0AC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08" y="1379446"/>
            <a:ext cx="10691265" cy="49616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241844F-3A31-B398-C9F1-139C062DC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6306151"/>
            <a:ext cx="1744229" cy="4454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0BE9B-5A1C-C2DC-658D-99C78A65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21</a:t>
            </a:fld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1F2DD0C-2B89-0A52-C57B-9DDA1EDEAF21}"/>
              </a:ext>
            </a:extLst>
          </p:cNvPr>
          <p:cNvSpPr/>
          <p:nvPr/>
        </p:nvSpPr>
        <p:spPr>
          <a:xfrm>
            <a:off x="9874808" y="405036"/>
            <a:ext cx="2037952" cy="28201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CE3CCF-8EDA-8DF5-04CD-52197ED23065}"/>
              </a:ext>
            </a:extLst>
          </p:cNvPr>
          <p:cNvSpPr/>
          <p:nvPr/>
        </p:nvSpPr>
        <p:spPr>
          <a:xfrm>
            <a:off x="10171118" y="607597"/>
            <a:ext cx="1370149" cy="21001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E386468-5933-01E2-4A76-D232CF260C55}"/>
              </a:ext>
            </a:extLst>
          </p:cNvPr>
          <p:cNvSpPr/>
          <p:nvPr/>
        </p:nvSpPr>
        <p:spPr>
          <a:xfrm>
            <a:off x="10445205" y="842535"/>
            <a:ext cx="759912" cy="87403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FFCA083-5C07-52C2-FD7C-729493B596CD}"/>
              </a:ext>
            </a:extLst>
          </p:cNvPr>
          <p:cNvSpPr/>
          <p:nvPr/>
        </p:nvSpPr>
        <p:spPr>
          <a:xfrm>
            <a:off x="10019666" y="1769828"/>
            <a:ext cx="151452" cy="130504"/>
          </a:xfrm>
          <a:prstGeom prst="ellipse">
            <a:avLst/>
          </a:prstGeom>
          <a:solidFill>
            <a:srgbClr val="D5151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1CA25A34-CF91-B50B-3A72-E9F0B7E53E1B}"/>
              </a:ext>
            </a:extLst>
          </p:cNvPr>
          <p:cNvSpPr/>
          <p:nvPr/>
        </p:nvSpPr>
        <p:spPr>
          <a:xfrm rot="11127761">
            <a:off x="10531701" y="1628049"/>
            <a:ext cx="166391" cy="4964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D8284C-F772-766B-1790-C8E0CEFF67E0}"/>
                  </a:ext>
                </a:extLst>
              </p:cNvPr>
              <p:cNvSpPr txBox="1"/>
              <p:nvPr/>
            </p:nvSpPr>
            <p:spPr>
              <a:xfrm>
                <a:off x="9747200" y="1851501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D8284C-F772-766B-1790-C8E0CEFF6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200" y="1851501"/>
                <a:ext cx="71405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320F18-B094-52EF-F3A4-18FEA5CCE107}"/>
                  </a:ext>
                </a:extLst>
              </p:cNvPr>
              <p:cNvSpPr txBox="1"/>
              <p:nvPr/>
            </p:nvSpPr>
            <p:spPr>
              <a:xfrm>
                <a:off x="10600703" y="1728710"/>
                <a:ext cx="5711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320F18-B094-52EF-F3A4-18FEA5CCE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703" y="1728710"/>
                <a:ext cx="571109" cy="646331"/>
              </a:xfrm>
              <a:prstGeom prst="rect">
                <a:avLst/>
              </a:prstGeom>
              <a:blipFill>
                <a:blip r:embed="rId4"/>
                <a:stretch>
                  <a:fillRect r="-5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9C294F-68FC-A7B7-50DF-696E345D224F}"/>
                  </a:ext>
                </a:extLst>
              </p:cNvPr>
              <p:cNvSpPr txBox="1"/>
              <p:nvPr/>
            </p:nvSpPr>
            <p:spPr>
              <a:xfrm>
                <a:off x="10536757" y="2075044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9C294F-68FC-A7B7-50DF-696E345D2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6757" y="2075044"/>
                <a:ext cx="71405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9DEB11A8-9DB1-3E9A-52D1-254A23B7C878}"/>
              </a:ext>
            </a:extLst>
          </p:cNvPr>
          <p:cNvSpPr/>
          <p:nvPr/>
        </p:nvSpPr>
        <p:spPr>
          <a:xfrm>
            <a:off x="10534658" y="2159013"/>
            <a:ext cx="127609" cy="130504"/>
          </a:xfrm>
          <a:prstGeom prst="ellipse">
            <a:avLst/>
          </a:prstGeom>
          <a:solidFill>
            <a:srgbClr val="56B4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483E57-DCC8-FD79-FB88-A7BA60198A5B}"/>
              </a:ext>
            </a:extLst>
          </p:cNvPr>
          <p:cNvSpPr txBox="1"/>
          <p:nvPr/>
        </p:nvSpPr>
        <p:spPr>
          <a:xfrm>
            <a:off x="10171118" y="2655306"/>
            <a:ext cx="1552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Step from here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8DB5F5-7A1F-71FB-A85F-89FABA5502D0}"/>
              </a:ext>
            </a:extLst>
          </p:cNvPr>
          <p:cNvCxnSpPr>
            <a:cxnSpLocks/>
          </p:cNvCxnSpPr>
          <p:nvPr/>
        </p:nvCxnSpPr>
        <p:spPr>
          <a:xfrm flipH="1" flipV="1">
            <a:off x="10154811" y="1919130"/>
            <a:ext cx="327335" cy="21401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8616B73-57FD-4196-2F09-43B8ED4C8617}"/>
              </a:ext>
            </a:extLst>
          </p:cNvPr>
          <p:cNvSpPr txBox="1">
            <a:spLocks/>
          </p:cNvSpPr>
          <p:nvPr/>
        </p:nvSpPr>
        <p:spPr>
          <a:xfrm>
            <a:off x="613344" y="4817718"/>
            <a:ext cx="2837113" cy="4557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7DD63B-3E37-83DF-AAE1-AFBF9D8D5844}"/>
              </a:ext>
            </a:extLst>
          </p:cNvPr>
          <p:cNvSpPr txBox="1"/>
          <p:nvPr/>
        </p:nvSpPr>
        <p:spPr>
          <a:xfrm>
            <a:off x="7034118" y="6317808"/>
            <a:ext cx="6806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Advanced Policy Gradients (Levine, 2020)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FC758E-7E97-27A9-BC40-58B4FBBE0992}"/>
              </a:ext>
            </a:extLst>
          </p:cNvPr>
          <p:cNvSpPr/>
          <p:nvPr/>
        </p:nvSpPr>
        <p:spPr>
          <a:xfrm>
            <a:off x="9414268" y="1199049"/>
            <a:ext cx="1370149" cy="136420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F81495-1408-9D7B-4EB2-2D98E1480C4D}"/>
              </a:ext>
            </a:extLst>
          </p:cNvPr>
          <p:cNvSpPr txBox="1"/>
          <p:nvPr/>
        </p:nvSpPr>
        <p:spPr>
          <a:xfrm>
            <a:off x="8555240" y="1033828"/>
            <a:ext cx="1552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Measure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EE4F51-8DF8-670E-482B-AEF2C8982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754" y="2353628"/>
            <a:ext cx="1197511" cy="373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691984-9183-E40F-67CB-817D02A561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3325" y="1402956"/>
            <a:ext cx="5174037" cy="9515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AA1CB8-9279-B86C-841B-C1DE78BC5E9E}"/>
              </a:ext>
            </a:extLst>
          </p:cNvPr>
          <p:cNvSpPr txBox="1"/>
          <p:nvPr/>
        </p:nvSpPr>
        <p:spPr>
          <a:xfrm>
            <a:off x="952537" y="3039968"/>
            <a:ext cx="8191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practice, KL-Divergence is easier to optimize: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Pinsker’s Inequality: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EC88C9-495A-99E9-D1CA-44125293EE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6245" y="3564635"/>
            <a:ext cx="3416244" cy="5014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90751F-F5F6-63AA-B077-F28820012E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48091" y="4324041"/>
            <a:ext cx="3403600" cy="863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6502C9-815A-B652-2769-77BCC35909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26245" y="2313682"/>
            <a:ext cx="2036784" cy="4725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AF835C-D1F1-FD72-22AB-82C0C6C85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4960" y="5274713"/>
            <a:ext cx="1197511" cy="3732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EF99174-0349-CBBE-1D3B-7692B31388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4531" y="4324041"/>
            <a:ext cx="5174037" cy="9515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873C53F-E9C9-E5DF-092B-22006DC347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34504" y="5248687"/>
            <a:ext cx="2161496" cy="501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E9A420-CC6D-BD35-DEB4-D4354EC6BB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25408" y="3553278"/>
            <a:ext cx="3416244" cy="66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27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96899-8047-BA0A-04A9-D2ACDD3B0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1A9C-7DFD-6629-4BC7-323447B90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154"/>
            <a:ext cx="10691265" cy="8893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Trust REGION POLICY OPTIMIZATION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152EF97-E47D-0944-17F4-63FB1ED94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6306151"/>
            <a:ext cx="1744229" cy="4454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98C94-F65B-484E-203F-C3610F0E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D4B1C-1297-7983-3DBB-01872A7118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003" y="1347573"/>
                <a:ext cx="12348218" cy="45403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Gradient steps can be split by minibatches </a:t>
                </a:r>
              </a:p>
              <a:p>
                <a:r>
                  <a:rPr lang="en-US" dirty="0"/>
                  <a:t>Each sample can be used multiple times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shifts too much, some states never resampled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D4B1C-1297-7983-3DBB-01872A7118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003" y="1347573"/>
                <a:ext cx="12348218" cy="4540393"/>
              </a:xfrm>
              <a:blipFill>
                <a:blip r:embed="rId3"/>
                <a:stretch>
                  <a:fillRect l="-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3A9BD193-9353-0E67-D58D-E7E0C1149270}"/>
              </a:ext>
            </a:extLst>
          </p:cNvPr>
          <p:cNvSpPr/>
          <p:nvPr/>
        </p:nvSpPr>
        <p:spPr>
          <a:xfrm>
            <a:off x="7572123" y="1388595"/>
            <a:ext cx="320633" cy="889342"/>
          </a:xfrm>
          <a:prstGeom prst="rightBrace">
            <a:avLst>
              <a:gd name="adj1" fmla="val 8333"/>
              <a:gd name="adj2" fmla="val 48288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04AEC-8F5E-A138-28F5-806CF1177A40}"/>
              </a:ext>
            </a:extLst>
          </p:cNvPr>
          <p:cNvSpPr txBox="1"/>
          <p:nvPr/>
        </p:nvSpPr>
        <p:spPr>
          <a:xfrm>
            <a:off x="7922590" y="1479133"/>
            <a:ext cx="353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Optimize current policy </a:t>
            </a:r>
            <a:r>
              <a:rPr lang="en-US" dirty="0" err="1">
                <a:latin typeface="Bahnschrift" panose="020B0502040204020203" pitchFamily="34" charset="0"/>
              </a:rPr>
              <a:t>w.r.t</a:t>
            </a:r>
            <a:r>
              <a:rPr lang="en-US" dirty="0">
                <a:latin typeface="Bahnschrift" panose="020B0502040204020203" pitchFamily="34" charset="0"/>
              </a:rPr>
              <a:t> samples collected on old policy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9F516B-063E-7648-9E27-EFE43475C022}"/>
              </a:ext>
            </a:extLst>
          </p:cNvPr>
          <p:cNvSpPr txBox="1"/>
          <p:nvPr/>
        </p:nvSpPr>
        <p:spPr>
          <a:xfrm>
            <a:off x="6777576" y="2441940"/>
            <a:ext cx="353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ahnschrift" panose="020B0502040204020203" pitchFamily="34" charset="0"/>
              </a:rPr>
              <a:t>Require small policy updates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2CF44D-345B-31D7-7787-F1D78B3E9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410" y="4481016"/>
            <a:ext cx="1197511" cy="373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2A466A-8750-E77F-828E-A977B0518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981" y="3530344"/>
            <a:ext cx="5174037" cy="9515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5379E6-5FFA-75D2-4EEB-38C9042A88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8954" y="4454990"/>
            <a:ext cx="2161496" cy="50146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EEAC732-DAC1-7354-C2C6-921592D3BBEE}"/>
              </a:ext>
            </a:extLst>
          </p:cNvPr>
          <p:cNvSpPr/>
          <p:nvPr/>
        </p:nvSpPr>
        <p:spPr>
          <a:xfrm>
            <a:off x="10091636" y="2482551"/>
            <a:ext cx="2037952" cy="28201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5731A8-86BA-2B7C-95DE-D69238690F7A}"/>
              </a:ext>
            </a:extLst>
          </p:cNvPr>
          <p:cNvSpPr/>
          <p:nvPr/>
        </p:nvSpPr>
        <p:spPr>
          <a:xfrm>
            <a:off x="10387946" y="2685112"/>
            <a:ext cx="1370149" cy="21001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B3BD64-8266-9622-87DB-5E125CC4A4FE}"/>
              </a:ext>
            </a:extLst>
          </p:cNvPr>
          <p:cNvSpPr/>
          <p:nvPr/>
        </p:nvSpPr>
        <p:spPr>
          <a:xfrm>
            <a:off x="10662033" y="2920050"/>
            <a:ext cx="759912" cy="87403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A40DD0A-D872-AD1F-4320-76C4395806BD}"/>
              </a:ext>
            </a:extLst>
          </p:cNvPr>
          <p:cNvSpPr/>
          <p:nvPr/>
        </p:nvSpPr>
        <p:spPr>
          <a:xfrm>
            <a:off x="10236494" y="3847343"/>
            <a:ext cx="151452" cy="130504"/>
          </a:xfrm>
          <a:prstGeom prst="ellipse">
            <a:avLst/>
          </a:prstGeom>
          <a:solidFill>
            <a:srgbClr val="D5151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7440947B-700A-EFED-3B9B-BBFBEF854ADA}"/>
              </a:ext>
            </a:extLst>
          </p:cNvPr>
          <p:cNvSpPr/>
          <p:nvPr/>
        </p:nvSpPr>
        <p:spPr>
          <a:xfrm rot="11127761">
            <a:off x="10736441" y="3893508"/>
            <a:ext cx="169512" cy="3079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4E63D66-95F5-965E-3D57-5920FAA0F6F7}"/>
                  </a:ext>
                </a:extLst>
              </p:cNvPr>
              <p:cNvSpPr txBox="1"/>
              <p:nvPr/>
            </p:nvSpPr>
            <p:spPr>
              <a:xfrm>
                <a:off x="9964028" y="3929016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4E63D66-95F5-965E-3D57-5920FAA0F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028" y="3929016"/>
                <a:ext cx="714053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1A68146-7065-CAB7-FFF1-302C76AF14BC}"/>
                  </a:ext>
                </a:extLst>
              </p:cNvPr>
              <p:cNvSpPr txBox="1"/>
              <p:nvPr/>
            </p:nvSpPr>
            <p:spPr>
              <a:xfrm>
                <a:off x="10753585" y="4152559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1A68146-7065-CAB7-FFF1-302C76AF1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585" y="4152559"/>
                <a:ext cx="71405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442DDEC3-8386-D781-8034-94CD33313ED5}"/>
              </a:ext>
            </a:extLst>
          </p:cNvPr>
          <p:cNvSpPr/>
          <p:nvPr/>
        </p:nvSpPr>
        <p:spPr>
          <a:xfrm>
            <a:off x="10751486" y="4236528"/>
            <a:ext cx="127609" cy="130504"/>
          </a:xfrm>
          <a:prstGeom prst="ellipse">
            <a:avLst/>
          </a:prstGeom>
          <a:solidFill>
            <a:srgbClr val="56B4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08F0C7-7134-CF1D-534E-EB455EDEC6A2}"/>
              </a:ext>
            </a:extLst>
          </p:cNvPr>
          <p:cNvCxnSpPr>
            <a:cxnSpLocks/>
          </p:cNvCxnSpPr>
          <p:nvPr/>
        </p:nvCxnSpPr>
        <p:spPr>
          <a:xfrm flipH="1" flipV="1">
            <a:off x="10371639" y="3996645"/>
            <a:ext cx="327335" cy="21401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BC53655-B553-2400-2C62-0F8AAD9A302C}"/>
              </a:ext>
            </a:extLst>
          </p:cNvPr>
          <p:cNvSpPr/>
          <p:nvPr/>
        </p:nvSpPr>
        <p:spPr>
          <a:xfrm>
            <a:off x="9631096" y="3276564"/>
            <a:ext cx="1370149" cy="136420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EEB5A897-605A-6261-3788-3FA46A95D13F}"/>
              </a:ext>
            </a:extLst>
          </p:cNvPr>
          <p:cNvSpPr/>
          <p:nvPr/>
        </p:nvSpPr>
        <p:spPr>
          <a:xfrm rot="8073488">
            <a:off x="10654258" y="3664354"/>
            <a:ext cx="169512" cy="3079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40B9236D-C3F8-115B-1828-A139F3F656A4}"/>
              </a:ext>
            </a:extLst>
          </p:cNvPr>
          <p:cNvSpPr/>
          <p:nvPr/>
        </p:nvSpPr>
        <p:spPr>
          <a:xfrm rot="11501531">
            <a:off x="10552526" y="3427415"/>
            <a:ext cx="169512" cy="3079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Green checkmark icon - Free green check mark icons">
            <a:extLst>
              <a:ext uri="{FF2B5EF4-FFF2-40B4-BE49-F238E27FC236}">
                <a16:creationId xmlns:a16="http://schemas.microsoft.com/office/drawing/2014/main" id="{5197C7D7-4E50-A16C-37DC-A89832FAD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945" y="1562433"/>
            <a:ext cx="402760" cy="40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Green checkmark icon - Free green check mark icons">
            <a:extLst>
              <a:ext uri="{FF2B5EF4-FFF2-40B4-BE49-F238E27FC236}">
                <a16:creationId xmlns:a16="http://schemas.microsoft.com/office/drawing/2014/main" id="{F72D0E1C-63D9-8F7E-54E2-221B0E88C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911" y="2383240"/>
            <a:ext cx="402760" cy="40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117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209BC-B9AD-0DE4-16CA-84DF19D17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F954-439B-8DD7-EE49-7AAD25CC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154"/>
            <a:ext cx="10691265" cy="8893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But WAIT…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A555529-13FC-9BC5-3316-D9FCC6171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6306151"/>
            <a:ext cx="1744229" cy="4454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214B-51A3-BA0B-E8EE-A44A9FFE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BDDF1D-A954-437F-6D62-9A794E6F6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003" y="1347573"/>
                <a:ext cx="12348218" cy="4540393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Introduced “per-(state/action)” constraint not “per batch”: </a:t>
                </a:r>
              </a:p>
              <a:p>
                <a:pPr lvl="1"/>
                <a:r>
                  <a:rPr lang="en-US" dirty="0"/>
                  <a:t>see TRPO paper, 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</m:oMath>
                </a14:m>
                <a:r>
                  <a:rPr lang="en-US" dirty="0"/>
                  <a:t> of all samples replaced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value weight is given by old policy. Shouldn’t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Using the old policy is a nearby lower bound to the true J(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optimizing this is sufficient + easier</a:t>
                </a:r>
              </a:p>
              <a:p>
                <a:pPr lvl="1"/>
                <a:r>
                  <a:rPr lang="en-US" dirty="0"/>
                  <a:t>In general, yes: </a:t>
                </a:r>
              </a:p>
              <a:p>
                <a:pPr lvl="2"/>
                <a:r>
                  <a:rPr lang="en-US" dirty="0"/>
                  <a:t>Off-Policy Actor Critic (</a:t>
                </a:r>
                <a:r>
                  <a:rPr lang="en-US" dirty="0" err="1"/>
                  <a:t>Degris</a:t>
                </a:r>
                <a:r>
                  <a:rPr lang="en-US" dirty="0"/>
                  <a:t>, 2012), </a:t>
                </a:r>
                <a:r>
                  <a:rPr lang="en-US" dirty="0" err="1"/>
                  <a:t>ReTrace</a:t>
                </a:r>
                <a:r>
                  <a:rPr lang="en-US" dirty="0"/>
                  <a:t> (Munos, 2016), IMPALA (Espeholt, 2018), SEED-RL (Espeholt, 2020)</a:t>
                </a:r>
              </a:p>
              <a:p>
                <a:r>
                  <a:rPr lang="en-US" dirty="0"/>
                  <a:t>How do we solve this optimization?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BDDF1D-A954-437F-6D62-9A794E6F6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003" y="1347573"/>
                <a:ext cx="12348218" cy="4540393"/>
              </a:xfrm>
              <a:blipFill>
                <a:blip r:embed="rId3"/>
                <a:stretch>
                  <a:fillRect l="-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82A3EF5-753C-E098-E13E-A47D92960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756" y="2199440"/>
            <a:ext cx="1197511" cy="373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FD51C4-5686-B31F-0BCD-7D583B88C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997" y="1312320"/>
            <a:ext cx="5174037" cy="9515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E15799-1886-EE0A-F292-84FA97E5AF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9996" y="2168214"/>
            <a:ext cx="2086864" cy="589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7FDAB8-542A-D62C-3CFC-B84157E9B3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0064" y="2807007"/>
            <a:ext cx="3851936" cy="46091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0AE2518-D7FC-72BD-6647-A1008D75247E}"/>
              </a:ext>
            </a:extLst>
          </p:cNvPr>
          <p:cNvSpPr/>
          <p:nvPr/>
        </p:nvSpPr>
        <p:spPr>
          <a:xfrm>
            <a:off x="9076495" y="3037463"/>
            <a:ext cx="147285" cy="141149"/>
          </a:xfrm>
          <a:prstGeom prst="ellipse">
            <a:avLst/>
          </a:prstGeom>
          <a:noFill/>
          <a:ln>
            <a:solidFill>
              <a:srgbClr val="D515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46F05B-E806-7BCD-583D-82E6BE30A1B9}"/>
              </a:ext>
            </a:extLst>
          </p:cNvPr>
          <p:cNvSpPr/>
          <p:nvPr/>
        </p:nvSpPr>
        <p:spPr>
          <a:xfrm>
            <a:off x="9370043" y="3037464"/>
            <a:ext cx="147285" cy="141149"/>
          </a:xfrm>
          <a:prstGeom prst="ellipse">
            <a:avLst/>
          </a:prstGeom>
          <a:noFill/>
          <a:ln>
            <a:solidFill>
              <a:srgbClr val="D515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80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91972-A1E4-46AC-DB8D-932E788AE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B2DD-4D0B-ABD9-6050-EE0E0DFED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154"/>
            <a:ext cx="10691265" cy="8893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But WAIT…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E47947F-E84D-F8D0-5D9B-5B136A4F4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6306151"/>
            <a:ext cx="1744229" cy="4454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5A092-7BF4-5E56-D43A-AFAE280B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01367B-4420-C89E-39B0-39D28ACF89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003" y="1347573"/>
                <a:ext cx="12348218" cy="4540393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Introduced “per-(state/action)” constraint not “per batch”: </a:t>
                </a:r>
              </a:p>
              <a:p>
                <a:pPr lvl="1"/>
                <a:r>
                  <a:rPr lang="en-US" dirty="0"/>
                  <a:t>see TRPO paper, 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</m:oMath>
                </a14:m>
                <a:r>
                  <a:rPr lang="en-US" dirty="0"/>
                  <a:t> of all samples replaced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value weight is given by old policy. Shouldn’t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Using the old policy is a nearby lower bound to the true J(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optimizing this is sufficient + easier</a:t>
                </a:r>
              </a:p>
              <a:p>
                <a:pPr lvl="1"/>
                <a:r>
                  <a:rPr lang="en-US" dirty="0"/>
                  <a:t>In general, yes: </a:t>
                </a:r>
              </a:p>
              <a:p>
                <a:pPr lvl="2"/>
                <a:r>
                  <a:rPr lang="en-US" dirty="0"/>
                  <a:t>Off-Policy Actor Critic (</a:t>
                </a:r>
                <a:r>
                  <a:rPr lang="en-US" dirty="0" err="1"/>
                  <a:t>Degris</a:t>
                </a:r>
                <a:r>
                  <a:rPr lang="en-US" dirty="0"/>
                  <a:t>, 2012), </a:t>
                </a:r>
                <a:r>
                  <a:rPr lang="en-US" dirty="0" err="1"/>
                  <a:t>ReTrace</a:t>
                </a:r>
                <a:r>
                  <a:rPr lang="en-US" dirty="0"/>
                  <a:t> (Munos, 2016), IMPALA (Espeholt, 2018), SEED-RL (Espeholt, 2020)</a:t>
                </a:r>
              </a:p>
              <a:p>
                <a:r>
                  <a:rPr lang="en-US" dirty="0"/>
                  <a:t>How do we solve this optimization?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01367B-4420-C89E-39B0-39D28ACF8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003" y="1347573"/>
                <a:ext cx="12348218" cy="4540393"/>
              </a:xfrm>
              <a:blipFill>
                <a:blip r:embed="rId3"/>
                <a:stretch>
                  <a:fillRect l="-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8939845-F1E3-6166-4438-733686A5A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756" y="2168214"/>
            <a:ext cx="1197511" cy="373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94B714-3E84-F285-0BC0-FE59019E9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997" y="1312320"/>
            <a:ext cx="5174037" cy="9515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53CFE5-DBCF-9AFE-DB4C-01ABC635B2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9996" y="2168214"/>
            <a:ext cx="2086864" cy="58903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A9FF39E-56E3-7C47-AF9C-29C194D4577F}"/>
              </a:ext>
            </a:extLst>
          </p:cNvPr>
          <p:cNvSpPr/>
          <p:nvPr/>
        </p:nvSpPr>
        <p:spPr>
          <a:xfrm>
            <a:off x="7410436" y="1343421"/>
            <a:ext cx="1197510" cy="920445"/>
          </a:xfrm>
          <a:prstGeom prst="ellipse">
            <a:avLst/>
          </a:prstGeom>
          <a:noFill/>
          <a:ln w="38100">
            <a:solidFill>
              <a:srgbClr val="D515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72097F-2FEB-D941-EC18-BB18A79D1B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0064" y="2807007"/>
            <a:ext cx="3851936" cy="46091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853D916-AED2-69AC-A945-61883C1CD704}"/>
              </a:ext>
            </a:extLst>
          </p:cNvPr>
          <p:cNvSpPr/>
          <p:nvPr/>
        </p:nvSpPr>
        <p:spPr>
          <a:xfrm>
            <a:off x="9076495" y="3037463"/>
            <a:ext cx="147285" cy="141149"/>
          </a:xfrm>
          <a:prstGeom prst="ellipse">
            <a:avLst/>
          </a:prstGeom>
          <a:noFill/>
          <a:ln>
            <a:solidFill>
              <a:srgbClr val="D515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D55B9F-0FBB-D7F2-C633-78F96ADA54A2}"/>
              </a:ext>
            </a:extLst>
          </p:cNvPr>
          <p:cNvSpPr/>
          <p:nvPr/>
        </p:nvSpPr>
        <p:spPr>
          <a:xfrm>
            <a:off x="9370043" y="3037464"/>
            <a:ext cx="147285" cy="141149"/>
          </a:xfrm>
          <a:prstGeom prst="ellipse">
            <a:avLst/>
          </a:prstGeom>
          <a:noFill/>
          <a:ln>
            <a:solidFill>
              <a:srgbClr val="D515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38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7AA9B-6C10-82FC-5E7D-5F7B7D6E3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2691-2A8D-A19C-B1AE-E82B986C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154"/>
            <a:ext cx="10691265" cy="8893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How DO we SOLVE THIS?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17745C5-D642-B4AD-7D2C-92E98D591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6306151"/>
            <a:ext cx="1744229" cy="4454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8BC15-BB71-D950-6B5A-AE05C9EA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6096A-4152-288D-BE42-DCB52481E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9379" y="1476901"/>
                <a:ext cx="12348218" cy="4540393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Local quadratic approximation + backtracking line search</a:t>
                </a:r>
              </a:p>
              <a:p>
                <a:pPr lvl="1"/>
                <a:r>
                  <a:rPr lang="en-US" dirty="0"/>
                  <a:t>Step towards maximum of quadratic approximation: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Maximum step size: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Backtracking line-search to guarantee we don’t step outside of constraint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Expensive!</a:t>
                </a:r>
              </a:p>
              <a:p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6096A-4152-288D-BE42-DCB52481E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9379" y="1476901"/>
                <a:ext cx="12348218" cy="4540393"/>
              </a:xfrm>
              <a:blipFill>
                <a:blip r:embed="rId3"/>
                <a:stretch>
                  <a:fillRect l="-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25FD3A8-E3C3-38A3-2682-6D0A7C162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756" y="2168214"/>
            <a:ext cx="1197511" cy="373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80492F-D6DA-D479-5F30-296C90CC5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997" y="1312320"/>
            <a:ext cx="5174037" cy="9515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733BEE-A12E-B444-0B5C-FF8CDC7E4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8550" y="2117603"/>
            <a:ext cx="2161496" cy="501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B768B9-9E97-8256-7B99-B5A7DEA657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2824" y="2079803"/>
            <a:ext cx="2230664" cy="501467"/>
          </a:xfrm>
          <a:prstGeom prst="rect">
            <a:avLst/>
          </a:prstGeom>
        </p:spPr>
      </p:pic>
      <p:pic>
        <p:nvPicPr>
          <p:cNvPr id="10" name="Picture 2" descr="PDF] Optimization of MIMO Device-to-Device Networks via Matrix Fractional  Programming: A Minorization–Maximization Approach | Semantic Scholar">
            <a:extLst>
              <a:ext uri="{FF2B5EF4-FFF2-40B4-BE49-F238E27FC236}">
                <a16:creationId xmlns:a16="http://schemas.microsoft.com/office/drawing/2014/main" id="{27BF7FFB-73B5-2625-F85D-D9D9336112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9"/>
          <a:stretch/>
        </p:blipFill>
        <p:spPr bwMode="auto">
          <a:xfrm>
            <a:off x="205482" y="3037170"/>
            <a:ext cx="3061699" cy="298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A21BDD-FB7F-853D-B435-CB8EB38CE4F0}"/>
              </a:ext>
            </a:extLst>
          </p:cNvPr>
          <p:cNvSpPr txBox="1"/>
          <p:nvPr/>
        </p:nvSpPr>
        <p:spPr>
          <a:xfrm>
            <a:off x="9315833" y="3838149"/>
            <a:ext cx="199015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See:</a:t>
            </a:r>
          </a:p>
          <a:p>
            <a:r>
              <a:rPr lang="en-US" sz="1100" dirty="0"/>
              <a:t>Newton’s Method</a:t>
            </a:r>
          </a:p>
          <a:p>
            <a:r>
              <a:rPr lang="en-US" sz="1100" dirty="0"/>
              <a:t>Quasi-Newton / CG-Newton</a:t>
            </a:r>
          </a:p>
          <a:p>
            <a:r>
              <a:rPr lang="en-US" sz="1100" dirty="0"/>
              <a:t>Natural Gradient Methods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8185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C24AD-70CB-EE6A-4D1E-E45DD6FB0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AE60-0A84-0A1F-B8D4-76E9B0C8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154"/>
            <a:ext cx="10691265" cy="8893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Are there CHEAPER Approximations?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08F677F-B9B9-4C4C-3B93-5DAD4A977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6306151"/>
            <a:ext cx="1744229" cy="4454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D0658-268F-C73A-5ACC-CC3E427C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A577C-EB05-40FB-6494-C1B96AB16C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9379" y="1476901"/>
                <a:ext cx="12348218" cy="4540393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Soft-constraint + use first-order methods (SGD)</a:t>
                </a:r>
              </a:p>
              <a:p>
                <a:pPr lvl="1"/>
                <a:r>
                  <a:rPr lang="en-US" dirty="0"/>
                  <a:t>KL-penalty Proximal Policy Optimization (PPO-KL)</a:t>
                </a:r>
              </a:p>
              <a:p>
                <a:pPr lvl="2"/>
                <a:r>
                  <a:rPr lang="en-US" dirty="0"/>
                  <a:t>Adaptive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x2 if constraint threshold violated, ÷2 if well within threshold</a:t>
                </a:r>
              </a:p>
              <a:p>
                <a:pPr lvl="1"/>
                <a:r>
                  <a:rPr lang="en-US" dirty="0"/>
                  <a:t>Mirror Descent Policy Optimization (MDPO)</a:t>
                </a:r>
              </a:p>
              <a:p>
                <a:pPr lvl="2"/>
                <a:r>
                  <a:rPr lang="en-US" dirty="0"/>
                  <a:t>Scheduled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𝑜𝑝𝑡𝑖𝑚𝑖𝑧𝑎𝑡𝑖𝑜𝑛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𝑠𝑡𝑒𝑝</m:t>
                        </m:r>
                      </m:den>
                    </m:f>
                  </m:oMath>
                </a14:m>
                <a:r>
                  <a:rPr lang="en-US" dirty="0"/>
                  <a:t>,    (they also use reverse KL )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b="0" dirty="0"/>
                  <a:t>Very sensitive to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lvl="2"/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A577C-EB05-40FB-6494-C1B96AB16C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9379" y="1476901"/>
                <a:ext cx="12348218" cy="4540393"/>
              </a:xfrm>
              <a:blipFill>
                <a:blip r:embed="rId3"/>
                <a:stretch>
                  <a:fillRect l="-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 descr="PDF] Optimization of MIMO Device-to-Device Networks via Matrix Fractional  Programming: A Minorization–Maximization Approach | Semantic Scholar">
            <a:extLst>
              <a:ext uri="{FF2B5EF4-FFF2-40B4-BE49-F238E27FC236}">
                <a16:creationId xmlns:a16="http://schemas.microsoft.com/office/drawing/2014/main" id="{5BB7C65A-0D0C-EB47-B6BC-9A0A38AD2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9"/>
          <a:stretch/>
        </p:blipFill>
        <p:spPr bwMode="auto">
          <a:xfrm>
            <a:off x="205482" y="3037170"/>
            <a:ext cx="3061699" cy="298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B93250-0618-EEEC-85E5-F0970C25F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2193" y="1477105"/>
            <a:ext cx="6702535" cy="968144"/>
          </a:xfrm>
          <a:prstGeom prst="rect">
            <a:avLst/>
          </a:prstGeom>
        </p:spPr>
      </p:pic>
      <p:sp>
        <p:nvSpPr>
          <p:cNvPr id="8" name="Left Arrow 7">
            <a:extLst>
              <a:ext uri="{FF2B5EF4-FFF2-40B4-BE49-F238E27FC236}">
                <a16:creationId xmlns:a16="http://schemas.microsoft.com/office/drawing/2014/main" id="{726FE5BD-855D-1F3F-70AE-4088CD483106}"/>
              </a:ext>
            </a:extLst>
          </p:cNvPr>
          <p:cNvSpPr/>
          <p:nvPr/>
        </p:nvSpPr>
        <p:spPr>
          <a:xfrm>
            <a:off x="2526037" y="4726113"/>
            <a:ext cx="339048" cy="14383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470B4A85-7DBF-A310-E47A-784C4DCF854A}"/>
              </a:ext>
            </a:extLst>
          </p:cNvPr>
          <p:cNvSpPr/>
          <p:nvPr/>
        </p:nvSpPr>
        <p:spPr>
          <a:xfrm rot="10800000">
            <a:off x="1784892" y="4726113"/>
            <a:ext cx="339048" cy="14383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5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F85FE-D7F9-229E-0265-F6901AFB6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AD356-439D-3BE4-860F-F4CC3E2B0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-180474"/>
            <a:ext cx="12348218" cy="454039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Clipped Proximal Policy Optimization (PPO)</a:t>
            </a:r>
          </a:p>
          <a:p>
            <a:pPr lvl="1"/>
            <a:r>
              <a:rPr lang="en-US" dirty="0"/>
              <a:t>Modify objective function to ”discourage” steps far from trust region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393F0-7EB4-51B4-E20A-2E7FBD6E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154"/>
            <a:ext cx="10691265" cy="8893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Are there </a:t>
            </a:r>
            <a:r>
              <a:rPr lang="en-US" sz="2800" i="1" dirty="0">
                <a:latin typeface="Bahnschrift" panose="020B0502040204020203" pitchFamily="34" charset="0"/>
                <a:cs typeface="Aldhabi" panose="020B0604020202020204" pitchFamily="2" charset="-78"/>
              </a:rPr>
              <a:t>EVEN</a:t>
            </a:r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 CHEAPER </a:t>
            </a:r>
            <a:r>
              <a:rPr lang="en-US" sz="2800" i="1" dirty="0">
                <a:latin typeface="Bahnschrift" panose="020B0502040204020203" pitchFamily="34" charset="0"/>
                <a:cs typeface="Aldhabi" panose="020B0604020202020204" pitchFamily="2" charset="-78"/>
              </a:rPr>
              <a:t>ROBUST</a:t>
            </a:r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 Approximations?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6F8FDBD-DAEE-03CD-8EFC-E591E46C5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6306151"/>
            <a:ext cx="1744229" cy="4454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CA41D-D5C0-DCB2-06C4-C620595B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5400B-AC9D-06D7-D07C-12F874499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078" y="4419271"/>
            <a:ext cx="8145500" cy="14845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7F864C-89F2-81E1-123D-5E19B1565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287" y="2462784"/>
            <a:ext cx="8667425" cy="157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90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5B389-10D6-352A-9A3F-F9241D32D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B334D-D737-3AB2-FFE6-2945DB01D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-180474"/>
            <a:ext cx="12348218" cy="454039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Clipped Proximal Policy Optimization (PPO)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BFAD0-3D40-EB77-48A9-226F0E85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154"/>
            <a:ext cx="10691265" cy="8893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Are there </a:t>
            </a:r>
            <a:r>
              <a:rPr lang="en-US" sz="2800" i="1" dirty="0">
                <a:latin typeface="Bahnschrift" panose="020B0502040204020203" pitchFamily="34" charset="0"/>
                <a:cs typeface="Aldhabi" panose="020B0604020202020204" pitchFamily="2" charset="-78"/>
              </a:rPr>
              <a:t>EVEN</a:t>
            </a:r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 CHEAPER Approximations?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14D8022-B7DF-4A76-BEB6-73FD731B0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6306151"/>
            <a:ext cx="1744229" cy="4454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73485-3EE4-AE52-2817-47F19604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28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689A68-DEE1-1578-03B6-FFB46060C7B0}"/>
              </a:ext>
            </a:extLst>
          </p:cNvPr>
          <p:cNvSpPr/>
          <p:nvPr/>
        </p:nvSpPr>
        <p:spPr>
          <a:xfrm rot="2101692">
            <a:off x="7116936" y="3824311"/>
            <a:ext cx="1370149" cy="210018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0000"/>
              </a:gs>
            </a:gsLst>
            <a:lin ang="5400000" scaled="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2A7656-F658-599E-8668-ACF6B91500C1}"/>
              </a:ext>
            </a:extLst>
          </p:cNvPr>
          <p:cNvSpPr/>
          <p:nvPr/>
        </p:nvSpPr>
        <p:spPr>
          <a:xfrm>
            <a:off x="7748182" y="4850669"/>
            <a:ext cx="122361" cy="116944"/>
          </a:xfrm>
          <a:prstGeom prst="ellipse">
            <a:avLst/>
          </a:prstGeom>
          <a:solidFill>
            <a:srgbClr val="D5151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051270-9B30-7632-889E-4D8D6523AB76}"/>
                  </a:ext>
                </a:extLst>
              </p:cNvPr>
              <p:cNvSpPr txBox="1"/>
              <p:nvPr/>
            </p:nvSpPr>
            <p:spPr>
              <a:xfrm>
                <a:off x="7898478" y="4436498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051270-9B30-7632-889E-4D8D6523A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478" y="4436498"/>
                <a:ext cx="71405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AFE6C1-1D96-FD6F-6746-EB8780D5D385}"/>
                  </a:ext>
                </a:extLst>
              </p:cNvPr>
              <p:cNvSpPr txBox="1"/>
              <p:nvPr/>
            </p:nvSpPr>
            <p:spPr>
              <a:xfrm>
                <a:off x="7193831" y="4829478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AFE6C1-1D96-FD6F-6746-EB8780D5D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831" y="4829478"/>
                <a:ext cx="71405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3DADD119-FCD4-CCEF-DB8C-A38016A3B954}"/>
              </a:ext>
            </a:extLst>
          </p:cNvPr>
          <p:cNvSpPr/>
          <p:nvPr/>
        </p:nvSpPr>
        <p:spPr>
          <a:xfrm>
            <a:off x="7931147" y="4437427"/>
            <a:ext cx="148662" cy="155644"/>
          </a:xfrm>
          <a:prstGeom prst="ellipse">
            <a:avLst/>
          </a:prstGeom>
          <a:solidFill>
            <a:srgbClr val="56B4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542FDB-E255-24AA-1FC7-9A4C412CB630}"/>
              </a:ext>
            </a:extLst>
          </p:cNvPr>
          <p:cNvSpPr/>
          <p:nvPr/>
        </p:nvSpPr>
        <p:spPr>
          <a:xfrm>
            <a:off x="7124289" y="4218167"/>
            <a:ext cx="1370149" cy="136420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26BC4E-613A-1F26-A1C3-3783CA2054C2}"/>
              </a:ext>
            </a:extLst>
          </p:cNvPr>
          <p:cNvSpPr txBox="1"/>
          <p:nvPr/>
        </p:nvSpPr>
        <p:spPr>
          <a:xfrm>
            <a:off x="193929" y="2512269"/>
            <a:ext cx="2327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" panose="020B0502040204020203" pitchFamily="34" charset="0"/>
              </a:rPr>
              <a:t>Per-Sample Gradient: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A70D43A-9B6C-49B9-EA9A-AD3AB3303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745" y="800870"/>
            <a:ext cx="2605980" cy="88934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5E5D56-2B6D-4DFD-95CA-5661B67EED3D}"/>
              </a:ext>
            </a:extLst>
          </p:cNvPr>
          <p:cNvSpPr txBox="1"/>
          <p:nvPr/>
        </p:nvSpPr>
        <p:spPr>
          <a:xfrm>
            <a:off x="9085971" y="4048112"/>
            <a:ext cx="3178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Allows steps that bring policy OUTSIDE of threshold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Restricts steps that can be taken once outside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66C8905F-E9DF-6EC2-7825-6D14B07F9370}"/>
              </a:ext>
            </a:extLst>
          </p:cNvPr>
          <p:cNvSpPr/>
          <p:nvPr/>
        </p:nvSpPr>
        <p:spPr>
          <a:xfrm rot="15158848" flipH="1">
            <a:off x="8219517" y="4186002"/>
            <a:ext cx="149382" cy="45791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736B9A-D309-A173-97BA-FCCBA44507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7260" y="1823620"/>
            <a:ext cx="8145500" cy="1484551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6AA488-103E-7B11-2156-F055A5E593DC}"/>
              </a:ext>
            </a:extLst>
          </p:cNvPr>
          <p:cNvCxnSpPr>
            <a:cxnSpLocks/>
          </p:cNvCxnSpPr>
          <p:nvPr/>
        </p:nvCxnSpPr>
        <p:spPr>
          <a:xfrm flipV="1">
            <a:off x="6787554" y="3911955"/>
            <a:ext cx="437283" cy="5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94C5162-F44D-A7AF-D315-493868910177}"/>
              </a:ext>
            </a:extLst>
          </p:cNvPr>
          <p:cNvSpPr txBox="1"/>
          <p:nvPr/>
        </p:nvSpPr>
        <p:spPr>
          <a:xfrm rot="18610776">
            <a:off x="5823165" y="3371860"/>
            <a:ext cx="31788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" panose="020B0502040204020203" pitchFamily="34" charset="0"/>
              </a:rPr>
              <a:t>Direction of Increasing perf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9C8465C-DBD7-B3D2-E2BF-3F5AE0C81AD0}"/>
              </a:ext>
            </a:extLst>
          </p:cNvPr>
          <p:cNvSpPr/>
          <p:nvPr/>
        </p:nvSpPr>
        <p:spPr>
          <a:xfrm rot="2101692">
            <a:off x="1761327" y="3663195"/>
            <a:ext cx="1370149" cy="210018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0000"/>
              </a:gs>
            </a:gsLst>
            <a:lin ang="5400000" scaled="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61938D7-F4ED-E292-7304-B822C2AF9C71}"/>
              </a:ext>
            </a:extLst>
          </p:cNvPr>
          <p:cNvSpPr/>
          <p:nvPr/>
        </p:nvSpPr>
        <p:spPr>
          <a:xfrm>
            <a:off x="2392573" y="4689553"/>
            <a:ext cx="122361" cy="116944"/>
          </a:xfrm>
          <a:prstGeom prst="ellipse">
            <a:avLst/>
          </a:prstGeom>
          <a:solidFill>
            <a:srgbClr val="D5151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353B43C2-05D3-D0D3-3AAE-7031F6BD8EA1}"/>
              </a:ext>
            </a:extLst>
          </p:cNvPr>
          <p:cNvSpPr/>
          <p:nvPr/>
        </p:nvSpPr>
        <p:spPr>
          <a:xfrm rot="5400000" flipH="1">
            <a:off x="2399427" y="4220910"/>
            <a:ext cx="135505" cy="272375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A07D06A-3031-18A9-A343-66C82F9325B7}"/>
                  </a:ext>
                </a:extLst>
              </p:cNvPr>
              <p:cNvSpPr txBox="1"/>
              <p:nvPr/>
            </p:nvSpPr>
            <p:spPr>
              <a:xfrm>
                <a:off x="1838222" y="4668362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A07D06A-3031-18A9-A343-66C82F932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222" y="4668362"/>
                <a:ext cx="714053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A7374A6-D07E-9FA2-74B7-468CDC3856A0}"/>
                  </a:ext>
                </a:extLst>
              </p:cNvPr>
              <p:cNvSpPr txBox="1"/>
              <p:nvPr/>
            </p:nvSpPr>
            <p:spPr>
              <a:xfrm>
                <a:off x="2542869" y="4275382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A7374A6-D07E-9FA2-74B7-468CDC385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869" y="4275382"/>
                <a:ext cx="71405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E61E29C5-5366-3247-0145-294467069C73}"/>
              </a:ext>
            </a:extLst>
          </p:cNvPr>
          <p:cNvSpPr/>
          <p:nvPr/>
        </p:nvSpPr>
        <p:spPr>
          <a:xfrm>
            <a:off x="2575538" y="4276311"/>
            <a:ext cx="148662" cy="155644"/>
          </a:xfrm>
          <a:prstGeom prst="ellipse">
            <a:avLst/>
          </a:prstGeom>
          <a:solidFill>
            <a:srgbClr val="56B4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64A6FA-CE27-C83E-7B04-74777C6D2184}"/>
              </a:ext>
            </a:extLst>
          </p:cNvPr>
          <p:cNvSpPr/>
          <p:nvPr/>
        </p:nvSpPr>
        <p:spPr>
          <a:xfrm>
            <a:off x="1768680" y="4057051"/>
            <a:ext cx="1370149" cy="136420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8378790-243B-4208-0B47-34DFB3FAB9BA}"/>
              </a:ext>
            </a:extLst>
          </p:cNvPr>
          <p:cNvSpPr txBox="1"/>
          <p:nvPr/>
        </p:nvSpPr>
        <p:spPr>
          <a:xfrm>
            <a:off x="3352865" y="4349757"/>
            <a:ext cx="31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Nearby ratio = step freely</a:t>
            </a: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E328B08B-0D81-6628-B77E-A96670B1F69B}"/>
              </a:ext>
            </a:extLst>
          </p:cNvPr>
          <p:cNvSpPr/>
          <p:nvPr/>
        </p:nvSpPr>
        <p:spPr>
          <a:xfrm rot="15158848" flipH="1">
            <a:off x="2724588" y="4203511"/>
            <a:ext cx="157376" cy="176858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>
            <a:extLst>
              <a:ext uri="{FF2B5EF4-FFF2-40B4-BE49-F238E27FC236}">
                <a16:creationId xmlns:a16="http://schemas.microsoft.com/office/drawing/2014/main" id="{27E0CD89-95C5-0EEC-ADA7-BEFF85394931}"/>
              </a:ext>
            </a:extLst>
          </p:cNvPr>
          <p:cNvSpPr/>
          <p:nvPr/>
        </p:nvSpPr>
        <p:spPr>
          <a:xfrm rot="21160234" flipH="1">
            <a:off x="2597576" y="4418790"/>
            <a:ext cx="114340" cy="19989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AC4D217-2497-F48B-B113-C867381854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5016" y="4729079"/>
            <a:ext cx="1675359" cy="524898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A87CCB-4F15-F1A4-2AED-E6F49227677B}"/>
              </a:ext>
            </a:extLst>
          </p:cNvPr>
          <p:cNvCxnSpPr>
            <a:cxnSpLocks/>
          </p:cNvCxnSpPr>
          <p:nvPr/>
        </p:nvCxnSpPr>
        <p:spPr>
          <a:xfrm flipV="1">
            <a:off x="1431945" y="3750839"/>
            <a:ext cx="437283" cy="5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BD1CAEC-C8FE-567C-9815-8E730C844CEB}"/>
              </a:ext>
            </a:extLst>
          </p:cNvPr>
          <p:cNvSpPr txBox="1"/>
          <p:nvPr/>
        </p:nvSpPr>
        <p:spPr>
          <a:xfrm rot="18610776">
            <a:off x="467556" y="3210744"/>
            <a:ext cx="31788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" panose="020B0502040204020203" pitchFamily="34" charset="0"/>
              </a:rPr>
              <a:t>Direction of Increasing perf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7EA6EC3-6CC5-8BB8-51A0-E0B89EE23C84}"/>
              </a:ext>
            </a:extLst>
          </p:cNvPr>
          <p:cNvSpPr/>
          <p:nvPr/>
        </p:nvSpPr>
        <p:spPr>
          <a:xfrm>
            <a:off x="8508632" y="4248009"/>
            <a:ext cx="148662" cy="155644"/>
          </a:xfrm>
          <a:prstGeom prst="ellipse">
            <a:avLst/>
          </a:prstGeom>
          <a:solidFill>
            <a:srgbClr val="B4E7B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78106EB-696E-FB8A-DE90-485F985DAE8C}"/>
                  </a:ext>
                </a:extLst>
              </p:cNvPr>
              <p:cNvSpPr txBox="1"/>
              <p:nvPr/>
            </p:nvSpPr>
            <p:spPr>
              <a:xfrm>
                <a:off x="8490011" y="4174226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78106EB-696E-FB8A-DE90-485F985DA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011" y="4174226"/>
                <a:ext cx="714053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608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748F0-CF4E-1268-2100-A5B8364E7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ECD52-5C30-F7C5-AC54-375C7DEC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-180474"/>
            <a:ext cx="12348218" cy="454039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DBD9A-1341-38FB-0244-765A98D4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154"/>
            <a:ext cx="10691265" cy="8893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When Can Policies outside the THRESHOLD MAKE STEPS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4C0C82-0548-9CA1-2159-15774FCEBDBB}"/>
              </a:ext>
            </a:extLst>
          </p:cNvPr>
          <p:cNvSpPr txBox="1"/>
          <p:nvPr/>
        </p:nvSpPr>
        <p:spPr>
          <a:xfrm>
            <a:off x="143585" y="2378068"/>
            <a:ext cx="2327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" panose="020B0502040204020203" pitchFamily="34" charset="0"/>
              </a:rPr>
              <a:t>Four cases: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EA8AA81-0425-015C-7D79-88055E800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492" y="1357675"/>
            <a:ext cx="1528213" cy="52153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281E256-2A27-048B-2070-3EE2E6DCF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007" y="1260334"/>
            <a:ext cx="8145500" cy="1484551"/>
          </a:xfrm>
          <a:prstGeom prst="rect">
            <a:avLst/>
          </a:prstGeom>
        </p:spPr>
      </p:pic>
      <p:sp>
        <p:nvSpPr>
          <p:cNvPr id="57" name="Slide Number Placeholder 3">
            <a:extLst>
              <a:ext uri="{FF2B5EF4-FFF2-40B4-BE49-F238E27FC236}">
                <a16:creationId xmlns:a16="http://schemas.microsoft.com/office/drawing/2014/main" id="{86008843-6A8D-1D10-9A19-15993054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425" y="6274217"/>
            <a:ext cx="672354" cy="365125"/>
          </a:xfrm>
        </p:spPr>
        <p:txBody>
          <a:bodyPr/>
          <a:lstStyle/>
          <a:p>
            <a:fld id="{C3DB2ADC-AF19-4574-8C10-79B5B04FCA27}" type="slidenum">
              <a:rPr lang="en-US" smtClean="0"/>
              <a:t>29</a:t>
            </a:fld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94AFB8F-0A7B-7C97-07F7-44A6F22FD26E}"/>
              </a:ext>
            </a:extLst>
          </p:cNvPr>
          <p:cNvSpPr/>
          <p:nvPr/>
        </p:nvSpPr>
        <p:spPr>
          <a:xfrm rot="2101692">
            <a:off x="1735886" y="3204297"/>
            <a:ext cx="1370149" cy="210018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0000"/>
              </a:gs>
            </a:gsLst>
            <a:lin ang="5400000" scaled="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171F01A-3EE4-D899-9BA2-D1D9D95DDFBE}"/>
              </a:ext>
            </a:extLst>
          </p:cNvPr>
          <p:cNvSpPr/>
          <p:nvPr/>
        </p:nvSpPr>
        <p:spPr>
          <a:xfrm>
            <a:off x="2367132" y="4230655"/>
            <a:ext cx="122361" cy="116944"/>
          </a:xfrm>
          <a:prstGeom prst="ellipse">
            <a:avLst/>
          </a:prstGeom>
          <a:solidFill>
            <a:srgbClr val="D5151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4739A0F-8DF7-714F-D976-735089FBCD8B}"/>
                  </a:ext>
                </a:extLst>
              </p:cNvPr>
              <p:cNvSpPr txBox="1"/>
              <p:nvPr/>
            </p:nvSpPr>
            <p:spPr>
              <a:xfrm>
                <a:off x="1812781" y="4209464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4739A0F-8DF7-714F-D976-735089FBC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781" y="4209464"/>
                <a:ext cx="71405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AF34D7-369D-B903-FA12-AF0986D550C8}"/>
                  </a:ext>
                </a:extLst>
              </p:cNvPr>
              <p:cNvSpPr txBox="1"/>
              <p:nvPr/>
            </p:nvSpPr>
            <p:spPr>
              <a:xfrm>
                <a:off x="2642664" y="3332390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AF34D7-369D-B903-FA12-AF0986D55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64" y="3332390"/>
                <a:ext cx="71405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4207392B-AA78-32F9-0C2E-193328868C7B}"/>
              </a:ext>
            </a:extLst>
          </p:cNvPr>
          <p:cNvSpPr/>
          <p:nvPr/>
        </p:nvSpPr>
        <p:spPr>
          <a:xfrm>
            <a:off x="2669961" y="3389781"/>
            <a:ext cx="148662" cy="155644"/>
          </a:xfrm>
          <a:prstGeom prst="ellipse">
            <a:avLst/>
          </a:prstGeom>
          <a:solidFill>
            <a:srgbClr val="56B4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4CDC3BC-E7FD-0387-15A7-10FAD2D6ADA3}"/>
              </a:ext>
            </a:extLst>
          </p:cNvPr>
          <p:cNvSpPr/>
          <p:nvPr/>
        </p:nvSpPr>
        <p:spPr>
          <a:xfrm>
            <a:off x="1743239" y="3598153"/>
            <a:ext cx="1370149" cy="136420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5F668952-78C9-C830-D5ED-7C6180367EFB}"/>
              </a:ext>
            </a:extLst>
          </p:cNvPr>
          <p:cNvCxnSpPr>
            <a:cxnSpLocks/>
          </p:cNvCxnSpPr>
          <p:nvPr/>
        </p:nvCxnSpPr>
        <p:spPr>
          <a:xfrm flipV="1">
            <a:off x="1406504" y="3291941"/>
            <a:ext cx="437283" cy="5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314FC5D8-20EC-5B59-B81B-C81858E76833}"/>
              </a:ext>
            </a:extLst>
          </p:cNvPr>
          <p:cNvSpPr txBox="1"/>
          <p:nvPr/>
        </p:nvSpPr>
        <p:spPr>
          <a:xfrm rot="18446172">
            <a:off x="502137" y="3025185"/>
            <a:ext cx="31788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" panose="020B0502040204020203" pitchFamily="34" charset="0"/>
              </a:rPr>
              <a:t>Direction of Increasing perf</a:t>
            </a: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756CE9C4-E58D-E49E-AD60-8FEC94CB4730}"/>
              </a:ext>
            </a:extLst>
          </p:cNvPr>
          <p:cNvSpPr/>
          <p:nvPr/>
        </p:nvSpPr>
        <p:spPr>
          <a:xfrm rot="2101692">
            <a:off x="6687289" y="3404773"/>
            <a:ext cx="1370149" cy="210018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0000"/>
              </a:gs>
            </a:gsLst>
            <a:lin ang="5400000" scaled="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F551B0D3-56AC-2D38-118B-8B015892AD13}"/>
              </a:ext>
            </a:extLst>
          </p:cNvPr>
          <p:cNvSpPr/>
          <p:nvPr/>
        </p:nvSpPr>
        <p:spPr>
          <a:xfrm>
            <a:off x="7318535" y="4431131"/>
            <a:ext cx="122361" cy="116944"/>
          </a:xfrm>
          <a:prstGeom prst="ellipse">
            <a:avLst/>
          </a:prstGeom>
          <a:solidFill>
            <a:srgbClr val="D5151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Down Arrow 1028">
            <a:extLst>
              <a:ext uri="{FF2B5EF4-FFF2-40B4-BE49-F238E27FC236}">
                <a16:creationId xmlns:a16="http://schemas.microsoft.com/office/drawing/2014/main" id="{97CC87BA-6CCE-7AE3-0EE5-E9C33BBA0D74}"/>
              </a:ext>
            </a:extLst>
          </p:cNvPr>
          <p:cNvSpPr/>
          <p:nvPr/>
        </p:nvSpPr>
        <p:spPr>
          <a:xfrm rot="7547769" flipH="1">
            <a:off x="1744548" y="4663547"/>
            <a:ext cx="148663" cy="42322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0" name="TextBox 1029">
                <a:extLst>
                  <a:ext uri="{FF2B5EF4-FFF2-40B4-BE49-F238E27FC236}">
                    <a16:creationId xmlns:a16="http://schemas.microsoft.com/office/drawing/2014/main" id="{E86E18EE-A3E9-02E8-6458-C5B875963D74}"/>
                  </a:ext>
                </a:extLst>
              </p:cNvPr>
              <p:cNvSpPr txBox="1"/>
              <p:nvPr/>
            </p:nvSpPr>
            <p:spPr>
              <a:xfrm>
                <a:off x="6764184" y="4409940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30" name="TextBox 1029">
                <a:extLst>
                  <a:ext uri="{FF2B5EF4-FFF2-40B4-BE49-F238E27FC236}">
                    <a16:creationId xmlns:a16="http://schemas.microsoft.com/office/drawing/2014/main" id="{E86E18EE-A3E9-02E8-6458-C5B875963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184" y="4409940"/>
                <a:ext cx="714053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1" name="Oval 1030">
            <a:extLst>
              <a:ext uri="{FF2B5EF4-FFF2-40B4-BE49-F238E27FC236}">
                <a16:creationId xmlns:a16="http://schemas.microsoft.com/office/drawing/2014/main" id="{94C3EEE2-D7E8-30D0-9AC9-331C61D1C820}"/>
              </a:ext>
            </a:extLst>
          </p:cNvPr>
          <p:cNvSpPr/>
          <p:nvPr/>
        </p:nvSpPr>
        <p:spPr>
          <a:xfrm>
            <a:off x="6758504" y="5160235"/>
            <a:ext cx="148662" cy="155644"/>
          </a:xfrm>
          <a:prstGeom prst="ellipse">
            <a:avLst/>
          </a:prstGeom>
          <a:solidFill>
            <a:srgbClr val="56B4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F8261546-CCB2-0472-C6F6-DEB3FA3305C9}"/>
              </a:ext>
            </a:extLst>
          </p:cNvPr>
          <p:cNvSpPr/>
          <p:nvPr/>
        </p:nvSpPr>
        <p:spPr>
          <a:xfrm>
            <a:off x="6694642" y="3798629"/>
            <a:ext cx="1370149" cy="136420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C2406311-6244-6C7B-EE1F-61EFBAC9EF70}"/>
              </a:ext>
            </a:extLst>
          </p:cNvPr>
          <p:cNvCxnSpPr>
            <a:cxnSpLocks/>
          </p:cNvCxnSpPr>
          <p:nvPr/>
        </p:nvCxnSpPr>
        <p:spPr>
          <a:xfrm flipV="1">
            <a:off x="6357907" y="3492417"/>
            <a:ext cx="437283" cy="5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33">
            <a:extLst>
              <a:ext uri="{FF2B5EF4-FFF2-40B4-BE49-F238E27FC236}">
                <a16:creationId xmlns:a16="http://schemas.microsoft.com/office/drawing/2014/main" id="{9D7B0790-BABA-42E9-1CF4-ECD84DFF53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8062" y="3337304"/>
            <a:ext cx="1654968" cy="551656"/>
          </a:xfrm>
          <a:prstGeom prst="rect">
            <a:avLst/>
          </a:prstGeom>
        </p:spPr>
      </p:pic>
      <p:pic>
        <p:nvPicPr>
          <p:cNvPr id="1035" name="Picture 2">
            <a:extLst>
              <a:ext uri="{FF2B5EF4-FFF2-40B4-BE49-F238E27FC236}">
                <a16:creationId xmlns:a16="http://schemas.microsoft.com/office/drawing/2014/main" id="{4EBA872A-746C-5ED1-017D-10A219607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278" y="3035993"/>
            <a:ext cx="280352" cy="28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Oval 1035">
            <a:extLst>
              <a:ext uri="{FF2B5EF4-FFF2-40B4-BE49-F238E27FC236}">
                <a16:creationId xmlns:a16="http://schemas.microsoft.com/office/drawing/2014/main" id="{5DC9CBFB-B7B8-17E9-FD8F-BB928B3FF835}"/>
              </a:ext>
            </a:extLst>
          </p:cNvPr>
          <p:cNvSpPr/>
          <p:nvPr/>
        </p:nvSpPr>
        <p:spPr>
          <a:xfrm>
            <a:off x="1897542" y="4906767"/>
            <a:ext cx="148662" cy="155644"/>
          </a:xfrm>
          <a:prstGeom prst="ellipse">
            <a:avLst/>
          </a:prstGeom>
          <a:solidFill>
            <a:srgbClr val="56B4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0CD4019C-39D7-075F-D9E5-D4712C629B69}"/>
              </a:ext>
            </a:extLst>
          </p:cNvPr>
          <p:cNvSpPr txBox="1"/>
          <p:nvPr/>
        </p:nvSpPr>
        <p:spPr>
          <a:xfrm>
            <a:off x="3197854" y="2752829"/>
            <a:ext cx="232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Observed a good action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Already have high likelihood</a:t>
            </a:r>
          </a:p>
          <a:p>
            <a:r>
              <a:rPr lang="en-US" sz="1200" dirty="0">
                <a:latin typeface="Bahnschrift" panose="020B0502040204020203" pitchFamily="34" charset="0"/>
              </a:rPr>
              <a:t>Shouldn’t increase it too much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351A4F2-8EDD-2FBC-C602-1E4C860A0127}"/>
              </a:ext>
            </a:extLst>
          </p:cNvPr>
          <p:cNvSpPr txBox="1"/>
          <p:nvPr/>
        </p:nvSpPr>
        <p:spPr>
          <a:xfrm>
            <a:off x="8248447" y="2822521"/>
            <a:ext cx="232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Observed a bad action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Already have low likelihood</a:t>
            </a:r>
          </a:p>
          <a:p>
            <a:r>
              <a:rPr lang="en-US" sz="1200" dirty="0">
                <a:latin typeface="Bahnschrift" panose="020B0502040204020203" pitchFamily="34" charset="0"/>
              </a:rPr>
              <a:t>Shouldn’t decrease it too much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585FA950-2D2F-64CE-C48C-1CA969BFA129}"/>
              </a:ext>
            </a:extLst>
          </p:cNvPr>
          <p:cNvSpPr txBox="1"/>
          <p:nvPr/>
        </p:nvSpPr>
        <p:spPr>
          <a:xfrm>
            <a:off x="902066" y="5388072"/>
            <a:ext cx="330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Observed a good action, have low likelihood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Could increase likelihood more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07A53814-FA59-7643-720E-DCD77F6EAD5A}"/>
              </a:ext>
            </a:extLst>
          </p:cNvPr>
          <p:cNvSpPr/>
          <p:nvPr/>
        </p:nvSpPr>
        <p:spPr>
          <a:xfrm>
            <a:off x="7804871" y="3626635"/>
            <a:ext cx="148662" cy="155644"/>
          </a:xfrm>
          <a:prstGeom prst="ellipse">
            <a:avLst/>
          </a:prstGeom>
          <a:solidFill>
            <a:srgbClr val="56B4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Down Arrow 1041">
            <a:extLst>
              <a:ext uri="{FF2B5EF4-FFF2-40B4-BE49-F238E27FC236}">
                <a16:creationId xmlns:a16="http://schemas.microsoft.com/office/drawing/2014/main" id="{67E72346-A6B3-A3E4-11E6-652BA5E50FE5}"/>
              </a:ext>
            </a:extLst>
          </p:cNvPr>
          <p:cNvSpPr/>
          <p:nvPr/>
        </p:nvSpPr>
        <p:spPr>
          <a:xfrm rot="12855061" flipH="1">
            <a:off x="2066503" y="4546593"/>
            <a:ext cx="148663" cy="42322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Down Arrow 1042">
            <a:extLst>
              <a:ext uri="{FF2B5EF4-FFF2-40B4-BE49-F238E27FC236}">
                <a16:creationId xmlns:a16="http://schemas.microsoft.com/office/drawing/2014/main" id="{D41B0FCB-829D-AE11-2135-6BDEB9792660}"/>
              </a:ext>
            </a:extLst>
          </p:cNvPr>
          <p:cNvSpPr/>
          <p:nvPr/>
        </p:nvSpPr>
        <p:spPr>
          <a:xfrm rot="18353596" flipH="1">
            <a:off x="2060412" y="4968358"/>
            <a:ext cx="203062" cy="324586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">
            <a:extLst>
              <a:ext uri="{FF2B5EF4-FFF2-40B4-BE49-F238E27FC236}">
                <a16:creationId xmlns:a16="http://schemas.microsoft.com/office/drawing/2014/main" id="{90077F49-04B3-788A-7FA6-524CAAE9E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492" y="3261451"/>
            <a:ext cx="280352" cy="28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TextBox 1044">
            <a:extLst>
              <a:ext uri="{FF2B5EF4-FFF2-40B4-BE49-F238E27FC236}">
                <a16:creationId xmlns:a16="http://schemas.microsoft.com/office/drawing/2014/main" id="{4BC1F33D-FB8C-324A-BF38-228EEB6CF691}"/>
              </a:ext>
            </a:extLst>
          </p:cNvPr>
          <p:cNvSpPr txBox="1"/>
          <p:nvPr/>
        </p:nvSpPr>
        <p:spPr>
          <a:xfrm>
            <a:off x="4065307" y="5424536"/>
            <a:ext cx="232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Steps that:</a:t>
            </a:r>
          </a:p>
          <a:p>
            <a:r>
              <a:rPr lang="en-US" sz="1200" dirty="0">
                <a:latin typeface="Bahnschrift" panose="020B0502040204020203" pitchFamily="34" charset="0"/>
              </a:rPr>
              <a:t>- Increase w(s, a)</a:t>
            </a:r>
          </a:p>
          <a:p>
            <a:r>
              <a:rPr lang="en-US" sz="1200" dirty="0">
                <a:latin typeface="Bahnschrift" panose="020B0502040204020203" pitchFamily="34" charset="0"/>
              </a:rPr>
              <a:t>- Increase perf</a:t>
            </a:r>
          </a:p>
        </p:txBody>
      </p:sp>
      <p:sp>
        <p:nvSpPr>
          <p:cNvPr id="1046" name="Down Arrow 1045">
            <a:extLst>
              <a:ext uri="{FF2B5EF4-FFF2-40B4-BE49-F238E27FC236}">
                <a16:creationId xmlns:a16="http://schemas.microsoft.com/office/drawing/2014/main" id="{33B3000C-240F-B461-19D9-3DAA2254297A}"/>
              </a:ext>
            </a:extLst>
          </p:cNvPr>
          <p:cNvSpPr/>
          <p:nvPr/>
        </p:nvSpPr>
        <p:spPr>
          <a:xfrm rot="7510031" flipH="1">
            <a:off x="6508799" y="4889452"/>
            <a:ext cx="148663" cy="42322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Down Arrow 1046">
            <a:extLst>
              <a:ext uri="{FF2B5EF4-FFF2-40B4-BE49-F238E27FC236}">
                <a16:creationId xmlns:a16="http://schemas.microsoft.com/office/drawing/2014/main" id="{61FCD871-F77E-A03E-84A8-B1935F3AA1E5}"/>
              </a:ext>
            </a:extLst>
          </p:cNvPr>
          <p:cNvSpPr/>
          <p:nvPr/>
        </p:nvSpPr>
        <p:spPr>
          <a:xfrm rot="12855061" flipH="1">
            <a:off x="6939044" y="4819301"/>
            <a:ext cx="148663" cy="42322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Down Arrow 1047">
            <a:extLst>
              <a:ext uri="{FF2B5EF4-FFF2-40B4-BE49-F238E27FC236}">
                <a16:creationId xmlns:a16="http://schemas.microsoft.com/office/drawing/2014/main" id="{C9864C01-538A-0309-6DF3-BEF242CEBF4E}"/>
              </a:ext>
            </a:extLst>
          </p:cNvPr>
          <p:cNvSpPr/>
          <p:nvPr/>
        </p:nvSpPr>
        <p:spPr>
          <a:xfrm rot="18353596" flipH="1">
            <a:off x="6984523" y="5231131"/>
            <a:ext cx="155102" cy="40875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9" name="Picture 1048">
            <a:extLst>
              <a:ext uri="{FF2B5EF4-FFF2-40B4-BE49-F238E27FC236}">
                <a16:creationId xmlns:a16="http://schemas.microsoft.com/office/drawing/2014/main" id="{677C908D-5639-95CE-7253-9BBBAD05F4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0123" y="4134975"/>
            <a:ext cx="1130300" cy="482600"/>
          </a:xfrm>
          <a:prstGeom prst="rect">
            <a:avLst/>
          </a:prstGeom>
        </p:spPr>
      </p:pic>
      <p:pic>
        <p:nvPicPr>
          <p:cNvPr id="1050" name="Picture 1049">
            <a:extLst>
              <a:ext uri="{FF2B5EF4-FFF2-40B4-BE49-F238E27FC236}">
                <a16:creationId xmlns:a16="http://schemas.microsoft.com/office/drawing/2014/main" id="{10D85184-74E7-2D17-9C03-E265618E43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70710" y="4310372"/>
            <a:ext cx="1130300" cy="482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53" name="TextBox 1052">
                <a:extLst>
                  <a:ext uri="{FF2B5EF4-FFF2-40B4-BE49-F238E27FC236}">
                    <a16:creationId xmlns:a16="http://schemas.microsoft.com/office/drawing/2014/main" id="{3FE44F28-D9D7-CB4B-EA4F-52C610D42858}"/>
                  </a:ext>
                </a:extLst>
              </p:cNvPr>
              <p:cNvSpPr txBox="1"/>
              <p:nvPr/>
            </p:nvSpPr>
            <p:spPr>
              <a:xfrm>
                <a:off x="1300202" y="4951496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53" name="TextBox 1052">
                <a:extLst>
                  <a:ext uri="{FF2B5EF4-FFF2-40B4-BE49-F238E27FC236}">
                    <a16:creationId xmlns:a16="http://schemas.microsoft.com/office/drawing/2014/main" id="{3FE44F28-D9D7-CB4B-EA4F-52C610D42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202" y="4951496"/>
                <a:ext cx="714053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4" name="TextBox 1053">
                <a:extLst>
                  <a:ext uri="{FF2B5EF4-FFF2-40B4-BE49-F238E27FC236}">
                    <a16:creationId xmlns:a16="http://schemas.microsoft.com/office/drawing/2014/main" id="{A7FD5B4F-69BF-71DF-52C7-5BAC81EE8643}"/>
                  </a:ext>
                </a:extLst>
              </p:cNvPr>
              <p:cNvSpPr txBox="1"/>
              <p:nvPr/>
            </p:nvSpPr>
            <p:spPr>
              <a:xfrm>
                <a:off x="6159581" y="5104057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54" name="TextBox 1053">
                <a:extLst>
                  <a:ext uri="{FF2B5EF4-FFF2-40B4-BE49-F238E27FC236}">
                    <a16:creationId xmlns:a16="http://schemas.microsoft.com/office/drawing/2014/main" id="{A7FD5B4F-69BF-71DF-52C7-5BAC81EE8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581" y="5104057"/>
                <a:ext cx="714053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5" name="TextBox 1054">
                <a:extLst>
                  <a:ext uri="{FF2B5EF4-FFF2-40B4-BE49-F238E27FC236}">
                    <a16:creationId xmlns:a16="http://schemas.microsoft.com/office/drawing/2014/main" id="{54774A8F-1B26-C3BE-3B78-6C244182C4DE}"/>
                  </a:ext>
                </a:extLst>
              </p:cNvPr>
              <p:cNvSpPr txBox="1"/>
              <p:nvPr/>
            </p:nvSpPr>
            <p:spPr>
              <a:xfrm>
                <a:off x="7639969" y="3668256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55" name="TextBox 1054">
                <a:extLst>
                  <a:ext uri="{FF2B5EF4-FFF2-40B4-BE49-F238E27FC236}">
                    <a16:creationId xmlns:a16="http://schemas.microsoft.com/office/drawing/2014/main" id="{54774A8F-1B26-C3BE-3B78-6C244182C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969" y="3668256"/>
                <a:ext cx="714053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23342B32-7ED2-CFB5-AB8C-67728370B348}"/>
              </a:ext>
            </a:extLst>
          </p:cNvPr>
          <p:cNvCxnSpPr/>
          <p:nvPr/>
        </p:nvCxnSpPr>
        <p:spPr>
          <a:xfrm>
            <a:off x="5854615" y="2822521"/>
            <a:ext cx="0" cy="32483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F70F898-8E21-958C-2528-B2BA9F6AEACB}"/>
              </a:ext>
            </a:extLst>
          </p:cNvPr>
          <p:cNvSpPr/>
          <p:nvPr/>
        </p:nvSpPr>
        <p:spPr>
          <a:xfrm>
            <a:off x="3329533" y="4019497"/>
            <a:ext cx="1520776" cy="7808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614AC-7377-57B0-E23D-57DE860B30DF}"/>
              </a:ext>
            </a:extLst>
          </p:cNvPr>
          <p:cNvSpPr txBox="1"/>
          <p:nvPr/>
        </p:nvSpPr>
        <p:spPr>
          <a:xfrm>
            <a:off x="7600070" y="5262657"/>
            <a:ext cx="330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Observed a bad action, have high likelihood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Could decrease likelihood more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0DAFA-DD81-B5C6-7ED9-A5F4255F481F}"/>
              </a:ext>
            </a:extLst>
          </p:cNvPr>
          <p:cNvSpPr txBox="1"/>
          <p:nvPr/>
        </p:nvSpPr>
        <p:spPr>
          <a:xfrm>
            <a:off x="10070372" y="5590515"/>
            <a:ext cx="232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Steps that:</a:t>
            </a:r>
          </a:p>
          <a:p>
            <a:r>
              <a:rPr lang="en-US" sz="1200" dirty="0">
                <a:latin typeface="Bahnschrift" panose="020B0502040204020203" pitchFamily="34" charset="0"/>
              </a:rPr>
              <a:t>- Decrease w(s, a)</a:t>
            </a:r>
          </a:p>
          <a:p>
            <a:r>
              <a:rPr lang="en-US" sz="1200" dirty="0">
                <a:latin typeface="Bahnschrift" panose="020B0502040204020203" pitchFamily="34" charset="0"/>
              </a:rPr>
              <a:t>- Increase perf</a:t>
            </a:r>
          </a:p>
        </p:txBody>
      </p:sp>
    </p:spTree>
    <p:extLst>
      <p:ext uri="{BB962C8B-B14F-4D97-AF65-F5344CB8AC3E}">
        <p14:creationId xmlns:p14="http://schemas.microsoft.com/office/powerpoint/2010/main" val="370138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AC525-3D74-B5ED-61BF-D6A01B975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C84F-D076-9987-490C-577D02F53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154"/>
            <a:ext cx="10691265" cy="8893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Policy Gradient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2BAF8-61F1-F03B-D2A7-C7454C878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635" y="1510495"/>
                <a:ext cx="10691265" cy="455779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Reinforcement learning seeks a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b="1" dirty="0"/>
                  <a:t> to maximize the total expected return: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2BAF8-61F1-F03B-D2A7-C7454C878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635" y="1510495"/>
                <a:ext cx="10691265" cy="4557795"/>
              </a:xfrm>
              <a:blipFill>
                <a:blip r:embed="rId2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C8942C4-67B1-85FB-7A7A-B6AE4B4C1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6306151"/>
            <a:ext cx="1744229" cy="4454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8C9DD-4CAA-F6F2-4E71-B336FD43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23E2D-476B-DD57-2F7D-87745BDA8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475" y="2088614"/>
            <a:ext cx="3238500" cy="774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DF5CB3-37AB-6A27-DA10-EC72A0BD778C}"/>
                  </a:ext>
                </a:extLst>
              </p:cNvPr>
              <p:cNvSpPr txBox="1"/>
              <p:nvPr/>
            </p:nvSpPr>
            <p:spPr>
              <a:xfrm>
                <a:off x="1824564" y="2152798"/>
                <a:ext cx="20004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hnschrift" panose="020B0502040204020203" pitchFamily="34" charset="0"/>
                  </a:rPr>
                  <a:t>Expected Return (under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latin typeface="Bahnschrift" panose="020B0502040204020203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DF5CB3-37AB-6A27-DA10-EC72A0BD7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564" y="2152798"/>
                <a:ext cx="2000461" cy="646331"/>
              </a:xfrm>
              <a:prstGeom prst="rect">
                <a:avLst/>
              </a:prstGeom>
              <a:blipFill>
                <a:blip r:embed="rId5"/>
                <a:stretch>
                  <a:fillRect l="-2532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87F4D2E-8BEC-09C2-F3FE-300EA81EEB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4474" y="2799129"/>
            <a:ext cx="5851263" cy="12064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06D356-7299-BA5D-86CD-BFA085B47042}"/>
              </a:ext>
            </a:extLst>
          </p:cNvPr>
          <p:cNvSpPr txBox="1"/>
          <p:nvPr/>
        </p:nvSpPr>
        <p:spPr>
          <a:xfrm>
            <a:off x="4899644" y="4005575"/>
            <a:ext cx="2000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" panose="020B0502040204020203" pitchFamily="34" charset="0"/>
              </a:rPr>
              <a:t>State Visitation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6A86EF-A834-1501-5D00-28AEAAE0D94E}"/>
              </a:ext>
            </a:extLst>
          </p:cNvPr>
          <p:cNvSpPr txBox="1"/>
          <p:nvPr/>
        </p:nvSpPr>
        <p:spPr>
          <a:xfrm>
            <a:off x="7608127" y="4005575"/>
            <a:ext cx="2000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" panose="020B0502040204020203" pitchFamily="34" charset="0"/>
              </a:rPr>
              <a:t>Value of Action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FDBC85F-0E60-6206-51DC-92A7407A8F2E}"/>
              </a:ext>
            </a:extLst>
          </p:cNvPr>
          <p:cNvSpPr/>
          <p:nvPr/>
        </p:nvSpPr>
        <p:spPr>
          <a:xfrm>
            <a:off x="1144119" y="5020437"/>
            <a:ext cx="270456" cy="27045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AB08B4-5DB3-C1DF-6FE9-AF362F00E129}"/>
              </a:ext>
            </a:extLst>
          </p:cNvPr>
          <p:cNvSpPr/>
          <p:nvPr/>
        </p:nvSpPr>
        <p:spPr>
          <a:xfrm>
            <a:off x="1798766" y="4547779"/>
            <a:ext cx="288562" cy="2885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907595C-13BB-A608-9B1A-F54946515046}"/>
              </a:ext>
            </a:extLst>
          </p:cNvPr>
          <p:cNvSpPr/>
          <p:nvPr/>
        </p:nvSpPr>
        <p:spPr>
          <a:xfrm>
            <a:off x="1798766" y="5467390"/>
            <a:ext cx="288562" cy="2885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46E46B-83F0-6892-B680-66B611A425F3}"/>
              </a:ext>
            </a:extLst>
          </p:cNvPr>
          <p:cNvCxnSpPr>
            <a:stCxn id="16" idx="7"/>
            <a:endCxn id="17" idx="3"/>
          </p:cNvCxnSpPr>
          <p:nvPr/>
        </p:nvCxnSpPr>
        <p:spPr>
          <a:xfrm flipV="1">
            <a:off x="1374968" y="4794082"/>
            <a:ext cx="466057" cy="265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7A2E75-8790-7F95-0964-8E3D825D8E65}"/>
              </a:ext>
            </a:extLst>
          </p:cNvPr>
          <p:cNvCxnSpPr>
            <a:cxnSpLocks/>
            <a:stCxn id="16" idx="5"/>
            <a:endCxn id="18" idx="1"/>
          </p:cNvCxnSpPr>
          <p:nvPr/>
        </p:nvCxnSpPr>
        <p:spPr>
          <a:xfrm>
            <a:off x="1374968" y="5251286"/>
            <a:ext cx="466057" cy="258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50660DAF-105E-5540-7CB5-1F6191D995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844834">
            <a:off x="1083431" y="4579758"/>
            <a:ext cx="676302" cy="3062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BC34CBE-7A01-17A1-F1E6-E21E599706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0011" y="5331849"/>
            <a:ext cx="266700" cy="355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EEC4CB2-CCB3-CAF1-BC3F-D26EDF02B4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0866" y="4169053"/>
            <a:ext cx="918882" cy="314354"/>
          </a:xfrm>
          <a:prstGeom prst="rect">
            <a:avLst/>
          </a:prstGeom>
        </p:spPr>
      </p:pic>
      <p:sp>
        <p:nvSpPr>
          <p:cNvPr id="28" name="Freeform 27">
            <a:extLst>
              <a:ext uri="{FF2B5EF4-FFF2-40B4-BE49-F238E27FC236}">
                <a16:creationId xmlns:a16="http://schemas.microsoft.com/office/drawing/2014/main" id="{61CF5999-D680-D927-4E98-2ADFFACE6150}"/>
              </a:ext>
            </a:extLst>
          </p:cNvPr>
          <p:cNvSpPr/>
          <p:nvPr/>
        </p:nvSpPr>
        <p:spPr>
          <a:xfrm>
            <a:off x="2087328" y="4580768"/>
            <a:ext cx="745958" cy="144379"/>
          </a:xfrm>
          <a:custGeom>
            <a:avLst/>
            <a:gdLst>
              <a:gd name="connsiteX0" fmla="*/ 0 w 745958"/>
              <a:gd name="connsiteY0" fmla="*/ 96253 h 144379"/>
              <a:gd name="connsiteX1" fmla="*/ 108285 w 745958"/>
              <a:gd name="connsiteY1" fmla="*/ 0 h 144379"/>
              <a:gd name="connsiteX2" fmla="*/ 192506 w 745958"/>
              <a:gd name="connsiteY2" fmla="*/ 12032 h 144379"/>
              <a:gd name="connsiteX3" fmla="*/ 252664 w 745958"/>
              <a:gd name="connsiteY3" fmla="*/ 60158 h 144379"/>
              <a:gd name="connsiteX4" fmla="*/ 264695 w 745958"/>
              <a:gd name="connsiteY4" fmla="*/ 96253 h 144379"/>
              <a:gd name="connsiteX5" fmla="*/ 336885 w 745958"/>
              <a:gd name="connsiteY5" fmla="*/ 144379 h 144379"/>
              <a:gd name="connsiteX6" fmla="*/ 409074 w 745958"/>
              <a:gd name="connsiteY6" fmla="*/ 132347 h 144379"/>
              <a:gd name="connsiteX7" fmla="*/ 445169 w 745958"/>
              <a:gd name="connsiteY7" fmla="*/ 60158 h 144379"/>
              <a:gd name="connsiteX8" fmla="*/ 517358 w 745958"/>
              <a:gd name="connsiteY8" fmla="*/ 24063 h 144379"/>
              <a:gd name="connsiteX9" fmla="*/ 661737 w 745958"/>
              <a:gd name="connsiteY9" fmla="*/ 84221 h 144379"/>
              <a:gd name="connsiteX10" fmla="*/ 697832 w 745958"/>
              <a:gd name="connsiteY10" fmla="*/ 108284 h 144379"/>
              <a:gd name="connsiteX11" fmla="*/ 745958 w 745958"/>
              <a:gd name="connsiteY11" fmla="*/ 96253 h 144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5958" h="144379">
                <a:moveTo>
                  <a:pt x="0" y="96253"/>
                </a:moveTo>
                <a:cubicBezTo>
                  <a:pt x="21156" y="71572"/>
                  <a:pt x="57448" y="0"/>
                  <a:pt x="108285" y="0"/>
                </a:cubicBezTo>
                <a:cubicBezTo>
                  <a:pt x="136644" y="0"/>
                  <a:pt x="164432" y="8021"/>
                  <a:pt x="192506" y="12032"/>
                </a:cubicBezTo>
                <a:cubicBezTo>
                  <a:pt x="208897" y="22960"/>
                  <a:pt x="241236" y="41111"/>
                  <a:pt x="252664" y="60158"/>
                </a:cubicBezTo>
                <a:cubicBezTo>
                  <a:pt x="259189" y="71033"/>
                  <a:pt x="255727" y="87285"/>
                  <a:pt x="264695" y="96253"/>
                </a:cubicBezTo>
                <a:cubicBezTo>
                  <a:pt x="285145" y="116703"/>
                  <a:pt x="336885" y="144379"/>
                  <a:pt x="336885" y="144379"/>
                </a:cubicBezTo>
                <a:cubicBezTo>
                  <a:pt x="360948" y="140368"/>
                  <a:pt x="387254" y="143257"/>
                  <a:pt x="409074" y="132347"/>
                </a:cubicBezTo>
                <a:cubicBezTo>
                  <a:pt x="442881" y="115443"/>
                  <a:pt x="426188" y="83884"/>
                  <a:pt x="445169" y="60158"/>
                </a:cubicBezTo>
                <a:cubicBezTo>
                  <a:pt x="462131" y="38956"/>
                  <a:pt x="493581" y="31989"/>
                  <a:pt x="517358" y="24063"/>
                </a:cubicBezTo>
                <a:cubicBezTo>
                  <a:pt x="618075" y="40850"/>
                  <a:pt x="569249" y="22563"/>
                  <a:pt x="661737" y="84221"/>
                </a:cubicBezTo>
                <a:lnTo>
                  <a:pt x="697832" y="108284"/>
                </a:lnTo>
                <a:cubicBezTo>
                  <a:pt x="737732" y="94985"/>
                  <a:pt x="721245" y="96253"/>
                  <a:pt x="745958" y="962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B46DE1F4-5A54-0027-F48D-EFE29A8832A1}"/>
              </a:ext>
            </a:extLst>
          </p:cNvPr>
          <p:cNvSpPr/>
          <p:nvPr/>
        </p:nvSpPr>
        <p:spPr>
          <a:xfrm rot="1181795">
            <a:off x="2002910" y="4854874"/>
            <a:ext cx="745958" cy="144379"/>
          </a:xfrm>
          <a:custGeom>
            <a:avLst/>
            <a:gdLst>
              <a:gd name="connsiteX0" fmla="*/ 0 w 745958"/>
              <a:gd name="connsiteY0" fmla="*/ 96253 h 144379"/>
              <a:gd name="connsiteX1" fmla="*/ 108285 w 745958"/>
              <a:gd name="connsiteY1" fmla="*/ 0 h 144379"/>
              <a:gd name="connsiteX2" fmla="*/ 192506 w 745958"/>
              <a:gd name="connsiteY2" fmla="*/ 12032 h 144379"/>
              <a:gd name="connsiteX3" fmla="*/ 252664 w 745958"/>
              <a:gd name="connsiteY3" fmla="*/ 60158 h 144379"/>
              <a:gd name="connsiteX4" fmla="*/ 264695 w 745958"/>
              <a:gd name="connsiteY4" fmla="*/ 96253 h 144379"/>
              <a:gd name="connsiteX5" fmla="*/ 336885 w 745958"/>
              <a:gd name="connsiteY5" fmla="*/ 144379 h 144379"/>
              <a:gd name="connsiteX6" fmla="*/ 409074 w 745958"/>
              <a:gd name="connsiteY6" fmla="*/ 132347 h 144379"/>
              <a:gd name="connsiteX7" fmla="*/ 445169 w 745958"/>
              <a:gd name="connsiteY7" fmla="*/ 60158 h 144379"/>
              <a:gd name="connsiteX8" fmla="*/ 517358 w 745958"/>
              <a:gd name="connsiteY8" fmla="*/ 24063 h 144379"/>
              <a:gd name="connsiteX9" fmla="*/ 661737 w 745958"/>
              <a:gd name="connsiteY9" fmla="*/ 84221 h 144379"/>
              <a:gd name="connsiteX10" fmla="*/ 697832 w 745958"/>
              <a:gd name="connsiteY10" fmla="*/ 108284 h 144379"/>
              <a:gd name="connsiteX11" fmla="*/ 745958 w 745958"/>
              <a:gd name="connsiteY11" fmla="*/ 96253 h 144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5958" h="144379">
                <a:moveTo>
                  <a:pt x="0" y="96253"/>
                </a:moveTo>
                <a:cubicBezTo>
                  <a:pt x="21156" y="71572"/>
                  <a:pt x="57448" y="0"/>
                  <a:pt x="108285" y="0"/>
                </a:cubicBezTo>
                <a:cubicBezTo>
                  <a:pt x="136644" y="0"/>
                  <a:pt x="164432" y="8021"/>
                  <a:pt x="192506" y="12032"/>
                </a:cubicBezTo>
                <a:cubicBezTo>
                  <a:pt x="208897" y="22960"/>
                  <a:pt x="241236" y="41111"/>
                  <a:pt x="252664" y="60158"/>
                </a:cubicBezTo>
                <a:cubicBezTo>
                  <a:pt x="259189" y="71033"/>
                  <a:pt x="255727" y="87285"/>
                  <a:pt x="264695" y="96253"/>
                </a:cubicBezTo>
                <a:cubicBezTo>
                  <a:pt x="285145" y="116703"/>
                  <a:pt x="336885" y="144379"/>
                  <a:pt x="336885" y="144379"/>
                </a:cubicBezTo>
                <a:cubicBezTo>
                  <a:pt x="360948" y="140368"/>
                  <a:pt x="387254" y="143257"/>
                  <a:pt x="409074" y="132347"/>
                </a:cubicBezTo>
                <a:cubicBezTo>
                  <a:pt x="442881" y="115443"/>
                  <a:pt x="426188" y="83884"/>
                  <a:pt x="445169" y="60158"/>
                </a:cubicBezTo>
                <a:cubicBezTo>
                  <a:pt x="462131" y="38956"/>
                  <a:pt x="493581" y="31989"/>
                  <a:pt x="517358" y="24063"/>
                </a:cubicBezTo>
                <a:cubicBezTo>
                  <a:pt x="618075" y="40850"/>
                  <a:pt x="569249" y="22563"/>
                  <a:pt x="661737" y="84221"/>
                </a:cubicBezTo>
                <a:lnTo>
                  <a:pt x="697832" y="108284"/>
                </a:lnTo>
                <a:cubicBezTo>
                  <a:pt x="737732" y="94985"/>
                  <a:pt x="721245" y="96253"/>
                  <a:pt x="745958" y="962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56AAAF7-AC0B-0BD7-6D9B-B1C52AB40985}"/>
              </a:ext>
            </a:extLst>
          </p:cNvPr>
          <p:cNvSpPr/>
          <p:nvPr/>
        </p:nvSpPr>
        <p:spPr>
          <a:xfrm rot="3087277">
            <a:off x="1873725" y="5035107"/>
            <a:ext cx="745958" cy="144379"/>
          </a:xfrm>
          <a:custGeom>
            <a:avLst/>
            <a:gdLst>
              <a:gd name="connsiteX0" fmla="*/ 0 w 745958"/>
              <a:gd name="connsiteY0" fmla="*/ 96253 h 144379"/>
              <a:gd name="connsiteX1" fmla="*/ 108285 w 745958"/>
              <a:gd name="connsiteY1" fmla="*/ 0 h 144379"/>
              <a:gd name="connsiteX2" fmla="*/ 192506 w 745958"/>
              <a:gd name="connsiteY2" fmla="*/ 12032 h 144379"/>
              <a:gd name="connsiteX3" fmla="*/ 252664 w 745958"/>
              <a:gd name="connsiteY3" fmla="*/ 60158 h 144379"/>
              <a:gd name="connsiteX4" fmla="*/ 264695 w 745958"/>
              <a:gd name="connsiteY4" fmla="*/ 96253 h 144379"/>
              <a:gd name="connsiteX5" fmla="*/ 336885 w 745958"/>
              <a:gd name="connsiteY5" fmla="*/ 144379 h 144379"/>
              <a:gd name="connsiteX6" fmla="*/ 409074 w 745958"/>
              <a:gd name="connsiteY6" fmla="*/ 132347 h 144379"/>
              <a:gd name="connsiteX7" fmla="*/ 445169 w 745958"/>
              <a:gd name="connsiteY7" fmla="*/ 60158 h 144379"/>
              <a:gd name="connsiteX8" fmla="*/ 517358 w 745958"/>
              <a:gd name="connsiteY8" fmla="*/ 24063 h 144379"/>
              <a:gd name="connsiteX9" fmla="*/ 661737 w 745958"/>
              <a:gd name="connsiteY9" fmla="*/ 84221 h 144379"/>
              <a:gd name="connsiteX10" fmla="*/ 697832 w 745958"/>
              <a:gd name="connsiteY10" fmla="*/ 108284 h 144379"/>
              <a:gd name="connsiteX11" fmla="*/ 745958 w 745958"/>
              <a:gd name="connsiteY11" fmla="*/ 96253 h 144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5958" h="144379">
                <a:moveTo>
                  <a:pt x="0" y="96253"/>
                </a:moveTo>
                <a:cubicBezTo>
                  <a:pt x="21156" y="71572"/>
                  <a:pt x="57448" y="0"/>
                  <a:pt x="108285" y="0"/>
                </a:cubicBezTo>
                <a:cubicBezTo>
                  <a:pt x="136644" y="0"/>
                  <a:pt x="164432" y="8021"/>
                  <a:pt x="192506" y="12032"/>
                </a:cubicBezTo>
                <a:cubicBezTo>
                  <a:pt x="208897" y="22960"/>
                  <a:pt x="241236" y="41111"/>
                  <a:pt x="252664" y="60158"/>
                </a:cubicBezTo>
                <a:cubicBezTo>
                  <a:pt x="259189" y="71033"/>
                  <a:pt x="255727" y="87285"/>
                  <a:pt x="264695" y="96253"/>
                </a:cubicBezTo>
                <a:cubicBezTo>
                  <a:pt x="285145" y="116703"/>
                  <a:pt x="336885" y="144379"/>
                  <a:pt x="336885" y="144379"/>
                </a:cubicBezTo>
                <a:cubicBezTo>
                  <a:pt x="360948" y="140368"/>
                  <a:pt x="387254" y="143257"/>
                  <a:pt x="409074" y="132347"/>
                </a:cubicBezTo>
                <a:cubicBezTo>
                  <a:pt x="442881" y="115443"/>
                  <a:pt x="426188" y="83884"/>
                  <a:pt x="445169" y="60158"/>
                </a:cubicBezTo>
                <a:cubicBezTo>
                  <a:pt x="462131" y="38956"/>
                  <a:pt x="493581" y="31989"/>
                  <a:pt x="517358" y="24063"/>
                </a:cubicBezTo>
                <a:cubicBezTo>
                  <a:pt x="618075" y="40850"/>
                  <a:pt x="569249" y="22563"/>
                  <a:pt x="661737" y="84221"/>
                </a:cubicBezTo>
                <a:lnTo>
                  <a:pt x="697832" y="108284"/>
                </a:lnTo>
                <a:cubicBezTo>
                  <a:pt x="737732" y="94985"/>
                  <a:pt x="721245" y="96253"/>
                  <a:pt x="745958" y="962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294FE1D-3E65-7F39-468B-8B32A82167E1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b="10369"/>
          <a:stretch/>
        </p:blipFill>
        <p:spPr>
          <a:xfrm>
            <a:off x="4031625" y="4858331"/>
            <a:ext cx="6362700" cy="4325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3A247B1-6307-7678-913E-EF3902C570F2}"/>
                  </a:ext>
                </a:extLst>
              </p:cNvPr>
              <p:cNvSpPr txBox="1"/>
              <p:nvPr/>
            </p:nvSpPr>
            <p:spPr>
              <a:xfrm>
                <a:off x="5299348" y="5403306"/>
                <a:ext cx="45263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Bahnschrift" panose="020B0502040204020203" pitchFamily="34" charset="0"/>
                  </a:rPr>
                  <a:t>Expected Downstream Value (following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1600" dirty="0">
                    <a:latin typeface="Bahnschrift" panose="020B0502040204020203" pitchFamily="34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3A247B1-6307-7678-913E-EF3902C57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348" y="5403306"/>
                <a:ext cx="4526389" cy="338554"/>
              </a:xfrm>
              <a:prstGeom prst="rect">
                <a:avLst/>
              </a:prstGeom>
              <a:blipFill>
                <a:blip r:embed="rId11"/>
                <a:stretch>
                  <a:fillRect l="-840" t="-714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eform 33">
            <a:extLst>
              <a:ext uri="{FF2B5EF4-FFF2-40B4-BE49-F238E27FC236}">
                <a16:creationId xmlns:a16="http://schemas.microsoft.com/office/drawing/2014/main" id="{B867A251-1078-F262-55F7-B8E069F2ACC6}"/>
              </a:ext>
            </a:extLst>
          </p:cNvPr>
          <p:cNvSpPr/>
          <p:nvPr/>
        </p:nvSpPr>
        <p:spPr>
          <a:xfrm rot="1338197">
            <a:off x="447013" y="4801323"/>
            <a:ext cx="745958" cy="235759"/>
          </a:xfrm>
          <a:custGeom>
            <a:avLst/>
            <a:gdLst>
              <a:gd name="connsiteX0" fmla="*/ 0 w 745958"/>
              <a:gd name="connsiteY0" fmla="*/ 96253 h 144379"/>
              <a:gd name="connsiteX1" fmla="*/ 108285 w 745958"/>
              <a:gd name="connsiteY1" fmla="*/ 0 h 144379"/>
              <a:gd name="connsiteX2" fmla="*/ 192506 w 745958"/>
              <a:gd name="connsiteY2" fmla="*/ 12032 h 144379"/>
              <a:gd name="connsiteX3" fmla="*/ 252664 w 745958"/>
              <a:gd name="connsiteY3" fmla="*/ 60158 h 144379"/>
              <a:gd name="connsiteX4" fmla="*/ 264695 w 745958"/>
              <a:gd name="connsiteY4" fmla="*/ 96253 h 144379"/>
              <a:gd name="connsiteX5" fmla="*/ 336885 w 745958"/>
              <a:gd name="connsiteY5" fmla="*/ 144379 h 144379"/>
              <a:gd name="connsiteX6" fmla="*/ 409074 w 745958"/>
              <a:gd name="connsiteY6" fmla="*/ 132347 h 144379"/>
              <a:gd name="connsiteX7" fmla="*/ 445169 w 745958"/>
              <a:gd name="connsiteY7" fmla="*/ 60158 h 144379"/>
              <a:gd name="connsiteX8" fmla="*/ 517358 w 745958"/>
              <a:gd name="connsiteY8" fmla="*/ 24063 h 144379"/>
              <a:gd name="connsiteX9" fmla="*/ 661737 w 745958"/>
              <a:gd name="connsiteY9" fmla="*/ 84221 h 144379"/>
              <a:gd name="connsiteX10" fmla="*/ 697832 w 745958"/>
              <a:gd name="connsiteY10" fmla="*/ 108284 h 144379"/>
              <a:gd name="connsiteX11" fmla="*/ 745958 w 745958"/>
              <a:gd name="connsiteY11" fmla="*/ 96253 h 144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5958" h="144379">
                <a:moveTo>
                  <a:pt x="0" y="96253"/>
                </a:moveTo>
                <a:cubicBezTo>
                  <a:pt x="21156" y="71572"/>
                  <a:pt x="57448" y="0"/>
                  <a:pt x="108285" y="0"/>
                </a:cubicBezTo>
                <a:cubicBezTo>
                  <a:pt x="136644" y="0"/>
                  <a:pt x="164432" y="8021"/>
                  <a:pt x="192506" y="12032"/>
                </a:cubicBezTo>
                <a:cubicBezTo>
                  <a:pt x="208897" y="22960"/>
                  <a:pt x="241236" y="41111"/>
                  <a:pt x="252664" y="60158"/>
                </a:cubicBezTo>
                <a:cubicBezTo>
                  <a:pt x="259189" y="71033"/>
                  <a:pt x="255727" y="87285"/>
                  <a:pt x="264695" y="96253"/>
                </a:cubicBezTo>
                <a:cubicBezTo>
                  <a:pt x="285145" y="116703"/>
                  <a:pt x="336885" y="144379"/>
                  <a:pt x="336885" y="144379"/>
                </a:cubicBezTo>
                <a:cubicBezTo>
                  <a:pt x="360948" y="140368"/>
                  <a:pt x="387254" y="143257"/>
                  <a:pt x="409074" y="132347"/>
                </a:cubicBezTo>
                <a:cubicBezTo>
                  <a:pt x="442881" y="115443"/>
                  <a:pt x="426188" y="83884"/>
                  <a:pt x="445169" y="60158"/>
                </a:cubicBezTo>
                <a:cubicBezTo>
                  <a:pt x="462131" y="38956"/>
                  <a:pt x="493581" y="31989"/>
                  <a:pt x="517358" y="24063"/>
                </a:cubicBezTo>
                <a:cubicBezTo>
                  <a:pt x="618075" y="40850"/>
                  <a:pt x="569249" y="22563"/>
                  <a:pt x="661737" y="84221"/>
                </a:cubicBezTo>
                <a:lnTo>
                  <a:pt x="697832" y="108284"/>
                </a:lnTo>
                <a:cubicBezTo>
                  <a:pt x="737732" y="94985"/>
                  <a:pt x="721245" y="96253"/>
                  <a:pt x="745958" y="96253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C711BC20-A9DE-A1F0-EF22-848E3CB87A67}"/>
              </a:ext>
            </a:extLst>
          </p:cNvPr>
          <p:cNvSpPr/>
          <p:nvPr/>
        </p:nvSpPr>
        <p:spPr>
          <a:xfrm rot="20233130">
            <a:off x="420703" y="5182289"/>
            <a:ext cx="745958" cy="235759"/>
          </a:xfrm>
          <a:custGeom>
            <a:avLst/>
            <a:gdLst>
              <a:gd name="connsiteX0" fmla="*/ 0 w 745958"/>
              <a:gd name="connsiteY0" fmla="*/ 96253 h 144379"/>
              <a:gd name="connsiteX1" fmla="*/ 108285 w 745958"/>
              <a:gd name="connsiteY1" fmla="*/ 0 h 144379"/>
              <a:gd name="connsiteX2" fmla="*/ 192506 w 745958"/>
              <a:gd name="connsiteY2" fmla="*/ 12032 h 144379"/>
              <a:gd name="connsiteX3" fmla="*/ 252664 w 745958"/>
              <a:gd name="connsiteY3" fmla="*/ 60158 h 144379"/>
              <a:gd name="connsiteX4" fmla="*/ 264695 w 745958"/>
              <a:gd name="connsiteY4" fmla="*/ 96253 h 144379"/>
              <a:gd name="connsiteX5" fmla="*/ 336885 w 745958"/>
              <a:gd name="connsiteY5" fmla="*/ 144379 h 144379"/>
              <a:gd name="connsiteX6" fmla="*/ 409074 w 745958"/>
              <a:gd name="connsiteY6" fmla="*/ 132347 h 144379"/>
              <a:gd name="connsiteX7" fmla="*/ 445169 w 745958"/>
              <a:gd name="connsiteY7" fmla="*/ 60158 h 144379"/>
              <a:gd name="connsiteX8" fmla="*/ 517358 w 745958"/>
              <a:gd name="connsiteY8" fmla="*/ 24063 h 144379"/>
              <a:gd name="connsiteX9" fmla="*/ 661737 w 745958"/>
              <a:gd name="connsiteY9" fmla="*/ 84221 h 144379"/>
              <a:gd name="connsiteX10" fmla="*/ 697832 w 745958"/>
              <a:gd name="connsiteY10" fmla="*/ 108284 h 144379"/>
              <a:gd name="connsiteX11" fmla="*/ 745958 w 745958"/>
              <a:gd name="connsiteY11" fmla="*/ 96253 h 144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5958" h="144379">
                <a:moveTo>
                  <a:pt x="0" y="96253"/>
                </a:moveTo>
                <a:cubicBezTo>
                  <a:pt x="21156" y="71572"/>
                  <a:pt x="57448" y="0"/>
                  <a:pt x="108285" y="0"/>
                </a:cubicBezTo>
                <a:cubicBezTo>
                  <a:pt x="136644" y="0"/>
                  <a:pt x="164432" y="8021"/>
                  <a:pt x="192506" y="12032"/>
                </a:cubicBezTo>
                <a:cubicBezTo>
                  <a:pt x="208897" y="22960"/>
                  <a:pt x="241236" y="41111"/>
                  <a:pt x="252664" y="60158"/>
                </a:cubicBezTo>
                <a:cubicBezTo>
                  <a:pt x="259189" y="71033"/>
                  <a:pt x="255727" y="87285"/>
                  <a:pt x="264695" y="96253"/>
                </a:cubicBezTo>
                <a:cubicBezTo>
                  <a:pt x="285145" y="116703"/>
                  <a:pt x="336885" y="144379"/>
                  <a:pt x="336885" y="144379"/>
                </a:cubicBezTo>
                <a:cubicBezTo>
                  <a:pt x="360948" y="140368"/>
                  <a:pt x="387254" y="143257"/>
                  <a:pt x="409074" y="132347"/>
                </a:cubicBezTo>
                <a:cubicBezTo>
                  <a:pt x="442881" y="115443"/>
                  <a:pt x="426188" y="83884"/>
                  <a:pt x="445169" y="60158"/>
                </a:cubicBezTo>
                <a:cubicBezTo>
                  <a:pt x="462131" y="38956"/>
                  <a:pt x="493581" y="31989"/>
                  <a:pt x="517358" y="24063"/>
                </a:cubicBezTo>
                <a:cubicBezTo>
                  <a:pt x="618075" y="40850"/>
                  <a:pt x="569249" y="22563"/>
                  <a:pt x="661737" y="84221"/>
                </a:cubicBezTo>
                <a:lnTo>
                  <a:pt x="697832" y="108284"/>
                </a:lnTo>
                <a:cubicBezTo>
                  <a:pt x="737732" y="94985"/>
                  <a:pt x="721245" y="96253"/>
                  <a:pt x="745958" y="96253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5569C3B-312D-4949-4143-AE6BA4DE50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9902" y="5548283"/>
            <a:ext cx="565994" cy="34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36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B4FFE-9049-A32A-C0E6-F2E96ADA3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98A65-0535-2A29-C17D-583941CF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-180474"/>
            <a:ext cx="12348218" cy="454039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63F62-3538-C943-2E8C-50AD14841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154"/>
            <a:ext cx="10691265" cy="8893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When Can Policies outside the THRESHOLD MAKE STEPS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5A0436-7C7F-7819-4305-E713C33ED7BB}"/>
              </a:ext>
            </a:extLst>
          </p:cNvPr>
          <p:cNvSpPr txBox="1"/>
          <p:nvPr/>
        </p:nvSpPr>
        <p:spPr>
          <a:xfrm>
            <a:off x="143585" y="2378068"/>
            <a:ext cx="2327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" panose="020B0502040204020203" pitchFamily="34" charset="0"/>
              </a:rPr>
              <a:t>Four cases: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10F5C16-C114-437C-3B74-C670D5BE4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492" y="1357675"/>
            <a:ext cx="1528213" cy="52153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977D200-3EE6-0AB3-32B1-E3593478D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007" y="1260334"/>
            <a:ext cx="8145500" cy="1484551"/>
          </a:xfrm>
          <a:prstGeom prst="rect">
            <a:avLst/>
          </a:prstGeom>
        </p:spPr>
      </p:pic>
      <p:sp>
        <p:nvSpPr>
          <p:cNvPr id="57" name="Slide Number Placeholder 3">
            <a:extLst>
              <a:ext uri="{FF2B5EF4-FFF2-40B4-BE49-F238E27FC236}">
                <a16:creationId xmlns:a16="http://schemas.microsoft.com/office/drawing/2014/main" id="{DE981766-8E67-F72B-C1C2-4FC82AEB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425" y="6274217"/>
            <a:ext cx="672354" cy="365125"/>
          </a:xfrm>
        </p:spPr>
        <p:txBody>
          <a:bodyPr/>
          <a:lstStyle/>
          <a:p>
            <a:fld id="{C3DB2ADC-AF19-4574-8C10-79B5B04FCA27}" type="slidenum">
              <a:rPr lang="en-US" smtClean="0"/>
              <a:t>30</a:t>
            </a:fld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2FA3005-FFC1-9680-83D9-EACABFF58DF1}"/>
              </a:ext>
            </a:extLst>
          </p:cNvPr>
          <p:cNvSpPr/>
          <p:nvPr/>
        </p:nvSpPr>
        <p:spPr>
          <a:xfrm rot="2101692">
            <a:off x="1735886" y="3204297"/>
            <a:ext cx="1370149" cy="210018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0000"/>
              </a:gs>
            </a:gsLst>
            <a:lin ang="5400000" scaled="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3C2BAED-4206-1A7D-9DA5-28172881B5D9}"/>
              </a:ext>
            </a:extLst>
          </p:cNvPr>
          <p:cNvSpPr/>
          <p:nvPr/>
        </p:nvSpPr>
        <p:spPr>
          <a:xfrm>
            <a:off x="2367132" y="4230655"/>
            <a:ext cx="122361" cy="116944"/>
          </a:xfrm>
          <a:prstGeom prst="ellipse">
            <a:avLst/>
          </a:prstGeom>
          <a:solidFill>
            <a:srgbClr val="D5151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B0DDAF8-99BB-A7F3-BFA3-D43C570F922B}"/>
                  </a:ext>
                </a:extLst>
              </p:cNvPr>
              <p:cNvSpPr txBox="1"/>
              <p:nvPr/>
            </p:nvSpPr>
            <p:spPr>
              <a:xfrm>
                <a:off x="1812781" y="4209464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B0DDAF8-99BB-A7F3-BFA3-D43C570F9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781" y="4209464"/>
                <a:ext cx="71405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253ED21-05C1-065A-2FCD-93CB254B70B4}"/>
                  </a:ext>
                </a:extLst>
              </p:cNvPr>
              <p:cNvSpPr txBox="1"/>
              <p:nvPr/>
            </p:nvSpPr>
            <p:spPr>
              <a:xfrm>
                <a:off x="2642664" y="3332390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253ED21-05C1-065A-2FCD-93CB254B7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64" y="3332390"/>
                <a:ext cx="71405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CC6B1864-DE1D-2A33-D0FE-811524298749}"/>
              </a:ext>
            </a:extLst>
          </p:cNvPr>
          <p:cNvSpPr/>
          <p:nvPr/>
        </p:nvSpPr>
        <p:spPr>
          <a:xfrm>
            <a:off x="2669961" y="3389781"/>
            <a:ext cx="148662" cy="155644"/>
          </a:xfrm>
          <a:prstGeom prst="ellipse">
            <a:avLst/>
          </a:prstGeom>
          <a:solidFill>
            <a:srgbClr val="56B4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6B5E33A-7C3F-A170-8314-BDAA023A759F}"/>
              </a:ext>
            </a:extLst>
          </p:cNvPr>
          <p:cNvSpPr/>
          <p:nvPr/>
        </p:nvSpPr>
        <p:spPr>
          <a:xfrm>
            <a:off x="1743239" y="3598153"/>
            <a:ext cx="1370149" cy="136420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4C4A5D6D-A79E-9FB0-A567-CF295E90CB28}"/>
              </a:ext>
            </a:extLst>
          </p:cNvPr>
          <p:cNvCxnSpPr>
            <a:cxnSpLocks/>
          </p:cNvCxnSpPr>
          <p:nvPr/>
        </p:nvCxnSpPr>
        <p:spPr>
          <a:xfrm flipV="1">
            <a:off x="1406504" y="3291941"/>
            <a:ext cx="437283" cy="5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5A76DEA7-735D-4B6D-2AB7-9700702C7AEC}"/>
              </a:ext>
            </a:extLst>
          </p:cNvPr>
          <p:cNvSpPr txBox="1"/>
          <p:nvPr/>
        </p:nvSpPr>
        <p:spPr>
          <a:xfrm rot="18446172">
            <a:off x="502137" y="3025185"/>
            <a:ext cx="31788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" panose="020B0502040204020203" pitchFamily="34" charset="0"/>
              </a:rPr>
              <a:t>Direction of Increasing perf</a:t>
            </a: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9B9FE5B4-A7B6-B82C-10E9-ED3E6A9F5E06}"/>
              </a:ext>
            </a:extLst>
          </p:cNvPr>
          <p:cNvSpPr/>
          <p:nvPr/>
        </p:nvSpPr>
        <p:spPr>
          <a:xfrm rot="2101692">
            <a:off x="6687289" y="3404773"/>
            <a:ext cx="1370149" cy="210018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0000"/>
              </a:gs>
            </a:gsLst>
            <a:lin ang="5400000" scaled="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84291D77-7B8B-EA2E-8B74-01BA860AD039}"/>
              </a:ext>
            </a:extLst>
          </p:cNvPr>
          <p:cNvSpPr/>
          <p:nvPr/>
        </p:nvSpPr>
        <p:spPr>
          <a:xfrm>
            <a:off x="7318535" y="4431131"/>
            <a:ext cx="122361" cy="116944"/>
          </a:xfrm>
          <a:prstGeom prst="ellipse">
            <a:avLst/>
          </a:prstGeom>
          <a:solidFill>
            <a:srgbClr val="D5151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Down Arrow 1028">
            <a:extLst>
              <a:ext uri="{FF2B5EF4-FFF2-40B4-BE49-F238E27FC236}">
                <a16:creationId xmlns:a16="http://schemas.microsoft.com/office/drawing/2014/main" id="{2FF5C986-3C83-2023-2E3F-454F224FEA07}"/>
              </a:ext>
            </a:extLst>
          </p:cNvPr>
          <p:cNvSpPr/>
          <p:nvPr/>
        </p:nvSpPr>
        <p:spPr>
          <a:xfrm rot="7547769" flipH="1">
            <a:off x="1744548" y="4663547"/>
            <a:ext cx="148663" cy="42322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0" name="TextBox 1029">
                <a:extLst>
                  <a:ext uri="{FF2B5EF4-FFF2-40B4-BE49-F238E27FC236}">
                    <a16:creationId xmlns:a16="http://schemas.microsoft.com/office/drawing/2014/main" id="{C26EA125-5198-2974-1860-2A65EA2BB035}"/>
                  </a:ext>
                </a:extLst>
              </p:cNvPr>
              <p:cNvSpPr txBox="1"/>
              <p:nvPr/>
            </p:nvSpPr>
            <p:spPr>
              <a:xfrm>
                <a:off x="6764184" y="4409940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30" name="TextBox 1029">
                <a:extLst>
                  <a:ext uri="{FF2B5EF4-FFF2-40B4-BE49-F238E27FC236}">
                    <a16:creationId xmlns:a16="http://schemas.microsoft.com/office/drawing/2014/main" id="{C26EA125-5198-2974-1860-2A65EA2BB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184" y="4409940"/>
                <a:ext cx="714053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1" name="Oval 1030">
            <a:extLst>
              <a:ext uri="{FF2B5EF4-FFF2-40B4-BE49-F238E27FC236}">
                <a16:creationId xmlns:a16="http://schemas.microsoft.com/office/drawing/2014/main" id="{066777F1-6676-BC9E-9981-F9435DF8205D}"/>
              </a:ext>
            </a:extLst>
          </p:cNvPr>
          <p:cNvSpPr/>
          <p:nvPr/>
        </p:nvSpPr>
        <p:spPr>
          <a:xfrm>
            <a:off x="6758504" y="5160235"/>
            <a:ext cx="148662" cy="155644"/>
          </a:xfrm>
          <a:prstGeom prst="ellipse">
            <a:avLst/>
          </a:prstGeom>
          <a:solidFill>
            <a:srgbClr val="56B4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A5D16694-EB18-0619-8A94-A1BA1C7CA959}"/>
              </a:ext>
            </a:extLst>
          </p:cNvPr>
          <p:cNvSpPr/>
          <p:nvPr/>
        </p:nvSpPr>
        <p:spPr>
          <a:xfrm>
            <a:off x="6694642" y="3798629"/>
            <a:ext cx="1370149" cy="136420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699DFEAB-9327-A390-36AA-A97705136B85}"/>
              </a:ext>
            </a:extLst>
          </p:cNvPr>
          <p:cNvCxnSpPr>
            <a:cxnSpLocks/>
          </p:cNvCxnSpPr>
          <p:nvPr/>
        </p:nvCxnSpPr>
        <p:spPr>
          <a:xfrm flipV="1">
            <a:off x="6357907" y="3492417"/>
            <a:ext cx="437283" cy="5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33">
            <a:extLst>
              <a:ext uri="{FF2B5EF4-FFF2-40B4-BE49-F238E27FC236}">
                <a16:creationId xmlns:a16="http://schemas.microsoft.com/office/drawing/2014/main" id="{FB967580-1B24-4D4A-5B9B-FEF0E46E5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8062" y="3337304"/>
            <a:ext cx="1654968" cy="551656"/>
          </a:xfrm>
          <a:prstGeom prst="rect">
            <a:avLst/>
          </a:prstGeom>
        </p:spPr>
      </p:pic>
      <p:pic>
        <p:nvPicPr>
          <p:cNvPr id="1035" name="Picture 2">
            <a:extLst>
              <a:ext uri="{FF2B5EF4-FFF2-40B4-BE49-F238E27FC236}">
                <a16:creationId xmlns:a16="http://schemas.microsoft.com/office/drawing/2014/main" id="{AD0A3A63-5951-8C15-73C3-F27E5D901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278" y="3035993"/>
            <a:ext cx="280352" cy="28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Oval 1035">
            <a:extLst>
              <a:ext uri="{FF2B5EF4-FFF2-40B4-BE49-F238E27FC236}">
                <a16:creationId xmlns:a16="http://schemas.microsoft.com/office/drawing/2014/main" id="{F41B589B-F5F4-B4D5-B478-DFF40D933A75}"/>
              </a:ext>
            </a:extLst>
          </p:cNvPr>
          <p:cNvSpPr/>
          <p:nvPr/>
        </p:nvSpPr>
        <p:spPr>
          <a:xfrm>
            <a:off x="1897542" y="4906767"/>
            <a:ext cx="148662" cy="155644"/>
          </a:xfrm>
          <a:prstGeom prst="ellipse">
            <a:avLst/>
          </a:prstGeom>
          <a:solidFill>
            <a:srgbClr val="56B4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DDDCDF23-FA3B-5C22-3B6B-452D21531627}"/>
              </a:ext>
            </a:extLst>
          </p:cNvPr>
          <p:cNvSpPr txBox="1"/>
          <p:nvPr/>
        </p:nvSpPr>
        <p:spPr>
          <a:xfrm>
            <a:off x="3197854" y="2752829"/>
            <a:ext cx="232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Observed a good action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Already have high likelihood</a:t>
            </a:r>
          </a:p>
          <a:p>
            <a:r>
              <a:rPr lang="en-US" sz="1200" dirty="0">
                <a:latin typeface="Bahnschrift" panose="020B0502040204020203" pitchFamily="34" charset="0"/>
              </a:rPr>
              <a:t>Shouldn’t increase it too much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D277F27A-43BB-D4E3-1412-4BAABB3F42DA}"/>
              </a:ext>
            </a:extLst>
          </p:cNvPr>
          <p:cNvSpPr txBox="1"/>
          <p:nvPr/>
        </p:nvSpPr>
        <p:spPr>
          <a:xfrm>
            <a:off x="8248447" y="2822521"/>
            <a:ext cx="232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Observed a bad action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Already have low likelihood</a:t>
            </a:r>
          </a:p>
          <a:p>
            <a:r>
              <a:rPr lang="en-US" sz="1200" dirty="0">
                <a:latin typeface="Bahnschrift" panose="020B0502040204020203" pitchFamily="34" charset="0"/>
              </a:rPr>
              <a:t>Shouldn’t decrease it too much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A5C41C9E-9C5B-D823-6DD6-7E0D04856937}"/>
              </a:ext>
            </a:extLst>
          </p:cNvPr>
          <p:cNvSpPr txBox="1"/>
          <p:nvPr/>
        </p:nvSpPr>
        <p:spPr>
          <a:xfrm>
            <a:off x="7600070" y="5262657"/>
            <a:ext cx="330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Observed a bad action, have high likelihood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Could decrease likelihood more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9E9AC442-63E9-0495-91E6-6F8DAD902D72}"/>
              </a:ext>
            </a:extLst>
          </p:cNvPr>
          <p:cNvSpPr txBox="1"/>
          <p:nvPr/>
        </p:nvSpPr>
        <p:spPr>
          <a:xfrm>
            <a:off x="902066" y="5388072"/>
            <a:ext cx="330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Observed a good action, have low likelihood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Could increase likelihood more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8A830C11-8C84-7ADE-04F0-264084663BF3}"/>
              </a:ext>
            </a:extLst>
          </p:cNvPr>
          <p:cNvSpPr/>
          <p:nvPr/>
        </p:nvSpPr>
        <p:spPr>
          <a:xfrm>
            <a:off x="7804871" y="3626635"/>
            <a:ext cx="148662" cy="155644"/>
          </a:xfrm>
          <a:prstGeom prst="ellipse">
            <a:avLst/>
          </a:prstGeom>
          <a:solidFill>
            <a:srgbClr val="56B4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Down Arrow 1041">
            <a:extLst>
              <a:ext uri="{FF2B5EF4-FFF2-40B4-BE49-F238E27FC236}">
                <a16:creationId xmlns:a16="http://schemas.microsoft.com/office/drawing/2014/main" id="{6BC64C48-077B-CC8E-BCD0-9B493C656ACC}"/>
              </a:ext>
            </a:extLst>
          </p:cNvPr>
          <p:cNvSpPr/>
          <p:nvPr/>
        </p:nvSpPr>
        <p:spPr>
          <a:xfrm rot="12855061" flipH="1">
            <a:off x="2066503" y="4546593"/>
            <a:ext cx="148663" cy="42322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Down Arrow 1042">
            <a:extLst>
              <a:ext uri="{FF2B5EF4-FFF2-40B4-BE49-F238E27FC236}">
                <a16:creationId xmlns:a16="http://schemas.microsoft.com/office/drawing/2014/main" id="{2A39AF4F-54B0-58CB-DA43-A7F1DBFBEC29}"/>
              </a:ext>
            </a:extLst>
          </p:cNvPr>
          <p:cNvSpPr/>
          <p:nvPr/>
        </p:nvSpPr>
        <p:spPr>
          <a:xfrm rot="18353596" flipH="1">
            <a:off x="2060412" y="4968358"/>
            <a:ext cx="203062" cy="324586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">
            <a:extLst>
              <a:ext uri="{FF2B5EF4-FFF2-40B4-BE49-F238E27FC236}">
                <a16:creationId xmlns:a16="http://schemas.microsoft.com/office/drawing/2014/main" id="{D6E4EF0A-DBB6-6725-20EF-090AD5EE6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492" y="3261451"/>
            <a:ext cx="280352" cy="28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TextBox 1044">
            <a:extLst>
              <a:ext uri="{FF2B5EF4-FFF2-40B4-BE49-F238E27FC236}">
                <a16:creationId xmlns:a16="http://schemas.microsoft.com/office/drawing/2014/main" id="{EDDBE5C6-3C99-43AF-73A0-A15AB0364D05}"/>
              </a:ext>
            </a:extLst>
          </p:cNvPr>
          <p:cNvSpPr txBox="1"/>
          <p:nvPr/>
        </p:nvSpPr>
        <p:spPr>
          <a:xfrm>
            <a:off x="4065307" y="5424536"/>
            <a:ext cx="232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Steps that:</a:t>
            </a:r>
          </a:p>
          <a:p>
            <a:r>
              <a:rPr lang="en-US" sz="1200" dirty="0">
                <a:latin typeface="Bahnschrift" panose="020B0502040204020203" pitchFamily="34" charset="0"/>
              </a:rPr>
              <a:t>- Increase w(s, a)</a:t>
            </a:r>
          </a:p>
          <a:p>
            <a:r>
              <a:rPr lang="en-US" sz="1200" dirty="0">
                <a:latin typeface="Bahnschrift" panose="020B0502040204020203" pitchFamily="34" charset="0"/>
              </a:rPr>
              <a:t>- Increase perf</a:t>
            </a:r>
          </a:p>
        </p:txBody>
      </p:sp>
      <p:sp>
        <p:nvSpPr>
          <p:cNvPr id="1046" name="Down Arrow 1045">
            <a:extLst>
              <a:ext uri="{FF2B5EF4-FFF2-40B4-BE49-F238E27FC236}">
                <a16:creationId xmlns:a16="http://schemas.microsoft.com/office/drawing/2014/main" id="{500BECA3-DDF1-BD92-B6C0-C14166806961}"/>
              </a:ext>
            </a:extLst>
          </p:cNvPr>
          <p:cNvSpPr/>
          <p:nvPr/>
        </p:nvSpPr>
        <p:spPr>
          <a:xfrm rot="7510031" flipH="1">
            <a:off x="6508799" y="4889452"/>
            <a:ext cx="148663" cy="42322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Down Arrow 1046">
            <a:extLst>
              <a:ext uri="{FF2B5EF4-FFF2-40B4-BE49-F238E27FC236}">
                <a16:creationId xmlns:a16="http://schemas.microsoft.com/office/drawing/2014/main" id="{C0353B6B-3B84-C094-AD43-7A4CC11CBB2F}"/>
              </a:ext>
            </a:extLst>
          </p:cNvPr>
          <p:cNvSpPr/>
          <p:nvPr/>
        </p:nvSpPr>
        <p:spPr>
          <a:xfrm rot="12855061" flipH="1">
            <a:off x="6939044" y="4819301"/>
            <a:ext cx="148663" cy="42322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Down Arrow 1047">
            <a:extLst>
              <a:ext uri="{FF2B5EF4-FFF2-40B4-BE49-F238E27FC236}">
                <a16:creationId xmlns:a16="http://schemas.microsoft.com/office/drawing/2014/main" id="{A53B7E8B-72F2-C184-0B0F-90F638EE827B}"/>
              </a:ext>
            </a:extLst>
          </p:cNvPr>
          <p:cNvSpPr/>
          <p:nvPr/>
        </p:nvSpPr>
        <p:spPr>
          <a:xfrm rot="18353596" flipH="1">
            <a:off x="6984523" y="5231131"/>
            <a:ext cx="155102" cy="40875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9" name="Picture 1048">
            <a:extLst>
              <a:ext uri="{FF2B5EF4-FFF2-40B4-BE49-F238E27FC236}">
                <a16:creationId xmlns:a16="http://schemas.microsoft.com/office/drawing/2014/main" id="{2BA220D2-74E0-BEB8-75EC-4A8EC7728D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0123" y="4134975"/>
            <a:ext cx="1130300" cy="482600"/>
          </a:xfrm>
          <a:prstGeom prst="rect">
            <a:avLst/>
          </a:prstGeom>
        </p:spPr>
      </p:pic>
      <p:pic>
        <p:nvPicPr>
          <p:cNvPr id="1050" name="Picture 1049">
            <a:extLst>
              <a:ext uri="{FF2B5EF4-FFF2-40B4-BE49-F238E27FC236}">
                <a16:creationId xmlns:a16="http://schemas.microsoft.com/office/drawing/2014/main" id="{0706058D-2D5F-4D98-D7AD-65B4C44D1D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70710" y="4310372"/>
            <a:ext cx="1130300" cy="482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53" name="TextBox 1052">
                <a:extLst>
                  <a:ext uri="{FF2B5EF4-FFF2-40B4-BE49-F238E27FC236}">
                    <a16:creationId xmlns:a16="http://schemas.microsoft.com/office/drawing/2014/main" id="{48B4F6B1-F467-B455-20AA-3B5C50F93FC5}"/>
                  </a:ext>
                </a:extLst>
              </p:cNvPr>
              <p:cNvSpPr txBox="1"/>
              <p:nvPr/>
            </p:nvSpPr>
            <p:spPr>
              <a:xfrm>
                <a:off x="1300202" y="4951496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53" name="TextBox 1052">
                <a:extLst>
                  <a:ext uri="{FF2B5EF4-FFF2-40B4-BE49-F238E27FC236}">
                    <a16:creationId xmlns:a16="http://schemas.microsoft.com/office/drawing/2014/main" id="{48B4F6B1-F467-B455-20AA-3B5C50F93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202" y="4951496"/>
                <a:ext cx="714053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4" name="TextBox 1053">
                <a:extLst>
                  <a:ext uri="{FF2B5EF4-FFF2-40B4-BE49-F238E27FC236}">
                    <a16:creationId xmlns:a16="http://schemas.microsoft.com/office/drawing/2014/main" id="{A2884966-8CC0-D2FA-D523-804B6C732C04}"/>
                  </a:ext>
                </a:extLst>
              </p:cNvPr>
              <p:cNvSpPr txBox="1"/>
              <p:nvPr/>
            </p:nvSpPr>
            <p:spPr>
              <a:xfrm>
                <a:off x="6159581" y="5104057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54" name="TextBox 1053">
                <a:extLst>
                  <a:ext uri="{FF2B5EF4-FFF2-40B4-BE49-F238E27FC236}">
                    <a16:creationId xmlns:a16="http://schemas.microsoft.com/office/drawing/2014/main" id="{A2884966-8CC0-D2FA-D523-804B6C732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581" y="5104057"/>
                <a:ext cx="714053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5" name="TextBox 1054">
                <a:extLst>
                  <a:ext uri="{FF2B5EF4-FFF2-40B4-BE49-F238E27FC236}">
                    <a16:creationId xmlns:a16="http://schemas.microsoft.com/office/drawing/2014/main" id="{FB46F42F-E650-7684-6F22-84148086A8B4}"/>
                  </a:ext>
                </a:extLst>
              </p:cNvPr>
              <p:cNvSpPr txBox="1"/>
              <p:nvPr/>
            </p:nvSpPr>
            <p:spPr>
              <a:xfrm>
                <a:off x="7639969" y="3668256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55" name="TextBox 1054">
                <a:extLst>
                  <a:ext uri="{FF2B5EF4-FFF2-40B4-BE49-F238E27FC236}">
                    <a16:creationId xmlns:a16="http://schemas.microsoft.com/office/drawing/2014/main" id="{FB46F42F-E650-7684-6F22-84148086A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969" y="3668256"/>
                <a:ext cx="714053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1F672647-C4AC-FD85-45A4-5DEB28C06CD8}"/>
              </a:ext>
            </a:extLst>
          </p:cNvPr>
          <p:cNvCxnSpPr/>
          <p:nvPr/>
        </p:nvCxnSpPr>
        <p:spPr>
          <a:xfrm>
            <a:off x="5854615" y="2822521"/>
            <a:ext cx="0" cy="32483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8" name="TextBox 1057">
            <a:extLst>
              <a:ext uri="{FF2B5EF4-FFF2-40B4-BE49-F238E27FC236}">
                <a16:creationId xmlns:a16="http://schemas.microsoft.com/office/drawing/2014/main" id="{E2F07DA3-920F-9E2F-F6AD-02247FB6F814}"/>
              </a:ext>
            </a:extLst>
          </p:cNvPr>
          <p:cNvSpPr txBox="1"/>
          <p:nvPr/>
        </p:nvSpPr>
        <p:spPr>
          <a:xfrm>
            <a:off x="10070372" y="5590515"/>
            <a:ext cx="232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Steps that:</a:t>
            </a:r>
          </a:p>
          <a:p>
            <a:r>
              <a:rPr lang="en-US" sz="1200" dirty="0">
                <a:latin typeface="Bahnschrift" panose="020B0502040204020203" pitchFamily="34" charset="0"/>
              </a:rPr>
              <a:t>- Decrease w(s, a)</a:t>
            </a:r>
          </a:p>
          <a:p>
            <a:r>
              <a:rPr lang="en-US" sz="1200" dirty="0">
                <a:latin typeface="Bahnschrift" panose="020B0502040204020203" pitchFamily="34" charset="0"/>
              </a:rPr>
              <a:t>- Increase perf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BC1F2A-BE19-BB49-0FE3-AF69EB060D51}"/>
              </a:ext>
            </a:extLst>
          </p:cNvPr>
          <p:cNvSpPr/>
          <p:nvPr/>
        </p:nvSpPr>
        <p:spPr>
          <a:xfrm>
            <a:off x="8417716" y="4125882"/>
            <a:ext cx="1520776" cy="7808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1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CE271-E96A-8258-6D9E-A0B203276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248D3-BC67-F2DB-1ADD-16E6E84AD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-180474"/>
            <a:ext cx="12348218" cy="454039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34019-059E-3433-993B-AFC01531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154"/>
            <a:ext cx="10691265" cy="8893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PROXIMAL POLICY OPTIMIZATION: HEALTH MONITORING</a:t>
            </a:r>
          </a:p>
        </p:txBody>
      </p:sp>
      <p:sp>
        <p:nvSpPr>
          <p:cNvPr id="57" name="Slide Number Placeholder 3">
            <a:extLst>
              <a:ext uri="{FF2B5EF4-FFF2-40B4-BE49-F238E27FC236}">
                <a16:creationId xmlns:a16="http://schemas.microsoft.com/office/drawing/2014/main" id="{CEEF839C-E52B-BC90-1A52-B831E584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425" y="6274217"/>
            <a:ext cx="672354" cy="365125"/>
          </a:xfrm>
        </p:spPr>
        <p:txBody>
          <a:bodyPr/>
          <a:lstStyle/>
          <a:p>
            <a:fld id="{C3DB2ADC-AF19-4574-8C10-79B5B04FCA27}" type="slidenum">
              <a:rPr lang="en-US" smtClean="0"/>
              <a:t>31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D38CF2-711D-BA8D-E1B6-4757C8691D65}"/>
              </a:ext>
            </a:extLst>
          </p:cNvPr>
          <p:cNvSpPr txBox="1">
            <a:spLocks/>
          </p:cNvSpPr>
          <p:nvPr/>
        </p:nvSpPr>
        <p:spPr>
          <a:xfrm>
            <a:off x="187083" y="1244237"/>
            <a:ext cx="12348218" cy="4540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PPO is not even a “soft constraint” optimization -&gt; important to monitor trust region and stability</a:t>
            </a:r>
          </a:p>
          <a:p>
            <a:r>
              <a:rPr lang="en-US" dirty="0"/>
              <a:t>Two common metrics:</a:t>
            </a:r>
          </a:p>
          <a:p>
            <a:pPr lvl="1"/>
            <a:r>
              <a:rPr lang="en-US" dirty="0"/>
              <a:t>Clip Fraction -- what percentage of samples fall outside of the trust region after a step</a:t>
            </a:r>
          </a:p>
          <a:p>
            <a:pPr lvl="1"/>
            <a:r>
              <a:rPr lang="en-US" dirty="0"/>
              <a:t>Effective Sample Size (ESS) – IS estimator ratios, error behaves as if “ESS%” less samples were taken 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4E6E4F-28AD-DEE1-3808-3DB865D9C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63" y="3588960"/>
            <a:ext cx="7670674" cy="31451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FF037E-C8DD-5CC7-DDE4-1E15C8076E43}"/>
                  </a:ext>
                </a:extLst>
              </p:cNvPr>
              <p:cNvSpPr txBox="1"/>
              <p:nvPr/>
            </p:nvSpPr>
            <p:spPr>
              <a:xfrm>
                <a:off x="9996296" y="4610609"/>
                <a:ext cx="18963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>
                    <a:latin typeface="Bahnschrift" panose="020B0502040204020203" pitchFamily="34" charset="0"/>
                  </a:rPr>
                  <a:t> is recentered every 16 batch steps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FF037E-C8DD-5CC7-DDE4-1E15C8076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6296" y="4610609"/>
                <a:ext cx="1896306" cy="923330"/>
              </a:xfrm>
              <a:prstGeom prst="rect">
                <a:avLst/>
              </a:prstGeom>
              <a:blipFill>
                <a:blip r:embed="rId3"/>
                <a:stretch>
                  <a:fillRect l="-3333" t="-2703" r="-4000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023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3B382-66E2-CA16-CDF3-D13984A7D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35DA18F-6F39-6AFF-807B-BA30865FDF2F}"/>
              </a:ext>
            </a:extLst>
          </p:cNvPr>
          <p:cNvSpPr/>
          <p:nvPr/>
        </p:nvSpPr>
        <p:spPr>
          <a:xfrm rot="2101692">
            <a:off x="6685525" y="3374837"/>
            <a:ext cx="1370149" cy="2184299"/>
          </a:xfrm>
          <a:prstGeom prst="ellipse">
            <a:avLst/>
          </a:prstGeom>
          <a:gradFill>
            <a:gsLst>
              <a:gs pos="2000">
                <a:schemeClr val="tx1"/>
              </a:gs>
              <a:gs pos="17000">
                <a:schemeClr val="accent1">
                  <a:lumMod val="5000"/>
                  <a:lumOff val="95000"/>
                </a:schemeClr>
              </a:gs>
              <a:gs pos="100000">
                <a:srgbClr val="000000"/>
              </a:gs>
            </a:gsLst>
            <a:lin ang="5400000" scaled="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14623-7151-061D-361B-004A143E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-180474"/>
            <a:ext cx="12348218" cy="454039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6F557-C01F-8E2D-1802-7F2C5205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154"/>
            <a:ext cx="10691265" cy="8893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“Truly Proximal Policy Gradient”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F74B086-C14F-4665-1635-D8BAADBD2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" y="5888443"/>
            <a:ext cx="1744229" cy="4454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E107F-3C1C-0D3F-33D4-81C10CA7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425" y="6274217"/>
            <a:ext cx="672354" cy="365125"/>
          </a:xfrm>
        </p:spPr>
        <p:txBody>
          <a:bodyPr/>
          <a:lstStyle/>
          <a:p>
            <a:fld id="{C3DB2ADC-AF19-4574-8C10-79B5B04FCA27}" type="slidenum">
              <a:rPr lang="en-US" smtClean="0"/>
              <a:t>32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C4A5FA-88B4-5775-A8CE-708989839209}"/>
              </a:ext>
            </a:extLst>
          </p:cNvPr>
          <p:cNvSpPr/>
          <p:nvPr/>
        </p:nvSpPr>
        <p:spPr>
          <a:xfrm rot="2101692">
            <a:off x="1735886" y="3204297"/>
            <a:ext cx="1370149" cy="2100183"/>
          </a:xfrm>
          <a:prstGeom prst="ellipse">
            <a:avLst/>
          </a:prstGeom>
          <a:gradFill>
            <a:gsLst>
              <a:gs pos="2000">
                <a:schemeClr val="tx1"/>
              </a:gs>
              <a:gs pos="17000">
                <a:schemeClr val="accent1">
                  <a:lumMod val="5000"/>
                  <a:lumOff val="95000"/>
                </a:schemeClr>
              </a:gs>
              <a:gs pos="100000">
                <a:srgbClr val="000000"/>
              </a:gs>
            </a:gsLst>
            <a:lin ang="5400000" scaled="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955B18-D7DD-AF3F-0409-9BCD26F49603}"/>
              </a:ext>
            </a:extLst>
          </p:cNvPr>
          <p:cNvSpPr/>
          <p:nvPr/>
        </p:nvSpPr>
        <p:spPr>
          <a:xfrm>
            <a:off x="2367132" y="4230655"/>
            <a:ext cx="122361" cy="116944"/>
          </a:xfrm>
          <a:prstGeom prst="ellipse">
            <a:avLst/>
          </a:prstGeom>
          <a:solidFill>
            <a:srgbClr val="D5151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5C6CF6-C022-6863-4F9F-87E8DCC05FCF}"/>
                  </a:ext>
                </a:extLst>
              </p:cNvPr>
              <p:cNvSpPr txBox="1"/>
              <p:nvPr/>
            </p:nvSpPr>
            <p:spPr>
              <a:xfrm>
                <a:off x="1812781" y="4209464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5C6CF6-C022-6863-4F9F-87E8DCC05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781" y="4209464"/>
                <a:ext cx="71405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F8D046-00C5-1B5B-18EB-996EBAB215D5}"/>
                  </a:ext>
                </a:extLst>
              </p:cNvPr>
              <p:cNvSpPr txBox="1"/>
              <p:nvPr/>
            </p:nvSpPr>
            <p:spPr>
              <a:xfrm>
                <a:off x="2517428" y="3816484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F8D046-00C5-1B5B-18EB-996EBAB21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428" y="3816484"/>
                <a:ext cx="71405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F58ED783-6AF3-A16F-C0EA-DB3A89F67B21}"/>
              </a:ext>
            </a:extLst>
          </p:cNvPr>
          <p:cNvSpPr/>
          <p:nvPr/>
        </p:nvSpPr>
        <p:spPr>
          <a:xfrm>
            <a:off x="2669961" y="3389781"/>
            <a:ext cx="148662" cy="155644"/>
          </a:xfrm>
          <a:prstGeom prst="ellipse">
            <a:avLst/>
          </a:prstGeom>
          <a:solidFill>
            <a:srgbClr val="56B4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CDF1BB-0C03-7273-2EAF-7177A24715C0}"/>
              </a:ext>
            </a:extLst>
          </p:cNvPr>
          <p:cNvSpPr/>
          <p:nvPr/>
        </p:nvSpPr>
        <p:spPr>
          <a:xfrm>
            <a:off x="1743239" y="3598153"/>
            <a:ext cx="1370149" cy="136420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BA90A40-4F23-C1A4-EBA1-D97F52A66ECA}"/>
              </a:ext>
            </a:extLst>
          </p:cNvPr>
          <p:cNvCxnSpPr>
            <a:cxnSpLocks/>
          </p:cNvCxnSpPr>
          <p:nvPr/>
        </p:nvCxnSpPr>
        <p:spPr>
          <a:xfrm flipV="1">
            <a:off x="1406504" y="3291941"/>
            <a:ext cx="437283" cy="5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7116750-14F6-3ADC-514A-D1FDD31FF7BA}"/>
              </a:ext>
            </a:extLst>
          </p:cNvPr>
          <p:cNvSpPr txBox="1"/>
          <p:nvPr/>
        </p:nvSpPr>
        <p:spPr>
          <a:xfrm rot="18446172">
            <a:off x="502137" y="3025185"/>
            <a:ext cx="31788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" panose="020B0502040204020203" pitchFamily="34" charset="0"/>
              </a:rPr>
              <a:t>Direction of Increasing perf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B7069D-A01E-8971-8F97-616CF2B7C3BD}"/>
              </a:ext>
            </a:extLst>
          </p:cNvPr>
          <p:cNvSpPr/>
          <p:nvPr/>
        </p:nvSpPr>
        <p:spPr>
          <a:xfrm>
            <a:off x="7318535" y="4431131"/>
            <a:ext cx="122361" cy="116944"/>
          </a:xfrm>
          <a:prstGeom prst="ellipse">
            <a:avLst/>
          </a:prstGeom>
          <a:solidFill>
            <a:srgbClr val="D5151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7011545D-04C8-382A-4943-B291B1A8EA8B}"/>
              </a:ext>
            </a:extLst>
          </p:cNvPr>
          <p:cNvSpPr/>
          <p:nvPr/>
        </p:nvSpPr>
        <p:spPr>
          <a:xfrm rot="7547769" flipH="1">
            <a:off x="1744548" y="4663547"/>
            <a:ext cx="148663" cy="42322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B2D9D4-9EAC-2E6B-3C46-BB1878E23711}"/>
                  </a:ext>
                </a:extLst>
              </p:cNvPr>
              <p:cNvSpPr txBox="1"/>
              <p:nvPr/>
            </p:nvSpPr>
            <p:spPr>
              <a:xfrm>
                <a:off x="6764184" y="4409940"/>
                <a:ext cx="714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B2D9D4-9EAC-2E6B-3C46-BB1878E23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184" y="4409940"/>
                <a:ext cx="71405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9D92CF43-C3F7-C7F2-E717-F4D292492230}"/>
              </a:ext>
            </a:extLst>
          </p:cNvPr>
          <p:cNvSpPr/>
          <p:nvPr/>
        </p:nvSpPr>
        <p:spPr>
          <a:xfrm>
            <a:off x="6758504" y="5160235"/>
            <a:ext cx="148662" cy="155644"/>
          </a:xfrm>
          <a:prstGeom prst="ellipse">
            <a:avLst/>
          </a:prstGeom>
          <a:solidFill>
            <a:srgbClr val="56B4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D20B476-DA4B-81B8-D6B7-43C7DC4D8BA9}"/>
              </a:ext>
            </a:extLst>
          </p:cNvPr>
          <p:cNvSpPr/>
          <p:nvPr/>
        </p:nvSpPr>
        <p:spPr>
          <a:xfrm>
            <a:off x="6694642" y="3798629"/>
            <a:ext cx="1370149" cy="136420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F6C82AB-3F65-01B0-F00D-29B3CBA5F557}"/>
              </a:ext>
            </a:extLst>
          </p:cNvPr>
          <p:cNvCxnSpPr>
            <a:cxnSpLocks/>
          </p:cNvCxnSpPr>
          <p:nvPr/>
        </p:nvCxnSpPr>
        <p:spPr>
          <a:xfrm flipV="1">
            <a:off x="6357907" y="3492417"/>
            <a:ext cx="437283" cy="5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8E36EAA-AE31-09E4-63AE-2885F0C19118}"/>
              </a:ext>
            </a:extLst>
          </p:cNvPr>
          <p:cNvSpPr/>
          <p:nvPr/>
        </p:nvSpPr>
        <p:spPr>
          <a:xfrm>
            <a:off x="1897542" y="4906767"/>
            <a:ext cx="148662" cy="155644"/>
          </a:xfrm>
          <a:prstGeom prst="ellipse">
            <a:avLst/>
          </a:prstGeom>
          <a:solidFill>
            <a:srgbClr val="56B4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AD4B1-D7AB-CD18-4081-896AE902DEE2}"/>
              </a:ext>
            </a:extLst>
          </p:cNvPr>
          <p:cNvSpPr txBox="1"/>
          <p:nvPr/>
        </p:nvSpPr>
        <p:spPr>
          <a:xfrm>
            <a:off x="10392706" y="5503381"/>
            <a:ext cx="232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Steps that:</a:t>
            </a:r>
          </a:p>
          <a:p>
            <a:r>
              <a:rPr lang="en-US" sz="1200" dirty="0">
                <a:latin typeface="Bahnschrift" panose="020B0502040204020203" pitchFamily="34" charset="0"/>
              </a:rPr>
              <a:t>- Decrease w(s, a)</a:t>
            </a:r>
          </a:p>
          <a:p>
            <a:r>
              <a:rPr lang="en-US" sz="1200" dirty="0">
                <a:latin typeface="Bahnschrift" panose="020B0502040204020203" pitchFamily="34" charset="0"/>
              </a:rPr>
              <a:t>- Increase perf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BB56C1-1927-90F4-0107-1473F7E46E7B}"/>
              </a:ext>
            </a:extLst>
          </p:cNvPr>
          <p:cNvSpPr txBox="1"/>
          <p:nvPr/>
        </p:nvSpPr>
        <p:spPr>
          <a:xfrm>
            <a:off x="3197854" y="2752829"/>
            <a:ext cx="232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Observed a good action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Already have high likelihood</a:t>
            </a:r>
          </a:p>
          <a:p>
            <a:r>
              <a:rPr lang="en-US" sz="1200" dirty="0">
                <a:latin typeface="Bahnschrift" panose="020B0502040204020203" pitchFamily="34" charset="0"/>
              </a:rPr>
              <a:t>Shouldn’t increase it too much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7D3BEA-601E-5DB6-7E1E-E5534C126D48}"/>
              </a:ext>
            </a:extLst>
          </p:cNvPr>
          <p:cNvSpPr txBox="1"/>
          <p:nvPr/>
        </p:nvSpPr>
        <p:spPr>
          <a:xfrm>
            <a:off x="8248447" y="2822521"/>
            <a:ext cx="232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Observed a bad action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Already have low likelihood</a:t>
            </a:r>
          </a:p>
          <a:p>
            <a:r>
              <a:rPr lang="en-US" sz="1200" dirty="0">
                <a:latin typeface="Bahnschrift" panose="020B0502040204020203" pitchFamily="34" charset="0"/>
              </a:rPr>
              <a:t>Shouldn’t decrease it too much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72BE08-F9C7-977E-9539-71205BEC5C19}"/>
              </a:ext>
            </a:extLst>
          </p:cNvPr>
          <p:cNvSpPr txBox="1"/>
          <p:nvPr/>
        </p:nvSpPr>
        <p:spPr>
          <a:xfrm>
            <a:off x="8033844" y="5016829"/>
            <a:ext cx="330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Observed a bad action, have high likelihood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Could decrease likelihood more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20B4EC-4501-BCFD-EAC0-A8DDC80D6FAB}"/>
              </a:ext>
            </a:extLst>
          </p:cNvPr>
          <p:cNvSpPr txBox="1"/>
          <p:nvPr/>
        </p:nvSpPr>
        <p:spPr>
          <a:xfrm>
            <a:off x="902066" y="5388072"/>
            <a:ext cx="330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Observed a good action, have low likelihood</a:t>
            </a:r>
            <a:br>
              <a:rPr lang="en-US" sz="1200" dirty="0">
                <a:latin typeface="Bahnschrift" panose="020B0502040204020203" pitchFamily="34" charset="0"/>
              </a:rPr>
            </a:br>
            <a:r>
              <a:rPr lang="en-US" sz="1200" dirty="0">
                <a:latin typeface="Bahnschrift" panose="020B0502040204020203" pitchFamily="34" charset="0"/>
              </a:rPr>
              <a:t>Could increase likelihood more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8DEFFB-9A6E-110B-76BC-10EF33F78AC6}"/>
              </a:ext>
            </a:extLst>
          </p:cNvPr>
          <p:cNvSpPr/>
          <p:nvPr/>
        </p:nvSpPr>
        <p:spPr>
          <a:xfrm>
            <a:off x="7804871" y="3626635"/>
            <a:ext cx="148662" cy="155644"/>
          </a:xfrm>
          <a:prstGeom prst="ellipse">
            <a:avLst/>
          </a:prstGeom>
          <a:solidFill>
            <a:srgbClr val="56B4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ED7A3FB2-F189-24F4-F995-DC7702F31F04}"/>
              </a:ext>
            </a:extLst>
          </p:cNvPr>
          <p:cNvSpPr/>
          <p:nvPr/>
        </p:nvSpPr>
        <p:spPr>
          <a:xfrm rot="12855061" flipH="1">
            <a:off x="2066503" y="4546593"/>
            <a:ext cx="148663" cy="42322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1A75CD88-185B-FAE1-0C21-8745BB8912AB}"/>
              </a:ext>
            </a:extLst>
          </p:cNvPr>
          <p:cNvSpPr/>
          <p:nvPr/>
        </p:nvSpPr>
        <p:spPr>
          <a:xfrm rot="18353596" flipH="1">
            <a:off x="2060412" y="4968358"/>
            <a:ext cx="203062" cy="324586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FCABAE-15A5-942C-B9B1-64F849DBB3C6}"/>
              </a:ext>
            </a:extLst>
          </p:cNvPr>
          <p:cNvSpPr txBox="1"/>
          <p:nvPr/>
        </p:nvSpPr>
        <p:spPr>
          <a:xfrm>
            <a:off x="4065307" y="5424536"/>
            <a:ext cx="232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Steps that:</a:t>
            </a:r>
          </a:p>
          <a:p>
            <a:r>
              <a:rPr lang="en-US" sz="1200" dirty="0">
                <a:latin typeface="Bahnschrift" panose="020B0502040204020203" pitchFamily="34" charset="0"/>
              </a:rPr>
              <a:t>- Increase w(s, a)</a:t>
            </a:r>
          </a:p>
          <a:p>
            <a:r>
              <a:rPr lang="en-US" sz="1200" dirty="0">
                <a:latin typeface="Bahnschrift" panose="020B0502040204020203" pitchFamily="34" charset="0"/>
              </a:rPr>
              <a:t>- Increase perf</a:t>
            </a: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05520EAA-8634-AEDF-B220-C115A08030B5}"/>
              </a:ext>
            </a:extLst>
          </p:cNvPr>
          <p:cNvSpPr/>
          <p:nvPr/>
        </p:nvSpPr>
        <p:spPr>
          <a:xfrm rot="7510031" flipH="1">
            <a:off x="6508799" y="4889452"/>
            <a:ext cx="148663" cy="42322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89D6038E-9E2A-4F3D-E723-EC7D49F7BD9F}"/>
              </a:ext>
            </a:extLst>
          </p:cNvPr>
          <p:cNvSpPr/>
          <p:nvPr/>
        </p:nvSpPr>
        <p:spPr>
          <a:xfrm rot="12855061" flipH="1">
            <a:off x="6939044" y="4819301"/>
            <a:ext cx="148663" cy="42322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49E8BBC9-AB4F-09FB-CB11-5BF4CCB48134}"/>
              </a:ext>
            </a:extLst>
          </p:cNvPr>
          <p:cNvSpPr/>
          <p:nvPr/>
        </p:nvSpPr>
        <p:spPr>
          <a:xfrm rot="18353596" flipH="1">
            <a:off x="6984523" y="5231131"/>
            <a:ext cx="155102" cy="40875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B5B8232-CB35-702A-3399-494BF6A69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0123" y="4134975"/>
            <a:ext cx="1130300" cy="4826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143D979-8D54-4CD6-BA09-8064CBB7C2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0710" y="4310372"/>
            <a:ext cx="1130300" cy="4826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5BA92E-1A1E-9FAB-0278-C27708B29B71}"/>
              </a:ext>
            </a:extLst>
          </p:cNvPr>
          <p:cNvSpPr txBox="1">
            <a:spLocks/>
          </p:cNvSpPr>
          <p:nvPr/>
        </p:nvSpPr>
        <p:spPr>
          <a:xfrm>
            <a:off x="347225" y="925080"/>
            <a:ext cx="10299881" cy="1258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5500" dirty="0"/>
              <a:t>Allow small backtracking steps outside the trust region</a:t>
            </a:r>
          </a:p>
          <a:p>
            <a:r>
              <a:rPr lang="en-US" sz="5500" dirty="0"/>
              <a:t>Performs similarly to PPO in practice </a:t>
            </a:r>
          </a:p>
          <a:p>
            <a:endParaRPr lang="en-US" sz="3700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A07BEECD-BBCE-8C71-1051-8756E26F4619}"/>
              </a:ext>
            </a:extLst>
          </p:cNvPr>
          <p:cNvSpPr/>
          <p:nvPr/>
        </p:nvSpPr>
        <p:spPr>
          <a:xfrm rot="1941508">
            <a:off x="2525159" y="3493479"/>
            <a:ext cx="148662" cy="392093"/>
          </a:xfrm>
          <a:prstGeom prst="downArrow">
            <a:avLst/>
          </a:prstGeom>
          <a:solidFill>
            <a:srgbClr val="B4E7B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AE12CB88-934D-CF3F-6EFA-421E4CE96825}"/>
              </a:ext>
            </a:extLst>
          </p:cNvPr>
          <p:cNvSpPr/>
          <p:nvPr/>
        </p:nvSpPr>
        <p:spPr>
          <a:xfrm rot="1941508">
            <a:off x="7661068" y="3747878"/>
            <a:ext cx="148662" cy="392093"/>
          </a:xfrm>
          <a:prstGeom prst="downArrow">
            <a:avLst/>
          </a:prstGeom>
          <a:solidFill>
            <a:srgbClr val="B4E7B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535F23-3F51-ED5F-5F98-DEB8D03F1ADC}"/>
              </a:ext>
            </a:extLst>
          </p:cNvPr>
          <p:cNvSpPr txBox="1"/>
          <p:nvPr/>
        </p:nvSpPr>
        <p:spPr>
          <a:xfrm>
            <a:off x="6970129" y="834060"/>
            <a:ext cx="652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303030"/>
                </a:solidFill>
                <a:effectLst/>
                <a:latin typeface="-apple-system"/>
              </a:rPr>
              <a:t>Wang, He (2020)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02468F-EE41-6DC5-F1B2-D3FA46A37DCA}"/>
              </a:ext>
            </a:extLst>
          </p:cNvPr>
          <p:cNvCxnSpPr/>
          <p:nvPr/>
        </p:nvCxnSpPr>
        <p:spPr>
          <a:xfrm>
            <a:off x="5854615" y="2822521"/>
            <a:ext cx="0" cy="32483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976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425C1-8948-118D-F832-6C0F55A70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309C-3864-0521-969F-EA5ABFD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154"/>
            <a:ext cx="10691265" cy="8893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So FAR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6A2301A-1328-4E06-D7F0-16E8FFB3D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6306151"/>
            <a:ext cx="1744229" cy="4454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9ECCF-2E09-0376-1427-1AD575FF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A1F0A-C616-8862-A0A7-C0F4A8810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03" y="1347573"/>
            <a:ext cx="12348218" cy="45403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Introduced “old sample” corrections to the policy network update</a:t>
            </a:r>
          </a:p>
          <a:p>
            <a:pPr lvl="1"/>
            <a:r>
              <a:rPr lang="en-US" dirty="0"/>
              <a:t> Requires taking small steps (in “policy space”) to ensure low variance &amp; accurate approximations</a:t>
            </a:r>
          </a:p>
          <a:p>
            <a:pPr lvl="1"/>
            <a:endParaRPr lang="en-US" dirty="0"/>
          </a:p>
          <a:p>
            <a:r>
              <a:rPr lang="en-US" dirty="0"/>
              <a:t>What about corrections update to the Value/Critic/Baseline network? </a:t>
            </a:r>
          </a:p>
          <a:p>
            <a:pPr lvl="1"/>
            <a:r>
              <a:rPr lang="en-US" dirty="0"/>
              <a:t>In general, value network is “less sensitive” to using old samples than the policy network</a:t>
            </a:r>
          </a:p>
          <a:p>
            <a:pPr lvl="2"/>
            <a:r>
              <a:rPr lang="en-US" dirty="0"/>
              <a:t>Phasic Policy Gradient (Cobbe, Schulman, 2020) –different number of steps for each / different update frequency</a:t>
            </a:r>
          </a:p>
          <a:p>
            <a:pPr lvl="1"/>
            <a:r>
              <a:rPr lang="en-US" dirty="0"/>
              <a:t>But, yes, it requires a similar correction when samples may be “much” older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92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A6DA3-B568-299B-3B59-9B968A4C2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AB3E-895D-3107-6C81-FC3EE715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154"/>
            <a:ext cx="10691265" cy="8893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IMPALA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905F964-26D5-CB7C-AF5E-97CB055BC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6306151"/>
            <a:ext cx="1744229" cy="4454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EF1D6-7A73-7E77-DFB7-5D689775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F9950-B5B5-BC30-1520-E32734AD8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858561"/>
            <a:ext cx="12348218" cy="45403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“Scalable Distributed Deep-RL with </a:t>
            </a:r>
            <a:r>
              <a:rPr lang="en-US" b="1" dirty="0"/>
              <a:t>Imp</a:t>
            </a:r>
            <a:r>
              <a:rPr lang="en-US" dirty="0"/>
              <a:t>ortance Weighted </a:t>
            </a:r>
            <a:r>
              <a:rPr lang="en-US" b="1" dirty="0"/>
              <a:t>A</a:t>
            </a:r>
            <a:r>
              <a:rPr lang="en-US" dirty="0"/>
              <a:t>ctor-</a:t>
            </a:r>
            <a:r>
              <a:rPr lang="en-US" b="1" dirty="0"/>
              <a:t>L</a:t>
            </a:r>
            <a:r>
              <a:rPr lang="en-US" dirty="0"/>
              <a:t>earner </a:t>
            </a:r>
            <a:r>
              <a:rPr lang="en-US" b="1" dirty="0"/>
              <a:t>A</a:t>
            </a:r>
            <a:r>
              <a:rPr lang="en-US" dirty="0"/>
              <a:t>rchitectures”</a:t>
            </a:r>
          </a:p>
          <a:p>
            <a:r>
              <a:rPr lang="en-US" dirty="0"/>
              <a:t>Designed for high-throughput in a distributed setting</a:t>
            </a:r>
          </a:p>
          <a:p>
            <a:r>
              <a:rPr lang="en-US" b="1" dirty="0"/>
              <a:t>Samples collected asynchronously from workers, may be several updates out of sync</a:t>
            </a:r>
          </a:p>
          <a:p>
            <a:endParaRPr lang="en-US" b="1" dirty="0"/>
          </a:p>
          <a:p>
            <a:pPr lvl="8"/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B2844-2826-8A08-AA1A-B1B9A248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82" y="3191593"/>
            <a:ext cx="3287998" cy="2807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B677AD-28C4-9475-58C6-F8B70FB39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059" y="4353035"/>
            <a:ext cx="3895261" cy="66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06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CA5DC-F152-439D-2C5A-398E8A1A6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9397-EB9F-EF26-6B43-A9026256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154"/>
            <a:ext cx="10691265" cy="8893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IMPALA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02BF1B7-D285-8316-7674-3245E4C8B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6306151"/>
            <a:ext cx="1744229" cy="4454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18684-6A43-E5D1-052F-0B427947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F1186-5584-0491-C457-7F5A3DF3F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858561"/>
            <a:ext cx="12348218" cy="45403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Samples may be several updates out of sync</a:t>
            </a:r>
          </a:p>
          <a:p>
            <a:r>
              <a:rPr lang="en-US" b="1" dirty="0"/>
              <a:t>Need state distribution correction to N-step Temporal Difference (TD) Target</a:t>
            </a:r>
          </a:p>
          <a:p>
            <a:endParaRPr lang="en-US" b="1" dirty="0"/>
          </a:p>
          <a:p>
            <a:endParaRPr lang="en-US" b="1" dirty="0"/>
          </a:p>
          <a:p>
            <a:pPr lvl="8"/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A3B8F2-BAAB-334D-5E31-8DB5F1E52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873" y="3357950"/>
            <a:ext cx="6361176" cy="106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07F96E-4D43-DF40-EDAD-E63FECA5C94C}"/>
              </a:ext>
            </a:extLst>
          </p:cNvPr>
          <p:cNvSpPr txBox="1"/>
          <p:nvPr/>
        </p:nvSpPr>
        <p:spPr>
          <a:xfrm>
            <a:off x="700635" y="2805591"/>
            <a:ext cx="11484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N-step Temporal Difference (TD) Value Target:</a:t>
            </a:r>
          </a:p>
          <a:p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3681D-18FA-DCBC-B86C-8504B9EE71F6}"/>
              </a:ext>
            </a:extLst>
          </p:cNvPr>
          <p:cNvSpPr txBox="1"/>
          <p:nvPr/>
        </p:nvSpPr>
        <p:spPr>
          <a:xfrm>
            <a:off x="707335" y="4589030"/>
            <a:ext cx="114846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Network Parameter updates in direction of:</a:t>
            </a:r>
          </a:p>
          <a:p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77F032-98DC-0BC5-2755-73E6E0358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962" y="4445537"/>
            <a:ext cx="3917447" cy="62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38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BC03F-F053-4567-06F9-462A24466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9363-12DA-242D-AB96-7388FFEE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154"/>
            <a:ext cx="10691265" cy="889342"/>
          </a:xfrm>
        </p:spPr>
        <p:txBody>
          <a:bodyPr>
            <a:normAutofit/>
          </a:bodyPr>
          <a:lstStyle/>
          <a:p>
            <a:r>
              <a:rPr lang="en-US" sz="2400" b="1" dirty="0"/>
              <a:t>state distribution correction</a:t>
            </a:r>
            <a:endParaRPr lang="en-US" sz="2400" dirty="0">
              <a:latin typeface="Bahnschrift" panose="020B0502040204020203" pitchFamily="34" charset="0"/>
              <a:cs typeface="Aldhabi" panose="020B0604020202020204" pitchFamily="2" charset="-78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9B949AA2-5DC9-9334-DBDC-4468D046E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6306151"/>
            <a:ext cx="1744229" cy="4454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4530F-0F6F-F5E4-08A5-66BC6015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84D60-085C-201D-D1FE-553867A3F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858561"/>
            <a:ext cx="12348218" cy="45403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To reduce variance blowup, IMPALA applies truncated IS estimators: </a:t>
            </a:r>
          </a:p>
          <a:p>
            <a:endParaRPr lang="en-US" b="1" dirty="0"/>
          </a:p>
          <a:p>
            <a:endParaRPr lang="en-US" b="1" dirty="0"/>
          </a:p>
          <a:p>
            <a:pPr lvl="8"/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1CEE68-A8E5-4537-94D8-B755BCAD9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097" y="1930416"/>
            <a:ext cx="6361176" cy="106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2B4163-8035-0CCF-502F-A55E203E802F}"/>
              </a:ext>
            </a:extLst>
          </p:cNvPr>
          <p:cNvSpPr txBox="1"/>
          <p:nvPr/>
        </p:nvSpPr>
        <p:spPr>
          <a:xfrm>
            <a:off x="644923" y="1486363"/>
            <a:ext cx="11484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N-step Temporal Difference (TD) Value Target: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42210-EC0C-8C67-460A-5D3DE9D46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875" y="3530355"/>
            <a:ext cx="7772400" cy="875654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D16C958A-1F1C-7213-2CAD-5692847349F7}"/>
              </a:ext>
            </a:extLst>
          </p:cNvPr>
          <p:cNvSpPr/>
          <p:nvPr/>
        </p:nvSpPr>
        <p:spPr>
          <a:xfrm>
            <a:off x="5406457" y="3092039"/>
            <a:ext cx="377901" cy="4023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CF6762-3D8A-FB2F-ACA8-80041743F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157" y="5239467"/>
            <a:ext cx="2861056" cy="858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162AB5-0605-A57B-C57E-61B5AD1FB3D6}"/>
              </a:ext>
            </a:extLst>
          </p:cNvPr>
          <p:cNvSpPr txBox="1"/>
          <p:nvPr/>
        </p:nvSpPr>
        <p:spPr>
          <a:xfrm>
            <a:off x="7990259" y="5369535"/>
            <a:ext cx="3847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Ionides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2008) - Original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(Liang, Fu, 2025) – New Bias Bounds</a:t>
            </a:r>
          </a:p>
        </p:txBody>
      </p:sp>
    </p:spTree>
    <p:extLst>
      <p:ext uri="{BB962C8B-B14F-4D97-AF65-F5344CB8AC3E}">
        <p14:creationId xmlns:p14="http://schemas.microsoft.com/office/powerpoint/2010/main" val="1098718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B03B0-2943-1603-A090-2C2D4893F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3C26-E7A0-5AB9-1C19-95FBA5F7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154"/>
            <a:ext cx="10691265" cy="8893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IMPALA: Performance  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79E6E58-E3CF-888B-0205-62119E7F2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6306151"/>
            <a:ext cx="1744229" cy="4454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E1744-F613-4B0E-64DF-7F14F163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0B1966-5429-00A8-F1D0-CE549EB2F0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3557" y="1488161"/>
                <a:ext cx="12348218" cy="45403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V-Trace: TD(n) w/ t-IS correction</a:t>
                </a:r>
              </a:p>
              <a:p>
                <a:r>
                  <a:rPr lang="en-US" b="1" dirty="0"/>
                  <a:t>1-Step: TD(1) w/ t-IS correction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b="1" dirty="0"/>
                  <a:t>: TD(1) w/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IS correction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dirty="0"/>
                  <a:t>1-Step correction seems effective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0B1966-5429-00A8-F1D0-CE549EB2F0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3557" y="1488161"/>
                <a:ext cx="12348218" cy="4540393"/>
              </a:xfrm>
              <a:blipFill>
                <a:blip r:embed="rId3"/>
                <a:stretch>
                  <a:fillRect l="-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E7CB235-812A-A030-F899-0ED6D4F1B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464" y="1306689"/>
            <a:ext cx="5596774" cy="458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2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53EC6-C18E-3A54-A54C-B16DFFA58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7E8E9-D5B6-2A60-37E7-AA90FBDA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154"/>
            <a:ext cx="10691265" cy="8893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Policy Gradient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AF45D-FF10-7F36-B221-7978BEAF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510495"/>
            <a:ext cx="10691265" cy="4557795"/>
          </a:xfrm>
        </p:spPr>
        <p:txBody>
          <a:bodyPr>
            <a:normAutofit/>
          </a:bodyPr>
          <a:lstStyle/>
          <a:p>
            <a:r>
              <a:rPr lang="en-US" b="1" dirty="0"/>
              <a:t>Simple approach is to follow the gradient: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44C3DF8-EB5B-18C4-2630-2481AF074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6306151"/>
            <a:ext cx="1744229" cy="4454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DDCF3-004B-1C2F-E275-7E8AD171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50C7A8-D978-67F7-9C90-CF1304B11541}"/>
              </a:ext>
            </a:extLst>
          </p:cNvPr>
          <p:cNvSpPr txBox="1"/>
          <p:nvPr/>
        </p:nvSpPr>
        <p:spPr>
          <a:xfrm>
            <a:off x="700635" y="3354326"/>
            <a:ext cx="278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Policy Gradient Theorem: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8D0734-87F5-2C7A-9930-1983B0024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474" y="1945843"/>
            <a:ext cx="5851263" cy="1206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F966EE-148C-B9C6-250C-3795F6E59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632" y="3152289"/>
            <a:ext cx="6677355" cy="8893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BC14C2-9865-585B-059D-268E0D87AF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0632" y="4358735"/>
            <a:ext cx="5764639" cy="6354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1D4808-C956-118B-2D39-682B9C8669DA}"/>
              </a:ext>
            </a:extLst>
          </p:cNvPr>
          <p:cNvSpPr txBox="1"/>
          <p:nvPr/>
        </p:nvSpPr>
        <p:spPr>
          <a:xfrm>
            <a:off x="1565998" y="5382822"/>
            <a:ext cx="9925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Bahnschrift" panose="020B0502040204020203" pitchFamily="34" charset="0"/>
              </a:rPr>
              <a:t>on-policy gradient estimator does not depend on gradient of state-visitation distribution</a:t>
            </a:r>
          </a:p>
        </p:txBody>
      </p:sp>
    </p:spTree>
    <p:extLst>
      <p:ext uri="{BB962C8B-B14F-4D97-AF65-F5344CB8AC3E}">
        <p14:creationId xmlns:p14="http://schemas.microsoft.com/office/powerpoint/2010/main" val="377610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732F8-AC63-DCEC-0B74-66E2A122A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1B8437DA-B238-6CD6-0066-6E7E86639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40" y="1650371"/>
            <a:ext cx="10559625" cy="4024154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9633218-B698-5B99-E5AF-2DFFE27B2E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6306151"/>
            <a:ext cx="1744229" cy="44540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EC8D9E-627D-0639-0B17-D849124C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5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37946AB-191A-A857-B80F-AED1FC7E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154"/>
            <a:ext cx="10691265" cy="8893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Policy Gradient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F3FA5D-0081-26C6-ECF2-5454B0495DF8}"/>
              </a:ext>
            </a:extLst>
          </p:cNvPr>
          <p:cNvSpPr txBox="1"/>
          <p:nvPr/>
        </p:nvSpPr>
        <p:spPr>
          <a:xfrm>
            <a:off x="7738770" y="3843683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Policy Gradient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4B878D-F044-C64B-AE01-F0048C8C0E5D}"/>
              </a:ext>
            </a:extLst>
          </p:cNvPr>
          <p:cNvSpPr txBox="1"/>
          <p:nvPr/>
        </p:nvSpPr>
        <p:spPr>
          <a:xfrm>
            <a:off x="7738770" y="4810909"/>
            <a:ext cx="6100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Predictor of Average Value from</a:t>
            </a:r>
          </a:p>
          <a:p>
            <a:r>
              <a:rPr lang="en-US" dirty="0">
                <a:latin typeface="Bahnschrift" panose="020B0502040204020203" pitchFamily="34" charset="0"/>
              </a:rPr>
              <a:t>(Baseline / Control Variate)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356C669-6AC7-9AD5-9C19-FF7A41A0D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8770" y="4205501"/>
            <a:ext cx="3350371" cy="3693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5135476-4FB8-7CD0-C5FD-D31D998DB4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5853" y="4810909"/>
            <a:ext cx="392093" cy="41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7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D4614-2EAC-BAFE-1DCB-03719E15B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C02A-7283-D6A2-1FAE-89E381A1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154"/>
            <a:ext cx="10691265" cy="8893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How IS THIS DIFFERENT FROM SUPERVISED LEARNING?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1868E15-D0EC-1DF9-689D-5CE56EDEA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6306151"/>
            <a:ext cx="1744229" cy="4454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8EF06-1A76-4BA7-8A66-28C8DFE3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72A0D2-1A76-14C8-9EFD-C435A2EF3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49" y="1330979"/>
            <a:ext cx="9666130" cy="419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8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EC435-3345-8F4B-9B5D-3E1B96CE7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AB86-EA77-3C92-5AE6-78280B13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154"/>
            <a:ext cx="10691265" cy="8893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How IS THIS DIFFERENT FROM SUPERVISED LEARNING?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BD53843-61CF-3799-A3F9-8EB2F4CA9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6306151"/>
            <a:ext cx="1744229" cy="4454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EB26E-BCF5-B734-A10A-934EDE6B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DCE7D9-B7A8-240C-96C9-12D2CE18D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998" y="3021921"/>
            <a:ext cx="7406000" cy="3214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721D72-9F4D-59E4-59A1-4ED07C25A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003" y="1347573"/>
                <a:ext cx="12348218" cy="45403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Gradient approximated by minibatches </a:t>
                </a:r>
              </a:p>
              <a:p>
                <a:pPr lvl="1"/>
                <a:r>
                  <a:rPr lang="en-US" dirty="0"/>
                  <a:t>Full gradient </a:t>
                </a:r>
                <a:r>
                  <a:rPr lang="en-US" dirty="0" err="1"/>
                  <a:t>w.r.t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too large/expensive to calculate all at once</a:t>
                </a:r>
              </a:p>
              <a:p>
                <a:r>
                  <a:rPr lang="en-US" dirty="0"/>
                  <a:t>Each (state, action, reward)  sample is used multiple times</a:t>
                </a:r>
              </a:p>
              <a:p>
                <a:pPr lvl="1"/>
                <a:r>
                  <a:rPr lang="en-US" dirty="0"/>
                  <a:t>Dataset size “separate” from optimization steps </a:t>
                </a:r>
              </a:p>
              <a:p>
                <a:r>
                  <a:rPr lang="en-US" dirty="0"/>
                  <a:t>Dataset does not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shifts too much,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some states never resampled</a:t>
                </a:r>
              </a:p>
              <a:p>
                <a:pPr lvl="1"/>
                <a:r>
                  <a:rPr lang="en-US" dirty="0"/>
                  <a:t>RL has stability concerns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721D72-9F4D-59E4-59A1-4ED07C25A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003" y="1347573"/>
                <a:ext cx="12348218" cy="4540393"/>
              </a:xfrm>
              <a:blipFill>
                <a:blip r:embed="rId4"/>
                <a:stretch>
                  <a:fillRect l="-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65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17A9E-9D1D-9D41-5FE6-ADBF06EA7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8895-E652-5D15-DF9A-5C8C80D0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154"/>
            <a:ext cx="10691265" cy="8893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How to ADJUST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16EF44F-A748-336F-8B92-DD8E8DE51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6306151"/>
            <a:ext cx="1744229" cy="4454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5A311-AF12-639B-ED03-932E0E67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2E2252-E026-BF48-504B-79A7B68117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003" y="1347573"/>
                <a:ext cx="12348218" cy="45403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Gradient approximated by minibatches </a:t>
                </a:r>
              </a:p>
              <a:p>
                <a:pPr lvl="1"/>
                <a:r>
                  <a:rPr lang="en-US" dirty="0"/>
                  <a:t>Full gradient </a:t>
                </a:r>
                <a:r>
                  <a:rPr lang="en-US" dirty="0" err="1"/>
                  <a:t>w.r.t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too large/expensive to calculate all at once</a:t>
                </a:r>
              </a:p>
              <a:p>
                <a:r>
                  <a:rPr lang="en-US" dirty="0"/>
                  <a:t>Each (state, action, reward)  sample is used multiple times</a:t>
                </a:r>
              </a:p>
              <a:p>
                <a:pPr lvl="1"/>
                <a:r>
                  <a:rPr lang="en-US" dirty="0"/>
                  <a:t>Dataset size “separate” from optimization steps </a:t>
                </a:r>
              </a:p>
              <a:p>
                <a:r>
                  <a:rPr lang="en-US" dirty="0"/>
                  <a:t>Dataset does not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shifts too much,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some states never resampled</a:t>
                </a:r>
              </a:p>
              <a:p>
                <a:pPr lvl="1"/>
                <a:r>
                  <a:rPr lang="en-US" dirty="0"/>
                  <a:t>RL has stability concerns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2E2252-E026-BF48-504B-79A7B68117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003" y="1347573"/>
                <a:ext cx="12348218" cy="4540393"/>
              </a:xfrm>
              <a:blipFill>
                <a:blip r:embed="rId3"/>
                <a:stretch>
                  <a:fillRect l="-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6FA513FF-3706-3F89-8926-B1FFAF70FCBE}"/>
              </a:ext>
            </a:extLst>
          </p:cNvPr>
          <p:cNvSpPr/>
          <p:nvPr/>
        </p:nvSpPr>
        <p:spPr>
          <a:xfrm>
            <a:off x="7849590" y="1347573"/>
            <a:ext cx="320633" cy="2081427"/>
          </a:xfrm>
          <a:prstGeom prst="rightBrace">
            <a:avLst>
              <a:gd name="adj1" fmla="val 8333"/>
              <a:gd name="adj2" fmla="val 48288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C838F-1E18-6C49-7D9A-0926C376D511}"/>
              </a:ext>
            </a:extLst>
          </p:cNvPr>
          <p:cNvSpPr txBox="1"/>
          <p:nvPr/>
        </p:nvSpPr>
        <p:spPr>
          <a:xfrm>
            <a:off x="8348353" y="1590584"/>
            <a:ext cx="353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Optimize </a:t>
            </a:r>
            <a:r>
              <a:rPr lang="en-US" i="1" dirty="0">
                <a:latin typeface="Bahnschrift" panose="020B0502040204020203" pitchFamily="34" charset="0"/>
              </a:rPr>
              <a:t>current</a:t>
            </a:r>
            <a:r>
              <a:rPr lang="en-US" dirty="0">
                <a:latin typeface="Bahnschrift" panose="020B0502040204020203" pitchFamily="34" charset="0"/>
              </a:rPr>
              <a:t> policy </a:t>
            </a:r>
            <a:r>
              <a:rPr lang="en-US" dirty="0" err="1">
                <a:latin typeface="Bahnschrift" panose="020B0502040204020203" pitchFamily="34" charset="0"/>
              </a:rPr>
              <a:t>w.r.t</a:t>
            </a:r>
            <a:r>
              <a:rPr lang="en-US" dirty="0">
                <a:latin typeface="Bahnschrift" panose="020B0502040204020203" pitchFamily="34" charset="0"/>
              </a:rPr>
              <a:t> samples collected on </a:t>
            </a:r>
            <a:r>
              <a:rPr lang="en-US" i="1" dirty="0">
                <a:latin typeface="Bahnschrift" panose="020B0502040204020203" pitchFamily="34" charset="0"/>
              </a:rPr>
              <a:t>old</a:t>
            </a:r>
            <a:r>
              <a:rPr lang="en-US" dirty="0">
                <a:latin typeface="Bahnschrift" panose="020B0502040204020203" pitchFamily="34" charset="0"/>
              </a:rPr>
              <a:t> policy</a:t>
            </a:r>
          </a:p>
        </p:txBody>
      </p:sp>
    </p:spTree>
    <p:extLst>
      <p:ext uri="{BB962C8B-B14F-4D97-AF65-F5344CB8AC3E}">
        <p14:creationId xmlns:p14="http://schemas.microsoft.com/office/powerpoint/2010/main" val="281732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BF11B-9DB5-0620-1168-E55DD410D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A3DF-0DD4-FC2C-B6D4-E676A99C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154"/>
            <a:ext cx="10691265" cy="8893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ldhabi" panose="020B0604020202020204" pitchFamily="2" charset="-78"/>
              </a:rPr>
              <a:t>How to ADJUST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9572E3AB-33F2-4C00-9032-C104CF97B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6306151"/>
            <a:ext cx="1744229" cy="4454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ADD6E-28DC-CA2F-410D-704708ED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E52474-D190-CE79-A968-9D6D29AA8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003" y="1347573"/>
                <a:ext cx="12348218" cy="45403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Gradient approximated by minibatches </a:t>
                </a:r>
              </a:p>
              <a:p>
                <a:pPr lvl="1"/>
                <a:r>
                  <a:rPr lang="en-US" dirty="0"/>
                  <a:t>Full gradient </a:t>
                </a:r>
                <a:r>
                  <a:rPr lang="en-US" dirty="0" err="1"/>
                  <a:t>w.r.t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too large/expensive to calculate all at once</a:t>
                </a:r>
              </a:p>
              <a:p>
                <a:r>
                  <a:rPr lang="en-US" dirty="0"/>
                  <a:t>Each (state, action, reward)  sample is used multiple times</a:t>
                </a:r>
              </a:p>
              <a:p>
                <a:pPr lvl="1"/>
                <a:r>
                  <a:rPr lang="en-US" dirty="0"/>
                  <a:t>Dataset size “separate” from optimization steps </a:t>
                </a:r>
              </a:p>
              <a:p>
                <a:r>
                  <a:rPr lang="en-US" dirty="0"/>
                  <a:t>Dataset does not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shifts too much,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some states never resampled</a:t>
                </a:r>
              </a:p>
              <a:p>
                <a:pPr lvl="1"/>
                <a:r>
                  <a:rPr lang="en-US" dirty="0"/>
                  <a:t>RL has stability concerns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E52474-D190-CE79-A968-9D6D29AA8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003" y="1347573"/>
                <a:ext cx="12348218" cy="4540393"/>
              </a:xfrm>
              <a:blipFill>
                <a:blip r:embed="rId3"/>
                <a:stretch>
                  <a:fillRect l="-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AA5608C5-B271-676E-C626-2740E8CBCD06}"/>
              </a:ext>
            </a:extLst>
          </p:cNvPr>
          <p:cNvSpPr/>
          <p:nvPr/>
        </p:nvSpPr>
        <p:spPr>
          <a:xfrm>
            <a:off x="7849590" y="1347573"/>
            <a:ext cx="320633" cy="2081427"/>
          </a:xfrm>
          <a:prstGeom prst="rightBrace">
            <a:avLst>
              <a:gd name="adj1" fmla="val 8333"/>
              <a:gd name="adj2" fmla="val 48288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528ABF-8C8A-C2A1-1DA0-1EE3B33FA868}"/>
              </a:ext>
            </a:extLst>
          </p:cNvPr>
          <p:cNvSpPr txBox="1"/>
          <p:nvPr/>
        </p:nvSpPr>
        <p:spPr>
          <a:xfrm>
            <a:off x="8348353" y="1590584"/>
            <a:ext cx="353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Optimize </a:t>
            </a:r>
            <a:r>
              <a:rPr lang="en-US" i="1" dirty="0">
                <a:latin typeface="Bahnschrift" panose="020B0502040204020203" pitchFamily="34" charset="0"/>
              </a:rPr>
              <a:t>current</a:t>
            </a:r>
            <a:r>
              <a:rPr lang="en-US" dirty="0">
                <a:latin typeface="Bahnschrift" panose="020B0502040204020203" pitchFamily="34" charset="0"/>
              </a:rPr>
              <a:t> policy </a:t>
            </a:r>
            <a:r>
              <a:rPr lang="en-US" dirty="0" err="1">
                <a:latin typeface="Bahnschrift" panose="020B0502040204020203" pitchFamily="34" charset="0"/>
              </a:rPr>
              <a:t>w.r.t</a:t>
            </a:r>
            <a:r>
              <a:rPr lang="en-US" dirty="0">
                <a:latin typeface="Bahnschrift" panose="020B0502040204020203" pitchFamily="34" charset="0"/>
              </a:rPr>
              <a:t> samples collected on </a:t>
            </a:r>
            <a:r>
              <a:rPr lang="en-US" i="1" dirty="0">
                <a:latin typeface="Bahnschrift" panose="020B0502040204020203" pitchFamily="34" charset="0"/>
              </a:rPr>
              <a:t>old</a:t>
            </a:r>
            <a:r>
              <a:rPr lang="en-US" dirty="0">
                <a:latin typeface="Bahnschrift" panose="020B0502040204020203" pitchFamily="34" charset="0"/>
              </a:rPr>
              <a:t> policy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302674-8930-90F8-650F-443439E10317}"/>
              </a:ext>
            </a:extLst>
          </p:cNvPr>
          <p:cNvSpPr txBox="1"/>
          <p:nvPr/>
        </p:nvSpPr>
        <p:spPr>
          <a:xfrm>
            <a:off x="8348353" y="2479926"/>
            <a:ext cx="353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ahnschrift" panose="020B0502040204020203" pitchFamily="34" charset="0"/>
              </a:rPr>
              <a:t>Requires small policy updates</a:t>
            </a:r>
          </a:p>
        </p:txBody>
      </p:sp>
    </p:spTree>
    <p:extLst>
      <p:ext uri="{BB962C8B-B14F-4D97-AF65-F5344CB8AC3E}">
        <p14:creationId xmlns:p14="http://schemas.microsoft.com/office/powerpoint/2010/main" val="179996156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DF8D91BB1A4A409D34DC6FC9700278" ma:contentTypeVersion="11" ma:contentTypeDescription="Create a new document." ma:contentTypeScope="" ma:versionID="205f1d21c4262f07cec6f08147ec8613">
  <xsd:schema xmlns:xsd="http://www.w3.org/2001/XMLSchema" xmlns:xs="http://www.w3.org/2001/XMLSchema" xmlns:p="http://schemas.microsoft.com/office/2006/metadata/properties" xmlns:ns3="bdbe2611-1778-4863-8d89-1f68b3359555" xmlns:ns4="171869f1-689d-431c-a75d-3246f4fd45a3" targetNamespace="http://schemas.microsoft.com/office/2006/metadata/properties" ma:root="true" ma:fieldsID="3e9b5ff9ff7b62d62b2a9dbe7e758c48" ns3:_="" ns4:_="">
    <xsd:import namespace="bdbe2611-1778-4863-8d89-1f68b3359555"/>
    <xsd:import namespace="171869f1-689d-431c-a75d-3246f4fd45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be2611-1778-4863-8d89-1f68b33595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869f1-689d-431c-a75d-3246f4fd45a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4FE401-538D-4F9B-9E74-961C6680D35E}">
  <ds:schemaRefs>
    <ds:schemaRef ds:uri="171869f1-689d-431c-a75d-3246f4fd45a3"/>
    <ds:schemaRef ds:uri="bdbe2611-1778-4863-8d89-1f68b335955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232DECF-764A-4C5F-A836-EE11754D8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2E5731-5CA3-4681-91EE-E9C3BA7E0A90}">
  <ds:schemaRefs>
    <ds:schemaRef ds:uri="http://purl.org/dc/terms/"/>
    <ds:schemaRef ds:uri="http://purl.org/dc/elements/1.1/"/>
    <ds:schemaRef ds:uri="bdbe2611-1778-4863-8d89-1f68b3359555"/>
    <ds:schemaRef ds:uri="http://schemas.microsoft.com/office/2006/metadata/properties"/>
    <ds:schemaRef ds:uri="http://schemas.microsoft.com/office/2006/documentManagement/types"/>
    <ds:schemaRef ds:uri="171869f1-689d-431c-a75d-3246f4fd45a3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5931</TotalTime>
  <Words>2309</Words>
  <Application>Microsoft Macintosh PowerPoint</Application>
  <PresentationFormat>Widescreen</PresentationFormat>
  <Paragraphs>564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-apple-system</vt:lpstr>
      <vt:lpstr>Arial</vt:lpstr>
      <vt:lpstr>Bahnschrift</vt:lpstr>
      <vt:lpstr>Calibri</vt:lpstr>
      <vt:lpstr>Calisto MT</vt:lpstr>
      <vt:lpstr>Cambria Math</vt:lpstr>
      <vt:lpstr>Open Sans</vt:lpstr>
      <vt:lpstr>Univers Condensed</vt:lpstr>
      <vt:lpstr>ChronicleVTI</vt:lpstr>
      <vt:lpstr>Measure Once, Optimize Twice Trust Regions &amp; Step-Size Restrictions in Policy Gradient Methods  </vt:lpstr>
      <vt:lpstr>Policy Gradient Methods</vt:lpstr>
      <vt:lpstr>Policy Gradient Methods</vt:lpstr>
      <vt:lpstr>Policy Gradient Methods</vt:lpstr>
      <vt:lpstr>Policy Gradient Methods</vt:lpstr>
      <vt:lpstr>How IS THIS DIFFERENT FROM SUPERVISED LEARNING?</vt:lpstr>
      <vt:lpstr>How IS THIS DIFFERENT FROM SUPERVISED LEARNING?</vt:lpstr>
      <vt:lpstr>How to ADJUST</vt:lpstr>
      <vt:lpstr>How to ADJUST</vt:lpstr>
      <vt:lpstr>How to ADJUST</vt:lpstr>
      <vt:lpstr>How to ADJUST</vt:lpstr>
      <vt:lpstr>Small parameter steps != small policy updates. </vt:lpstr>
      <vt:lpstr>What does Sample Reuse mean in RL?</vt:lpstr>
      <vt:lpstr>What does Sample Reuse mean in RL?</vt:lpstr>
      <vt:lpstr>Last Trajectory-Step – Change of Variable</vt:lpstr>
      <vt:lpstr>Last Trajectory-Step – Variance</vt:lpstr>
      <vt:lpstr>Last Trajectory-Step – Variance</vt:lpstr>
      <vt:lpstr>Estimating From Old Trajectories</vt:lpstr>
      <vt:lpstr>Estimating From Old Trajectories</vt:lpstr>
      <vt:lpstr>Estimating From Old Trajectories</vt:lpstr>
      <vt:lpstr>Trust Region Policy Optimization</vt:lpstr>
      <vt:lpstr>Trust REGION POLICY OPTIMIZATION</vt:lpstr>
      <vt:lpstr>But WAIT…</vt:lpstr>
      <vt:lpstr>But WAIT…</vt:lpstr>
      <vt:lpstr>How DO we SOLVE THIS?</vt:lpstr>
      <vt:lpstr>Are there CHEAPER Approximations?</vt:lpstr>
      <vt:lpstr>Are there EVEN CHEAPER ROBUST Approximations?</vt:lpstr>
      <vt:lpstr>Are there EVEN CHEAPER Approximations?</vt:lpstr>
      <vt:lpstr>When Can Policies outside the THRESHOLD MAKE STEPS</vt:lpstr>
      <vt:lpstr>When Can Policies outside the THRESHOLD MAKE STEPS</vt:lpstr>
      <vt:lpstr>PROXIMAL POLICY OPTIMIZATION: HEALTH MONITORING</vt:lpstr>
      <vt:lpstr>“Truly Proximal Policy Gradient”</vt:lpstr>
      <vt:lpstr>So FAR</vt:lpstr>
      <vt:lpstr>IMPALA</vt:lpstr>
      <vt:lpstr>IMPALA</vt:lpstr>
      <vt:lpstr>state distribution correction</vt:lpstr>
      <vt:lpstr>IMPALA: Performance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Computing for  Data &amp; Image Analysis</dc:title>
  <dc:creator>Ruys, William L</dc:creator>
  <cp:lastModifiedBy>Ruys, William L</cp:lastModifiedBy>
  <cp:revision>21</cp:revision>
  <dcterms:created xsi:type="dcterms:W3CDTF">2022-08-17T00:48:41Z</dcterms:created>
  <dcterms:modified xsi:type="dcterms:W3CDTF">2025-05-16T22:15:25Z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0x010100F7DF8D91BB1A4A409D34DC6FC9700278</vt:lpwstr>
  </property>
</Properties>
</file>