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31" r:id="rId5"/>
    <p:sldId id="330" r:id="rId6"/>
    <p:sldId id="275" r:id="rId7"/>
    <p:sldId id="332" r:id="rId8"/>
    <p:sldId id="333" r:id="rId9"/>
    <p:sldId id="334" r:id="rId10"/>
    <p:sldId id="335" r:id="rId11"/>
    <p:sldId id="336" r:id="rId12"/>
    <p:sldId id="338" r:id="rId13"/>
    <p:sldId id="337" r:id="rId14"/>
    <p:sldId id="344" r:id="rId15"/>
    <p:sldId id="339" r:id="rId16"/>
    <p:sldId id="340" r:id="rId17"/>
    <p:sldId id="341" r:id="rId18"/>
    <p:sldId id="342" r:id="rId19"/>
    <p:sldId id="343" r:id="rId20"/>
    <p:sldId id="277"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C9EE"/>
    <a:srgbClr val="8EC926"/>
    <a:srgbClr val="3BA2E2"/>
    <a:srgbClr val="196FA5"/>
    <a:srgbClr val="B9EDFF"/>
    <a:srgbClr val="4547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264" autoAdjust="0"/>
    <p:restoredTop sz="94660"/>
  </p:normalViewPr>
  <p:slideViewPr>
    <p:cSldViewPr snapToGrid="0">
      <p:cViewPr varScale="1">
        <p:scale>
          <a:sx n="49" d="100"/>
          <a:sy n="49" d="100"/>
        </p:scale>
        <p:origin x="72" y="1206"/>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1BBB9E-373F-4B96-8A27-119324810CC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EC6AC1-6853-417A-8C85-D6E4E0641A6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EC6AC1-6853-417A-8C85-D6E4E0641A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Microsoft YaHei" panose="020B0503020204020204" charset="-122"/>
              </a:defRPr>
            </a:lvl1pPr>
            <a:lvl2pPr marL="742950" indent="-285750">
              <a:defRPr>
                <a:solidFill>
                  <a:schemeClr val="tx1"/>
                </a:solidFill>
                <a:latin typeface="Arial Narrow" panose="020B0606020202030204" pitchFamily="34" charset="0"/>
                <a:ea typeface="Microsoft YaHei" panose="020B0503020204020204" charset="-122"/>
              </a:defRPr>
            </a:lvl2pPr>
            <a:lvl3pPr marL="1143000" indent="-228600">
              <a:defRPr>
                <a:solidFill>
                  <a:schemeClr val="tx1"/>
                </a:solidFill>
                <a:latin typeface="Arial Narrow" panose="020B0606020202030204" pitchFamily="34" charset="0"/>
                <a:ea typeface="Microsoft YaHei" panose="020B0503020204020204" charset="-122"/>
              </a:defRPr>
            </a:lvl3pPr>
            <a:lvl4pPr marL="1600200" indent="-228600">
              <a:defRPr>
                <a:solidFill>
                  <a:schemeClr val="tx1"/>
                </a:solidFill>
                <a:latin typeface="Arial Narrow" panose="020B0606020202030204" pitchFamily="34" charset="0"/>
                <a:ea typeface="Microsoft YaHei" panose="020B0503020204020204" charset="-122"/>
              </a:defRPr>
            </a:lvl4pPr>
            <a:lvl5pPr marL="2057400" indent="-228600">
              <a:defRPr>
                <a:solidFill>
                  <a:schemeClr val="tx1"/>
                </a:solidFill>
                <a:latin typeface="Arial Narrow" panose="020B0606020202030204" pitchFamily="34" charset="0"/>
                <a:ea typeface="Microsoft YaHei" panose="020B050302020402020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charset="-122"/>
              </a:defRPr>
            </a:lvl9pPr>
          </a:lstStyle>
          <a:p>
            <a:pPr fontAlgn="base">
              <a:spcBef>
                <a:spcPct val="0"/>
              </a:spcBef>
              <a:spcAft>
                <a:spcPct val="0"/>
              </a:spcAft>
            </a:pPr>
            <a:fld id="{C649A273-1ECA-47B4-B9DF-EAC6107F527C}" type="slidenum">
              <a:rPr lang="zh-CN" altLang="en-US" smtClean="0">
                <a:latin typeface="Calibri" panose="020F0502020204030204" pitchFamily="34" charset="0"/>
                <a:ea typeface="SimSun" panose="02010600030101010101" pitchFamily="2" charset="-122"/>
              </a:rPr>
            </a:fld>
            <a:endParaRPr lang="zh-CN" altLang="en-US" smtClean="0">
              <a:latin typeface="Calibri" panose="020F0502020204030204" pitchFamily="34" charset="0"/>
              <a:ea typeface="SimSun"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46137"/>
            <a:ext cx="9144000" cy="1125538"/>
          </a:xfrm>
        </p:spPr>
        <p:txBody>
          <a:bodyPr anchor="b">
            <a:normAutofit/>
          </a:bodyPr>
          <a:lstStyle>
            <a:lvl1pPr algn="ctr">
              <a:defRPr sz="36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2116138"/>
            <a:ext cx="9144000" cy="730249"/>
          </a:xfrm>
        </p:spPr>
        <p:txBody>
          <a:bodyPr/>
          <a:lstStyle>
            <a:lvl1pPr marL="0" indent="0" algn="ctr">
              <a:buNone/>
              <a:defRPr sz="2400">
                <a:solidFill>
                  <a:schemeClr val="accent4">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61429F3-70FF-4BD1-912A-25B696348CF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2BCFE8-AB45-4CE0-AC07-8F1CF089FFE0}" type="slidenum">
              <a:rPr lang="zh-CN" altLang="en-US" smtClean="0"/>
            </a:fld>
            <a:endParaRPr lang="zh-CN" altLang="en-US"/>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94721" y="4152917"/>
            <a:ext cx="5802558" cy="182863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61429F3-70FF-4BD1-912A-25B696348CF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2BCFE8-AB45-4CE0-AC07-8F1CF089FFE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8" name="云形 7"/>
          <p:cNvSpPr/>
          <p:nvPr userDrawn="1"/>
        </p:nvSpPr>
        <p:spPr>
          <a:xfrm>
            <a:off x="4677410" y="1920831"/>
            <a:ext cx="2837180" cy="1640503"/>
          </a:xfrm>
          <a:prstGeom prst="cloud">
            <a:avLst/>
          </a:prstGeom>
          <a:solidFill>
            <a:schemeClr val="accent1">
              <a:lumMod val="20000"/>
              <a:lumOff val="80000"/>
            </a:schemeClr>
          </a:solidFill>
          <a:ln w="19050" cap="flat" cmpd="sng" algn="ctr">
            <a:solidFill>
              <a:schemeClr val="accent1">
                <a:lumMod val="40000"/>
                <a:lumOff val="60000"/>
              </a:schemeClr>
            </a:solidFill>
            <a:prstDash val="solid"/>
            <a:miter lim="800000"/>
          </a:ln>
          <a:effectLst/>
        </p:spPr>
        <p:txBody>
          <a:bodyPr lIns="0" tIns="0" rIns="0" bIns="0" anchor="ctr"/>
          <a:lstStyle/>
          <a:p>
            <a:pPr algn="ctr" eaLnBrk="1" hangingPunct="1">
              <a:spcBef>
                <a:spcPts val="0"/>
              </a:spcBef>
              <a:spcAft>
                <a:spcPts val="0"/>
              </a:spcAft>
              <a:defRPr/>
            </a:pPr>
            <a:endParaRPr lang="zh-CN" altLang="en-US" sz="2800" b="1" kern="0" dirty="0">
              <a:solidFill>
                <a:schemeClr val="accent1">
                  <a:lumMod val="75000"/>
                </a:schemeClr>
              </a:solidFill>
              <a:latin typeface="Arial Black" panose="020B0A04020102020204" pitchFamily="34" charset="0"/>
              <a:ea typeface="黑体" panose="02010609060101010101" pitchFamily="49" charset="-122"/>
              <a:cs typeface="Microsoft New Tai Lue" panose="020B0502040204020203" pitchFamily="34" charset="0"/>
            </a:endParaRPr>
          </a:p>
        </p:txBody>
      </p:sp>
      <p:sp>
        <p:nvSpPr>
          <p:cNvPr id="2" name="Title 1"/>
          <p:cNvSpPr>
            <a:spLocks noGrp="1"/>
          </p:cNvSpPr>
          <p:nvPr>
            <p:ph type="title"/>
          </p:nvPr>
        </p:nvSpPr>
        <p:spPr>
          <a:xfrm>
            <a:off x="5018087" y="2320020"/>
            <a:ext cx="2143125" cy="842124"/>
          </a:xfrm>
        </p:spPr>
        <p:txBody>
          <a:bodyPr anchor="ctr">
            <a:normAutofit/>
          </a:bodyPr>
          <a:lstStyle>
            <a:lvl1pPr algn="ctr">
              <a:defRPr sz="2400">
                <a:solidFill>
                  <a:schemeClr val="accent5">
                    <a:lumMod val="50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4092575" y="3620579"/>
            <a:ext cx="4006850" cy="501869"/>
          </a:xfrm>
        </p:spPr>
        <p:txBody>
          <a:bodyPr/>
          <a:lstStyle>
            <a:lvl1pPr marL="0" indent="0" algn="ctr">
              <a:buNone/>
              <a:defRPr sz="2400" b="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Date Placeholder 3"/>
          <p:cNvSpPr>
            <a:spLocks noGrp="1"/>
          </p:cNvSpPr>
          <p:nvPr>
            <p:ph type="dt" sz="half" idx="10"/>
          </p:nvPr>
        </p:nvSpPr>
        <p:spPr/>
        <p:txBody>
          <a:bodyPr/>
          <a:lstStyle/>
          <a:p>
            <a:fld id="{461429F3-70FF-4BD1-912A-25B696348CF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2BCFE8-AB45-4CE0-AC07-8F1CF089FFE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605776"/>
            <a:ext cx="5181600" cy="4571187"/>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605776"/>
            <a:ext cx="5181600" cy="45711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61429F3-70FF-4BD1-912A-25B696348CF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2BCFE8-AB45-4CE0-AC07-8F1CF089FFE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149351"/>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61429F3-70FF-4BD1-912A-25B696348CFF}"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12BCFE8-AB45-4CE0-AC07-8F1CF089FFE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61429F3-70FF-4BD1-912A-25B696348CFF}"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12BCFE8-AB45-4CE0-AC07-8F1CF089FFE0}" type="slidenum">
              <a:rPr lang="zh-CN" altLang="en-US" smtClean="0"/>
            </a:fld>
            <a:endParaRPr lang="zh-CN" altLang="en-US"/>
          </a:p>
        </p:txBody>
      </p:sp>
      <p:sp>
        <p:nvSpPr>
          <p:cNvPr id="9" name="任意多边形 8"/>
          <p:cNvSpPr/>
          <p:nvPr userDrawn="1"/>
        </p:nvSpPr>
        <p:spPr>
          <a:xfrm>
            <a:off x="3607363" y="3013519"/>
            <a:ext cx="4960869" cy="782860"/>
          </a:xfrm>
          <a:custGeom>
            <a:avLst/>
            <a:gdLst>
              <a:gd name="connsiteX0" fmla="*/ 304800 w 4800600"/>
              <a:gd name="connsiteY0" fmla="*/ 0 h 640080"/>
              <a:gd name="connsiteX1" fmla="*/ 4800600 w 4800600"/>
              <a:gd name="connsiteY1" fmla="*/ 7620 h 640080"/>
              <a:gd name="connsiteX2" fmla="*/ 4495800 w 4800600"/>
              <a:gd name="connsiteY2" fmla="*/ 640080 h 640080"/>
              <a:gd name="connsiteX3" fmla="*/ 0 w 4800600"/>
              <a:gd name="connsiteY3" fmla="*/ 640080 h 640080"/>
              <a:gd name="connsiteX4" fmla="*/ 304800 w 4800600"/>
              <a:gd name="connsiteY4" fmla="*/ 0 h 640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0600" h="640080">
                <a:moveTo>
                  <a:pt x="304800" y="0"/>
                </a:moveTo>
                <a:lnTo>
                  <a:pt x="4800600" y="7620"/>
                </a:lnTo>
                <a:lnTo>
                  <a:pt x="4495800" y="640080"/>
                </a:lnTo>
                <a:lnTo>
                  <a:pt x="0" y="640080"/>
                </a:lnTo>
                <a:lnTo>
                  <a:pt x="30480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4400" i="1" dirty="0">
              <a:solidFill>
                <a:srgbClr val="FFFFFF"/>
              </a:solidFill>
              <a:latin typeface="Bodoni MT Black" panose="02070A03080606020203" pitchFamily="18" charset="0"/>
              <a:ea typeface="HanWangWCL10" panose="02020500000000000000" pitchFamily="18" charset="-120"/>
              <a:cs typeface="Aharoni" pitchFamily="2" charset="-79"/>
            </a:endParaRPr>
          </a:p>
        </p:txBody>
      </p:sp>
      <p:sp>
        <p:nvSpPr>
          <p:cNvPr id="10" name="任意多边形 9"/>
          <p:cNvSpPr/>
          <p:nvPr userDrawn="1"/>
        </p:nvSpPr>
        <p:spPr>
          <a:xfrm>
            <a:off x="8290989" y="3227205"/>
            <a:ext cx="716897" cy="672133"/>
          </a:xfrm>
          <a:custGeom>
            <a:avLst/>
            <a:gdLst>
              <a:gd name="connsiteX0" fmla="*/ 274320 w 693420"/>
              <a:gd name="connsiteY0" fmla="*/ 0 h 548640"/>
              <a:gd name="connsiteX1" fmla="*/ 693420 w 693420"/>
              <a:gd name="connsiteY1" fmla="*/ 7620 h 548640"/>
              <a:gd name="connsiteX2" fmla="*/ 449580 w 693420"/>
              <a:gd name="connsiteY2" fmla="*/ 259080 h 548640"/>
              <a:gd name="connsiteX3" fmla="*/ 571500 w 693420"/>
              <a:gd name="connsiteY3" fmla="*/ 548640 h 548640"/>
              <a:gd name="connsiteX4" fmla="*/ 0 w 693420"/>
              <a:gd name="connsiteY4" fmla="*/ 533400 h 548640"/>
              <a:gd name="connsiteX5" fmla="*/ 274320 w 693420"/>
              <a:gd name="connsiteY5" fmla="*/ 0 h 54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3420" h="548640">
                <a:moveTo>
                  <a:pt x="274320" y="0"/>
                </a:moveTo>
                <a:lnTo>
                  <a:pt x="693420" y="7620"/>
                </a:lnTo>
                <a:lnTo>
                  <a:pt x="449580" y="259080"/>
                </a:lnTo>
                <a:lnTo>
                  <a:pt x="571500" y="548640"/>
                </a:lnTo>
                <a:lnTo>
                  <a:pt x="0" y="533400"/>
                </a:lnTo>
                <a:lnTo>
                  <a:pt x="27432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rgbClr val="FFFFFF"/>
              </a:solidFill>
            </a:endParaRPr>
          </a:p>
        </p:txBody>
      </p:sp>
      <p:sp>
        <p:nvSpPr>
          <p:cNvPr id="11" name="任意多边形 10"/>
          <p:cNvSpPr/>
          <p:nvPr userDrawn="1"/>
        </p:nvSpPr>
        <p:spPr>
          <a:xfrm flipH="1" flipV="1">
            <a:off x="3184115" y="2883365"/>
            <a:ext cx="715258" cy="670191"/>
          </a:xfrm>
          <a:custGeom>
            <a:avLst/>
            <a:gdLst>
              <a:gd name="connsiteX0" fmla="*/ 274320 w 693420"/>
              <a:gd name="connsiteY0" fmla="*/ 0 h 548640"/>
              <a:gd name="connsiteX1" fmla="*/ 693420 w 693420"/>
              <a:gd name="connsiteY1" fmla="*/ 7620 h 548640"/>
              <a:gd name="connsiteX2" fmla="*/ 449580 w 693420"/>
              <a:gd name="connsiteY2" fmla="*/ 259080 h 548640"/>
              <a:gd name="connsiteX3" fmla="*/ 571500 w 693420"/>
              <a:gd name="connsiteY3" fmla="*/ 548640 h 548640"/>
              <a:gd name="connsiteX4" fmla="*/ 0 w 693420"/>
              <a:gd name="connsiteY4" fmla="*/ 533400 h 548640"/>
              <a:gd name="connsiteX5" fmla="*/ 274320 w 693420"/>
              <a:gd name="connsiteY5" fmla="*/ 0 h 54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3420" h="548640">
                <a:moveTo>
                  <a:pt x="274320" y="0"/>
                </a:moveTo>
                <a:lnTo>
                  <a:pt x="693420" y="7620"/>
                </a:lnTo>
                <a:lnTo>
                  <a:pt x="449580" y="259080"/>
                </a:lnTo>
                <a:lnTo>
                  <a:pt x="571500" y="548640"/>
                </a:lnTo>
                <a:lnTo>
                  <a:pt x="0" y="533400"/>
                </a:lnTo>
                <a:lnTo>
                  <a:pt x="27432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rgbClr val="FFFFFF"/>
              </a:solidFill>
            </a:endParaRPr>
          </a:p>
        </p:txBody>
      </p:sp>
      <p:sp>
        <p:nvSpPr>
          <p:cNvPr id="2" name="Title 1"/>
          <p:cNvSpPr>
            <a:spLocks noGrp="1"/>
          </p:cNvSpPr>
          <p:nvPr userDrawn="1">
            <p:ph type="title" hasCustomPrompt="1"/>
          </p:nvPr>
        </p:nvSpPr>
        <p:spPr>
          <a:xfrm>
            <a:off x="3842524" y="3087463"/>
            <a:ext cx="4469525" cy="634972"/>
          </a:xfrm>
        </p:spPr>
        <p:txBody>
          <a:bodyPr/>
          <a:lstStyle>
            <a:lvl1pPr algn="ctr">
              <a:defRPr/>
            </a:lvl1pPr>
          </a:lstStyle>
          <a:p>
            <a:r>
              <a:rPr lang="zh-CN" altLang="en-US" dirty="0" smtClean="0"/>
              <a:t>编辑标题</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C7616F-2C6D-4E4B-9A0E-EB47A9E9DAFF}"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465C654-C0F5-4C87-9856-8AAB82CD5973}" type="slidenum">
              <a:rPr lang="zh-CN" altLang="en-US" smtClean="0"/>
            </a:fld>
            <a:endParaRPr lang="zh-CN" altLang="en-US"/>
          </a:p>
        </p:txBody>
      </p:sp>
      <p:pic>
        <p:nvPicPr>
          <p:cNvPr id="5" name="图片 4"/>
          <p:cNvPicPr>
            <a:picLocks noChangeAspect="1"/>
          </p:cNvPicPr>
          <p:nvPr userDrawn="1"/>
        </p:nvPicPr>
        <p:blipFill rotWithShape="1">
          <a:blip r:embed="rId2">
            <a:extLst>
              <a:ext uri="{28A0092B-C50C-407E-A947-70E740481C1C}">
                <a14:useLocalDpi xmlns:a14="http://schemas.microsoft.com/office/drawing/2010/main" val="0"/>
              </a:ext>
            </a:extLst>
          </a:blip>
          <a:srcRect l="14032" t="113" r="610" b="13860"/>
          <a:stretch>
            <a:fillRect/>
          </a:stretch>
        </p:blipFill>
        <p:spPr>
          <a:xfrm>
            <a:off x="-11805" y="0"/>
            <a:ext cx="12203805" cy="6858000"/>
          </a:xfrm>
          <a:prstGeom prst="rect">
            <a:avLst/>
          </a:prstGeom>
        </p:spPr>
      </p:pic>
      <p:sp>
        <p:nvSpPr>
          <p:cNvPr id="6" name="任意多边形 5"/>
          <p:cNvSpPr/>
          <p:nvPr userDrawn="1"/>
        </p:nvSpPr>
        <p:spPr>
          <a:xfrm>
            <a:off x="8695557" y="0"/>
            <a:ext cx="3496643" cy="1696338"/>
          </a:xfrm>
          <a:custGeom>
            <a:avLst/>
            <a:gdLst>
              <a:gd name="connsiteX0" fmla="*/ 1162691 w 2622482"/>
              <a:gd name="connsiteY0" fmla="*/ 0 h 1696338"/>
              <a:gd name="connsiteX1" fmla="*/ 2622482 w 2622482"/>
              <a:gd name="connsiteY1" fmla="*/ 0 h 1696338"/>
              <a:gd name="connsiteX2" fmla="*/ 2622482 w 2622482"/>
              <a:gd name="connsiteY2" fmla="*/ 1452169 h 1696338"/>
              <a:gd name="connsiteX3" fmla="*/ 2598950 w 2622482"/>
              <a:gd name="connsiteY3" fmla="*/ 1457772 h 1696338"/>
              <a:gd name="connsiteX4" fmla="*/ 2252397 w 2622482"/>
              <a:gd name="connsiteY4" fmla="*/ 1415703 h 1696338"/>
              <a:gd name="connsiteX5" fmla="*/ 1867328 w 2622482"/>
              <a:gd name="connsiteY5" fmla="*/ 1685434 h 1696338"/>
              <a:gd name="connsiteX6" fmla="*/ 1301149 w 2622482"/>
              <a:gd name="connsiteY6" fmla="*/ 1520791 h 1696338"/>
              <a:gd name="connsiteX7" fmla="*/ 460112 w 2622482"/>
              <a:gd name="connsiteY7" fmla="*/ 1358121 h 1696338"/>
              <a:gd name="connsiteX8" fmla="*/ 90326 w 2622482"/>
              <a:gd name="connsiteY8" fmla="*/ 1177100 h 1696338"/>
              <a:gd name="connsiteX9" fmla="*/ 169341 w 2622482"/>
              <a:gd name="connsiteY9" fmla="*/ 932752 h 1696338"/>
              <a:gd name="connsiteX10" fmla="*/ 2488 w 2622482"/>
              <a:gd name="connsiteY10" fmla="*/ 682058 h 1696338"/>
              <a:gd name="connsiteX11" fmla="*/ 307203 w 2622482"/>
              <a:gd name="connsiteY11" fmla="*/ 459233 h 1696338"/>
              <a:gd name="connsiteX12" fmla="*/ 310118 w 2622482"/>
              <a:gd name="connsiteY12" fmla="*/ 453359 h 1696338"/>
              <a:gd name="connsiteX13" fmla="*/ 445853 w 2622482"/>
              <a:gd name="connsiteY13" fmla="*/ 133378 h 1696338"/>
              <a:gd name="connsiteX14" fmla="*/ 1106173 w 2622482"/>
              <a:gd name="connsiteY14" fmla="*/ 60275 h 1696338"/>
              <a:gd name="connsiteX15" fmla="*/ 1106299 w 2622482"/>
              <a:gd name="connsiteY15" fmla="*/ 60140 h 1696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22482" h="1696338">
                <a:moveTo>
                  <a:pt x="1162691" y="0"/>
                </a:moveTo>
                <a:lnTo>
                  <a:pt x="2622482" y="0"/>
                </a:lnTo>
                <a:lnTo>
                  <a:pt x="2622482" y="1452169"/>
                </a:lnTo>
                <a:lnTo>
                  <a:pt x="2598950" y="1457772"/>
                </a:lnTo>
                <a:cubicBezTo>
                  <a:pt x="2483186" y="1478070"/>
                  <a:pt x="2358206" y="1464581"/>
                  <a:pt x="2252397" y="1415703"/>
                </a:cubicBezTo>
                <a:cubicBezTo>
                  <a:pt x="2197646" y="1550032"/>
                  <a:pt x="2051039" y="1652720"/>
                  <a:pt x="1867328" y="1685434"/>
                </a:cubicBezTo>
                <a:cubicBezTo>
                  <a:pt x="1650846" y="1723979"/>
                  <a:pt x="1424910" y="1658293"/>
                  <a:pt x="1301149" y="1520791"/>
                </a:cubicBezTo>
                <a:cubicBezTo>
                  <a:pt x="1009039" y="1651305"/>
                  <a:pt x="629643" y="1577945"/>
                  <a:pt x="460112" y="1358121"/>
                </a:cubicBezTo>
                <a:cubicBezTo>
                  <a:pt x="293574" y="1372570"/>
                  <a:pt x="137199" y="1296037"/>
                  <a:pt x="90326" y="1177100"/>
                </a:cubicBezTo>
                <a:cubicBezTo>
                  <a:pt x="56373" y="1091049"/>
                  <a:pt x="86387" y="998180"/>
                  <a:pt x="169341" y="932752"/>
                </a:cubicBezTo>
                <a:cubicBezTo>
                  <a:pt x="51646" y="881430"/>
                  <a:pt x="-13898" y="782944"/>
                  <a:pt x="2488" y="682058"/>
                </a:cubicBezTo>
                <a:cubicBezTo>
                  <a:pt x="21710" y="563935"/>
                  <a:pt x="148228" y="471410"/>
                  <a:pt x="307203" y="459233"/>
                </a:cubicBezTo>
                <a:cubicBezTo>
                  <a:pt x="308148" y="457261"/>
                  <a:pt x="309172" y="455331"/>
                  <a:pt x="310118" y="453359"/>
                </a:cubicBezTo>
                <a:cubicBezTo>
                  <a:pt x="288769" y="337038"/>
                  <a:pt x="338557" y="219730"/>
                  <a:pt x="445853" y="133378"/>
                </a:cubicBezTo>
                <a:cubicBezTo>
                  <a:pt x="615384" y="-3009"/>
                  <a:pt x="890241" y="-33408"/>
                  <a:pt x="1106173" y="60275"/>
                </a:cubicBezTo>
                <a:lnTo>
                  <a:pt x="1106299" y="60140"/>
                </a:lnTo>
                <a:close/>
              </a:path>
            </a:pathLst>
          </a:custGeom>
          <a:solidFill>
            <a:srgbClr val="8EC9E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云形 6"/>
          <p:cNvSpPr/>
          <p:nvPr userDrawn="1"/>
        </p:nvSpPr>
        <p:spPr>
          <a:xfrm>
            <a:off x="6096001" y="617001"/>
            <a:ext cx="1254035" cy="511888"/>
          </a:xfrm>
          <a:prstGeom prst="cloud">
            <a:avLst/>
          </a:prstGeom>
          <a:solidFill>
            <a:srgbClr val="8EC9EE">
              <a:alpha val="1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云形 7"/>
          <p:cNvSpPr/>
          <p:nvPr userDrawn="1"/>
        </p:nvSpPr>
        <p:spPr>
          <a:xfrm>
            <a:off x="155833" y="647009"/>
            <a:ext cx="682369" cy="278538"/>
          </a:xfrm>
          <a:prstGeom prst="cloud">
            <a:avLst/>
          </a:prstGeom>
          <a:solidFill>
            <a:srgbClr val="8EC9EE">
              <a:alpha val="1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Title 1"/>
          <p:cNvSpPr>
            <a:spLocks noGrp="1"/>
          </p:cNvSpPr>
          <p:nvPr>
            <p:ph type="title"/>
          </p:nvPr>
        </p:nvSpPr>
        <p:spPr>
          <a:xfrm>
            <a:off x="1562818" y="536677"/>
            <a:ext cx="9259049" cy="868423"/>
          </a:xfrm>
        </p:spPr>
        <p:txBody>
          <a:bodyPr anchor="ctr"/>
          <a:lstStyle>
            <a:lvl1pPr algn="ctr">
              <a:defRPr sz="3200">
                <a:solidFill>
                  <a:schemeClr val="tx1"/>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62818" y="1742537"/>
            <a:ext cx="3647537" cy="4096240"/>
          </a:xfrm>
        </p:spPr>
        <p:txBody>
          <a:bodyPr anchor="ctr">
            <a:normAutofit/>
          </a:bodyPr>
          <a:lstStyle>
            <a:lvl1pPr marL="0" indent="0">
              <a:buNone/>
              <a:defRPr sz="24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smtClean="0"/>
              <a:t>单击图标添加图片</a:t>
            </a:r>
            <a:endParaRPr lang="en-US" dirty="0"/>
          </a:p>
        </p:txBody>
      </p:sp>
      <p:sp>
        <p:nvSpPr>
          <p:cNvPr id="4" name="Text Placeholder 3"/>
          <p:cNvSpPr>
            <a:spLocks noGrp="1"/>
          </p:cNvSpPr>
          <p:nvPr>
            <p:ph type="body" sz="half" idx="2"/>
          </p:nvPr>
        </p:nvSpPr>
        <p:spPr>
          <a:xfrm>
            <a:off x="5262114" y="1742537"/>
            <a:ext cx="5611512" cy="4096240"/>
          </a:xfrm>
        </p:spPr>
        <p:txBody>
          <a:bodyPr>
            <a:normAutofit/>
          </a:bodyPr>
          <a:lstStyle>
            <a:lvl1pPr marL="0" indent="0">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Date Placeholder 4"/>
          <p:cNvSpPr>
            <a:spLocks noGrp="1"/>
          </p:cNvSpPr>
          <p:nvPr>
            <p:ph type="dt" sz="half" idx="10"/>
          </p:nvPr>
        </p:nvSpPr>
        <p:spPr/>
        <p:txBody>
          <a:bodyPr/>
          <a:lstStyle/>
          <a:p>
            <a:fld id="{461429F3-70FF-4BD1-912A-25B696348CF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2BCFE8-AB45-4CE0-AC07-8F1CF089FFE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4664" y="365125"/>
            <a:ext cx="1209136" cy="5811838"/>
          </a:xfrm>
        </p:spPr>
        <p:txBody>
          <a:bodyPr vert="eaVert"/>
          <a:lstStyle>
            <a:lvl1pPr>
              <a:defRPr>
                <a:solidFill>
                  <a:schemeClr val="tx1"/>
                </a:solidFill>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838200" y="365125"/>
            <a:ext cx="9168442" cy="5811838"/>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461429F3-70FF-4BD1-912A-25B696348CF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2BCFE8-AB45-4CE0-AC07-8F1CF089FFE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4.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6"/>
            <a:ext cx="10515600" cy="1035050"/>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652051"/>
            <a:ext cx="10515600" cy="4524912"/>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1429F3-70FF-4BD1-912A-25B696348CFF}"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BCFE8-AB45-4CE0-AC07-8F1CF089FFE0}" type="slidenum">
              <a:rPr lang="zh-CN" altLang="en-US" smtClean="0"/>
            </a:fld>
            <a:endParaRPr lang="zh-CN" altLang="en-US"/>
          </a:p>
        </p:txBody>
      </p:sp>
      <p:sp>
        <p:nvSpPr>
          <p:cNvPr id="8" name="任意多边形 7"/>
          <p:cNvSpPr/>
          <p:nvPr userDrawn="1"/>
        </p:nvSpPr>
        <p:spPr>
          <a:xfrm>
            <a:off x="9569518" y="0"/>
            <a:ext cx="2622482" cy="1696338"/>
          </a:xfrm>
          <a:custGeom>
            <a:avLst/>
            <a:gdLst>
              <a:gd name="connsiteX0" fmla="*/ 1162691 w 2622482"/>
              <a:gd name="connsiteY0" fmla="*/ 0 h 1696338"/>
              <a:gd name="connsiteX1" fmla="*/ 2622482 w 2622482"/>
              <a:gd name="connsiteY1" fmla="*/ 0 h 1696338"/>
              <a:gd name="connsiteX2" fmla="*/ 2622482 w 2622482"/>
              <a:gd name="connsiteY2" fmla="*/ 1452169 h 1696338"/>
              <a:gd name="connsiteX3" fmla="*/ 2598950 w 2622482"/>
              <a:gd name="connsiteY3" fmla="*/ 1457772 h 1696338"/>
              <a:gd name="connsiteX4" fmla="*/ 2252397 w 2622482"/>
              <a:gd name="connsiteY4" fmla="*/ 1415703 h 1696338"/>
              <a:gd name="connsiteX5" fmla="*/ 1867328 w 2622482"/>
              <a:gd name="connsiteY5" fmla="*/ 1685434 h 1696338"/>
              <a:gd name="connsiteX6" fmla="*/ 1301149 w 2622482"/>
              <a:gd name="connsiteY6" fmla="*/ 1520791 h 1696338"/>
              <a:gd name="connsiteX7" fmla="*/ 460112 w 2622482"/>
              <a:gd name="connsiteY7" fmla="*/ 1358121 h 1696338"/>
              <a:gd name="connsiteX8" fmla="*/ 90326 w 2622482"/>
              <a:gd name="connsiteY8" fmla="*/ 1177100 h 1696338"/>
              <a:gd name="connsiteX9" fmla="*/ 169341 w 2622482"/>
              <a:gd name="connsiteY9" fmla="*/ 932752 h 1696338"/>
              <a:gd name="connsiteX10" fmla="*/ 2488 w 2622482"/>
              <a:gd name="connsiteY10" fmla="*/ 682058 h 1696338"/>
              <a:gd name="connsiteX11" fmla="*/ 307203 w 2622482"/>
              <a:gd name="connsiteY11" fmla="*/ 459233 h 1696338"/>
              <a:gd name="connsiteX12" fmla="*/ 310118 w 2622482"/>
              <a:gd name="connsiteY12" fmla="*/ 453359 h 1696338"/>
              <a:gd name="connsiteX13" fmla="*/ 445853 w 2622482"/>
              <a:gd name="connsiteY13" fmla="*/ 133378 h 1696338"/>
              <a:gd name="connsiteX14" fmla="*/ 1106173 w 2622482"/>
              <a:gd name="connsiteY14" fmla="*/ 60275 h 1696338"/>
              <a:gd name="connsiteX15" fmla="*/ 1106299 w 2622482"/>
              <a:gd name="connsiteY15" fmla="*/ 60140 h 1696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22482" h="1696338">
                <a:moveTo>
                  <a:pt x="1162691" y="0"/>
                </a:moveTo>
                <a:lnTo>
                  <a:pt x="2622482" y="0"/>
                </a:lnTo>
                <a:lnTo>
                  <a:pt x="2622482" y="1452169"/>
                </a:lnTo>
                <a:lnTo>
                  <a:pt x="2598950" y="1457772"/>
                </a:lnTo>
                <a:cubicBezTo>
                  <a:pt x="2483186" y="1478070"/>
                  <a:pt x="2358206" y="1464581"/>
                  <a:pt x="2252397" y="1415703"/>
                </a:cubicBezTo>
                <a:cubicBezTo>
                  <a:pt x="2197646" y="1550032"/>
                  <a:pt x="2051039" y="1652720"/>
                  <a:pt x="1867328" y="1685434"/>
                </a:cubicBezTo>
                <a:cubicBezTo>
                  <a:pt x="1650846" y="1723979"/>
                  <a:pt x="1424910" y="1658293"/>
                  <a:pt x="1301149" y="1520791"/>
                </a:cubicBezTo>
                <a:cubicBezTo>
                  <a:pt x="1009039" y="1651305"/>
                  <a:pt x="629643" y="1577945"/>
                  <a:pt x="460112" y="1358121"/>
                </a:cubicBezTo>
                <a:cubicBezTo>
                  <a:pt x="293574" y="1372570"/>
                  <a:pt x="137199" y="1296037"/>
                  <a:pt x="90326" y="1177100"/>
                </a:cubicBezTo>
                <a:cubicBezTo>
                  <a:pt x="56373" y="1091049"/>
                  <a:pt x="86387" y="998180"/>
                  <a:pt x="169341" y="932752"/>
                </a:cubicBezTo>
                <a:cubicBezTo>
                  <a:pt x="51646" y="881430"/>
                  <a:pt x="-13898" y="782944"/>
                  <a:pt x="2488" y="682058"/>
                </a:cubicBezTo>
                <a:cubicBezTo>
                  <a:pt x="21710" y="563935"/>
                  <a:pt x="148228" y="471410"/>
                  <a:pt x="307203" y="459233"/>
                </a:cubicBezTo>
                <a:cubicBezTo>
                  <a:pt x="308148" y="457261"/>
                  <a:pt x="309172" y="455331"/>
                  <a:pt x="310118" y="453359"/>
                </a:cubicBezTo>
                <a:cubicBezTo>
                  <a:pt x="288769" y="337038"/>
                  <a:pt x="338557" y="219730"/>
                  <a:pt x="445853" y="133378"/>
                </a:cubicBezTo>
                <a:cubicBezTo>
                  <a:pt x="615384" y="-3009"/>
                  <a:pt x="890241" y="-33408"/>
                  <a:pt x="1106173" y="60275"/>
                </a:cubicBezTo>
                <a:lnTo>
                  <a:pt x="1106299" y="60140"/>
                </a:lnTo>
                <a:close/>
              </a:path>
            </a:pathLst>
          </a:custGeom>
          <a:solidFill>
            <a:srgbClr val="8EC9E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云形 8"/>
          <p:cNvSpPr/>
          <p:nvPr userDrawn="1"/>
        </p:nvSpPr>
        <p:spPr>
          <a:xfrm>
            <a:off x="7619851" y="617001"/>
            <a:ext cx="940526" cy="511888"/>
          </a:xfrm>
          <a:prstGeom prst="cloud">
            <a:avLst/>
          </a:prstGeom>
          <a:solidFill>
            <a:srgbClr val="8EC9EE">
              <a:alpha val="1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云形 9"/>
          <p:cNvSpPr/>
          <p:nvPr userDrawn="1"/>
        </p:nvSpPr>
        <p:spPr>
          <a:xfrm>
            <a:off x="116875" y="647009"/>
            <a:ext cx="511777" cy="278538"/>
          </a:xfrm>
          <a:prstGeom prst="cloud">
            <a:avLst/>
          </a:prstGeom>
          <a:solidFill>
            <a:srgbClr val="8EC9EE">
              <a:alpha val="1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xStyles>
    <p:titleStyle>
      <a:lvl1pPr algn="l" defTabSz="914400" rtl="0" eaLnBrk="1" latinLnBrk="0" hangingPunct="1">
        <a:lnSpc>
          <a:spcPct val="90000"/>
        </a:lnSpc>
        <a:spcBef>
          <a:spcPct val="0"/>
        </a:spcBef>
        <a:buNone/>
        <a:defRPr sz="3200" b="1" kern="1200">
          <a:solidFill>
            <a:schemeClr val="tx1"/>
          </a:solidFill>
          <a:latin typeface="黑体" panose="02010609060101010101" pitchFamily="49" charset="-122"/>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Clr>
          <a:schemeClr val="accent1">
            <a:lumMod val="60000"/>
            <a:lumOff val="40000"/>
          </a:schemeClr>
        </a:buClr>
        <a:buFont typeface="Webdings" panose="05030102010509060703" pitchFamily="18" charset="2"/>
        <a:buChar char=""/>
        <a:defRPr sz="2400" kern="1200">
          <a:solidFill>
            <a:schemeClr val="tx1"/>
          </a:solidFill>
          <a:latin typeface="黑体" panose="02010609060101010101" pitchFamily="49" charset="-122"/>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黑体" panose="020106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6.xml"/><Relationship Id="rId2" Type="http://schemas.openxmlformats.org/officeDocument/2006/relationships/tags" Target="../tags/tag10.xml"/><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a:xfrm>
            <a:off x="1209675" y="754380"/>
            <a:ext cx="9772650" cy="1270635"/>
          </a:xfrm>
        </p:spPr>
        <p:txBody>
          <a:bodyPr>
            <a:noAutofit/>
          </a:bodyPr>
          <a:lstStyle/>
          <a:p>
            <a:r>
              <a:rPr lang="en-IN" altLang="en-US" sz="4000" smtClean="0">
                <a:latin typeface="+mj-lt"/>
                <a:ea typeface="+mj-ea"/>
              </a:rPr>
              <a:t>AIRLINE DELAY AND CANCELLATION</a:t>
            </a:r>
            <a:endParaRPr lang="en-IN" altLang="en-US" sz="4000" dirty="0" smtClean="0">
              <a:latin typeface="+mj-lt"/>
              <a:ea typeface="+mj-ea"/>
            </a:endParaRPr>
          </a:p>
        </p:txBody>
      </p:sp>
      <p:sp>
        <p:nvSpPr>
          <p:cNvPr id="5" name="副标题 4"/>
          <p:cNvSpPr>
            <a:spLocks noGrp="1"/>
          </p:cNvSpPr>
          <p:nvPr>
            <p:ph type="subTitle" idx="1"/>
            <p:custDataLst>
              <p:tags r:id="rId2"/>
            </p:custDataLst>
          </p:nvPr>
        </p:nvSpPr>
        <p:spPr/>
        <p:txBody>
          <a:bodyPr/>
          <a:lstStyle/>
          <a:p>
            <a:r>
              <a:rPr lang="en-IN" altLang="en-US" smtClean="0">
                <a:latin typeface="+mn-lt"/>
                <a:ea typeface="+mn-ea"/>
              </a:rPr>
              <a:t>PG-DBDA ,CDAC KHARGHAR</a:t>
            </a:r>
            <a:endParaRPr lang="en-IN" altLang="en-US" dirty="0" smtClean="0">
              <a:latin typeface="+mn-lt"/>
              <a:ea typeface="+mn-ea"/>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28315" y="2911475"/>
            <a:ext cx="6134735" cy="1035050"/>
          </a:xfrm>
        </p:spPr>
        <p:txBody>
          <a:bodyPr/>
          <a:p>
            <a:pPr algn="just"/>
            <a:r>
              <a:rPr lang="en-IN" altLang="en-US" sz="4800"/>
              <a:t>Data Visualization</a:t>
            </a:r>
            <a:endParaRPr lang="en-IN" altLang="en-US" sz="48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03201"/>
            <a:ext cx="10515600" cy="1035050"/>
          </a:xfrm>
        </p:spPr>
        <p:txBody>
          <a:bodyPr/>
          <a:p>
            <a:pPr algn="ctr"/>
            <a:r>
              <a:rPr lang="en-US"/>
              <a:t>Average </a:t>
            </a:r>
            <a:r>
              <a:rPr lang="en-IN" altLang="en-US"/>
              <a:t>T</a:t>
            </a:r>
            <a:r>
              <a:rPr lang="en-US"/>
              <a:t>otal Delay on Arrival by Airline</a:t>
            </a:r>
            <a:endParaRPr lang="en-US"/>
          </a:p>
        </p:txBody>
      </p:sp>
      <p:pic>
        <p:nvPicPr>
          <p:cNvPr id="4" name="Content Placeholder 3"/>
          <p:cNvPicPr>
            <a:picLocks noChangeAspect="1"/>
          </p:cNvPicPr>
          <p:nvPr>
            <p:ph idx="1"/>
          </p:nvPr>
        </p:nvPicPr>
        <p:blipFill>
          <a:blip r:embed="rId1"/>
          <a:stretch>
            <a:fillRect/>
          </a:stretch>
        </p:blipFill>
        <p:spPr>
          <a:xfrm>
            <a:off x="1309370" y="1173480"/>
            <a:ext cx="9573895" cy="55321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39800" y="81281"/>
            <a:ext cx="10515600" cy="1035050"/>
          </a:xfrm>
        </p:spPr>
        <p:txBody>
          <a:bodyPr/>
          <a:p>
            <a:pPr algn="ctr"/>
            <a:r>
              <a:rPr lang="en-US"/>
              <a:t>Average of actual arrival time</a:t>
            </a:r>
            <a:r>
              <a:rPr lang="en-IN" altLang="en-US"/>
              <a:t> and planed arrival time</a:t>
            </a:r>
            <a:r>
              <a:rPr lang="en-US"/>
              <a:t> by Airline</a:t>
            </a:r>
            <a:endParaRPr lang="en-US"/>
          </a:p>
        </p:txBody>
      </p:sp>
      <p:pic>
        <p:nvPicPr>
          <p:cNvPr id="4" name="Content Placeholder 3"/>
          <p:cNvPicPr>
            <a:picLocks noChangeAspect="1"/>
          </p:cNvPicPr>
          <p:nvPr>
            <p:ph idx="1"/>
          </p:nvPr>
        </p:nvPicPr>
        <p:blipFill>
          <a:blip r:embed="rId1"/>
          <a:stretch>
            <a:fillRect/>
          </a:stretch>
        </p:blipFill>
        <p:spPr>
          <a:xfrm>
            <a:off x="903605" y="1014730"/>
            <a:ext cx="10384155" cy="56305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835" y="151766"/>
            <a:ext cx="10515600" cy="1035050"/>
          </a:xfrm>
        </p:spPr>
        <p:txBody>
          <a:bodyPr/>
          <a:p>
            <a:pPr algn="ctr"/>
            <a:r>
              <a:rPr lang="en-US"/>
              <a:t>Total Distance Travelled by Airline</a:t>
            </a:r>
            <a:endParaRPr lang="en-US"/>
          </a:p>
        </p:txBody>
      </p:sp>
      <p:pic>
        <p:nvPicPr>
          <p:cNvPr id="4" name="Content Placeholder 3"/>
          <p:cNvPicPr>
            <a:picLocks noChangeAspect="1"/>
          </p:cNvPicPr>
          <p:nvPr>
            <p:ph idx="1"/>
          </p:nvPr>
        </p:nvPicPr>
        <p:blipFill>
          <a:blip r:embed="rId1"/>
          <a:stretch>
            <a:fillRect/>
          </a:stretch>
        </p:blipFill>
        <p:spPr>
          <a:xfrm>
            <a:off x="838200" y="963930"/>
            <a:ext cx="10516235" cy="5537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835" y="1"/>
            <a:ext cx="10515600" cy="1035050"/>
          </a:xfrm>
        </p:spPr>
        <p:txBody>
          <a:bodyPr/>
          <a:p>
            <a:pPr algn="ctr"/>
            <a:r>
              <a:rPr lang="en-US"/>
              <a:t>Busiest routes</a:t>
            </a:r>
            <a:endParaRPr lang="en-US"/>
          </a:p>
        </p:txBody>
      </p:sp>
      <p:sp>
        <p:nvSpPr>
          <p:cNvPr id="3" name="Content Placeholder 2"/>
          <p:cNvSpPr>
            <a:spLocks noGrp="1"/>
          </p:cNvSpPr>
          <p:nvPr>
            <p:ph sz="half" idx="1"/>
          </p:nvPr>
        </p:nvSpPr>
        <p:spPr>
          <a:xfrm>
            <a:off x="534670" y="5471795"/>
            <a:ext cx="10953115" cy="1010920"/>
          </a:xfrm>
        </p:spPr>
        <p:txBody>
          <a:bodyPr/>
          <a:p>
            <a:r>
              <a:rPr lang="en-US"/>
              <a:t>New York, florida, London, new delhi, paris, malta, hawaii has most</a:t>
            </a:r>
            <a:r>
              <a:rPr lang="en-IN" altLang="en-US"/>
              <a:t> </a:t>
            </a:r>
            <a:r>
              <a:rPr lang="en-US"/>
              <a:t>number of flights running (so they are busiest route)</a:t>
            </a:r>
            <a:endParaRPr lang="en-US"/>
          </a:p>
        </p:txBody>
      </p:sp>
      <p:pic>
        <p:nvPicPr>
          <p:cNvPr id="5" name="Content Placeholder 4"/>
          <p:cNvPicPr>
            <a:picLocks noChangeAspect="1"/>
          </p:cNvPicPr>
          <p:nvPr>
            <p:ph sz="half" idx="2"/>
          </p:nvPr>
        </p:nvPicPr>
        <p:blipFill>
          <a:blip r:embed="rId1"/>
          <a:stretch>
            <a:fillRect/>
          </a:stretch>
        </p:blipFill>
        <p:spPr>
          <a:xfrm>
            <a:off x="2137410" y="822325"/>
            <a:ext cx="7919085" cy="45516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53341"/>
            <a:ext cx="10515600" cy="1035050"/>
          </a:xfrm>
        </p:spPr>
        <p:txBody>
          <a:bodyPr/>
          <a:p>
            <a:pPr algn="ctr"/>
            <a:r>
              <a:rPr lang="en-US"/>
              <a:t> Count of flight</a:t>
            </a:r>
            <a:r>
              <a:rPr lang="en-IN" altLang="en-US"/>
              <a:t>s</a:t>
            </a:r>
            <a:r>
              <a:rPr lang="en-US"/>
              <a:t> cancelled by airline</a:t>
            </a:r>
            <a:endParaRPr lang="en-US"/>
          </a:p>
        </p:txBody>
      </p:sp>
      <p:pic>
        <p:nvPicPr>
          <p:cNvPr id="5" name="Content Placeholder 4"/>
          <p:cNvPicPr>
            <a:picLocks noChangeAspect="1"/>
          </p:cNvPicPr>
          <p:nvPr>
            <p:ph idx="1"/>
          </p:nvPr>
        </p:nvPicPr>
        <p:blipFill>
          <a:blip r:embed="rId1"/>
          <a:stretch>
            <a:fillRect/>
          </a:stretch>
        </p:blipFill>
        <p:spPr>
          <a:xfrm>
            <a:off x="781050" y="1088390"/>
            <a:ext cx="10629265" cy="55772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000" u="sng"/>
              <a:t>Machine learning</a:t>
            </a:r>
            <a:endParaRPr lang="en-US" sz="4000" u="sng"/>
          </a:p>
        </p:txBody>
      </p:sp>
      <p:sp>
        <p:nvSpPr>
          <p:cNvPr id="3" name="Content Placeholder 2"/>
          <p:cNvSpPr>
            <a:spLocks noGrp="1"/>
          </p:cNvSpPr>
          <p:nvPr>
            <p:ph idx="1"/>
          </p:nvPr>
        </p:nvSpPr>
        <p:spPr/>
        <p:txBody>
          <a:bodyPr>
            <a:normAutofit fontScale="70000"/>
          </a:bodyPr>
          <a:p>
            <a:r>
              <a:rPr lang="en-US"/>
              <a:t>A number of machine learning algorithms, such as LOGISTIC</a:t>
            </a:r>
            <a:r>
              <a:rPr lang="en-IN" altLang="en-US"/>
              <a:t> </a:t>
            </a:r>
            <a:r>
              <a:rPr lang="en-US"/>
              <a:t>REGRESSION, DECISION TREE CLASSIFIER, GRADIENT BOOSTING,</a:t>
            </a:r>
            <a:r>
              <a:rPr lang="en-IN" altLang="en-US"/>
              <a:t> </a:t>
            </a:r>
            <a:r>
              <a:rPr lang="en-US"/>
              <a:t>RANDOM FOREST CLASSIFIER, and SVM, have been tested.</a:t>
            </a:r>
            <a:endParaRPr lang="en-US"/>
          </a:p>
          <a:p>
            <a:r>
              <a:rPr lang="en-US"/>
              <a:t>Each model ‘s F1 Score and accuracy score is calculated :</a:t>
            </a:r>
            <a:endParaRPr lang="en-US"/>
          </a:p>
          <a:p>
            <a:endParaRPr lang="en-US"/>
          </a:p>
          <a:p>
            <a:r>
              <a:rPr lang="en-US"/>
              <a:t>● LOGISTIC REGRESSION = </a:t>
            </a:r>
            <a:r>
              <a:rPr lang="en-IN" altLang="en-US"/>
              <a:t>	</a:t>
            </a:r>
            <a:r>
              <a:rPr lang="en-US"/>
              <a:t>0.7644</a:t>
            </a:r>
            <a:endParaRPr lang="en-US"/>
          </a:p>
          <a:p>
            <a:r>
              <a:rPr lang="en-US"/>
              <a:t>● DECISION TREE CLASSIFIER = </a:t>
            </a:r>
            <a:r>
              <a:rPr lang="en-IN" altLang="en-US"/>
              <a:t>  </a:t>
            </a:r>
            <a:r>
              <a:rPr lang="en-US"/>
              <a:t>0.7822</a:t>
            </a:r>
            <a:endParaRPr lang="en-US"/>
          </a:p>
          <a:p>
            <a:r>
              <a:rPr lang="en-US"/>
              <a:t>● GRADIENT BOOSTING =</a:t>
            </a:r>
            <a:r>
              <a:rPr lang="en-IN" altLang="en-US"/>
              <a:t>		</a:t>
            </a:r>
            <a:r>
              <a:rPr lang="en-US"/>
              <a:t>0.8215</a:t>
            </a:r>
            <a:endParaRPr lang="en-US"/>
          </a:p>
          <a:p>
            <a:r>
              <a:rPr lang="en-US"/>
              <a:t>● RANDOM FOREST CLASSIFIER = </a:t>
            </a:r>
            <a:r>
              <a:rPr lang="en-IN" altLang="en-US"/>
              <a:t>  </a:t>
            </a:r>
            <a:r>
              <a:rPr lang="en-US"/>
              <a:t>0.7809</a:t>
            </a:r>
            <a:endParaRPr lang="en-US"/>
          </a:p>
          <a:p>
            <a:r>
              <a:rPr lang="en-US"/>
              <a:t>● SVM = </a:t>
            </a:r>
            <a:r>
              <a:rPr lang="en-IN" altLang="en-US"/>
              <a:t>			</a:t>
            </a:r>
            <a:r>
              <a:rPr lang="en-US"/>
              <a:t>0.5000</a:t>
            </a:r>
            <a:endParaRPr lang="en-US"/>
          </a:p>
          <a:p>
            <a:endParaRPr lang="en-US"/>
          </a:p>
          <a:p>
            <a:r>
              <a:rPr lang="en-US"/>
              <a:t>After trying out several algorithms, the most suitable algorithm for</a:t>
            </a:r>
            <a:r>
              <a:rPr lang="en-IN" altLang="en-US"/>
              <a:t> </a:t>
            </a:r>
            <a:r>
              <a:rPr lang="en-US"/>
              <a:t>our dataset is the Gradient Boosting which is a basic but excellent</a:t>
            </a:r>
            <a:r>
              <a:rPr lang="en-IN" altLang="en-US"/>
              <a:t> </a:t>
            </a:r>
            <a:r>
              <a:rPr lang="en-US"/>
              <a:t>algorithm for Binary Classification.</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u="sng"/>
              <a:t>Conclusion</a:t>
            </a:r>
            <a:endParaRPr lang="en-US" u="sng"/>
          </a:p>
        </p:txBody>
      </p:sp>
      <p:sp>
        <p:nvSpPr>
          <p:cNvPr id="3" name="Content Placeholder 2"/>
          <p:cNvSpPr>
            <a:spLocks noGrp="1"/>
          </p:cNvSpPr>
          <p:nvPr>
            <p:ph idx="1"/>
          </p:nvPr>
        </p:nvSpPr>
        <p:spPr>
          <a:xfrm>
            <a:off x="838200" y="1399956"/>
            <a:ext cx="10515600" cy="4524912"/>
          </a:xfrm>
        </p:spPr>
        <p:txBody>
          <a:bodyPr>
            <a:normAutofit fontScale="90000" lnSpcReduction="20000"/>
          </a:bodyPr>
          <a:p>
            <a:r>
              <a:rPr lang="en-US"/>
              <a:t>First, an EDA was conducted on the airline dataset to identify patterns and connections. </a:t>
            </a:r>
            <a:endParaRPr lang="en-US"/>
          </a:p>
          <a:p>
            <a:r>
              <a:rPr lang="en-US"/>
              <a:t>Preprocessing steps, including feature scaling, indexing categorical variables, and imputing missing values, were taken.</a:t>
            </a:r>
            <a:endParaRPr lang="en-US"/>
          </a:p>
          <a:p>
            <a:r>
              <a:rPr lang="en-US"/>
              <a:t>New features were created to enhance the model. Visualizations were used to explore the preprocessed data and identify insights, such as Expressjet having the largest average delay and Southwest Airlines having the highest cancellation rate. </a:t>
            </a:r>
            <a:endParaRPr lang="en-US"/>
          </a:p>
          <a:p>
            <a:r>
              <a:rPr lang="en-US"/>
              <a:t>The monsoon season was also identified as the most frequent cause of flight delays. </a:t>
            </a:r>
            <a:endParaRPr lang="en-US"/>
          </a:p>
          <a:p>
            <a:r>
              <a:rPr lang="en-US"/>
              <a:t>Finally, classification models, including Logistic Regression, Decision Tree, Gradient Boosting, Random Forest, and SVM, were implemented to predict flight delays in 2018. </a:t>
            </a:r>
            <a:endParaRPr lang="en-US"/>
          </a:p>
          <a:p>
            <a:r>
              <a:rPr lang="en-US"/>
              <a:t>The Gradient Boosting model was found to be the most appropriate, with an accuracy rate of 95%.</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a:xfrm>
            <a:off x="3790315" y="2974340"/>
            <a:ext cx="4612005" cy="909320"/>
          </a:xfrm>
        </p:spPr>
        <p:txBody>
          <a:bodyPr>
            <a:normAutofit/>
          </a:bodyPr>
          <a:lstStyle/>
          <a:p>
            <a:r>
              <a:rPr lang="en-US" altLang="zh-CN" smtClean="0">
                <a:latin typeface="+mj-lt"/>
                <a:ea typeface="+mj-ea"/>
              </a:rPr>
              <a:t>THANK</a:t>
            </a:r>
            <a:r>
              <a:rPr lang="en-IN" altLang="en-US" smtClean="0">
                <a:latin typeface="+mj-lt"/>
                <a:ea typeface="+mj-ea"/>
              </a:rPr>
              <a:t> YOU !!!</a:t>
            </a:r>
            <a:endParaRPr lang="en-IN" altLang="en-US" dirty="0" smtClean="0">
              <a:latin typeface="+mj-lt"/>
              <a:ea typeface="+mj-ea"/>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000" u="sng"/>
              <a:t>Introduction</a:t>
            </a:r>
            <a:endParaRPr lang="en-US" sz="4000" u="sng"/>
          </a:p>
        </p:txBody>
      </p:sp>
      <p:sp>
        <p:nvSpPr>
          <p:cNvPr id="3" name="Content Placeholder 2"/>
          <p:cNvSpPr>
            <a:spLocks noGrp="1"/>
          </p:cNvSpPr>
          <p:nvPr>
            <p:ph idx="1"/>
          </p:nvPr>
        </p:nvSpPr>
        <p:spPr>
          <a:xfrm>
            <a:off x="838200" y="1400175"/>
            <a:ext cx="10515600" cy="4676775"/>
          </a:xfrm>
        </p:spPr>
        <p:txBody>
          <a:bodyPr>
            <a:noAutofit/>
          </a:bodyPr>
          <a:p>
            <a:r>
              <a:rPr lang="en-US" sz="1700"/>
              <a:t>Passengers may experience difficulty and annoyance as a result of</a:t>
            </a:r>
            <a:r>
              <a:rPr lang="en-IN" altLang="en-US" sz="1700"/>
              <a:t> </a:t>
            </a:r>
            <a:r>
              <a:rPr lang="en-US" sz="1700"/>
              <a:t>airline delays, which can also have a large financial impact on</a:t>
            </a:r>
            <a:r>
              <a:rPr lang="en-IN" altLang="en-US" sz="1700"/>
              <a:t> </a:t>
            </a:r>
            <a:r>
              <a:rPr lang="en-US" sz="1700"/>
              <a:t>airlines and airports. So, in order to enhance their operations and</a:t>
            </a:r>
            <a:r>
              <a:rPr lang="en-IN" altLang="en-US" sz="1700"/>
              <a:t> </a:t>
            </a:r>
            <a:r>
              <a:rPr lang="en-US" sz="1700"/>
              <a:t>cut down on delays, airlines and airports must examine delay data</a:t>
            </a:r>
            <a:r>
              <a:rPr lang="en-IN" altLang="en-US" sz="1700"/>
              <a:t> </a:t>
            </a:r>
            <a:r>
              <a:rPr lang="en-US" sz="1700"/>
              <a:t>and find patterns and trends.</a:t>
            </a:r>
            <a:endParaRPr lang="en-US" sz="1700"/>
          </a:p>
          <a:p>
            <a:r>
              <a:rPr lang="en-US" sz="1700"/>
              <a:t>The information on flight schedules, actual departure and arrival</a:t>
            </a:r>
            <a:r>
              <a:rPr lang="en-IN" altLang="en-US" sz="1700"/>
              <a:t> </a:t>
            </a:r>
            <a:r>
              <a:rPr lang="en-US" sz="1700"/>
              <a:t>times, the causes of delays, and other pertinent details were</a:t>
            </a:r>
            <a:r>
              <a:rPr lang="en-IN" altLang="en-US" sz="1700"/>
              <a:t> </a:t>
            </a:r>
            <a:r>
              <a:rPr lang="en-US" sz="1700"/>
              <a:t>gathered from a major airline for inclusion in this report. </a:t>
            </a:r>
            <a:endParaRPr lang="en-US" sz="1700"/>
          </a:p>
          <a:p>
            <a:r>
              <a:rPr lang="en-US" sz="1700"/>
              <a:t>The</a:t>
            </a:r>
            <a:r>
              <a:rPr lang="en-IN" altLang="en-US" sz="1700"/>
              <a:t> </a:t>
            </a:r>
            <a:r>
              <a:rPr lang="en-US" sz="1700"/>
              <a:t>information contains both domestic and international flights</a:t>
            </a:r>
            <a:r>
              <a:rPr lang="en-IN" altLang="en-US" sz="1700"/>
              <a:t> </a:t>
            </a:r>
            <a:r>
              <a:rPr lang="en-US" sz="1700"/>
              <a:t>throughout the course of a year.</a:t>
            </a:r>
            <a:endParaRPr lang="en-US" sz="1700"/>
          </a:p>
          <a:p>
            <a:r>
              <a:rPr lang="en-US" sz="1700"/>
              <a:t>The report will start off by giving a general overview of the data and</a:t>
            </a:r>
            <a:r>
              <a:rPr lang="en-IN" altLang="en-US" sz="1700"/>
              <a:t> </a:t>
            </a:r>
            <a:r>
              <a:rPr lang="en-US" sz="1700"/>
              <a:t>the analysis techniques. The analysis' findings, including</a:t>
            </a:r>
            <a:r>
              <a:rPr lang="en-IN" altLang="en-US" sz="1700"/>
              <a:t> </a:t>
            </a:r>
            <a:r>
              <a:rPr lang="en-US" sz="1700"/>
              <a:t>information on delay lengths and causes of delays, will</a:t>
            </a:r>
            <a:r>
              <a:rPr lang="en-IN" altLang="en-US" sz="1700"/>
              <a:t> </a:t>
            </a:r>
            <a:r>
              <a:rPr lang="en-US" sz="1700"/>
              <a:t>subsequently be presented.</a:t>
            </a:r>
            <a:endParaRPr lang="en-US" sz="1700"/>
          </a:p>
          <a:p>
            <a:r>
              <a:rPr lang="en-US" sz="1700"/>
              <a:t>On the basis of the analysis, the report</a:t>
            </a:r>
            <a:r>
              <a:rPr lang="en-IN" altLang="en-US" sz="1700"/>
              <a:t> </a:t>
            </a:r>
            <a:r>
              <a:rPr lang="en-US" sz="1700"/>
              <a:t>will then offer potential options for minimising delays.</a:t>
            </a:r>
            <a:endParaRPr lang="en-US" sz="1700"/>
          </a:p>
          <a:p>
            <a:r>
              <a:rPr lang="en-US" sz="1700"/>
              <a:t>The overall goal of this project is to offer useful insights on airline</a:t>
            </a:r>
            <a:r>
              <a:rPr lang="en-IN" altLang="en-US" sz="1700"/>
              <a:t> </a:t>
            </a:r>
            <a:r>
              <a:rPr lang="en-US" sz="1700"/>
              <a:t>delays as well as offer workable solutions for enhancing airline</a:t>
            </a:r>
            <a:r>
              <a:rPr lang="en-IN" altLang="en-US" sz="1700"/>
              <a:t> </a:t>
            </a:r>
            <a:r>
              <a:rPr lang="en-US" sz="1700"/>
              <a:t>operations and decreasing passenger delays.</a:t>
            </a:r>
            <a:endParaRPr lang="en-US" sz="17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sz="4000" u="sng"/>
              <a:t>Research Motivation</a:t>
            </a:r>
            <a:endParaRPr lang="en-IN" altLang="en-US" sz="4000" u="sng"/>
          </a:p>
        </p:txBody>
      </p:sp>
      <p:sp>
        <p:nvSpPr>
          <p:cNvPr id="3" name="Content Placeholder 2"/>
          <p:cNvSpPr>
            <a:spLocks noGrp="1"/>
          </p:cNvSpPr>
          <p:nvPr>
            <p:ph idx="1"/>
          </p:nvPr>
        </p:nvSpPr>
        <p:spPr/>
        <p:txBody>
          <a:bodyPr>
            <a:normAutofit lnSpcReduction="20000"/>
          </a:bodyPr>
          <a:p>
            <a:r>
              <a:rPr lang="en-US"/>
              <a:t>The issue of airline delays and cancellations is a significant concern for both airlines and passengers, as it can have a significant impact on financial performance and customer satisfaction. </a:t>
            </a:r>
            <a:endParaRPr lang="en-US"/>
          </a:p>
          <a:p>
            <a:r>
              <a:rPr lang="en-US"/>
              <a:t>Delays and cancellations can result in lost revenue, increased costs, and damage to airline reputation. For passengers, delays and cancellations can cause inconvenience, stress, and additional expenses. </a:t>
            </a:r>
            <a:endParaRPr lang="en-US"/>
          </a:p>
          <a:p>
            <a:r>
              <a:rPr lang="en-US"/>
              <a:t>Therefore, understanding the causes and patterns of delays and cancellations can provide valuable insights for improving airline operations and customer experience. This research motivation highlights the importance of analyzing airline delay and cancellation data to identify trends, patterns, and potential solutions for enhancing airline performance and reducing the negative impact on passengers.</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pPr algn="ctr"/>
            <a:r>
              <a:rPr lang="en-IN" altLang="en-US" sz="4000" u="sng" dirty="0" smtClean="0">
                <a:latin typeface="+mj-lt"/>
                <a:ea typeface="+mj-ea"/>
              </a:rPr>
              <a:t>Problem Statement</a:t>
            </a:r>
            <a:endParaRPr lang="en-IN" altLang="en-US" sz="4000" u="sng" dirty="0" smtClean="0">
              <a:latin typeface="+mj-lt"/>
              <a:ea typeface="+mj-ea"/>
            </a:endParaRPr>
          </a:p>
        </p:txBody>
      </p:sp>
      <p:sp>
        <p:nvSpPr>
          <p:cNvPr id="7" name="内容占位符 6"/>
          <p:cNvSpPr>
            <a:spLocks noGrp="1"/>
          </p:cNvSpPr>
          <p:nvPr>
            <p:ph idx="1"/>
            <p:custDataLst>
              <p:tags r:id="rId2"/>
            </p:custDataLst>
          </p:nvPr>
        </p:nvSpPr>
        <p:spPr>
          <a:xfrm>
            <a:off x="838200" y="1399956"/>
            <a:ext cx="10515600" cy="4524912"/>
          </a:xfrm>
        </p:spPr>
        <p:txBody>
          <a:bodyPr>
            <a:normAutofit fontScale="80000"/>
          </a:bodyPr>
          <a:lstStyle/>
          <a:p>
            <a:pPr>
              <a:lnSpc>
                <a:spcPct val="150000"/>
              </a:lnSpc>
            </a:pPr>
            <a:r>
              <a:rPr lang="en-US" altLang="zh-CN" smtClean="0">
                <a:latin typeface="+mn-lt"/>
                <a:ea typeface="+mn-ea"/>
              </a:rPr>
              <a:t>Airline Delay and Cancellation is a pervasive problem in the aviation</a:t>
            </a:r>
            <a:r>
              <a:rPr lang="en-IN" altLang="en-US" smtClean="0">
                <a:latin typeface="+mn-lt"/>
                <a:ea typeface="+mn-ea"/>
              </a:rPr>
              <a:t> </a:t>
            </a:r>
            <a:r>
              <a:rPr lang="en-US" altLang="zh-CN" smtClean="0">
                <a:latin typeface="+mn-lt"/>
                <a:ea typeface="+mn-ea"/>
              </a:rPr>
              <a:t>industry that affects not only travelers, but also airlines and airport</a:t>
            </a:r>
            <a:r>
              <a:rPr lang="en-IN" altLang="en-US" smtClean="0">
                <a:latin typeface="+mn-lt"/>
                <a:ea typeface="+mn-ea"/>
              </a:rPr>
              <a:t> </a:t>
            </a:r>
            <a:r>
              <a:rPr lang="en-US" altLang="zh-CN" smtClean="0">
                <a:latin typeface="+mn-lt"/>
                <a:ea typeface="+mn-ea"/>
              </a:rPr>
              <a:t>operators.</a:t>
            </a:r>
            <a:endParaRPr lang="en-US" altLang="zh-CN" smtClean="0">
              <a:latin typeface="+mn-lt"/>
              <a:ea typeface="+mn-ea"/>
            </a:endParaRPr>
          </a:p>
          <a:p>
            <a:pPr>
              <a:lnSpc>
                <a:spcPct val="150000"/>
              </a:lnSpc>
            </a:pPr>
            <a:r>
              <a:rPr lang="en-US" altLang="zh-CN" smtClean="0">
                <a:latin typeface="+mn-lt"/>
                <a:ea typeface="+mn-ea"/>
              </a:rPr>
              <a:t> Our aim is to create an effective and informative visual</a:t>
            </a:r>
            <a:r>
              <a:rPr lang="en-IN" altLang="en-US" smtClean="0">
                <a:latin typeface="+mn-lt"/>
                <a:ea typeface="+mn-ea"/>
              </a:rPr>
              <a:t> </a:t>
            </a:r>
            <a:r>
              <a:rPr lang="en-US" altLang="zh-CN" smtClean="0">
                <a:latin typeface="+mn-lt"/>
                <a:ea typeface="+mn-ea"/>
              </a:rPr>
              <a:t>representation of flight delay and cancellation data for major US</a:t>
            </a:r>
            <a:r>
              <a:rPr lang="en-IN" altLang="en-US" smtClean="0">
                <a:latin typeface="+mn-lt"/>
                <a:ea typeface="+mn-ea"/>
              </a:rPr>
              <a:t> </a:t>
            </a:r>
            <a:r>
              <a:rPr lang="en-US" altLang="zh-CN" smtClean="0">
                <a:latin typeface="+mn-lt"/>
                <a:ea typeface="+mn-ea"/>
              </a:rPr>
              <a:t>airlines, to identify patterns and insights that can improve air travel.</a:t>
            </a:r>
            <a:endParaRPr lang="en-US" altLang="zh-CN" smtClean="0">
              <a:latin typeface="+mn-lt"/>
              <a:ea typeface="+mn-ea"/>
            </a:endParaRPr>
          </a:p>
          <a:p>
            <a:pPr>
              <a:lnSpc>
                <a:spcPct val="150000"/>
              </a:lnSpc>
            </a:pPr>
            <a:r>
              <a:rPr lang="en-US" altLang="zh-CN" smtClean="0">
                <a:latin typeface="+mn-lt"/>
                <a:ea typeface="+mn-ea"/>
              </a:rPr>
              <a:t>This will benefit airlines, airports, and passengers by better</a:t>
            </a:r>
            <a:r>
              <a:rPr lang="en-IN" altLang="en-US" smtClean="0">
                <a:latin typeface="+mn-lt"/>
                <a:ea typeface="+mn-ea"/>
              </a:rPr>
              <a:t> </a:t>
            </a:r>
            <a:r>
              <a:rPr lang="en-US" altLang="zh-CN" smtClean="0">
                <a:latin typeface="+mn-lt"/>
                <a:ea typeface="+mn-ea"/>
              </a:rPr>
              <a:t>understanding the factors contributing to delays and</a:t>
            </a:r>
            <a:r>
              <a:rPr lang="en-IN" altLang="en-US" smtClean="0">
                <a:latin typeface="+mn-lt"/>
                <a:ea typeface="+mn-ea"/>
              </a:rPr>
              <a:t> </a:t>
            </a:r>
            <a:r>
              <a:rPr lang="en-US" altLang="zh-CN" smtClean="0">
                <a:latin typeface="+mn-lt"/>
                <a:ea typeface="+mn-ea"/>
              </a:rPr>
              <a:t>cancellations.</a:t>
            </a:r>
            <a:endParaRPr lang="en-US" altLang="zh-CN" smtClean="0">
              <a:latin typeface="+mn-lt"/>
              <a:ea typeface="+mn-ea"/>
            </a:endParaRPr>
          </a:p>
          <a:p>
            <a:pPr>
              <a:lnSpc>
                <a:spcPct val="150000"/>
              </a:lnSpc>
            </a:pPr>
            <a:r>
              <a:rPr lang="en-US" altLang="zh-CN" smtClean="0">
                <a:latin typeface="+mn-lt"/>
                <a:ea typeface="+mn-ea"/>
              </a:rPr>
              <a:t>We'll be using exploratory analysis and machine</a:t>
            </a:r>
            <a:r>
              <a:rPr lang="en-IN" altLang="en-US" smtClean="0">
                <a:latin typeface="+mn-lt"/>
                <a:ea typeface="+mn-ea"/>
              </a:rPr>
              <a:t> </a:t>
            </a:r>
            <a:r>
              <a:rPr lang="en-US" altLang="zh-CN" smtClean="0">
                <a:latin typeface="+mn-lt"/>
                <a:ea typeface="+mn-ea"/>
              </a:rPr>
              <a:t>learning models to predict airline departure and arrival delays.</a:t>
            </a:r>
            <a:endParaRPr lang="en-US" altLang="zh-CN" smtClean="0">
              <a:latin typeface="+mn-lt"/>
              <a:ea typeface="+mn-ea"/>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08586"/>
            <a:ext cx="10515600" cy="1035050"/>
          </a:xfrm>
        </p:spPr>
        <p:txBody>
          <a:bodyPr/>
          <a:p>
            <a:pPr algn="ctr"/>
            <a:r>
              <a:rPr lang="en-US" sz="4000" u="sng"/>
              <a:t>Project development</a:t>
            </a:r>
            <a:endParaRPr lang="en-US" sz="4000" u="sng"/>
          </a:p>
        </p:txBody>
      </p:sp>
      <p:sp>
        <p:nvSpPr>
          <p:cNvPr id="3" name="Content Placeholder 2"/>
          <p:cNvSpPr>
            <a:spLocks noGrp="1"/>
          </p:cNvSpPr>
          <p:nvPr>
            <p:ph sz="half" idx="1"/>
          </p:nvPr>
        </p:nvSpPr>
        <p:spPr>
          <a:xfrm>
            <a:off x="838200" y="1143635"/>
            <a:ext cx="10140950" cy="4571365"/>
          </a:xfrm>
        </p:spPr>
        <p:txBody>
          <a:bodyPr/>
          <a:p>
            <a:r>
              <a:rPr lang="en-US" sz="2000"/>
              <a:t>An overview of the data mining and data modelling process, from</a:t>
            </a:r>
            <a:r>
              <a:rPr lang="en-IN" altLang="en-US" sz="2000"/>
              <a:t> </a:t>
            </a:r>
            <a:r>
              <a:rPr lang="en-US" sz="2000"/>
              <a:t>data collection to data preparation to data modelling, is provided in</a:t>
            </a:r>
            <a:r>
              <a:rPr lang="en-IN" altLang="en-US" sz="2000"/>
              <a:t> </a:t>
            </a:r>
            <a:r>
              <a:rPr lang="en-US" sz="2000"/>
              <a:t>this section. </a:t>
            </a:r>
            <a:endParaRPr lang="en-US" sz="2000"/>
          </a:p>
          <a:p>
            <a:r>
              <a:rPr lang="en-US" sz="2000"/>
              <a:t>According to numerous data scientists, data cleaning</a:t>
            </a:r>
            <a:r>
              <a:rPr lang="en-IN" altLang="en-US" sz="2000"/>
              <a:t> </a:t>
            </a:r>
            <a:r>
              <a:rPr lang="en-US" sz="2000"/>
              <a:t>and formatting can be thought of as the most important element of</a:t>
            </a:r>
            <a:r>
              <a:rPr lang="en-IN" altLang="en-US" sz="2000"/>
              <a:t> </a:t>
            </a:r>
            <a:r>
              <a:rPr lang="en-US" sz="2000"/>
              <a:t>the entire project. </a:t>
            </a:r>
            <a:endParaRPr lang="en-US" sz="2000"/>
          </a:p>
          <a:p>
            <a:r>
              <a:rPr lang="en-US" sz="2000"/>
              <a:t>Figure below illustrates how algorithms used in</a:t>
            </a:r>
            <a:r>
              <a:rPr lang="en-IN" altLang="en-US" sz="2000"/>
              <a:t> </a:t>
            </a:r>
            <a:r>
              <a:rPr lang="en-US" sz="2000"/>
              <a:t>data mining to extract knowledge from a dataset work.</a:t>
            </a:r>
            <a:endParaRPr lang="en-US" sz="2000"/>
          </a:p>
        </p:txBody>
      </p:sp>
      <p:pic>
        <p:nvPicPr>
          <p:cNvPr id="4" name="Content Placeholder 3"/>
          <p:cNvPicPr>
            <a:picLocks noChangeAspect="1"/>
          </p:cNvPicPr>
          <p:nvPr>
            <p:ph sz="half" idx="2"/>
          </p:nvPr>
        </p:nvPicPr>
        <p:blipFill>
          <a:blip r:embed="rId1"/>
          <a:stretch>
            <a:fillRect/>
          </a:stretch>
        </p:blipFill>
        <p:spPr>
          <a:xfrm>
            <a:off x="2745105" y="3409315"/>
            <a:ext cx="6701790" cy="34493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23521"/>
            <a:ext cx="10515600" cy="1035050"/>
          </a:xfrm>
        </p:spPr>
        <p:txBody>
          <a:bodyPr/>
          <a:p>
            <a:pPr algn="ctr"/>
            <a:r>
              <a:rPr lang="en-US" sz="4000" u="sng"/>
              <a:t>Methodology</a:t>
            </a:r>
            <a:endParaRPr lang="en-US" sz="4000" u="sng"/>
          </a:p>
        </p:txBody>
      </p:sp>
      <p:pic>
        <p:nvPicPr>
          <p:cNvPr id="5" name="Content Placeholder 4"/>
          <p:cNvPicPr>
            <a:picLocks noChangeAspect="1"/>
          </p:cNvPicPr>
          <p:nvPr>
            <p:ph idx="1"/>
          </p:nvPr>
        </p:nvPicPr>
        <p:blipFill>
          <a:blip r:embed="rId1"/>
          <a:stretch>
            <a:fillRect/>
          </a:stretch>
        </p:blipFill>
        <p:spPr>
          <a:xfrm>
            <a:off x="1519555" y="1149985"/>
            <a:ext cx="9152255" cy="4925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000" u="sng"/>
              <a:t>Data sources</a:t>
            </a:r>
            <a:endParaRPr lang="en-US" sz="4000" u="sng"/>
          </a:p>
        </p:txBody>
      </p:sp>
      <p:sp>
        <p:nvSpPr>
          <p:cNvPr id="3" name="Content Placeholder 2"/>
          <p:cNvSpPr>
            <a:spLocks noGrp="1"/>
          </p:cNvSpPr>
          <p:nvPr>
            <p:ph idx="1"/>
          </p:nvPr>
        </p:nvSpPr>
        <p:spPr>
          <a:xfrm>
            <a:off x="838200" y="1399956"/>
            <a:ext cx="10515600" cy="4524912"/>
          </a:xfrm>
        </p:spPr>
        <p:txBody>
          <a:bodyPr>
            <a:normAutofit fontScale="90000"/>
          </a:bodyPr>
          <a:p>
            <a:r>
              <a:rPr lang="en-US"/>
              <a:t>The data source that we have in the is analysis is a dataset</a:t>
            </a:r>
            <a:r>
              <a:rPr lang="en-IN" altLang="en-US"/>
              <a:t> </a:t>
            </a:r>
            <a:r>
              <a:rPr lang="en-US"/>
              <a:t>from Kaggle which contains U.S. flight data from 2009</a:t>
            </a:r>
            <a:r>
              <a:rPr lang="en-IN" altLang="en-US"/>
              <a:t>-</a:t>
            </a:r>
            <a:r>
              <a:rPr lang="en-US"/>
              <a:t>2018. The</a:t>
            </a:r>
            <a:r>
              <a:rPr lang="en-IN" altLang="en-US"/>
              <a:t> </a:t>
            </a:r>
            <a:r>
              <a:rPr lang="en-US"/>
              <a:t>rows of the dataset represent specific flights from that year, while</a:t>
            </a:r>
            <a:r>
              <a:rPr lang="en-IN" altLang="en-US"/>
              <a:t> </a:t>
            </a:r>
            <a:r>
              <a:rPr lang="en-US"/>
              <a:t>the columns contain extensive information on the flight such as</a:t>
            </a:r>
            <a:r>
              <a:rPr lang="en-IN" altLang="en-US"/>
              <a:t> </a:t>
            </a:r>
            <a:r>
              <a:rPr lang="en-US"/>
              <a:t>airline, flight date, departure delay, arrival delay, etc.</a:t>
            </a:r>
            <a:endParaRPr lang="en-US"/>
          </a:p>
          <a:p>
            <a:r>
              <a:rPr lang="en-US"/>
              <a:t>Each year's worth of data is contained in a CSV file, totaling about 7</a:t>
            </a:r>
            <a:r>
              <a:rPr lang="en-IN" altLang="en-US"/>
              <a:t> </a:t>
            </a:r>
            <a:r>
              <a:rPr lang="en-US"/>
              <a:t>GB for the complete dataset. Moreover, there are roughly 6 million</a:t>
            </a:r>
            <a:r>
              <a:rPr lang="en-IN" altLang="en-US"/>
              <a:t> </a:t>
            </a:r>
            <a:r>
              <a:rPr lang="en-US"/>
              <a:t>rows in each file. We have decided to just use the data for the year</a:t>
            </a:r>
            <a:r>
              <a:rPr lang="en-IN" altLang="en-US"/>
              <a:t> </a:t>
            </a:r>
            <a:r>
              <a:rPr lang="en-US"/>
              <a:t>2018 because we will be conducting research on Anaconda</a:t>
            </a:r>
            <a:r>
              <a:rPr lang="en-IN" altLang="en-US"/>
              <a:t> </a:t>
            </a:r>
            <a:r>
              <a:rPr lang="en-US"/>
              <a:t>Navigator , which has a RAM and GB constraint. </a:t>
            </a:r>
            <a:endParaRPr lang="en-US"/>
          </a:p>
          <a:p>
            <a:r>
              <a:rPr lang="en-US"/>
              <a:t>For our EDA and</a:t>
            </a:r>
            <a:r>
              <a:rPr lang="en-IN" altLang="en-US"/>
              <a:t> </a:t>
            </a:r>
            <a:r>
              <a:rPr lang="en-US"/>
              <a:t>modelling, this dataset with 7.2 million rows will be adequate;</a:t>
            </a:r>
            <a:r>
              <a:rPr lang="en-IN" altLang="en-US"/>
              <a:t> </a:t>
            </a:r>
            <a:r>
              <a:rPr lang="en-US"/>
              <a:t>utilising a bigger combined dataset will greatly slow down the</a:t>
            </a:r>
            <a:r>
              <a:rPr lang="en-IN" altLang="en-US"/>
              <a:t> </a:t>
            </a:r>
            <a:r>
              <a:rPr lang="en-US"/>
              <a:t>training of models and perhaps only slightly improve overall</a:t>
            </a:r>
            <a:r>
              <a:rPr lang="en-IN" altLang="en-US"/>
              <a:t> </a:t>
            </a:r>
            <a:r>
              <a:rPr lang="en-US"/>
              <a:t>performance.</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Below is an image of what the dataframe looks like after being read.</a:t>
            </a:r>
            <a:endParaRPr lang="en-US"/>
          </a:p>
        </p:txBody>
      </p:sp>
      <p:pic>
        <p:nvPicPr>
          <p:cNvPr id="5" name="Content Placeholder 4"/>
          <p:cNvPicPr>
            <a:picLocks noChangeAspect="1"/>
          </p:cNvPicPr>
          <p:nvPr>
            <p:ph idx="1"/>
          </p:nvPr>
        </p:nvPicPr>
        <p:blipFill>
          <a:blip r:embed="rId1"/>
          <a:stretch>
            <a:fillRect/>
          </a:stretch>
        </p:blipFill>
        <p:spPr>
          <a:xfrm>
            <a:off x="838200" y="1938020"/>
            <a:ext cx="10515600" cy="39528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000" u="sng"/>
              <a:t> Data preprocessing</a:t>
            </a:r>
            <a:endParaRPr lang="en-US" sz="4000" u="sng"/>
          </a:p>
        </p:txBody>
      </p:sp>
      <p:sp>
        <p:nvSpPr>
          <p:cNvPr id="3" name="Content Placeholder 2"/>
          <p:cNvSpPr>
            <a:spLocks noGrp="1"/>
          </p:cNvSpPr>
          <p:nvPr>
            <p:ph idx="1"/>
          </p:nvPr>
        </p:nvSpPr>
        <p:spPr/>
        <p:txBody>
          <a:bodyPr/>
          <a:p>
            <a:r>
              <a:rPr lang="en-IN" altLang="en-US"/>
              <a:t>1.</a:t>
            </a:r>
            <a:r>
              <a:rPr lang="en-US"/>
              <a:t>Import necessary libraries and initialize a SparkSession:</a:t>
            </a:r>
            <a:endParaRPr lang="en-US"/>
          </a:p>
          <a:p>
            <a:r>
              <a:rPr lang="en-US"/>
              <a:t>2.Read in the dataset</a:t>
            </a:r>
            <a:endParaRPr lang="en-US"/>
          </a:p>
          <a:p>
            <a:r>
              <a:rPr lang="en-US"/>
              <a:t>3.Check the schema and preview the data</a:t>
            </a:r>
            <a:endParaRPr lang="en-US"/>
          </a:p>
          <a:p>
            <a:r>
              <a:rPr lang="en-US"/>
              <a:t>4.Convert columns to appropriate data types</a:t>
            </a:r>
            <a:endParaRPr lang="en-US"/>
          </a:p>
          <a:p>
            <a:r>
              <a:rPr lang="en-US"/>
              <a:t>5.Feature Transformation</a:t>
            </a:r>
            <a:endParaRPr lang="en-US"/>
          </a:p>
          <a:p>
            <a:r>
              <a:rPr lang="en-US"/>
              <a:t>6.Feature Selection</a:t>
            </a:r>
            <a:endParaRPr lang="en-US"/>
          </a:p>
          <a:p>
            <a:r>
              <a:rPr lang="en-US"/>
              <a:t>7.Imputing Null values</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tags/tag1.xml><?xml version="1.0" encoding="utf-8"?>
<p:tagLst xmlns:p="http://schemas.openxmlformats.org/presentationml/2006/main">
  <p:tag name="KSO_WM_TAG_VERSION" val="1.0"/>
  <p:tag name="KSO_WM_TEMPLATE_CATEGORY" val="custom"/>
  <p:tag name="KSO_WM_TEMPLATE_INDEX" val="160415"/>
</p:tagLst>
</file>

<file path=ppt/tags/tag10.xml><?xml version="1.0" encoding="utf-8"?>
<p:tagLst xmlns:p="http://schemas.openxmlformats.org/presentationml/2006/main">
  <p:tag name="KSO_WM_TEMPLATE_CATEGORY" val="custom"/>
  <p:tag name="KSO_WM_TEMPLATE_INDEX" val="160415"/>
  <p:tag name="KSO_WM_TAG_VERSION" val="1.0"/>
  <p:tag name="KSO_WM_SLIDE_ID" val="custom160415_33"/>
  <p:tag name="KSO_WM_SLIDE_INDEX" val="33"/>
  <p:tag name="KSO_WM_SLIDE_ITEM_CNT" val="1"/>
  <p:tag name="KSO_WM_SLIDE_LAYOUT" val="a"/>
  <p:tag name="KSO_WM_SLIDE_LAYOUT_CNT" val="1"/>
  <p:tag name="KSO_WM_SLIDE_TYPE" val="endPage"/>
  <p:tag name="KSO_WM_BEAUTIFY_FLAG" val="#wm#"/>
</p:tagLst>
</file>

<file path=ppt/tags/tag2.xml><?xml version="1.0" encoding="utf-8"?>
<p:tagLst xmlns:p="http://schemas.openxmlformats.org/presentationml/2006/main">
  <p:tag name="KSO_WM_TAG_VERSION" val="1.0"/>
  <p:tag name="KSO_WM_TEMPLATE_CATEGORY" val="custom"/>
  <p:tag name="KSO_WM_TEMPLATE_INDEX" val="160415"/>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415"/>
  <p:tag name="KSO_WM_UNIT_TYPE" val="a"/>
  <p:tag name="KSO_WM_UNIT_INDEX" val="1"/>
  <p:tag name="KSO_WM_UNIT_ID" val="custom160415_1*a*1"/>
  <p:tag name="KSO_WM_UNIT_CLEAR" val="1"/>
  <p:tag name="KSO_WM_UNIT_LAYERLEVEL" val="1"/>
  <p:tag name="KSO_WM_UNIT_VALUE" val="44"/>
  <p:tag name="KSO_WM_UNIT_ISCONTENTSTITLE" val="0"/>
  <p:tag name="KSO_WM_UNIT_HIGHLIGHT" val="0"/>
  <p:tag name="KSO_WM_UNIT_COMPATIBLE" val="0"/>
  <p:tag name="KSO_WM_UNIT_PRESET_TEXT_INDEX" val="3"/>
  <p:tag name="KSO_WM_UNIT_PRESET_TEXT_LEN" val="17"/>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415"/>
  <p:tag name="KSO_WM_UNIT_TYPE" val="b"/>
  <p:tag name="KSO_WM_UNIT_INDEX" val="1"/>
  <p:tag name="KSO_WM_UNIT_ID" val="custom160415_1*b*1"/>
  <p:tag name="KSO_WM_UNIT_CLEAR" val="1"/>
  <p:tag name="KSO_WM_UNIT_LAYERLEVEL" val="1"/>
  <p:tag name="KSO_WM_UNIT_VALUE" val="70"/>
  <p:tag name="KSO_WM_UNIT_ISCONTENTSTITLE" val="0"/>
  <p:tag name="KSO_WM_UNIT_HIGHLIGHT" val="0"/>
  <p:tag name="KSO_WM_UNIT_COMPATIBLE" val="0"/>
  <p:tag name="KSO_WM_UNIT_PRESET_TEXT_INDEX" val="3"/>
  <p:tag name="KSO_WM_UNIT_PRESET_TEXT_LEN" val="17"/>
</p:tagLst>
</file>

<file path=ppt/tags/tag5.xml><?xml version="1.0" encoding="utf-8"?>
<p:tagLst xmlns:p="http://schemas.openxmlformats.org/presentationml/2006/main">
  <p:tag name="KSO_WM_TEMPLATE_THUMBS_INDEX" val="1、8、12、15、16、21、25、29、33"/>
  <p:tag name="KSO_WM_TEMPLATE_CATEGORY" val="custom"/>
  <p:tag name="KSO_WM_TEMPLATE_INDEX" val="160415"/>
  <p:tag name="KSO_WM_TAG_VERSION" val="1.0"/>
  <p:tag name="KSO_WM_SLIDE_ID" val="custom160415_1"/>
  <p:tag name="KSO_WM_SLIDE_INDEX" val="1"/>
  <p:tag name="KSO_WM_SLIDE_ITEM_CNT" val="2"/>
  <p:tag name="KSO_WM_SLIDE_LAYOUT" val="a_b"/>
  <p:tag name="KSO_WM_SLIDE_LAYOUT_CNT" val="1_1"/>
  <p:tag name="KSO_WM_SLIDE_TYPE" val="title"/>
  <p:tag name="KSO_WM_BEAUTIFY_FLAG" val="#wm#"/>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415"/>
  <p:tag name="KSO_WM_UNIT_TYPE" val="a"/>
  <p:tag name="KSO_WM_UNIT_INDEX" val="1"/>
  <p:tag name="KSO_WM_UNIT_ID" val="custom160415_2*a*1"/>
  <p:tag name="KSO_WM_UNIT_CLEAR" val="1"/>
  <p:tag name="KSO_WM_UNIT_LAYERLEVEL" val="1"/>
  <p:tag name="KSO_WM_UNIT_VALUE" val="58"/>
  <p:tag name="KSO_WM_UNIT_ISCONTENTSTITLE" val="0"/>
  <p:tag name="KSO_WM_UNIT_HIGHLIGHT" val="0"/>
  <p:tag name="KSO_WM_UNIT_COMPATIBLE" val="0"/>
  <p:tag name="KSO_WM_UNIT_PRESET_TEXT_INDEX" val="3"/>
  <p:tag name="KSO_WM_UNIT_PRESET_TEXT_LEN" val="17"/>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415"/>
  <p:tag name="KSO_WM_UNIT_TYPE" val="f"/>
  <p:tag name="KSO_WM_UNIT_INDEX" val="1"/>
  <p:tag name="KSO_WM_UNIT_ID" val="custom160415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8.xml><?xml version="1.0" encoding="utf-8"?>
<p:tagLst xmlns:p="http://schemas.openxmlformats.org/presentationml/2006/main">
  <p:tag name="KSO_WM_TEMPLATE_CATEGORY" val="custom"/>
  <p:tag name="KSO_WM_TEMPLATE_INDEX" val="160415"/>
  <p:tag name="KSO_WM_TAG_VERSION" val="1.0"/>
  <p:tag name="KSO_WM_SLIDE_ID" val="custom160415_2"/>
  <p:tag name="KSO_WM_SLIDE_INDEX" val="2"/>
  <p:tag name="KSO_WM_SLIDE_ITEM_CNT" val="1"/>
  <p:tag name="KSO_WM_SLIDE_LAYOUT" val="a_f"/>
  <p:tag name="KSO_WM_SLIDE_LAYOUT_CNT" val="1_1"/>
  <p:tag name="KSO_WM_SLIDE_TYPE" val="text"/>
  <p:tag name="KSO_WM_BEAUTIFY_FLAG" val="#wm#"/>
  <p:tag name="KSO_WM_SLIDE_POSITION" val="66*130"/>
  <p:tag name="KSO_WM_SLIDE_SIZE" val="828*356"/>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415"/>
  <p:tag name="KSO_WM_UNIT_TYPE" val="a"/>
  <p:tag name="KSO_WM_UNIT_INDEX" val="1"/>
  <p:tag name="KSO_WM_UNIT_ID" val="custom160415_33*a*1"/>
  <p:tag name="KSO_WM_UNIT_CLEAR" val="1"/>
  <p:tag name="KSO_WM_UNIT_LAYERLEVEL" val="1"/>
  <p:tag name="KSO_WM_UNIT_VALUE" val="12"/>
  <p:tag name="KSO_WM_UNIT_ISCONTENTSTITLE" val="0"/>
  <p:tag name="KSO_WM_UNIT_HIGHLIGHT" val="0"/>
  <p:tag name="KSO_WM_UNIT_COMPATIBLE" val="0"/>
  <p:tag name="KSO_WM_UNIT_PRESET_TEXT" val="THANKS"/>
</p:tagLst>
</file>

<file path=ppt/theme/theme1.xml><?xml version="1.0" encoding="utf-8"?>
<a:theme xmlns:a="http://schemas.openxmlformats.org/drawingml/2006/main" name="Office Theme">
  <a:themeElements>
    <a:clrScheme name="127">
      <a:dk1>
        <a:srgbClr val="FFFFFF"/>
      </a:dk1>
      <a:lt1>
        <a:srgbClr val="454749"/>
      </a:lt1>
      <a:dk2>
        <a:srgbClr val="FFFFFF"/>
      </a:dk2>
      <a:lt2>
        <a:srgbClr val="454749"/>
      </a:lt2>
      <a:accent1>
        <a:srgbClr val="8EC9EE"/>
      </a:accent1>
      <a:accent2>
        <a:srgbClr val="8ADCDE"/>
      </a:accent2>
      <a:accent3>
        <a:srgbClr val="ACDDC7"/>
      </a:accent3>
      <a:accent4>
        <a:srgbClr val="8BE1FF"/>
      </a:accent4>
      <a:accent5>
        <a:srgbClr val="A3C2EB"/>
      </a:accent5>
      <a:accent6>
        <a:srgbClr val="FFC00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5860</Words>
  <Application>WPS Presentation</Application>
  <PresentationFormat>宽屏</PresentationFormat>
  <Paragraphs>90</Paragraphs>
  <Slides>18</Slides>
  <Notes>33</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18</vt:i4>
      </vt:variant>
    </vt:vector>
  </HeadingPairs>
  <TitlesOfParts>
    <vt:vector size="35" baseType="lpstr">
      <vt:lpstr>Arial</vt:lpstr>
      <vt:lpstr>SimSun</vt:lpstr>
      <vt:lpstr>Wingdings</vt:lpstr>
      <vt:lpstr>黑体</vt:lpstr>
      <vt:lpstr>Webdings</vt:lpstr>
      <vt:lpstr>Arial Black</vt:lpstr>
      <vt:lpstr>Microsoft New Tai Lue</vt:lpstr>
      <vt:lpstr>Bodoni MT Black</vt:lpstr>
      <vt:lpstr>HanWangWCL10</vt:lpstr>
      <vt:lpstr>Aharoni</vt:lpstr>
      <vt:lpstr>Arial Narrow</vt:lpstr>
      <vt:lpstr>Microsoft YaHei</vt:lpstr>
      <vt:lpstr>Calibri</vt:lpstr>
      <vt:lpstr>Arial Unicode MS</vt:lpstr>
      <vt:lpstr>PMingLiU-ExtB</vt:lpstr>
      <vt:lpstr>Segoe Print</vt:lpstr>
      <vt:lpstr>Office Theme</vt:lpstr>
      <vt:lpstr>AIRLINE DELAY AND CANCELLATION</vt:lpstr>
      <vt:lpstr>Introduction</vt:lpstr>
      <vt:lpstr>Research Motivation</vt:lpstr>
      <vt:lpstr>Problem Statement</vt:lpstr>
      <vt:lpstr>Project development</vt:lpstr>
      <vt:lpstr>Methodology</vt:lpstr>
      <vt:lpstr>Data sources</vt:lpstr>
      <vt:lpstr>Below is an image of what the dataframe looks like after being read.</vt:lpstr>
      <vt:lpstr> Data preprocessing</vt:lpstr>
      <vt:lpstr>Data Visualization</vt:lpstr>
      <vt:lpstr>Average Total Delay on Arrival by Airline</vt:lpstr>
      <vt:lpstr>Average of actual arrival time and planed arrival time by Airline</vt:lpstr>
      <vt:lpstr>Total Distance Travelled by Airline</vt:lpstr>
      <vt:lpstr>Busiest routes</vt:lpstr>
      <vt:lpstr> Count of flights cancelled by airline</vt:lpstr>
      <vt:lpstr>Machine learning</vt:lpstr>
      <vt:lpstr>Conclusion</vt:lpstr>
      <vt:lpstr>THANK YOU !!!</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sumit</cp:lastModifiedBy>
  <cp:revision>418</cp:revision>
  <dcterms:created xsi:type="dcterms:W3CDTF">2015-04-10T02:51:00Z</dcterms:created>
  <dcterms:modified xsi:type="dcterms:W3CDTF">2023-03-16T11:58:39Z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1033-11.2.0.11219</vt:lpwstr>
  </property>
  <property fmtid="{D5CDD505-2E9C-101B-9397-08002B2CF9AE}" pid="3" name="ICV">
    <vt:lpwstr>13363722B9B1428380952A9345298F78</vt:lpwstr>
  </property>
</Properties>
</file>