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65" r:id="rId4"/>
    <p:sldId id="257" r:id="rId5"/>
    <p:sldId id="286" r:id="rId6"/>
    <p:sldId id="290" r:id="rId7"/>
    <p:sldId id="288" r:id="rId8"/>
    <p:sldId id="287" r:id="rId9"/>
    <p:sldId id="289" r:id="rId10"/>
    <p:sldId id="28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333333"/>
    <a:srgbClr val="FFDB67"/>
    <a:srgbClr val="66FF33"/>
    <a:srgbClr val="CC00CC"/>
    <a:srgbClr val="CC66FF"/>
    <a:srgbClr val="808080"/>
    <a:srgbClr val="636363"/>
    <a:srgbClr val="1C1C1C"/>
    <a:srgbClr val="EFF5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875" autoAdjust="0"/>
  </p:normalViewPr>
  <p:slideViewPr>
    <p:cSldViewPr snapToGrid="0">
      <p:cViewPr varScale="1">
        <p:scale>
          <a:sx n="48" d="100"/>
          <a:sy n="48" d="100"/>
        </p:scale>
        <p:origin x="13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D7743-C88B-4FF7-A33E-5194574E6F27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49D8-3FD4-4B26-B990-EDAD1DF0E3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190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D7743-C88B-4FF7-A33E-5194574E6F27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49D8-3FD4-4B26-B990-EDAD1DF0E3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95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D7743-C88B-4FF7-A33E-5194574E6F27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49D8-3FD4-4B26-B990-EDAD1DF0E3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6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D7743-C88B-4FF7-A33E-5194574E6F27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49D8-3FD4-4B26-B990-EDAD1DF0E3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760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D7743-C88B-4FF7-A33E-5194574E6F27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49D8-3FD4-4B26-B990-EDAD1DF0E3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162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D7743-C88B-4FF7-A33E-5194574E6F27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49D8-3FD4-4B26-B990-EDAD1DF0E3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70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D7743-C88B-4FF7-A33E-5194574E6F27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49D8-3FD4-4B26-B990-EDAD1DF0E3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36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D7743-C88B-4FF7-A33E-5194574E6F27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49D8-3FD4-4B26-B990-EDAD1DF0E3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810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D7743-C88B-4FF7-A33E-5194574E6F27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49D8-3FD4-4B26-B990-EDAD1DF0E3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943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D7743-C88B-4FF7-A33E-5194574E6F27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49D8-3FD4-4B26-B990-EDAD1DF0E3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244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D7743-C88B-4FF7-A33E-5194574E6F27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49D8-3FD4-4B26-B990-EDAD1DF0E3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533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D7743-C88B-4FF7-A33E-5194574E6F27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949D8-3FD4-4B26-B990-EDAD1DF0E3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366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youtube.com/watch?v=bJTELcbZQiA&amp;t=1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B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3517521"/>
            <a:ext cx="12192000" cy="334009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3448480" y="1578395"/>
            <a:ext cx="5295039" cy="4678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 err="1">
                <a:latin typeface="+mj-lt"/>
              </a:rPr>
              <a:t>딥러닝을</a:t>
            </a:r>
            <a:r>
              <a:rPr lang="ko-KR" altLang="en-US" sz="4400" b="1" dirty="0">
                <a:latin typeface="+mj-lt"/>
              </a:rPr>
              <a:t> 활용한</a:t>
            </a:r>
            <a:endParaRPr lang="en-US" altLang="ko-KR" sz="4400" b="1" dirty="0">
              <a:latin typeface="+mj-lt"/>
            </a:endParaRPr>
          </a:p>
          <a:p>
            <a:pPr algn="ctr"/>
            <a:r>
              <a:rPr lang="ko-KR" altLang="en-US" sz="4400" b="1" dirty="0">
                <a:latin typeface="+mj-lt"/>
              </a:rPr>
              <a:t>문서 간 유사도 측정</a:t>
            </a:r>
            <a:endParaRPr lang="en-US" altLang="ko-KR" sz="3000" b="1" dirty="0">
              <a:latin typeface="+mj-lt"/>
            </a:endParaRPr>
          </a:p>
          <a:p>
            <a:pPr algn="ctr"/>
            <a:endParaRPr lang="en-US" altLang="ko-KR" sz="3000" b="1" dirty="0">
              <a:latin typeface="+mj-lt"/>
            </a:endParaRPr>
          </a:p>
          <a:p>
            <a:pPr algn="ctr"/>
            <a:endParaRPr lang="en-US" altLang="ko-KR" sz="3000" b="1" dirty="0">
              <a:latin typeface="+mj-lt"/>
            </a:endParaRPr>
          </a:p>
          <a:p>
            <a:pPr algn="ctr"/>
            <a:r>
              <a:rPr lang="en-US" altLang="ko-KR" sz="3000" b="1" dirty="0">
                <a:solidFill>
                  <a:schemeClr val="bg1"/>
                </a:solidFill>
                <a:latin typeface="+mj-lt"/>
              </a:rPr>
              <a:t>21</a:t>
            </a:r>
            <a:r>
              <a:rPr lang="ko-KR" altLang="en-US" sz="3000" b="1" dirty="0">
                <a:solidFill>
                  <a:schemeClr val="bg1"/>
                </a:solidFill>
                <a:latin typeface="+mj-lt"/>
              </a:rPr>
              <a:t>조 최종발표자료</a:t>
            </a:r>
            <a:endParaRPr lang="en-US" altLang="ko-KR" sz="3000" b="1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altLang="ko-KR" sz="3000" b="1" dirty="0">
                <a:solidFill>
                  <a:schemeClr val="bg1"/>
                </a:solidFill>
                <a:latin typeface="+mj-lt"/>
              </a:rPr>
              <a:t>2017.11.03</a:t>
            </a:r>
          </a:p>
          <a:p>
            <a:pPr algn="ctr"/>
            <a:endParaRPr lang="en-US" altLang="ko-KR" sz="1500" dirty="0">
              <a:solidFill>
                <a:schemeClr val="bg1"/>
              </a:solidFill>
            </a:endParaRPr>
          </a:p>
          <a:p>
            <a:pPr algn="ctr"/>
            <a:endParaRPr lang="en-US" altLang="ko-KR" sz="1500" dirty="0"/>
          </a:p>
          <a:p>
            <a:pPr algn="ctr"/>
            <a:r>
              <a:rPr lang="en-US" altLang="ko-KR" sz="1500" dirty="0">
                <a:solidFill>
                  <a:schemeClr val="bg1"/>
                </a:solidFill>
              </a:rPr>
              <a:t>2014722071 </a:t>
            </a:r>
            <a:r>
              <a:rPr lang="ko-KR" altLang="en-US" sz="1500" dirty="0">
                <a:solidFill>
                  <a:schemeClr val="bg1"/>
                </a:solidFill>
              </a:rPr>
              <a:t>신지영</a:t>
            </a:r>
            <a:endParaRPr lang="en-US" altLang="ko-KR" sz="1500" dirty="0">
              <a:solidFill>
                <a:schemeClr val="bg1"/>
              </a:solidFill>
            </a:endParaRPr>
          </a:p>
          <a:p>
            <a:pPr algn="ctr"/>
            <a:r>
              <a:rPr lang="en-US" altLang="ko-KR" sz="1500" dirty="0">
                <a:solidFill>
                  <a:schemeClr val="bg1"/>
                </a:solidFill>
              </a:rPr>
              <a:t>2014722079 </a:t>
            </a:r>
            <a:r>
              <a:rPr lang="ko-KR" altLang="en-US" sz="1500" dirty="0">
                <a:solidFill>
                  <a:schemeClr val="bg1"/>
                </a:solidFill>
              </a:rPr>
              <a:t>전수연</a:t>
            </a:r>
            <a:endParaRPr lang="en-US" altLang="ko-KR" sz="1500" dirty="0">
              <a:solidFill>
                <a:schemeClr val="bg1"/>
              </a:solidFill>
            </a:endParaRPr>
          </a:p>
          <a:p>
            <a:pPr algn="ctr"/>
            <a:r>
              <a:rPr lang="en-US" altLang="ko-KR" sz="1500" dirty="0">
                <a:solidFill>
                  <a:schemeClr val="bg1"/>
                </a:solidFill>
              </a:rPr>
              <a:t>2014722046 </a:t>
            </a:r>
            <a:r>
              <a:rPr lang="ko-KR" altLang="en-US" sz="1500" dirty="0">
                <a:solidFill>
                  <a:schemeClr val="bg1"/>
                </a:solidFill>
              </a:rPr>
              <a:t>유지현</a:t>
            </a:r>
            <a:endParaRPr lang="en-US" altLang="ko-KR" sz="1500" dirty="0">
              <a:solidFill>
                <a:schemeClr val="bg1"/>
              </a:solidFill>
            </a:endParaRPr>
          </a:p>
          <a:p>
            <a:pPr algn="ctr"/>
            <a:r>
              <a:rPr lang="en-US" altLang="ko-KR" sz="1500" dirty="0">
                <a:solidFill>
                  <a:schemeClr val="bg1"/>
                </a:solidFill>
              </a:rPr>
              <a:t>2014722025 </a:t>
            </a:r>
            <a:r>
              <a:rPr lang="ko-KR" altLang="en-US" sz="1500" dirty="0" err="1">
                <a:solidFill>
                  <a:schemeClr val="bg1"/>
                </a:solidFill>
              </a:rPr>
              <a:t>정서빈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6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B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AEBE28-E232-4214-94FC-B083F51C0028}"/>
              </a:ext>
            </a:extLst>
          </p:cNvPr>
          <p:cNvGrpSpPr/>
          <p:nvPr/>
        </p:nvGrpSpPr>
        <p:grpSpPr>
          <a:xfrm>
            <a:off x="1359353" y="2081339"/>
            <a:ext cx="9662770" cy="2400657"/>
            <a:chOff x="1318966" y="2319975"/>
            <a:chExt cx="9662770" cy="2400657"/>
          </a:xfrm>
        </p:grpSpPr>
        <p:sp>
          <p:nvSpPr>
            <p:cNvPr id="4" name="TextBox 3"/>
            <p:cNvSpPr txBox="1"/>
            <p:nvPr/>
          </p:nvSpPr>
          <p:spPr>
            <a:xfrm>
              <a:off x="1422956" y="2319975"/>
              <a:ext cx="9558780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0" b="1" dirty="0"/>
                <a:t>THANK U</a:t>
              </a:r>
              <a:endParaRPr lang="ko-KR" altLang="en-US" sz="15000" b="1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318966" y="2932816"/>
              <a:ext cx="9106293" cy="113122"/>
            </a:xfrm>
            <a:prstGeom prst="rect">
              <a:avLst/>
            </a:prstGeom>
            <a:solidFill>
              <a:srgbClr val="FFDB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318967" y="3132841"/>
              <a:ext cx="9106293" cy="113122"/>
            </a:xfrm>
            <a:prstGeom prst="rect">
              <a:avLst/>
            </a:prstGeom>
            <a:solidFill>
              <a:srgbClr val="FFDB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0339828" y="4058829"/>
              <a:ext cx="170861" cy="1905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F69CCAD5-E8CF-47E9-9AFB-128985BD0F8F}"/>
              </a:ext>
            </a:extLst>
          </p:cNvPr>
          <p:cNvGrpSpPr/>
          <p:nvPr/>
        </p:nvGrpSpPr>
        <p:grpSpPr>
          <a:xfrm>
            <a:off x="11721729" y="0"/>
            <a:ext cx="301254" cy="6858000"/>
            <a:chOff x="11521704" y="0"/>
            <a:chExt cx="301254" cy="685800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CACD31E-263E-45D7-87AE-B621CF2CC1E4}"/>
                </a:ext>
              </a:extLst>
            </p:cNvPr>
            <p:cNvSpPr/>
            <p:nvPr/>
          </p:nvSpPr>
          <p:spPr>
            <a:xfrm>
              <a:off x="11521704" y="0"/>
              <a:ext cx="88900" cy="68580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B3059AF-FA08-48C3-9D25-B38CEBE7D8A9}"/>
                </a:ext>
              </a:extLst>
            </p:cNvPr>
            <p:cNvSpPr/>
            <p:nvPr/>
          </p:nvSpPr>
          <p:spPr>
            <a:xfrm>
              <a:off x="11734058" y="0"/>
              <a:ext cx="88900" cy="68580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49162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B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3517521"/>
            <a:ext cx="12192000" cy="334009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A5C1142-2797-470B-A462-B6D2B5DA019E}"/>
              </a:ext>
            </a:extLst>
          </p:cNvPr>
          <p:cNvGrpSpPr/>
          <p:nvPr/>
        </p:nvGrpSpPr>
        <p:grpSpPr>
          <a:xfrm>
            <a:off x="129327" y="2241537"/>
            <a:ext cx="11933345" cy="2705971"/>
            <a:chOff x="64912" y="2216036"/>
            <a:chExt cx="11933345" cy="270597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7E637AD-29D3-4A11-82CC-874A1C8F0595}"/>
                </a:ext>
              </a:extLst>
            </p:cNvPr>
            <p:cNvGrpSpPr/>
            <p:nvPr/>
          </p:nvGrpSpPr>
          <p:grpSpPr>
            <a:xfrm>
              <a:off x="64912" y="2221439"/>
              <a:ext cx="2861954" cy="2700568"/>
              <a:chOff x="64912" y="2221439"/>
              <a:chExt cx="2861954" cy="2700568"/>
            </a:xfrm>
          </p:grpSpPr>
          <p:sp>
            <p:nvSpPr>
              <p:cNvPr id="13" name="타원 12"/>
              <p:cNvSpPr/>
              <p:nvPr/>
            </p:nvSpPr>
            <p:spPr>
              <a:xfrm>
                <a:off x="117786" y="2221439"/>
                <a:ext cx="2743200" cy="264522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64912" y="3478984"/>
                <a:ext cx="105749" cy="105415"/>
              </a:xfrm>
              <a:prstGeom prst="ellipse">
                <a:avLst/>
              </a:prstGeom>
              <a:solidFill>
                <a:srgbClr val="FFDB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타원 21"/>
              <p:cNvSpPr/>
              <p:nvPr/>
            </p:nvSpPr>
            <p:spPr>
              <a:xfrm>
                <a:off x="84449" y="3669484"/>
                <a:ext cx="105749" cy="105415"/>
              </a:xfrm>
              <a:prstGeom prst="ellipse">
                <a:avLst/>
              </a:prstGeom>
              <a:solidFill>
                <a:srgbClr val="FFDB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122547" y="3859984"/>
                <a:ext cx="105749" cy="105415"/>
              </a:xfrm>
              <a:prstGeom prst="ellipse">
                <a:avLst/>
              </a:prstGeom>
              <a:solidFill>
                <a:srgbClr val="FFDB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190198" y="4048480"/>
                <a:ext cx="105749" cy="105415"/>
              </a:xfrm>
              <a:prstGeom prst="ellipse">
                <a:avLst/>
              </a:prstGeom>
              <a:solidFill>
                <a:srgbClr val="FFDB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280770" y="4213943"/>
                <a:ext cx="105749" cy="105415"/>
              </a:xfrm>
              <a:prstGeom prst="ellipse">
                <a:avLst/>
              </a:prstGeom>
              <a:solidFill>
                <a:srgbClr val="FFDB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386519" y="4344507"/>
                <a:ext cx="105749" cy="105415"/>
              </a:xfrm>
              <a:prstGeom prst="ellipse">
                <a:avLst/>
              </a:prstGeom>
              <a:solidFill>
                <a:srgbClr val="FFDB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519275" y="4476081"/>
                <a:ext cx="105749" cy="105415"/>
              </a:xfrm>
              <a:prstGeom prst="ellipse">
                <a:avLst/>
              </a:prstGeom>
              <a:solidFill>
                <a:srgbClr val="FFDB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658361" y="4581496"/>
                <a:ext cx="105749" cy="105415"/>
              </a:xfrm>
              <a:prstGeom prst="ellipse">
                <a:avLst/>
              </a:prstGeom>
              <a:solidFill>
                <a:srgbClr val="FFDB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825145" y="4673688"/>
                <a:ext cx="105749" cy="105415"/>
              </a:xfrm>
              <a:prstGeom prst="ellipse">
                <a:avLst/>
              </a:prstGeom>
              <a:solidFill>
                <a:srgbClr val="FFDB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1009962" y="4747567"/>
                <a:ext cx="105749" cy="105415"/>
              </a:xfrm>
              <a:prstGeom prst="ellipse">
                <a:avLst/>
              </a:prstGeom>
              <a:solidFill>
                <a:srgbClr val="FFDB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1202133" y="4793538"/>
                <a:ext cx="105749" cy="105415"/>
              </a:xfrm>
              <a:prstGeom prst="ellipse">
                <a:avLst/>
              </a:prstGeom>
              <a:solidFill>
                <a:srgbClr val="FFDB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1396907" y="4816592"/>
                <a:ext cx="105749" cy="105415"/>
              </a:xfrm>
              <a:prstGeom prst="ellipse">
                <a:avLst/>
              </a:prstGeom>
              <a:solidFill>
                <a:srgbClr val="FFDB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1591681" y="4800274"/>
                <a:ext cx="105749" cy="105415"/>
              </a:xfrm>
              <a:prstGeom prst="ellipse">
                <a:avLst/>
              </a:prstGeom>
              <a:solidFill>
                <a:srgbClr val="FFDB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1786455" y="4764010"/>
                <a:ext cx="105749" cy="105415"/>
              </a:xfrm>
              <a:prstGeom prst="ellipse">
                <a:avLst/>
              </a:prstGeom>
              <a:solidFill>
                <a:srgbClr val="FFDB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1973169" y="4711302"/>
                <a:ext cx="105749" cy="105415"/>
              </a:xfrm>
              <a:prstGeom prst="ellipse">
                <a:avLst/>
              </a:prstGeom>
              <a:solidFill>
                <a:srgbClr val="FFDB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2145062" y="4620980"/>
                <a:ext cx="105749" cy="105415"/>
              </a:xfrm>
              <a:prstGeom prst="ellipse">
                <a:avLst/>
              </a:prstGeom>
              <a:solidFill>
                <a:srgbClr val="FFDB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2316955" y="4515565"/>
                <a:ext cx="105749" cy="105415"/>
              </a:xfrm>
              <a:prstGeom prst="ellipse">
                <a:avLst/>
              </a:prstGeom>
              <a:solidFill>
                <a:srgbClr val="FFDB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2452471" y="4378657"/>
                <a:ext cx="105749" cy="105415"/>
              </a:xfrm>
              <a:prstGeom prst="ellipse">
                <a:avLst/>
              </a:prstGeom>
              <a:solidFill>
                <a:srgbClr val="FFDB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2572507" y="4226708"/>
                <a:ext cx="105749" cy="105415"/>
              </a:xfrm>
              <a:prstGeom prst="ellipse">
                <a:avLst/>
              </a:prstGeom>
              <a:solidFill>
                <a:srgbClr val="FFDB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2672837" y="4062405"/>
                <a:ext cx="105749" cy="105415"/>
              </a:xfrm>
              <a:prstGeom prst="ellipse">
                <a:avLst/>
              </a:prstGeom>
              <a:solidFill>
                <a:srgbClr val="FFDB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2734748" y="3881114"/>
                <a:ext cx="105749" cy="105415"/>
              </a:xfrm>
              <a:prstGeom prst="ellipse">
                <a:avLst/>
              </a:prstGeom>
              <a:solidFill>
                <a:srgbClr val="FFDB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2788574" y="3690973"/>
                <a:ext cx="105749" cy="105415"/>
              </a:xfrm>
              <a:prstGeom prst="ellipse">
                <a:avLst/>
              </a:prstGeom>
              <a:solidFill>
                <a:srgbClr val="FFDB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2821117" y="3478984"/>
                <a:ext cx="105749" cy="105415"/>
              </a:xfrm>
              <a:prstGeom prst="ellipse">
                <a:avLst/>
              </a:prstGeom>
              <a:solidFill>
                <a:srgbClr val="FFDB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3" name="직선 연결선 92"/>
              <p:cNvCxnSpPr/>
              <p:nvPr/>
            </p:nvCxnSpPr>
            <p:spPr>
              <a:xfrm flipV="1">
                <a:off x="372253" y="3494030"/>
                <a:ext cx="2295354" cy="10522"/>
              </a:xfrm>
              <a:prstGeom prst="line">
                <a:avLst/>
              </a:prstGeom>
              <a:ln w="31750">
                <a:solidFill>
                  <a:schemeClr val="bg1">
                    <a:lumMod val="75000"/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TextBox 97"/>
              <p:cNvSpPr txBox="1"/>
              <p:nvPr/>
            </p:nvSpPr>
            <p:spPr>
              <a:xfrm>
                <a:off x="476927" y="2779396"/>
                <a:ext cx="201307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4800" dirty="0">
                    <a:solidFill>
                      <a:schemeClr val="bg1">
                        <a:alpha val="80000"/>
                      </a:schemeClr>
                    </a:solidFill>
                    <a:latin typeface="+mn-ea"/>
                  </a:rPr>
                  <a:t>001</a:t>
                </a:r>
                <a:endParaRPr lang="ko-KR" altLang="en-US" sz="4800" dirty="0">
                  <a:solidFill>
                    <a:schemeClr val="bg1">
                      <a:alpha val="8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415213" y="3686640"/>
                <a:ext cx="22307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b="1" dirty="0">
                    <a:solidFill>
                      <a:schemeClr val="bg1"/>
                    </a:solidFill>
                    <a:latin typeface="+mn-ea"/>
                  </a:rPr>
                  <a:t>연구배경</a:t>
                </a:r>
              </a:p>
            </p:txBody>
          </p:sp>
        </p:grp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5FD4B958-F68A-4345-915F-6216A2346029}"/>
                </a:ext>
              </a:extLst>
            </p:cNvPr>
            <p:cNvGrpSpPr/>
            <p:nvPr/>
          </p:nvGrpSpPr>
          <p:grpSpPr>
            <a:xfrm>
              <a:off x="3092971" y="2216036"/>
              <a:ext cx="2861954" cy="2700568"/>
              <a:chOff x="64912" y="2221439"/>
              <a:chExt cx="2861954" cy="2700568"/>
            </a:xfrm>
          </p:grpSpPr>
          <p:sp>
            <p:nvSpPr>
              <p:cNvPr id="115" name="타원 114">
                <a:extLst>
                  <a:ext uri="{FF2B5EF4-FFF2-40B4-BE49-F238E27FC236}">
                    <a16:creationId xmlns:a16="http://schemas.microsoft.com/office/drawing/2014/main" id="{28C83958-7814-4B18-93AC-FB5C1F4D163A}"/>
                  </a:ext>
                </a:extLst>
              </p:cNvPr>
              <p:cNvSpPr/>
              <p:nvPr/>
            </p:nvSpPr>
            <p:spPr>
              <a:xfrm>
                <a:off x="117786" y="2221439"/>
                <a:ext cx="2743200" cy="264522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6" name="타원 115">
                <a:extLst>
                  <a:ext uri="{FF2B5EF4-FFF2-40B4-BE49-F238E27FC236}">
                    <a16:creationId xmlns:a16="http://schemas.microsoft.com/office/drawing/2014/main" id="{28125CB0-29F8-4236-AB40-4539FEB273FB}"/>
                  </a:ext>
                </a:extLst>
              </p:cNvPr>
              <p:cNvSpPr/>
              <p:nvPr/>
            </p:nvSpPr>
            <p:spPr>
              <a:xfrm>
                <a:off x="64912" y="3478984"/>
                <a:ext cx="105749" cy="105415"/>
              </a:xfrm>
              <a:prstGeom prst="ellipse">
                <a:avLst/>
              </a:prstGeom>
              <a:solidFill>
                <a:srgbClr val="FFDB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타원 116">
                <a:extLst>
                  <a:ext uri="{FF2B5EF4-FFF2-40B4-BE49-F238E27FC236}">
                    <a16:creationId xmlns:a16="http://schemas.microsoft.com/office/drawing/2014/main" id="{52F72B25-2126-4477-8425-0C495B037595}"/>
                  </a:ext>
                </a:extLst>
              </p:cNvPr>
              <p:cNvSpPr/>
              <p:nvPr/>
            </p:nvSpPr>
            <p:spPr>
              <a:xfrm>
                <a:off x="84449" y="3669484"/>
                <a:ext cx="105749" cy="105415"/>
              </a:xfrm>
              <a:prstGeom prst="ellipse">
                <a:avLst/>
              </a:prstGeom>
              <a:solidFill>
                <a:srgbClr val="FFDB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타원 117">
                <a:extLst>
                  <a:ext uri="{FF2B5EF4-FFF2-40B4-BE49-F238E27FC236}">
                    <a16:creationId xmlns:a16="http://schemas.microsoft.com/office/drawing/2014/main" id="{410FD5F5-376F-4C01-AF51-FE9D7ED02369}"/>
                  </a:ext>
                </a:extLst>
              </p:cNvPr>
              <p:cNvSpPr/>
              <p:nvPr/>
            </p:nvSpPr>
            <p:spPr>
              <a:xfrm>
                <a:off x="122547" y="3859984"/>
                <a:ext cx="105749" cy="105415"/>
              </a:xfrm>
              <a:prstGeom prst="ellipse">
                <a:avLst/>
              </a:prstGeom>
              <a:solidFill>
                <a:srgbClr val="FFDB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타원 118">
                <a:extLst>
                  <a:ext uri="{FF2B5EF4-FFF2-40B4-BE49-F238E27FC236}">
                    <a16:creationId xmlns:a16="http://schemas.microsoft.com/office/drawing/2014/main" id="{B4D63FD4-986C-49E1-ADBA-C1E8079DBA3C}"/>
                  </a:ext>
                </a:extLst>
              </p:cNvPr>
              <p:cNvSpPr/>
              <p:nvPr/>
            </p:nvSpPr>
            <p:spPr>
              <a:xfrm>
                <a:off x="190198" y="4048480"/>
                <a:ext cx="105749" cy="105415"/>
              </a:xfrm>
              <a:prstGeom prst="ellipse">
                <a:avLst/>
              </a:prstGeom>
              <a:solidFill>
                <a:srgbClr val="FFDB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타원 119">
                <a:extLst>
                  <a:ext uri="{FF2B5EF4-FFF2-40B4-BE49-F238E27FC236}">
                    <a16:creationId xmlns:a16="http://schemas.microsoft.com/office/drawing/2014/main" id="{6B503293-71FE-487B-830A-04FAE5CEECA4}"/>
                  </a:ext>
                </a:extLst>
              </p:cNvPr>
              <p:cNvSpPr/>
              <p:nvPr/>
            </p:nvSpPr>
            <p:spPr>
              <a:xfrm>
                <a:off x="280770" y="4213943"/>
                <a:ext cx="105749" cy="105415"/>
              </a:xfrm>
              <a:prstGeom prst="ellipse">
                <a:avLst/>
              </a:prstGeom>
              <a:solidFill>
                <a:srgbClr val="FFDB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타원 120">
                <a:extLst>
                  <a:ext uri="{FF2B5EF4-FFF2-40B4-BE49-F238E27FC236}">
                    <a16:creationId xmlns:a16="http://schemas.microsoft.com/office/drawing/2014/main" id="{DB411ED1-7F83-4B02-A44B-128F8B223C19}"/>
                  </a:ext>
                </a:extLst>
              </p:cNvPr>
              <p:cNvSpPr/>
              <p:nvPr/>
            </p:nvSpPr>
            <p:spPr>
              <a:xfrm>
                <a:off x="386519" y="4344507"/>
                <a:ext cx="105749" cy="105415"/>
              </a:xfrm>
              <a:prstGeom prst="ellipse">
                <a:avLst/>
              </a:prstGeom>
              <a:solidFill>
                <a:srgbClr val="FFDB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타원 121">
                <a:extLst>
                  <a:ext uri="{FF2B5EF4-FFF2-40B4-BE49-F238E27FC236}">
                    <a16:creationId xmlns:a16="http://schemas.microsoft.com/office/drawing/2014/main" id="{AAA10429-286F-46E0-B9F8-62BF447B90A9}"/>
                  </a:ext>
                </a:extLst>
              </p:cNvPr>
              <p:cNvSpPr/>
              <p:nvPr/>
            </p:nvSpPr>
            <p:spPr>
              <a:xfrm>
                <a:off x="519275" y="4476081"/>
                <a:ext cx="105749" cy="105415"/>
              </a:xfrm>
              <a:prstGeom prst="ellipse">
                <a:avLst/>
              </a:prstGeom>
              <a:solidFill>
                <a:srgbClr val="FFDB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타원 122">
                <a:extLst>
                  <a:ext uri="{FF2B5EF4-FFF2-40B4-BE49-F238E27FC236}">
                    <a16:creationId xmlns:a16="http://schemas.microsoft.com/office/drawing/2014/main" id="{77F25FBC-98A4-42C3-8E01-C6B075003175}"/>
                  </a:ext>
                </a:extLst>
              </p:cNvPr>
              <p:cNvSpPr/>
              <p:nvPr/>
            </p:nvSpPr>
            <p:spPr>
              <a:xfrm>
                <a:off x="658361" y="4581496"/>
                <a:ext cx="105749" cy="105415"/>
              </a:xfrm>
              <a:prstGeom prst="ellipse">
                <a:avLst/>
              </a:prstGeom>
              <a:solidFill>
                <a:srgbClr val="FFDB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타원 123">
                <a:extLst>
                  <a:ext uri="{FF2B5EF4-FFF2-40B4-BE49-F238E27FC236}">
                    <a16:creationId xmlns:a16="http://schemas.microsoft.com/office/drawing/2014/main" id="{5BE80D38-B2EF-4AFD-9866-321BAF164B17}"/>
                  </a:ext>
                </a:extLst>
              </p:cNvPr>
              <p:cNvSpPr/>
              <p:nvPr/>
            </p:nvSpPr>
            <p:spPr>
              <a:xfrm>
                <a:off x="825145" y="4673688"/>
                <a:ext cx="105749" cy="105415"/>
              </a:xfrm>
              <a:prstGeom prst="ellipse">
                <a:avLst/>
              </a:prstGeom>
              <a:solidFill>
                <a:srgbClr val="FFDB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타원 124">
                <a:extLst>
                  <a:ext uri="{FF2B5EF4-FFF2-40B4-BE49-F238E27FC236}">
                    <a16:creationId xmlns:a16="http://schemas.microsoft.com/office/drawing/2014/main" id="{3C86A69F-E4CE-4370-B830-E5FC80E5A6B0}"/>
                  </a:ext>
                </a:extLst>
              </p:cNvPr>
              <p:cNvSpPr/>
              <p:nvPr/>
            </p:nvSpPr>
            <p:spPr>
              <a:xfrm>
                <a:off x="1009962" y="4747567"/>
                <a:ext cx="105749" cy="105415"/>
              </a:xfrm>
              <a:prstGeom prst="ellipse">
                <a:avLst/>
              </a:prstGeom>
              <a:solidFill>
                <a:srgbClr val="FFDB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타원 125">
                <a:extLst>
                  <a:ext uri="{FF2B5EF4-FFF2-40B4-BE49-F238E27FC236}">
                    <a16:creationId xmlns:a16="http://schemas.microsoft.com/office/drawing/2014/main" id="{535A267C-4479-403F-8DCF-3015A7D0165D}"/>
                  </a:ext>
                </a:extLst>
              </p:cNvPr>
              <p:cNvSpPr/>
              <p:nvPr/>
            </p:nvSpPr>
            <p:spPr>
              <a:xfrm>
                <a:off x="1202133" y="4793538"/>
                <a:ext cx="105749" cy="105415"/>
              </a:xfrm>
              <a:prstGeom prst="ellipse">
                <a:avLst/>
              </a:prstGeom>
              <a:solidFill>
                <a:srgbClr val="FFDB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타원 126">
                <a:extLst>
                  <a:ext uri="{FF2B5EF4-FFF2-40B4-BE49-F238E27FC236}">
                    <a16:creationId xmlns:a16="http://schemas.microsoft.com/office/drawing/2014/main" id="{4375A883-18FA-41FD-9594-191888F5F466}"/>
                  </a:ext>
                </a:extLst>
              </p:cNvPr>
              <p:cNvSpPr/>
              <p:nvPr/>
            </p:nvSpPr>
            <p:spPr>
              <a:xfrm>
                <a:off x="1396907" y="4816592"/>
                <a:ext cx="105749" cy="105415"/>
              </a:xfrm>
              <a:prstGeom prst="ellipse">
                <a:avLst/>
              </a:prstGeom>
              <a:solidFill>
                <a:srgbClr val="FFDB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타원 127">
                <a:extLst>
                  <a:ext uri="{FF2B5EF4-FFF2-40B4-BE49-F238E27FC236}">
                    <a16:creationId xmlns:a16="http://schemas.microsoft.com/office/drawing/2014/main" id="{DE8BCDB7-5B3C-452A-820A-68E886F608B8}"/>
                  </a:ext>
                </a:extLst>
              </p:cNvPr>
              <p:cNvSpPr/>
              <p:nvPr/>
            </p:nvSpPr>
            <p:spPr>
              <a:xfrm>
                <a:off x="1591681" y="4800274"/>
                <a:ext cx="105749" cy="105415"/>
              </a:xfrm>
              <a:prstGeom prst="ellipse">
                <a:avLst/>
              </a:prstGeom>
              <a:solidFill>
                <a:srgbClr val="FFDB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타원 128">
                <a:extLst>
                  <a:ext uri="{FF2B5EF4-FFF2-40B4-BE49-F238E27FC236}">
                    <a16:creationId xmlns:a16="http://schemas.microsoft.com/office/drawing/2014/main" id="{B832284F-A0C8-40F6-AC65-991EB898EEEC}"/>
                  </a:ext>
                </a:extLst>
              </p:cNvPr>
              <p:cNvSpPr/>
              <p:nvPr/>
            </p:nvSpPr>
            <p:spPr>
              <a:xfrm>
                <a:off x="1786455" y="4764010"/>
                <a:ext cx="105749" cy="105415"/>
              </a:xfrm>
              <a:prstGeom prst="ellipse">
                <a:avLst/>
              </a:prstGeom>
              <a:solidFill>
                <a:srgbClr val="FFDB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타원 129">
                <a:extLst>
                  <a:ext uri="{FF2B5EF4-FFF2-40B4-BE49-F238E27FC236}">
                    <a16:creationId xmlns:a16="http://schemas.microsoft.com/office/drawing/2014/main" id="{A73DF9B2-6804-424C-9A0F-D3944AA1CC95}"/>
                  </a:ext>
                </a:extLst>
              </p:cNvPr>
              <p:cNvSpPr/>
              <p:nvPr/>
            </p:nvSpPr>
            <p:spPr>
              <a:xfrm>
                <a:off x="1973169" y="4711302"/>
                <a:ext cx="105749" cy="105415"/>
              </a:xfrm>
              <a:prstGeom prst="ellipse">
                <a:avLst/>
              </a:prstGeom>
              <a:solidFill>
                <a:srgbClr val="FFDB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타원 130">
                <a:extLst>
                  <a:ext uri="{FF2B5EF4-FFF2-40B4-BE49-F238E27FC236}">
                    <a16:creationId xmlns:a16="http://schemas.microsoft.com/office/drawing/2014/main" id="{E2D671CE-1D4A-4BEA-B17B-06C32ECFFD58}"/>
                  </a:ext>
                </a:extLst>
              </p:cNvPr>
              <p:cNvSpPr/>
              <p:nvPr/>
            </p:nvSpPr>
            <p:spPr>
              <a:xfrm>
                <a:off x="2145062" y="4620980"/>
                <a:ext cx="105749" cy="105415"/>
              </a:xfrm>
              <a:prstGeom prst="ellipse">
                <a:avLst/>
              </a:prstGeom>
              <a:solidFill>
                <a:srgbClr val="FFDB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타원 131">
                <a:extLst>
                  <a:ext uri="{FF2B5EF4-FFF2-40B4-BE49-F238E27FC236}">
                    <a16:creationId xmlns:a16="http://schemas.microsoft.com/office/drawing/2014/main" id="{A90DD59B-1F05-45E7-8192-834AF1239BAF}"/>
                  </a:ext>
                </a:extLst>
              </p:cNvPr>
              <p:cNvSpPr/>
              <p:nvPr/>
            </p:nvSpPr>
            <p:spPr>
              <a:xfrm>
                <a:off x="2316955" y="4515565"/>
                <a:ext cx="105749" cy="105415"/>
              </a:xfrm>
              <a:prstGeom prst="ellipse">
                <a:avLst/>
              </a:prstGeom>
              <a:solidFill>
                <a:srgbClr val="FFDB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타원 132">
                <a:extLst>
                  <a:ext uri="{FF2B5EF4-FFF2-40B4-BE49-F238E27FC236}">
                    <a16:creationId xmlns:a16="http://schemas.microsoft.com/office/drawing/2014/main" id="{A1E4E8B6-C8E1-4EDD-AFDB-B4A3B266BF58}"/>
                  </a:ext>
                </a:extLst>
              </p:cNvPr>
              <p:cNvSpPr/>
              <p:nvPr/>
            </p:nvSpPr>
            <p:spPr>
              <a:xfrm>
                <a:off x="2452471" y="4378657"/>
                <a:ext cx="105749" cy="105415"/>
              </a:xfrm>
              <a:prstGeom prst="ellipse">
                <a:avLst/>
              </a:prstGeom>
              <a:solidFill>
                <a:srgbClr val="FFDB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타원 133">
                <a:extLst>
                  <a:ext uri="{FF2B5EF4-FFF2-40B4-BE49-F238E27FC236}">
                    <a16:creationId xmlns:a16="http://schemas.microsoft.com/office/drawing/2014/main" id="{575DB2CA-FD55-473A-B10B-DF0BB91A28A8}"/>
                  </a:ext>
                </a:extLst>
              </p:cNvPr>
              <p:cNvSpPr/>
              <p:nvPr/>
            </p:nvSpPr>
            <p:spPr>
              <a:xfrm>
                <a:off x="2572507" y="4226708"/>
                <a:ext cx="105749" cy="105415"/>
              </a:xfrm>
              <a:prstGeom prst="ellipse">
                <a:avLst/>
              </a:prstGeom>
              <a:solidFill>
                <a:srgbClr val="FFDB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타원 134">
                <a:extLst>
                  <a:ext uri="{FF2B5EF4-FFF2-40B4-BE49-F238E27FC236}">
                    <a16:creationId xmlns:a16="http://schemas.microsoft.com/office/drawing/2014/main" id="{C5115750-5A1B-4D27-8C53-18F2D49C10AC}"/>
                  </a:ext>
                </a:extLst>
              </p:cNvPr>
              <p:cNvSpPr/>
              <p:nvPr/>
            </p:nvSpPr>
            <p:spPr>
              <a:xfrm>
                <a:off x="2672837" y="4062405"/>
                <a:ext cx="105749" cy="105415"/>
              </a:xfrm>
              <a:prstGeom prst="ellipse">
                <a:avLst/>
              </a:prstGeom>
              <a:solidFill>
                <a:srgbClr val="FFDB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타원 135">
                <a:extLst>
                  <a:ext uri="{FF2B5EF4-FFF2-40B4-BE49-F238E27FC236}">
                    <a16:creationId xmlns:a16="http://schemas.microsoft.com/office/drawing/2014/main" id="{50E2F09F-480E-4D96-863F-30C1BCF32297}"/>
                  </a:ext>
                </a:extLst>
              </p:cNvPr>
              <p:cNvSpPr/>
              <p:nvPr/>
            </p:nvSpPr>
            <p:spPr>
              <a:xfrm>
                <a:off x="2734748" y="3881114"/>
                <a:ext cx="105749" cy="105415"/>
              </a:xfrm>
              <a:prstGeom prst="ellipse">
                <a:avLst/>
              </a:prstGeom>
              <a:solidFill>
                <a:srgbClr val="FFDB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타원 136">
                <a:extLst>
                  <a:ext uri="{FF2B5EF4-FFF2-40B4-BE49-F238E27FC236}">
                    <a16:creationId xmlns:a16="http://schemas.microsoft.com/office/drawing/2014/main" id="{E9219749-532B-41C7-BC87-18159D8E938A}"/>
                  </a:ext>
                </a:extLst>
              </p:cNvPr>
              <p:cNvSpPr/>
              <p:nvPr/>
            </p:nvSpPr>
            <p:spPr>
              <a:xfrm>
                <a:off x="2788574" y="3690973"/>
                <a:ext cx="105749" cy="105415"/>
              </a:xfrm>
              <a:prstGeom prst="ellipse">
                <a:avLst/>
              </a:prstGeom>
              <a:solidFill>
                <a:srgbClr val="FFDB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타원 137">
                <a:extLst>
                  <a:ext uri="{FF2B5EF4-FFF2-40B4-BE49-F238E27FC236}">
                    <a16:creationId xmlns:a16="http://schemas.microsoft.com/office/drawing/2014/main" id="{CB978B85-0917-43C3-A2EA-A64D75200795}"/>
                  </a:ext>
                </a:extLst>
              </p:cNvPr>
              <p:cNvSpPr/>
              <p:nvPr/>
            </p:nvSpPr>
            <p:spPr>
              <a:xfrm>
                <a:off x="2821117" y="3478984"/>
                <a:ext cx="105749" cy="105415"/>
              </a:xfrm>
              <a:prstGeom prst="ellipse">
                <a:avLst/>
              </a:prstGeom>
              <a:solidFill>
                <a:srgbClr val="FFDB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9" name="직선 연결선 138">
                <a:extLst>
                  <a:ext uri="{FF2B5EF4-FFF2-40B4-BE49-F238E27FC236}">
                    <a16:creationId xmlns:a16="http://schemas.microsoft.com/office/drawing/2014/main" id="{2AD23757-28D7-4927-A1ED-2C5DE91BAE07}"/>
                  </a:ext>
                </a:extLst>
              </p:cNvPr>
              <p:cNvCxnSpPr/>
              <p:nvPr/>
            </p:nvCxnSpPr>
            <p:spPr>
              <a:xfrm flipV="1">
                <a:off x="345278" y="3494172"/>
                <a:ext cx="2295354" cy="10522"/>
              </a:xfrm>
              <a:prstGeom prst="line">
                <a:avLst/>
              </a:prstGeom>
              <a:ln w="31750">
                <a:solidFill>
                  <a:schemeClr val="bg1">
                    <a:lumMod val="75000"/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65B1D2BD-8112-4046-A9DD-9D00EA254B0D}"/>
                  </a:ext>
                </a:extLst>
              </p:cNvPr>
              <p:cNvSpPr txBox="1"/>
              <p:nvPr/>
            </p:nvSpPr>
            <p:spPr>
              <a:xfrm>
                <a:off x="476927" y="2784799"/>
                <a:ext cx="201307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4800" dirty="0">
                    <a:solidFill>
                      <a:schemeClr val="bg1">
                        <a:alpha val="80000"/>
                      </a:schemeClr>
                    </a:solidFill>
                    <a:latin typeface="+mn-ea"/>
                  </a:rPr>
                  <a:t>002</a:t>
                </a:r>
                <a:endParaRPr lang="ko-KR" altLang="en-US" sz="4800" dirty="0">
                  <a:solidFill>
                    <a:schemeClr val="bg1">
                      <a:alpha val="8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486077E5-ED9B-45F2-A802-509A4EE5FBCA}"/>
                  </a:ext>
                </a:extLst>
              </p:cNvPr>
              <p:cNvSpPr txBox="1"/>
              <p:nvPr/>
            </p:nvSpPr>
            <p:spPr>
              <a:xfrm>
                <a:off x="415213" y="3686640"/>
                <a:ext cx="22307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b="1" dirty="0">
                    <a:solidFill>
                      <a:schemeClr val="bg1"/>
                    </a:solidFill>
                    <a:latin typeface="+mn-ea"/>
                  </a:rPr>
                  <a:t>연구개요</a:t>
                </a:r>
              </a:p>
            </p:txBody>
          </p:sp>
        </p:grpSp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id="{4F9714A8-586F-4E59-9080-208E757FC1B6}"/>
                </a:ext>
              </a:extLst>
            </p:cNvPr>
            <p:cNvGrpSpPr/>
            <p:nvPr/>
          </p:nvGrpSpPr>
          <p:grpSpPr>
            <a:xfrm>
              <a:off x="6103643" y="2216036"/>
              <a:ext cx="2861954" cy="2700568"/>
              <a:chOff x="64912" y="2221439"/>
              <a:chExt cx="2861954" cy="2700568"/>
            </a:xfrm>
          </p:grpSpPr>
          <p:sp>
            <p:nvSpPr>
              <p:cNvPr id="143" name="타원 142">
                <a:extLst>
                  <a:ext uri="{FF2B5EF4-FFF2-40B4-BE49-F238E27FC236}">
                    <a16:creationId xmlns:a16="http://schemas.microsoft.com/office/drawing/2014/main" id="{1715F734-6F31-4B7A-BD98-012130D4CBA0}"/>
                  </a:ext>
                </a:extLst>
              </p:cNvPr>
              <p:cNvSpPr/>
              <p:nvPr/>
            </p:nvSpPr>
            <p:spPr>
              <a:xfrm>
                <a:off x="117786" y="2221439"/>
                <a:ext cx="2743200" cy="264522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4" name="타원 143">
                <a:extLst>
                  <a:ext uri="{FF2B5EF4-FFF2-40B4-BE49-F238E27FC236}">
                    <a16:creationId xmlns:a16="http://schemas.microsoft.com/office/drawing/2014/main" id="{23D89C1D-C266-4682-BB48-BD1D5CCCB969}"/>
                  </a:ext>
                </a:extLst>
              </p:cNvPr>
              <p:cNvSpPr/>
              <p:nvPr/>
            </p:nvSpPr>
            <p:spPr>
              <a:xfrm>
                <a:off x="64912" y="3478984"/>
                <a:ext cx="105749" cy="105415"/>
              </a:xfrm>
              <a:prstGeom prst="ellipse">
                <a:avLst/>
              </a:prstGeom>
              <a:solidFill>
                <a:srgbClr val="FFDB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타원 144">
                <a:extLst>
                  <a:ext uri="{FF2B5EF4-FFF2-40B4-BE49-F238E27FC236}">
                    <a16:creationId xmlns:a16="http://schemas.microsoft.com/office/drawing/2014/main" id="{02720DDD-EEA3-4F08-8EFD-CCA3AAB1B3D0}"/>
                  </a:ext>
                </a:extLst>
              </p:cNvPr>
              <p:cNvSpPr/>
              <p:nvPr/>
            </p:nvSpPr>
            <p:spPr>
              <a:xfrm>
                <a:off x="84449" y="3669484"/>
                <a:ext cx="105749" cy="105415"/>
              </a:xfrm>
              <a:prstGeom prst="ellipse">
                <a:avLst/>
              </a:prstGeom>
              <a:solidFill>
                <a:srgbClr val="FFDB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타원 145">
                <a:extLst>
                  <a:ext uri="{FF2B5EF4-FFF2-40B4-BE49-F238E27FC236}">
                    <a16:creationId xmlns:a16="http://schemas.microsoft.com/office/drawing/2014/main" id="{4E408A72-BA64-4D28-B95E-02F420316543}"/>
                  </a:ext>
                </a:extLst>
              </p:cNvPr>
              <p:cNvSpPr/>
              <p:nvPr/>
            </p:nvSpPr>
            <p:spPr>
              <a:xfrm>
                <a:off x="122547" y="3859984"/>
                <a:ext cx="105749" cy="105415"/>
              </a:xfrm>
              <a:prstGeom prst="ellipse">
                <a:avLst/>
              </a:prstGeom>
              <a:solidFill>
                <a:srgbClr val="FFDB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타원 146">
                <a:extLst>
                  <a:ext uri="{FF2B5EF4-FFF2-40B4-BE49-F238E27FC236}">
                    <a16:creationId xmlns:a16="http://schemas.microsoft.com/office/drawing/2014/main" id="{5F20E681-4E39-4ECC-BB20-37464B523F68}"/>
                  </a:ext>
                </a:extLst>
              </p:cNvPr>
              <p:cNvSpPr/>
              <p:nvPr/>
            </p:nvSpPr>
            <p:spPr>
              <a:xfrm>
                <a:off x="190198" y="4048480"/>
                <a:ext cx="105749" cy="105415"/>
              </a:xfrm>
              <a:prstGeom prst="ellipse">
                <a:avLst/>
              </a:prstGeom>
              <a:solidFill>
                <a:srgbClr val="FFDB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타원 147">
                <a:extLst>
                  <a:ext uri="{FF2B5EF4-FFF2-40B4-BE49-F238E27FC236}">
                    <a16:creationId xmlns:a16="http://schemas.microsoft.com/office/drawing/2014/main" id="{23B7934F-539D-4E5D-9C69-12DFD0F29DD8}"/>
                  </a:ext>
                </a:extLst>
              </p:cNvPr>
              <p:cNvSpPr/>
              <p:nvPr/>
            </p:nvSpPr>
            <p:spPr>
              <a:xfrm>
                <a:off x="280770" y="4213943"/>
                <a:ext cx="105749" cy="105415"/>
              </a:xfrm>
              <a:prstGeom prst="ellipse">
                <a:avLst/>
              </a:prstGeom>
              <a:solidFill>
                <a:srgbClr val="FFDB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타원 148">
                <a:extLst>
                  <a:ext uri="{FF2B5EF4-FFF2-40B4-BE49-F238E27FC236}">
                    <a16:creationId xmlns:a16="http://schemas.microsoft.com/office/drawing/2014/main" id="{31340441-F6AE-4B37-828A-A85584E21477}"/>
                  </a:ext>
                </a:extLst>
              </p:cNvPr>
              <p:cNvSpPr/>
              <p:nvPr/>
            </p:nvSpPr>
            <p:spPr>
              <a:xfrm>
                <a:off x="386519" y="4344507"/>
                <a:ext cx="105749" cy="105415"/>
              </a:xfrm>
              <a:prstGeom prst="ellipse">
                <a:avLst/>
              </a:prstGeom>
              <a:solidFill>
                <a:srgbClr val="FFDB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타원 149">
                <a:extLst>
                  <a:ext uri="{FF2B5EF4-FFF2-40B4-BE49-F238E27FC236}">
                    <a16:creationId xmlns:a16="http://schemas.microsoft.com/office/drawing/2014/main" id="{F29452BE-E297-4EF4-BEE6-1FA2B013052E}"/>
                  </a:ext>
                </a:extLst>
              </p:cNvPr>
              <p:cNvSpPr/>
              <p:nvPr/>
            </p:nvSpPr>
            <p:spPr>
              <a:xfrm>
                <a:off x="519275" y="4476081"/>
                <a:ext cx="105749" cy="105415"/>
              </a:xfrm>
              <a:prstGeom prst="ellipse">
                <a:avLst/>
              </a:prstGeom>
              <a:solidFill>
                <a:srgbClr val="FFDB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타원 150">
                <a:extLst>
                  <a:ext uri="{FF2B5EF4-FFF2-40B4-BE49-F238E27FC236}">
                    <a16:creationId xmlns:a16="http://schemas.microsoft.com/office/drawing/2014/main" id="{E23EC719-E579-4914-9CC6-FCF3973E3CBD}"/>
                  </a:ext>
                </a:extLst>
              </p:cNvPr>
              <p:cNvSpPr/>
              <p:nvPr/>
            </p:nvSpPr>
            <p:spPr>
              <a:xfrm>
                <a:off x="658361" y="4581496"/>
                <a:ext cx="105749" cy="105415"/>
              </a:xfrm>
              <a:prstGeom prst="ellipse">
                <a:avLst/>
              </a:prstGeom>
              <a:solidFill>
                <a:srgbClr val="FFDB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83345194-E229-4F58-8052-E01EEB5A3E05}"/>
                  </a:ext>
                </a:extLst>
              </p:cNvPr>
              <p:cNvSpPr/>
              <p:nvPr/>
            </p:nvSpPr>
            <p:spPr>
              <a:xfrm>
                <a:off x="825145" y="4673688"/>
                <a:ext cx="105749" cy="105415"/>
              </a:xfrm>
              <a:prstGeom prst="ellipse">
                <a:avLst/>
              </a:prstGeom>
              <a:solidFill>
                <a:srgbClr val="FFDB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6B2FC34F-71F3-4DED-94E0-324CDE96C803}"/>
                  </a:ext>
                </a:extLst>
              </p:cNvPr>
              <p:cNvSpPr/>
              <p:nvPr/>
            </p:nvSpPr>
            <p:spPr>
              <a:xfrm>
                <a:off x="1009962" y="4747567"/>
                <a:ext cx="105749" cy="105415"/>
              </a:xfrm>
              <a:prstGeom prst="ellipse">
                <a:avLst/>
              </a:prstGeom>
              <a:solidFill>
                <a:srgbClr val="FFDB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8CE43BD6-5CF5-40D4-B8A1-3D321680AB70}"/>
                  </a:ext>
                </a:extLst>
              </p:cNvPr>
              <p:cNvSpPr/>
              <p:nvPr/>
            </p:nvSpPr>
            <p:spPr>
              <a:xfrm>
                <a:off x="1202133" y="4793538"/>
                <a:ext cx="105749" cy="105415"/>
              </a:xfrm>
              <a:prstGeom prst="ellipse">
                <a:avLst/>
              </a:prstGeom>
              <a:solidFill>
                <a:srgbClr val="FFDB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타원 157">
                <a:extLst>
                  <a:ext uri="{FF2B5EF4-FFF2-40B4-BE49-F238E27FC236}">
                    <a16:creationId xmlns:a16="http://schemas.microsoft.com/office/drawing/2014/main" id="{951E1CB5-63D5-4C97-9B8D-984595D42679}"/>
                  </a:ext>
                </a:extLst>
              </p:cNvPr>
              <p:cNvSpPr/>
              <p:nvPr/>
            </p:nvSpPr>
            <p:spPr>
              <a:xfrm>
                <a:off x="1396907" y="4816592"/>
                <a:ext cx="105749" cy="105415"/>
              </a:xfrm>
              <a:prstGeom prst="ellipse">
                <a:avLst/>
              </a:prstGeom>
              <a:solidFill>
                <a:srgbClr val="FFDB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타원 158">
                <a:extLst>
                  <a:ext uri="{FF2B5EF4-FFF2-40B4-BE49-F238E27FC236}">
                    <a16:creationId xmlns:a16="http://schemas.microsoft.com/office/drawing/2014/main" id="{C65D6CCC-030F-4C8B-827C-D6C2FBA40302}"/>
                  </a:ext>
                </a:extLst>
              </p:cNvPr>
              <p:cNvSpPr/>
              <p:nvPr/>
            </p:nvSpPr>
            <p:spPr>
              <a:xfrm>
                <a:off x="1591681" y="4800274"/>
                <a:ext cx="105749" cy="105415"/>
              </a:xfrm>
              <a:prstGeom prst="ellipse">
                <a:avLst/>
              </a:prstGeom>
              <a:solidFill>
                <a:srgbClr val="FFDB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타원 159">
                <a:extLst>
                  <a:ext uri="{FF2B5EF4-FFF2-40B4-BE49-F238E27FC236}">
                    <a16:creationId xmlns:a16="http://schemas.microsoft.com/office/drawing/2014/main" id="{A0BB4CDA-C7BA-4CBB-B603-638FF95F6AB3}"/>
                  </a:ext>
                </a:extLst>
              </p:cNvPr>
              <p:cNvSpPr/>
              <p:nvPr/>
            </p:nvSpPr>
            <p:spPr>
              <a:xfrm>
                <a:off x="1786455" y="4764010"/>
                <a:ext cx="105749" cy="105415"/>
              </a:xfrm>
              <a:prstGeom prst="ellipse">
                <a:avLst/>
              </a:prstGeom>
              <a:solidFill>
                <a:srgbClr val="FFDB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타원 160">
                <a:extLst>
                  <a:ext uri="{FF2B5EF4-FFF2-40B4-BE49-F238E27FC236}">
                    <a16:creationId xmlns:a16="http://schemas.microsoft.com/office/drawing/2014/main" id="{59CA2B28-F664-48B5-BC3E-39760D41009C}"/>
                  </a:ext>
                </a:extLst>
              </p:cNvPr>
              <p:cNvSpPr/>
              <p:nvPr/>
            </p:nvSpPr>
            <p:spPr>
              <a:xfrm>
                <a:off x="1973169" y="4711302"/>
                <a:ext cx="105749" cy="105415"/>
              </a:xfrm>
              <a:prstGeom prst="ellipse">
                <a:avLst/>
              </a:prstGeom>
              <a:solidFill>
                <a:srgbClr val="FFDB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타원 161">
                <a:extLst>
                  <a:ext uri="{FF2B5EF4-FFF2-40B4-BE49-F238E27FC236}">
                    <a16:creationId xmlns:a16="http://schemas.microsoft.com/office/drawing/2014/main" id="{9D39E393-52A9-44CB-B537-83759414A02B}"/>
                  </a:ext>
                </a:extLst>
              </p:cNvPr>
              <p:cNvSpPr/>
              <p:nvPr/>
            </p:nvSpPr>
            <p:spPr>
              <a:xfrm>
                <a:off x="2145062" y="4620980"/>
                <a:ext cx="105749" cy="105415"/>
              </a:xfrm>
              <a:prstGeom prst="ellipse">
                <a:avLst/>
              </a:prstGeom>
              <a:solidFill>
                <a:srgbClr val="FFDB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타원 162">
                <a:extLst>
                  <a:ext uri="{FF2B5EF4-FFF2-40B4-BE49-F238E27FC236}">
                    <a16:creationId xmlns:a16="http://schemas.microsoft.com/office/drawing/2014/main" id="{153EFB5B-8560-441C-B383-358DE297BC32}"/>
                  </a:ext>
                </a:extLst>
              </p:cNvPr>
              <p:cNvSpPr/>
              <p:nvPr/>
            </p:nvSpPr>
            <p:spPr>
              <a:xfrm>
                <a:off x="2316955" y="4515565"/>
                <a:ext cx="105749" cy="105415"/>
              </a:xfrm>
              <a:prstGeom prst="ellipse">
                <a:avLst/>
              </a:prstGeom>
              <a:solidFill>
                <a:srgbClr val="FFDB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타원 163">
                <a:extLst>
                  <a:ext uri="{FF2B5EF4-FFF2-40B4-BE49-F238E27FC236}">
                    <a16:creationId xmlns:a16="http://schemas.microsoft.com/office/drawing/2014/main" id="{908D1465-F69B-4B4D-BDBD-2848355DA366}"/>
                  </a:ext>
                </a:extLst>
              </p:cNvPr>
              <p:cNvSpPr/>
              <p:nvPr/>
            </p:nvSpPr>
            <p:spPr>
              <a:xfrm>
                <a:off x="2452471" y="4378657"/>
                <a:ext cx="105749" cy="105415"/>
              </a:xfrm>
              <a:prstGeom prst="ellipse">
                <a:avLst/>
              </a:prstGeom>
              <a:solidFill>
                <a:srgbClr val="FFDB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타원 164">
                <a:extLst>
                  <a:ext uri="{FF2B5EF4-FFF2-40B4-BE49-F238E27FC236}">
                    <a16:creationId xmlns:a16="http://schemas.microsoft.com/office/drawing/2014/main" id="{9BE4669E-FB39-492C-83BC-CD4C431D121D}"/>
                  </a:ext>
                </a:extLst>
              </p:cNvPr>
              <p:cNvSpPr/>
              <p:nvPr/>
            </p:nvSpPr>
            <p:spPr>
              <a:xfrm>
                <a:off x="2572507" y="4226708"/>
                <a:ext cx="105749" cy="105415"/>
              </a:xfrm>
              <a:prstGeom prst="ellipse">
                <a:avLst/>
              </a:prstGeom>
              <a:solidFill>
                <a:srgbClr val="FFDB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타원 165">
                <a:extLst>
                  <a:ext uri="{FF2B5EF4-FFF2-40B4-BE49-F238E27FC236}">
                    <a16:creationId xmlns:a16="http://schemas.microsoft.com/office/drawing/2014/main" id="{8C94C683-CFB4-4F0D-88F6-7F647C9C86A5}"/>
                  </a:ext>
                </a:extLst>
              </p:cNvPr>
              <p:cNvSpPr/>
              <p:nvPr/>
            </p:nvSpPr>
            <p:spPr>
              <a:xfrm>
                <a:off x="2672837" y="4062405"/>
                <a:ext cx="105749" cy="105415"/>
              </a:xfrm>
              <a:prstGeom prst="ellipse">
                <a:avLst/>
              </a:prstGeom>
              <a:solidFill>
                <a:srgbClr val="FFDB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66F826ED-9D57-4E39-B52C-A58D72B5B706}"/>
                  </a:ext>
                </a:extLst>
              </p:cNvPr>
              <p:cNvSpPr/>
              <p:nvPr/>
            </p:nvSpPr>
            <p:spPr>
              <a:xfrm>
                <a:off x="2734748" y="3881114"/>
                <a:ext cx="105749" cy="105415"/>
              </a:xfrm>
              <a:prstGeom prst="ellipse">
                <a:avLst/>
              </a:prstGeom>
              <a:solidFill>
                <a:srgbClr val="FFDB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타원 167">
                <a:extLst>
                  <a:ext uri="{FF2B5EF4-FFF2-40B4-BE49-F238E27FC236}">
                    <a16:creationId xmlns:a16="http://schemas.microsoft.com/office/drawing/2014/main" id="{7101AC86-1EAF-40D6-ACC9-17EB431E04EA}"/>
                  </a:ext>
                </a:extLst>
              </p:cNvPr>
              <p:cNvSpPr/>
              <p:nvPr/>
            </p:nvSpPr>
            <p:spPr>
              <a:xfrm>
                <a:off x="2788574" y="3690973"/>
                <a:ext cx="105749" cy="105415"/>
              </a:xfrm>
              <a:prstGeom prst="ellipse">
                <a:avLst/>
              </a:prstGeom>
              <a:solidFill>
                <a:srgbClr val="FFDB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4339AB26-4FE2-47CA-91D8-B21589D0F699}"/>
                  </a:ext>
                </a:extLst>
              </p:cNvPr>
              <p:cNvSpPr/>
              <p:nvPr/>
            </p:nvSpPr>
            <p:spPr>
              <a:xfrm>
                <a:off x="2821117" y="3478984"/>
                <a:ext cx="105749" cy="105415"/>
              </a:xfrm>
              <a:prstGeom prst="ellipse">
                <a:avLst/>
              </a:prstGeom>
              <a:solidFill>
                <a:srgbClr val="FFDB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0" name="직선 연결선 169">
                <a:extLst>
                  <a:ext uri="{FF2B5EF4-FFF2-40B4-BE49-F238E27FC236}">
                    <a16:creationId xmlns:a16="http://schemas.microsoft.com/office/drawing/2014/main" id="{FC554DB3-4B5D-488F-9B27-B4B875DF46FA}"/>
                  </a:ext>
                </a:extLst>
              </p:cNvPr>
              <p:cNvCxnSpPr/>
              <p:nvPr/>
            </p:nvCxnSpPr>
            <p:spPr>
              <a:xfrm flipV="1">
                <a:off x="383555" y="3488911"/>
                <a:ext cx="2295354" cy="10522"/>
              </a:xfrm>
              <a:prstGeom prst="line">
                <a:avLst/>
              </a:prstGeom>
              <a:ln w="31750">
                <a:solidFill>
                  <a:schemeClr val="bg1">
                    <a:lumMod val="75000"/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33C1CA4A-4472-4274-B32D-DC0C7B6EF228}"/>
                  </a:ext>
                </a:extLst>
              </p:cNvPr>
              <p:cNvSpPr txBox="1"/>
              <p:nvPr/>
            </p:nvSpPr>
            <p:spPr>
              <a:xfrm>
                <a:off x="476927" y="2784799"/>
                <a:ext cx="201307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4800" dirty="0">
                    <a:solidFill>
                      <a:schemeClr val="bg1">
                        <a:alpha val="80000"/>
                      </a:schemeClr>
                    </a:solidFill>
                    <a:latin typeface="+mn-ea"/>
                  </a:rPr>
                  <a:t>003</a:t>
                </a:r>
                <a:endParaRPr lang="ko-KR" altLang="en-US" sz="4800" dirty="0">
                  <a:solidFill>
                    <a:schemeClr val="bg1">
                      <a:alpha val="8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AE5B4D60-8FA8-4B5B-89BA-4058BAB898CD}"/>
                  </a:ext>
                </a:extLst>
              </p:cNvPr>
              <p:cNvSpPr txBox="1"/>
              <p:nvPr/>
            </p:nvSpPr>
            <p:spPr>
              <a:xfrm>
                <a:off x="415213" y="3686640"/>
                <a:ext cx="22307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b="1" dirty="0">
                    <a:solidFill>
                      <a:schemeClr val="bg1"/>
                    </a:solidFill>
                    <a:latin typeface="+mn-ea"/>
                  </a:rPr>
                  <a:t>전체시스템</a:t>
                </a:r>
              </a:p>
            </p:txBody>
          </p:sp>
        </p:grpSp>
        <p:grpSp>
          <p:nvGrpSpPr>
            <p:cNvPr id="173" name="그룹 172">
              <a:extLst>
                <a:ext uri="{FF2B5EF4-FFF2-40B4-BE49-F238E27FC236}">
                  <a16:creationId xmlns:a16="http://schemas.microsoft.com/office/drawing/2014/main" id="{2338D153-B4EF-4401-B059-429BA955E399}"/>
                </a:ext>
              </a:extLst>
            </p:cNvPr>
            <p:cNvGrpSpPr/>
            <p:nvPr/>
          </p:nvGrpSpPr>
          <p:grpSpPr>
            <a:xfrm>
              <a:off x="9136303" y="2216036"/>
              <a:ext cx="2861954" cy="2700568"/>
              <a:chOff x="64912" y="2221439"/>
              <a:chExt cx="2861954" cy="2700568"/>
            </a:xfrm>
          </p:grpSpPr>
          <p:sp>
            <p:nvSpPr>
              <p:cNvPr id="174" name="타원 173">
                <a:extLst>
                  <a:ext uri="{FF2B5EF4-FFF2-40B4-BE49-F238E27FC236}">
                    <a16:creationId xmlns:a16="http://schemas.microsoft.com/office/drawing/2014/main" id="{5C542D7A-FA86-4849-A8EB-16526380EB85}"/>
                  </a:ext>
                </a:extLst>
              </p:cNvPr>
              <p:cNvSpPr/>
              <p:nvPr/>
            </p:nvSpPr>
            <p:spPr>
              <a:xfrm>
                <a:off x="117786" y="2221439"/>
                <a:ext cx="2743200" cy="264522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5" name="타원 174">
                <a:extLst>
                  <a:ext uri="{FF2B5EF4-FFF2-40B4-BE49-F238E27FC236}">
                    <a16:creationId xmlns:a16="http://schemas.microsoft.com/office/drawing/2014/main" id="{A0255A04-48A2-4941-BB4F-8340426C5C48}"/>
                  </a:ext>
                </a:extLst>
              </p:cNvPr>
              <p:cNvSpPr/>
              <p:nvPr/>
            </p:nvSpPr>
            <p:spPr>
              <a:xfrm>
                <a:off x="64912" y="3478984"/>
                <a:ext cx="105749" cy="105415"/>
              </a:xfrm>
              <a:prstGeom prst="ellipse">
                <a:avLst/>
              </a:prstGeom>
              <a:solidFill>
                <a:srgbClr val="FFDB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타원 175">
                <a:extLst>
                  <a:ext uri="{FF2B5EF4-FFF2-40B4-BE49-F238E27FC236}">
                    <a16:creationId xmlns:a16="http://schemas.microsoft.com/office/drawing/2014/main" id="{3F25EAF4-0E80-486C-976B-388F5A3D3E8D}"/>
                  </a:ext>
                </a:extLst>
              </p:cNvPr>
              <p:cNvSpPr/>
              <p:nvPr/>
            </p:nvSpPr>
            <p:spPr>
              <a:xfrm>
                <a:off x="84449" y="3669484"/>
                <a:ext cx="105749" cy="105415"/>
              </a:xfrm>
              <a:prstGeom prst="ellipse">
                <a:avLst/>
              </a:prstGeom>
              <a:solidFill>
                <a:srgbClr val="FFDB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타원 176">
                <a:extLst>
                  <a:ext uri="{FF2B5EF4-FFF2-40B4-BE49-F238E27FC236}">
                    <a16:creationId xmlns:a16="http://schemas.microsoft.com/office/drawing/2014/main" id="{83E2AD69-DB3C-408C-891F-A2640440A97F}"/>
                  </a:ext>
                </a:extLst>
              </p:cNvPr>
              <p:cNvSpPr/>
              <p:nvPr/>
            </p:nvSpPr>
            <p:spPr>
              <a:xfrm>
                <a:off x="122547" y="3859984"/>
                <a:ext cx="105749" cy="105415"/>
              </a:xfrm>
              <a:prstGeom prst="ellipse">
                <a:avLst/>
              </a:prstGeom>
              <a:solidFill>
                <a:srgbClr val="FFDB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타원 177">
                <a:extLst>
                  <a:ext uri="{FF2B5EF4-FFF2-40B4-BE49-F238E27FC236}">
                    <a16:creationId xmlns:a16="http://schemas.microsoft.com/office/drawing/2014/main" id="{0D6B34A5-D83D-45FC-9788-4218C6A63794}"/>
                  </a:ext>
                </a:extLst>
              </p:cNvPr>
              <p:cNvSpPr/>
              <p:nvPr/>
            </p:nvSpPr>
            <p:spPr>
              <a:xfrm>
                <a:off x="190198" y="4048480"/>
                <a:ext cx="105749" cy="105415"/>
              </a:xfrm>
              <a:prstGeom prst="ellipse">
                <a:avLst/>
              </a:prstGeom>
              <a:solidFill>
                <a:srgbClr val="FFDB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" name="타원 178">
                <a:extLst>
                  <a:ext uri="{FF2B5EF4-FFF2-40B4-BE49-F238E27FC236}">
                    <a16:creationId xmlns:a16="http://schemas.microsoft.com/office/drawing/2014/main" id="{CD3B406D-86D5-4455-89EA-F4CA3CE37527}"/>
                  </a:ext>
                </a:extLst>
              </p:cNvPr>
              <p:cNvSpPr/>
              <p:nvPr/>
            </p:nvSpPr>
            <p:spPr>
              <a:xfrm>
                <a:off x="280770" y="4213943"/>
                <a:ext cx="105749" cy="105415"/>
              </a:xfrm>
              <a:prstGeom prst="ellipse">
                <a:avLst/>
              </a:prstGeom>
              <a:solidFill>
                <a:srgbClr val="FFDB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타원 179">
                <a:extLst>
                  <a:ext uri="{FF2B5EF4-FFF2-40B4-BE49-F238E27FC236}">
                    <a16:creationId xmlns:a16="http://schemas.microsoft.com/office/drawing/2014/main" id="{85144942-9EAE-48E1-A94D-2D668462DCA4}"/>
                  </a:ext>
                </a:extLst>
              </p:cNvPr>
              <p:cNvSpPr/>
              <p:nvPr/>
            </p:nvSpPr>
            <p:spPr>
              <a:xfrm>
                <a:off x="386519" y="4344507"/>
                <a:ext cx="105749" cy="105415"/>
              </a:xfrm>
              <a:prstGeom prst="ellipse">
                <a:avLst/>
              </a:prstGeom>
              <a:solidFill>
                <a:srgbClr val="FFDB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타원 180">
                <a:extLst>
                  <a:ext uri="{FF2B5EF4-FFF2-40B4-BE49-F238E27FC236}">
                    <a16:creationId xmlns:a16="http://schemas.microsoft.com/office/drawing/2014/main" id="{F6F64AF0-DBCF-4319-A3D8-059D5E561803}"/>
                  </a:ext>
                </a:extLst>
              </p:cNvPr>
              <p:cNvSpPr/>
              <p:nvPr/>
            </p:nvSpPr>
            <p:spPr>
              <a:xfrm>
                <a:off x="519275" y="4476081"/>
                <a:ext cx="105749" cy="105415"/>
              </a:xfrm>
              <a:prstGeom prst="ellipse">
                <a:avLst/>
              </a:prstGeom>
              <a:solidFill>
                <a:srgbClr val="FFDB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타원 181">
                <a:extLst>
                  <a:ext uri="{FF2B5EF4-FFF2-40B4-BE49-F238E27FC236}">
                    <a16:creationId xmlns:a16="http://schemas.microsoft.com/office/drawing/2014/main" id="{1626831A-86C7-4266-A349-400E8BF08DFF}"/>
                  </a:ext>
                </a:extLst>
              </p:cNvPr>
              <p:cNvSpPr/>
              <p:nvPr/>
            </p:nvSpPr>
            <p:spPr>
              <a:xfrm>
                <a:off x="658361" y="4581496"/>
                <a:ext cx="105749" cy="105415"/>
              </a:xfrm>
              <a:prstGeom prst="ellipse">
                <a:avLst/>
              </a:prstGeom>
              <a:solidFill>
                <a:srgbClr val="FFDB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타원 182">
                <a:extLst>
                  <a:ext uri="{FF2B5EF4-FFF2-40B4-BE49-F238E27FC236}">
                    <a16:creationId xmlns:a16="http://schemas.microsoft.com/office/drawing/2014/main" id="{0BEC501B-304D-4B0B-91EA-8BD274DBEEFF}"/>
                  </a:ext>
                </a:extLst>
              </p:cNvPr>
              <p:cNvSpPr/>
              <p:nvPr/>
            </p:nvSpPr>
            <p:spPr>
              <a:xfrm>
                <a:off x="825145" y="4673688"/>
                <a:ext cx="105749" cy="105415"/>
              </a:xfrm>
              <a:prstGeom prst="ellipse">
                <a:avLst/>
              </a:prstGeom>
              <a:solidFill>
                <a:srgbClr val="FFDB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타원 183">
                <a:extLst>
                  <a:ext uri="{FF2B5EF4-FFF2-40B4-BE49-F238E27FC236}">
                    <a16:creationId xmlns:a16="http://schemas.microsoft.com/office/drawing/2014/main" id="{A8B1BE11-8260-4C84-BF12-0B163CA80C67}"/>
                  </a:ext>
                </a:extLst>
              </p:cNvPr>
              <p:cNvSpPr/>
              <p:nvPr/>
            </p:nvSpPr>
            <p:spPr>
              <a:xfrm>
                <a:off x="1009962" y="4747567"/>
                <a:ext cx="105749" cy="105415"/>
              </a:xfrm>
              <a:prstGeom prst="ellipse">
                <a:avLst/>
              </a:prstGeom>
              <a:solidFill>
                <a:srgbClr val="FFDB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타원 184">
                <a:extLst>
                  <a:ext uri="{FF2B5EF4-FFF2-40B4-BE49-F238E27FC236}">
                    <a16:creationId xmlns:a16="http://schemas.microsoft.com/office/drawing/2014/main" id="{DD9757DE-9D57-4454-8625-B539EA9DDA6F}"/>
                  </a:ext>
                </a:extLst>
              </p:cNvPr>
              <p:cNvSpPr/>
              <p:nvPr/>
            </p:nvSpPr>
            <p:spPr>
              <a:xfrm>
                <a:off x="1202133" y="4793538"/>
                <a:ext cx="105749" cy="105415"/>
              </a:xfrm>
              <a:prstGeom prst="ellipse">
                <a:avLst/>
              </a:prstGeom>
              <a:solidFill>
                <a:srgbClr val="FFDB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타원 185">
                <a:extLst>
                  <a:ext uri="{FF2B5EF4-FFF2-40B4-BE49-F238E27FC236}">
                    <a16:creationId xmlns:a16="http://schemas.microsoft.com/office/drawing/2014/main" id="{3358AB47-7757-48E3-961F-F95DC43A97A1}"/>
                  </a:ext>
                </a:extLst>
              </p:cNvPr>
              <p:cNvSpPr/>
              <p:nvPr/>
            </p:nvSpPr>
            <p:spPr>
              <a:xfrm>
                <a:off x="1396907" y="4816592"/>
                <a:ext cx="105749" cy="105415"/>
              </a:xfrm>
              <a:prstGeom prst="ellipse">
                <a:avLst/>
              </a:prstGeom>
              <a:solidFill>
                <a:srgbClr val="FFDB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타원 186">
                <a:extLst>
                  <a:ext uri="{FF2B5EF4-FFF2-40B4-BE49-F238E27FC236}">
                    <a16:creationId xmlns:a16="http://schemas.microsoft.com/office/drawing/2014/main" id="{807731CC-A2EB-43AE-BE24-38498EC2DB2E}"/>
                  </a:ext>
                </a:extLst>
              </p:cNvPr>
              <p:cNvSpPr/>
              <p:nvPr/>
            </p:nvSpPr>
            <p:spPr>
              <a:xfrm>
                <a:off x="1591681" y="4800274"/>
                <a:ext cx="105749" cy="105415"/>
              </a:xfrm>
              <a:prstGeom prst="ellipse">
                <a:avLst/>
              </a:prstGeom>
              <a:solidFill>
                <a:srgbClr val="FFDB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타원 187">
                <a:extLst>
                  <a:ext uri="{FF2B5EF4-FFF2-40B4-BE49-F238E27FC236}">
                    <a16:creationId xmlns:a16="http://schemas.microsoft.com/office/drawing/2014/main" id="{C252FE1B-B6B8-45A1-A18D-D30DCFDA1FF5}"/>
                  </a:ext>
                </a:extLst>
              </p:cNvPr>
              <p:cNvSpPr/>
              <p:nvPr/>
            </p:nvSpPr>
            <p:spPr>
              <a:xfrm>
                <a:off x="1786455" y="4764010"/>
                <a:ext cx="105749" cy="105415"/>
              </a:xfrm>
              <a:prstGeom prst="ellipse">
                <a:avLst/>
              </a:prstGeom>
              <a:solidFill>
                <a:srgbClr val="FFDB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9" name="타원 188">
                <a:extLst>
                  <a:ext uri="{FF2B5EF4-FFF2-40B4-BE49-F238E27FC236}">
                    <a16:creationId xmlns:a16="http://schemas.microsoft.com/office/drawing/2014/main" id="{6EAA612E-AED9-429D-8475-6E74057DF32A}"/>
                  </a:ext>
                </a:extLst>
              </p:cNvPr>
              <p:cNvSpPr/>
              <p:nvPr/>
            </p:nvSpPr>
            <p:spPr>
              <a:xfrm>
                <a:off x="1973169" y="4711302"/>
                <a:ext cx="105749" cy="105415"/>
              </a:xfrm>
              <a:prstGeom prst="ellipse">
                <a:avLst/>
              </a:prstGeom>
              <a:solidFill>
                <a:srgbClr val="FFDB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타원 189">
                <a:extLst>
                  <a:ext uri="{FF2B5EF4-FFF2-40B4-BE49-F238E27FC236}">
                    <a16:creationId xmlns:a16="http://schemas.microsoft.com/office/drawing/2014/main" id="{CFC03AA8-3CB5-4766-9A14-489A6F118567}"/>
                  </a:ext>
                </a:extLst>
              </p:cNvPr>
              <p:cNvSpPr/>
              <p:nvPr/>
            </p:nvSpPr>
            <p:spPr>
              <a:xfrm>
                <a:off x="2145062" y="4620980"/>
                <a:ext cx="105749" cy="105415"/>
              </a:xfrm>
              <a:prstGeom prst="ellipse">
                <a:avLst/>
              </a:prstGeom>
              <a:solidFill>
                <a:srgbClr val="FFDB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1" name="타원 190">
                <a:extLst>
                  <a:ext uri="{FF2B5EF4-FFF2-40B4-BE49-F238E27FC236}">
                    <a16:creationId xmlns:a16="http://schemas.microsoft.com/office/drawing/2014/main" id="{193A49F8-3C81-4F2E-ADD0-92D4C5CE9125}"/>
                  </a:ext>
                </a:extLst>
              </p:cNvPr>
              <p:cNvSpPr/>
              <p:nvPr/>
            </p:nvSpPr>
            <p:spPr>
              <a:xfrm>
                <a:off x="2316955" y="4515565"/>
                <a:ext cx="105749" cy="105415"/>
              </a:xfrm>
              <a:prstGeom prst="ellipse">
                <a:avLst/>
              </a:prstGeom>
              <a:solidFill>
                <a:srgbClr val="FFDB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타원 191">
                <a:extLst>
                  <a:ext uri="{FF2B5EF4-FFF2-40B4-BE49-F238E27FC236}">
                    <a16:creationId xmlns:a16="http://schemas.microsoft.com/office/drawing/2014/main" id="{A38CFFF9-0AD1-450D-A556-A2BF082DB6C9}"/>
                  </a:ext>
                </a:extLst>
              </p:cNvPr>
              <p:cNvSpPr/>
              <p:nvPr/>
            </p:nvSpPr>
            <p:spPr>
              <a:xfrm>
                <a:off x="2452471" y="4378657"/>
                <a:ext cx="105749" cy="105415"/>
              </a:xfrm>
              <a:prstGeom prst="ellipse">
                <a:avLst/>
              </a:prstGeom>
              <a:solidFill>
                <a:srgbClr val="FFDB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타원 192">
                <a:extLst>
                  <a:ext uri="{FF2B5EF4-FFF2-40B4-BE49-F238E27FC236}">
                    <a16:creationId xmlns:a16="http://schemas.microsoft.com/office/drawing/2014/main" id="{05EE7FA7-F816-48CC-A9E4-44BF4BDD5C92}"/>
                  </a:ext>
                </a:extLst>
              </p:cNvPr>
              <p:cNvSpPr/>
              <p:nvPr/>
            </p:nvSpPr>
            <p:spPr>
              <a:xfrm>
                <a:off x="2572507" y="4226708"/>
                <a:ext cx="105749" cy="105415"/>
              </a:xfrm>
              <a:prstGeom prst="ellipse">
                <a:avLst/>
              </a:prstGeom>
              <a:solidFill>
                <a:srgbClr val="FFDB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4" name="타원 193">
                <a:extLst>
                  <a:ext uri="{FF2B5EF4-FFF2-40B4-BE49-F238E27FC236}">
                    <a16:creationId xmlns:a16="http://schemas.microsoft.com/office/drawing/2014/main" id="{BCC3BD3F-7781-44C5-9FE4-6A9DD165BF15}"/>
                  </a:ext>
                </a:extLst>
              </p:cNvPr>
              <p:cNvSpPr/>
              <p:nvPr/>
            </p:nvSpPr>
            <p:spPr>
              <a:xfrm>
                <a:off x="2672837" y="4062405"/>
                <a:ext cx="105749" cy="105415"/>
              </a:xfrm>
              <a:prstGeom prst="ellipse">
                <a:avLst/>
              </a:prstGeom>
              <a:solidFill>
                <a:srgbClr val="FFDB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타원 194">
                <a:extLst>
                  <a:ext uri="{FF2B5EF4-FFF2-40B4-BE49-F238E27FC236}">
                    <a16:creationId xmlns:a16="http://schemas.microsoft.com/office/drawing/2014/main" id="{14ABA699-EA4E-48DD-AF7A-664998C326B9}"/>
                  </a:ext>
                </a:extLst>
              </p:cNvPr>
              <p:cNvSpPr/>
              <p:nvPr/>
            </p:nvSpPr>
            <p:spPr>
              <a:xfrm>
                <a:off x="2734748" y="3881114"/>
                <a:ext cx="105749" cy="105415"/>
              </a:xfrm>
              <a:prstGeom prst="ellipse">
                <a:avLst/>
              </a:prstGeom>
              <a:solidFill>
                <a:srgbClr val="FFDB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타원 195">
                <a:extLst>
                  <a:ext uri="{FF2B5EF4-FFF2-40B4-BE49-F238E27FC236}">
                    <a16:creationId xmlns:a16="http://schemas.microsoft.com/office/drawing/2014/main" id="{CFC4D067-BA85-4C4C-A8E8-91DCA0221083}"/>
                  </a:ext>
                </a:extLst>
              </p:cNvPr>
              <p:cNvSpPr/>
              <p:nvPr/>
            </p:nvSpPr>
            <p:spPr>
              <a:xfrm>
                <a:off x="2788574" y="3690973"/>
                <a:ext cx="105749" cy="105415"/>
              </a:xfrm>
              <a:prstGeom prst="ellipse">
                <a:avLst/>
              </a:prstGeom>
              <a:solidFill>
                <a:srgbClr val="FFDB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타원 196">
                <a:extLst>
                  <a:ext uri="{FF2B5EF4-FFF2-40B4-BE49-F238E27FC236}">
                    <a16:creationId xmlns:a16="http://schemas.microsoft.com/office/drawing/2014/main" id="{C88C030A-D8C2-435D-A3E8-338E1E330C0C}"/>
                  </a:ext>
                </a:extLst>
              </p:cNvPr>
              <p:cNvSpPr/>
              <p:nvPr/>
            </p:nvSpPr>
            <p:spPr>
              <a:xfrm>
                <a:off x="2821117" y="3478984"/>
                <a:ext cx="105749" cy="105415"/>
              </a:xfrm>
              <a:prstGeom prst="ellipse">
                <a:avLst/>
              </a:prstGeom>
              <a:solidFill>
                <a:srgbClr val="FFDB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8" name="직선 연결선 197">
                <a:extLst>
                  <a:ext uri="{FF2B5EF4-FFF2-40B4-BE49-F238E27FC236}">
                    <a16:creationId xmlns:a16="http://schemas.microsoft.com/office/drawing/2014/main" id="{28205A3F-B8DC-4250-84EB-80EED2A7F2CA}"/>
                  </a:ext>
                </a:extLst>
              </p:cNvPr>
              <p:cNvCxnSpPr/>
              <p:nvPr/>
            </p:nvCxnSpPr>
            <p:spPr>
              <a:xfrm flipV="1">
                <a:off x="357514" y="3494172"/>
                <a:ext cx="2295354" cy="10522"/>
              </a:xfrm>
              <a:prstGeom prst="line">
                <a:avLst/>
              </a:prstGeom>
              <a:ln w="31750">
                <a:solidFill>
                  <a:schemeClr val="bg1">
                    <a:lumMod val="75000"/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D8AFBAD3-B9EB-46C2-A997-384292AAFF2F}"/>
                  </a:ext>
                </a:extLst>
              </p:cNvPr>
              <p:cNvSpPr txBox="1"/>
              <p:nvPr/>
            </p:nvSpPr>
            <p:spPr>
              <a:xfrm>
                <a:off x="482847" y="2786214"/>
                <a:ext cx="201307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4800" dirty="0">
                    <a:solidFill>
                      <a:schemeClr val="bg1">
                        <a:alpha val="80000"/>
                      </a:schemeClr>
                    </a:solidFill>
                    <a:latin typeface="+mn-ea"/>
                  </a:rPr>
                  <a:t>004</a:t>
                </a:r>
                <a:endParaRPr lang="ko-KR" altLang="en-US" sz="4800" dirty="0">
                  <a:solidFill>
                    <a:schemeClr val="bg1">
                      <a:alpha val="8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3B74A308-E741-4BF0-B797-06F2D58A18AE}"/>
                  </a:ext>
                </a:extLst>
              </p:cNvPr>
              <p:cNvSpPr txBox="1"/>
              <p:nvPr/>
            </p:nvSpPr>
            <p:spPr>
              <a:xfrm>
                <a:off x="415213" y="3686640"/>
                <a:ext cx="22307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b="1" dirty="0">
                    <a:solidFill>
                      <a:schemeClr val="bg1"/>
                    </a:solidFill>
                    <a:latin typeface="+mn-ea"/>
                  </a:rPr>
                  <a:t>결과 및 결론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1327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B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29"/>
          <p:cNvSpPr>
            <a:spLocks noGrp="1"/>
          </p:cNvSpPr>
          <p:nvPr>
            <p:ph type="title"/>
          </p:nvPr>
        </p:nvSpPr>
        <p:spPr>
          <a:xfrm>
            <a:off x="1422399" y="325834"/>
            <a:ext cx="4800601" cy="808832"/>
          </a:xfrm>
          <a:ln w="25400" cmpd="sng">
            <a:solidFill>
              <a:schemeClr val="tx1"/>
            </a:solidFill>
            <a:prstDash val="sysDot"/>
          </a:ln>
        </p:spPr>
        <p:txBody>
          <a:bodyPr>
            <a:normAutofit/>
          </a:bodyPr>
          <a:lstStyle/>
          <a:p>
            <a:r>
              <a:rPr lang="en-US" altLang="ko-KR" sz="3200" b="1" dirty="0">
                <a:latin typeface="+mj-ea"/>
              </a:rPr>
              <a:t> </a:t>
            </a:r>
            <a:r>
              <a:rPr lang="ko-KR" altLang="en-US" sz="3200" b="1" dirty="0">
                <a:latin typeface="+mj-ea"/>
              </a:rPr>
              <a:t>문서 표절 검사 시스템</a:t>
            </a:r>
          </a:p>
        </p:txBody>
      </p:sp>
      <p:sp>
        <p:nvSpPr>
          <p:cNvPr id="29" name="타원 28"/>
          <p:cNvSpPr/>
          <p:nvPr/>
        </p:nvSpPr>
        <p:spPr>
          <a:xfrm>
            <a:off x="223736" y="88901"/>
            <a:ext cx="1287564" cy="1282699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연구배경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5137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2500" dirty="0">
                <a:latin typeface="+mn-ea"/>
                <a:cs typeface="함초롬돋움" panose="020B0604000101010101" pitchFamily="50" charset="-127"/>
              </a:rPr>
              <a:t>기존의 문서 표절 검사 시스템은 정확도가 떨어지며 비교 문서의 구조에 의존도가 높음</a:t>
            </a:r>
            <a:endParaRPr lang="en-US" altLang="ko-KR" sz="2500" dirty="0">
              <a:latin typeface="+mn-ea"/>
              <a:cs typeface="함초롬돋움" panose="020B0604000101010101" pitchFamily="50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2500" dirty="0">
                <a:latin typeface="+mn-ea"/>
                <a:cs typeface="함초롬돋움" panose="020B0604000101010101" pitchFamily="50" charset="-127"/>
              </a:rPr>
              <a:t>사람의 신경망을 흉내 낸 딥 러닝 시스템을 사용해서 문서간 유사도를 측정한다면 </a:t>
            </a:r>
            <a:r>
              <a:rPr lang="ko-KR" altLang="en-US" sz="2500" dirty="0">
                <a:solidFill>
                  <a:srgbClr val="FF0000"/>
                </a:solidFill>
                <a:latin typeface="+mn-ea"/>
                <a:cs typeface="함초롬돋움" panose="020B0604000101010101" pitchFamily="50" charset="-127"/>
              </a:rPr>
              <a:t>비교 문서간 구조가 다르더라도 </a:t>
            </a:r>
            <a:r>
              <a:rPr lang="ko-KR" altLang="en-US" sz="2500" b="1" dirty="0">
                <a:solidFill>
                  <a:srgbClr val="FF0000"/>
                </a:solidFill>
                <a:latin typeface="+mn-ea"/>
                <a:cs typeface="함초롬돋움" panose="020B0604000101010101" pitchFamily="50" charset="-127"/>
              </a:rPr>
              <a:t>의미상의 유사도</a:t>
            </a:r>
            <a:r>
              <a:rPr lang="ko-KR" altLang="en-US" sz="2500" dirty="0">
                <a:solidFill>
                  <a:srgbClr val="FF0000"/>
                </a:solidFill>
                <a:latin typeface="+mn-ea"/>
                <a:cs typeface="함초롬돋움" panose="020B0604000101010101" pitchFamily="50" charset="-127"/>
              </a:rPr>
              <a:t>를 판단</a:t>
            </a:r>
            <a:r>
              <a:rPr lang="ko-KR" altLang="en-US" sz="2500" dirty="0">
                <a:latin typeface="+mn-ea"/>
                <a:cs typeface="함초롬돋움" panose="020B0604000101010101" pitchFamily="50" charset="-127"/>
              </a:rPr>
              <a:t>할 수 있을 것이라는 생각에서 시작</a:t>
            </a:r>
            <a:endParaRPr lang="en-US" altLang="ko-KR" sz="2500" dirty="0">
              <a:latin typeface="+mn-ea"/>
              <a:cs typeface="함초롬돋움" panose="020B0604000101010101" pitchFamily="50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2500" dirty="0">
                <a:latin typeface="+mn-ea"/>
                <a:cs typeface="함초롬돋움" panose="020B0604000101010101" pitchFamily="50" charset="-127"/>
              </a:rPr>
              <a:t>다른 구조를 가지고 있는 문서들에 대해서도 의미상의 유사성이 있다면 이를 판단할 수 있는 시스템을 구현하고자 함</a:t>
            </a:r>
            <a:endParaRPr lang="en-US" altLang="ko-KR" sz="2500" dirty="0">
              <a:latin typeface="+mn-ea"/>
              <a:cs typeface="함초롬돋움" panose="020B0604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FA76FB4-2042-4F51-8B3A-673278EBC383}"/>
              </a:ext>
            </a:extLst>
          </p:cNvPr>
          <p:cNvGrpSpPr/>
          <p:nvPr/>
        </p:nvGrpSpPr>
        <p:grpSpPr>
          <a:xfrm>
            <a:off x="11721729" y="0"/>
            <a:ext cx="301254" cy="6858000"/>
            <a:chOff x="11521704" y="0"/>
            <a:chExt cx="301254" cy="685800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EF9B0463-CEB2-446B-BA0F-3006CE5D6117}"/>
                </a:ext>
              </a:extLst>
            </p:cNvPr>
            <p:cNvSpPr/>
            <p:nvPr/>
          </p:nvSpPr>
          <p:spPr>
            <a:xfrm>
              <a:off x="11521704" y="0"/>
              <a:ext cx="88900" cy="68580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CBE6675-8467-4447-9658-78CFCC5AC43D}"/>
                </a:ext>
              </a:extLst>
            </p:cNvPr>
            <p:cNvSpPr/>
            <p:nvPr/>
          </p:nvSpPr>
          <p:spPr>
            <a:xfrm>
              <a:off x="11734058" y="0"/>
              <a:ext cx="88900" cy="68580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3549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B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29"/>
          <p:cNvSpPr>
            <a:spLocks noGrp="1"/>
          </p:cNvSpPr>
          <p:nvPr>
            <p:ph type="title"/>
          </p:nvPr>
        </p:nvSpPr>
        <p:spPr>
          <a:xfrm>
            <a:off x="1422400" y="325834"/>
            <a:ext cx="4648200" cy="808832"/>
          </a:xfrm>
          <a:ln w="25400" cmpd="sng">
            <a:solidFill>
              <a:schemeClr val="tx1"/>
            </a:solidFill>
            <a:prstDash val="sysDot"/>
          </a:ln>
        </p:spPr>
        <p:txBody>
          <a:bodyPr>
            <a:normAutofit/>
          </a:bodyPr>
          <a:lstStyle/>
          <a:p>
            <a:r>
              <a:rPr lang="en-US" altLang="ko-KR" sz="3200" b="1" dirty="0">
                <a:latin typeface="+mj-ea"/>
              </a:rPr>
              <a:t> doc2vec </a:t>
            </a:r>
            <a:r>
              <a:rPr lang="ko-KR" altLang="en-US" sz="3200" b="1" dirty="0">
                <a:latin typeface="+mj-ea"/>
              </a:rPr>
              <a:t>클래스 사용</a:t>
            </a:r>
          </a:p>
        </p:txBody>
      </p:sp>
      <p:sp>
        <p:nvSpPr>
          <p:cNvPr id="31" name="내용 개체 틀 3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0400" indent="-230400">
              <a:lnSpc>
                <a:spcPct val="100000"/>
              </a:lnSpc>
            </a:pPr>
            <a:r>
              <a:rPr lang="ko-KR" altLang="en-US" sz="2500" dirty="0"/>
              <a:t>해당 연구에서 구현하고자 하는 시스템은 </a:t>
            </a:r>
            <a:r>
              <a:rPr lang="en-US" altLang="ko-KR" sz="2500" dirty="0"/>
              <a:t>Input</a:t>
            </a:r>
            <a:r>
              <a:rPr lang="ko-KR" altLang="en-US" sz="2500" dirty="0"/>
              <a:t>으로 여러 개의 문서를 넣어주고 해당 문서들 간의 유사도를 판별하여 각 문서 당 유사도가 높은 문서를 보여주는 시스템</a:t>
            </a:r>
            <a:br>
              <a:rPr lang="en-US" altLang="ko-KR" sz="2500" dirty="0"/>
            </a:br>
            <a:endParaRPr lang="en-US" altLang="ko-KR" sz="2500" dirty="0"/>
          </a:p>
          <a:p>
            <a:pPr marL="230400" indent="-230400">
              <a:lnSpc>
                <a:spcPct val="100000"/>
              </a:lnSpc>
            </a:pPr>
            <a:r>
              <a:rPr lang="ko-KR" altLang="en-US" sz="2500" dirty="0"/>
              <a:t>이를 위해 </a:t>
            </a:r>
            <a:r>
              <a:rPr lang="en-US" altLang="ko-KR" sz="2500" dirty="0"/>
              <a:t>python</a:t>
            </a:r>
            <a:r>
              <a:rPr lang="ko-KR" altLang="en-US" sz="2500" dirty="0"/>
              <a:t>의 </a:t>
            </a:r>
            <a:r>
              <a:rPr lang="en-US" altLang="ko-KR" sz="2500" dirty="0"/>
              <a:t>NLP </a:t>
            </a:r>
            <a:r>
              <a:rPr lang="ko-KR" altLang="en-US" sz="2500" dirty="0"/>
              <a:t>라이브러리인 </a:t>
            </a:r>
            <a:r>
              <a:rPr lang="en-US" altLang="ko-KR" sz="2500" dirty="0" err="1"/>
              <a:t>Gensim</a:t>
            </a:r>
            <a:r>
              <a:rPr lang="ko-KR" altLang="en-US" sz="2500" dirty="0"/>
              <a:t>의 </a:t>
            </a:r>
            <a:r>
              <a:rPr lang="en-US" altLang="ko-KR" sz="2500" b="1" dirty="0"/>
              <a:t>doc2vec </a:t>
            </a:r>
            <a:r>
              <a:rPr lang="ko-KR" altLang="en-US" sz="2500" b="1" dirty="0"/>
              <a:t>클래스</a:t>
            </a:r>
            <a:r>
              <a:rPr lang="ko-KR" altLang="en-US" sz="2500" dirty="0"/>
              <a:t>를 사용</a:t>
            </a:r>
            <a:br>
              <a:rPr lang="en-US" altLang="ko-KR" sz="2500" dirty="0"/>
            </a:br>
            <a:r>
              <a:rPr lang="en-US" altLang="ko-KR" sz="2500" dirty="0"/>
              <a:t> - stochastic gradient descent</a:t>
            </a:r>
            <a:r>
              <a:rPr lang="ko-KR" altLang="en-US" sz="2500" dirty="0"/>
              <a:t>와 </a:t>
            </a:r>
            <a:r>
              <a:rPr lang="en-US" altLang="ko-KR" sz="2500" dirty="0"/>
              <a:t>backpropagation</a:t>
            </a:r>
            <a:r>
              <a:rPr lang="ko-KR" altLang="en-US" sz="2500" dirty="0"/>
              <a:t>을 통해 </a:t>
            </a:r>
            <a:r>
              <a:rPr lang="en-US" altLang="ko-KR" sz="2500" dirty="0"/>
              <a:t>neural network framework</a:t>
            </a:r>
            <a:r>
              <a:rPr lang="ko-KR" altLang="en-US" sz="2500" dirty="0"/>
              <a:t>를 </a:t>
            </a:r>
            <a:r>
              <a:rPr lang="en-US" altLang="ko-KR" sz="2500" dirty="0"/>
              <a:t>training </a:t>
            </a:r>
            <a:r>
              <a:rPr lang="ko-KR" altLang="en-US" sz="2500" dirty="0"/>
              <a:t>시키는 딥 러닝 클래스</a:t>
            </a:r>
            <a:br>
              <a:rPr lang="en-US" altLang="ko-KR" sz="2500" dirty="0"/>
            </a:br>
            <a:r>
              <a:rPr lang="en-US" altLang="ko-KR" sz="2500" dirty="0"/>
              <a:t> - </a:t>
            </a:r>
            <a:r>
              <a:rPr lang="ko-KR" altLang="en-US" sz="2500" dirty="0"/>
              <a:t>문서를 벡터화 시키고 벡터화 된 문서들 간의 코사인 유사도를 측정하여 유사성 판별 가능</a:t>
            </a:r>
          </a:p>
        </p:txBody>
      </p:sp>
      <p:sp>
        <p:nvSpPr>
          <p:cNvPr id="29" name="타원 28"/>
          <p:cNvSpPr/>
          <p:nvPr/>
        </p:nvSpPr>
        <p:spPr>
          <a:xfrm>
            <a:off x="223736" y="88901"/>
            <a:ext cx="1287564" cy="1282699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연구개요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608A4C2-438C-40C6-9EFF-8D04499DA009}"/>
              </a:ext>
            </a:extLst>
          </p:cNvPr>
          <p:cNvGrpSpPr/>
          <p:nvPr/>
        </p:nvGrpSpPr>
        <p:grpSpPr>
          <a:xfrm>
            <a:off x="11721729" y="0"/>
            <a:ext cx="301254" cy="6858000"/>
            <a:chOff x="11521704" y="0"/>
            <a:chExt cx="301254" cy="685800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3349611-D816-438C-8BD7-735D5EFAD9AB}"/>
                </a:ext>
              </a:extLst>
            </p:cNvPr>
            <p:cNvSpPr/>
            <p:nvPr/>
          </p:nvSpPr>
          <p:spPr>
            <a:xfrm>
              <a:off x="11521704" y="0"/>
              <a:ext cx="88900" cy="68580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52634AF-AEB3-4729-8B8B-5373FC5BB6E8}"/>
                </a:ext>
              </a:extLst>
            </p:cNvPr>
            <p:cNvSpPr/>
            <p:nvPr/>
          </p:nvSpPr>
          <p:spPr>
            <a:xfrm>
              <a:off x="11734058" y="0"/>
              <a:ext cx="88900" cy="68580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2949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B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FA76FB4-2042-4F51-8B3A-673278EBC383}"/>
              </a:ext>
            </a:extLst>
          </p:cNvPr>
          <p:cNvGrpSpPr/>
          <p:nvPr/>
        </p:nvGrpSpPr>
        <p:grpSpPr>
          <a:xfrm>
            <a:off x="11721729" y="0"/>
            <a:ext cx="301254" cy="6858000"/>
            <a:chOff x="11521704" y="0"/>
            <a:chExt cx="301254" cy="685800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EF9B0463-CEB2-446B-BA0F-3006CE5D6117}"/>
                </a:ext>
              </a:extLst>
            </p:cNvPr>
            <p:cNvSpPr/>
            <p:nvPr/>
          </p:nvSpPr>
          <p:spPr>
            <a:xfrm>
              <a:off x="11521704" y="0"/>
              <a:ext cx="88900" cy="68580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CBE6675-8467-4447-9658-78CFCC5AC43D}"/>
                </a:ext>
              </a:extLst>
            </p:cNvPr>
            <p:cNvSpPr/>
            <p:nvPr/>
          </p:nvSpPr>
          <p:spPr>
            <a:xfrm>
              <a:off x="11734058" y="0"/>
              <a:ext cx="88900" cy="68580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FC832A7-B21B-4B02-8360-9D3FEB0AC88E}"/>
              </a:ext>
            </a:extLst>
          </p:cNvPr>
          <p:cNvGrpSpPr/>
          <p:nvPr/>
        </p:nvGrpSpPr>
        <p:grpSpPr>
          <a:xfrm>
            <a:off x="3649310" y="1382143"/>
            <a:ext cx="3756064" cy="5045065"/>
            <a:chOff x="7766024" y="967245"/>
            <a:chExt cx="3756064" cy="5045065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4F71E9D-E98C-48B6-98D0-D04991ACD227}"/>
                </a:ext>
              </a:extLst>
            </p:cNvPr>
            <p:cNvSpPr/>
            <p:nvPr/>
          </p:nvSpPr>
          <p:spPr>
            <a:xfrm>
              <a:off x="8617061" y="1440353"/>
              <a:ext cx="2381529" cy="3137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157468F-8C2C-4D70-83EC-4DBF9C851E8A}"/>
                </a:ext>
              </a:extLst>
            </p:cNvPr>
            <p:cNvSpPr/>
            <p:nvPr/>
          </p:nvSpPr>
          <p:spPr>
            <a:xfrm>
              <a:off x="8617061" y="1947256"/>
              <a:ext cx="2381529" cy="3137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1" name="오른쪽 화살표 66">
              <a:extLst>
                <a:ext uri="{FF2B5EF4-FFF2-40B4-BE49-F238E27FC236}">
                  <a16:creationId xmlns:a16="http://schemas.microsoft.com/office/drawing/2014/main" id="{EF22B050-13FB-4F39-B8A8-033E78CE173D}"/>
                </a:ext>
              </a:extLst>
            </p:cNvPr>
            <p:cNvSpPr/>
            <p:nvPr/>
          </p:nvSpPr>
          <p:spPr>
            <a:xfrm rot="5400000">
              <a:off x="9779274" y="1796538"/>
              <a:ext cx="165351" cy="108251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E0B666C-E4E7-4187-9D49-0268C455FFE6}"/>
                </a:ext>
              </a:extLst>
            </p:cNvPr>
            <p:cNvSpPr/>
            <p:nvPr/>
          </p:nvSpPr>
          <p:spPr>
            <a:xfrm>
              <a:off x="8667240" y="2700337"/>
              <a:ext cx="2381529" cy="31371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B25968E-C19A-4BDC-9767-C258AA5B737B}"/>
                </a:ext>
              </a:extLst>
            </p:cNvPr>
            <p:cNvSpPr/>
            <p:nvPr/>
          </p:nvSpPr>
          <p:spPr>
            <a:xfrm>
              <a:off x="8682175" y="4192525"/>
              <a:ext cx="2381529" cy="3137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4" name="오른쪽 화살표 75">
              <a:extLst>
                <a:ext uri="{FF2B5EF4-FFF2-40B4-BE49-F238E27FC236}">
                  <a16:creationId xmlns:a16="http://schemas.microsoft.com/office/drawing/2014/main" id="{DB8483A1-734D-419F-8D4D-8F2F6F7690CE}"/>
                </a:ext>
              </a:extLst>
            </p:cNvPr>
            <p:cNvSpPr/>
            <p:nvPr/>
          </p:nvSpPr>
          <p:spPr>
            <a:xfrm rot="5400000">
              <a:off x="9655005" y="2427711"/>
              <a:ext cx="413890" cy="10825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5" name="오른쪽 화살표 76">
              <a:extLst>
                <a:ext uri="{FF2B5EF4-FFF2-40B4-BE49-F238E27FC236}">
                  <a16:creationId xmlns:a16="http://schemas.microsoft.com/office/drawing/2014/main" id="{F2015ADF-4772-4C43-B337-4B76ABCF91A5}"/>
                </a:ext>
              </a:extLst>
            </p:cNvPr>
            <p:cNvSpPr/>
            <p:nvPr/>
          </p:nvSpPr>
          <p:spPr>
            <a:xfrm rot="5400000">
              <a:off x="9829455" y="3057214"/>
              <a:ext cx="165351" cy="108251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5A3A19D-96D0-40D4-BBE4-A543A738DD53}"/>
                </a:ext>
              </a:extLst>
            </p:cNvPr>
            <p:cNvSpPr txBox="1"/>
            <p:nvPr/>
          </p:nvSpPr>
          <p:spPr>
            <a:xfrm>
              <a:off x="8725312" y="1444385"/>
              <a:ext cx="216502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>
                  <a:latin typeface="+mj-ea"/>
                  <a:ea typeface="+mj-ea"/>
                  <a:cs typeface="함초롬돋움" panose="020B0604000101010101" pitchFamily="50" charset="-127"/>
                </a:rPr>
                <a:t>파일 업로드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D4F8E97-2DC7-4371-B62E-EC1384158BB9}"/>
                </a:ext>
              </a:extLst>
            </p:cNvPr>
            <p:cNvSpPr txBox="1"/>
            <p:nvPr/>
          </p:nvSpPr>
          <p:spPr>
            <a:xfrm>
              <a:off x="8725312" y="1951013"/>
              <a:ext cx="216502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>
                  <a:latin typeface="+mj-ea"/>
                  <a:ea typeface="+mj-ea"/>
                  <a:cs typeface="함초롬돋움" panose="020B0604000101010101" pitchFamily="50" charset="-127"/>
                </a:rPr>
                <a:t>인풋 파일 전 처리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ECCFBD7-16A0-4721-B3D1-347AD52BC1A0}"/>
                </a:ext>
              </a:extLst>
            </p:cNvPr>
            <p:cNvSpPr txBox="1"/>
            <p:nvPr/>
          </p:nvSpPr>
          <p:spPr>
            <a:xfrm>
              <a:off x="8781441" y="2710094"/>
              <a:ext cx="21650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+mj-ea"/>
                  <a:ea typeface="+mj-ea"/>
                  <a:cs typeface="함초롬돋움" panose="020B0604000101010101" pitchFamily="50" charset="-127"/>
                </a:rPr>
                <a:t>TF-IDF</a:t>
              </a:r>
              <a:r>
                <a:rPr lang="ko-KR" altLang="en-US" sz="1400" dirty="0">
                  <a:latin typeface="+mj-ea"/>
                  <a:ea typeface="+mj-ea"/>
                  <a:cs typeface="함초롬돋움" panose="020B0604000101010101" pitchFamily="50" charset="-127"/>
                </a:rPr>
                <a:t>를 통한 벡터 추출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9439BC4-D0DA-424F-BA8A-98BB395BFAB8}"/>
                </a:ext>
              </a:extLst>
            </p:cNvPr>
            <p:cNvSpPr txBox="1"/>
            <p:nvPr/>
          </p:nvSpPr>
          <p:spPr>
            <a:xfrm>
              <a:off x="8790426" y="4216673"/>
              <a:ext cx="216502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>
                  <a:latin typeface="+mj-ea"/>
                  <a:ea typeface="+mj-ea"/>
                  <a:cs typeface="함초롬돋움" panose="020B0604000101010101" pitchFamily="50" charset="-127"/>
                </a:rPr>
                <a:t>test</a:t>
              </a:r>
              <a:r>
                <a:rPr lang="ko-KR" altLang="en-US" sz="1500" dirty="0">
                  <a:latin typeface="+mj-ea"/>
                  <a:ea typeface="+mj-ea"/>
                  <a:cs typeface="함초롬돋움" panose="020B0604000101010101" pitchFamily="50" charset="-127"/>
                </a:rPr>
                <a:t> 문서의 벡터화</a:t>
              </a:r>
            </a:p>
          </p:txBody>
        </p:sp>
        <p:sp>
          <p:nvSpPr>
            <p:cNvPr id="20" name="순서도: 수행의 시작/종료 19">
              <a:extLst>
                <a:ext uri="{FF2B5EF4-FFF2-40B4-BE49-F238E27FC236}">
                  <a16:creationId xmlns:a16="http://schemas.microsoft.com/office/drawing/2014/main" id="{2A449EAD-8BFA-458A-9CFC-9D6A23DE7A0C}"/>
                </a:ext>
              </a:extLst>
            </p:cNvPr>
            <p:cNvSpPr/>
            <p:nvPr/>
          </p:nvSpPr>
          <p:spPr>
            <a:xfrm>
              <a:off x="8667239" y="986003"/>
              <a:ext cx="2381529" cy="271793"/>
            </a:xfrm>
            <a:prstGeom prst="flowChartTermina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8AD9474-64E7-428C-BBA6-B242F1A0EAD4}"/>
                </a:ext>
              </a:extLst>
            </p:cNvPr>
            <p:cNvSpPr txBox="1"/>
            <p:nvPr/>
          </p:nvSpPr>
          <p:spPr>
            <a:xfrm>
              <a:off x="8775490" y="967245"/>
              <a:ext cx="216502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b="1" dirty="0">
                  <a:latin typeface="+mj-ea"/>
                  <a:ea typeface="+mj-ea"/>
                  <a:cs typeface="함초롬돋움" panose="020B0604000101010101" pitchFamily="50" charset="-127"/>
                </a:rPr>
                <a:t>시  작</a:t>
              </a:r>
            </a:p>
          </p:txBody>
        </p:sp>
        <p:sp>
          <p:nvSpPr>
            <p:cNvPr id="22" name="순서도: 수행의 시작/종료 21">
              <a:extLst>
                <a:ext uri="{FF2B5EF4-FFF2-40B4-BE49-F238E27FC236}">
                  <a16:creationId xmlns:a16="http://schemas.microsoft.com/office/drawing/2014/main" id="{AE3B1DC3-61BB-48F9-806B-1DF2F563302E}"/>
                </a:ext>
              </a:extLst>
            </p:cNvPr>
            <p:cNvSpPr/>
            <p:nvPr/>
          </p:nvSpPr>
          <p:spPr>
            <a:xfrm>
              <a:off x="8675239" y="5703881"/>
              <a:ext cx="2381529" cy="271793"/>
            </a:xfrm>
            <a:prstGeom prst="flowChartTermina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5913566-D139-4BD7-9650-9329B1A184AE}"/>
                </a:ext>
              </a:extLst>
            </p:cNvPr>
            <p:cNvSpPr txBox="1"/>
            <p:nvPr/>
          </p:nvSpPr>
          <p:spPr>
            <a:xfrm>
              <a:off x="8844551" y="5689145"/>
              <a:ext cx="216502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b="1" dirty="0">
                  <a:latin typeface="+mj-ea"/>
                  <a:ea typeface="+mj-ea"/>
                  <a:cs typeface="함초롬돋움" panose="020B0604000101010101" pitchFamily="50" charset="-127"/>
                </a:rPr>
                <a:t>종 료</a:t>
              </a:r>
            </a:p>
          </p:txBody>
        </p:sp>
        <p:sp>
          <p:nvSpPr>
            <p:cNvPr id="24" name="오른쪽 화살표 85">
              <a:extLst>
                <a:ext uri="{FF2B5EF4-FFF2-40B4-BE49-F238E27FC236}">
                  <a16:creationId xmlns:a16="http://schemas.microsoft.com/office/drawing/2014/main" id="{51045CD4-3C2A-4442-9485-2B33D13CCB53}"/>
                </a:ext>
              </a:extLst>
            </p:cNvPr>
            <p:cNvSpPr/>
            <p:nvPr/>
          </p:nvSpPr>
          <p:spPr>
            <a:xfrm rot="5400000">
              <a:off x="9836634" y="4541131"/>
              <a:ext cx="180861" cy="108251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5" name="오른쪽 화살표 86">
              <a:extLst>
                <a:ext uri="{FF2B5EF4-FFF2-40B4-BE49-F238E27FC236}">
                  <a16:creationId xmlns:a16="http://schemas.microsoft.com/office/drawing/2014/main" id="{24CB37F7-41DD-4C4F-B742-AACC5EF42719}"/>
                </a:ext>
              </a:extLst>
            </p:cNvPr>
            <p:cNvSpPr/>
            <p:nvPr/>
          </p:nvSpPr>
          <p:spPr>
            <a:xfrm rot="5400000">
              <a:off x="9779274" y="1282319"/>
              <a:ext cx="165351" cy="108251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2CBDD90-DFBF-4ED4-9884-23B614D7B29A}"/>
                </a:ext>
              </a:extLst>
            </p:cNvPr>
            <p:cNvSpPr/>
            <p:nvPr/>
          </p:nvSpPr>
          <p:spPr>
            <a:xfrm>
              <a:off x="8675239" y="4683704"/>
              <a:ext cx="2381529" cy="313718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7" name="오른쪽 화살표 85">
              <a:extLst>
                <a:ext uri="{FF2B5EF4-FFF2-40B4-BE49-F238E27FC236}">
                  <a16:creationId xmlns:a16="http://schemas.microsoft.com/office/drawing/2014/main" id="{9D11FC2D-C7F4-44E0-BD0F-423221C3DFE8}"/>
                </a:ext>
              </a:extLst>
            </p:cNvPr>
            <p:cNvSpPr/>
            <p:nvPr/>
          </p:nvSpPr>
          <p:spPr>
            <a:xfrm rot="5400000">
              <a:off x="9829698" y="5032310"/>
              <a:ext cx="180861" cy="108251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6E0A8A9-7134-48D4-BB2A-42EBD1BBD354}"/>
                </a:ext>
              </a:extLst>
            </p:cNvPr>
            <p:cNvSpPr txBox="1"/>
            <p:nvPr/>
          </p:nvSpPr>
          <p:spPr>
            <a:xfrm>
              <a:off x="8825482" y="4682874"/>
              <a:ext cx="216502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>
                  <a:latin typeface="+mj-ea"/>
                  <a:ea typeface="+mj-ea"/>
                  <a:cs typeface="함초롬돋움" panose="020B0604000101010101" pitchFamily="50" charset="-127"/>
                </a:rPr>
                <a:t>코사인 유사도 측정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0AF9B7B-549D-4B05-B731-D129853A8E7B}"/>
                </a:ext>
              </a:extLst>
            </p:cNvPr>
            <p:cNvSpPr/>
            <p:nvPr/>
          </p:nvSpPr>
          <p:spPr>
            <a:xfrm>
              <a:off x="8675239" y="5182959"/>
              <a:ext cx="2381529" cy="3137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2" name="오른쪽 화살표 85">
              <a:extLst>
                <a:ext uri="{FF2B5EF4-FFF2-40B4-BE49-F238E27FC236}">
                  <a16:creationId xmlns:a16="http://schemas.microsoft.com/office/drawing/2014/main" id="{CC855F66-00F5-4C57-AE6F-1C223CFBBDEB}"/>
                </a:ext>
              </a:extLst>
            </p:cNvPr>
            <p:cNvSpPr/>
            <p:nvPr/>
          </p:nvSpPr>
          <p:spPr>
            <a:xfrm rot="5400000">
              <a:off x="9829698" y="5531565"/>
              <a:ext cx="180861" cy="108251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37ED262-5F0F-4E8F-AA09-AE0B92142432}"/>
                </a:ext>
              </a:extLst>
            </p:cNvPr>
            <p:cNvSpPr txBox="1"/>
            <p:nvPr/>
          </p:nvSpPr>
          <p:spPr>
            <a:xfrm>
              <a:off x="8825482" y="5182129"/>
              <a:ext cx="216502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>
                  <a:latin typeface="+mj-ea"/>
                  <a:ea typeface="+mj-ea"/>
                  <a:cs typeface="함초롬돋움" panose="020B0604000101010101" pitchFamily="50" charset="-127"/>
                </a:rPr>
                <a:t>유사한 문서 출력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4F11241-4825-4B93-90E1-C367CB919429}"/>
                </a:ext>
              </a:extLst>
            </p:cNvPr>
            <p:cNvSpPr/>
            <p:nvPr/>
          </p:nvSpPr>
          <p:spPr>
            <a:xfrm>
              <a:off x="8667240" y="3192712"/>
              <a:ext cx="2381529" cy="31371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5" name="오른쪽 화살표 76">
              <a:extLst>
                <a:ext uri="{FF2B5EF4-FFF2-40B4-BE49-F238E27FC236}">
                  <a16:creationId xmlns:a16="http://schemas.microsoft.com/office/drawing/2014/main" id="{DD326871-C258-4156-96C0-A46BF7C9FEDA}"/>
                </a:ext>
              </a:extLst>
            </p:cNvPr>
            <p:cNvSpPr/>
            <p:nvPr/>
          </p:nvSpPr>
          <p:spPr>
            <a:xfrm rot="5400000">
              <a:off x="9829455" y="3549589"/>
              <a:ext cx="165351" cy="108251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6088873-729E-4EDE-BD65-33B7DD45C783}"/>
                </a:ext>
              </a:extLst>
            </p:cNvPr>
            <p:cNvSpPr txBox="1"/>
            <p:nvPr/>
          </p:nvSpPr>
          <p:spPr>
            <a:xfrm>
              <a:off x="8781441" y="3202469"/>
              <a:ext cx="216502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>
                  <a:latin typeface="+mj-ea"/>
                  <a:ea typeface="+mj-ea"/>
                  <a:cs typeface="함초롬돋움" panose="020B0604000101010101" pitchFamily="50" charset="-127"/>
                </a:rPr>
                <a:t>Neural network </a:t>
              </a:r>
              <a:r>
                <a:rPr lang="ko-KR" altLang="en-US" sz="1500" dirty="0">
                  <a:latin typeface="+mj-ea"/>
                  <a:ea typeface="+mj-ea"/>
                  <a:cs typeface="함초롬돋움" panose="020B0604000101010101" pitchFamily="50" charset="-127"/>
                </a:rPr>
                <a:t>학습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1DF99DFE-FC4F-4DC6-B66D-BFFA642BE6C2}"/>
                </a:ext>
              </a:extLst>
            </p:cNvPr>
            <p:cNvSpPr/>
            <p:nvPr/>
          </p:nvSpPr>
          <p:spPr>
            <a:xfrm>
              <a:off x="8682175" y="3691967"/>
              <a:ext cx="2381529" cy="3137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8" name="오른쪽 화살표 76">
              <a:extLst>
                <a:ext uri="{FF2B5EF4-FFF2-40B4-BE49-F238E27FC236}">
                  <a16:creationId xmlns:a16="http://schemas.microsoft.com/office/drawing/2014/main" id="{A5C40B2F-C8C6-4441-BC64-719AD1654A24}"/>
                </a:ext>
              </a:extLst>
            </p:cNvPr>
            <p:cNvSpPr/>
            <p:nvPr/>
          </p:nvSpPr>
          <p:spPr>
            <a:xfrm rot="5400000">
              <a:off x="9804163" y="4041727"/>
              <a:ext cx="230869" cy="12318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727D475-9B63-41C4-BCD3-73E25FF4FD20}"/>
                </a:ext>
              </a:extLst>
            </p:cNvPr>
            <p:cNvSpPr txBox="1"/>
            <p:nvPr/>
          </p:nvSpPr>
          <p:spPr>
            <a:xfrm>
              <a:off x="8796375" y="3701724"/>
              <a:ext cx="216502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>
                  <a:latin typeface="+mj-ea"/>
                  <a:ea typeface="+mj-ea"/>
                  <a:cs typeface="함초롬돋움" panose="020B0604000101010101" pitchFamily="50" charset="-127"/>
                </a:rPr>
                <a:t>Doc2vec </a:t>
              </a:r>
              <a:r>
                <a:rPr lang="ko-KR" altLang="en-US" sz="1500" dirty="0">
                  <a:latin typeface="+mj-ea"/>
                  <a:ea typeface="+mj-ea"/>
                  <a:cs typeface="함초롬돋움" panose="020B0604000101010101" pitchFamily="50" charset="-127"/>
                </a:rPr>
                <a:t>모델 형성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6AEE9FF-4675-46FD-BCDA-698E0817CFF3}"/>
                </a:ext>
              </a:extLst>
            </p:cNvPr>
            <p:cNvSpPr txBox="1"/>
            <p:nvPr/>
          </p:nvSpPr>
          <p:spPr>
            <a:xfrm>
              <a:off x="7766024" y="2386062"/>
              <a:ext cx="2378056" cy="3298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b="1" dirty="0">
                  <a:solidFill>
                    <a:srgbClr val="FF0000"/>
                  </a:solidFill>
                  <a:ea typeface="함초롬돋움" panose="020B0604000101010101" pitchFamily="50" charset="-127"/>
                  <a:cs typeface="함초롬돋움" panose="020B0604000101010101" pitchFamily="50" charset="-127"/>
                </a:rPr>
                <a:t>Doc2vec </a:t>
              </a:r>
              <a:r>
                <a:rPr lang="ko-KR" altLang="en-US" sz="1500" b="1" dirty="0">
                  <a:solidFill>
                    <a:srgbClr val="FF0000"/>
                  </a:solidFill>
                  <a:ea typeface="함초롬돋움" panose="020B0604000101010101" pitchFamily="50" charset="-127"/>
                  <a:cs typeface="함초롬돋움" panose="020B0604000101010101" pitchFamily="50" charset="-127"/>
                </a:rPr>
                <a:t>클래스 </a:t>
              </a:r>
              <a:r>
                <a:rPr lang="en-US" altLang="ko-KR" sz="1500" b="1" dirty="0">
                  <a:solidFill>
                    <a:srgbClr val="FF0000"/>
                  </a:solidFill>
                  <a:ea typeface="함초롬돋움" panose="020B0604000101010101" pitchFamily="50" charset="-127"/>
                  <a:cs typeface="함초롬돋움" panose="020B0604000101010101" pitchFamily="50" charset="-127"/>
                </a:rPr>
                <a:t>training</a:t>
              </a:r>
              <a:endParaRPr lang="ko-KR" altLang="en-US" sz="1500" b="1" dirty="0">
                <a:solidFill>
                  <a:srgbClr val="FF0000"/>
                </a:solidFill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C830867-31AF-4BD5-9E24-A0C6040C1825}"/>
                </a:ext>
              </a:extLst>
            </p:cNvPr>
            <p:cNvSpPr/>
            <p:nvPr/>
          </p:nvSpPr>
          <p:spPr>
            <a:xfrm>
              <a:off x="8208856" y="2395207"/>
              <a:ext cx="3313232" cy="1708985"/>
            </a:xfrm>
            <a:prstGeom prst="rect">
              <a:avLst/>
            </a:prstGeom>
            <a:noFill/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6ED121A0-5101-444B-BFC0-E5A033D2D1C6}"/>
              </a:ext>
            </a:extLst>
          </p:cNvPr>
          <p:cNvGrpSpPr/>
          <p:nvPr/>
        </p:nvGrpSpPr>
        <p:grpSpPr>
          <a:xfrm>
            <a:off x="350149" y="4556004"/>
            <a:ext cx="2996184" cy="623970"/>
            <a:chOff x="2067968" y="23378051"/>
            <a:chExt cx="7605655" cy="1352550"/>
          </a:xfrm>
        </p:grpSpPr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478B3987-0871-4A32-A4C9-91BC5F42B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067968" y="23378051"/>
              <a:ext cx="5534025" cy="1352550"/>
            </a:xfrm>
            <a:prstGeom prst="rect">
              <a:avLst/>
            </a:prstGeom>
          </p:spPr>
        </p:pic>
        <p:pic>
          <p:nvPicPr>
            <p:cNvPr id="63" name="Picture 10" descr="cosine similarity에 대한 이미지 검색결과">
              <a:extLst>
                <a:ext uri="{FF2B5EF4-FFF2-40B4-BE49-F238E27FC236}">
                  <a16:creationId xmlns:a16="http://schemas.microsoft.com/office/drawing/2014/main" id="{6F060A9A-D782-4D9F-91BB-B237DABD06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89914" y="23378051"/>
              <a:ext cx="1583709" cy="12669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98F344E5-BEF1-4928-AFD3-E539202A90B0}"/>
              </a:ext>
            </a:extLst>
          </p:cNvPr>
          <p:cNvGrpSpPr/>
          <p:nvPr/>
        </p:nvGrpSpPr>
        <p:grpSpPr>
          <a:xfrm>
            <a:off x="254209" y="4019113"/>
            <a:ext cx="4304316" cy="1236348"/>
            <a:chOff x="784373" y="3843805"/>
            <a:chExt cx="7974329" cy="1752542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CD5FC05-A2B8-48A3-B5B0-7D16835B9DD9}"/>
                </a:ext>
              </a:extLst>
            </p:cNvPr>
            <p:cNvSpPr txBox="1"/>
            <p:nvPr/>
          </p:nvSpPr>
          <p:spPr>
            <a:xfrm>
              <a:off x="784373" y="3843805"/>
              <a:ext cx="5951707" cy="1724751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dirty="0">
                  <a:latin typeface="+mn-ea"/>
                  <a:cs typeface="함초롬돋움" panose="020B0604000101010101" pitchFamily="50" charset="-127"/>
                </a:rPr>
                <a:t>코사인 유사도</a:t>
              </a:r>
              <a:r>
                <a:rPr lang="en-US" altLang="ko-KR" sz="1000" dirty="0">
                  <a:latin typeface="+mn-ea"/>
                  <a:cs typeface="함초롬돋움" panose="020B0604000101010101" pitchFamily="50" charset="-127"/>
                </a:rPr>
                <a:t>: </a:t>
              </a:r>
              <a:r>
                <a:rPr lang="ko-KR" altLang="en-US" sz="1000" dirty="0">
                  <a:latin typeface="+mn-ea"/>
                  <a:cs typeface="함초롬돋움" panose="020B0604000101010101" pitchFamily="50" charset="-127"/>
                </a:rPr>
                <a:t>내적 공간의 두 벡터간 각도의 코사인 값을 이용하여 측정된 벡터 간의 유사한 정도</a:t>
              </a:r>
              <a:r>
                <a:rPr lang="en-US" altLang="ko-KR" sz="1000" dirty="0">
                  <a:latin typeface="+mn-ea"/>
                  <a:cs typeface="함초롬돋움" panose="020B0604000101010101" pitchFamily="50" charset="-127"/>
                </a:rPr>
                <a:t>. </a:t>
              </a:r>
            </a:p>
            <a:p>
              <a:pPr>
                <a:lnSpc>
                  <a:spcPct val="150000"/>
                </a:lnSpc>
              </a:pPr>
              <a:endParaRPr lang="en-US" altLang="ko-KR" sz="1000" dirty="0">
                <a:latin typeface="+mn-ea"/>
                <a:cs typeface="함초롬돋움" panose="020B0604000101010101" pitchFamily="50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sz="1000" dirty="0">
                <a:latin typeface="+mn-ea"/>
                <a:cs typeface="함초롬돋움" panose="020B0604000101010101" pitchFamily="50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sz="1000" dirty="0">
                <a:latin typeface="+mn-ea"/>
                <a:cs typeface="함초롬돋움" panose="020B0604000101010101" pitchFamily="50" charset="-127"/>
              </a:endParaRPr>
            </a:p>
          </p:txBody>
        </p:sp>
        <p:cxnSp>
          <p:nvCxnSpPr>
            <p:cNvPr id="59" name="연결선: 꺾임 58">
              <a:extLst>
                <a:ext uri="{FF2B5EF4-FFF2-40B4-BE49-F238E27FC236}">
                  <a16:creationId xmlns:a16="http://schemas.microsoft.com/office/drawing/2014/main" id="{331C742B-F5A6-44C9-96F5-9535C5082C00}"/>
                </a:ext>
              </a:extLst>
            </p:cNvPr>
            <p:cNvCxnSpPr>
              <a:cxnSpLocks/>
              <a:stCxn id="26" idx="1"/>
              <a:endCxn id="60" idx="3"/>
            </p:cNvCxnSpPr>
            <p:nvPr/>
          </p:nvCxnSpPr>
          <p:spPr>
            <a:xfrm rot="10800000">
              <a:off x="6736080" y="4706183"/>
              <a:ext cx="2022622" cy="890164"/>
            </a:xfrm>
            <a:prstGeom prst="bentConnector3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844C3231-C634-4A32-BBCD-F993A56CC99D}"/>
              </a:ext>
            </a:extLst>
          </p:cNvPr>
          <p:cNvGrpSpPr/>
          <p:nvPr/>
        </p:nvGrpSpPr>
        <p:grpSpPr>
          <a:xfrm>
            <a:off x="252519" y="1960023"/>
            <a:ext cx="4298008" cy="1678408"/>
            <a:chOff x="784373" y="1431227"/>
            <a:chExt cx="8184905" cy="1833926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EDBB050-B0A2-4594-9530-4957DC5AE593}"/>
                </a:ext>
              </a:extLst>
            </p:cNvPr>
            <p:cNvSpPr txBox="1"/>
            <p:nvPr/>
          </p:nvSpPr>
          <p:spPr>
            <a:xfrm>
              <a:off x="784373" y="1431227"/>
              <a:ext cx="5951706" cy="1833926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dirty="0">
                  <a:latin typeface="+mn-ea"/>
                  <a:cs typeface="함초롬돋움" panose="020B0604000101010101" pitchFamily="50" charset="-127"/>
                </a:rPr>
                <a:t>TF-IDF : </a:t>
              </a:r>
              <a:r>
                <a:rPr lang="ko-KR" altLang="en-US" sz="1000" dirty="0">
                  <a:latin typeface="+mn-ea"/>
                  <a:cs typeface="함초롬돋움" panose="020B0604000101010101" pitchFamily="50" charset="-127"/>
                </a:rPr>
                <a:t>여러 문서로 이루어진 문서군이 있을 때 어떤 단어가 특정 문서 내에서 얼마나 중요한 것인지를 나타내는 통계적 수치</a:t>
              </a:r>
              <a:r>
                <a:rPr lang="en-US" altLang="ko-KR" sz="1000" dirty="0">
                  <a:latin typeface="+mn-ea"/>
                  <a:cs typeface="함초롬돋움" panose="020B0604000101010101" pitchFamily="50" charset="-127"/>
                </a:rPr>
                <a:t>.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000" dirty="0">
                  <a:latin typeface="+mn-ea"/>
                  <a:cs typeface="함초롬돋움" panose="020B0604000101010101" pitchFamily="50" charset="-127"/>
                </a:rPr>
                <a:t>TF :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000" dirty="0">
                  <a:latin typeface="+mn-ea"/>
                  <a:cs typeface="함초롬돋움" panose="020B0604000101010101" pitchFamily="50" charset="-127"/>
                </a:rPr>
                <a:t>IDF :  </a:t>
              </a:r>
            </a:p>
            <a:p>
              <a:pPr>
                <a:lnSpc>
                  <a:spcPct val="150000"/>
                </a:lnSpc>
              </a:pPr>
              <a:endParaRPr lang="en-US" altLang="ko-KR" sz="1000" dirty="0">
                <a:latin typeface="+mn-ea"/>
                <a:cs typeface="함초롬돋움" panose="020B0604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000" dirty="0">
                  <a:latin typeface="+mn-ea"/>
                  <a:cs typeface="함초롬돋움" panose="020B0604000101010101" pitchFamily="50" charset="-127"/>
                </a:rPr>
                <a:t>TF-IDF:</a:t>
              </a:r>
            </a:p>
          </p:txBody>
        </p:sp>
        <p:cxnSp>
          <p:nvCxnSpPr>
            <p:cNvPr id="66" name="연결선: 꺾임 65">
              <a:extLst>
                <a:ext uri="{FF2B5EF4-FFF2-40B4-BE49-F238E27FC236}">
                  <a16:creationId xmlns:a16="http://schemas.microsoft.com/office/drawing/2014/main" id="{2472B4D8-EBFC-4087-A7C7-15F128D2D765}"/>
                </a:ext>
              </a:extLst>
            </p:cNvPr>
            <p:cNvCxnSpPr>
              <a:cxnSpLocks/>
              <a:stCxn id="12" idx="1"/>
              <a:endCxn id="69" idx="3"/>
            </p:cNvCxnSpPr>
            <p:nvPr/>
          </p:nvCxnSpPr>
          <p:spPr>
            <a:xfrm rot="10800000">
              <a:off x="6736081" y="2348191"/>
              <a:ext cx="2233197" cy="516682"/>
            </a:xfrm>
            <a:prstGeom prst="bentConnector3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DFA70DC4-E09A-44D5-BE28-5A2CF984072B}"/>
              </a:ext>
            </a:extLst>
          </p:cNvPr>
          <p:cNvSpPr txBox="1"/>
          <p:nvPr/>
        </p:nvSpPr>
        <p:spPr>
          <a:xfrm>
            <a:off x="7979736" y="4485670"/>
            <a:ext cx="3522910" cy="101566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Stochastic gradient descent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r>
              <a:rPr lang="ko-KR" altLang="en-US" sz="1000" dirty="0"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무작위로 </a:t>
            </a:r>
            <a:r>
              <a:rPr lang="en-US" altLang="ko-KR" sz="1000" dirty="0"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data</a:t>
            </a:r>
            <a:r>
              <a:rPr lang="ko-KR" altLang="en-US" sz="1000" dirty="0"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를 선택해서 그 </a:t>
            </a:r>
            <a:r>
              <a:rPr lang="en-US" altLang="ko-KR" sz="1000" dirty="0"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data</a:t>
            </a:r>
            <a:r>
              <a:rPr lang="ko-KR" altLang="en-US" sz="1000" dirty="0"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를 통해 전체 기울기를 추정하여 일반 </a:t>
            </a:r>
            <a:r>
              <a:rPr lang="en-US" altLang="ko-KR" sz="1000" dirty="0"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gradient descent</a:t>
            </a:r>
            <a:r>
              <a:rPr lang="ko-KR" altLang="en-US" sz="1000" dirty="0"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보다 더 빠르게 최소 기울기를 추산해낸다</a:t>
            </a:r>
            <a:r>
              <a:rPr lang="en-US" altLang="ko-KR" sz="1000" dirty="0"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5A0AE3D-79FC-4358-82A0-44F80296426B}"/>
              </a:ext>
            </a:extLst>
          </p:cNvPr>
          <p:cNvSpPr txBox="1"/>
          <p:nvPr/>
        </p:nvSpPr>
        <p:spPr>
          <a:xfrm>
            <a:off x="7977959" y="1317146"/>
            <a:ext cx="3524687" cy="2400657"/>
          </a:xfrm>
          <a:prstGeom prst="rect">
            <a:avLst/>
          </a:prstGeom>
          <a:noFill/>
          <a:ln w="28575"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Backpropagation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Multi-layer neural network</a:t>
            </a:r>
            <a:r>
              <a:rPr lang="ko-KR" altLang="en-US" sz="1000" dirty="0"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에서 가장 적절한 </a:t>
            </a:r>
            <a:r>
              <a:rPr lang="en-US" altLang="ko-KR" sz="1000" dirty="0"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weight</a:t>
            </a:r>
            <a:r>
              <a:rPr lang="ko-KR" altLang="en-US" sz="1000" dirty="0"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를 찾아내기 위해 실제 결과값과 추출된 </a:t>
            </a:r>
            <a:r>
              <a:rPr lang="en-US" altLang="ko-KR" sz="1000" dirty="0"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output </a:t>
            </a:r>
            <a:r>
              <a:rPr lang="ko-KR" altLang="en-US" sz="1000" dirty="0"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사이의 차이에 대해 각 레이어의 </a:t>
            </a:r>
            <a:r>
              <a:rPr lang="en-US" altLang="ko-KR" sz="1000" dirty="0"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output</a:t>
            </a:r>
            <a:r>
              <a:rPr lang="ko-KR" altLang="en-US" sz="1000" dirty="0"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을 다시 이전 레이어로 보내 제대로 된 </a:t>
            </a:r>
            <a:r>
              <a:rPr lang="en-US" altLang="ko-KR" sz="1000" dirty="0"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output</a:t>
            </a:r>
            <a:r>
              <a:rPr lang="ko-KR" altLang="en-US" sz="1000" dirty="0"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이 나오도록 </a:t>
            </a:r>
            <a:r>
              <a:rPr lang="en-US" altLang="ko-KR" sz="1000" dirty="0"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weight</a:t>
            </a:r>
            <a:r>
              <a:rPr lang="ko-KR" altLang="en-US" sz="1000" dirty="0"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를 수정해 나가는 기법</a:t>
            </a:r>
            <a:r>
              <a:rPr lang="en-US" altLang="ko-KR" sz="1000" dirty="0"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8C617C0C-1F3D-4714-8A19-3ABC0DC16018}"/>
              </a:ext>
            </a:extLst>
          </p:cNvPr>
          <p:cNvCxnSpPr>
            <a:cxnSpLocks/>
            <a:stCxn id="34" idx="3"/>
            <a:endCxn id="76" idx="1"/>
          </p:cNvCxnSpPr>
          <p:nvPr/>
        </p:nvCxnSpPr>
        <p:spPr>
          <a:xfrm>
            <a:off x="6932055" y="3764469"/>
            <a:ext cx="1047681" cy="1229033"/>
          </a:xfrm>
          <a:prstGeom prst="bentConnector3">
            <a:avLst>
              <a:gd name="adj1" fmla="val 62862"/>
            </a:avLst>
          </a:prstGeom>
          <a:ln w="28575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4924777F-BF4D-4764-B9AF-FC83206BC5AC}"/>
              </a:ext>
            </a:extLst>
          </p:cNvPr>
          <p:cNvCxnSpPr>
            <a:cxnSpLocks/>
            <a:stCxn id="34" idx="3"/>
            <a:endCxn id="77" idx="1"/>
          </p:cNvCxnSpPr>
          <p:nvPr/>
        </p:nvCxnSpPr>
        <p:spPr>
          <a:xfrm flipV="1">
            <a:off x="6932055" y="2517475"/>
            <a:ext cx="1045904" cy="1246994"/>
          </a:xfrm>
          <a:prstGeom prst="bentConnector3">
            <a:avLst>
              <a:gd name="adj1" fmla="val 62884"/>
            </a:avLst>
          </a:prstGeom>
          <a:ln w="28575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6" name="그림 85">
            <a:extLst>
              <a:ext uri="{FF2B5EF4-FFF2-40B4-BE49-F238E27FC236}">
                <a16:creationId xmlns:a16="http://schemas.microsoft.com/office/drawing/2014/main" id="{839FE405-E934-41B2-A22C-BBDF6CC5C0D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6001" y="2720480"/>
            <a:ext cx="663158" cy="191967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10A38D77-F253-4101-9C65-560897DAD8F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2380" y="2938276"/>
            <a:ext cx="1385827" cy="264973"/>
          </a:xfrm>
          <a:prstGeom prst="rect">
            <a:avLst/>
          </a:prstGeom>
          <a:ln>
            <a:noFill/>
          </a:ln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97D31D8B-DDA3-4FCA-BC0B-862BE2F61937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2717" y="3396442"/>
            <a:ext cx="1457166" cy="204563"/>
          </a:xfrm>
          <a:prstGeom prst="rect">
            <a:avLst/>
          </a:prstGeom>
          <a:ln>
            <a:noFill/>
          </a:ln>
        </p:spPr>
      </p:pic>
      <p:pic>
        <p:nvPicPr>
          <p:cNvPr id="89" name="Picture 8" descr="backpropagation에 대한 이미지 검색결과">
            <a:extLst>
              <a:ext uri="{FF2B5EF4-FFF2-40B4-BE49-F238E27FC236}">
                <a16:creationId xmlns:a16="http://schemas.microsoft.com/office/drawing/2014/main" id="{BB0381AE-CDFA-4D76-A63B-A481131B46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454"/>
          <a:stretch/>
        </p:blipFill>
        <p:spPr bwMode="auto">
          <a:xfrm>
            <a:off x="8170172" y="2618230"/>
            <a:ext cx="3155982" cy="912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제목 29">
            <a:extLst>
              <a:ext uri="{FF2B5EF4-FFF2-40B4-BE49-F238E27FC236}">
                <a16:creationId xmlns:a16="http://schemas.microsoft.com/office/drawing/2014/main" id="{7593DCCD-2C18-45F2-955A-73CE2120D008}"/>
              </a:ext>
            </a:extLst>
          </p:cNvPr>
          <p:cNvSpPr txBox="1">
            <a:spLocks/>
          </p:cNvSpPr>
          <p:nvPr/>
        </p:nvSpPr>
        <p:spPr>
          <a:xfrm>
            <a:off x="1422400" y="325834"/>
            <a:ext cx="3830893" cy="808832"/>
          </a:xfrm>
          <a:prstGeom prst="rect">
            <a:avLst/>
          </a:prstGeom>
          <a:ln w="25400" cmpd="sng">
            <a:solidFill>
              <a:schemeClr val="tx1"/>
            </a:solidFill>
            <a:prstDash val="sysDot"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>
                <a:latin typeface="+mj-ea"/>
              </a:rPr>
              <a:t> </a:t>
            </a:r>
            <a:r>
              <a:rPr lang="ko-KR" altLang="en-US" sz="3200" b="1" dirty="0">
                <a:latin typeface="+mj-ea"/>
              </a:rPr>
              <a:t>시스템 진행 과정</a:t>
            </a:r>
          </a:p>
        </p:txBody>
      </p:sp>
      <p:sp>
        <p:nvSpPr>
          <p:cNvPr id="29" name="타원 28"/>
          <p:cNvSpPr/>
          <p:nvPr/>
        </p:nvSpPr>
        <p:spPr>
          <a:xfrm>
            <a:off x="223736" y="88901"/>
            <a:ext cx="1287564" cy="1282699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b="1" dirty="0"/>
              <a:t>전체</a:t>
            </a:r>
            <a:endParaRPr lang="en-US" altLang="ko-KR" sz="1900" b="1" dirty="0"/>
          </a:p>
          <a:p>
            <a:pPr algn="ctr"/>
            <a:r>
              <a:rPr lang="ko-KR" altLang="en-US" sz="1900" b="1" dirty="0"/>
              <a:t>시스템</a:t>
            </a:r>
          </a:p>
        </p:txBody>
      </p:sp>
    </p:spTree>
    <p:extLst>
      <p:ext uri="{BB962C8B-B14F-4D97-AF65-F5344CB8AC3E}">
        <p14:creationId xmlns:p14="http://schemas.microsoft.com/office/powerpoint/2010/main" val="1208843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B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FA76FB4-2042-4F51-8B3A-673278EBC383}"/>
              </a:ext>
            </a:extLst>
          </p:cNvPr>
          <p:cNvGrpSpPr/>
          <p:nvPr/>
        </p:nvGrpSpPr>
        <p:grpSpPr>
          <a:xfrm>
            <a:off x="11721729" y="0"/>
            <a:ext cx="301254" cy="6858000"/>
            <a:chOff x="11521704" y="0"/>
            <a:chExt cx="301254" cy="685800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EF9B0463-CEB2-446B-BA0F-3006CE5D6117}"/>
                </a:ext>
              </a:extLst>
            </p:cNvPr>
            <p:cNvSpPr/>
            <p:nvPr/>
          </p:nvSpPr>
          <p:spPr>
            <a:xfrm>
              <a:off x="11521704" y="0"/>
              <a:ext cx="88900" cy="68580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CBE6675-8467-4447-9658-78CFCC5AC43D}"/>
                </a:ext>
              </a:extLst>
            </p:cNvPr>
            <p:cNvSpPr/>
            <p:nvPr/>
          </p:nvSpPr>
          <p:spPr>
            <a:xfrm>
              <a:off x="11734058" y="0"/>
              <a:ext cx="88900" cy="68580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2" name="제목 29">
            <a:extLst>
              <a:ext uri="{FF2B5EF4-FFF2-40B4-BE49-F238E27FC236}">
                <a16:creationId xmlns:a16="http://schemas.microsoft.com/office/drawing/2014/main" id="{7593DCCD-2C18-45F2-955A-73CE2120D008}"/>
              </a:ext>
            </a:extLst>
          </p:cNvPr>
          <p:cNvSpPr txBox="1">
            <a:spLocks/>
          </p:cNvSpPr>
          <p:nvPr/>
        </p:nvSpPr>
        <p:spPr>
          <a:xfrm>
            <a:off x="1422400" y="325834"/>
            <a:ext cx="3830893" cy="808832"/>
          </a:xfrm>
          <a:prstGeom prst="rect">
            <a:avLst/>
          </a:prstGeom>
          <a:ln w="25400" cmpd="sng">
            <a:solidFill>
              <a:schemeClr val="tx1"/>
            </a:solidFill>
            <a:prstDash val="sysDot"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>
                <a:latin typeface="+mj-ea"/>
              </a:rPr>
              <a:t> doc2vec </a:t>
            </a:r>
            <a:r>
              <a:rPr lang="ko-KR" altLang="en-US" sz="3200" b="1" dirty="0">
                <a:latin typeface="+mj-ea"/>
              </a:rPr>
              <a:t>클래스</a:t>
            </a:r>
          </a:p>
        </p:txBody>
      </p:sp>
      <p:sp>
        <p:nvSpPr>
          <p:cNvPr id="29" name="타원 28"/>
          <p:cNvSpPr/>
          <p:nvPr/>
        </p:nvSpPr>
        <p:spPr>
          <a:xfrm>
            <a:off x="223736" y="88901"/>
            <a:ext cx="1287564" cy="1282699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b="1" dirty="0"/>
              <a:t>전체</a:t>
            </a:r>
            <a:endParaRPr lang="en-US" altLang="ko-KR" sz="1900" b="1" dirty="0"/>
          </a:p>
          <a:p>
            <a:pPr algn="ctr"/>
            <a:r>
              <a:rPr lang="ko-KR" altLang="en-US" sz="1900" b="1" dirty="0"/>
              <a:t>시스템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667A7B-405D-4D0D-881B-C0401B5ED531}"/>
              </a:ext>
            </a:extLst>
          </p:cNvPr>
          <p:cNvSpPr txBox="1"/>
          <p:nvPr/>
        </p:nvSpPr>
        <p:spPr>
          <a:xfrm>
            <a:off x="506027" y="1482571"/>
            <a:ext cx="10955045" cy="487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300" dirty="0"/>
              <a:t>Doc2vec </a:t>
            </a:r>
            <a:r>
              <a:rPr lang="ko-KR" altLang="en-US" sz="2300" dirty="0"/>
              <a:t>클래스는 </a:t>
            </a:r>
            <a:r>
              <a:rPr lang="ko-KR" altLang="en-US" sz="2300" dirty="0" err="1"/>
              <a:t>딥러닝</a:t>
            </a:r>
            <a:r>
              <a:rPr lang="ko-KR" altLang="en-US" sz="2300" dirty="0"/>
              <a:t> 기반 클래스이기 때문에 대량의 </a:t>
            </a:r>
            <a:r>
              <a:rPr lang="en-US" altLang="ko-KR" sz="2300" dirty="0"/>
              <a:t>input</a:t>
            </a:r>
            <a:r>
              <a:rPr lang="ko-KR" altLang="en-US" sz="2300" dirty="0"/>
              <a:t>으로부터 정확한 </a:t>
            </a:r>
            <a:r>
              <a:rPr lang="en-US" altLang="ko-KR" sz="2300" dirty="0"/>
              <a:t>output</a:t>
            </a:r>
            <a:r>
              <a:rPr lang="ko-KR" altLang="en-US" sz="2300" dirty="0"/>
              <a:t>을 얻어냄</a:t>
            </a:r>
            <a:r>
              <a:rPr lang="en-US" altLang="ko-KR" sz="23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300" dirty="0"/>
              <a:t>Doc2vec</a:t>
            </a:r>
            <a:r>
              <a:rPr lang="ko-KR" altLang="en-US" sz="2300" dirty="0"/>
              <a:t>이 </a:t>
            </a:r>
            <a:r>
              <a:rPr lang="en-US" altLang="ko-KR" sz="2300" dirty="0"/>
              <a:t>model</a:t>
            </a:r>
            <a:r>
              <a:rPr lang="ko-KR" altLang="en-US" sz="2300" dirty="0"/>
              <a:t>을 </a:t>
            </a:r>
            <a:r>
              <a:rPr lang="en-US" altLang="ko-KR" sz="2300" dirty="0"/>
              <a:t>training </a:t>
            </a:r>
            <a:r>
              <a:rPr lang="ko-KR" altLang="en-US" sz="2300" dirty="0"/>
              <a:t>시키는 원리는 </a:t>
            </a:r>
            <a:r>
              <a:rPr lang="en-US" altLang="ko-KR" sz="2300" dirty="0"/>
              <a:t>word2vec</a:t>
            </a:r>
            <a:r>
              <a:rPr lang="ko-KR" altLang="en-US" sz="2300" dirty="0"/>
              <a:t>에 기반함</a:t>
            </a:r>
            <a:r>
              <a:rPr lang="en-US" altLang="ko-KR" sz="23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300" dirty="0"/>
              <a:t>모든 문서들의 </a:t>
            </a:r>
            <a:r>
              <a:rPr lang="en-US" altLang="ko-KR" sz="2300" dirty="0"/>
              <a:t>word vector</a:t>
            </a:r>
            <a:r>
              <a:rPr lang="ko-KR" altLang="en-US" sz="2300" dirty="0"/>
              <a:t>는 공유되며 </a:t>
            </a:r>
            <a:r>
              <a:rPr lang="en-US" altLang="ko-KR" sz="2300" dirty="0"/>
              <a:t>doc2vec</a:t>
            </a:r>
            <a:r>
              <a:rPr lang="ko-KR" altLang="en-US" sz="2300" dirty="0"/>
              <a:t>은 이 얻어낸 </a:t>
            </a:r>
            <a:r>
              <a:rPr lang="en-US" altLang="ko-KR" sz="2300" dirty="0"/>
              <a:t>word vector</a:t>
            </a:r>
            <a:r>
              <a:rPr lang="ko-KR" altLang="en-US" sz="2300" dirty="0"/>
              <a:t>들을 </a:t>
            </a:r>
            <a:r>
              <a:rPr lang="en-US" altLang="ko-KR" sz="2300" dirty="0"/>
              <a:t>down sampling</a:t>
            </a:r>
            <a:r>
              <a:rPr lang="ko-KR" altLang="en-US" sz="2300" dirty="0"/>
              <a:t>하고 이 안에서 </a:t>
            </a:r>
            <a:r>
              <a:rPr lang="en-US" altLang="ko-KR" sz="2300" dirty="0"/>
              <a:t>topic vector</a:t>
            </a:r>
            <a:r>
              <a:rPr lang="ko-KR" altLang="en-US" sz="2300" dirty="0"/>
              <a:t>를 추출해내어 문서의 대표 벡터를 추출해 내는 것</a:t>
            </a:r>
            <a:r>
              <a:rPr lang="en-US" altLang="ko-KR" sz="23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300" dirty="0"/>
              <a:t>여러 개의 </a:t>
            </a:r>
            <a:r>
              <a:rPr lang="ko-KR" altLang="en-US" sz="2300" dirty="0" err="1"/>
              <a:t>문서들로부터</a:t>
            </a:r>
            <a:r>
              <a:rPr lang="ko-KR" altLang="en-US" sz="2300" dirty="0"/>
              <a:t> 많은 </a:t>
            </a:r>
            <a:r>
              <a:rPr lang="en-US" altLang="ko-KR" sz="2300" dirty="0"/>
              <a:t>word</a:t>
            </a:r>
            <a:r>
              <a:rPr lang="ko-KR" altLang="en-US" sz="2300" dirty="0"/>
              <a:t> </a:t>
            </a:r>
            <a:r>
              <a:rPr lang="en-US" altLang="ko-KR" sz="2300" dirty="0"/>
              <a:t>data</a:t>
            </a:r>
            <a:r>
              <a:rPr lang="ko-KR" altLang="en-US" sz="2300" dirty="0"/>
              <a:t>를 얻고 이 </a:t>
            </a:r>
            <a:r>
              <a:rPr lang="en-US" altLang="ko-KR" sz="2300" dirty="0"/>
              <a:t>data</a:t>
            </a:r>
            <a:r>
              <a:rPr lang="ko-KR" altLang="en-US" sz="2300" dirty="0"/>
              <a:t>에 대해 </a:t>
            </a:r>
            <a:r>
              <a:rPr lang="en-US" altLang="ko-KR" sz="2300" dirty="0"/>
              <a:t>back propagation</a:t>
            </a:r>
            <a:r>
              <a:rPr lang="ko-KR" altLang="en-US" sz="2300" dirty="0"/>
              <a:t>과 </a:t>
            </a:r>
            <a:r>
              <a:rPr lang="en-US" altLang="ko-KR" sz="2300" dirty="0"/>
              <a:t>stochastic gradient descent</a:t>
            </a:r>
            <a:r>
              <a:rPr lang="ko-KR" altLang="en-US" sz="2300" dirty="0"/>
              <a:t>를 이용해 얻어진 </a:t>
            </a:r>
            <a:r>
              <a:rPr lang="en-US" altLang="ko-KR" sz="2300" dirty="0"/>
              <a:t>gradient</a:t>
            </a:r>
            <a:r>
              <a:rPr lang="ko-KR" altLang="en-US" sz="2300" dirty="0"/>
              <a:t>를 통해 </a:t>
            </a:r>
            <a:r>
              <a:rPr lang="en-US" altLang="ko-KR" sz="2300" dirty="0"/>
              <a:t>model</a:t>
            </a:r>
            <a:r>
              <a:rPr lang="ko-KR" altLang="en-US" sz="2300" dirty="0"/>
              <a:t>을 학습시키는 것이 </a:t>
            </a:r>
            <a:r>
              <a:rPr lang="en-US" altLang="ko-KR" sz="2300" dirty="0"/>
              <a:t>doc2vec</a:t>
            </a:r>
            <a:r>
              <a:rPr lang="ko-KR" altLang="en-US" sz="2300" dirty="0"/>
              <a:t>클래스가 하는 일</a:t>
            </a:r>
            <a:r>
              <a:rPr lang="en-US" altLang="ko-KR" sz="2300" dirty="0"/>
              <a:t>.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1316534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B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FA76FB4-2042-4F51-8B3A-673278EBC383}"/>
              </a:ext>
            </a:extLst>
          </p:cNvPr>
          <p:cNvGrpSpPr/>
          <p:nvPr/>
        </p:nvGrpSpPr>
        <p:grpSpPr>
          <a:xfrm>
            <a:off x="11721729" y="0"/>
            <a:ext cx="301254" cy="6858000"/>
            <a:chOff x="11521704" y="0"/>
            <a:chExt cx="301254" cy="685800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EF9B0463-CEB2-446B-BA0F-3006CE5D6117}"/>
                </a:ext>
              </a:extLst>
            </p:cNvPr>
            <p:cNvSpPr/>
            <p:nvPr/>
          </p:nvSpPr>
          <p:spPr>
            <a:xfrm>
              <a:off x="11521704" y="0"/>
              <a:ext cx="88900" cy="68580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CBE6675-8467-4447-9658-78CFCC5AC43D}"/>
                </a:ext>
              </a:extLst>
            </p:cNvPr>
            <p:cNvSpPr/>
            <p:nvPr/>
          </p:nvSpPr>
          <p:spPr>
            <a:xfrm>
              <a:off x="11734058" y="0"/>
              <a:ext cx="88900" cy="68580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8" name="제목 29">
            <a:extLst>
              <a:ext uri="{FF2B5EF4-FFF2-40B4-BE49-F238E27FC236}">
                <a16:creationId xmlns:a16="http://schemas.microsoft.com/office/drawing/2014/main" id="{0790872C-98DB-4399-98B2-20A61606A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401" y="325834"/>
            <a:ext cx="3381094" cy="808832"/>
          </a:xfrm>
          <a:ln w="25400" cmpd="sng">
            <a:solidFill>
              <a:schemeClr val="tx1"/>
            </a:solidFill>
            <a:prstDash val="sysDot"/>
          </a:ln>
        </p:spPr>
        <p:txBody>
          <a:bodyPr>
            <a:normAutofit/>
          </a:bodyPr>
          <a:lstStyle/>
          <a:p>
            <a:r>
              <a:rPr lang="en-US" altLang="ko-KR" sz="3200" b="1" dirty="0">
                <a:latin typeface="+mj-ea"/>
              </a:rPr>
              <a:t> </a:t>
            </a:r>
            <a:r>
              <a:rPr lang="ko-KR" altLang="en-US" sz="3200" b="1" dirty="0">
                <a:latin typeface="+mj-ea"/>
              </a:rPr>
              <a:t>문서 비교 방법</a:t>
            </a:r>
          </a:p>
        </p:txBody>
      </p:sp>
      <p:sp>
        <p:nvSpPr>
          <p:cNvPr id="29" name="타원 28"/>
          <p:cNvSpPr/>
          <p:nvPr/>
        </p:nvSpPr>
        <p:spPr>
          <a:xfrm>
            <a:off x="223736" y="88901"/>
            <a:ext cx="1287564" cy="1282699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b="1" dirty="0"/>
              <a:t>전체</a:t>
            </a:r>
            <a:endParaRPr lang="en-US" altLang="ko-KR" sz="1900" b="1" dirty="0"/>
          </a:p>
          <a:p>
            <a:pPr algn="ctr"/>
            <a:r>
              <a:rPr lang="ko-KR" altLang="en-US" sz="1900" b="1" dirty="0"/>
              <a:t>시스템</a:t>
            </a:r>
          </a:p>
        </p:txBody>
      </p:sp>
      <p:sp>
        <p:nvSpPr>
          <p:cNvPr id="64" name="내용 개체 틀 30">
            <a:extLst>
              <a:ext uri="{FF2B5EF4-FFF2-40B4-BE49-F238E27FC236}">
                <a16:creationId xmlns:a16="http://schemas.microsoft.com/office/drawing/2014/main" id="{A375F1BF-F330-4B6D-8C0B-6FD27A575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33" y="1688310"/>
            <a:ext cx="10515600" cy="4351338"/>
          </a:xfrm>
        </p:spPr>
        <p:txBody>
          <a:bodyPr>
            <a:normAutofit/>
          </a:bodyPr>
          <a:lstStyle/>
          <a:p>
            <a:pPr marL="230400" indent="-230400">
              <a:lnSpc>
                <a:spcPct val="100000"/>
              </a:lnSpc>
            </a:pPr>
            <a:r>
              <a:rPr lang="en-US" altLang="ko-KR" sz="2500" dirty="0"/>
              <a:t>1</a:t>
            </a:r>
            <a:r>
              <a:rPr lang="ko-KR" altLang="en-US" sz="2500" dirty="0"/>
              <a:t>대</a:t>
            </a:r>
            <a:r>
              <a:rPr lang="en-US" altLang="ko-KR" sz="2500" dirty="0"/>
              <a:t>1 </a:t>
            </a:r>
            <a:r>
              <a:rPr lang="ko-KR" altLang="en-US" sz="2500" dirty="0"/>
              <a:t>검사         </a:t>
            </a:r>
            <a:r>
              <a:rPr lang="en-US" altLang="ko-KR" sz="2500" dirty="0"/>
              <a:t>vs 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500" dirty="0"/>
          </a:p>
          <a:p>
            <a:pPr marL="230400" indent="-230400">
              <a:lnSpc>
                <a:spcPct val="100000"/>
              </a:lnSpc>
            </a:pPr>
            <a:r>
              <a:rPr lang="ko-KR" altLang="en-US" sz="2500" dirty="0"/>
              <a:t>묶음 검사        </a:t>
            </a:r>
            <a:r>
              <a:rPr lang="en-US" altLang="ko-KR" sz="2500" dirty="0"/>
              <a:t>        </a:t>
            </a:r>
            <a:r>
              <a:rPr lang="ko-KR" altLang="en-US" sz="2500" dirty="0"/>
              <a:t>．．．        </a:t>
            </a:r>
            <a:r>
              <a:rPr lang="en-US" altLang="ko-KR" sz="1500" dirty="0"/>
              <a:t>(</a:t>
            </a:r>
            <a:r>
              <a:rPr lang="ko-KR" altLang="en-US" sz="1500" dirty="0"/>
              <a:t>한 </a:t>
            </a:r>
            <a:r>
              <a:rPr lang="ko-KR" altLang="en-US" sz="1500" dirty="0" err="1"/>
              <a:t>문서군</a:t>
            </a:r>
            <a:r>
              <a:rPr lang="ko-KR" altLang="en-US" sz="1500" dirty="0"/>
              <a:t> 내에서 한 </a:t>
            </a:r>
            <a:r>
              <a:rPr lang="ko-KR" altLang="en-US" sz="1500" dirty="0" err="1"/>
              <a:t>문서씩</a:t>
            </a:r>
            <a:r>
              <a:rPr lang="ko-KR" altLang="en-US" sz="1500" dirty="0"/>
              <a:t> 다른 문서들과 비교</a:t>
            </a:r>
            <a:r>
              <a:rPr lang="en-US" altLang="ko-KR" sz="1500" dirty="0"/>
              <a:t>)</a:t>
            </a:r>
            <a:endParaRPr lang="ko-KR" altLang="en-US" sz="1500" dirty="0"/>
          </a:p>
        </p:txBody>
      </p:sp>
      <p:pic>
        <p:nvPicPr>
          <p:cNvPr id="79" name="내용 개체 틀 6" descr="문서">
            <a:extLst>
              <a:ext uri="{FF2B5EF4-FFF2-40B4-BE49-F238E27FC236}">
                <a16:creationId xmlns:a16="http://schemas.microsoft.com/office/drawing/2014/main" id="{A84825C6-EF4E-4949-AECD-9187E262F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28560" y="1578054"/>
            <a:ext cx="957500" cy="957500"/>
          </a:xfrm>
          <a:prstGeom prst="rect">
            <a:avLst/>
          </a:prstGeom>
        </p:spPr>
      </p:pic>
      <p:pic>
        <p:nvPicPr>
          <p:cNvPr id="80" name="내용 개체 틀 6" descr="문서">
            <a:extLst>
              <a:ext uri="{FF2B5EF4-FFF2-40B4-BE49-F238E27FC236}">
                <a16:creationId xmlns:a16="http://schemas.microsoft.com/office/drawing/2014/main" id="{387510D3-9425-473F-BE5A-DACE5422E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2540" y="1578054"/>
            <a:ext cx="957500" cy="957500"/>
          </a:xfrm>
          <a:prstGeom prst="rect">
            <a:avLst/>
          </a:prstGeom>
        </p:spPr>
      </p:pic>
      <p:grpSp>
        <p:nvGrpSpPr>
          <p:cNvPr id="81" name="그룹 80">
            <a:extLst>
              <a:ext uri="{FF2B5EF4-FFF2-40B4-BE49-F238E27FC236}">
                <a16:creationId xmlns:a16="http://schemas.microsoft.com/office/drawing/2014/main" id="{BF0399BF-C185-4882-83F3-625CDA4807E3}"/>
              </a:ext>
            </a:extLst>
          </p:cNvPr>
          <p:cNvGrpSpPr/>
          <p:nvPr/>
        </p:nvGrpSpPr>
        <p:grpSpPr>
          <a:xfrm>
            <a:off x="2628560" y="2572757"/>
            <a:ext cx="1842322" cy="959406"/>
            <a:chOff x="4222478" y="2641601"/>
            <a:chExt cx="1842322" cy="959406"/>
          </a:xfrm>
        </p:grpSpPr>
        <p:pic>
          <p:nvPicPr>
            <p:cNvPr id="83" name="내용 개체 틀 6" descr="문서">
              <a:extLst>
                <a:ext uri="{FF2B5EF4-FFF2-40B4-BE49-F238E27FC236}">
                  <a16:creationId xmlns:a16="http://schemas.microsoft.com/office/drawing/2014/main" id="{248EF72D-78DA-4B42-8A06-FD351F9A3C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222478" y="2643507"/>
              <a:ext cx="957500" cy="957500"/>
            </a:xfrm>
            <a:prstGeom prst="rect">
              <a:avLst/>
            </a:prstGeom>
          </p:spPr>
        </p:pic>
        <p:pic>
          <p:nvPicPr>
            <p:cNvPr id="84" name="내용 개체 틀 6" descr="문서">
              <a:extLst>
                <a:ext uri="{FF2B5EF4-FFF2-40B4-BE49-F238E27FC236}">
                  <a16:creationId xmlns:a16="http://schemas.microsoft.com/office/drawing/2014/main" id="{2D2BBCFB-41CB-4ADB-84AF-BB55A84DD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64889" y="2641601"/>
              <a:ext cx="957500" cy="957500"/>
            </a:xfrm>
            <a:prstGeom prst="rect">
              <a:avLst/>
            </a:prstGeom>
          </p:spPr>
        </p:pic>
        <p:pic>
          <p:nvPicPr>
            <p:cNvPr id="85" name="내용 개체 틀 6" descr="문서">
              <a:extLst>
                <a:ext uri="{FF2B5EF4-FFF2-40B4-BE49-F238E27FC236}">
                  <a16:creationId xmlns:a16="http://schemas.microsoft.com/office/drawing/2014/main" id="{0EF043E2-4364-4813-96E1-51465C79CE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07300" y="2641601"/>
              <a:ext cx="957500" cy="957500"/>
            </a:xfrm>
            <a:prstGeom prst="rect">
              <a:avLst/>
            </a:prstGeom>
          </p:spPr>
        </p:pic>
      </p:grpSp>
      <p:pic>
        <p:nvPicPr>
          <p:cNvPr id="90" name="내용 개체 틀 6" descr="문서">
            <a:extLst>
              <a:ext uri="{FF2B5EF4-FFF2-40B4-BE49-F238E27FC236}">
                <a16:creationId xmlns:a16="http://schemas.microsoft.com/office/drawing/2014/main" id="{1A93321C-DB40-4D31-A450-4A5F1530D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96978" y="2572757"/>
            <a:ext cx="957500" cy="957500"/>
          </a:xfrm>
          <a:prstGeom prst="rect">
            <a:avLst/>
          </a:prstGeom>
        </p:spPr>
      </p:pic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122657DB-4C35-41B3-BA51-8917E79D48C7}"/>
              </a:ext>
            </a:extLst>
          </p:cNvPr>
          <p:cNvSpPr/>
          <p:nvPr/>
        </p:nvSpPr>
        <p:spPr>
          <a:xfrm>
            <a:off x="2214139" y="6179326"/>
            <a:ext cx="7052330" cy="428530"/>
          </a:xfrm>
          <a:prstGeom prst="roundRect">
            <a:avLst/>
          </a:prstGeom>
          <a:solidFill>
            <a:srgbClr val="74C478"/>
          </a:solidFill>
          <a:ln>
            <a:solidFill>
              <a:srgbClr val="74C4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+mn-ea"/>
                <a:cs typeface="함초롬돋움" panose="020B0604000101010101" pitchFamily="50" charset="-127"/>
              </a:rPr>
              <a:t>문서간 유사성이 각각 적절하게 측정될까</a:t>
            </a:r>
            <a:r>
              <a:rPr lang="en-US" altLang="ko-KR" dirty="0">
                <a:latin typeface="+mn-ea"/>
                <a:cs typeface="함초롬돋움" panose="020B0604000101010101" pitchFamily="50" charset="-127"/>
              </a:rPr>
              <a:t>?</a:t>
            </a:r>
            <a:endParaRPr lang="ko-KR" altLang="en-US" dirty="0">
              <a:latin typeface="+mn-ea"/>
              <a:cs typeface="함초롬돋움" panose="020B0604000101010101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4983809-04EA-4956-85A1-EF423643AE66}"/>
              </a:ext>
            </a:extLst>
          </p:cNvPr>
          <p:cNvGrpSpPr/>
          <p:nvPr/>
        </p:nvGrpSpPr>
        <p:grpSpPr>
          <a:xfrm>
            <a:off x="447346" y="3789300"/>
            <a:ext cx="4649632" cy="2107043"/>
            <a:chOff x="2292706" y="3863979"/>
            <a:chExt cx="7523544" cy="2107043"/>
          </a:xfrm>
        </p:grpSpPr>
        <p:pic>
          <p:nvPicPr>
            <p:cNvPr id="92" name="내용 개체 틀 6" descr="문서">
              <a:extLst>
                <a:ext uri="{FF2B5EF4-FFF2-40B4-BE49-F238E27FC236}">
                  <a16:creationId xmlns:a16="http://schemas.microsoft.com/office/drawing/2014/main" id="{1BE83589-1617-4C22-960A-E308CB3209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24858" y="4019240"/>
              <a:ext cx="961232" cy="617758"/>
            </a:xfrm>
            <a:prstGeom prst="rect">
              <a:avLst/>
            </a:prstGeom>
          </p:spPr>
        </p:pic>
        <p:sp>
          <p:nvSpPr>
            <p:cNvPr id="93" name="화살표: 오른쪽 92">
              <a:extLst>
                <a:ext uri="{FF2B5EF4-FFF2-40B4-BE49-F238E27FC236}">
                  <a16:creationId xmlns:a16="http://schemas.microsoft.com/office/drawing/2014/main" id="{F9F1399C-9545-45AD-BAC2-4CD6234F8D2A}"/>
                </a:ext>
              </a:extLst>
            </p:cNvPr>
            <p:cNvSpPr/>
            <p:nvPr/>
          </p:nvSpPr>
          <p:spPr>
            <a:xfrm>
              <a:off x="3879543" y="4145650"/>
              <a:ext cx="757030" cy="256065"/>
            </a:xfrm>
            <a:prstGeom prst="rightArrow">
              <a:avLst/>
            </a:prstGeom>
            <a:solidFill>
              <a:srgbClr val="74C478"/>
            </a:solidFill>
            <a:ln>
              <a:solidFill>
                <a:srgbClr val="74C4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650F7002-00CC-4F6F-BA10-463F60038133}"/>
                </a:ext>
              </a:extLst>
            </p:cNvPr>
            <p:cNvSpPr txBox="1"/>
            <p:nvPr/>
          </p:nvSpPr>
          <p:spPr>
            <a:xfrm>
              <a:off x="4801583" y="4096782"/>
              <a:ext cx="50146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+mn-ea"/>
                  <a:cs typeface="함초롬돋움" panose="020B0604000101010101" pitchFamily="50" charset="-127"/>
                </a:rPr>
                <a:t>Test </a:t>
              </a:r>
              <a:r>
                <a:rPr lang="ko-KR" altLang="en-US" sz="2000" dirty="0">
                  <a:latin typeface="+mn-ea"/>
                  <a:cs typeface="함초롬돋움" panose="020B0604000101010101" pitchFamily="50" charset="-127"/>
                </a:rPr>
                <a:t>문서</a:t>
              </a:r>
            </a:p>
          </p:txBody>
        </p:sp>
        <p:sp>
          <p:nvSpPr>
            <p:cNvPr id="95" name="사각형: 둥근 모서리 94">
              <a:extLst>
                <a:ext uri="{FF2B5EF4-FFF2-40B4-BE49-F238E27FC236}">
                  <a16:creationId xmlns:a16="http://schemas.microsoft.com/office/drawing/2014/main" id="{A440901C-590B-4071-8553-CCF6559EC7EF}"/>
                </a:ext>
              </a:extLst>
            </p:cNvPr>
            <p:cNvSpPr/>
            <p:nvPr/>
          </p:nvSpPr>
          <p:spPr>
            <a:xfrm>
              <a:off x="2292706" y="3863979"/>
              <a:ext cx="1362723" cy="870619"/>
            </a:xfrm>
            <a:prstGeom prst="roundRect">
              <a:avLst/>
            </a:prstGeom>
            <a:noFill/>
            <a:ln w="57150">
              <a:solidFill>
                <a:srgbClr val="74C4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pic>
          <p:nvPicPr>
            <p:cNvPr id="97" name="내용 개체 틀 6" descr="문서">
              <a:extLst>
                <a:ext uri="{FF2B5EF4-FFF2-40B4-BE49-F238E27FC236}">
                  <a16:creationId xmlns:a16="http://schemas.microsoft.com/office/drawing/2014/main" id="{73A38CEA-C827-4313-A0AF-C269DA33A5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24858" y="5084943"/>
              <a:ext cx="961232" cy="617758"/>
            </a:xfrm>
            <a:prstGeom prst="rect">
              <a:avLst/>
            </a:prstGeom>
          </p:spPr>
        </p:pic>
        <p:sp>
          <p:nvSpPr>
            <p:cNvPr id="98" name="화살표: 오른쪽 97">
              <a:extLst>
                <a:ext uri="{FF2B5EF4-FFF2-40B4-BE49-F238E27FC236}">
                  <a16:creationId xmlns:a16="http://schemas.microsoft.com/office/drawing/2014/main" id="{AE0B0E7B-5F40-4E39-B597-53E1068DDA27}"/>
                </a:ext>
              </a:extLst>
            </p:cNvPr>
            <p:cNvSpPr/>
            <p:nvPr/>
          </p:nvSpPr>
          <p:spPr>
            <a:xfrm>
              <a:off x="3879543" y="5211353"/>
              <a:ext cx="757030" cy="256065"/>
            </a:xfrm>
            <a:prstGeom prst="rightArrow">
              <a:avLst/>
            </a:prstGeom>
            <a:solidFill>
              <a:srgbClr val="74C478"/>
            </a:solidFill>
            <a:ln>
              <a:solidFill>
                <a:srgbClr val="74C4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C22FD7B-204F-468E-8F1E-87674F0FACEE}"/>
                </a:ext>
              </a:extLst>
            </p:cNvPr>
            <p:cNvSpPr txBox="1"/>
            <p:nvPr/>
          </p:nvSpPr>
          <p:spPr>
            <a:xfrm>
              <a:off x="4632243" y="4955359"/>
              <a:ext cx="501466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+mn-ea"/>
                  <a:cs typeface="함초롬돋움" panose="020B0604000101010101" pitchFamily="50" charset="-127"/>
                </a:rPr>
                <a:t>Test</a:t>
              </a:r>
              <a:r>
                <a:rPr lang="ko-KR" altLang="en-US" sz="2000" dirty="0">
                  <a:latin typeface="+mn-ea"/>
                  <a:cs typeface="함초롬돋움" panose="020B0604000101010101" pitchFamily="50" charset="-127"/>
                </a:rPr>
                <a:t>문서에서 일정 단어만 같은 의미의 다른 단어로 교체한 문서</a:t>
              </a:r>
            </a:p>
          </p:txBody>
        </p:sp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FEAFD016-0448-4CDC-B3E0-6EF57E074EDD}"/>
                </a:ext>
              </a:extLst>
            </p:cNvPr>
            <p:cNvSpPr/>
            <p:nvPr/>
          </p:nvSpPr>
          <p:spPr>
            <a:xfrm>
              <a:off x="2292706" y="4929682"/>
              <a:ext cx="1362723" cy="870619"/>
            </a:xfrm>
            <a:prstGeom prst="roundRect">
              <a:avLst/>
            </a:prstGeom>
            <a:noFill/>
            <a:ln w="57150">
              <a:solidFill>
                <a:srgbClr val="74C4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B28DBBD6-D5B6-42BA-830B-82AAC0088161}"/>
              </a:ext>
            </a:extLst>
          </p:cNvPr>
          <p:cNvGrpSpPr/>
          <p:nvPr/>
        </p:nvGrpSpPr>
        <p:grpSpPr>
          <a:xfrm>
            <a:off x="6054478" y="3789300"/>
            <a:ext cx="4649632" cy="1936322"/>
            <a:chOff x="2292706" y="3863979"/>
            <a:chExt cx="7523544" cy="1936322"/>
          </a:xfrm>
        </p:grpSpPr>
        <p:pic>
          <p:nvPicPr>
            <p:cNvPr id="27" name="내용 개체 틀 6" descr="문서">
              <a:extLst>
                <a:ext uri="{FF2B5EF4-FFF2-40B4-BE49-F238E27FC236}">
                  <a16:creationId xmlns:a16="http://schemas.microsoft.com/office/drawing/2014/main" id="{E200B1E1-9E43-487B-BF07-C4A305938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24858" y="4019240"/>
              <a:ext cx="961232" cy="617758"/>
            </a:xfrm>
            <a:prstGeom prst="rect">
              <a:avLst/>
            </a:prstGeom>
          </p:spPr>
        </p:pic>
        <p:sp>
          <p:nvSpPr>
            <p:cNvPr id="28" name="화살표: 오른쪽 27">
              <a:extLst>
                <a:ext uri="{FF2B5EF4-FFF2-40B4-BE49-F238E27FC236}">
                  <a16:creationId xmlns:a16="http://schemas.microsoft.com/office/drawing/2014/main" id="{77BAC981-4638-4729-B14B-870A34E9075C}"/>
                </a:ext>
              </a:extLst>
            </p:cNvPr>
            <p:cNvSpPr/>
            <p:nvPr/>
          </p:nvSpPr>
          <p:spPr>
            <a:xfrm>
              <a:off x="3879543" y="4145650"/>
              <a:ext cx="757030" cy="256065"/>
            </a:xfrm>
            <a:prstGeom prst="rightArrow">
              <a:avLst/>
            </a:prstGeom>
            <a:solidFill>
              <a:srgbClr val="74C478"/>
            </a:solidFill>
            <a:ln>
              <a:solidFill>
                <a:srgbClr val="74C4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A29D3B7-716C-4426-ABBF-10EB92A5C928}"/>
                </a:ext>
              </a:extLst>
            </p:cNvPr>
            <p:cNvSpPr txBox="1"/>
            <p:nvPr/>
          </p:nvSpPr>
          <p:spPr>
            <a:xfrm>
              <a:off x="4801582" y="4096782"/>
              <a:ext cx="5014668" cy="955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+mn-ea"/>
                  <a:cs typeface="함초롬돋움" panose="020B0604000101010101" pitchFamily="50" charset="-127"/>
                </a:rPr>
                <a:t>특정 문서 </a:t>
              </a:r>
              <a:r>
                <a:rPr lang="en-US" altLang="ko-KR" sz="2000" dirty="0">
                  <a:latin typeface="+mn-ea"/>
                  <a:cs typeface="함초롬돋움" panose="020B0604000101010101" pitchFamily="50" charset="-127"/>
                </a:rPr>
                <a:t>2</a:t>
              </a:r>
              <a:r>
                <a:rPr lang="ko-KR" altLang="en-US" sz="2000" dirty="0">
                  <a:latin typeface="+mn-ea"/>
                  <a:cs typeface="함초롬돋움" panose="020B0604000101010101" pitchFamily="50" charset="-127"/>
                </a:rPr>
                <a:t>개를 섞어서 만든 </a:t>
              </a:r>
              <a:r>
                <a:rPr lang="en-US" altLang="ko-KR" sz="2000" dirty="0">
                  <a:latin typeface="+mn-ea"/>
                  <a:cs typeface="함초롬돋움" panose="020B0604000101010101" pitchFamily="50" charset="-127"/>
                </a:rPr>
                <a:t>test </a:t>
              </a:r>
              <a:r>
                <a:rPr lang="ko-KR" altLang="en-US" sz="2000" dirty="0">
                  <a:latin typeface="+mn-ea"/>
                  <a:cs typeface="함초롬돋움" panose="020B0604000101010101" pitchFamily="50" charset="-127"/>
                </a:rPr>
                <a:t>문서</a:t>
              </a: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83C37CE2-5AA2-45A7-9F3E-083BDBECBFA6}"/>
                </a:ext>
              </a:extLst>
            </p:cNvPr>
            <p:cNvSpPr/>
            <p:nvPr/>
          </p:nvSpPr>
          <p:spPr>
            <a:xfrm>
              <a:off x="2292706" y="3863979"/>
              <a:ext cx="1362723" cy="870619"/>
            </a:xfrm>
            <a:prstGeom prst="roundRect">
              <a:avLst/>
            </a:prstGeom>
            <a:noFill/>
            <a:ln w="57150">
              <a:solidFill>
                <a:srgbClr val="74C4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pic>
          <p:nvPicPr>
            <p:cNvPr id="32" name="내용 개체 틀 6" descr="문서">
              <a:extLst>
                <a:ext uri="{FF2B5EF4-FFF2-40B4-BE49-F238E27FC236}">
                  <a16:creationId xmlns:a16="http://schemas.microsoft.com/office/drawing/2014/main" id="{0C6D8AF0-FEDC-4747-ACEC-71A9C609F0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24858" y="5084943"/>
              <a:ext cx="961232" cy="617758"/>
            </a:xfrm>
            <a:prstGeom prst="rect">
              <a:avLst/>
            </a:prstGeom>
          </p:spPr>
        </p:pic>
        <p:sp>
          <p:nvSpPr>
            <p:cNvPr id="33" name="화살표: 오른쪽 32">
              <a:extLst>
                <a:ext uri="{FF2B5EF4-FFF2-40B4-BE49-F238E27FC236}">
                  <a16:creationId xmlns:a16="http://schemas.microsoft.com/office/drawing/2014/main" id="{B14466BD-9AA7-4820-AA98-CBCB9D6F13AD}"/>
                </a:ext>
              </a:extLst>
            </p:cNvPr>
            <p:cNvSpPr/>
            <p:nvPr/>
          </p:nvSpPr>
          <p:spPr>
            <a:xfrm>
              <a:off x="3879543" y="5211353"/>
              <a:ext cx="757030" cy="256065"/>
            </a:xfrm>
            <a:prstGeom prst="rightArrow">
              <a:avLst/>
            </a:prstGeom>
            <a:solidFill>
              <a:srgbClr val="74C478"/>
            </a:solidFill>
            <a:ln>
              <a:solidFill>
                <a:srgbClr val="74C4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AC08185-C444-4E82-BF2E-AA9A8ECEF751}"/>
                </a:ext>
              </a:extLst>
            </p:cNvPr>
            <p:cNvSpPr txBox="1"/>
            <p:nvPr/>
          </p:nvSpPr>
          <p:spPr>
            <a:xfrm>
              <a:off x="4801581" y="5052312"/>
              <a:ext cx="501466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+mn-ea"/>
                  <a:cs typeface="함초롬돋움" panose="020B0604000101010101" pitchFamily="50" charset="-127"/>
                </a:rPr>
                <a:t>특정 문서 </a:t>
              </a:r>
              <a:r>
                <a:rPr lang="en-US" altLang="ko-KR" sz="2000" dirty="0">
                  <a:latin typeface="+mn-ea"/>
                  <a:cs typeface="함초롬돋움" panose="020B0604000101010101" pitchFamily="50" charset="-127"/>
                </a:rPr>
                <a:t>2</a:t>
              </a:r>
              <a:r>
                <a:rPr lang="ko-KR" altLang="en-US" sz="2000" dirty="0">
                  <a:latin typeface="+mn-ea"/>
                  <a:cs typeface="함초롬돋움" panose="020B0604000101010101" pitchFamily="50" charset="-127"/>
                </a:rPr>
                <a:t>개 중 한 개의 문서</a:t>
              </a: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74C8F5F8-C579-4F7F-A88F-3FA641E1418C}"/>
                </a:ext>
              </a:extLst>
            </p:cNvPr>
            <p:cNvSpPr/>
            <p:nvPr/>
          </p:nvSpPr>
          <p:spPr>
            <a:xfrm>
              <a:off x="2292706" y="4929682"/>
              <a:ext cx="1362723" cy="870619"/>
            </a:xfrm>
            <a:prstGeom prst="roundRect">
              <a:avLst/>
            </a:prstGeom>
            <a:noFill/>
            <a:ln w="57150">
              <a:solidFill>
                <a:srgbClr val="74C4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9934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B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29"/>
          <p:cNvSpPr>
            <a:spLocks noGrp="1"/>
          </p:cNvSpPr>
          <p:nvPr>
            <p:ph type="title"/>
          </p:nvPr>
        </p:nvSpPr>
        <p:spPr>
          <a:xfrm>
            <a:off x="1422397" y="325834"/>
            <a:ext cx="6483111" cy="808832"/>
          </a:xfrm>
          <a:ln w="25400" cmpd="sng">
            <a:solidFill>
              <a:schemeClr val="tx1"/>
            </a:solidFill>
            <a:prstDash val="sysDot"/>
          </a:ln>
        </p:spPr>
        <p:txBody>
          <a:bodyPr>
            <a:normAutofit/>
          </a:bodyPr>
          <a:lstStyle/>
          <a:p>
            <a:r>
              <a:rPr lang="en-US" altLang="ko-KR" sz="3200" b="1" dirty="0">
                <a:latin typeface="+mj-ea"/>
              </a:rPr>
              <a:t> </a:t>
            </a:r>
            <a:r>
              <a:rPr lang="ko-KR" altLang="en-US" sz="3200" b="1" dirty="0">
                <a:latin typeface="+mj-ea"/>
              </a:rPr>
              <a:t>개선한 사항 및 결과 영상 </a:t>
            </a:r>
            <a:r>
              <a:rPr lang="en-US" altLang="ko-KR" sz="3200" b="1" dirty="0">
                <a:latin typeface="+mj-ea"/>
              </a:rPr>
              <a:t>/ </a:t>
            </a:r>
            <a:r>
              <a:rPr lang="ko-KR" altLang="en-US" sz="3200" b="1" dirty="0">
                <a:latin typeface="+mj-ea"/>
              </a:rPr>
              <a:t>결론</a:t>
            </a:r>
          </a:p>
        </p:txBody>
      </p:sp>
      <p:sp>
        <p:nvSpPr>
          <p:cNvPr id="29" name="타원 28"/>
          <p:cNvSpPr/>
          <p:nvPr/>
        </p:nvSpPr>
        <p:spPr>
          <a:xfrm>
            <a:off x="223736" y="88901"/>
            <a:ext cx="1287564" cy="1282699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결과 </a:t>
            </a:r>
            <a:endParaRPr lang="en-US" altLang="ko-KR" sz="2000" b="1" dirty="0"/>
          </a:p>
          <a:p>
            <a:pPr algn="ctr"/>
            <a:r>
              <a:rPr lang="ko-KR" altLang="en-US" sz="2000" b="1" dirty="0"/>
              <a:t>및 </a:t>
            </a:r>
            <a:endParaRPr lang="en-US" altLang="ko-KR" sz="2000" b="1" dirty="0"/>
          </a:p>
          <a:p>
            <a:pPr algn="ctr"/>
            <a:r>
              <a:rPr lang="ko-KR" altLang="en-US" sz="2000" b="1" dirty="0"/>
              <a:t>결론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863600" y="1784350"/>
            <a:ext cx="10261600" cy="727075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latin typeface="+mn-ea"/>
              </a:rPr>
              <a:t>제안서에서 언급한 정확도의 문제점을 </a:t>
            </a:r>
            <a:r>
              <a:rPr lang="en-US" altLang="ko-KR" sz="2000" dirty="0">
                <a:latin typeface="+mn-ea"/>
              </a:rPr>
              <a:t>doc2vec</a:t>
            </a:r>
            <a:r>
              <a:rPr lang="ko-KR" altLang="en-US" sz="2000" dirty="0">
                <a:latin typeface="+mn-ea"/>
              </a:rPr>
              <a:t>의 학습 방법 중 </a:t>
            </a:r>
            <a:r>
              <a:rPr lang="en-US" altLang="ko-KR" sz="2000" dirty="0">
                <a:latin typeface="+mn-ea"/>
              </a:rPr>
              <a:t>BOW(Bag Of Words) </a:t>
            </a:r>
            <a:r>
              <a:rPr lang="ko-KR" altLang="en-US" sz="2000" dirty="0">
                <a:latin typeface="+mn-ea"/>
              </a:rPr>
              <a:t>모델을 적용하여 정확도 향상</a:t>
            </a:r>
            <a:endParaRPr lang="en-US" altLang="ko-KR" sz="2000" dirty="0">
              <a:latin typeface="+mn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FA76FB4-2042-4F51-8B3A-673278EBC383}"/>
              </a:ext>
            </a:extLst>
          </p:cNvPr>
          <p:cNvGrpSpPr/>
          <p:nvPr/>
        </p:nvGrpSpPr>
        <p:grpSpPr>
          <a:xfrm>
            <a:off x="11721729" y="0"/>
            <a:ext cx="301254" cy="6858000"/>
            <a:chOff x="11521704" y="0"/>
            <a:chExt cx="301254" cy="685800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EF9B0463-CEB2-446B-BA0F-3006CE5D6117}"/>
                </a:ext>
              </a:extLst>
            </p:cNvPr>
            <p:cNvSpPr/>
            <p:nvPr/>
          </p:nvSpPr>
          <p:spPr>
            <a:xfrm>
              <a:off x="11521704" y="0"/>
              <a:ext cx="88900" cy="68580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CBE6675-8467-4447-9658-78CFCC5AC43D}"/>
                </a:ext>
              </a:extLst>
            </p:cNvPr>
            <p:cNvSpPr/>
            <p:nvPr/>
          </p:nvSpPr>
          <p:spPr>
            <a:xfrm>
              <a:off x="11734058" y="0"/>
              <a:ext cx="88900" cy="68580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9676B0F-7EC0-42D6-91D7-7823F8C6A506}"/>
              </a:ext>
            </a:extLst>
          </p:cNvPr>
          <p:cNvGrpSpPr/>
          <p:nvPr/>
        </p:nvGrpSpPr>
        <p:grpSpPr>
          <a:xfrm>
            <a:off x="183408" y="2730500"/>
            <a:ext cx="11414867" cy="3416300"/>
            <a:chOff x="183408" y="2501900"/>
            <a:chExt cx="11414867" cy="341630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92FBBAC-3735-4F47-BB48-7F9D416AE5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5568" y="2501900"/>
              <a:ext cx="5223617" cy="34163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EC839D1-BF16-4023-A1B1-8621BDE82E2F}"/>
                </a:ext>
              </a:extLst>
            </p:cNvPr>
            <p:cNvSpPr txBox="1"/>
            <p:nvPr/>
          </p:nvSpPr>
          <p:spPr>
            <a:xfrm>
              <a:off x="183408" y="2845999"/>
              <a:ext cx="2997200" cy="25853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+mn-ea"/>
                </a:rPr>
                <a:t>DM </a:t>
              </a:r>
            </a:p>
            <a:p>
              <a:endParaRPr lang="en-US" altLang="ko-KR" b="1" dirty="0">
                <a:latin typeface="+mn-ea"/>
              </a:endParaRPr>
            </a:p>
            <a:p>
              <a:r>
                <a:rPr lang="ko-KR" altLang="en-US" dirty="0"/>
                <a:t>학습하고자 하는 단위 텍스트의 </a:t>
              </a:r>
              <a:r>
                <a:rPr lang="ko-KR" altLang="en-US" dirty="0" err="1"/>
                <a:t>임베딩과</a:t>
              </a:r>
              <a:r>
                <a:rPr lang="ko-KR" altLang="en-US" dirty="0"/>
                <a:t> 문맥 윈도우 내 다른 단어를 이용하여 목표 단어의 </a:t>
              </a:r>
              <a:r>
                <a:rPr lang="ko-KR" altLang="en-US" b="1" dirty="0" err="1"/>
                <a:t>임베딩을</a:t>
              </a:r>
              <a:r>
                <a:rPr lang="ko-KR" altLang="en-US" b="1" dirty="0"/>
                <a:t> 유추</a:t>
              </a:r>
              <a:r>
                <a:rPr lang="ko-KR" altLang="en-US" dirty="0"/>
                <a:t>하고</a:t>
              </a:r>
              <a:r>
                <a:rPr lang="en-US" altLang="ko-KR" dirty="0"/>
                <a:t>, </a:t>
              </a:r>
              <a:r>
                <a:rPr lang="ko-KR" altLang="en-US" dirty="0"/>
                <a:t>실제 단어의 </a:t>
              </a:r>
              <a:r>
                <a:rPr lang="ko-KR" altLang="en-US" dirty="0" err="1"/>
                <a:t>임베딩과</a:t>
              </a:r>
              <a:r>
                <a:rPr lang="ko-KR" altLang="en-US" dirty="0"/>
                <a:t> 유추한 </a:t>
              </a:r>
              <a:r>
                <a:rPr lang="ko-KR" altLang="en-US" b="1" dirty="0" err="1"/>
                <a:t>임베딩</a:t>
              </a:r>
              <a:r>
                <a:rPr lang="ko-KR" altLang="en-US" b="1" dirty="0"/>
                <a:t> 간의 오차를 줄이는 방향</a:t>
              </a:r>
              <a:r>
                <a:rPr lang="ko-KR" altLang="en-US" dirty="0"/>
                <a:t>으로 학습</a:t>
              </a:r>
              <a:endParaRPr lang="en-US" altLang="ko-KR" dirty="0">
                <a:latin typeface="+mn-ea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2410C2A-736E-4A3C-9420-B8E17B9BCF28}"/>
                </a:ext>
              </a:extLst>
            </p:cNvPr>
            <p:cNvSpPr txBox="1"/>
            <p:nvPr/>
          </p:nvSpPr>
          <p:spPr>
            <a:xfrm>
              <a:off x="8614146" y="2845999"/>
              <a:ext cx="2984129" cy="25853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+mn-ea"/>
                </a:rPr>
                <a:t>DBOW</a:t>
              </a:r>
              <a:r>
                <a:rPr lang="en-US" altLang="ko-KR" dirty="0">
                  <a:latin typeface="+mn-ea"/>
                </a:rPr>
                <a:t>(Distributed BOW)  </a:t>
              </a:r>
            </a:p>
            <a:p>
              <a:endParaRPr lang="en-US" altLang="ko-KR" dirty="0">
                <a:latin typeface="+mn-ea"/>
              </a:endParaRPr>
            </a:p>
            <a:p>
              <a:r>
                <a:rPr lang="ko-KR" altLang="en-US" dirty="0"/>
                <a:t>학습하고자 하는 단위 텍스트의 </a:t>
              </a:r>
              <a:r>
                <a:rPr lang="ko-KR" altLang="en-US" dirty="0" err="1"/>
                <a:t>임베딩을</a:t>
              </a:r>
              <a:r>
                <a:rPr lang="ko-KR" altLang="en-US" dirty="0"/>
                <a:t> 이용하여 문맥 윈도우 내에 포함되어 </a:t>
              </a:r>
              <a:r>
                <a:rPr lang="ko-KR" altLang="en-US" dirty="0" err="1"/>
                <a:t>있을만한</a:t>
              </a:r>
              <a:r>
                <a:rPr lang="ko-KR" altLang="en-US" dirty="0"/>
                <a:t> </a:t>
              </a:r>
              <a:r>
                <a:rPr lang="ko-KR" altLang="en-US" b="1" dirty="0"/>
                <a:t>단어를 유추</a:t>
              </a:r>
              <a:r>
                <a:rPr lang="ko-KR" altLang="en-US" dirty="0"/>
                <a:t>하고</a:t>
              </a:r>
              <a:r>
                <a:rPr lang="en-US" altLang="ko-KR" dirty="0"/>
                <a:t>, </a:t>
              </a:r>
              <a:r>
                <a:rPr lang="ko-KR" altLang="en-US" dirty="0"/>
                <a:t>실제 포함 단어와 유추한 </a:t>
              </a:r>
              <a:r>
                <a:rPr lang="ko-KR" altLang="en-US" b="1" dirty="0"/>
                <a:t>단어 간의 오차를 줄이는 방향</a:t>
              </a:r>
              <a:r>
                <a:rPr lang="ko-KR" altLang="en-US" dirty="0"/>
                <a:t>으로 학습 </a:t>
              </a:r>
              <a:endParaRPr lang="en-US" altLang="ko-KR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9885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B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29"/>
          <p:cNvSpPr>
            <a:spLocks noGrp="1"/>
          </p:cNvSpPr>
          <p:nvPr>
            <p:ph type="title"/>
          </p:nvPr>
        </p:nvSpPr>
        <p:spPr>
          <a:xfrm>
            <a:off x="1422397" y="325834"/>
            <a:ext cx="6483111" cy="808832"/>
          </a:xfrm>
          <a:ln w="25400" cmpd="sng">
            <a:solidFill>
              <a:schemeClr val="tx1"/>
            </a:solidFill>
            <a:prstDash val="sysDot"/>
          </a:ln>
        </p:spPr>
        <p:txBody>
          <a:bodyPr>
            <a:normAutofit/>
          </a:bodyPr>
          <a:lstStyle/>
          <a:p>
            <a:r>
              <a:rPr lang="en-US" altLang="ko-KR" sz="3200" b="1" dirty="0">
                <a:latin typeface="+mj-ea"/>
              </a:rPr>
              <a:t> </a:t>
            </a:r>
            <a:r>
              <a:rPr lang="ko-KR" altLang="en-US" sz="3200" b="1" dirty="0">
                <a:latin typeface="+mj-ea"/>
              </a:rPr>
              <a:t>개선한 사항 및 결과 영상 </a:t>
            </a:r>
            <a:r>
              <a:rPr lang="en-US" altLang="ko-KR" sz="3200" b="1" dirty="0">
                <a:latin typeface="+mj-ea"/>
              </a:rPr>
              <a:t>/ </a:t>
            </a:r>
            <a:r>
              <a:rPr lang="ko-KR" altLang="en-US" sz="3200" b="1" dirty="0">
                <a:latin typeface="+mj-ea"/>
              </a:rPr>
              <a:t>결론</a:t>
            </a:r>
          </a:p>
        </p:txBody>
      </p:sp>
      <p:sp>
        <p:nvSpPr>
          <p:cNvPr id="29" name="타원 28"/>
          <p:cNvSpPr/>
          <p:nvPr/>
        </p:nvSpPr>
        <p:spPr>
          <a:xfrm>
            <a:off x="223736" y="88901"/>
            <a:ext cx="1287564" cy="1282699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결과 </a:t>
            </a:r>
            <a:endParaRPr lang="en-US" altLang="ko-KR" sz="2000" b="1" dirty="0"/>
          </a:p>
          <a:p>
            <a:pPr algn="ctr"/>
            <a:r>
              <a:rPr lang="ko-KR" altLang="en-US" sz="2000" b="1" dirty="0"/>
              <a:t>및 </a:t>
            </a:r>
            <a:endParaRPr lang="en-US" altLang="ko-KR" sz="2000" b="1" dirty="0"/>
          </a:p>
          <a:p>
            <a:pPr algn="ctr"/>
            <a:r>
              <a:rPr lang="ko-KR" altLang="en-US" sz="2000" b="1" dirty="0"/>
              <a:t>결론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806265" y="2270125"/>
            <a:ext cx="10515600" cy="1158875"/>
          </a:xfrm>
        </p:spPr>
        <p:txBody>
          <a:bodyPr>
            <a:normAutofit/>
          </a:bodyPr>
          <a:lstStyle/>
          <a:p>
            <a:r>
              <a:rPr lang="ko-KR" altLang="en-US" sz="2500" dirty="0">
                <a:latin typeface="+mn-ea"/>
              </a:rPr>
              <a:t>유튜브 </a:t>
            </a:r>
            <a:r>
              <a:rPr lang="en-US" altLang="ko-KR" sz="2500" dirty="0">
                <a:latin typeface="+mn-ea"/>
              </a:rPr>
              <a:t>URL : </a:t>
            </a:r>
            <a:r>
              <a:rPr lang="en-US" altLang="ko-KR" sz="2500" dirty="0">
                <a:latin typeface="+mn-ea"/>
                <a:hlinkClick r:id="rId2"/>
              </a:rPr>
              <a:t>https://www.youtube.com/watch?v=bJTELcbZQiA&amp;t=1s</a:t>
            </a:r>
            <a:endParaRPr lang="en-US" altLang="ko-KR" sz="2500" dirty="0">
              <a:latin typeface="+mn-ea"/>
            </a:endParaRPr>
          </a:p>
          <a:p>
            <a:r>
              <a:rPr lang="en-US" altLang="ko-KR" sz="2500" dirty="0">
                <a:latin typeface="+mn-ea"/>
              </a:rPr>
              <a:t>GitHub URL : https://github.com/sumyeom/project.git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FA76FB4-2042-4F51-8B3A-673278EBC383}"/>
              </a:ext>
            </a:extLst>
          </p:cNvPr>
          <p:cNvGrpSpPr/>
          <p:nvPr/>
        </p:nvGrpSpPr>
        <p:grpSpPr>
          <a:xfrm>
            <a:off x="11721729" y="0"/>
            <a:ext cx="301254" cy="6858000"/>
            <a:chOff x="11521704" y="0"/>
            <a:chExt cx="301254" cy="685800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EF9B0463-CEB2-446B-BA0F-3006CE5D6117}"/>
                </a:ext>
              </a:extLst>
            </p:cNvPr>
            <p:cNvSpPr/>
            <p:nvPr/>
          </p:nvSpPr>
          <p:spPr>
            <a:xfrm>
              <a:off x="11521704" y="0"/>
              <a:ext cx="88900" cy="68580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CBE6675-8467-4447-9658-78CFCC5AC43D}"/>
                </a:ext>
              </a:extLst>
            </p:cNvPr>
            <p:cNvSpPr/>
            <p:nvPr/>
          </p:nvSpPr>
          <p:spPr>
            <a:xfrm>
              <a:off x="11734058" y="0"/>
              <a:ext cx="88900" cy="68580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D1CFC46-8564-4EB6-89BC-7D0666CFEDA9}"/>
              </a:ext>
            </a:extLst>
          </p:cNvPr>
          <p:cNvGrpSpPr/>
          <p:nvPr/>
        </p:nvGrpSpPr>
        <p:grpSpPr>
          <a:xfrm>
            <a:off x="806265" y="3877628"/>
            <a:ext cx="10515600" cy="1870248"/>
            <a:chOff x="1168400" y="4030028"/>
            <a:chExt cx="10515600" cy="1870248"/>
          </a:xfrm>
        </p:grpSpPr>
        <p:sp>
          <p:nvSpPr>
            <p:cNvPr id="8" name="화살표: 줄무늬가 있는 오른쪽 7">
              <a:extLst>
                <a:ext uri="{FF2B5EF4-FFF2-40B4-BE49-F238E27FC236}">
                  <a16:creationId xmlns:a16="http://schemas.microsoft.com/office/drawing/2014/main" id="{7356B960-36D5-4483-8B0D-815B79040F2C}"/>
                </a:ext>
              </a:extLst>
            </p:cNvPr>
            <p:cNvSpPr/>
            <p:nvPr/>
          </p:nvSpPr>
          <p:spPr>
            <a:xfrm>
              <a:off x="1168400" y="4030028"/>
              <a:ext cx="1752600" cy="1524000"/>
            </a:xfrm>
            <a:prstGeom prst="striped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426AD03-031B-499C-9C02-3942E893C159}"/>
                </a:ext>
              </a:extLst>
            </p:cNvPr>
            <p:cNvSpPr txBox="1"/>
            <p:nvPr/>
          </p:nvSpPr>
          <p:spPr>
            <a:xfrm>
              <a:off x="3282764" y="4076700"/>
              <a:ext cx="8401236" cy="1823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500" dirty="0">
                  <a:ea typeface="함초롬돋움" panose="020B0604000101010101" pitchFamily="50" charset="-127"/>
                  <a:cs typeface="함초롬돋움" panose="020B0604000101010101" pitchFamily="50" charset="-127"/>
                </a:rPr>
                <a:t>    </a:t>
              </a:r>
              <a:r>
                <a:rPr lang="ko-KR" altLang="en-US" sz="2500" dirty="0">
                  <a:ea typeface="함초롬돋움" panose="020B0604000101010101" pitchFamily="50" charset="-127"/>
                  <a:cs typeface="함초롬돋움" panose="020B0604000101010101" pitchFamily="50" charset="-127"/>
                </a:rPr>
                <a:t>두 문서간 유사성이 적절한 값으로 출력되는 것을 확인</a:t>
              </a:r>
              <a:endParaRPr lang="en-US" altLang="ko-KR" sz="2500" dirty="0"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500" dirty="0">
                  <a:ea typeface="함초롬돋움" panose="020B0604000101010101" pitchFamily="50" charset="-127"/>
                  <a:cs typeface="함초롬돋움" panose="020B0604000101010101" pitchFamily="50" charset="-127"/>
                </a:rPr>
                <a:t>    </a:t>
              </a:r>
              <a:r>
                <a:rPr lang="ko-KR" altLang="en-US" sz="2500" dirty="0">
                  <a:ea typeface="함초롬돋움" panose="020B0604000101010101" pitchFamily="50" charset="-127"/>
                  <a:cs typeface="함초롬돋움" panose="020B0604000101010101" pitchFamily="50" charset="-127"/>
                </a:rPr>
                <a:t>문서간 </a:t>
              </a:r>
              <a:r>
                <a:rPr lang="en-US" altLang="ko-KR" sz="2500" dirty="0">
                  <a:ea typeface="함초롬돋움" panose="020B0604000101010101" pitchFamily="50" charset="-127"/>
                  <a:cs typeface="함초롬돋움" panose="020B0604000101010101" pitchFamily="50" charset="-127"/>
                </a:rPr>
                <a:t>‘</a:t>
              </a:r>
              <a:r>
                <a:rPr lang="ko-KR" altLang="en-US" sz="2500" dirty="0">
                  <a:ea typeface="함초롬돋움" panose="020B0604000101010101" pitchFamily="50" charset="-127"/>
                  <a:cs typeface="함초롬돋움" panose="020B0604000101010101" pitchFamily="50" charset="-127"/>
                </a:rPr>
                <a:t>구조</a:t>
              </a:r>
              <a:r>
                <a:rPr lang="en-US" altLang="ko-KR" sz="2500" dirty="0">
                  <a:ea typeface="함초롬돋움" panose="020B0604000101010101" pitchFamily="50" charset="-127"/>
                  <a:cs typeface="함초롬돋움" panose="020B0604000101010101" pitchFamily="50" charset="-127"/>
                </a:rPr>
                <a:t>’</a:t>
              </a:r>
              <a:r>
                <a:rPr lang="ko-KR" altLang="en-US" sz="2500" dirty="0">
                  <a:ea typeface="함초롬돋움" panose="020B0604000101010101" pitchFamily="50" charset="-127"/>
                  <a:cs typeface="함초롬돋움" panose="020B0604000101010101" pitchFamily="50" charset="-127"/>
                </a:rPr>
                <a:t>가 다르더라도 그것의 </a:t>
              </a:r>
              <a:r>
                <a:rPr lang="en-US" altLang="ko-KR" sz="2500" dirty="0">
                  <a:ea typeface="함초롬돋움" panose="020B0604000101010101" pitchFamily="50" charset="-127"/>
                  <a:cs typeface="함초롬돋움" panose="020B0604000101010101" pitchFamily="50" charset="-127"/>
                </a:rPr>
                <a:t>‘</a:t>
              </a:r>
              <a:r>
                <a:rPr lang="ko-KR" altLang="en-US" sz="2500" b="1" dirty="0">
                  <a:ea typeface="함초롬돋움" panose="020B0604000101010101" pitchFamily="50" charset="-127"/>
                  <a:cs typeface="함초롬돋움" panose="020B0604000101010101" pitchFamily="50" charset="-127"/>
                </a:rPr>
                <a:t>내용적인 의미</a:t>
              </a:r>
              <a:r>
                <a:rPr lang="en-US" altLang="ko-KR" sz="2500" dirty="0">
                  <a:ea typeface="함초롬돋움" panose="020B0604000101010101" pitchFamily="50" charset="-127"/>
                  <a:cs typeface="함초롬돋움" panose="020B0604000101010101" pitchFamily="50" charset="-127"/>
                </a:rPr>
                <a:t>’</a:t>
              </a:r>
              <a:r>
                <a:rPr lang="ko-KR" altLang="en-US" sz="2500" dirty="0">
                  <a:ea typeface="함초롬돋움" panose="020B0604000101010101" pitchFamily="50" charset="-127"/>
                  <a:cs typeface="함초롬돋움" panose="020B0604000101010101" pitchFamily="50" charset="-127"/>
                </a:rPr>
                <a:t>를 파악하여 유사성이 높은 문서를 출력</a:t>
              </a:r>
              <a:endParaRPr lang="en-US" altLang="ko-KR" sz="2500" dirty="0"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pic>
        <p:nvPicPr>
          <p:cNvPr id="12" name="그래픽 11" descr="확인 표시">
            <a:extLst>
              <a:ext uri="{FF2B5EF4-FFF2-40B4-BE49-F238E27FC236}">
                <a16:creationId xmlns:a16="http://schemas.microsoft.com/office/drawing/2014/main" id="{A813A257-16FF-4910-9CE2-695EAD1F9A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0629" y="3870802"/>
            <a:ext cx="498212" cy="602297"/>
          </a:xfrm>
          <a:prstGeom prst="rect">
            <a:avLst/>
          </a:prstGeom>
        </p:spPr>
      </p:pic>
      <p:pic>
        <p:nvPicPr>
          <p:cNvPr id="16" name="그래픽 15" descr="확인 표시">
            <a:extLst>
              <a:ext uri="{FF2B5EF4-FFF2-40B4-BE49-F238E27FC236}">
                <a16:creationId xmlns:a16="http://schemas.microsoft.com/office/drawing/2014/main" id="{77E9A67E-E96A-4B6C-B711-7B88BF8D69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0629" y="4429602"/>
            <a:ext cx="498212" cy="60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040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2363</TotalTime>
  <Words>568</Words>
  <Application>Microsoft Office PowerPoint</Application>
  <PresentationFormat>와이드스크린</PresentationFormat>
  <Paragraphs>95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함초롬돋움</vt:lpstr>
      <vt:lpstr>Arial</vt:lpstr>
      <vt:lpstr>맑은 고딕</vt:lpstr>
      <vt:lpstr>Office 테마</vt:lpstr>
      <vt:lpstr>PowerPoint 프레젠테이션</vt:lpstr>
      <vt:lpstr>PowerPoint 프레젠테이션</vt:lpstr>
      <vt:lpstr> 문서 표절 검사 시스템</vt:lpstr>
      <vt:lpstr> doc2vec 클래스 사용</vt:lpstr>
      <vt:lpstr>PowerPoint 프레젠테이션</vt:lpstr>
      <vt:lpstr>PowerPoint 프레젠테이션</vt:lpstr>
      <vt:lpstr> 문서 비교 방법</vt:lpstr>
      <vt:lpstr> 개선한 사항 및 결과 영상 / 결론</vt:lpstr>
      <vt:lpstr> 개선한 사항 및 결과 영상 / 결론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 10</dc:title>
  <dc:creator>Shinjiyoung</dc:creator>
  <cp:lastModifiedBy>sumyeom</cp:lastModifiedBy>
  <cp:revision>226</cp:revision>
  <dcterms:created xsi:type="dcterms:W3CDTF">2016-09-28T13:02:06Z</dcterms:created>
  <dcterms:modified xsi:type="dcterms:W3CDTF">2017-11-02T23:48:51Z</dcterms:modified>
</cp:coreProperties>
</file>