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bel" panose="02000506030000020004" pitchFamily="2" charset="0"/>
      <p:regular r:id="rId18"/>
    </p:embeddedFont>
    <p:embeddedFont>
      <p:font typeface="Advent Pro" panose="02000506040000020004" pitchFamily="2" charset="77"/>
      <p:regular r:id="rId19"/>
      <p:bold r:id="rId20"/>
    </p:embeddedFont>
    <p:embeddedFont>
      <p:font typeface="Advent Pro Light" panose="02000506040000020004" pitchFamily="2" charset="77"/>
      <p:regular r:id="rId21"/>
      <p:bold r:id="rId22"/>
    </p:embeddedFont>
    <p:embeddedFont>
      <p:font typeface="BenchNine" panose="02000503000000000000" pitchFamily="2" charset="0"/>
      <p:regular r:id="rId23"/>
      <p:bold r:id="rId24"/>
    </p:embeddedFont>
    <p:embeddedFont>
      <p:font typeface="Oswald" pitchFamily="2" charset="77"/>
      <p:regular r:id="rId25"/>
      <p:bold r:id="rId26"/>
    </p:embeddedFont>
    <p:embeddedFont>
      <p:font typeface="Oswald Regular" pitchFamily="2" charset="7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ef97dc7ea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ef97dc7ea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ef97dc7e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ef97dc7e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ef97dc7ea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ef97dc7ea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ef97dc7ea_1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ef97dc7ea_1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ef97dc7e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ef97dc7e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ef97dc7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ef97dc7e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ef97dc7e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ef97dc7e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SAY OUR OWN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ef97dc7e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ef97dc7e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ef97dc7e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ef97dc7e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ef97dc7e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ef97dc7e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ef97dc7e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ef97dc7e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ef97dc7ea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ef97dc7ea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ef97dc7e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ef97dc7e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ef97dc7e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ef97dc7e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solidFill>
          <a:srgbClr val="4343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CUSTOM_12_1">
    <p:bg>
      <p:bgPr>
        <a:solidFill>
          <a:srgbClr val="43434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5">
    <p:bg>
      <p:bgPr>
        <a:solidFill>
          <a:srgbClr val="FFC39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TEXT">
  <p:cSld name="CUSTOM_6">
    <p:bg>
      <p:bgPr>
        <a:solidFill>
          <a:srgbClr val="43434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CUSTOM_12_2">
    <p:bg>
      <p:bgPr>
        <a:solidFill>
          <a:srgbClr val="FFC39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">
  <p:cSld name="CUSTOM_8">
    <p:bg>
      <p:bgPr>
        <a:solidFill>
          <a:srgbClr val="43434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DESIGN 1 ">
  <p:cSld name="CUSTOM_8_1_1_1">
    <p:bg>
      <p:bgPr>
        <a:solidFill>
          <a:srgbClr val="FFC39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  ">
  <p:cSld name="CUSTOM_6_1_1">
    <p:bg>
      <p:bgPr>
        <a:solidFill>
          <a:srgbClr val="43434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hasCustomPrompt="1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">
  <p:cSld name="CUSTOM_5_1_1_1">
    <p:bg>
      <p:bgPr>
        <a:solidFill>
          <a:srgbClr val="FFC39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2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3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 hasCustomPrompt="1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 hasCustomPrompt="1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5" hasCustomPrompt="1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Two Content_1_1">
    <p:bg>
      <p:bgPr>
        <a:solidFill>
          <a:srgbClr val="43434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2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 idx="3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4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 idx="5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6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 idx="7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8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9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13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14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5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2">
  <p:cSld name="CUSTOM_10">
    <p:bg>
      <p:bgPr>
        <a:solidFill>
          <a:srgbClr val="FFC39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LIST">
  <p:cSld name="OBJECT_3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720075" y="1273211"/>
            <a:ext cx="7703700" cy="324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3">
  <p:cSld name="CUSTOM_11">
    <p:bg>
      <p:bgPr>
        <a:solidFill>
          <a:srgbClr val="434343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OBJECT_2">
    <p:bg>
      <p:bgPr>
        <a:solidFill>
          <a:srgbClr val="43434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1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/>
              </a:rPr>
              <a:t>Freepik</a:t>
            </a:r>
            <a:r>
              <a:rPr lang="en" sz="10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lang="en" sz="10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/>
              </a:rPr>
              <a:t>Stories</a:t>
            </a:r>
            <a:endParaRPr sz="1000" b="1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6">
  <p:cSld name="CUSTOM_6_1_2">
    <p:bg>
      <p:bgPr>
        <a:solidFill>
          <a:srgbClr val="43434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bg>
      <p:bgPr>
        <a:solidFill>
          <a:srgbClr val="FFC39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bg>
      <p:bgPr>
        <a:solidFill>
          <a:srgbClr val="43434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>
  <p:cSld name="CUSTOM_12_3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OBJECT_1">
    <p:bg>
      <p:bgPr>
        <a:solidFill>
          <a:srgbClr val="FFC39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solidFill>
          <a:srgbClr val="43434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sz="12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solidFill>
          <a:srgbClr val="FFC39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ubTitle" idx="1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title" idx="2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ubTitle" idx="3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title" idx="4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5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 idx="6" hasCustomPrompt="1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 idx="7" hasCustomPrompt="1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8" hasCustomPrompt="1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9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3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 idx="14" hasCustomPrompt="1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3" name="Google Shape;33;p6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solidFill>
          <a:srgbClr val="43434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 idx="2" hasCustomPrompt="1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">
  <p:cSld name="Title Slide">
    <p:bg>
      <p:bgPr>
        <a:solidFill>
          <a:srgbClr val="FFC39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sz="33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WO COLUMNS">
  <p:cSld name="CUSTOM">
    <p:bg>
      <p:bgPr>
        <a:solidFill>
          <a:srgbClr val="43434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 idx="2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sz="22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3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 idx="4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rgbClr val="FFC39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CUSTOM_1">
    <p:bg>
      <p:bgPr>
        <a:solidFill>
          <a:srgbClr val="FFC39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1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 idx="2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 idx="4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5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 idx="6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3300" i="0" u="none" strike="noStrike" cap="non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sz="1200" i="0" u="none" strike="noStrike" cap="non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tracy-wei" TargetMode="External"/><Relationship Id="rId3" Type="http://schemas.openxmlformats.org/officeDocument/2006/relationships/hyperlink" Target="http://www.linkedin.com/in/divyasundar16" TargetMode="External"/><Relationship Id="rId7" Type="http://schemas.openxmlformats.org/officeDocument/2006/relationships/hyperlink" Target="http://www.linkedin.com/in/selena-gabriel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733375" y="1202525"/>
            <a:ext cx="56331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NLP MODEL</a:t>
            </a:r>
            <a:endParaRPr sz="7200"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1"/>
          </p:nvPr>
        </p:nvSpPr>
        <p:spPr>
          <a:xfrm>
            <a:off x="779925" y="3021025"/>
            <a:ext cx="3713700" cy="14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Presented by Divya Sundar, Tracy Wei, and Selena Gabrielle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MENTORED BY: Prithvi Shetty, a data scientist at SAP Concur</a:t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779925" y="2263675"/>
            <a:ext cx="5633100" cy="59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Classifying toxic comments</a:t>
            </a:r>
            <a:endParaRPr sz="3600"/>
          </a:p>
        </p:txBody>
      </p:sp>
      <p:grpSp>
        <p:nvGrpSpPr>
          <p:cNvPr id="124" name="Google Shape;124;p28"/>
          <p:cNvGrpSpPr/>
          <p:nvPr/>
        </p:nvGrpSpPr>
        <p:grpSpPr>
          <a:xfrm>
            <a:off x="5277443" y="446364"/>
            <a:ext cx="3534696" cy="4250752"/>
            <a:chOff x="4432326" y="248872"/>
            <a:chExt cx="4330674" cy="4627928"/>
          </a:xfrm>
        </p:grpSpPr>
        <p:sp>
          <p:nvSpPr>
            <p:cNvPr id="125" name="Google Shape;125;p28"/>
            <p:cNvSpPr/>
            <p:nvPr/>
          </p:nvSpPr>
          <p:spPr>
            <a:xfrm>
              <a:off x="4432326" y="722981"/>
              <a:ext cx="4330674" cy="3369890"/>
            </a:xfrm>
            <a:custGeom>
              <a:avLst/>
              <a:gdLst/>
              <a:ahLst/>
              <a:cxnLst/>
              <a:rect l="l" t="t" r="r" b="b"/>
              <a:pathLst>
                <a:path w="196069" h="152570" extrusionOk="0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4999334" y="4230453"/>
              <a:ext cx="3231777" cy="646347"/>
            </a:xfrm>
            <a:custGeom>
              <a:avLst/>
              <a:gdLst/>
              <a:ahLst/>
              <a:cxnLst/>
              <a:rect l="l" t="t" r="r" b="b"/>
              <a:pathLst>
                <a:path w="146317" h="29263" extrusionOk="0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7093472" y="254770"/>
              <a:ext cx="1309148" cy="1428531"/>
            </a:xfrm>
            <a:custGeom>
              <a:avLst/>
              <a:gdLst/>
              <a:ahLst/>
              <a:cxnLst/>
              <a:rect l="l" t="t" r="r" b="b"/>
              <a:pathLst>
                <a:path w="59271" h="64676" extrusionOk="0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7087464" y="248872"/>
              <a:ext cx="1321142" cy="1440326"/>
            </a:xfrm>
            <a:custGeom>
              <a:avLst/>
              <a:gdLst/>
              <a:ahLst/>
              <a:cxnLst/>
              <a:rect l="l" t="t" r="r" b="b"/>
              <a:pathLst>
                <a:path w="59814" h="65210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7093472" y="254770"/>
              <a:ext cx="1309148" cy="147014"/>
            </a:xfrm>
            <a:custGeom>
              <a:avLst/>
              <a:gdLst/>
              <a:ahLst/>
              <a:cxnLst/>
              <a:rect l="l" t="t" r="r" b="b"/>
              <a:pathLst>
                <a:path w="59271" h="6656" extrusionOk="0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7087464" y="248872"/>
              <a:ext cx="1321142" cy="158897"/>
            </a:xfrm>
            <a:custGeom>
              <a:avLst/>
              <a:gdLst/>
              <a:ahLst/>
              <a:cxnLst/>
              <a:rect l="l" t="t" r="r" b="b"/>
              <a:pathLst>
                <a:path w="59814" h="7194" extrusionOk="0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71589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1589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1589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1589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71589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71589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7158939" y="1419665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71589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71589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7778339" y="1011465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7778339" y="1079473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7778339" y="1147502"/>
              <a:ext cx="538692" cy="12016"/>
            </a:xfrm>
            <a:custGeom>
              <a:avLst/>
              <a:gdLst/>
              <a:ahLst/>
              <a:cxnLst/>
              <a:rect l="l" t="t" r="r" b="b"/>
              <a:pathLst>
                <a:path w="24389" h="544" extrusionOk="0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7778339" y="1215510"/>
              <a:ext cx="538692" cy="12038"/>
            </a:xfrm>
            <a:custGeom>
              <a:avLst/>
              <a:gdLst/>
              <a:ahLst/>
              <a:cxnLst/>
              <a:rect l="l" t="t" r="r" b="b"/>
              <a:pathLst>
                <a:path w="24389" h="545" extrusionOk="0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7778339" y="1283628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778339" y="1351635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7778339" y="1419665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7778339" y="1487672"/>
              <a:ext cx="538692" cy="11949"/>
            </a:xfrm>
            <a:custGeom>
              <a:avLst/>
              <a:gdLst/>
              <a:ahLst/>
              <a:cxnLst/>
              <a:rect l="l" t="t" r="r" b="b"/>
              <a:pathLst>
                <a:path w="24389" h="541" extrusionOk="0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778339" y="1555701"/>
              <a:ext cx="538692" cy="11927"/>
            </a:xfrm>
            <a:custGeom>
              <a:avLst/>
              <a:gdLst/>
              <a:ahLst/>
              <a:cxnLst/>
              <a:rect l="l" t="t" r="r" b="b"/>
              <a:pathLst>
                <a:path w="24389" h="540" extrusionOk="0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153108" y="522006"/>
              <a:ext cx="432650" cy="304476"/>
            </a:xfrm>
            <a:custGeom>
              <a:avLst/>
              <a:gdLst/>
              <a:ahLst/>
              <a:cxnLst/>
              <a:rect l="l" t="t" r="r" b="b"/>
              <a:pathLst>
                <a:path w="19588" h="13785" extrusionOk="0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772685" y="454154"/>
              <a:ext cx="542138" cy="490033"/>
            </a:xfrm>
            <a:custGeom>
              <a:avLst/>
              <a:gdLst/>
              <a:ahLst/>
              <a:cxnLst/>
              <a:rect l="l" t="t" r="r" b="b"/>
              <a:pathLst>
                <a:path w="24545" h="22186" extrusionOk="0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760780" y="442248"/>
              <a:ext cx="565970" cy="513822"/>
            </a:xfrm>
            <a:custGeom>
              <a:avLst/>
              <a:gdLst/>
              <a:ahLst/>
              <a:cxnLst/>
              <a:rect l="l" t="t" r="r" b="b"/>
              <a:pathLst>
                <a:path w="25624" h="23263" extrusionOk="0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7772685" y="658927"/>
              <a:ext cx="542138" cy="285260"/>
            </a:xfrm>
            <a:custGeom>
              <a:avLst/>
              <a:gdLst/>
              <a:ahLst/>
              <a:cxnLst/>
              <a:rect l="l" t="t" r="r" b="b"/>
              <a:pathLst>
                <a:path w="24545" h="12915" extrusionOk="0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7766787" y="653007"/>
              <a:ext cx="554065" cy="297077"/>
            </a:xfrm>
            <a:custGeom>
              <a:avLst/>
              <a:gdLst/>
              <a:ahLst/>
              <a:cxnLst/>
              <a:rect l="l" t="t" r="r" b="b"/>
              <a:pathLst>
                <a:path w="25085" h="13450" extrusionOk="0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7831084" y="505419"/>
              <a:ext cx="121680" cy="121768"/>
            </a:xfrm>
            <a:custGeom>
              <a:avLst/>
              <a:gdLst/>
              <a:ahLst/>
              <a:cxnLst/>
              <a:rect l="l" t="t" r="r" b="b"/>
              <a:pathLst>
                <a:path w="5509" h="5513" extrusionOk="0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7825098" y="499521"/>
              <a:ext cx="133674" cy="133651"/>
            </a:xfrm>
            <a:custGeom>
              <a:avLst/>
              <a:gdLst/>
              <a:ahLst/>
              <a:cxnLst/>
              <a:rect l="l" t="t" r="r" b="b"/>
              <a:pathLst>
                <a:path w="6052" h="6051" extrusionOk="0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7132898" y="297730"/>
              <a:ext cx="1206640" cy="46605"/>
            </a:xfrm>
            <a:custGeom>
              <a:avLst/>
              <a:gdLst/>
              <a:ahLst/>
              <a:cxnLst/>
              <a:rect l="l" t="t" r="r" b="b"/>
              <a:pathLst>
                <a:path w="54630" h="2110" extrusionOk="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7126891" y="291833"/>
              <a:ext cx="1218567" cy="58510"/>
            </a:xfrm>
            <a:custGeom>
              <a:avLst/>
              <a:gdLst/>
              <a:ahLst/>
              <a:cxnLst/>
              <a:rect l="l" t="t" r="r" b="b"/>
              <a:pathLst>
                <a:path w="55170" h="2649" extrusionOk="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5314810" y="424247"/>
              <a:ext cx="1014037" cy="673337"/>
            </a:xfrm>
            <a:custGeom>
              <a:avLst/>
              <a:gdLst/>
              <a:ahLst/>
              <a:cxnLst/>
              <a:rect l="l" t="t" r="r" b="b"/>
              <a:pathLst>
                <a:path w="45910" h="30485" extrusionOk="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08913" y="418239"/>
              <a:ext cx="1025942" cy="685353"/>
            </a:xfrm>
            <a:custGeom>
              <a:avLst/>
              <a:gdLst/>
              <a:ahLst/>
              <a:cxnLst/>
              <a:rect l="l" t="t" r="r" b="b"/>
              <a:pathLst>
                <a:path w="46449" h="31029" extrusionOk="0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5314810" y="1001659"/>
              <a:ext cx="1014037" cy="95926"/>
            </a:xfrm>
            <a:custGeom>
              <a:avLst/>
              <a:gdLst/>
              <a:ahLst/>
              <a:cxnLst/>
              <a:rect l="l" t="t" r="r" b="b"/>
              <a:pathLst>
                <a:path w="45910" h="4343" extrusionOk="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5308913" y="995761"/>
              <a:ext cx="1025942" cy="107831"/>
            </a:xfrm>
            <a:custGeom>
              <a:avLst/>
              <a:gdLst/>
              <a:ahLst/>
              <a:cxnLst/>
              <a:rect l="l" t="t" r="r" b="b"/>
              <a:pathLst>
                <a:path w="46449" h="4882" extrusionOk="0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5361304" y="1034481"/>
              <a:ext cx="921159" cy="30392"/>
            </a:xfrm>
            <a:custGeom>
              <a:avLst/>
              <a:gdLst/>
              <a:ahLst/>
              <a:cxnLst/>
              <a:rect l="l" t="t" r="r" b="b"/>
              <a:pathLst>
                <a:path w="41705" h="1376" extrusionOk="0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5355296" y="1028495"/>
              <a:ext cx="933153" cy="42364"/>
            </a:xfrm>
            <a:custGeom>
              <a:avLst/>
              <a:gdLst/>
              <a:ahLst/>
              <a:cxnLst/>
              <a:rect l="l" t="t" r="r" b="b"/>
              <a:pathLst>
                <a:path w="42248" h="1918" extrusionOk="0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5681816" y="590036"/>
              <a:ext cx="280114" cy="280114"/>
            </a:xfrm>
            <a:custGeom>
              <a:avLst/>
              <a:gdLst/>
              <a:ahLst/>
              <a:cxnLst/>
              <a:rect l="l" t="t" r="r" b="b"/>
              <a:pathLst>
                <a:path w="12682" h="12682" extrusionOk="0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5675808" y="584006"/>
              <a:ext cx="292151" cy="292063"/>
            </a:xfrm>
            <a:custGeom>
              <a:avLst/>
              <a:gdLst/>
              <a:ahLst/>
              <a:cxnLst/>
              <a:rect l="l" t="t" r="r" b="b"/>
              <a:pathLst>
                <a:path w="13227" h="13223" extrusionOk="0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5758658" y="642781"/>
              <a:ext cx="151145" cy="174535"/>
            </a:xfrm>
            <a:custGeom>
              <a:avLst/>
              <a:gdLst/>
              <a:ahLst/>
              <a:cxnLst/>
              <a:rect l="l" t="t" r="r" b="b"/>
              <a:pathLst>
                <a:path w="6843" h="7902" extrusionOk="0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5752650" y="636883"/>
              <a:ext cx="163138" cy="186419"/>
            </a:xfrm>
            <a:custGeom>
              <a:avLst/>
              <a:gdLst/>
              <a:ahLst/>
              <a:cxnLst/>
              <a:rect l="l" t="t" r="r" b="b"/>
              <a:pathLst>
                <a:path w="7386" h="8440" extrusionOk="0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4894065" y="1342910"/>
              <a:ext cx="1029852" cy="434262"/>
            </a:xfrm>
            <a:custGeom>
              <a:avLst/>
              <a:gdLst/>
              <a:ahLst/>
              <a:cxnLst/>
              <a:rect l="l" t="t" r="r" b="b"/>
              <a:pathLst>
                <a:path w="46626" h="19661" extrusionOk="0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4888168" y="1336925"/>
              <a:ext cx="1041757" cy="446256"/>
            </a:xfrm>
            <a:custGeom>
              <a:avLst/>
              <a:gdLst/>
              <a:ahLst/>
              <a:cxnLst/>
              <a:rect l="l" t="t" r="r" b="b"/>
              <a:pathLst>
                <a:path w="47165" h="20204" extrusionOk="0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4967904" y="1402127"/>
              <a:ext cx="190328" cy="115937"/>
            </a:xfrm>
            <a:custGeom>
              <a:avLst/>
              <a:gdLst/>
              <a:ahLst/>
              <a:cxnLst/>
              <a:rect l="l" t="t" r="r" b="b"/>
              <a:pathLst>
                <a:path w="8617" h="5249" extrusionOk="0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5211683" y="1484602"/>
              <a:ext cx="597997" cy="11927"/>
            </a:xfrm>
            <a:custGeom>
              <a:avLst/>
              <a:gdLst/>
              <a:ahLst/>
              <a:cxnLst/>
              <a:rect l="l" t="t" r="r" b="b"/>
              <a:pathLst>
                <a:path w="27074" h="540" extrusionOk="0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5211683" y="1534895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5211683" y="1585277"/>
              <a:ext cx="597997" cy="11905"/>
            </a:xfrm>
            <a:custGeom>
              <a:avLst/>
              <a:gdLst/>
              <a:ahLst/>
              <a:cxnLst/>
              <a:rect l="l" t="t" r="r" b="b"/>
              <a:pathLst>
                <a:path w="27074" h="539" extrusionOk="0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5211683" y="1635548"/>
              <a:ext cx="597997" cy="12016"/>
            </a:xfrm>
            <a:custGeom>
              <a:avLst/>
              <a:gdLst/>
              <a:ahLst/>
              <a:cxnLst/>
              <a:rect l="l" t="t" r="r" b="b"/>
              <a:pathLst>
                <a:path w="27074" h="544" extrusionOk="0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6993769" y="2138767"/>
              <a:ext cx="370385" cy="619091"/>
            </a:xfrm>
            <a:custGeom>
              <a:avLst/>
              <a:gdLst/>
              <a:ahLst/>
              <a:cxnLst/>
              <a:rect l="l" t="t" r="r" b="b"/>
              <a:pathLst>
                <a:path w="16769" h="28029" extrusionOk="0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6987607" y="2132826"/>
              <a:ext cx="385206" cy="631018"/>
            </a:xfrm>
            <a:custGeom>
              <a:avLst/>
              <a:gdLst/>
              <a:ahLst/>
              <a:cxnLst/>
              <a:rect l="l" t="t" r="r" b="b"/>
              <a:pathLst>
                <a:path w="17440" h="28569" extrusionOk="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7108006" y="2147602"/>
              <a:ext cx="251643" cy="578052"/>
            </a:xfrm>
            <a:custGeom>
              <a:avLst/>
              <a:gdLst/>
              <a:ahLst/>
              <a:cxnLst/>
              <a:rect l="l" t="t" r="r" b="b"/>
              <a:pathLst>
                <a:path w="11393" h="26171" extrusionOk="0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6035856" y="2171678"/>
              <a:ext cx="247380" cy="586357"/>
            </a:xfrm>
            <a:custGeom>
              <a:avLst/>
              <a:gdLst/>
              <a:ahLst/>
              <a:cxnLst/>
              <a:rect l="l" t="t" r="r" b="b"/>
              <a:pathLst>
                <a:path w="11200" h="26547" extrusionOk="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6030467" y="2165692"/>
              <a:ext cx="259131" cy="598240"/>
            </a:xfrm>
            <a:custGeom>
              <a:avLst/>
              <a:gdLst/>
              <a:ahLst/>
              <a:cxnLst/>
              <a:rect l="l" t="t" r="r" b="b"/>
              <a:pathLst>
                <a:path w="11732" h="27085" extrusionOk="0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6043167" y="2180049"/>
              <a:ext cx="183105" cy="567295"/>
            </a:xfrm>
            <a:custGeom>
              <a:avLst/>
              <a:gdLst/>
              <a:ahLst/>
              <a:cxnLst/>
              <a:rect l="l" t="t" r="r" b="b"/>
              <a:pathLst>
                <a:path w="8290" h="25684" extrusionOk="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067331" y="1803214"/>
              <a:ext cx="1190936" cy="684403"/>
            </a:xfrm>
            <a:custGeom>
              <a:avLst/>
              <a:gdLst/>
              <a:ahLst/>
              <a:cxnLst/>
              <a:rect l="l" t="t" r="r" b="b"/>
              <a:pathLst>
                <a:path w="53919" h="30986" extrusionOk="0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060904" y="1797383"/>
              <a:ext cx="1204166" cy="696242"/>
            </a:xfrm>
            <a:custGeom>
              <a:avLst/>
              <a:gdLst/>
              <a:ahLst/>
              <a:cxnLst/>
              <a:rect l="l" t="t" r="r" b="b"/>
              <a:pathLst>
                <a:path w="54518" h="31522" extrusionOk="0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6310205" y="1904176"/>
              <a:ext cx="8857" cy="369170"/>
            </a:xfrm>
            <a:custGeom>
              <a:avLst/>
              <a:gdLst/>
              <a:ahLst/>
              <a:cxnLst/>
              <a:rect l="l" t="t" r="r" b="b"/>
              <a:pathLst>
                <a:path w="401" h="16714" extrusionOk="0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6338720" y="1937064"/>
              <a:ext cx="53651" cy="281925"/>
            </a:xfrm>
            <a:custGeom>
              <a:avLst/>
              <a:gdLst/>
              <a:ahLst/>
              <a:cxnLst/>
              <a:rect l="l" t="t" r="r" b="b"/>
              <a:pathLst>
                <a:path w="2429" h="12764" extrusionOk="0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6392790" y="2227294"/>
              <a:ext cx="36820" cy="76025"/>
            </a:xfrm>
            <a:custGeom>
              <a:avLst/>
              <a:gdLst/>
              <a:ahLst/>
              <a:cxnLst/>
              <a:rect l="l" t="t" r="r" b="b"/>
              <a:pathLst>
                <a:path w="1667" h="3442" extrusionOk="0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6361470" y="1917031"/>
              <a:ext cx="63833" cy="194768"/>
            </a:xfrm>
            <a:custGeom>
              <a:avLst/>
              <a:gdLst/>
              <a:ahLst/>
              <a:cxnLst/>
              <a:rect l="l" t="t" r="r" b="b"/>
              <a:pathLst>
                <a:path w="2890" h="8818" extrusionOk="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913128" y="1948483"/>
              <a:ext cx="71144" cy="209014"/>
            </a:xfrm>
            <a:custGeom>
              <a:avLst/>
              <a:gdLst/>
              <a:ahLst/>
              <a:cxnLst/>
              <a:rect l="l" t="t" r="r" b="b"/>
              <a:pathLst>
                <a:path w="3221" h="9463" extrusionOk="0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7032224" y="1982807"/>
              <a:ext cx="7443" cy="289125"/>
            </a:xfrm>
            <a:custGeom>
              <a:avLst/>
              <a:gdLst/>
              <a:ahLst/>
              <a:cxnLst/>
              <a:rect l="l" t="t" r="r" b="b"/>
              <a:pathLst>
                <a:path w="337" h="13090" extrusionOk="0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6928920" y="1988506"/>
              <a:ext cx="95219" cy="279098"/>
            </a:xfrm>
            <a:custGeom>
              <a:avLst/>
              <a:gdLst/>
              <a:ahLst/>
              <a:cxnLst/>
              <a:rect l="l" t="t" r="r" b="b"/>
              <a:pathLst>
                <a:path w="4311" h="12636" extrusionOk="0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6937468" y="2225880"/>
              <a:ext cx="55440" cy="88924"/>
            </a:xfrm>
            <a:custGeom>
              <a:avLst/>
              <a:gdLst/>
              <a:ahLst/>
              <a:cxnLst/>
              <a:rect l="l" t="t" r="r" b="b"/>
              <a:pathLst>
                <a:path w="2510" h="4026" extrusionOk="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527325" y="1848383"/>
              <a:ext cx="250671" cy="256635"/>
            </a:xfrm>
            <a:custGeom>
              <a:avLst/>
              <a:gdLst/>
              <a:ahLst/>
              <a:cxnLst/>
              <a:rect l="l" t="t" r="r" b="b"/>
              <a:pathLst>
                <a:path w="11349" h="11619" extrusionOk="0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358997" y="1564205"/>
              <a:ext cx="96721" cy="115076"/>
            </a:xfrm>
            <a:custGeom>
              <a:avLst/>
              <a:gdLst/>
              <a:ahLst/>
              <a:cxnLst/>
              <a:rect l="l" t="t" r="r" b="b"/>
              <a:pathLst>
                <a:path w="4379" h="5210" extrusionOk="0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367566" y="1558241"/>
              <a:ext cx="94071" cy="127003"/>
            </a:xfrm>
            <a:custGeom>
              <a:avLst/>
              <a:gdLst/>
              <a:ahLst/>
              <a:cxnLst/>
              <a:rect l="l" t="t" r="r" b="b"/>
              <a:pathLst>
                <a:path w="4259" h="5750" extrusionOk="0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835115" y="1564205"/>
              <a:ext cx="96743" cy="115076"/>
            </a:xfrm>
            <a:custGeom>
              <a:avLst/>
              <a:gdLst/>
              <a:ahLst/>
              <a:cxnLst/>
              <a:rect l="l" t="t" r="r" b="b"/>
              <a:pathLst>
                <a:path w="4380" h="5210" extrusionOk="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829239" y="1558241"/>
              <a:ext cx="93960" cy="127003"/>
            </a:xfrm>
            <a:custGeom>
              <a:avLst/>
              <a:gdLst/>
              <a:ahLst/>
              <a:cxnLst/>
              <a:rect l="l" t="t" r="r" b="b"/>
              <a:pathLst>
                <a:path w="4254" h="5750" extrusionOk="0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557696" y="1819934"/>
              <a:ext cx="178732" cy="231742"/>
            </a:xfrm>
            <a:custGeom>
              <a:avLst/>
              <a:gdLst/>
              <a:ahLst/>
              <a:cxnLst/>
              <a:rect l="l" t="t" r="r" b="b"/>
              <a:pathLst>
                <a:path w="8092" h="104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551334" y="1813993"/>
              <a:ext cx="191211" cy="243713"/>
            </a:xfrm>
            <a:custGeom>
              <a:avLst/>
              <a:gdLst/>
              <a:ahLst/>
              <a:cxnLst/>
              <a:rect l="l" t="t" r="r" b="b"/>
              <a:pathLst>
                <a:path w="8657" h="11034" extrusionOk="0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406109" y="1294605"/>
              <a:ext cx="467614" cy="614982"/>
            </a:xfrm>
            <a:custGeom>
              <a:avLst/>
              <a:gdLst/>
              <a:ahLst/>
              <a:cxnLst/>
              <a:rect l="l" t="t" r="r" b="b"/>
              <a:pathLst>
                <a:path w="21171" h="27843" extrusionOk="0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407651" y="1288921"/>
              <a:ext cx="463022" cy="466746"/>
            </a:xfrm>
            <a:custGeom>
              <a:avLst/>
              <a:gdLst/>
              <a:ahLst/>
              <a:cxnLst/>
              <a:rect l="l" t="t" r="r" b="b"/>
              <a:pathLst>
                <a:path w="207866" h="209538" extrusionOk="0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401537" y="1288973"/>
              <a:ext cx="479409" cy="626622"/>
            </a:xfrm>
            <a:custGeom>
              <a:avLst/>
              <a:gdLst/>
              <a:ahLst/>
              <a:cxnLst/>
              <a:rect l="l" t="t" r="r" b="b"/>
              <a:pathLst>
                <a:path w="21705" h="28370" extrusionOk="0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628177" y="1672456"/>
              <a:ext cx="50315" cy="136655"/>
            </a:xfrm>
            <a:custGeom>
              <a:avLst/>
              <a:gdLst/>
              <a:ahLst/>
              <a:cxnLst/>
              <a:rect l="l" t="t" r="r" b="b"/>
              <a:pathLst>
                <a:path w="2278" h="6187" extrusionOk="0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6522400" y="1695339"/>
              <a:ext cx="70702" cy="21845"/>
            </a:xfrm>
            <a:custGeom>
              <a:avLst/>
              <a:gdLst/>
              <a:ahLst/>
              <a:cxnLst/>
              <a:rect l="l" t="t" r="r" b="b"/>
              <a:pathLst>
                <a:path w="3201" h="989" extrusionOk="0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703959" y="1695339"/>
              <a:ext cx="70790" cy="21845"/>
            </a:xfrm>
            <a:custGeom>
              <a:avLst/>
              <a:gdLst/>
              <a:ahLst/>
              <a:cxnLst/>
              <a:rect l="l" t="t" r="r" b="b"/>
              <a:pathLst>
                <a:path w="3205" h="989" extrusionOk="0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6496381" y="1603079"/>
              <a:ext cx="130758" cy="56036"/>
            </a:xfrm>
            <a:custGeom>
              <a:avLst/>
              <a:gdLst/>
              <a:ahLst/>
              <a:cxnLst/>
              <a:rect l="l" t="t" r="r" b="b"/>
              <a:pathLst>
                <a:path w="5920" h="2537" extrusionOk="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6688520" y="1599545"/>
              <a:ext cx="117969" cy="51287"/>
            </a:xfrm>
            <a:custGeom>
              <a:avLst/>
              <a:gdLst/>
              <a:ahLst/>
              <a:cxnLst/>
              <a:rect l="l" t="t" r="r" b="b"/>
              <a:pathLst>
                <a:path w="5341" h="2322" extrusionOk="0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6443084" y="1648182"/>
              <a:ext cx="200709" cy="130559"/>
            </a:xfrm>
            <a:custGeom>
              <a:avLst/>
              <a:gdLst/>
              <a:ahLst/>
              <a:cxnLst/>
              <a:rect l="l" t="t" r="r" b="b"/>
              <a:pathLst>
                <a:path w="9087" h="5911" extrusionOk="0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6660380" y="1648182"/>
              <a:ext cx="200731" cy="130559"/>
            </a:xfrm>
            <a:custGeom>
              <a:avLst/>
              <a:gdLst/>
              <a:ahLst/>
              <a:cxnLst/>
              <a:rect l="l" t="t" r="r" b="b"/>
              <a:pathLst>
                <a:path w="9088" h="5911" extrusionOk="0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644223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638237" y="2846760"/>
              <a:ext cx="87709" cy="1477853"/>
            </a:xfrm>
            <a:custGeom>
              <a:avLst/>
              <a:gdLst/>
              <a:ahLst/>
              <a:cxnLst/>
              <a:rect l="l" t="t" r="r" b="b"/>
              <a:pathLst>
                <a:path w="3971" h="66909" extrusionOk="0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546662" y="3191281"/>
              <a:ext cx="75628" cy="1515136"/>
            </a:xfrm>
            <a:custGeom>
              <a:avLst/>
              <a:gdLst/>
              <a:ahLst/>
              <a:cxnLst/>
              <a:rect l="l" t="t" r="r" b="b"/>
              <a:pathLst>
                <a:path w="3424" h="68597" extrusionOk="0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540655" y="3185361"/>
              <a:ext cx="87709" cy="1526975"/>
            </a:xfrm>
            <a:custGeom>
              <a:avLst/>
              <a:gdLst/>
              <a:ahLst/>
              <a:cxnLst/>
              <a:rect l="l" t="t" r="r" b="b"/>
              <a:pathLst>
                <a:path w="3971" h="69133" extrusionOk="0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7583351" y="2852679"/>
              <a:ext cx="75628" cy="1466014"/>
            </a:xfrm>
            <a:custGeom>
              <a:avLst/>
              <a:gdLst/>
              <a:ahLst/>
              <a:cxnLst/>
              <a:rect l="l" t="t" r="r" b="b"/>
              <a:pathLst>
                <a:path w="3424" h="66373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7577277" y="2846760"/>
              <a:ext cx="87732" cy="1477853"/>
            </a:xfrm>
            <a:custGeom>
              <a:avLst/>
              <a:gdLst/>
              <a:ahLst/>
              <a:cxnLst/>
              <a:rect l="l" t="t" r="r" b="b"/>
              <a:pathLst>
                <a:path w="3972" h="66909" extrusionOk="0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680933" y="3191281"/>
              <a:ext cx="75716" cy="1515136"/>
            </a:xfrm>
            <a:custGeom>
              <a:avLst/>
              <a:gdLst/>
              <a:ahLst/>
              <a:cxnLst/>
              <a:rect l="l" t="t" r="r" b="b"/>
              <a:pathLst>
                <a:path w="3428" h="68597" extrusionOk="0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674837" y="3185361"/>
              <a:ext cx="87732" cy="1526975"/>
            </a:xfrm>
            <a:custGeom>
              <a:avLst/>
              <a:gdLst/>
              <a:ahLst/>
              <a:cxnLst/>
              <a:rect l="l" t="t" r="r" b="b"/>
              <a:pathLst>
                <a:path w="3972" h="69133" extrusionOk="0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227907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221899" y="3247538"/>
              <a:ext cx="60188" cy="1355664"/>
            </a:xfrm>
            <a:custGeom>
              <a:avLst/>
              <a:gdLst/>
              <a:ahLst/>
              <a:cxnLst/>
              <a:rect l="l" t="t" r="r" b="b"/>
              <a:pathLst>
                <a:path w="2725" h="61377" extrusionOk="0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7035691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7029573" y="3204843"/>
              <a:ext cx="52701" cy="1184155"/>
            </a:xfrm>
            <a:custGeom>
              <a:avLst/>
              <a:gdLst/>
              <a:ahLst/>
              <a:cxnLst/>
              <a:rect l="l" t="t" r="r" b="b"/>
              <a:pathLst>
                <a:path w="2386" h="53612" extrusionOk="0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181148" y="3210784"/>
              <a:ext cx="40685" cy="1172228"/>
            </a:xfrm>
            <a:custGeom>
              <a:avLst/>
              <a:gdLst/>
              <a:ahLst/>
              <a:cxnLst/>
              <a:rect l="l" t="t" r="r" b="b"/>
              <a:pathLst>
                <a:path w="1842" h="53072" extrusionOk="0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175140" y="3204843"/>
              <a:ext cx="52723" cy="1184155"/>
            </a:xfrm>
            <a:custGeom>
              <a:avLst/>
              <a:gdLst/>
              <a:ahLst/>
              <a:cxnLst/>
              <a:rect l="l" t="t" r="r" b="b"/>
              <a:pathLst>
                <a:path w="2387" h="53612" extrusionOk="0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7004702" y="3253545"/>
              <a:ext cx="48107" cy="1343671"/>
            </a:xfrm>
            <a:custGeom>
              <a:avLst/>
              <a:gdLst/>
              <a:ahLst/>
              <a:cxnLst/>
              <a:rect l="l" t="t" r="r" b="b"/>
              <a:pathLst>
                <a:path w="2178" h="60834" extrusionOk="0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998717" y="3247560"/>
              <a:ext cx="60078" cy="1355642"/>
            </a:xfrm>
            <a:custGeom>
              <a:avLst/>
              <a:gdLst/>
              <a:ahLst/>
              <a:cxnLst/>
              <a:rect l="l" t="t" r="r" b="b"/>
              <a:pathLst>
                <a:path w="2720" h="61376" extrusionOk="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102715" y="3103660"/>
              <a:ext cx="1063646" cy="242985"/>
            </a:xfrm>
            <a:custGeom>
              <a:avLst/>
              <a:gdLst/>
              <a:ahLst/>
              <a:cxnLst/>
              <a:rect l="l" t="t" r="r" b="b"/>
              <a:pathLst>
                <a:path w="48156" h="11001" extrusionOk="0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096730" y="3097674"/>
              <a:ext cx="1075551" cy="254978"/>
            </a:xfrm>
            <a:custGeom>
              <a:avLst/>
              <a:gdLst/>
              <a:ahLst/>
              <a:cxnLst/>
              <a:rect l="l" t="t" r="r" b="b"/>
              <a:pathLst>
                <a:path w="48695" h="11544" extrusionOk="0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318996" y="4226478"/>
              <a:ext cx="178092" cy="408243"/>
            </a:xfrm>
            <a:custGeom>
              <a:avLst/>
              <a:gdLst/>
              <a:ahLst/>
              <a:cxnLst/>
              <a:rect l="l" t="t" r="r" b="b"/>
              <a:pathLst>
                <a:path w="8063" h="18483" extrusionOk="0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322663" y="4220558"/>
              <a:ext cx="179925" cy="420148"/>
            </a:xfrm>
            <a:custGeom>
              <a:avLst/>
              <a:gdLst/>
              <a:ahLst/>
              <a:cxnLst/>
              <a:rect l="l" t="t" r="r" b="b"/>
              <a:pathLst>
                <a:path w="8146" h="19022" extrusionOk="0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339162" y="4566139"/>
              <a:ext cx="121857" cy="68604"/>
            </a:xfrm>
            <a:custGeom>
              <a:avLst/>
              <a:gdLst/>
              <a:ahLst/>
              <a:cxnLst/>
              <a:rect l="l" t="t" r="r" b="b"/>
              <a:pathLst>
                <a:path w="5517" h="3106" extrusionOk="0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rgbClr val="F7B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332977" y="4560198"/>
              <a:ext cx="134667" cy="80509"/>
            </a:xfrm>
            <a:custGeom>
              <a:avLst/>
              <a:gdLst/>
              <a:ahLst/>
              <a:cxnLst/>
              <a:rect l="l" t="t" r="r" b="b"/>
              <a:pathLst>
                <a:path w="6097" h="3645" extrusionOk="0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313828" y="4139409"/>
              <a:ext cx="155408" cy="168572"/>
            </a:xfrm>
            <a:custGeom>
              <a:avLst/>
              <a:gdLst/>
              <a:ahLst/>
              <a:cxnLst/>
              <a:rect l="l" t="t" r="r" b="b"/>
              <a:pathLst>
                <a:path w="7036" h="7632" extrusionOk="0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307577" y="4133423"/>
              <a:ext cx="167644" cy="180521"/>
            </a:xfrm>
            <a:custGeom>
              <a:avLst/>
              <a:gdLst/>
              <a:ahLst/>
              <a:cxnLst/>
              <a:rect l="l" t="t" r="r" b="b"/>
              <a:pathLst>
                <a:path w="7590" h="8173" extrusionOk="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6160408" y="3944155"/>
              <a:ext cx="322743" cy="243117"/>
            </a:xfrm>
            <a:custGeom>
              <a:avLst/>
              <a:gdLst/>
              <a:ahLst/>
              <a:cxnLst/>
              <a:rect l="l" t="t" r="r" b="b"/>
              <a:pathLst>
                <a:path w="14612" h="11007" extrusionOk="0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6153804" y="3938236"/>
              <a:ext cx="334736" cy="254912"/>
            </a:xfrm>
            <a:custGeom>
              <a:avLst/>
              <a:gdLst/>
              <a:ahLst/>
              <a:cxnLst/>
              <a:rect l="l" t="t" r="r" b="b"/>
              <a:pathLst>
                <a:path w="15155" h="11541" extrusionOk="0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006303" y="3114328"/>
              <a:ext cx="421098" cy="954268"/>
            </a:xfrm>
            <a:custGeom>
              <a:avLst/>
              <a:gdLst/>
              <a:ahLst/>
              <a:cxnLst/>
              <a:rect l="l" t="t" r="r" b="b"/>
              <a:pathLst>
                <a:path w="19065" h="43204" extrusionOk="0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001797" y="3108342"/>
              <a:ext cx="431766" cy="966218"/>
            </a:xfrm>
            <a:custGeom>
              <a:avLst/>
              <a:gdLst/>
              <a:ahLst/>
              <a:cxnLst/>
              <a:rect l="l" t="t" r="r" b="b"/>
              <a:pathLst>
                <a:path w="19548" h="43745" extrusionOk="0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5884314" y="3143439"/>
              <a:ext cx="355012" cy="166076"/>
            </a:xfrm>
            <a:custGeom>
              <a:avLst/>
              <a:gdLst/>
              <a:ahLst/>
              <a:cxnLst/>
              <a:rect l="l" t="t" r="r" b="b"/>
              <a:pathLst>
                <a:path w="16073" h="7519" extrusionOk="0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5897611" y="3137454"/>
              <a:ext cx="345934" cy="178047"/>
            </a:xfrm>
            <a:custGeom>
              <a:avLst/>
              <a:gdLst/>
              <a:ahLst/>
              <a:cxnLst/>
              <a:rect l="l" t="t" r="r" b="b"/>
              <a:pathLst>
                <a:path w="15662" h="8061" extrusionOk="0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152478" y="3117619"/>
              <a:ext cx="454185" cy="155363"/>
            </a:xfrm>
            <a:custGeom>
              <a:avLst/>
              <a:gdLst/>
              <a:ahLst/>
              <a:cxnLst/>
              <a:rect l="l" t="t" r="r" b="b"/>
              <a:pathLst>
                <a:path w="20563" h="7034" extrusionOk="0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165532" y="3111589"/>
              <a:ext cx="441132" cy="167379"/>
            </a:xfrm>
            <a:custGeom>
              <a:avLst/>
              <a:gdLst/>
              <a:ahLst/>
              <a:cxnLst/>
              <a:rect l="l" t="t" r="r" b="b"/>
              <a:pathLst>
                <a:path w="19972" h="7578" extrusionOk="0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526994" y="3149381"/>
              <a:ext cx="241924" cy="202830"/>
            </a:xfrm>
            <a:custGeom>
              <a:avLst/>
              <a:gdLst/>
              <a:ahLst/>
              <a:cxnLst/>
              <a:rect l="l" t="t" r="r" b="b"/>
              <a:pathLst>
                <a:path w="10953" h="9183" extrusionOk="0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6525647" y="3143439"/>
              <a:ext cx="243515" cy="214779"/>
            </a:xfrm>
            <a:custGeom>
              <a:avLst/>
              <a:gdLst/>
              <a:ahLst/>
              <a:cxnLst/>
              <a:rect l="l" t="t" r="r" b="b"/>
              <a:pathLst>
                <a:path w="11025" h="9724" extrusionOk="0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670364" y="3063505"/>
              <a:ext cx="744967" cy="420590"/>
            </a:xfrm>
            <a:custGeom>
              <a:avLst/>
              <a:gdLst/>
              <a:ahLst/>
              <a:cxnLst/>
              <a:rect l="l" t="t" r="r" b="b"/>
              <a:pathLst>
                <a:path w="33728" h="19042" extrusionOk="0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663892" y="3057629"/>
              <a:ext cx="728578" cy="432473"/>
            </a:xfrm>
            <a:custGeom>
              <a:avLst/>
              <a:gdLst/>
              <a:ahLst/>
              <a:cxnLst/>
              <a:rect l="l" t="t" r="r" b="b"/>
              <a:pathLst>
                <a:path w="32986" h="19580" extrusionOk="0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884999" y="3211469"/>
              <a:ext cx="101735" cy="98046"/>
            </a:xfrm>
            <a:custGeom>
              <a:avLst/>
              <a:gdLst/>
              <a:ahLst/>
              <a:cxnLst/>
              <a:rect l="l" t="t" r="r" b="b"/>
              <a:pathLst>
                <a:path w="4606" h="4439" extrusionOk="0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898671" y="3205527"/>
              <a:ext cx="94247" cy="109885"/>
            </a:xfrm>
            <a:custGeom>
              <a:avLst/>
              <a:gdLst/>
              <a:ahLst/>
              <a:cxnLst/>
              <a:rect l="l" t="t" r="r" b="b"/>
              <a:pathLst>
                <a:path w="4267" h="4975" extrusionOk="0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257019" y="3337964"/>
              <a:ext cx="131553" cy="514396"/>
            </a:xfrm>
            <a:custGeom>
              <a:avLst/>
              <a:gdLst/>
              <a:ahLst/>
              <a:cxnLst/>
              <a:rect l="l" t="t" r="r" b="b"/>
              <a:pathLst>
                <a:path w="5956" h="23289" extrusionOk="0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234798" y="3755550"/>
              <a:ext cx="124861" cy="206452"/>
            </a:xfrm>
            <a:custGeom>
              <a:avLst/>
              <a:gdLst/>
              <a:ahLst/>
              <a:cxnLst/>
              <a:rect l="l" t="t" r="r" b="b"/>
              <a:pathLst>
                <a:path w="5653" h="9347" extrusionOk="0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6807616" y="3258029"/>
              <a:ext cx="272361" cy="161327"/>
            </a:xfrm>
            <a:custGeom>
              <a:avLst/>
              <a:gdLst/>
              <a:ahLst/>
              <a:cxnLst/>
              <a:rect l="l" t="t" r="r" b="b"/>
              <a:pathLst>
                <a:path w="12331" h="7304" extrusionOk="0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488771" y="2824363"/>
              <a:ext cx="2323472" cy="382445"/>
            </a:xfrm>
            <a:custGeom>
              <a:avLst/>
              <a:gdLst/>
              <a:ahLst/>
              <a:cxnLst/>
              <a:rect l="l" t="t" r="r" b="b"/>
              <a:pathLst>
                <a:path w="105194" h="17315" extrusionOk="0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482785" y="2818422"/>
              <a:ext cx="2335356" cy="394394"/>
            </a:xfrm>
            <a:custGeom>
              <a:avLst/>
              <a:gdLst/>
              <a:ahLst/>
              <a:cxnLst/>
              <a:rect l="l" t="t" r="r" b="b"/>
              <a:pathLst>
                <a:path w="105732" h="17856" extrusionOk="0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482410" y="2768062"/>
              <a:ext cx="2337056" cy="382467"/>
            </a:xfrm>
            <a:custGeom>
              <a:avLst/>
              <a:gdLst/>
              <a:ahLst/>
              <a:cxnLst/>
              <a:rect l="l" t="t" r="r" b="b"/>
              <a:pathLst>
                <a:path w="105809" h="17316" extrusionOk="0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481548" y="2762076"/>
              <a:ext cx="2338801" cy="394372"/>
            </a:xfrm>
            <a:custGeom>
              <a:avLst/>
              <a:gdLst/>
              <a:ahLst/>
              <a:cxnLst/>
              <a:rect l="l" t="t" r="r" b="b"/>
              <a:pathLst>
                <a:path w="105888" h="17855" extrusionOk="0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587149" y="2800752"/>
              <a:ext cx="571006" cy="199494"/>
            </a:xfrm>
            <a:custGeom>
              <a:avLst/>
              <a:gdLst/>
              <a:ahLst/>
              <a:cxnLst/>
              <a:rect l="l" t="t" r="r" b="b"/>
              <a:pathLst>
                <a:path w="25852" h="9032" extrusionOk="0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331840" y="2898467"/>
              <a:ext cx="261516" cy="108538"/>
            </a:xfrm>
            <a:custGeom>
              <a:avLst/>
              <a:gdLst/>
              <a:ahLst/>
              <a:cxnLst/>
              <a:rect l="l" t="t" r="r" b="b"/>
              <a:pathLst>
                <a:path w="11840" h="4914" extrusionOk="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6161313" y="2898467"/>
              <a:ext cx="937725" cy="175485"/>
            </a:xfrm>
            <a:custGeom>
              <a:avLst/>
              <a:gdLst/>
              <a:ahLst/>
              <a:cxnLst/>
              <a:rect l="l" t="t" r="r" b="b"/>
              <a:pathLst>
                <a:path w="42455" h="7945" extrusionOk="0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7301139" y="2714058"/>
              <a:ext cx="65843" cy="159980"/>
            </a:xfrm>
            <a:custGeom>
              <a:avLst/>
              <a:gdLst/>
              <a:ahLst/>
              <a:cxnLst/>
              <a:rect l="l" t="t" r="r" b="b"/>
              <a:pathLst>
                <a:path w="2981" h="7243" extrusionOk="0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7289525" y="2708095"/>
              <a:ext cx="83292" cy="171951"/>
            </a:xfrm>
            <a:custGeom>
              <a:avLst/>
              <a:gdLst/>
              <a:ahLst/>
              <a:cxnLst/>
              <a:rect l="l" t="t" r="r" b="b"/>
              <a:pathLst>
                <a:path w="3771" h="7785" extrusionOk="0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7346396" y="2745047"/>
              <a:ext cx="227015" cy="227810"/>
            </a:xfrm>
            <a:custGeom>
              <a:avLst/>
              <a:gdLst/>
              <a:ahLst/>
              <a:cxnLst/>
              <a:rect l="l" t="t" r="r" b="b"/>
              <a:pathLst>
                <a:path w="10278" h="10314" extrusionOk="0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340388" y="2739039"/>
              <a:ext cx="238943" cy="239804"/>
            </a:xfrm>
            <a:custGeom>
              <a:avLst/>
              <a:gdLst/>
              <a:ahLst/>
              <a:cxnLst/>
              <a:rect l="l" t="t" r="r" b="b"/>
              <a:pathLst>
                <a:path w="10818" h="10857" extrusionOk="0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7346396" y="2710436"/>
              <a:ext cx="227015" cy="69112"/>
            </a:xfrm>
            <a:custGeom>
              <a:avLst/>
              <a:gdLst/>
              <a:ahLst/>
              <a:cxnLst/>
              <a:rect l="l" t="t" r="r" b="b"/>
              <a:pathLst>
                <a:path w="10278" h="3129" extrusionOk="0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7340388" y="2704450"/>
              <a:ext cx="238943" cy="81105"/>
            </a:xfrm>
            <a:custGeom>
              <a:avLst/>
              <a:gdLst/>
              <a:ahLst/>
              <a:cxnLst/>
              <a:rect l="l" t="t" r="r" b="b"/>
              <a:pathLst>
                <a:path w="10818" h="3672" extrusionOk="0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7361217" y="2714964"/>
              <a:ext cx="197374" cy="60078"/>
            </a:xfrm>
            <a:custGeom>
              <a:avLst/>
              <a:gdLst/>
              <a:ahLst/>
              <a:cxnLst/>
              <a:rect l="l" t="t" r="r" b="b"/>
              <a:pathLst>
                <a:path w="8936" h="2720" extrusionOk="0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7383790" y="2754076"/>
              <a:ext cx="152227" cy="21800"/>
            </a:xfrm>
            <a:custGeom>
              <a:avLst/>
              <a:gdLst/>
              <a:ahLst/>
              <a:cxnLst/>
              <a:rect l="l" t="t" r="r" b="b"/>
              <a:pathLst>
                <a:path w="6892" h="987" extrusionOk="0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24123" y="2825048"/>
              <a:ext cx="434594" cy="74391"/>
            </a:xfrm>
            <a:custGeom>
              <a:avLst/>
              <a:gdLst/>
              <a:ahLst/>
              <a:cxnLst/>
              <a:rect l="l" t="t" r="r" b="b"/>
              <a:pathLst>
                <a:path w="19676" h="3368" extrusionOk="0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618115" y="2819062"/>
              <a:ext cx="446587" cy="86384"/>
            </a:xfrm>
            <a:custGeom>
              <a:avLst/>
              <a:gdLst/>
              <a:ahLst/>
              <a:cxnLst/>
              <a:rect l="l" t="t" r="r" b="b"/>
              <a:pathLst>
                <a:path w="20219" h="3911" extrusionOk="0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055890" y="2723512"/>
              <a:ext cx="65732" cy="175927"/>
            </a:xfrm>
            <a:custGeom>
              <a:avLst/>
              <a:gdLst/>
              <a:ahLst/>
              <a:cxnLst/>
              <a:rect l="l" t="t" r="r" b="b"/>
              <a:pathLst>
                <a:path w="2976" h="7965" extrusionOk="0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049860" y="2717592"/>
              <a:ext cx="77748" cy="187854"/>
            </a:xfrm>
            <a:custGeom>
              <a:avLst/>
              <a:gdLst/>
              <a:ahLst/>
              <a:cxnLst/>
              <a:rect l="l" t="t" r="r" b="b"/>
              <a:pathLst>
                <a:path w="3520" h="8505" extrusionOk="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624123" y="2883734"/>
              <a:ext cx="434594" cy="74302"/>
            </a:xfrm>
            <a:custGeom>
              <a:avLst/>
              <a:gdLst/>
              <a:ahLst/>
              <a:cxnLst/>
              <a:rect l="l" t="t" r="r" b="b"/>
              <a:pathLst>
                <a:path w="19676" h="3364" extrusionOk="0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618115" y="2877727"/>
              <a:ext cx="446587" cy="86296"/>
            </a:xfrm>
            <a:custGeom>
              <a:avLst/>
              <a:gdLst/>
              <a:ahLst/>
              <a:cxnLst/>
              <a:rect l="l" t="t" r="r" b="b"/>
              <a:pathLst>
                <a:path w="20219" h="3907" extrusionOk="0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055890" y="2782176"/>
              <a:ext cx="65732" cy="175861"/>
            </a:xfrm>
            <a:custGeom>
              <a:avLst/>
              <a:gdLst/>
              <a:ahLst/>
              <a:cxnLst/>
              <a:rect l="l" t="t" r="r" b="b"/>
              <a:pathLst>
                <a:path w="2976" h="7962" extrusionOk="0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049860" y="2776190"/>
              <a:ext cx="77748" cy="187832"/>
            </a:xfrm>
            <a:custGeom>
              <a:avLst/>
              <a:gdLst/>
              <a:ahLst/>
              <a:cxnLst/>
              <a:rect l="l" t="t" r="r" b="b"/>
              <a:pathLst>
                <a:path w="3520" h="8504" extrusionOk="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548341" y="2637083"/>
              <a:ext cx="277375" cy="229931"/>
            </a:xfrm>
            <a:custGeom>
              <a:avLst/>
              <a:gdLst/>
              <a:ahLst/>
              <a:cxnLst/>
              <a:rect l="l" t="t" r="r" b="b"/>
              <a:pathLst>
                <a:path w="12558" h="10410" extrusionOk="0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544343" y="2631076"/>
              <a:ext cx="287646" cy="241902"/>
            </a:xfrm>
            <a:custGeom>
              <a:avLst/>
              <a:gdLst/>
              <a:ahLst/>
              <a:cxnLst/>
              <a:rect l="l" t="t" r="r" b="b"/>
              <a:pathLst>
                <a:path w="13023" h="10952" extrusionOk="0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48341" y="2796180"/>
              <a:ext cx="162962" cy="70835"/>
            </a:xfrm>
            <a:custGeom>
              <a:avLst/>
              <a:gdLst/>
              <a:ahLst/>
              <a:cxnLst/>
              <a:rect l="l" t="t" r="r" b="b"/>
              <a:pathLst>
                <a:path w="7378" h="3207" extrusionOk="0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544343" y="2790216"/>
              <a:ext cx="173321" cy="82762"/>
            </a:xfrm>
            <a:custGeom>
              <a:avLst/>
              <a:gdLst/>
              <a:ahLst/>
              <a:cxnLst/>
              <a:rect l="l" t="t" r="r" b="b"/>
              <a:pathLst>
                <a:path w="7847" h="3747" extrusionOk="0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599761" y="2667763"/>
              <a:ext cx="534738" cy="138710"/>
            </a:xfrm>
            <a:custGeom>
              <a:avLst/>
              <a:gdLst/>
              <a:ahLst/>
              <a:cxnLst/>
              <a:rect l="l" t="t" r="r" b="b"/>
              <a:pathLst>
                <a:path w="24210" h="6280" extrusionOk="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5593333" y="2661821"/>
              <a:ext cx="547527" cy="150637"/>
            </a:xfrm>
            <a:custGeom>
              <a:avLst/>
              <a:gdLst/>
              <a:ahLst/>
              <a:cxnLst/>
              <a:rect l="l" t="t" r="r" b="b"/>
              <a:pathLst>
                <a:path w="24789" h="6820" extrusionOk="0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5599761" y="2800796"/>
              <a:ext cx="474749" cy="35760"/>
            </a:xfrm>
            <a:custGeom>
              <a:avLst/>
              <a:gdLst/>
              <a:ahLst/>
              <a:cxnLst/>
              <a:rect l="l" t="t" r="r" b="b"/>
              <a:pathLst>
                <a:path w="21494" h="1619" extrusionOk="0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5593576" y="2794766"/>
              <a:ext cx="487007" cy="47775"/>
            </a:xfrm>
            <a:custGeom>
              <a:avLst/>
              <a:gdLst/>
              <a:ahLst/>
              <a:cxnLst/>
              <a:rect l="l" t="t" r="r" b="b"/>
              <a:pathLst>
                <a:path w="22049" h="2163" extrusionOk="0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070180" y="2667763"/>
              <a:ext cx="64319" cy="168793"/>
            </a:xfrm>
            <a:custGeom>
              <a:avLst/>
              <a:gdLst/>
              <a:ahLst/>
              <a:cxnLst/>
              <a:rect l="l" t="t" r="r" b="b"/>
              <a:pathLst>
                <a:path w="2912" h="7642" extrusionOk="0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064084" y="2661799"/>
              <a:ext cx="76423" cy="180742"/>
            </a:xfrm>
            <a:custGeom>
              <a:avLst/>
              <a:gdLst/>
              <a:ahLst/>
              <a:cxnLst/>
              <a:rect l="l" t="t" r="r" b="b"/>
              <a:pathLst>
                <a:path w="3460" h="8183" extrusionOk="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206549" y="2969655"/>
              <a:ext cx="846879" cy="27543"/>
            </a:xfrm>
            <a:custGeom>
              <a:avLst/>
              <a:gdLst/>
              <a:ahLst/>
              <a:cxnLst/>
              <a:rect l="l" t="t" r="r" b="b"/>
              <a:pathLst>
                <a:path w="38342" h="1247" extrusionOk="0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200563" y="2963669"/>
              <a:ext cx="858872" cy="39448"/>
            </a:xfrm>
            <a:custGeom>
              <a:avLst/>
              <a:gdLst/>
              <a:ahLst/>
              <a:cxnLst/>
              <a:rect l="l" t="t" r="r" b="b"/>
              <a:pathLst>
                <a:path w="38885" h="1786" extrusionOk="0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155041" y="2400438"/>
              <a:ext cx="949740" cy="569062"/>
            </a:xfrm>
            <a:custGeom>
              <a:avLst/>
              <a:gdLst/>
              <a:ahLst/>
              <a:cxnLst/>
              <a:rect l="l" t="t" r="r" b="b"/>
              <a:pathLst>
                <a:path w="42999" h="25764" extrusionOk="0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149298" y="2394430"/>
              <a:ext cx="961292" cy="581056"/>
            </a:xfrm>
            <a:custGeom>
              <a:avLst/>
              <a:gdLst/>
              <a:ahLst/>
              <a:cxnLst/>
              <a:rect l="l" t="t" r="r" b="b"/>
              <a:pathLst>
                <a:path w="43522" h="26307" extrusionOk="0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551246" y="2635559"/>
              <a:ext cx="157329" cy="117528"/>
            </a:xfrm>
            <a:custGeom>
              <a:avLst/>
              <a:gdLst/>
              <a:ahLst/>
              <a:cxnLst/>
              <a:rect l="l" t="t" r="r" b="b"/>
              <a:pathLst>
                <a:path w="7123" h="5321" extrusionOk="0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6545238" y="2629640"/>
              <a:ext cx="169323" cy="129433"/>
            </a:xfrm>
            <a:custGeom>
              <a:avLst/>
              <a:gdLst/>
              <a:ahLst/>
              <a:cxnLst/>
              <a:rect l="l" t="t" r="r" b="b"/>
              <a:pathLst>
                <a:path w="7666" h="5860" extrusionOk="0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7516116" y="2187514"/>
              <a:ext cx="40796" cy="87312"/>
            </a:xfrm>
            <a:custGeom>
              <a:avLst/>
              <a:gdLst/>
              <a:ahLst/>
              <a:cxnLst/>
              <a:rect l="l" t="t" r="r" b="b"/>
              <a:pathLst>
                <a:path w="1847" h="3953" extrusionOk="0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7361394" y="2281055"/>
              <a:ext cx="153000" cy="420237"/>
            </a:xfrm>
            <a:custGeom>
              <a:avLst/>
              <a:gdLst/>
              <a:ahLst/>
              <a:cxnLst/>
              <a:rect l="l" t="t" r="r" b="b"/>
              <a:pathLst>
                <a:path w="6927" h="19026" extrusionOk="0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7460544" y="2508865"/>
              <a:ext cx="90647" cy="190924"/>
            </a:xfrm>
            <a:custGeom>
              <a:avLst/>
              <a:gdLst/>
              <a:ahLst/>
              <a:cxnLst/>
              <a:rect l="l" t="t" r="r" b="b"/>
              <a:pathLst>
                <a:path w="4104" h="8644" extrusionOk="0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7406474" y="2412542"/>
              <a:ext cx="42982" cy="77726"/>
            </a:xfrm>
            <a:custGeom>
              <a:avLst/>
              <a:gdLst/>
              <a:ahLst/>
              <a:cxnLst/>
              <a:rect l="l" t="t" r="r" b="b"/>
              <a:pathLst>
                <a:path w="1946" h="3519" extrusionOk="0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374701" y="984276"/>
              <a:ext cx="533612" cy="634088"/>
            </a:xfrm>
            <a:custGeom>
              <a:avLst/>
              <a:gdLst/>
              <a:ahLst/>
              <a:cxnLst/>
              <a:rect l="l" t="t" r="r" b="b"/>
              <a:pathLst>
                <a:path w="24159" h="28708" extrusionOk="0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6601804" y="1322347"/>
              <a:ext cx="276690" cy="197926"/>
            </a:xfrm>
            <a:custGeom>
              <a:avLst/>
              <a:gdLst/>
              <a:ahLst/>
              <a:cxnLst/>
              <a:rect l="l" t="t" r="r" b="b"/>
              <a:pathLst>
                <a:path w="12527" h="8961" extrusionOk="0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6623848" y="1297808"/>
              <a:ext cx="237419" cy="116423"/>
            </a:xfrm>
            <a:custGeom>
              <a:avLst/>
              <a:gdLst/>
              <a:ahLst/>
              <a:cxnLst/>
              <a:rect l="l" t="t" r="r" b="b"/>
              <a:pathLst>
                <a:path w="10749" h="5271" extrusionOk="0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6401714" y="1241220"/>
              <a:ext cx="181051" cy="138687"/>
            </a:xfrm>
            <a:custGeom>
              <a:avLst/>
              <a:gdLst/>
              <a:ahLst/>
              <a:cxnLst/>
              <a:rect l="l" t="t" r="r" b="b"/>
              <a:pathLst>
                <a:path w="8197" h="6279" extrusionOk="0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6478998" y="1288023"/>
              <a:ext cx="106153" cy="62419"/>
            </a:xfrm>
            <a:custGeom>
              <a:avLst/>
              <a:gdLst/>
              <a:ahLst/>
              <a:cxnLst/>
              <a:rect l="l" t="t" r="r" b="b"/>
              <a:pathLst>
                <a:path w="4806" h="2826" extrusionOk="0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442299" y="2009268"/>
              <a:ext cx="443937" cy="443937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436357" y="2003349"/>
              <a:ext cx="455886" cy="455886"/>
            </a:xfrm>
            <a:custGeom>
              <a:avLst/>
              <a:gdLst/>
              <a:ahLst/>
              <a:cxnLst/>
              <a:rect l="l" t="t" r="r" b="b"/>
              <a:pathLst>
                <a:path w="20640" h="20640" extrusionOk="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5477043" y="2044012"/>
              <a:ext cx="374538" cy="374538"/>
            </a:xfrm>
            <a:custGeom>
              <a:avLst/>
              <a:gdLst/>
              <a:ahLst/>
              <a:cxnLst/>
              <a:rect l="l" t="t" r="r" b="b"/>
              <a:pathLst>
                <a:path w="16957" h="16957" extrusionOk="0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471057" y="2038026"/>
              <a:ext cx="386421" cy="386421"/>
            </a:xfrm>
            <a:custGeom>
              <a:avLst/>
              <a:gdLst/>
              <a:ahLst/>
              <a:cxnLst/>
              <a:rect l="l" t="t" r="r" b="b"/>
              <a:pathLst>
                <a:path w="17495" h="17495" extrusionOk="0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5652329" y="2083902"/>
              <a:ext cx="115540" cy="159361"/>
            </a:xfrm>
            <a:custGeom>
              <a:avLst/>
              <a:gdLst/>
              <a:ahLst/>
              <a:cxnLst/>
              <a:rect l="l" t="t" r="r" b="b"/>
              <a:pathLst>
                <a:path w="5231" h="7215" extrusionOk="0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660458" y="1968318"/>
              <a:ext cx="681201" cy="557776"/>
            </a:xfrm>
            <a:custGeom>
              <a:avLst/>
              <a:gdLst/>
              <a:ahLst/>
              <a:cxnLst/>
              <a:rect l="l" t="t" r="r" b="b"/>
              <a:pathLst>
                <a:path w="30841" h="25253" extrusionOk="0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653942" y="1962399"/>
              <a:ext cx="693702" cy="569592"/>
            </a:xfrm>
            <a:custGeom>
              <a:avLst/>
              <a:gdLst/>
              <a:ahLst/>
              <a:cxnLst/>
              <a:rect l="l" t="t" r="r" b="b"/>
              <a:pathLst>
                <a:path w="31407" h="25788" extrusionOk="0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7833558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7827572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7968976" y="2135697"/>
              <a:ext cx="79692" cy="7967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7962991" y="2129689"/>
              <a:ext cx="91685" cy="91597"/>
            </a:xfrm>
            <a:custGeom>
              <a:avLst/>
              <a:gdLst/>
              <a:ahLst/>
              <a:cxnLst/>
              <a:rect l="l" t="t" r="r" b="b"/>
              <a:pathLst>
                <a:path w="4151" h="4147" extrusionOk="0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8104417" y="2135697"/>
              <a:ext cx="79670" cy="79670"/>
            </a:xfrm>
            <a:custGeom>
              <a:avLst/>
              <a:gdLst/>
              <a:ahLst/>
              <a:cxnLst/>
              <a:rect l="l" t="t" r="r" b="b"/>
              <a:pathLst>
                <a:path w="3607" h="3607" extrusionOk="0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8098498" y="2129689"/>
              <a:ext cx="91597" cy="91597"/>
            </a:xfrm>
            <a:custGeom>
              <a:avLst/>
              <a:gdLst/>
              <a:ahLst/>
              <a:cxnLst/>
              <a:rect l="l" t="t" r="r" b="b"/>
              <a:pathLst>
                <a:path w="4147" h="4147" extrusionOk="0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>
            <a:spLocks noGrp="1"/>
          </p:cNvSpPr>
          <p:nvPr>
            <p:ph type="title"/>
          </p:nvPr>
        </p:nvSpPr>
        <p:spPr>
          <a:xfrm>
            <a:off x="2500650" y="1371513"/>
            <a:ext cx="4142700" cy="60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80000"/>
                </a:solidFill>
              </a:rPr>
              <a:t>Random Forest Classification</a:t>
            </a:r>
            <a:endParaRPr sz="2300">
              <a:solidFill>
                <a:srgbClr val="980000"/>
              </a:solidFill>
            </a:endParaRPr>
          </a:p>
        </p:txBody>
      </p:sp>
      <p:pic>
        <p:nvPicPr>
          <p:cNvPr id="402" name="Google Shape;4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999175"/>
            <a:ext cx="4091251" cy="26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7"/>
          <p:cNvPicPr preferRelativeResize="0"/>
          <p:nvPr/>
        </p:nvPicPr>
        <p:blipFill rotWithShape="1">
          <a:blip r:embed="rId4">
            <a:alphaModFix/>
          </a:blip>
          <a:srcRect t="12450" b="6702"/>
          <a:stretch/>
        </p:blipFill>
        <p:spPr>
          <a:xfrm>
            <a:off x="371200" y="2185400"/>
            <a:ext cx="3886325" cy="23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7"/>
          <p:cNvSpPr/>
          <p:nvPr/>
        </p:nvSpPr>
        <p:spPr>
          <a:xfrm>
            <a:off x="1432200" y="414300"/>
            <a:ext cx="6279600" cy="7827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STEP 4: Machine Learning Model</a:t>
            </a:r>
            <a:endParaRPr sz="2000"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5" name="Google Shape;405;p37"/>
          <p:cNvSpPr txBox="1"/>
          <p:nvPr/>
        </p:nvSpPr>
        <p:spPr>
          <a:xfrm>
            <a:off x="976325" y="4556125"/>
            <a:ext cx="25002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dvent Pro"/>
                <a:ea typeface="Advent Pro"/>
                <a:cs typeface="Advent Pro"/>
                <a:sym typeface="Advent Pro"/>
              </a:rPr>
              <a:t>concept</a:t>
            </a:r>
            <a:endParaRPr sz="1600" b="1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5655225" y="4556125"/>
            <a:ext cx="2500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dvent Pro"/>
                <a:ea typeface="Advent Pro"/>
                <a:cs typeface="Advent Pro"/>
                <a:sym typeface="Advent Pro"/>
              </a:rPr>
              <a:t>code snippet</a:t>
            </a:r>
            <a:endParaRPr sz="1600" b="1"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>
            <a:spLocks noGrp="1"/>
          </p:cNvSpPr>
          <p:nvPr>
            <p:ph type="body" idx="1"/>
          </p:nvPr>
        </p:nvSpPr>
        <p:spPr>
          <a:xfrm>
            <a:off x="625400" y="1273200"/>
            <a:ext cx="3204000" cy="324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Tuning Hyperparameters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Training the Best ML Model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Deploying the Model to Flask</a:t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1432200" y="414300"/>
            <a:ext cx="6279600" cy="7827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STEP 5: Tuning for Accuracy &amp; Implementation with Flask</a:t>
            </a:r>
            <a:endParaRPr sz="2000"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13" name="Google Shape;4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100" y="1344400"/>
            <a:ext cx="3646699" cy="36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8"/>
          <p:cNvSpPr/>
          <p:nvPr/>
        </p:nvSpPr>
        <p:spPr>
          <a:xfrm>
            <a:off x="4903450" y="1746725"/>
            <a:ext cx="441900" cy="13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5" name="Google Shape;415;p38"/>
          <p:cNvCxnSpPr/>
          <p:nvPr/>
        </p:nvCxnSpPr>
        <p:spPr>
          <a:xfrm rot="10800000">
            <a:off x="5208725" y="2883250"/>
            <a:ext cx="2669100" cy="945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" name="Google Shape;416;p38"/>
          <p:cNvSpPr txBox="1"/>
          <p:nvPr/>
        </p:nvSpPr>
        <p:spPr>
          <a:xfrm>
            <a:off x="7810550" y="3659300"/>
            <a:ext cx="12630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(censored swear words)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9"/>
          <p:cNvPicPr preferRelativeResize="0"/>
          <p:nvPr/>
        </p:nvPicPr>
        <p:blipFill rotWithShape="1">
          <a:blip r:embed="rId3">
            <a:alphaModFix/>
          </a:blip>
          <a:srcRect l="16049" t="20399" r="11032" b="4434"/>
          <a:stretch/>
        </p:blipFill>
        <p:spPr>
          <a:xfrm>
            <a:off x="1082401" y="2254250"/>
            <a:ext cx="6979202" cy="231245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9"/>
          <p:cNvSpPr txBox="1">
            <a:spLocks noGrp="1"/>
          </p:cNvSpPr>
          <p:nvPr>
            <p:ph type="title"/>
          </p:nvPr>
        </p:nvSpPr>
        <p:spPr>
          <a:xfrm>
            <a:off x="1963138" y="1622775"/>
            <a:ext cx="5217900" cy="53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80000"/>
                </a:solidFill>
              </a:rPr>
              <a:t>Flask Application</a:t>
            </a:r>
            <a:endParaRPr sz="2300">
              <a:solidFill>
                <a:srgbClr val="980000"/>
              </a:solidFill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1432200" y="414300"/>
            <a:ext cx="6279600" cy="7827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STEP 5: Tuning for Accuracy &amp; Implementation with Flask</a:t>
            </a:r>
            <a:endParaRPr sz="2000"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>
            <a:spLocks noGrp="1"/>
          </p:cNvSpPr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429" name="Google Shape;429;p40"/>
          <p:cNvSpPr txBox="1">
            <a:spLocks noGrp="1"/>
          </p:cNvSpPr>
          <p:nvPr>
            <p:ph type="body" idx="1"/>
          </p:nvPr>
        </p:nvSpPr>
        <p:spPr>
          <a:xfrm>
            <a:off x="720225" y="1188525"/>
            <a:ext cx="7703700" cy="346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bel"/>
              <a:buChar char="●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This was the </a:t>
            </a:r>
            <a:r>
              <a:rPr lang="en" sz="2400" b="1" u="sng">
                <a:latin typeface="Abel"/>
                <a:ea typeface="Abel"/>
                <a:cs typeface="Abel"/>
                <a:sym typeface="Abel"/>
              </a:rPr>
              <a:t>first time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 that all of us worked with machine learning and natural language processing, so we all learned so much about these topics, specifically with...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bel"/>
              <a:buChar char="○"/>
            </a:pPr>
            <a:r>
              <a:rPr lang="en" sz="2400" b="1" u="sng">
                <a:latin typeface="Abel"/>
                <a:ea typeface="Abel"/>
                <a:cs typeface="Abel"/>
                <a:sym typeface="Abel"/>
              </a:rPr>
              <a:t>Different types of ML algorithms for NLP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: naive bayes, random tree classification, logistic regression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1000"/>
              </a:spcAft>
              <a:buSzPts val="2400"/>
              <a:buFont typeface="Abel"/>
              <a:buChar char="○"/>
            </a:pPr>
            <a:r>
              <a:rPr lang="en" sz="2400" b="1" u="sng">
                <a:latin typeface="Abel"/>
                <a:ea typeface="Abel"/>
                <a:cs typeface="Abel"/>
                <a:sym typeface="Abel"/>
              </a:rPr>
              <a:t>NLP concepts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: tokenization (lemmatization, stemming, stop words), vectorization (bag-of-words approach), cleaning data</a:t>
            </a:r>
            <a:endParaRPr sz="24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>
            <a:spLocks noGrp="1"/>
          </p:cNvSpPr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435" name="Google Shape;435;p41"/>
          <p:cNvSpPr txBox="1">
            <a:spLocks noGrp="1"/>
          </p:cNvSpPr>
          <p:nvPr>
            <p:ph type="body" idx="1"/>
          </p:nvPr>
        </p:nvSpPr>
        <p:spPr>
          <a:xfrm>
            <a:off x="720225" y="1188525"/>
            <a:ext cx="7703700" cy="346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bel"/>
              <a:buChar char="●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We aim to make our web application with Flask more </a:t>
            </a:r>
            <a:r>
              <a:rPr lang="en" sz="2400" b="1" u="sng">
                <a:latin typeface="Abel"/>
                <a:ea typeface="Abel"/>
                <a:cs typeface="Abel"/>
                <a:sym typeface="Abel"/>
              </a:rPr>
              <a:t>user-friendly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 by redesigning the UI using HTML and CSS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Abel"/>
              <a:buChar char="●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Additionally, we are interested in</a:t>
            </a:r>
            <a:r>
              <a:rPr lang="en" sz="2400" u="sng"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2400" b="1" u="sng">
                <a:latin typeface="Abel"/>
                <a:ea typeface="Abel"/>
                <a:cs typeface="Abel"/>
                <a:sym typeface="Abel"/>
              </a:rPr>
              <a:t>integrating our NLP model into websites and applications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 that contain commentary features, such as social media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Font typeface="Abel"/>
              <a:buChar char="●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We are also interested in </a:t>
            </a:r>
            <a:r>
              <a:rPr lang="en" sz="2400" b="1" u="sng">
                <a:latin typeface="Abel"/>
                <a:ea typeface="Abel"/>
                <a:cs typeface="Abel"/>
                <a:sym typeface="Abel"/>
              </a:rPr>
              <a:t>refining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 our NLP model and its purpose to </a:t>
            </a:r>
            <a:r>
              <a:rPr lang="en" sz="2400" b="1" u="sng">
                <a:latin typeface="Abel"/>
                <a:ea typeface="Abel"/>
                <a:cs typeface="Abel"/>
                <a:sym typeface="Abel"/>
              </a:rPr>
              <a:t>detect more specific problems</a:t>
            </a:r>
            <a:r>
              <a:rPr lang="en" sz="2400">
                <a:latin typeface="Abel"/>
                <a:ea typeface="Abel"/>
                <a:cs typeface="Abel"/>
                <a:sym typeface="Abel"/>
              </a:rPr>
              <a:t>, like racial slurs or biases within language</a:t>
            </a:r>
            <a:endParaRPr sz="24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>
            <a:spLocks noGrp="1"/>
          </p:cNvSpPr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</a:t>
            </a:r>
            <a:endParaRPr/>
          </a:p>
        </p:txBody>
      </p:sp>
      <p:sp>
        <p:nvSpPr>
          <p:cNvPr id="441" name="Google Shape;441;p42"/>
          <p:cNvSpPr txBox="1">
            <a:spLocks noGrp="1"/>
          </p:cNvSpPr>
          <p:nvPr>
            <p:ph type="title"/>
          </p:nvPr>
        </p:nvSpPr>
        <p:spPr>
          <a:xfrm>
            <a:off x="533925" y="3436050"/>
            <a:ext cx="2810400" cy="41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DIVYA SUNDAR</a:t>
            </a:r>
            <a:endParaRPr sz="3000"/>
          </a:p>
        </p:txBody>
      </p:sp>
      <p:sp>
        <p:nvSpPr>
          <p:cNvPr id="442" name="Google Shape;442;p42"/>
          <p:cNvSpPr txBox="1">
            <a:spLocks noGrp="1"/>
          </p:cNvSpPr>
          <p:nvPr>
            <p:ph type="title"/>
          </p:nvPr>
        </p:nvSpPr>
        <p:spPr>
          <a:xfrm>
            <a:off x="3586859" y="3443088"/>
            <a:ext cx="19848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TRACY WEI</a:t>
            </a:r>
            <a:endParaRPr sz="3000"/>
          </a:p>
        </p:txBody>
      </p:sp>
      <p:sp>
        <p:nvSpPr>
          <p:cNvPr id="443" name="Google Shape;443;p42"/>
          <p:cNvSpPr txBox="1">
            <a:spLocks noGrp="1"/>
          </p:cNvSpPr>
          <p:nvPr>
            <p:ph type="title"/>
          </p:nvPr>
        </p:nvSpPr>
        <p:spPr>
          <a:xfrm>
            <a:off x="5692675" y="3443100"/>
            <a:ext cx="30240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SELENA GABRIELLE</a:t>
            </a:r>
            <a:endParaRPr sz="3000"/>
          </a:p>
        </p:txBody>
      </p:sp>
      <p:sp>
        <p:nvSpPr>
          <p:cNvPr id="444" name="Google Shape;444;p42"/>
          <p:cNvSpPr txBox="1"/>
          <p:nvPr/>
        </p:nvSpPr>
        <p:spPr>
          <a:xfrm>
            <a:off x="412425" y="3746025"/>
            <a:ext cx="30534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divsundar9@gmail.com</a:t>
            </a:r>
            <a:endParaRPr sz="1800" b="1">
              <a:solidFill>
                <a:srgbClr val="555555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1538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www.linkedin.com/in/divyasundar16</a:t>
            </a:r>
            <a:endParaRPr sz="1200" b="1">
              <a:solidFill>
                <a:srgbClr val="555555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15384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b="1">
              <a:solidFill>
                <a:srgbClr val="555555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2617725" y="3746013"/>
            <a:ext cx="3908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tracywei27@gmail.com</a:t>
            </a:r>
            <a:endParaRPr sz="1800" b="1">
              <a:solidFill>
                <a:srgbClr val="555555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6" name="Google Shape;446;p42"/>
          <p:cNvSpPr txBox="1"/>
          <p:nvPr/>
        </p:nvSpPr>
        <p:spPr>
          <a:xfrm>
            <a:off x="5963875" y="3746025"/>
            <a:ext cx="2481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</a:rPr>
              <a:t>skgabrielle@gmail.com</a:t>
            </a:r>
            <a:endParaRPr sz="1800" b="1">
              <a:solidFill>
                <a:srgbClr val="555555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555555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47" name="Google Shape;44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4525" y="1261861"/>
            <a:ext cx="2040300" cy="2046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48" name="Google Shape;44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1850" y="1270712"/>
            <a:ext cx="2040300" cy="202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49" name="Google Shape;449;p42"/>
          <p:cNvPicPr preferRelativeResize="0"/>
          <p:nvPr/>
        </p:nvPicPr>
        <p:blipFill rotWithShape="1">
          <a:blip r:embed="rId6">
            <a:alphaModFix/>
          </a:blip>
          <a:srcRect t="9"/>
          <a:stretch/>
        </p:blipFill>
        <p:spPr>
          <a:xfrm>
            <a:off x="952475" y="1248661"/>
            <a:ext cx="2040300" cy="207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50" name="Google Shape;450;p42"/>
          <p:cNvSpPr txBox="1"/>
          <p:nvPr/>
        </p:nvSpPr>
        <p:spPr>
          <a:xfrm>
            <a:off x="5692675" y="4103925"/>
            <a:ext cx="3287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  <a:hlinkClick r:id="rId7"/>
              </a:rPr>
              <a:t>www.linkedin.com/in/selena-gabrielle</a:t>
            </a:r>
            <a:endParaRPr sz="1200" b="1">
              <a:solidFill>
                <a:srgbClr val="555555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rgbClr val="55555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1" name="Google Shape;451;p42"/>
          <p:cNvSpPr txBox="1"/>
          <p:nvPr/>
        </p:nvSpPr>
        <p:spPr>
          <a:xfrm>
            <a:off x="3245550" y="4103925"/>
            <a:ext cx="26529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555555"/>
                </a:solidFill>
                <a:latin typeface="Abel"/>
                <a:ea typeface="Abel"/>
                <a:cs typeface="Abel"/>
                <a:sym typeface="Abel"/>
                <a:hlinkClick r:id="rId8"/>
              </a:rPr>
              <a:t>www.linkedin.com/in/tracy-wei</a:t>
            </a:r>
            <a:endParaRPr sz="1200" b="1">
              <a:solidFill>
                <a:srgbClr val="555555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1">
              <a:solidFill>
                <a:srgbClr val="55555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body" idx="1"/>
          </p:nvPr>
        </p:nvSpPr>
        <p:spPr>
          <a:xfrm>
            <a:off x="720150" y="141800"/>
            <a:ext cx="7703700" cy="31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AutoNum type="arabicPeriod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1 in 10 young people have been exposed to online bullying- there are clear connections between </a:t>
            </a:r>
            <a:r>
              <a:rPr lang="en" sz="1800" b="1" u="sng">
                <a:latin typeface="Abel"/>
                <a:ea typeface="Abel"/>
                <a:cs typeface="Abel"/>
                <a:sym typeface="Abel"/>
              </a:rPr>
              <a:t>cyber hate</a:t>
            </a:r>
            <a:r>
              <a:rPr lang="en" sz="1800">
                <a:latin typeface="Abel"/>
                <a:ea typeface="Abel"/>
                <a:cs typeface="Abel"/>
                <a:sym typeface="Abel"/>
              </a:rPr>
              <a:t> and </a:t>
            </a:r>
            <a:r>
              <a:rPr lang="en" sz="1800" b="1" u="sng">
                <a:latin typeface="Abel"/>
                <a:ea typeface="Abel"/>
                <a:cs typeface="Abel"/>
                <a:sym typeface="Abel"/>
              </a:rPr>
              <a:t>mental health problems. </a:t>
            </a:r>
            <a:endParaRPr sz="1800" b="1" u="sng">
              <a:latin typeface="Abel"/>
              <a:ea typeface="Abel"/>
              <a:cs typeface="Abel"/>
              <a:sym typeface="A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AutoNum type="arabicPeriod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Critical exchange or differing opinions, shown through </a:t>
            </a:r>
            <a:r>
              <a:rPr lang="en" sz="1800" b="1" u="sng">
                <a:latin typeface="Abel"/>
                <a:ea typeface="Abel"/>
                <a:cs typeface="Abel"/>
                <a:sym typeface="Abel"/>
              </a:rPr>
              <a:t>toxic comments</a:t>
            </a:r>
            <a:r>
              <a:rPr lang="en" sz="1800">
                <a:latin typeface="Abel"/>
                <a:ea typeface="Abel"/>
                <a:cs typeface="Abel"/>
                <a:sym typeface="Abel"/>
              </a:rPr>
              <a:t> often, can easily achieve their desired effect towards others. </a:t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pic>
        <p:nvPicPr>
          <p:cNvPr id="316" name="Google Shape;3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525" y="2571750"/>
            <a:ext cx="4054451" cy="20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75" y="2571750"/>
            <a:ext cx="3776851" cy="20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720162" y="312750"/>
            <a:ext cx="77037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677425" y="1332625"/>
            <a:ext cx="2319900" cy="13458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Get data and</a:t>
            </a:r>
            <a:endParaRPr sz="22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cleaning it</a:t>
            </a:r>
            <a:endParaRPr sz="1200"/>
          </a:p>
        </p:txBody>
      </p:sp>
      <p:sp>
        <p:nvSpPr>
          <p:cNvPr id="324" name="Google Shape;324;p30"/>
          <p:cNvSpPr/>
          <p:nvPr/>
        </p:nvSpPr>
        <p:spPr>
          <a:xfrm>
            <a:off x="3456310" y="1332625"/>
            <a:ext cx="2319900" cy="13458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Tokenization &amp; Preprocessing</a:t>
            </a:r>
            <a:endParaRPr sz="1200"/>
          </a:p>
        </p:txBody>
      </p:sp>
      <p:sp>
        <p:nvSpPr>
          <p:cNvPr id="325" name="Google Shape;325;p30"/>
          <p:cNvSpPr/>
          <p:nvPr/>
        </p:nvSpPr>
        <p:spPr>
          <a:xfrm>
            <a:off x="6146671" y="1332625"/>
            <a:ext cx="2319900" cy="13458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Vectorization</a:t>
            </a:r>
            <a:endParaRPr sz="1200"/>
          </a:p>
        </p:txBody>
      </p:sp>
      <p:sp>
        <p:nvSpPr>
          <p:cNvPr id="326" name="Google Shape;326;p30"/>
          <p:cNvSpPr/>
          <p:nvPr/>
        </p:nvSpPr>
        <p:spPr>
          <a:xfrm>
            <a:off x="1986222" y="3451831"/>
            <a:ext cx="2319900" cy="13458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Train with an</a:t>
            </a:r>
            <a:endParaRPr sz="22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ML model</a:t>
            </a:r>
            <a:endParaRPr sz="1200"/>
          </a:p>
        </p:txBody>
      </p:sp>
      <p:sp>
        <p:nvSpPr>
          <p:cNvPr id="327" name="Google Shape;327;p30"/>
          <p:cNvSpPr/>
          <p:nvPr/>
        </p:nvSpPr>
        <p:spPr>
          <a:xfrm>
            <a:off x="4763552" y="3451831"/>
            <a:ext cx="2319900" cy="13458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Tuning for accuracy &amp; implementation with Flask</a:t>
            </a:r>
            <a:endParaRPr/>
          </a:p>
        </p:txBody>
      </p:sp>
      <p:sp>
        <p:nvSpPr>
          <p:cNvPr id="328" name="Google Shape;328;p30"/>
          <p:cNvSpPr txBox="1"/>
          <p:nvPr/>
        </p:nvSpPr>
        <p:spPr>
          <a:xfrm>
            <a:off x="720225" y="796525"/>
            <a:ext cx="22917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Step 1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3426150" y="796525"/>
            <a:ext cx="22917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Step 2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6132075" y="796525"/>
            <a:ext cx="22917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Step 3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2000325" y="2915725"/>
            <a:ext cx="22917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Step 4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4763550" y="2951300"/>
            <a:ext cx="22917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Step 5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2850450" y="1804675"/>
            <a:ext cx="7521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5578125" y="1818100"/>
            <a:ext cx="752100" cy="23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4049700" y="3926425"/>
            <a:ext cx="752100" cy="23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8305800" y="1818100"/>
            <a:ext cx="752100" cy="23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20237" y="467975"/>
            <a:ext cx="77037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&amp; ARCHITECTURES USED</a:t>
            </a:r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720075" y="1273206"/>
            <a:ext cx="7703700" cy="150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Jupyter Notebook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Python Libraries (ntlk, pandas, numpy, sklearn)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l"/>
              <a:buAutoNum type="arabicPeriod"/>
            </a:pPr>
            <a:r>
              <a:rPr lang="en" sz="2400">
                <a:latin typeface="Abel"/>
                <a:ea typeface="Abel"/>
                <a:cs typeface="Abel"/>
                <a:sym typeface="Abel"/>
              </a:rPr>
              <a:t>Web Application Flask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43" name="Google Shape;3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25" y="2462400"/>
            <a:ext cx="1924056" cy="223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4688" y="2768875"/>
            <a:ext cx="3234775" cy="16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8775" y="3007375"/>
            <a:ext cx="2644103" cy="123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"/>
          <p:cNvSpPr txBox="1">
            <a:spLocks noGrp="1"/>
          </p:cNvSpPr>
          <p:nvPr>
            <p:ph type="body" idx="1"/>
          </p:nvPr>
        </p:nvSpPr>
        <p:spPr>
          <a:xfrm>
            <a:off x="491500" y="1227588"/>
            <a:ext cx="3852000" cy="230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Remove white space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Lowercase text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Remove non-alphanumeric characters</a:t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51" name="Google Shape;351;p32"/>
          <p:cNvPicPr preferRelativeResize="0"/>
          <p:nvPr/>
        </p:nvPicPr>
        <p:blipFill rotWithShape="1">
          <a:blip r:embed="rId3">
            <a:alphaModFix/>
          </a:blip>
          <a:srcRect l="8717" r="35720"/>
          <a:stretch/>
        </p:blipFill>
        <p:spPr>
          <a:xfrm>
            <a:off x="4419700" y="1733300"/>
            <a:ext cx="4292850" cy="13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2"/>
          <p:cNvPicPr preferRelativeResize="0"/>
          <p:nvPr/>
        </p:nvPicPr>
        <p:blipFill rotWithShape="1">
          <a:blip r:embed="rId4">
            <a:alphaModFix/>
          </a:blip>
          <a:srcRect l="773"/>
          <a:stretch/>
        </p:blipFill>
        <p:spPr>
          <a:xfrm>
            <a:off x="324750" y="3564875"/>
            <a:ext cx="8593174" cy="94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32"/>
          <p:cNvCxnSpPr/>
          <p:nvPr/>
        </p:nvCxnSpPr>
        <p:spPr>
          <a:xfrm>
            <a:off x="3121675" y="2862900"/>
            <a:ext cx="516900" cy="70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Google Shape;354;p32"/>
          <p:cNvSpPr/>
          <p:nvPr/>
        </p:nvSpPr>
        <p:spPr>
          <a:xfrm>
            <a:off x="1432200" y="414300"/>
            <a:ext cx="6279600" cy="7827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STEP 1: Getting the Data &amp; Cleaning It</a:t>
            </a:r>
            <a:endParaRPr sz="2000"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>
            <a:spLocks noGrp="1"/>
          </p:cNvSpPr>
          <p:nvPr>
            <p:ph type="body" idx="1"/>
          </p:nvPr>
        </p:nvSpPr>
        <p:spPr>
          <a:xfrm>
            <a:off x="491625" y="848775"/>
            <a:ext cx="4069500" cy="324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Stemming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Lemmatization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Remove stop words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Tokenization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Stripping the data of other columns</a:t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3">
            <a:alphaModFix/>
          </a:blip>
          <a:srcRect l="7655" b="5935"/>
          <a:stretch/>
        </p:blipFill>
        <p:spPr>
          <a:xfrm>
            <a:off x="1350575" y="3450725"/>
            <a:ext cx="7025349" cy="14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3"/>
          <p:cNvPicPr preferRelativeResize="0"/>
          <p:nvPr/>
        </p:nvPicPr>
        <p:blipFill rotWithShape="1">
          <a:blip r:embed="rId4">
            <a:alphaModFix/>
          </a:blip>
          <a:srcRect l="9011" t="9165" r="11591" b="8853"/>
          <a:stretch/>
        </p:blipFill>
        <p:spPr>
          <a:xfrm>
            <a:off x="3604425" y="1458100"/>
            <a:ext cx="5260899" cy="1040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33"/>
          <p:cNvCxnSpPr/>
          <p:nvPr/>
        </p:nvCxnSpPr>
        <p:spPr>
          <a:xfrm rot="10800000" flipH="1">
            <a:off x="2419950" y="2012175"/>
            <a:ext cx="1108200" cy="19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33"/>
          <p:cNvCxnSpPr/>
          <p:nvPr/>
        </p:nvCxnSpPr>
        <p:spPr>
          <a:xfrm>
            <a:off x="4174875" y="3025375"/>
            <a:ext cx="1020600" cy="36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Google Shape;364;p33"/>
          <p:cNvSpPr/>
          <p:nvPr/>
        </p:nvSpPr>
        <p:spPr>
          <a:xfrm>
            <a:off x="1432200" y="414300"/>
            <a:ext cx="6279600" cy="7827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STEP 2: Tokenization &amp; Stripping the Columns</a:t>
            </a:r>
            <a:endParaRPr sz="2000"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body" idx="1"/>
          </p:nvPr>
        </p:nvSpPr>
        <p:spPr>
          <a:xfrm>
            <a:off x="373100" y="1012050"/>
            <a:ext cx="3204000" cy="236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Vectorization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CountVectorizer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 sz="1800">
                <a:latin typeface="Abel"/>
                <a:ea typeface="Abel"/>
                <a:cs typeface="Abel"/>
                <a:sym typeface="Abel"/>
              </a:rPr>
              <a:t>Term Frequency - Inverse Document Frequency</a:t>
            </a:r>
            <a:endParaRPr sz="18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70" name="Google Shape;3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675" y="1435263"/>
            <a:ext cx="3893624" cy="1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/>
          <p:nvPr/>
        </p:nvSpPr>
        <p:spPr>
          <a:xfrm>
            <a:off x="1432200" y="414300"/>
            <a:ext cx="6279600" cy="7827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STEP 3: Vectorization</a:t>
            </a:r>
            <a:endParaRPr sz="2000"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372" name="Google Shape;372;p34"/>
          <p:cNvGrpSpPr/>
          <p:nvPr/>
        </p:nvGrpSpPr>
        <p:grpSpPr>
          <a:xfrm>
            <a:off x="1489260" y="3081285"/>
            <a:ext cx="5865890" cy="1803807"/>
            <a:chOff x="3539450" y="1661925"/>
            <a:chExt cx="5301301" cy="1457151"/>
          </a:xfrm>
        </p:grpSpPr>
        <p:pic>
          <p:nvPicPr>
            <p:cNvPr id="373" name="Google Shape;373;p34"/>
            <p:cNvPicPr preferRelativeResize="0"/>
            <p:nvPr/>
          </p:nvPicPr>
          <p:blipFill rotWithShape="1">
            <a:blip r:embed="rId4">
              <a:alphaModFix/>
            </a:blip>
            <a:srcRect l="2524" t="4532" b="83000"/>
            <a:stretch/>
          </p:blipFill>
          <p:spPr>
            <a:xfrm>
              <a:off x="3539450" y="1661925"/>
              <a:ext cx="5301301" cy="27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4"/>
            <p:cNvPicPr preferRelativeResize="0"/>
            <p:nvPr/>
          </p:nvPicPr>
          <p:blipFill rotWithShape="1">
            <a:blip r:embed="rId4">
              <a:alphaModFix/>
            </a:blip>
            <a:srcRect l="2524" t="47064"/>
            <a:stretch/>
          </p:blipFill>
          <p:spPr>
            <a:xfrm>
              <a:off x="3539450" y="1939675"/>
              <a:ext cx="5301301" cy="11794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5" name="Google Shape;375;p34"/>
          <p:cNvCxnSpPr/>
          <p:nvPr/>
        </p:nvCxnSpPr>
        <p:spPr>
          <a:xfrm>
            <a:off x="2758200" y="2571750"/>
            <a:ext cx="942300" cy="44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34"/>
          <p:cNvCxnSpPr/>
          <p:nvPr/>
        </p:nvCxnSpPr>
        <p:spPr>
          <a:xfrm rot="10800000" flipH="1">
            <a:off x="2434075" y="2060600"/>
            <a:ext cx="1640100" cy="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5"/>
          <p:cNvPicPr preferRelativeResize="0"/>
          <p:nvPr/>
        </p:nvPicPr>
        <p:blipFill rotWithShape="1">
          <a:blip r:embed="rId3">
            <a:alphaModFix/>
          </a:blip>
          <a:srcRect l="6265" r="5729" b="23611"/>
          <a:stretch/>
        </p:blipFill>
        <p:spPr>
          <a:xfrm>
            <a:off x="452475" y="2463687"/>
            <a:ext cx="3932700" cy="1954853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3543577" y="1444788"/>
            <a:ext cx="21831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80000"/>
                </a:solidFill>
              </a:rPr>
              <a:t>Naive Bayes</a:t>
            </a:r>
            <a:endParaRPr sz="2300">
              <a:solidFill>
                <a:srgbClr val="980000"/>
              </a:solidFill>
            </a:endParaRPr>
          </a:p>
        </p:txBody>
      </p:sp>
      <p:pic>
        <p:nvPicPr>
          <p:cNvPr id="383" name="Google Shape;383;p35"/>
          <p:cNvPicPr preferRelativeResize="0"/>
          <p:nvPr/>
        </p:nvPicPr>
        <p:blipFill rotWithShape="1">
          <a:blip r:embed="rId4">
            <a:alphaModFix/>
          </a:blip>
          <a:srcRect b="4897"/>
          <a:stretch/>
        </p:blipFill>
        <p:spPr>
          <a:xfrm>
            <a:off x="4724575" y="2113600"/>
            <a:ext cx="4259151" cy="24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5"/>
          <p:cNvSpPr/>
          <p:nvPr/>
        </p:nvSpPr>
        <p:spPr>
          <a:xfrm>
            <a:off x="1432200" y="414300"/>
            <a:ext cx="6279600" cy="7827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STEP 4: Machine Learning Model</a:t>
            </a:r>
            <a:endParaRPr sz="2000"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85" name="Google Shape;385;p35"/>
          <p:cNvSpPr txBox="1"/>
          <p:nvPr/>
        </p:nvSpPr>
        <p:spPr>
          <a:xfrm>
            <a:off x="1008075" y="4484700"/>
            <a:ext cx="25002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dvent Pro"/>
                <a:ea typeface="Advent Pro"/>
                <a:cs typeface="Advent Pro"/>
                <a:sym typeface="Advent Pro"/>
              </a:rPr>
              <a:t>concept</a:t>
            </a:r>
            <a:endParaRPr sz="1600" b="1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5655225" y="4556125"/>
            <a:ext cx="2500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dvent Pro"/>
                <a:ea typeface="Advent Pro"/>
                <a:cs typeface="Advent Pro"/>
                <a:sym typeface="Advent Pro"/>
              </a:rPr>
              <a:t>code snippet</a:t>
            </a:r>
            <a:endParaRPr sz="1600" b="1"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6"/>
          <p:cNvPicPr preferRelativeResize="0"/>
          <p:nvPr/>
        </p:nvPicPr>
        <p:blipFill rotWithShape="1">
          <a:blip r:embed="rId3">
            <a:alphaModFix/>
          </a:blip>
          <a:srcRect b="5953"/>
          <a:stretch/>
        </p:blipFill>
        <p:spPr>
          <a:xfrm>
            <a:off x="206375" y="2476050"/>
            <a:ext cx="3879700" cy="203238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6"/>
          <p:cNvSpPr txBox="1">
            <a:spLocks noGrp="1"/>
          </p:cNvSpPr>
          <p:nvPr>
            <p:ph type="title"/>
          </p:nvPr>
        </p:nvSpPr>
        <p:spPr>
          <a:xfrm>
            <a:off x="3412050" y="1384700"/>
            <a:ext cx="23199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80000"/>
                </a:solidFill>
              </a:rPr>
              <a:t>Logistic Regression</a:t>
            </a:r>
            <a:endParaRPr sz="2300">
              <a:solidFill>
                <a:srgbClr val="980000"/>
              </a:solidFill>
            </a:endParaRPr>
          </a:p>
        </p:txBody>
      </p:sp>
      <p:pic>
        <p:nvPicPr>
          <p:cNvPr id="393" name="Google Shape;39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339" y="1790200"/>
            <a:ext cx="4614836" cy="2948698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6"/>
          <p:cNvSpPr/>
          <p:nvPr/>
        </p:nvSpPr>
        <p:spPr>
          <a:xfrm>
            <a:off x="1432200" y="414300"/>
            <a:ext cx="6279600" cy="7827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STEP 4: Machine Learning Model</a:t>
            </a:r>
            <a:endParaRPr sz="2000"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5" name="Google Shape;395;p36"/>
          <p:cNvSpPr txBox="1"/>
          <p:nvPr/>
        </p:nvSpPr>
        <p:spPr>
          <a:xfrm>
            <a:off x="603275" y="4587875"/>
            <a:ext cx="25002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dvent Pro"/>
                <a:ea typeface="Advent Pro"/>
                <a:cs typeface="Advent Pro"/>
                <a:sym typeface="Advent Pro"/>
              </a:rPr>
              <a:t>concept</a:t>
            </a:r>
            <a:endParaRPr sz="1600" b="1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5591725" y="4659325"/>
            <a:ext cx="2500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dvent Pro"/>
                <a:ea typeface="Advent Pro"/>
                <a:cs typeface="Advent Pro"/>
                <a:sym typeface="Advent Pro"/>
              </a:rPr>
              <a:t>code snippet</a:t>
            </a:r>
            <a:endParaRPr sz="1600" b="1"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-learning presentation by Slidesgo">
  <a:themeElements>
    <a:clrScheme name="Office">
      <a:dk1>
        <a:srgbClr val="434343"/>
      </a:dk1>
      <a:lt1>
        <a:srgbClr val="FFC39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Macintosh PowerPoint</Application>
  <PresentationFormat>On-screen Show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Advent Pro</vt:lpstr>
      <vt:lpstr>Anaheim</vt:lpstr>
      <vt:lpstr>Oswald Regular</vt:lpstr>
      <vt:lpstr>Oswald</vt:lpstr>
      <vt:lpstr>BenchNine</vt:lpstr>
      <vt:lpstr>Abel</vt:lpstr>
      <vt:lpstr>Advent Pro Light</vt:lpstr>
      <vt:lpstr>Arial</vt:lpstr>
      <vt:lpstr>E-learning presentation by Slidesgo</vt:lpstr>
      <vt:lpstr>NLP MODEL</vt:lpstr>
      <vt:lpstr>PROBLEM</vt:lpstr>
      <vt:lpstr>SOLUTION</vt:lpstr>
      <vt:lpstr>TECHNOLOGIES &amp; ARCHITECTURES USED</vt:lpstr>
      <vt:lpstr>PowerPoint Presentation</vt:lpstr>
      <vt:lpstr>PowerPoint Presentation</vt:lpstr>
      <vt:lpstr>PowerPoint Presentation</vt:lpstr>
      <vt:lpstr>Naive Bayes</vt:lpstr>
      <vt:lpstr>Logistic Regression</vt:lpstr>
      <vt:lpstr>Random Forest Classification</vt:lpstr>
      <vt:lpstr>PowerPoint Presentation</vt:lpstr>
      <vt:lpstr>Flask Application</vt:lpstr>
      <vt:lpstr>LESSONS LEARNED</vt:lpstr>
      <vt:lpstr>FURTHER WORK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MODEL</dc:title>
  <cp:lastModifiedBy>Sundar Raghavan</cp:lastModifiedBy>
  <cp:revision>1</cp:revision>
  <dcterms:modified xsi:type="dcterms:W3CDTF">2020-08-04T22:24:22Z</dcterms:modified>
</cp:coreProperties>
</file>