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egreya" panose="020B0600000101010101" charset="0"/>
      <p:regular r:id="rId12"/>
    </p:embeddedFont>
    <p:embeddedFont>
      <p:font typeface="Alegreya Bold" panose="020B0600000101010101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YFg6AiAhE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watch?v=eYYFg6AiAhE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619" y="1360385"/>
            <a:ext cx="7651381" cy="2127520"/>
          </a:xfrm>
          <a:custGeom>
            <a:avLst/>
            <a:gdLst/>
            <a:ahLst/>
            <a:cxnLst/>
            <a:rect l="l" t="t" r="r" b="b"/>
            <a:pathLst>
              <a:path w="7651381" h="2127520">
                <a:moveTo>
                  <a:pt x="0" y="0"/>
                </a:moveTo>
                <a:lnTo>
                  <a:pt x="7651381" y="0"/>
                </a:lnTo>
                <a:lnTo>
                  <a:pt x="7651381" y="2127519"/>
                </a:lnTo>
                <a:lnTo>
                  <a:pt x="0" y="2127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856193">
            <a:off x="-244250" y="6818007"/>
            <a:ext cx="21108093" cy="5923303"/>
            <a:chOff x="0" y="0"/>
            <a:chExt cx="5559333" cy="156004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61580" y="3046983"/>
            <a:ext cx="14764841" cy="223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73"/>
              </a:lnSpc>
            </a:pPr>
            <a:r>
              <a:rPr lang="en-US" sz="12838">
                <a:solidFill>
                  <a:srgbClr val="000000"/>
                </a:solidFill>
                <a:ea typeface="Bobby Jones Bold"/>
              </a:rPr>
              <a:t>쇼핑몰 프로젝트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82118" y="8554403"/>
            <a:ext cx="12162893" cy="1331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5"/>
              </a:lnSpc>
            </a:pPr>
            <a:r>
              <a:rPr lang="en-US" sz="3825">
                <a:solidFill>
                  <a:srgbClr val="FBFAF8"/>
                </a:solidFill>
                <a:latin typeface="Alegreya Bold"/>
                <a:ea typeface="Alegreya Bold"/>
              </a:rPr>
              <a:t>(롯데) 기업맞춤형 프로젝트 기반</a:t>
            </a:r>
          </a:p>
          <a:p>
            <a:pPr algn="ctr">
              <a:lnSpc>
                <a:spcPts val="5355"/>
              </a:lnSpc>
            </a:pPr>
            <a:r>
              <a:rPr lang="en-US" sz="3825">
                <a:solidFill>
                  <a:srgbClr val="FBFAF8"/>
                </a:solidFill>
                <a:latin typeface="Alegreya Bold"/>
                <a:ea typeface="Alegreya Bold"/>
              </a:rPr>
              <a:t>백엔드 자바, 스피링 웹 SW 개발자 양성 과정 3팀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 Bold"/>
                <a:ea typeface="Bobby Jones Bold"/>
              </a:rPr>
              <a:t>감사합니다!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202686" y="637262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78052" y="2879312"/>
            <a:ext cx="14331896" cy="6093238"/>
            <a:chOff x="0" y="0"/>
            <a:chExt cx="3774656" cy="16048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74656" cy="1604803"/>
            </a:xfrm>
            <a:custGeom>
              <a:avLst/>
              <a:gdLst/>
              <a:ahLst/>
              <a:cxnLst/>
              <a:rect l="l" t="t" r="r" b="b"/>
              <a:pathLst>
                <a:path w="3774656" h="1604803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57539" y="3098157"/>
            <a:ext cx="12046013" cy="5613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4490" lvl="1" indent="-432245" algn="l">
              <a:lnSpc>
                <a:spcPts val="5605"/>
              </a:lnSpc>
              <a:buFont typeface="Arial"/>
              <a:buChar char="•"/>
            </a:pPr>
            <a:r>
              <a:rPr lang="en-US" sz="4004">
                <a:solidFill>
                  <a:srgbClr val="000000"/>
                </a:solidFill>
                <a:latin typeface="Alegreya Bold"/>
                <a:ea typeface="Alegreya Bold"/>
              </a:rPr>
              <a:t>주제 : 롯데e-커머스 LOTTE ON 쇼핑몰 개발 </a:t>
            </a:r>
          </a:p>
          <a:p>
            <a:pPr marL="864490" lvl="1" indent="-432245" algn="l">
              <a:lnSpc>
                <a:spcPts val="5605"/>
              </a:lnSpc>
              <a:buFont typeface="Arial"/>
              <a:buChar char="•"/>
            </a:pPr>
            <a:r>
              <a:rPr lang="en-US" sz="4004">
                <a:solidFill>
                  <a:srgbClr val="000000"/>
                </a:solidFill>
                <a:latin typeface="Alegreya Bold"/>
                <a:ea typeface="Alegreya Bold"/>
              </a:rPr>
              <a:t>기간 : 2024.04.16 ~ 2024.05.17 (20일, 160시간)</a:t>
            </a:r>
          </a:p>
          <a:p>
            <a:pPr marL="864490" lvl="1" indent="-432245" algn="l">
              <a:lnSpc>
                <a:spcPts val="5605"/>
              </a:lnSpc>
              <a:buFont typeface="Arial"/>
              <a:buChar char="•"/>
            </a:pPr>
            <a:r>
              <a:rPr lang="en-US" sz="4004">
                <a:solidFill>
                  <a:srgbClr val="000000"/>
                </a:solidFill>
                <a:latin typeface="Alegreya Bold"/>
                <a:ea typeface="Alegreya Bold"/>
              </a:rPr>
              <a:t>내용 : </a:t>
            </a:r>
          </a:p>
          <a:p>
            <a:pPr marL="1728980" lvl="2" indent="-576327" algn="l">
              <a:lnSpc>
                <a:spcPts val="5605"/>
              </a:lnSpc>
              <a:buFont typeface="Arial"/>
              <a:buChar char="⚬"/>
            </a:pPr>
            <a:r>
              <a:rPr lang="en-US" sz="4004">
                <a:solidFill>
                  <a:srgbClr val="000000"/>
                </a:solidFill>
                <a:ea typeface="Alegreya Bold"/>
              </a:rPr>
              <a:t>오픈 마켓 기반 커머스</a:t>
            </a:r>
          </a:p>
          <a:p>
            <a:pPr marL="1728980" lvl="2" indent="-576327" algn="l">
              <a:lnSpc>
                <a:spcPts val="5605"/>
              </a:lnSpc>
              <a:buFont typeface="Arial"/>
              <a:buChar char="⚬"/>
            </a:pPr>
            <a:r>
              <a:rPr lang="en-US" sz="4004">
                <a:solidFill>
                  <a:srgbClr val="000000"/>
                </a:solidFill>
                <a:latin typeface="Alegreya Bold"/>
                <a:ea typeface="Alegreya Bold"/>
              </a:rPr>
              <a:t>MVC 설계</a:t>
            </a:r>
          </a:p>
          <a:p>
            <a:pPr marL="864490" lvl="1" indent="-432245" algn="l">
              <a:lnSpc>
                <a:spcPts val="5605"/>
              </a:lnSpc>
              <a:buFont typeface="Arial"/>
              <a:buChar char="•"/>
            </a:pPr>
            <a:r>
              <a:rPr lang="en-US" sz="4004">
                <a:solidFill>
                  <a:srgbClr val="000000"/>
                </a:solidFill>
                <a:latin typeface="Alegreya Bold"/>
                <a:ea typeface="Alegreya Bold"/>
              </a:rPr>
              <a:t>목표 :</a:t>
            </a:r>
          </a:p>
          <a:p>
            <a:pPr marL="1728980" lvl="2" indent="-576327" algn="l">
              <a:lnSpc>
                <a:spcPts val="5605"/>
              </a:lnSpc>
              <a:buFont typeface="Arial"/>
              <a:buChar char="⚬"/>
            </a:pPr>
            <a:r>
              <a:rPr lang="en-US" sz="4004">
                <a:solidFill>
                  <a:srgbClr val="000000"/>
                </a:solidFill>
                <a:ea typeface="Alegreya Bold"/>
              </a:rPr>
              <a:t>쇼핑몰의 기본 기능 개발</a:t>
            </a:r>
          </a:p>
          <a:p>
            <a:pPr marL="1728980" lvl="2" indent="-576327" algn="l">
              <a:lnSpc>
                <a:spcPts val="5605"/>
              </a:lnSpc>
              <a:buFont typeface="Arial"/>
              <a:buChar char="⚬"/>
            </a:pPr>
            <a:r>
              <a:rPr lang="en-US" sz="4004">
                <a:solidFill>
                  <a:srgbClr val="000000"/>
                </a:solidFill>
                <a:ea typeface="Alegreya Bold"/>
              </a:rPr>
              <a:t>실제 업무와 유사한 환경에서 설계 및 구현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ea typeface="Bobby Jones Bold"/>
              </a:rPr>
              <a:t>프로젝트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202686" y="637262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99964" y="3328778"/>
            <a:ext cx="8115533" cy="5407182"/>
            <a:chOff x="0" y="0"/>
            <a:chExt cx="2137424" cy="14241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37424" cy="1424114"/>
            </a:xfrm>
            <a:custGeom>
              <a:avLst/>
              <a:gdLst/>
              <a:ahLst/>
              <a:cxnLst/>
              <a:rect l="l" t="t" r="r" b="b"/>
              <a:pathLst>
                <a:path w="2137424" h="1424114">
                  <a:moveTo>
                    <a:pt x="48652" y="0"/>
                  </a:moveTo>
                  <a:lnTo>
                    <a:pt x="2088772" y="0"/>
                  </a:lnTo>
                  <a:cubicBezTo>
                    <a:pt x="2115642" y="0"/>
                    <a:pt x="2137424" y="21782"/>
                    <a:pt x="2137424" y="48652"/>
                  </a:cubicBezTo>
                  <a:lnTo>
                    <a:pt x="2137424" y="1375462"/>
                  </a:lnTo>
                  <a:cubicBezTo>
                    <a:pt x="2137424" y="1388365"/>
                    <a:pt x="2132298" y="1400740"/>
                    <a:pt x="2123174" y="1409864"/>
                  </a:cubicBezTo>
                  <a:cubicBezTo>
                    <a:pt x="2114050" y="1418988"/>
                    <a:pt x="2101675" y="1424114"/>
                    <a:pt x="2088772" y="1424114"/>
                  </a:cubicBezTo>
                  <a:lnTo>
                    <a:pt x="48652" y="1424114"/>
                  </a:lnTo>
                  <a:cubicBezTo>
                    <a:pt x="35749" y="1424114"/>
                    <a:pt x="23374" y="1418988"/>
                    <a:pt x="14250" y="1409864"/>
                  </a:cubicBezTo>
                  <a:cubicBezTo>
                    <a:pt x="5126" y="1400740"/>
                    <a:pt x="0" y="1388365"/>
                    <a:pt x="0" y="1375462"/>
                  </a:cubicBezTo>
                  <a:lnTo>
                    <a:pt x="0" y="48652"/>
                  </a:lnTo>
                  <a:cubicBezTo>
                    <a:pt x="0" y="35749"/>
                    <a:pt x="5126" y="23374"/>
                    <a:pt x="14250" y="14250"/>
                  </a:cubicBezTo>
                  <a:cubicBezTo>
                    <a:pt x="23374" y="5126"/>
                    <a:pt x="35749" y="0"/>
                    <a:pt x="4865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37424" cy="1462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23509" y="3328778"/>
            <a:ext cx="8147854" cy="5407182"/>
            <a:chOff x="0" y="0"/>
            <a:chExt cx="2145937" cy="14241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45937" cy="1424114"/>
            </a:xfrm>
            <a:custGeom>
              <a:avLst/>
              <a:gdLst/>
              <a:ahLst/>
              <a:cxnLst/>
              <a:rect l="l" t="t" r="r" b="b"/>
              <a:pathLst>
                <a:path w="2145937" h="1424114">
                  <a:moveTo>
                    <a:pt x="48459" y="0"/>
                  </a:moveTo>
                  <a:lnTo>
                    <a:pt x="2097478" y="0"/>
                  </a:lnTo>
                  <a:cubicBezTo>
                    <a:pt x="2110330" y="0"/>
                    <a:pt x="2122656" y="5106"/>
                    <a:pt x="2131743" y="14193"/>
                  </a:cubicBezTo>
                  <a:cubicBezTo>
                    <a:pt x="2140831" y="23281"/>
                    <a:pt x="2145937" y="35607"/>
                    <a:pt x="2145937" y="48459"/>
                  </a:cubicBezTo>
                  <a:lnTo>
                    <a:pt x="2145937" y="1375655"/>
                  </a:lnTo>
                  <a:cubicBezTo>
                    <a:pt x="2145937" y="1388507"/>
                    <a:pt x="2140831" y="1400833"/>
                    <a:pt x="2131743" y="1409921"/>
                  </a:cubicBezTo>
                  <a:cubicBezTo>
                    <a:pt x="2122656" y="1419008"/>
                    <a:pt x="2110330" y="1424114"/>
                    <a:pt x="2097478" y="1424114"/>
                  </a:cubicBezTo>
                  <a:lnTo>
                    <a:pt x="48459" y="1424114"/>
                  </a:lnTo>
                  <a:cubicBezTo>
                    <a:pt x="35607" y="1424114"/>
                    <a:pt x="23281" y="1419008"/>
                    <a:pt x="14193" y="1409921"/>
                  </a:cubicBezTo>
                  <a:cubicBezTo>
                    <a:pt x="5106" y="1400833"/>
                    <a:pt x="0" y="1388507"/>
                    <a:pt x="0" y="1375655"/>
                  </a:cubicBezTo>
                  <a:lnTo>
                    <a:pt x="0" y="48459"/>
                  </a:lnTo>
                  <a:cubicBezTo>
                    <a:pt x="0" y="35607"/>
                    <a:pt x="5106" y="23281"/>
                    <a:pt x="14193" y="14193"/>
                  </a:cubicBezTo>
                  <a:cubicBezTo>
                    <a:pt x="23281" y="5106"/>
                    <a:pt x="35607" y="0"/>
                    <a:pt x="484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45937" cy="1462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3509" y="3915760"/>
            <a:ext cx="8147854" cy="518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endParaRPr/>
          </a:p>
          <a:p>
            <a:pPr marL="539749" lvl="1" indent="-269875" algn="l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ea typeface="Alegreya Bold"/>
              </a:rPr>
              <a:t>사용자 </a:t>
            </a:r>
          </a:p>
          <a:p>
            <a:pPr marL="949962" lvl="2" indent="-316654" algn="l">
              <a:lnSpc>
                <a:spcPts val="3960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latin typeface="Alegreya Bold"/>
                <a:ea typeface="Alegreya Bold"/>
              </a:rPr>
              <a:t>회원가입, 로그인, 아이디찾기/비밀번호 찾기/ 비밀번호 재설정 등 사용자 프론트 엔드 화면 구현에 필요한 API 구축</a:t>
            </a:r>
          </a:p>
          <a:p>
            <a:pPr marL="539749" lvl="1" indent="-269875" algn="l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ea typeface="Alegreya Bold"/>
              </a:rPr>
              <a:t>판매자</a:t>
            </a:r>
          </a:p>
          <a:p>
            <a:pPr marL="949952" lvl="2" indent="-316651" algn="l">
              <a:lnSpc>
                <a:spcPts val="395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Alegreya Bold"/>
                <a:ea typeface="Alegreya Bold"/>
              </a:rPr>
              <a:t>상품관리, 배송 현황 관리, 리뷰관리, QnA관리(QnA답변, QnA조회) 환불 내역 관리(취소 상세 내역, 환불 상세 내역) 등 판매자 프론트 엔드 화면 구현에 필요한 API 구축</a:t>
            </a:r>
          </a:p>
          <a:p>
            <a:pPr algn="l">
              <a:lnSpc>
                <a:spcPts val="7644"/>
              </a:lnSpc>
            </a:pPr>
            <a:endParaRPr lang="en-US" sz="2199">
              <a:solidFill>
                <a:srgbClr val="000000"/>
              </a:solidFill>
              <a:latin typeface="Alegreya Bold"/>
              <a:ea typeface="Alegreya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851441" y="2695095"/>
            <a:ext cx="5433091" cy="1543050"/>
            <a:chOff x="0" y="0"/>
            <a:chExt cx="1430937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7755" y="2956398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 Bold"/>
              </a:rPr>
              <a:t> BO(Back-Office)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657345" y="2695095"/>
            <a:ext cx="5433091" cy="1543050"/>
            <a:chOff x="0" y="0"/>
            <a:chExt cx="1430937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800707" y="2888462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 Bold"/>
              </a:rPr>
              <a:t> FO(Front-Office)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ea typeface="Bobby Jones Bold"/>
              </a:rPr>
              <a:t>주요기능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299964" y="3681568"/>
            <a:ext cx="8147854" cy="3697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endParaRPr/>
          </a:p>
          <a:p>
            <a:pPr marL="539749" lvl="1" indent="-269875" algn="l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ea typeface="Alegreya Bold"/>
              </a:rPr>
              <a:t>사용자 </a:t>
            </a:r>
          </a:p>
          <a:p>
            <a:pPr marL="949962" lvl="2" indent="-316654" algn="l">
              <a:lnSpc>
                <a:spcPts val="3960"/>
              </a:lnSpc>
              <a:buFont typeface="Arial"/>
              <a:buChar char="⚬"/>
            </a:pPr>
            <a:r>
              <a:rPr lang="en-US" sz="2200">
                <a:solidFill>
                  <a:srgbClr val="000000"/>
                </a:solidFill>
                <a:ea typeface="Alegreya Bold"/>
              </a:rPr>
              <a:t>사용자 화면 개발</a:t>
            </a:r>
          </a:p>
          <a:p>
            <a:pPr marL="539749" lvl="1" indent="-269875" algn="l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ea typeface="Alegreya Bold"/>
              </a:rPr>
              <a:t>판매자</a:t>
            </a:r>
          </a:p>
          <a:p>
            <a:pPr marL="949952" lvl="2" indent="-316651" algn="l">
              <a:lnSpc>
                <a:spcPts val="395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ea typeface="Alegreya Bold"/>
              </a:rPr>
              <a:t>판매자 화면 개발</a:t>
            </a:r>
          </a:p>
          <a:p>
            <a:pPr algn="l">
              <a:lnSpc>
                <a:spcPts val="7644"/>
              </a:lnSpc>
            </a:pPr>
            <a:endParaRPr lang="en-US" sz="2199">
              <a:solidFill>
                <a:srgbClr val="000000"/>
              </a:solidFill>
              <a:ea typeface="Alegrey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335" y="6318117"/>
            <a:ext cx="4261212" cy="3235470"/>
            <a:chOff x="0" y="0"/>
            <a:chExt cx="1122294" cy="8521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2294" cy="852140"/>
            </a:xfrm>
            <a:custGeom>
              <a:avLst/>
              <a:gdLst/>
              <a:ahLst/>
              <a:cxnLst/>
              <a:rect l="l" t="t" r="r" b="b"/>
              <a:pathLst>
                <a:path w="1122294" h="852140">
                  <a:moveTo>
                    <a:pt x="92659" y="0"/>
                  </a:moveTo>
                  <a:lnTo>
                    <a:pt x="1029636" y="0"/>
                  </a:lnTo>
                  <a:cubicBezTo>
                    <a:pt x="1054210" y="0"/>
                    <a:pt x="1077779" y="9762"/>
                    <a:pt x="1095155" y="27139"/>
                  </a:cubicBezTo>
                  <a:cubicBezTo>
                    <a:pt x="1112532" y="44516"/>
                    <a:pt x="1122294" y="68084"/>
                    <a:pt x="1122294" y="92659"/>
                  </a:cubicBezTo>
                  <a:lnTo>
                    <a:pt x="1122294" y="759482"/>
                  </a:lnTo>
                  <a:cubicBezTo>
                    <a:pt x="1122294" y="810656"/>
                    <a:pt x="1080810" y="852140"/>
                    <a:pt x="1029636" y="852140"/>
                  </a:cubicBezTo>
                  <a:lnTo>
                    <a:pt x="92659" y="852140"/>
                  </a:lnTo>
                  <a:cubicBezTo>
                    <a:pt x="41485" y="852140"/>
                    <a:pt x="0" y="810656"/>
                    <a:pt x="0" y="759482"/>
                  </a:cubicBezTo>
                  <a:lnTo>
                    <a:pt x="0" y="92659"/>
                  </a:lnTo>
                  <a:cubicBezTo>
                    <a:pt x="0" y="41485"/>
                    <a:pt x="41485" y="0"/>
                    <a:pt x="926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122294" cy="899765"/>
            </a:xfrm>
            <a:prstGeom prst="rect">
              <a:avLst/>
            </a:prstGeom>
          </p:spPr>
          <p:txBody>
            <a:bodyPr lIns="254000" tIns="254000" rIns="254000" bIns="254000" rtlCol="0" anchor="b"/>
            <a:lstStyle/>
            <a:p>
              <a:pPr marL="647694" lvl="1" indent="-323847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상품 </a:t>
              </a:r>
            </a:p>
            <a:p>
              <a:pPr marL="647694" lvl="1" indent="-323847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메인 페이지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legreya"/>
                  <a:ea typeface="Alegreya"/>
                </a:rPr>
                <a:t>배포 (CI/CD)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발표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7819" y="2484548"/>
            <a:ext cx="3541217" cy="3614494"/>
            <a:chOff x="0" y="0"/>
            <a:chExt cx="622124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21240" cy="6349975"/>
            </a:xfrm>
            <a:custGeom>
              <a:avLst/>
              <a:gdLst/>
              <a:ahLst/>
              <a:cxnLst/>
              <a:rect l="l" t="t" r="r" b="b"/>
              <a:pathLst>
                <a:path w="6221240" h="6349975">
                  <a:moveTo>
                    <a:pt x="6221240" y="3175025"/>
                  </a:moveTo>
                  <a:cubicBezTo>
                    <a:pt x="6221240" y="4928451"/>
                    <a:pt x="4828541" y="6349975"/>
                    <a:pt x="3110620" y="6349975"/>
                  </a:cubicBezTo>
                  <a:cubicBezTo>
                    <a:pt x="1392674" y="6349975"/>
                    <a:pt x="0" y="4928451"/>
                    <a:pt x="0" y="3175025"/>
                  </a:cubicBezTo>
                  <a:cubicBezTo>
                    <a:pt x="0" y="1421511"/>
                    <a:pt x="1392674" y="0"/>
                    <a:pt x="3110620" y="0"/>
                  </a:cubicBezTo>
                  <a:cubicBezTo>
                    <a:pt x="4828566" y="0"/>
                    <a:pt x="6221240" y="1421511"/>
                    <a:pt x="622124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034" r="-103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5084867" y="2484548"/>
            <a:ext cx="3541217" cy="3614494"/>
            <a:chOff x="0" y="0"/>
            <a:chExt cx="622124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21240" cy="6349975"/>
            </a:xfrm>
            <a:custGeom>
              <a:avLst/>
              <a:gdLst/>
              <a:ahLst/>
              <a:cxnLst/>
              <a:rect l="l" t="t" r="r" b="b"/>
              <a:pathLst>
                <a:path w="6221240" h="6349975">
                  <a:moveTo>
                    <a:pt x="6221240" y="3175025"/>
                  </a:moveTo>
                  <a:cubicBezTo>
                    <a:pt x="6221240" y="4928451"/>
                    <a:pt x="4828541" y="6349975"/>
                    <a:pt x="3110620" y="6349975"/>
                  </a:cubicBezTo>
                  <a:cubicBezTo>
                    <a:pt x="1392674" y="6349975"/>
                    <a:pt x="0" y="4928451"/>
                    <a:pt x="0" y="3175025"/>
                  </a:cubicBezTo>
                  <a:cubicBezTo>
                    <a:pt x="0" y="1421511"/>
                    <a:pt x="1392674" y="0"/>
                    <a:pt x="3110620" y="0"/>
                  </a:cubicBezTo>
                  <a:cubicBezTo>
                    <a:pt x="4828566" y="0"/>
                    <a:pt x="6221240" y="1421511"/>
                    <a:pt x="622124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034" r="-1034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9661916" y="2484548"/>
            <a:ext cx="3541217" cy="3614494"/>
            <a:chOff x="0" y="0"/>
            <a:chExt cx="622124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21240" cy="6349975"/>
            </a:xfrm>
            <a:custGeom>
              <a:avLst/>
              <a:gdLst/>
              <a:ahLst/>
              <a:cxnLst/>
              <a:rect l="l" t="t" r="r" b="b"/>
              <a:pathLst>
                <a:path w="6221240" h="6349975">
                  <a:moveTo>
                    <a:pt x="6221240" y="3175025"/>
                  </a:moveTo>
                  <a:cubicBezTo>
                    <a:pt x="6221240" y="4928451"/>
                    <a:pt x="4828541" y="6349975"/>
                    <a:pt x="3110620" y="6349975"/>
                  </a:cubicBezTo>
                  <a:cubicBezTo>
                    <a:pt x="1392674" y="6349975"/>
                    <a:pt x="0" y="4928451"/>
                    <a:pt x="0" y="3175025"/>
                  </a:cubicBezTo>
                  <a:cubicBezTo>
                    <a:pt x="0" y="1421511"/>
                    <a:pt x="1392674" y="0"/>
                    <a:pt x="3110620" y="0"/>
                  </a:cubicBezTo>
                  <a:cubicBezTo>
                    <a:pt x="4828566" y="0"/>
                    <a:pt x="6221240" y="1421511"/>
                    <a:pt x="622124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1034" r="-1034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4238964" y="2484548"/>
            <a:ext cx="3541217" cy="3614494"/>
            <a:chOff x="0" y="0"/>
            <a:chExt cx="622124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221240" cy="6349975"/>
            </a:xfrm>
            <a:custGeom>
              <a:avLst/>
              <a:gdLst/>
              <a:ahLst/>
              <a:cxnLst/>
              <a:rect l="l" t="t" r="r" b="b"/>
              <a:pathLst>
                <a:path w="6221240" h="6349975">
                  <a:moveTo>
                    <a:pt x="6221240" y="3175025"/>
                  </a:moveTo>
                  <a:cubicBezTo>
                    <a:pt x="6221240" y="4928451"/>
                    <a:pt x="4828541" y="6349975"/>
                    <a:pt x="3110620" y="6349975"/>
                  </a:cubicBezTo>
                  <a:cubicBezTo>
                    <a:pt x="1392674" y="6349975"/>
                    <a:pt x="0" y="4928451"/>
                    <a:pt x="0" y="3175025"/>
                  </a:cubicBezTo>
                  <a:cubicBezTo>
                    <a:pt x="0" y="1421511"/>
                    <a:pt x="1392674" y="0"/>
                    <a:pt x="3110620" y="0"/>
                  </a:cubicBezTo>
                  <a:cubicBezTo>
                    <a:pt x="4828566" y="0"/>
                    <a:pt x="6221240" y="1421511"/>
                    <a:pt x="622124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034" r="-1034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9398261" y="6318117"/>
            <a:ext cx="4210429" cy="3235470"/>
            <a:chOff x="0" y="0"/>
            <a:chExt cx="1108920" cy="8521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8920" cy="852140"/>
            </a:xfrm>
            <a:custGeom>
              <a:avLst/>
              <a:gdLst/>
              <a:ahLst/>
              <a:cxnLst/>
              <a:rect l="l" t="t" r="r" b="b"/>
              <a:pathLst>
                <a:path w="1108920" h="852140">
                  <a:moveTo>
                    <a:pt x="93776" y="0"/>
                  </a:moveTo>
                  <a:lnTo>
                    <a:pt x="1015144" y="0"/>
                  </a:lnTo>
                  <a:cubicBezTo>
                    <a:pt x="1066935" y="0"/>
                    <a:pt x="1108920" y="41985"/>
                    <a:pt x="1108920" y="93776"/>
                  </a:cubicBezTo>
                  <a:lnTo>
                    <a:pt x="1108920" y="758364"/>
                  </a:lnTo>
                  <a:cubicBezTo>
                    <a:pt x="1108920" y="810155"/>
                    <a:pt x="1066935" y="852140"/>
                    <a:pt x="1015144" y="852140"/>
                  </a:cubicBezTo>
                  <a:lnTo>
                    <a:pt x="93776" y="852140"/>
                  </a:lnTo>
                  <a:cubicBezTo>
                    <a:pt x="41985" y="852140"/>
                    <a:pt x="0" y="810155"/>
                    <a:pt x="0" y="758364"/>
                  </a:cubicBezTo>
                  <a:lnTo>
                    <a:pt x="0" y="93776"/>
                  </a:lnTo>
                  <a:cubicBezTo>
                    <a:pt x="0" y="41985"/>
                    <a:pt x="41985" y="0"/>
                    <a:pt x="9377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108920" cy="899765"/>
            </a:xfrm>
            <a:prstGeom prst="rect">
              <a:avLst/>
            </a:prstGeom>
          </p:spPr>
          <p:txBody>
            <a:bodyPr lIns="254000" tIns="254000" rIns="254000" bIns="254000" rtlCol="0" anchor="b"/>
            <a:lstStyle/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회원 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마이페이지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약관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916187" y="6318117"/>
            <a:ext cx="4186771" cy="3235470"/>
            <a:chOff x="0" y="0"/>
            <a:chExt cx="1102689" cy="8521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02689" cy="852140"/>
            </a:xfrm>
            <a:custGeom>
              <a:avLst/>
              <a:gdLst/>
              <a:ahLst/>
              <a:cxnLst/>
              <a:rect l="l" t="t" r="r" b="b"/>
              <a:pathLst>
                <a:path w="1102689" h="852140">
                  <a:moveTo>
                    <a:pt x="94306" y="0"/>
                  </a:moveTo>
                  <a:lnTo>
                    <a:pt x="1008383" y="0"/>
                  </a:lnTo>
                  <a:cubicBezTo>
                    <a:pt x="1033394" y="0"/>
                    <a:pt x="1057381" y="9936"/>
                    <a:pt x="1075067" y="27622"/>
                  </a:cubicBezTo>
                  <a:cubicBezTo>
                    <a:pt x="1092753" y="45307"/>
                    <a:pt x="1102689" y="69295"/>
                    <a:pt x="1102689" y="94306"/>
                  </a:cubicBezTo>
                  <a:lnTo>
                    <a:pt x="1102689" y="757834"/>
                  </a:lnTo>
                  <a:cubicBezTo>
                    <a:pt x="1102689" y="809918"/>
                    <a:pt x="1060466" y="852140"/>
                    <a:pt x="1008383" y="852140"/>
                  </a:cubicBezTo>
                  <a:lnTo>
                    <a:pt x="94306" y="852140"/>
                  </a:lnTo>
                  <a:cubicBezTo>
                    <a:pt x="42222" y="852140"/>
                    <a:pt x="0" y="809918"/>
                    <a:pt x="0" y="757834"/>
                  </a:cubicBezTo>
                  <a:lnTo>
                    <a:pt x="0" y="94306"/>
                  </a:lnTo>
                  <a:cubicBezTo>
                    <a:pt x="0" y="42222"/>
                    <a:pt x="42222" y="0"/>
                    <a:pt x="943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102689" cy="899765"/>
            </a:xfrm>
            <a:prstGeom prst="rect">
              <a:avLst/>
            </a:prstGeom>
          </p:spPr>
          <p:txBody>
            <a:bodyPr lIns="254000" tIns="254000" rIns="254000" bIns="254000" rtlCol="0" anchor="b"/>
            <a:lstStyle/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관리자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회사 소개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ea typeface="Alegreya"/>
                </a:rPr>
                <a:t>나의 찜</a:t>
              </a:r>
            </a:p>
            <a:p>
              <a:pPr marL="647694" lvl="1" indent="-323847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legreya"/>
                  <a:ea typeface="Alegreya"/>
                </a:rPr>
                <a:t>PPT 작성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872043" y="6318117"/>
            <a:ext cx="4218722" cy="3235470"/>
            <a:chOff x="0" y="0"/>
            <a:chExt cx="1111104" cy="8521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11104" cy="852140"/>
            </a:xfrm>
            <a:custGeom>
              <a:avLst/>
              <a:gdLst/>
              <a:ahLst/>
              <a:cxnLst/>
              <a:rect l="l" t="t" r="r" b="b"/>
              <a:pathLst>
                <a:path w="1111104" h="852140">
                  <a:moveTo>
                    <a:pt x="93592" y="0"/>
                  </a:moveTo>
                  <a:lnTo>
                    <a:pt x="1017512" y="0"/>
                  </a:lnTo>
                  <a:cubicBezTo>
                    <a:pt x="1069201" y="0"/>
                    <a:pt x="1111104" y="41902"/>
                    <a:pt x="1111104" y="93592"/>
                  </a:cubicBezTo>
                  <a:lnTo>
                    <a:pt x="1111104" y="758549"/>
                  </a:lnTo>
                  <a:cubicBezTo>
                    <a:pt x="1111104" y="810238"/>
                    <a:pt x="1069201" y="852140"/>
                    <a:pt x="1017512" y="852140"/>
                  </a:cubicBezTo>
                  <a:lnTo>
                    <a:pt x="93592" y="852140"/>
                  </a:lnTo>
                  <a:cubicBezTo>
                    <a:pt x="41902" y="852140"/>
                    <a:pt x="0" y="810238"/>
                    <a:pt x="0" y="758549"/>
                  </a:cubicBezTo>
                  <a:lnTo>
                    <a:pt x="0" y="93592"/>
                  </a:lnTo>
                  <a:cubicBezTo>
                    <a:pt x="0" y="41902"/>
                    <a:pt x="41902" y="0"/>
                    <a:pt x="9359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111104" cy="899765"/>
            </a:xfrm>
            <a:prstGeom prst="rect">
              <a:avLst/>
            </a:prstGeom>
          </p:spPr>
          <p:txBody>
            <a:bodyPr lIns="254000" tIns="254000" rIns="254000" bIns="254000" rtlCol="0" anchor="b"/>
            <a:lstStyle/>
            <a:p>
              <a:pPr marL="647694" lvl="1" indent="-323847" algn="l">
                <a:lnSpc>
                  <a:spcPts val="41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99" u="none" strike="noStrike">
                  <a:solidFill>
                    <a:srgbClr val="000000"/>
                  </a:solidFill>
                  <a:ea typeface="Alegreya"/>
                </a:rPr>
                <a:t>고객센터</a:t>
              </a:r>
            </a:p>
            <a:p>
              <a:pPr marL="647694" lvl="1" indent="-323847" algn="l">
                <a:lnSpc>
                  <a:spcPts val="41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99" u="none" strike="noStrike">
                  <a:solidFill>
                    <a:srgbClr val="000000"/>
                  </a:solidFill>
                  <a:ea typeface="Alegreya"/>
                </a:rPr>
                <a:t>상품 검색</a:t>
              </a:r>
            </a:p>
            <a:p>
              <a:pPr marL="647694" lvl="1" indent="-323847" algn="l">
                <a:lnSpc>
                  <a:spcPts val="41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99" u="none" strike="noStrike">
                  <a:solidFill>
                    <a:srgbClr val="000000"/>
                  </a:solidFill>
                  <a:ea typeface="Alegreya"/>
                </a:rPr>
                <a:t>포인트 관리</a:t>
              </a:r>
            </a:p>
            <a:p>
              <a:pPr marL="647694" lvl="1" indent="-323847" algn="l">
                <a:lnSpc>
                  <a:spcPts val="41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99" u="none" strike="noStrike">
                  <a:solidFill>
                    <a:srgbClr val="000000"/>
                  </a:solidFill>
                  <a:ea typeface="Alegreya"/>
                </a:rPr>
                <a:t>주문 목록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-20193" y="6503873"/>
            <a:ext cx="4556855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Alegreya Bold"/>
                <a:ea typeface="Alegreya Bold"/>
              </a:rPr>
              <a:t>김선광 (팀장)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33903" y="6503873"/>
            <a:ext cx="4556855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ea typeface="Alegreya Bold"/>
              </a:rPr>
              <a:t>남가희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710952" y="6503873"/>
            <a:ext cx="4556855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ea typeface="Alegreya Bold"/>
              </a:rPr>
              <a:t>최이진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 Bold"/>
              </a:rPr>
              <a:t>TEAM 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556855" y="6503873"/>
            <a:ext cx="4556855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ea typeface="Alegreya Bold"/>
              </a:rPr>
              <a:t>김광은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712533" y="716510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99905" y="169648"/>
            <a:ext cx="13263606" cy="9947704"/>
          </a:xfrm>
          <a:custGeom>
            <a:avLst/>
            <a:gdLst/>
            <a:ahLst/>
            <a:cxnLst/>
            <a:rect l="l" t="t" r="r" b="b"/>
            <a:pathLst>
              <a:path w="13263606" h="9947704">
                <a:moveTo>
                  <a:pt x="0" y="0"/>
                </a:moveTo>
                <a:lnTo>
                  <a:pt x="13263606" y="0"/>
                </a:lnTo>
                <a:lnTo>
                  <a:pt x="13263606" y="9947704"/>
                </a:lnTo>
                <a:lnTo>
                  <a:pt x="0" y="9947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202686" y="637262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3493" y="3647068"/>
            <a:ext cx="4947308" cy="4323264"/>
            <a:chOff x="0" y="0"/>
            <a:chExt cx="1302995" cy="11386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57579" y="4067447"/>
            <a:ext cx="3879135" cy="663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>
                <a:solidFill>
                  <a:srgbClr val="000000"/>
                </a:solidFill>
                <a:latin typeface="Alegreya Bold"/>
              </a:rPr>
              <a:t>Spring Boot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70346" y="3647068"/>
            <a:ext cx="4947308" cy="4323264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17200" y="3647068"/>
            <a:ext cx="4947308" cy="4323264"/>
            <a:chOff x="0" y="0"/>
            <a:chExt cx="1302995" cy="113863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 Bold"/>
              </a:rPr>
              <a:t>Technology 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04433" y="3892743"/>
            <a:ext cx="4015415" cy="353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Alegreya Bold"/>
              </a:rPr>
              <a:t>Java 17</a:t>
            </a:r>
          </a:p>
          <a:p>
            <a:pPr algn="l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Alegreya Bold"/>
              </a:rPr>
              <a:t>HTML5</a:t>
            </a:r>
          </a:p>
          <a:p>
            <a:pPr algn="l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Alegreya Bold"/>
              </a:rPr>
              <a:t>CSS3</a:t>
            </a:r>
          </a:p>
          <a:p>
            <a:pPr algn="l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Alegreya Bold"/>
              </a:rPr>
              <a:t>Javascript</a:t>
            </a:r>
          </a:p>
          <a:p>
            <a:pPr algn="l">
              <a:lnSpc>
                <a:spcPts val="5642"/>
              </a:lnSpc>
            </a:pPr>
            <a:endParaRPr lang="en-US" sz="4030">
              <a:solidFill>
                <a:srgbClr val="000000"/>
              </a:solidFill>
              <a:latin typeface="Alegreya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51286" y="4067447"/>
            <a:ext cx="3879135" cy="663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>
                <a:solidFill>
                  <a:srgbClr val="000000"/>
                </a:solidFill>
                <a:latin typeface="Alegreya Bold"/>
              </a:rPr>
              <a:t>MySQL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7204" y="282288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 Bold"/>
              </a:rPr>
              <a:t>Framework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28244" y="2832405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 Bold"/>
              </a:rPr>
              <a:t>Language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74854" y="284193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 Bold"/>
              </a:rPr>
              <a:t>DBMS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202686" y="637262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076899" y="1249046"/>
            <a:ext cx="12134203" cy="8686407"/>
          </a:xfrm>
          <a:custGeom>
            <a:avLst/>
            <a:gdLst/>
            <a:ahLst/>
            <a:cxnLst/>
            <a:rect l="l" t="t" r="r" b="b"/>
            <a:pathLst>
              <a:path w="12134203" h="8686407">
                <a:moveTo>
                  <a:pt x="0" y="0"/>
                </a:moveTo>
                <a:lnTo>
                  <a:pt x="12134202" y="0"/>
                </a:lnTo>
                <a:lnTo>
                  <a:pt x="12134202" y="8686406"/>
                </a:lnTo>
                <a:lnTo>
                  <a:pt x="0" y="8686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18390" y="-1714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 Bold"/>
              </a:rPr>
              <a:t>ERD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3"/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202686" y="637262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02946" y="97620"/>
            <a:ext cx="12905724" cy="166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ea typeface="Bobby Jones Bold"/>
              </a:rPr>
              <a:t>프로젝트 시연</a:t>
            </a:r>
          </a:p>
        </p:txBody>
      </p:sp>
      <p:pic>
        <p:nvPicPr>
          <p:cNvPr id="7" name="Picture 7"/>
          <p:cNvPicPr>
            <a:picLocks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67545" y="1759755"/>
            <a:ext cx="15352909" cy="77303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56193">
            <a:off x="-202686" y="6372628"/>
            <a:ext cx="21108093" cy="5923303"/>
            <a:chOff x="0" y="0"/>
            <a:chExt cx="5559333" cy="15600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59333" cy="1560047"/>
            </a:xfrm>
            <a:custGeom>
              <a:avLst/>
              <a:gdLst/>
              <a:ahLst/>
              <a:cxnLst/>
              <a:rect l="l" t="t" r="r" b="b"/>
              <a:pathLst>
                <a:path w="5559333" h="1560047">
                  <a:moveTo>
                    <a:pt x="0" y="0"/>
                  </a:moveTo>
                  <a:lnTo>
                    <a:pt x="5559333" y="0"/>
                  </a:lnTo>
                  <a:lnTo>
                    <a:pt x="5559333" y="1560047"/>
                  </a:lnTo>
                  <a:lnTo>
                    <a:pt x="0" y="1560047"/>
                  </a:lnTo>
                  <a:close/>
                </a:path>
              </a:pathLst>
            </a:custGeom>
            <a:solidFill>
              <a:srgbClr val="E6001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59333" cy="1598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91138" y="3358912"/>
            <a:ext cx="12905724" cy="166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 Bold"/>
                <a:ea typeface="Bobby Jones Bold"/>
              </a:rPr>
              <a:t>질문 시간입니다.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사용자 지정</PresentationFormat>
  <Paragraphs>59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Alegreya Bold</vt:lpstr>
      <vt:lpstr>Alegreya</vt:lpstr>
      <vt:lpstr>Arial</vt:lpstr>
      <vt:lpstr>Calibri</vt:lpstr>
      <vt:lpstr>Bobby Jones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LotteOn_Team3</dc:title>
  <cp:lastModifiedBy>java</cp:lastModifiedBy>
  <cp:revision>2</cp:revision>
  <dcterms:created xsi:type="dcterms:W3CDTF">2006-08-16T00:00:00Z</dcterms:created>
  <dcterms:modified xsi:type="dcterms:W3CDTF">2024-05-17T02:23:33Z</dcterms:modified>
  <dc:identifier>DAGCTtoQ93g</dc:identifier>
</cp:coreProperties>
</file>