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un" initials="PS" lastIdx="1" clrIdx="0">
    <p:extLst>
      <p:ext uri="{19B8F6BF-5375-455C-9EA6-DF929625EA0E}">
        <p15:presenceInfo xmlns:p15="http://schemas.microsoft.com/office/powerpoint/2012/main" userId="58ff6cac367942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8A44E-8EE3-48FF-B712-21DC360CDDD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2CA2D-8C66-4368-8C58-938162AFA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7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E48F-1B8D-4451-81B9-A0D45AD7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0511D-5D65-46F1-BBCF-3D621D3A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AA9F9-1445-439A-95B9-9C16FEBE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BC4C1-37BF-4781-B98F-C68ED62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6FC0C-CBE3-4989-A9DF-9F543BE7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DAF5-02EA-4B97-9D8C-334EFACC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369A4-E74C-4846-B736-439BD2FB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A7BA1-5299-40C6-87DA-6265CED0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E8E56-9C0D-41C0-8C3C-61DF9D71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13076-FA47-482F-9D82-B99FC9BF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37ACC-DAE3-4DE8-9F97-C34D1E4D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0175D-13B1-49C1-A7AD-FE75A1E6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FB29C-8A94-47AA-8C57-6A6E875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04347-3350-4E1A-A712-6C7B0F4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3AF49-6B2D-459E-9845-A9BD7A4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98F55-D3B8-4061-9675-9E19E736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494BA-5BFB-4749-8B35-2B1D9558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707AB-347C-4D61-A76C-A7C71078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A0BB9-97EB-4C48-BD67-5A3F5621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0445D-12D4-40E6-A883-9619039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33255-AEE8-49CD-B638-80939BFB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C8D09-D543-4F05-841F-79352277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9030D-8EEC-4B59-943E-FF07FC14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9A9FD-34D5-49A3-9635-8751AAE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71EFA-1803-4528-9B50-51037313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5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92924-B1A5-4122-A40B-5BC45AD2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E2EC3-CA07-4324-B650-2C2CCD01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D6DFC-2A88-4421-846D-12A8905B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497AC-B20D-43E8-A6B1-E2D43DA8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639EA-7569-459D-A371-4D932CC0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3559D-D292-4215-873D-8F0E4AA9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EED4-2066-4098-A217-D399BE13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B733D-E202-4427-9F65-8F4F7015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862A8-11BB-4B0D-A76B-8858E792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5909B-B22D-453E-8263-FA955CBE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F1325-B411-4996-9B83-5F0280965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75AB2D-EFE2-4F8C-A3B4-DCCE444D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C6A93-C6BF-4C08-B455-8137465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26089-C9F6-4503-8B5F-926922BB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34E56-E773-47C8-81CF-4F5E3C97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18275-F1F7-44D2-9C91-7E90631E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E7A90-425E-49CC-AA37-D36A3C0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75419-CBF7-4A15-9049-B8F8A3E4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A3A56-065C-430D-BB60-FB5AD143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E9A85-904C-400B-8A92-F3AC8709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A48B8-DF7C-44AF-9305-F4D03570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A7F9-D60C-4972-835D-ADDF71A3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08E97-779D-4D1C-8347-5AF01B6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BC8C9-5BB4-4784-9002-B1D7ACCD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F8340-9732-467D-8705-BFD1A74C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8F804-E7F4-4F56-8584-D87F1FAF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B8224-13CB-4741-9AC8-DFA10208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4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5167-5CD6-4298-89EE-8A4722F3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3226-53C1-4B75-A4A7-C2DF81E56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925A7-9B2A-4B06-8CC8-0C7EAEFA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FFA28-7729-45B2-8AC1-92BEB7CA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9E574-E1C2-4591-96E8-C620FE3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8B6BE-9F64-440A-BACC-9EF1B13F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E2ED60-D6D2-44C7-88C2-58D7F879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402AA-9B5D-48F6-80CB-6D83924A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2F9E3-069F-42EC-9ED9-084D2863E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E1FE-D86F-44E0-88AD-B4E14F5AD1F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C6600-2AA1-4277-B446-7BCD4FDAE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8B2CE-FF65-42A7-B7D5-79450161A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274F-8C92-4A17-8F6A-2F5F2BF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AE6834-DEA6-43DB-8618-ADFC9B165DBC}"/>
              </a:ext>
            </a:extLst>
          </p:cNvPr>
          <p:cNvSpPr txBox="1"/>
          <p:nvPr/>
        </p:nvSpPr>
        <p:spPr>
          <a:xfrm>
            <a:off x="1655338" y="4038982"/>
            <a:ext cx="888132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Huangqingbo Sun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02604 Course Project, Fall 2020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EF5639-65A6-4E57-89E1-B9DF83B351BA}"/>
              </a:ext>
            </a:extLst>
          </p:cNvPr>
          <p:cNvSpPr txBox="1"/>
          <p:nvPr/>
        </p:nvSpPr>
        <p:spPr>
          <a:xfrm>
            <a:off x="0" y="1940925"/>
            <a:ext cx="12192000" cy="1034579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5400" b="1">
                <a:solidFill>
                  <a:srgbClr val="FFFFFF"/>
                </a:solidFill>
                <a:latin typeface="Garamond" panose="02020404030301010803" pitchFamily="18" charset="0"/>
              </a:rPr>
              <a:t>Consensus Phylogenetic Tree Study</a:t>
            </a:r>
            <a:endParaRPr lang="zh-CN" altLang="en-US" sz="5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4D30FF-0DF6-48C2-9691-89D4C917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"/>
          <a:stretch/>
        </p:blipFill>
        <p:spPr>
          <a:xfrm>
            <a:off x="0" y="5531805"/>
            <a:ext cx="2836904" cy="1326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F103BD-3A2F-47BE-B371-D783F9BE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400285"/>
            <a:ext cx="5848567" cy="7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9DE590-0B9A-4D0F-824A-7A34D4C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3" y="860672"/>
            <a:ext cx="5172075" cy="5819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EAF044-AF42-4000-9F70-50EB50FCBC94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Results-Bacteria rRNA Consensus Tree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7C00F4-03CB-487F-AB8F-C1A015AD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58" y="860672"/>
            <a:ext cx="6346297" cy="50991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2B02A0-C6E2-43D5-BF80-5CBAF27B4FAC}"/>
              </a:ext>
            </a:extLst>
          </p:cNvPr>
          <p:cNvSpPr/>
          <p:nvPr/>
        </p:nvSpPr>
        <p:spPr>
          <a:xfrm>
            <a:off x="3178206" y="5997328"/>
            <a:ext cx="1038687" cy="6831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0AD978-BFA2-4ECA-8192-3E790D9BCAAB}"/>
              </a:ext>
            </a:extLst>
          </p:cNvPr>
          <p:cNvSpPr/>
          <p:nvPr/>
        </p:nvSpPr>
        <p:spPr>
          <a:xfrm>
            <a:off x="5851864" y="3266983"/>
            <a:ext cx="1038687" cy="400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0AFD7B-A09F-4F63-ABFF-184F4F507B90}"/>
              </a:ext>
            </a:extLst>
          </p:cNvPr>
          <p:cNvSpPr/>
          <p:nvPr/>
        </p:nvSpPr>
        <p:spPr>
          <a:xfrm>
            <a:off x="2583401" y="860673"/>
            <a:ext cx="1704513" cy="604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20E02A-A9EB-44F0-BA03-6A77BA959B98}"/>
              </a:ext>
            </a:extLst>
          </p:cNvPr>
          <p:cNvSpPr/>
          <p:nvPr/>
        </p:nvSpPr>
        <p:spPr>
          <a:xfrm>
            <a:off x="6205491" y="4740676"/>
            <a:ext cx="1704513" cy="29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225C8-08EE-4B0B-AE16-2A9C0F2266F3}"/>
              </a:ext>
            </a:extLst>
          </p:cNvPr>
          <p:cNvSpPr/>
          <p:nvPr/>
        </p:nvSpPr>
        <p:spPr>
          <a:xfrm>
            <a:off x="5851864" y="4074852"/>
            <a:ext cx="850777" cy="2929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7641A4-830E-498B-B8BE-3FA5CA84BCDA}"/>
              </a:ext>
            </a:extLst>
          </p:cNvPr>
          <p:cNvSpPr/>
          <p:nvPr/>
        </p:nvSpPr>
        <p:spPr>
          <a:xfrm>
            <a:off x="2060354" y="4350059"/>
            <a:ext cx="2129902" cy="8660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772A7-94F2-44BB-A0A8-3A86D66DAB29}"/>
              </a:ext>
            </a:extLst>
          </p:cNvPr>
          <p:cNvSpPr/>
          <p:nvPr/>
        </p:nvSpPr>
        <p:spPr>
          <a:xfrm>
            <a:off x="605159" y="1903797"/>
            <a:ext cx="4721117" cy="9819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BECDE6-38C7-4146-8974-B8CF58EE36ED}"/>
              </a:ext>
            </a:extLst>
          </p:cNvPr>
          <p:cNvSpPr/>
          <p:nvPr/>
        </p:nvSpPr>
        <p:spPr>
          <a:xfrm>
            <a:off x="9626355" y="899931"/>
            <a:ext cx="1142259" cy="2929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E40A3E-758F-4D28-8CDB-1999D5264F2A}"/>
              </a:ext>
            </a:extLst>
          </p:cNvPr>
          <p:cNvSpPr/>
          <p:nvPr/>
        </p:nvSpPr>
        <p:spPr>
          <a:xfrm>
            <a:off x="10542235" y="5473411"/>
            <a:ext cx="1142259" cy="2929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AF7CC2-3B57-4C3B-AB7C-810E644A3E60}"/>
              </a:ext>
            </a:extLst>
          </p:cNvPr>
          <p:cNvSpPr/>
          <p:nvPr/>
        </p:nvSpPr>
        <p:spPr>
          <a:xfrm>
            <a:off x="10471212" y="2190585"/>
            <a:ext cx="1142259" cy="2929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E9AAEB-1FE7-4C7D-865A-DC234EA1B5F8}"/>
              </a:ext>
            </a:extLst>
          </p:cNvPr>
          <p:cNvSpPr/>
          <p:nvPr/>
        </p:nvSpPr>
        <p:spPr>
          <a:xfrm>
            <a:off x="2512380" y="2964911"/>
            <a:ext cx="1704513" cy="6041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B33367-10E1-4677-A7BF-D2254C4E3DF5}"/>
              </a:ext>
            </a:extLst>
          </p:cNvPr>
          <p:cNvSpPr/>
          <p:nvPr/>
        </p:nvSpPr>
        <p:spPr>
          <a:xfrm>
            <a:off x="5880059" y="2743199"/>
            <a:ext cx="1038688" cy="1690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94110E-3F58-434D-BD94-F8039E4D80F9}"/>
              </a:ext>
            </a:extLst>
          </p:cNvPr>
          <p:cNvSpPr/>
          <p:nvPr/>
        </p:nvSpPr>
        <p:spPr>
          <a:xfrm>
            <a:off x="6371207" y="2335818"/>
            <a:ext cx="1038688" cy="1690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D14DB-06D1-49E9-828D-AA62C736EAF4}"/>
              </a:ext>
            </a:extLst>
          </p:cNvPr>
          <p:cNvSpPr txBox="1"/>
          <p:nvPr/>
        </p:nvSpPr>
        <p:spPr>
          <a:xfrm>
            <a:off x="1501806" y="3284508"/>
            <a:ext cx="35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β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848D48-6F93-4091-A715-A054C02E48F7}"/>
              </a:ext>
            </a:extLst>
          </p:cNvPr>
          <p:cNvSpPr txBox="1"/>
          <p:nvPr/>
        </p:nvSpPr>
        <p:spPr>
          <a:xfrm>
            <a:off x="1236956" y="4697577"/>
            <a:ext cx="35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γ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C5C683-9E42-4B66-B266-517ADADBB130}"/>
              </a:ext>
            </a:extLst>
          </p:cNvPr>
          <p:cNvSpPr txBox="1"/>
          <p:nvPr/>
        </p:nvSpPr>
        <p:spPr>
          <a:xfrm>
            <a:off x="1634972" y="816510"/>
            <a:ext cx="35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α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AF153A-5122-4205-86D3-A0D7075DE138}"/>
              </a:ext>
            </a:extLst>
          </p:cNvPr>
          <p:cNvSpPr txBox="1"/>
          <p:nvPr/>
        </p:nvSpPr>
        <p:spPr>
          <a:xfrm>
            <a:off x="855217" y="2016475"/>
            <a:ext cx="35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b="1" dirty="0">
                <a:solidFill>
                  <a:schemeClr val="bg1"/>
                </a:solidFill>
              </a:rPr>
              <a:t>ε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00753A-F63D-4CB8-982D-E1D630405C26}"/>
              </a:ext>
            </a:extLst>
          </p:cNvPr>
          <p:cNvSpPr txBox="1"/>
          <p:nvPr/>
        </p:nvSpPr>
        <p:spPr>
          <a:xfrm>
            <a:off x="7607490" y="5955530"/>
            <a:ext cx="38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from Published Research [2]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4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8460-1D75-47C1-819A-FEB19E82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30" y="9467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Paul M. Sharp and Beatrice H. Hahn2,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“Origins of HIV and the AIDS Pandemic”, Cold Spring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Med. 2011 Sep; 1(1): a006841.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Marshall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Berncorresponding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David Goldberg, “Automatic selection of representative proteins for bacterial phylogeny”, BMC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Biol. 2005; 5: 34.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“Consensus Trees”, http://hydrodictyon.eeb.uconn.edu/eebedia/images/d/d8/Consensus_2013.pdf.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9E0393-8633-43BD-8C34-E234C1209A0B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Reference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90364-692B-4238-9B09-B88DBE09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"/>
          <a:stretch/>
        </p:blipFill>
        <p:spPr>
          <a:xfrm>
            <a:off x="0" y="5531805"/>
            <a:ext cx="2836904" cy="13261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BE15CB-9923-4FE3-8CFF-B9958588E0F0}"/>
              </a:ext>
            </a:extLst>
          </p:cNvPr>
          <p:cNvSpPr txBox="1"/>
          <p:nvPr/>
        </p:nvSpPr>
        <p:spPr>
          <a:xfrm>
            <a:off x="9170632" y="4528628"/>
            <a:ext cx="276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40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3600" b="1" dirty="0">
              <a:solidFill>
                <a:srgbClr val="C40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F9CB54-B4CF-4B10-B82B-40A8CBA6BBDD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Evolutionary Tree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4186244-6D51-4770-8789-0098E1D06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"/>
          <a:stretch/>
        </p:blipFill>
        <p:spPr>
          <a:xfrm>
            <a:off x="0" y="5531805"/>
            <a:ext cx="2836904" cy="13261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572121-2E82-422B-8C65-B06F0083BD39}"/>
              </a:ext>
            </a:extLst>
          </p:cNvPr>
          <p:cNvSpPr/>
          <p:nvPr/>
        </p:nvSpPr>
        <p:spPr>
          <a:xfrm>
            <a:off x="277610" y="931923"/>
            <a:ext cx="116367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tree utilizes the tree structure to demonstrate the </a:t>
            </a:r>
            <a:r>
              <a:rPr lang="en-US" altLang="zh-CN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relationships among various biological species.</a:t>
            </a:r>
          </a:p>
          <a:p>
            <a:endParaRPr lang="en-US" altLang="zh-CN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to construct evolutionary trees. In this study, we consider:</a:t>
            </a:r>
            <a:endParaRPr lang="en-US" altLang="zh-CN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Maximum Likelihood Tree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Maximum Parsimony Tree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Minimum Evolution Tree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Neighbor-Joining Tree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UPGMA Tree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6DE49E-34F8-4102-A1F3-E4863D3BCF8F}"/>
              </a:ext>
            </a:extLst>
          </p:cNvPr>
          <p:cNvSpPr/>
          <p:nvPr/>
        </p:nvSpPr>
        <p:spPr>
          <a:xfrm>
            <a:off x="4508858" y="5540428"/>
            <a:ext cx="7598179" cy="830997"/>
          </a:xfrm>
          <a:prstGeom prst="rect">
            <a:avLst/>
          </a:prstGeom>
          <a:ln w="57150">
            <a:solidFill>
              <a:srgbClr val="C40D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construct a tree that ensemble the information from trees constructed from different ways?</a:t>
            </a:r>
          </a:p>
        </p:txBody>
      </p:sp>
      <p:pic>
        <p:nvPicPr>
          <p:cNvPr id="1026" name="Picture 2" descr="https://upload.wikimedia.org/wikipedia/commons/thumb/7/70/Phylogenetic_tree.svg/450px-Phylogenetic_tree.svg.png">
            <a:extLst>
              <a:ext uri="{FF2B5EF4-FFF2-40B4-BE49-F238E27FC236}">
                <a16:creationId xmlns:a16="http://schemas.microsoft.com/office/drawing/2014/main" id="{AC184312-68E6-4366-BB36-5D66DB66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56" y="2685351"/>
            <a:ext cx="5102733" cy="27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D404CC-3451-4F42-9E38-05C1D2F99D09}"/>
              </a:ext>
            </a:extLst>
          </p:cNvPr>
          <p:cNvSpPr txBox="1"/>
          <p:nvPr/>
        </p:nvSpPr>
        <p:spPr>
          <a:xfrm>
            <a:off x="9783837" y="6520778"/>
            <a:ext cx="2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credit: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4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EB3BB0-8B19-4A54-AC33-C49F168B4E71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Consensus Tree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D1A7D2-4990-411A-89FF-5A71173B3002}"/>
              </a:ext>
            </a:extLst>
          </p:cNvPr>
          <p:cNvSpPr/>
          <p:nvPr/>
        </p:nvSpPr>
        <p:spPr>
          <a:xfrm>
            <a:off x="90789" y="871162"/>
            <a:ext cx="11982842" cy="59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tree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summary of the agreement among a set of fundamental trees.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Scenarios: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sets same taxa (different sequence segments, different characters of </a:t>
            </a:r>
            <a:r>
              <a:rPr lang="en-US" altLang="zh-CN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different tree construction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Consensus Methods: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Consensus (Nelson 1979,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Rohlf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1981)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n-Trees (Margush &amp; McMorris 1981)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Adam's Consensus (Adams 1972, McMorris et al. 1982)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6568F2-904F-44EC-B6B9-40212E481AFF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Consensus Tree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2DF10-F061-4474-A7F7-9662D28C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3" y="942946"/>
            <a:ext cx="7483830" cy="59150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EF2905-F35E-4AAC-8720-BA76EB117390}"/>
              </a:ext>
            </a:extLst>
          </p:cNvPr>
          <p:cNvSpPr txBox="1"/>
          <p:nvPr/>
        </p:nvSpPr>
        <p:spPr>
          <a:xfrm>
            <a:off x="7646633" y="6211669"/>
            <a:ext cx="454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1993, Principles and Techniques of Contemporary Taxonomy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803B8-E621-4AB8-AC1B-68FC025D6E27}"/>
              </a:ext>
            </a:extLst>
          </p:cNvPr>
          <p:cNvSpPr txBox="1"/>
          <p:nvPr/>
        </p:nvSpPr>
        <p:spPr>
          <a:xfrm>
            <a:off x="7646633" y="1322773"/>
            <a:ext cx="439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results are shown with consensus trees constructed by majority rule, since the “strict” and “Adam’s” approach are too conservative in practice.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412A0F-D159-4EE7-BFE8-72DE9FD96A2A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Data-HIV/SIV Part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AEF7B-556B-4ECF-A5FB-B3F8B676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049"/>
            <a:ext cx="5208243" cy="37941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18C568-20AD-4980-AE43-5E206A718E80}"/>
              </a:ext>
            </a:extLst>
          </p:cNvPr>
          <p:cNvSpPr txBox="1"/>
          <p:nvPr/>
        </p:nvSpPr>
        <p:spPr>
          <a:xfrm>
            <a:off x="186430" y="1091829"/>
            <a:ext cx="545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HIV, SIV full sequences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6D07F7-3FB8-4A3A-8AEC-1F28DFE7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99669"/>
              </p:ext>
            </p:extLst>
          </p:nvPr>
        </p:nvGraphicFramePr>
        <p:xfrm>
          <a:off x="5037636" y="2564038"/>
          <a:ext cx="7047832" cy="4161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23916">
                  <a:extLst>
                    <a:ext uri="{9D8B030D-6E8A-4147-A177-3AD203B41FA5}">
                      <a16:colId xmlns:a16="http://schemas.microsoft.com/office/drawing/2014/main" val="2061135345"/>
                    </a:ext>
                  </a:extLst>
                </a:gridCol>
                <a:gridCol w="3523916">
                  <a:extLst>
                    <a:ext uri="{9D8B030D-6E8A-4147-A177-3AD203B41FA5}">
                      <a16:colId xmlns:a16="http://schemas.microsoft.com/office/drawing/2014/main" val="2918696401"/>
                    </a:ext>
                  </a:extLst>
                </a:gridCol>
              </a:tblGrid>
              <a:tr h="411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Virus Species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45719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SIVsmm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SIVmon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272985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SIVrcm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SIVmnd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207102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SIVsyk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SIVgor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44314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SIVgsn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SIVagm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2856075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SIVdeb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SIVden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1526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SIVwrc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4173821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SIVagmVer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SIVcpzGAB2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327352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SIVcpzMB897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SIVagi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0130198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3407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FDB5499-E75D-4A1A-9294-A03DAADA1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"/>
          <a:stretch/>
        </p:blipFill>
        <p:spPr>
          <a:xfrm>
            <a:off x="0" y="5531805"/>
            <a:ext cx="2836904" cy="13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E5F6-EE00-4F03-A955-B8C992D1D751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Results-HIV/SIV Part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6F3C6D-C9F0-4EB4-947D-36C6A5A6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" t="1911" r="8934" b="-1911"/>
          <a:stretch/>
        </p:blipFill>
        <p:spPr>
          <a:xfrm>
            <a:off x="129015" y="824779"/>
            <a:ext cx="1664274" cy="151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4FF78-217A-44A5-A622-A7562D71B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5" y="2167055"/>
            <a:ext cx="1664274" cy="15208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F9949C-1B77-4E50-9956-1A538EFD8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15" y="1389666"/>
            <a:ext cx="5122872" cy="53879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1B42D9-4E83-4307-8286-A1EC818D5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874" y="1484881"/>
            <a:ext cx="4097126" cy="44060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BFAE5C-EC87-4CE5-973B-3E0AFB8F30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13" b="9053"/>
          <a:stretch/>
        </p:blipFill>
        <p:spPr>
          <a:xfrm>
            <a:off x="0" y="3600295"/>
            <a:ext cx="1855433" cy="16055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3BEA4B-7CAE-49C0-AB5F-81A7E124C2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29"/>
          <a:stretch/>
        </p:blipFill>
        <p:spPr>
          <a:xfrm>
            <a:off x="129015" y="5288828"/>
            <a:ext cx="1782048" cy="148878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0238F03-C024-4D12-8B0A-0AAFA771AE3F}"/>
              </a:ext>
            </a:extLst>
          </p:cNvPr>
          <p:cNvSpPr/>
          <p:nvPr/>
        </p:nvSpPr>
        <p:spPr>
          <a:xfrm>
            <a:off x="1834642" y="3201959"/>
            <a:ext cx="964987" cy="971880"/>
          </a:xfrm>
          <a:prstGeom prst="rightArrow">
            <a:avLst/>
          </a:prstGeom>
          <a:solidFill>
            <a:srgbClr val="C00000"/>
          </a:solidFill>
          <a:ln>
            <a:solidFill>
              <a:srgbClr val="C40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1BFAB3-B3F1-4C09-85C4-465CF9CDF6B3}"/>
              </a:ext>
            </a:extLst>
          </p:cNvPr>
          <p:cNvSpPr txBox="1"/>
          <p:nvPr/>
        </p:nvSpPr>
        <p:spPr>
          <a:xfrm>
            <a:off x="2458442" y="848744"/>
            <a:ext cx="62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Consensus Tree (Our Result)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CD6A87-7E1E-459E-BCDA-B78805A325BC}"/>
              </a:ext>
            </a:extLst>
          </p:cNvPr>
          <p:cNvSpPr/>
          <p:nvPr/>
        </p:nvSpPr>
        <p:spPr>
          <a:xfrm>
            <a:off x="6010183" y="5205870"/>
            <a:ext cx="559293" cy="262464"/>
          </a:xfrm>
          <a:prstGeom prst="rect">
            <a:avLst/>
          </a:prstGeom>
          <a:noFill/>
          <a:ln w="28575">
            <a:solidFill>
              <a:srgbClr val="C40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8B568F-3F12-450A-BF0C-53B06F70167C}"/>
              </a:ext>
            </a:extLst>
          </p:cNvPr>
          <p:cNvSpPr/>
          <p:nvPr/>
        </p:nvSpPr>
        <p:spPr>
          <a:xfrm>
            <a:off x="4822055" y="1671825"/>
            <a:ext cx="559293" cy="262464"/>
          </a:xfrm>
          <a:prstGeom prst="rect">
            <a:avLst/>
          </a:prstGeom>
          <a:noFill/>
          <a:ln w="28575">
            <a:solidFill>
              <a:srgbClr val="C40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F686E-C9A0-42ED-982C-4EA62969E3AB}"/>
              </a:ext>
            </a:extLst>
          </p:cNvPr>
          <p:cNvSpPr txBox="1"/>
          <p:nvPr/>
        </p:nvSpPr>
        <p:spPr>
          <a:xfrm>
            <a:off x="8426011" y="6003834"/>
            <a:ext cx="36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from Published Research [1]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CDBA4F-B888-4503-8613-5F220B57AFCC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Data-Bacteria rRNA Part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4656CF-1425-46B6-A716-5A7F9258DE93}"/>
              </a:ext>
            </a:extLst>
          </p:cNvPr>
          <p:cNvSpPr txBox="1"/>
          <p:nvPr/>
        </p:nvSpPr>
        <p:spPr>
          <a:xfrm>
            <a:off x="186430" y="1091829"/>
            <a:ext cx="840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Bacteria 5S, 16S and 23S Ribosome RNA sequences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E6BB67-944E-4E9F-8AE7-9AA8CC09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6" y="1524535"/>
            <a:ext cx="5933243" cy="4739824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71C7FD-300B-4E01-A1D6-E319ABF0E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1716"/>
              </p:ext>
            </p:extLst>
          </p:nvPr>
        </p:nvGraphicFramePr>
        <p:xfrm>
          <a:off x="497148" y="2102398"/>
          <a:ext cx="5761608" cy="4161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0191">
                  <a:extLst>
                    <a:ext uri="{9D8B030D-6E8A-4147-A177-3AD203B41FA5}">
                      <a16:colId xmlns:a16="http://schemas.microsoft.com/office/drawing/2014/main" val="2061135345"/>
                    </a:ext>
                  </a:extLst>
                </a:gridCol>
                <a:gridCol w="243792">
                  <a:extLst>
                    <a:ext uri="{9D8B030D-6E8A-4147-A177-3AD203B41FA5}">
                      <a16:colId xmlns:a16="http://schemas.microsoft.com/office/drawing/2014/main" val="1009611931"/>
                    </a:ext>
                  </a:extLst>
                </a:gridCol>
                <a:gridCol w="2857625">
                  <a:extLst>
                    <a:ext uri="{9D8B030D-6E8A-4147-A177-3AD203B41FA5}">
                      <a16:colId xmlns:a16="http://schemas.microsoft.com/office/drawing/2014/main" val="2918696401"/>
                    </a:ext>
                  </a:extLst>
                </a:gridCol>
              </a:tblGrid>
              <a:tr h="4116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Species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45719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Borrelia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Caulobacter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2985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Chlamydophila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Escherichia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07102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Geobacter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Haemophilus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4314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Helicobacter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Neisseria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56075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Pasteurella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Pseudomonas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21526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Ralstonia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Rickettsia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73821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Shewanella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Vibrio cholerae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27352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Vibrio parahaemolyticus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Xanthomonas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30198"/>
                  </a:ext>
                </a:extLst>
              </a:tr>
              <a:tr h="4116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Yersinia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07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BB651F0-A0DC-4ADA-9AA1-60BE87A008D5}"/>
              </a:ext>
            </a:extLst>
          </p:cNvPr>
          <p:cNvSpPr txBox="1"/>
          <p:nvPr/>
        </p:nvSpPr>
        <p:spPr>
          <a:xfrm>
            <a:off x="10209320" y="6406401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[2]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3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99C1F4-9E4C-4BF3-B3E9-B431A4BF1464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Results-Bacteria rRNA Part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658B5-C5BF-4976-B358-9C78755E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56" y="1306835"/>
            <a:ext cx="4090761" cy="4021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313DD3-6C2C-413B-BC1C-EB978DCD0B00}"/>
              </a:ext>
            </a:extLst>
          </p:cNvPr>
          <p:cNvSpPr txBox="1"/>
          <p:nvPr/>
        </p:nvSpPr>
        <p:spPr>
          <a:xfrm>
            <a:off x="2829017" y="5534684"/>
            <a:ext cx="653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UPGMA Trees (5S, 16S, 23S rRNA sequences)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3522E2-B9BE-4745-9F2B-5F66A51E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01" y="1100827"/>
            <a:ext cx="4073799" cy="4433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758D83-99F1-4C1A-BC26-3B875925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" y="1306835"/>
            <a:ext cx="4044321" cy="41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37AA93-049B-49A4-9310-8944D986A9A1}"/>
              </a:ext>
            </a:extLst>
          </p:cNvPr>
          <p:cNvSpPr txBox="1"/>
          <p:nvPr/>
        </p:nvSpPr>
        <p:spPr>
          <a:xfrm>
            <a:off x="0" y="-104707"/>
            <a:ext cx="12192000" cy="860107"/>
          </a:xfrm>
          <a:prstGeom prst="rect">
            <a:avLst/>
          </a:prstGeom>
          <a:solidFill>
            <a:srgbClr val="C40D2D"/>
          </a:solidFill>
          <a:ln>
            <a:solidFill>
              <a:srgbClr val="C40D2D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Garamond" panose="02020404030301010803" pitchFamily="18" charset="0"/>
              </a:rPr>
              <a:t>Results-Bacteria rRNA Consensus Tree</a:t>
            </a:r>
            <a:endParaRPr lang="zh-CN" altLang="en-US" sz="44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20825-AAD5-45E3-967D-7C99B166C41F}"/>
              </a:ext>
            </a:extLst>
          </p:cNvPr>
          <p:cNvSpPr txBox="1"/>
          <p:nvPr/>
        </p:nvSpPr>
        <p:spPr>
          <a:xfrm>
            <a:off x="2497782" y="5754114"/>
            <a:ext cx="691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Trees of Trees from Different Algorithms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(5S, 16S, 23S rRNA sequences)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CDC869-FE9A-48EE-8014-EA44B492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" y="1000803"/>
            <a:ext cx="3831339" cy="46129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F73EDD-D1E6-4E9E-87C1-EE018F41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41" y="1000803"/>
            <a:ext cx="4252981" cy="4609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C9670E-9074-4458-B39A-E54F32CB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288" y="1000803"/>
            <a:ext cx="3909712" cy="46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423</Words>
  <Application>Microsoft Office PowerPoint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Batang</vt:lpstr>
      <vt:lpstr>等线</vt:lpstr>
      <vt:lpstr>等线 Light</vt:lpstr>
      <vt:lpstr>Arial</vt:lpstr>
      <vt:lpstr>Garamond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Paul Sun</dc:creator>
  <cp:lastModifiedBy>Paul Sun</cp:lastModifiedBy>
  <cp:revision>28</cp:revision>
  <dcterms:created xsi:type="dcterms:W3CDTF">2020-12-01T19:21:06Z</dcterms:created>
  <dcterms:modified xsi:type="dcterms:W3CDTF">2020-12-02T20:56:07Z</dcterms:modified>
</cp:coreProperties>
</file>