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4" r:id="rId2"/>
    <p:sldId id="262" r:id="rId3"/>
    <p:sldId id="264" r:id="rId4"/>
    <p:sldId id="285" r:id="rId5"/>
    <p:sldId id="288" r:id="rId6"/>
    <p:sldId id="265" r:id="rId7"/>
    <p:sldId id="266" r:id="rId8"/>
    <p:sldId id="267" r:id="rId9"/>
    <p:sldId id="289" r:id="rId10"/>
    <p:sldId id="286" r:id="rId11"/>
    <p:sldId id="287" r:id="rId12"/>
    <p:sldId id="277" r:id="rId13"/>
    <p:sldId id="278" r:id="rId14"/>
    <p:sldId id="279" r:id="rId15"/>
    <p:sldId id="280" r:id="rId16"/>
    <p:sldId id="281" r:id="rId17"/>
    <p:sldId id="282" r:id="rId18"/>
    <p:sldId id="283" r:id="rId19"/>
    <p:sldId id="284"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87" y="2560320"/>
            <a:ext cx="9851329" cy="3422467"/>
          </a:xfrm>
        </p:spPr>
        <p:txBody>
          <a:bodyPr>
            <a:normAutofit/>
          </a:bodyPr>
          <a:lstStyle/>
          <a:p>
            <a:pPr algn="ctr"/>
            <a:r>
              <a:rPr lang="en-US" sz="5400" dirty="0" smtClean="0"/>
              <a:t>Who is Who in Myanmar</a:t>
            </a:r>
            <a:endParaRPr lang="en-US" sz="5400" dirty="0"/>
          </a:p>
        </p:txBody>
      </p:sp>
    </p:spTree>
    <p:extLst>
      <p:ext uri="{BB962C8B-B14F-4D97-AF65-F5344CB8AC3E}">
        <p14:creationId xmlns:p14="http://schemas.microsoft.com/office/powerpoint/2010/main" val="2441005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217" y="609600"/>
            <a:ext cx="9444445" cy="801189"/>
          </a:xfrm>
        </p:spPr>
        <p:txBody>
          <a:bodyPr>
            <a:normAutofit/>
          </a:bodyPr>
          <a:lstStyle/>
          <a:p>
            <a:pPr algn="ctr"/>
            <a:r>
              <a:rPr lang="en-US" sz="3200" dirty="0" err="1" smtClean="0"/>
              <a:t>Usecase</a:t>
            </a:r>
            <a:r>
              <a:rPr lang="en-US" sz="3200" dirty="0" smtClean="0"/>
              <a:t> Diagram for Who is Who in Myanmar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19" y="2160588"/>
            <a:ext cx="6374675" cy="4344715"/>
          </a:xfrm>
        </p:spPr>
      </p:pic>
    </p:spTree>
    <p:extLst>
      <p:ext uri="{BB962C8B-B14F-4D97-AF65-F5344CB8AC3E}">
        <p14:creationId xmlns:p14="http://schemas.microsoft.com/office/powerpoint/2010/main" val="59287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817980" cy="814251"/>
          </a:xfrm>
        </p:spPr>
        <p:txBody>
          <a:bodyPr>
            <a:normAutofit/>
          </a:bodyPr>
          <a:lstStyle/>
          <a:p>
            <a:pPr algn="ctr"/>
            <a:r>
              <a:rPr lang="en-US" sz="3200" dirty="0" smtClean="0"/>
              <a:t>Sequence </a:t>
            </a:r>
            <a:r>
              <a:rPr lang="en-US" sz="3200" dirty="0"/>
              <a:t>Diagram for Who is Who in Myanmar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6526" y="1737360"/>
            <a:ext cx="6061165" cy="4216601"/>
          </a:xfrm>
        </p:spPr>
      </p:pic>
    </p:spTree>
    <p:extLst>
      <p:ext uri="{BB962C8B-B14F-4D97-AF65-F5344CB8AC3E}">
        <p14:creationId xmlns:p14="http://schemas.microsoft.com/office/powerpoint/2010/main" val="425041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845" y="741709"/>
            <a:ext cx="9379131" cy="4979821"/>
          </a:xfrm>
          <a:prstGeom prst="rect">
            <a:avLst/>
          </a:prstGeom>
        </p:spPr>
      </p:pic>
    </p:spTree>
    <p:extLst>
      <p:ext uri="{BB962C8B-B14F-4D97-AF65-F5344CB8AC3E}">
        <p14:creationId xmlns:p14="http://schemas.microsoft.com/office/powerpoint/2010/main" val="197869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5" y="927463"/>
            <a:ext cx="9418320" cy="4963886"/>
          </a:xfrm>
          <a:prstGeom prst="rect">
            <a:avLst/>
          </a:prstGeom>
        </p:spPr>
      </p:pic>
    </p:spTree>
    <p:extLst>
      <p:ext uri="{BB962C8B-B14F-4D97-AF65-F5344CB8AC3E}">
        <p14:creationId xmlns:p14="http://schemas.microsoft.com/office/powerpoint/2010/main" val="366163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033" y="822959"/>
            <a:ext cx="9601201" cy="5238207"/>
          </a:xfrm>
          <a:prstGeom prst="rect">
            <a:avLst/>
          </a:prstGeom>
        </p:spPr>
      </p:pic>
    </p:spTree>
    <p:extLst>
      <p:ext uri="{BB962C8B-B14F-4D97-AF65-F5344CB8AC3E}">
        <p14:creationId xmlns:p14="http://schemas.microsoft.com/office/powerpoint/2010/main" val="122550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054" y="901337"/>
            <a:ext cx="10058400" cy="5172892"/>
          </a:xfrm>
          <a:prstGeom prst="rect">
            <a:avLst/>
          </a:prstGeom>
        </p:spPr>
      </p:pic>
    </p:spTree>
    <p:extLst>
      <p:ext uri="{BB962C8B-B14F-4D97-AF65-F5344CB8AC3E}">
        <p14:creationId xmlns:p14="http://schemas.microsoft.com/office/powerpoint/2010/main" val="385966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594" y="822960"/>
            <a:ext cx="9838886" cy="5068389"/>
          </a:xfrm>
          <a:prstGeom prst="rect">
            <a:avLst/>
          </a:prstGeom>
        </p:spPr>
      </p:pic>
    </p:spTree>
    <p:extLst>
      <p:ext uri="{BB962C8B-B14F-4D97-AF65-F5344CB8AC3E}">
        <p14:creationId xmlns:p14="http://schemas.microsoft.com/office/powerpoint/2010/main" val="100599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909" y="836023"/>
            <a:ext cx="9790066" cy="5042262"/>
          </a:xfrm>
          <a:prstGeom prst="rect">
            <a:avLst/>
          </a:prstGeom>
        </p:spPr>
      </p:pic>
    </p:spTree>
    <p:extLst>
      <p:ext uri="{BB962C8B-B14F-4D97-AF65-F5344CB8AC3E}">
        <p14:creationId xmlns:p14="http://schemas.microsoft.com/office/powerpoint/2010/main" val="449430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30696"/>
            <a:ext cx="9718766" cy="4847144"/>
          </a:xfrm>
          <a:prstGeom prst="rect">
            <a:avLst/>
          </a:prstGeom>
        </p:spPr>
      </p:pic>
    </p:spTree>
    <p:extLst>
      <p:ext uri="{BB962C8B-B14F-4D97-AF65-F5344CB8AC3E}">
        <p14:creationId xmlns:p14="http://schemas.microsoft.com/office/powerpoint/2010/main" val="108126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478345" cy="1320800"/>
          </a:xfrm>
        </p:spPr>
        <p:txBody>
          <a:bodyPr/>
          <a:lstStyle/>
          <a:p>
            <a:pPr algn="ctr"/>
            <a:r>
              <a:rPr lang="en-US" dirty="0" smtClean="0"/>
              <a:t>Milestones and Job Distributions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8757034"/>
              </p:ext>
            </p:extLst>
          </p:nvPr>
        </p:nvGraphicFramePr>
        <p:xfrm>
          <a:off x="1058090" y="2172504"/>
          <a:ext cx="10097589" cy="3920289"/>
        </p:xfrm>
        <a:graphic>
          <a:graphicData uri="http://schemas.openxmlformats.org/drawingml/2006/table">
            <a:tbl>
              <a:tblPr firstRow="1" firstCol="1" bandRow="1">
                <a:tableStyleId>{5C22544A-7EE6-4342-B048-85BDC9FD1C3A}</a:tableStyleId>
              </a:tblPr>
              <a:tblGrid>
                <a:gridCol w="1771508">
                  <a:extLst>
                    <a:ext uri="{9D8B030D-6E8A-4147-A177-3AD203B41FA5}">
                      <a16:colId xmlns:a16="http://schemas.microsoft.com/office/drawing/2014/main" val="3617150322"/>
                    </a:ext>
                  </a:extLst>
                </a:gridCol>
                <a:gridCol w="1151479">
                  <a:extLst>
                    <a:ext uri="{9D8B030D-6E8A-4147-A177-3AD203B41FA5}">
                      <a16:colId xmlns:a16="http://schemas.microsoft.com/office/drawing/2014/main" val="1846744432"/>
                    </a:ext>
                  </a:extLst>
                </a:gridCol>
                <a:gridCol w="1151479">
                  <a:extLst>
                    <a:ext uri="{9D8B030D-6E8A-4147-A177-3AD203B41FA5}">
                      <a16:colId xmlns:a16="http://schemas.microsoft.com/office/drawing/2014/main" val="1041922810"/>
                    </a:ext>
                  </a:extLst>
                </a:gridCol>
                <a:gridCol w="1151479">
                  <a:extLst>
                    <a:ext uri="{9D8B030D-6E8A-4147-A177-3AD203B41FA5}">
                      <a16:colId xmlns:a16="http://schemas.microsoft.com/office/drawing/2014/main" val="2794287391"/>
                    </a:ext>
                  </a:extLst>
                </a:gridCol>
                <a:gridCol w="1062903">
                  <a:extLst>
                    <a:ext uri="{9D8B030D-6E8A-4147-A177-3AD203B41FA5}">
                      <a16:colId xmlns:a16="http://schemas.microsoft.com/office/drawing/2014/main" val="4237349064"/>
                    </a:ext>
                  </a:extLst>
                </a:gridCol>
                <a:gridCol w="1062903">
                  <a:extLst>
                    <a:ext uri="{9D8B030D-6E8A-4147-A177-3AD203B41FA5}">
                      <a16:colId xmlns:a16="http://schemas.microsoft.com/office/drawing/2014/main" val="2482666463"/>
                    </a:ext>
                  </a:extLst>
                </a:gridCol>
                <a:gridCol w="1058969">
                  <a:extLst>
                    <a:ext uri="{9D8B030D-6E8A-4147-A177-3AD203B41FA5}">
                      <a16:colId xmlns:a16="http://schemas.microsoft.com/office/drawing/2014/main" val="1641844908"/>
                    </a:ext>
                  </a:extLst>
                </a:gridCol>
                <a:gridCol w="1686869">
                  <a:extLst>
                    <a:ext uri="{9D8B030D-6E8A-4147-A177-3AD203B41FA5}">
                      <a16:colId xmlns:a16="http://schemas.microsoft.com/office/drawing/2014/main" val="1664310950"/>
                    </a:ext>
                  </a:extLst>
                </a:gridCol>
              </a:tblGrid>
              <a:tr h="980573">
                <a:tc>
                  <a:txBody>
                    <a:bodyPr/>
                    <a:lstStyle/>
                    <a:p>
                      <a:pPr marL="0" marR="0">
                        <a:lnSpc>
                          <a:spcPct val="150000"/>
                        </a:lnSpc>
                        <a:spcBef>
                          <a:spcPts val="0"/>
                        </a:spcBef>
                        <a:spcAft>
                          <a:spcPts val="0"/>
                        </a:spcAft>
                        <a:tabLst>
                          <a:tab pos="2147570" algn="l"/>
                        </a:tabLst>
                      </a:pPr>
                      <a:r>
                        <a:rPr lang="en-US" sz="1400">
                          <a:effectLst/>
                        </a:rPr>
                        <a:t>Development</a:t>
                      </a:r>
                      <a:endParaRPr lang="en-US" sz="1000">
                        <a:effectLst/>
                      </a:endParaRPr>
                    </a:p>
                    <a:p>
                      <a:pPr marL="0" marR="0">
                        <a:lnSpc>
                          <a:spcPct val="150000"/>
                        </a:lnSpc>
                        <a:spcBef>
                          <a:spcPts val="0"/>
                        </a:spcBef>
                        <a:spcAft>
                          <a:spcPts val="0"/>
                        </a:spcAft>
                        <a:tabLst>
                          <a:tab pos="2147570" algn="l"/>
                        </a:tabLst>
                      </a:pPr>
                      <a:r>
                        <a:rPr lang="en-US" sz="1400">
                          <a:effectLst/>
                        </a:rPr>
                        <a:t>Phase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1-7</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8-14</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15-21 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22-28 </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29-35</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36-45</a:t>
                      </a:r>
                      <a:endParaRPr lang="en-US" sz="1000">
                        <a:effectLst/>
                      </a:endParaRPr>
                    </a:p>
                    <a:p>
                      <a:pPr marL="0" marR="0">
                        <a:lnSpc>
                          <a:spcPct val="150000"/>
                        </a:lnSpc>
                        <a:spcBef>
                          <a:spcPts val="0"/>
                        </a:spcBef>
                        <a:spcAft>
                          <a:spcPts val="0"/>
                        </a:spcAft>
                        <a:tabLst>
                          <a:tab pos="2147570" algn="l"/>
                        </a:tabLst>
                      </a:pPr>
                      <a:r>
                        <a:rPr lang="en-US" sz="1400">
                          <a:effectLst/>
                        </a:rPr>
                        <a:t>Day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1400">
                          <a:effectLst/>
                        </a:rPr>
                        <a:t>Duration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val="1519811885"/>
                  </a:ext>
                </a:extLst>
              </a:tr>
              <a:tr h="449430">
                <a:tc>
                  <a:txBody>
                    <a:bodyPr/>
                    <a:lstStyle/>
                    <a:p>
                      <a:pPr marL="0" marR="0">
                        <a:lnSpc>
                          <a:spcPct val="150000"/>
                        </a:lnSpc>
                        <a:spcBef>
                          <a:spcPts val="0"/>
                        </a:spcBef>
                        <a:spcAft>
                          <a:spcPts val="0"/>
                        </a:spcAft>
                        <a:tabLst>
                          <a:tab pos="2147570" algn="l"/>
                        </a:tabLst>
                      </a:pPr>
                      <a:r>
                        <a:rPr lang="en-US" sz="1400">
                          <a:effectLst/>
                        </a:rPr>
                        <a:t>Analysis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val="1515587890"/>
                  </a:ext>
                </a:extLst>
              </a:tr>
              <a:tr h="653716">
                <a:tc>
                  <a:txBody>
                    <a:bodyPr/>
                    <a:lstStyle/>
                    <a:p>
                      <a:pPr marL="0" marR="0">
                        <a:lnSpc>
                          <a:spcPct val="150000"/>
                        </a:lnSpc>
                        <a:spcBef>
                          <a:spcPts val="0"/>
                        </a:spcBef>
                        <a:spcAft>
                          <a:spcPts val="0"/>
                        </a:spcAft>
                        <a:tabLst>
                          <a:tab pos="2147570" algn="l"/>
                        </a:tabLst>
                      </a:pPr>
                      <a:r>
                        <a:rPr lang="en-US" sz="1400">
                          <a:effectLst/>
                        </a:rPr>
                        <a:t>Documentation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val="1754021880"/>
                  </a:ext>
                </a:extLst>
              </a:tr>
              <a:tr h="449430">
                <a:tc>
                  <a:txBody>
                    <a:bodyPr/>
                    <a:lstStyle/>
                    <a:p>
                      <a:pPr marL="0" marR="0">
                        <a:lnSpc>
                          <a:spcPct val="150000"/>
                        </a:lnSpc>
                        <a:spcBef>
                          <a:spcPts val="0"/>
                        </a:spcBef>
                        <a:spcAft>
                          <a:spcPts val="0"/>
                        </a:spcAft>
                        <a:tabLst>
                          <a:tab pos="2147570" algn="l"/>
                        </a:tabLst>
                      </a:pPr>
                      <a:r>
                        <a:rPr lang="en-US" sz="14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21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val="4236839474"/>
                  </a:ext>
                </a:extLst>
              </a:tr>
              <a:tr h="449430">
                <a:tc>
                  <a:txBody>
                    <a:bodyPr/>
                    <a:lstStyle/>
                    <a:p>
                      <a:pPr marL="0" marR="0">
                        <a:lnSpc>
                          <a:spcPct val="150000"/>
                        </a:lnSpc>
                        <a:spcBef>
                          <a:spcPts val="0"/>
                        </a:spcBef>
                        <a:spcAft>
                          <a:spcPts val="0"/>
                        </a:spcAft>
                        <a:tabLst>
                          <a:tab pos="2147570" algn="l"/>
                        </a:tabLst>
                      </a:pPr>
                      <a:r>
                        <a:rPr lang="en-US" sz="1400">
                          <a:effectLst/>
                        </a:rPr>
                        <a:t>Coding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26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val="3455569160"/>
                  </a:ext>
                </a:extLst>
              </a:tr>
              <a:tr h="449430">
                <a:tc>
                  <a:txBody>
                    <a:bodyPr/>
                    <a:lstStyle/>
                    <a:p>
                      <a:pPr marL="0" marR="0">
                        <a:lnSpc>
                          <a:spcPct val="150000"/>
                        </a:lnSpc>
                        <a:spcBef>
                          <a:spcPts val="0"/>
                        </a:spcBef>
                        <a:spcAft>
                          <a:spcPts val="0"/>
                        </a:spcAft>
                        <a:tabLst>
                          <a:tab pos="2147570" algn="l"/>
                        </a:tabLst>
                      </a:pPr>
                      <a:r>
                        <a:rPr lang="en-US" sz="1400">
                          <a:effectLst/>
                        </a:rPr>
                        <a:t>Testing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val="3969783144"/>
                  </a:ext>
                </a:extLst>
              </a:tr>
              <a:tr h="449430">
                <a:tc>
                  <a:txBody>
                    <a:bodyPr/>
                    <a:lstStyle/>
                    <a:p>
                      <a:pPr marL="0" marR="0">
                        <a:lnSpc>
                          <a:spcPct val="150000"/>
                        </a:lnSpc>
                        <a:spcBef>
                          <a:spcPts val="0"/>
                        </a:spcBef>
                        <a:spcAft>
                          <a:spcPts val="0"/>
                        </a:spcAft>
                        <a:tabLst>
                          <a:tab pos="2147570" algn="l"/>
                        </a:tabLst>
                      </a:pPr>
                      <a:r>
                        <a:rPr lang="en-US" sz="1400">
                          <a:effectLst/>
                        </a:rPr>
                        <a:t>Total 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nSpc>
                          <a:spcPct val="150000"/>
                        </a:lnSpc>
                        <a:spcBef>
                          <a:spcPts val="0"/>
                        </a:spcBef>
                        <a:spcAft>
                          <a:spcPts val="0"/>
                        </a:spcAft>
                        <a:tabLst>
                          <a:tab pos="2147570" algn="l"/>
                        </a:tabLst>
                      </a:pPr>
                      <a:r>
                        <a:rPr lang="en-US" sz="2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tc>
                  <a:txBody>
                    <a:bodyPr/>
                    <a:lstStyle/>
                    <a:p>
                      <a:pPr marL="0" marR="0" algn="ctr">
                        <a:lnSpc>
                          <a:spcPct val="150000"/>
                        </a:lnSpc>
                        <a:spcBef>
                          <a:spcPts val="0"/>
                        </a:spcBef>
                        <a:spcAft>
                          <a:spcPts val="0"/>
                        </a:spcAft>
                        <a:tabLst>
                          <a:tab pos="2147570" algn="l"/>
                        </a:tabLst>
                      </a:pPr>
                      <a:r>
                        <a:rPr lang="en-US" sz="1400" dirty="0">
                          <a:effectLst/>
                        </a:rPr>
                        <a:t>45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286" marR="61286" marT="0" marB="0"/>
                </a:tc>
                <a:extLst>
                  <a:ext uri="{0D108BD9-81ED-4DB2-BD59-A6C34878D82A}">
                    <a16:rowId xmlns:a16="http://schemas.microsoft.com/office/drawing/2014/main" val="236136905"/>
                  </a:ext>
                </a:extLst>
              </a:tr>
            </a:tbl>
          </a:graphicData>
        </a:graphic>
      </p:graphicFrame>
      <p:sp>
        <p:nvSpPr>
          <p:cNvPr id="5" name="Rectangle 4"/>
          <p:cNvSpPr/>
          <p:nvPr/>
        </p:nvSpPr>
        <p:spPr>
          <a:xfrm>
            <a:off x="2957967" y="3195552"/>
            <a:ext cx="523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p:cNvSpPr/>
          <p:nvPr/>
        </p:nvSpPr>
        <p:spPr>
          <a:xfrm>
            <a:off x="3481841" y="3547977"/>
            <a:ext cx="162573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4975667" y="4343315"/>
            <a:ext cx="3332309"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p:cNvSpPr/>
          <p:nvPr/>
        </p:nvSpPr>
        <p:spPr>
          <a:xfrm>
            <a:off x="5107576" y="4761631"/>
            <a:ext cx="4010298"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8543109" y="5284666"/>
            <a:ext cx="871174"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04826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770710"/>
            <a:ext cx="7766936" cy="992776"/>
          </a:xfrm>
        </p:spPr>
        <p:txBody>
          <a:bodyPr/>
          <a:lstStyle/>
          <a:p>
            <a:pPr algn="l"/>
            <a:r>
              <a:rPr lang="en-US" sz="2800" dirty="0"/>
              <a:t>Supervisor </a:t>
            </a:r>
            <a:r>
              <a:rPr lang="en-US" sz="2800" dirty="0" smtClean="0"/>
              <a:t>- Dr. </a:t>
            </a:r>
            <a:r>
              <a:rPr lang="en-US" sz="2800" dirty="0" err="1" smtClean="0"/>
              <a:t>Lwin</a:t>
            </a:r>
            <a:r>
              <a:rPr lang="en-US" sz="2800" dirty="0" smtClean="0"/>
              <a:t> </a:t>
            </a:r>
            <a:r>
              <a:rPr lang="en-US" sz="2800" dirty="0"/>
              <a:t>Mar Thin</a:t>
            </a:r>
          </a:p>
        </p:txBody>
      </p:sp>
      <p:sp>
        <p:nvSpPr>
          <p:cNvPr id="3" name="Subtitle 2"/>
          <p:cNvSpPr>
            <a:spLocks noGrp="1"/>
          </p:cNvSpPr>
          <p:nvPr>
            <p:ph type="subTitle" idx="1"/>
          </p:nvPr>
        </p:nvSpPr>
        <p:spPr>
          <a:xfrm>
            <a:off x="1507067" y="2364377"/>
            <a:ext cx="8838716" cy="4088674"/>
          </a:xfrm>
        </p:spPr>
        <p:txBody>
          <a:bodyPr/>
          <a:lstStyle/>
          <a:p>
            <a:pPr algn="l"/>
            <a:r>
              <a:rPr lang="en-US" sz="2000" dirty="0"/>
              <a:t>Presented By</a:t>
            </a:r>
          </a:p>
          <a:p>
            <a:pPr marL="285750" indent="-285750" algn="l">
              <a:buFont typeface="Wingdings" panose="05000000000000000000" pitchFamily="2" charset="2"/>
              <a:buChar char="v"/>
            </a:pPr>
            <a:r>
              <a:rPr lang="en-US" dirty="0"/>
              <a:t>San </a:t>
            </a:r>
            <a:r>
              <a:rPr lang="en-US" dirty="0" err="1"/>
              <a:t>Thorl</a:t>
            </a:r>
            <a:endParaRPr lang="en-US" dirty="0"/>
          </a:p>
          <a:p>
            <a:pPr marL="285750" indent="-285750" algn="l">
              <a:buFont typeface="Wingdings" panose="05000000000000000000" pitchFamily="2" charset="2"/>
              <a:buChar char="v"/>
            </a:pPr>
            <a:r>
              <a:rPr lang="en-US" dirty="0"/>
              <a:t>Zin Mar </a:t>
            </a:r>
            <a:r>
              <a:rPr lang="en-US" dirty="0" err="1"/>
              <a:t>Kyaw</a:t>
            </a:r>
            <a:endParaRPr lang="en-US" dirty="0"/>
          </a:p>
          <a:p>
            <a:pPr marL="285750" indent="-285750" algn="l">
              <a:buFont typeface="Wingdings" panose="05000000000000000000" pitchFamily="2" charset="2"/>
              <a:buChar char="v"/>
            </a:pPr>
            <a:r>
              <a:rPr lang="en-US" dirty="0" err="1"/>
              <a:t>Hnin</a:t>
            </a:r>
            <a:r>
              <a:rPr lang="en-US" dirty="0"/>
              <a:t> </a:t>
            </a:r>
            <a:r>
              <a:rPr lang="en-US" dirty="0" err="1"/>
              <a:t>Yamone</a:t>
            </a:r>
            <a:r>
              <a:rPr lang="en-US" dirty="0"/>
              <a:t> </a:t>
            </a:r>
            <a:r>
              <a:rPr lang="en-US" dirty="0" err="1" smtClean="0"/>
              <a:t>Nwae</a:t>
            </a:r>
            <a:endParaRPr lang="en-US" dirty="0" smtClean="0"/>
          </a:p>
          <a:p>
            <a:pPr marL="285750" indent="-285750" algn="l">
              <a:buFont typeface="Wingdings" panose="05000000000000000000" pitchFamily="2" charset="2"/>
              <a:buChar char="v"/>
            </a:pPr>
            <a:r>
              <a:rPr lang="en-US" dirty="0" smtClean="0"/>
              <a:t>Aye </a:t>
            </a:r>
            <a:r>
              <a:rPr lang="en-US" dirty="0" err="1" smtClean="0"/>
              <a:t>Thiri</a:t>
            </a:r>
            <a:r>
              <a:rPr lang="en-US" dirty="0" smtClean="0"/>
              <a:t> </a:t>
            </a:r>
            <a:r>
              <a:rPr lang="en-US" dirty="0" err="1" smtClean="0"/>
              <a:t>Kyaw</a:t>
            </a:r>
            <a:endParaRPr lang="en-US" dirty="0"/>
          </a:p>
          <a:p>
            <a:pPr marL="285750" indent="-285750" algn="l">
              <a:buFont typeface="Wingdings" panose="05000000000000000000" pitchFamily="2" charset="2"/>
              <a:buChar char="v"/>
            </a:pPr>
            <a:r>
              <a:rPr lang="en-US" dirty="0" err="1"/>
              <a:t>Lwin</a:t>
            </a:r>
            <a:r>
              <a:rPr lang="en-US" dirty="0"/>
              <a:t> Me </a:t>
            </a:r>
            <a:r>
              <a:rPr lang="en-US" dirty="0" err="1"/>
              <a:t>Me</a:t>
            </a:r>
            <a:r>
              <a:rPr lang="en-US" dirty="0"/>
              <a:t> </a:t>
            </a:r>
            <a:r>
              <a:rPr lang="en-US" dirty="0" err="1" smtClean="0"/>
              <a:t>Khaing</a:t>
            </a:r>
            <a:endParaRPr lang="en-US" dirty="0"/>
          </a:p>
          <a:p>
            <a:pPr marL="285750" indent="-285750" algn="l">
              <a:buFont typeface="Wingdings" panose="05000000000000000000" pitchFamily="2" charset="2"/>
              <a:buChar char="v"/>
            </a:pPr>
            <a:r>
              <a:rPr lang="en-US" dirty="0" err="1"/>
              <a:t>Ei</a:t>
            </a:r>
            <a:r>
              <a:rPr lang="en-US" dirty="0"/>
              <a:t> </a:t>
            </a:r>
            <a:r>
              <a:rPr lang="en-US" dirty="0" err="1"/>
              <a:t>Ei</a:t>
            </a:r>
            <a:r>
              <a:rPr lang="en-US" dirty="0"/>
              <a:t> Linn</a:t>
            </a:r>
          </a:p>
          <a:p>
            <a:endParaRPr lang="en-US" dirty="0"/>
          </a:p>
        </p:txBody>
      </p:sp>
    </p:spTree>
    <p:extLst>
      <p:ext uri="{BB962C8B-B14F-4D97-AF65-F5344CB8AC3E}">
        <p14:creationId xmlns:p14="http://schemas.microsoft.com/office/powerpoint/2010/main" val="4233538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206137"/>
          </a:xfrm>
        </p:spPr>
        <p:txBody>
          <a:bodyPr/>
          <a:lstStyle/>
          <a:p>
            <a:r>
              <a:rPr lang="en-US" dirty="0" smtClean="0"/>
              <a:t>Conclusion</a:t>
            </a:r>
            <a:endParaRPr lang="en-US" dirty="0"/>
          </a:p>
        </p:txBody>
      </p:sp>
      <p:sp>
        <p:nvSpPr>
          <p:cNvPr id="3" name="Text Placeholder 2"/>
          <p:cNvSpPr>
            <a:spLocks noGrp="1"/>
          </p:cNvSpPr>
          <p:nvPr>
            <p:ph type="body" idx="1"/>
          </p:nvPr>
        </p:nvSpPr>
        <p:spPr>
          <a:xfrm>
            <a:off x="677335" y="1972491"/>
            <a:ext cx="8596668" cy="4068871"/>
          </a:xfrm>
        </p:spPr>
        <p:txBody>
          <a:bodyPr/>
          <a:lstStyle/>
          <a:p>
            <a:pPr algn="just"/>
            <a:r>
              <a:rPr lang="en-US" dirty="0" smtClean="0"/>
              <a:t>         The </a:t>
            </a:r>
            <a:r>
              <a:rPr lang="en-US" dirty="0"/>
              <a:t>app provide a great convenience for all users. Users could get all information that they are interested in at once without moving from site to site</a:t>
            </a:r>
            <a:r>
              <a:rPr lang="en-US" dirty="0" smtClean="0"/>
              <a:t>.</a:t>
            </a:r>
          </a:p>
          <a:p>
            <a:pPr algn="just"/>
            <a:endParaRPr lang="en-US" dirty="0"/>
          </a:p>
          <a:p>
            <a:pPr algn="just"/>
            <a:r>
              <a:rPr lang="en-US" dirty="0"/>
              <a:t>         All people who are famous in Myanmar are collected and presented in the app. In which app including common facts about celebrities, writers, business men and also even politicians. </a:t>
            </a:r>
            <a:endParaRPr lang="en-US" dirty="0" smtClean="0"/>
          </a:p>
          <a:p>
            <a:pPr algn="just"/>
            <a:endParaRPr lang="en-US" dirty="0"/>
          </a:p>
          <a:p>
            <a:pPr algn="just"/>
            <a:r>
              <a:rPr lang="en-US" dirty="0"/>
              <a:t>         The app’s contents are human readable form and navigate you to the information store you want to know. It can be accessed from both mobile phones and computers with internet access. Moreover, up to date people’s news are provided for users at any given time.</a:t>
            </a:r>
          </a:p>
          <a:p>
            <a:pPr algn="just"/>
            <a:endParaRPr lang="en-US" dirty="0"/>
          </a:p>
        </p:txBody>
      </p:sp>
    </p:spTree>
    <p:extLst>
      <p:ext uri="{BB962C8B-B14F-4D97-AF65-F5344CB8AC3E}">
        <p14:creationId xmlns:p14="http://schemas.microsoft.com/office/powerpoint/2010/main" val="73983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4" y="2299064"/>
            <a:ext cx="9537821" cy="3605348"/>
          </a:xfrm>
        </p:spPr>
        <p:txBody>
          <a:bodyPr>
            <a:normAutofit/>
          </a:bodyPr>
          <a:lstStyle/>
          <a:p>
            <a:pPr algn="ctr"/>
            <a:r>
              <a:rPr lang="en-US" sz="5400" dirty="0" smtClean="0"/>
              <a:t>Thanks For Your Attention!</a:t>
            </a:r>
            <a:endParaRPr lang="en-US" sz="5400" dirty="0"/>
          </a:p>
        </p:txBody>
      </p:sp>
    </p:spTree>
    <p:extLst>
      <p:ext uri="{BB962C8B-B14F-4D97-AF65-F5344CB8AC3E}">
        <p14:creationId xmlns:p14="http://schemas.microsoft.com/office/powerpoint/2010/main" val="185928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574765"/>
            <a:ext cx="8596668" cy="1227909"/>
          </a:xfrm>
        </p:spPr>
        <p:txBody>
          <a:bodyPr>
            <a:normAutofit/>
          </a:bodyPr>
          <a:lstStyle/>
          <a:p>
            <a:r>
              <a:rPr lang="en-US" dirty="0" smtClean="0"/>
              <a:t>Words From Heart</a:t>
            </a:r>
            <a:endParaRPr lang="en-US" dirty="0"/>
          </a:p>
        </p:txBody>
      </p:sp>
      <p:sp>
        <p:nvSpPr>
          <p:cNvPr id="3" name="Text Placeholder 2"/>
          <p:cNvSpPr>
            <a:spLocks noGrp="1"/>
          </p:cNvSpPr>
          <p:nvPr>
            <p:ph type="body" idx="1"/>
          </p:nvPr>
        </p:nvSpPr>
        <p:spPr>
          <a:xfrm>
            <a:off x="677335" y="1972490"/>
            <a:ext cx="8596668" cy="4389121"/>
          </a:xfrm>
        </p:spPr>
        <p:txBody>
          <a:bodyPr>
            <a:normAutofit lnSpcReduction="10000"/>
          </a:bodyPr>
          <a:lstStyle/>
          <a:p>
            <a:pPr marL="285750" indent="-285750" algn="just">
              <a:buFont typeface="Wingdings" panose="05000000000000000000" pitchFamily="2" charset="2"/>
              <a:buChar char="v"/>
            </a:pPr>
            <a:r>
              <a:rPr lang="en-US" dirty="0" smtClean="0"/>
              <a:t>I </a:t>
            </a:r>
            <a:r>
              <a:rPr lang="en-US" dirty="0"/>
              <a:t>would like to deeply thank my supervisor, Dr. </a:t>
            </a:r>
            <a:r>
              <a:rPr lang="en-US" dirty="0" err="1"/>
              <a:t>Lwin</a:t>
            </a:r>
            <a:r>
              <a:rPr lang="en-US" dirty="0"/>
              <a:t> Mar Thin, Associate Professor, Hardware Technology Department</a:t>
            </a:r>
            <a:r>
              <a:rPr lang="en-US" dirty="0" smtClean="0"/>
              <a:t>, University of Computer Studies (Mandalay</a:t>
            </a:r>
            <a:r>
              <a:rPr lang="en-US" dirty="0"/>
              <a:t>), for her helpful </a:t>
            </a:r>
            <a:r>
              <a:rPr lang="en-US" dirty="0" smtClean="0"/>
              <a:t>advices </a:t>
            </a:r>
            <a:r>
              <a:rPr lang="en-US" dirty="0"/>
              <a:t>and close guidance throughout this project</a:t>
            </a:r>
            <a:r>
              <a:rPr lang="en-US" dirty="0" smtClean="0"/>
              <a:t>. </a:t>
            </a:r>
          </a:p>
          <a:p>
            <a:pPr algn="just"/>
            <a:r>
              <a:rPr lang="en-US" dirty="0" smtClean="0"/>
              <a:t>         </a:t>
            </a:r>
            <a:endParaRPr lang="en-US" dirty="0"/>
          </a:p>
          <a:p>
            <a:pPr marL="285750" indent="-285750" algn="just">
              <a:buFont typeface="Wingdings" panose="05000000000000000000" pitchFamily="2" charset="2"/>
              <a:buChar char="v"/>
            </a:pPr>
            <a:r>
              <a:rPr lang="en-US" dirty="0" smtClean="0"/>
              <a:t>Then </a:t>
            </a:r>
            <a:r>
              <a:rPr lang="en-US" dirty="0"/>
              <a:t>respectfully thanks to U Ravi Chhabra, CEO of Geo </a:t>
            </a:r>
            <a:r>
              <a:rPr lang="en-US" dirty="0" err="1"/>
              <a:t>Mandalar</a:t>
            </a:r>
            <a:r>
              <a:rPr lang="en-US" dirty="0"/>
              <a:t> </a:t>
            </a:r>
            <a:r>
              <a:rPr lang="en-US" dirty="0" smtClean="0"/>
              <a:t>IT </a:t>
            </a:r>
            <a:r>
              <a:rPr lang="en-US" dirty="0" err="1" smtClean="0"/>
              <a:t>Co.Ltd</a:t>
            </a:r>
            <a:r>
              <a:rPr lang="en-US" dirty="0" smtClean="0"/>
              <a:t>, </a:t>
            </a:r>
            <a:r>
              <a:rPr lang="en-US" dirty="0"/>
              <a:t>for his invaluable suggestions, patient comments and detailed technical contribution</a:t>
            </a:r>
            <a:r>
              <a:rPr lang="en-US" dirty="0" smtClean="0"/>
              <a:t>.</a:t>
            </a:r>
          </a:p>
          <a:p>
            <a:pPr algn="just"/>
            <a:r>
              <a:rPr lang="en-US" dirty="0" smtClean="0"/>
              <a:t>        </a:t>
            </a:r>
            <a:endParaRPr lang="en-US" dirty="0"/>
          </a:p>
          <a:p>
            <a:pPr marL="285750" indent="-285750" algn="just">
              <a:buFont typeface="Wingdings" panose="05000000000000000000" pitchFamily="2" charset="2"/>
              <a:buChar char="v"/>
            </a:pPr>
            <a:r>
              <a:rPr lang="en-US" dirty="0" smtClean="0"/>
              <a:t>I </a:t>
            </a:r>
            <a:r>
              <a:rPr lang="en-US" dirty="0"/>
              <a:t>also thank all my teachers </a:t>
            </a:r>
            <a:r>
              <a:rPr lang="en-US" dirty="0" smtClean="0"/>
              <a:t>from University of Computer Studies (Mandalay</a:t>
            </a:r>
            <a:r>
              <a:rPr lang="en-US" dirty="0"/>
              <a:t>), especially, our rector </a:t>
            </a:r>
            <a:r>
              <a:rPr lang="en-US" b="1" dirty="0"/>
              <a:t>U </a:t>
            </a:r>
            <a:r>
              <a:rPr lang="en-US" b="1" dirty="0" err="1"/>
              <a:t>Kyaw</a:t>
            </a:r>
            <a:r>
              <a:rPr lang="en-US" b="1" dirty="0"/>
              <a:t> </a:t>
            </a:r>
            <a:r>
              <a:rPr lang="en-US" b="1" dirty="0" err="1"/>
              <a:t>Zwa</a:t>
            </a:r>
            <a:r>
              <a:rPr lang="en-US" b="1" dirty="0"/>
              <a:t> </a:t>
            </a:r>
            <a:r>
              <a:rPr lang="en-US" b="1" dirty="0" err="1" smtClean="0"/>
              <a:t>Soe</a:t>
            </a:r>
            <a:r>
              <a:rPr lang="en-US" dirty="0"/>
              <a:t>,</a:t>
            </a:r>
            <a:r>
              <a:rPr lang="en-US" dirty="0" smtClean="0"/>
              <a:t> </a:t>
            </a:r>
            <a:r>
              <a:rPr lang="en-US" dirty="0"/>
              <a:t>our pro-rector </a:t>
            </a:r>
            <a:r>
              <a:rPr lang="en-US" b="1" dirty="0"/>
              <a:t>Dr. San </a:t>
            </a:r>
            <a:r>
              <a:rPr lang="en-US" b="1" dirty="0" err="1"/>
              <a:t>San</a:t>
            </a:r>
            <a:r>
              <a:rPr lang="en-US" b="1" dirty="0"/>
              <a:t> </a:t>
            </a:r>
            <a:r>
              <a:rPr lang="en-US" b="1" dirty="0" smtClean="0"/>
              <a:t>Tin </a:t>
            </a:r>
            <a:r>
              <a:rPr lang="en-US" dirty="0" smtClean="0"/>
              <a:t>and our teache</a:t>
            </a:r>
            <a:r>
              <a:rPr lang="en-US" b="1" dirty="0" smtClean="0"/>
              <a:t>r Dr. Aye </a:t>
            </a:r>
            <a:r>
              <a:rPr lang="en-US" b="1" dirty="0" err="1" smtClean="0"/>
              <a:t>Aye</a:t>
            </a:r>
            <a:r>
              <a:rPr lang="en-US" b="1" dirty="0" smtClean="0"/>
              <a:t> Chaw</a:t>
            </a:r>
            <a:r>
              <a:rPr lang="en-US" dirty="0" smtClean="0"/>
              <a:t>. </a:t>
            </a:r>
            <a:r>
              <a:rPr lang="en-US" dirty="0"/>
              <a:t>I would like to gratefully thank my friends and my dearest parents who have always given great help and support through my life.</a:t>
            </a:r>
          </a:p>
        </p:txBody>
      </p:sp>
    </p:spTree>
    <p:extLst>
      <p:ext uri="{BB962C8B-B14F-4D97-AF65-F5344CB8AC3E}">
        <p14:creationId xmlns:p14="http://schemas.microsoft.com/office/powerpoint/2010/main" val="313782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5577" y="461282"/>
            <a:ext cx="11116491" cy="5078313"/>
          </a:xfrm>
          <a:prstGeom prst="rect">
            <a:avLst/>
          </a:prstGeom>
        </p:spPr>
        <p:txBody>
          <a:bodyPr wrap="square">
            <a:spAutoFit/>
          </a:bodyPr>
          <a:lstStyle/>
          <a:p>
            <a:endParaRPr lang="en-US" dirty="0" smtClean="0"/>
          </a:p>
          <a:p>
            <a:endParaRPr lang="en-US" dirty="0" smtClean="0"/>
          </a:p>
          <a:p>
            <a:endParaRPr lang="en-US" dirty="0"/>
          </a:p>
          <a:p>
            <a:r>
              <a:rPr lang="en-US" dirty="0" smtClean="0"/>
              <a:t>Roll </a:t>
            </a:r>
            <a:r>
              <a:rPr lang="en-US" dirty="0"/>
              <a:t>No						Name							</a:t>
            </a:r>
            <a:r>
              <a:rPr lang="en-US" dirty="0" smtClean="0"/>
              <a:t>Category</a:t>
            </a:r>
          </a:p>
          <a:p>
            <a:endParaRPr lang="en-US" dirty="0"/>
          </a:p>
          <a:p>
            <a:endParaRPr lang="en-US" dirty="0"/>
          </a:p>
          <a:p>
            <a:endParaRPr lang="en-US" dirty="0"/>
          </a:p>
          <a:p>
            <a:r>
              <a:rPr lang="en-US" dirty="0"/>
              <a:t>7							Ma San </a:t>
            </a:r>
            <a:r>
              <a:rPr lang="en-US" dirty="0" err="1"/>
              <a:t>Thorl</a:t>
            </a:r>
            <a:r>
              <a:rPr lang="en-US" dirty="0"/>
              <a:t>						Team </a:t>
            </a:r>
            <a:r>
              <a:rPr lang="en-US" dirty="0" err="1"/>
              <a:t>Lead+Lead</a:t>
            </a:r>
            <a:r>
              <a:rPr lang="en-US" dirty="0"/>
              <a:t> </a:t>
            </a:r>
            <a:r>
              <a:rPr lang="en-US" dirty="0" err="1"/>
              <a:t>Dev+DevOps</a:t>
            </a:r>
            <a:endParaRPr lang="en-US" dirty="0"/>
          </a:p>
          <a:p>
            <a:endParaRPr lang="en-US" dirty="0"/>
          </a:p>
          <a:p>
            <a:pPr marL="342900" indent="-342900">
              <a:buAutoNum type="arabicPlain" startAt="8"/>
            </a:pPr>
            <a:r>
              <a:rPr lang="en-US" dirty="0" smtClean="0"/>
              <a:t>                                          Ma </a:t>
            </a:r>
            <a:r>
              <a:rPr lang="en-US" dirty="0"/>
              <a:t>Zin Mar </a:t>
            </a:r>
            <a:r>
              <a:rPr lang="en-US" dirty="0" err="1"/>
              <a:t>Kyaw</a:t>
            </a:r>
            <a:r>
              <a:rPr lang="en-US" dirty="0"/>
              <a:t>					</a:t>
            </a:r>
            <a:r>
              <a:rPr lang="en-US" dirty="0" smtClean="0"/>
              <a:t>Developer</a:t>
            </a:r>
          </a:p>
          <a:p>
            <a:endParaRPr lang="en-US" dirty="0"/>
          </a:p>
          <a:p>
            <a:pPr marL="342900" indent="-342900">
              <a:buAutoNum type="arabicPlain" startAt="9"/>
            </a:pPr>
            <a:r>
              <a:rPr lang="en-US" dirty="0" smtClean="0"/>
              <a:t>                                          Ma </a:t>
            </a:r>
            <a:r>
              <a:rPr lang="en-US" dirty="0" err="1"/>
              <a:t>Hnin</a:t>
            </a:r>
            <a:r>
              <a:rPr lang="en-US" dirty="0"/>
              <a:t> </a:t>
            </a:r>
            <a:r>
              <a:rPr lang="en-US" dirty="0" err="1"/>
              <a:t>Yamone</a:t>
            </a:r>
            <a:r>
              <a:rPr lang="en-US" dirty="0"/>
              <a:t> </a:t>
            </a:r>
            <a:r>
              <a:rPr lang="en-US" dirty="0" err="1"/>
              <a:t>Nwae</a:t>
            </a:r>
            <a:r>
              <a:rPr lang="en-US" dirty="0"/>
              <a:t>			</a:t>
            </a:r>
            <a:r>
              <a:rPr lang="en-US" dirty="0" err="1" smtClean="0"/>
              <a:t>Testing+Documentation</a:t>
            </a:r>
            <a:endParaRPr lang="en-US" dirty="0" smtClean="0"/>
          </a:p>
          <a:p>
            <a:endParaRPr lang="en-US" dirty="0"/>
          </a:p>
          <a:p>
            <a:r>
              <a:rPr lang="en-US" dirty="0" smtClean="0"/>
              <a:t>8                                             Ma </a:t>
            </a:r>
            <a:r>
              <a:rPr lang="en-US" dirty="0"/>
              <a:t>Aye </a:t>
            </a:r>
            <a:r>
              <a:rPr lang="en-US" dirty="0" err="1"/>
              <a:t>Thiri</a:t>
            </a:r>
            <a:r>
              <a:rPr lang="en-US" dirty="0"/>
              <a:t> </a:t>
            </a:r>
            <a:r>
              <a:rPr lang="en-US" dirty="0" err="1"/>
              <a:t>Kyaw</a:t>
            </a:r>
            <a:r>
              <a:rPr lang="en-US" dirty="0"/>
              <a:t>        			UI/UX </a:t>
            </a:r>
            <a:r>
              <a:rPr lang="en-US" dirty="0" smtClean="0"/>
              <a:t>Lead</a:t>
            </a:r>
          </a:p>
          <a:p>
            <a:endParaRPr lang="en-US" dirty="0"/>
          </a:p>
          <a:p>
            <a:pPr marL="342900" indent="-342900">
              <a:buAutoNum type="arabicPlain" startAt="11"/>
            </a:pPr>
            <a:r>
              <a:rPr lang="en-US" dirty="0" smtClean="0"/>
              <a:t>                                          Ma </a:t>
            </a:r>
            <a:r>
              <a:rPr lang="en-US" dirty="0" err="1"/>
              <a:t>Lwin</a:t>
            </a:r>
            <a:r>
              <a:rPr lang="en-US" dirty="0"/>
              <a:t> Me </a:t>
            </a:r>
            <a:r>
              <a:rPr lang="en-US" dirty="0" err="1"/>
              <a:t>Me</a:t>
            </a:r>
            <a:r>
              <a:rPr lang="en-US" dirty="0"/>
              <a:t> </a:t>
            </a:r>
            <a:r>
              <a:rPr lang="en-US" dirty="0" err="1"/>
              <a:t>Khaing</a:t>
            </a:r>
            <a:r>
              <a:rPr lang="en-US" dirty="0"/>
              <a:t>			UI/UX </a:t>
            </a:r>
            <a:r>
              <a:rPr lang="en-US" dirty="0" smtClean="0"/>
              <a:t>Lead</a:t>
            </a:r>
          </a:p>
          <a:p>
            <a:endParaRPr lang="en-US" dirty="0"/>
          </a:p>
          <a:p>
            <a:r>
              <a:rPr lang="en-US" dirty="0"/>
              <a:t>12							Ma </a:t>
            </a:r>
            <a:r>
              <a:rPr lang="en-US" dirty="0" err="1"/>
              <a:t>Ei</a:t>
            </a:r>
            <a:r>
              <a:rPr lang="en-US" dirty="0"/>
              <a:t> </a:t>
            </a:r>
            <a:r>
              <a:rPr lang="en-US" dirty="0" err="1"/>
              <a:t>Ei</a:t>
            </a:r>
            <a:r>
              <a:rPr lang="en-US" dirty="0"/>
              <a:t> Linn						Developer</a:t>
            </a:r>
          </a:p>
        </p:txBody>
      </p:sp>
    </p:spTree>
    <p:extLst>
      <p:ext uri="{BB962C8B-B14F-4D97-AF65-F5344CB8AC3E}">
        <p14:creationId xmlns:p14="http://schemas.microsoft.com/office/powerpoint/2010/main" val="156325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11262117" cy="561703"/>
          </a:xfrm>
        </p:spPr>
        <p:txBody>
          <a:bodyPr>
            <a:noAutofit/>
          </a:bodyPr>
          <a:lstStyle/>
          <a:p>
            <a:pPr algn="ctr"/>
            <a:r>
              <a:rPr lang="en-US" sz="3200" dirty="0" smtClean="0"/>
              <a:t>Roles and Responsibilities</a:t>
            </a:r>
            <a:endParaRPr lang="en-US" sz="3200" dirty="0"/>
          </a:p>
        </p:txBody>
      </p:sp>
      <p:sp>
        <p:nvSpPr>
          <p:cNvPr id="3" name="Content Placeholder 2"/>
          <p:cNvSpPr>
            <a:spLocks noGrp="1"/>
          </p:cNvSpPr>
          <p:nvPr>
            <p:ph sz="half" idx="1"/>
          </p:nvPr>
        </p:nvSpPr>
        <p:spPr>
          <a:xfrm>
            <a:off x="1" y="862149"/>
            <a:ext cx="3239589" cy="5995851"/>
          </a:xfrm>
        </p:spPr>
        <p:txBody>
          <a:bodyPr>
            <a:normAutofit/>
          </a:bodyPr>
          <a:lstStyle/>
          <a:p>
            <a:pPr marL="0" indent="0">
              <a:buNone/>
            </a:pPr>
            <a:r>
              <a:rPr lang="en-US" dirty="0" smtClean="0"/>
              <a:t>Team </a:t>
            </a:r>
            <a:r>
              <a:rPr lang="en-US" dirty="0" err="1" smtClean="0"/>
              <a:t>Lead+Lead</a:t>
            </a:r>
            <a:r>
              <a:rPr lang="en-US" dirty="0" smtClean="0"/>
              <a:t> </a:t>
            </a:r>
            <a:r>
              <a:rPr lang="en-US" dirty="0" err="1" smtClean="0"/>
              <a:t>Dev+DevOps</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Developer</a:t>
            </a:r>
          </a:p>
          <a:p>
            <a:pPr marL="0" indent="0">
              <a:buNone/>
            </a:pPr>
            <a:endParaRPr lang="en-US" dirty="0"/>
          </a:p>
          <a:p>
            <a:pPr marL="0" indent="0">
              <a:buNone/>
            </a:pPr>
            <a:endParaRPr lang="en-US" dirty="0" smtClean="0"/>
          </a:p>
          <a:p>
            <a:pPr marL="0" indent="0">
              <a:buNone/>
            </a:pPr>
            <a:r>
              <a:rPr lang="en-US" dirty="0" smtClean="0"/>
              <a:t>UI/UX Lead</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Testing and Documentation</a:t>
            </a:r>
            <a:endParaRPr lang="en-US" dirty="0"/>
          </a:p>
        </p:txBody>
      </p:sp>
      <p:sp>
        <p:nvSpPr>
          <p:cNvPr id="4" name="Content Placeholder 3"/>
          <p:cNvSpPr>
            <a:spLocks noGrp="1"/>
          </p:cNvSpPr>
          <p:nvPr>
            <p:ph sz="half" idx="2"/>
          </p:nvPr>
        </p:nvSpPr>
        <p:spPr>
          <a:xfrm>
            <a:off x="3239590" y="862149"/>
            <a:ext cx="8804364" cy="5995851"/>
          </a:xfrm>
        </p:spPr>
        <p:txBody>
          <a:bodyPr>
            <a:normAutofit/>
          </a:bodyPr>
          <a:lstStyle/>
          <a:p>
            <a:pPr marL="0" indent="0" algn="just">
              <a:buNone/>
            </a:pPr>
            <a:r>
              <a:rPr lang="en-US" dirty="0" smtClean="0"/>
              <a:t>Team Leader has the overall responsibility for the successful initiation, planning, design, execution, controlling, monitoring, reporting and closure of the project. Strongest programming and system administration skills in the group. Specific skill in at least one role is a good communication and combination skills to ask penetrating questions, resolve conflicts, as well as more general management skills.</a:t>
            </a:r>
          </a:p>
          <a:p>
            <a:pPr marL="0" indent="0" algn="just">
              <a:buNone/>
            </a:pPr>
            <a:endParaRPr lang="en-US" dirty="0"/>
          </a:p>
          <a:p>
            <a:pPr marL="0" indent="0" algn="just">
              <a:buNone/>
            </a:pPr>
            <a:r>
              <a:rPr lang="en-US" dirty="0" smtClean="0"/>
              <a:t>Good logical thinking skills. Comfortable with writing and rewriting code and reading and learning from other developers code.</a:t>
            </a:r>
          </a:p>
          <a:p>
            <a:pPr marL="0" indent="0" algn="just">
              <a:buNone/>
            </a:pPr>
            <a:endParaRPr lang="en-US" dirty="0" smtClean="0"/>
          </a:p>
          <a:p>
            <a:pPr marL="0" indent="0" algn="just">
              <a:buNone/>
            </a:pPr>
            <a:r>
              <a:rPr lang="en-US" dirty="0" smtClean="0"/>
              <a:t>Responsible </a:t>
            </a:r>
            <a:r>
              <a:rPr lang="en-US" dirty="0"/>
              <a:t>for the set-up and maintenance of the content </a:t>
            </a:r>
            <a:r>
              <a:rPr lang="en-US" dirty="0" smtClean="0"/>
              <a:t>management system, HTML</a:t>
            </a:r>
            <a:r>
              <a:rPr lang="en-US" dirty="0"/>
              <a:t>, CSS, JavaScript, MySQL, or other programming </a:t>
            </a:r>
            <a:r>
              <a:rPr lang="en-US" dirty="0" smtClean="0"/>
              <a:t>languages. And also learn a few frameworks such as </a:t>
            </a:r>
            <a:r>
              <a:rPr lang="en-US" dirty="0" err="1" smtClean="0"/>
              <a:t>BootStrap</a:t>
            </a:r>
            <a:r>
              <a:rPr lang="en-US" dirty="0" smtClean="0"/>
              <a:t>, Material Design, Angular and so on. Use of graphics tools and mockup tools.</a:t>
            </a:r>
          </a:p>
          <a:p>
            <a:pPr marL="0" indent="0" algn="just">
              <a:buNone/>
            </a:pPr>
            <a:endParaRPr lang="en-US" dirty="0" smtClean="0"/>
          </a:p>
          <a:p>
            <a:pPr marL="0" indent="0" algn="just">
              <a:buNone/>
            </a:pPr>
            <a:r>
              <a:rPr lang="en-US" dirty="0" smtClean="0"/>
              <a:t>Have clear and concise writing skills. Responsible for controlling the documentation produced by teams in a accurate timely. Focused on testing, analyzing, reporting results and also making recommendations to admins.</a:t>
            </a:r>
            <a:endParaRPr lang="en-US" dirty="0"/>
          </a:p>
        </p:txBody>
      </p:sp>
    </p:spTree>
    <p:extLst>
      <p:ext uri="{BB962C8B-B14F-4D97-AF65-F5344CB8AC3E}">
        <p14:creationId xmlns:p14="http://schemas.microsoft.com/office/powerpoint/2010/main" val="7712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313509"/>
            <a:ext cx="8596668" cy="1149531"/>
          </a:xfrm>
        </p:spPr>
        <p:txBody>
          <a:bodyPr/>
          <a:lstStyle/>
          <a:p>
            <a:r>
              <a:rPr lang="en-US" dirty="0" smtClean="0"/>
              <a:t>Abstract</a:t>
            </a:r>
            <a:endParaRPr lang="en-US" dirty="0"/>
          </a:p>
        </p:txBody>
      </p:sp>
      <p:sp>
        <p:nvSpPr>
          <p:cNvPr id="3" name="Text Placeholder 2"/>
          <p:cNvSpPr>
            <a:spLocks noGrp="1"/>
          </p:cNvSpPr>
          <p:nvPr>
            <p:ph type="body" idx="1"/>
          </p:nvPr>
        </p:nvSpPr>
        <p:spPr>
          <a:xfrm>
            <a:off x="677335" y="1606731"/>
            <a:ext cx="8596668" cy="4924698"/>
          </a:xfrm>
        </p:spPr>
        <p:txBody>
          <a:bodyPr>
            <a:normAutofit lnSpcReduction="10000"/>
          </a:bodyPr>
          <a:lstStyle/>
          <a:p>
            <a:pPr marL="285750" indent="-285750" algn="just">
              <a:buFont typeface="Wingdings" panose="05000000000000000000" pitchFamily="2" charset="2"/>
              <a:buChar char="v"/>
            </a:pPr>
            <a:r>
              <a:rPr lang="en-US" dirty="0" smtClean="0"/>
              <a:t>The </a:t>
            </a:r>
            <a:r>
              <a:rPr lang="en-US" dirty="0"/>
              <a:t>country of Myanmar is also known as Burma, and the two names are often confused. It consists of 14 provinces: 7 states representing the areas of 7 main ethnic races and 7 divisions. The purpose </a:t>
            </a:r>
            <a:r>
              <a:rPr lang="en-US"/>
              <a:t>of </a:t>
            </a:r>
            <a:r>
              <a:rPr lang="en-US" smtClean="0"/>
              <a:t>project </a:t>
            </a:r>
            <a:r>
              <a:rPr lang="en-US" dirty="0"/>
              <a:t>is to know readily and inexpensively about Myanmar’s people such as Parliament, Writers, Directors, Actors and Singers.</a:t>
            </a:r>
          </a:p>
          <a:p>
            <a:pPr algn="just"/>
            <a:r>
              <a:rPr lang="en-US" dirty="0"/>
              <a:t> </a:t>
            </a:r>
          </a:p>
          <a:p>
            <a:pPr marL="285750" indent="-285750" algn="just">
              <a:buFont typeface="Wingdings" panose="05000000000000000000" pitchFamily="2" charset="2"/>
              <a:buChar char="v"/>
            </a:pPr>
            <a:r>
              <a:rPr lang="en-US" dirty="0" smtClean="0"/>
              <a:t>On </a:t>
            </a:r>
            <a:r>
              <a:rPr lang="en-US" dirty="0"/>
              <a:t>our websites, you can read the information contained on the page, and if there are any interesting hyperlinks, you can follow those links to find more information or to perform a task</a:t>
            </a:r>
            <a:r>
              <a:rPr lang="en-US" dirty="0" smtClean="0"/>
              <a:t>.</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a:t>This could lead to save times and costs for the people who interested about  Myanmar’s people.</a:t>
            </a:r>
          </a:p>
          <a:p>
            <a:pPr algn="just"/>
            <a:r>
              <a:rPr lang="en-US" dirty="0"/>
              <a:t> </a:t>
            </a:r>
          </a:p>
          <a:p>
            <a:pPr marL="285750" indent="-285750" algn="just">
              <a:buFont typeface="Wingdings" panose="05000000000000000000" pitchFamily="2" charset="2"/>
              <a:buChar char="v"/>
            </a:pPr>
            <a:r>
              <a:rPr lang="en-US" dirty="0" smtClean="0"/>
              <a:t>In </a:t>
            </a:r>
            <a:r>
              <a:rPr lang="en-US" dirty="0"/>
              <a:t>this project, Admin can control data records and view reports. The project will be implemented using Flask with Python and deploy on </a:t>
            </a:r>
            <a:r>
              <a:rPr lang="en-US" dirty="0" err="1"/>
              <a:t>Heroku</a:t>
            </a:r>
            <a:r>
              <a:rPr lang="en-US" dirty="0"/>
              <a:t>(CLI).</a:t>
            </a:r>
          </a:p>
        </p:txBody>
      </p:sp>
    </p:spTree>
    <p:extLst>
      <p:ext uri="{BB962C8B-B14F-4D97-AF65-F5344CB8AC3E}">
        <p14:creationId xmlns:p14="http://schemas.microsoft.com/office/powerpoint/2010/main" val="300855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1"/>
            <a:ext cx="8596668" cy="1036320"/>
          </a:xfrm>
        </p:spPr>
        <p:txBody>
          <a:bodyPr/>
          <a:lstStyle/>
          <a:p>
            <a:r>
              <a:rPr lang="en-US" dirty="0" smtClean="0"/>
              <a:t>Objectives</a:t>
            </a:r>
            <a:endParaRPr lang="en-US" dirty="0"/>
          </a:p>
        </p:txBody>
      </p:sp>
      <p:sp>
        <p:nvSpPr>
          <p:cNvPr id="3" name="Text Placeholder 2"/>
          <p:cNvSpPr>
            <a:spLocks noGrp="1"/>
          </p:cNvSpPr>
          <p:nvPr>
            <p:ph type="body" idx="1"/>
          </p:nvPr>
        </p:nvSpPr>
        <p:spPr>
          <a:xfrm>
            <a:off x="677335" y="1828801"/>
            <a:ext cx="8596668" cy="4376056"/>
          </a:xfrm>
        </p:spPr>
        <p:txBody>
          <a:bodyPr/>
          <a:lstStyle/>
          <a:p>
            <a:pPr marL="285750" lvl="0" indent="-285750">
              <a:buFont typeface="Wingdings" panose="05000000000000000000" pitchFamily="2" charset="2"/>
              <a:buChar char="v"/>
            </a:pPr>
            <a:r>
              <a:rPr lang="en-US" dirty="0"/>
              <a:t>To help for searching people who is who in Myanmar more efficient than </a:t>
            </a:r>
            <a:r>
              <a:rPr lang="en-US" dirty="0" smtClean="0"/>
              <a:t>ever</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convey helpful information to specific </a:t>
            </a:r>
            <a:r>
              <a:rPr lang="en-US" dirty="0" smtClean="0"/>
              <a:t>users</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provide the ability for making changes to the site’s information easily  for the </a:t>
            </a:r>
            <a:r>
              <a:rPr lang="en-US" dirty="0" smtClean="0"/>
              <a:t>operator</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replace uncomfortable paper system by modern </a:t>
            </a:r>
            <a:r>
              <a:rPr lang="en-US" dirty="0" smtClean="0"/>
              <a:t>webpage</a:t>
            </a:r>
          </a:p>
          <a:p>
            <a:pPr marL="285750" lvl="0" indent="-285750">
              <a:buFont typeface="Wingdings" panose="05000000000000000000" pitchFamily="2" charset="2"/>
              <a:buChar char="v"/>
            </a:pPr>
            <a:endParaRPr lang="en-US" dirty="0"/>
          </a:p>
          <a:p>
            <a:pPr marL="285750" lvl="0" indent="-285750">
              <a:buFont typeface="Wingdings" panose="05000000000000000000" pitchFamily="2" charset="2"/>
              <a:buChar char="v"/>
            </a:pPr>
            <a:r>
              <a:rPr lang="en-US" dirty="0"/>
              <a:t>To save times and </a:t>
            </a:r>
            <a:r>
              <a:rPr lang="en-US" dirty="0" smtClean="0"/>
              <a:t>costs</a:t>
            </a: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50093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96388"/>
            <a:ext cx="8596668" cy="1240972"/>
          </a:xfrm>
        </p:spPr>
        <p:txBody>
          <a:bodyPr/>
          <a:lstStyle/>
          <a:p>
            <a:r>
              <a:rPr lang="en-US" dirty="0" smtClean="0"/>
              <a:t>Introduction</a:t>
            </a:r>
            <a:endParaRPr lang="en-US" dirty="0"/>
          </a:p>
        </p:txBody>
      </p:sp>
      <p:sp>
        <p:nvSpPr>
          <p:cNvPr id="3" name="Text Placeholder 2"/>
          <p:cNvSpPr>
            <a:spLocks noGrp="1"/>
          </p:cNvSpPr>
          <p:nvPr>
            <p:ph type="body" idx="1"/>
          </p:nvPr>
        </p:nvSpPr>
        <p:spPr>
          <a:xfrm>
            <a:off x="677335" y="1449976"/>
            <a:ext cx="10426094" cy="3866607"/>
          </a:xfrm>
        </p:spPr>
        <p:txBody>
          <a:bodyPr/>
          <a:lstStyle/>
          <a:p>
            <a:r>
              <a:rPr lang="en-US" dirty="0"/>
              <a:t> </a:t>
            </a:r>
          </a:p>
          <a:p>
            <a:pPr marL="285750" indent="-285750" algn="just">
              <a:buFont typeface="Wingdings" panose="05000000000000000000" pitchFamily="2" charset="2"/>
              <a:buChar char="v"/>
            </a:pPr>
            <a:r>
              <a:rPr lang="en-US" dirty="0" smtClean="0"/>
              <a:t>The </a:t>
            </a:r>
            <a:r>
              <a:rPr lang="en-US" dirty="0"/>
              <a:t>project provides us the complete and accurate information about the Parliament, Writers, Directors, Actors and Singers who are in Myanmar by the </a:t>
            </a:r>
            <a:r>
              <a:rPr lang="en-US" dirty="0" smtClean="0"/>
              <a:t>webpages.</a:t>
            </a:r>
          </a:p>
          <a:p>
            <a:pPr marL="285750" indent="-285750" algn="just">
              <a:buFont typeface="Wingdings" panose="05000000000000000000" pitchFamily="2" charset="2"/>
              <a:buChar char="v"/>
            </a:pPr>
            <a:endParaRPr lang="en-US" dirty="0" smtClean="0"/>
          </a:p>
          <a:p>
            <a:pPr marL="285750" indent="-285750" algn="just">
              <a:buFont typeface="Wingdings" panose="05000000000000000000" pitchFamily="2" charset="2"/>
              <a:buChar char="v"/>
            </a:pPr>
            <a:r>
              <a:rPr lang="en-US" dirty="0" smtClean="0"/>
              <a:t>The </a:t>
            </a:r>
            <a:r>
              <a:rPr lang="en-US" dirty="0"/>
              <a:t>project named “Who is Who in Myanmar” is aimed to widely useful for people who want to know about Myanmar and officially known as the Republic of the Union of Myanmar. </a:t>
            </a:r>
            <a:endParaRPr lang="en-US" dirty="0" smtClean="0"/>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smtClean="0"/>
              <a:t>Our </a:t>
            </a:r>
            <a:r>
              <a:rPr lang="en-US" dirty="0"/>
              <a:t>project is implemented with Flask framework. So it is developed in Flask with Python and  also used database with </a:t>
            </a:r>
            <a:r>
              <a:rPr lang="en-US" dirty="0" err="1"/>
              <a:t>Flask_sqlalchemy</a:t>
            </a:r>
            <a:r>
              <a:rPr lang="en-US" dirty="0"/>
              <a:t>. Our project is very useful for those who want to save their times in self-</a:t>
            </a:r>
            <a:r>
              <a:rPr lang="en-US" dirty="0" err="1"/>
              <a:t>accesssing</a:t>
            </a:r>
            <a:r>
              <a:rPr lang="en-US" dirty="0"/>
              <a:t> or experimenting about Myanmar people.</a:t>
            </a:r>
          </a:p>
          <a:p>
            <a:pPr marL="285750" indent="-285750" algn="just">
              <a:buFont typeface="Wingdings" panose="05000000000000000000" pitchFamily="2" charset="2"/>
              <a:buChar char="v"/>
            </a:pPr>
            <a:endParaRPr lang="en-US" dirty="0" smtClean="0"/>
          </a:p>
        </p:txBody>
      </p:sp>
    </p:spTree>
    <p:extLst>
      <p:ext uri="{BB962C8B-B14F-4D97-AF65-F5344CB8AC3E}">
        <p14:creationId xmlns:p14="http://schemas.microsoft.com/office/powerpoint/2010/main" val="166656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3691"/>
            <a:ext cx="10478346" cy="888275"/>
          </a:xfrm>
        </p:spPr>
        <p:txBody>
          <a:bodyPr>
            <a:normAutofit/>
          </a:bodyPr>
          <a:lstStyle/>
          <a:p>
            <a:pPr algn="ctr"/>
            <a:r>
              <a:rPr lang="en-US" sz="3200" dirty="0" err="1" smtClean="0"/>
              <a:t>FlowChart</a:t>
            </a:r>
            <a:r>
              <a:rPr lang="en-US" sz="3200" dirty="0" smtClean="0"/>
              <a:t> </a:t>
            </a:r>
            <a:r>
              <a:rPr lang="en-US" sz="3200" dirty="0"/>
              <a:t>Diagram for Who is Who in Myanmar</a:t>
            </a:r>
          </a:p>
        </p:txBody>
      </p:sp>
      <p:sp>
        <p:nvSpPr>
          <p:cNvPr id="3" name="Content Placeholder 2"/>
          <p:cNvSpPr>
            <a:spLocks noGrp="1"/>
          </p:cNvSpPr>
          <p:nvPr>
            <p:ph idx="1"/>
          </p:nvPr>
        </p:nvSpPr>
        <p:spPr>
          <a:xfrm>
            <a:off x="906901" y="856923"/>
            <a:ext cx="10248779" cy="5682342"/>
          </a:xfrm>
        </p:spPr>
        <p:style>
          <a:lnRef idx="2">
            <a:schemeClr val="accent6"/>
          </a:lnRef>
          <a:fillRef idx="1">
            <a:schemeClr val="lt1"/>
          </a:fillRef>
          <a:effectRef idx="0">
            <a:schemeClr val="accent6"/>
          </a:effectRef>
          <a:fontRef idx="minor">
            <a:schemeClr val="dk1"/>
          </a:fontRef>
        </p:style>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1200" dirty="0" smtClean="0"/>
              <a:t>                        </a:t>
            </a:r>
            <a:r>
              <a:rPr lang="en-US" sz="1400" dirty="0" smtClean="0"/>
              <a:t>choose                </a:t>
            </a:r>
            <a:r>
              <a:rPr lang="en-US" sz="1400" dirty="0" err="1" smtClean="0"/>
              <a:t>choose</a:t>
            </a:r>
            <a:r>
              <a:rPr lang="en-US" sz="1400" dirty="0" smtClean="0"/>
              <a:t>           </a:t>
            </a:r>
            <a:r>
              <a:rPr lang="en-US" sz="1400" dirty="0" err="1" smtClean="0"/>
              <a:t>choose</a:t>
            </a:r>
            <a:r>
              <a:rPr lang="en-US" sz="1400" smtClean="0"/>
              <a:t>               choose</a:t>
            </a:r>
            <a:r>
              <a:rPr lang="en-US" sz="1400" dirty="0" smtClean="0"/>
              <a:t>             </a:t>
            </a:r>
            <a:r>
              <a:rPr lang="en-US" sz="1400" dirty="0" err="1" smtClean="0"/>
              <a:t>choose</a:t>
            </a:r>
            <a:r>
              <a:rPr lang="en-US" sz="1400" dirty="0" smtClean="0"/>
              <a:t>                </a:t>
            </a:r>
            <a:r>
              <a:rPr lang="en-US" sz="1400" dirty="0" err="1" smtClean="0"/>
              <a:t>choose</a:t>
            </a:r>
            <a:endParaRPr lang="en-US" sz="1400" dirty="0"/>
          </a:p>
        </p:txBody>
      </p:sp>
      <p:sp>
        <p:nvSpPr>
          <p:cNvPr id="4" name="Rounded Rectangle 3"/>
          <p:cNvSpPr/>
          <p:nvPr/>
        </p:nvSpPr>
        <p:spPr>
          <a:xfrm>
            <a:off x="4826725" y="1222683"/>
            <a:ext cx="1358538" cy="5225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Home</a:t>
            </a:r>
            <a:endParaRPr lang="en-US" sz="1400" dirty="0"/>
          </a:p>
        </p:txBody>
      </p:sp>
      <p:sp>
        <p:nvSpPr>
          <p:cNvPr id="5" name="Flowchart: Decision 4"/>
          <p:cNvSpPr/>
          <p:nvPr/>
        </p:nvSpPr>
        <p:spPr>
          <a:xfrm>
            <a:off x="4715691" y="2103120"/>
            <a:ext cx="1580606" cy="795528"/>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Choice Page</a:t>
            </a:r>
            <a:endParaRPr lang="en-US" sz="1400" dirty="0"/>
          </a:p>
        </p:txBody>
      </p:sp>
      <p:sp>
        <p:nvSpPr>
          <p:cNvPr id="6" name="Flowchart: Process 5"/>
          <p:cNvSpPr/>
          <p:nvPr/>
        </p:nvSpPr>
        <p:spPr>
          <a:xfrm>
            <a:off x="1076719" y="3423775"/>
            <a:ext cx="1170092" cy="61264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Political</a:t>
            </a:r>
            <a:endParaRPr lang="en-US" sz="1400" dirty="0"/>
          </a:p>
        </p:txBody>
      </p:sp>
      <p:sp>
        <p:nvSpPr>
          <p:cNvPr id="7" name="Flowchart: Process 6"/>
          <p:cNvSpPr/>
          <p:nvPr/>
        </p:nvSpPr>
        <p:spPr>
          <a:xfrm>
            <a:off x="2720708" y="3423775"/>
            <a:ext cx="1227910" cy="61264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Writer</a:t>
            </a:r>
            <a:endParaRPr lang="en-US" sz="1400" dirty="0"/>
          </a:p>
        </p:txBody>
      </p:sp>
      <p:sp>
        <p:nvSpPr>
          <p:cNvPr id="9" name="Flowchart: Process 8"/>
          <p:cNvSpPr/>
          <p:nvPr/>
        </p:nvSpPr>
        <p:spPr>
          <a:xfrm>
            <a:off x="4376904" y="3448800"/>
            <a:ext cx="1214848" cy="61264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Director</a:t>
            </a:r>
            <a:endParaRPr lang="en-US" sz="1400" dirty="0"/>
          </a:p>
        </p:txBody>
      </p:sp>
      <p:sp>
        <p:nvSpPr>
          <p:cNvPr id="10" name="Flowchart: Process 9"/>
          <p:cNvSpPr/>
          <p:nvPr/>
        </p:nvSpPr>
        <p:spPr>
          <a:xfrm>
            <a:off x="6000931" y="3379687"/>
            <a:ext cx="1130904" cy="61264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Actor</a:t>
            </a:r>
            <a:endParaRPr lang="en-US" sz="1400" dirty="0"/>
          </a:p>
        </p:txBody>
      </p:sp>
      <p:sp>
        <p:nvSpPr>
          <p:cNvPr id="11" name="Flowchart: Process 10"/>
          <p:cNvSpPr/>
          <p:nvPr/>
        </p:nvSpPr>
        <p:spPr>
          <a:xfrm>
            <a:off x="7667894" y="3391770"/>
            <a:ext cx="1110345" cy="61264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Singer</a:t>
            </a:r>
            <a:endParaRPr lang="en-US" sz="1400" dirty="0"/>
          </a:p>
        </p:txBody>
      </p:sp>
      <p:sp>
        <p:nvSpPr>
          <p:cNvPr id="12" name="Flowchart: Process 11"/>
          <p:cNvSpPr/>
          <p:nvPr/>
        </p:nvSpPr>
        <p:spPr>
          <a:xfrm>
            <a:off x="9295185" y="3423775"/>
            <a:ext cx="1207352" cy="612648"/>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Help</a:t>
            </a:r>
            <a:endParaRPr lang="en-US" sz="1400" dirty="0"/>
          </a:p>
        </p:txBody>
      </p:sp>
      <p:sp>
        <p:nvSpPr>
          <p:cNvPr id="13" name="Flowchart: Display 12"/>
          <p:cNvSpPr/>
          <p:nvPr/>
        </p:nvSpPr>
        <p:spPr>
          <a:xfrm>
            <a:off x="4201101" y="4964378"/>
            <a:ext cx="1280160" cy="837328"/>
          </a:xfrm>
          <a:prstGeom prst="flowChartDisplay">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More Detail Data</a:t>
            </a:r>
            <a:endParaRPr lang="en-US" sz="1400" dirty="0"/>
          </a:p>
        </p:txBody>
      </p:sp>
      <p:sp>
        <p:nvSpPr>
          <p:cNvPr id="14" name="Flowchart: Decision 13"/>
          <p:cNvSpPr/>
          <p:nvPr/>
        </p:nvSpPr>
        <p:spPr>
          <a:xfrm>
            <a:off x="9136132" y="4749655"/>
            <a:ext cx="1784417" cy="788995"/>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Send Message</a:t>
            </a:r>
            <a:endParaRPr lang="en-US" sz="1400" dirty="0"/>
          </a:p>
        </p:txBody>
      </p:sp>
      <p:sp>
        <p:nvSpPr>
          <p:cNvPr id="15" name="Flowchart: Alternate Process 14"/>
          <p:cNvSpPr/>
          <p:nvPr/>
        </p:nvSpPr>
        <p:spPr>
          <a:xfrm>
            <a:off x="7481541" y="5705782"/>
            <a:ext cx="1158844" cy="482020"/>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Exit</a:t>
            </a:r>
            <a:endParaRPr lang="en-US" sz="1400" dirty="0"/>
          </a:p>
        </p:txBody>
      </p:sp>
      <p:cxnSp>
        <p:nvCxnSpPr>
          <p:cNvPr id="19" name="Straight Arrow Connector 18"/>
          <p:cNvCxnSpPr>
            <a:endCxn id="5" idx="0"/>
          </p:cNvCxnSpPr>
          <p:nvPr/>
        </p:nvCxnSpPr>
        <p:spPr>
          <a:xfrm>
            <a:off x="5473337" y="1745198"/>
            <a:ext cx="32657" cy="35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5" idx="1"/>
          </p:cNvCxnSpPr>
          <p:nvPr/>
        </p:nvCxnSpPr>
        <p:spPr>
          <a:xfrm flipH="1">
            <a:off x="1881051" y="2500884"/>
            <a:ext cx="2834640" cy="890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683727" y="2621716"/>
            <a:ext cx="1281125" cy="80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5016137" y="2806230"/>
            <a:ext cx="283150" cy="617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5785879" y="2791206"/>
            <a:ext cx="399384" cy="600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6035040" y="2621716"/>
            <a:ext cx="1998616" cy="80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5" idx="3"/>
          </p:cNvCxnSpPr>
          <p:nvPr/>
        </p:nvCxnSpPr>
        <p:spPr>
          <a:xfrm>
            <a:off x="6296297" y="2500884"/>
            <a:ext cx="3461657" cy="9228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endCxn id="13" idx="1"/>
          </p:cNvCxnSpPr>
          <p:nvPr/>
        </p:nvCxnSpPr>
        <p:spPr>
          <a:xfrm>
            <a:off x="1910203" y="4054385"/>
            <a:ext cx="2290898" cy="13286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7" idx="2"/>
          </p:cNvCxnSpPr>
          <p:nvPr/>
        </p:nvCxnSpPr>
        <p:spPr>
          <a:xfrm>
            <a:off x="3334663" y="4036423"/>
            <a:ext cx="1227483" cy="959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a:off x="5299287" y="4022298"/>
            <a:ext cx="1073563" cy="942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13" idx="3"/>
          </p:cNvCxnSpPr>
          <p:nvPr/>
        </p:nvCxnSpPr>
        <p:spPr>
          <a:xfrm flipH="1">
            <a:off x="5481261" y="4031197"/>
            <a:ext cx="2735756" cy="1351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10049084" y="4031197"/>
            <a:ext cx="0" cy="7942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5473337" y="5677610"/>
            <a:ext cx="1972492" cy="228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14" idx="2"/>
            <a:endCxn id="15" idx="3"/>
          </p:cNvCxnSpPr>
          <p:nvPr/>
        </p:nvCxnSpPr>
        <p:spPr>
          <a:xfrm flipH="1">
            <a:off x="8640385" y="5538650"/>
            <a:ext cx="1387956" cy="408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13" idx="0"/>
          </p:cNvCxnSpPr>
          <p:nvPr/>
        </p:nvCxnSpPr>
        <p:spPr>
          <a:xfrm>
            <a:off x="4826725" y="4054385"/>
            <a:ext cx="14456" cy="909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37600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293</TotalTime>
  <Words>776</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Times New Roman</vt:lpstr>
      <vt:lpstr>Trebuchet MS</vt:lpstr>
      <vt:lpstr>Wingdings</vt:lpstr>
      <vt:lpstr>Wingdings 3</vt:lpstr>
      <vt:lpstr>Facet</vt:lpstr>
      <vt:lpstr>Who is Who in Myanmar</vt:lpstr>
      <vt:lpstr>Supervisor - Dr. Lwin Mar Thin</vt:lpstr>
      <vt:lpstr>Words From Heart</vt:lpstr>
      <vt:lpstr>PowerPoint Presentation</vt:lpstr>
      <vt:lpstr>Roles and Responsibilities</vt:lpstr>
      <vt:lpstr>Abstract</vt:lpstr>
      <vt:lpstr>Objectives</vt:lpstr>
      <vt:lpstr>Introduction</vt:lpstr>
      <vt:lpstr>FlowChart Diagram for Who is Who in Myanmar</vt:lpstr>
      <vt:lpstr>Usecase Diagram for Who is Who in Myanmar</vt:lpstr>
      <vt:lpstr>Sequence Diagram for Who is Who in Myanmar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Milestones and Job Distributions</vt:lpstr>
      <vt:lpstr>Conclusion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Aspire</dc:creator>
  <cp:lastModifiedBy>Aspire</cp:lastModifiedBy>
  <cp:revision>71</cp:revision>
  <dcterms:created xsi:type="dcterms:W3CDTF">2018-07-31T05:17:57Z</dcterms:created>
  <dcterms:modified xsi:type="dcterms:W3CDTF">2018-09-02T03:45:20Z</dcterms:modified>
</cp:coreProperties>
</file>