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9" Type="http://schemas.openxmlformats.org/officeDocument/2006/relationships/viewProps" Target="viewProps.xml" /><Relationship Id="rId1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1" Type="http://schemas.openxmlformats.org/officeDocument/2006/relationships/tableStyles" Target="tableStyles.xml" /><Relationship Id="rId2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16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$\SunQuarTeX$</a:t>
            </a:r>
            <a:r>
              <a:rPr/>
              <a:t>-enpre Test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Subtitle Here</a:t>
            </a:r>
            <a:br/>
            <a:br/>
            <a:r>
              <a:rPr/>
              <a:t>sun123zxy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2024-02-22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Referable Table 1 (a).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Figures</a:t>
            </a:r>
          </a:p>
        </p:txBody>
      </p:sp>
      <p:pic>
        <p:nvPicPr>
          <p:cNvPr descr="figur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62100"/>
            <a:ext cx="8229600" cy="2146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Figure 1: This is a figure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Referable Figure 1.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Computations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Complex side by side. (Figure 2, Figure 2 (a), Figure 2 (b))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Subsection 2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Theorems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b="1"/>
                  <a:t>Theorem 1 (Test)</a:t>
                </a:r>
                <a:r>
                  <a:rPr/>
                  <a:t> This is a theorem.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∑"/>
                          <m:limLoc m:val="undOvr"/>
                          <m:subHide m:val="off"/>
                          <m:supHide m:val="on"/>
                        </m:naryPr>
                        <m:sub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∣</m:t>
                          </m:r>
                          <m:r>
                            <m:t>n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φ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d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n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 i="1"/>
                  <a:t>Proof</a:t>
                </a:r>
                <a:r>
                  <a:rPr/>
                  <a:t>. This is a proof ended with a display math.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∑"/>
                          <m:limLoc m:val="undOvr"/>
                          <m:subHide m:val="off"/>
                          <m:supHide m:val="on"/>
                        </m:naryPr>
                        <m:sub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∣</m:t>
                          </m:r>
                          <m:r>
                            <m:t>n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μ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d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["/>
                          <m:sepChr m:val=""/>
                          <m:endChr m:val="]"/>
                          <m:grow/>
                        </m:dPr>
                        <m:e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 i="1"/>
                  <a:t>Proof</a:t>
                </a:r>
                <a:r>
                  <a:rPr/>
                  <a:t>. This is a really really really really really really really really really really really really really really really really really really really really long proof.</a:t>
                </a:r>
              </a:p>
              <a:p>
                <a:pPr lvl="0" indent="0" marL="0">
                  <a:buNone/>
                </a:pPr>
                <a:r>
                  <a:rPr b="1"/>
                  <a:t>Definition 1</a:t>
                </a:r>
                <a:r>
                  <a:rPr/>
                  <a:t> This is a definition.</a:t>
                </a:r>
              </a:p>
              <a:p>
                <a:pPr lvl="0" indent="0" marL="0">
                  <a:buNone/>
                </a:pPr>
                <a:r>
                  <a:rPr b="1"/>
                  <a:t>Example 1 (An example)</a:t>
                </a:r>
                <a:r>
                  <a:rPr/>
                  <a:t> This is an example.</a:t>
                </a:r>
              </a:p>
              <a:p>
                <a:pPr lvl="0" indent="0" marL="0">
                  <a:buNone/>
                </a:pPr>
                <a:r>
                  <a:rPr i="1"/>
                  <a:t>Solution</a:t>
                </a:r>
                <a:r>
                  <a:rPr/>
                  <a:t>. This is the solution to the example.</a:t>
                </a:r>
              </a:p>
              <a:p>
                <a:pPr lvl="0" indent="0" marL="0">
                  <a:buNone/>
                </a:pPr>
                <a:r>
                  <a:rPr b="1"/>
                  <a:t>Exercise 1</a:t>
                </a:r>
                <a:r>
                  <a:rPr/>
                  <a:t> This is an exercise.</a:t>
                </a:r>
              </a:p>
              <a:p>
                <a:pPr lvl="0" indent="0" marL="0">
                  <a:buNone/>
                </a:pPr>
                <a:r>
                  <a:rPr i="1"/>
                  <a:t>Remark</a:t>
                </a:r>
                <a:r>
                  <a:rPr/>
                  <a:t>. This is a remark of Exercise 1.</a:t>
                </a:r>
              </a:p>
              <a:p>
                <a:pPr lvl="0" indent="0" marL="0">
                  <a:buNone/>
                </a:pPr>
                <a:r>
                  <a:rPr b="1"/>
                  <a:t>Lemma 1</a:t>
                </a:r>
                <a:r>
                  <a:rPr/>
                  <a:t> This is a lemma.</a:t>
                </a:r>
              </a:p>
              <a:p>
                <a:pPr lvl="0" indent="0" marL="0">
                  <a:buNone/>
                </a:pPr>
                <a:r>
                  <a:rPr b="1"/>
                  <a:t>Corollary 1</a:t>
                </a:r>
                <a:r>
                  <a:rPr/>
                  <a:t> This is a corollary of Theorem 1.</a:t>
                </a:r>
              </a:p>
              <a:p>
                <a:pPr lvl="0" indent="0" marL="0">
                  <a:buNone/>
                </a:pPr>
                <a:r>
                  <a:rPr b="1"/>
                  <a:t>Proposition 1</a:t>
                </a:r>
                <a:r>
                  <a:rPr/>
                  <a:t> This is a proposition.</a:t>
                </a:r>
              </a:p>
              <a:p>
                <a:pPr lvl="0" indent="0" marL="0">
                  <a:buNone/>
                </a:pPr>
                <a:r>
                  <a:rPr b="1"/>
                  <a:t>Conjecture 1</a:t>
                </a:r>
                <a:r>
                  <a:rPr/>
                  <a:t> This is a conjecture.</a:t>
                </a:r>
              </a:p>
              <a:p>
                <a:pPr lvl="0" indent="0" marL="0">
                  <a:buNone/>
                </a:pPr>
                <a:r>
                  <a:rPr/>
                  <a:t>[1] Y. Taigman, M. Yang, M. Ranzato, and L. Wolf, “Closing the gap to human-level performance in face verification. deepface,” in </a:t>
                </a:r>
                <a:r>
                  <a:rPr i="1"/>
                  <a:t>Proceedings of the IEEE computer vision and pattern recognition (CVPR)</a:t>
                </a:r>
                <a:r>
                  <a:rPr/>
                  <a:t>, p. 6.</a:t>
                </a:r>
              </a:p>
              <a:p>
                <a:pPr lvl="0" indent="0" marL="0">
                  <a:buNone/>
                </a:pPr>
                <a:r>
                  <a:rPr/>
                  <a:t>[2] M. Turk and A. Pentland, “Eigenfaces for recognition,” </a:t>
                </a:r>
                <a:r>
                  <a:rPr i="1"/>
                  <a:t>Journal of Cognitive Neuroscience</a:t>
                </a:r>
                <a:r>
                  <a:rPr/>
                  <a:t>, vol. 3, no. 1, pp. 71–86.</a:t>
                </a:r>
              </a:p>
            </p:txBody>
          </p:sp>
        </mc:Choice>
      </mc:AlternateContent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This is a footnote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Section A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Texts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long </a:t>
            </a:r>
            <a:r>
              <a:rPr b="1"/>
              <a:t>long</a:t>
            </a:r>
            <a:r>
              <a:rPr/>
              <a:t> long long long </a:t>
            </a:r>
            <a:r>
              <a:rPr i="1"/>
              <a:t>long long long</a:t>
            </a:r>
            <a:r>
              <a:rPr/>
              <a:t> long long long long long long long long long long long long long long long long long long sentence.</a:t>
            </a:r>
          </a:p>
          <a:p>
            <a:pPr lvl="0" indent="0" marL="0">
              <a:buNone/>
            </a:pPr>
            <a:r>
              <a:rPr/>
              <a:t>long long long long long long long long long long long long long long long long long long long long long long long long long long long paragraph.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left bar.</a:t>
            </a:r>
          </a:p>
          <a:p>
            <a:pPr lvl="0"/>
            <a:r>
              <a:rPr/>
              <a:t>narrow narrow narrow narrow narrow narrow narrow narrow narrow narrow narrow narrow left bar.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right bar.</a:t>
            </a:r>
          </a:p>
          <a:p>
            <a:pPr lvl="0"/>
            <a:r>
              <a:rPr/>
              <a:t>wide wide wide wide wide wide wide wide wide wide wide wide wide wide wide wide wide right bar.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Lists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This is a list.</a:t>
                </a:r>
              </a:p>
              <a:p>
                <a:pPr lvl="0"/>
                <a:r>
                  <a:rPr/>
                  <a:t>A compact list.</a:t>
                </a:r>
              </a:p>
              <a:p>
                <a:pPr lvl="0" indent="0" marL="0">
                  <a:buNone/>
                </a:pPr>
                <a:r>
                  <a:rPr/>
                  <a:t>Wow.</a:t>
                </a:r>
              </a:p>
              <a:p>
                <a:pPr lvl="0"/>
                <a:r>
                  <a:rPr/>
                  <a:t>This is a list.</a:t>
                </a:r>
              </a:p>
              <a:p>
                <a:pPr lvl="0"/>
                <a:r>
                  <a:rPr/>
                  <a:t>A sparse list.</a:t>
                </a:r>
              </a:p>
              <a:p>
                <a:pPr lvl="0" indent="0" marL="0">
                  <a:buNone/>
                </a:pPr>
                <a:r>
                  <a:rPr/>
                  <a:t>A definition list below.</a:t>
                </a:r>
              </a:p>
              <a:p>
                <a:pPr lvl="0" indent="0" marL="0">
                  <a:buNone/>
                </a:pPr>
                <a:r>
                  <a:rPr b="1"/>
                  <a:t>Reflexivity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∼</m:t>
                    </m:r>
                    <m:r>
                      <m:t>a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 b="1"/>
                  <a:t>Antisymmetry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∧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a</m:t>
                    </m:r>
                    <m:r>
                      <m:rPr>
                        <m:sty m:val="p"/>
                      </m:rPr>
                      <m:t>⟹</m:t>
                    </m:r>
                    <m:r>
                      <m:t>a</m:t>
                    </m:r>
                    <m:r>
                      <m:rPr>
                        <m:sty m:val="p"/>
                      </m:rPr>
                      <m:t>=</m:t>
                    </m:r>
                    <m:r>
                      <m:t>b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 b="1"/>
                  <a:t>Transitivity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∧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  <m:r>
                      <m:rPr>
                        <m:sty m:val="p"/>
                      </m:rPr>
                      <m:t>⟹</m:t>
                    </m:r>
                    <m:r>
                      <m:t>a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</m:oMath>
                </a14:m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Blah [1, pp. 1, chapter 3, sec. 2, theorem 3]. Blah blah [1], [2]. Blah blah blah</a:t>
            </a:r>
            <a:r>
              <a:rPr baseline="30000">
                <a:hlinkClick r:id="rId2" action="ppaction://hlinksldjump"/>
              </a:rPr>
              <a:t>1</a:t>
            </a:r>
            <a:r>
              <a:rPr/>
              <a:t>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Section B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Subsection 1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urier"/>
              </a:rPr>
              <a:t>#include</a:t>
            </a:r>
            <a:r>
              <a:rPr>
                <a:solidFill>
                  <a:srgbClr val="00769E"/>
                </a:solidFill>
                <a:latin typeface="Courier"/>
              </a:rPr>
              <a:t>&lt;bits/stdc++.h&gt;</a:t>
            </a:r>
            <a:br/>
            <a:r>
              <a:rPr b="1">
                <a:solidFill>
                  <a:srgbClr val="003B4F"/>
                </a:solidFill>
                <a:latin typeface="Courier"/>
              </a:rPr>
              <a:t>using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 b="1">
                <a:solidFill>
                  <a:srgbClr val="003B4F"/>
                </a:solidFill>
                <a:latin typeface="Courier"/>
              </a:rPr>
              <a:t>namespace</a:t>
            </a:r>
            <a:r>
              <a:rPr>
                <a:solidFill>
                  <a:srgbClr val="003B4F"/>
                </a:solidFill>
                <a:latin typeface="Courier"/>
              </a:rPr>
              <a:t> std</a:t>
            </a:r>
            <a:r>
              <a:rPr>
                <a:solidFill>
                  <a:srgbClr val="5E5E5E"/>
                </a:solidFill>
                <a:latin typeface="Courier"/>
              </a:rPr>
              <a:t>;</a:t>
            </a:r>
            <a:br/>
            <a:br/>
            <a:r>
              <a:rPr>
                <a:solidFill>
                  <a:srgbClr val="AD0000"/>
                </a:solidFill>
                <a:latin typeface="Courier"/>
              </a:rPr>
              <a:t>int</a:t>
            </a:r>
            <a:r>
              <a:rPr>
                <a:solidFill>
                  <a:srgbClr val="003B4F"/>
                </a:solidFill>
                <a:latin typeface="Courier"/>
              </a:rPr>
              <a:t> main</a:t>
            </a:r>
            <a:r>
              <a:rPr>
                <a:solidFill>
                  <a:srgbClr val="5E5E5E"/>
                </a:solidFill>
                <a:latin typeface="Courier"/>
              </a:rPr>
              <a:t>(){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 b="1">
                <a:solidFill>
                  <a:srgbClr val="003B4F"/>
                </a:solidFill>
                <a:latin typeface="Courier"/>
              </a:rPr>
              <a:t>return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5E5E5E"/>
                </a:solidFill>
                <a:latin typeface="Courier"/>
              </a:rPr>
              <a:t>;</a:t>
            </a:r>
            <a:br/>
            <a:r>
              <a:rPr>
                <a:solidFill>
                  <a:srgbClr val="5E5E5E"/>
                </a:solidFill>
                <a:latin typeface="Courier"/>
              </a:rPr>
              <a:t>}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\SunQuarTeX-enpre Test</dc:title>
  <dc:creator>sun123zxy</dc:creator>
  <cp:keywords/>
  <dcterms:created xsi:type="dcterms:W3CDTF">2025-08-10T15:16:02Z</dcterms:created>
  <dcterms:modified xsi:type="dcterms:W3CDTF">2025-08-10T15:16:02Z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ffiliation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>bibliography.bib</vt:lpwstr>
  </property>
  <property fmtid="{D5CDD505-2E9C-101B-9397-08002B2CF9AE}" pid="6" name="by-affiliation">
    <vt:lpwstr/>
  </property>
  <property fmtid="{D5CDD505-2E9C-101B-9397-08002B2CF9AE}" pid="7" name="by-author">
    <vt:lpwstr/>
  </property>
  <property fmtid="{D5CDD505-2E9C-101B-9397-08002B2CF9AE}" pid="8" name="callouty-theorem">
    <vt:lpwstr/>
  </property>
  <property fmtid="{D5CDD505-2E9C-101B-9397-08002B2CF9AE}" pid="9" name="cap-location">
    <vt:lpwstr>bottom</vt:lpwstr>
  </property>
  <property fmtid="{D5CDD505-2E9C-101B-9397-08002B2CF9AE}" pid="10" name="csl">
    <vt:lpwstr>../_assets/ieee.csl</vt:lpwstr>
  </property>
  <property fmtid="{D5CDD505-2E9C-101B-9397-08002B2CF9AE}" pid="11" name="date">
    <vt:lpwstr>2024-02-22</vt:lpwstr>
  </property>
  <property fmtid="{D5CDD505-2E9C-101B-9397-08002B2CF9AE}" pid="12" name="date-modified">
    <vt:lpwstr>2024-02-22</vt:lpwstr>
  </property>
  <property fmtid="{D5CDD505-2E9C-101B-9397-08002B2CF9AE}" pid="13" name="header-includes">
    <vt:lpwstr/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institute">
    <vt:lpwstr>\SunQuarTeX</vt:lpwstr>
  </property>
  <property fmtid="{D5CDD505-2E9C-101B-9397-08002B2CF9AE}" pid="17" name="institutes">
    <vt:lpwstr/>
  </property>
  <property fmtid="{D5CDD505-2E9C-101B-9397-08002B2CF9AE}" pid="18" name="jupyter">
    <vt:lpwstr>python3</vt:lpwstr>
  </property>
  <property fmtid="{D5CDD505-2E9C-101B-9397-08002B2CF9AE}" pid="19" name="labels">
    <vt:lpwstr/>
  </property>
  <property fmtid="{D5CDD505-2E9C-101B-9397-08002B2CF9AE}" pid="20" name="number-depth">
    <vt:lpwstr>3</vt:lpwstr>
  </property>
  <property fmtid="{D5CDD505-2E9C-101B-9397-08002B2CF9AE}" pid="21" name="subtitle">
    <vt:lpwstr>Subtitle Here</vt:lpwstr>
  </property>
  <property fmtid="{D5CDD505-2E9C-101B-9397-08002B2CF9AE}" pid="22" name="toc-title">
    <vt:lpwstr>Table of contents</vt:lpwstr>
  </property>
</Properties>
</file>