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20" Type="http://schemas.openxmlformats.org/officeDocument/2006/relationships/viewProps" Target="viewProps.xml" /><Relationship Id="rId19" Type="http://schemas.openxmlformats.org/officeDocument/2006/relationships/presProps" Target="presProps.xml" /><Relationship Id="rId1" Type="http://schemas.openxmlformats.org/officeDocument/2006/relationships/slideMaster" Target="slideMasters/slideMaster1.xml" /><Relationship Id="rId22" Type="http://schemas.openxmlformats.org/officeDocument/2006/relationships/tableStyles" Target="tableStyles.xml" /><Relationship Id="rId2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std.samr.gov.cn/gb/search/gbDetailed?id=A47A713B767814ABE05397BE0A0ABB25" TargetMode="Externa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17.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$\SunQuarTeX$</a:t>
            </a:r>
            <a:r>
              <a:rPr/>
              <a:t>-cnpre 测试文档</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这是副标题</a:t>
            </a:r>
            <a:br/>
            <a:br/>
            <a:r>
              <a:rPr/>
              <a:t>sun123zxy</a:t>
            </a:r>
          </a:p>
        </p:txBody>
      </p:sp>
      <p:sp>
        <p:nvSpPr>
          <p:cNvPr id="4" name="Date Placeholder 3"/>
          <p:cNvSpPr>
            <a:spLocks noGrp="1"/>
          </p:cNvSpPr>
          <p:nvPr>
            <p:ph idx="10" sz="half" type="dt"/>
          </p:nvPr>
        </p:nvSpPr>
        <p:spPr/>
        <p:txBody>
          <a:bodyPr/>
          <a:lstStyle/>
          <a:p>
            <a:pPr lvl="0" indent="0" marL="0">
              <a:buNone/>
            </a:pPr>
            <a:r>
              <a:rPr/>
              <a:t>2023-08-21</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表</a:t>
            </a:r>
          </a:p>
        </p:txBody>
      </p:sp>
      <p:sp>
        <p:nvSpPr>
          <p:cNvPr id="3" name="Content Placeholder 2"/>
          <p:cNvSpPr>
            <a:spLocks noGrp="1"/>
          </p:cNvSpPr>
          <p:nvPr>
            <p:ph idx="1"/>
          </p:nvPr>
        </p:nvSpPr>
        <p:spPr/>
        <p:txBody>
          <a:bodyPr/>
          <a:lstStyle/>
          <a:p>
            <a:pPr lvl="0" indent="0" marL="0">
              <a:buNone/>
            </a:pPr>
            <a:r>
              <a:rPr/>
              <a:t>引用一下 表 1 (a)．</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图</a:t>
            </a:r>
          </a:p>
        </p:txBody>
      </p:sp>
      <p:pic>
        <p:nvPicPr>
          <p:cNvPr descr="figure.png" id="0" name="Picture 1"/>
          <p:cNvPicPr>
            <a:picLocks noGrp="1" noChangeAspect="1"/>
          </p:cNvPicPr>
          <p:nvPr/>
        </p:nvPicPr>
        <p:blipFill>
          <a:blip r:embed="rId2"/>
          <a:stretch>
            <a:fillRect/>
          </a:stretch>
        </p:blipFill>
        <p:spPr bwMode="auto">
          <a:xfrm>
            <a:off x="457200" y="1562100"/>
            <a:ext cx="8229600" cy="2146300"/>
          </a:xfrm>
          <a:prstGeom prst="rect">
            <a:avLst/>
          </a:prstGeom>
          <a:noFill/>
          <a:ln w="9525">
            <a:noFill/>
            <a:headEnd/>
            <a:tailEnd/>
          </a:ln>
        </p:spPr>
      </p:pic>
      <p:sp>
        <p:nvSpPr>
          <p:cNvPr id="1" name="TextBox 3"/>
          <p:cNvSpPr txBox="1"/>
          <p:nvPr/>
        </p:nvSpPr>
        <p:spPr>
          <a:xfrm>
            <a:off x="457200" y="4076700"/>
            <a:ext cx="8229600" cy="508000"/>
          </a:xfrm>
          <a:prstGeom prst="rect">
            <a:avLst/>
          </a:prstGeom>
          <a:noFill/>
        </p:spPr>
        <p:txBody>
          <a:bodyPr/>
          <a:lstStyle/>
          <a:p>
            <a:pPr lvl="0" indent="0" marL="0" algn="ctr">
              <a:buNone/>
            </a:pPr>
            <a:r>
              <a:rPr/>
              <a:t>图 1: 这是一张插图</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引用一下 图 1．</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计算图</a:t>
            </a:r>
          </a:p>
        </p:txBody>
      </p:sp>
      <p:sp>
        <p:nvSpPr>
          <p:cNvPr id="3" name="Content Placeholder 2"/>
          <p:cNvSpPr>
            <a:spLocks noGrp="1"/>
          </p:cNvSpPr>
          <p:nvPr>
            <p:ph idx="1"/>
          </p:nvPr>
        </p:nvSpPr>
        <p:spPr/>
        <p:txBody>
          <a:bodyPr/>
          <a:lstStyle/>
          <a:p>
            <a:pPr lvl="0" indent="0" marL="0">
              <a:buNone/>
            </a:pPr>
            <a:r>
              <a:rPr/>
              <a:t>复杂的并列效果．（图 2, 图 2 (a), 图 2 (b)）</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TikZ</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2</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定理</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b="1"/>
                  <a:t>定理 1 (测试定理)</a:t>
                </a:r>
                <a:r>
                  <a:rPr/>
                  <a:t> 这是一个定理．</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φ</m:t>
                          </m:r>
                        </m:e>
                      </m:nary>
                      <m:d>
                        <m:dPr>
                          <m:begChr m:val="("/>
                          <m:sepChr m:val=""/>
                          <m:endChr m:val=")"/>
                          <m:grow/>
                        </m:dPr>
                        <m:e>
                          <m:r>
                            <m:t>d</m:t>
                          </m:r>
                        </m:e>
                      </m:d>
                      <m:r>
                        <m:rPr>
                          <m:sty m:val="p"/>
                        </m:rPr>
                        <m:t>=</m:t>
                      </m:r>
                      <m:r>
                        <m:t>n</m:t>
                      </m:r>
                    </m:oMath>
                  </m:oMathPara>
                </a14:m>
              </a:p>
              <a:p>
                <a:pPr lvl="0" indent="0" marL="0">
                  <a:buNone/>
                </a:pPr>
                <a:r>
                  <a:rPr i="1"/>
                  <a:t>证明</a:t>
                </a:r>
                <a:r>
                  <a:rPr/>
                  <a:t>. 这是一个以公式结尾的证明．</a:t>
                </a:r>
              </a:p>
              <a:p>
                <a:pPr lvl="0" indent="0" marL="0">
                  <a:buNone/>
                </a:pPr>
                <a14:m>
                  <m:oMathPara xmlns:m="http://schemas.openxmlformats.org/officeDocument/2006/math">
                    <m:oMathParaPr>
                      <m:jc m:val="center"/>
                    </m:oMathParaPr>
                    <m:oMath>
                      <m:nary>
                        <m:naryPr>
                          <m:chr m:val="∑"/>
                          <m:limLoc m:val="undOvr"/>
                          <m:subHide m:val="off"/>
                          <m:supHide m:val="on"/>
                        </m:naryPr>
                        <m:sub>
                          <m:r>
                            <m:t>d</m:t>
                          </m:r>
                          <m:r>
                            <m:rPr>
                              <m:sty m:val="p"/>
                            </m:rPr>
                            <m:t>∣</m:t>
                          </m:r>
                          <m:r>
                            <m:t>n</m:t>
                          </m:r>
                        </m:sub>
                        <m:sup>
                          <m:r>
                            <m:t>​</m:t>
                          </m:r>
                        </m:sup>
                        <m:e>
                          <m:r>
                            <m:t>μ</m:t>
                          </m:r>
                        </m:e>
                      </m:nary>
                      <m:d>
                        <m:dPr>
                          <m:begChr m:val="("/>
                          <m:sepChr m:val=""/>
                          <m:endChr m:val=")"/>
                          <m:grow/>
                        </m:dPr>
                        <m:e>
                          <m:r>
                            <m:t>d</m:t>
                          </m:r>
                        </m:e>
                      </m:d>
                      <m:r>
                        <m:rPr>
                          <m:sty m:val="p"/>
                        </m:rPr>
                        <m:t>=</m:t>
                      </m:r>
                      <m:d>
                        <m:dPr>
                          <m:begChr m:val="["/>
                          <m:sepChr m:val=""/>
                          <m:endChr m:val="]"/>
                          <m:grow/>
                        </m:dPr>
                        <m:e>
                          <m:r>
                            <m:t>n</m:t>
                          </m:r>
                          <m:r>
                            <m:rPr>
                              <m:sty m:val="p"/>
                            </m:rPr>
                            <m:t>=</m:t>
                          </m:r>
                          <m:r>
                            <m:t>1</m:t>
                          </m:r>
                        </m:e>
                      </m:d>
                    </m:oMath>
                  </m:oMathPara>
                </a14:m>
              </a:p>
              <a:p>
                <a:pPr lvl="0" indent="0" marL="0">
                  <a:buNone/>
                </a:pPr>
                <a:r>
                  <a:rPr i="1"/>
                  <a:t>证明</a:t>
                </a:r>
                <a:r>
                  <a:rPr/>
                  <a:t>. 这是一个比较长长长长长长长长长长长长长长长长长长长长长长长长长长长长长长长长长长长长长长长长长长长长长长长长长长长长长长长长长长长长长长长长的证明．</a:t>
                </a:r>
              </a:p>
              <a:p>
                <a:pPr lvl="0" indent="0" marL="0">
                  <a:buNone/>
                </a:pPr>
                <a:r>
                  <a:rPr b="1"/>
                  <a:t>定义 1</a:t>
                </a:r>
                <a:r>
                  <a:rPr/>
                  <a:t> 这是一个定义．</a:t>
                </a:r>
              </a:p>
              <a:p>
                <a:pPr lvl="0" indent="0" marL="0">
                  <a:buNone/>
                </a:pPr>
                <a:r>
                  <a:rPr b="1"/>
                  <a:t>例 1 (一个例子)</a:t>
                </a:r>
                <a:r>
                  <a:rPr/>
                  <a:t> 这是一个例子．</a:t>
                </a:r>
              </a:p>
              <a:p>
                <a:pPr lvl="0" indent="0" marL="0">
                  <a:buNone/>
                </a:pPr>
                <a:r>
                  <a:rPr i="1"/>
                  <a:t>解</a:t>
                </a:r>
                <a:r>
                  <a:rPr/>
                  <a:t>. 这是例子的解．</a:t>
                </a:r>
              </a:p>
              <a:p>
                <a:pPr lvl="0" indent="0" marL="0">
                  <a:buNone/>
                </a:pPr>
                <a:r>
                  <a:rPr b="1"/>
                  <a:t>习题 1</a:t>
                </a:r>
                <a:r>
                  <a:rPr/>
                  <a:t> 这是一个练习．</a:t>
                </a:r>
              </a:p>
              <a:p>
                <a:pPr lvl="0" indent="0" marL="0">
                  <a:buNone/>
                </a:pPr>
                <a:r>
                  <a:rPr i="1"/>
                  <a:t>注记</a:t>
                </a:r>
                <a:r>
                  <a:rPr/>
                  <a:t>. 这是一个注记，习题 1 的注记．</a:t>
                </a:r>
              </a:p>
              <a:p>
                <a:pPr lvl="0" indent="0" marL="0">
                  <a:buNone/>
                </a:pPr>
                <a:r>
                  <a:rPr b="1"/>
                  <a:t>引理 1</a:t>
                </a:r>
                <a:r>
                  <a:rPr/>
                  <a:t> 这是一个引理．</a:t>
                </a:r>
              </a:p>
              <a:p>
                <a:pPr lvl="0" indent="0" marL="0">
                  <a:buNone/>
                </a:pPr>
                <a:r>
                  <a:rPr b="1"/>
                  <a:t>推论 1</a:t>
                </a:r>
                <a:r>
                  <a:rPr/>
                  <a:t> 这是一个推论，定理 1 的推论．</a:t>
                </a:r>
              </a:p>
              <a:p>
                <a:pPr lvl="0" indent="0" marL="0">
                  <a:buNone/>
                </a:pPr>
                <a:r>
                  <a:rPr b="1"/>
                  <a:t>命题 1</a:t>
                </a:r>
                <a:r>
                  <a:rPr/>
                  <a:t> 这是一个命题．</a:t>
                </a:r>
              </a:p>
              <a:p>
                <a:pPr lvl="0" indent="0" marL="0">
                  <a:buNone/>
                </a:pPr>
                <a:r>
                  <a:rPr b="1"/>
                  <a:t>猜想 1</a:t>
                </a:r>
                <a:r>
                  <a:rPr/>
                  <a:t> 这是一个猜想．</a:t>
                </a:r>
              </a:p>
              <a:p>
                <a:pPr lvl="0" indent="0" marL="0">
                  <a:buNone/>
                </a:pPr>
                <a:r>
                  <a:rPr/>
                  <a:t>[1] Y. Taigman, M. Yang, M. Ranzato, 和 L. Wolf, 《Closing the gap to human-level performance in face verification. deepface》, 收入 </a:t>
                </a:r>
                <a:r>
                  <a:rPr i="1"/>
                  <a:t>Proceedings of the IEEE Computer Vision and Pattern Recognition (CVPR)</a:t>
                </a:r>
                <a:r>
                  <a:rPr/>
                  <a:t>, 页 6.</a:t>
                </a:r>
              </a:p>
              <a:p>
                <a:pPr lvl="0" indent="0" marL="0">
                  <a:buNone/>
                </a:pPr>
                <a:r>
                  <a:rPr/>
                  <a:t>[2] 全国信息安全标准化技术委员会, 《《信息安全技术远程人脸识别系统技术要求》（GB/T38671-2020）》. </a:t>
                </a:r>
                <a:r>
                  <a:rPr>
                    <a:hlinkClick r:id="rId2"/>
                  </a:rPr>
                  <a:t>https://std.samr.gov.cn/gb/search/gbDetailed?id=A47A713B767814ABE05397BE0A0ABB25</a:t>
                </a:r>
                <a:r>
                  <a:rPr/>
                  <a:t>, 2020年.</a:t>
                </a:r>
              </a:p>
              <a:p>
                <a:pPr lvl="0" indent="0" marL="0">
                  <a:buNone/>
                </a:pPr>
                <a:r>
                  <a:rPr/>
                  <a:t>[3] M. Turk 和 A. Pentland, 《Eigenfaces for Recognition》, </a:t>
                </a:r>
                <a:r>
                  <a:rPr i="1"/>
                  <a:t>Journal of Cognitive Neuroscience</a:t>
                </a:r>
                <a:r>
                  <a:rPr/>
                  <a:t>, 卷 3, 期 1, 页 71–86.</a:t>
                </a: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这是一个脚注．</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文字</a:t>
            </a:r>
          </a:p>
        </p:txBody>
      </p:sp>
      <p:sp>
        <p:nvSpPr>
          <p:cNvPr id="3" name="Content Placeholder 2"/>
          <p:cNvSpPr>
            <a:spLocks noGrp="1"/>
          </p:cNvSpPr>
          <p:nvPr>
            <p:ph idx="1"/>
          </p:nvPr>
        </p:nvSpPr>
        <p:spPr/>
        <p:txBody>
          <a:bodyPr/>
          <a:lstStyle/>
          <a:p>
            <a:pPr lvl="0" indent="0" marL="0">
              <a:buNone/>
            </a:pPr>
            <a:r>
              <a:rPr/>
              <a:t>长长长</a:t>
            </a:r>
            <a:r>
              <a:rPr b="1"/>
              <a:t>长长 long 长长</a:t>
            </a:r>
            <a:r>
              <a:rPr/>
              <a:t>长长长长长</a:t>
            </a:r>
            <a:r>
              <a:rPr i="1"/>
              <a:t>长长 long 长长</a:t>
            </a:r>
            <a:r>
              <a:rPr/>
              <a:t>长长长长长长长长长长长长长长长长长长长长长长长长长长长句子．</a:t>
            </a:r>
          </a:p>
          <a:p>
            <a:pPr lvl="0" indent="0" marL="0">
              <a:buNone/>
            </a:pPr>
            <a:r>
              <a:rPr/>
              <a:t>长长长长长长长长长长长长长长长长长长长长长长长长长长长长长长长长长长长长长长长长长长长段落．</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a:r>
              <a:rPr/>
              <a:t>左栏．</a:t>
            </a:r>
          </a:p>
          <a:p>
            <a:pPr lvl="0"/>
            <a:r>
              <a:rPr/>
              <a:t>窄窄窄窄窄窄窄窄窄窄窄窄窄窄窄窄窄的左栏．</a:t>
            </a:r>
          </a:p>
        </p:txBody>
      </p:sp>
      <p:sp>
        <p:nvSpPr>
          <p:cNvPr id="4" name="Content Placeholder 3"/>
          <p:cNvSpPr>
            <a:spLocks noGrp="1"/>
          </p:cNvSpPr>
          <p:nvPr>
            <p:ph idx="2" sz="half"/>
          </p:nvPr>
        </p:nvSpPr>
        <p:spPr/>
        <p:txBody>
          <a:bodyPr/>
          <a:lstStyle/>
          <a:p>
            <a:pPr lvl="0"/>
            <a:r>
              <a:rPr/>
              <a:t>右栏．</a:t>
            </a:r>
          </a:p>
          <a:p>
            <a:pPr lvl="0"/>
            <a:r>
              <a:rPr/>
              <a:t>宽宽宽宽宽宽宽宽宽宽宽宽宽宽宽宽宽宽宽宽宽宽宽宽宽宽宽宽宽宽宽的右栏．</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列表</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这是列表．</a:t>
                </a:r>
              </a:p>
              <a:p>
                <a:pPr lvl="0"/>
                <a:r>
                  <a:rPr/>
                  <a:t>紧的列表．</a:t>
                </a:r>
              </a:p>
              <a:p>
                <a:pPr lvl="0" indent="0" marL="0">
                  <a:buNone/>
                </a:pPr>
                <a:r>
                  <a:rPr/>
                  <a:t>噢</a:t>
                </a:r>
              </a:p>
              <a:p>
                <a:pPr lvl="0"/>
                <a:r>
                  <a:rPr/>
                  <a:t>这是列表．</a:t>
                </a:r>
              </a:p>
              <a:p>
                <a:pPr lvl="0"/>
                <a:r>
                  <a:rPr/>
                  <a:t>松的列表．</a:t>
                </a:r>
              </a:p>
              <a:p>
                <a:pPr lvl="0" indent="0" marL="0">
                  <a:buNone/>
                </a:pPr>
                <a:r>
                  <a:rPr/>
                  <a:t>下面是一个定义列表．</a:t>
                </a:r>
              </a:p>
              <a:p>
                <a:pPr lvl="0" indent="0" marL="0">
                  <a:buNone/>
                </a:pPr>
                <a:r>
                  <a:rPr b="1"/>
                  <a:t>自反性</a:t>
                </a:r>
              </a:p>
              <a:p>
                <a:pPr lvl="0" indent="0" marL="1270000">
                  <a:buNone/>
                </a:pPr>
                <a14:m>
                  <m:oMath xmlns:m="http://schemas.openxmlformats.org/officeDocument/2006/math">
                    <m:r>
                      <m:t>a</m:t>
                    </m:r>
                    <m:r>
                      <m:rPr>
                        <m:sty m:val="p"/>
                      </m:rPr>
                      <m:t>∼</m:t>
                    </m:r>
                    <m:r>
                      <m:t>a</m:t>
                    </m:r>
                  </m:oMath>
                </a14:m>
              </a:p>
              <a:p>
                <a:pPr lvl="0" indent="0" marL="0">
                  <a:buNone/>
                </a:pPr>
                <a:r>
                  <a:rPr b="1"/>
                  <a:t>反对称性</a:t>
                </a:r>
              </a:p>
              <a:p>
                <a:pPr lvl="0" indent="0" marL="1270000">
                  <a:buNone/>
                </a:pPr>
                <a14:m>
                  <m:oMath xmlns:m="http://schemas.openxmlformats.org/officeDocument/2006/math">
                    <m:r>
                      <m:t>a</m:t>
                    </m:r>
                    <m:r>
                      <m:rPr>
                        <m:sty m:val="p"/>
                      </m:rPr>
                      <m:t>≤</m:t>
                    </m:r>
                    <m:r>
                      <m:t>b</m:t>
                    </m:r>
                    <m:r>
                      <m:rPr>
                        <m:sty m:val="p"/>
                      </m:rPr>
                      <m:t>∧</m:t>
                    </m:r>
                    <m:r>
                      <m:t>b</m:t>
                    </m:r>
                    <m:r>
                      <m:rPr>
                        <m:sty m:val="p"/>
                      </m:rPr>
                      <m:t>≤</m:t>
                    </m:r>
                    <m:r>
                      <m:t>a</m:t>
                    </m:r>
                    <m:r>
                      <m:rPr>
                        <m:sty m:val="p"/>
                      </m:rPr>
                      <m:t>⟹</m:t>
                    </m:r>
                    <m:r>
                      <m:t>a</m:t>
                    </m:r>
                    <m:r>
                      <m:rPr>
                        <m:sty m:val="p"/>
                      </m:rPr>
                      <m:t>=</m:t>
                    </m:r>
                    <m:r>
                      <m:t>b</m:t>
                    </m:r>
                  </m:oMath>
                </a14:m>
              </a:p>
              <a:p>
                <a:pPr lvl="0" indent="0" marL="0">
                  <a:buNone/>
                </a:pPr>
                <a:r>
                  <a:rPr b="1"/>
                  <a:t>传递性</a:t>
                </a:r>
              </a:p>
              <a:p>
                <a:pPr lvl="0" indent="0" marL="1270000">
                  <a:buNone/>
                </a:pPr>
                <a14:m>
                  <m:oMath xmlns:m="http://schemas.openxmlformats.org/officeDocument/2006/math">
                    <m:r>
                      <m:t>a</m:t>
                    </m:r>
                    <m:r>
                      <m:rPr>
                        <m:sty m:val="p"/>
                      </m:rPr>
                      <m:t>≤</m:t>
                    </m:r>
                    <m:r>
                      <m:t>b</m:t>
                    </m:r>
                    <m:r>
                      <m:rPr>
                        <m:sty m:val="p"/>
                      </m:rPr>
                      <m:t>∧</m:t>
                    </m:r>
                    <m:r>
                      <m:t>b</m:t>
                    </m:r>
                    <m:r>
                      <m:rPr>
                        <m:sty m:val="p"/>
                      </m:rPr>
                      <m:t>≤</m:t>
                    </m:r>
                    <m:r>
                      <m:t>c</m:t>
                    </m:r>
                    <m:r>
                      <m:rPr>
                        <m:sty m:val="p"/>
                      </m:rPr>
                      <m:t>⟹</m:t>
                    </m:r>
                    <m:r>
                      <m:t>a</m:t>
                    </m:r>
                    <m:r>
                      <m:rPr>
                        <m:sty m:val="p"/>
                      </m:rPr>
                      <m:t>≤</m:t>
                    </m:r>
                    <m:r>
                      <m:t>c</m:t>
                    </m:r>
                  </m:oMath>
                </a14:m>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引用</a:t>
            </a:r>
          </a:p>
        </p:txBody>
      </p:sp>
      <p:sp>
        <p:nvSpPr>
          <p:cNvPr id="3" name="Content Placeholder 2"/>
          <p:cNvSpPr>
            <a:spLocks noGrp="1"/>
          </p:cNvSpPr>
          <p:nvPr>
            <p:ph idx="1"/>
          </p:nvPr>
        </p:nvSpPr>
        <p:spPr/>
        <p:txBody>
          <a:bodyPr/>
          <a:lstStyle/>
          <a:p>
            <a:pPr lvl="0" indent="0" marL="0">
              <a:buNone/>
            </a:pPr>
            <a:r>
              <a:rPr/>
              <a:t>哇[1, p.1]．哇哦[2], [3]．嗨</a:t>
            </a:r>
            <a:r>
              <a:rPr baseline="30000">
                <a:hlinkClick r:id="rId2" action="ppaction://hlinksldjump"/>
              </a:rPr>
              <a:t>1</a:t>
            </a:r>
            <a:r>
              <a:rPr/>
              <a: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Section B</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Subsection 1</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代码块</a:t>
            </a:r>
          </a:p>
        </p:txBody>
      </p:sp>
      <p:sp>
        <p:nvSpPr>
          <p:cNvPr id="3" name="Content Placeholder 2"/>
          <p:cNvSpPr>
            <a:spLocks noGrp="1"/>
          </p:cNvSpPr>
          <p:nvPr>
            <p:ph idx="1"/>
          </p:nvPr>
        </p:nvSpPr>
        <p:spPr/>
        <p:txBody>
          <a:bodyPr/>
          <a:lstStyle/>
          <a:p>
            <a:pPr lvl="0" indent="0">
              <a:buNone/>
            </a:pPr>
            <a:r>
              <a:rPr>
                <a:solidFill>
                  <a:srgbClr val="AD0000"/>
                </a:solidFill>
                <a:latin typeface="Courier"/>
              </a:rPr>
              <a:t>#include</a:t>
            </a:r>
            <a:r>
              <a:rPr>
                <a:solidFill>
                  <a:srgbClr val="00769E"/>
                </a:solidFill>
                <a:latin typeface="Courier"/>
              </a:rPr>
              <a:t>&lt;bits/stdc++.h&gt;</a:t>
            </a:r>
            <a:br/>
            <a:r>
              <a:rPr b="1">
                <a:solidFill>
                  <a:srgbClr val="003B4F"/>
                </a:solidFill>
                <a:latin typeface="Courier"/>
              </a:rPr>
              <a:t>using</a:t>
            </a:r>
            <a:r>
              <a:rPr>
                <a:solidFill>
                  <a:srgbClr val="003B4F"/>
                </a:solidFill>
                <a:latin typeface="Courier"/>
              </a:rPr>
              <a:t> </a:t>
            </a:r>
            <a:r>
              <a:rPr b="1">
                <a:solidFill>
                  <a:srgbClr val="003B4F"/>
                </a:solidFill>
                <a:latin typeface="Courier"/>
              </a:rPr>
              <a:t>namespace</a:t>
            </a:r>
            <a:r>
              <a:rPr>
                <a:solidFill>
                  <a:srgbClr val="003B4F"/>
                </a:solidFill>
                <a:latin typeface="Courier"/>
              </a:rPr>
              <a:t> std</a:t>
            </a:r>
            <a:r>
              <a:rPr>
                <a:solidFill>
                  <a:srgbClr val="5E5E5E"/>
                </a:solidFill>
                <a:latin typeface="Courier"/>
              </a:rPr>
              <a:t>;</a:t>
            </a:r>
            <a:br/>
            <a:br/>
            <a:r>
              <a:rPr>
                <a:solidFill>
                  <a:srgbClr val="AD0000"/>
                </a:solidFill>
                <a:latin typeface="Courier"/>
              </a:rPr>
              <a:t>int</a:t>
            </a:r>
            <a:r>
              <a:rPr>
                <a:solidFill>
                  <a:srgbClr val="003B4F"/>
                </a:solidFill>
                <a:latin typeface="Courier"/>
              </a:rPr>
              <a:t> main</a:t>
            </a:r>
            <a:r>
              <a:rPr>
                <a:solidFill>
                  <a:srgbClr val="5E5E5E"/>
                </a:solidFill>
                <a:latin typeface="Courier"/>
              </a:rPr>
              <a:t>(){</a:t>
            </a:r>
            <a:br/>
            <a:r>
              <a:rPr>
                <a:solidFill>
                  <a:srgbClr val="003B4F"/>
                </a:solidFill>
                <a:latin typeface="Courier"/>
              </a:rPr>
              <a:t>    </a:t>
            </a:r>
            <a:r>
              <a:rPr b="1">
                <a:solidFill>
                  <a:srgbClr val="003B4F"/>
                </a:solidFill>
                <a:latin typeface="Courier"/>
              </a:rPr>
              <a:t>return</a:t>
            </a:r>
            <a:r>
              <a:rPr>
                <a:solidFill>
                  <a:srgbClr val="003B4F"/>
                </a:solidFill>
                <a:latin typeface="Courier"/>
              </a:rPr>
              <a:t> </a:t>
            </a:r>
            <a:r>
              <a:rPr>
                <a:solidFill>
                  <a:srgbClr val="AD0000"/>
                </a:solidFill>
                <a:latin typeface="Courier"/>
              </a:rPr>
              <a:t>0</a:t>
            </a:r>
            <a:r>
              <a:rPr>
                <a:solidFill>
                  <a:srgbClr val="5E5E5E"/>
                </a:solidFill>
                <a:latin typeface="Courier"/>
              </a:rPr>
              <a:t>;</a:t>
            </a:r>
            <a:br/>
            <a:r>
              <a:rPr>
                <a:solidFill>
                  <a:srgbClr val="5E5E5E"/>
                </a:solidFill>
                <a:latin typeface="Courier"/>
              </a:rPr>
              <a:t>}</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\SunQuarTeX-cnpre 测试文档</dc:title>
  <dc:creator>sun123zxy</dc:creator>
  <cp:keywords/>
  <dcterms:created xsi:type="dcterms:W3CDTF">2025-08-10T20:13:40Z</dcterms:created>
  <dcterms:modified xsi:type="dcterms:W3CDTF">2025-08-10T20:13:40Z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ffiliations">
    <vt:lpwstr/>
  </property>
  <property fmtid="{D5CDD505-2E9C-101B-9397-08002B2CF9AE}" pid="3" name="authors">
    <vt:lpwstr/>
  </property>
  <property fmtid="{D5CDD505-2E9C-101B-9397-08002B2CF9AE}" pid="4" name="biblio-config">
    <vt:lpwstr>True</vt:lpwstr>
  </property>
  <property fmtid="{D5CDD505-2E9C-101B-9397-08002B2CF9AE}" pid="5" name="bibliography">
    <vt:lpwstr>bibliography.bib</vt:lpwstr>
  </property>
  <property fmtid="{D5CDD505-2E9C-101B-9397-08002B2CF9AE}" pid="6" name="by-affiliation">
    <vt:lpwstr/>
  </property>
  <property fmtid="{D5CDD505-2E9C-101B-9397-08002B2CF9AE}" pid="7" name="by-author">
    <vt:lpwstr/>
  </property>
  <property fmtid="{D5CDD505-2E9C-101B-9397-08002B2CF9AE}" pid="8" name="callouty-theorem">
    <vt:lpwstr/>
  </property>
  <property fmtid="{D5CDD505-2E9C-101B-9397-08002B2CF9AE}" pid="9" name="cap-location">
    <vt:lpwstr>bottom</vt:lpwstr>
  </property>
  <property fmtid="{D5CDD505-2E9C-101B-9397-08002B2CF9AE}" pid="10" name="csl">
    <vt:lpwstr>../_assets/ieee.csl</vt:lpwstr>
  </property>
  <property fmtid="{D5CDD505-2E9C-101B-9397-08002B2CF9AE}" pid="11" name="date">
    <vt:lpwstr>2023-08-21</vt:lpwstr>
  </property>
  <property fmtid="{D5CDD505-2E9C-101B-9397-08002B2CF9AE}" pid="12" name="date-modified">
    <vt:lpwstr>2024-02-22</vt:lpwstr>
  </property>
  <property fmtid="{D5CDD505-2E9C-101B-9397-08002B2CF9AE}" pid="13" name="header-includes">
    <vt:lpwstr/>
  </property>
  <property fmtid="{D5CDD505-2E9C-101B-9397-08002B2CF9AE}" pid="14" name="include-after">
    <vt:lpwstr/>
  </property>
  <property fmtid="{D5CDD505-2E9C-101B-9397-08002B2CF9AE}" pid="15" name="include-before">
    <vt:lpwstr/>
  </property>
  <property fmtid="{D5CDD505-2E9C-101B-9397-08002B2CF9AE}" pid="16" name="institute">
    <vt:lpwstr>Sunderland Quarry of Tectosilicates</vt:lpwstr>
  </property>
  <property fmtid="{D5CDD505-2E9C-101B-9397-08002B2CF9AE}" pid="17" name="institutes">
    <vt:lpwstr/>
  </property>
  <property fmtid="{D5CDD505-2E9C-101B-9397-08002B2CF9AE}" pid="18" name="jupyter">
    <vt:lpwstr>python3</vt:lpwstr>
  </property>
  <property fmtid="{D5CDD505-2E9C-101B-9397-08002B2CF9AE}" pid="19" name="labels">
    <vt:lpwstr/>
  </property>
  <property fmtid="{D5CDD505-2E9C-101B-9397-08002B2CF9AE}" pid="20" name="number-depth">
    <vt:lpwstr>3</vt:lpwstr>
  </property>
  <property fmtid="{D5CDD505-2E9C-101B-9397-08002B2CF9AE}" pid="21" name="shortinstitute">
    <vt:lpwstr>\SunQuarTeX</vt:lpwstr>
  </property>
  <property fmtid="{D5CDD505-2E9C-101B-9397-08002B2CF9AE}" pid="22" name="subtitle">
    <vt:lpwstr>这是副标题</vt:lpwstr>
  </property>
  <property fmtid="{D5CDD505-2E9C-101B-9397-08002B2CF9AE}" pid="23" name="toc-title">
    <vt:lpwstr>Table of contents</vt:lpwstr>
  </property>
</Properties>
</file>