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0" r:id="rId1"/>
  </p:sldMasterIdLst>
  <p:sldIdLst>
    <p:sldId id="256" r:id="rId2"/>
    <p:sldId id="265" r:id="rId3"/>
    <p:sldId id="259" r:id="rId4"/>
    <p:sldId id="270" r:id="rId5"/>
    <p:sldId id="269" r:id="rId6"/>
    <p:sldId id="258" r:id="rId7"/>
    <p:sldId id="257" r:id="rId8"/>
    <p:sldId id="260" r:id="rId9"/>
    <p:sldId id="262" r:id="rId10"/>
    <p:sldId id="263" r:id="rId11"/>
    <p:sldId id="267" r:id="rId12"/>
    <p:sldId id="268" r:id="rId13"/>
    <p:sldId id="264" r:id="rId14"/>
    <p:sldId id="261" r:id="rId15"/>
    <p:sldId id="266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44541-80F6-4665-B184-FDE0A684C9F7}" type="datetimeFigureOut">
              <a:rPr lang="zh-CN" altLang="en-US" smtClean="0"/>
              <a:t>2020/6/18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ABF43-02C8-4A66-8D02-57A24E0B79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5485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44541-80F6-4665-B184-FDE0A684C9F7}" type="datetimeFigureOut">
              <a:rPr lang="zh-CN" altLang="en-US" smtClean="0"/>
              <a:t>2020/6/18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ABF43-02C8-4A66-8D02-57A24E0B79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9655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44541-80F6-4665-B184-FDE0A684C9F7}" type="datetimeFigureOut">
              <a:rPr lang="zh-CN" altLang="en-US" smtClean="0"/>
              <a:t>2020/6/18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ABF43-02C8-4A66-8D02-57A24E0B796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208801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44541-80F6-4665-B184-FDE0A684C9F7}" type="datetimeFigureOut">
              <a:rPr lang="zh-CN" altLang="en-US" smtClean="0"/>
              <a:t>2020/6/18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ABF43-02C8-4A66-8D02-57A24E0B79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12101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44541-80F6-4665-B184-FDE0A684C9F7}" type="datetimeFigureOut">
              <a:rPr lang="zh-CN" altLang="en-US" smtClean="0"/>
              <a:t>2020/6/18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ABF43-02C8-4A66-8D02-57A24E0B796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877112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44541-80F6-4665-B184-FDE0A684C9F7}" type="datetimeFigureOut">
              <a:rPr lang="zh-CN" altLang="en-US" smtClean="0"/>
              <a:t>2020/6/18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ABF43-02C8-4A66-8D02-57A24E0B79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01698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44541-80F6-4665-B184-FDE0A684C9F7}" type="datetimeFigureOut">
              <a:rPr lang="zh-CN" altLang="en-US" smtClean="0"/>
              <a:t>2020/6/18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ABF43-02C8-4A66-8D02-57A24E0B79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46697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44541-80F6-4665-B184-FDE0A684C9F7}" type="datetimeFigureOut">
              <a:rPr lang="zh-CN" altLang="en-US" smtClean="0"/>
              <a:t>2020/6/18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ABF43-02C8-4A66-8D02-57A24E0B79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9703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44541-80F6-4665-B184-FDE0A684C9F7}" type="datetimeFigureOut">
              <a:rPr lang="zh-CN" altLang="en-US" smtClean="0"/>
              <a:t>2020/6/18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ABF43-02C8-4A66-8D02-57A24E0B79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1384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44541-80F6-4665-B184-FDE0A684C9F7}" type="datetimeFigureOut">
              <a:rPr lang="zh-CN" altLang="en-US" smtClean="0"/>
              <a:t>2020/6/18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ABF43-02C8-4A66-8D02-57A24E0B79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7509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44541-80F6-4665-B184-FDE0A684C9F7}" type="datetimeFigureOut">
              <a:rPr lang="zh-CN" altLang="en-US" smtClean="0"/>
              <a:t>2020/6/18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ABF43-02C8-4A66-8D02-57A24E0B79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0541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44541-80F6-4665-B184-FDE0A684C9F7}" type="datetimeFigureOut">
              <a:rPr lang="zh-CN" altLang="en-US" smtClean="0"/>
              <a:t>2020/6/18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ABF43-02C8-4A66-8D02-57A24E0B79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0923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44541-80F6-4665-B184-FDE0A684C9F7}" type="datetimeFigureOut">
              <a:rPr lang="zh-CN" altLang="en-US" smtClean="0"/>
              <a:t>2020/6/18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ABF43-02C8-4A66-8D02-57A24E0B79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4221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44541-80F6-4665-B184-FDE0A684C9F7}" type="datetimeFigureOut">
              <a:rPr lang="zh-CN" altLang="en-US" smtClean="0"/>
              <a:t>2020/6/18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ABF43-02C8-4A66-8D02-57A24E0B79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0929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44541-80F6-4665-B184-FDE0A684C9F7}" type="datetimeFigureOut">
              <a:rPr lang="zh-CN" altLang="en-US" smtClean="0"/>
              <a:t>2020/6/18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ABF43-02C8-4A66-8D02-57A24E0B79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313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44541-80F6-4665-B184-FDE0A684C9F7}" type="datetimeFigureOut">
              <a:rPr lang="zh-CN" altLang="en-US" smtClean="0"/>
              <a:t>2020/6/18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ABF43-02C8-4A66-8D02-57A24E0B79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4830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344541-80F6-4665-B184-FDE0A684C9F7}" type="datetimeFigureOut">
              <a:rPr lang="zh-CN" altLang="en-US" smtClean="0"/>
              <a:t>2020/6/18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56ABF43-02C8-4A66-8D02-57A24E0B79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5487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  <p:sldLayoutId id="2147483772" r:id="rId12"/>
    <p:sldLayoutId id="2147483773" r:id="rId13"/>
    <p:sldLayoutId id="2147483774" r:id="rId14"/>
    <p:sldLayoutId id="2147483775" r:id="rId15"/>
    <p:sldLayoutId id="21474837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1290BD-CAE3-4B89-A406-31207FBF36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维修站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3A4801A-BA2A-4B4C-BCF9-07E139246E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系统开发</a:t>
            </a:r>
            <a:r>
              <a:rPr lang="en-US" altLang="zh-CN" dirty="0"/>
              <a:t>1.0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96455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DD8FB0-F97F-4B3A-ADE7-5CB49CDD1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.</a:t>
            </a:r>
            <a:r>
              <a:rPr lang="en-US" altLang="zh-CN" dirty="0" err="1"/>
              <a:t>netcore</a:t>
            </a:r>
            <a:r>
              <a:rPr lang="zh-CN" altLang="en-US" dirty="0"/>
              <a:t>中的切面编程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AD62AA05-86E5-4EB3-B17D-35ACF7EA06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79" y="1897109"/>
            <a:ext cx="1409700" cy="3552825"/>
          </a:xfrm>
        </p:spPr>
      </p:pic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75127A5C-0B75-4C9E-999D-3A215D47A073}"/>
              </a:ext>
            </a:extLst>
          </p:cNvPr>
          <p:cNvCxnSpPr/>
          <p:nvPr/>
        </p:nvCxnSpPr>
        <p:spPr>
          <a:xfrm flipH="1">
            <a:off x="1864311" y="2254928"/>
            <a:ext cx="1491448" cy="133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12BB6D94-2561-49CD-9D2D-9926BAAFBA8B}"/>
              </a:ext>
            </a:extLst>
          </p:cNvPr>
          <p:cNvCxnSpPr/>
          <p:nvPr/>
        </p:nvCxnSpPr>
        <p:spPr>
          <a:xfrm flipH="1">
            <a:off x="1828800" y="2716567"/>
            <a:ext cx="1571348" cy="97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D629788E-8FDF-4990-B8DA-7ED057FECA36}"/>
              </a:ext>
            </a:extLst>
          </p:cNvPr>
          <p:cNvCxnSpPr/>
          <p:nvPr/>
        </p:nvCxnSpPr>
        <p:spPr>
          <a:xfrm flipH="1">
            <a:off x="1766656" y="3217909"/>
            <a:ext cx="15180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51B7D65C-620E-4450-8D49-2FBEB5B094F7}"/>
              </a:ext>
            </a:extLst>
          </p:cNvPr>
          <p:cNvCxnSpPr/>
          <p:nvPr/>
        </p:nvCxnSpPr>
        <p:spPr>
          <a:xfrm flipH="1">
            <a:off x="1828800" y="4971495"/>
            <a:ext cx="15269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C3627DF1-9AD9-4818-B0B9-A99938C6D215}"/>
              </a:ext>
            </a:extLst>
          </p:cNvPr>
          <p:cNvSpPr txBox="1"/>
          <p:nvPr/>
        </p:nvSpPr>
        <p:spPr>
          <a:xfrm>
            <a:off x="3462292" y="201876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权限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D782AC37-CA3E-4898-BEFD-A38C1D0C61C1}"/>
              </a:ext>
            </a:extLst>
          </p:cNvPr>
          <p:cNvSpPr txBox="1"/>
          <p:nvPr/>
        </p:nvSpPr>
        <p:spPr>
          <a:xfrm>
            <a:off x="3462290" y="2574524"/>
            <a:ext cx="5329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缓存</a:t>
            </a:r>
            <a:r>
              <a:rPr lang="en-US" altLang="zh-CN" dirty="0"/>
              <a:t>(</a:t>
            </a:r>
            <a:r>
              <a:rPr lang="zh-CN" altLang="en-US" dirty="0"/>
              <a:t>前端缓存</a:t>
            </a:r>
            <a:r>
              <a:rPr lang="en-US" altLang="zh-CN" dirty="0"/>
              <a:t>Cache-Control)(</a:t>
            </a:r>
            <a:r>
              <a:rPr lang="zh-CN" altLang="en-US" dirty="0"/>
              <a:t>内存缓存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7A52EB41-F687-4217-93D7-1D616DA20F2E}"/>
              </a:ext>
            </a:extLst>
          </p:cNvPr>
          <p:cNvSpPr txBox="1"/>
          <p:nvPr/>
        </p:nvSpPr>
        <p:spPr>
          <a:xfrm>
            <a:off x="3462291" y="3018408"/>
            <a:ext cx="1917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错误信息</a:t>
            </a:r>
            <a:r>
              <a:rPr lang="en-US" altLang="zh-CN" dirty="0"/>
              <a:t>(</a:t>
            </a:r>
            <a:r>
              <a:rPr lang="zh-CN" altLang="en-US" dirty="0"/>
              <a:t>日志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87198EE4-15D4-458D-89A9-265FC33C9F18}"/>
              </a:ext>
            </a:extLst>
          </p:cNvPr>
          <p:cNvSpPr txBox="1"/>
          <p:nvPr/>
        </p:nvSpPr>
        <p:spPr>
          <a:xfrm>
            <a:off x="3400148" y="4847208"/>
            <a:ext cx="1526959" cy="369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日志处理</a:t>
            </a: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0ABE86D6-E160-41D0-8219-99EB9DA99B16}"/>
              </a:ext>
            </a:extLst>
          </p:cNvPr>
          <p:cNvCxnSpPr/>
          <p:nvPr/>
        </p:nvCxnSpPr>
        <p:spPr>
          <a:xfrm flipH="1" flipV="1">
            <a:off x="2024109" y="2018761"/>
            <a:ext cx="1331650" cy="236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66852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2406BAF3-F79F-49CD-992F-B009F01D3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14924"/>
            <a:ext cx="3854528" cy="754583"/>
          </a:xfrm>
        </p:spPr>
        <p:txBody>
          <a:bodyPr/>
          <a:lstStyle/>
          <a:p>
            <a:r>
              <a:rPr lang="zh-CN" altLang="en-US" dirty="0"/>
              <a:t>并发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C4920C3-C148-48CE-A316-725EF95C5AB1}"/>
              </a:ext>
            </a:extLst>
          </p:cNvPr>
          <p:cNvSpPr txBox="1">
            <a:spLocks/>
          </p:cNvSpPr>
          <p:nvPr/>
        </p:nvSpPr>
        <p:spPr>
          <a:xfrm>
            <a:off x="680321" y="2336873"/>
            <a:ext cx="3656289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两个客户端</a:t>
            </a:r>
            <a:r>
              <a:rPr lang="en-US" altLang="zh-CN" dirty="0"/>
              <a:t>1</a:t>
            </a:r>
            <a:r>
              <a:rPr lang="zh-CN" altLang="en-US" dirty="0"/>
              <a:t>和</a:t>
            </a:r>
            <a:r>
              <a:rPr lang="en-US" altLang="zh-CN" dirty="0"/>
              <a:t>2</a:t>
            </a:r>
            <a:r>
              <a:rPr lang="zh-CN" altLang="en-US" dirty="0"/>
              <a:t>，客户</a:t>
            </a:r>
            <a:r>
              <a:rPr lang="en-US" altLang="zh-CN" dirty="0"/>
              <a:t>1</a:t>
            </a:r>
            <a:r>
              <a:rPr lang="zh-CN" altLang="en-US" dirty="0"/>
              <a:t>先获取了</a:t>
            </a:r>
            <a:r>
              <a:rPr lang="en-US" altLang="zh-CN" dirty="0"/>
              <a:t>id</a:t>
            </a:r>
            <a:r>
              <a:rPr lang="zh-CN" altLang="en-US" dirty="0"/>
              <a:t>为</a:t>
            </a:r>
            <a:r>
              <a:rPr lang="en-US" altLang="zh-CN" dirty="0"/>
              <a:t>1</a:t>
            </a:r>
            <a:r>
              <a:rPr lang="zh-CN" altLang="en-US" dirty="0"/>
              <a:t>的</a:t>
            </a:r>
            <a:r>
              <a:rPr lang="en-US" altLang="zh-CN" dirty="0"/>
              <a:t>Country</a:t>
            </a:r>
            <a:r>
              <a:rPr lang="zh-CN" altLang="en-US" dirty="0"/>
              <a:t>资源，随后客户</a:t>
            </a:r>
            <a:r>
              <a:rPr lang="en-US" altLang="zh-CN" dirty="0"/>
              <a:t>2</a:t>
            </a:r>
            <a:r>
              <a:rPr lang="zh-CN" altLang="en-US" dirty="0"/>
              <a:t>也获取了这个资源；然后客户</a:t>
            </a:r>
            <a:r>
              <a:rPr lang="en-US" altLang="zh-CN" dirty="0"/>
              <a:t>2</a:t>
            </a:r>
            <a:r>
              <a:rPr lang="zh-CN" altLang="en-US" dirty="0"/>
              <a:t>对资源进行了修改，先进行了</a:t>
            </a:r>
            <a:r>
              <a:rPr lang="en-US" altLang="zh-CN" dirty="0"/>
              <a:t>PUT</a:t>
            </a:r>
            <a:r>
              <a:rPr lang="zh-CN" altLang="en-US" dirty="0"/>
              <a:t>动作进行更新，然后客户</a:t>
            </a:r>
            <a:r>
              <a:rPr lang="en-US" altLang="zh-CN" dirty="0"/>
              <a:t>1</a:t>
            </a:r>
            <a:r>
              <a:rPr lang="zh-CN" altLang="en-US" dirty="0"/>
              <a:t>才修改好</a:t>
            </a:r>
            <a:r>
              <a:rPr lang="en-US" altLang="zh-CN" dirty="0"/>
              <a:t>Country</a:t>
            </a:r>
            <a:r>
              <a:rPr lang="zh-CN" altLang="en-US" dirty="0"/>
              <a:t>然后</a:t>
            </a:r>
            <a:r>
              <a:rPr lang="en-US" altLang="zh-CN" dirty="0"/>
              <a:t>PUT</a:t>
            </a:r>
            <a:r>
              <a:rPr lang="zh-CN" altLang="en-US" dirty="0"/>
              <a:t>到服务器。</a:t>
            </a:r>
          </a:p>
          <a:p>
            <a:r>
              <a:rPr lang="zh-CN" altLang="en-US" dirty="0"/>
              <a:t>这时客户</a:t>
            </a:r>
            <a:r>
              <a:rPr lang="en-US" altLang="zh-CN" dirty="0"/>
              <a:t>1</a:t>
            </a:r>
            <a:r>
              <a:rPr lang="zh-CN" altLang="en-US" dirty="0"/>
              <a:t>就会把客户</a:t>
            </a:r>
            <a:r>
              <a:rPr lang="en-US" altLang="zh-CN" dirty="0"/>
              <a:t>2</a:t>
            </a:r>
            <a:r>
              <a:rPr lang="zh-CN" altLang="en-US" dirty="0"/>
              <a:t>的更改完全覆盖掉，这是个常见问题。</a:t>
            </a:r>
          </a:p>
          <a:p>
            <a:endParaRPr lang="en-US" sz="1400" dirty="0"/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3F16ACB5-52D5-4F57-A895-A0457AA7EA7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45502" y="1406475"/>
            <a:ext cx="5879599" cy="4133191"/>
          </a:xfrm>
          <a:prstGeom prst="rect">
            <a:avLst/>
          </a:prstGeo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27870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2179A8B-A9B2-4DF8-BB39-D2FA1032150E}"/>
              </a:ext>
            </a:extLst>
          </p:cNvPr>
          <p:cNvSpPr txBox="1">
            <a:spLocks/>
          </p:cNvSpPr>
          <p:nvPr/>
        </p:nvSpPr>
        <p:spPr>
          <a:xfrm>
            <a:off x="409964" y="749452"/>
            <a:ext cx="4136123" cy="108093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sz="2400" dirty="0"/>
              <a:t>解决并发</a:t>
            </a:r>
            <a:endParaRPr lang="en-US" sz="2400" dirty="0"/>
          </a:p>
        </p:txBody>
      </p:sp>
      <p:sp>
        <p:nvSpPr>
          <p:cNvPr id="6" name="Content Placeholder 2053">
            <a:extLst>
              <a:ext uri="{FF2B5EF4-FFF2-40B4-BE49-F238E27FC236}">
                <a16:creationId xmlns:a16="http://schemas.microsoft.com/office/drawing/2014/main" id="{138FD1DC-EE2B-4E8B-A94F-C2E32407108B}"/>
              </a:ext>
            </a:extLst>
          </p:cNvPr>
          <p:cNvSpPr txBox="1">
            <a:spLocks/>
          </p:cNvSpPr>
          <p:nvPr/>
        </p:nvSpPr>
        <p:spPr>
          <a:xfrm>
            <a:off x="646431" y="1793001"/>
            <a:ext cx="4047361" cy="4073258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dirty="0"/>
              <a:t>客户</a:t>
            </a:r>
            <a:r>
              <a:rPr lang="en-US" altLang="zh-CN" sz="1600" dirty="0"/>
              <a:t>1</a:t>
            </a:r>
            <a:r>
              <a:rPr lang="zh-CN" altLang="en-US" sz="1600" dirty="0"/>
              <a:t>发送</a:t>
            </a:r>
            <a:r>
              <a:rPr lang="en-US" altLang="zh-CN" sz="1600" dirty="0"/>
              <a:t>GET</a:t>
            </a:r>
            <a:r>
              <a:rPr lang="zh-CN" altLang="en-US" sz="1600" dirty="0"/>
              <a:t>请求，返回响应并带着</a:t>
            </a:r>
            <a:r>
              <a:rPr lang="en-US" altLang="zh-CN" sz="1600" dirty="0" err="1"/>
              <a:t>ETag</a:t>
            </a:r>
            <a:r>
              <a:rPr lang="en-US" altLang="zh-CN" sz="1600" dirty="0"/>
              <a:t> Header</a:t>
            </a:r>
            <a:r>
              <a:rPr lang="zh-CN" altLang="en-US" sz="1600" dirty="0"/>
              <a:t>。然后客户</a:t>
            </a:r>
            <a:r>
              <a:rPr lang="en-US" altLang="zh-CN" sz="1600" dirty="0"/>
              <a:t>2</a:t>
            </a:r>
            <a:r>
              <a:rPr lang="zh-CN" altLang="en-US" sz="1600" dirty="0"/>
              <a:t>发送同样的请求，返回同样的响应和</a:t>
            </a:r>
            <a:r>
              <a:rPr lang="en-US" altLang="zh-CN" sz="1600" dirty="0" err="1"/>
              <a:t>Etag</a:t>
            </a:r>
            <a:r>
              <a:rPr lang="zh-CN" altLang="en-US" sz="1600" dirty="0"/>
              <a:t>。</a:t>
            </a:r>
          </a:p>
          <a:p>
            <a:r>
              <a:rPr lang="zh-CN" altLang="en-US" sz="1600" dirty="0"/>
              <a:t>客户</a:t>
            </a:r>
            <a:r>
              <a:rPr lang="en-US" altLang="zh-CN" sz="1600" dirty="0"/>
              <a:t>2</a:t>
            </a:r>
            <a:r>
              <a:rPr lang="zh-CN" altLang="en-US" sz="1600" dirty="0"/>
              <a:t>先进行更新，并把</a:t>
            </a:r>
            <a:r>
              <a:rPr lang="en-US" altLang="zh-CN" sz="1600" dirty="0" err="1"/>
              <a:t>Etag</a:t>
            </a:r>
            <a:r>
              <a:rPr lang="zh-CN" altLang="en-US" sz="1600" dirty="0"/>
              <a:t>的值赋给了</a:t>
            </a:r>
            <a:r>
              <a:rPr lang="en-US" altLang="zh-CN" sz="1600" dirty="0"/>
              <a:t>If-Match Header</a:t>
            </a:r>
            <a:r>
              <a:rPr lang="zh-CN" altLang="en-US" sz="1600" dirty="0"/>
              <a:t>，</a:t>
            </a:r>
            <a:r>
              <a:rPr lang="en-US" altLang="zh-CN" sz="1600" dirty="0"/>
              <a:t>API</a:t>
            </a:r>
            <a:r>
              <a:rPr lang="zh-CN" altLang="en-US" sz="1600" dirty="0"/>
              <a:t>检查这个</a:t>
            </a:r>
            <a:r>
              <a:rPr lang="en-US" altLang="zh-CN" sz="1600" dirty="0"/>
              <a:t>Header</a:t>
            </a:r>
            <a:r>
              <a:rPr lang="zh-CN" altLang="en-US" sz="1600" dirty="0"/>
              <a:t>并和它为这个响应所保存的</a:t>
            </a:r>
            <a:r>
              <a:rPr lang="en-US" altLang="zh-CN" sz="1600" dirty="0" err="1"/>
              <a:t>ETag</a:t>
            </a:r>
            <a:r>
              <a:rPr lang="zh-CN" altLang="en-US" sz="1600" dirty="0"/>
              <a:t>值进行比较，这时针对这个响应会生成新的</a:t>
            </a:r>
            <a:r>
              <a:rPr lang="en-US" altLang="zh-CN" sz="1600" dirty="0" err="1"/>
              <a:t>ETag</a:t>
            </a:r>
            <a:r>
              <a:rPr lang="zh-CN" altLang="en-US" sz="1600" dirty="0"/>
              <a:t>，响应包含着这个新的</a:t>
            </a:r>
            <a:r>
              <a:rPr lang="en-US" altLang="zh-CN" sz="1600" dirty="0" err="1"/>
              <a:t>ETag</a:t>
            </a:r>
            <a:r>
              <a:rPr lang="zh-CN" altLang="en-US" sz="1600" dirty="0"/>
              <a:t>。</a:t>
            </a:r>
          </a:p>
          <a:p>
            <a:r>
              <a:rPr lang="zh-CN" altLang="en-US" sz="1600" dirty="0"/>
              <a:t>然后客户</a:t>
            </a:r>
            <a:r>
              <a:rPr lang="en-US" altLang="zh-CN" sz="1600" dirty="0"/>
              <a:t>1</a:t>
            </a:r>
            <a:r>
              <a:rPr lang="zh-CN" altLang="en-US" sz="1600" dirty="0"/>
              <a:t>进行</a:t>
            </a:r>
            <a:r>
              <a:rPr lang="en-US" altLang="zh-CN" sz="1600" dirty="0"/>
              <a:t>PUT</a:t>
            </a:r>
            <a:r>
              <a:rPr lang="zh-CN" altLang="en-US" sz="1600" dirty="0"/>
              <a:t>更新操作，它的</a:t>
            </a:r>
            <a:r>
              <a:rPr lang="en-US" altLang="zh-CN" sz="1600" dirty="0"/>
              <a:t>If-Match Header</a:t>
            </a:r>
            <a:r>
              <a:rPr lang="zh-CN" altLang="en-US" sz="1600" dirty="0"/>
              <a:t>的值是客户</a:t>
            </a:r>
            <a:r>
              <a:rPr lang="en-US" altLang="zh-CN" sz="1600" dirty="0"/>
              <a:t>1</a:t>
            </a:r>
            <a:r>
              <a:rPr lang="zh-CN" altLang="en-US" sz="1600" dirty="0"/>
              <a:t>之前得到的</a:t>
            </a:r>
            <a:r>
              <a:rPr lang="en-US" altLang="zh-CN" sz="1600" dirty="0" err="1"/>
              <a:t>ETag</a:t>
            </a:r>
            <a:r>
              <a:rPr lang="zh-CN" altLang="en-US" sz="1600" dirty="0"/>
              <a:t>的值，在到达</a:t>
            </a:r>
            <a:r>
              <a:rPr lang="en-US" altLang="zh-CN" sz="1600" dirty="0"/>
              <a:t>API</a:t>
            </a:r>
            <a:r>
              <a:rPr lang="zh-CN" altLang="en-US" sz="1600" dirty="0"/>
              <a:t>之后，</a:t>
            </a:r>
            <a:r>
              <a:rPr lang="en-US" altLang="zh-CN" sz="1600" dirty="0"/>
              <a:t>API</a:t>
            </a:r>
            <a:r>
              <a:rPr lang="zh-CN" altLang="en-US" sz="1600" dirty="0"/>
              <a:t>就知道这个和资源最新的</a:t>
            </a:r>
            <a:r>
              <a:rPr lang="en-US" altLang="zh-CN" sz="1600" dirty="0" err="1"/>
              <a:t>ETag</a:t>
            </a:r>
            <a:r>
              <a:rPr lang="zh-CN" altLang="en-US" sz="1600" dirty="0"/>
              <a:t>的值不一样，所以</a:t>
            </a:r>
            <a:r>
              <a:rPr lang="en-US" altLang="zh-CN" sz="1600" dirty="0"/>
              <a:t>API</a:t>
            </a:r>
            <a:r>
              <a:rPr lang="zh-CN" altLang="en-US" sz="1600" dirty="0"/>
              <a:t>会返回</a:t>
            </a:r>
            <a:r>
              <a:rPr lang="en-US" altLang="zh-CN" sz="1600" dirty="0"/>
              <a:t>412 Precondition Failed</a:t>
            </a:r>
            <a:r>
              <a:rPr lang="zh-CN" altLang="en-US" sz="1600" dirty="0"/>
              <a:t>。</a:t>
            </a:r>
          </a:p>
          <a:p>
            <a:r>
              <a:rPr lang="zh-CN" altLang="en-US" sz="1600" dirty="0"/>
              <a:t>所以客户</a:t>
            </a:r>
            <a:r>
              <a:rPr lang="en-US" altLang="zh-CN" sz="1600" dirty="0"/>
              <a:t>1</a:t>
            </a:r>
            <a:r>
              <a:rPr lang="zh-CN" altLang="en-US" sz="1600" dirty="0"/>
              <a:t>的更新没有成功，因为它使用的是老版本的资源。这就是乐观并发控制的工作原理。</a:t>
            </a:r>
            <a:endParaRPr lang="en-US" sz="900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74DCBCF2-5B48-4B2D-B367-A689A61DA4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76090" y="991741"/>
            <a:ext cx="6269479" cy="4874518"/>
          </a:xfrm>
          <a:prstGeom prst="rect">
            <a:avLst/>
          </a:prstGeo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90623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E6FB89-BB36-4DFA-8CB4-6C4223962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MUS </a:t>
            </a:r>
            <a:r>
              <a:rPr lang="zh-CN" altLang="en-US" dirty="0"/>
              <a:t>的</a:t>
            </a:r>
            <a:r>
              <a:rPr lang="en-US" altLang="zh-CN" dirty="0" err="1"/>
              <a:t>wcf</a:t>
            </a:r>
            <a:r>
              <a:rPr lang="zh-CN" altLang="en-US" dirty="0"/>
              <a:t>服务</a:t>
            </a:r>
            <a:r>
              <a:rPr lang="en-US" altLang="zh-CN" dirty="0"/>
              <a:t>endpoint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7FEAC0-292B-45F4-AFF6-81A5614C7E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 &lt;endpoint address="http://10.236.198.102:8888/</a:t>
            </a:r>
            <a:r>
              <a:rPr lang="en-US" altLang="zh-CN" dirty="0" err="1"/>
              <a:t>ServiceControler</a:t>
            </a:r>
            <a:r>
              <a:rPr lang="en-US" altLang="zh-CN" dirty="0"/>
              <a:t>/Token" binding="</a:t>
            </a:r>
            <a:r>
              <a:rPr lang="en-US" altLang="zh-CN" dirty="0" err="1"/>
              <a:t>wsHttpBinding</a:t>
            </a:r>
            <a:r>
              <a:rPr lang="en-US" altLang="zh-CN" dirty="0"/>
              <a:t>" </a:t>
            </a:r>
            <a:r>
              <a:rPr lang="en-US" altLang="zh-CN" dirty="0" err="1"/>
              <a:t>bindingConfiguration</a:t>
            </a:r>
            <a:r>
              <a:rPr lang="en-US" altLang="zh-CN" dirty="0"/>
              <a:t>="NewBinding0" contract="</a:t>
            </a:r>
            <a:r>
              <a:rPr lang="en-US" altLang="zh-CN" dirty="0" err="1"/>
              <a:t>MUASService.IToken</a:t>
            </a:r>
            <a:r>
              <a:rPr lang="en-US" altLang="zh-CN" dirty="0"/>
              <a:t>" name="</a:t>
            </a:r>
            <a:r>
              <a:rPr lang="en-US" altLang="zh-CN" dirty="0" err="1"/>
              <a:t>WSHttpBinding_IToken</a:t>
            </a:r>
            <a:r>
              <a:rPr lang="en-US" altLang="zh-CN" dirty="0"/>
              <a:t>"/&gt;</a:t>
            </a:r>
          </a:p>
          <a:p>
            <a:r>
              <a:rPr lang="en-US" altLang="zh-CN" dirty="0"/>
              <a:t>      &lt;endpoint address="http://10.236.198.102:8888/</a:t>
            </a:r>
            <a:r>
              <a:rPr lang="en-US" altLang="zh-CN" dirty="0" err="1"/>
              <a:t>ServiceControler</a:t>
            </a:r>
            <a:r>
              <a:rPr lang="en-US" altLang="zh-CN" dirty="0"/>
              <a:t>/Company" binding="</a:t>
            </a:r>
            <a:r>
              <a:rPr lang="en-US" altLang="zh-CN" dirty="0" err="1"/>
              <a:t>wsHttpBinding</a:t>
            </a:r>
            <a:r>
              <a:rPr lang="en-US" altLang="zh-CN" dirty="0"/>
              <a:t>" </a:t>
            </a:r>
            <a:r>
              <a:rPr lang="en-US" altLang="zh-CN" dirty="0" err="1"/>
              <a:t>bindingConfiguration</a:t>
            </a:r>
            <a:r>
              <a:rPr lang="en-US" altLang="zh-CN" dirty="0"/>
              <a:t>="NewBinding0" contract="</a:t>
            </a:r>
            <a:r>
              <a:rPr lang="en-US" altLang="zh-CN" dirty="0" err="1"/>
              <a:t>MUASService.ICompany</a:t>
            </a:r>
            <a:r>
              <a:rPr lang="en-US" altLang="zh-CN" dirty="0"/>
              <a:t>" name="</a:t>
            </a:r>
            <a:r>
              <a:rPr lang="en-US" altLang="zh-CN" dirty="0" err="1"/>
              <a:t>WSHttpBinding_ICompany</a:t>
            </a:r>
            <a:r>
              <a:rPr lang="en-US" altLang="zh-CN" dirty="0"/>
              <a:t>"/&gt;</a:t>
            </a:r>
          </a:p>
          <a:p>
            <a:r>
              <a:rPr lang="en-US" altLang="zh-CN" dirty="0"/>
              <a:t>      &lt;endpoint address="http://10.236.198.102:8888/</a:t>
            </a:r>
            <a:r>
              <a:rPr lang="en-US" altLang="zh-CN" dirty="0" err="1"/>
              <a:t>ServiceControler</a:t>
            </a:r>
            <a:r>
              <a:rPr lang="en-US" altLang="zh-CN" dirty="0"/>
              <a:t>/</a:t>
            </a:r>
            <a:r>
              <a:rPr lang="en-US" altLang="zh-CN" dirty="0" err="1"/>
              <a:t>UserRole</a:t>
            </a:r>
            <a:r>
              <a:rPr lang="en-US" altLang="zh-CN" dirty="0"/>
              <a:t>" binding="</a:t>
            </a:r>
            <a:r>
              <a:rPr lang="en-US" altLang="zh-CN" dirty="0" err="1"/>
              <a:t>wsHttpBinding</a:t>
            </a:r>
            <a:r>
              <a:rPr lang="en-US" altLang="zh-CN" dirty="0"/>
              <a:t>" </a:t>
            </a:r>
            <a:r>
              <a:rPr lang="en-US" altLang="zh-CN" dirty="0" err="1"/>
              <a:t>bindingConfiguration</a:t>
            </a:r>
            <a:r>
              <a:rPr lang="en-US" altLang="zh-CN" dirty="0"/>
              <a:t>="NewBinding0" contract="</a:t>
            </a:r>
            <a:r>
              <a:rPr lang="en-US" altLang="zh-CN" dirty="0" err="1"/>
              <a:t>MUASService.IUserRole</a:t>
            </a:r>
            <a:r>
              <a:rPr lang="en-US" altLang="zh-CN" dirty="0"/>
              <a:t>" name="</a:t>
            </a:r>
            <a:r>
              <a:rPr lang="en-US" altLang="zh-CN" dirty="0" err="1"/>
              <a:t>WSHttpBinding_IUserRole</a:t>
            </a:r>
            <a:r>
              <a:rPr lang="en-US" altLang="zh-CN" dirty="0"/>
              <a:t>"/&gt;</a:t>
            </a:r>
          </a:p>
          <a:p>
            <a:r>
              <a:rPr lang="en-US" altLang="zh-CN" dirty="0"/>
              <a:t>      &lt;endpoint address="http://10.236.198.102:8888/</a:t>
            </a:r>
            <a:r>
              <a:rPr lang="en-US" altLang="zh-CN" dirty="0" err="1"/>
              <a:t>ServiceControler</a:t>
            </a:r>
            <a:r>
              <a:rPr lang="en-US" altLang="zh-CN" dirty="0"/>
              <a:t>/Role" binding="</a:t>
            </a:r>
            <a:r>
              <a:rPr lang="en-US" altLang="zh-CN" dirty="0" err="1"/>
              <a:t>wsHttpBinding</a:t>
            </a:r>
            <a:r>
              <a:rPr lang="en-US" altLang="zh-CN" dirty="0"/>
              <a:t>" </a:t>
            </a:r>
            <a:r>
              <a:rPr lang="en-US" altLang="zh-CN" dirty="0" err="1"/>
              <a:t>bindingConfiguration</a:t>
            </a:r>
            <a:r>
              <a:rPr lang="en-US" altLang="zh-CN" dirty="0"/>
              <a:t>="NewBinding0" contract="</a:t>
            </a:r>
            <a:r>
              <a:rPr lang="en-US" altLang="zh-CN" dirty="0" err="1"/>
              <a:t>MUASService.IRole</a:t>
            </a:r>
            <a:r>
              <a:rPr lang="en-US" altLang="zh-CN" dirty="0"/>
              <a:t>" name="</a:t>
            </a:r>
            <a:r>
              <a:rPr lang="en-US" altLang="zh-CN" dirty="0" err="1"/>
              <a:t>WSHttpBinding_IRole</a:t>
            </a:r>
            <a:r>
              <a:rPr lang="en-US" altLang="zh-CN" dirty="0"/>
              <a:t>"/&gt;</a:t>
            </a:r>
          </a:p>
          <a:p>
            <a:r>
              <a:rPr lang="en-US" altLang="zh-CN" dirty="0"/>
              <a:t>      &lt;endpoint address="http://10.236.198.102:8888/</a:t>
            </a:r>
            <a:r>
              <a:rPr lang="en-US" altLang="zh-CN" dirty="0" err="1"/>
              <a:t>ServiceControler</a:t>
            </a:r>
            <a:r>
              <a:rPr lang="en-US" altLang="zh-CN" dirty="0"/>
              <a:t>/User" binding="</a:t>
            </a:r>
            <a:r>
              <a:rPr lang="en-US" altLang="zh-CN" dirty="0" err="1"/>
              <a:t>wsHttpBinding</a:t>
            </a:r>
            <a:r>
              <a:rPr lang="en-US" altLang="zh-CN" dirty="0"/>
              <a:t>" </a:t>
            </a:r>
            <a:r>
              <a:rPr lang="en-US" altLang="zh-CN" dirty="0" err="1"/>
              <a:t>bindingConfiguration</a:t>
            </a:r>
            <a:r>
              <a:rPr lang="en-US" altLang="zh-CN" dirty="0"/>
              <a:t>="NewBinding0" contract="</a:t>
            </a:r>
            <a:r>
              <a:rPr lang="en-US" altLang="zh-CN" dirty="0" err="1"/>
              <a:t>MUASService.IUser</a:t>
            </a:r>
            <a:r>
              <a:rPr lang="en-US" altLang="zh-CN" dirty="0"/>
              <a:t>" name="</a:t>
            </a:r>
            <a:r>
              <a:rPr lang="en-US" altLang="zh-CN" dirty="0" err="1"/>
              <a:t>WSHttpBinding_IUser</a:t>
            </a:r>
            <a:r>
              <a:rPr lang="en-US" altLang="zh-CN" dirty="0"/>
              <a:t>"/&gt;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18084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F97F2EF3-4830-4E94-BD03-F5E16AFFC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本周计划</a:t>
            </a:r>
            <a:r>
              <a:rPr lang="en-US" altLang="zh-CN" dirty="0"/>
              <a:t>(6.15~6.19)</a:t>
            </a:r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1A12AFE-278A-4675-B26E-8F38CFDD1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1.aop</a:t>
            </a:r>
            <a:r>
              <a:rPr lang="zh-CN" altLang="en-US" dirty="0"/>
              <a:t>框架内容</a:t>
            </a:r>
            <a:r>
              <a:rPr lang="en-US" altLang="zh-CN" dirty="0"/>
              <a:t>,</a:t>
            </a:r>
            <a:r>
              <a:rPr lang="zh-CN" altLang="en-US" dirty="0"/>
              <a:t>自定义</a:t>
            </a:r>
            <a:r>
              <a:rPr lang="en-US" altLang="zh-CN" dirty="0"/>
              <a:t>filter(</a:t>
            </a:r>
            <a:r>
              <a:rPr lang="zh-CN" altLang="en-US" dirty="0"/>
              <a:t>拓展重点</a:t>
            </a:r>
            <a:r>
              <a:rPr lang="en-US" altLang="zh-CN" dirty="0"/>
              <a:t>,</a:t>
            </a:r>
            <a:r>
              <a:rPr lang="zh-CN" altLang="en-US" dirty="0"/>
              <a:t>横向编程都在这做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2.</a:t>
            </a:r>
            <a:r>
              <a:rPr lang="zh-CN" altLang="en-US" dirty="0"/>
              <a:t>内容协商 </a:t>
            </a:r>
            <a:r>
              <a:rPr lang="en-US" altLang="zh-CN" dirty="0"/>
              <a:t>(</a:t>
            </a:r>
            <a:r>
              <a:rPr lang="zh-CN" altLang="en-US" dirty="0"/>
              <a:t>主要是</a:t>
            </a:r>
            <a:r>
              <a:rPr lang="en-US" altLang="zh-CN" dirty="0"/>
              <a:t>json</a:t>
            </a:r>
            <a:r>
              <a:rPr lang="zh-CN" altLang="en-US" dirty="0"/>
              <a:t>格式</a:t>
            </a:r>
            <a:r>
              <a:rPr lang="en-US" altLang="zh-CN" dirty="0"/>
              <a:t>,</a:t>
            </a:r>
            <a:r>
              <a:rPr lang="zh-CN" altLang="en-US" dirty="0"/>
              <a:t>加了</a:t>
            </a:r>
            <a:r>
              <a:rPr lang="en-US" altLang="zh-CN" dirty="0" err="1"/>
              <a:t>xml,hateoas</a:t>
            </a:r>
            <a:r>
              <a:rPr lang="en-US" altLang="zh-CN" dirty="0"/>
              <a:t>,</a:t>
            </a:r>
            <a:r>
              <a:rPr lang="zh-CN" altLang="en-US" dirty="0"/>
              <a:t>模型验证</a:t>
            </a:r>
            <a:r>
              <a:rPr lang="en-US" altLang="zh-CN" dirty="0"/>
              <a:t>,</a:t>
            </a:r>
            <a:r>
              <a:rPr lang="zh-CN" altLang="en-US" dirty="0"/>
              <a:t>没有写</a:t>
            </a:r>
            <a:r>
              <a:rPr lang="en-US" altLang="zh-CN" dirty="0"/>
              <a:t>link)</a:t>
            </a:r>
          </a:p>
          <a:p>
            <a:r>
              <a:rPr lang="en-US" altLang="zh-CN" dirty="0"/>
              <a:t>3.</a:t>
            </a:r>
            <a:r>
              <a:rPr lang="zh-CN" altLang="en-US" dirty="0"/>
              <a:t>数据塑性 </a:t>
            </a:r>
            <a:endParaRPr lang="en-US" altLang="zh-CN" dirty="0"/>
          </a:p>
          <a:p>
            <a:r>
              <a:rPr lang="en-US" altLang="zh-CN" dirty="0"/>
              <a:t>4.wcf</a:t>
            </a:r>
            <a:r>
              <a:rPr lang="zh-CN" altLang="en-US" dirty="0"/>
              <a:t>的适配器 </a:t>
            </a:r>
            <a:r>
              <a:rPr lang="en-US" altLang="zh-CN" dirty="0"/>
              <a:t>(</a:t>
            </a:r>
            <a:r>
              <a:rPr lang="zh-CN" altLang="en-US" dirty="0"/>
              <a:t>只做了一半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5.</a:t>
            </a:r>
            <a:r>
              <a:rPr lang="zh-CN" altLang="en-US" dirty="0"/>
              <a:t>自定义</a:t>
            </a:r>
            <a:r>
              <a:rPr lang="en-US" altLang="zh-CN" dirty="0"/>
              <a:t>model</a:t>
            </a:r>
            <a:r>
              <a:rPr lang="zh-CN" altLang="en-US" dirty="0"/>
              <a:t>绑定 </a:t>
            </a:r>
            <a:r>
              <a:rPr lang="en-US" altLang="zh-CN" dirty="0"/>
              <a:t>(</a:t>
            </a:r>
            <a:r>
              <a:rPr lang="zh-CN" altLang="en-US" dirty="0"/>
              <a:t>查询多个</a:t>
            </a:r>
            <a:r>
              <a:rPr lang="en-US" altLang="zh-CN" dirty="0"/>
              <a:t>id</a:t>
            </a:r>
            <a:r>
              <a:rPr lang="zh-CN" altLang="en-US" dirty="0"/>
              <a:t>的数据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6.AutoMapper</a:t>
            </a:r>
          </a:p>
          <a:p>
            <a:r>
              <a:rPr lang="en-US" altLang="zh-CN" dirty="0"/>
              <a:t>7.</a:t>
            </a:r>
            <a:r>
              <a:rPr lang="zh-CN" altLang="en-US" dirty="0"/>
              <a:t>做了单资源的增删改查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579848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1F9CAC-375C-447C-BFF7-7DD237D05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本周计划</a:t>
            </a:r>
            <a:r>
              <a:rPr lang="en-US" altLang="zh-CN" dirty="0"/>
              <a:t>(6.22~29)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EEDDBF-8E93-490D-ADCF-0835FBC8C0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自定义内容搜索</a:t>
            </a:r>
            <a:endParaRPr lang="en-US" altLang="zh-CN" dirty="0"/>
          </a:p>
          <a:p>
            <a:r>
              <a:rPr lang="en-US" altLang="zh-CN" dirty="0"/>
              <a:t>2.entity</a:t>
            </a:r>
            <a:r>
              <a:rPr lang="zh-CN" altLang="en-US" dirty="0"/>
              <a:t>增删改查的封装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日志</a:t>
            </a:r>
            <a:r>
              <a:rPr lang="en-US" altLang="zh-CN" dirty="0"/>
              <a:t>(log4net)</a:t>
            </a:r>
          </a:p>
          <a:p>
            <a:r>
              <a:rPr lang="en-US" altLang="zh-CN" dirty="0"/>
              <a:t>4.</a:t>
            </a:r>
            <a:r>
              <a:rPr lang="zh-CN" altLang="en-US" dirty="0"/>
              <a:t>缓存</a:t>
            </a:r>
            <a:r>
              <a:rPr lang="en-US" altLang="zh-CN" dirty="0"/>
              <a:t>(</a:t>
            </a:r>
            <a:r>
              <a:rPr lang="zh-CN" altLang="en-US" dirty="0"/>
              <a:t>控制并发</a:t>
            </a:r>
            <a:r>
              <a:rPr lang="en-US" altLang="zh-CN" dirty="0"/>
              <a:t>,</a:t>
            </a:r>
            <a:r>
              <a:rPr lang="en-US" altLang="zh-CN" dirty="0" err="1"/>
              <a:t>Etag</a:t>
            </a:r>
            <a:r>
              <a:rPr lang="zh-CN" altLang="en-US" dirty="0"/>
              <a:t>验证器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5.swagger</a:t>
            </a:r>
          </a:p>
          <a:p>
            <a:r>
              <a:rPr lang="en-US" altLang="zh-CN" dirty="0"/>
              <a:t>6.xUnit(</a:t>
            </a:r>
            <a:r>
              <a:rPr lang="zh-CN" altLang="en-US" dirty="0"/>
              <a:t>单元测试</a:t>
            </a:r>
            <a:r>
              <a:rPr lang="en-US" altLang="zh-CN" dirty="0"/>
              <a:t>,</a:t>
            </a:r>
            <a:r>
              <a:rPr lang="zh-CN" altLang="en-US" dirty="0"/>
              <a:t>没时间就不做 了</a:t>
            </a:r>
            <a:r>
              <a:rPr lang="en-US" altLang="zh-CN" dirty="0"/>
              <a:t>)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787448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53DE26ED-D84F-4074-8557-F90C6FFD9756}"/>
              </a:ext>
            </a:extLst>
          </p:cNvPr>
          <p:cNvSpPr/>
          <p:nvPr/>
        </p:nvSpPr>
        <p:spPr>
          <a:xfrm>
            <a:off x="278167" y="834826"/>
            <a:ext cx="564323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zh-CN" altLang="en-US" b="1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．</a:t>
            </a:r>
            <a:r>
              <a:rPr lang="en-US" altLang="zh-CN" b="1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SVN</a:t>
            </a:r>
            <a:r>
              <a:rPr lang="zh-CN" altLang="en-US" b="1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优缺点</a:t>
            </a:r>
            <a:endParaRPr lang="zh-CN" altLang="en-US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优点： </a:t>
            </a:r>
            <a:endParaRPr lang="zh-CN" altLang="en-US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 管理方便，逻辑明确，符合一般人思维习惯。 </a:t>
            </a:r>
            <a:endParaRPr lang="zh-CN" altLang="en-US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 易于管理，集中式服务器更能保证安全性。 </a:t>
            </a:r>
            <a:endParaRPr lang="zh-CN" altLang="en-US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 代码一致性非常高。 </a:t>
            </a:r>
            <a:endParaRPr lang="zh-CN" altLang="en-US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4</a:t>
            </a: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 适合开发人数不多的项目开发。 </a:t>
            </a:r>
            <a:endParaRPr lang="zh-CN" altLang="en-US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缺点： </a:t>
            </a:r>
            <a:endParaRPr lang="zh-CN" altLang="en-US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 服务器压力太大，数据库容量暴增。 </a:t>
            </a:r>
            <a:endParaRPr lang="zh-CN" altLang="en-US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 如果不能连接到服务器上，基本上不可以工作</a:t>
            </a:r>
            <a:r>
              <a:rPr lang="en-US" altLang="zh-CN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如果服务器不能连接上，就不能提交，还原，对比等等。 </a:t>
            </a:r>
            <a:endParaRPr lang="zh-CN" altLang="en-US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 不适合开源开发（开发人数非常非常多，但是</a:t>
            </a:r>
            <a:r>
              <a:rPr lang="en-US" altLang="zh-CN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Google app engine</a:t>
            </a: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就是用</a:t>
            </a:r>
            <a:r>
              <a:rPr lang="en-US" altLang="zh-CN" dirty="0" err="1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svn</a:t>
            </a: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的）。但是一般集中式管理的有非常明确的权限管理机制（例如分支访问限制），可以实现分层管理，从而很好的解决开发人数众多的问题。</a:t>
            </a:r>
            <a:endParaRPr lang="zh-CN" altLang="en-US" b="0" i="0" dirty="0">
              <a:solidFill>
                <a:srgbClr val="333333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9D41C26-B28A-45EF-90CB-DFEF31CAC82E}"/>
              </a:ext>
            </a:extLst>
          </p:cNvPr>
          <p:cNvSpPr/>
          <p:nvPr/>
        </p:nvSpPr>
        <p:spPr>
          <a:xfrm>
            <a:off x="6095999" y="834826"/>
            <a:ext cx="518751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zh-CN" altLang="en-US" b="1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．</a:t>
            </a:r>
            <a:r>
              <a:rPr lang="en-US" altLang="zh-CN" b="1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Git</a:t>
            </a:r>
            <a:r>
              <a:rPr lang="zh-CN" altLang="en-US" b="1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优缺点</a:t>
            </a:r>
            <a:br>
              <a:rPr lang="zh-CN" altLang="en-US" dirty="0">
                <a:solidFill>
                  <a:srgbClr val="333333"/>
                </a:solidFill>
                <a:latin typeface="verdana" panose="020B0604030504040204" pitchFamily="34" charset="0"/>
              </a:rPr>
            </a:b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优点： </a:t>
            </a:r>
            <a:endParaRPr lang="zh-CN" altLang="en-US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、适合分布式开发，强调个体。 </a:t>
            </a:r>
            <a:endParaRPr lang="zh-CN" altLang="en-US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、公共服务器压力和数据量都不会太大。 </a:t>
            </a:r>
            <a:endParaRPr lang="zh-CN" altLang="en-US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、速度快、灵活。 </a:t>
            </a:r>
            <a:endParaRPr lang="zh-CN" altLang="en-US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4</a:t>
            </a: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、任意两个开发者之间可以很容易的解决冲突。 </a:t>
            </a:r>
            <a:endParaRPr lang="zh-CN" altLang="en-US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5</a:t>
            </a: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、离线工作。 </a:t>
            </a:r>
            <a:endParaRPr lang="zh-CN" altLang="en-US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缺点： </a:t>
            </a:r>
            <a:endParaRPr lang="zh-CN" altLang="en-US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、学习周期相对而言比较长。 </a:t>
            </a:r>
            <a:endParaRPr lang="zh-CN" altLang="en-US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、不符合常规思维。 </a:t>
            </a:r>
            <a:endParaRPr lang="zh-CN" altLang="en-US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、代码保密性差，一旦开发者把整个库克隆下来就可以完全公开所有代码和版本信息。</a:t>
            </a:r>
            <a:endParaRPr lang="zh-CN" altLang="en-US" b="0" i="0" dirty="0">
              <a:solidFill>
                <a:srgbClr val="333333"/>
              </a:solidFill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2553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744FF7-4785-494D-B146-DB61DFD5B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问题讨论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C27364-D610-4A05-92BF-31018F790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 </a:t>
            </a:r>
            <a:r>
              <a:rPr lang="en-US" altLang="zh-CN" dirty="0" err="1"/>
              <a:t>orm</a:t>
            </a:r>
            <a:r>
              <a:rPr lang="zh-CN" altLang="en-US" dirty="0"/>
              <a:t>要不要换成</a:t>
            </a:r>
            <a:r>
              <a:rPr lang="en-US" altLang="zh-CN" dirty="0"/>
              <a:t>dapper,db2.efcore</a:t>
            </a:r>
            <a:r>
              <a:rPr lang="zh-CN" altLang="en-US" dirty="0"/>
              <a:t>不支持异步</a:t>
            </a:r>
            <a:r>
              <a:rPr lang="en-US" altLang="zh-CN" dirty="0"/>
              <a:t>,</a:t>
            </a:r>
            <a:r>
              <a:rPr lang="zh-CN" altLang="en-US" dirty="0"/>
              <a:t>可以同步更新</a:t>
            </a:r>
            <a:r>
              <a:rPr lang="en-US" altLang="zh-CN" dirty="0"/>
              <a:t>(</a:t>
            </a:r>
            <a:r>
              <a:rPr lang="en-US" altLang="zh-CN" dirty="0" err="1"/>
              <a:t>ibm</a:t>
            </a:r>
            <a:r>
              <a:rPr lang="zh-CN" altLang="en-US" dirty="0"/>
              <a:t>抠脚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2.wcf</a:t>
            </a:r>
            <a:r>
              <a:rPr lang="zh-CN" altLang="en-US" dirty="0"/>
              <a:t>适配完成</a:t>
            </a:r>
            <a:r>
              <a:rPr lang="en-US" altLang="zh-CN" dirty="0"/>
              <a:t>,</a:t>
            </a:r>
            <a:r>
              <a:rPr lang="zh-CN" altLang="en-US" dirty="0"/>
              <a:t>但是还没有写逻辑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权限验证是否写在管道中</a:t>
            </a:r>
            <a:endParaRPr lang="en-US" altLang="zh-CN" dirty="0"/>
          </a:p>
          <a:p>
            <a:r>
              <a:rPr lang="en-US" altLang="zh-CN" dirty="0"/>
              <a:t>4.</a:t>
            </a:r>
            <a:r>
              <a:rPr lang="zh-CN" altLang="en-US" dirty="0"/>
              <a:t>内容协商部分</a:t>
            </a:r>
            <a:r>
              <a:rPr lang="en-US" altLang="zh-CN" dirty="0"/>
              <a:t>:</a:t>
            </a:r>
            <a:r>
              <a:rPr lang="zh-CN" altLang="en-US" dirty="0"/>
              <a:t>实体验证</a:t>
            </a:r>
            <a:r>
              <a:rPr lang="en-US" altLang="zh-CN" dirty="0"/>
              <a:t> </a:t>
            </a:r>
            <a:r>
              <a:rPr lang="zh-CN" altLang="en-US" dirty="0"/>
              <a:t>返回</a:t>
            </a:r>
            <a:r>
              <a:rPr lang="en-US" altLang="zh-CN" dirty="0"/>
              <a:t>422</a:t>
            </a:r>
            <a:r>
              <a:rPr lang="zh-CN" altLang="en-US" dirty="0"/>
              <a:t>  验证模型</a:t>
            </a:r>
            <a:r>
              <a:rPr lang="en-US" altLang="zh-CN" dirty="0"/>
              <a:t>??</a:t>
            </a:r>
            <a:r>
              <a:rPr lang="zh-CN" altLang="en-US" dirty="0"/>
              <a:t>前端做就不加</a:t>
            </a:r>
            <a:r>
              <a:rPr lang="en-US" altLang="zh-CN" dirty="0"/>
              <a:t>,</a:t>
            </a:r>
            <a:r>
              <a:rPr lang="zh-CN" altLang="en-US" dirty="0"/>
              <a:t>后端做就要加</a:t>
            </a:r>
            <a:endParaRPr lang="en-US" altLang="zh-CN" dirty="0"/>
          </a:p>
          <a:p>
            <a:r>
              <a:rPr lang="en-US" altLang="zh-CN" dirty="0"/>
              <a:t>5.</a:t>
            </a:r>
            <a:r>
              <a:rPr lang="zh-CN" altLang="en-US" dirty="0"/>
              <a:t>缓存</a:t>
            </a:r>
            <a:r>
              <a:rPr lang="en-US" altLang="zh-CN" dirty="0"/>
              <a:t>?</a:t>
            </a:r>
            <a:r>
              <a:rPr lang="zh-CN" altLang="en-US" dirty="0"/>
              <a:t>控制并发的部分</a:t>
            </a:r>
            <a:endParaRPr lang="en-US" altLang="zh-CN" dirty="0"/>
          </a:p>
          <a:p>
            <a:r>
              <a:rPr lang="en-US" altLang="zh-CN" dirty="0"/>
              <a:t>6.git </a:t>
            </a:r>
            <a:r>
              <a:rPr lang="en-US" altLang="zh-CN" dirty="0" err="1"/>
              <a:t>svn</a:t>
            </a:r>
            <a:r>
              <a:rPr lang="en-US" altLang="zh-CN" dirty="0"/>
              <a:t>(git</a:t>
            </a:r>
            <a:r>
              <a:rPr lang="zh-CN" altLang="en-US" dirty="0"/>
              <a:t>适用于代码管理</a:t>
            </a:r>
            <a:r>
              <a:rPr lang="en-US" altLang="zh-CN" dirty="0"/>
              <a:t>,</a:t>
            </a:r>
            <a:r>
              <a:rPr lang="en-US" altLang="zh-CN" dirty="0" err="1"/>
              <a:t>svn</a:t>
            </a:r>
            <a:r>
              <a:rPr lang="zh-CN" altLang="en-US" dirty="0"/>
              <a:t>适用于项目管理</a:t>
            </a:r>
            <a:r>
              <a:rPr lang="en-US" altLang="zh-CN" dirty="0"/>
              <a:t>) </a:t>
            </a:r>
            <a:r>
              <a:rPr lang="en-US" altLang="zh-CN" dirty="0" err="1"/>
              <a:t>tfs</a:t>
            </a:r>
            <a:r>
              <a:rPr lang="en-US" altLang="zh-CN" dirty="0"/>
              <a:t>?</a:t>
            </a:r>
            <a:r>
              <a:rPr lang="zh-CN" altLang="en-US" dirty="0"/>
              <a:t>我是微软脑残粉</a:t>
            </a:r>
            <a:endParaRPr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9360449-791F-4F56-8B62-19900B61A9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7256" y="1823869"/>
            <a:ext cx="896645" cy="87494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33A4A77-F753-4408-BB72-510A7426DC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6026" y="3913082"/>
            <a:ext cx="7620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386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8AF2BAF-E275-4D54-B210-049AAD845B4B}"/>
              </a:ext>
            </a:extLst>
          </p:cNvPr>
          <p:cNvSpPr/>
          <p:nvPr/>
        </p:nvSpPr>
        <p:spPr>
          <a:xfrm>
            <a:off x="1402671" y="727969"/>
            <a:ext cx="878889" cy="3906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UI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25E591A-FD67-41F4-AF58-3523DC5C110C}"/>
              </a:ext>
            </a:extLst>
          </p:cNvPr>
          <p:cNvSpPr/>
          <p:nvPr/>
        </p:nvSpPr>
        <p:spPr>
          <a:xfrm>
            <a:off x="1402671" y="1999695"/>
            <a:ext cx="878889" cy="93215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Mass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73CC834-F682-4890-8167-73983D249FC2}"/>
              </a:ext>
            </a:extLst>
          </p:cNvPr>
          <p:cNvSpPr/>
          <p:nvPr/>
        </p:nvSpPr>
        <p:spPr>
          <a:xfrm>
            <a:off x="2805343" y="727969"/>
            <a:ext cx="878889" cy="3906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UI</a:t>
            </a:r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9A8B7C16-08AF-4EBB-89D2-762C3D73C00C}"/>
              </a:ext>
            </a:extLst>
          </p:cNvPr>
          <p:cNvSpPr/>
          <p:nvPr/>
        </p:nvSpPr>
        <p:spPr>
          <a:xfrm>
            <a:off x="2805342" y="1999695"/>
            <a:ext cx="878889" cy="932155"/>
          </a:xfrm>
          <a:prstGeom prst="rect">
            <a:avLst/>
          </a:prstGeom>
          <a:solidFill>
            <a:srgbClr val="00B0F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Staion</a:t>
            </a:r>
            <a:endParaRPr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B3E7F60A-B540-4127-91F4-58618C0234A4}"/>
              </a:ext>
            </a:extLst>
          </p:cNvPr>
          <p:cNvSpPr/>
          <p:nvPr/>
        </p:nvSpPr>
        <p:spPr>
          <a:xfrm>
            <a:off x="6096000" y="789003"/>
            <a:ext cx="878889" cy="3906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UI</a:t>
            </a:r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FB90F5FD-BCBF-4FAD-B166-E807CAA31181}"/>
              </a:ext>
            </a:extLst>
          </p:cNvPr>
          <p:cNvSpPr/>
          <p:nvPr/>
        </p:nvSpPr>
        <p:spPr>
          <a:xfrm>
            <a:off x="6096000" y="2060729"/>
            <a:ext cx="878889" cy="93215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other</a:t>
            </a:r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469469A8-AFA8-4287-AD58-8B1B9791A52A}"/>
              </a:ext>
            </a:extLst>
          </p:cNvPr>
          <p:cNvSpPr/>
          <p:nvPr/>
        </p:nvSpPr>
        <p:spPr>
          <a:xfrm>
            <a:off x="7498672" y="789003"/>
            <a:ext cx="878889" cy="3906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UI</a:t>
            </a:r>
            <a:endParaRPr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31834755-6E40-4A9C-92B0-6651CA19D27C}"/>
              </a:ext>
            </a:extLst>
          </p:cNvPr>
          <p:cNvSpPr/>
          <p:nvPr/>
        </p:nvSpPr>
        <p:spPr>
          <a:xfrm>
            <a:off x="7498672" y="2060729"/>
            <a:ext cx="878889" cy="9321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0009C883-08F5-4D89-8159-F8424E43E148}"/>
              </a:ext>
            </a:extLst>
          </p:cNvPr>
          <p:cNvCxnSpPr>
            <a:stCxn id="4" idx="2"/>
            <a:endCxn id="11" idx="0"/>
          </p:cNvCxnSpPr>
          <p:nvPr/>
        </p:nvCxnSpPr>
        <p:spPr>
          <a:xfrm>
            <a:off x="1842116" y="1118586"/>
            <a:ext cx="0" cy="881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5CB1926A-8F7B-4345-B371-2B473A7075A0}"/>
              </a:ext>
            </a:extLst>
          </p:cNvPr>
          <p:cNvCxnSpPr>
            <a:stCxn id="16" idx="2"/>
            <a:endCxn id="17" idx="0"/>
          </p:cNvCxnSpPr>
          <p:nvPr/>
        </p:nvCxnSpPr>
        <p:spPr>
          <a:xfrm flipH="1">
            <a:off x="3244787" y="1118586"/>
            <a:ext cx="1" cy="881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F8E16DB4-1402-4DA0-B7AF-9ED3CDC46CA4}"/>
              </a:ext>
            </a:extLst>
          </p:cNvPr>
          <p:cNvCxnSpPr>
            <a:cxnSpLocks/>
            <a:stCxn id="18" idx="2"/>
            <a:endCxn id="19" idx="0"/>
          </p:cNvCxnSpPr>
          <p:nvPr/>
        </p:nvCxnSpPr>
        <p:spPr>
          <a:xfrm>
            <a:off x="6535445" y="1179620"/>
            <a:ext cx="0" cy="881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19F20E75-D6B3-40F4-A9F1-5E85254D2A85}"/>
              </a:ext>
            </a:extLst>
          </p:cNvPr>
          <p:cNvCxnSpPr>
            <a:cxnSpLocks/>
            <a:stCxn id="20" idx="2"/>
            <a:endCxn id="21" idx="0"/>
          </p:cNvCxnSpPr>
          <p:nvPr/>
        </p:nvCxnSpPr>
        <p:spPr>
          <a:xfrm>
            <a:off x="7938117" y="1179620"/>
            <a:ext cx="0" cy="881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DBA373BA-85EC-471A-B55A-10F5E8494470}"/>
              </a:ext>
            </a:extLst>
          </p:cNvPr>
          <p:cNvSpPr/>
          <p:nvPr/>
        </p:nvSpPr>
        <p:spPr>
          <a:xfrm>
            <a:off x="1402671" y="5845945"/>
            <a:ext cx="878889" cy="568171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db1</a:t>
            </a:r>
            <a:endParaRPr lang="zh-CN" altLang="en-US" dirty="0"/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1591DF36-4916-4E16-94AF-36E7FC821EFB}"/>
              </a:ext>
            </a:extLst>
          </p:cNvPr>
          <p:cNvCxnSpPr>
            <a:cxnSpLocks/>
            <a:stCxn id="11" idx="2"/>
            <a:endCxn id="42" idx="0"/>
          </p:cNvCxnSpPr>
          <p:nvPr/>
        </p:nvCxnSpPr>
        <p:spPr>
          <a:xfrm>
            <a:off x="1842116" y="2931850"/>
            <a:ext cx="0" cy="2914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C4A6A7DF-6215-4B0E-A95B-CC2540C1B8DC}"/>
              </a:ext>
            </a:extLst>
          </p:cNvPr>
          <p:cNvSpPr/>
          <p:nvPr/>
        </p:nvSpPr>
        <p:spPr>
          <a:xfrm>
            <a:off x="2805342" y="5845945"/>
            <a:ext cx="878889" cy="568171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db2</a:t>
            </a:r>
            <a:endParaRPr lang="zh-CN" altLang="en-US" dirty="0"/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6006510A-FFF3-4C26-8AF0-9006D8F2D95D}"/>
              </a:ext>
            </a:extLst>
          </p:cNvPr>
          <p:cNvCxnSpPr>
            <a:cxnSpLocks/>
            <a:stCxn id="17" idx="2"/>
            <a:endCxn id="45" idx="0"/>
          </p:cNvCxnSpPr>
          <p:nvPr/>
        </p:nvCxnSpPr>
        <p:spPr>
          <a:xfrm>
            <a:off x="3244787" y="2931850"/>
            <a:ext cx="0" cy="2914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9A0FC7EC-E1CA-4FAE-BCD8-057FA21D37C9}"/>
              </a:ext>
            </a:extLst>
          </p:cNvPr>
          <p:cNvSpPr/>
          <p:nvPr/>
        </p:nvSpPr>
        <p:spPr>
          <a:xfrm>
            <a:off x="4310108" y="5384303"/>
            <a:ext cx="878889" cy="568171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db3</a:t>
            </a:r>
            <a:endParaRPr lang="zh-CN" altLang="en-US" dirty="0"/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1AFE3D2A-4016-4C7E-B2AD-542B5C02E8BA}"/>
              </a:ext>
            </a:extLst>
          </p:cNvPr>
          <p:cNvSpPr/>
          <p:nvPr/>
        </p:nvSpPr>
        <p:spPr>
          <a:xfrm>
            <a:off x="4172497" y="4365592"/>
            <a:ext cx="1251752" cy="568171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用户服务</a:t>
            </a:r>
            <a:r>
              <a:rPr lang="en-US" altLang="zh-CN" dirty="0"/>
              <a:t>(</a:t>
            </a:r>
            <a:r>
              <a:rPr lang="zh-CN" altLang="en-US" dirty="0"/>
              <a:t>授权</a:t>
            </a:r>
            <a:r>
              <a:rPr lang="en-US" altLang="zh-CN" dirty="0"/>
              <a:t>)</a:t>
            </a:r>
            <a:endParaRPr lang="zh-CN" altLang="en-US" dirty="0"/>
          </a:p>
        </p:txBody>
      </p: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97DC6071-B74F-488B-B25B-B03BCB4FA37B}"/>
              </a:ext>
            </a:extLst>
          </p:cNvPr>
          <p:cNvCxnSpPr>
            <a:cxnSpLocks/>
            <a:stCxn id="49" idx="2"/>
            <a:endCxn id="47" idx="0"/>
          </p:cNvCxnSpPr>
          <p:nvPr/>
        </p:nvCxnSpPr>
        <p:spPr>
          <a:xfrm flipH="1">
            <a:off x="4749553" y="4933763"/>
            <a:ext cx="48820" cy="450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C824462E-09E3-42FB-AE36-F2B4A11B2068}"/>
              </a:ext>
            </a:extLst>
          </p:cNvPr>
          <p:cNvCxnSpPr>
            <a:cxnSpLocks/>
            <a:endCxn id="49" idx="0"/>
          </p:cNvCxnSpPr>
          <p:nvPr/>
        </p:nvCxnSpPr>
        <p:spPr>
          <a:xfrm>
            <a:off x="3431213" y="2902443"/>
            <a:ext cx="1367160" cy="146314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48CEF2B2-3F76-45FD-A865-8EADF55AD1D3}"/>
              </a:ext>
            </a:extLst>
          </p:cNvPr>
          <p:cNvCxnSpPr>
            <a:cxnSpLocks/>
            <a:endCxn id="49" idx="0"/>
          </p:cNvCxnSpPr>
          <p:nvPr/>
        </p:nvCxnSpPr>
        <p:spPr>
          <a:xfrm>
            <a:off x="1897963" y="3047814"/>
            <a:ext cx="2900410" cy="13177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97825431-C501-42C0-8F5D-8C937F27B693}"/>
              </a:ext>
            </a:extLst>
          </p:cNvPr>
          <p:cNvSpPr/>
          <p:nvPr/>
        </p:nvSpPr>
        <p:spPr>
          <a:xfrm>
            <a:off x="6187736" y="5384303"/>
            <a:ext cx="878889" cy="568171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db4</a:t>
            </a:r>
            <a:endParaRPr lang="zh-CN" altLang="en-US" dirty="0"/>
          </a:p>
        </p:txBody>
      </p:sp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0E923F7C-EF8E-4FD3-AABD-527B6C41E9D0}"/>
              </a:ext>
            </a:extLst>
          </p:cNvPr>
          <p:cNvSpPr/>
          <p:nvPr/>
        </p:nvSpPr>
        <p:spPr>
          <a:xfrm>
            <a:off x="5985023" y="4379742"/>
            <a:ext cx="1251752" cy="568169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日志服务</a:t>
            </a:r>
          </a:p>
        </p:txBody>
      </p: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DFCCCA2A-6C48-45A0-B817-BA60C5567D61}"/>
              </a:ext>
            </a:extLst>
          </p:cNvPr>
          <p:cNvCxnSpPr>
            <a:cxnSpLocks/>
            <a:stCxn id="64" idx="2"/>
            <a:endCxn id="63" idx="0"/>
          </p:cNvCxnSpPr>
          <p:nvPr/>
        </p:nvCxnSpPr>
        <p:spPr>
          <a:xfrm>
            <a:off x="6610899" y="4947911"/>
            <a:ext cx="16282" cy="436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C8D84C61-BF8B-4739-AF00-9E26B709605F}"/>
              </a:ext>
            </a:extLst>
          </p:cNvPr>
          <p:cNvCxnSpPr>
            <a:cxnSpLocks/>
            <a:stCxn id="17" idx="3"/>
            <a:endCxn id="64" idx="0"/>
          </p:cNvCxnSpPr>
          <p:nvPr/>
        </p:nvCxnSpPr>
        <p:spPr>
          <a:xfrm>
            <a:off x="3684231" y="2465773"/>
            <a:ext cx="2926668" cy="1913969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D25B082C-7485-4C74-B0C0-1291D4AC7CDB}"/>
              </a:ext>
            </a:extLst>
          </p:cNvPr>
          <p:cNvCxnSpPr>
            <a:cxnSpLocks/>
            <a:stCxn id="11" idx="3"/>
            <a:endCxn id="64" idx="0"/>
          </p:cNvCxnSpPr>
          <p:nvPr/>
        </p:nvCxnSpPr>
        <p:spPr>
          <a:xfrm>
            <a:off x="2281560" y="2465773"/>
            <a:ext cx="4329339" cy="1913969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矩形: 圆角 98">
            <a:extLst>
              <a:ext uri="{FF2B5EF4-FFF2-40B4-BE49-F238E27FC236}">
                <a16:creationId xmlns:a16="http://schemas.microsoft.com/office/drawing/2014/main" id="{567F982A-CE54-4E93-B3E1-9F59E46738A8}"/>
              </a:ext>
            </a:extLst>
          </p:cNvPr>
          <p:cNvSpPr/>
          <p:nvPr/>
        </p:nvSpPr>
        <p:spPr>
          <a:xfrm>
            <a:off x="1444099" y="3457849"/>
            <a:ext cx="6844680" cy="36287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gateway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0" name="矩形: 圆角 99">
            <a:extLst>
              <a:ext uri="{FF2B5EF4-FFF2-40B4-BE49-F238E27FC236}">
                <a16:creationId xmlns:a16="http://schemas.microsoft.com/office/drawing/2014/main" id="{EDC68975-6AF2-4392-BE51-3ABEBE165D99}"/>
              </a:ext>
            </a:extLst>
          </p:cNvPr>
          <p:cNvSpPr/>
          <p:nvPr/>
        </p:nvSpPr>
        <p:spPr>
          <a:xfrm>
            <a:off x="3534791" y="1339977"/>
            <a:ext cx="2225334" cy="54375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en-US" altLang="zh-CN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soa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数据总线</a:t>
            </a:r>
          </a:p>
        </p:txBody>
      </p:sp>
      <p:cxnSp>
        <p:nvCxnSpPr>
          <p:cNvPr id="103" name="直接箭头连接符 102">
            <a:extLst>
              <a:ext uri="{FF2B5EF4-FFF2-40B4-BE49-F238E27FC236}">
                <a16:creationId xmlns:a16="http://schemas.microsoft.com/office/drawing/2014/main" id="{993B043A-FD25-49DA-BE4C-0D386EFC847D}"/>
              </a:ext>
            </a:extLst>
          </p:cNvPr>
          <p:cNvCxnSpPr>
            <a:cxnSpLocks/>
            <a:stCxn id="19" idx="2"/>
            <a:endCxn id="49" idx="0"/>
          </p:cNvCxnSpPr>
          <p:nvPr/>
        </p:nvCxnSpPr>
        <p:spPr>
          <a:xfrm flipH="1">
            <a:off x="4798373" y="2992884"/>
            <a:ext cx="1737072" cy="1372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>
            <a:extLst>
              <a:ext uri="{FF2B5EF4-FFF2-40B4-BE49-F238E27FC236}">
                <a16:creationId xmlns:a16="http://schemas.microsoft.com/office/drawing/2014/main" id="{72596F16-8CAF-43FD-819F-54BEFC4803DC}"/>
              </a:ext>
            </a:extLst>
          </p:cNvPr>
          <p:cNvCxnSpPr>
            <a:cxnSpLocks/>
          </p:cNvCxnSpPr>
          <p:nvPr/>
        </p:nvCxnSpPr>
        <p:spPr>
          <a:xfrm flipH="1">
            <a:off x="4768483" y="3036160"/>
            <a:ext cx="3188565" cy="1310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矩形 108">
            <a:extLst>
              <a:ext uri="{FF2B5EF4-FFF2-40B4-BE49-F238E27FC236}">
                <a16:creationId xmlns:a16="http://schemas.microsoft.com/office/drawing/2014/main" id="{71DF548D-CE54-4B0C-8F31-648633DA0412}"/>
              </a:ext>
            </a:extLst>
          </p:cNvPr>
          <p:cNvSpPr/>
          <p:nvPr/>
        </p:nvSpPr>
        <p:spPr>
          <a:xfrm>
            <a:off x="5490836" y="3635959"/>
            <a:ext cx="2336296" cy="28353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0F42F104-0EE1-4B7C-BDD3-3F2EEBCC86A2}"/>
              </a:ext>
            </a:extLst>
          </p:cNvPr>
          <p:cNvCxnSpPr/>
          <p:nvPr/>
        </p:nvCxnSpPr>
        <p:spPr>
          <a:xfrm flipH="1">
            <a:off x="1849142" y="2992884"/>
            <a:ext cx="1239498" cy="2959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84185ABC-D25E-457B-A4AE-696F45F29B38}"/>
              </a:ext>
            </a:extLst>
          </p:cNvPr>
          <p:cNvSpPr txBox="1"/>
          <p:nvPr/>
        </p:nvSpPr>
        <p:spPr>
          <a:xfrm>
            <a:off x="9631680" y="142240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9654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8AF2BAF-E275-4D54-B210-049AAD845B4B}"/>
              </a:ext>
            </a:extLst>
          </p:cNvPr>
          <p:cNvSpPr/>
          <p:nvPr/>
        </p:nvSpPr>
        <p:spPr>
          <a:xfrm>
            <a:off x="1402671" y="727969"/>
            <a:ext cx="878889" cy="3906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UI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25E591A-FD67-41F4-AF58-3523DC5C110C}"/>
              </a:ext>
            </a:extLst>
          </p:cNvPr>
          <p:cNvSpPr/>
          <p:nvPr/>
        </p:nvSpPr>
        <p:spPr>
          <a:xfrm>
            <a:off x="1402671" y="1999695"/>
            <a:ext cx="878889" cy="93215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Mass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73CC834-F682-4890-8167-73983D249FC2}"/>
              </a:ext>
            </a:extLst>
          </p:cNvPr>
          <p:cNvSpPr/>
          <p:nvPr/>
        </p:nvSpPr>
        <p:spPr>
          <a:xfrm>
            <a:off x="2805343" y="727969"/>
            <a:ext cx="878889" cy="3906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UI</a:t>
            </a:r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9A8B7C16-08AF-4EBB-89D2-762C3D73C00C}"/>
              </a:ext>
            </a:extLst>
          </p:cNvPr>
          <p:cNvSpPr/>
          <p:nvPr/>
        </p:nvSpPr>
        <p:spPr>
          <a:xfrm>
            <a:off x="2805342" y="1999695"/>
            <a:ext cx="878889" cy="932155"/>
          </a:xfrm>
          <a:prstGeom prst="rect">
            <a:avLst/>
          </a:prstGeom>
          <a:solidFill>
            <a:srgbClr val="00B0F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Staion</a:t>
            </a:r>
            <a:endParaRPr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B3E7F60A-B540-4127-91F4-58618C0234A4}"/>
              </a:ext>
            </a:extLst>
          </p:cNvPr>
          <p:cNvSpPr/>
          <p:nvPr/>
        </p:nvSpPr>
        <p:spPr>
          <a:xfrm>
            <a:off x="6096000" y="789003"/>
            <a:ext cx="878889" cy="3906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UI</a:t>
            </a:r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FB90F5FD-BCBF-4FAD-B166-E807CAA31181}"/>
              </a:ext>
            </a:extLst>
          </p:cNvPr>
          <p:cNvSpPr/>
          <p:nvPr/>
        </p:nvSpPr>
        <p:spPr>
          <a:xfrm>
            <a:off x="6096000" y="2060729"/>
            <a:ext cx="878889" cy="93215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other</a:t>
            </a:r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469469A8-AFA8-4287-AD58-8B1B9791A52A}"/>
              </a:ext>
            </a:extLst>
          </p:cNvPr>
          <p:cNvSpPr/>
          <p:nvPr/>
        </p:nvSpPr>
        <p:spPr>
          <a:xfrm>
            <a:off x="7498672" y="789003"/>
            <a:ext cx="878889" cy="3906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UI</a:t>
            </a:r>
            <a:endParaRPr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31834755-6E40-4A9C-92B0-6651CA19D27C}"/>
              </a:ext>
            </a:extLst>
          </p:cNvPr>
          <p:cNvSpPr/>
          <p:nvPr/>
        </p:nvSpPr>
        <p:spPr>
          <a:xfrm>
            <a:off x="7498672" y="2060729"/>
            <a:ext cx="878889" cy="9321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0009C883-08F5-4D89-8159-F8424E43E148}"/>
              </a:ext>
            </a:extLst>
          </p:cNvPr>
          <p:cNvCxnSpPr>
            <a:stCxn id="4" idx="2"/>
            <a:endCxn id="11" idx="0"/>
          </p:cNvCxnSpPr>
          <p:nvPr/>
        </p:nvCxnSpPr>
        <p:spPr>
          <a:xfrm>
            <a:off x="1842116" y="1118586"/>
            <a:ext cx="0" cy="881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5CB1926A-8F7B-4345-B371-2B473A7075A0}"/>
              </a:ext>
            </a:extLst>
          </p:cNvPr>
          <p:cNvCxnSpPr>
            <a:stCxn id="16" idx="2"/>
            <a:endCxn id="17" idx="0"/>
          </p:cNvCxnSpPr>
          <p:nvPr/>
        </p:nvCxnSpPr>
        <p:spPr>
          <a:xfrm flipH="1">
            <a:off x="3244787" y="1118586"/>
            <a:ext cx="1" cy="881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F8E16DB4-1402-4DA0-B7AF-9ED3CDC46CA4}"/>
              </a:ext>
            </a:extLst>
          </p:cNvPr>
          <p:cNvCxnSpPr>
            <a:cxnSpLocks/>
            <a:stCxn id="18" idx="2"/>
            <a:endCxn id="19" idx="0"/>
          </p:cNvCxnSpPr>
          <p:nvPr/>
        </p:nvCxnSpPr>
        <p:spPr>
          <a:xfrm>
            <a:off x="6535445" y="1179620"/>
            <a:ext cx="0" cy="881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19F20E75-D6B3-40F4-A9F1-5E85254D2A85}"/>
              </a:ext>
            </a:extLst>
          </p:cNvPr>
          <p:cNvCxnSpPr>
            <a:cxnSpLocks/>
            <a:stCxn id="20" idx="2"/>
            <a:endCxn id="21" idx="0"/>
          </p:cNvCxnSpPr>
          <p:nvPr/>
        </p:nvCxnSpPr>
        <p:spPr>
          <a:xfrm>
            <a:off x="7938117" y="1179620"/>
            <a:ext cx="0" cy="881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DBA373BA-85EC-471A-B55A-10F5E8494470}"/>
              </a:ext>
            </a:extLst>
          </p:cNvPr>
          <p:cNvSpPr/>
          <p:nvPr/>
        </p:nvSpPr>
        <p:spPr>
          <a:xfrm>
            <a:off x="1402671" y="5845945"/>
            <a:ext cx="878889" cy="568171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db1</a:t>
            </a:r>
            <a:endParaRPr lang="zh-CN" altLang="en-US" dirty="0"/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1591DF36-4916-4E16-94AF-36E7FC821EFB}"/>
              </a:ext>
            </a:extLst>
          </p:cNvPr>
          <p:cNvCxnSpPr>
            <a:cxnSpLocks/>
            <a:stCxn id="11" idx="2"/>
            <a:endCxn id="42" idx="0"/>
          </p:cNvCxnSpPr>
          <p:nvPr/>
        </p:nvCxnSpPr>
        <p:spPr>
          <a:xfrm>
            <a:off x="1842116" y="2931850"/>
            <a:ext cx="0" cy="2914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C4A6A7DF-6215-4B0E-A95B-CC2540C1B8DC}"/>
              </a:ext>
            </a:extLst>
          </p:cNvPr>
          <p:cNvSpPr/>
          <p:nvPr/>
        </p:nvSpPr>
        <p:spPr>
          <a:xfrm>
            <a:off x="2805342" y="5845945"/>
            <a:ext cx="878889" cy="568171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db2</a:t>
            </a:r>
            <a:endParaRPr lang="zh-CN" altLang="en-US" dirty="0"/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6006510A-FFF3-4C26-8AF0-9006D8F2D95D}"/>
              </a:ext>
            </a:extLst>
          </p:cNvPr>
          <p:cNvCxnSpPr>
            <a:cxnSpLocks/>
            <a:stCxn id="17" idx="2"/>
            <a:endCxn id="45" idx="0"/>
          </p:cNvCxnSpPr>
          <p:nvPr/>
        </p:nvCxnSpPr>
        <p:spPr>
          <a:xfrm>
            <a:off x="3244787" y="2931850"/>
            <a:ext cx="0" cy="2914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9A0FC7EC-E1CA-4FAE-BCD8-057FA21D37C9}"/>
              </a:ext>
            </a:extLst>
          </p:cNvPr>
          <p:cNvSpPr/>
          <p:nvPr/>
        </p:nvSpPr>
        <p:spPr>
          <a:xfrm>
            <a:off x="4310108" y="5384303"/>
            <a:ext cx="878889" cy="568171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db3</a:t>
            </a:r>
            <a:endParaRPr lang="zh-CN" altLang="en-US" dirty="0"/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1AFE3D2A-4016-4C7E-B2AD-542B5C02E8BA}"/>
              </a:ext>
            </a:extLst>
          </p:cNvPr>
          <p:cNvSpPr/>
          <p:nvPr/>
        </p:nvSpPr>
        <p:spPr>
          <a:xfrm>
            <a:off x="4172497" y="4365592"/>
            <a:ext cx="1251752" cy="568171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用户服务</a:t>
            </a:r>
            <a:r>
              <a:rPr lang="en-US" altLang="zh-CN" dirty="0"/>
              <a:t>(</a:t>
            </a:r>
            <a:r>
              <a:rPr lang="zh-CN" altLang="en-US" dirty="0"/>
              <a:t>授权</a:t>
            </a:r>
            <a:r>
              <a:rPr lang="en-US" altLang="zh-CN" dirty="0"/>
              <a:t>)</a:t>
            </a:r>
            <a:endParaRPr lang="zh-CN" altLang="en-US" dirty="0"/>
          </a:p>
        </p:txBody>
      </p: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97DC6071-B74F-488B-B25B-B03BCB4FA37B}"/>
              </a:ext>
            </a:extLst>
          </p:cNvPr>
          <p:cNvCxnSpPr>
            <a:cxnSpLocks/>
            <a:stCxn id="49" idx="2"/>
            <a:endCxn id="47" idx="0"/>
          </p:cNvCxnSpPr>
          <p:nvPr/>
        </p:nvCxnSpPr>
        <p:spPr>
          <a:xfrm flipH="1">
            <a:off x="4749553" y="4933763"/>
            <a:ext cx="48820" cy="450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C824462E-09E3-42FB-AE36-F2B4A11B2068}"/>
              </a:ext>
            </a:extLst>
          </p:cNvPr>
          <p:cNvCxnSpPr>
            <a:cxnSpLocks/>
            <a:endCxn id="49" idx="0"/>
          </p:cNvCxnSpPr>
          <p:nvPr/>
        </p:nvCxnSpPr>
        <p:spPr>
          <a:xfrm>
            <a:off x="3431213" y="2902443"/>
            <a:ext cx="1367160" cy="146314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48CEF2B2-3F76-45FD-A865-8EADF55AD1D3}"/>
              </a:ext>
            </a:extLst>
          </p:cNvPr>
          <p:cNvCxnSpPr>
            <a:cxnSpLocks/>
            <a:endCxn id="49" idx="0"/>
          </p:cNvCxnSpPr>
          <p:nvPr/>
        </p:nvCxnSpPr>
        <p:spPr>
          <a:xfrm>
            <a:off x="1897963" y="3047814"/>
            <a:ext cx="2900410" cy="13177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97825431-C501-42C0-8F5D-8C937F27B693}"/>
              </a:ext>
            </a:extLst>
          </p:cNvPr>
          <p:cNvSpPr/>
          <p:nvPr/>
        </p:nvSpPr>
        <p:spPr>
          <a:xfrm>
            <a:off x="6187736" y="5384303"/>
            <a:ext cx="878889" cy="568171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db4</a:t>
            </a:r>
            <a:endParaRPr lang="zh-CN" altLang="en-US" dirty="0"/>
          </a:p>
        </p:txBody>
      </p:sp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0E923F7C-EF8E-4FD3-AABD-527B6C41E9D0}"/>
              </a:ext>
            </a:extLst>
          </p:cNvPr>
          <p:cNvSpPr/>
          <p:nvPr/>
        </p:nvSpPr>
        <p:spPr>
          <a:xfrm>
            <a:off x="5985023" y="4379742"/>
            <a:ext cx="1251752" cy="568169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日志服务</a:t>
            </a:r>
          </a:p>
        </p:txBody>
      </p: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DFCCCA2A-6C48-45A0-B817-BA60C5567D61}"/>
              </a:ext>
            </a:extLst>
          </p:cNvPr>
          <p:cNvCxnSpPr>
            <a:cxnSpLocks/>
            <a:stCxn id="64" idx="2"/>
            <a:endCxn id="63" idx="0"/>
          </p:cNvCxnSpPr>
          <p:nvPr/>
        </p:nvCxnSpPr>
        <p:spPr>
          <a:xfrm>
            <a:off x="6610899" y="4947911"/>
            <a:ext cx="16282" cy="436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C8D84C61-BF8B-4739-AF00-9E26B709605F}"/>
              </a:ext>
            </a:extLst>
          </p:cNvPr>
          <p:cNvCxnSpPr>
            <a:cxnSpLocks/>
            <a:stCxn id="17" idx="3"/>
            <a:endCxn id="64" idx="0"/>
          </p:cNvCxnSpPr>
          <p:nvPr/>
        </p:nvCxnSpPr>
        <p:spPr>
          <a:xfrm>
            <a:off x="3684231" y="2465773"/>
            <a:ext cx="2926668" cy="1913969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D25B082C-7485-4C74-B0C0-1291D4AC7CDB}"/>
              </a:ext>
            </a:extLst>
          </p:cNvPr>
          <p:cNvCxnSpPr>
            <a:cxnSpLocks/>
            <a:stCxn id="11" idx="3"/>
            <a:endCxn id="64" idx="0"/>
          </p:cNvCxnSpPr>
          <p:nvPr/>
        </p:nvCxnSpPr>
        <p:spPr>
          <a:xfrm>
            <a:off x="2281560" y="2465773"/>
            <a:ext cx="4329339" cy="1913969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矩形: 圆角 98">
            <a:extLst>
              <a:ext uri="{FF2B5EF4-FFF2-40B4-BE49-F238E27FC236}">
                <a16:creationId xmlns:a16="http://schemas.microsoft.com/office/drawing/2014/main" id="{567F982A-CE54-4E93-B3E1-9F59E46738A8}"/>
              </a:ext>
            </a:extLst>
          </p:cNvPr>
          <p:cNvSpPr/>
          <p:nvPr/>
        </p:nvSpPr>
        <p:spPr>
          <a:xfrm>
            <a:off x="1444099" y="3457849"/>
            <a:ext cx="6844680" cy="36287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gateway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0" name="矩形: 圆角 99">
            <a:extLst>
              <a:ext uri="{FF2B5EF4-FFF2-40B4-BE49-F238E27FC236}">
                <a16:creationId xmlns:a16="http://schemas.microsoft.com/office/drawing/2014/main" id="{EDC68975-6AF2-4392-BE51-3ABEBE165D99}"/>
              </a:ext>
            </a:extLst>
          </p:cNvPr>
          <p:cNvSpPr/>
          <p:nvPr/>
        </p:nvSpPr>
        <p:spPr>
          <a:xfrm>
            <a:off x="3534791" y="1339977"/>
            <a:ext cx="2225334" cy="54375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en-US" altLang="zh-CN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soa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数据总线</a:t>
            </a:r>
          </a:p>
        </p:txBody>
      </p:sp>
      <p:cxnSp>
        <p:nvCxnSpPr>
          <p:cNvPr id="103" name="直接箭头连接符 102">
            <a:extLst>
              <a:ext uri="{FF2B5EF4-FFF2-40B4-BE49-F238E27FC236}">
                <a16:creationId xmlns:a16="http://schemas.microsoft.com/office/drawing/2014/main" id="{993B043A-FD25-49DA-BE4C-0D386EFC847D}"/>
              </a:ext>
            </a:extLst>
          </p:cNvPr>
          <p:cNvCxnSpPr>
            <a:cxnSpLocks/>
            <a:stCxn id="19" idx="2"/>
            <a:endCxn id="49" idx="0"/>
          </p:cNvCxnSpPr>
          <p:nvPr/>
        </p:nvCxnSpPr>
        <p:spPr>
          <a:xfrm flipH="1">
            <a:off x="4798373" y="2992884"/>
            <a:ext cx="1737072" cy="1372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>
            <a:extLst>
              <a:ext uri="{FF2B5EF4-FFF2-40B4-BE49-F238E27FC236}">
                <a16:creationId xmlns:a16="http://schemas.microsoft.com/office/drawing/2014/main" id="{72596F16-8CAF-43FD-819F-54BEFC4803DC}"/>
              </a:ext>
            </a:extLst>
          </p:cNvPr>
          <p:cNvCxnSpPr>
            <a:cxnSpLocks/>
          </p:cNvCxnSpPr>
          <p:nvPr/>
        </p:nvCxnSpPr>
        <p:spPr>
          <a:xfrm flipH="1">
            <a:off x="4768483" y="3036160"/>
            <a:ext cx="3188565" cy="1310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矩形 108">
            <a:extLst>
              <a:ext uri="{FF2B5EF4-FFF2-40B4-BE49-F238E27FC236}">
                <a16:creationId xmlns:a16="http://schemas.microsoft.com/office/drawing/2014/main" id="{71DF548D-CE54-4B0C-8F31-648633DA0412}"/>
              </a:ext>
            </a:extLst>
          </p:cNvPr>
          <p:cNvSpPr/>
          <p:nvPr/>
        </p:nvSpPr>
        <p:spPr>
          <a:xfrm>
            <a:off x="5490836" y="3635959"/>
            <a:ext cx="2336296" cy="28353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0F42F104-0EE1-4B7C-BDD3-3F2EEBCC86A2}"/>
              </a:ext>
            </a:extLst>
          </p:cNvPr>
          <p:cNvCxnSpPr/>
          <p:nvPr/>
        </p:nvCxnSpPr>
        <p:spPr>
          <a:xfrm flipH="1">
            <a:off x="1849142" y="2992884"/>
            <a:ext cx="1239498" cy="2959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84185ABC-D25E-457B-A4AE-696F45F29B38}"/>
              </a:ext>
            </a:extLst>
          </p:cNvPr>
          <p:cNvSpPr txBox="1"/>
          <p:nvPr/>
        </p:nvSpPr>
        <p:spPr>
          <a:xfrm>
            <a:off x="9631680" y="142240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C701DFA1-7B6E-499B-B7A9-F1C293BB7E3E}"/>
              </a:ext>
            </a:extLst>
          </p:cNvPr>
          <p:cNvSpPr/>
          <p:nvPr/>
        </p:nvSpPr>
        <p:spPr>
          <a:xfrm>
            <a:off x="9631680" y="789003"/>
            <a:ext cx="1891532" cy="881108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注册中心 </a:t>
            </a:r>
            <a:endParaRPr lang="en-US" altLang="zh-CN" dirty="0"/>
          </a:p>
          <a:p>
            <a:pPr algn="ctr"/>
            <a:r>
              <a:rPr lang="en-US" altLang="zh-CN" dirty="0" err="1"/>
              <a:t>eruka</a:t>
            </a:r>
            <a:endParaRPr lang="zh-CN" altLang="en-US" dirty="0"/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297460E6-2A28-41D9-B746-4E1B56D301FA}"/>
              </a:ext>
            </a:extLst>
          </p:cNvPr>
          <p:cNvSpPr/>
          <p:nvPr/>
        </p:nvSpPr>
        <p:spPr>
          <a:xfrm>
            <a:off x="9654539" y="1999694"/>
            <a:ext cx="1891532" cy="932155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消息队列</a:t>
            </a:r>
            <a:endParaRPr lang="en-US" altLang="zh-CN" dirty="0"/>
          </a:p>
          <a:p>
            <a:pPr algn="ctr"/>
            <a:r>
              <a:rPr lang="en-US" altLang="zh-CN" dirty="0" err="1"/>
              <a:t>mq</a:t>
            </a:r>
            <a:endParaRPr lang="zh-CN" altLang="en-US" dirty="0"/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1FA69171-DAFA-4871-BCBA-B3A2C2593EE8}"/>
              </a:ext>
            </a:extLst>
          </p:cNvPr>
          <p:cNvSpPr/>
          <p:nvPr/>
        </p:nvSpPr>
        <p:spPr>
          <a:xfrm>
            <a:off x="9654539" y="3301606"/>
            <a:ext cx="1891532" cy="791222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缓存</a:t>
            </a:r>
            <a:endParaRPr lang="en-US" altLang="zh-CN" dirty="0"/>
          </a:p>
          <a:p>
            <a:pPr algn="ctr"/>
            <a:r>
              <a:rPr lang="en-US" altLang="zh-CN" dirty="0" err="1"/>
              <a:t>redis</a:t>
            </a:r>
            <a:endParaRPr lang="zh-CN" altLang="en-US" dirty="0"/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A16DBEF9-0A7E-47D5-B7F7-DCEDAC99FDA6}"/>
              </a:ext>
            </a:extLst>
          </p:cNvPr>
          <p:cNvSpPr/>
          <p:nvPr/>
        </p:nvSpPr>
        <p:spPr>
          <a:xfrm>
            <a:off x="9654539" y="4573775"/>
            <a:ext cx="1891532" cy="791222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服务器治理</a:t>
            </a:r>
            <a:endParaRPr lang="en-US" altLang="zh-CN" dirty="0"/>
          </a:p>
          <a:p>
            <a:pPr algn="ctr"/>
            <a:r>
              <a:rPr lang="en-US" altLang="zh-CN" dirty="0"/>
              <a:t>k8s</a:t>
            </a:r>
            <a:endParaRPr lang="zh-CN" altLang="en-US" dirty="0"/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CEDF569B-6AB1-4FFD-B76C-7F8AECDE33E6}"/>
              </a:ext>
            </a:extLst>
          </p:cNvPr>
          <p:cNvSpPr/>
          <p:nvPr/>
        </p:nvSpPr>
        <p:spPr>
          <a:xfrm>
            <a:off x="2680565" y="4365315"/>
            <a:ext cx="1275723" cy="564285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Sta</a:t>
            </a:r>
            <a:r>
              <a:rPr lang="zh-CN" altLang="en-US" dirty="0"/>
              <a:t>服务</a:t>
            </a:r>
          </a:p>
        </p:txBody>
      </p: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D049AFB5-14E1-4DA9-9276-0719154091D3}"/>
              </a:ext>
            </a:extLst>
          </p:cNvPr>
          <p:cNvSpPr/>
          <p:nvPr/>
        </p:nvSpPr>
        <p:spPr>
          <a:xfrm>
            <a:off x="1179434" y="4365595"/>
            <a:ext cx="1251752" cy="568169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Mass</a:t>
            </a:r>
            <a:r>
              <a:rPr lang="zh-CN" altLang="en-US" dirty="0"/>
              <a:t>服务</a:t>
            </a:r>
          </a:p>
        </p:txBody>
      </p:sp>
      <p:sp>
        <p:nvSpPr>
          <p:cNvPr id="71" name="矩形: 圆角 70">
            <a:extLst>
              <a:ext uri="{FF2B5EF4-FFF2-40B4-BE49-F238E27FC236}">
                <a16:creationId xmlns:a16="http://schemas.microsoft.com/office/drawing/2014/main" id="{00267A84-F778-4CD7-A8D6-5089F79F4E15}"/>
              </a:ext>
            </a:extLst>
          </p:cNvPr>
          <p:cNvSpPr/>
          <p:nvPr/>
        </p:nvSpPr>
        <p:spPr>
          <a:xfrm>
            <a:off x="9654539" y="5734419"/>
            <a:ext cx="1891532" cy="791222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配置中心</a:t>
            </a:r>
          </a:p>
        </p:txBody>
      </p: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4EC229A0-2880-450A-AD60-2D5CDB378194}"/>
              </a:ext>
            </a:extLst>
          </p:cNvPr>
          <p:cNvCxnSpPr/>
          <p:nvPr/>
        </p:nvCxnSpPr>
        <p:spPr>
          <a:xfrm flipH="1">
            <a:off x="674703" y="2465773"/>
            <a:ext cx="5047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本框 64">
            <a:extLst>
              <a:ext uri="{FF2B5EF4-FFF2-40B4-BE49-F238E27FC236}">
                <a16:creationId xmlns:a16="http://schemas.microsoft.com/office/drawing/2014/main" id="{E17774DE-B723-4FFA-9D9A-B8E6E6C6CD75}"/>
              </a:ext>
            </a:extLst>
          </p:cNvPr>
          <p:cNvSpPr txBox="1"/>
          <p:nvPr/>
        </p:nvSpPr>
        <p:spPr>
          <a:xfrm>
            <a:off x="186431" y="2263806"/>
            <a:ext cx="590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bll</a:t>
            </a:r>
            <a:endParaRPr lang="zh-CN" altLang="en-US" dirty="0"/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15FEA195-49E0-49E9-A9E8-F60857AEE88F}"/>
              </a:ext>
            </a:extLst>
          </p:cNvPr>
          <p:cNvSpPr txBox="1"/>
          <p:nvPr/>
        </p:nvSpPr>
        <p:spPr>
          <a:xfrm>
            <a:off x="204228" y="4479160"/>
            <a:ext cx="50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dal</a:t>
            </a:r>
            <a:endParaRPr lang="zh-CN" altLang="en-US" dirty="0"/>
          </a:p>
        </p:txBody>
      </p: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8C54415E-29FF-4CC0-A60E-9CDC0702C3DC}"/>
              </a:ext>
            </a:extLst>
          </p:cNvPr>
          <p:cNvCxnSpPr>
            <a:cxnSpLocks/>
            <a:stCxn id="50" idx="1"/>
            <a:endCxn id="69" idx="3"/>
          </p:cNvCxnSpPr>
          <p:nvPr/>
        </p:nvCxnSpPr>
        <p:spPr>
          <a:xfrm flipH="1">
            <a:off x="706289" y="4649680"/>
            <a:ext cx="473145" cy="14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33C89BE4-C634-4A87-8FDF-887C6315CF58}"/>
              </a:ext>
            </a:extLst>
          </p:cNvPr>
          <p:cNvCxnSpPr/>
          <p:nvPr/>
        </p:nvCxnSpPr>
        <p:spPr>
          <a:xfrm flipH="1">
            <a:off x="776795" y="923277"/>
            <a:ext cx="5047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>
            <a:extLst>
              <a:ext uri="{FF2B5EF4-FFF2-40B4-BE49-F238E27FC236}">
                <a16:creationId xmlns:a16="http://schemas.microsoft.com/office/drawing/2014/main" id="{83B2E162-B6B9-4D9B-9719-B5C01B45C03E}"/>
              </a:ext>
            </a:extLst>
          </p:cNvPr>
          <p:cNvSpPr txBox="1"/>
          <p:nvPr/>
        </p:nvSpPr>
        <p:spPr>
          <a:xfrm>
            <a:off x="125694" y="727969"/>
            <a:ext cx="878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view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2317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7ADBEDE5-F27F-4743-A5C0-F59096F52B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274" y="592021"/>
            <a:ext cx="8615322" cy="5569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637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>
            <a:extLst>
              <a:ext uri="{FF2B5EF4-FFF2-40B4-BE49-F238E27FC236}">
                <a16:creationId xmlns:a16="http://schemas.microsoft.com/office/drawing/2014/main" id="{BF41E544-83CD-4E89-A093-127C0F1E8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Service</a:t>
            </a:r>
            <a:r>
              <a:rPr lang="zh-CN" altLang="en-US" dirty="0"/>
              <a:t>结构</a:t>
            </a:r>
          </a:p>
        </p:txBody>
      </p:sp>
      <p:sp>
        <p:nvSpPr>
          <p:cNvPr id="11" name="内容占位符 10">
            <a:extLst>
              <a:ext uri="{FF2B5EF4-FFF2-40B4-BE49-F238E27FC236}">
                <a16:creationId xmlns:a16="http://schemas.microsoft.com/office/drawing/2014/main" id="{24F4045C-A5A2-4C99-9048-B3B83E21066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数据库映射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仓库</a:t>
            </a:r>
            <a:r>
              <a:rPr lang="en-US" altLang="zh-CN" dirty="0"/>
              <a:t>(</a:t>
            </a:r>
            <a:r>
              <a:rPr lang="zh-CN" altLang="en-US" dirty="0"/>
              <a:t>数据库增删改查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3.</a:t>
            </a:r>
            <a:r>
              <a:rPr lang="zh-CN" altLang="en-US" dirty="0"/>
              <a:t>业务处理</a:t>
            </a:r>
            <a:endParaRPr lang="en-US" altLang="zh-CN" dirty="0"/>
          </a:p>
          <a:p>
            <a:r>
              <a:rPr lang="en-US" altLang="zh-CN" dirty="0"/>
              <a:t>4.dto(Data Transfer Object)</a:t>
            </a:r>
          </a:p>
          <a:p>
            <a:r>
              <a:rPr lang="en-US" altLang="zh-CN" dirty="0"/>
              <a:t>5.api</a:t>
            </a:r>
            <a:r>
              <a:rPr lang="zh-CN" altLang="en-US" dirty="0"/>
              <a:t>入口</a:t>
            </a:r>
            <a:endParaRPr lang="en-US" altLang="zh-CN" dirty="0"/>
          </a:p>
          <a:p>
            <a:r>
              <a:rPr lang="en-US" altLang="zh-CN" dirty="0"/>
              <a:t>6.</a:t>
            </a:r>
            <a:r>
              <a:rPr lang="zh-CN" altLang="en-US" dirty="0"/>
              <a:t>静态工具</a:t>
            </a:r>
            <a:endParaRPr lang="en-US" altLang="zh-CN" dirty="0"/>
          </a:p>
          <a:p>
            <a:r>
              <a:rPr lang="en-US" altLang="zh-CN" dirty="0"/>
              <a:t>7.api</a:t>
            </a:r>
            <a:r>
              <a:rPr lang="zh-CN" altLang="en-US" dirty="0"/>
              <a:t>中间件</a:t>
            </a:r>
            <a:r>
              <a:rPr lang="en-US" altLang="zh-CN" dirty="0"/>
              <a:t>(</a:t>
            </a:r>
            <a:r>
              <a:rPr lang="en-US" altLang="zh-CN" dirty="0" err="1"/>
              <a:t>aop</a:t>
            </a:r>
            <a:r>
              <a:rPr lang="zh-CN" altLang="en-US" dirty="0"/>
              <a:t>等相应配置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8.</a:t>
            </a:r>
            <a:r>
              <a:rPr lang="zh-CN" altLang="en-US" dirty="0"/>
              <a:t>项目配置</a:t>
            </a:r>
            <a:r>
              <a:rPr lang="en-US" altLang="zh-CN" dirty="0"/>
              <a:t>(</a:t>
            </a:r>
            <a:r>
              <a:rPr lang="en-US" altLang="zh-CN" dirty="0" err="1"/>
              <a:t>congfig.model</a:t>
            </a:r>
            <a:r>
              <a:rPr lang="zh-CN" altLang="en-US" dirty="0"/>
              <a:t>强类型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9.</a:t>
            </a:r>
            <a:r>
              <a:rPr lang="zh-CN" altLang="en-US" dirty="0"/>
              <a:t>公共资源</a:t>
            </a:r>
            <a:r>
              <a:rPr lang="en-US" altLang="zh-CN" dirty="0"/>
              <a:t>(</a:t>
            </a:r>
            <a:r>
              <a:rPr lang="zh-CN" altLang="en-US" dirty="0"/>
              <a:t>枚举等</a:t>
            </a:r>
            <a:r>
              <a:rPr lang="en-US" altLang="zh-CN" dirty="0"/>
              <a:t>)</a:t>
            </a:r>
            <a:endParaRPr lang="zh-CN" altLang="en-US" dirty="0"/>
          </a:p>
        </p:txBody>
      </p:sp>
      <p:pic>
        <p:nvPicPr>
          <p:cNvPr id="12" name="内容占位符 6">
            <a:extLst>
              <a:ext uri="{FF2B5EF4-FFF2-40B4-BE49-F238E27FC236}">
                <a16:creationId xmlns:a16="http://schemas.microsoft.com/office/drawing/2014/main" id="{4C51ED67-44D7-4E17-8E43-9580E3C6629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519862" y="2085974"/>
            <a:ext cx="3158670" cy="3880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031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>
            <a:extLst>
              <a:ext uri="{FF2B5EF4-FFF2-40B4-BE49-F238E27FC236}">
                <a16:creationId xmlns:a16="http://schemas.microsoft.com/office/drawing/2014/main" id="{8DCCBC20-8733-4FA3-B9A4-7EBD9ED4D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后端架构设计</a:t>
            </a:r>
          </a:p>
        </p:txBody>
      </p:sp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6CF7EE0F-5A4D-46AF-BA4E-63E47A7134E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CN" altLang="en-US" dirty="0"/>
              <a:t>后端代码的扩展</a:t>
            </a:r>
          </a:p>
        </p:txBody>
      </p:sp>
      <p:sp>
        <p:nvSpPr>
          <p:cNvPr id="33" name="内容占位符 32">
            <a:extLst>
              <a:ext uri="{FF2B5EF4-FFF2-40B4-BE49-F238E27FC236}">
                <a16:creationId xmlns:a16="http://schemas.microsoft.com/office/drawing/2014/main" id="{CD178733-F98A-43E7-82C2-D97F0E264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1.EntityFramework.Core</a:t>
            </a:r>
          </a:p>
          <a:p>
            <a:r>
              <a:rPr lang="en-US" altLang="zh-CN" dirty="0"/>
              <a:t>2.</a:t>
            </a:r>
            <a:r>
              <a:rPr lang="zh-CN" altLang="en-US" dirty="0"/>
              <a:t>日志</a:t>
            </a:r>
            <a:r>
              <a:rPr lang="en-US" altLang="zh-CN" dirty="0"/>
              <a:t>(log4net)</a:t>
            </a:r>
          </a:p>
          <a:p>
            <a:r>
              <a:rPr lang="en-US" altLang="zh-CN" dirty="0"/>
              <a:t>3.</a:t>
            </a:r>
            <a:r>
              <a:rPr lang="zh-CN" altLang="en-US" dirty="0"/>
              <a:t>缓存</a:t>
            </a:r>
            <a:endParaRPr lang="en-US" altLang="zh-CN" dirty="0"/>
          </a:p>
          <a:p>
            <a:r>
              <a:rPr lang="en-US" altLang="zh-CN" dirty="0"/>
              <a:t>4.swagger</a:t>
            </a:r>
          </a:p>
          <a:p>
            <a:r>
              <a:rPr lang="en-US" altLang="zh-CN" dirty="0"/>
              <a:t>5.</a:t>
            </a:r>
            <a:r>
              <a:rPr lang="en-US" altLang="zh-CN" dirty="0">
                <a:solidFill>
                  <a:srgbClr val="00B0F0"/>
                </a:solidFill>
              </a:rPr>
              <a:t> #</a:t>
            </a:r>
            <a:r>
              <a:rPr lang="en-US" altLang="zh-CN" dirty="0" err="1"/>
              <a:t>aop</a:t>
            </a:r>
            <a:r>
              <a:rPr lang="en-US" altLang="zh-CN" dirty="0"/>
              <a:t> (</a:t>
            </a:r>
            <a:r>
              <a:rPr lang="zh-CN" altLang="en-US" dirty="0"/>
              <a:t>异常处理</a:t>
            </a:r>
            <a:r>
              <a:rPr lang="en-US" altLang="zh-CN" dirty="0"/>
              <a:t>,</a:t>
            </a:r>
            <a:r>
              <a:rPr lang="zh-CN" altLang="en-US" dirty="0"/>
              <a:t>缓存</a:t>
            </a:r>
            <a:r>
              <a:rPr lang="en-US" altLang="zh-CN" dirty="0"/>
              <a:t>,</a:t>
            </a:r>
            <a:r>
              <a:rPr lang="zh-CN" altLang="en-US" dirty="0"/>
              <a:t>用户验证</a:t>
            </a:r>
            <a:r>
              <a:rPr lang="en-US" altLang="zh-CN" dirty="0"/>
              <a:t>,</a:t>
            </a:r>
            <a:r>
              <a:rPr lang="zh-CN" altLang="en-US" dirty="0"/>
              <a:t>并发控制</a:t>
            </a:r>
            <a:r>
              <a:rPr lang="en-US" altLang="zh-CN" dirty="0"/>
              <a:t>,</a:t>
            </a:r>
            <a:r>
              <a:rPr lang="zh-CN" altLang="en-US" dirty="0"/>
              <a:t>日志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6.ioc</a:t>
            </a:r>
            <a:r>
              <a:rPr lang="zh-CN" altLang="en-US" dirty="0"/>
              <a:t>框架</a:t>
            </a:r>
            <a:r>
              <a:rPr lang="en-US" altLang="zh-CN" dirty="0"/>
              <a:t>(</a:t>
            </a:r>
            <a:r>
              <a:rPr lang="en-US" altLang="zh-CN" dirty="0" err="1"/>
              <a:t>autofac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7.</a:t>
            </a:r>
            <a:r>
              <a:rPr lang="en-US" altLang="zh-CN" dirty="0">
                <a:solidFill>
                  <a:srgbClr val="00B0F0"/>
                </a:solidFill>
              </a:rPr>
              <a:t>#</a:t>
            </a:r>
            <a:r>
              <a:rPr lang="zh-CN" altLang="en-US" dirty="0"/>
              <a:t>数据塑性</a:t>
            </a:r>
            <a:endParaRPr lang="en-US" altLang="zh-CN" dirty="0"/>
          </a:p>
          <a:p>
            <a:r>
              <a:rPr lang="en-US" altLang="zh-CN" dirty="0"/>
              <a:t>8.xUnit</a:t>
            </a:r>
          </a:p>
          <a:p>
            <a:r>
              <a:rPr lang="en-US" altLang="zh-CN" dirty="0"/>
              <a:t>9.</a:t>
            </a:r>
            <a:r>
              <a:rPr lang="zh-CN" altLang="en-US" dirty="0"/>
              <a:t>输入验证</a:t>
            </a:r>
            <a:r>
              <a:rPr lang="en-US" altLang="zh-CN" dirty="0"/>
              <a:t>(</a:t>
            </a:r>
            <a:r>
              <a:rPr lang="zh-CN" altLang="en-US" dirty="0"/>
              <a:t>业务开发自己控制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10.</a:t>
            </a:r>
            <a:r>
              <a:rPr lang="en-US" altLang="zh-CN" dirty="0">
                <a:solidFill>
                  <a:srgbClr val="00B0F0"/>
                </a:solidFill>
              </a:rPr>
              <a:t> #</a:t>
            </a:r>
            <a:r>
              <a:rPr lang="zh-CN" altLang="en-US" dirty="0"/>
              <a:t>内容协商</a:t>
            </a:r>
            <a:r>
              <a:rPr lang="en-US" altLang="zh-CN" dirty="0"/>
              <a:t>(</a:t>
            </a:r>
            <a:r>
              <a:rPr lang="zh-CN" altLang="en-US" dirty="0"/>
              <a:t>以</a:t>
            </a:r>
            <a:r>
              <a:rPr lang="en-US" altLang="zh-CN" dirty="0"/>
              <a:t>application/json</a:t>
            </a:r>
            <a:r>
              <a:rPr lang="zh-CN" altLang="en-US" dirty="0"/>
              <a:t>为主</a:t>
            </a:r>
            <a:r>
              <a:rPr lang="en-US" altLang="zh-CN" dirty="0"/>
              <a:t>,</a:t>
            </a:r>
            <a:r>
              <a:rPr lang="zh-CN" altLang="en-US" dirty="0"/>
              <a:t>自定义返回数据信息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11. </a:t>
            </a:r>
            <a:r>
              <a:rPr lang="en-US" altLang="zh-CN" dirty="0">
                <a:solidFill>
                  <a:srgbClr val="00B0F0"/>
                </a:solidFill>
              </a:rPr>
              <a:t>#</a:t>
            </a:r>
            <a:r>
              <a:rPr lang="zh-CN" altLang="en-US" dirty="0"/>
              <a:t>与</a:t>
            </a:r>
            <a:r>
              <a:rPr lang="en-US" altLang="zh-CN" dirty="0" err="1"/>
              <a:t>wcf</a:t>
            </a:r>
            <a:r>
              <a:rPr lang="zh-CN" altLang="en-US" dirty="0"/>
              <a:t>的适配器</a:t>
            </a:r>
            <a:endParaRPr lang="en-US" altLang="zh-CN" dirty="0"/>
          </a:p>
          <a:p>
            <a:r>
              <a:rPr lang="en-US" altLang="zh-CN" dirty="0"/>
              <a:t>12.identity server 4 (</a:t>
            </a:r>
            <a:r>
              <a:rPr lang="zh-CN" altLang="en-US" dirty="0"/>
              <a:t>单体架构</a:t>
            </a:r>
            <a:r>
              <a:rPr lang="en-US" altLang="zh-CN" dirty="0"/>
              <a:t>JWT)?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07044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F3E3E7-38A3-4E31-AE55-F7D4B35DB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数据库设计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4AE0F8-6951-41B2-AAC4-E0EE505BA8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1.powerdesigner</a:t>
            </a:r>
            <a:r>
              <a:rPr lang="zh-CN" altLang="en-US" dirty="0"/>
              <a:t>等工具设计</a:t>
            </a:r>
            <a:endParaRPr lang="en-US" altLang="zh-CN" dirty="0"/>
          </a:p>
          <a:p>
            <a:r>
              <a:rPr lang="en-US" altLang="zh-CN" dirty="0"/>
              <a:t>2.migration</a:t>
            </a:r>
            <a:r>
              <a:rPr lang="zh-CN" altLang="en-US" dirty="0"/>
              <a:t>反向工程探究</a:t>
            </a:r>
            <a:r>
              <a:rPr lang="en-US" altLang="zh-CN" dirty="0"/>
              <a:t>??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892931D-855F-466F-9847-42AB506EF3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672" y="2986919"/>
            <a:ext cx="9225749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784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781746-F090-43AE-B759-C2EB2E5FD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EntityFrameworkCore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0CC85E-3CEF-4C78-9761-7B1B62EC4C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69507"/>
            <a:ext cx="8596668" cy="4771855"/>
          </a:xfrm>
        </p:spPr>
        <p:txBody>
          <a:bodyPr/>
          <a:lstStyle/>
          <a:p>
            <a:r>
              <a:rPr lang="en-US" altLang="zh-CN" dirty="0"/>
              <a:t>1.ibm.frameworkcore</a:t>
            </a:r>
            <a:r>
              <a:rPr lang="zh-CN" altLang="en-US" dirty="0"/>
              <a:t>不支持异步更新操作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6EF402B-F29E-4BB2-941D-DDC4C9A916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679" y="3429000"/>
            <a:ext cx="7439942" cy="3176587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D4457D31-2E92-492F-99C9-B4E7C4E21C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801" y="1695310"/>
            <a:ext cx="7581985" cy="1527284"/>
          </a:xfrm>
          <a:prstGeom prst="rect">
            <a:avLst/>
          </a:prstGeom>
          <a:ln>
            <a:noFill/>
          </a:ln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FA733C50-BEC7-4430-A0B5-97F4EED0D138}"/>
              </a:ext>
            </a:extLst>
          </p:cNvPr>
          <p:cNvSpPr/>
          <p:nvPr/>
        </p:nvSpPr>
        <p:spPr>
          <a:xfrm>
            <a:off x="1846555" y="2494625"/>
            <a:ext cx="2476870" cy="1686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3643592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902</TotalTime>
  <Words>938</Words>
  <Application>Microsoft Office PowerPoint</Application>
  <PresentationFormat>宽屏</PresentationFormat>
  <Paragraphs>136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2" baseType="lpstr">
      <vt:lpstr>Microsoft YaHei</vt:lpstr>
      <vt:lpstr>Arial</vt:lpstr>
      <vt:lpstr>Trebuchet MS</vt:lpstr>
      <vt:lpstr>verdana</vt:lpstr>
      <vt:lpstr>Wingdings 3</vt:lpstr>
      <vt:lpstr>平面</vt:lpstr>
      <vt:lpstr>维修站</vt:lpstr>
      <vt:lpstr>问题讨论</vt:lpstr>
      <vt:lpstr>PowerPoint 演示文稿</vt:lpstr>
      <vt:lpstr>PowerPoint 演示文稿</vt:lpstr>
      <vt:lpstr>PowerPoint 演示文稿</vt:lpstr>
      <vt:lpstr>Service结构</vt:lpstr>
      <vt:lpstr>后端架构设计</vt:lpstr>
      <vt:lpstr>数据库设计</vt:lpstr>
      <vt:lpstr>EntityFrameworkCore</vt:lpstr>
      <vt:lpstr>.netcore中的切面编程</vt:lpstr>
      <vt:lpstr>并发</vt:lpstr>
      <vt:lpstr>PowerPoint 演示文稿</vt:lpstr>
      <vt:lpstr>MUS 的wcf服务endpoint</vt:lpstr>
      <vt:lpstr>本周计划(6.15~6.19)</vt:lpstr>
      <vt:lpstr>本周计划(6.22~29) 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维修站</dc:title>
  <dc:creator>孙 士杰</dc:creator>
  <cp:lastModifiedBy>孙 士杰</cp:lastModifiedBy>
  <cp:revision>158</cp:revision>
  <dcterms:created xsi:type="dcterms:W3CDTF">2020-06-14T04:02:44Z</dcterms:created>
  <dcterms:modified xsi:type="dcterms:W3CDTF">2020-06-18T16:35:56Z</dcterms:modified>
</cp:coreProperties>
</file>