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96" r:id="rId4"/>
  </p:sldMasterIdLst>
  <p:notesMasterIdLst>
    <p:notesMasterId r:id="rId16"/>
  </p:notesMasterIdLst>
  <p:sldIdLst>
    <p:sldId id="292" r:id="rId5"/>
    <p:sldId id="257" r:id="rId6"/>
    <p:sldId id="344" r:id="rId7"/>
    <p:sldId id="351" r:id="rId8"/>
    <p:sldId id="352" r:id="rId9"/>
    <p:sldId id="343" r:id="rId10"/>
    <p:sldId id="353" r:id="rId11"/>
    <p:sldId id="348" r:id="rId12"/>
    <p:sldId id="349" r:id="rId13"/>
    <p:sldId id="350" r:id="rId14"/>
    <p:sldId id="342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0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10"/>
    <a:srgbClr val="223366"/>
    <a:srgbClr val="0000FF"/>
    <a:srgbClr val="0000A8"/>
    <a:srgbClr val="FFD5D5"/>
    <a:srgbClr val="DD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B639B-4CEF-9DB7-2344-EECACEBA9667}" v="7" dt="2024-01-24T11:25:17.418"/>
    <p1510:client id="{7851F380-6BD9-45EE-6CAC-5F7652B66164}" v="36" dt="2024-01-23T13:23:07.432"/>
    <p1510:client id="{B2F08324-7695-7A4F-DE98-A8B4075044AF}" v="36" dt="2024-01-23T12:58:20.093"/>
    <p1510:client id="{DD43528C-0D81-61C0-A9E5-D78813F6FE8C}" v="8" dt="2024-01-24T11:02:31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20"/>
      </p:cViewPr>
      <p:guideLst>
        <p:guide orient="horz" pos="540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9441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314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CC34-F735-3D44-D18D-421EB17AF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A9FBE-C888-4584-A196-462A274D15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538CD-9753-8312-0C2C-A11A8B2A6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2F162-96E4-20A8-98F1-335E0C23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15710-1749-E7E1-EDE8-A164B042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9716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7A042-8A99-D6B4-A4AC-D64318DE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35A7E-7A88-5BC1-2053-94800C66D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3E11B-DD8F-2CC6-F303-8A9BC5B6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E4100-4CA9-772A-8758-73484F3F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44F0B-E2D1-02E0-EAD0-7A82D83C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065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3D7D36-39DA-F09B-5EB9-E095B5CE6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63643-DEC3-C098-AD0B-9044DB814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2CF72-FD1F-9C96-1F4E-3B19425D0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36872-F56A-77DB-9D6A-97E9F87A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BBEF0-E981-04F9-311E-EDE83A19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6076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1253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532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F936-39AA-E05C-4206-4B212E08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CCF7-2780-CE36-56E5-A0106709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1065-8420-BEBD-9E10-0C8CF0D2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C8801-9783-A73D-F1FD-FFA205CB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09452-3BB8-9F66-35CA-A33E1A6F0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40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EDAC-B30D-526E-B2BF-96FCDC08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1939B-1F31-8DDB-04AE-678EE3B1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9741C-7130-D6CE-F213-271E5C7B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3421B-DB6C-7CBA-B30C-5E03F754D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0EC79-80C4-29FB-B857-2A62F97B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464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D3B1-84C7-C9BD-56B8-29BF4722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7D722-9C07-D710-9042-A576B01514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5B948-CE4A-ECC7-112F-951E52C4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0744D-85A5-644D-07B4-3188B724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FC19D-DEED-DDE5-D2BB-7C61649E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64F64-1275-25DA-61E7-4D9403D6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9232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B3E1-71F9-EC2C-061C-DB63EE17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DC989-B6AF-A544-D276-DE6077398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476A2-AB77-405C-7889-E538FD3F4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20815-EA95-0E0E-BC24-87DB4082A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F3299-6256-1575-6C28-F293A2D15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18CCD-D03E-A0F8-423A-5647978CE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034F0-1630-4F4D-A4AA-E6AAD71D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2E10DF-3353-680E-DE04-78336BC0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76126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13D2-447F-20E2-FBBA-5A95A824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FC53D2-9831-6F24-6C16-4C7881FB9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7B7C76-B698-F88F-DBA9-AB253A518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0814DD-7731-46BD-EBC2-A5DEBF767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1762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C2FB8-C0EE-A2F3-B6E5-557F0CB2D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3212D-2B05-003B-59A6-FD8996BF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C96B2-1D15-3C30-F4CB-AA086AB0C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345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E48D-2DF4-048D-F2DF-AF3454C8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6992-3770-E4AD-6CE8-38BB1A7A1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3C902-262D-D8D9-FF29-E6773F9F5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F2CC9-B7D8-F1EC-E9D7-DA743EF2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B3554-2181-046A-BBA8-68897591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0333D-5BF8-0278-2DB6-4120456D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61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040CA-C66E-E34F-D9A1-27179057A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D2ABE-A885-B0CC-C543-D66D98637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78A0C-80BF-2609-9567-7F14E4A31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A0E18-B444-8443-43EB-7B324207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A3D93-85D2-CE95-9E46-66D5CFBF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C5B33-C896-F63A-8E66-FB3140A0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3829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27184-DCC1-4F7D-96D6-7D861152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78CEB-1F1F-4748-7E13-1C93F5BA7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E23D-D976-9FAB-C4CF-56864AB34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5098-9331-C04A-3B3C-9C633B70B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80575-0157-556D-282C-3CA660FAC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5F3AA560-01E7-EA81-23CD-F746E84A9682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>
            <a:off x="5890576" y="50164"/>
            <a:ext cx="1226897" cy="410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4372A1-97D4-60D9-E89E-80243706CE2C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588173" y="44451"/>
            <a:ext cx="430886" cy="421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03C823-8FC6-07B3-D250-5E958EF2F890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448295" y="54435"/>
            <a:ext cx="606402" cy="40160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7A44B7-9C68-8AB1-236A-265222B66D17}"/>
              </a:ext>
            </a:extLst>
          </p:cNvPr>
          <p:cNvCxnSpPr/>
          <p:nvPr userDrawn="1"/>
        </p:nvCxnSpPr>
        <p:spPr>
          <a:xfrm>
            <a:off x="727299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74BE35-FAF7-B34E-DE3A-6B7B6F377CDE}"/>
              </a:ext>
            </a:extLst>
          </p:cNvPr>
          <p:cNvCxnSpPr/>
          <p:nvPr userDrawn="1"/>
        </p:nvCxnSpPr>
        <p:spPr>
          <a:xfrm>
            <a:off x="8328077" y="44451"/>
            <a:ext cx="0" cy="4115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6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007EE478-C686-BEE8-D55A-706CA7E747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62" r="5562"/>
          <a:stretch/>
        </p:blipFill>
        <p:spPr>
          <a:xfrm>
            <a:off x="1426" y="0"/>
            <a:ext cx="9142574" cy="5143500"/>
          </a:xfrm>
          <a:prstGeom prst="rect">
            <a:avLst/>
          </a:prstGeom>
        </p:spPr>
      </p:pic>
      <p:sp>
        <p:nvSpPr>
          <p:cNvPr id="10" name="TextShape 1">
            <a:extLst>
              <a:ext uri="{FF2B5EF4-FFF2-40B4-BE49-F238E27FC236}">
                <a16:creationId xmlns:a16="http://schemas.microsoft.com/office/drawing/2014/main" id="{813F2107-8C2D-9CA4-CD8E-ECCCD7EBECC8}"/>
              </a:ext>
            </a:extLst>
          </p:cNvPr>
          <p:cNvSpPr txBox="1"/>
          <p:nvPr/>
        </p:nvSpPr>
        <p:spPr>
          <a:xfrm>
            <a:off x="743414" y="2428934"/>
            <a:ext cx="4082586" cy="1102833"/>
          </a:xfrm>
          <a:prstGeom prst="rect">
            <a:avLst/>
          </a:prstGeom>
          <a:noFill/>
          <a:ln w="0">
            <a:noFill/>
          </a:ln>
        </p:spPr>
        <p:txBody>
          <a:bodyPr lIns="68580" tIns="34290" rIns="68580" bIns="34290"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500" b="1" spc="-1" dirty="0">
                <a:solidFill>
                  <a:schemeClr val="bg1"/>
                </a:solidFill>
              </a:rPr>
              <a:t>Project Title:-Netflix Analysis</a:t>
            </a:r>
            <a:endParaRPr lang="en-US" sz="2500" spc="-1" dirty="0">
              <a:solidFill>
                <a:schemeClr val="bg1"/>
              </a:solidFill>
              <a:latin typeface="Calibri"/>
            </a:endParaRPr>
          </a:p>
          <a:p>
            <a:pPr algn="ctr">
              <a:lnSpc>
                <a:spcPct val="90000"/>
              </a:lnSpc>
            </a:pPr>
            <a:r>
              <a:rPr lang="en-US" sz="2500" spc="-1" dirty="0">
                <a:solidFill>
                  <a:schemeClr val="bg1"/>
                </a:solidFill>
                <a:latin typeface="Calibri"/>
              </a:rPr>
              <a:t>Team ID -</a:t>
            </a:r>
            <a:r>
              <a:rPr lang="en-IN" sz="1600" dirty="0">
                <a:solidFill>
                  <a:srgbClr val="FAFAFA"/>
                </a:solidFill>
                <a:latin typeface="SF Pro Text"/>
              </a:rPr>
              <a:t> CU_CP_Team_9624</a:t>
            </a:r>
            <a:endParaRPr lang="en-US" sz="1600" spc="-1" dirty="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0471F-132C-DC05-DF57-C57BF5F94F99}"/>
              </a:ext>
            </a:extLst>
          </p:cNvPr>
          <p:cNvSpPr/>
          <p:nvPr/>
        </p:nvSpPr>
        <p:spPr>
          <a:xfrm>
            <a:off x="743414" y="1640947"/>
            <a:ext cx="2988527" cy="8713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7F1DD211-B5CE-B07E-185D-B2D660A8824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5783" y="1971178"/>
            <a:ext cx="1050529" cy="294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B16EB-4021-3DAD-87D7-8AADDA33F1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2197" y="1843398"/>
            <a:ext cx="485958" cy="4754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0553CE-6B63-17CC-854E-76FF40B12C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5014" y="1919854"/>
            <a:ext cx="599270" cy="39687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E5AE47-CF4D-55BD-80ED-4ABE05325878}"/>
              </a:ext>
            </a:extLst>
          </p:cNvPr>
          <p:cNvCxnSpPr/>
          <p:nvPr/>
        </p:nvCxnSpPr>
        <p:spPr>
          <a:xfrm>
            <a:off x="1984914" y="1859664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E501B5-345A-EB93-5880-D723D37DD07C}"/>
              </a:ext>
            </a:extLst>
          </p:cNvPr>
          <p:cNvCxnSpPr/>
          <p:nvPr/>
        </p:nvCxnSpPr>
        <p:spPr>
          <a:xfrm>
            <a:off x="2891880" y="1865133"/>
            <a:ext cx="0" cy="4754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E88EE61-2242-CA77-5668-E4432A881B62}"/>
              </a:ext>
            </a:extLst>
          </p:cNvPr>
          <p:cNvSpPr txBox="1"/>
          <p:nvPr/>
        </p:nvSpPr>
        <p:spPr>
          <a:xfrm>
            <a:off x="5519512" y="3290186"/>
            <a:ext cx="352443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Sunny More </a:t>
            </a:r>
          </a:p>
          <a:p>
            <a:r>
              <a:rPr lang="en-IN" sz="1600" dirty="0">
                <a:solidFill>
                  <a:schemeClr val="bg1"/>
                </a:solidFill>
              </a:rPr>
              <a:t>Sujal Yadav</a:t>
            </a:r>
          </a:p>
          <a:p>
            <a:r>
              <a:rPr lang="en-IN" sz="1600" dirty="0">
                <a:solidFill>
                  <a:schemeClr val="bg1"/>
                </a:solidFill>
              </a:rPr>
              <a:t>Shivam </a:t>
            </a:r>
            <a:r>
              <a:rPr lang="en-IN" sz="1600" dirty="0" err="1">
                <a:solidFill>
                  <a:schemeClr val="bg1"/>
                </a:solidFill>
              </a:rPr>
              <a:t>jadav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Sumit Pathak</a:t>
            </a:r>
          </a:p>
          <a:p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CC164EE-6DB5-85FF-84F3-B8A175E348B8}"/>
              </a:ext>
            </a:extLst>
          </p:cNvPr>
          <p:cNvSpPr/>
          <p:nvPr/>
        </p:nvSpPr>
        <p:spPr>
          <a:xfrm>
            <a:off x="-2199640" y="-1221215"/>
            <a:ext cx="13543280" cy="14325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CB03EA-E441-8429-032F-02A7CDC87FAA}"/>
              </a:ext>
            </a:extLst>
          </p:cNvPr>
          <p:cNvSpPr/>
          <p:nvPr/>
        </p:nvSpPr>
        <p:spPr>
          <a:xfrm>
            <a:off x="-2611120" y="4709533"/>
            <a:ext cx="13685520" cy="167389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8EAFC-3A57-AD7E-8CB9-F8A9F0B4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EABD15-8138-43E4-DD67-E9ECE24A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4157455"/>
          </a:xfrm>
        </p:spPr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Future Perspective</a:t>
            </a: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2400" dirty="0">
                <a:solidFill>
                  <a:srgbClr val="002060"/>
                </a:solidFill>
              </a:rPr>
            </a:br>
            <a:r>
              <a:rPr lang="en-US" sz="1800" dirty="0"/>
              <a:t>- Incorporate sentiment analysis from reviews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Extend dataset to include TV shows and web series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Deploy as an interactive dashboard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Use reviews to understand how people feel about movies.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- Add TV shows and web series to the data.</a:t>
            </a:r>
            <a:br>
              <a:rPr lang="en-US" sz="1800" dirty="0"/>
            </a:br>
            <a:br>
              <a:rPr lang="en-US" sz="1800" dirty="0"/>
            </a:br>
            <a:r>
              <a:rPr lang="en-US" sz="1800"/>
              <a:t>- Create </a:t>
            </a:r>
            <a:r>
              <a:rPr lang="en-US" sz="1800" dirty="0"/>
              <a:t>a dashboard that people can click and explore</a:t>
            </a:r>
            <a:br>
              <a:rPr lang="en-US" sz="1800" dirty="0"/>
            </a:b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696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371653C-5A59-55AF-7592-1B7D2CA0BEA9}"/>
              </a:ext>
            </a:extLst>
          </p:cNvPr>
          <p:cNvSpPr txBox="1"/>
          <p:nvPr/>
        </p:nvSpPr>
        <p:spPr>
          <a:xfrm>
            <a:off x="3166669" y="2193074"/>
            <a:ext cx="2810662" cy="46645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5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Thank you...!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30BF6-3DCE-162E-94C7-EA418CF2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2" y="226573"/>
            <a:ext cx="3088958" cy="2509693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AE4CB1D-9DC3-FF4B-DD69-6959E112E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168" y="2868930"/>
            <a:ext cx="3798570" cy="219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70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446088"/>
            <a:ext cx="3009900" cy="66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 b="1" dirty="0">
                <a:solidFill>
                  <a:srgbClr val="213163"/>
                </a:solidFill>
              </a:rPr>
              <a:t>Project Objectives</a:t>
            </a:r>
            <a:endParaRPr sz="2400" dirty="0"/>
          </a:p>
        </p:txBody>
      </p:sp>
      <p:sp>
        <p:nvSpPr>
          <p:cNvPr id="6" name="Google Shape;62;g5fab984687_2_0">
            <a:extLst>
              <a:ext uri="{FF2B5EF4-FFF2-40B4-BE49-F238E27FC236}">
                <a16:creationId xmlns:a16="http://schemas.microsoft.com/office/drawing/2014/main" id="{2C2DB4A5-624B-CADA-0A3F-8AADD412BC0C}"/>
              </a:ext>
            </a:extLst>
          </p:cNvPr>
          <p:cNvSpPr txBox="1">
            <a:spLocks/>
          </p:cNvSpPr>
          <p:nvPr/>
        </p:nvSpPr>
        <p:spPr>
          <a:xfrm>
            <a:off x="387682" y="1099575"/>
            <a:ext cx="5383198" cy="398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Tx/>
              <a:buChar char="-"/>
            </a:pPr>
            <a:r>
              <a:rPr lang="en-US" sz="1600" dirty="0"/>
              <a:t>Annual Revenue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Analyze trends in movie genres, ratings  and  </a:t>
            </a:r>
            <a:r>
              <a:rPr lang="en-US" sz="1600" dirty="0">
                <a:solidFill>
                  <a:schemeClr val="tx1"/>
                </a:solidFill>
              </a:rPr>
              <a:t>Popularity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Problem Statement Low </a:t>
            </a:r>
            <a:r>
              <a:rPr lang="en-IN" sz="1600" dirty="0" err="1">
                <a:solidFill>
                  <a:schemeClr val="tx1"/>
                </a:solidFill>
              </a:rPr>
              <a:t>Perfomance</a:t>
            </a:r>
            <a:endParaRPr lang="en-IN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trends over time rating average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/>
              <a:t>Identify top-rated genres and </a:t>
            </a:r>
            <a:r>
              <a:rPr lang="en-US" sz="1600" dirty="0" err="1"/>
              <a:t>titles,More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Result / Outcomes</a:t>
            </a:r>
          </a:p>
          <a:p>
            <a:pPr marL="285750" indent="-285750">
              <a:buFontTx/>
              <a:buChar char="-"/>
            </a:pPr>
            <a:endParaRPr lang="en-IN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Conclusion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sz="1600" dirty="0">
                <a:solidFill>
                  <a:schemeClr val="tx1"/>
                </a:solidFill>
              </a:rPr>
              <a:t>Future Perspective</a:t>
            </a:r>
          </a:p>
          <a:p>
            <a:pPr marL="285750" indent="-285750">
              <a:buFontTx/>
              <a:buChar char="-"/>
            </a:pPr>
            <a:endParaRPr lang="en-IN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A1D2B-835F-5F3C-22C1-375C2C4FA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733943">
            <a:off x="6122709" y="1011945"/>
            <a:ext cx="4236720" cy="335939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497020" cy="3852655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002060"/>
                </a:solidFill>
              </a:rPr>
              <a:t>Project overview – Introduction</a:t>
            </a: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2400" dirty="0">
                <a:solidFill>
                  <a:srgbClr val="002060"/>
                </a:solidFill>
              </a:rPr>
            </a:br>
            <a:r>
              <a:rPr lang="en-US" sz="1800" dirty="0"/>
              <a:t>The project utilizes a dataset of 9800+ movies including details like title, release year, genre, popularity, and vote average. Data preprocessing, categorization, and visualization techniques are used to extract insights.</a:t>
            </a:r>
            <a:br>
              <a:rPr lang="en-US" sz="1800" dirty="0"/>
            </a:b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4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B5C-D54C-385F-3FB9-501E86662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15" y="676508"/>
            <a:ext cx="8616709" cy="475785"/>
          </a:xfrm>
        </p:spPr>
        <p:txBody>
          <a:bodyPr/>
          <a:lstStyle/>
          <a:p>
            <a:r>
              <a:rPr lang="en-US" sz="2400" dirty="0"/>
              <a:t>Market Analysis of Netflix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0469B9-D633-522A-C0B5-51B26CCD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0804"/>
            <a:ext cx="9144000" cy="37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584E8-AD0E-51B2-013F-9DCB78FB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37893"/>
            <a:ext cx="8520600" cy="471324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1BFD1A-B788-835F-0173-B65816B4F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64" y="1039331"/>
            <a:ext cx="3984703" cy="3866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71111-F203-9E64-FCF1-13E1650C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65716"/>
            <a:ext cx="4140820" cy="4237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F55325-8D85-250A-36A3-BA77247A23A1}"/>
              </a:ext>
            </a:extLst>
          </p:cNvPr>
          <p:cNvSpPr txBox="1"/>
          <p:nvPr/>
        </p:nvSpPr>
        <p:spPr>
          <a:xfrm>
            <a:off x="488563" y="437247"/>
            <a:ext cx="3540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Analyze Trends In Movie Genres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99D4FB-F3E6-ADD2-6827-5E84A2138478}"/>
              </a:ext>
            </a:extLst>
          </p:cNvPr>
          <p:cNvSpPr txBox="1"/>
          <p:nvPr/>
        </p:nvSpPr>
        <p:spPr>
          <a:xfrm>
            <a:off x="5115230" y="437247"/>
            <a:ext cx="23975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Ratings, and Popularity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77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64160"/>
            <a:ext cx="8520600" cy="2407919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                                   Problem Statement</a:t>
            </a: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1800" dirty="0">
                <a:solidFill>
                  <a:srgbClr val="002060"/>
                </a:solidFill>
              </a:rPr>
            </a:br>
            <a:r>
              <a:rPr lang="en-US" sz="1800" dirty="0"/>
              <a:t>- Analyze trends in movie genres, ratings, and popularity</a:t>
            </a:r>
            <a:br>
              <a:rPr lang="en-US" sz="1800" dirty="0"/>
            </a:br>
            <a:r>
              <a:rPr lang="en-US" sz="1800" dirty="0"/>
              <a:t>- Clean and preprocess large movie datasets</a:t>
            </a:r>
            <a:br>
              <a:rPr lang="en-US" sz="1800" dirty="0"/>
            </a:br>
            <a:r>
              <a:rPr lang="en-US" sz="1800" dirty="0"/>
              <a:t>- Visualize distributions and trends over time</a:t>
            </a:r>
            <a:br>
              <a:rPr lang="en-US" sz="1800" dirty="0"/>
            </a:br>
            <a:r>
              <a:rPr lang="en-US" sz="1800" dirty="0"/>
              <a:t>- Identify top-rated genres and titles</a:t>
            </a:r>
            <a:br>
              <a:rPr lang="en-US" sz="1800" dirty="0"/>
            </a:br>
            <a:br>
              <a:rPr lang="en-US" sz="1800" dirty="0"/>
            </a:br>
            <a:r>
              <a:rPr lang="en-US" sz="2200" b="1" dirty="0">
                <a:solidFill>
                  <a:srgbClr val="002060"/>
                </a:solidFill>
              </a:rPr>
              <a:t>                                     Low </a:t>
            </a:r>
            <a:r>
              <a:rPr lang="en-US" sz="2200" b="1" dirty="0" err="1">
                <a:solidFill>
                  <a:srgbClr val="002060"/>
                </a:solidFill>
              </a:rPr>
              <a:t>Perfomance</a:t>
            </a:r>
            <a:br>
              <a:rPr lang="en-US" sz="1800" dirty="0"/>
            </a:br>
            <a:endParaRPr lang="en-IN" sz="18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A0DF0-3651-C56C-D4C4-C29F72775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2879755"/>
            <a:ext cx="8657459" cy="176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9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1DC4-6DF3-1175-8033-CF23A4E4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4431775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Trends Over Time Rating Average</a:t>
            </a:r>
            <a:br>
              <a:rPr lang="en-US" sz="1400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FE25A-8455-7B49-E568-4C23CF24F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992" y="975360"/>
            <a:ext cx="6922015" cy="41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5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solidFill>
                  <a:srgbClr val="002060"/>
                </a:solidFill>
              </a:rPr>
              <a:t>Result / Outcomes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43D08-7A70-8CFC-4F94-F58F70673CDC}"/>
              </a:ext>
            </a:extLst>
          </p:cNvPr>
          <p:cNvSpPr txBox="1"/>
          <p:nvPr/>
        </p:nvSpPr>
        <p:spPr>
          <a:xfrm>
            <a:off x="514905" y="1642369"/>
            <a:ext cx="81852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800" dirty="0"/>
              <a:t>Most popular movie: Spider-Man: No Way Home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Most common genre: Drama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pPr marL="285750" indent="-285750">
              <a:buFontTx/>
              <a:buChar char="-"/>
            </a:pPr>
            <a:r>
              <a:rPr lang="en-US" sz="1800" dirty="0"/>
              <a:t>Vote average distribution is centered around 6.4-7.0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r>
              <a:rPr lang="en-US" sz="1800" dirty="0"/>
              <a:t>- 19 distinct genres categorized</a:t>
            </a:r>
          </a:p>
          <a:p>
            <a:r>
              <a:rPr lang="en-IN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endParaRPr lang="en-IN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07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F6764B-21BB-C2DC-B5A1-6A2D218B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470" y="582184"/>
            <a:ext cx="7293060" cy="4233655"/>
          </a:xfrm>
        </p:spPr>
        <p:txBody>
          <a:bodyPr/>
          <a:lstStyle/>
          <a:p>
            <a:pPr algn="ctr"/>
            <a:r>
              <a:rPr lang="en-IN" sz="2400" dirty="0">
                <a:solidFill>
                  <a:srgbClr val="002060"/>
                </a:solidFill>
              </a:rPr>
              <a:t>Conclusion</a:t>
            </a:r>
            <a:br>
              <a:rPr lang="en-IN" sz="2400" dirty="0">
                <a:solidFill>
                  <a:srgbClr val="002060"/>
                </a:solidFill>
              </a:rPr>
            </a:br>
            <a:br>
              <a:rPr lang="en-IN" sz="2400" dirty="0">
                <a:solidFill>
                  <a:srgbClr val="002060"/>
                </a:solidFill>
              </a:rPr>
            </a:br>
            <a:r>
              <a:rPr lang="en-US" sz="1800" dirty="0"/>
              <a:t>The analysis revealed valuable patterns in movie popularity and viewer ratings. Data transformation like genre explosion and vote categorization helped enhance interpretability.</a:t>
            </a:r>
            <a:br>
              <a:rPr lang="en-US" sz="1800" dirty="0"/>
            </a:br>
            <a:endParaRPr lang="en-IN" sz="1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8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301</Words>
  <Application>Microsoft Office PowerPoint</Application>
  <PresentationFormat>On-screen Show (16:9)</PresentationFormat>
  <Paragraphs>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SF Pro Text</vt:lpstr>
      <vt:lpstr>Times New Roman</vt:lpstr>
      <vt:lpstr>Office Theme</vt:lpstr>
      <vt:lpstr>PowerPoint Presentation</vt:lpstr>
      <vt:lpstr>Project Objectives</vt:lpstr>
      <vt:lpstr>Project overview – Introduction   The project utilizes a dataset of 9800+ movies including details like title, release year, genre, popularity, and vote average. Data preprocessing, categorization, and visualization techniques are used to extract insights. </vt:lpstr>
      <vt:lpstr>Market Analysis of Netflix</vt:lpstr>
      <vt:lpstr>PowerPoint Presentation</vt:lpstr>
      <vt:lpstr>                                   Problem Statement  - Analyze trends in movie genres, ratings, and popularity - Clean and preprocess large movie datasets - Visualize distributions and trends over time - Identify top-rated genres and titles                                       Low Perfomance </vt:lpstr>
      <vt:lpstr>Trends Over Time Rating Average </vt:lpstr>
      <vt:lpstr>Result / Outcomes</vt:lpstr>
      <vt:lpstr>Conclusion  The analysis revealed valuable patterns in movie popularity and viewer ratings. Data transformation like genre explosion and vote categorization helped enhance interpretability. </vt:lpstr>
      <vt:lpstr>Future Perspective  - Incorporate sentiment analysis from reviews  - Extend dataset to include TV shows and web series  - Deploy as an interactive dashboard  - Use reviews to understand how people feel about movies.  - Add TV shows and web series to the data.  - Create a dashboard that people can click and explore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rm583473@gmail.com</cp:lastModifiedBy>
  <cp:revision>12</cp:revision>
  <dcterms:modified xsi:type="dcterms:W3CDTF">2025-04-11T09:26:27Z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