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56" r:id="rId2"/>
    <p:sldId id="309" r:id="rId3"/>
    <p:sldId id="311" r:id="rId4"/>
    <p:sldId id="316" r:id="rId5"/>
    <p:sldId id="310" r:id="rId6"/>
    <p:sldId id="312" r:id="rId7"/>
    <p:sldId id="314" r:id="rId8"/>
    <p:sldId id="257" r:id="rId9"/>
    <p:sldId id="313" r:id="rId10"/>
    <p:sldId id="260" r:id="rId11"/>
    <p:sldId id="315" r:id="rId12"/>
    <p:sldId id="353" r:id="rId13"/>
    <p:sldId id="320" r:id="rId14"/>
    <p:sldId id="261" r:id="rId15"/>
    <p:sldId id="322" r:id="rId16"/>
    <p:sldId id="328" r:id="rId17"/>
    <p:sldId id="324" r:id="rId18"/>
    <p:sldId id="335" r:id="rId19"/>
    <p:sldId id="337" r:id="rId20"/>
    <p:sldId id="336" r:id="rId21"/>
    <p:sldId id="357" r:id="rId22"/>
    <p:sldId id="358" r:id="rId23"/>
    <p:sldId id="359" r:id="rId24"/>
    <p:sldId id="360" r:id="rId25"/>
    <p:sldId id="361" r:id="rId26"/>
    <p:sldId id="363" r:id="rId27"/>
    <p:sldId id="364" r:id="rId28"/>
    <p:sldId id="362" r:id="rId29"/>
    <p:sldId id="356" r:id="rId30"/>
    <p:sldId id="318" r:id="rId31"/>
    <p:sldId id="329" r:id="rId32"/>
    <p:sldId id="340" r:id="rId33"/>
    <p:sldId id="344" r:id="rId34"/>
    <p:sldId id="346" r:id="rId35"/>
    <p:sldId id="323" r:id="rId36"/>
    <p:sldId id="321" r:id="rId37"/>
    <p:sldId id="327" r:id="rId38"/>
    <p:sldId id="326" r:id="rId39"/>
    <p:sldId id="325" r:id="rId40"/>
    <p:sldId id="332" r:id="rId41"/>
    <p:sldId id="330" r:id="rId42"/>
    <p:sldId id="347" r:id="rId43"/>
    <p:sldId id="352" r:id="rId44"/>
    <p:sldId id="350" r:id="rId45"/>
    <p:sldId id="348" r:id="rId46"/>
    <p:sldId id="349" r:id="rId47"/>
    <p:sldId id="351" r:id="rId48"/>
    <p:sldId id="338" r:id="rId49"/>
    <p:sldId id="331" r:id="rId50"/>
    <p:sldId id="365" r:id="rId51"/>
    <p:sldId id="334" r:id="rId52"/>
    <p:sldId id="264" r:id="rId53"/>
  </p:sldIdLst>
  <p:sldSz cx="12192000" cy="6858000"/>
  <p:notesSz cx="6858000" cy="9144000"/>
  <p:embeddedFontLst>
    <p:embeddedFont>
      <p:font typeface="Gulim" panose="020B0600000101010101" pitchFamily="34" charset="-127"/>
      <p:regular r:id="rId55"/>
    </p:embeddedFont>
    <p:embeddedFont>
      <p:font typeface="Gungsuh" panose="02030600000101010101" pitchFamily="18" charset="-127"/>
      <p:regular r:id="rId56"/>
    </p:embeddedFont>
    <p:embeddedFont>
      <p:font typeface="微软雅黑" panose="020B0503020204020204" pitchFamily="34" charset="-122"/>
      <p:regular r:id="rId57"/>
      <p:bold r:id="rId58"/>
    </p:embeddedFont>
    <p:embeddedFont>
      <p:font typeface="Calibri" panose="020F0502020204030204" pitchFamily="34" charset="0"/>
      <p:regular r:id="rId59"/>
      <p:bold r:id="rId60"/>
      <p:italic r:id="rId61"/>
      <p:boldItalic r:id="rId62"/>
    </p:embeddedFont>
    <p:embeddedFont>
      <p:font typeface="Impact" panose="020B0806030902050204" pitchFamily="34" charset="0"/>
      <p:regular r:id="rId63"/>
    </p:embeddedFont>
  </p:embeddedFont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A565D33F-27E6-4112-818A-861B320B8441}" type="datetimeFigureOut">
              <a:rPr lang="zh-CN" altLang="en-US"/>
              <a:pPr>
                <a:defRPr/>
              </a:pPr>
              <a:t>2018/11/30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smtClean="0"/>
            </a:lvl1pPr>
          </a:lstStyle>
          <a:p>
            <a:pPr>
              <a:defRPr/>
            </a:pPr>
            <a:fld id="{FA7C4805-7CB3-459E-9D3C-86D32365DB11}" type="slidenum">
              <a:rPr lang="zh-CN" altLang="en-US"/>
              <a:pPr>
                <a:defRPr/>
              </a:pPr>
              <a:t>‹#›</a:t>
            </a:fld>
            <a:endParaRPr lang="zh-CN" altLang="en-US"/>
          </a:p>
        </p:txBody>
      </p:sp>
    </p:spTree>
    <p:extLst>
      <p:ext uri="{BB962C8B-B14F-4D97-AF65-F5344CB8AC3E}">
        <p14:creationId xmlns:p14="http://schemas.microsoft.com/office/powerpoint/2010/main" val="1501566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CB402E8C-70C3-4421-A34F-80E57626BF11}" type="datetime1">
              <a:rPr lang="zh-CN" altLang="en-US"/>
              <a:pPr>
                <a:defRPr/>
              </a:pPr>
              <a:t>2018/11/30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832FD607-1FA4-4C44-B6C7-7A2E8351949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19323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426021D-7F16-47B1-9051-3EF031D0F14A}" type="datetime1">
              <a:rPr lang="zh-CN" altLang="en-US"/>
              <a:pPr>
                <a:defRPr/>
              </a:pPr>
              <a:t>2018/11/30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5F7FBA6-BE0B-4823-BE43-79DA9E303CC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22097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9BB94C2E-2A1F-4A27-9013-44207CB8E049}" type="datetime1">
              <a:rPr lang="zh-CN" altLang="en-US"/>
              <a:pPr>
                <a:defRPr/>
              </a:pPr>
              <a:t>2018/11/30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472410D-8DE9-4433-8E42-D0AE5C29F5F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2173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33A44A78-ED61-46A5-8A82-64A93E093451}" type="datetime1">
              <a:rPr lang="zh-CN" altLang="en-US"/>
              <a:pPr>
                <a:defRPr/>
              </a:pPr>
              <a:t>2018/11/30</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FC12DD50-2A3D-4CCF-85FB-33712A8112B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431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FFEB80C3-43B6-45E5-AF5D-852767D6896D}" type="datetime1">
              <a:rPr lang="zh-CN" altLang="en-US"/>
              <a:pPr>
                <a:defRPr/>
              </a:pPr>
              <a:t>2018/11/30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493BE494-329D-4E03-A7F6-043B49C9ABF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59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1023FF69-902C-4238-B0D4-F6F83842B2B6}" type="datetime1">
              <a:rPr lang="zh-CN" altLang="en-US"/>
              <a:pPr>
                <a:defRPr/>
              </a:pPr>
              <a:t>2018/11/30</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CFC87-107C-4FD5-9C72-E51034BBF57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5829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DCD84A08-1AFA-4951-819E-0E77AF21A206}" type="datetime1">
              <a:rPr lang="zh-CN" altLang="en-US"/>
              <a:pPr>
                <a:defRPr/>
              </a:pPr>
              <a:t>2018/11/30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5F791D8C-2AEB-42C4-AEC1-C362E859B09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931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0C5C6DA8-D505-4EC8-964D-ED8ADA96008D}" type="datetime1">
              <a:rPr lang="zh-CN" altLang="en-US"/>
              <a:pPr>
                <a:defRPr/>
              </a:pPr>
              <a:t>2018/11/30</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EAE4596B-97DA-4CCB-8385-B5ED91103CC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7492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9B4487FD-B101-4299-B315-0AA3FB18A3A3}" type="datetime1">
              <a:rPr lang="zh-CN" altLang="en-US"/>
              <a:pPr>
                <a:defRPr/>
              </a:pPr>
              <a:t>2018/11/30</a:t>
            </a:fld>
            <a:endParaRPr lang="zh-CN" altLang="en-US" sz="1800">
              <a:solidFill>
                <a:schemeClr val="tx1"/>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smtClean="0"/>
            </a:lvl1pPr>
          </a:lstStyle>
          <a:p>
            <a:pPr>
              <a:defRPr/>
            </a:pPr>
            <a:fld id="{480E7590-6F6D-4B7F-9C47-A9509E038E6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197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5BCE630-38CD-4A7A-B5B3-2872EAEBC196}" type="datetime1">
              <a:rPr lang="zh-CN" altLang="en-US"/>
              <a:pPr>
                <a:defRPr/>
              </a:pPr>
              <a:t>2018/11/30</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98348469-933F-4813-80AA-4DD29C5141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661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DB50D384-BD4A-43F3-8188-4EED975C7F50}" type="datetime1">
              <a:rPr lang="zh-CN" altLang="en-US"/>
              <a:pPr>
                <a:defRPr/>
              </a:pPr>
              <a:t>2018/11/30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8C5DFCE8-6592-47BA-810E-AC06DD0388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3080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96AE7559-CAFD-48B7-9023-A646F8D768E3}" type="datetime1">
              <a:rPr lang="zh-CN" altLang="en-US"/>
              <a:pPr>
                <a:defRPr/>
              </a:pPr>
              <a:t>2018/11/30</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489E342E-6E17-4AA5-811E-AF4E6A32B5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65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
        <p:nvSpPr>
          <p:cNvPr id="1028" name="日期占位符 3"/>
          <p:cNvSpPr>
            <a:spLocks noGrp="1" noChangeArrowheads="1"/>
          </p:cNvSpPr>
          <p:nvPr>
            <p:ph type="dt" sz="half" idx="2"/>
          </p:nvPr>
        </p:nvSpPr>
        <p:spPr bwMode="auto">
          <a:xfrm>
            <a:off x="609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E7E7287-B1EA-40F7-BA63-96A53DD623A6}" type="datetime1">
              <a:rPr lang="zh-CN" altLang="en-US"/>
              <a:pPr>
                <a:defRPr/>
              </a:pPr>
              <a:t>2018/11/30</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165600" y="6356350"/>
            <a:ext cx="3860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737600" y="6356350"/>
            <a:ext cx="28448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smtClean="0">
                <a:solidFill>
                  <a:srgbClr val="898989"/>
                </a:solidFill>
              </a:defRPr>
            </a:lvl1pPr>
          </a:lstStyle>
          <a:p>
            <a:pPr>
              <a:defRPr/>
            </a:pPr>
            <a:fld id="{04D8D7E4-A943-4079-A431-5FD58BF7B2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sldNum="0" hdr="0" ftr="0"/>
  <p:txStyles>
    <p:titleStyle>
      <a:lvl1pPr marL="914400" indent="-914400" algn="ctr"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微软雅黑" pitchFamily="34" charset="-122"/>
          <a:ea typeface="微软雅黑" pitchFamily="34"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微软雅黑" panose="020B0503020204020204" pitchFamily="34" charset="-122"/>
          <a:ea typeface="微软雅黑" panose="020B0503020204020204" pitchFamily="34" charset="-122"/>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微软雅黑" panose="020B0503020204020204" pitchFamily="34" charset="-122"/>
          <a:ea typeface="微软雅黑" panose="020B0503020204020204" pitchFamily="34" charset="-122"/>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微软雅黑" panose="020B0503020204020204" pitchFamily="34" charset="-122"/>
          <a:ea typeface="微软雅黑" panose="020B0503020204020204" pitchFamily="34" charset="-122"/>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微软雅黑" panose="020B0503020204020204" pitchFamily="34" charset="-122"/>
          <a:ea typeface="微软雅黑" panose="020B0503020204020204" pitchFamily="34" charset="-122"/>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3"/>
          <p:cNvSpPr>
            <a:spLocks noChangeArrowheads="1"/>
          </p:cNvSpPr>
          <p:nvPr/>
        </p:nvSpPr>
        <p:spPr bwMode="auto">
          <a:xfrm>
            <a:off x="695325" y="0"/>
            <a:ext cx="2447925" cy="436562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39" name="椭圆 4"/>
          <p:cNvSpPr>
            <a:spLocks noChangeArrowheads="1"/>
          </p:cNvSpPr>
          <p:nvPr/>
        </p:nvSpPr>
        <p:spPr bwMode="auto">
          <a:xfrm>
            <a:off x="1019175" y="2182813"/>
            <a:ext cx="1800225" cy="1800225"/>
          </a:xfrm>
          <a:prstGeom prst="ellipse">
            <a:avLst/>
          </a:prstGeom>
          <a:solidFill>
            <a:srgbClr val="5DB3B0"/>
          </a:solidFill>
          <a:ln w="38100">
            <a:solidFill>
              <a:schemeClr val="bg1"/>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4341" name="文本框 6"/>
          <p:cNvSpPr>
            <a:spLocks noChangeArrowheads="1"/>
          </p:cNvSpPr>
          <p:nvPr/>
        </p:nvSpPr>
        <p:spPr bwMode="auto">
          <a:xfrm>
            <a:off x="3863975" y="2349500"/>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800" b="1" dirty="0">
                <a:latin typeface="+mn-ea"/>
                <a:ea typeface="+mn-ea"/>
                <a:cs typeface="造字工房悦黑体验版纤细体"/>
                <a:sym typeface="造字工房悦黑体验版纤细体"/>
              </a:rPr>
              <a:t>基于项目的案例教学系统</a:t>
            </a:r>
          </a:p>
        </p:txBody>
      </p:sp>
      <p:sp>
        <p:nvSpPr>
          <p:cNvPr id="14342" name="文本框 7"/>
          <p:cNvSpPr>
            <a:spLocks noChangeArrowheads="1"/>
          </p:cNvSpPr>
          <p:nvPr/>
        </p:nvSpPr>
        <p:spPr bwMode="auto">
          <a:xfrm>
            <a:off x="3863975" y="5023865"/>
            <a:ext cx="33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dirty="0">
                <a:latin typeface="+mn-ea"/>
                <a:ea typeface="+mn-ea"/>
                <a:cs typeface="造字工房悦黑体验版纤细体"/>
                <a:sym typeface="造字工房悦黑体验版纤细体"/>
              </a:rPr>
              <a:t>答辩：</a:t>
            </a:r>
            <a:r>
              <a:rPr lang="en-US" altLang="zh-CN" sz="2400" dirty="0">
                <a:latin typeface="+mn-ea"/>
                <a:ea typeface="+mn-ea"/>
                <a:cs typeface="造字工房悦黑体验版纤细体"/>
                <a:sym typeface="造字工房悦黑体验版纤细体"/>
              </a:rPr>
              <a:t>G16</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导师：杨枨老师</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侯宏仑老师</a:t>
            </a:r>
          </a:p>
        </p:txBody>
      </p:sp>
      <p:cxnSp>
        <p:nvCxnSpPr>
          <p:cNvPr id="7" name="直接连接符 16">
            <a:extLst>
              <a:ext uri="{FF2B5EF4-FFF2-40B4-BE49-F238E27FC236}">
                <a16:creationId xmlns:a16="http://schemas.microsoft.com/office/drawing/2014/main" id="{91766185-3A74-4B16-8676-9A065B51DB66}"/>
              </a:ext>
            </a:extLst>
          </p:cNvPr>
          <p:cNvCxnSpPr>
            <a:cxnSpLocks noChangeShapeType="1"/>
          </p:cNvCxnSpPr>
          <p:nvPr/>
        </p:nvCxnSpPr>
        <p:spPr bwMode="auto">
          <a:xfrm>
            <a:off x="4871898" y="3964317"/>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sp>
        <p:nvSpPr>
          <p:cNvPr id="8" name="文本框 9">
            <a:extLst>
              <a:ext uri="{FF2B5EF4-FFF2-40B4-BE49-F238E27FC236}">
                <a16:creationId xmlns:a16="http://schemas.microsoft.com/office/drawing/2014/main" id="{846ED191-4910-4A8D-8FC0-C7D4A3413D23}"/>
              </a:ext>
            </a:extLst>
          </p:cNvPr>
          <p:cNvSpPr txBox="1">
            <a:spLocks noChangeArrowheads="1"/>
          </p:cNvSpPr>
          <p:nvPr/>
        </p:nvSpPr>
        <p:spPr bwMode="auto">
          <a:xfrm>
            <a:off x="4993480" y="3717024"/>
            <a:ext cx="43672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dirty="0">
                <a:latin typeface="微软雅黑" panose="020B0503020204020204" pitchFamily="34" charset="-122"/>
                <a:ea typeface="微软雅黑" panose="020B0503020204020204" pitchFamily="34" charset="-122"/>
              </a:rPr>
              <a:t>需求工程计划</a:t>
            </a:r>
          </a:p>
        </p:txBody>
      </p:sp>
      <p:cxnSp>
        <p:nvCxnSpPr>
          <p:cNvPr id="9" name="直接连接符 15">
            <a:extLst>
              <a:ext uri="{FF2B5EF4-FFF2-40B4-BE49-F238E27FC236}">
                <a16:creationId xmlns:a16="http://schemas.microsoft.com/office/drawing/2014/main" id="{52BA9D8F-05D8-4F12-A7AB-A4360B75EFE0}"/>
              </a:ext>
            </a:extLst>
          </p:cNvPr>
          <p:cNvCxnSpPr>
            <a:cxnSpLocks noChangeShapeType="1"/>
          </p:cNvCxnSpPr>
          <p:nvPr/>
        </p:nvCxnSpPr>
        <p:spPr bwMode="auto">
          <a:xfrm>
            <a:off x="8400192" y="3978167"/>
            <a:ext cx="1079500" cy="0"/>
          </a:xfrm>
          <a:prstGeom prst="line">
            <a:avLst/>
          </a:prstGeom>
          <a:noFill/>
          <a:ln w="6350">
            <a:solidFill>
              <a:srgbClr val="4575A5"/>
            </a:solidFill>
            <a:round/>
            <a:headEnd/>
            <a:tailEnd/>
          </a:ln>
          <a:extLst>
            <a:ext uri="{909E8E84-426E-40DD-AFC4-6F175D3DCCD1}">
              <a14:hiddenFill xmlns:a14="http://schemas.microsoft.com/office/drawing/2010/main">
                <a:noFill/>
              </a14:hiddenFill>
            </a:ext>
          </a:extLst>
        </p:spPr>
      </p:cxnSp>
      <p:pic>
        <p:nvPicPr>
          <p:cNvPr id="3" name="图片 2">
            <a:extLst>
              <a:ext uri="{FF2B5EF4-FFF2-40B4-BE49-F238E27FC236}">
                <a16:creationId xmlns:a16="http://schemas.microsoft.com/office/drawing/2014/main" id="{5B05E4F8-E04D-4AC8-9046-819AC9BAEB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99" y="2032794"/>
            <a:ext cx="2100261" cy="2100261"/>
          </a:xfrm>
          <a:prstGeom prst="rect">
            <a:avLst/>
          </a:prstGeom>
        </p:spPr>
      </p:pic>
      <p:sp>
        <p:nvSpPr>
          <p:cNvPr id="2" name="矩形 1">
            <a:extLst>
              <a:ext uri="{FF2B5EF4-FFF2-40B4-BE49-F238E27FC236}">
                <a16:creationId xmlns:a16="http://schemas.microsoft.com/office/drawing/2014/main" id="{1C73DF36-E1AD-459C-B91B-610700578F59}"/>
              </a:ext>
            </a:extLst>
          </p:cNvPr>
          <p:cNvSpPr/>
          <p:nvPr/>
        </p:nvSpPr>
        <p:spPr>
          <a:xfrm>
            <a:off x="4947682" y="3205768"/>
            <a:ext cx="4532010" cy="369332"/>
          </a:xfrm>
          <a:prstGeom prst="rect">
            <a:avLst/>
          </a:prstGeom>
        </p:spPr>
        <p:txBody>
          <a:bodyPr wrap="none">
            <a:spAutoFit/>
          </a:bodyPr>
          <a:lstStyle/>
          <a:p>
            <a:r>
              <a:rPr lang="zh-CN" altLang="en-US" dirty="0"/>
              <a:t>pbcls   project based case learning system</a:t>
            </a:r>
          </a:p>
        </p:txBody>
      </p:sp>
      <p:sp>
        <p:nvSpPr>
          <p:cNvPr id="11" name="文本框 7">
            <a:extLst>
              <a:ext uri="{FF2B5EF4-FFF2-40B4-BE49-F238E27FC236}">
                <a16:creationId xmlns:a16="http://schemas.microsoft.com/office/drawing/2014/main" id="{7D91CA39-A6D3-4FD6-A72C-9BB71D13A7A5}"/>
              </a:ext>
            </a:extLst>
          </p:cNvPr>
          <p:cNvSpPr>
            <a:spLocks noChangeArrowheads="1"/>
          </p:cNvSpPr>
          <p:nvPr/>
        </p:nvSpPr>
        <p:spPr bwMode="auto">
          <a:xfrm>
            <a:off x="7283386" y="4941126"/>
            <a:ext cx="331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dirty="0">
                <a:latin typeface="+mn-ea"/>
                <a:ea typeface="+mn-ea"/>
                <a:cs typeface="造字工房悦黑体验版纤细体"/>
                <a:sym typeface="造字工房悦黑体验版纤细体"/>
              </a:rPr>
              <a:t>成员：陈依伦</a:t>
            </a:r>
            <a:endParaRPr lang="en-US" altLang="zh-CN" sz="2400" dirty="0">
              <a:latin typeface="+mn-ea"/>
              <a:ea typeface="+mn-ea"/>
              <a:cs typeface="造字工房悦黑体验版纤细体"/>
              <a:sym typeface="造字工房悦黑体验版纤细体"/>
            </a:endParaRP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吕煜杰</a:t>
            </a: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马益亮</a:t>
            </a:r>
            <a:endParaRPr lang="en-US" altLang="zh-CN" sz="2400" dirty="0">
              <a:latin typeface="+mn-ea"/>
              <a:ea typeface="+mn-ea"/>
              <a:cs typeface="造字工房悦黑体验版纤细体"/>
              <a:sym typeface="造字工房悦黑体验版纤细体"/>
            </a:endParaRP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徐毓茜  </a:t>
            </a:r>
            <a:endParaRPr lang="en-US" altLang="zh-CN" sz="2400" dirty="0">
              <a:latin typeface="+mn-ea"/>
              <a:ea typeface="+mn-ea"/>
              <a:cs typeface="造字工房悦黑体验版纤细体"/>
              <a:sym typeface="造字工房悦黑体验版纤细体"/>
            </a:endParaRPr>
          </a:p>
          <a:p>
            <a:pPr eaLnBrk="1" hangingPunct="1">
              <a:buFont typeface="Arial" pitchFamily="34" charset="0"/>
              <a:buNone/>
            </a:pPr>
            <a:r>
              <a:rPr lang="zh-CN" altLang="en-US" sz="2400" dirty="0">
                <a:latin typeface="+mn-ea"/>
                <a:ea typeface="+mn-ea"/>
                <a:cs typeface="造字工房悦黑体验版纤细体"/>
                <a:sym typeface="造字工房悦黑体验版纤细体"/>
              </a:rPr>
              <a:t>      陈佳敏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23380"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1.6</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207676" y="501688"/>
            <a:ext cx="94333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软件需求工程计划本身的修订和发展</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3B3C1CCB-CA88-46BE-9EC6-33E16898FC6E}"/>
              </a:ext>
            </a:extLst>
          </p:cNvPr>
          <p:cNvGraphicFramePr>
            <a:graphicFrameLocks noGrp="1"/>
          </p:cNvGraphicFramePr>
          <p:nvPr>
            <p:extLst>
              <p:ext uri="{D42A27DB-BD31-4B8C-83A1-F6EECF244321}">
                <p14:modId xmlns:p14="http://schemas.microsoft.com/office/powerpoint/2010/main" val="1981743985"/>
              </p:ext>
            </p:extLst>
          </p:nvPr>
        </p:nvGraphicFramePr>
        <p:xfrm>
          <a:off x="1631628" y="1383950"/>
          <a:ext cx="9792816" cy="4810398"/>
        </p:xfrm>
        <a:graphic>
          <a:graphicData uri="http://schemas.openxmlformats.org/drawingml/2006/table">
            <a:tbl>
              <a:tblPr firstRow="1" firstCol="1" bandRow="1">
                <a:tableStyleId>{5C22544A-7EE6-4342-B048-85BDC9FD1C3A}</a:tableStyleId>
              </a:tblPr>
              <a:tblGrid>
                <a:gridCol w="1440120">
                  <a:extLst>
                    <a:ext uri="{9D8B030D-6E8A-4147-A177-3AD203B41FA5}">
                      <a16:colId xmlns:a16="http://schemas.microsoft.com/office/drawing/2014/main" val="737031587"/>
                    </a:ext>
                  </a:extLst>
                </a:gridCol>
                <a:gridCol w="3455140">
                  <a:extLst>
                    <a:ext uri="{9D8B030D-6E8A-4147-A177-3AD203B41FA5}">
                      <a16:colId xmlns:a16="http://schemas.microsoft.com/office/drawing/2014/main" val="4015064419"/>
                    </a:ext>
                  </a:extLst>
                </a:gridCol>
                <a:gridCol w="1885707">
                  <a:extLst>
                    <a:ext uri="{9D8B030D-6E8A-4147-A177-3AD203B41FA5}">
                      <a16:colId xmlns:a16="http://schemas.microsoft.com/office/drawing/2014/main" val="3800409096"/>
                    </a:ext>
                  </a:extLst>
                </a:gridCol>
                <a:gridCol w="3011849">
                  <a:extLst>
                    <a:ext uri="{9D8B030D-6E8A-4147-A177-3AD203B41FA5}">
                      <a16:colId xmlns:a16="http://schemas.microsoft.com/office/drawing/2014/main" val="3830881636"/>
                    </a:ext>
                  </a:extLst>
                </a:gridCol>
              </a:tblGrid>
              <a:tr h="129313">
                <a:tc>
                  <a:txBody>
                    <a:bodyPr/>
                    <a:lstStyle/>
                    <a:p>
                      <a:pPr algn="just">
                        <a:spcAft>
                          <a:spcPts val="0"/>
                        </a:spcAft>
                      </a:pPr>
                      <a:r>
                        <a:rPr lang="zh-CN" sz="1600" kern="0">
                          <a:effectLst/>
                        </a:rPr>
                        <a:t>版本</a:t>
                      </a:r>
                      <a:r>
                        <a:rPr lang="en-US" sz="1600" kern="0">
                          <a:effectLst/>
                        </a:rPr>
                        <a:t>/</a:t>
                      </a:r>
                      <a:r>
                        <a:rPr lang="zh-CN" sz="1600" kern="0">
                          <a:effectLst/>
                        </a:rPr>
                        <a:t>状态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起止日期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备注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734474142"/>
                  </a:ext>
                </a:extLst>
              </a:tr>
              <a:tr h="517253">
                <a:tc>
                  <a:txBody>
                    <a:bodyPr/>
                    <a:lstStyle/>
                    <a:p>
                      <a:pPr algn="just">
                        <a:spcAft>
                          <a:spcPts val="0"/>
                        </a:spcAft>
                      </a:pPr>
                      <a:r>
                        <a:rPr lang="en-US" sz="1600" kern="0">
                          <a:effectLst/>
                        </a:rPr>
                        <a:t>0.1.0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2018-10-19</a:t>
                      </a:r>
                      <a:r>
                        <a:rPr lang="zh-CN" sz="1600" kern="0">
                          <a:effectLst/>
                        </a:rPr>
                        <a:t>至</a:t>
                      </a:r>
                      <a:r>
                        <a:rPr lang="en-US" sz="1600" kern="0">
                          <a:effectLst/>
                        </a:rPr>
                        <a:t>2018-10-21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对需求工程项目计划做出初步分析</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863329554"/>
                  </a:ext>
                </a:extLst>
              </a:tr>
              <a:tr h="517253">
                <a:tc>
                  <a:txBody>
                    <a:bodyPr/>
                    <a:lstStyle/>
                    <a:p>
                      <a:pPr algn="just">
                        <a:spcAft>
                          <a:spcPts val="0"/>
                        </a:spcAft>
                      </a:pPr>
                      <a:r>
                        <a:rPr lang="en-US" sz="1600" kern="0">
                          <a:effectLst/>
                        </a:rPr>
                        <a:t>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2018-10-23</a:t>
                      </a:r>
                      <a:r>
                        <a:rPr lang="zh-CN" sz="1600" kern="0">
                          <a:effectLst/>
                        </a:rPr>
                        <a:t>至</a:t>
                      </a:r>
                      <a:r>
                        <a:rPr lang="en-US" sz="1600" kern="0">
                          <a:effectLst/>
                        </a:rPr>
                        <a:t>2018-10-23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细节修改，截图转换为文字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276326143"/>
                  </a:ext>
                </a:extLst>
              </a:tr>
              <a:tr h="517253">
                <a:tc>
                  <a:txBody>
                    <a:bodyPr/>
                    <a:lstStyle/>
                    <a:p>
                      <a:pPr algn="just">
                        <a:spcAft>
                          <a:spcPts val="0"/>
                        </a:spcAft>
                      </a:pPr>
                      <a:r>
                        <a:rPr lang="en-US" sz="1600" kern="0">
                          <a:effectLst/>
                        </a:rPr>
                        <a:t>0.2.0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2018-10-26</a:t>
                      </a:r>
                      <a:r>
                        <a:rPr lang="zh-CN" sz="1600" kern="0">
                          <a:effectLst/>
                        </a:rPr>
                        <a:t>至</a:t>
                      </a:r>
                      <a:r>
                        <a:rPr lang="en-US" sz="1600" kern="0">
                          <a:effectLst/>
                        </a:rPr>
                        <a:t>2018-10-28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r>
                        <a:rPr lang="en-US" sz="1600" kern="0">
                          <a:effectLst/>
                        </a:rPr>
                        <a:t>WBS</a:t>
                      </a:r>
                      <a:r>
                        <a:rPr lang="zh-CN" sz="1600" kern="0">
                          <a:effectLst/>
                        </a:rPr>
                        <a:t>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350948875"/>
                  </a:ext>
                </a:extLst>
              </a:tr>
              <a:tr h="517253">
                <a:tc>
                  <a:txBody>
                    <a:bodyPr/>
                    <a:lstStyle/>
                    <a:p>
                      <a:pPr algn="just">
                        <a:spcAft>
                          <a:spcPts val="0"/>
                        </a:spcAft>
                      </a:pPr>
                      <a:r>
                        <a:rPr lang="en-US" sz="1600" kern="0">
                          <a:effectLst/>
                        </a:rPr>
                        <a:t>0.3.0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a:t>
                      </a:r>
                      <a:r>
                        <a:rPr lang="zh-CN" sz="1600" kern="0">
                          <a:effectLst/>
                        </a:rPr>
                        <a:t>至</a:t>
                      </a:r>
                      <a:r>
                        <a:rPr lang="en-US" sz="1600" kern="0">
                          <a:effectLst/>
                        </a:rPr>
                        <a:t>2018-11-4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再次修改，预算修改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386963868"/>
                  </a:ext>
                </a:extLst>
              </a:tr>
              <a:tr h="646566">
                <a:tc>
                  <a:txBody>
                    <a:bodyPr/>
                    <a:lstStyle/>
                    <a:p>
                      <a:pPr algn="just">
                        <a:spcAft>
                          <a:spcPts val="0"/>
                        </a:spcAft>
                      </a:pPr>
                      <a:r>
                        <a:rPr lang="en-US" sz="1600" kern="0">
                          <a:effectLst/>
                        </a:rPr>
                        <a:t>0.4.0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2018-11-9</a:t>
                      </a:r>
                      <a:r>
                        <a:rPr lang="zh-CN" sz="1600" kern="0">
                          <a:effectLst/>
                        </a:rPr>
                        <a:t>至</a:t>
                      </a:r>
                      <a:r>
                        <a:rPr lang="en-US" sz="1600" kern="0">
                          <a:effectLst/>
                        </a:rPr>
                        <a:t>2018-11-11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进一步完善，甘特图再次修改，</a:t>
                      </a:r>
                      <a:r>
                        <a:rPr lang="en-US" sz="1600" kern="0">
                          <a:effectLst/>
                        </a:rPr>
                        <a:t>WBS</a:t>
                      </a:r>
                      <a:r>
                        <a:rPr lang="zh-CN" sz="1600" kern="0">
                          <a:effectLst/>
                        </a:rPr>
                        <a:t>再次修改，</a:t>
                      </a:r>
                      <a:r>
                        <a:rPr lang="en-US" sz="1600" kern="0">
                          <a:effectLst/>
                        </a:rPr>
                        <a:t>OBS</a:t>
                      </a:r>
                      <a:r>
                        <a:rPr lang="zh-CN" sz="1600" kern="0">
                          <a:effectLst/>
                        </a:rPr>
                        <a:t>图修改，风险管理计划修改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446721328"/>
                  </a:ext>
                </a:extLst>
              </a:tr>
              <a:tr h="517253">
                <a:tc>
                  <a:txBody>
                    <a:bodyPr/>
                    <a:lstStyle/>
                    <a:p>
                      <a:pPr algn="just">
                        <a:spcAft>
                          <a:spcPts val="0"/>
                        </a:spcAft>
                      </a:pPr>
                      <a:r>
                        <a:rPr lang="en-US" sz="1600" kern="0">
                          <a:effectLst/>
                        </a:rPr>
                        <a:t>0.4.1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2018-11-18</a:t>
                      </a:r>
                      <a:r>
                        <a:rPr lang="zh-CN" sz="1600" kern="0">
                          <a:effectLst/>
                        </a:rPr>
                        <a:t>至</a:t>
                      </a:r>
                      <a:r>
                        <a:rPr lang="en-US" sz="1600" kern="0">
                          <a:effectLst/>
                        </a:rPr>
                        <a:t>2018-11-18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进一步完善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516225107"/>
                  </a:ext>
                </a:extLst>
              </a:tr>
              <a:tr h="646566">
                <a:tc>
                  <a:txBody>
                    <a:bodyPr/>
                    <a:lstStyle/>
                    <a:p>
                      <a:pPr algn="just">
                        <a:spcAft>
                          <a:spcPts val="0"/>
                        </a:spcAft>
                      </a:pPr>
                      <a:r>
                        <a:rPr lang="en-US" sz="1600" kern="0">
                          <a:effectLst/>
                        </a:rPr>
                        <a:t>0.5.0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2018-11-24</a:t>
                      </a:r>
                      <a:r>
                        <a:rPr lang="zh-CN" sz="1600" kern="0">
                          <a:effectLst/>
                        </a:rPr>
                        <a:t>至</a:t>
                      </a:r>
                      <a:r>
                        <a:rPr lang="en-US" sz="1600" kern="0">
                          <a:effectLst/>
                        </a:rPr>
                        <a:t>2018-11-25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WBS</a:t>
                      </a:r>
                      <a:r>
                        <a:rPr lang="zh-CN" sz="1600" kern="0">
                          <a:effectLst/>
                        </a:rPr>
                        <a:t>更新，甘特图更新，</a:t>
                      </a:r>
                      <a:r>
                        <a:rPr lang="en-US" sz="1600" kern="0">
                          <a:effectLst/>
                        </a:rPr>
                        <a:t>WBS</a:t>
                      </a:r>
                      <a:r>
                        <a:rPr lang="zh-CN" sz="1600" kern="0">
                          <a:effectLst/>
                        </a:rPr>
                        <a:t>表更新，预算更新，配置管理计划更新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1422731315"/>
                  </a:ext>
                </a:extLst>
              </a:tr>
              <a:tr h="517253">
                <a:tc>
                  <a:txBody>
                    <a:bodyPr/>
                    <a:lstStyle/>
                    <a:p>
                      <a:pPr algn="just">
                        <a:spcAft>
                          <a:spcPts val="0"/>
                        </a:spcAft>
                      </a:pPr>
                      <a:r>
                        <a:rPr lang="en-US" sz="1600" kern="0">
                          <a:effectLst/>
                        </a:rPr>
                        <a:t>0.6.0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a:effectLst/>
                        </a:rPr>
                        <a:t>陈依伦、陈佳敏、徐毓茜、马益亮 、吕煜杰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en-US" sz="1600" kern="0">
                          <a:effectLst/>
                        </a:rPr>
                        <a:t>2018-11-27</a:t>
                      </a:r>
                      <a:r>
                        <a:rPr lang="zh-CN" sz="1600" kern="0">
                          <a:effectLst/>
                        </a:rPr>
                        <a:t>至</a:t>
                      </a:r>
                      <a:r>
                        <a:rPr lang="en-US" sz="1600" kern="0">
                          <a:effectLst/>
                        </a:rPr>
                        <a:t>2018-11-27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tc>
                  <a:txBody>
                    <a:bodyPr/>
                    <a:lstStyle/>
                    <a:p>
                      <a:pPr algn="just">
                        <a:spcAft>
                          <a:spcPts val="0"/>
                        </a:spcAft>
                      </a:pPr>
                      <a:r>
                        <a:rPr lang="zh-CN" sz="1600" kern="0" dirty="0">
                          <a:effectLst/>
                        </a:rPr>
                        <a:t>甘特图更新，</a:t>
                      </a:r>
                      <a:r>
                        <a:rPr lang="en-US" sz="1600" kern="0" dirty="0">
                          <a:effectLst/>
                        </a:rPr>
                        <a:t>WBS</a:t>
                      </a:r>
                      <a:r>
                        <a:rPr lang="zh-CN" sz="1600" kern="0" dirty="0">
                          <a:effectLst/>
                        </a:rPr>
                        <a:t>表更新，配置管理计划更新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8492" marR="48492" marT="0" marB="0"/>
                </a:tc>
                <a:extLst>
                  <a:ext uri="{0D108BD9-81ED-4DB2-BD59-A6C34878D82A}">
                    <a16:rowId xmlns:a16="http://schemas.microsoft.com/office/drawing/2014/main" val="213500194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用户方：</a:t>
            </a:r>
          </a:p>
        </p:txBody>
      </p:sp>
      <p:graphicFrame>
        <p:nvGraphicFramePr>
          <p:cNvPr id="5" name="表格 4">
            <a:extLst>
              <a:ext uri="{FF2B5EF4-FFF2-40B4-BE49-F238E27FC236}">
                <a16:creationId xmlns:a16="http://schemas.microsoft.com/office/drawing/2014/main" id="{E4B9E2C8-5654-4D56-A4CB-D8C21CE032EB}"/>
              </a:ext>
            </a:extLst>
          </p:cNvPr>
          <p:cNvGraphicFramePr>
            <a:graphicFrameLocks noGrp="1"/>
          </p:cNvGraphicFramePr>
          <p:nvPr>
            <p:extLst>
              <p:ext uri="{D42A27DB-BD31-4B8C-83A1-F6EECF244321}">
                <p14:modId xmlns:p14="http://schemas.microsoft.com/office/powerpoint/2010/main" val="1758758415"/>
              </p:ext>
            </p:extLst>
          </p:nvPr>
        </p:nvGraphicFramePr>
        <p:xfrm>
          <a:off x="1903449" y="2312055"/>
          <a:ext cx="8656923" cy="3886737"/>
        </p:xfrm>
        <a:graphic>
          <a:graphicData uri="http://schemas.openxmlformats.org/drawingml/2006/table">
            <a:tbl>
              <a:tblPr firstRow="1" firstCol="1" bandRow="1">
                <a:tableStyleId>{5C22544A-7EE6-4342-B048-85BDC9FD1C3A}</a:tableStyleId>
              </a:tblPr>
              <a:tblGrid>
                <a:gridCol w="2017097">
                  <a:extLst>
                    <a:ext uri="{9D8B030D-6E8A-4147-A177-3AD203B41FA5}">
                      <a16:colId xmlns:a16="http://schemas.microsoft.com/office/drawing/2014/main" val="3217357263"/>
                    </a:ext>
                  </a:extLst>
                </a:gridCol>
                <a:gridCol w="1959285">
                  <a:extLst>
                    <a:ext uri="{9D8B030D-6E8A-4147-A177-3AD203B41FA5}">
                      <a16:colId xmlns:a16="http://schemas.microsoft.com/office/drawing/2014/main" val="4175455917"/>
                    </a:ext>
                  </a:extLst>
                </a:gridCol>
                <a:gridCol w="2075952">
                  <a:extLst>
                    <a:ext uri="{9D8B030D-6E8A-4147-A177-3AD203B41FA5}">
                      <a16:colId xmlns:a16="http://schemas.microsoft.com/office/drawing/2014/main" val="3525283204"/>
                    </a:ext>
                  </a:extLst>
                </a:gridCol>
                <a:gridCol w="2604589">
                  <a:extLst>
                    <a:ext uri="{9D8B030D-6E8A-4147-A177-3AD203B41FA5}">
                      <a16:colId xmlns:a16="http://schemas.microsoft.com/office/drawing/2014/main" val="4041395866"/>
                    </a:ext>
                  </a:extLst>
                </a:gridCol>
              </a:tblGrid>
              <a:tr h="431860">
                <a:tc>
                  <a:txBody>
                    <a:bodyPr/>
                    <a:lstStyle/>
                    <a:p>
                      <a:pPr algn="ctr">
                        <a:spcAft>
                          <a:spcPts val="0"/>
                        </a:spcAft>
                      </a:pPr>
                      <a:r>
                        <a:rPr lang="zh-CN" sz="2400" kern="100" dirty="0">
                          <a:effectLst/>
                        </a:rPr>
                        <a:t>姓名</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办公地点</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联系方式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3843524"/>
                  </a:ext>
                </a:extLst>
              </a:tr>
              <a:tr h="863719">
                <a:tc>
                  <a:txBody>
                    <a:bodyPr/>
                    <a:lstStyle/>
                    <a:p>
                      <a:pPr algn="ctr">
                        <a:spcAft>
                          <a:spcPts val="0"/>
                        </a:spcAft>
                      </a:pPr>
                      <a:r>
                        <a:rPr lang="zh-CN" sz="2400" kern="100">
                          <a:effectLst/>
                        </a:rPr>
                        <a:t>杨枨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项目下达者、用户代表</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理四</a:t>
                      </a:r>
                      <a:r>
                        <a:rPr lang="en-US" sz="2400" kern="100">
                          <a:effectLst/>
                        </a:rPr>
                        <a:t>-504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yangc@zucc.edu.cn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8190111"/>
                  </a:ext>
                </a:extLst>
              </a:tr>
              <a:tr h="863719">
                <a:tc>
                  <a:txBody>
                    <a:bodyPr/>
                    <a:lstStyle/>
                    <a:p>
                      <a:pPr algn="ctr">
                        <a:spcAft>
                          <a:spcPts val="0"/>
                        </a:spcAft>
                      </a:pPr>
                      <a:r>
                        <a:rPr lang="zh-CN" sz="2400" kern="100">
                          <a:effectLst/>
                        </a:rPr>
                        <a:t>侯宏仑</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项目下达者</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理四</a:t>
                      </a:r>
                      <a:r>
                        <a:rPr lang="en-US" sz="2400" kern="100" dirty="0">
                          <a:effectLst/>
                        </a:rPr>
                        <a:t>-415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ubilabs@zucc.edu.cn</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2524575"/>
                  </a:ext>
                </a:extLst>
              </a:tr>
              <a:tr h="863719">
                <a:tc>
                  <a:txBody>
                    <a:bodyPr/>
                    <a:lstStyle/>
                    <a:p>
                      <a:pPr algn="ctr">
                        <a:spcAft>
                          <a:spcPts val="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项目经理、学生代表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寝室</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jiwangwansui</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0034370"/>
                  </a:ext>
                </a:extLst>
              </a:tr>
              <a:tr h="431860">
                <a:tc>
                  <a:txBody>
                    <a:bodyPr/>
                    <a:lstStyle/>
                    <a:p>
                      <a:pPr algn="ctr">
                        <a:spcAft>
                          <a:spcPts val="0"/>
                        </a:spcAft>
                      </a:pPr>
                      <a:r>
                        <a:rPr lang="zh-CN" sz="2400" kern="100" dirty="0">
                          <a:effectLst/>
                        </a:rPr>
                        <a:t>李逸欢</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err="1">
                          <a:effectLst/>
                        </a:rPr>
                        <a:t>liyihuanx</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335309"/>
                  </a:ext>
                </a:extLst>
              </a:tr>
              <a:tr h="431860">
                <a:tc>
                  <a:txBody>
                    <a:bodyPr/>
                    <a:lstStyle/>
                    <a:p>
                      <a:pPr algn="ctr">
                        <a:spcAft>
                          <a:spcPts val="0"/>
                        </a:spcAft>
                      </a:pPr>
                      <a:r>
                        <a:rPr lang="zh-CN" sz="2400" kern="100">
                          <a:effectLst/>
                        </a:rPr>
                        <a:t>骆一辉</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学生代表</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寝室</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13567041998</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7343350"/>
                  </a:ext>
                </a:extLst>
              </a:tr>
            </a:tbl>
          </a:graphicData>
        </a:graphic>
      </p:graphicFrame>
    </p:spTree>
    <p:extLst>
      <p:ext uri="{BB962C8B-B14F-4D97-AF65-F5344CB8AC3E}">
        <p14:creationId xmlns:p14="http://schemas.microsoft.com/office/powerpoint/2010/main" val="316688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895387" y="306130"/>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1.7</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项目干系人</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775640" y="1554039"/>
            <a:ext cx="2592216" cy="523220"/>
          </a:xfrm>
          <a:prstGeom prst="rect">
            <a:avLst/>
          </a:prstGeom>
        </p:spPr>
        <p:txBody>
          <a:bodyPr wrap="square">
            <a:spAutoFit/>
          </a:bodyPr>
          <a:lstStyle/>
          <a:p>
            <a:r>
              <a:rPr lang="zh-CN" altLang="en-US" sz="2800" dirty="0"/>
              <a:t>开发方：</a:t>
            </a:r>
          </a:p>
        </p:txBody>
      </p:sp>
      <p:graphicFrame>
        <p:nvGraphicFramePr>
          <p:cNvPr id="3" name="表格 2">
            <a:extLst>
              <a:ext uri="{FF2B5EF4-FFF2-40B4-BE49-F238E27FC236}">
                <a16:creationId xmlns:a16="http://schemas.microsoft.com/office/drawing/2014/main" id="{1D16E886-D876-49B4-9825-A726896AFE29}"/>
              </a:ext>
            </a:extLst>
          </p:cNvPr>
          <p:cNvGraphicFramePr>
            <a:graphicFrameLocks noGrp="1"/>
          </p:cNvGraphicFramePr>
          <p:nvPr>
            <p:extLst>
              <p:ext uri="{D42A27DB-BD31-4B8C-83A1-F6EECF244321}">
                <p14:modId xmlns:p14="http://schemas.microsoft.com/office/powerpoint/2010/main" val="1301193875"/>
              </p:ext>
            </p:extLst>
          </p:nvPr>
        </p:nvGraphicFramePr>
        <p:xfrm>
          <a:off x="1451613" y="2167342"/>
          <a:ext cx="9288774" cy="4267200"/>
        </p:xfrm>
        <a:graphic>
          <a:graphicData uri="http://schemas.openxmlformats.org/drawingml/2006/table">
            <a:tbl>
              <a:tblPr firstRow="1" firstCol="1" bandRow="1">
                <a:tableStyleId>{5C22544A-7EE6-4342-B048-85BDC9FD1C3A}</a:tableStyleId>
              </a:tblPr>
              <a:tblGrid>
                <a:gridCol w="1883283">
                  <a:extLst>
                    <a:ext uri="{9D8B030D-6E8A-4147-A177-3AD203B41FA5}">
                      <a16:colId xmlns:a16="http://schemas.microsoft.com/office/drawing/2014/main" val="1141444200"/>
                    </a:ext>
                  </a:extLst>
                </a:gridCol>
                <a:gridCol w="3478813">
                  <a:extLst>
                    <a:ext uri="{9D8B030D-6E8A-4147-A177-3AD203B41FA5}">
                      <a16:colId xmlns:a16="http://schemas.microsoft.com/office/drawing/2014/main" val="4289872505"/>
                    </a:ext>
                  </a:extLst>
                </a:gridCol>
                <a:gridCol w="2015404">
                  <a:extLst>
                    <a:ext uri="{9D8B030D-6E8A-4147-A177-3AD203B41FA5}">
                      <a16:colId xmlns:a16="http://schemas.microsoft.com/office/drawing/2014/main" val="2873614012"/>
                    </a:ext>
                  </a:extLst>
                </a:gridCol>
                <a:gridCol w="1911274">
                  <a:extLst>
                    <a:ext uri="{9D8B030D-6E8A-4147-A177-3AD203B41FA5}">
                      <a16:colId xmlns:a16="http://schemas.microsoft.com/office/drawing/2014/main" val="4280981611"/>
                    </a:ext>
                  </a:extLst>
                </a:gridCol>
              </a:tblGrid>
              <a:tr h="0">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职位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联系方式（微信）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姓名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026733"/>
                  </a:ext>
                </a:extLst>
              </a:tr>
              <a:tr h="0">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项目负责人</a:t>
                      </a:r>
                    </a:p>
                    <a:p>
                      <a:pPr algn="ctr">
                        <a:spcAft>
                          <a:spcPts val="0"/>
                        </a:spcAft>
                      </a:pPr>
                      <a:r>
                        <a:rPr lang="zh-CN" sz="2000" kern="100">
                          <a:effectLst/>
                        </a:rPr>
                        <a:t>配置管理员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jiwangwansui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陈依伦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9124583"/>
                  </a:ext>
                </a:extLst>
              </a:tr>
              <a:tr h="0">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UI</a:t>
                      </a:r>
                      <a:r>
                        <a:rPr lang="zh-CN" sz="2000" kern="100">
                          <a:effectLst/>
                        </a:rPr>
                        <a:t>设计师</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Ling971755188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陈佳敏</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9632361"/>
                  </a:ext>
                </a:extLst>
              </a:tr>
              <a:tr h="0">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后端程序员</a:t>
                      </a:r>
                    </a:p>
                    <a:p>
                      <a:pPr algn="ctr">
                        <a:spcAft>
                          <a:spcPts val="0"/>
                        </a:spcAft>
                      </a:pPr>
                      <a:r>
                        <a:rPr lang="zh-CN" sz="2000" kern="100">
                          <a:effectLst/>
                        </a:rPr>
                        <a:t>数据库管理员</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wxid_oeuvgenzmjf012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马益亮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8484469"/>
                  </a:ext>
                </a:extLst>
              </a:tr>
              <a:tr h="0">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文档主体撰写</a:t>
                      </a:r>
                    </a:p>
                    <a:p>
                      <a:pPr algn="ctr">
                        <a:spcAft>
                          <a:spcPts val="0"/>
                        </a:spcAft>
                      </a:pPr>
                      <a:r>
                        <a:rPr lang="zh-CN" sz="2000" kern="100">
                          <a:effectLst/>
                        </a:rPr>
                        <a:t>项目整体规划</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xx1776001823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徐毓茜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7684041"/>
                  </a:ext>
                </a:extLst>
              </a:tr>
              <a:tr h="0">
                <a:tc>
                  <a:txBody>
                    <a:bodyPr/>
                    <a:lstStyle/>
                    <a:p>
                      <a:pPr algn="ctr">
                        <a:spcAft>
                          <a:spcPts val="0"/>
                        </a:spcAft>
                      </a:pPr>
                      <a:r>
                        <a:rPr lang="zh-CN" sz="2000" kern="100">
                          <a:effectLst/>
                        </a:rPr>
                        <a:t>吕煜杰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a:effectLst/>
                        </a:rPr>
                        <a:t>绘图人员</a:t>
                      </a:r>
                    </a:p>
                    <a:p>
                      <a:pPr marL="266700" indent="2667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qi1113442044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000" kern="100" dirty="0">
                          <a:effectLst/>
                        </a:rPr>
                        <a:t>吕煜杰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22659365"/>
                  </a:ext>
                </a:extLst>
              </a:tr>
            </a:tbl>
          </a:graphicData>
        </a:graphic>
      </p:graphicFrame>
    </p:spTree>
    <p:extLst>
      <p:ext uri="{BB962C8B-B14F-4D97-AF65-F5344CB8AC3E}">
        <p14:creationId xmlns:p14="http://schemas.microsoft.com/office/powerpoint/2010/main" val="258997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范围管理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2</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4">
            <a:extLst>
              <a:ext uri="{FF2B5EF4-FFF2-40B4-BE49-F238E27FC236}">
                <a16:creationId xmlns:a16="http://schemas.microsoft.com/office/drawing/2014/main" id="{253B7B0B-9207-445F-B1C2-DD9EEEDD0A9F}"/>
              </a:ext>
            </a:extLst>
          </p:cNvPr>
          <p:cNvSpPr>
            <a:spLocks noChangeArrowheads="1"/>
          </p:cNvSpPr>
          <p:nvPr/>
        </p:nvSpPr>
        <p:spPr bwMode="auto">
          <a:xfrm flipH="1">
            <a:off x="582251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63255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D23BE343-8BDC-4971-B154-AF2FE8EFC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917" y="1001389"/>
            <a:ext cx="8904187" cy="58102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2.1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129B234F-D3CD-45B1-B8E6-8ACC64300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664" y="1084332"/>
            <a:ext cx="8856738" cy="5669804"/>
          </a:xfrm>
          <a:prstGeom prst="rect">
            <a:avLst/>
          </a:prstGeom>
        </p:spPr>
      </p:pic>
    </p:spTree>
    <p:extLst>
      <p:ext uri="{BB962C8B-B14F-4D97-AF65-F5344CB8AC3E}">
        <p14:creationId xmlns:p14="http://schemas.microsoft.com/office/powerpoint/2010/main" val="38187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人力资源管理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3</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A4A37D1-722E-4DB7-A70F-BC59927E3155}"/>
              </a:ext>
            </a:extLst>
          </p:cNvPr>
          <p:cNvSpPr>
            <a:spLocks noChangeArrowheads="1"/>
          </p:cNvSpPr>
          <p:nvPr/>
        </p:nvSpPr>
        <p:spPr bwMode="auto">
          <a:xfrm flipH="1">
            <a:off x="6366357"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5">
            <a:extLst>
              <a:ext uri="{FF2B5EF4-FFF2-40B4-BE49-F238E27FC236}">
                <a16:creationId xmlns:a16="http://schemas.microsoft.com/office/drawing/2014/main" id="{F15A7B51-2177-4731-B090-229F74F92F3D}"/>
              </a:ext>
            </a:extLst>
          </p:cNvPr>
          <p:cNvSpPr>
            <a:spLocks noChangeArrowheads="1"/>
          </p:cNvSpPr>
          <p:nvPr/>
        </p:nvSpPr>
        <p:spPr bwMode="auto">
          <a:xfrm flipH="1">
            <a:off x="6648932"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5">
            <a:extLst>
              <a:ext uri="{FF2B5EF4-FFF2-40B4-BE49-F238E27FC236}">
                <a16:creationId xmlns:a16="http://schemas.microsoft.com/office/drawing/2014/main" id="{F88086C4-0FCF-4088-A3FA-BE26F768C0F8}"/>
              </a:ext>
            </a:extLst>
          </p:cNvPr>
          <p:cNvSpPr>
            <a:spLocks noChangeArrowheads="1"/>
          </p:cNvSpPr>
          <p:nvPr/>
        </p:nvSpPr>
        <p:spPr bwMode="auto">
          <a:xfrm flipH="1">
            <a:off x="6094690" y="4989457"/>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66559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OBS</a:t>
            </a:r>
            <a:r>
              <a:rPr lang="zh-CN" altLang="en-US" sz="4400" b="1" dirty="0">
                <a:latin typeface="+mn-ea"/>
                <a:ea typeface="+mn-ea"/>
                <a:cs typeface="造字工房悦黑体验版纤细体"/>
                <a:sym typeface="造字工房悦黑体验版纤细体"/>
              </a:rPr>
              <a:t>图</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6" name="图片 5" descr="132399432537370854">
            <a:extLst>
              <a:ext uri="{FF2B5EF4-FFF2-40B4-BE49-F238E27FC236}">
                <a16:creationId xmlns:a16="http://schemas.microsoft.com/office/drawing/2014/main" id="{D79D8D06-9661-4BFF-9DAD-CC49BAEBEB4C}"/>
              </a:ext>
            </a:extLst>
          </p:cNvPr>
          <p:cNvPicPr/>
          <p:nvPr/>
        </p:nvPicPr>
        <p:blipFill>
          <a:blip r:embed="rId2"/>
          <a:stretch>
            <a:fillRect/>
          </a:stretch>
        </p:blipFill>
        <p:spPr>
          <a:xfrm>
            <a:off x="1055580" y="1339850"/>
            <a:ext cx="10368864" cy="5130201"/>
          </a:xfrm>
          <a:prstGeom prst="rect">
            <a:avLst/>
          </a:prstGeom>
        </p:spPr>
      </p:pic>
    </p:spTree>
    <p:extLst>
      <p:ext uri="{BB962C8B-B14F-4D97-AF65-F5344CB8AC3E}">
        <p14:creationId xmlns:p14="http://schemas.microsoft.com/office/powerpoint/2010/main" val="314636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23544" y="1412832"/>
            <a:ext cx="172814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8FE11A24-D954-46B8-93FF-89521C80BCB7}"/>
              </a:ext>
            </a:extLst>
          </p:cNvPr>
          <p:cNvPicPr>
            <a:picLocks noChangeAspect="1"/>
          </p:cNvPicPr>
          <p:nvPr/>
        </p:nvPicPr>
        <p:blipFill>
          <a:blip r:embed="rId2"/>
          <a:stretch>
            <a:fillRect/>
          </a:stretch>
        </p:blipFill>
        <p:spPr>
          <a:xfrm>
            <a:off x="3215760" y="548760"/>
            <a:ext cx="8515350" cy="5143500"/>
          </a:xfrm>
          <a:prstGeom prst="rect">
            <a:avLst/>
          </a:prstGeom>
        </p:spPr>
      </p:pic>
    </p:spTree>
    <p:extLst>
      <p:ext uri="{BB962C8B-B14F-4D97-AF65-F5344CB8AC3E}">
        <p14:creationId xmlns:p14="http://schemas.microsoft.com/office/powerpoint/2010/main" val="124562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695550" y="1484838"/>
            <a:ext cx="1656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4400" b="1" dirty="0">
                <a:latin typeface="+mn-ea"/>
                <a:ea typeface="+mn-ea"/>
                <a:cs typeface="造字工房悦黑体验版纤细体"/>
                <a:sym typeface="造字工房悦黑体验版纤细体"/>
              </a:rPr>
              <a:t>WBS</a:t>
            </a:r>
            <a:r>
              <a:rPr lang="zh-CN" altLang="en-US" sz="4400" b="1" dirty="0">
                <a:latin typeface="+mn-ea"/>
                <a:ea typeface="+mn-ea"/>
                <a:cs typeface="造字工房悦黑体验版纤细体"/>
                <a:sym typeface="造字工房悦黑体验版纤细体"/>
              </a:rPr>
              <a:t>表</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49A6A891-9A04-46A3-9CFC-2537F26188E2}"/>
              </a:ext>
            </a:extLst>
          </p:cNvPr>
          <p:cNvPicPr>
            <a:picLocks noChangeAspect="1"/>
          </p:cNvPicPr>
          <p:nvPr/>
        </p:nvPicPr>
        <p:blipFill>
          <a:blip r:embed="rId2"/>
          <a:stretch>
            <a:fillRect/>
          </a:stretch>
        </p:blipFill>
        <p:spPr>
          <a:xfrm>
            <a:off x="3171600" y="28038"/>
            <a:ext cx="8324850" cy="6229350"/>
          </a:xfrm>
          <a:prstGeom prst="rect">
            <a:avLst/>
          </a:prstGeom>
        </p:spPr>
      </p:pic>
    </p:spTree>
    <p:extLst>
      <p:ext uri="{BB962C8B-B14F-4D97-AF65-F5344CB8AC3E}">
        <p14:creationId xmlns:p14="http://schemas.microsoft.com/office/powerpoint/2010/main" val="381570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219200" y="584201"/>
            <a:ext cx="975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sz="4800" dirty="0">
                <a:latin typeface="微软雅黑" panose="020B0503020204020204" pitchFamily="34" charset="-122"/>
                <a:ea typeface="微软雅黑" panose="020B0503020204020204" pitchFamily="34" charset="-122"/>
              </a:rPr>
              <a:t>目录</a:t>
            </a:r>
            <a:endParaRPr lang="en-US" altLang="zh-CN" sz="4800" dirty="0">
              <a:latin typeface="Gulim" pitchFamily="34" charset="-127"/>
            </a:endParaRPr>
          </a:p>
        </p:txBody>
      </p:sp>
      <p:grpSp>
        <p:nvGrpSpPr>
          <p:cNvPr id="5" name="Group 4"/>
          <p:cNvGrpSpPr/>
          <p:nvPr/>
        </p:nvGrpSpPr>
        <p:grpSpPr>
          <a:xfrm>
            <a:off x="508000" y="1492251"/>
            <a:ext cx="11176000" cy="107949"/>
            <a:chOff x="383380" y="2378869"/>
            <a:chExt cx="8382000" cy="80962"/>
          </a:xfrm>
          <a:solidFill>
            <a:srgbClr val="00B0F0"/>
          </a:solidFill>
        </p:grpSpPr>
        <p:cxnSp>
          <p:nvCxnSpPr>
            <p:cNvPr id="6" name="Straight Connector 5"/>
            <p:cNvCxnSpPr/>
            <p:nvPr/>
          </p:nvCxnSpPr>
          <p:spPr>
            <a:xfrm>
              <a:off x="383380" y="2419350"/>
              <a:ext cx="8382000" cy="0"/>
            </a:xfrm>
            <a:prstGeom prst="line">
              <a:avLst/>
            </a:prstGeom>
            <a:grpFill/>
            <a:ln>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529139" y="2378869"/>
              <a:ext cx="80962" cy="809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2"/>
          <p:cNvGrpSpPr>
            <a:grpSpLocks/>
          </p:cNvGrpSpPr>
          <p:nvPr/>
        </p:nvGrpSpPr>
        <p:grpSpPr bwMode="auto">
          <a:xfrm>
            <a:off x="665831" y="2311399"/>
            <a:ext cx="2438400" cy="1283732"/>
            <a:chOff x="914400" y="1885950"/>
            <a:chExt cx="1828800" cy="962799"/>
          </a:xfrm>
        </p:grpSpPr>
        <p:sp>
          <p:nvSpPr>
            <p:cNvPr id="10" name="Oval 9"/>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a:t>
              </a:r>
            </a:p>
          </p:txBody>
        </p:sp>
        <p:sp>
          <p:nvSpPr>
            <p:cNvPr id="4126" name="TextBox 10"/>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buFont typeface="Arial" panose="020B0604020202020204" pitchFamily="34" charset="0"/>
                <a:buNone/>
              </a:pPr>
              <a:r>
                <a:rPr lang="zh-CN" altLang="en-US" dirty="0">
                  <a:solidFill>
                    <a:srgbClr val="2E6697"/>
                  </a:solidFill>
                  <a:latin typeface="微软雅黑" panose="020B0503020204020204" pitchFamily="34" charset="-122"/>
                  <a:ea typeface="微软雅黑" panose="020B0503020204020204" pitchFamily="34" charset="-122"/>
                </a:rPr>
                <a:t>项目介绍</a:t>
              </a:r>
            </a:p>
          </p:txBody>
        </p:sp>
      </p:grpSp>
      <p:grpSp>
        <p:nvGrpSpPr>
          <p:cNvPr id="22" name="Group 21"/>
          <p:cNvGrpSpPr>
            <a:grpSpLocks/>
          </p:cNvGrpSpPr>
          <p:nvPr/>
        </p:nvGrpSpPr>
        <p:grpSpPr bwMode="auto">
          <a:xfrm>
            <a:off x="2773920" y="2311399"/>
            <a:ext cx="2438400" cy="1283732"/>
            <a:chOff x="914400" y="1885950"/>
            <a:chExt cx="1828800" cy="962799"/>
          </a:xfrm>
        </p:grpSpPr>
        <p:sp>
          <p:nvSpPr>
            <p:cNvPr id="23" name="Oval 2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2</a:t>
              </a:r>
            </a:p>
          </p:txBody>
        </p:sp>
        <p:sp>
          <p:nvSpPr>
            <p:cNvPr id="4123" name="TextBox 2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范围管理</a:t>
              </a:r>
            </a:p>
          </p:txBody>
        </p:sp>
      </p:grpSp>
      <p:grpSp>
        <p:nvGrpSpPr>
          <p:cNvPr id="34" name="Group 33"/>
          <p:cNvGrpSpPr>
            <a:grpSpLocks/>
          </p:cNvGrpSpPr>
          <p:nvPr/>
        </p:nvGrpSpPr>
        <p:grpSpPr bwMode="auto">
          <a:xfrm>
            <a:off x="5154538" y="2311399"/>
            <a:ext cx="2438400" cy="1283733"/>
            <a:chOff x="914400" y="1885950"/>
            <a:chExt cx="1828800" cy="962799"/>
          </a:xfrm>
        </p:grpSpPr>
        <p:sp>
          <p:nvSpPr>
            <p:cNvPr id="35" name="Oval 34"/>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3</a:t>
              </a:r>
            </a:p>
          </p:txBody>
        </p:sp>
        <p:sp>
          <p:nvSpPr>
            <p:cNvPr id="4120" name="TextBox 35"/>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人力资源管理</a:t>
              </a:r>
            </a:p>
          </p:txBody>
        </p:sp>
      </p:grpSp>
      <p:grpSp>
        <p:nvGrpSpPr>
          <p:cNvPr id="38" name="Group 37"/>
          <p:cNvGrpSpPr>
            <a:grpSpLocks/>
          </p:cNvGrpSpPr>
          <p:nvPr/>
        </p:nvGrpSpPr>
        <p:grpSpPr bwMode="auto">
          <a:xfrm>
            <a:off x="7397462" y="2264575"/>
            <a:ext cx="2438400" cy="1283732"/>
            <a:chOff x="914400" y="1885950"/>
            <a:chExt cx="1828800" cy="962799"/>
          </a:xfrm>
        </p:grpSpPr>
        <p:sp>
          <p:nvSpPr>
            <p:cNvPr id="39" name="Oval 38"/>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4</a:t>
              </a:r>
            </a:p>
          </p:txBody>
        </p:sp>
        <p:sp>
          <p:nvSpPr>
            <p:cNvPr id="4117" name="TextBox 39"/>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沟通管理</a:t>
              </a:r>
            </a:p>
          </p:txBody>
        </p:sp>
      </p:grpSp>
      <p:grpSp>
        <p:nvGrpSpPr>
          <p:cNvPr id="42" name="Group 41"/>
          <p:cNvGrpSpPr>
            <a:grpSpLocks/>
          </p:cNvGrpSpPr>
          <p:nvPr/>
        </p:nvGrpSpPr>
        <p:grpSpPr bwMode="auto">
          <a:xfrm>
            <a:off x="9634098" y="2264575"/>
            <a:ext cx="2438400" cy="1283732"/>
            <a:chOff x="914400" y="1885950"/>
            <a:chExt cx="1828800" cy="962799"/>
          </a:xfrm>
        </p:grpSpPr>
        <p:sp>
          <p:nvSpPr>
            <p:cNvPr id="43" name="Oval 42"/>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5</a:t>
              </a:r>
            </a:p>
          </p:txBody>
        </p:sp>
        <p:sp>
          <p:nvSpPr>
            <p:cNvPr id="4114" name="TextBox 43"/>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时间管理</a:t>
              </a:r>
            </a:p>
          </p:txBody>
        </p:sp>
      </p:grpSp>
      <p:grpSp>
        <p:nvGrpSpPr>
          <p:cNvPr id="46" name="Group 45"/>
          <p:cNvGrpSpPr>
            <a:grpSpLocks/>
          </p:cNvGrpSpPr>
          <p:nvPr/>
        </p:nvGrpSpPr>
        <p:grpSpPr bwMode="auto">
          <a:xfrm>
            <a:off x="755686" y="3862375"/>
            <a:ext cx="2438400" cy="1283732"/>
            <a:chOff x="914400" y="1885950"/>
            <a:chExt cx="1828800" cy="962799"/>
          </a:xfrm>
        </p:grpSpPr>
        <p:sp>
          <p:nvSpPr>
            <p:cNvPr id="47" name="Oval 46"/>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6</a:t>
              </a:r>
            </a:p>
          </p:txBody>
        </p:sp>
        <p:sp>
          <p:nvSpPr>
            <p:cNvPr id="4111" name="TextBox 47"/>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风险管理</a:t>
              </a:r>
            </a:p>
          </p:txBody>
        </p:sp>
      </p:grpSp>
      <p:grpSp>
        <p:nvGrpSpPr>
          <p:cNvPr id="50" name="Group 49"/>
          <p:cNvGrpSpPr>
            <a:grpSpLocks/>
          </p:cNvGrpSpPr>
          <p:nvPr/>
        </p:nvGrpSpPr>
        <p:grpSpPr bwMode="auto">
          <a:xfrm>
            <a:off x="2872620" y="3857109"/>
            <a:ext cx="2438400" cy="1283732"/>
            <a:chOff x="914400" y="1885950"/>
            <a:chExt cx="1828800" cy="962799"/>
          </a:xfrm>
        </p:grpSpPr>
        <p:sp>
          <p:nvSpPr>
            <p:cNvPr id="51" name="Oval 50"/>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7</a:t>
              </a:r>
            </a:p>
          </p:txBody>
        </p:sp>
        <p:sp>
          <p:nvSpPr>
            <p:cNvPr id="4108" name="TextBox 51"/>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成本管理</a:t>
              </a:r>
            </a:p>
          </p:txBody>
        </p:sp>
      </p:grpSp>
      <p:grpSp>
        <p:nvGrpSpPr>
          <p:cNvPr id="36" name="Group 49">
            <a:extLst>
              <a:ext uri="{FF2B5EF4-FFF2-40B4-BE49-F238E27FC236}">
                <a16:creationId xmlns:a16="http://schemas.microsoft.com/office/drawing/2014/main" id="{B32A29D0-CC3E-48A0-A7F3-093D0544A054}"/>
              </a:ext>
            </a:extLst>
          </p:cNvPr>
          <p:cNvGrpSpPr>
            <a:grpSpLocks/>
          </p:cNvGrpSpPr>
          <p:nvPr/>
        </p:nvGrpSpPr>
        <p:grpSpPr bwMode="auto">
          <a:xfrm>
            <a:off x="5132820" y="3861574"/>
            <a:ext cx="2438400" cy="1283732"/>
            <a:chOff x="914400" y="1885950"/>
            <a:chExt cx="1828800" cy="962799"/>
          </a:xfrm>
        </p:grpSpPr>
        <p:sp>
          <p:nvSpPr>
            <p:cNvPr id="37" name="Oval 50">
              <a:extLst>
                <a:ext uri="{FF2B5EF4-FFF2-40B4-BE49-F238E27FC236}">
                  <a16:creationId xmlns:a16="http://schemas.microsoft.com/office/drawing/2014/main" id="{5C83AB40-0557-4B81-BD5E-2E892264B644}"/>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8</a:t>
              </a:r>
            </a:p>
          </p:txBody>
        </p:sp>
        <p:sp>
          <p:nvSpPr>
            <p:cNvPr id="40" name="TextBox 51">
              <a:extLst>
                <a:ext uri="{FF2B5EF4-FFF2-40B4-BE49-F238E27FC236}">
                  <a16:creationId xmlns:a16="http://schemas.microsoft.com/office/drawing/2014/main" id="{44D07B9F-9CEB-4A8A-A368-06062B1C5FC9}"/>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质量管理</a:t>
              </a:r>
              <a:endParaRPr lang="en-US" altLang="zh-CN" dirty="0">
                <a:latin typeface="Gulim" pitchFamily="34" charset="-127"/>
              </a:endParaRPr>
            </a:p>
          </p:txBody>
        </p:sp>
      </p:grpSp>
      <p:grpSp>
        <p:nvGrpSpPr>
          <p:cNvPr id="41" name="Group 49">
            <a:extLst>
              <a:ext uri="{FF2B5EF4-FFF2-40B4-BE49-F238E27FC236}">
                <a16:creationId xmlns:a16="http://schemas.microsoft.com/office/drawing/2014/main" id="{5C37CD59-4899-4FD0-81C6-B1B568A54914}"/>
              </a:ext>
            </a:extLst>
          </p:cNvPr>
          <p:cNvGrpSpPr>
            <a:grpSpLocks/>
          </p:cNvGrpSpPr>
          <p:nvPr/>
        </p:nvGrpSpPr>
        <p:grpSpPr bwMode="auto">
          <a:xfrm>
            <a:off x="9644162" y="3845942"/>
            <a:ext cx="2438400" cy="1283732"/>
            <a:chOff x="914400" y="1885950"/>
            <a:chExt cx="1828800" cy="962799"/>
          </a:xfrm>
        </p:grpSpPr>
        <p:sp>
          <p:nvSpPr>
            <p:cNvPr id="44" name="Oval 50">
              <a:extLst>
                <a:ext uri="{FF2B5EF4-FFF2-40B4-BE49-F238E27FC236}">
                  <a16:creationId xmlns:a16="http://schemas.microsoft.com/office/drawing/2014/main" id="{725B9890-5BD1-4138-87BA-762065776490}"/>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10</a:t>
              </a:r>
            </a:p>
          </p:txBody>
        </p:sp>
        <p:sp>
          <p:nvSpPr>
            <p:cNvPr id="45" name="TextBox 51">
              <a:extLst>
                <a:ext uri="{FF2B5EF4-FFF2-40B4-BE49-F238E27FC236}">
                  <a16:creationId xmlns:a16="http://schemas.microsoft.com/office/drawing/2014/main" id="{6E643BFB-938C-4D38-A1B9-0B16C5596A0F}"/>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参考文献及分工评价</a:t>
              </a:r>
            </a:p>
          </p:txBody>
        </p:sp>
      </p:grpSp>
      <p:grpSp>
        <p:nvGrpSpPr>
          <p:cNvPr id="33" name="Group 49">
            <a:extLst>
              <a:ext uri="{FF2B5EF4-FFF2-40B4-BE49-F238E27FC236}">
                <a16:creationId xmlns:a16="http://schemas.microsoft.com/office/drawing/2014/main" id="{8EA91333-4C3E-4383-B7B8-726BE7CDEA15}"/>
              </a:ext>
            </a:extLst>
          </p:cNvPr>
          <p:cNvGrpSpPr>
            <a:grpSpLocks/>
          </p:cNvGrpSpPr>
          <p:nvPr/>
        </p:nvGrpSpPr>
        <p:grpSpPr bwMode="auto">
          <a:xfrm>
            <a:off x="7428241" y="3857109"/>
            <a:ext cx="2438400" cy="1283732"/>
            <a:chOff x="914400" y="1885950"/>
            <a:chExt cx="1828800" cy="962799"/>
          </a:xfrm>
        </p:grpSpPr>
        <p:sp>
          <p:nvSpPr>
            <p:cNvPr id="48" name="Oval 50">
              <a:extLst>
                <a:ext uri="{FF2B5EF4-FFF2-40B4-BE49-F238E27FC236}">
                  <a16:creationId xmlns:a16="http://schemas.microsoft.com/office/drawing/2014/main" id="{0AC75A7B-2A70-40A6-B9FB-F6F06E11F222}"/>
                </a:ext>
              </a:extLst>
            </p:cNvPr>
            <p:cNvSpPr/>
            <p:nvPr/>
          </p:nvSpPr>
          <p:spPr>
            <a:xfrm>
              <a:off x="1524000" y="1885950"/>
              <a:ext cx="609600" cy="609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133" dirty="0">
                  <a:latin typeface="Gulim" pitchFamily="34" charset="-127"/>
                </a:rPr>
                <a:t>9</a:t>
              </a:r>
            </a:p>
          </p:txBody>
        </p:sp>
        <p:sp>
          <p:nvSpPr>
            <p:cNvPr id="49" name="TextBox 51">
              <a:extLst>
                <a:ext uri="{FF2B5EF4-FFF2-40B4-BE49-F238E27FC236}">
                  <a16:creationId xmlns:a16="http://schemas.microsoft.com/office/drawing/2014/main" id="{09C2D43A-CE36-47E5-BD98-59DFBEE40511}"/>
                </a:ext>
              </a:extLst>
            </p:cNvPr>
            <p:cNvSpPr txBox="1">
              <a:spLocks noChangeArrowheads="1"/>
            </p:cNvSpPr>
            <p:nvPr/>
          </p:nvSpPr>
          <p:spPr bwMode="auto">
            <a:xfrm>
              <a:off x="914400" y="2571750"/>
              <a:ext cx="1828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zh-CN" altLang="en-US" dirty="0">
                  <a:solidFill>
                    <a:srgbClr val="2E6697"/>
                  </a:solidFill>
                  <a:latin typeface="微软雅黑" panose="020B0503020204020204" pitchFamily="34" charset="-122"/>
                  <a:ea typeface="微软雅黑" panose="020B0503020204020204" pitchFamily="34" charset="-122"/>
                </a:rPr>
                <a:t>配置管理</a:t>
              </a:r>
            </a:p>
          </p:txBody>
        </p:sp>
      </p:grpSp>
    </p:spTree>
    <p:extLst>
      <p:ext uri="{BB962C8B-B14F-4D97-AF65-F5344CB8AC3E}">
        <p14:creationId xmlns:p14="http://schemas.microsoft.com/office/powerpoint/2010/main" val="154534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nodeType="afterGroup">
                            <p:stCondLst>
                              <p:cond delay="1000"/>
                            </p:stCondLst>
                            <p:childTnLst>
                              <p:par>
                                <p:cTn id="13" presetID="2" presetClass="entr" presetSubtype="4"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2" presetClass="entr" presetSubtype="4" fill="hold" nodeType="after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3500"/>
                            </p:stCondLst>
                            <p:childTnLst>
                              <p:par>
                                <p:cTn id="38" presetID="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ppt_x"/>
                                          </p:val>
                                        </p:tav>
                                        <p:tav tm="100000">
                                          <p:val>
                                            <p:strVal val="#ppt_x"/>
                                          </p:val>
                                        </p:tav>
                                      </p:tavLst>
                                    </p:anim>
                                    <p:anim calcmode="lin" valueType="num">
                                      <p:cBhvr additive="base">
                                        <p:cTn id="41" dur="500" fill="hold"/>
                                        <p:tgtEl>
                                          <p:spTgt spid="46"/>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4000"/>
                            </p:stCondLst>
                            <p:childTnLst>
                              <p:par>
                                <p:cTn id="43" presetID="2" presetClass="entr" presetSubtype="4"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ppt_x"/>
                                          </p:val>
                                        </p:tav>
                                        <p:tav tm="100000">
                                          <p:val>
                                            <p:strVal val="#ppt_x"/>
                                          </p:val>
                                        </p:tav>
                                      </p:tavLst>
                                    </p:anim>
                                    <p:anim calcmode="lin" valueType="num">
                                      <p:cBhvr additive="base">
                                        <p:cTn id="46" dur="5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4500"/>
                            </p:stCondLst>
                            <p:childTnLst>
                              <p:par>
                                <p:cTn id="48" presetID="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ppt_x"/>
                                          </p:val>
                                        </p:tav>
                                        <p:tav tm="100000">
                                          <p:val>
                                            <p:strVal val="#ppt_x"/>
                                          </p:val>
                                        </p:tav>
                                      </p:tavLst>
                                    </p:anim>
                                    <p:anim calcmode="lin" valueType="num">
                                      <p:cBhvr additive="base">
                                        <p:cTn id="51" dur="500" fill="hold"/>
                                        <p:tgtEl>
                                          <p:spTgt spid="36"/>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fill="hold" nodeType="afterEffect">
                                  <p:stCondLst>
                                    <p:cond delay="0"/>
                                  </p:stCondLst>
                                  <p:childTnLst>
                                    <p:set>
                                      <p:cBhvr>
                                        <p:cTn id="59" dur="1" fill="hold">
                                          <p:stCondLst>
                                            <p:cond delay="0"/>
                                          </p:stCondLst>
                                        </p:cTn>
                                        <p:tgtEl>
                                          <p:spTgt spid="33"/>
                                        </p:tgtEl>
                                        <p:attrNameLst>
                                          <p:attrName>style.visibility</p:attrName>
                                        </p:attrNameLst>
                                      </p:cBhvr>
                                      <p:to>
                                        <p:strVal val="visible"/>
                                      </p:to>
                                    </p:set>
                                    <p:anim calcmode="lin" valueType="num">
                                      <p:cBhvr additive="base">
                                        <p:cTn id="60" dur="500" fill="hold"/>
                                        <p:tgtEl>
                                          <p:spTgt spid="33"/>
                                        </p:tgtEl>
                                        <p:attrNameLst>
                                          <p:attrName>ppt_x</p:attrName>
                                        </p:attrNameLst>
                                      </p:cBhvr>
                                      <p:tavLst>
                                        <p:tav tm="0">
                                          <p:val>
                                            <p:strVal val="#ppt_x"/>
                                          </p:val>
                                        </p:tav>
                                        <p:tav tm="100000">
                                          <p:val>
                                            <p:strVal val="#ppt_x"/>
                                          </p:val>
                                        </p:tav>
                                      </p:tavLst>
                                    </p:anim>
                                    <p:anim calcmode="lin" valueType="num">
                                      <p:cBhvr additive="base">
                                        <p:cTn id="6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3.3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407526" y="1556844"/>
            <a:ext cx="252021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A08654A2-2E90-43F2-A28D-758A41698F3C}"/>
              </a:ext>
            </a:extLst>
          </p:cNvPr>
          <p:cNvGraphicFramePr>
            <a:graphicFrameLocks noGrp="1"/>
          </p:cNvGraphicFramePr>
          <p:nvPr>
            <p:extLst>
              <p:ext uri="{D42A27DB-BD31-4B8C-83A1-F6EECF244321}">
                <p14:modId xmlns:p14="http://schemas.microsoft.com/office/powerpoint/2010/main" val="1743446496"/>
              </p:ext>
            </p:extLst>
          </p:nvPr>
        </p:nvGraphicFramePr>
        <p:xfrm>
          <a:off x="3143754" y="145146"/>
          <a:ext cx="8568714" cy="6532261"/>
        </p:xfrm>
        <a:graphic>
          <a:graphicData uri="http://schemas.openxmlformats.org/drawingml/2006/table">
            <a:tbl>
              <a:tblPr firstRow="1" firstCol="1" bandRow="1">
                <a:tableStyleId>{5C22544A-7EE6-4342-B048-85BDC9FD1C3A}</a:tableStyleId>
              </a:tblPr>
              <a:tblGrid>
                <a:gridCol w="1672834">
                  <a:extLst>
                    <a:ext uri="{9D8B030D-6E8A-4147-A177-3AD203B41FA5}">
                      <a16:colId xmlns:a16="http://schemas.microsoft.com/office/drawing/2014/main" val="965218305"/>
                    </a:ext>
                  </a:extLst>
                </a:gridCol>
                <a:gridCol w="1566691">
                  <a:extLst>
                    <a:ext uri="{9D8B030D-6E8A-4147-A177-3AD203B41FA5}">
                      <a16:colId xmlns:a16="http://schemas.microsoft.com/office/drawing/2014/main" val="315359326"/>
                    </a:ext>
                  </a:extLst>
                </a:gridCol>
                <a:gridCol w="5329189">
                  <a:extLst>
                    <a:ext uri="{9D8B030D-6E8A-4147-A177-3AD203B41FA5}">
                      <a16:colId xmlns:a16="http://schemas.microsoft.com/office/drawing/2014/main" val="3957690839"/>
                    </a:ext>
                  </a:extLst>
                </a:gridCol>
              </a:tblGrid>
              <a:tr h="409285">
                <a:tc>
                  <a:txBody>
                    <a:bodyPr/>
                    <a:lstStyle/>
                    <a:p>
                      <a:pPr indent="306070" algn="ctr">
                        <a:spcAft>
                          <a:spcPts val="0"/>
                        </a:spcAft>
                      </a:pPr>
                      <a:r>
                        <a:rPr lang="zh-CN" sz="1600" kern="100" dirty="0">
                          <a:effectLst/>
                        </a:rPr>
                        <a:t>角色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6070" algn="ctr">
                        <a:spcAft>
                          <a:spcPts val="0"/>
                        </a:spcAft>
                      </a:pPr>
                      <a:r>
                        <a:rPr lang="zh-CN" sz="1600" kern="100">
                          <a:effectLst/>
                        </a:rPr>
                        <a:t>职责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828813193"/>
                  </a:ext>
                </a:extLst>
              </a:tr>
              <a:tr h="1503965">
                <a:tc>
                  <a:txBody>
                    <a:bodyPr/>
                    <a:lstStyle/>
                    <a:p>
                      <a:pPr algn="ctr">
                        <a:spcAft>
                          <a:spcPts val="0"/>
                        </a:spcAft>
                      </a:pPr>
                      <a:r>
                        <a:rPr lang="zh-CN" sz="1600" kern="100" dirty="0">
                          <a:effectLst/>
                        </a:rPr>
                        <a:t>项目经理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dirty="0">
                          <a:effectLst/>
                        </a:rPr>
                        <a:t>陈依伦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负责项目的整体规划和管理</a:t>
                      </a:r>
                    </a:p>
                    <a:p>
                      <a:pPr indent="304800" algn="just">
                        <a:spcAft>
                          <a:spcPts val="0"/>
                        </a:spcAft>
                      </a:pPr>
                      <a:r>
                        <a:rPr lang="zh-CN" sz="1600" kern="100" dirty="0">
                          <a:effectLst/>
                        </a:rPr>
                        <a:t>负责项目计划的制定和维护</a:t>
                      </a:r>
                    </a:p>
                    <a:p>
                      <a:pPr indent="304800" algn="just">
                        <a:spcAft>
                          <a:spcPts val="0"/>
                        </a:spcAft>
                      </a:pPr>
                      <a:r>
                        <a:rPr lang="zh-CN" sz="1600" kern="100" dirty="0">
                          <a:effectLst/>
                        </a:rPr>
                        <a:t>负责资源的分配和协调活动</a:t>
                      </a:r>
                    </a:p>
                    <a:p>
                      <a:pPr indent="304800" algn="just">
                        <a:spcAft>
                          <a:spcPts val="0"/>
                        </a:spcAft>
                      </a:pPr>
                      <a:r>
                        <a:rPr lang="zh-CN" sz="1600" kern="100" dirty="0">
                          <a:effectLst/>
                        </a:rPr>
                        <a:t>负责项目的跟踪和管理</a:t>
                      </a:r>
                    </a:p>
                    <a:p>
                      <a:pPr indent="304800" algn="just">
                        <a:spcAft>
                          <a:spcPts val="0"/>
                        </a:spcAft>
                      </a:pPr>
                      <a:r>
                        <a:rPr lang="zh-CN" sz="1600" kern="100" dirty="0">
                          <a:effectLst/>
                        </a:rPr>
                        <a:t>参与项目技术评审和阶段评审</a:t>
                      </a:r>
                    </a:p>
                    <a:p>
                      <a:pPr indent="304800" algn="just">
                        <a:spcAft>
                          <a:spcPts val="0"/>
                        </a:spcAft>
                      </a:pPr>
                      <a:r>
                        <a:rPr lang="zh-CN" sz="1600" kern="100" dirty="0">
                          <a:effectLst/>
                        </a:rPr>
                        <a:t>对项目工作产品的最终质量负责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835964403"/>
                  </a:ext>
                </a:extLst>
              </a:tr>
              <a:tr h="501321">
                <a:tc>
                  <a:txBody>
                    <a:bodyPr/>
                    <a:lstStyle/>
                    <a:p>
                      <a:pPr algn="ctr">
                        <a:spcAft>
                          <a:spcPts val="0"/>
                        </a:spcAft>
                      </a:pPr>
                      <a:r>
                        <a:rPr lang="zh-CN" sz="1600" kern="100">
                          <a:effectLst/>
                        </a:rPr>
                        <a:t>需求开发</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负责项目的需求调研</a:t>
                      </a:r>
                    </a:p>
                    <a:p>
                      <a:pPr indent="304800" algn="just">
                        <a:spcAft>
                          <a:spcPts val="0"/>
                        </a:spcAft>
                      </a:pPr>
                      <a:r>
                        <a:rPr lang="zh-CN" sz="1600" kern="100" dirty="0">
                          <a:effectLst/>
                        </a:rPr>
                        <a:t>负责编写需求规格说明书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644581222"/>
                  </a:ext>
                </a:extLst>
              </a:tr>
              <a:tr h="501321">
                <a:tc>
                  <a:txBody>
                    <a:bodyPr/>
                    <a:lstStyle/>
                    <a:p>
                      <a:pPr algn="ctr">
                        <a:spcAft>
                          <a:spcPts val="0"/>
                        </a:spcAft>
                      </a:pPr>
                      <a:r>
                        <a:rPr lang="zh-CN" sz="1600" kern="100">
                          <a:effectLst/>
                        </a:rPr>
                        <a:t>原型设计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陈佳敏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负责产品原型的设计</a:t>
                      </a:r>
                    </a:p>
                    <a:p>
                      <a:pPr indent="304800" algn="just">
                        <a:spcAft>
                          <a:spcPts val="0"/>
                        </a:spcAft>
                      </a:pPr>
                      <a:r>
                        <a:rPr lang="zh-CN" sz="1600" kern="100" dirty="0">
                          <a:effectLst/>
                        </a:rPr>
                        <a:t>负责产品界面的设计</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1235127437"/>
                  </a:ext>
                </a:extLst>
              </a:tr>
              <a:tr h="751983">
                <a:tc>
                  <a:txBody>
                    <a:bodyPr/>
                    <a:lstStyle/>
                    <a:p>
                      <a:pPr algn="ctr">
                        <a:spcAft>
                          <a:spcPts val="0"/>
                        </a:spcAft>
                      </a:pPr>
                      <a:r>
                        <a:rPr lang="zh-CN" sz="1600" kern="100">
                          <a:effectLst/>
                        </a:rPr>
                        <a:t>测试人员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负责制定测试计划</a:t>
                      </a:r>
                    </a:p>
                    <a:p>
                      <a:pPr indent="304800" algn="just">
                        <a:spcAft>
                          <a:spcPts val="0"/>
                        </a:spcAft>
                      </a:pPr>
                      <a:r>
                        <a:rPr lang="zh-CN" sz="1600" kern="100" dirty="0">
                          <a:effectLst/>
                        </a:rPr>
                        <a:t>负责设计测试用例</a:t>
                      </a:r>
                    </a:p>
                    <a:p>
                      <a:pPr indent="304800" algn="just">
                        <a:spcAft>
                          <a:spcPts val="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230292251"/>
                  </a:ext>
                </a:extLst>
              </a:tr>
              <a:tr h="1253305">
                <a:tc>
                  <a:txBody>
                    <a:bodyPr/>
                    <a:lstStyle/>
                    <a:p>
                      <a:pPr algn="ctr">
                        <a:spcAft>
                          <a:spcPts val="0"/>
                        </a:spcAft>
                      </a:pPr>
                      <a:r>
                        <a:rPr lang="zh-CN" sz="1600" kern="100">
                          <a:effectLst/>
                        </a:rPr>
                        <a:t>配置管理员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负责制定配置管理计划</a:t>
                      </a:r>
                    </a:p>
                    <a:p>
                      <a:pPr indent="304800" algn="just">
                        <a:spcAft>
                          <a:spcPts val="0"/>
                        </a:spcAft>
                      </a:pPr>
                      <a:r>
                        <a:rPr lang="zh-CN" sz="1600" kern="100" dirty="0">
                          <a:effectLst/>
                        </a:rPr>
                        <a:t>建立与维护配置库</a:t>
                      </a:r>
                    </a:p>
                    <a:p>
                      <a:pPr indent="304800" algn="just">
                        <a:spcAft>
                          <a:spcPts val="0"/>
                        </a:spcAft>
                      </a:pPr>
                      <a:r>
                        <a:rPr lang="zh-CN" sz="1600" kern="100" dirty="0">
                          <a:effectLst/>
                        </a:rPr>
                        <a:t>建立和发布基线</a:t>
                      </a:r>
                    </a:p>
                    <a:p>
                      <a:pPr indent="304800" algn="just">
                        <a:spcAft>
                          <a:spcPts val="0"/>
                        </a:spcAft>
                      </a:pPr>
                      <a:r>
                        <a:rPr lang="zh-CN" sz="1600" kern="100" dirty="0">
                          <a:effectLst/>
                        </a:rPr>
                        <a:t>对配置库的状态进行跟踪和统计</a:t>
                      </a:r>
                    </a:p>
                    <a:p>
                      <a:pPr indent="304800" algn="just">
                        <a:spcAft>
                          <a:spcPts val="0"/>
                        </a:spcAft>
                      </a:pPr>
                      <a:r>
                        <a:rPr lang="zh-CN" sz="1600" kern="100" dirty="0">
                          <a:effectLst/>
                        </a:rPr>
                        <a:t>负责配置变更的跟踪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775652776"/>
                  </a:ext>
                </a:extLst>
              </a:tr>
              <a:tr h="409285">
                <a:tc>
                  <a:txBody>
                    <a:bodyPr/>
                    <a:lstStyle/>
                    <a:p>
                      <a:pPr algn="ctr">
                        <a:spcAft>
                          <a:spcPts val="0"/>
                        </a:spcAft>
                      </a:pPr>
                      <a:r>
                        <a:rPr lang="zh-CN" sz="1600" kern="100">
                          <a:effectLst/>
                        </a:rPr>
                        <a:t>会议记录员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zh-CN" sz="1600" kern="100">
                          <a:effectLst/>
                        </a:rPr>
                        <a:t>陈依伦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对每周的会议进行记录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696207210"/>
                  </a:ext>
                </a:extLst>
              </a:tr>
              <a:tr h="714116">
                <a:tc>
                  <a:txBody>
                    <a:bodyPr/>
                    <a:lstStyle/>
                    <a:p>
                      <a:pPr algn="ctr">
                        <a:spcAft>
                          <a:spcPts val="0"/>
                        </a:spcAft>
                      </a:pPr>
                      <a:r>
                        <a:rPr lang="en-US" sz="1600" kern="100">
                          <a:effectLst/>
                        </a:rPr>
                        <a:t>QA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a:effectLst/>
                        </a:rPr>
                        <a:t>负责制定质量保证计划</a:t>
                      </a:r>
                    </a:p>
                    <a:p>
                      <a:pPr indent="304800" algn="just">
                        <a:spcAft>
                          <a:spcPts val="0"/>
                        </a:spcAft>
                      </a:pPr>
                      <a:r>
                        <a:rPr lang="zh-CN" sz="1600" kern="100">
                          <a:effectLst/>
                        </a:rPr>
                        <a:t>对项目进展、风险和问题进行跟踪和监控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2342247435"/>
                  </a:ext>
                </a:extLst>
              </a:tr>
              <a:tr h="282094">
                <a:tc>
                  <a:txBody>
                    <a:bodyPr/>
                    <a:lstStyle/>
                    <a:p>
                      <a:pPr algn="ctr">
                        <a:spcAft>
                          <a:spcPts val="0"/>
                        </a:spcAft>
                      </a:pPr>
                      <a:r>
                        <a:rPr lang="en-US" sz="1600" kern="100" dirty="0">
                          <a:effectLst/>
                        </a:rPr>
                        <a:t>CCB</a:t>
                      </a:r>
                      <a:r>
                        <a:rPr lang="zh-CN" altLang="en-US" sz="1600" kern="100" dirty="0">
                          <a:effectLst/>
                        </a:rPr>
                        <a:t>（变更控制委员会）</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algn="ctr">
                        <a:spcAft>
                          <a:spcPts val="0"/>
                        </a:spcAft>
                      </a:pPr>
                      <a:r>
                        <a:rPr lang="en-US" sz="1600" kern="100">
                          <a:effectLst/>
                        </a:rPr>
                        <a:t>G16</a:t>
                      </a:r>
                      <a:r>
                        <a:rPr lang="zh-CN" sz="1600" kern="100">
                          <a:effectLst/>
                        </a:rPr>
                        <a:t>小组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tc>
                  <a:txBody>
                    <a:bodyPr/>
                    <a:lstStyle/>
                    <a:p>
                      <a:pPr indent="304800" algn="just">
                        <a:spcAft>
                          <a:spcPts val="0"/>
                        </a:spcAft>
                      </a:pPr>
                      <a:r>
                        <a:rPr lang="zh-CN" sz="1600" kern="100" dirty="0">
                          <a:effectLst/>
                        </a:rPr>
                        <a:t>严格控制项目的版本及结构</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9807" marR="59807" marT="0" marB="0" anchor="ctr"/>
                </a:tc>
                <a:extLst>
                  <a:ext uri="{0D108BD9-81ED-4DB2-BD59-A6C34878D82A}">
                    <a16:rowId xmlns:a16="http://schemas.microsoft.com/office/drawing/2014/main" val="3060629686"/>
                  </a:ext>
                </a:extLst>
              </a:tr>
            </a:tbl>
          </a:graphicData>
        </a:graphic>
      </p:graphicFrame>
    </p:spTree>
    <p:extLst>
      <p:ext uri="{BB962C8B-B14F-4D97-AF65-F5344CB8AC3E}">
        <p14:creationId xmlns:p14="http://schemas.microsoft.com/office/powerpoint/2010/main" val="268376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沟通管理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4</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32767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9DEF24D8-C6FC-4D51-84CC-957B789666FB}"/>
              </a:ext>
            </a:extLst>
          </p:cNvPr>
          <p:cNvGraphicFramePr>
            <a:graphicFrameLocks noGrp="1"/>
          </p:cNvGraphicFramePr>
          <p:nvPr>
            <p:extLst>
              <p:ext uri="{D42A27DB-BD31-4B8C-83A1-F6EECF244321}">
                <p14:modId xmlns:p14="http://schemas.microsoft.com/office/powerpoint/2010/main" val="253168642"/>
              </p:ext>
            </p:extLst>
          </p:nvPr>
        </p:nvGraphicFramePr>
        <p:xfrm>
          <a:off x="3359772" y="1628850"/>
          <a:ext cx="8064673" cy="4426687"/>
        </p:xfrm>
        <a:graphic>
          <a:graphicData uri="http://schemas.openxmlformats.org/drawingml/2006/table">
            <a:tbl>
              <a:tblPr firstRow="1" firstCol="1" bandRow="1">
                <a:tableStyleId>{5C22544A-7EE6-4342-B048-85BDC9FD1C3A}</a:tableStyleId>
              </a:tblPr>
              <a:tblGrid>
                <a:gridCol w="1078604">
                  <a:extLst>
                    <a:ext uri="{9D8B030D-6E8A-4147-A177-3AD203B41FA5}">
                      <a16:colId xmlns:a16="http://schemas.microsoft.com/office/drawing/2014/main" val="4038854645"/>
                    </a:ext>
                  </a:extLst>
                </a:gridCol>
                <a:gridCol w="1349495">
                  <a:extLst>
                    <a:ext uri="{9D8B030D-6E8A-4147-A177-3AD203B41FA5}">
                      <a16:colId xmlns:a16="http://schemas.microsoft.com/office/drawing/2014/main" val="598966301"/>
                    </a:ext>
                  </a:extLst>
                </a:gridCol>
                <a:gridCol w="1424055">
                  <a:extLst>
                    <a:ext uri="{9D8B030D-6E8A-4147-A177-3AD203B41FA5}">
                      <a16:colId xmlns:a16="http://schemas.microsoft.com/office/drawing/2014/main" val="471992236"/>
                    </a:ext>
                  </a:extLst>
                </a:gridCol>
                <a:gridCol w="1587254">
                  <a:extLst>
                    <a:ext uri="{9D8B030D-6E8A-4147-A177-3AD203B41FA5}">
                      <a16:colId xmlns:a16="http://schemas.microsoft.com/office/drawing/2014/main" val="1485383332"/>
                    </a:ext>
                  </a:extLst>
                </a:gridCol>
                <a:gridCol w="1587254">
                  <a:extLst>
                    <a:ext uri="{9D8B030D-6E8A-4147-A177-3AD203B41FA5}">
                      <a16:colId xmlns:a16="http://schemas.microsoft.com/office/drawing/2014/main" val="4199663135"/>
                    </a:ext>
                  </a:extLst>
                </a:gridCol>
                <a:gridCol w="1038011">
                  <a:extLst>
                    <a:ext uri="{9D8B030D-6E8A-4147-A177-3AD203B41FA5}">
                      <a16:colId xmlns:a16="http://schemas.microsoft.com/office/drawing/2014/main" val="2145781535"/>
                    </a:ext>
                  </a:extLst>
                </a:gridCol>
              </a:tblGrid>
              <a:tr h="429995">
                <a:tc>
                  <a:txBody>
                    <a:bodyPr/>
                    <a:lstStyle/>
                    <a:p>
                      <a:pPr algn="just">
                        <a:spcAft>
                          <a:spcPts val="0"/>
                        </a:spcAft>
                      </a:pPr>
                      <a:r>
                        <a:rPr lang="zh-CN" sz="2000" kern="100">
                          <a:effectLst/>
                        </a:rPr>
                        <a:t>会议名称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会议内容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举行频度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会议地点</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参与人员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主持人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1466579"/>
                  </a:ext>
                </a:extLst>
              </a:tr>
              <a:tr h="859990">
                <a:tc rowSpan="2">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en-US" sz="2000" kern="100">
                          <a:effectLst/>
                        </a:rPr>
                        <a:t> </a:t>
                      </a:r>
                      <a:endParaRPr lang="zh-CN" sz="2000" kern="100">
                        <a:effectLst/>
                      </a:endParaRPr>
                    </a:p>
                    <a:p>
                      <a:pPr algn="ctr">
                        <a:spcAft>
                          <a:spcPts val="0"/>
                        </a:spcAft>
                      </a:pPr>
                      <a:r>
                        <a:rPr lang="zh-CN" sz="2000" kern="100">
                          <a:effectLst/>
                        </a:rPr>
                        <a:t>见面会议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ctr">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endParaRPr>
                    </a:p>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进度汇报</a:t>
                      </a:r>
                    </a:p>
                    <a:p>
                      <a:pPr marL="266700" indent="304800" algn="just">
                        <a:spcAft>
                          <a:spcPts val="600"/>
                        </a:spcAft>
                      </a:pPr>
                      <a:r>
                        <a:rPr lang="zh-CN" sz="2000" kern="100">
                          <a:effectLst/>
                        </a:rPr>
                        <a:t>进度检查</a:t>
                      </a:r>
                    </a:p>
                    <a:p>
                      <a:pPr algn="just">
                        <a:spcAft>
                          <a:spcPts val="0"/>
                        </a:spcAft>
                      </a:pPr>
                      <a:r>
                        <a:rPr lang="en-US" sz="2000" kern="100">
                          <a:effectLst/>
                        </a:rPr>
                        <a:t> </a:t>
                      </a:r>
                      <a:endParaRPr lang="zh-CN" sz="2000" kern="100">
                        <a:effectLst/>
                      </a:endParaRP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rowSpan="2">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根据实际所需，一般一周一次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理四一楼大厅</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项目经理</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4035731"/>
                  </a:ext>
                </a:extLst>
              </a:tr>
              <a:tr h="259788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理四五楼专用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 </a:t>
                      </a:r>
                      <a:endParaRPr lang="zh-CN" sz="2000" kern="100">
                        <a:effectLst/>
                      </a:endParaRPr>
                    </a:p>
                    <a:p>
                      <a:pPr algn="just">
                        <a:spcAft>
                          <a:spcPts val="0"/>
                        </a:spcAft>
                      </a:pPr>
                      <a:r>
                        <a:rPr lang="en-US" sz="2000" kern="100">
                          <a:effectLst/>
                        </a:rPr>
                        <a:t> </a:t>
                      </a:r>
                      <a:endParaRPr lang="zh-CN" sz="2000" kern="100">
                        <a:effectLst/>
                      </a:endParaRPr>
                    </a:p>
                    <a:p>
                      <a:pPr algn="just">
                        <a:spcAft>
                          <a:spcPts val="0"/>
                        </a:spcAft>
                      </a:pPr>
                      <a:r>
                        <a:rPr lang="zh-CN" sz="2000" kern="100">
                          <a:effectLst/>
                        </a:rPr>
                        <a:t>项目组所有成员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 </a:t>
                      </a:r>
                      <a:endParaRPr lang="zh-CN" sz="2000" kern="100" dirty="0">
                        <a:effectLst/>
                      </a:endParaRPr>
                    </a:p>
                    <a:p>
                      <a:pPr algn="just">
                        <a:spcAft>
                          <a:spcPts val="0"/>
                        </a:spcAft>
                      </a:pPr>
                      <a:r>
                        <a:rPr lang="en-US" sz="2000" kern="100" dirty="0">
                          <a:effectLst/>
                        </a:rPr>
                        <a:t> </a:t>
                      </a:r>
                      <a:endParaRPr lang="zh-CN" sz="2000" kern="100" dirty="0">
                        <a:effectLst/>
                      </a:endParaRPr>
                    </a:p>
                    <a:p>
                      <a:pPr algn="just">
                        <a:spcAft>
                          <a:spcPts val="0"/>
                        </a:spcAft>
                      </a:pPr>
                      <a:r>
                        <a:rPr lang="zh-CN" sz="2000" kern="100" dirty="0">
                          <a:effectLst/>
                        </a:rPr>
                        <a:t>项目经理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1317978"/>
                  </a:ext>
                </a:extLst>
              </a:tr>
            </a:tbl>
          </a:graphicData>
        </a:graphic>
      </p:graphicFrame>
      <p:sp>
        <p:nvSpPr>
          <p:cNvPr id="3" name="矩形 2">
            <a:extLst>
              <a:ext uri="{FF2B5EF4-FFF2-40B4-BE49-F238E27FC236}">
                <a16:creationId xmlns:a16="http://schemas.microsoft.com/office/drawing/2014/main" id="{220D43B7-3740-46C6-83F0-9915BE1A927D}"/>
              </a:ext>
            </a:extLst>
          </p:cNvPr>
          <p:cNvSpPr/>
          <p:nvPr/>
        </p:nvSpPr>
        <p:spPr>
          <a:xfrm>
            <a:off x="1271598" y="1760073"/>
            <a:ext cx="1915909" cy="369332"/>
          </a:xfrm>
          <a:prstGeom prst="rect">
            <a:avLst/>
          </a:prstGeom>
        </p:spPr>
        <p:txBody>
          <a:bodyPr wrap="none">
            <a:spAutoFit/>
          </a:bodyPr>
          <a:lstStyle/>
          <a:p>
            <a:pPr marL="266700" indent="304800" algn="just">
              <a:spcAft>
                <a:spcPts val="600"/>
              </a:spcAft>
            </a:pPr>
            <a:r>
              <a:rPr lang="zh-CN" altLang="zh-CN" kern="100" dirty="0">
                <a:latin typeface="Calibri" panose="020F0502020204030204" pitchFamily="34" charset="0"/>
                <a:cs typeface="Times New Roman" panose="02020603050405020304" pitchFamily="18" charset="0"/>
              </a:rPr>
              <a:t>见面会议：</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10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C1F88568-9D14-4B19-9F97-258D16E9DC5D}"/>
              </a:ext>
            </a:extLst>
          </p:cNvPr>
          <p:cNvGraphicFramePr>
            <a:graphicFrameLocks noGrp="1"/>
          </p:cNvGraphicFramePr>
          <p:nvPr>
            <p:extLst>
              <p:ext uri="{D42A27DB-BD31-4B8C-83A1-F6EECF244321}">
                <p14:modId xmlns:p14="http://schemas.microsoft.com/office/powerpoint/2010/main" val="3978294988"/>
              </p:ext>
            </p:extLst>
          </p:nvPr>
        </p:nvGraphicFramePr>
        <p:xfrm>
          <a:off x="3215760" y="2492922"/>
          <a:ext cx="7920661" cy="2575118"/>
        </p:xfrm>
        <a:graphic>
          <a:graphicData uri="http://schemas.openxmlformats.org/drawingml/2006/table">
            <a:tbl>
              <a:tblPr firstRow="1" firstCol="1" bandRow="1">
                <a:tableStyleId>{5C22544A-7EE6-4342-B048-85BDC9FD1C3A}</a:tableStyleId>
              </a:tblPr>
              <a:tblGrid>
                <a:gridCol w="2640530">
                  <a:extLst>
                    <a:ext uri="{9D8B030D-6E8A-4147-A177-3AD203B41FA5}">
                      <a16:colId xmlns:a16="http://schemas.microsoft.com/office/drawing/2014/main" val="234891006"/>
                    </a:ext>
                  </a:extLst>
                </a:gridCol>
                <a:gridCol w="2640530">
                  <a:extLst>
                    <a:ext uri="{9D8B030D-6E8A-4147-A177-3AD203B41FA5}">
                      <a16:colId xmlns:a16="http://schemas.microsoft.com/office/drawing/2014/main" val="1165394312"/>
                    </a:ext>
                  </a:extLst>
                </a:gridCol>
                <a:gridCol w="2639601">
                  <a:extLst>
                    <a:ext uri="{9D8B030D-6E8A-4147-A177-3AD203B41FA5}">
                      <a16:colId xmlns:a16="http://schemas.microsoft.com/office/drawing/2014/main" val="3469722817"/>
                    </a:ext>
                  </a:extLst>
                </a:gridCol>
              </a:tblGrid>
              <a:tr h="204841">
                <a:tc>
                  <a:txBody>
                    <a:bodyPr/>
                    <a:lstStyle/>
                    <a:p>
                      <a:pPr marL="266700" indent="304800" algn="just">
                        <a:spcAft>
                          <a:spcPts val="600"/>
                        </a:spcAft>
                      </a:pPr>
                      <a:r>
                        <a:rPr lang="zh-CN" sz="2000" kern="100">
                          <a:effectLst/>
                        </a:rPr>
                        <a:t>输入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任务说明</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输出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6073969"/>
                  </a:ext>
                </a:extLst>
              </a:tr>
              <a:tr h="2270318">
                <a:tc>
                  <a:txBody>
                    <a:bodyPr/>
                    <a:lstStyle/>
                    <a:p>
                      <a:pPr marL="266700" indent="304800" algn="just">
                        <a:spcAft>
                          <a:spcPts val="600"/>
                        </a:spcAft>
                      </a:pPr>
                      <a:r>
                        <a:rPr lang="zh-CN" sz="2000" kern="100">
                          <a:effectLst/>
                        </a:rPr>
                        <a:t>任务下达</a:t>
                      </a:r>
                    </a:p>
                    <a:p>
                      <a:pPr marL="266700" indent="304800" algn="just">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a:effectLst/>
                        </a:rPr>
                        <a:t>任务分配</a:t>
                      </a:r>
                    </a:p>
                    <a:p>
                      <a:pPr marL="266700" indent="304800" algn="just">
                        <a:spcAft>
                          <a:spcPts val="600"/>
                        </a:spcAft>
                      </a:pPr>
                      <a:r>
                        <a:rPr lang="zh-CN" sz="2000" kern="100">
                          <a:effectLst/>
                        </a:rPr>
                        <a:t>进度检查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000" kern="100" dirty="0">
                          <a:effectLst/>
                        </a:rPr>
                        <a:t>任务分配</a:t>
                      </a:r>
                    </a:p>
                    <a:p>
                      <a:pPr marL="266700" indent="304800" algn="just">
                        <a:spcAft>
                          <a:spcPts val="600"/>
                        </a:spcAft>
                      </a:pPr>
                      <a:r>
                        <a:rPr lang="zh-CN" sz="2000" kern="100" dirty="0">
                          <a:effectLst/>
                        </a:rPr>
                        <a:t>周总结</a:t>
                      </a:r>
                    </a:p>
                    <a:p>
                      <a:pPr marL="266700" indent="304800" algn="just">
                        <a:spcAft>
                          <a:spcPts val="600"/>
                        </a:spcAft>
                      </a:pPr>
                      <a:r>
                        <a:rPr lang="zh-CN" sz="2000" kern="100" dirty="0">
                          <a:effectLst/>
                        </a:rPr>
                        <a:t>后续任务安排</a:t>
                      </a:r>
                    </a:p>
                    <a:p>
                      <a:pPr marL="266700" indent="304800" algn="just">
                        <a:spcAft>
                          <a:spcPts val="600"/>
                        </a:spcAft>
                      </a:pPr>
                      <a:r>
                        <a:rPr lang="zh-CN" sz="2000" kern="100" dirty="0">
                          <a:effectLst/>
                        </a:rPr>
                        <a:t>会议纪要文档</a:t>
                      </a:r>
                    </a:p>
                    <a:p>
                      <a:pPr marL="266700" indent="304800" algn="just">
                        <a:spcAft>
                          <a:spcPts val="600"/>
                        </a:spcAft>
                      </a:pPr>
                      <a:r>
                        <a:rPr lang="zh-CN" sz="2000" kern="100" dirty="0">
                          <a:effectLst/>
                        </a:rPr>
                        <a:t>会议录音</a:t>
                      </a:r>
                    </a:p>
                    <a:p>
                      <a:pPr marL="266700" indent="304800" algn="just">
                        <a:spcAft>
                          <a:spcPts val="600"/>
                        </a:spcAft>
                      </a:pPr>
                      <a:r>
                        <a:rPr lang="zh-CN" sz="2000" kern="100" dirty="0">
                          <a:effectLst/>
                        </a:rPr>
                        <a:t>甘特图修改</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70637767"/>
                  </a:ext>
                </a:extLst>
              </a:tr>
            </a:tbl>
          </a:graphicData>
        </a:graphic>
      </p:graphicFrame>
    </p:spTree>
    <p:extLst>
      <p:ext uri="{BB962C8B-B14F-4D97-AF65-F5344CB8AC3E}">
        <p14:creationId xmlns:p14="http://schemas.microsoft.com/office/powerpoint/2010/main" val="790136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开发者内部沟通计划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220D43B7-3740-46C6-83F0-9915BE1A927D}"/>
              </a:ext>
            </a:extLst>
          </p:cNvPr>
          <p:cNvSpPr/>
          <p:nvPr/>
        </p:nvSpPr>
        <p:spPr>
          <a:xfrm>
            <a:off x="1271598" y="1760073"/>
            <a:ext cx="1338828" cy="369332"/>
          </a:xfrm>
          <a:prstGeom prst="rect">
            <a:avLst/>
          </a:prstGeom>
        </p:spPr>
        <p:txBody>
          <a:bodyPr wrap="none">
            <a:spAutoFit/>
          </a:bodyPr>
          <a:lstStyle/>
          <a:p>
            <a:r>
              <a:rPr lang="zh-CN" altLang="zh-CN" dirty="0"/>
              <a:t>其他沟通：</a:t>
            </a:r>
          </a:p>
        </p:txBody>
      </p:sp>
      <p:graphicFrame>
        <p:nvGraphicFramePr>
          <p:cNvPr id="4" name="表格 3">
            <a:extLst>
              <a:ext uri="{FF2B5EF4-FFF2-40B4-BE49-F238E27FC236}">
                <a16:creationId xmlns:a16="http://schemas.microsoft.com/office/drawing/2014/main" id="{4BA80D26-68C6-44D4-BBE1-A1C1C42F3FE8}"/>
              </a:ext>
            </a:extLst>
          </p:cNvPr>
          <p:cNvGraphicFramePr>
            <a:graphicFrameLocks noGrp="1"/>
          </p:cNvGraphicFramePr>
          <p:nvPr>
            <p:extLst>
              <p:ext uri="{D42A27DB-BD31-4B8C-83A1-F6EECF244321}">
                <p14:modId xmlns:p14="http://schemas.microsoft.com/office/powerpoint/2010/main" val="2176417498"/>
              </p:ext>
            </p:extLst>
          </p:nvPr>
        </p:nvGraphicFramePr>
        <p:xfrm>
          <a:off x="3215760" y="1254490"/>
          <a:ext cx="7488623" cy="5227320"/>
        </p:xfrm>
        <a:graphic>
          <a:graphicData uri="http://schemas.openxmlformats.org/drawingml/2006/table">
            <a:tbl>
              <a:tblPr firstRow="1" firstCol="1" bandRow="1">
                <a:tableStyleId>{5C22544A-7EE6-4342-B048-85BDC9FD1C3A}</a:tableStyleId>
              </a:tblPr>
              <a:tblGrid>
                <a:gridCol w="1887105">
                  <a:extLst>
                    <a:ext uri="{9D8B030D-6E8A-4147-A177-3AD203B41FA5}">
                      <a16:colId xmlns:a16="http://schemas.microsoft.com/office/drawing/2014/main" val="4196349255"/>
                    </a:ext>
                  </a:extLst>
                </a:gridCol>
                <a:gridCol w="5601518">
                  <a:extLst>
                    <a:ext uri="{9D8B030D-6E8A-4147-A177-3AD203B41FA5}">
                      <a16:colId xmlns:a16="http://schemas.microsoft.com/office/drawing/2014/main" val="4113169149"/>
                    </a:ext>
                  </a:extLst>
                </a:gridCol>
              </a:tblGrid>
              <a:tr h="1169138">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组员之间相互讨论，一般不进行文档等文件传输</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704583089"/>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QQ</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主要用于传输文档，可以随时下载（文件不会过期或清理）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3318026438"/>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组建</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用于促进团队感情，使得项目更好地进行</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4050316315"/>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邮箱</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zh-CN" sz="1800" kern="100">
                          <a:effectLst/>
                        </a:rPr>
                        <a:t>接收阶段成果</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090855910"/>
                  </a:ext>
                </a:extLst>
              </a:tr>
              <a:tr h="860056">
                <a:tc>
                  <a:txBody>
                    <a:bodyPr/>
                    <a:lstStyle/>
                    <a:p>
                      <a:pPr marL="266700" indent="304800" algn="just">
                        <a:spcAft>
                          <a:spcPts val="600"/>
                        </a:spcAft>
                      </a:pPr>
                      <a:r>
                        <a:rPr lang="en-US" sz="1800" kern="100">
                          <a:effectLst/>
                        </a:rPr>
                        <a:t> </a:t>
                      </a:r>
                      <a:endParaRPr lang="zh-CN" sz="1800" kern="100">
                        <a:effectLst/>
                      </a:endParaRPr>
                    </a:p>
                    <a:p>
                      <a:pPr marL="266700" indent="304800" algn="just">
                        <a:spcAft>
                          <a:spcPts val="600"/>
                        </a:spcAft>
                      </a:pPr>
                      <a:r>
                        <a:rPr lang="en-US" sz="1800" kern="100">
                          <a:effectLst/>
                        </a:rPr>
                        <a:t>GitHub</a:t>
                      </a:r>
                      <a:endParaRPr lang="zh-CN" sz="1800" kern="100">
                        <a:effectLst/>
                      </a:endParaRP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tc>
                  <a:txBody>
                    <a:bodyPr/>
                    <a:lstStyle/>
                    <a:p>
                      <a:pPr marL="266700" indent="304800" algn="just">
                        <a:spcAft>
                          <a:spcPts val="600"/>
                        </a:spcAft>
                      </a:pPr>
                      <a:r>
                        <a:rPr lang="en-US" sz="1800" kern="100" dirty="0">
                          <a:effectLst/>
                        </a:rPr>
                        <a:t> </a:t>
                      </a:r>
                      <a:endParaRPr lang="zh-CN" sz="1800" kern="100" dirty="0">
                        <a:effectLst/>
                      </a:endParaRPr>
                    </a:p>
                    <a:p>
                      <a:pPr marL="266700" indent="304800" algn="just">
                        <a:spcAft>
                          <a:spcPts val="600"/>
                        </a:spcAft>
                      </a:pPr>
                      <a:r>
                        <a:rPr lang="zh-CN" sz="1800" kern="100" dirty="0">
                          <a:effectLst/>
                        </a:rPr>
                        <a:t>提交成果，共享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341" marR="66341" marT="0" marB="0"/>
                </a:tc>
                <a:extLst>
                  <a:ext uri="{0D108BD9-81ED-4DB2-BD59-A6C34878D82A}">
                    <a16:rowId xmlns:a16="http://schemas.microsoft.com/office/drawing/2014/main" val="1125725056"/>
                  </a:ext>
                </a:extLst>
              </a:tr>
            </a:tbl>
          </a:graphicData>
        </a:graphic>
      </p:graphicFrame>
    </p:spTree>
    <p:extLst>
      <p:ext uri="{BB962C8B-B14F-4D97-AF65-F5344CB8AC3E}">
        <p14:creationId xmlns:p14="http://schemas.microsoft.com/office/powerpoint/2010/main" val="150255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会议制度</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BF3D6FC6-479A-4910-AC97-5C9507FF9C19}"/>
              </a:ext>
            </a:extLst>
          </p:cNvPr>
          <p:cNvGraphicFramePr>
            <a:graphicFrameLocks noGrp="1"/>
          </p:cNvGraphicFramePr>
          <p:nvPr>
            <p:extLst>
              <p:ext uri="{D42A27DB-BD31-4B8C-83A1-F6EECF244321}">
                <p14:modId xmlns:p14="http://schemas.microsoft.com/office/powerpoint/2010/main" val="2630738295"/>
              </p:ext>
            </p:extLst>
          </p:nvPr>
        </p:nvGraphicFramePr>
        <p:xfrm>
          <a:off x="2126621" y="1133360"/>
          <a:ext cx="9792815" cy="5377536"/>
        </p:xfrm>
        <a:graphic>
          <a:graphicData uri="http://schemas.openxmlformats.org/drawingml/2006/table">
            <a:tbl>
              <a:tblPr firstRow="1" firstCol="1" bandRow="1">
                <a:tableStyleId>{5C22544A-7EE6-4342-B048-85BDC9FD1C3A}</a:tableStyleId>
              </a:tblPr>
              <a:tblGrid>
                <a:gridCol w="1471734">
                  <a:extLst>
                    <a:ext uri="{9D8B030D-6E8A-4147-A177-3AD203B41FA5}">
                      <a16:colId xmlns:a16="http://schemas.microsoft.com/office/drawing/2014/main" val="450936261"/>
                    </a:ext>
                  </a:extLst>
                </a:gridCol>
                <a:gridCol w="5167215">
                  <a:extLst>
                    <a:ext uri="{9D8B030D-6E8A-4147-A177-3AD203B41FA5}">
                      <a16:colId xmlns:a16="http://schemas.microsoft.com/office/drawing/2014/main" val="680965367"/>
                    </a:ext>
                  </a:extLst>
                </a:gridCol>
                <a:gridCol w="3153866">
                  <a:extLst>
                    <a:ext uri="{9D8B030D-6E8A-4147-A177-3AD203B41FA5}">
                      <a16:colId xmlns:a16="http://schemas.microsoft.com/office/drawing/2014/main" val="101682944"/>
                    </a:ext>
                  </a:extLst>
                </a:gridCol>
              </a:tblGrid>
              <a:tr h="240468">
                <a:tc>
                  <a:txBody>
                    <a:bodyPr/>
                    <a:lstStyle/>
                    <a:p>
                      <a:pPr algn="just">
                        <a:spcAft>
                          <a:spcPts val="0"/>
                        </a:spcAft>
                      </a:pPr>
                      <a:r>
                        <a:rPr lang="zh-CN" sz="1600" kern="100">
                          <a:effectLst/>
                        </a:rPr>
                        <a:t>制度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制定内容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备注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1629924"/>
                  </a:ext>
                </a:extLst>
              </a:tr>
              <a:tr h="818604">
                <a:tc>
                  <a:txBody>
                    <a:bodyPr/>
                    <a:lstStyle/>
                    <a:p>
                      <a:pPr algn="just">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项目组成员无法参加例会时，需要提前请假</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项目经理批准后通知全体组员，未经批准不得缺席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1402290"/>
                  </a:ext>
                </a:extLst>
              </a:tr>
              <a:tr h="818604">
                <a:tc>
                  <a:txBody>
                    <a:bodyPr/>
                    <a:lstStyle/>
                    <a:p>
                      <a:pPr algn="just">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项目组成员必须要按时参加会议，不得迟到</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迟到直接影响工作积极度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9823413"/>
                  </a:ext>
                </a:extLst>
              </a:tr>
              <a:tr h="818604">
                <a:tc>
                  <a:txBody>
                    <a:bodyPr/>
                    <a:lstStyle/>
                    <a:p>
                      <a:pPr algn="just">
                        <a:spcAft>
                          <a:spcPts val="0"/>
                        </a:spcAft>
                      </a:pPr>
                      <a:r>
                        <a:rPr lang="en-US" sz="1600" kern="100">
                          <a:effectLst/>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en-US" sz="1600" kern="100">
                          <a:effectLst/>
                        </a:rPr>
                        <a:t> </a:t>
                      </a:r>
                      <a:endParaRPr lang="zh-CN" sz="1600" kern="100">
                        <a:effectLst/>
                      </a:endParaRPr>
                    </a:p>
                    <a:p>
                      <a:pPr algn="just">
                        <a:spcAft>
                          <a:spcPts val="0"/>
                        </a:spcAft>
                      </a:pPr>
                      <a:r>
                        <a:rPr lang="zh-CN" sz="1600" kern="100">
                          <a:effectLst/>
                        </a:rPr>
                        <a:t>项目经理每次例会前做好会前筹备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会议目的，会议场所，会议材料</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0188415"/>
                  </a:ext>
                </a:extLst>
              </a:tr>
              <a:tr h="818604">
                <a:tc>
                  <a:txBody>
                    <a:bodyPr/>
                    <a:lstStyle/>
                    <a:p>
                      <a:pPr algn="just">
                        <a:spcAft>
                          <a:spcPts val="0"/>
                        </a:spcAft>
                      </a:pPr>
                      <a:r>
                        <a:rPr lang="en-US" sz="1600" kern="100">
                          <a:effectLst/>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52400" algn="just">
                        <a:spcAft>
                          <a:spcPts val="0"/>
                        </a:spcAft>
                      </a:pPr>
                      <a:r>
                        <a:rPr lang="en-US" sz="1600" kern="100">
                          <a:effectLst/>
                        </a:rPr>
                        <a:t> </a:t>
                      </a:r>
                      <a:endParaRPr lang="zh-CN" sz="1600" kern="100">
                        <a:effectLst/>
                      </a:endParaRPr>
                    </a:p>
                    <a:p>
                      <a:pPr algn="just">
                        <a:spcAft>
                          <a:spcPts val="0"/>
                        </a:spcAft>
                      </a:pPr>
                      <a:r>
                        <a:rPr lang="zh-CN" sz="1600" kern="100">
                          <a:effectLst/>
                        </a:rPr>
                        <a:t>项目经理管理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时间控制，过程把握，秩序控制</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5869465"/>
                  </a:ext>
                </a:extLst>
              </a:tr>
              <a:tr h="721404">
                <a:tc>
                  <a:txBody>
                    <a:bodyPr/>
                    <a:lstStyle/>
                    <a:p>
                      <a:pPr algn="just">
                        <a:spcAft>
                          <a:spcPts val="0"/>
                        </a:spcAft>
                      </a:pPr>
                      <a:r>
                        <a:rPr lang="en-US" sz="1600" kern="100">
                          <a:effectLst/>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会议总结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algn="just">
                        <a:spcAft>
                          <a:spcPts val="0"/>
                        </a:spcAft>
                      </a:pPr>
                      <a:r>
                        <a:rPr lang="zh-CN" sz="1600" kern="100">
                          <a:effectLst/>
                        </a:rPr>
                        <a:t>会议纪要，会议录音</a:t>
                      </a:r>
                    </a:p>
                    <a:p>
                      <a:pPr marL="266700" indent="2667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4302063"/>
                  </a:ext>
                </a:extLst>
              </a:tr>
              <a:tr h="1112164">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en-US" sz="1600" kern="100">
                          <a:effectLst/>
                        </a:rPr>
                        <a:t>6</a:t>
                      </a:r>
                      <a:endParaRPr lang="zh-CN" sz="1600" kern="100">
                        <a:effectLst/>
                      </a:endParaRPr>
                    </a:p>
                    <a:p>
                      <a:pPr marL="266700" indent="304800" algn="just">
                        <a:spcAft>
                          <a:spcPts val="600"/>
                        </a:spcAft>
                      </a:pPr>
                      <a:r>
                        <a:rPr lang="en-US" sz="1600" kern="100">
                          <a:effectLst/>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rPr>
                        <a:t> </a:t>
                      </a:r>
                      <a:endParaRPr lang="zh-CN" sz="1600" kern="100">
                        <a:effectLst/>
                      </a:endParaRPr>
                    </a:p>
                    <a:p>
                      <a:pPr marL="266700" indent="304800" algn="just">
                        <a:spcAft>
                          <a:spcPts val="600"/>
                        </a:spcAft>
                      </a:pPr>
                      <a:r>
                        <a:rPr lang="zh-CN" sz="1600" kern="100">
                          <a:effectLst/>
                        </a:rPr>
                        <a:t>会议准备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266700" algn="just">
                        <a:spcAft>
                          <a:spcPts val="600"/>
                        </a:spcAft>
                      </a:pPr>
                      <a:r>
                        <a:rPr lang="en-US" sz="1600" kern="100" dirty="0">
                          <a:effectLst/>
                        </a:rPr>
                        <a:t> </a:t>
                      </a:r>
                      <a:endParaRPr lang="zh-CN" sz="1600" kern="100" dirty="0">
                        <a:effectLst/>
                      </a:endParaRPr>
                    </a:p>
                    <a:p>
                      <a:pPr marL="266700" indent="304800" algn="just">
                        <a:spcAft>
                          <a:spcPts val="600"/>
                        </a:spcAft>
                      </a:pPr>
                      <a:r>
                        <a:rPr lang="zh-CN" sz="1600" kern="100" dirty="0">
                          <a:effectLst/>
                        </a:rPr>
                        <a:t>组员需要携带电脑以及准备工作汇报</a:t>
                      </a:r>
                    </a:p>
                    <a:p>
                      <a:pPr marL="266700" indent="266700" algn="just">
                        <a:spcAft>
                          <a:spcPts val="600"/>
                        </a:spcAft>
                      </a:pPr>
                      <a:r>
                        <a:rPr lang="en-US" sz="1600" kern="100" dirty="0">
                          <a:effectLst/>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1122794"/>
                  </a:ext>
                </a:extLst>
              </a:tr>
            </a:tbl>
          </a:graphicData>
        </a:graphic>
      </p:graphicFrame>
    </p:spTree>
    <p:extLst>
      <p:ext uri="{BB962C8B-B14F-4D97-AF65-F5344CB8AC3E}">
        <p14:creationId xmlns:p14="http://schemas.microsoft.com/office/powerpoint/2010/main" val="1994225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999E4CA8-EF39-403F-A6C0-C8B15866A3CD}"/>
              </a:ext>
            </a:extLst>
          </p:cNvPr>
          <p:cNvPicPr>
            <a:picLocks noChangeAspect="1"/>
          </p:cNvPicPr>
          <p:nvPr/>
        </p:nvPicPr>
        <p:blipFill>
          <a:blip r:embed="rId3"/>
          <a:stretch>
            <a:fillRect/>
          </a:stretch>
        </p:blipFill>
        <p:spPr>
          <a:xfrm>
            <a:off x="5332353" y="290513"/>
            <a:ext cx="6218459" cy="5982218"/>
          </a:xfrm>
          <a:prstGeom prst="rect">
            <a:avLst/>
          </a:prstGeom>
        </p:spPr>
      </p:pic>
    </p:spTree>
    <p:extLst>
      <p:ext uri="{BB962C8B-B14F-4D97-AF65-F5344CB8AC3E}">
        <p14:creationId xmlns:p14="http://schemas.microsoft.com/office/powerpoint/2010/main" val="2073690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会议纪要</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3" name="图片 2">
            <a:extLst>
              <a:ext uri="{FF2B5EF4-FFF2-40B4-BE49-F238E27FC236}">
                <a16:creationId xmlns:a16="http://schemas.microsoft.com/office/drawing/2014/main" id="{DF2D9E6D-003B-4811-95AE-FD36675AD51F}"/>
              </a:ext>
            </a:extLst>
          </p:cNvPr>
          <p:cNvPicPr>
            <a:picLocks noChangeAspect="1"/>
          </p:cNvPicPr>
          <p:nvPr/>
        </p:nvPicPr>
        <p:blipFill>
          <a:blip r:embed="rId3"/>
          <a:stretch>
            <a:fillRect/>
          </a:stretch>
        </p:blipFill>
        <p:spPr>
          <a:xfrm>
            <a:off x="5272933" y="290513"/>
            <a:ext cx="5959356" cy="6104149"/>
          </a:xfrm>
          <a:prstGeom prst="rect">
            <a:avLst/>
          </a:prstGeom>
        </p:spPr>
      </p:pic>
    </p:spTree>
    <p:extLst>
      <p:ext uri="{BB962C8B-B14F-4D97-AF65-F5344CB8AC3E}">
        <p14:creationId xmlns:p14="http://schemas.microsoft.com/office/powerpoint/2010/main" val="63659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4.4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开发者与客户沟通计划</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18B96E5-9125-4D18-8F03-66941AE9D1E8}"/>
              </a:ext>
            </a:extLst>
          </p:cNvPr>
          <p:cNvSpPr/>
          <p:nvPr/>
        </p:nvSpPr>
        <p:spPr>
          <a:xfrm>
            <a:off x="2334274" y="1342912"/>
            <a:ext cx="6096000" cy="830997"/>
          </a:xfrm>
          <a:prstGeom prst="rect">
            <a:avLst/>
          </a:prstGeom>
        </p:spPr>
        <p:txBody>
          <a:bodyPr>
            <a:spAutoFit/>
          </a:bodyPr>
          <a:lstStyle/>
          <a:p>
            <a:pPr algn="just">
              <a:spcAft>
                <a:spcPts val="0"/>
              </a:spcAft>
            </a:pPr>
            <a:r>
              <a:rPr lang="zh-CN" altLang="zh-CN" sz="1600" kern="100" dirty="0">
                <a:latin typeface="Calibri" panose="020F0502020204030204" pitchFamily="34" charset="0"/>
                <a:cs typeface="Times New Roman" panose="02020603050405020304" pitchFamily="18" charset="0"/>
              </a:rPr>
              <a:t>客户：杨枨老师、侯宏伦老师</a:t>
            </a:r>
            <a:r>
              <a:rPr lang="en-US" altLang="zh-CN" sz="1600" kern="100" dirty="0">
                <a:latin typeface="Calibri" panose="020F0502020204030204" pitchFamily="34" charset="0"/>
                <a:cs typeface="Times New Roman" panose="02020603050405020304" pitchFamily="18" charset="0"/>
              </a:rPr>
              <a:t> </a:t>
            </a:r>
            <a:endParaRPr lang="zh-CN" altLang="zh-CN" sz="1600" kern="100" dirty="0">
              <a:latin typeface="Calibri" panose="020F0502020204030204" pitchFamily="34" charset="0"/>
              <a:cs typeface="Times New Roman" panose="02020603050405020304" pitchFamily="18" charset="0"/>
            </a:endParaRPr>
          </a:p>
          <a:p>
            <a:pPr marL="762000" indent="-762000" algn="just">
              <a:spcAft>
                <a:spcPts val="0"/>
              </a:spcAft>
            </a:pPr>
            <a:r>
              <a:rPr lang="zh-CN" altLang="zh-CN" sz="1600" kern="100" dirty="0">
                <a:latin typeface="Calibri" panose="020F0502020204030204" pitchFamily="34" charset="0"/>
                <a:cs typeface="Times New Roman" panose="02020603050405020304" pitchFamily="18" charset="0"/>
              </a:rPr>
              <a:t>沟通方式：项目成员通过邮件预约的方式来找客户进行面对面的谈话交流，或者通过微信、邮箱来和客户取得联系与沟通。</a:t>
            </a:r>
          </a:p>
        </p:txBody>
      </p:sp>
      <p:graphicFrame>
        <p:nvGraphicFramePr>
          <p:cNvPr id="4" name="表格 3">
            <a:extLst>
              <a:ext uri="{FF2B5EF4-FFF2-40B4-BE49-F238E27FC236}">
                <a16:creationId xmlns:a16="http://schemas.microsoft.com/office/drawing/2014/main" id="{8EC86948-1E15-4CFB-9FB9-BB235E555861}"/>
              </a:ext>
            </a:extLst>
          </p:cNvPr>
          <p:cNvGraphicFramePr>
            <a:graphicFrameLocks noGrp="1"/>
          </p:cNvGraphicFramePr>
          <p:nvPr>
            <p:extLst>
              <p:ext uri="{D42A27DB-BD31-4B8C-83A1-F6EECF244321}">
                <p14:modId xmlns:p14="http://schemas.microsoft.com/office/powerpoint/2010/main" val="407284740"/>
              </p:ext>
            </p:extLst>
          </p:nvPr>
        </p:nvGraphicFramePr>
        <p:xfrm>
          <a:off x="3453303" y="2871557"/>
          <a:ext cx="5006190" cy="3246120"/>
        </p:xfrm>
        <a:graphic>
          <a:graphicData uri="http://schemas.openxmlformats.org/drawingml/2006/table">
            <a:tbl>
              <a:tblPr firstRow="1" firstCol="1" bandRow="1">
                <a:tableStyleId>{5C22544A-7EE6-4342-B048-85BDC9FD1C3A}</a:tableStyleId>
              </a:tblPr>
              <a:tblGrid>
                <a:gridCol w="2502643">
                  <a:extLst>
                    <a:ext uri="{9D8B030D-6E8A-4147-A177-3AD203B41FA5}">
                      <a16:colId xmlns:a16="http://schemas.microsoft.com/office/drawing/2014/main" val="862014508"/>
                    </a:ext>
                  </a:extLst>
                </a:gridCol>
                <a:gridCol w="2503547">
                  <a:extLst>
                    <a:ext uri="{9D8B030D-6E8A-4147-A177-3AD203B41FA5}">
                      <a16:colId xmlns:a16="http://schemas.microsoft.com/office/drawing/2014/main" val="247838037"/>
                    </a:ext>
                  </a:extLst>
                </a:gridCol>
              </a:tblGrid>
              <a:tr h="0">
                <a:tc>
                  <a:txBody>
                    <a:bodyPr/>
                    <a:lstStyle/>
                    <a:p>
                      <a:pPr algn="just">
                        <a:spcAft>
                          <a:spcPts val="0"/>
                        </a:spcAft>
                      </a:pPr>
                      <a:r>
                        <a:rPr lang="zh-CN" sz="1800" kern="100">
                          <a:effectLst/>
                        </a:rPr>
                        <a:t>方式</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目的</a:t>
                      </a:r>
                    </a:p>
                    <a:p>
                      <a:pPr marL="266700" indent="2667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0851793"/>
                  </a:ext>
                </a:extLst>
              </a:tr>
              <a:tr h="0">
                <a:tc>
                  <a:txBody>
                    <a:bodyPr/>
                    <a:lstStyle/>
                    <a:p>
                      <a:pPr algn="just">
                        <a:spcAft>
                          <a:spcPts val="0"/>
                        </a:spcAft>
                      </a:pPr>
                      <a:r>
                        <a:rPr lang="zh-CN" sz="1800" kern="100">
                          <a:effectLst/>
                        </a:rPr>
                        <a:t>微信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预约访谈时间</a:t>
                      </a:r>
                    </a:p>
                    <a:p>
                      <a:pPr marL="266700" indent="304800" algn="just">
                        <a:spcAft>
                          <a:spcPts val="600"/>
                        </a:spcAft>
                      </a:pPr>
                      <a:r>
                        <a:rPr lang="zh-CN" sz="1800" kern="100">
                          <a:effectLst/>
                        </a:rPr>
                        <a:t>询问问题</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88460399"/>
                  </a:ext>
                </a:extLst>
              </a:tr>
              <a:tr h="0">
                <a:tc>
                  <a:txBody>
                    <a:bodyPr/>
                    <a:lstStyle/>
                    <a:p>
                      <a:pPr algn="just">
                        <a:spcAft>
                          <a:spcPts val="0"/>
                        </a:spcAft>
                      </a:pPr>
                      <a:r>
                        <a:rPr lang="zh-CN" sz="1800" kern="100">
                          <a:effectLst/>
                        </a:rPr>
                        <a:t>邮箱</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提交阶段性成果</a:t>
                      </a:r>
                    </a:p>
                    <a:p>
                      <a:pPr marL="266700" indent="304800" algn="just">
                        <a:spcAft>
                          <a:spcPts val="600"/>
                        </a:spcAft>
                      </a:pPr>
                      <a:r>
                        <a:rPr lang="zh-CN" sz="1800" kern="100">
                          <a:effectLst/>
                        </a:rPr>
                        <a:t>邮件预约</a:t>
                      </a:r>
                    </a:p>
                    <a:p>
                      <a:pPr marL="266700" indent="304800" algn="just">
                        <a:spcAft>
                          <a:spcPts val="600"/>
                        </a:spcAft>
                      </a:pPr>
                      <a:r>
                        <a:rPr lang="en-US" sz="1800" kern="100">
                          <a:effectLst/>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2354691"/>
                  </a:ext>
                </a:extLst>
              </a:tr>
              <a:tr h="0">
                <a:tc>
                  <a:txBody>
                    <a:bodyPr/>
                    <a:lstStyle/>
                    <a:p>
                      <a:pPr algn="just">
                        <a:spcAft>
                          <a:spcPts val="0"/>
                        </a:spcAft>
                      </a:pPr>
                      <a:r>
                        <a:rPr lang="zh-CN" sz="1800" kern="100">
                          <a:effectLst/>
                        </a:rPr>
                        <a:t>面对面</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1800" kern="100" dirty="0">
                          <a:effectLst/>
                        </a:rPr>
                        <a:t>面谈具体细节，效果较好</a:t>
                      </a:r>
                    </a:p>
                    <a:p>
                      <a:pPr marL="266700" indent="304800" algn="just">
                        <a:spcAft>
                          <a:spcPts val="60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997737"/>
                  </a:ext>
                </a:extLst>
              </a:tr>
            </a:tbl>
          </a:graphicData>
        </a:graphic>
      </p:graphicFrame>
    </p:spTree>
    <p:extLst>
      <p:ext uri="{BB962C8B-B14F-4D97-AF65-F5344CB8AC3E}">
        <p14:creationId xmlns:p14="http://schemas.microsoft.com/office/powerpoint/2010/main" val="3027859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时间管理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5</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9265B22C-1978-461D-ABF3-A2094646703A}"/>
              </a:ext>
            </a:extLst>
          </p:cNvPr>
          <p:cNvSpPr>
            <a:spLocks noChangeArrowheads="1"/>
          </p:cNvSpPr>
          <p:nvPr/>
        </p:nvSpPr>
        <p:spPr bwMode="auto">
          <a:xfrm flipH="1">
            <a:off x="5838826" y="4992938"/>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a:extLst>
              <a:ext uri="{FF2B5EF4-FFF2-40B4-BE49-F238E27FC236}">
                <a16:creationId xmlns:a16="http://schemas.microsoft.com/office/drawing/2014/main" id="{FC545876-B0F7-4EA1-B565-66E4D89D8C6D}"/>
              </a:ext>
            </a:extLst>
          </p:cNvPr>
          <p:cNvSpPr>
            <a:spLocks noChangeArrowheads="1"/>
          </p:cNvSpPr>
          <p:nvPr/>
        </p:nvSpPr>
        <p:spPr bwMode="auto">
          <a:xfrm flipH="1">
            <a:off x="610393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a:extLst>
              <a:ext uri="{FF2B5EF4-FFF2-40B4-BE49-F238E27FC236}">
                <a16:creationId xmlns:a16="http://schemas.microsoft.com/office/drawing/2014/main" id="{C52358C9-B207-498E-8E27-22AA36E67769}"/>
              </a:ext>
            </a:extLst>
          </p:cNvPr>
          <p:cNvSpPr>
            <a:spLocks noChangeArrowheads="1"/>
          </p:cNvSpPr>
          <p:nvPr/>
        </p:nvSpPr>
        <p:spPr bwMode="auto">
          <a:xfrm flipH="1">
            <a:off x="6359721" y="50053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88588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项目介绍</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2">
            <a:extLst>
              <a:ext uri="{FF2B5EF4-FFF2-40B4-BE49-F238E27FC236}">
                <a16:creationId xmlns:a16="http://schemas.microsoft.com/office/drawing/2014/main" id="{40743C56-B45D-438E-A88F-B003723E1D95}"/>
              </a:ext>
            </a:extLst>
          </p:cNvPr>
          <p:cNvSpPr>
            <a:spLocks noChangeArrowheads="1"/>
          </p:cNvSpPr>
          <p:nvPr/>
        </p:nvSpPr>
        <p:spPr bwMode="auto">
          <a:xfrm flipH="1">
            <a:off x="5541963"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3">
            <a:extLst>
              <a:ext uri="{FF2B5EF4-FFF2-40B4-BE49-F238E27FC236}">
                <a16:creationId xmlns:a16="http://schemas.microsoft.com/office/drawing/2014/main" id="{204FA59A-B88E-4A7E-A2BF-E5C9C2795477}"/>
              </a:ext>
            </a:extLst>
          </p:cNvPr>
          <p:cNvSpPr>
            <a:spLocks noChangeArrowheads="1"/>
          </p:cNvSpPr>
          <p:nvPr/>
        </p:nvSpPr>
        <p:spPr bwMode="auto">
          <a:xfrm flipH="1">
            <a:off x="58166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4">
            <a:extLst>
              <a:ext uri="{FF2B5EF4-FFF2-40B4-BE49-F238E27FC236}">
                <a16:creationId xmlns:a16="http://schemas.microsoft.com/office/drawing/2014/main" id="{67B4D894-A7A6-447C-955C-768624F1CD13}"/>
              </a:ext>
            </a:extLst>
          </p:cNvPr>
          <p:cNvSpPr>
            <a:spLocks noChangeArrowheads="1"/>
          </p:cNvSpPr>
          <p:nvPr/>
        </p:nvSpPr>
        <p:spPr bwMode="auto">
          <a:xfrm flipH="1">
            <a:off x="608965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5">
            <a:extLst>
              <a:ext uri="{FF2B5EF4-FFF2-40B4-BE49-F238E27FC236}">
                <a16:creationId xmlns:a16="http://schemas.microsoft.com/office/drawing/2014/main" id="{2A33925F-9943-4D70-BCBE-819346E733F7}"/>
              </a:ext>
            </a:extLst>
          </p:cNvPr>
          <p:cNvSpPr>
            <a:spLocks noChangeArrowheads="1"/>
          </p:cNvSpPr>
          <p:nvPr/>
        </p:nvSpPr>
        <p:spPr bwMode="auto">
          <a:xfrm flipH="1">
            <a:off x="6364288"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5">
            <a:extLst>
              <a:ext uri="{FF2B5EF4-FFF2-40B4-BE49-F238E27FC236}">
                <a16:creationId xmlns:a16="http://schemas.microsoft.com/office/drawing/2014/main" id="{67B8286F-F94C-437C-8B00-E9303A61E5B3}"/>
              </a:ext>
            </a:extLst>
          </p:cNvPr>
          <p:cNvSpPr>
            <a:spLocks noChangeArrowheads="1"/>
          </p:cNvSpPr>
          <p:nvPr/>
        </p:nvSpPr>
        <p:spPr bwMode="auto">
          <a:xfrm flipH="1">
            <a:off x="663257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E8D752C4-223A-45CE-983B-543A992AB965}"/>
              </a:ext>
            </a:extLst>
          </p:cNvPr>
          <p:cNvSpPr>
            <a:spLocks noChangeArrowheads="1"/>
          </p:cNvSpPr>
          <p:nvPr/>
        </p:nvSpPr>
        <p:spPr bwMode="auto">
          <a:xfrm flipH="1">
            <a:off x="6892925"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20402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表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02" y="4846445"/>
            <a:ext cx="2664222" cy="163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7415" name="文本框 2"/>
          <p:cNvSpPr>
            <a:spLocks noChangeArrowheads="1"/>
          </p:cNvSpPr>
          <p:nvPr/>
        </p:nvSpPr>
        <p:spPr bwMode="auto">
          <a:xfrm>
            <a:off x="911226" y="290513"/>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5.1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7416" name="文本框 3"/>
          <p:cNvSpPr>
            <a:spLocks noChangeArrowheads="1"/>
          </p:cNvSpPr>
          <p:nvPr/>
        </p:nvSpPr>
        <p:spPr bwMode="auto">
          <a:xfrm>
            <a:off x="2104283" y="322195"/>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甘特图</a:t>
            </a:r>
          </a:p>
        </p:txBody>
      </p:sp>
      <p:sp>
        <p:nvSpPr>
          <p:cNvPr id="1741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2" name="图片 1">
            <a:extLst>
              <a:ext uri="{FF2B5EF4-FFF2-40B4-BE49-F238E27FC236}">
                <a16:creationId xmlns:a16="http://schemas.microsoft.com/office/drawing/2014/main" id="{E330EBB4-3E2C-40A1-8359-1943A53E94B1}"/>
              </a:ext>
            </a:extLst>
          </p:cNvPr>
          <p:cNvPicPr>
            <a:picLocks noChangeAspect="1"/>
          </p:cNvPicPr>
          <p:nvPr/>
        </p:nvPicPr>
        <p:blipFill>
          <a:blip r:embed="rId3"/>
          <a:stretch>
            <a:fillRect/>
          </a:stretch>
        </p:blipFill>
        <p:spPr>
          <a:xfrm>
            <a:off x="1055580" y="1406839"/>
            <a:ext cx="10344354" cy="4450415"/>
          </a:xfrm>
          <a:prstGeom prst="rect">
            <a:avLst/>
          </a:prstGeom>
        </p:spPr>
      </p:pic>
    </p:spTree>
    <p:extLst>
      <p:ext uri="{BB962C8B-B14F-4D97-AF65-F5344CB8AC3E}">
        <p14:creationId xmlns:p14="http://schemas.microsoft.com/office/powerpoint/2010/main" val="3711473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风险管理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6</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500" y="4987925"/>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5">
            <a:extLst>
              <a:ext uri="{FF2B5EF4-FFF2-40B4-BE49-F238E27FC236}">
                <a16:creationId xmlns:a16="http://schemas.microsoft.com/office/drawing/2014/main" id="{1959E213-F61E-49FB-BBCB-46FB20BD1AC1}"/>
              </a:ext>
            </a:extLst>
          </p:cNvPr>
          <p:cNvSpPr>
            <a:spLocks noChangeArrowheads="1"/>
          </p:cNvSpPr>
          <p:nvPr/>
        </p:nvSpPr>
        <p:spPr bwMode="auto">
          <a:xfrm flipH="1">
            <a:off x="6942812" y="49958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2685257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风险评估</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181A3FDB-F44F-4140-9706-B7FA8312273B}"/>
              </a:ext>
            </a:extLst>
          </p:cNvPr>
          <p:cNvSpPr/>
          <p:nvPr/>
        </p:nvSpPr>
        <p:spPr>
          <a:xfrm>
            <a:off x="1920510" y="1339850"/>
            <a:ext cx="8496708" cy="2677656"/>
          </a:xfrm>
          <a:prstGeom prst="rect">
            <a:avLst/>
          </a:prstGeom>
        </p:spPr>
        <p:txBody>
          <a:bodyPr wrap="square">
            <a:spAutoFit/>
          </a:bodyPr>
          <a:lstStyle/>
          <a:p>
            <a:r>
              <a:rPr lang="zh-CN" altLang="zh-CN" sz="2400" dirty="0"/>
              <a:t>采用</a:t>
            </a:r>
            <a:r>
              <a:rPr lang="en-US" altLang="zh-CN" sz="2400" dirty="0"/>
              <a:t>AB</a:t>
            </a:r>
            <a:r>
              <a:rPr lang="zh-CN" altLang="zh-CN" sz="2400" dirty="0"/>
              <a:t>角工作制度，</a:t>
            </a:r>
            <a:r>
              <a:rPr lang="en-US" altLang="zh-CN" sz="2400" dirty="0"/>
              <a:t>AB</a:t>
            </a:r>
            <a:r>
              <a:rPr lang="zh-CN" altLang="zh-CN" sz="2400" dirty="0"/>
              <a:t>两人在工作中互为补充，</a:t>
            </a:r>
            <a:r>
              <a:rPr lang="en-US" altLang="zh-CN" sz="2400" dirty="0"/>
              <a:t>A</a:t>
            </a:r>
            <a:r>
              <a:rPr lang="zh-CN" altLang="zh-CN" sz="2400" dirty="0"/>
              <a:t>角离岗前，要交代好工作，</a:t>
            </a:r>
            <a:r>
              <a:rPr lang="en-US" altLang="zh-CN" sz="2400" dirty="0"/>
              <a:t>B</a:t>
            </a:r>
            <a:r>
              <a:rPr lang="zh-CN" altLang="zh-CN" sz="2400" dirty="0"/>
              <a:t>角在其离岗期间代为行使岗位职责。</a:t>
            </a:r>
            <a:r>
              <a:rPr lang="en-US" altLang="zh-CN" sz="2400" dirty="0"/>
              <a:t>A</a:t>
            </a:r>
            <a:r>
              <a:rPr lang="zh-CN" altLang="zh-CN" sz="2400" dirty="0"/>
              <a:t>角返岗后，</a:t>
            </a:r>
            <a:r>
              <a:rPr lang="en-US" altLang="zh-CN" sz="2400" dirty="0"/>
              <a:t>B</a:t>
            </a:r>
            <a:r>
              <a:rPr lang="zh-CN" altLang="zh-CN" sz="2400" dirty="0"/>
              <a:t>角把有关材料移交。遇有急事或重要工作时，</a:t>
            </a:r>
            <a:r>
              <a:rPr lang="en-US" altLang="zh-CN" sz="2400" dirty="0"/>
              <a:t>AB</a:t>
            </a:r>
            <a:r>
              <a:rPr lang="zh-CN" altLang="zh-CN" sz="2400" dirty="0"/>
              <a:t>角协同处理。 当</a:t>
            </a:r>
            <a:r>
              <a:rPr lang="en-US" altLang="zh-CN" sz="2400" dirty="0"/>
              <a:t>A</a:t>
            </a:r>
            <a:r>
              <a:rPr lang="zh-CN" altLang="zh-CN" sz="2400" dirty="0"/>
              <a:t>角责任人离开工作岗位一天以上，会主动通知</a:t>
            </a:r>
            <a:r>
              <a:rPr lang="en-US" altLang="zh-CN" sz="2400" dirty="0"/>
              <a:t>B</a:t>
            </a:r>
            <a:r>
              <a:rPr lang="zh-CN" altLang="zh-CN" sz="2400" dirty="0"/>
              <a:t>角接替，并当面交接工作，</a:t>
            </a:r>
            <a:r>
              <a:rPr lang="en-US" altLang="zh-CN" sz="2400" dirty="0"/>
              <a:t>B</a:t>
            </a:r>
            <a:r>
              <a:rPr lang="zh-CN" altLang="zh-CN" sz="2400" dirty="0"/>
              <a:t>角应熟悉</a:t>
            </a:r>
            <a:r>
              <a:rPr lang="en-US" altLang="zh-CN" sz="2400" dirty="0"/>
              <a:t>A</a:t>
            </a:r>
            <a:r>
              <a:rPr lang="zh-CN" altLang="zh-CN" sz="2400" dirty="0"/>
              <a:t>角工作内容，在</a:t>
            </a:r>
            <a:r>
              <a:rPr lang="en-US" altLang="zh-CN" sz="2400" dirty="0"/>
              <a:t>A</a:t>
            </a:r>
            <a:r>
              <a:rPr lang="zh-CN" altLang="zh-CN" sz="2400" dirty="0"/>
              <a:t>角离岗期间代为行使职责，待</a:t>
            </a:r>
            <a:r>
              <a:rPr lang="en-US" altLang="zh-CN" sz="2400" dirty="0"/>
              <a:t>A</a:t>
            </a:r>
            <a:r>
              <a:rPr lang="zh-CN" altLang="zh-CN" sz="2400" dirty="0"/>
              <a:t>角返岗后主动汇报工作，交回印章、文件及有关材料。本组</a:t>
            </a:r>
            <a:r>
              <a:rPr lang="en-US" altLang="zh-CN" sz="2400" dirty="0"/>
              <a:t>5</a:t>
            </a:r>
            <a:r>
              <a:rPr lang="zh-CN" altLang="zh-CN" sz="2400" dirty="0"/>
              <a:t>个人互为</a:t>
            </a:r>
            <a:r>
              <a:rPr lang="en-US" altLang="zh-CN" sz="2400" dirty="0"/>
              <a:t>AB</a:t>
            </a:r>
            <a:r>
              <a:rPr lang="zh-CN" altLang="zh-CN" sz="2400" dirty="0"/>
              <a:t>角，如下图</a:t>
            </a:r>
            <a:r>
              <a:rPr lang="en-US" altLang="zh-CN" sz="2400" dirty="0"/>
              <a:t>:</a:t>
            </a:r>
            <a:endParaRPr lang="zh-CN" altLang="zh-CN" sz="2400" dirty="0"/>
          </a:p>
        </p:txBody>
      </p:sp>
      <p:graphicFrame>
        <p:nvGraphicFramePr>
          <p:cNvPr id="4" name="表格 3">
            <a:extLst>
              <a:ext uri="{FF2B5EF4-FFF2-40B4-BE49-F238E27FC236}">
                <a16:creationId xmlns:a16="http://schemas.microsoft.com/office/drawing/2014/main" id="{FBBA10D0-CD3B-4150-8242-B2242C1B7B4C}"/>
              </a:ext>
            </a:extLst>
          </p:cNvPr>
          <p:cNvGraphicFramePr>
            <a:graphicFrameLocks noGrp="1"/>
          </p:cNvGraphicFramePr>
          <p:nvPr>
            <p:extLst>
              <p:ext uri="{D42A27DB-BD31-4B8C-83A1-F6EECF244321}">
                <p14:modId xmlns:p14="http://schemas.microsoft.com/office/powerpoint/2010/main" val="2770870612"/>
              </p:ext>
            </p:extLst>
          </p:nvPr>
        </p:nvGraphicFramePr>
        <p:xfrm>
          <a:off x="3791808" y="4221066"/>
          <a:ext cx="4068192" cy="2194560"/>
        </p:xfrm>
        <a:graphic>
          <a:graphicData uri="http://schemas.openxmlformats.org/drawingml/2006/table">
            <a:tbl>
              <a:tblPr firstRow="1" firstCol="1" bandRow="1">
                <a:tableStyleId>{5C22544A-7EE6-4342-B048-85BDC9FD1C3A}</a:tableStyleId>
              </a:tblPr>
              <a:tblGrid>
                <a:gridCol w="1944162">
                  <a:extLst>
                    <a:ext uri="{9D8B030D-6E8A-4147-A177-3AD203B41FA5}">
                      <a16:colId xmlns:a16="http://schemas.microsoft.com/office/drawing/2014/main" val="1707102105"/>
                    </a:ext>
                  </a:extLst>
                </a:gridCol>
                <a:gridCol w="2124030">
                  <a:extLst>
                    <a:ext uri="{9D8B030D-6E8A-4147-A177-3AD203B41FA5}">
                      <a16:colId xmlns:a16="http://schemas.microsoft.com/office/drawing/2014/main" val="875925513"/>
                    </a:ext>
                  </a:extLst>
                </a:gridCol>
              </a:tblGrid>
              <a:tr h="0">
                <a:tc>
                  <a:txBody>
                    <a:bodyPr/>
                    <a:lstStyle/>
                    <a:p>
                      <a:pPr marL="266700" indent="304800" algn="just">
                        <a:spcAft>
                          <a:spcPts val="600"/>
                        </a:spcAft>
                      </a:pPr>
                      <a:r>
                        <a:rPr lang="en-US" sz="2400" kern="100">
                          <a:effectLst/>
                        </a:rPr>
                        <a:t>A</a:t>
                      </a:r>
                      <a:r>
                        <a:rPr lang="zh-CN" sz="2400" kern="100">
                          <a:effectLst/>
                        </a:rPr>
                        <a:t>角</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en-US" sz="2400" kern="100" dirty="0">
                          <a:effectLst/>
                        </a:rPr>
                        <a:t>B</a:t>
                      </a:r>
                      <a:r>
                        <a:rPr lang="zh-CN" sz="2400" kern="100" dirty="0">
                          <a:effectLst/>
                        </a:rPr>
                        <a:t>角</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825003"/>
                  </a:ext>
                </a:extLst>
              </a:tr>
              <a:tr h="0">
                <a:tc>
                  <a:txBody>
                    <a:bodyPr/>
                    <a:lstStyle/>
                    <a:p>
                      <a:pPr marL="266700" indent="304800" algn="just">
                        <a:spcAft>
                          <a:spcPts val="600"/>
                        </a:spcAft>
                      </a:pPr>
                      <a:r>
                        <a:rPr lang="zh-CN" sz="2400" kern="100">
                          <a:effectLst/>
                        </a:rPr>
                        <a:t>陈依伦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1140044"/>
                  </a:ext>
                </a:extLst>
              </a:tr>
              <a:tr h="0">
                <a:tc>
                  <a:txBody>
                    <a:bodyPr/>
                    <a:lstStyle/>
                    <a:p>
                      <a:pPr marL="266700" indent="304800" algn="just">
                        <a:spcAft>
                          <a:spcPts val="600"/>
                        </a:spcAft>
                      </a:pPr>
                      <a:r>
                        <a:rPr lang="zh-CN" sz="2400" kern="100">
                          <a:effectLst/>
                        </a:rPr>
                        <a:t>徐毓茜</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5934566"/>
                  </a:ext>
                </a:extLst>
              </a:tr>
              <a:tr h="0">
                <a:tc>
                  <a:txBody>
                    <a:bodyPr/>
                    <a:lstStyle/>
                    <a:p>
                      <a:pPr marL="266700" indent="304800" algn="just">
                        <a:spcAft>
                          <a:spcPts val="600"/>
                        </a:spcAft>
                      </a:pPr>
                      <a:r>
                        <a:rPr lang="zh-CN" sz="2400" kern="100">
                          <a:effectLst/>
                        </a:rPr>
                        <a:t>陈佳敏</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马益亮</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7783475"/>
                  </a:ext>
                </a:extLst>
              </a:tr>
              <a:tr h="0">
                <a:tc>
                  <a:txBody>
                    <a:bodyPr/>
                    <a:lstStyle/>
                    <a:p>
                      <a:pPr marL="266700" indent="304800" algn="just">
                        <a:spcAft>
                          <a:spcPts val="600"/>
                        </a:spcAft>
                      </a:pPr>
                      <a:r>
                        <a:rPr lang="zh-CN" sz="2400" kern="100">
                          <a:effectLst/>
                        </a:rPr>
                        <a:t>马益亮</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5036274"/>
                  </a:ext>
                </a:extLst>
              </a:tr>
              <a:tr h="0">
                <a:tc>
                  <a:txBody>
                    <a:bodyPr/>
                    <a:lstStyle/>
                    <a:p>
                      <a:pPr marL="266700" indent="304800" algn="just">
                        <a:spcAft>
                          <a:spcPts val="600"/>
                        </a:spcAft>
                      </a:pPr>
                      <a:r>
                        <a:rPr lang="zh-CN" sz="2400" kern="100">
                          <a:effectLst/>
                        </a:rPr>
                        <a:t>吕煜杰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266700" indent="304800" algn="just">
                        <a:spcAft>
                          <a:spcPts val="600"/>
                        </a:spcAft>
                      </a:pPr>
                      <a:r>
                        <a:rPr lang="zh-CN" sz="2400" kern="10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990374"/>
                  </a:ext>
                </a:extLst>
              </a:tr>
            </a:tbl>
          </a:graphicData>
        </a:graphic>
      </p:graphicFrame>
    </p:spTree>
    <p:extLst>
      <p:ext uri="{BB962C8B-B14F-4D97-AF65-F5344CB8AC3E}">
        <p14:creationId xmlns:p14="http://schemas.microsoft.com/office/powerpoint/2010/main" val="3842021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5DF59975-8A64-4B4D-8B78-2185DDED24B0}"/>
              </a:ext>
            </a:extLst>
          </p:cNvPr>
          <p:cNvSpPr/>
          <p:nvPr/>
        </p:nvSpPr>
        <p:spPr>
          <a:xfrm>
            <a:off x="4439862" y="604151"/>
            <a:ext cx="2044149" cy="400110"/>
          </a:xfrm>
          <a:prstGeom prst="rect">
            <a:avLst/>
          </a:prstGeom>
        </p:spPr>
        <p:txBody>
          <a:bodyPr wrap="none">
            <a:spAutoFit/>
          </a:bodyPr>
          <a:lstStyle/>
          <a:p>
            <a:pPr marL="266700" indent="304800" algn="just">
              <a:spcAft>
                <a:spcPts val="600"/>
              </a:spcAft>
            </a:pPr>
            <a:r>
              <a:rPr lang="zh-CN" altLang="zh-CN" sz="2000" kern="100" dirty="0">
                <a:latin typeface="Calibri" panose="020F0502020204030204" pitchFamily="34" charset="0"/>
                <a:cs typeface="Times New Roman" panose="02020603050405020304" pitchFamily="18" charset="0"/>
              </a:rPr>
              <a:t>表格如下：</a:t>
            </a:r>
          </a:p>
        </p:txBody>
      </p:sp>
      <p:graphicFrame>
        <p:nvGraphicFramePr>
          <p:cNvPr id="4" name="表格 3">
            <a:extLst>
              <a:ext uri="{FF2B5EF4-FFF2-40B4-BE49-F238E27FC236}">
                <a16:creationId xmlns:a16="http://schemas.microsoft.com/office/drawing/2014/main" id="{A19DC4D2-DEFD-4635-B4FE-281622AA3553}"/>
              </a:ext>
            </a:extLst>
          </p:cNvPr>
          <p:cNvGraphicFramePr>
            <a:graphicFrameLocks noGrp="1"/>
          </p:cNvGraphicFramePr>
          <p:nvPr>
            <p:extLst>
              <p:ext uri="{D42A27DB-BD31-4B8C-83A1-F6EECF244321}">
                <p14:modId xmlns:p14="http://schemas.microsoft.com/office/powerpoint/2010/main" val="3824242324"/>
              </p:ext>
            </p:extLst>
          </p:nvPr>
        </p:nvGraphicFramePr>
        <p:xfrm>
          <a:off x="1199592" y="1384967"/>
          <a:ext cx="10584882" cy="5059589"/>
        </p:xfrm>
        <a:graphic>
          <a:graphicData uri="http://schemas.openxmlformats.org/drawingml/2006/table">
            <a:tbl>
              <a:tblPr firstRow="1" firstCol="1" bandRow="1">
                <a:tableStyleId>{5C22544A-7EE6-4342-B048-85BDC9FD1C3A}</a:tableStyleId>
              </a:tblPr>
              <a:tblGrid>
                <a:gridCol w="1296108">
                  <a:extLst>
                    <a:ext uri="{9D8B030D-6E8A-4147-A177-3AD203B41FA5}">
                      <a16:colId xmlns:a16="http://schemas.microsoft.com/office/drawing/2014/main" val="3086049069"/>
                    </a:ext>
                  </a:extLst>
                </a:gridCol>
                <a:gridCol w="1368115">
                  <a:extLst>
                    <a:ext uri="{9D8B030D-6E8A-4147-A177-3AD203B41FA5}">
                      <a16:colId xmlns:a16="http://schemas.microsoft.com/office/drawing/2014/main" val="52950375"/>
                    </a:ext>
                  </a:extLst>
                </a:gridCol>
                <a:gridCol w="1296108">
                  <a:extLst>
                    <a:ext uri="{9D8B030D-6E8A-4147-A177-3AD203B41FA5}">
                      <a16:colId xmlns:a16="http://schemas.microsoft.com/office/drawing/2014/main" val="2444139400"/>
                    </a:ext>
                  </a:extLst>
                </a:gridCol>
                <a:gridCol w="1224102">
                  <a:extLst>
                    <a:ext uri="{9D8B030D-6E8A-4147-A177-3AD203B41FA5}">
                      <a16:colId xmlns:a16="http://schemas.microsoft.com/office/drawing/2014/main" val="483254122"/>
                    </a:ext>
                  </a:extLst>
                </a:gridCol>
                <a:gridCol w="1122996">
                  <a:extLst>
                    <a:ext uri="{9D8B030D-6E8A-4147-A177-3AD203B41FA5}">
                      <a16:colId xmlns:a16="http://schemas.microsoft.com/office/drawing/2014/main" val="1420517010"/>
                    </a:ext>
                  </a:extLst>
                </a:gridCol>
                <a:gridCol w="1159987">
                  <a:extLst>
                    <a:ext uri="{9D8B030D-6E8A-4147-A177-3AD203B41FA5}">
                      <a16:colId xmlns:a16="http://schemas.microsoft.com/office/drawing/2014/main" val="1633977579"/>
                    </a:ext>
                  </a:extLst>
                </a:gridCol>
                <a:gridCol w="1389322">
                  <a:extLst>
                    <a:ext uri="{9D8B030D-6E8A-4147-A177-3AD203B41FA5}">
                      <a16:colId xmlns:a16="http://schemas.microsoft.com/office/drawing/2014/main" val="3756284172"/>
                    </a:ext>
                  </a:extLst>
                </a:gridCol>
                <a:gridCol w="1728144">
                  <a:extLst>
                    <a:ext uri="{9D8B030D-6E8A-4147-A177-3AD203B41FA5}">
                      <a16:colId xmlns:a16="http://schemas.microsoft.com/office/drawing/2014/main" val="1662250658"/>
                    </a:ext>
                  </a:extLst>
                </a:gridCol>
              </a:tblGrid>
              <a:tr h="587626">
                <a:tc>
                  <a:txBody>
                    <a:bodyPr/>
                    <a:lstStyle/>
                    <a:p>
                      <a:pPr marL="266700" indent="306070" algn="just">
                        <a:spcAft>
                          <a:spcPts val="600"/>
                        </a:spcAft>
                      </a:pP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a:effectLst/>
                        </a:rPr>
                        <a:t>严重性</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4213701720"/>
                  </a:ext>
                </a:extLst>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组长请假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A</a:t>
                      </a:r>
                      <a:r>
                        <a:rPr lang="zh-CN" sz="1200" kern="100" dirty="0">
                          <a:effectLst/>
                        </a:rPr>
                        <a:t>在微信群里提出请假并得到全体同意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暂时担任执行组长，并在会议结束后向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347893201"/>
                  </a:ext>
                </a:extLst>
              </a:tr>
              <a:tr h="58762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63929156"/>
                  </a:ext>
                </a:extLst>
              </a:tr>
              <a:tr h="646411">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3006301914"/>
                  </a:ext>
                </a:extLst>
              </a:tr>
              <a:tr h="67154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397903891"/>
                  </a:ext>
                </a:extLst>
              </a:tr>
              <a:tr h="795846">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因故请假</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人力资源</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中</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A</a:t>
                      </a:r>
                      <a:r>
                        <a:rPr lang="zh-CN" sz="1200" kern="100">
                          <a:effectLst/>
                        </a:rPr>
                        <a:t>在微信群里提出请假并得到全体同意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B</a:t>
                      </a:r>
                      <a:r>
                        <a:rPr lang="zh-CN" sz="1200" kern="100">
                          <a:effectLst/>
                        </a:rPr>
                        <a:t>暂时负责</a:t>
                      </a:r>
                      <a:r>
                        <a:rPr lang="en-US" sz="1200" kern="100">
                          <a:effectLst/>
                        </a:rPr>
                        <a:t>A</a:t>
                      </a:r>
                      <a:r>
                        <a:rPr lang="zh-CN" sz="1200" kern="100">
                          <a:effectLst/>
                        </a:rPr>
                        <a:t>的工作，并在会议结束后向</a:t>
                      </a:r>
                      <a:r>
                        <a:rPr lang="en-US" sz="1200" kern="100">
                          <a:effectLst/>
                        </a:rPr>
                        <a:t>A</a:t>
                      </a:r>
                      <a:r>
                        <a:rPr lang="zh-CN" sz="1200" kern="100">
                          <a:effectLst/>
                        </a:rPr>
                        <a:t>作出完整汇报</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2131151372"/>
                  </a:ext>
                </a:extLst>
              </a:tr>
              <a:tr h="1182912">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组员任务质量不足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dirty="0">
                          <a:effectLst/>
                        </a:rPr>
                        <a:t> </a:t>
                      </a:r>
                      <a:endParaRPr lang="zh-CN" sz="1200" kern="100" dirty="0">
                        <a:effectLst/>
                      </a:endParaRPr>
                    </a:p>
                    <a:p>
                      <a:pPr marL="266700" indent="304800" algn="just">
                        <a:spcAft>
                          <a:spcPts val="600"/>
                        </a:spcAft>
                      </a:pPr>
                      <a:r>
                        <a:rPr lang="en-US" sz="1200" kern="100" dirty="0">
                          <a:effectLst/>
                        </a:rPr>
                        <a:t>G16</a:t>
                      </a:r>
                      <a:r>
                        <a:rPr lang="zh-CN" sz="1200" kern="100" dirty="0">
                          <a:effectLst/>
                        </a:rPr>
                        <a:t>某成员</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en-US" sz="1200" kern="100">
                          <a:effectLst/>
                        </a:rPr>
                        <a:t>G16</a:t>
                      </a:r>
                      <a:r>
                        <a:rPr lang="zh-CN" sz="1200" kern="100">
                          <a:effectLst/>
                        </a:rPr>
                        <a:t>该成员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a:effectLst/>
                        </a:rPr>
                        <a:t>项目经理经过审核认定该成员任务完成度不够或质量不佳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4800" algn="just">
                        <a:spcAft>
                          <a:spcPts val="600"/>
                        </a:spcAft>
                      </a:pPr>
                      <a:r>
                        <a:rPr lang="zh-CN" sz="1200" kern="100" dirty="0">
                          <a:effectLst/>
                        </a:rPr>
                        <a:t>小组该成员进行返工，直到质量通过为止，且要在可容忍时间范围内</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3435850275"/>
                  </a:ext>
                </a:extLst>
              </a:tr>
            </a:tbl>
          </a:graphicData>
        </a:graphic>
      </p:graphicFrame>
    </p:spTree>
    <p:extLst>
      <p:ext uri="{BB962C8B-B14F-4D97-AF65-F5344CB8AC3E}">
        <p14:creationId xmlns:p14="http://schemas.microsoft.com/office/powerpoint/2010/main" val="895188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6.2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风险控制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6" name="表格 5">
            <a:extLst>
              <a:ext uri="{FF2B5EF4-FFF2-40B4-BE49-F238E27FC236}">
                <a16:creationId xmlns:a16="http://schemas.microsoft.com/office/drawing/2014/main" id="{CAF1A098-BD11-4DDA-A735-EDB42D301E2E}"/>
              </a:ext>
            </a:extLst>
          </p:cNvPr>
          <p:cNvGraphicFramePr>
            <a:graphicFrameLocks noGrp="1"/>
          </p:cNvGraphicFramePr>
          <p:nvPr>
            <p:extLst>
              <p:ext uri="{D42A27DB-BD31-4B8C-83A1-F6EECF244321}">
                <p14:modId xmlns:p14="http://schemas.microsoft.com/office/powerpoint/2010/main" val="2187739100"/>
              </p:ext>
            </p:extLst>
          </p:nvPr>
        </p:nvGraphicFramePr>
        <p:xfrm>
          <a:off x="911225" y="1275807"/>
          <a:ext cx="10936606" cy="5188354"/>
        </p:xfrm>
        <a:graphic>
          <a:graphicData uri="http://schemas.openxmlformats.org/drawingml/2006/table">
            <a:tbl>
              <a:tblPr firstRow="1" firstCol="1" bandRow="1">
                <a:tableStyleId>{5C22544A-7EE6-4342-B048-85BDC9FD1C3A}</a:tableStyleId>
              </a:tblPr>
              <a:tblGrid>
                <a:gridCol w="1368457">
                  <a:extLst>
                    <a:ext uri="{9D8B030D-6E8A-4147-A177-3AD203B41FA5}">
                      <a16:colId xmlns:a16="http://schemas.microsoft.com/office/drawing/2014/main" val="3294664308"/>
                    </a:ext>
                  </a:extLst>
                </a:gridCol>
                <a:gridCol w="1296108">
                  <a:extLst>
                    <a:ext uri="{9D8B030D-6E8A-4147-A177-3AD203B41FA5}">
                      <a16:colId xmlns:a16="http://schemas.microsoft.com/office/drawing/2014/main" val="2068226591"/>
                    </a:ext>
                  </a:extLst>
                </a:gridCol>
                <a:gridCol w="1080090">
                  <a:extLst>
                    <a:ext uri="{9D8B030D-6E8A-4147-A177-3AD203B41FA5}">
                      <a16:colId xmlns:a16="http://schemas.microsoft.com/office/drawing/2014/main" val="3593113026"/>
                    </a:ext>
                  </a:extLst>
                </a:gridCol>
                <a:gridCol w="1111950">
                  <a:extLst>
                    <a:ext uri="{9D8B030D-6E8A-4147-A177-3AD203B41FA5}">
                      <a16:colId xmlns:a16="http://schemas.microsoft.com/office/drawing/2014/main" val="3192366088"/>
                    </a:ext>
                  </a:extLst>
                </a:gridCol>
                <a:gridCol w="1154051">
                  <a:extLst>
                    <a:ext uri="{9D8B030D-6E8A-4147-A177-3AD203B41FA5}">
                      <a16:colId xmlns:a16="http://schemas.microsoft.com/office/drawing/2014/main" val="1674519170"/>
                    </a:ext>
                  </a:extLst>
                </a:gridCol>
                <a:gridCol w="1174267">
                  <a:extLst>
                    <a:ext uri="{9D8B030D-6E8A-4147-A177-3AD203B41FA5}">
                      <a16:colId xmlns:a16="http://schemas.microsoft.com/office/drawing/2014/main" val="2381691569"/>
                    </a:ext>
                  </a:extLst>
                </a:gridCol>
                <a:gridCol w="1691739">
                  <a:extLst>
                    <a:ext uri="{9D8B030D-6E8A-4147-A177-3AD203B41FA5}">
                      <a16:colId xmlns:a16="http://schemas.microsoft.com/office/drawing/2014/main" val="274283516"/>
                    </a:ext>
                  </a:extLst>
                </a:gridCol>
                <a:gridCol w="2059944">
                  <a:extLst>
                    <a:ext uri="{9D8B030D-6E8A-4147-A177-3AD203B41FA5}">
                      <a16:colId xmlns:a16="http://schemas.microsoft.com/office/drawing/2014/main" val="403274031"/>
                    </a:ext>
                  </a:extLst>
                </a:gridCol>
              </a:tblGrid>
              <a:tr h="765550">
                <a:tc>
                  <a:txBody>
                    <a:bodyPr/>
                    <a:lstStyle/>
                    <a:p>
                      <a:pPr marL="266700" indent="306070" algn="just">
                        <a:spcAft>
                          <a:spcPts val="600"/>
                        </a:spcAft>
                      </a:pPr>
                      <a:r>
                        <a:rPr lang="en-US" altLang="zh-CN" sz="1200" kern="100" dirty="0">
                          <a:effectLst/>
                        </a:rPr>
                        <a:t>                    </a:t>
                      </a:r>
                      <a:r>
                        <a:rPr lang="zh-CN" sz="1200" kern="100" dirty="0">
                          <a:effectLst/>
                        </a:rPr>
                        <a:t>风险名称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风险描述</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en-US" altLang="zh-CN" sz="1200" kern="100" dirty="0">
                          <a:effectLst/>
                        </a:rPr>
                        <a:t>           </a:t>
                      </a:r>
                      <a:r>
                        <a:rPr lang="zh-CN" sz="1200" kern="100" dirty="0">
                          <a:effectLst/>
                        </a:rPr>
                        <a:t>知识领域</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ctr">
                        <a:spcAft>
                          <a:spcPts val="600"/>
                        </a:spcAft>
                      </a:pPr>
                      <a:r>
                        <a:rPr lang="en-US" altLang="zh-CN" sz="1200" kern="100" dirty="0">
                          <a:effectLst/>
                        </a:rPr>
                        <a:t>           </a:t>
                      </a:r>
                      <a:r>
                        <a:rPr lang="zh-CN" sz="1200" kern="100" dirty="0">
                          <a:effectLst/>
                        </a:rPr>
                        <a:t>严重性</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主负责人（</a:t>
                      </a:r>
                      <a:r>
                        <a:rPr lang="en-US" sz="1200" kern="100" dirty="0">
                          <a:effectLst/>
                        </a:rPr>
                        <a:t>A</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次负责人（</a:t>
                      </a:r>
                      <a:r>
                        <a:rPr lang="en-US" sz="1200" kern="100" dirty="0">
                          <a:effectLst/>
                        </a:rPr>
                        <a:t>B</a:t>
                      </a:r>
                      <a:r>
                        <a:rPr lang="zh-CN" sz="1200" kern="100" dirty="0">
                          <a:effectLst/>
                        </a:rPr>
                        <a:t>角）</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触发条件</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tc>
                  <a:txBody>
                    <a:bodyPr/>
                    <a:lstStyle/>
                    <a:p>
                      <a:pPr marL="266700" indent="306070" algn="just">
                        <a:spcAft>
                          <a:spcPts val="600"/>
                        </a:spcAft>
                      </a:pPr>
                      <a:r>
                        <a:rPr lang="zh-CN" sz="1200" kern="100" dirty="0">
                          <a:effectLst/>
                        </a:rPr>
                        <a:t>解决方案</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092" marR="28092" marT="0" marB="0"/>
                </a:tc>
                <a:extLst>
                  <a:ext uri="{0D108BD9-81ED-4DB2-BD59-A6C34878D82A}">
                    <a16:rowId xmlns:a16="http://schemas.microsoft.com/office/drawing/2014/main" val="127266877"/>
                  </a:ext>
                </a:extLst>
              </a:tr>
              <a:tr h="765550">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项目经理任务质不足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所分配到的任务完成度不够或者质量较差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小组其他成员全体认定</a:t>
                      </a:r>
                      <a:r>
                        <a:rPr lang="en-US" sz="1200" kern="100">
                          <a:effectLst/>
                        </a:rPr>
                        <a:t>A</a:t>
                      </a:r>
                      <a:r>
                        <a:rPr lang="zh-CN" sz="1200" kern="100">
                          <a:effectLst/>
                        </a:rPr>
                        <a:t>的任务质量不佳</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进行返工，直到质量通过为止，且要在可容忍时间范围内</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3231360471"/>
                  </a:ext>
                </a:extLst>
              </a:tr>
              <a:tr h="528088">
                <a:tc>
                  <a:txBody>
                    <a:bodyPr/>
                    <a:lstStyle/>
                    <a:p>
                      <a:pPr marL="266700" indent="304800" algn="just">
                        <a:spcAft>
                          <a:spcPts val="600"/>
                        </a:spcAft>
                      </a:pPr>
                      <a:r>
                        <a:rPr lang="en-US" sz="1200" kern="100" dirty="0">
                          <a:effectLst/>
                        </a:rPr>
                        <a:t>                  </a:t>
                      </a:r>
                      <a:r>
                        <a:rPr lang="zh-CN" sz="1200" kern="100" dirty="0">
                          <a:effectLst/>
                        </a:rPr>
                        <a:t>界面设计不足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界面设计不合乎客户标准</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en-US" sz="1200" kern="100">
                          <a:effectLst/>
                        </a:rPr>
                        <a:t> </a:t>
                      </a:r>
                      <a:endParaRPr lang="zh-CN" sz="1200" kern="100">
                        <a:effectLst/>
                      </a:endParaRPr>
                    </a:p>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陈佳敏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 </a:t>
                      </a:r>
                      <a:endParaRPr lang="zh-CN" sz="1200" kern="100">
                        <a:effectLst/>
                      </a:endParaRPr>
                    </a:p>
                    <a:p>
                      <a:pPr marL="266700" indent="304800" algn="just">
                        <a:spcAft>
                          <a:spcPts val="600"/>
                        </a:spcAft>
                      </a:pPr>
                      <a:r>
                        <a:rPr lang="zh-CN" sz="1200" kern="100">
                          <a:effectLst/>
                        </a:rPr>
                        <a:t>徐毓茜</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的界面设计结果不符合客户提出的需求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对界面设计不合乎要求的地方进行分析并反馈给</a:t>
                      </a:r>
                      <a:r>
                        <a:rPr lang="en-US" sz="1200" kern="100">
                          <a:effectLst/>
                        </a:rPr>
                        <a:t>A</a:t>
                      </a:r>
                      <a:r>
                        <a:rPr lang="zh-CN" sz="1200" kern="100">
                          <a:effectLst/>
                        </a:rPr>
                        <a:t>，由</a:t>
                      </a:r>
                      <a:r>
                        <a:rPr lang="en-US" sz="1200" kern="100">
                          <a:effectLst/>
                        </a:rPr>
                        <a:t>A</a:t>
                      </a:r>
                      <a:r>
                        <a:rPr lang="zh-CN" sz="1200" kern="100">
                          <a:effectLst/>
                        </a:rPr>
                        <a:t>进行界面设计修改</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471157709"/>
                  </a:ext>
                </a:extLst>
              </a:tr>
              <a:tr h="1020734">
                <a:tc>
                  <a:txBody>
                    <a:bodyPr/>
                    <a:lstStyle/>
                    <a:p>
                      <a:pPr marL="266700" indent="304800" algn="just">
                        <a:spcAft>
                          <a:spcPts val="600"/>
                        </a:spcAft>
                      </a:pPr>
                      <a:r>
                        <a:rPr lang="zh-CN" sz="1200" kern="100">
                          <a:effectLst/>
                        </a:rPr>
                        <a:t>需求偏差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对客户的需求理解有偏差，导致整个项目的开发有所偏差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范围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对客户的需求理解错误客户否认项目的部分需求</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对客户进行新的访谈，对需求进行更全面的理解，向</a:t>
                      </a:r>
                      <a:r>
                        <a:rPr lang="en-US" sz="1200" kern="100">
                          <a:effectLst/>
                        </a:rPr>
                        <a:t>A</a:t>
                      </a:r>
                      <a:r>
                        <a:rPr lang="zh-CN" sz="1200" kern="100">
                          <a:effectLst/>
                        </a:rPr>
                        <a:t>阐述偏差并纠正</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2856234957"/>
                  </a:ext>
                </a:extLst>
              </a:tr>
              <a:tr h="723020">
                <a:tc>
                  <a:txBody>
                    <a:bodyPr/>
                    <a:lstStyle/>
                    <a:p>
                      <a:pPr marL="266700" indent="304800" algn="just">
                        <a:spcAft>
                          <a:spcPts val="600"/>
                        </a:spcAft>
                      </a:pPr>
                      <a:r>
                        <a:rPr lang="en-US" altLang="zh-CN" sz="1200" kern="100" dirty="0">
                          <a:effectLst/>
                        </a:rPr>
                        <a:t>                   </a:t>
                      </a:r>
                      <a:r>
                        <a:rPr lang="zh-CN" sz="1200" kern="100" dirty="0">
                          <a:effectLst/>
                        </a:rPr>
                        <a:t>任务未完成</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任务结果交付时间超过原本的截止时间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质量</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高</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马益亮</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A</a:t>
                      </a:r>
                      <a:r>
                        <a:rPr lang="zh-CN" sz="1200" kern="100">
                          <a:effectLst/>
                        </a:rPr>
                        <a:t>的任务超过截止时间</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B</a:t>
                      </a:r>
                      <a:r>
                        <a:rPr lang="zh-CN" sz="1200" kern="100">
                          <a:effectLst/>
                        </a:rPr>
                        <a:t>通知</a:t>
                      </a:r>
                      <a:r>
                        <a:rPr lang="en-US" sz="1200" kern="100">
                          <a:effectLst/>
                        </a:rPr>
                        <a:t>A</a:t>
                      </a:r>
                      <a:r>
                        <a:rPr lang="zh-CN" sz="1200" kern="100">
                          <a:effectLst/>
                        </a:rPr>
                        <a:t>并监督或者帮助</a:t>
                      </a:r>
                      <a:r>
                        <a:rPr lang="en-US" sz="1200" kern="100">
                          <a:effectLst/>
                        </a:rPr>
                        <a:t>A</a:t>
                      </a:r>
                      <a:r>
                        <a:rPr lang="zh-CN" sz="1200" kern="100">
                          <a:effectLst/>
                        </a:rPr>
                        <a:t>一起赶出进度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491692757"/>
                  </a:ext>
                </a:extLst>
              </a:tr>
              <a:tr h="723020">
                <a:tc>
                  <a:txBody>
                    <a:bodyPr/>
                    <a:lstStyle/>
                    <a:p>
                      <a:pPr marL="266700" indent="304800" algn="just">
                        <a:spcAft>
                          <a:spcPts val="600"/>
                        </a:spcAft>
                      </a:pPr>
                      <a:r>
                        <a:rPr lang="en-US" altLang="zh-CN" sz="1200" kern="100" dirty="0">
                          <a:effectLst/>
                        </a:rPr>
                        <a:t>                  </a:t>
                      </a:r>
                      <a:r>
                        <a:rPr lang="zh-CN" sz="1200" kern="100" dirty="0">
                          <a:effectLst/>
                        </a:rPr>
                        <a:t>经费不足</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成本</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152400" algn="just">
                        <a:spcAft>
                          <a:spcPts val="600"/>
                        </a:spcAft>
                      </a:pPr>
                      <a:r>
                        <a:rPr lang="zh-CN" sz="1200" kern="100">
                          <a:effectLst/>
                        </a:rPr>
                        <a:t>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陈依伦</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zh-CN" sz="1200" kern="100">
                          <a:effectLst/>
                        </a:rPr>
                        <a:t>吕煜杰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100">
                          <a:effectLst/>
                        </a:rPr>
                        <a:t>G16</a:t>
                      </a:r>
                      <a:r>
                        <a:rPr lang="zh-CN" sz="1200" kern="100">
                          <a:effectLst/>
                        </a:rPr>
                        <a:t>经费超出预算</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tc>
                  <a:txBody>
                    <a:bodyPr/>
                    <a:lstStyle/>
                    <a:p>
                      <a:pPr marL="266700" indent="304800" algn="just">
                        <a:spcAft>
                          <a:spcPts val="600"/>
                        </a:spcAft>
                      </a:pPr>
                      <a:r>
                        <a:rPr lang="en-US" sz="1200" kern="0" dirty="0">
                          <a:effectLst/>
                        </a:rPr>
                        <a:t>B</a:t>
                      </a:r>
                      <a:r>
                        <a:rPr lang="zh-CN" sz="1200" kern="0" dirty="0">
                          <a:effectLst/>
                        </a:rPr>
                        <a:t>早期进行正确的经费预算，项目经理对开支进行严格的把控以保证预算的充足，对无法预计的花费进行判断重要性及经后的预算重估和经费申请。</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5949" marR="15949" marT="0" marB="0"/>
                </a:tc>
                <a:extLst>
                  <a:ext uri="{0D108BD9-81ED-4DB2-BD59-A6C34878D82A}">
                    <a16:rowId xmlns:a16="http://schemas.microsoft.com/office/drawing/2014/main" val="3987724276"/>
                  </a:ext>
                </a:extLst>
              </a:tr>
            </a:tbl>
          </a:graphicData>
        </a:graphic>
      </p:graphicFrame>
    </p:spTree>
    <p:extLst>
      <p:ext uri="{BB962C8B-B14F-4D97-AF65-F5344CB8AC3E}">
        <p14:creationId xmlns:p14="http://schemas.microsoft.com/office/powerpoint/2010/main" val="2816141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成本管理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7</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5">
            <a:extLst>
              <a:ext uri="{FF2B5EF4-FFF2-40B4-BE49-F238E27FC236}">
                <a16:creationId xmlns:a16="http://schemas.microsoft.com/office/drawing/2014/main" id="{0BB349F7-F45C-4802-8AA6-63CE29DD7EC0}"/>
              </a:ext>
            </a:extLst>
          </p:cNvPr>
          <p:cNvSpPr>
            <a:spLocks noChangeArrowheads="1"/>
          </p:cNvSpPr>
          <p:nvPr/>
        </p:nvSpPr>
        <p:spPr bwMode="auto">
          <a:xfrm flipH="1">
            <a:off x="7175499" y="4972244"/>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926F8C97-6F58-4374-9745-872A5A949009}"/>
              </a:ext>
            </a:extLst>
          </p:cNvPr>
          <p:cNvSpPr>
            <a:spLocks noChangeArrowheads="1"/>
          </p:cNvSpPr>
          <p:nvPr/>
        </p:nvSpPr>
        <p:spPr bwMode="auto">
          <a:xfrm flipH="1">
            <a:off x="6354762" y="4983584"/>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8" name="椭圆 11">
            <a:extLst>
              <a:ext uri="{FF2B5EF4-FFF2-40B4-BE49-F238E27FC236}">
                <a16:creationId xmlns:a16="http://schemas.microsoft.com/office/drawing/2014/main" id="{09E3F68B-9D06-412E-9BB3-1F20DAAAA114}"/>
              </a:ext>
            </a:extLst>
          </p:cNvPr>
          <p:cNvSpPr>
            <a:spLocks noChangeArrowheads="1"/>
          </p:cNvSpPr>
          <p:nvPr/>
        </p:nvSpPr>
        <p:spPr bwMode="auto">
          <a:xfrm flipH="1">
            <a:off x="6627812" y="498859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0" name="椭圆 11">
            <a:extLst>
              <a:ext uri="{FF2B5EF4-FFF2-40B4-BE49-F238E27FC236}">
                <a16:creationId xmlns:a16="http://schemas.microsoft.com/office/drawing/2014/main" id="{3ADDC9E7-391F-4CD5-B647-AE26433B70C0}"/>
              </a:ext>
            </a:extLst>
          </p:cNvPr>
          <p:cNvSpPr>
            <a:spLocks noChangeArrowheads="1"/>
          </p:cNvSpPr>
          <p:nvPr/>
        </p:nvSpPr>
        <p:spPr bwMode="auto">
          <a:xfrm flipH="1">
            <a:off x="6902450" y="498118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967361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7.1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预算</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DB4E044A-F93C-40DA-8A86-F6A97B7A936C}"/>
              </a:ext>
            </a:extLst>
          </p:cNvPr>
          <p:cNvSpPr/>
          <p:nvPr/>
        </p:nvSpPr>
        <p:spPr>
          <a:xfrm>
            <a:off x="407526" y="1831554"/>
            <a:ext cx="4824402" cy="3247043"/>
          </a:xfrm>
          <a:prstGeom prst="rect">
            <a:avLst/>
          </a:prstGeom>
        </p:spPr>
        <p:txBody>
          <a:bodyPr wrap="square">
            <a:spAutoFit/>
          </a:bodyPr>
          <a:lstStyle/>
          <a:p>
            <a:pPr algn="just">
              <a:spcAft>
                <a:spcPts val="0"/>
              </a:spcAft>
            </a:pPr>
            <a:r>
              <a:rPr lang="zh-CN" altLang="zh-CN" sz="2000" kern="100" dirty="0">
                <a:latin typeface="Calibri" panose="020F0502020204030204" pitchFamily="34" charset="0"/>
                <a:cs typeface="Times New Roman" panose="02020603050405020304" pitchFamily="18" charset="0"/>
              </a:rPr>
              <a:t>项目开始时间：</a:t>
            </a:r>
            <a:r>
              <a:rPr lang="en-US" altLang="zh-CN" sz="2000" kern="100" dirty="0">
                <a:latin typeface="Calibri" panose="020F0502020204030204" pitchFamily="34" charset="0"/>
                <a:cs typeface="Times New Roman" panose="02020603050405020304" pitchFamily="18" charset="0"/>
              </a:rPr>
              <a:t>2018/9/19    </a:t>
            </a:r>
          </a:p>
          <a:p>
            <a:pPr algn="just">
              <a:spcAft>
                <a:spcPts val="0"/>
              </a:spcAft>
            </a:pPr>
            <a:r>
              <a:rPr lang="zh-CN" altLang="zh-CN" sz="2000" kern="100" dirty="0">
                <a:latin typeface="Calibri" panose="020F0502020204030204" pitchFamily="34" charset="0"/>
                <a:cs typeface="Times New Roman" panose="02020603050405020304" pitchFamily="18" charset="0"/>
              </a:rPr>
              <a:t>项目结束时间：</a:t>
            </a:r>
            <a:r>
              <a:rPr lang="en-US" altLang="zh-CN" sz="2000" kern="100" dirty="0">
                <a:latin typeface="Calibri" panose="020F0502020204030204" pitchFamily="34" charset="0"/>
                <a:cs typeface="Times New Roman" panose="02020603050405020304" pitchFamily="18" charset="0"/>
              </a:rPr>
              <a:t>2019/1/13</a:t>
            </a:r>
            <a:endParaRPr lang="zh-CN" altLang="zh-CN" sz="2000" kern="100" dirty="0">
              <a:latin typeface="Calibri" panose="020F0502020204030204" pitchFamily="34" charset="0"/>
              <a:cs typeface="Times New Roman" panose="02020603050405020304" pitchFamily="18" charset="0"/>
            </a:endParaRPr>
          </a:p>
          <a:p>
            <a:pPr marL="266700" indent="266700" algn="just">
              <a:spcAft>
                <a:spcPts val="60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小组人员数：</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人</a:t>
            </a:r>
          </a:p>
          <a:p>
            <a:pPr algn="just">
              <a:spcAft>
                <a:spcPts val="0"/>
              </a:spcAft>
            </a:pPr>
            <a:r>
              <a:rPr lang="zh-CN" altLang="zh-CN" sz="2000" kern="100" dirty="0">
                <a:latin typeface="Calibri" panose="020F0502020204030204" pitchFamily="34" charset="0"/>
                <a:cs typeface="Times New Roman" panose="02020603050405020304" pitchFamily="18" charset="0"/>
              </a:rPr>
              <a:t>工资计算：每个人每小时</a:t>
            </a:r>
            <a:r>
              <a:rPr lang="en-US" altLang="zh-CN" sz="2000" kern="100" dirty="0">
                <a:latin typeface="Calibri" panose="020F0502020204030204" pitchFamily="34" charset="0"/>
                <a:cs typeface="Times New Roman" panose="02020603050405020304" pitchFamily="18" charset="0"/>
              </a:rPr>
              <a:t>69.3</a:t>
            </a:r>
            <a:r>
              <a:rPr lang="zh-CN" altLang="zh-CN" sz="2000" kern="100" dirty="0">
                <a:latin typeface="Calibri" panose="020F0502020204030204" pitchFamily="34" charset="0"/>
                <a:cs typeface="Times New Roman" panose="02020603050405020304" pitchFamily="18" charset="0"/>
              </a:rPr>
              <a:t>元，每周</a:t>
            </a:r>
            <a:r>
              <a:rPr lang="en-US" altLang="zh-CN" sz="2000" kern="100" dirty="0">
                <a:latin typeface="Calibri" panose="020F0502020204030204" pitchFamily="34" charset="0"/>
                <a:cs typeface="Times New Roman" panose="02020603050405020304" pitchFamily="18" charset="0"/>
              </a:rPr>
              <a:t>7</a:t>
            </a:r>
            <a:r>
              <a:rPr lang="zh-CN" altLang="zh-CN" sz="2000" kern="100" dirty="0">
                <a:latin typeface="Calibri" panose="020F0502020204030204" pitchFamily="34" charset="0"/>
                <a:cs typeface="Times New Roman" panose="02020603050405020304" pitchFamily="18" charset="0"/>
              </a:rPr>
              <a:t>个小时，一共</a:t>
            </a:r>
            <a:r>
              <a:rPr lang="en-US" altLang="zh-CN" sz="2000" kern="100" dirty="0">
                <a:latin typeface="Calibri" panose="020F0502020204030204" pitchFamily="34" charset="0"/>
                <a:cs typeface="Times New Roman" panose="02020603050405020304" pitchFamily="18" charset="0"/>
              </a:rPr>
              <a:t>16</a:t>
            </a:r>
            <a:r>
              <a:rPr lang="zh-CN" altLang="zh-CN" sz="2000" kern="100" dirty="0">
                <a:latin typeface="Calibri" panose="020F0502020204030204" pitchFamily="34" charset="0"/>
                <a:cs typeface="Times New Roman" panose="02020603050405020304" pitchFamily="18" charset="0"/>
              </a:rPr>
              <a:t>周。</a:t>
            </a:r>
          </a:p>
          <a:p>
            <a:pPr algn="just">
              <a:spcAft>
                <a:spcPts val="0"/>
              </a:spcAft>
            </a:pPr>
            <a:r>
              <a:rPr lang="zh-CN" altLang="zh-CN" sz="2000" kern="100" dirty="0">
                <a:latin typeface="Calibri" panose="020F0502020204030204" pitchFamily="34" charset="0"/>
                <a:cs typeface="Times New Roman" panose="02020603050405020304" pitchFamily="18" charset="0"/>
              </a:rPr>
              <a:t>团建：</a:t>
            </a:r>
            <a:r>
              <a:rPr lang="en-US" altLang="zh-CN" sz="2000" kern="100" dirty="0">
                <a:latin typeface="Calibri" panose="020F0502020204030204" pitchFamily="34" charset="0"/>
                <a:cs typeface="Times New Roman" panose="02020603050405020304" pitchFamily="18" charset="0"/>
              </a:rPr>
              <a:t>600/</a:t>
            </a:r>
            <a:r>
              <a:rPr lang="zh-CN" altLang="zh-CN" sz="2000" kern="100" dirty="0">
                <a:latin typeface="Calibri" panose="020F0502020204030204" pitchFamily="34" charset="0"/>
                <a:cs typeface="Times New Roman" panose="02020603050405020304" pitchFamily="18" charset="0"/>
              </a:rPr>
              <a:t>次</a:t>
            </a:r>
            <a:endParaRPr lang="en-US" altLang="zh-CN" sz="2000" kern="100" dirty="0">
              <a:latin typeface="Calibri" panose="020F0502020204030204" pitchFamily="34" charset="0"/>
              <a:cs typeface="Times New Roman" panose="02020603050405020304" pitchFamily="18" charset="0"/>
            </a:endParaRPr>
          </a:p>
          <a:p>
            <a:pPr algn="just">
              <a:spcAft>
                <a:spcPts val="0"/>
              </a:spcAft>
            </a:pPr>
            <a:r>
              <a:rPr lang="zh-CN" altLang="zh-CN" sz="2000" kern="100" dirty="0">
                <a:latin typeface="Calibri" panose="020F0502020204030204" pitchFamily="34" charset="0"/>
                <a:cs typeface="Times New Roman" panose="02020603050405020304" pitchFamily="18" charset="0"/>
              </a:rPr>
              <a:t>项目时长大概三个月，预计团建三次。</a:t>
            </a:r>
          </a:p>
          <a:p>
            <a:pPr algn="just">
              <a:spcAft>
                <a:spcPts val="0"/>
              </a:spcAft>
            </a:pPr>
            <a:r>
              <a:rPr lang="zh-CN" altLang="zh-CN" sz="2000" kern="100" dirty="0">
                <a:latin typeface="Calibri" panose="020F0502020204030204" pitchFamily="34" charset="0"/>
                <a:cs typeface="Times New Roman" panose="02020603050405020304" pitchFamily="18" charset="0"/>
              </a:rPr>
              <a:t>合计：</a:t>
            </a:r>
            <a:r>
              <a:rPr lang="en-US" altLang="zh-CN" sz="2000" kern="100" dirty="0">
                <a:latin typeface="Calibri" panose="020F0502020204030204" pitchFamily="34" charset="0"/>
                <a:cs typeface="Times New Roman" panose="02020603050405020304" pitchFamily="18" charset="0"/>
              </a:rPr>
              <a:t>5*6000+5*69.3*7*16+600*3=70608</a:t>
            </a:r>
            <a:r>
              <a:rPr lang="zh-CN" altLang="zh-CN" sz="2000" kern="100" dirty="0">
                <a:latin typeface="Calibri" panose="020F0502020204030204" pitchFamily="34" charset="0"/>
                <a:cs typeface="Times New Roman" panose="02020603050405020304" pitchFamily="18" charset="0"/>
              </a:rPr>
              <a:t>元</a:t>
            </a:r>
          </a:p>
        </p:txBody>
      </p:sp>
      <p:graphicFrame>
        <p:nvGraphicFramePr>
          <p:cNvPr id="3" name="表格 2">
            <a:extLst>
              <a:ext uri="{FF2B5EF4-FFF2-40B4-BE49-F238E27FC236}">
                <a16:creationId xmlns:a16="http://schemas.microsoft.com/office/drawing/2014/main" id="{D19557D2-CF1B-4E54-A7F9-754AE9D2C5A1}"/>
              </a:ext>
            </a:extLst>
          </p:cNvPr>
          <p:cNvGraphicFramePr>
            <a:graphicFrameLocks noGrp="1"/>
          </p:cNvGraphicFramePr>
          <p:nvPr>
            <p:extLst>
              <p:ext uri="{D42A27DB-BD31-4B8C-83A1-F6EECF244321}">
                <p14:modId xmlns:p14="http://schemas.microsoft.com/office/powerpoint/2010/main" val="1160526149"/>
              </p:ext>
            </p:extLst>
          </p:nvPr>
        </p:nvGraphicFramePr>
        <p:xfrm>
          <a:off x="5591958" y="533400"/>
          <a:ext cx="6192516" cy="5791200"/>
        </p:xfrm>
        <a:graphic>
          <a:graphicData uri="http://schemas.openxmlformats.org/drawingml/2006/table">
            <a:tbl>
              <a:tblPr firstRow="1" firstCol="1" bandRow="1">
                <a:tableStyleId>{5C22544A-7EE6-4342-B048-85BDC9FD1C3A}</a:tableStyleId>
              </a:tblPr>
              <a:tblGrid>
                <a:gridCol w="1384996">
                  <a:extLst>
                    <a:ext uri="{9D8B030D-6E8A-4147-A177-3AD203B41FA5}">
                      <a16:colId xmlns:a16="http://schemas.microsoft.com/office/drawing/2014/main" val="963682177"/>
                    </a:ext>
                  </a:extLst>
                </a:gridCol>
                <a:gridCol w="1206240">
                  <a:extLst>
                    <a:ext uri="{9D8B030D-6E8A-4147-A177-3AD203B41FA5}">
                      <a16:colId xmlns:a16="http://schemas.microsoft.com/office/drawing/2014/main" val="2579874776"/>
                    </a:ext>
                  </a:extLst>
                </a:gridCol>
                <a:gridCol w="1123402">
                  <a:extLst>
                    <a:ext uri="{9D8B030D-6E8A-4147-A177-3AD203B41FA5}">
                      <a16:colId xmlns:a16="http://schemas.microsoft.com/office/drawing/2014/main" val="940443648"/>
                    </a:ext>
                  </a:extLst>
                </a:gridCol>
                <a:gridCol w="1238939">
                  <a:extLst>
                    <a:ext uri="{9D8B030D-6E8A-4147-A177-3AD203B41FA5}">
                      <a16:colId xmlns:a16="http://schemas.microsoft.com/office/drawing/2014/main" val="2875748166"/>
                    </a:ext>
                  </a:extLst>
                </a:gridCol>
                <a:gridCol w="1238939">
                  <a:extLst>
                    <a:ext uri="{9D8B030D-6E8A-4147-A177-3AD203B41FA5}">
                      <a16:colId xmlns:a16="http://schemas.microsoft.com/office/drawing/2014/main" val="2515956261"/>
                    </a:ext>
                  </a:extLst>
                </a:gridCol>
              </a:tblGrid>
              <a:tr h="0">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支出项</a:t>
                      </a:r>
                    </a:p>
                    <a:p>
                      <a:pPr marL="266700" indent="304800" algn="just">
                        <a:spcAft>
                          <a:spcPts val="60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单位时间件数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每件</a:t>
                      </a:r>
                      <a:r>
                        <a:rPr lang="en-US" sz="2000" kern="100">
                          <a:effectLst/>
                        </a:rPr>
                        <a:t>/</a:t>
                      </a:r>
                      <a:r>
                        <a:rPr lang="zh-CN" sz="2000" kern="100">
                          <a:effectLst/>
                        </a:rPr>
                        <a:t>每小时成本（</a:t>
                      </a:r>
                      <a:r>
                        <a:rPr lang="en-US" sz="2000" kern="100">
                          <a:effectLst/>
                        </a:rPr>
                        <a:t>RMB</a:t>
                      </a:r>
                      <a:r>
                        <a:rPr lang="zh-CN" sz="20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zh-CN" sz="2000" kern="100" dirty="0">
                          <a:effectLst/>
                        </a:rPr>
                        <a:t>小计（</a:t>
                      </a:r>
                      <a:r>
                        <a:rPr lang="en-US" sz="2000" kern="100" dirty="0">
                          <a:effectLst/>
                        </a:rPr>
                        <a:t>RMB</a:t>
                      </a:r>
                      <a:r>
                        <a:rPr lang="zh-CN" sz="2000" kern="10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占总计的百分比</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0387435"/>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硬件</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30000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42.49%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776909"/>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项目组成员</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69.3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38808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54.96%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35116080"/>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团建</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600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1800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endParaRPr>
                    </a:p>
                    <a:p>
                      <a:pPr algn="ctr">
                        <a:spcAft>
                          <a:spcPts val="0"/>
                        </a:spcAft>
                      </a:pPr>
                      <a:r>
                        <a:rPr lang="en-US" sz="2000" kern="100">
                          <a:effectLst/>
                        </a:rPr>
                        <a:t>2.55%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71487223"/>
                  </a:ext>
                </a:extLst>
              </a:tr>
              <a:tr h="0">
                <a:tc>
                  <a:txBody>
                    <a:bodyPr/>
                    <a:lstStyle/>
                    <a:p>
                      <a:pPr algn="ctr">
                        <a:spcAft>
                          <a:spcPts val="0"/>
                        </a:spcAft>
                      </a:pPr>
                      <a:r>
                        <a:rPr lang="en-US" sz="2000" kern="100">
                          <a:effectLst/>
                        </a:rPr>
                        <a:t> </a:t>
                      </a:r>
                      <a:endParaRPr lang="zh-CN" sz="2000" kern="100">
                        <a:effectLst/>
                      </a:endParaRPr>
                    </a:p>
                    <a:p>
                      <a:pPr algn="ctr">
                        <a:spcAft>
                          <a:spcPts val="0"/>
                        </a:spcAft>
                      </a:pPr>
                      <a:r>
                        <a:rPr lang="zh-CN" sz="2000" kern="100">
                          <a:effectLst/>
                        </a:rPr>
                        <a:t>项目成本估计总计</a:t>
                      </a:r>
                    </a:p>
                    <a:p>
                      <a:pPr marL="266700" indent="304800" algn="ctr">
                        <a:spcAft>
                          <a:spcPts val="60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endParaRPr>
                    </a:p>
                    <a:p>
                      <a:pPr algn="ctr">
                        <a:spcAft>
                          <a:spcPts val="0"/>
                        </a:spcAft>
                      </a:pPr>
                      <a:r>
                        <a:rPr lang="en-US" sz="2000" kern="100" dirty="0">
                          <a:effectLst/>
                        </a:rPr>
                        <a:t>70608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968687"/>
                  </a:ext>
                </a:extLst>
              </a:tr>
            </a:tbl>
          </a:graphicData>
        </a:graphic>
      </p:graphicFrame>
    </p:spTree>
    <p:extLst>
      <p:ext uri="{BB962C8B-B14F-4D97-AF65-F5344CB8AC3E}">
        <p14:creationId xmlns:p14="http://schemas.microsoft.com/office/powerpoint/2010/main" val="2008004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质量管理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8</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DD87A4D5-F241-44F5-953E-FB6826933A5D}"/>
              </a:ext>
            </a:extLst>
          </p:cNvPr>
          <p:cNvSpPr>
            <a:spLocks noChangeArrowheads="1"/>
          </p:cNvSpPr>
          <p:nvPr/>
        </p:nvSpPr>
        <p:spPr bwMode="auto">
          <a:xfrm flipH="1">
            <a:off x="6672588"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1" name="椭圆 11">
            <a:extLst>
              <a:ext uri="{FF2B5EF4-FFF2-40B4-BE49-F238E27FC236}">
                <a16:creationId xmlns:a16="http://schemas.microsoft.com/office/drawing/2014/main" id="{A66FFDF9-0E20-4C96-B1A1-E5B8209C05F4}"/>
              </a:ext>
            </a:extLst>
          </p:cNvPr>
          <p:cNvSpPr>
            <a:spLocks noChangeArrowheads="1"/>
          </p:cNvSpPr>
          <p:nvPr/>
        </p:nvSpPr>
        <p:spPr bwMode="auto">
          <a:xfrm flipH="1">
            <a:off x="6947226" y="4989457"/>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32" name="椭圆 11">
            <a:extLst>
              <a:ext uri="{FF2B5EF4-FFF2-40B4-BE49-F238E27FC236}">
                <a16:creationId xmlns:a16="http://schemas.microsoft.com/office/drawing/2014/main" id="{FF5D4E56-ED36-4DCC-9215-70C61CAE148B}"/>
              </a:ext>
            </a:extLst>
          </p:cNvPr>
          <p:cNvSpPr>
            <a:spLocks noChangeArrowheads="1"/>
          </p:cNvSpPr>
          <p:nvPr/>
        </p:nvSpPr>
        <p:spPr bwMode="auto">
          <a:xfrm flipH="1">
            <a:off x="7221864" y="4981006"/>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4247680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质量管理角色及职责</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8B783D8C-4E80-46B7-B876-B17F03D4EEB4}"/>
              </a:ext>
            </a:extLst>
          </p:cNvPr>
          <p:cNvGraphicFramePr>
            <a:graphicFrameLocks noGrp="1"/>
          </p:cNvGraphicFramePr>
          <p:nvPr>
            <p:extLst>
              <p:ext uri="{D42A27DB-BD31-4B8C-83A1-F6EECF244321}">
                <p14:modId xmlns:p14="http://schemas.microsoft.com/office/powerpoint/2010/main" val="1662914133"/>
              </p:ext>
            </p:extLst>
          </p:nvPr>
        </p:nvGraphicFramePr>
        <p:xfrm>
          <a:off x="2207676" y="2148840"/>
          <a:ext cx="7776648" cy="2194560"/>
        </p:xfrm>
        <a:graphic>
          <a:graphicData uri="http://schemas.openxmlformats.org/drawingml/2006/table">
            <a:tbl>
              <a:tblPr firstRow="1" firstCol="1" bandRow="1">
                <a:tableStyleId>{5C22544A-7EE6-4342-B048-85BDC9FD1C3A}</a:tableStyleId>
              </a:tblPr>
              <a:tblGrid>
                <a:gridCol w="2591910">
                  <a:extLst>
                    <a:ext uri="{9D8B030D-6E8A-4147-A177-3AD203B41FA5}">
                      <a16:colId xmlns:a16="http://schemas.microsoft.com/office/drawing/2014/main" val="2664450787"/>
                    </a:ext>
                  </a:extLst>
                </a:gridCol>
                <a:gridCol w="1989482">
                  <a:extLst>
                    <a:ext uri="{9D8B030D-6E8A-4147-A177-3AD203B41FA5}">
                      <a16:colId xmlns:a16="http://schemas.microsoft.com/office/drawing/2014/main" val="2071478596"/>
                    </a:ext>
                  </a:extLst>
                </a:gridCol>
                <a:gridCol w="3195256">
                  <a:extLst>
                    <a:ext uri="{9D8B030D-6E8A-4147-A177-3AD203B41FA5}">
                      <a16:colId xmlns:a16="http://schemas.microsoft.com/office/drawing/2014/main" val="2595922196"/>
                    </a:ext>
                  </a:extLst>
                </a:gridCol>
              </a:tblGrid>
              <a:tr h="179458">
                <a:tc>
                  <a:txBody>
                    <a:bodyPr/>
                    <a:lstStyle/>
                    <a:p>
                      <a:pPr indent="304800" algn="l">
                        <a:spcAft>
                          <a:spcPts val="0"/>
                        </a:spcAft>
                      </a:pPr>
                      <a:r>
                        <a:rPr lang="zh-CN" sz="2400" kern="0" dirty="0">
                          <a:effectLst/>
                        </a:rPr>
                        <a:t>名字</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角色</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职责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8259480"/>
                  </a:ext>
                </a:extLst>
              </a:tr>
              <a:tr h="717833">
                <a:tc>
                  <a:txBody>
                    <a:bodyPr/>
                    <a:lstStyle/>
                    <a:p>
                      <a:pPr indent="304800" algn="l">
                        <a:spcAft>
                          <a:spcPts val="0"/>
                        </a:spcAft>
                      </a:pPr>
                      <a:r>
                        <a:rPr lang="zh-CN" sz="2400" kern="0" dirty="0">
                          <a:effectLst/>
                        </a:rPr>
                        <a:t>陈依伦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项目经理</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负责整个项目的计划，工作任务的分配并监督各成员任务完成情况。</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1061283"/>
                  </a:ext>
                </a:extLst>
              </a:tr>
              <a:tr h="358917">
                <a:tc>
                  <a:txBody>
                    <a:bodyPr/>
                    <a:lstStyle/>
                    <a:p>
                      <a:pPr indent="304800" algn="l">
                        <a:spcAft>
                          <a:spcPts val="0"/>
                        </a:spcAft>
                      </a:pPr>
                      <a:r>
                        <a:rPr lang="zh-CN" sz="2400" kern="0" dirty="0">
                          <a:effectLst/>
                        </a:rPr>
                        <a:t>杨枨老师</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a:effectLst/>
                        </a:rPr>
                        <a:t>总负责人</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l">
                        <a:spcAft>
                          <a:spcPts val="0"/>
                        </a:spcAft>
                      </a:pPr>
                      <a:r>
                        <a:rPr lang="zh-CN" sz="2400" kern="0" dirty="0">
                          <a:effectLst/>
                        </a:rPr>
                        <a:t>对项目各阶段里程碑文件进行检查评审。</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580772"/>
                  </a:ext>
                </a:extLst>
              </a:tr>
            </a:tbl>
          </a:graphicData>
        </a:graphic>
      </p:graphicFrame>
    </p:spTree>
    <p:extLst>
      <p:ext uri="{BB962C8B-B14F-4D97-AF65-F5344CB8AC3E}">
        <p14:creationId xmlns:p14="http://schemas.microsoft.com/office/powerpoint/2010/main" val="2814040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质量目标</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A46D66AE-EC55-4382-BED1-89A48FD93684}"/>
              </a:ext>
            </a:extLst>
          </p:cNvPr>
          <p:cNvSpPr/>
          <p:nvPr/>
        </p:nvSpPr>
        <p:spPr>
          <a:xfrm>
            <a:off x="911225" y="1874728"/>
            <a:ext cx="10153200" cy="3108543"/>
          </a:xfrm>
          <a:prstGeom prst="rect">
            <a:avLst/>
          </a:prstGeom>
        </p:spPr>
        <p:txBody>
          <a:bodyPr wrap="square">
            <a:spAutoFit/>
          </a:bodyPr>
          <a:lstStyle/>
          <a:p>
            <a:pPr indent="304800" algn="just">
              <a:spcAft>
                <a:spcPts val="0"/>
              </a:spcAft>
            </a:pPr>
            <a:r>
              <a:rPr lang="zh-CN" altLang="zh-CN" sz="2800" kern="100" dirty="0">
                <a:latin typeface="Calibri" panose="020F0502020204030204" pitchFamily="34" charset="0"/>
                <a:cs typeface="Times New Roman" panose="02020603050405020304" pitchFamily="18" charset="0"/>
              </a:rPr>
              <a:t>系统目标：</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1</a:t>
            </a:r>
            <a:r>
              <a:rPr lang="zh-CN" altLang="zh-CN" sz="2800" kern="100" dirty="0">
                <a:latin typeface="Calibri" panose="020F0502020204030204" pitchFamily="34" charset="0"/>
                <a:cs typeface="Times New Roman" panose="02020603050405020304" pitchFamily="18" charset="0"/>
              </a:rPr>
              <a:t>）通过期末最终评审</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2</a:t>
            </a:r>
            <a:r>
              <a:rPr lang="zh-CN" altLang="zh-CN" sz="2800" kern="100" dirty="0">
                <a:latin typeface="Calibri" panose="020F0502020204030204" pitchFamily="34" charset="0"/>
                <a:cs typeface="Times New Roman" panose="02020603050405020304" pitchFamily="18" charset="0"/>
              </a:rPr>
              <a:t>）系统能够使需求人满意</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3</a:t>
            </a:r>
            <a:r>
              <a:rPr lang="zh-CN" altLang="zh-CN" sz="2800" kern="100" dirty="0">
                <a:latin typeface="Calibri" panose="020F0502020204030204" pitchFamily="34" charset="0"/>
                <a:cs typeface="Times New Roman" panose="02020603050405020304" pitchFamily="18" charset="0"/>
              </a:rPr>
              <a:t>）能够有效的利用手机或者电脑上的资源进行流畅运行</a:t>
            </a: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4</a:t>
            </a:r>
            <a:r>
              <a:rPr lang="zh-CN" altLang="zh-CN" sz="2800" kern="100" dirty="0">
                <a:latin typeface="Calibri" panose="020F0502020204030204" pitchFamily="34" charset="0"/>
                <a:cs typeface="Times New Roman" panose="02020603050405020304" pitchFamily="18" charset="0"/>
              </a:rPr>
              <a:t>）根据用户提出的反馈能够及时的修改系统功能或修补系统</a:t>
            </a:r>
            <a:r>
              <a:rPr lang="en-US" altLang="zh-CN" sz="2800" kern="100" dirty="0">
                <a:latin typeface="Calibri" panose="020F0502020204030204" pitchFamily="34" charset="0"/>
                <a:cs typeface="Times New Roman" panose="02020603050405020304" pitchFamily="18" charset="0"/>
              </a:rPr>
              <a:t>BUG</a:t>
            </a:r>
            <a:endParaRPr lang="zh-CN" altLang="zh-CN" sz="2800" kern="100" dirty="0">
              <a:latin typeface="Calibri" panose="020F0502020204030204" pitchFamily="34" charset="0"/>
              <a:cs typeface="Times New Roman" panose="02020603050405020304" pitchFamily="18" charset="0"/>
            </a:endParaRPr>
          </a:p>
          <a:p>
            <a:pPr marL="533400" indent="266700" algn="just">
              <a:spcAft>
                <a:spcPts val="0"/>
              </a:spcAft>
            </a:pP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）系统能够通过浏览器清晰地向用户展现系统功能</a:t>
            </a:r>
          </a:p>
        </p:txBody>
      </p:sp>
    </p:spTree>
    <p:extLst>
      <p:ext uri="{BB962C8B-B14F-4D97-AF65-F5344CB8AC3E}">
        <p14:creationId xmlns:p14="http://schemas.microsoft.com/office/powerpoint/2010/main" val="366826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需求计划概述</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813245"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2136600" y="1843072"/>
            <a:ext cx="9027667"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Aft>
                <a:spcPts val="0"/>
              </a:spcAft>
              <a:defRPr/>
            </a:pPr>
            <a:r>
              <a:rPr lang="zh-CN" altLang="en-US" sz="2000" kern="100" dirty="0">
                <a:cs typeface="Times New Roman" panose="02020603050405020304" pitchFamily="18" charset="0"/>
              </a:rPr>
              <a:t>在项目开发初期，需求计划的定制十分重要，本需求工程计划从项目启动，项目计划，项目实施，项目控制到项目收尾五个阶段一一落实计划。做到在需求获取中能有正确的项目视图与范围，确定需求开发的过程以及用户的群体类别，寻找正确的产品代表，建立组织队伍使用正确实例召开程序开发联系会议，分析用户的工作流程，确定质量属性以及检查问题报告和需求的重用。在需求分析中做到正确采用需求规格说明模版，指明需求来源，为每一项需求注上标号以及创建需求跟踪矩阵。在需求规格审核中严格审查需求文档，编写测试用例与用户手册，确定合格标准。在需求管理过程中确定变更控制过程，建立变更控制委员会，进行变更控制影响分析，跟踪每一项变更，编写需求文档的基准版本和控制版本，维护变更历史记录，跟踪需求状态，衡量需求稳定性，正确使用需求管理工具。</a:t>
            </a:r>
            <a:endParaRPr lang="zh-CN" altLang="zh-CN" sz="2000" kern="100" dirty="0">
              <a:cs typeface="Times New Roman" panose="02020603050405020304" pitchFamily="18" charset="0"/>
            </a:endParaRPr>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916766"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3111536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质量策略</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6F1C5C53-0244-4157-9A73-AE17C35BF34F}"/>
              </a:ext>
            </a:extLst>
          </p:cNvPr>
          <p:cNvSpPr/>
          <p:nvPr/>
        </p:nvSpPr>
        <p:spPr>
          <a:xfrm>
            <a:off x="1559622" y="1772862"/>
            <a:ext cx="8160426" cy="3539430"/>
          </a:xfrm>
          <a:prstGeom prst="rect">
            <a:avLst/>
          </a:prstGeom>
        </p:spPr>
        <p:txBody>
          <a:bodyPr wrap="square">
            <a:spAutoFit/>
          </a:bodyPr>
          <a:lstStyle/>
          <a:p>
            <a:pPr indent="304800" algn="just">
              <a:spcAft>
                <a:spcPts val="0"/>
              </a:spcAft>
            </a:pPr>
            <a:r>
              <a:rPr lang="zh-CN" altLang="zh-CN" sz="2800" kern="100" dirty="0">
                <a:latin typeface="+mn-ea"/>
                <a:ea typeface="+mn-ea"/>
                <a:cs typeface="Times New Roman" panose="02020603050405020304" pitchFamily="18" charset="0"/>
              </a:rPr>
              <a:t>为了保证提交给用户的产品是高质量的，需求分析过程中采取的质量保证措施包括：</a:t>
            </a:r>
          </a:p>
          <a:p>
            <a:pPr indent="304800" algn="just">
              <a:spcAft>
                <a:spcPts val="0"/>
              </a:spcAft>
            </a:pPr>
            <a:r>
              <a:rPr lang="en-US" altLang="zh-CN" sz="2800" kern="100" dirty="0">
                <a:latin typeface="+mn-ea"/>
                <a:ea typeface="+mn-ea"/>
                <a:cs typeface="Times New Roman" panose="02020603050405020304" pitchFamily="18" charset="0"/>
              </a:rPr>
              <a:t>1</a:t>
            </a:r>
            <a:r>
              <a:rPr lang="zh-CN" altLang="zh-CN" sz="2800" kern="100" dirty="0">
                <a:latin typeface="+mn-ea"/>
                <a:ea typeface="+mn-ea"/>
                <a:cs typeface="Times New Roman" panose="02020603050405020304" pitchFamily="18" charset="0"/>
              </a:rPr>
              <a:t>、日常中，经常与客户联系，提高客户参与度。</a:t>
            </a:r>
          </a:p>
          <a:p>
            <a:pPr indent="304800" algn="just">
              <a:spcAft>
                <a:spcPts val="0"/>
              </a:spcAft>
            </a:pPr>
            <a:r>
              <a:rPr lang="en-US" altLang="zh-CN" sz="2800" kern="100" dirty="0">
                <a:latin typeface="+mn-ea"/>
                <a:ea typeface="+mn-ea"/>
                <a:cs typeface="Times New Roman" panose="02020603050405020304" pitchFamily="18" charset="0"/>
              </a:rPr>
              <a:t>2</a:t>
            </a:r>
            <a:r>
              <a:rPr lang="zh-CN" altLang="zh-CN" sz="2800" kern="100" dirty="0">
                <a:latin typeface="+mn-ea"/>
                <a:ea typeface="+mn-ea"/>
                <a:cs typeface="Times New Roman" panose="02020603050405020304" pitchFamily="18" charset="0"/>
              </a:rPr>
              <a:t>、需求开发过程中需要站在客户角度，协助质量指标和可能的风险。</a:t>
            </a:r>
          </a:p>
          <a:p>
            <a:pPr indent="304800" algn="just">
              <a:spcAft>
                <a:spcPts val="0"/>
              </a:spcAft>
            </a:pPr>
            <a:r>
              <a:rPr lang="en-US" altLang="zh-CN" sz="2800" kern="100" dirty="0">
                <a:latin typeface="+mn-ea"/>
                <a:ea typeface="+mn-ea"/>
                <a:cs typeface="Times New Roman" panose="02020603050405020304" pitchFamily="18" charset="0"/>
              </a:rPr>
              <a:t>3</a:t>
            </a:r>
            <a:r>
              <a:rPr lang="zh-CN" altLang="zh-CN" sz="2800" kern="100" dirty="0">
                <a:latin typeface="+mn-ea"/>
                <a:ea typeface="+mn-ea"/>
                <a:cs typeface="Times New Roman" panose="02020603050405020304" pitchFamily="18" charset="0"/>
              </a:rPr>
              <a:t>、对容易产生二义性的需求目标进行询问，确认顾客真实需求，保证需求文档不产生二义性。</a:t>
            </a:r>
          </a:p>
          <a:p>
            <a:pPr indent="304800" algn="just">
              <a:spcAft>
                <a:spcPts val="0"/>
              </a:spcAft>
            </a:pPr>
            <a:r>
              <a:rPr lang="en-US" altLang="zh-CN" sz="2800" kern="100" dirty="0">
                <a:latin typeface="+mn-ea"/>
                <a:ea typeface="+mn-ea"/>
                <a:cs typeface="Times New Roman" panose="02020603050405020304" pitchFamily="18" charset="0"/>
              </a:rPr>
              <a:t>4</a:t>
            </a:r>
            <a:r>
              <a:rPr lang="zh-CN" altLang="zh-CN" sz="2800" kern="100" dirty="0">
                <a:latin typeface="+mn-ea"/>
                <a:ea typeface="+mn-ea"/>
                <a:cs typeface="Times New Roman" panose="02020603050405020304" pitchFamily="18" charset="0"/>
              </a:rPr>
              <a:t>、进行有关项目需求的评审。</a:t>
            </a:r>
          </a:p>
        </p:txBody>
      </p:sp>
    </p:spTree>
    <p:extLst>
      <p:ext uri="{BB962C8B-B14F-4D97-AF65-F5344CB8AC3E}">
        <p14:creationId xmlns:p14="http://schemas.microsoft.com/office/powerpoint/2010/main" val="1950673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配置管理</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9</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0" name="椭圆 11">
            <a:extLst>
              <a:ext uri="{FF2B5EF4-FFF2-40B4-BE49-F238E27FC236}">
                <a16:creationId xmlns:a16="http://schemas.microsoft.com/office/drawing/2014/main" id="{71E535F7-9AAA-4CB1-A7FA-1F81B156CA09}"/>
              </a:ext>
            </a:extLst>
          </p:cNvPr>
          <p:cNvSpPr>
            <a:spLocks noChangeArrowheads="1"/>
          </p:cNvSpPr>
          <p:nvPr/>
        </p:nvSpPr>
        <p:spPr bwMode="auto">
          <a:xfrm flipH="1">
            <a:off x="5268913"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9" name="椭圆 11">
            <a:extLst>
              <a:ext uri="{FF2B5EF4-FFF2-40B4-BE49-F238E27FC236}">
                <a16:creationId xmlns:a16="http://schemas.microsoft.com/office/drawing/2014/main" id="{AA661B88-1C82-4E99-A7C0-912C8B452311}"/>
              </a:ext>
            </a:extLst>
          </p:cNvPr>
          <p:cNvSpPr>
            <a:spLocks noChangeArrowheads="1"/>
          </p:cNvSpPr>
          <p:nvPr/>
        </p:nvSpPr>
        <p:spPr bwMode="auto">
          <a:xfrm flipH="1">
            <a:off x="5534025" y="499085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1" name="椭圆 11">
            <a:extLst>
              <a:ext uri="{FF2B5EF4-FFF2-40B4-BE49-F238E27FC236}">
                <a16:creationId xmlns:a16="http://schemas.microsoft.com/office/drawing/2014/main" id="{CE724C26-7BDC-49A2-A6D9-6F03BE946714}"/>
              </a:ext>
            </a:extLst>
          </p:cNvPr>
          <p:cNvSpPr>
            <a:spLocks noChangeArrowheads="1"/>
          </p:cNvSpPr>
          <p:nvPr/>
        </p:nvSpPr>
        <p:spPr bwMode="auto">
          <a:xfrm flipH="1">
            <a:off x="5807075"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2" name="椭圆 11">
            <a:extLst>
              <a:ext uri="{FF2B5EF4-FFF2-40B4-BE49-F238E27FC236}">
                <a16:creationId xmlns:a16="http://schemas.microsoft.com/office/drawing/2014/main" id="{A3B34899-7D11-479E-AFF5-DE378AD8977E}"/>
              </a:ext>
            </a:extLst>
          </p:cNvPr>
          <p:cNvSpPr>
            <a:spLocks noChangeArrowheads="1"/>
          </p:cNvSpPr>
          <p:nvPr/>
        </p:nvSpPr>
        <p:spPr bwMode="auto">
          <a:xfrm flipH="1">
            <a:off x="6081713" y="498845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3" name="椭圆 11">
            <a:extLst>
              <a:ext uri="{FF2B5EF4-FFF2-40B4-BE49-F238E27FC236}">
                <a16:creationId xmlns:a16="http://schemas.microsoft.com/office/drawing/2014/main" id="{84DAFEC7-9B94-4F44-87B0-2B57BC21DB5A}"/>
              </a:ext>
            </a:extLst>
          </p:cNvPr>
          <p:cNvSpPr>
            <a:spLocks noChangeArrowheads="1"/>
          </p:cNvSpPr>
          <p:nvPr/>
        </p:nvSpPr>
        <p:spPr bwMode="auto">
          <a:xfrm flipH="1">
            <a:off x="6356351"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4" name="椭圆 11">
            <a:extLst>
              <a:ext uri="{FF2B5EF4-FFF2-40B4-BE49-F238E27FC236}">
                <a16:creationId xmlns:a16="http://schemas.microsoft.com/office/drawing/2014/main" id="{C4813E24-EE51-4F3F-896C-F4555C650D71}"/>
              </a:ext>
            </a:extLst>
          </p:cNvPr>
          <p:cNvSpPr>
            <a:spLocks noChangeArrowheads="1"/>
          </p:cNvSpPr>
          <p:nvPr/>
        </p:nvSpPr>
        <p:spPr bwMode="auto">
          <a:xfrm flipH="1">
            <a:off x="6648450" y="49958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5" name="椭圆 11">
            <a:extLst>
              <a:ext uri="{FF2B5EF4-FFF2-40B4-BE49-F238E27FC236}">
                <a16:creationId xmlns:a16="http://schemas.microsoft.com/office/drawing/2014/main" id="{AA48133E-7524-45CF-BFFB-9B99CD3C344F}"/>
              </a:ext>
            </a:extLst>
          </p:cNvPr>
          <p:cNvSpPr>
            <a:spLocks noChangeArrowheads="1"/>
          </p:cNvSpPr>
          <p:nvPr/>
        </p:nvSpPr>
        <p:spPr bwMode="auto">
          <a:xfrm flipH="1">
            <a:off x="6940549"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6" name="椭圆 11">
            <a:extLst>
              <a:ext uri="{FF2B5EF4-FFF2-40B4-BE49-F238E27FC236}">
                <a16:creationId xmlns:a16="http://schemas.microsoft.com/office/drawing/2014/main" id="{3DADC8A5-E1BF-4770-93E1-8401F60D1CAE}"/>
              </a:ext>
            </a:extLst>
          </p:cNvPr>
          <p:cNvSpPr>
            <a:spLocks noChangeArrowheads="1"/>
          </p:cNvSpPr>
          <p:nvPr/>
        </p:nvSpPr>
        <p:spPr bwMode="auto">
          <a:xfrm flipH="1">
            <a:off x="7207518" y="4987925"/>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7" name="椭圆 11">
            <a:extLst>
              <a:ext uri="{FF2B5EF4-FFF2-40B4-BE49-F238E27FC236}">
                <a16:creationId xmlns:a16="http://schemas.microsoft.com/office/drawing/2014/main" id="{24AC11F7-949C-486C-A780-AE9CE8B6432E}"/>
              </a:ext>
            </a:extLst>
          </p:cNvPr>
          <p:cNvSpPr>
            <a:spLocks noChangeArrowheads="1"/>
          </p:cNvSpPr>
          <p:nvPr/>
        </p:nvSpPr>
        <p:spPr bwMode="auto">
          <a:xfrm flipH="1">
            <a:off x="6207919" y="4806430"/>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extLst>
      <p:ext uri="{BB962C8B-B14F-4D97-AF65-F5344CB8AC3E}">
        <p14:creationId xmlns:p14="http://schemas.microsoft.com/office/powerpoint/2010/main" val="1396784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905522" y="2204898"/>
            <a:ext cx="8006795"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使用</a:t>
            </a:r>
            <a:r>
              <a:rPr lang="en-US" altLang="zh-CN" sz="2400" kern="100" dirty="0">
                <a:latin typeface="Calibri" panose="020F0502020204030204" pitchFamily="34" charset="0"/>
                <a:cs typeface="Times New Roman" panose="02020603050405020304" pitchFamily="18" charset="0"/>
              </a:rPr>
              <a:t>GitHub Desktop</a:t>
            </a:r>
            <a:r>
              <a:rPr lang="zh-CN" altLang="en-US" sz="2400" kern="100" dirty="0">
                <a:latin typeface="Calibri" panose="020F0502020204030204" pitchFamily="34" charset="0"/>
                <a:cs typeface="Times New Roman" panose="02020603050405020304" pitchFamily="18" charset="0"/>
              </a:rPr>
              <a:t>在远端创建库并允许小组成员对其的操作。明确受控文档与非受控文档，项目一经修改就传送每一个测试版本至非受控文档，</a:t>
            </a:r>
            <a:r>
              <a:rPr lang="en-US" altLang="zh-CN" sz="2400" kern="100" dirty="0">
                <a:latin typeface="Calibri" panose="020F0502020204030204" pitchFamily="34" charset="0"/>
                <a:cs typeface="Times New Roman" panose="02020603050405020304" pitchFamily="18" charset="0"/>
              </a:rPr>
              <a:t>1.0</a:t>
            </a:r>
            <a:r>
              <a:rPr lang="zh-CN" altLang="en-US" sz="2400" kern="100" dirty="0">
                <a:latin typeface="Calibri" panose="020F0502020204030204" pitchFamily="34" charset="0"/>
                <a:cs typeface="Times New Roman" panose="02020603050405020304" pitchFamily="18" charset="0"/>
              </a:rPr>
              <a:t>及以上的正式版本将最高版本保存至受控文档，确保版本的回溯可能。</a:t>
            </a:r>
          </a:p>
        </p:txBody>
      </p:sp>
    </p:spTree>
    <p:extLst>
      <p:ext uri="{BB962C8B-B14F-4D97-AF65-F5344CB8AC3E}">
        <p14:creationId xmlns:p14="http://schemas.microsoft.com/office/powerpoint/2010/main" val="3672599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8.1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4" name="图片 3">
            <a:extLst>
              <a:ext uri="{FF2B5EF4-FFF2-40B4-BE49-F238E27FC236}">
                <a16:creationId xmlns:a16="http://schemas.microsoft.com/office/drawing/2014/main" id="{32C0103C-0610-4546-AAE0-33963E96AB57}"/>
              </a:ext>
            </a:extLst>
          </p:cNvPr>
          <p:cNvPicPr>
            <a:picLocks noChangeAspect="1"/>
          </p:cNvPicPr>
          <p:nvPr/>
        </p:nvPicPr>
        <p:blipFill>
          <a:blip r:embed="rId2"/>
          <a:stretch>
            <a:fillRect/>
          </a:stretch>
        </p:blipFill>
        <p:spPr>
          <a:xfrm>
            <a:off x="2207676" y="1464772"/>
            <a:ext cx="8600939" cy="4838028"/>
          </a:xfrm>
          <a:prstGeom prst="rect">
            <a:avLst/>
          </a:prstGeom>
        </p:spPr>
      </p:pic>
    </p:spTree>
    <p:extLst>
      <p:ext uri="{BB962C8B-B14F-4D97-AF65-F5344CB8AC3E}">
        <p14:creationId xmlns:p14="http://schemas.microsoft.com/office/powerpoint/2010/main" val="1396367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569660"/>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开发文档均采用</a:t>
            </a:r>
            <a:r>
              <a:rPr lang="en-US" altLang="zh-CN" sz="2400" kern="100" dirty="0">
                <a:latin typeface="Calibri" panose="020F0502020204030204" pitchFamily="34" charset="0"/>
                <a:cs typeface="Times New Roman" panose="02020603050405020304" pitchFamily="18" charset="0"/>
              </a:rPr>
              <a:t>IEEE Std 730—2002</a:t>
            </a:r>
            <a:r>
              <a:rPr lang="zh-CN" altLang="en-US" sz="2400" kern="100" dirty="0">
                <a:latin typeface="Calibri" panose="020F0502020204030204" pitchFamily="34" charset="0"/>
                <a:cs typeface="Times New Roman" panose="02020603050405020304" pitchFamily="18" charset="0"/>
              </a:rPr>
              <a:t>模板</a:t>
            </a:r>
          </a:p>
          <a:p>
            <a:pPr indent="304800" algn="just">
              <a:spcAft>
                <a:spcPts val="0"/>
              </a:spcAft>
            </a:pPr>
            <a:endParaRPr lang="zh-CN" altLang="en-US" sz="2400" kern="100" dirty="0">
              <a:latin typeface="Calibri" panose="020F0502020204030204" pitchFamily="34" charset="0"/>
              <a:cs typeface="Times New Roman" panose="02020603050405020304" pitchFamily="18" charset="0"/>
            </a:endParaRPr>
          </a:p>
          <a:p>
            <a:pPr indent="304800" algn="just">
              <a:spcAft>
                <a:spcPts val="0"/>
              </a:spcAft>
            </a:pPr>
            <a:r>
              <a:rPr lang="zh-CN" altLang="en-US" sz="2400" kern="100" dirty="0">
                <a:latin typeface="Calibri" panose="020F0502020204030204" pitchFamily="34" charset="0"/>
                <a:cs typeface="Times New Roman" panose="02020603050405020304" pitchFamily="18" charset="0"/>
              </a:rPr>
              <a:t>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）项目初版本时，版本号为 </a:t>
            </a:r>
            <a:r>
              <a:rPr lang="en-US" altLang="zh-CN" sz="2400" kern="100" dirty="0">
                <a:latin typeface="Calibri" panose="020F0502020204030204" pitchFamily="34" charset="0"/>
                <a:cs typeface="Times New Roman" panose="02020603050405020304" pitchFamily="18" charset="0"/>
              </a:rPr>
              <a:t>0.1.0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p>
        </p:txBody>
      </p:sp>
      <p:pic>
        <p:nvPicPr>
          <p:cNvPr id="7" name="图片 6" descr="296503978750139473">
            <a:extLst>
              <a:ext uri="{FF2B5EF4-FFF2-40B4-BE49-F238E27FC236}">
                <a16:creationId xmlns:a16="http://schemas.microsoft.com/office/drawing/2014/main" id="{ACEF9725-B947-4A87-BD04-11838D77DCB2}"/>
              </a:ext>
            </a:extLst>
          </p:cNvPr>
          <p:cNvPicPr/>
          <p:nvPr/>
        </p:nvPicPr>
        <p:blipFill>
          <a:blip r:embed="rId2"/>
          <a:stretch>
            <a:fillRect/>
          </a:stretch>
        </p:blipFill>
        <p:spPr>
          <a:xfrm>
            <a:off x="1941248" y="2852952"/>
            <a:ext cx="6602956" cy="2956219"/>
          </a:xfrm>
          <a:prstGeom prst="rect">
            <a:avLst/>
          </a:prstGeom>
        </p:spPr>
      </p:pic>
    </p:spTree>
    <p:extLst>
      <p:ext uri="{BB962C8B-B14F-4D97-AF65-F5344CB8AC3E}">
        <p14:creationId xmlns:p14="http://schemas.microsoft.com/office/powerpoint/2010/main" val="23559511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9.1</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版本管理</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8CF213D-15C2-4DCE-93B8-9958AC18F638}"/>
              </a:ext>
            </a:extLst>
          </p:cNvPr>
          <p:cNvSpPr/>
          <p:nvPr/>
        </p:nvSpPr>
        <p:spPr>
          <a:xfrm>
            <a:off x="1775640" y="1556844"/>
            <a:ext cx="8928744" cy="1938992"/>
          </a:xfrm>
          <a:prstGeom prst="rect">
            <a:avLst/>
          </a:prstGeom>
        </p:spPr>
        <p:txBody>
          <a:bodyPr wrap="square">
            <a:spAutoFit/>
          </a:bodyPr>
          <a:lstStyle/>
          <a:p>
            <a:pPr indent="304800" algn="just">
              <a:spcAft>
                <a:spcPts val="0"/>
              </a:spcAft>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）当进行了局部修改即较小变动时，主版本号和子版本号都不变，修正版本号加 </a:t>
            </a:r>
            <a:r>
              <a:rPr lang="en-US" altLang="zh-CN" sz="2400" kern="100" dirty="0">
                <a:latin typeface="Calibri" panose="020F0502020204030204" pitchFamily="34" charset="0"/>
                <a:cs typeface="Times New Roman" panose="02020603050405020304" pitchFamily="18" charset="0"/>
              </a:rPr>
              <a:t>1</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en-US" sz="2400" kern="100" dirty="0">
                <a:latin typeface="Calibri" panose="020F0502020204030204" pitchFamily="34" charset="0"/>
                <a:cs typeface="Times New Roman" panose="02020603050405020304" pitchFamily="18" charset="0"/>
              </a:rPr>
              <a:t>）当发生较大修改，如模板更换等，主版本号不变，子版本号加 </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，同时修正版本号复位为</a:t>
            </a:r>
            <a:r>
              <a:rPr lang="en-US" altLang="zh-CN" sz="2400" kern="100" dirty="0">
                <a:latin typeface="Calibri" panose="020F0502020204030204" pitchFamily="34" charset="0"/>
                <a:cs typeface="Times New Roman" panose="02020603050405020304" pitchFamily="18" charset="0"/>
              </a:rPr>
              <a:t>0</a:t>
            </a:r>
          </a:p>
          <a:p>
            <a:pPr indent="304800" algn="just">
              <a:spcAft>
                <a:spcPts val="0"/>
              </a:spcAft>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4</a:t>
            </a:r>
            <a:r>
              <a:rPr lang="zh-CN" altLang="en-US" sz="2400" kern="100" dirty="0">
                <a:latin typeface="Calibri" panose="020F0502020204030204" pitchFamily="34" charset="0"/>
                <a:cs typeface="Times New Roman" panose="02020603050405020304" pitchFamily="18" charset="0"/>
              </a:rPr>
              <a:t>）正式发布版本号为</a:t>
            </a:r>
            <a:r>
              <a:rPr lang="en-US" altLang="zh-CN" sz="2400" kern="100" dirty="0">
                <a:latin typeface="Calibri" panose="020F0502020204030204" pitchFamily="34" charset="0"/>
                <a:cs typeface="Times New Roman" panose="02020603050405020304" pitchFamily="18" charset="0"/>
              </a:rPr>
              <a:t>1.0.0</a:t>
            </a:r>
          </a:p>
        </p:txBody>
      </p:sp>
      <p:pic>
        <p:nvPicPr>
          <p:cNvPr id="7" name="图片 6" descr="883315462159027712">
            <a:extLst>
              <a:ext uri="{FF2B5EF4-FFF2-40B4-BE49-F238E27FC236}">
                <a16:creationId xmlns:a16="http://schemas.microsoft.com/office/drawing/2014/main" id="{B52D26D3-B09E-4F18-A5CB-42DEFD988582}"/>
              </a:ext>
            </a:extLst>
          </p:cNvPr>
          <p:cNvPicPr/>
          <p:nvPr/>
        </p:nvPicPr>
        <p:blipFill>
          <a:blip r:embed="rId2"/>
          <a:stretch>
            <a:fillRect/>
          </a:stretch>
        </p:blipFill>
        <p:spPr>
          <a:xfrm>
            <a:off x="1631628" y="3495836"/>
            <a:ext cx="8568714" cy="2957416"/>
          </a:xfrm>
          <a:prstGeom prst="rect">
            <a:avLst/>
          </a:prstGeom>
        </p:spPr>
      </p:pic>
    </p:spTree>
    <p:extLst>
      <p:ext uri="{BB962C8B-B14F-4D97-AF65-F5344CB8AC3E}">
        <p14:creationId xmlns:p14="http://schemas.microsoft.com/office/powerpoint/2010/main" val="1033297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51148" y="1339850"/>
            <a:ext cx="8520456" cy="4093428"/>
          </a:xfrm>
          <a:prstGeom prst="rect">
            <a:avLst/>
          </a:prstGeom>
        </p:spPr>
        <p:txBody>
          <a:bodyPr wrap="square">
            <a:spAutoFit/>
          </a:bodyPr>
          <a:lstStyle/>
          <a:p>
            <a:r>
              <a:rPr lang="zh-CN" altLang="en-US" sz="2000" dirty="0"/>
              <a:t>   在突发事件的情况下项目经理可以对项目范围进行变更，并在事后把变更说明提报告给老师。</a:t>
            </a:r>
          </a:p>
          <a:p>
            <a:r>
              <a:rPr lang="zh-CN" altLang="en-US" sz="2000" dirty="0"/>
              <a:t>   范围变更通常牵涉到进度、风险和质量等多个方面，所有的变更都要求对这些方面的考虑和权衡，对于引起这些方面明显的变动，需要更改这些方面的设计，并且进行相关的记录。</a:t>
            </a:r>
          </a:p>
          <a:p>
            <a:r>
              <a:rPr lang="zh-CN" altLang="en-US" sz="2000" dirty="0"/>
              <a:t>   项目组其他成员可以对范围提出变更意见，但必须向</a:t>
            </a:r>
            <a:r>
              <a:rPr lang="en-US" altLang="zh-CN" sz="2000" dirty="0"/>
              <a:t>PM</a:t>
            </a:r>
            <a:r>
              <a:rPr lang="zh-CN" altLang="en-US" sz="2000" dirty="0"/>
              <a:t>进行报告并鼓励每一个项目成员提出新方法、新工具以提高项目的开发进度，但严格控制在未经讨论的擅自变更，这些变更指 </a:t>
            </a:r>
            <a:r>
              <a:rPr lang="en-US" altLang="zh-CN" sz="2000" dirty="0"/>
              <a:t>WBS </a:t>
            </a:r>
            <a:r>
              <a:rPr lang="zh-CN" altLang="en-US" sz="2000" dirty="0"/>
              <a:t>中未规定的事情。</a:t>
            </a:r>
          </a:p>
          <a:p>
            <a:r>
              <a:rPr lang="zh-CN" altLang="en-US" sz="2000" dirty="0"/>
              <a:t>   对于客户提出的变更，视变更影响的大小，首先须经变更控制委员会正式或者非正式的讨论，把最后的变更意见交由项目经理实施。</a:t>
            </a:r>
          </a:p>
          <a:p>
            <a:r>
              <a:rPr lang="en-US" altLang="zh-CN" sz="2000" dirty="0"/>
              <a:t>   WBS </a:t>
            </a:r>
            <a:r>
              <a:rPr lang="zh-CN" altLang="en-US" sz="2000" dirty="0"/>
              <a:t>中对每一个消耗资源的活动都进行了定义，但并不表示 </a:t>
            </a:r>
            <a:r>
              <a:rPr lang="en-US" altLang="zh-CN" sz="2000" dirty="0"/>
              <a:t>WBS </a:t>
            </a:r>
            <a:r>
              <a:rPr lang="zh-CN" altLang="en-US" sz="2000" dirty="0"/>
              <a:t>是不可更改的，所有经过变更都要求反映在 </a:t>
            </a:r>
            <a:r>
              <a:rPr lang="en-US" altLang="zh-CN" sz="2000" dirty="0"/>
              <a:t>WBS </a:t>
            </a:r>
            <a:r>
              <a:rPr lang="zh-CN" altLang="en-US" sz="2000" dirty="0"/>
              <a:t>中，并且 </a:t>
            </a:r>
            <a:r>
              <a:rPr lang="en-US" altLang="zh-CN" sz="2000" dirty="0"/>
              <a:t>WBS </a:t>
            </a:r>
            <a:r>
              <a:rPr lang="zh-CN" altLang="en-US" sz="2000" dirty="0"/>
              <a:t>所在的主文件以修改次数进行标识。</a:t>
            </a:r>
          </a:p>
        </p:txBody>
      </p:sp>
    </p:spTree>
    <p:extLst>
      <p:ext uri="{BB962C8B-B14F-4D97-AF65-F5344CB8AC3E}">
        <p14:creationId xmlns:p14="http://schemas.microsoft.com/office/powerpoint/2010/main" val="526095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项目的监督和控制机制</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7FF05FBE-FF6B-46FB-BDF4-FC4AC40400C0}"/>
              </a:ext>
            </a:extLst>
          </p:cNvPr>
          <p:cNvSpPr/>
          <p:nvPr/>
        </p:nvSpPr>
        <p:spPr>
          <a:xfrm>
            <a:off x="1936537" y="1484838"/>
            <a:ext cx="8520456" cy="3785652"/>
          </a:xfrm>
          <a:prstGeom prst="rect">
            <a:avLst/>
          </a:prstGeom>
        </p:spPr>
        <p:txBody>
          <a:bodyPr wrap="square">
            <a:spAutoFit/>
          </a:bodyPr>
          <a:lstStyle/>
          <a:p>
            <a:r>
              <a:rPr lang="zh-CN" altLang="en-US" sz="2000" dirty="0"/>
              <a:t>   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r>
              <a:rPr lang="zh-CN" altLang="en-US" sz="2000" dirty="0"/>
              <a:t>   程序的变更、代码的更新所形成的软件的新的调试版本，以版本管理程序和源代码管理程序进行标识和记录，项目经理要确保当前使用的版本反应了最新的变更（附件中规定了版本和源代码记录的模版）。</a:t>
            </a:r>
          </a:p>
          <a:p>
            <a:r>
              <a:rPr lang="zh-CN" altLang="en-US" sz="2000" dirty="0"/>
              <a:t>   变更的内容、质量要求须同时遵循质量计划、质量标准的相关事项；用户手册、培训计划要求业务或对应功能相关的人员进行书写，并且按照进度计划中所</a:t>
            </a:r>
          </a:p>
          <a:p>
            <a:r>
              <a:rPr lang="zh-CN" altLang="en-US" sz="2000" dirty="0"/>
              <a:t>   规定的最后日期进行审核，所有的修订意见同时应通知变更控制委员会中实施方的成员。  </a:t>
            </a:r>
          </a:p>
        </p:txBody>
      </p:sp>
    </p:spTree>
    <p:extLst>
      <p:ext uri="{BB962C8B-B14F-4D97-AF65-F5344CB8AC3E}">
        <p14:creationId xmlns:p14="http://schemas.microsoft.com/office/powerpoint/2010/main" val="1777231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9.3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配置管理实施</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CF101332-70F0-4454-9C27-3727BD76A4D7}"/>
              </a:ext>
            </a:extLst>
          </p:cNvPr>
          <p:cNvSpPr/>
          <p:nvPr/>
        </p:nvSpPr>
        <p:spPr>
          <a:xfrm>
            <a:off x="1919288" y="1813227"/>
            <a:ext cx="7224348" cy="2246769"/>
          </a:xfrm>
          <a:prstGeom prst="rect">
            <a:avLst/>
          </a:prstGeom>
        </p:spPr>
        <p:txBody>
          <a:bodyPr wrap="square">
            <a:spAutoFit/>
          </a:bodyPr>
          <a:lstStyle/>
          <a:p>
            <a:pPr indent="304800" algn="just">
              <a:spcAft>
                <a:spcPts val="0"/>
              </a:spcAft>
            </a:pPr>
            <a:r>
              <a:rPr lang="zh-CN" altLang="zh-CN" sz="2000" kern="100" dirty="0">
                <a:latin typeface="Calibri" panose="020F0502020204030204" pitchFamily="34" charset="0"/>
                <a:cs typeface="Times New Roman" panose="02020603050405020304" pitchFamily="18" charset="0"/>
              </a:rPr>
              <a:t>仔细定义软件系统的交付物；严格控制对可交付物的变更；确保软件系统的可交付物与既定的或者经过核准修订的可交付物相一致。配置管理员的确认以及配置活动的审查。</a:t>
            </a:r>
          </a:p>
          <a:p>
            <a:pPr indent="304800" algn="just">
              <a:spcAft>
                <a:spcPts val="0"/>
              </a:spcAft>
            </a:pPr>
            <a:r>
              <a:rPr lang="zh-CN" altLang="zh-CN" sz="2000" kern="100" dirty="0">
                <a:latin typeface="Calibri" panose="020F0502020204030204" pitchFamily="34" charset="0"/>
                <a:cs typeface="Times New Roman" panose="02020603050405020304" pitchFamily="18" charset="0"/>
              </a:rPr>
              <a:t>由于用户后期提出的范围改变、在设计中没有考虑周全的特征或者性能指标、牵制性的改变等导致的变更申请，定义变更的控制程序；提供验收的标准和程序，确保可交付的产品符合用户既定的要求；提出资源和机构的支持要求。</a:t>
            </a:r>
          </a:p>
        </p:txBody>
      </p:sp>
    </p:spTree>
    <p:extLst>
      <p:ext uri="{BB962C8B-B14F-4D97-AF65-F5344CB8AC3E}">
        <p14:creationId xmlns:p14="http://schemas.microsoft.com/office/powerpoint/2010/main" val="2767362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2"/>
          <p:cNvSpPr>
            <a:spLocks noChangeArrowheads="1"/>
          </p:cNvSpPr>
          <p:nvPr/>
        </p:nvSpPr>
        <p:spPr bwMode="auto">
          <a:xfrm>
            <a:off x="941388" y="293688"/>
            <a:ext cx="1008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6000">
                <a:solidFill>
                  <a:schemeClr val="bg1"/>
                </a:solidFill>
                <a:latin typeface="Gungsuh" pitchFamily="18" charset="-127"/>
                <a:ea typeface="Gungsuh" pitchFamily="18" charset="-127"/>
                <a:sym typeface="Gungsuh" pitchFamily="18" charset="-127"/>
              </a:rPr>
              <a:t>1</a:t>
            </a:r>
            <a:endParaRPr lang="zh-CN" altLang="en-US" sz="6000">
              <a:solidFill>
                <a:schemeClr val="bg1"/>
              </a:solidFill>
              <a:latin typeface="Gungsuh" pitchFamily="18" charset="-127"/>
              <a:ea typeface="Gungsuh" pitchFamily="18" charset="-127"/>
              <a:sym typeface="Gungsuh" pitchFamily="18" charset="-127"/>
            </a:endParaRPr>
          </a:p>
        </p:txBody>
      </p:sp>
      <p:sp>
        <p:nvSpPr>
          <p:cNvPr id="15365" name="矩形 4"/>
          <p:cNvSpPr>
            <a:spLocks noChangeArrowheads="1"/>
          </p:cNvSpPr>
          <p:nvPr/>
        </p:nvSpPr>
        <p:spPr bwMode="auto">
          <a:xfrm>
            <a:off x="0" y="1"/>
            <a:ext cx="12192000" cy="685800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1" name="文本框 3">
            <a:extLst>
              <a:ext uri="{FF2B5EF4-FFF2-40B4-BE49-F238E27FC236}">
                <a16:creationId xmlns:a16="http://schemas.microsoft.com/office/drawing/2014/main" id="{C02AE147-4EC6-4A43-853E-D9463C6BE43C}"/>
              </a:ext>
            </a:extLst>
          </p:cNvPr>
          <p:cNvSpPr txBox="1">
            <a:spLocks noChangeArrowheads="1"/>
          </p:cNvSpPr>
          <p:nvPr/>
        </p:nvSpPr>
        <p:spPr bwMode="auto">
          <a:xfrm>
            <a:off x="4625975" y="4083050"/>
            <a:ext cx="330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3600" dirty="0">
                <a:solidFill>
                  <a:schemeClr val="bg1"/>
                </a:solidFill>
                <a:latin typeface="微软雅黑" panose="020B0503020204020204" pitchFamily="34" charset="-122"/>
                <a:ea typeface="微软雅黑" panose="020B0503020204020204" pitchFamily="34" charset="-122"/>
              </a:rPr>
              <a:t>参考文献及分工评价</a:t>
            </a:r>
          </a:p>
        </p:txBody>
      </p:sp>
      <p:grpSp>
        <p:nvGrpSpPr>
          <p:cNvPr id="12" name="椭圆 4">
            <a:extLst>
              <a:ext uri="{FF2B5EF4-FFF2-40B4-BE49-F238E27FC236}">
                <a16:creationId xmlns:a16="http://schemas.microsoft.com/office/drawing/2014/main" id="{D3F9C588-EDAC-4F2D-9E8E-565644EECCEB}"/>
              </a:ext>
            </a:extLst>
          </p:cNvPr>
          <p:cNvGrpSpPr>
            <a:grpSpLocks/>
          </p:cNvGrpSpPr>
          <p:nvPr/>
        </p:nvGrpSpPr>
        <p:grpSpPr bwMode="auto">
          <a:xfrm>
            <a:off x="5505450" y="1809750"/>
            <a:ext cx="1535113" cy="1536700"/>
            <a:chOff x="0" y="0"/>
            <a:chExt cx="967" cy="968"/>
          </a:xfrm>
        </p:grpSpPr>
        <p:pic>
          <p:nvPicPr>
            <p:cNvPr id="13" name="椭圆 4">
              <a:extLst>
                <a:ext uri="{FF2B5EF4-FFF2-40B4-BE49-F238E27FC236}">
                  <a16:creationId xmlns:a16="http://schemas.microsoft.com/office/drawing/2014/main" id="{FD549CB0-567C-479D-B86D-B5970F9F1C1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89EE0262-A2B2-4489-8D9C-874000E6E01E}"/>
                </a:ext>
              </a:extLst>
            </p:cNvPr>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15" name="文本框 2">
            <a:extLst>
              <a:ext uri="{FF2B5EF4-FFF2-40B4-BE49-F238E27FC236}">
                <a16:creationId xmlns:a16="http://schemas.microsoft.com/office/drawing/2014/main" id="{C2E88C56-98FB-48E6-B2E8-5F5F573CB84D}"/>
              </a:ext>
            </a:extLst>
          </p:cNvPr>
          <p:cNvSpPr txBox="1">
            <a:spLocks noChangeArrowheads="1"/>
          </p:cNvSpPr>
          <p:nvPr/>
        </p:nvSpPr>
        <p:spPr bwMode="auto">
          <a:xfrm>
            <a:off x="5846763" y="2116435"/>
            <a:ext cx="8699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5400" dirty="0">
                <a:solidFill>
                  <a:srgbClr val="003F78"/>
                </a:solidFill>
                <a:latin typeface="Impact" panose="020B0806030902050204" pitchFamily="34" charset="0"/>
              </a:rPr>
              <a:t>10</a:t>
            </a:r>
            <a:endParaRPr lang="zh-CN" altLang="en-US" sz="5400" dirty="0">
              <a:solidFill>
                <a:srgbClr val="003F78"/>
              </a:solidFill>
              <a:latin typeface="Impact" panose="020B0806030902050204" pitchFamily="34" charset="0"/>
            </a:endParaRPr>
          </a:p>
        </p:txBody>
      </p:sp>
      <p:sp>
        <p:nvSpPr>
          <p:cNvPr id="16" name="空心弧 8">
            <a:extLst>
              <a:ext uri="{FF2B5EF4-FFF2-40B4-BE49-F238E27FC236}">
                <a16:creationId xmlns:a16="http://schemas.microsoft.com/office/drawing/2014/main" id="{27E5E6A2-BA50-450E-8E11-EA778FFD0301}"/>
              </a:ext>
            </a:extLst>
          </p:cNvPr>
          <p:cNvSpPr>
            <a:spLocks/>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8" name="空心弧 9">
            <a:extLst>
              <a:ext uri="{FF2B5EF4-FFF2-40B4-BE49-F238E27FC236}">
                <a16:creationId xmlns:a16="http://schemas.microsoft.com/office/drawing/2014/main" id="{317335F6-3724-47A9-A9E3-A195927F5F9F}"/>
              </a:ext>
            </a:extLst>
          </p:cNvPr>
          <p:cNvSpPr>
            <a:spLocks/>
          </p:cNvSpPr>
          <p:nvPr/>
        </p:nvSpPr>
        <p:spPr bwMode="auto">
          <a:xfrm rot="15379876">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9" name="空心弧 10">
            <a:extLst>
              <a:ext uri="{FF2B5EF4-FFF2-40B4-BE49-F238E27FC236}">
                <a16:creationId xmlns:a16="http://schemas.microsoft.com/office/drawing/2014/main" id="{EAD0CB1B-67DC-470F-9F86-EEC9BC5EE830}"/>
              </a:ext>
            </a:extLst>
          </p:cNvPr>
          <p:cNvSpPr>
            <a:spLocks/>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Tree>
    <p:extLst>
      <p:ext uri="{BB962C8B-B14F-4D97-AF65-F5344CB8AC3E}">
        <p14:creationId xmlns:p14="http://schemas.microsoft.com/office/powerpoint/2010/main" val="268648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911225" y="3017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1.2</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项目简介</a:t>
            </a:r>
          </a:p>
        </p:txBody>
      </p:sp>
      <p:sp>
        <p:nvSpPr>
          <p:cNvPr id="15365"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7" name="任意多边形 16"/>
          <p:cNvSpPr>
            <a:spLocks noChangeArrowheads="1"/>
          </p:cNvSpPr>
          <p:nvPr/>
        </p:nvSpPr>
        <p:spPr bwMode="auto">
          <a:xfrm>
            <a:off x="2878317" y="1933575"/>
            <a:ext cx="936625" cy="3997325"/>
          </a:xfrm>
          <a:custGeom>
            <a:avLst/>
            <a:gdLst>
              <a:gd name="T0" fmla="*/ 468835 w 936104"/>
              <a:gd name="T1" fmla="*/ 0 h 3996384"/>
              <a:gd name="T2" fmla="*/ 739796 w 936104"/>
              <a:gd name="T3" fmla="*/ 270192 h 3996384"/>
              <a:gd name="T4" fmla="*/ 734336 w 936104"/>
              <a:gd name="T5" fmla="*/ 324204 h 3996384"/>
              <a:gd name="T6" fmla="*/ 739796 w 936104"/>
              <a:gd name="T7" fmla="*/ 324204 h 3996384"/>
              <a:gd name="T8" fmla="*/ 739796 w 936104"/>
              <a:gd name="T9" fmla="*/ 3116988 h 3996384"/>
              <a:gd name="T10" fmla="*/ 800350 w 936104"/>
              <a:gd name="T11" fmla="*/ 3168824 h 3996384"/>
              <a:gd name="T12" fmla="*/ 937668 w 936104"/>
              <a:gd name="T13" fmla="*/ 3512781 h 3996384"/>
              <a:gd name="T14" fmla="*/ 468835 w 936104"/>
              <a:gd name="T15" fmla="*/ 3999207 h 3996384"/>
              <a:gd name="T16" fmla="*/ 0 w 936104"/>
              <a:gd name="T17" fmla="*/ 3512781 h 3996384"/>
              <a:gd name="T18" fmla="*/ 137317 w 936104"/>
              <a:gd name="T19" fmla="*/ 3168824 h 3996384"/>
              <a:gd name="T20" fmla="*/ 198895 w 936104"/>
              <a:gd name="T21" fmla="*/ 3116112 h 3996384"/>
              <a:gd name="T22" fmla="*/ 198895 w 936104"/>
              <a:gd name="T23" fmla="*/ 324204 h 3996384"/>
              <a:gd name="T24" fmla="*/ 203333 w 936104"/>
              <a:gd name="T25" fmla="*/ 324204 h 3996384"/>
              <a:gd name="T26" fmla="*/ 197872 w 936104"/>
              <a:gd name="T27" fmla="*/ 270192 h 3996384"/>
              <a:gd name="T28" fmla="*/ 468835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69" name="直接连接符 24"/>
          <p:cNvSpPr>
            <a:spLocks noChangeShapeType="1"/>
          </p:cNvSpPr>
          <p:nvPr/>
        </p:nvSpPr>
        <p:spPr bwMode="auto">
          <a:xfrm>
            <a:off x="1415256" y="168898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文本框 29"/>
          <p:cNvSpPr>
            <a:spLocks noChangeArrowheads="1"/>
          </p:cNvSpPr>
          <p:nvPr/>
        </p:nvSpPr>
        <p:spPr bwMode="auto">
          <a:xfrm>
            <a:off x="6158430" y="1679391"/>
            <a:ext cx="472996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mn-ea"/>
                <a:ea typeface="+mn-ea"/>
              </a:rPr>
              <a:t>项目名称：</a:t>
            </a:r>
            <a:endParaRPr lang="en-US" altLang="zh-CN" sz="2400" b="1" dirty="0">
              <a:latin typeface="+mn-ea"/>
              <a:ea typeface="+mn-ea"/>
            </a:endParaRPr>
          </a:p>
          <a:p>
            <a:endParaRPr lang="en-US" altLang="zh-CN" b="1" dirty="0">
              <a:latin typeface="+mn-ea"/>
              <a:ea typeface="+mn-ea"/>
            </a:endParaRPr>
          </a:p>
          <a:p>
            <a:r>
              <a:rPr lang="zh-CN" altLang="en-US" sz="2000" dirty="0">
                <a:latin typeface="+mn-ea"/>
                <a:ea typeface="+mn-ea"/>
              </a:rPr>
              <a:t>基于项目的案例教学系统</a:t>
            </a:r>
            <a:endParaRPr lang="en-US" altLang="zh-CN" sz="2000" dirty="0">
              <a:latin typeface="+mn-ea"/>
              <a:ea typeface="+mn-ea"/>
            </a:endParaRPr>
          </a:p>
          <a:p>
            <a:endParaRPr lang="en-US" altLang="zh-CN" dirty="0">
              <a:latin typeface="+mn-ea"/>
              <a:ea typeface="+mn-ea"/>
            </a:endParaRPr>
          </a:p>
          <a:p>
            <a:r>
              <a:rPr lang="zh-CN" altLang="en-US" sz="2400" b="1" dirty="0">
                <a:latin typeface="+mn-ea"/>
                <a:ea typeface="+mn-ea"/>
              </a:rPr>
              <a:t>项目主要承担部门：</a:t>
            </a:r>
            <a:endParaRPr lang="en-US" altLang="zh-CN" sz="2400" b="1" dirty="0">
              <a:latin typeface="+mn-ea"/>
              <a:ea typeface="+mn-ea"/>
            </a:endParaRPr>
          </a:p>
          <a:p>
            <a:endParaRPr lang="zh-CN" altLang="en-US" dirty="0">
              <a:latin typeface="+mn-ea"/>
              <a:ea typeface="+mn-ea"/>
            </a:endParaRPr>
          </a:p>
          <a:p>
            <a:r>
              <a:rPr lang="zh-CN" altLang="en-US" sz="2000" dirty="0">
                <a:latin typeface="+mn-ea"/>
                <a:ea typeface="+mn-ea"/>
              </a:rPr>
              <a:t>浙江大学城市学院  </a:t>
            </a:r>
            <a:r>
              <a:rPr lang="en-US" altLang="zh-CN" sz="2000" dirty="0">
                <a:latin typeface="+mn-ea"/>
                <a:ea typeface="+mn-ea"/>
              </a:rPr>
              <a:t>PRD-2018-G16</a:t>
            </a:r>
          </a:p>
          <a:p>
            <a:endParaRPr lang="en-US" altLang="zh-CN" sz="2400" dirty="0">
              <a:latin typeface="+mn-ea"/>
              <a:ea typeface="+mn-ea"/>
            </a:endParaRPr>
          </a:p>
          <a:p>
            <a:r>
              <a:rPr lang="zh-CN" altLang="en-US" sz="2400" b="1" dirty="0">
                <a:latin typeface="+mn-ea"/>
                <a:ea typeface="+mn-ea"/>
              </a:rPr>
              <a:t>项目时间：</a:t>
            </a:r>
            <a:endParaRPr lang="en-US" altLang="zh-CN" sz="2400" b="1" dirty="0">
              <a:latin typeface="+mn-ea"/>
              <a:ea typeface="+mn-ea"/>
            </a:endParaRPr>
          </a:p>
          <a:p>
            <a:endParaRPr lang="en-US" altLang="zh-CN" dirty="0">
              <a:latin typeface="+mn-ea"/>
              <a:ea typeface="+mn-ea"/>
            </a:endParaRPr>
          </a:p>
          <a:p>
            <a:r>
              <a:rPr lang="zh-CN" altLang="en-US" sz="2000" dirty="0">
                <a:latin typeface="+mn-ea"/>
                <a:ea typeface="+mn-ea"/>
              </a:rPr>
              <a:t>开始：</a:t>
            </a:r>
            <a:r>
              <a:rPr lang="en-US" altLang="zh-CN" sz="2000" dirty="0">
                <a:latin typeface="+mn-ea"/>
                <a:ea typeface="+mn-ea"/>
              </a:rPr>
              <a:t>2018</a:t>
            </a:r>
            <a:r>
              <a:rPr lang="zh-CN" altLang="en-US" sz="2000" dirty="0">
                <a:latin typeface="+mn-ea"/>
                <a:ea typeface="+mn-ea"/>
              </a:rPr>
              <a:t>年</a:t>
            </a:r>
            <a:r>
              <a:rPr lang="en-US" altLang="zh-CN" sz="2000" dirty="0">
                <a:latin typeface="+mn-ea"/>
                <a:ea typeface="+mn-ea"/>
              </a:rPr>
              <a:t>9</a:t>
            </a:r>
            <a:r>
              <a:rPr lang="zh-CN" altLang="en-US" sz="2000" dirty="0">
                <a:latin typeface="+mn-ea"/>
                <a:ea typeface="+mn-ea"/>
              </a:rPr>
              <a:t>月</a:t>
            </a:r>
            <a:r>
              <a:rPr lang="en-US" altLang="zh-CN" sz="2000" dirty="0">
                <a:latin typeface="+mn-ea"/>
                <a:ea typeface="+mn-ea"/>
              </a:rPr>
              <a:t>19</a:t>
            </a:r>
            <a:r>
              <a:rPr lang="zh-CN" altLang="en-US" sz="2000" dirty="0">
                <a:latin typeface="+mn-ea"/>
                <a:ea typeface="+mn-ea"/>
              </a:rPr>
              <a:t>日</a:t>
            </a:r>
            <a:endParaRPr lang="en-US" altLang="zh-CN" sz="2000" dirty="0">
              <a:latin typeface="+mn-ea"/>
              <a:ea typeface="+mn-ea"/>
            </a:endParaRPr>
          </a:p>
          <a:p>
            <a:r>
              <a:rPr lang="zh-CN" altLang="en-US" sz="2000" dirty="0">
                <a:latin typeface="+mn-ea"/>
                <a:ea typeface="+mn-ea"/>
              </a:rPr>
              <a:t>结束：</a:t>
            </a:r>
            <a:r>
              <a:rPr lang="en-US" altLang="zh-CN" sz="2000" dirty="0">
                <a:latin typeface="+mn-ea"/>
                <a:ea typeface="+mn-ea"/>
              </a:rPr>
              <a:t>2019</a:t>
            </a:r>
            <a:r>
              <a:rPr lang="zh-CN" altLang="en-US" sz="2000" dirty="0">
                <a:latin typeface="+mn-ea"/>
                <a:ea typeface="+mn-ea"/>
              </a:rPr>
              <a:t>年</a:t>
            </a:r>
            <a:r>
              <a:rPr lang="en-US" altLang="zh-CN" sz="2000" dirty="0">
                <a:latin typeface="+mn-ea"/>
                <a:ea typeface="+mn-ea"/>
              </a:rPr>
              <a:t>1</a:t>
            </a:r>
            <a:r>
              <a:rPr lang="zh-CN" altLang="en-US" sz="2000" dirty="0">
                <a:latin typeface="+mn-ea"/>
                <a:ea typeface="+mn-ea"/>
              </a:rPr>
              <a:t>月</a:t>
            </a:r>
            <a:r>
              <a:rPr lang="en-US" altLang="zh-CN" sz="2000" dirty="0">
                <a:latin typeface="+mn-ea"/>
                <a:ea typeface="+mn-ea"/>
              </a:rPr>
              <a:t>13</a:t>
            </a:r>
            <a:r>
              <a:rPr lang="zh-CN" altLang="en-US" sz="2000" dirty="0">
                <a:latin typeface="+mn-ea"/>
                <a:ea typeface="+mn-ea"/>
              </a:rPr>
              <a:t>日</a:t>
            </a:r>
          </a:p>
          <a:p>
            <a:endParaRPr lang="zh-CN" altLang="en-US" dirty="0">
              <a:latin typeface="张海山锐线体简" charset="-122"/>
              <a:ea typeface="张海山锐线体简" charset="-122"/>
            </a:endParaRPr>
          </a:p>
          <a:p>
            <a:endParaRPr lang="zh-CN" altLang="en-US" dirty="0"/>
          </a:p>
        </p:txBody>
      </p:sp>
      <p:sp>
        <p:nvSpPr>
          <p:cNvPr id="17" name="任意多边形 22">
            <a:extLst>
              <a:ext uri="{FF2B5EF4-FFF2-40B4-BE49-F238E27FC236}">
                <a16:creationId xmlns:a16="http://schemas.microsoft.com/office/drawing/2014/main" id="{764F0221-1E71-4925-A5B6-4B27968FC5DF}"/>
              </a:ext>
            </a:extLst>
          </p:cNvPr>
          <p:cNvSpPr>
            <a:spLocks noChangeArrowheads="1"/>
          </p:cNvSpPr>
          <p:nvPr/>
        </p:nvSpPr>
        <p:spPr bwMode="auto">
          <a:xfrm>
            <a:off x="2981838" y="2870199"/>
            <a:ext cx="720725" cy="2955925"/>
          </a:xfrm>
          <a:custGeom>
            <a:avLst/>
            <a:gdLst>
              <a:gd name="T0" fmla="*/ 361089 w 720000"/>
              <a:gd name="T1" fmla="*/ 0 h 2955756"/>
              <a:gd name="T2" fmla="*/ 510826 w 720000"/>
              <a:gd name="T3" fmla="*/ 102672 h 2955756"/>
              <a:gd name="T4" fmla="*/ 518900 w 720000"/>
              <a:gd name="T5" fmla="*/ 144040 h 2955756"/>
              <a:gd name="T6" fmla="*/ 523597 w 720000"/>
              <a:gd name="T7" fmla="*/ 144040 h 2955756"/>
              <a:gd name="T8" fmla="*/ 523597 w 720000"/>
              <a:gd name="T9" fmla="*/ 168108 h 2955756"/>
              <a:gd name="T10" fmla="*/ 523597 w 720000"/>
              <a:gd name="T11" fmla="*/ 2273006 h 2955756"/>
              <a:gd name="T12" fmla="*/ 562977 w 720000"/>
              <a:gd name="T13" fmla="*/ 2294423 h 2955756"/>
              <a:gd name="T14" fmla="*/ 722177 w 720000"/>
              <a:gd name="T15" fmla="*/ 2594446 h 2955756"/>
              <a:gd name="T16" fmla="*/ 361089 w 720000"/>
              <a:gd name="T17" fmla="*/ 2956263 h 2955756"/>
              <a:gd name="T18" fmla="*/ 0 w 720000"/>
              <a:gd name="T19" fmla="*/ 2594446 h 2955756"/>
              <a:gd name="T20" fmla="*/ 159200 w 720000"/>
              <a:gd name="T21" fmla="*/ 2294423 h 2955756"/>
              <a:gd name="T22" fmla="*/ 198617 w 720000"/>
              <a:gd name="T23" fmla="*/ 2272986 h 2955756"/>
              <a:gd name="T24" fmla="*/ 198617 w 720000"/>
              <a:gd name="T25" fmla="*/ 168293 h 2955756"/>
              <a:gd name="T26" fmla="*/ 198581 w 720000"/>
              <a:gd name="T27" fmla="*/ 168108 h 2955756"/>
              <a:gd name="T28" fmla="*/ 198617 w 720000"/>
              <a:gd name="T29" fmla="*/ 167923 h 2955756"/>
              <a:gd name="T30" fmla="*/ 198617 w 720000"/>
              <a:gd name="T31" fmla="*/ 144040 h 2955756"/>
              <a:gd name="T32" fmla="*/ 203277 w 720000"/>
              <a:gd name="T33" fmla="*/ 144040 h 2955756"/>
              <a:gd name="T34" fmla="*/ 211351 w 720000"/>
              <a:gd name="T35" fmla="*/ 102672 h 2955756"/>
              <a:gd name="T36" fmla="*/ 361089 w 720000"/>
              <a:gd name="T37" fmla="*/ 0 h 29557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20000"/>
              <a:gd name="T58" fmla="*/ 0 h 2955756"/>
              <a:gd name="T59" fmla="*/ 720000 w 720000"/>
              <a:gd name="T60" fmla="*/ 2955756 h 29557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20000" h="2955756">
                <a:moveTo>
                  <a:pt x="360000" y="0"/>
                </a:moveTo>
                <a:cubicBezTo>
                  <a:pt x="427110" y="0"/>
                  <a:pt x="484690" y="42329"/>
                  <a:pt x="509286" y="102654"/>
                </a:cubicBezTo>
                <a:lnTo>
                  <a:pt x="517336" y="144016"/>
                </a:lnTo>
                <a:lnTo>
                  <a:pt x="522018" y="144016"/>
                </a:lnTo>
                <a:lnTo>
                  <a:pt x="522018" y="168078"/>
                </a:lnTo>
                <a:lnTo>
                  <a:pt x="522018" y="2272616"/>
                </a:lnTo>
                <a:lnTo>
                  <a:pt x="561280" y="2294030"/>
                </a:lnTo>
                <a:cubicBezTo>
                  <a:pt x="657040" y="2359040"/>
                  <a:pt x="720000" y="2469133"/>
                  <a:pt x="720000" y="2594002"/>
                </a:cubicBezTo>
                <a:cubicBezTo>
                  <a:pt x="720000" y="2793793"/>
                  <a:pt x="558823" y="2955756"/>
                  <a:pt x="360000" y="2955756"/>
                </a:cubicBezTo>
                <a:cubicBezTo>
                  <a:pt x="161177" y="2955756"/>
                  <a:pt x="0" y="2793793"/>
                  <a:pt x="0" y="2594002"/>
                </a:cubicBezTo>
                <a:cubicBezTo>
                  <a:pt x="0" y="2469133"/>
                  <a:pt x="62960" y="2359040"/>
                  <a:pt x="158720" y="2294030"/>
                </a:cubicBezTo>
                <a:lnTo>
                  <a:pt x="198018" y="2272596"/>
                </a:lnTo>
                <a:lnTo>
                  <a:pt x="198018" y="168263"/>
                </a:lnTo>
                <a:lnTo>
                  <a:pt x="197982" y="168078"/>
                </a:lnTo>
                <a:lnTo>
                  <a:pt x="198018" y="167893"/>
                </a:lnTo>
                <a:lnTo>
                  <a:pt x="198018" y="144016"/>
                </a:lnTo>
                <a:lnTo>
                  <a:pt x="202665" y="144016"/>
                </a:lnTo>
                <a:lnTo>
                  <a:pt x="210714" y="102654"/>
                </a:lnTo>
                <a:cubicBezTo>
                  <a:pt x="235310" y="42329"/>
                  <a:pt x="29289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dirty="0"/>
          </a:p>
        </p:txBody>
      </p:sp>
    </p:spTree>
    <p:extLst>
      <p:ext uri="{BB962C8B-B14F-4D97-AF65-F5344CB8AC3E}">
        <p14:creationId xmlns:p14="http://schemas.microsoft.com/office/powerpoint/2010/main" val="10930049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10</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参考文献</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479532" y="1881421"/>
            <a:ext cx="10872906" cy="3785652"/>
          </a:xfrm>
          <a:prstGeom prst="rect">
            <a:avLst/>
          </a:prstGeom>
        </p:spPr>
        <p:txBody>
          <a:bodyPr wrap="square">
            <a:spAutoFit/>
          </a:bodyPr>
          <a:lstStyle/>
          <a:p>
            <a:r>
              <a:rPr lang="en-US" altLang="zh-CN" sz="2000" dirty="0"/>
              <a:t>【1】</a:t>
            </a:r>
            <a:r>
              <a:rPr lang="zh-CN" altLang="en-US" sz="2000" dirty="0"/>
              <a:t>凯西 施瓦贝尔</a:t>
            </a:r>
            <a:r>
              <a:rPr lang="en-US" altLang="zh-CN" sz="2000" dirty="0"/>
              <a:t>. IT</a:t>
            </a:r>
            <a:r>
              <a:rPr lang="zh-CN" altLang="en-US" sz="2000" dirty="0"/>
              <a:t>项目管理</a:t>
            </a:r>
            <a:r>
              <a:rPr lang="en-US" altLang="zh-CN" sz="2000" dirty="0"/>
              <a:t>[M]. </a:t>
            </a:r>
            <a:r>
              <a:rPr lang="zh-CN" altLang="en-US" sz="2000" dirty="0"/>
              <a:t>北京市西城区成寿寺路</a:t>
            </a:r>
            <a:r>
              <a:rPr lang="en-US" altLang="zh-CN" sz="2000" dirty="0"/>
              <a:t>11</a:t>
            </a:r>
            <a:r>
              <a:rPr lang="zh-CN" altLang="en-US" sz="2000" dirty="0"/>
              <a:t>号</a:t>
            </a:r>
            <a:r>
              <a:rPr lang="en-US" altLang="zh-CN" sz="2000" dirty="0"/>
              <a:t>: </a:t>
            </a:r>
            <a:r>
              <a:rPr lang="zh-CN" altLang="en-US" sz="2000" dirty="0"/>
              <a:t>人民邮电出版社</a:t>
            </a:r>
            <a:r>
              <a:rPr lang="en-US" altLang="zh-CN" sz="2000" dirty="0"/>
              <a:t>, 2017. 2-31 </a:t>
            </a:r>
          </a:p>
          <a:p>
            <a:r>
              <a:rPr lang="en-US" altLang="zh-CN" sz="2000" dirty="0"/>
              <a:t>【2】Karl </a:t>
            </a:r>
            <a:r>
              <a:rPr lang="en-US" altLang="zh-CN" sz="2000" dirty="0" err="1"/>
              <a:t>Wiegers</a:t>
            </a:r>
            <a:r>
              <a:rPr lang="en-US" altLang="zh-CN" sz="2000" dirty="0"/>
              <a:t>. </a:t>
            </a:r>
            <a:r>
              <a:rPr lang="zh-CN" altLang="en-US" sz="2000" dirty="0"/>
              <a:t>软件需求（第三版）</a:t>
            </a:r>
            <a:r>
              <a:rPr lang="en-US" altLang="zh-CN" sz="2000" dirty="0"/>
              <a:t>[M]. </a:t>
            </a:r>
            <a:r>
              <a:rPr lang="zh-CN" altLang="en-US" sz="2000" dirty="0"/>
              <a:t>北京清华大学学研大厦</a:t>
            </a:r>
            <a:r>
              <a:rPr lang="en-US" altLang="zh-CN" sz="2000" dirty="0"/>
              <a:t>A</a:t>
            </a:r>
            <a:r>
              <a:rPr lang="zh-CN" altLang="en-US" sz="2000" dirty="0"/>
              <a:t>座</a:t>
            </a:r>
            <a:r>
              <a:rPr lang="en-US" altLang="zh-CN" sz="2000" dirty="0"/>
              <a:t>:</a:t>
            </a:r>
            <a:r>
              <a:rPr lang="zh-CN" altLang="en-US" sz="2000" dirty="0"/>
              <a:t>清华大学出版社</a:t>
            </a:r>
            <a:r>
              <a:rPr lang="en-US" altLang="zh-CN" sz="2000" dirty="0"/>
              <a:t>, 2018. 1-50 </a:t>
            </a:r>
          </a:p>
          <a:p>
            <a:r>
              <a:rPr lang="en-US" altLang="zh-CN" sz="2000" dirty="0"/>
              <a:t>【3】</a:t>
            </a:r>
            <a:r>
              <a:rPr lang="zh-CN" altLang="en-US" sz="2000" dirty="0"/>
              <a:t>百度百科</a:t>
            </a:r>
            <a:r>
              <a:rPr lang="en-US" altLang="zh-CN" sz="2000" dirty="0"/>
              <a:t>https://wenku.baidu.com/view/7b1cc77ee45c3b3567ec8bad.html 【2018/10/11 19:23 pm】 </a:t>
            </a:r>
          </a:p>
          <a:p>
            <a:r>
              <a:rPr lang="en-US" altLang="zh-CN" sz="2000" dirty="0"/>
              <a:t>【4】</a:t>
            </a:r>
            <a:r>
              <a:rPr lang="zh-CN" altLang="en-US" sz="2000" dirty="0"/>
              <a:t>浙江大学软件工程 </a:t>
            </a:r>
            <a:r>
              <a:rPr lang="en-US" altLang="zh-CN" sz="2000" dirty="0"/>
              <a:t>PRD-09 </a:t>
            </a:r>
            <a:r>
              <a:rPr lang="zh-CN" altLang="en-US" sz="2000" dirty="0"/>
              <a:t>开发小组</a:t>
            </a:r>
            <a:r>
              <a:rPr lang="en-US" altLang="zh-CN" sz="2000" dirty="0"/>
              <a:t>.</a:t>
            </a:r>
            <a:r>
              <a:rPr lang="zh-CN" altLang="en-US" sz="2000" dirty="0"/>
              <a:t>需求工程计划</a:t>
            </a:r>
            <a:r>
              <a:rPr lang="en-US" altLang="zh-CN" sz="2000" dirty="0"/>
              <a:t>【2018/10/27 9:11 pm】</a:t>
            </a:r>
          </a:p>
          <a:p>
            <a:r>
              <a:rPr lang="en-US" altLang="zh-CN" sz="2000" dirty="0"/>
              <a:t>【5】</a:t>
            </a:r>
            <a:r>
              <a:rPr lang="zh-CN" altLang="en-US" sz="2000" dirty="0"/>
              <a:t>王朝成</a:t>
            </a:r>
            <a:r>
              <a:rPr lang="en-US" altLang="zh-CN" sz="2000" dirty="0"/>
              <a:t>, </a:t>
            </a:r>
            <a:r>
              <a:rPr lang="zh-CN" altLang="en-US" sz="2000" dirty="0"/>
              <a:t>杨枨</a:t>
            </a:r>
            <a:r>
              <a:rPr lang="en-US" altLang="zh-CN" sz="2000" dirty="0"/>
              <a:t>. </a:t>
            </a:r>
            <a:r>
              <a:rPr lang="zh-CN" altLang="en-US" sz="2000" dirty="0"/>
              <a:t>软件工程专业案例教学系统的研究</a:t>
            </a:r>
            <a:r>
              <a:rPr lang="en-US" altLang="zh-CN" sz="2000" dirty="0"/>
              <a:t>[J]. </a:t>
            </a:r>
            <a:r>
              <a:rPr lang="zh-CN" altLang="en-US" sz="2000" dirty="0"/>
              <a:t>南京大学学报（自然科学版）增刊</a:t>
            </a:r>
            <a:r>
              <a:rPr lang="en-US" altLang="zh-CN" sz="2000" dirty="0"/>
              <a:t>, 2009,10(45):214-217. </a:t>
            </a:r>
          </a:p>
          <a:p>
            <a:r>
              <a:rPr lang="en-US" altLang="zh-CN" sz="2000" dirty="0"/>
              <a:t>【6】</a:t>
            </a:r>
            <a:r>
              <a:rPr lang="zh-CN" altLang="en-US" sz="2000" dirty="0"/>
              <a:t>江亮儒</a:t>
            </a:r>
            <a:r>
              <a:rPr lang="en-US" altLang="zh-CN" sz="2000" dirty="0"/>
              <a:t>.2017</a:t>
            </a:r>
            <a:r>
              <a:rPr lang="zh-CN" altLang="en-US" sz="2000" dirty="0"/>
              <a:t>年度杭州市人均收入</a:t>
            </a:r>
            <a:r>
              <a:rPr lang="en-US" altLang="zh-CN" sz="2000" dirty="0"/>
              <a:t>(</a:t>
            </a:r>
            <a:r>
              <a:rPr lang="zh-CN" altLang="en-US" sz="2000" dirty="0"/>
              <a:t>每小时</a:t>
            </a:r>
            <a:r>
              <a:rPr lang="en-US" altLang="zh-CN" sz="2000" dirty="0"/>
              <a:t>)  【2018/10/27 16:11 pm】 </a:t>
            </a:r>
          </a:p>
          <a:p>
            <a:r>
              <a:rPr lang="en-US" altLang="zh-CN" sz="2000" dirty="0"/>
              <a:t>【7】</a:t>
            </a:r>
            <a:r>
              <a:rPr lang="zh-CN" altLang="en-US" sz="2000" dirty="0"/>
              <a:t>百度百科</a:t>
            </a:r>
            <a:r>
              <a:rPr lang="en-US" altLang="zh-CN" sz="2000" dirty="0"/>
              <a:t>-https://baike.baidu.com/item/SWOT%E5%88%86%E6%9E%90%E6%B3%95/150223?fr=aladdin【2018/10/11 14:11 pm】【8】PMBOK</a:t>
            </a:r>
            <a:r>
              <a:rPr lang="zh-CN" altLang="en-US" sz="2000" dirty="0"/>
              <a:t>第六版</a:t>
            </a:r>
            <a:r>
              <a:rPr lang="en-US" altLang="zh-CN" sz="2000" dirty="0"/>
              <a:t>[J]</a:t>
            </a:r>
            <a:r>
              <a:rPr lang="zh-CN" altLang="en-US" sz="2000" dirty="0"/>
              <a:t>项目管理协会，</a:t>
            </a:r>
            <a:r>
              <a:rPr lang="en-US" altLang="zh-CN" sz="2000" dirty="0"/>
              <a:t>2017.3-25 </a:t>
            </a:r>
            <a:endParaRPr lang="zh-CN" altLang="en-US" sz="2000" dirty="0"/>
          </a:p>
        </p:txBody>
      </p:sp>
    </p:spTree>
    <p:extLst>
      <p:ext uri="{BB962C8B-B14F-4D97-AF65-F5344CB8AC3E}">
        <p14:creationId xmlns:p14="http://schemas.microsoft.com/office/powerpoint/2010/main" val="247757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8435" name="文本框 2"/>
          <p:cNvSpPr>
            <a:spLocks noChangeArrowheads="1"/>
          </p:cNvSpPr>
          <p:nvPr/>
        </p:nvSpPr>
        <p:spPr bwMode="auto">
          <a:xfrm>
            <a:off x="87936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10</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8436" name="文本框 3"/>
          <p:cNvSpPr>
            <a:spLocks noChangeArrowheads="1"/>
          </p:cNvSpPr>
          <p:nvPr/>
        </p:nvSpPr>
        <p:spPr bwMode="auto">
          <a:xfrm>
            <a:off x="2063664" y="315982"/>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分工评价</a:t>
            </a:r>
          </a:p>
        </p:txBody>
      </p:sp>
      <p:sp>
        <p:nvSpPr>
          <p:cNvPr id="18437"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文本框 1">
            <a:extLst>
              <a:ext uri="{FF2B5EF4-FFF2-40B4-BE49-F238E27FC236}">
                <a16:creationId xmlns:a16="http://schemas.microsoft.com/office/drawing/2014/main" id="{F07EB5AF-F72E-4CDC-A05B-FC13FE72E4CC}"/>
              </a:ext>
            </a:extLst>
          </p:cNvPr>
          <p:cNvSpPr txBox="1"/>
          <p:nvPr/>
        </p:nvSpPr>
        <p:spPr>
          <a:xfrm>
            <a:off x="2639712" y="2060886"/>
            <a:ext cx="7981672" cy="1477328"/>
          </a:xfrm>
          <a:prstGeom prst="rect">
            <a:avLst/>
          </a:prstGeom>
          <a:noFill/>
        </p:spPr>
        <p:txBody>
          <a:bodyPr wrap="none" rtlCol="0">
            <a:spAutoFit/>
          </a:bodyPr>
          <a:lstStyle/>
          <a:p>
            <a:r>
              <a:rPr lang="zh-CN" altLang="en-US" dirty="0"/>
              <a:t>陈佳敏</a:t>
            </a:r>
            <a:r>
              <a:rPr lang="en-US" altLang="zh-CN" dirty="0"/>
              <a:t>——OBS</a:t>
            </a:r>
            <a:r>
              <a:rPr lang="zh-CN" altLang="en-US" dirty="0"/>
              <a:t>图、项目沟通管理子计划                                       </a:t>
            </a:r>
            <a:r>
              <a:rPr lang="en-US" altLang="zh-CN" dirty="0"/>
              <a:t>89</a:t>
            </a:r>
            <a:r>
              <a:rPr lang="zh-CN" altLang="en-US" dirty="0"/>
              <a:t>分</a:t>
            </a:r>
            <a:endParaRPr lang="en-US" altLang="zh-CN" dirty="0"/>
          </a:p>
          <a:p>
            <a:r>
              <a:rPr lang="zh-CN" altLang="en-US" dirty="0"/>
              <a:t>陈依伦</a:t>
            </a:r>
            <a:r>
              <a:rPr lang="en-US" altLang="zh-CN" dirty="0"/>
              <a:t>——WBS</a:t>
            </a:r>
            <a:r>
              <a:rPr lang="zh-CN" altLang="en-US" dirty="0"/>
              <a:t>图、项目范围管理子计划                                      </a:t>
            </a:r>
            <a:r>
              <a:rPr lang="en-US" altLang="zh-CN" dirty="0"/>
              <a:t>90</a:t>
            </a:r>
            <a:r>
              <a:rPr lang="zh-CN" altLang="en-US" dirty="0"/>
              <a:t>分</a:t>
            </a:r>
            <a:endParaRPr lang="en-US" altLang="zh-CN" dirty="0"/>
          </a:p>
          <a:p>
            <a:r>
              <a:rPr lang="zh-CN" altLang="en-US" dirty="0"/>
              <a:t>吕煜杰</a:t>
            </a:r>
            <a:r>
              <a:rPr lang="en-US" altLang="zh-CN" dirty="0"/>
              <a:t>——</a:t>
            </a:r>
            <a:r>
              <a:rPr lang="zh-CN" altLang="en-US" dirty="0"/>
              <a:t>甘特图、时间管理子计划                                              </a:t>
            </a:r>
            <a:r>
              <a:rPr lang="en-US" altLang="zh-CN" dirty="0"/>
              <a:t>87</a:t>
            </a:r>
            <a:r>
              <a:rPr lang="zh-CN" altLang="en-US" dirty="0"/>
              <a:t>分</a:t>
            </a:r>
            <a:endParaRPr lang="en-US" altLang="zh-CN" dirty="0"/>
          </a:p>
          <a:p>
            <a:r>
              <a:rPr lang="zh-CN" altLang="en-US" dirty="0"/>
              <a:t>徐毓茜</a:t>
            </a:r>
            <a:r>
              <a:rPr lang="en-US" altLang="zh-CN" dirty="0"/>
              <a:t>——</a:t>
            </a:r>
            <a:r>
              <a:rPr lang="zh-CN" altLang="en-US" dirty="0"/>
              <a:t>项目干系人管理子计划、项目成本管理子计划              </a:t>
            </a:r>
            <a:r>
              <a:rPr lang="en-US" altLang="zh-CN" dirty="0"/>
              <a:t>91</a:t>
            </a:r>
            <a:r>
              <a:rPr lang="zh-CN" altLang="en-US" dirty="0"/>
              <a:t>分           </a:t>
            </a:r>
            <a:endParaRPr lang="en-US" altLang="zh-CN" dirty="0"/>
          </a:p>
          <a:p>
            <a:r>
              <a:rPr lang="zh-CN" altLang="en-US" dirty="0"/>
              <a:t>马益亮</a:t>
            </a:r>
            <a:r>
              <a:rPr lang="en-US" altLang="zh-CN" dirty="0"/>
              <a:t>——</a:t>
            </a:r>
            <a:r>
              <a:rPr lang="zh-CN" altLang="en-US" dirty="0"/>
              <a:t>项目风险管理子计划                                                      </a:t>
            </a:r>
            <a:r>
              <a:rPr lang="en-US" altLang="zh-CN" dirty="0"/>
              <a:t>88</a:t>
            </a:r>
            <a:r>
              <a:rPr lang="zh-CN" altLang="en-US" dirty="0"/>
              <a:t>分</a:t>
            </a:r>
          </a:p>
        </p:txBody>
      </p:sp>
    </p:spTree>
    <p:extLst>
      <p:ext uri="{BB962C8B-B14F-4D97-AF65-F5344CB8AC3E}">
        <p14:creationId xmlns:p14="http://schemas.microsoft.com/office/powerpoint/2010/main" val="279060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http://pic19.nipic.com/20120227/5183444_155554647000_2.jpg"/>
          <p:cNvPicPr>
            <a:picLocks noChangeAspect="1" noChangeArrowheads="1"/>
          </p:cNvPicPr>
          <p:nvPr/>
        </p:nvPicPr>
        <p:blipFill>
          <a:blip r:embed="rId2">
            <a:extLst>
              <a:ext uri="{28A0092B-C50C-407E-A947-70E740481C1C}">
                <a14:useLocalDpi xmlns:a14="http://schemas.microsoft.com/office/drawing/2010/main" val="0"/>
              </a:ext>
            </a:extLst>
          </a:blip>
          <a:srcRect t="29265" b="29387"/>
          <a:stretch>
            <a:fillRect/>
          </a:stretch>
        </p:blipFill>
        <p:spPr bwMode="auto">
          <a:xfrm>
            <a:off x="0" y="0"/>
            <a:ext cx="1217295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椭圆 1"/>
          <p:cNvSpPr>
            <a:spLocks noChangeArrowheads="1"/>
          </p:cNvSpPr>
          <p:nvPr/>
        </p:nvSpPr>
        <p:spPr bwMode="auto">
          <a:xfrm>
            <a:off x="984250" y="1557338"/>
            <a:ext cx="3598863" cy="3598862"/>
          </a:xfrm>
          <a:prstGeom prst="ellipse">
            <a:avLst/>
          </a:prstGeom>
          <a:solidFill>
            <a:srgbClr val="5DB3B0"/>
          </a:solidFill>
          <a:ln w="76200">
            <a:solidFill>
              <a:srgbClr val="479796"/>
            </a:solidFill>
            <a:bevel/>
            <a:headEnd/>
            <a:tailEnd/>
          </a:ln>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pic>
        <p:nvPicPr>
          <p:cNvPr id="15" name="图片 14">
            <a:extLst>
              <a:ext uri="{FF2B5EF4-FFF2-40B4-BE49-F238E27FC236}">
                <a16:creationId xmlns:a16="http://schemas.microsoft.com/office/drawing/2014/main" id="{187AC1A5-94D3-46AF-BE6B-AB438B4A9B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3550" y="2306638"/>
            <a:ext cx="2100261" cy="2100261"/>
          </a:xfrm>
          <a:prstGeom prst="rect">
            <a:avLst/>
          </a:prstGeom>
        </p:spPr>
      </p:pic>
      <p:sp>
        <p:nvSpPr>
          <p:cNvPr id="16" name="文本框 3">
            <a:extLst>
              <a:ext uri="{FF2B5EF4-FFF2-40B4-BE49-F238E27FC236}">
                <a16:creationId xmlns:a16="http://schemas.microsoft.com/office/drawing/2014/main" id="{9BAF9D7B-A0AC-4678-9510-87AC3C6765D4}"/>
              </a:ext>
            </a:extLst>
          </p:cNvPr>
          <p:cNvSpPr>
            <a:spLocks noChangeArrowheads="1"/>
          </p:cNvSpPr>
          <p:nvPr/>
        </p:nvSpPr>
        <p:spPr bwMode="auto">
          <a:xfrm>
            <a:off x="5015910" y="3735804"/>
            <a:ext cx="6337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谢谢观赏！</a:t>
            </a:r>
            <a:endParaRPr lang="en-US" altLang="zh-CN" sz="4400" b="1" dirty="0">
              <a:latin typeface="+mn-ea"/>
              <a:ea typeface="+mn-ea"/>
              <a:cs typeface="造字工房悦黑体验版纤细体"/>
              <a:sym typeface="造字工房悦黑体验版纤细体"/>
            </a:endParaRPr>
          </a:p>
          <a:p>
            <a:pPr eaLnBrk="1" hangingPunct="1">
              <a:buFont typeface="Arial" pitchFamily="34" charset="0"/>
              <a:buNone/>
            </a:pPr>
            <a:r>
              <a:rPr lang="en-US" altLang="zh-CN" sz="4400" b="1" dirty="0">
                <a:latin typeface="+mn-ea"/>
                <a:ea typeface="+mn-ea"/>
                <a:cs typeface="造字工房悦黑体验版纤细体"/>
                <a:sym typeface="造字工房悦黑体验版纤细体"/>
              </a:rPr>
              <a:t>G16</a:t>
            </a:r>
            <a:endParaRPr lang="zh-CN" altLang="en-US" sz="4400" b="1" dirty="0">
              <a:latin typeface="+mn-ea"/>
              <a:ea typeface="+mn-ea"/>
              <a:cs typeface="造字工房悦黑体验版纤细体"/>
              <a:sym typeface="造字工房悦黑体验版纤细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FC422C25-0D7F-4FA4-AD1E-92C2652AA187}"/>
              </a:ext>
            </a:extLst>
          </p:cNvPr>
          <p:cNvSpPr/>
          <p:nvPr/>
        </p:nvSpPr>
        <p:spPr>
          <a:xfrm>
            <a:off x="767556" y="1655832"/>
            <a:ext cx="11016918" cy="4231928"/>
          </a:xfrm>
          <a:prstGeom prst="rect">
            <a:avLst/>
          </a:prstGeom>
        </p:spPr>
        <p:txBody>
          <a:bodyPr wrap="square">
            <a:spAutoFit/>
          </a:bodyPr>
          <a:lstStyle/>
          <a:p>
            <a:pPr indent="266700" algn="just">
              <a:spcAft>
                <a:spcPts val="0"/>
              </a:spcAft>
            </a:pPr>
            <a:r>
              <a:rPr lang="zh-CN" altLang="zh-CN" sz="2400" kern="100" dirty="0">
                <a:latin typeface="Calibri" panose="020F0502020204030204" pitchFamily="34" charset="0"/>
                <a:cs typeface="Times New Roman" panose="02020603050405020304" pitchFamily="18" charset="0"/>
              </a:rPr>
              <a:t>传统的学习系统，是以强调理论知识点的学习为主的学习系统。这种学习系</a:t>
            </a:r>
          </a:p>
          <a:p>
            <a:pPr algn="just">
              <a:spcAft>
                <a:spcPts val="0"/>
              </a:spcAft>
            </a:pPr>
            <a:r>
              <a:rPr lang="zh-CN" altLang="zh-CN" sz="2400" kern="100" dirty="0">
                <a:latin typeface="Calibri" panose="020F0502020204030204" pitchFamily="34" charset="0"/>
                <a:cs typeface="Times New Roman" panose="02020603050405020304" pitchFamily="18" charset="0"/>
              </a:rPr>
              <a:t>统的特点主要是能够给学生提供多元化的学习方法，如动画、</a:t>
            </a:r>
            <a:r>
              <a:rPr lang="en-US" altLang="zh-CN" sz="2400" kern="100" dirty="0">
                <a:latin typeface="Calibri" panose="020F0502020204030204" pitchFamily="34" charset="0"/>
                <a:cs typeface="Times New Roman" panose="02020603050405020304" pitchFamily="18" charset="0"/>
              </a:rPr>
              <a:t>PPT</a:t>
            </a:r>
            <a:r>
              <a:rPr lang="zh-CN" altLang="zh-CN" sz="2400" kern="100" dirty="0">
                <a:latin typeface="Calibri" panose="020F0502020204030204" pitchFamily="34" charset="0"/>
                <a:cs typeface="Times New Roman" panose="02020603050405020304" pitchFamily="18" charset="0"/>
              </a:rPr>
              <a:t>、视频、录音</a:t>
            </a:r>
          </a:p>
          <a:p>
            <a:pPr algn="just">
              <a:spcAft>
                <a:spcPts val="0"/>
              </a:spcAft>
            </a:pPr>
            <a:r>
              <a:rPr lang="zh-CN" altLang="zh-CN" sz="2400" kern="100" dirty="0">
                <a:latin typeface="Calibri" panose="020F0502020204030204" pitchFamily="34" charset="0"/>
                <a:cs typeface="Times New Roman" panose="02020603050405020304" pitchFamily="18" charset="0"/>
              </a:rPr>
              <a:t>等等，让学生的学习寓教于乐。然而，</a:t>
            </a:r>
            <a:r>
              <a:rPr lang="zh-CN" altLang="zh-CN" sz="2400" kern="100" dirty="0">
                <a:solidFill>
                  <a:srgbClr val="3A3AE4"/>
                </a:solidFill>
                <a:latin typeface="Calibri" panose="020F0502020204030204" pitchFamily="34" charset="0"/>
                <a:cs typeface="Times New Roman" panose="02020603050405020304" pitchFamily="18" charset="0"/>
              </a:rPr>
              <a:t>这种学习系统却对现在出现的一类工程性学科的教学无能为力</a:t>
            </a:r>
            <a:r>
              <a:rPr lang="zh-CN" altLang="zh-CN" sz="2400" kern="100" dirty="0">
                <a:latin typeface="Calibri" panose="020F0502020204030204" pitchFamily="34"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pPr indent="266700" algn="just">
              <a:spcAft>
                <a:spcPts val="0"/>
              </a:spcAft>
            </a:pPr>
            <a:r>
              <a:rPr lang="zh-CN" altLang="zh-CN" sz="2400" kern="100" dirty="0">
                <a:latin typeface="Calibri" panose="020F0502020204030204" pitchFamily="34" charset="0"/>
                <a:cs typeface="Times New Roman" panose="02020603050405020304" pitchFamily="18" charset="0"/>
              </a:rPr>
              <a:t>我们思考这样一个问题，是否能够建立这样一种学习系统，它</a:t>
            </a:r>
            <a:r>
              <a:rPr lang="zh-CN" altLang="zh-CN" sz="2400" kern="100" dirty="0">
                <a:solidFill>
                  <a:srgbClr val="3A3AE4"/>
                </a:solidFill>
                <a:latin typeface="Calibri" panose="020F0502020204030204" pitchFamily="34" charset="0"/>
                <a:cs typeface="Times New Roman" panose="02020603050405020304" pitchFamily="18" charset="0"/>
              </a:rPr>
              <a:t>以“</a:t>
            </a:r>
            <a:r>
              <a:rPr lang="en-US" altLang="zh-CN" sz="2400" kern="100" dirty="0">
                <a:solidFill>
                  <a:srgbClr val="3A3AE4"/>
                </a:solidFill>
                <a:latin typeface="Calibri" panose="020F0502020204030204" pitchFamily="34" charset="0"/>
                <a:cs typeface="Times New Roman" panose="02020603050405020304" pitchFamily="18" charset="0"/>
              </a:rPr>
              <a:t>Learning-by-doing</a:t>
            </a:r>
            <a:r>
              <a:rPr lang="zh-CN" altLang="zh-CN" sz="2400" kern="100" dirty="0">
                <a:solidFill>
                  <a:srgbClr val="3A3AE4"/>
                </a:solidFill>
                <a:latin typeface="Calibri" panose="020F0502020204030204" pitchFamily="34" charset="0"/>
                <a:cs typeface="Times New Roman" panose="02020603050405020304" pitchFamily="18" charset="0"/>
              </a:rPr>
              <a:t>”为主要教学思想，以</a:t>
            </a:r>
            <a:r>
              <a:rPr lang="en-US" altLang="zh-CN" sz="2400" kern="100" dirty="0">
                <a:solidFill>
                  <a:srgbClr val="3A3AE4"/>
                </a:solidFill>
                <a:latin typeface="Calibri" panose="020F0502020204030204" pitchFamily="34" charset="0"/>
                <a:cs typeface="Times New Roman" panose="02020603050405020304" pitchFamily="18" charset="0"/>
              </a:rPr>
              <a:t> E-learning </a:t>
            </a:r>
            <a:r>
              <a:rPr lang="zh-CN" altLang="zh-CN" sz="2400" kern="100" dirty="0">
                <a:solidFill>
                  <a:srgbClr val="3A3AE4"/>
                </a:solidFill>
                <a:latin typeface="Calibri" panose="020F0502020204030204" pitchFamily="34" charset="0"/>
                <a:cs typeface="Times New Roman" panose="02020603050405020304" pitchFamily="18" charset="0"/>
              </a:rPr>
              <a:t>作为载体，融合案例教学</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solidFill>
                  <a:srgbClr val="3A3AE4"/>
                </a:solidFill>
                <a:latin typeface="Calibri" panose="020F0502020204030204" pitchFamily="34" charset="0"/>
                <a:cs typeface="Times New Roman" panose="02020603050405020304" pitchFamily="18" charset="0"/>
              </a:rPr>
              <a:t>法、项目教学法以及问题导向型学习法各种优点的学习系统</a:t>
            </a:r>
            <a:r>
              <a:rPr lang="zh-CN" altLang="zh-CN" sz="2400" kern="100" dirty="0">
                <a:latin typeface="Calibri" panose="020F0502020204030204" pitchFamily="34" charset="0"/>
                <a:cs typeface="Times New Roman" panose="02020603050405020304" pitchFamily="18" charset="0"/>
              </a:rPr>
              <a:t>。在这个过程中，如</a:t>
            </a:r>
          </a:p>
          <a:p>
            <a:pPr algn="just">
              <a:spcAft>
                <a:spcPts val="0"/>
              </a:spcAft>
            </a:pPr>
            <a:r>
              <a:rPr lang="zh-CN" altLang="zh-CN" sz="2400" kern="100" dirty="0">
                <a:latin typeface="Calibri" panose="020F0502020204030204" pitchFamily="34" charset="0"/>
                <a:cs typeface="Times New Roman" panose="02020603050405020304" pitchFamily="18" charset="0"/>
              </a:rPr>
              <a:t>何表示案例是一个最大的难点。通过对工程类案例的观察和总结，我们发现，工</a:t>
            </a:r>
          </a:p>
          <a:p>
            <a:pPr algn="just">
              <a:spcAft>
                <a:spcPts val="0"/>
              </a:spcAft>
            </a:pPr>
            <a:r>
              <a:rPr lang="zh-CN" altLang="zh-CN" sz="2400" kern="100" dirty="0">
                <a:latin typeface="Calibri" panose="020F0502020204030204" pitchFamily="34" charset="0"/>
                <a:cs typeface="Times New Roman" panose="02020603050405020304" pitchFamily="18" charset="0"/>
              </a:rPr>
              <a:t>程类案例尽管有多种描述和表示的方法，但是有一个</a:t>
            </a:r>
            <a:r>
              <a:rPr lang="zh-CN" altLang="zh-CN" sz="2400" kern="100" dirty="0">
                <a:solidFill>
                  <a:srgbClr val="3A3AE4"/>
                </a:solidFill>
                <a:latin typeface="Calibri" panose="020F0502020204030204" pitchFamily="34" charset="0"/>
                <a:cs typeface="Times New Roman" panose="02020603050405020304" pitchFamily="18" charset="0"/>
              </a:rPr>
              <a:t>最大的共同点，那便是项目的结构性特征</a:t>
            </a:r>
            <a:r>
              <a:rPr lang="zh-CN" altLang="zh-CN" sz="2400" kern="100" dirty="0">
                <a:latin typeface="Calibri" panose="020F0502020204030204" pitchFamily="34" charset="0"/>
                <a:cs typeface="Times New Roman" panose="02020603050405020304" pitchFamily="18" charset="0"/>
              </a:rPr>
              <a:t>。</a:t>
            </a:r>
          </a:p>
          <a:p>
            <a:pPr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354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1.3</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项目概述</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 name="矩形 2">
            <a:extLst>
              <a:ext uri="{FF2B5EF4-FFF2-40B4-BE49-F238E27FC236}">
                <a16:creationId xmlns:a16="http://schemas.microsoft.com/office/drawing/2014/main" id="{6C129815-CDA0-4728-9429-AE8985F273AC}"/>
              </a:ext>
            </a:extLst>
          </p:cNvPr>
          <p:cNvSpPr/>
          <p:nvPr/>
        </p:nvSpPr>
        <p:spPr>
          <a:xfrm>
            <a:off x="1163375" y="1916874"/>
            <a:ext cx="8712726" cy="2754600"/>
          </a:xfrm>
          <a:prstGeom prst="rect">
            <a:avLst/>
          </a:prstGeom>
        </p:spPr>
        <p:txBody>
          <a:bodyPr wrap="square">
            <a:spAutoFit/>
          </a:bodyPr>
          <a:lstStyle/>
          <a:p>
            <a:pPr indent="266700" algn="just">
              <a:spcAft>
                <a:spcPts val="0"/>
              </a:spcAft>
            </a:pPr>
            <a:r>
              <a:rPr lang="zh-CN" altLang="zh-CN" sz="2400" b="1" kern="100" dirty="0">
                <a:solidFill>
                  <a:srgbClr val="000000"/>
                </a:solidFill>
                <a:latin typeface="Calibri" panose="020F0502020204030204" pitchFamily="34" charset="0"/>
                <a:cs typeface="Times New Roman" panose="02020603050405020304" pitchFamily="18" charset="0"/>
              </a:rPr>
              <a:t>从这个基本点出发，我们提出</a:t>
            </a:r>
            <a:r>
              <a:rPr lang="zh-CN" altLang="zh-CN" sz="2400" b="1" kern="100" dirty="0">
                <a:solidFill>
                  <a:srgbClr val="3A3AE4"/>
                </a:solidFill>
                <a:latin typeface="Calibri" panose="020F0502020204030204" pitchFamily="34" charset="0"/>
                <a:cs typeface="Times New Roman" panose="02020603050405020304" pitchFamily="18" charset="0"/>
              </a:rPr>
              <a:t>基于项目的案例教学系统</a:t>
            </a:r>
            <a:r>
              <a:rPr lang="zh-CN" altLang="zh-CN" sz="2400" b="1" kern="100" dirty="0">
                <a:solidFill>
                  <a:srgbClr val="000000"/>
                </a:solidFill>
                <a:latin typeface="Calibri" panose="020F0502020204030204" pitchFamily="34" charset="0"/>
                <a:cs typeface="Times New Roman" panose="02020603050405020304" pitchFamily="18" charset="0"/>
              </a:rPr>
              <a:t>。通过对工程类项目化案例的还原，从而最终达到学生再次实践项目的效果。</a:t>
            </a:r>
            <a:endParaRPr lang="zh-CN" altLang="zh-CN" sz="2400" kern="100" dirty="0">
              <a:latin typeface="Calibri" panose="020F0502020204030204" pitchFamily="34" charset="0"/>
              <a:cs typeface="Times New Roman" panose="02020603050405020304" pitchFamily="18" charset="0"/>
            </a:endParaRPr>
          </a:p>
          <a:p>
            <a:pPr marL="266700" indent="304800" algn="just">
              <a:spcAft>
                <a:spcPts val="600"/>
              </a:spcAft>
            </a:pP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indent="304800" algn="just">
              <a:spcAft>
                <a:spcPts val="0"/>
              </a:spcAft>
            </a:pPr>
            <a:r>
              <a:rPr lang="zh-CN" altLang="zh-CN" sz="2400" kern="100" dirty="0">
                <a:latin typeface="Calibri" panose="020F0502020204030204" pitchFamily="34" charset="0"/>
                <a:cs typeface="Times New Roman" panose="02020603050405020304" pitchFamily="18" charset="0"/>
              </a:rPr>
              <a:t>综上所述，本系统是一个在网络化教学的基础上考虑工程案例中所具有的项目元素，</a:t>
            </a:r>
            <a:r>
              <a:rPr lang="zh-CN" altLang="zh-CN" sz="2400" kern="100" dirty="0">
                <a:solidFill>
                  <a:srgbClr val="3A3AE4"/>
                </a:solidFill>
                <a:latin typeface="Calibri" panose="020F0502020204030204" pitchFamily="34" charset="0"/>
                <a:cs typeface="Times New Roman" panose="02020603050405020304" pitchFamily="18" charset="0"/>
              </a:rPr>
              <a:t>抽取其中的共性</a:t>
            </a:r>
            <a:r>
              <a:rPr lang="zh-CN" altLang="zh-CN" sz="2400" kern="100" dirty="0">
                <a:latin typeface="Calibri" panose="020F0502020204030204" pitchFamily="34" charset="0"/>
                <a:cs typeface="Times New Roman" panose="02020603050405020304" pitchFamily="18" charset="0"/>
              </a:rPr>
              <a:t>将案例重新做成项目以供同学进行学习的系统。</a:t>
            </a:r>
          </a:p>
        </p:txBody>
      </p:sp>
    </p:spTree>
    <p:extLst>
      <p:ext uri="{BB962C8B-B14F-4D97-AF65-F5344CB8AC3E}">
        <p14:creationId xmlns:p14="http://schemas.microsoft.com/office/powerpoint/2010/main" val="9971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055237" y="1271"/>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5363" name="文本框 2"/>
          <p:cNvSpPr>
            <a:spLocks noChangeArrowheads="1"/>
          </p:cNvSpPr>
          <p:nvPr/>
        </p:nvSpPr>
        <p:spPr bwMode="auto">
          <a:xfrm>
            <a:off x="1055237" y="3028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1.4</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5364" name="文本框 3"/>
          <p:cNvSpPr>
            <a:spLocks noChangeArrowheads="1"/>
          </p:cNvSpPr>
          <p:nvPr/>
        </p:nvSpPr>
        <p:spPr bwMode="auto">
          <a:xfrm>
            <a:off x="2219888" y="504316"/>
            <a:ext cx="63373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solidFill>
                  <a:srgbClr val="000000"/>
                </a:solidFill>
                <a:latin typeface="+mn-ea"/>
                <a:ea typeface="+mn-ea"/>
                <a:cs typeface="造字工房悦黑体验版纤细体"/>
                <a:sym typeface="造字工房悦黑体验版纤细体"/>
              </a:rPr>
              <a:t>过程产品</a:t>
            </a:r>
          </a:p>
        </p:txBody>
      </p:sp>
      <p:sp>
        <p:nvSpPr>
          <p:cNvPr id="15365" name="矩形 4"/>
          <p:cNvSpPr>
            <a:spLocks noChangeArrowheads="1"/>
          </p:cNvSpPr>
          <p:nvPr/>
        </p:nvSpPr>
        <p:spPr bwMode="auto">
          <a:xfrm>
            <a:off x="144012" y="6525896"/>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grpSp>
        <p:nvGrpSpPr>
          <p:cNvPr id="15366" name="组合 14"/>
          <p:cNvGrpSpPr>
            <a:grpSpLocks/>
          </p:cNvGrpSpPr>
          <p:nvPr/>
        </p:nvGrpSpPr>
        <p:grpSpPr bwMode="auto">
          <a:xfrm>
            <a:off x="4058425" y="1756300"/>
            <a:ext cx="935037" cy="3997325"/>
            <a:chOff x="0" y="0"/>
            <a:chExt cx="936104" cy="3996384"/>
          </a:xfrm>
        </p:grpSpPr>
        <p:sp>
          <p:nvSpPr>
            <p:cNvPr id="15375" name="任意多边形 9"/>
            <p:cNvSpPr>
              <a:spLocks noChangeArrowheads="1"/>
            </p:cNvSpPr>
            <p:nvPr/>
          </p:nvSpPr>
          <p:spPr bwMode="auto">
            <a:xfrm>
              <a:off x="0" y="0"/>
              <a:ext cx="936104" cy="3996384"/>
            </a:xfrm>
            <a:custGeom>
              <a:avLst/>
              <a:gdLst>
                <a:gd name="T0" fmla="*/ 468052 w 936104"/>
                <a:gd name="T1" fmla="*/ 0 h 3996384"/>
                <a:gd name="T2" fmla="*/ 738562 w 936104"/>
                <a:gd name="T3" fmla="*/ 270000 h 3996384"/>
                <a:gd name="T4" fmla="*/ 733111 w 936104"/>
                <a:gd name="T5" fmla="*/ 323976 h 3996384"/>
                <a:gd name="T6" fmla="*/ 738562 w 936104"/>
                <a:gd name="T7" fmla="*/ 323976 h 3996384"/>
                <a:gd name="T8" fmla="*/ 738562 w 936104"/>
                <a:gd name="T9" fmla="*/ 3114786 h 3996384"/>
                <a:gd name="T10" fmla="*/ 799015 w 936104"/>
                <a:gd name="T11" fmla="*/ 3166586 h 3996384"/>
                <a:gd name="T12" fmla="*/ 936104 w 936104"/>
                <a:gd name="T13" fmla="*/ 3510300 h 3996384"/>
                <a:gd name="T14" fmla="*/ 468052 w 936104"/>
                <a:gd name="T15" fmla="*/ 3996384 h 3996384"/>
                <a:gd name="T16" fmla="*/ 0 w 936104"/>
                <a:gd name="T17" fmla="*/ 3510300 h 3996384"/>
                <a:gd name="T18" fmla="*/ 137089 w 936104"/>
                <a:gd name="T19" fmla="*/ 3166586 h 3996384"/>
                <a:gd name="T20" fmla="*/ 198562 w 936104"/>
                <a:gd name="T21" fmla="*/ 3113912 h 3996384"/>
                <a:gd name="T22" fmla="*/ 198562 w 936104"/>
                <a:gd name="T23" fmla="*/ 323976 h 3996384"/>
                <a:gd name="T24" fmla="*/ 202994 w 936104"/>
                <a:gd name="T25" fmla="*/ 323976 h 3996384"/>
                <a:gd name="T26" fmla="*/ 197542 w 936104"/>
                <a:gd name="T27" fmla="*/ 270000 h 3996384"/>
                <a:gd name="T28" fmla="*/ 468052 w 936104"/>
                <a:gd name="T29" fmla="*/ 0 h 3996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6104"/>
                <a:gd name="T46" fmla="*/ 0 h 3996384"/>
                <a:gd name="T47" fmla="*/ 936104 w 936104"/>
                <a:gd name="T48" fmla="*/ 3996384 h 3996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6104" h="3996384">
                  <a:moveTo>
                    <a:pt x="468052" y="0"/>
                  </a:moveTo>
                  <a:cubicBezTo>
                    <a:pt x="617451" y="0"/>
                    <a:pt x="738562" y="120883"/>
                    <a:pt x="738562" y="270000"/>
                  </a:cubicBezTo>
                  <a:lnTo>
                    <a:pt x="733111" y="323976"/>
                  </a:lnTo>
                  <a:lnTo>
                    <a:pt x="738562" y="323976"/>
                  </a:lnTo>
                  <a:lnTo>
                    <a:pt x="738562" y="3114787"/>
                  </a:lnTo>
                  <a:lnTo>
                    <a:pt x="799015" y="3166587"/>
                  </a:lnTo>
                  <a:cubicBezTo>
                    <a:pt x="883716" y="3254551"/>
                    <a:pt x="936104" y="3376072"/>
                    <a:pt x="936104" y="3510300"/>
                  </a:cubicBezTo>
                  <a:cubicBezTo>
                    <a:pt x="936104" y="3778757"/>
                    <a:pt x="726550" y="3996384"/>
                    <a:pt x="468052" y="3996384"/>
                  </a:cubicBezTo>
                  <a:cubicBezTo>
                    <a:pt x="209554" y="3996384"/>
                    <a:pt x="0" y="3778757"/>
                    <a:pt x="0" y="3510300"/>
                  </a:cubicBezTo>
                  <a:cubicBezTo>
                    <a:pt x="0" y="3376072"/>
                    <a:pt x="52388" y="3254551"/>
                    <a:pt x="137089" y="3166587"/>
                  </a:cubicBezTo>
                  <a:lnTo>
                    <a:pt x="198562" y="3113913"/>
                  </a:lnTo>
                  <a:lnTo>
                    <a:pt x="198562" y="323976"/>
                  </a:lnTo>
                  <a:lnTo>
                    <a:pt x="202994" y="323976"/>
                  </a:lnTo>
                  <a:lnTo>
                    <a:pt x="197542" y="270000"/>
                  </a:lnTo>
                  <a:cubicBezTo>
                    <a:pt x="197542" y="120883"/>
                    <a:pt x="318653" y="0"/>
                    <a:pt x="468052" y="0"/>
                  </a:cubicBezTo>
                  <a:close/>
                </a:path>
              </a:pathLst>
            </a:custGeom>
            <a:solidFill>
              <a:srgbClr val="5DB3B0"/>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sp>
          <p:nvSpPr>
            <p:cNvPr id="15376" name="任意多边形 11"/>
            <p:cNvSpPr>
              <a:spLocks noChangeArrowheads="1"/>
            </p:cNvSpPr>
            <p:nvPr/>
          </p:nvSpPr>
          <p:spPr bwMode="auto">
            <a:xfrm>
              <a:off x="108052" y="1668679"/>
              <a:ext cx="720000" cy="2223180"/>
            </a:xfrm>
            <a:custGeom>
              <a:avLst/>
              <a:gdLst>
                <a:gd name="T0" fmla="*/ 360000 w 720000"/>
                <a:gd name="T1" fmla="*/ 0 h 2223180"/>
                <a:gd name="T2" fmla="*/ 522000 w 720000"/>
                <a:gd name="T3" fmla="*/ 162000 h 2223180"/>
                <a:gd name="T4" fmla="*/ 522000 w 720000"/>
                <a:gd name="T5" fmla="*/ 1543342 h 2223180"/>
                <a:gd name="T6" fmla="*/ 561280 w 720000"/>
                <a:gd name="T7" fmla="*/ 1564662 h 2223180"/>
                <a:gd name="T8" fmla="*/ 720000 w 720000"/>
                <a:gd name="T9" fmla="*/ 1863180 h 2223180"/>
                <a:gd name="T10" fmla="*/ 360000 w 720000"/>
                <a:gd name="T11" fmla="*/ 2223180 h 2223180"/>
                <a:gd name="T12" fmla="*/ 0 w 720000"/>
                <a:gd name="T13" fmla="*/ 1863180 h 2223180"/>
                <a:gd name="T14" fmla="*/ 158720 w 720000"/>
                <a:gd name="T15" fmla="*/ 1564662 h 2223180"/>
                <a:gd name="T16" fmla="*/ 198000 w 720000"/>
                <a:gd name="T17" fmla="*/ 1543342 h 2223180"/>
                <a:gd name="T18" fmla="*/ 198000 w 720000"/>
                <a:gd name="T19" fmla="*/ 162000 h 2223180"/>
                <a:gd name="T20" fmla="*/ 360000 w 720000"/>
                <a:gd name="T21" fmla="*/ 0 h 2223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0000"/>
                <a:gd name="T34" fmla="*/ 0 h 2223180"/>
                <a:gd name="T35" fmla="*/ 720000 w 720000"/>
                <a:gd name="T36" fmla="*/ 2223180 h 22231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0000" h="2223180">
                  <a:moveTo>
                    <a:pt x="360000" y="0"/>
                  </a:moveTo>
                  <a:cubicBezTo>
                    <a:pt x="449470" y="0"/>
                    <a:pt x="522000" y="72530"/>
                    <a:pt x="522000" y="162000"/>
                  </a:cubicBezTo>
                  <a:lnTo>
                    <a:pt x="522000" y="1543342"/>
                  </a:lnTo>
                  <a:lnTo>
                    <a:pt x="561280" y="1564662"/>
                  </a:lnTo>
                  <a:cubicBezTo>
                    <a:pt x="657040" y="1629357"/>
                    <a:pt x="720000" y="1738916"/>
                    <a:pt x="720000" y="1863180"/>
                  </a:cubicBezTo>
                  <a:cubicBezTo>
                    <a:pt x="720000" y="2062003"/>
                    <a:pt x="558823" y="2223180"/>
                    <a:pt x="360000" y="2223180"/>
                  </a:cubicBezTo>
                  <a:cubicBezTo>
                    <a:pt x="161177" y="2223180"/>
                    <a:pt x="0" y="2062003"/>
                    <a:pt x="0" y="1863180"/>
                  </a:cubicBezTo>
                  <a:cubicBezTo>
                    <a:pt x="0" y="1738916"/>
                    <a:pt x="62960" y="1629357"/>
                    <a:pt x="158720" y="1564662"/>
                  </a:cubicBezTo>
                  <a:lnTo>
                    <a:pt x="198000" y="1543342"/>
                  </a:lnTo>
                  <a:lnTo>
                    <a:pt x="198000" y="162000"/>
                  </a:lnTo>
                  <a:cubicBezTo>
                    <a:pt x="198000" y="72530"/>
                    <a:pt x="270530" y="0"/>
                    <a:pt x="360000" y="0"/>
                  </a:cubicBezTo>
                  <a:close/>
                </a:path>
              </a:pathLst>
            </a:cu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endParaRPr lang="zh-CN" altLang="en-US"/>
            </a:p>
          </p:txBody>
        </p:sp>
      </p:grpSp>
      <p:sp>
        <p:nvSpPr>
          <p:cNvPr id="15369" name="直接连接符 24"/>
          <p:cNvSpPr>
            <a:spLocks noChangeShapeType="1"/>
          </p:cNvSpPr>
          <p:nvPr/>
        </p:nvSpPr>
        <p:spPr bwMode="auto">
          <a:xfrm>
            <a:off x="187537" y="3258626"/>
            <a:ext cx="3598862" cy="1588"/>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文本框 27"/>
          <p:cNvSpPr>
            <a:spLocks noChangeArrowheads="1"/>
          </p:cNvSpPr>
          <p:nvPr/>
        </p:nvSpPr>
        <p:spPr bwMode="auto">
          <a:xfrm>
            <a:off x="492404" y="2594500"/>
            <a:ext cx="2736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3200" b="1" dirty="0">
                <a:solidFill>
                  <a:srgbClr val="000000"/>
                </a:solidFill>
                <a:latin typeface="+mn-ea"/>
                <a:ea typeface="+mn-ea"/>
                <a:cs typeface="造字工房悦黑体验版纤细体"/>
                <a:sym typeface="造字工房悦黑体验版纤细体"/>
              </a:rPr>
              <a:t>非移交产品</a:t>
            </a:r>
          </a:p>
        </p:txBody>
      </p:sp>
      <p:sp>
        <p:nvSpPr>
          <p:cNvPr id="15373" name="文本框 29"/>
          <p:cNvSpPr>
            <a:spLocks noChangeArrowheads="1"/>
          </p:cNvSpPr>
          <p:nvPr/>
        </p:nvSpPr>
        <p:spPr bwMode="auto">
          <a:xfrm>
            <a:off x="365561" y="3385631"/>
            <a:ext cx="35988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a:t>
            </a:r>
            <a:r>
              <a:rPr lang="zh-CN" altLang="en-US" sz="2800" dirty="0"/>
              <a:t>会议纪要</a:t>
            </a:r>
            <a:r>
              <a:rPr lang="en-US" altLang="zh-CN" sz="2800" dirty="0"/>
              <a:t>》</a:t>
            </a:r>
          </a:p>
          <a:p>
            <a:r>
              <a:rPr lang="en-US" altLang="zh-CN" sz="2800" dirty="0"/>
              <a:t>《</a:t>
            </a:r>
            <a:r>
              <a:rPr lang="zh-CN" altLang="en-US" sz="2800" dirty="0"/>
              <a:t>需求变更申请文档</a:t>
            </a:r>
            <a:r>
              <a:rPr lang="en-US" altLang="zh-CN" sz="2800" dirty="0"/>
              <a:t>》</a:t>
            </a:r>
          </a:p>
          <a:p>
            <a:r>
              <a:rPr lang="en-US" altLang="zh-CN" sz="2800" dirty="0"/>
              <a:t>《</a:t>
            </a:r>
            <a:r>
              <a:rPr lang="zh-CN" altLang="en-US" sz="2800" dirty="0"/>
              <a:t>输入输出文档</a:t>
            </a:r>
            <a:r>
              <a:rPr lang="en-US" altLang="zh-CN" sz="2800" dirty="0"/>
              <a:t>》</a:t>
            </a:r>
          </a:p>
          <a:p>
            <a:r>
              <a:rPr lang="en-US" altLang="zh-CN" sz="2800" dirty="0"/>
              <a:t>《</a:t>
            </a:r>
            <a:r>
              <a:rPr lang="zh-CN" altLang="en-US" sz="2800" dirty="0"/>
              <a:t>版本控制文档</a:t>
            </a:r>
            <a:r>
              <a:rPr lang="en-US" altLang="zh-CN" sz="2800" dirty="0"/>
              <a:t>》</a:t>
            </a:r>
          </a:p>
          <a:p>
            <a:r>
              <a:rPr lang="en-US" altLang="zh-CN" sz="2800" dirty="0"/>
              <a:t>《</a:t>
            </a:r>
            <a:r>
              <a:rPr lang="zh-CN" altLang="en-US" sz="2800" dirty="0"/>
              <a:t>源代码文档</a:t>
            </a:r>
            <a:r>
              <a:rPr lang="en-US" altLang="zh-CN" sz="2800" dirty="0"/>
              <a:t>》</a:t>
            </a:r>
          </a:p>
        </p:txBody>
      </p:sp>
      <p:sp>
        <p:nvSpPr>
          <p:cNvPr id="17" name="直接连接符 24">
            <a:extLst>
              <a:ext uri="{FF2B5EF4-FFF2-40B4-BE49-F238E27FC236}">
                <a16:creationId xmlns:a16="http://schemas.microsoft.com/office/drawing/2014/main" id="{584E9595-0180-45DA-B5ED-626F25B4D8DD}"/>
              </a:ext>
            </a:extLst>
          </p:cNvPr>
          <p:cNvSpPr>
            <a:spLocks noChangeShapeType="1"/>
          </p:cNvSpPr>
          <p:nvPr/>
        </p:nvSpPr>
        <p:spPr bwMode="auto">
          <a:xfrm>
            <a:off x="6096000" y="1889646"/>
            <a:ext cx="4337203" cy="6914"/>
          </a:xfrm>
          <a:prstGeom prst="line">
            <a:avLst/>
          </a:prstGeom>
          <a:noFill/>
          <a:ln w="12700">
            <a:solidFill>
              <a:srgbClr val="5DB3B0"/>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文本框 27">
            <a:extLst>
              <a:ext uri="{FF2B5EF4-FFF2-40B4-BE49-F238E27FC236}">
                <a16:creationId xmlns:a16="http://schemas.microsoft.com/office/drawing/2014/main" id="{004D01BB-5142-48F3-BAAA-4E233D459237}"/>
              </a:ext>
            </a:extLst>
          </p:cNvPr>
          <p:cNvSpPr>
            <a:spLocks noChangeArrowheads="1"/>
          </p:cNvSpPr>
          <p:nvPr/>
        </p:nvSpPr>
        <p:spPr bwMode="auto">
          <a:xfrm>
            <a:off x="5822633" y="1191395"/>
            <a:ext cx="35282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zh-CN" altLang="en-US" sz="3200" b="1" dirty="0">
                <a:solidFill>
                  <a:srgbClr val="000000"/>
                </a:solidFill>
                <a:latin typeface="+mj-ea"/>
                <a:ea typeface="+mj-ea"/>
                <a:cs typeface="造字工房悦黑体验版纤细体"/>
                <a:sym typeface="造字工房悦黑体验版纤细体"/>
              </a:rPr>
              <a:t>须提交的内部文档</a:t>
            </a:r>
          </a:p>
        </p:txBody>
      </p:sp>
      <p:sp>
        <p:nvSpPr>
          <p:cNvPr id="3" name="矩形 2">
            <a:extLst>
              <a:ext uri="{FF2B5EF4-FFF2-40B4-BE49-F238E27FC236}">
                <a16:creationId xmlns:a16="http://schemas.microsoft.com/office/drawing/2014/main" id="{9BF1E952-F168-48C5-BA16-E58D419DB23F}"/>
              </a:ext>
            </a:extLst>
          </p:cNvPr>
          <p:cNvSpPr/>
          <p:nvPr/>
        </p:nvSpPr>
        <p:spPr>
          <a:xfrm>
            <a:off x="5822633" y="2151864"/>
            <a:ext cx="5170797" cy="3539430"/>
          </a:xfrm>
          <a:prstGeom prst="rect">
            <a:avLst/>
          </a:prstGeom>
        </p:spPr>
        <p:txBody>
          <a:bodyPr wrap="square">
            <a:spAutoFit/>
          </a:bodyPr>
          <a:lstStyle/>
          <a:p>
            <a:r>
              <a:rPr lang="en-US" altLang="zh-CN" sz="2800" dirty="0"/>
              <a:t>《</a:t>
            </a:r>
            <a:r>
              <a:rPr lang="zh-CN" altLang="en-US" sz="2800" dirty="0"/>
              <a:t>可行性分析报告</a:t>
            </a:r>
            <a:r>
              <a:rPr lang="en-US" altLang="zh-CN" sz="2800" dirty="0"/>
              <a:t>》</a:t>
            </a:r>
          </a:p>
          <a:p>
            <a:r>
              <a:rPr lang="en-US" altLang="zh-CN" sz="2800" dirty="0"/>
              <a:t>《</a:t>
            </a:r>
            <a:r>
              <a:rPr lang="zh-CN" altLang="en-US" sz="2800" dirty="0"/>
              <a:t>项目开发计划</a:t>
            </a:r>
            <a:r>
              <a:rPr lang="en-US" altLang="zh-CN" sz="2800" dirty="0"/>
              <a:t>》</a:t>
            </a:r>
          </a:p>
          <a:p>
            <a:r>
              <a:rPr lang="en-US" altLang="zh-CN" sz="2800" dirty="0"/>
              <a:t>《</a:t>
            </a:r>
            <a:r>
              <a:rPr lang="zh-CN" altLang="en-US" sz="2800" dirty="0"/>
              <a:t>软件需求说明书</a:t>
            </a:r>
            <a:r>
              <a:rPr lang="en-US" altLang="zh-CN" sz="2800" dirty="0"/>
              <a:t>》</a:t>
            </a:r>
            <a:r>
              <a:rPr lang="zh-CN" altLang="en-US" sz="2800" dirty="0"/>
              <a:t>（</a:t>
            </a:r>
            <a:r>
              <a:rPr lang="en-US" altLang="zh-CN" sz="2800" dirty="0"/>
              <a:t>《</a:t>
            </a:r>
            <a:r>
              <a:rPr lang="zh-CN" altLang="en-US" sz="2800" dirty="0"/>
              <a:t>软件规格说明书</a:t>
            </a:r>
            <a:r>
              <a:rPr lang="en-US" altLang="zh-CN" sz="2800" dirty="0"/>
              <a:t>》</a:t>
            </a:r>
            <a:r>
              <a:rPr lang="zh-CN" altLang="en-US" sz="2800" dirty="0"/>
              <a:t>）</a:t>
            </a:r>
            <a:endParaRPr lang="en-US" altLang="zh-CN" sz="2800" dirty="0"/>
          </a:p>
          <a:p>
            <a:r>
              <a:rPr lang="en-US" altLang="zh-CN" sz="2800" dirty="0"/>
              <a:t>《</a:t>
            </a:r>
            <a:r>
              <a:rPr lang="zh-CN" altLang="en-US" sz="2800" dirty="0"/>
              <a:t>概要设计说明书</a:t>
            </a:r>
            <a:r>
              <a:rPr lang="en-US" altLang="zh-CN" sz="2800" dirty="0"/>
              <a:t>》</a:t>
            </a:r>
          </a:p>
          <a:p>
            <a:r>
              <a:rPr lang="en-US" altLang="zh-CN" sz="2800" dirty="0"/>
              <a:t>《</a:t>
            </a:r>
            <a:r>
              <a:rPr lang="zh-CN" altLang="en-US" sz="2800" dirty="0"/>
              <a:t>详细设计说明书</a:t>
            </a:r>
            <a:r>
              <a:rPr lang="en-US" altLang="zh-CN" sz="2800" dirty="0"/>
              <a:t>》</a:t>
            </a:r>
            <a:endParaRPr lang="zh-CN" altLang="en-US" sz="2800" dirty="0"/>
          </a:p>
          <a:p>
            <a:r>
              <a:rPr lang="en-US" altLang="zh-CN" sz="2800" dirty="0"/>
              <a:t>《</a:t>
            </a:r>
            <a:r>
              <a:rPr lang="zh-CN" altLang="en-US" sz="2800" dirty="0"/>
              <a:t>测试计划</a:t>
            </a:r>
            <a:r>
              <a:rPr lang="en-US" altLang="zh-CN" sz="2800" dirty="0"/>
              <a:t>》</a:t>
            </a:r>
          </a:p>
          <a:p>
            <a:r>
              <a:rPr lang="en-US" altLang="zh-CN" sz="2800" dirty="0"/>
              <a:t>《</a:t>
            </a:r>
            <a:r>
              <a:rPr lang="zh-CN" altLang="en-US" sz="2800" dirty="0"/>
              <a:t>项目开发总结报告</a:t>
            </a:r>
            <a:r>
              <a:rPr lang="en-US" altLang="zh-CN" sz="28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p:cNvSpPr>
            <a:spLocks noChangeArrowheads="1"/>
          </p:cNvSpPr>
          <p:nvPr/>
        </p:nvSpPr>
        <p:spPr bwMode="auto">
          <a:xfrm>
            <a:off x="911225" y="0"/>
            <a:ext cx="1008063" cy="1339850"/>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16387" name="文本框 2"/>
          <p:cNvSpPr>
            <a:spLocks noChangeArrowheads="1"/>
          </p:cNvSpPr>
          <p:nvPr/>
        </p:nvSpPr>
        <p:spPr bwMode="auto">
          <a:xfrm>
            <a:off x="911225" y="315982"/>
            <a:ext cx="1008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pitchFamily="34" charset="0"/>
              <a:buNone/>
            </a:pPr>
            <a:r>
              <a:rPr lang="en-US" altLang="zh-CN" sz="4000" dirty="0">
                <a:solidFill>
                  <a:schemeClr val="bg1"/>
                </a:solidFill>
                <a:latin typeface="Gungsuh" pitchFamily="18" charset="-127"/>
                <a:ea typeface="Gungsuh" pitchFamily="18" charset="-127"/>
                <a:sym typeface="Gungsuh" pitchFamily="18" charset="-127"/>
              </a:rPr>
              <a:t>1.5</a:t>
            </a:r>
            <a:endParaRPr lang="zh-CN" altLang="en-US" sz="4000" dirty="0">
              <a:solidFill>
                <a:schemeClr val="bg1"/>
              </a:solidFill>
              <a:latin typeface="Gungsuh" pitchFamily="18" charset="-127"/>
              <a:ea typeface="Gungsuh" pitchFamily="18" charset="-127"/>
              <a:sym typeface="Gungsuh" pitchFamily="18" charset="-127"/>
            </a:endParaRPr>
          </a:p>
        </p:txBody>
      </p:sp>
      <p:sp>
        <p:nvSpPr>
          <p:cNvPr id="16388" name="文本框 3"/>
          <p:cNvSpPr>
            <a:spLocks noChangeArrowheads="1"/>
          </p:cNvSpPr>
          <p:nvPr/>
        </p:nvSpPr>
        <p:spPr bwMode="auto">
          <a:xfrm>
            <a:off x="2351088" y="539750"/>
            <a:ext cx="6337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4400" b="1" dirty="0">
                <a:latin typeface="+mn-ea"/>
                <a:ea typeface="+mn-ea"/>
                <a:cs typeface="造字工房悦黑体验版纤细体"/>
                <a:sym typeface="造字工房悦黑体验版纤细体"/>
              </a:rPr>
              <a:t>系统运行环境</a:t>
            </a:r>
          </a:p>
        </p:txBody>
      </p:sp>
      <p:sp>
        <p:nvSpPr>
          <p:cNvPr id="16389" name="矩形 4"/>
          <p:cNvSpPr>
            <a:spLocks noChangeArrowheads="1"/>
          </p:cNvSpPr>
          <p:nvPr/>
        </p:nvSpPr>
        <p:spPr bwMode="auto">
          <a:xfrm>
            <a:off x="0" y="6524625"/>
            <a:ext cx="12192000" cy="333375"/>
          </a:xfrm>
          <a:prstGeom prst="rect">
            <a:avLst/>
          </a:prstGeom>
          <a:solidFill>
            <a:srgbClr val="479796"/>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 name="矩形 1">
            <a:extLst>
              <a:ext uri="{FF2B5EF4-FFF2-40B4-BE49-F238E27FC236}">
                <a16:creationId xmlns:a16="http://schemas.microsoft.com/office/drawing/2014/main" id="{82F00743-8F27-484B-8039-84C7D694D33C}"/>
              </a:ext>
            </a:extLst>
          </p:cNvPr>
          <p:cNvSpPr/>
          <p:nvPr/>
        </p:nvSpPr>
        <p:spPr>
          <a:xfrm>
            <a:off x="1631628" y="2132230"/>
            <a:ext cx="7128594" cy="1384995"/>
          </a:xfrm>
          <a:prstGeom prst="rect">
            <a:avLst/>
          </a:prstGeom>
        </p:spPr>
        <p:txBody>
          <a:bodyPr wrap="square">
            <a:spAutoFit/>
          </a:bodyPr>
          <a:lstStyle/>
          <a:p>
            <a:r>
              <a:rPr lang="zh-CN" altLang="en-US" sz="2800" dirty="0"/>
              <a:t>操作系统选择</a:t>
            </a:r>
            <a:r>
              <a:rPr lang="en-US" altLang="zh-CN" sz="2800" dirty="0"/>
              <a:t>Ubuntu</a:t>
            </a:r>
            <a:r>
              <a:rPr lang="zh-CN" altLang="en-US" sz="2800" dirty="0"/>
              <a:t>系统</a:t>
            </a:r>
          </a:p>
          <a:p>
            <a:r>
              <a:rPr lang="zh-CN" altLang="en-US" sz="2800" dirty="0"/>
              <a:t>开发语言选择</a:t>
            </a:r>
            <a:r>
              <a:rPr lang="en-US" altLang="zh-CN" sz="2800" dirty="0"/>
              <a:t>PHP, HTML, CSS, </a:t>
            </a:r>
            <a:r>
              <a:rPr lang="en-US" altLang="zh-CN" sz="2800" dirty="0" err="1"/>
              <a:t>js</a:t>
            </a:r>
            <a:r>
              <a:rPr lang="en-US" altLang="zh-CN" sz="2800" dirty="0"/>
              <a:t>, XML</a:t>
            </a:r>
          </a:p>
          <a:p>
            <a:r>
              <a:rPr lang="zh-CN" altLang="en-US" sz="2800" dirty="0"/>
              <a:t>提供对外服务所要求的相应的安全保障</a:t>
            </a:r>
          </a:p>
        </p:txBody>
      </p:sp>
    </p:spTree>
    <p:extLst>
      <p:ext uri="{BB962C8B-B14F-4D97-AF65-F5344CB8AC3E}">
        <p14:creationId xmlns:p14="http://schemas.microsoft.com/office/powerpoint/2010/main" val="2508329730"/>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3128</TotalTime>
  <Pages>0</Pages>
  <Words>2951</Words>
  <Characters>0</Characters>
  <Application>Microsoft Office PowerPoint</Application>
  <DocSecurity>0</DocSecurity>
  <PresentationFormat>宽屏</PresentationFormat>
  <Lines>0</Lines>
  <Paragraphs>731</Paragraphs>
  <Slides>52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宋体</vt:lpstr>
      <vt:lpstr>Gulim</vt:lpstr>
      <vt:lpstr>Impact</vt:lpstr>
      <vt:lpstr>Gungsuh</vt:lpstr>
      <vt:lpstr>Arial</vt:lpstr>
      <vt:lpstr>造字工房悦黑体验版纤细体</vt:lpstr>
      <vt:lpstr>Calibri</vt:lpstr>
      <vt:lpstr>微软雅黑</vt:lpstr>
      <vt:lpstr>Times New Roman</vt:lpstr>
      <vt:lpstr>张海山锐线体简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74</cp:revision>
  <dcterms:created xsi:type="dcterms:W3CDTF">2014-01-18T01:07:00Z</dcterms:created>
  <dcterms:modified xsi:type="dcterms:W3CDTF">2018-11-30T07:57:47Z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