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402" r:id="rId2"/>
    <p:sldId id="403" r:id="rId3"/>
    <p:sldId id="404" r:id="rId4"/>
    <p:sldId id="405" r:id="rId5"/>
    <p:sldId id="406" r:id="rId6"/>
    <p:sldId id="407" r:id="rId7"/>
    <p:sldId id="335" r:id="rId8"/>
    <p:sldId id="334" r:id="rId9"/>
    <p:sldId id="338" r:id="rId10"/>
    <p:sldId id="330" r:id="rId11"/>
    <p:sldId id="305" r:id="rId12"/>
    <p:sldId id="295" r:id="rId13"/>
    <p:sldId id="341" r:id="rId14"/>
    <p:sldId id="343" r:id="rId15"/>
    <p:sldId id="340" r:id="rId16"/>
    <p:sldId id="345" r:id="rId17"/>
    <p:sldId id="366" r:id="rId18"/>
    <p:sldId id="331" r:id="rId19"/>
    <p:sldId id="297" r:id="rId20"/>
    <p:sldId id="298" r:id="rId21"/>
    <p:sldId id="301" r:id="rId22"/>
    <p:sldId id="346" r:id="rId23"/>
    <p:sldId id="303" r:id="rId24"/>
    <p:sldId id="347" r:id="rId25"/>
    <p:sldId id="348" r:id="rId26"/>
    <p:sldId id="349" r:id="rId27"/>
    <p:sldId id="353" r:id="rId28"/>
    <p:sldId id="362" r:id="rId29"/>
    <p:sldId id="332" r:id="rId30"/>
    <p:sldId id="354" r:id="rId31"/>
    <p:sldId id="355" r:id="rId32"/>
    <p:sldId id="356" r:id="rId33"/>
    <p:sldId id="261" r:id="rId34"/>
    <p:sldId id="357" r:id="rId35"/>
    <p:sldId id="352" r:id="rId36"/>
    <p:sldId id="360" r:id="rId37"/>
    <p:sldId id="260" r:id="rId38"/>
    <p:sldId id="287" r:id="rId39"/>
    <p:sldId id="351" r:id="rId40"/>
    <p:sldId id="358" r:id="rId41"/>
    <p:sldId id="363" r:id="rId42"/>
    <p:sldId id="370" r:id="rId43"/>
    <p:sldId id="350" r:id="rId44"/>
    <p:sldId id="369" r:id="rId45"/>
    <p:sldId id="368" r:id="rId46"/>
    <p:sldId id="367" r:id="rId47"/>
    <p:sldId id="365" r:id="rId48"/>
    <p:sldId id="294" r:id="rId49"/>
    <p:sldId id="364" r:id="rId50"/>
    <p:sldId id="300" r:id="rId51"/>
    <p:sldId id="304" r:id="rId52"/>
    <p:sldId id="329" r:id="rId5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A82C"/>
    <a:srgbClr val="E99000"/>
    <a:srgbClr val="EC7690"/>
    <a:srgbClr val="7E822E"/>
    <a:srgbClr val="EB5F52"/>
    <a:srgbClr val="82582D"/>
    <a:srgbClr val="F5BD23"/>
    <a:srgbClr val="534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29"/>
      </p:guideLst>
    </p:cSldViewPr>
  </p:slideViewPr>
  <p:notesTextViewPr>
    <p:cViewPr>
      <p:scale>
        <a:sx n="1" d="1"/>
        <a:sy n="1" d="1"/>
      </p:scale>
      <p:origin x="0" y="0"/>
    </p:cViewPr>
  </p:notesTextViewPr>
  <p:sorterViewPr>
    <p:cViewPr>
      <p:scale>
        <a:sx n="65" d="100"/>
        <a:sy n="6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E62B7-427F-430A-BC33-B6E8DFC8F125}"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C6C18-3BE3-4EFD-B8FF-E0B42C8D786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CC6C18-3BE3-4EFD-B8FF-E0B42C8D7867}" type="slidenum">
              <a:rPr lang="zh-CN" altLang="en-US" smtClean="0"/>
              <a:t>44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D58549DC-145A-48E3-8820-7AEA38590D71}" type="datetimeFigureOut">
              <a:rPr lang="en-US" altLang="zh-CN"/>
              <a:t>11/2/2018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682A9A59-8398-4EA9-B41B-568D73B0B0A8}" type="slidenum">
              <a:rPr lang="en-US" altLang="zh-CN"/>
              <a:t>‹#›</a:t>
            </a:fld>
            <a:endParaRPr lang="en-US" altLang="zh-CN"/>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DAC5B2-8B0A-4E0F-BE75-5D45C1715FDC}" type="datetimeFigureOut">
              <a:rPr lang="en-US" altLang="zh-CN"/>
              <a:t>11/2/2018</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fld id="{A8FDEC7A-0906-4872-886A-8BB188BC3CD3}" type="slidenum">
              <a:rPr lang="en-US" altLang="zh-CN"/>
              <a:t>‹#›</a:t>
            </a:fld>
            <a:endParaRPr lang="en-US" altLang="zh-CN"/>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EF28725-9E40-4C44-BE2E-543B2A128477}" type="datetimeFigureOut">
              <a:rPr lang="en-US" altLang="zh-CN"/>
              <a:t>11/2/2018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825760E8-7DB7-4A56-890A-B6554DDFEB9A}" type="slidenum">
              <a:rPr lang="en-US" altLang="zh-CN"/>
              <a:t>‹#›</a:t>
            </a:fld>
            <a:endParaRPr lang="en-US" altLang="zh-CN"/>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5358689-AE7D-409C-BCBE-E4D42CC17C47}" type="datetimeFigureOut">
              <a:rPr lang="en-US" altLang="zh-CN"/>
              <a:t>11/2/2018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A9F3900A-B209-434A-97E9-3FCBA492A4B0}" type="slidenum">
              <a:rPr lang="en-US" altLang="zh-CN"/>
              <a:t>‹#›</a:t>
            </a:fld>
            <a:endParaRPr lang="en-US" altLang="zh-CN"/>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293F519-C000-4774-AAD6-7B6DD2CB30ED}" type="datetimeFigureOut">
              <a:rPr lang="en-US" altLang="zh-CN"/>
              <a:t>11/2/2018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EC339709-B0DB-4B07-906A-1DC512EDA07C}" type="slidenum">
              <a:rPr lang="en-US" altLang="zh-CN"/>
              <a:t>‹#›</a:t>
            </a:fld>
            <a:endParaRPr lang="en-US" altLang="zh-CN"/>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5F1FFD9-0D9B-4299-8B0D-8E42C23C5A5A}" type="datetimeFigureOut">
              <a:rPr lang="en-US" altLang="zh-CN"/>
              <a:t>11/2/2018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7A5CC31E-C0F4-4B0C-8879-9A025D8D729B}" type="slidenum">
              <a:rPr lang="en-US" altLang="zh-CN"/>
              <a:t>‹#›</a:t>
            </a:fld>
            <a:endParaRPr lang="en-US" altLang="zh-CN"/>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内容与标题">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内容与标题">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内容与标题">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内容与标题">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D5065F3-F134-453B-944C-DF79CA4D3D63}" type="datetimeFigureOut">
              <a:rPr lang="en-US" altLang="zh-CN"/>
              <a:t>11/2/2018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586E168A-72C4-48A4-90E5-A8F6786B7701}" type="slidenum">
              <a:rPr lang="en-US" altLang="zh-CN"/>
              <a:t>‹#›</a:t>
            </a:fld>
            <a:endParaRPr lang="en-US" altLang="zh-CN"/>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内容与标题">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内容与标题">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D775C3CA-14BA-40A5-B35E-FDA4951B9F41}" type="datetimeFigureOut">
              <a:rPr lang="en-US" altLang="zh-CN"/>
              <a:t>11/2/2018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9569944F-149A-4A29-9253-B9441D2CC03B}" type="slidenum">
              <a:rPr lang="en-US" altLang="zh-CN"/>
              <a:t>‹#›</a:t>
            </a:fld>
            <a:endParaRPr lang="en-US" altLang="zh-CN"/>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0E726272-EBCD-41A3-8A8D-04C2AB22D04F}" type="datetimeFigureOut">
              <a:rPr lang="en-US" altLang="zh-CN"/>
              <a:t>11/2/2018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88AB02EE-7F45-42ED-A409-05A75AD89AD6}" type="slidenum">
              <a:rPr lang="en-US" altLang="zh-CN"/>
              <a:t>‹#›</a:t>
            </a:fld>
            <a:endParaRPr lang="en-US" altLang="zh-CN"/>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1431452-D546-45D2-824A-D9E220C2402E}" type="datetimeFigureOut">
              <a:rPr lang="en-US" altLang="zh-CN"/>
              <a:t>11/2/2018</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fld id="{4A69E82B-E174-48FE-98A9-2980E8101C99}" type="slidenum">
              <a:rPr lang="en-US" altLang="zh-CN"/>
              <a:t>‹#›</a:t>
            </a:fld>
            <a:endParaRPr lang="en-US" altLang="zh-CN"/>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219A72E-A833-4934-882D-5DB515E9E634}" type="datetimeFigureOut">
              <a:rPr lang="en-US" altLang="zh-CN"/>
              <a:t>11/2/2018</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fld id="{B2C3E724-7E4D-406B-9B4E-2E20BA972793}" type="slidenum">
              <a:rPr lang="en-US" altLang="zh-CN"/>
              <a:t>‹#›</a:t>
            </a:fld>
            <a:endParaRPr lang="en-US" altLang="zh-CN"/>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0F37D717-DEF6-4A9D-B91C-BC3B02BB24DA}" type="datetimeFigureOut">
              <a:rPr lang="en-US" altLang="zh-CN"/>
              <a:t>11/2/2018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13DD4326-8546-4DEE-A6F6-A7613CBE8560}" type="slidenum">
              <a:rPr lang="en-US" altLang="zh-CN"/>
              <a:t>‹#›</a:t>
            </a:fld>
            <a:endParaRPr lang="en-US" altLang="zh-CN"/>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91085C1F-7C5B-4115-8E36-C6AEE821E624}" type="datetimeFigureOut">
              <a:rPr lang="en-US" altLang="zh-CN"/>
              <a:t>11/2/2018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16B38F34-1465-4A12-8461-A58D44FF4FB8}" type="slidenum">
              <a:rPr lang="en-US" altLang="zh-CN"/>
              <a:t>‹#›</a:t>
            </a:fld>
            <a:endParaRPr lang="en-US" altLang="zh-CN"/>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20DA94D0-183D-4817-BB18-2C1364C514EA}" type="datetimeFigureOut">
              <a:rPr lang="en-US" altLang="zh-CN"/>
              <a:t>11/2/2018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2455A17D-5EFE-475B-9870-FF21671C3220}" type="slidenum">
              <a:rPr lang="en-US" altLang="zh-CN"/>
              <a:t>‹#›</a:t>
            </a:fld>
            <a:endParaRPr lang="en-US" altLang="zh-C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E538DC3-5EBD-485A-8EFB-4D95C75AD3FD}" type="datetimeFigureOut">
              <a:rPr lang="en-US" altLang="zh-CN"/>
              <a:t>11/2/2018</a:t>
            </a:fld>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FB41F2E-797C-4890-B246-4F63233B012A}"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www.cnblogs.com/jiangds/p/6596595.html" TargetMode="External"/><Relationship Id="rId2" Type="http://schemas.openxmlformats.org/officeDocument/2006/relationships/hyperlink" Target="http://www.uml.org.cn/oobject/201609092.asp" TargetMode="Externa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25788" y="2733675"/>
            <a:ext cx="5775325" cy="747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kern="100" dirty="0">
                <a:solidFill>
                  <a:schemeClr val="tx1"/>
                </a:solidFill>
                <a:latin typeface="微软雅黑" panose="020B0503020204020204" pitchFamily="34" charset="-122"/>
                <a:ea typeface="微软雅黑" panose="020B0503020204020204" pitchFamily="34" charset="-122"/>
              </a:rPr>
              <a:t>UML</a:t>
            </a:r>
            <a:r>
              <a:rPr lang="zh-CN" altLang="en-US" sz="4400" b="1" kern="100" dirty="0">
                <a:solidFill>
                  <a:schemeClr val="tx1"/>
                </a:solidFill>
                <a:latin typeface="微软雅黑" panose="020B0503020204020204" pitchFamily="34" charset="-122"/>
                <a:ea typeface="微软雅黑" panose="020B0503020204020204" pitchFamily="34" charset="-122"/>
              </a:rPr>
              <a:t>基础</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sp>
        <p:nvSpPr>
          <p:cNvPr id="12292" name="矩形 10"/>
          <p:cNvSpPr>
            <a:spLocks noChangeArrowheads="1"/>
          </p:cNvSpPr>
          <p:nvPr/>
        </p:nvSpPr>
        <p:spPr bwMode="auto">
          <a:xfrm>
            <a:off x="204477" y="4445707"/>
            <a:ext cx="514667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组长：陈依伦</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组员：马益亮</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陈佳敏</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徐毓茜</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吕煜杰</a:t>
            </a:r>
          </a:p>
        </p:txBody>
      </p:sp>
      <p:cxnSp>
        <p:nvCxnSpPr>
          <p:cNvPr id="7" name="直接连接符 6"/>
          <p:cNvCxnSpPr/>
          <p:nvPr/>
        </p:nvCxnSpPr>
        <p:spPr>
          <a:xfrm>
            <a:off x="3654425" y="4070350"/>
            <a:ext cx="4657725" cy="238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337050" y="3394075"/>
            <a:ext cx="3529013" cy="747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kern="100" dirty="0">
                <a:solidFill>
                  <a:schemeClr val="tx1"/>
                </a:solidFill>
                <a:latin typeface="微软雅黑" panose="020B0503020204020204" pitchFamily="34" charset="-122"/>
                <a:ea typeface="微软雅黑" panose="020B0503020204020204" pitchFamily="34" charset="-122"/>
              </a:rPr>
              <a:t>G16</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859280" cy="768350"/>
          </a:xfrm>
          <a:prstGeom prst="rect">
            <a:avLst/>
          </a:prstGeom>
        </p:spPr>
        <p:txBody>
          <a:bodyPr wrap="none">
            <a:spAutoFit/>
          </a:bodyPr>
          <a:lstStyle/>
          <a:p>
            <a:pPr eaLnBrk="1" fontAlgn="auto" hangingPunct="1">
              <a:spcBef>
                <a:spcPts val="0"/>
              </a:spcBef>
              <a:spcAft>
                <a:spcPts val="0"/>
              </a:spcAft>
              <a:defRPr/>
            </a:pPr>
            <a:r>
              <a:rPr lang="zh-CN" altLang="en-US" sz="4400" b="1" kern="100" dirty="0">
                <a:latin typeface="微软雅黑" panose="020B0503020204020204" pitchFamily="34" charset="-122"/>
                <a:ea typeface="微软雅黑" panose="020B0503020204020204" pitchFamily="34" charset="-122"/>
              </a:rPr>
              <a:t>用例图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2</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8611" y="4140690"/>
            <a:ext cx="3449638" cy="879475"/>
          </a:xfrm>
          <a:prstGeom prst="rect">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50%</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939219" y="4140690"/>
            <a:ext cx="3451225" cy="879475"/>
          </a:xfrm>
          <a:prstGeom prst="rect">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50%</a:t>
            </a:r>
            <a:endParaRPr lang="zh-CN" altLang="en-US" sz="28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49246" y="3888595"/>
            <a:ext cx="0" cy="6127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443" name="AutoShape 2"/>
          <p:cNvSpPr/>
          <p:nvPr/>
        </p:nvSpPr>
        <p:spPr bwMode="auto">
          <a:xfrm>
            <a:off x="1750695" y="732790"/>
            <a:ext cx="6118860" cy="863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0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用例图的定义</a:t>
            </a:r>
          </a:p>
          <a:p>
            <a:pPr eaLnBrk="1"/>
            <a:endPar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由参与者（</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Actor</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Use Case</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）以及它们之间的关系构成的用于描述系统功能的动态视图称为用例图。</a:t>
            </a:r>
            <a:endPar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endPar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r>
              <a:rPr lang="zh-CN" altLang="en-US" sz="20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用例图的作用</a:t>
            </a:r>
          </a:p>
          <a:p>
            <a:pPr eaLnBrk="1"/>
            <a:endPar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用例图是需求分析中的产物，主要作用是描述参与者和用例之间的关系，帮助开发人员可视化地了解系统的功能。</a:t>
            </a:r>
          </a:p>
        </p:txBody>
      </p:sp>
      <p:pic>
        <p:nvPicPr>
          <p:cNvPr id="10" name="Picture 2" descr="http://img.my.csdn.net/uploads/201301/23/1358909245_40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1780" y="2713480"/>
            <a:ext cx="4168493" cy="2685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1" name="AutoShape 2"/>
          <p:cNvSpPr/>
          <p:nvPr/>
        </p:nvSpPr>
        <p:spPr bwMode="auto">
          <a:xfrm>
            <a:off x="1174750" y="1876425"/>
            <a:ext cx="3227388" cy="3224213"/>
          </a:xfrm>
          <a:custGeom>
            <a:avLst/>
            <a:gdLst>
              <a:gd name="T0" fmla="*/ 264634992 w 19679"/>
              <a:gd name="T1" fmla="*/ 290196764 h 19679"/>
              <a:gd name="T2" fmla="*/ 264634992 w 19679"/>
              <a:gd name="T3" fmla="*/ 290196764 h 19679"/>
              <a:gd name="T4" fmla="*/ 264634992 w 19679"/>
              <a:gd name="T5" fmla="*/ 290196764 h 19679"/>
              <a:gd name="T6" fmla="*/ 264634992 w 19679"/>
              <a:gd name="T7" fmla="*/ 2901967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8222" name="AutoShape 3"/>
          <p:cNvSpPr/>
          <p:nvPr/>
        </p:nvSpPr>
        <p:spPr bwMode="auto">
          <a:xfrm>
            <a:off x="1647825" y="2617788"/>
            <a:ext cx="2282825" cy="1741487"/>
          </a:xfrm>
          <a:custGeom>
            <a:avLst/>
            <a:gdLst>
              <a:gd name="T0" fmla="*/ 120563766 w 21600"/>
              <a:gd name="T1" fmla="*/ 70280148 h 21600"/>
              <a:gd name="T2" fmla="*/ 120563766 w 21600"/>
              <a:gd name="T3" fmla="*/ 70280148 h 21600"/>
              <a:gd name="T4" fmla="*/ 120563766 w 21600"/>
              <a:gd name="T5" fmla="*/ 70280148 h 21600"/>
              <a:gd name="T6" fmla="*/ 120563766 w 21600"/>
              <a:gd name="T7" fmla="*/ 7028014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latin typeface="微软雅黑" panose="020B0503020204020204" pitchFamily="34" charset="-122"/>
                <a:ea typeface="微软雅黑" panose="020B0503020204020204" pitchFamily="34" charset="-122"/>
                <a:sym typeface="微软雅黑" panose="020B0503020204020204" pitchFamily="34" charset="-122"/>
              </a:rPr>
              <a:t>用例图的组成</a:t>
            </a:r>
            <a:r>
              <a:rPr lang="zh-CN" altLang="en-US" sz="3600" b="1" dirty="0">
                <a:latin typeface="微软雅黑" panose="020B0503020204020204" pitchFamily="34" charset="-122"/>
                <a:ea typeface="微软雅黑" panose="020B0503020204020204" pitchFamily="34" charset="-122"/>
                <a:sym typeface="微软雅黑" panose="020B0503020204020204" pitchFamily="34" charset="-122"/>
              </a:rPr>
              <a:t> </a:t>
            </a:r>
            <a:endParaRPr lang="zh-CN" altLang="zh-CN" sz="3600" dirty="0">
              <a:latin typeface="微软雅黑" panose="020B0503020204020204" pitchFamily="34" charset="-122"/>
              <a:ea typeface="微软雅黑" panose="020B0503020204020204" pitchFamily="34" charset="-122"/>
            </a:endParaRPr>
          </a:p>
        </p:txBody>
      </p:sp>
      <p:grpSp>
        <p:nvGrpSpPr>
          <p:cNvPr id="19460" name="Group 4"/>
          <p:cNvGrpSpPr/>
          <p:nvPr/>
        </p:nvGrpSpPr>
        <p:grpSpPr bwMode="auto">
          <a:xfrm>
            <a:off x="5160963" y="3552370"/>
            <a:ext cx="976312" cy="976313"/>
            <a:chOff x="0" y="0"/>
            <a:chExt cx="976313" cy="976313"/>
          </a:xfrm>
        </p:grpSpPr>
        <p:sp>
          <p:nvSpPr>
            <p:cNvPr id="19482" name="AutoShape 5"/>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83" name="Group 6"/>
            <p:cNvGrpSpPr/>
            <p:nvPr/>
          </p:nvGrpSpPr>
          <p:grpSpPr bwMode="auto">
            <a:xfrm>
              <a:off x="93703" y="74135"/>
              <a:ext cx="788906" cy="828041"/>
              <a:chOff x="0" y="0"/>
              <a:chExt cx="788906" cy="828040"/>
            </a:xfrm>
          </p:grpSpPr>
          <p:sp>
            <p:nvSpPr>
              <p:cNvPr id="19484" name="AutoShape 7"/>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solidFill>
              <a:ln w="12700" cap="flat" cmpd="sng">
                <a:solidFill>
                  <a:srgbClr val="EC769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5" name="AutoShape 8"/>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3</a:t>
                </a:r>
                <a:endParaRPr lang="zh-CN" altLang="zh-CN">
                  <a:solidFill>
                    <a:schemeClr val="bg1"/>
                  </a:solidFill>
                  <a:cs typeface="Helvetica" pitchFamily="34" charset="0"/>
                  <a:sym typeface="Calibri" panose="020F0502020204030204" pitchFamily="34" charset="0"/>
                </a:endParaRPr>
              </a:p>
            </p:txBody>
          </p:sp>
        </p:grpSp>
      </p:grpSp>
      <p:grpSp>
        <p:nvGrpSpPr>
          <p:cNvPr id="19461" name="Group 9"/>
          <p:cNvGrpSpPr/>
          <p:nvPr/>
        </p:nvGrpSpPr>
        <p:grpSpPr bwMode="auto">
          <a:xfrm>
            <a:off x="5160963" y="2427061"/>
            <a:ext cx="976312" cy="976313"/>
            <a:chOff x="0" y="0"/>
            <a:chExt cx="976313" cy="976313"/>
          </a:xfrm>
        </p:grpSpPr>
        <p:sp>
          <p:nvSpPr>
            <p:cNvPr id="19478" name="AutoShape 10"/>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F5BD23"/>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9" name="Group 11"/>
            <p:cNvGrpSpPr/>
            <p:nvPr/>
          </p:nvGrpSpPr>
          <p:grpSpPr bwMode="auto">
            <a:xfrm>
              <a:off x="93703" y="74135"/>
              <a:ext cx="788906" cy="828041"/>
              <a:chOff x="0" y="0"/>
              <a:chExt cx="788906" cy="828040"/>
            </a:xfrm>
          </p:grpSpPr>
          <p:sp>
            <p:nvSpPr>
              <p:cNvPr id="19480" name="AutoShape 12"/>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5BD23"/>
              </a:solidFill>
              <a:ln w="12700" cap="flat" cmpd="sng">
                <a:solidFill>
                  <a:srgbClr val="F5BD23"/>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1" name="AutoShape 13"/>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2</a:t>
                </a:r>
                <a:endParaRPr lang="zh-CN" altLang="zh-CN" dirty="0">
                  <a:solidFill>
                    <a:schemeClr val="bg1"/>
                  </a:solidFill>
                  <a:cs typeface="Helvetica" pitchFamily="34" charset="0"/>
                  <a:sym typeface="Calibri" panose="020F0502020204030204" pitchFamily="34" charset="0"/>
                </a:endParaRPr>
              </a:p>
            </p:txBody>
          </p:sp>
        </p:grpSp>
      </p:grpSp>
      <p:grpSp>
        <p:nvGrpSpPr>
          <p:cNvPr id="19462" name="Group 14"/>
          <p:cNvGrpSpPr/>
          <p:nvPr/>
        </p:nvGrpSpPr>
        <p:grpSpPr bwMode="auto">
          <a:xfrm>
            <a:off x="5160963" y="1301750"/>
            <a:ext cx="976312" cy="976313"/>
            <a:chOff x="0" y="0"/>
            <a:chExt cx="976313" cy="976313"/>
          </a:xfrm>
        </p:grpSpPr>
        <p:sp>
          <p:nvSpPr>
            <p:cNvPr id="19474" name="AutoShape 15"/>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5" name="Group 16"/>
            <p:cNvGrpSpPr/>
            <p:nvPr/>
          </p:nvGrpSpPr>
          <p:grpSpPr bwMode="auto">
            <a:xfrm>
              <a:off x="93703" y="74135"/>
              <a:ext cx="788906" cy="828041"/>
              <a:chOff x="0" y="0"/>
              <a:chExt cx="788906" cy="828040"/>
            </a:xfrm>
          </p:grpSpPr>
          <p:sp>
            <p:nvSpPr>
              <p:cNvPr id="19476" name="AutoShape 17"/>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77" name="AutoShape 18"/>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1</a:t>
                </a:r>
                <a:endParaRPr lang="zh-CN" altLang="zh-CN" dirty="0">
                  <a:solidFill>
                    <a:schemeClr val="bg1"/>
                  </a:solidFill>
                  <a:cs typeface="Helvetica" pitchFamily="34" charset="0"/>
                  <a:sym typeface="Calibri" panose="020F0502020204030204" pitchFamily="34" charset="0"/>
                </a:endParaRPr>
              </a:p>
            </p:txBody>
          </p:sp>
        </p:grpSp>
      </p:grpSp>
      <p:sp>
        <p:nvSpPr>
          <p:cNvPr id="19463" name="Line 19"/>
          <p:cNvSpPr>
            <a:spLocks noChangeShapeType="1"/>
          </p:cNvSpPr>
          <p:nvPr/>
        </p:nvSpPr>
        <p:spPr bwMode="auto">
          <a:xfrm>
            <a:off x="4803775" y="1790700"/>
            <a:ext cx="376238"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4" name="Line 20"/>
          <p:cNvSpPr>
            <a:spLocks noChangeShapeType="1"/>
          </p:cNvSpPr>
          <p:nvPr/>
        </p:nvSpPr>
        <p:spPr bwMode="auto">
          <a:xfrm>
            <a:off x="4794250" y="2977357"/>
            <a:ext cx="376238"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5" name="Line 21"/>
          <p:cNvSpPr>
            <a:spLocks noChangeShapeType="1"/>
          </p:cNvSpPr>
          <p:nvPr/>
        </p:nvSpPr>
        <p:spPr bwMode="auto">
          <a:xfrm>
            <a:off x="4794250" y="5092442"/>
            <a:ext cx="376238"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6" name="Line 22"/>
          <p:cNvSpPr>
            <a:spLocks noChangeShapeType="1"/>
          </p:cNvSpPr>
          <p:nvPr/>
        </p:nvSpPr>
        <p:spPr bwMode="auto">
          <a:xfrm flipH="1">
            <a:off x="4783138" y="1790700"/>
            <a:ext cx="1587" cy="3311525"/>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7" name="Line 23"/>
          <p:cNvSpPr>
            <a:spLocks noChangeShapeType="1"/>
          </p:cNvSpPr>
          <p:nvPr/>
        </p:nvSpPr>
        <p:spPr bwMode="auto">
          <a:xfrm>
            <a:off x="4418013" y="3489325"/>
            <a:ext cx="376237"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192" name="AutoShape 24"/>
          <p:cNvSpPr/>
          <p:nvPr/>
        </p:nvSpPr>
        <p:spPr bwMode="auto">
          <a:xfrm>
            <a:off x="6232525" y="1301433"/>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参与者</a:t>
            </a:r>
            <a:endParaRPr lang="zh-CN" dirty="0">
              <a:solidFill>
                <a:srgbClr val="000000"/>
              </a:solidFill>
              <a:cs typeface="Helvetica" pitchFamily="34" charset="0"/>
              <a:sym typeface="Calibri" panose="020F0502020204030204" pitchFamily="34" charset="0"/>
            </a:endParaRPr>
          </a:p>
        </p:txBody>
      </p:sp>
      <p:sp>
        <p:nvSpPr>
          <p:cNvPr id="19469" name="AutoShape 25"/>
          <p:cNvSpPr/>
          <p:nvPr/>
        </p:nvSpPr>
        <p:spPr bwMode="auto">
          <a:xfrm>
            <a:off x="6232525" y="1897380"/>
            <a:ext cx="5499100" cy="72009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参与者（</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Actor</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）是指存在于系统外部并直接与系统进行交互的人、系统、子系统或类的外部实体的抽象</a:t>
            </a:r>
            <a:endParaRPr lang="zh-CN" sz="1800" dirty="0">
              <a:solidFill>
                <a:srgbClr val="000000"/>
              </a:solidFill>
              <a:cs typeface="Helvetica" pitchFamily="34" charset="0"/>
              <a:sym typeface="Calibri" panose="020F0502020204030204" pitchFamily="34" charset="0"/>
            </a:endParaRPr>
          </a:p>
        </p:txBody>
      </p:sp>
      <p:sp>
        <p:nvSpPr>
          <p:cNvPr id="7194" name="AutoShape 26"/>
          <p:cNvSpPr/>
          <p:nvPr/>
        </p:nvSpPr>
        <p:spPr bwMode="auto">
          <a:xfrm>
            <a:off x="6229350" y="2520724"/>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a:t>
            </a:r>
            <a:endParaRPr lang="zh-CN" dirty="0">
              <a:solidFill>
                <a:srgbClr val="000000"/>
              </a:solidFill>
              <a:cs typeface="Helvetica" pitchFamily="34" charset="0"/>
              <a:sym typeface="Calibri" panose="020F0502020204030204" pitchFamily="34" charset="0"/>
            </a:endParaRPr>
          </a:p>
        </p:txBody>
      </p:sp>
      <p:sp>
        <p:nvSpPr>
          <p:cNvPr id="19471" name="AutoShape 27"/>
          <p:cNvSpPr/>
          <p:nvPr/>
        </p:nvSpPr>
        <p:spPr bwMode="auto">
          <a:xfrm>
            <a:off x="6229350" y="2977515"/>
            <a:ext cx="5499100" cy="66865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Use Case</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）是参与者（角色）可以感受到的系统服务或功能单元</a:t>
            </a:r>
          </a:p>
        </p:txBody>
      </p:sp>
      <p:sp>
        <p:nvSpPr>
          <p:cNvPr id="7196" name="AutoShape 28"/>
          <p:cNvSpPr/>
          <p:nvPr/>
        </p:nvSpPr>
        <p:spPr bwMode="auto">
          <a:xfrm>
            <a:off x="6229350" y="3618772"/>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系统边界</a:t>
            </a:r>
            <a:endParaRPr lang="zh-CN" dirty="0">
              <a:solidFill>
                <a:srgbClr val="000000"/>
              </a:solidFill>
              <a:cs typeface="Helvetica" pitchFamily="34" charset="0"/>
              <a:sym typeface="Calibri" panose="020F0502020204030204" pitchFamily="34" charset="0"/>
            </a:endParaRPr>
          </a:p>
        </p:txBody>
      </p:sp>
      <p:sp>
        <p:nvSpPr>
          <p:cNvPr id="19473" name="AutoShape 29"/>
          <p:cNvSpPr/>
          <p:nvPr/>
        </p:nvSpPr>
        <p:spPr bwMode="auto">
          <a:xfrm>
            <a:off x="6221095" y="4077970"/>
            <a:ext cx="5499100" cy="57721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所谓系统边界是指系统与系统之间的界限。把系统边界以外的同系统相关联的其他部分称之为系统环境</a:t>
            </a:r>
            <a:endParaRPr lang="zh-CN" sz="1800" dirty="0">
              <a:solidFill>
                <a:srgbClr val="000000"/>
              </a:solidFill>
              <a:cs typeface="Helvetica" pitchFamily="34" charset="0"/>
              <a:sym typeface="Calibri" panose="020F0502020204030204" pitchFamily="34" charset="0"/>
            </a:endParaRPr>
          </a:p>
        </p:txBody>
      </p:sp>
      <p:sp>
        <p:nvSpPr>
          <p:cNvPr id="30" name="Line 21"/>
          <p:cNvSpPr>
            <a:spLocks noChangeShapeType="1"/>
          </p:cNvSpPr>
          <p:nvPr/>
        </p:nvSpPr>
        <p:spPr bwMode="auto">
          <a:xfrm>
            <a:off x="4794250" y="4060307"/>
            <a:ext cx="376238"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31" name="Group 4"/>
          <p:cNvGrpSpPr/>
          <p:nvPr/>
        </p:nvGrpSpPr>
        <p:grpSpPr bwMode="auto">
          <a:xfrm>
            <a:off x="5180013" y="4655100"/>
            <a:ext cx="976312" cy="976313"/>
            <a:chOff x="0" y="0"/>
            <a:chExt cx="976313" cy="976313"/>
          </a:xfrm>
        </p:grpSpPr>
        <p:sp>
          <p:nvSpPr>
            <p:cNvPr id="32" name="AutoShape 5"/>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33" name="Group 6"/>
            <p:cNvGrpSpPr/>
            <p:nvPr/>
          </p:nvGrpSpPr>
          <p:grpSpPr bwMode="auto">
            <a:xfrm>
              <a:off x="93703" y="74135"/>
              <a:ext cx="788906" cy="828041"/>
              <a:chOff x="0" y="0"/>
              <a:chExt cx="788906" cy="828040"/>
            </a:xfrm>
          </p:grpSpPr>
          <p:sp>
            <p:nvSpPr>
              <p:cNvPr id="34" name="AutoShape 7"/>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35" name="AutoShape 8"/>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4</a:t>
                </a:r>
                <a:endParaRPr lang="zh-CN" altLang="zh-CN" dirty="0">
                  <a:solidFill>
                    <a:schemeClr val="bg1"/>
                  </a:solidFill>
                  <a:cs typeface="Helvetica" pitchFamily="34" charset="0"/>
                  <a:sym typeface="Calibri" panose="020F0502020204030204" pitchFamily="34" charset="0"/>
                </a:endParaRPr>
              </a:p>
            </p:txBody>
          </p:sp>
        </p:grpSp>
      </p:grpSp>
      <p:sp>
        <p:nvSpPr>
          <p:cNvPr id="36" name="AutoShape 28"/>
          <p:cNvSpPr/>
          <p:nvPr/>
        </p:nvSpPr>
        <p:spPr bwMode="auto">
          <a:xfrm>
            <a:off x="6232454" y="4744390"/>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关联</a:t>
            </a:r>
            <a:endParaRPr lang="zh-CN" dirty="0">
              <a:solidFill>
                <a:srgbClr val="000000"/>
              </a:solidFill>
              <a:cs typeface="Helvetica" pitchFamily="34" charset="0"/>
              <a:sym typeface="Calibri" panose="020F0502020204030204" pitchFamily="34" charset="0"/>
            </a:endParaRPr>
          </a:p>
        </p:txBody>
      </p:sp>
      <p:sp>
        <p:nvSpPr>
          <p:cNvPr id="37" name="AutoShape 29"/>
          <p:cNvSpPr/>
          <p:nvPr/>
        </p:nvSpPr>
        <p:spPr bwMode="auto">
          <a:xfrm>
            <a:off x="6221095" y="5178425"/>
            <a:ext cx="5758815" cy="93853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为了减少模型维护的工作量、保证用例模型的可维护性和一致性，可以在用例之间抽象出包含（</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Include</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）、扩展（</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Extend</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）和泛化（</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Generalization</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）这几种关系</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2" name="Group 14"/>
          <p:cNvGrpSpPr/>
          <p:nvPr/>
        </p:nvGrpSpPr>
        <p:grpSpPr bwMode="auto">
          <a:xfrm>
            <a:off x="616956" y="573957"/>
            <a:ext cx="976312" cy="976313"/>
            <a:chOff x="0" y="0"/>
            <a:chExt cx="976313" cy="976313"/>
          </a:xfrm>
        </p:grpSpPr>
        <p:sp>
          <p:nvSpPr>
            <p:cNvPr id="19474" name="AutoShape 15"/>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5" name="Group 16"/>
            <p:cNvGrpSpPr/>
            <p:nvPr/>
          </p:nvGrpSpPr>
          <p:grpSpPr bwMode="auto">
            <a:xfrm>
              <a:off x="93703" y="74135"/>
              <a:ext cx="788906" cy="828041"/>
              <a:chOff x="0" y="0"/>
              <a:chExt cx="788906" cy="828040"/>
            </a:xfrm>
          </p:grpSpPr>
          <p:sp>
            <p:nvSpPr>
              <p:cNvPr id="19476" name="AutoShape 17"/>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77" name="AutoShape 18"/>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1</a:t>
                </a:r>
                <a:endParaRPr lang="zh-CN" altLang="zh-CN" dirty="0">
                  <a:solidFill>
                    <a:schemeClr val="bg1"/>
                  </a:solidFill>
                  <a:cs typeface="Helvetica" pitchFamily="34" charset="0"/>
                  <a:sym typeface="Calibri" panose="020F0502020204030204" pitchFamily="34" charset="0"/>
                </a:endParaRPr>
              </a:p>
            </p:txBody>
          </p:sp>
        </p:grpSp>
      </p:grpSp>
      <p:sp>
        <p:nvSpPr>
          <p:cNvPr id="7192" name="AutoShape 24"/>
          <p:cNvSpPr/>
          <p:nvPr/>
        </p:nvSpPr>
        <p:spPr bwMode="auto">
          <a:xfrm>
            <a:off x="1685343" y="769220"/>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32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参与者</a:t>
            </a:r>
            <a:endParaRPr lang="zh-CN" sz="3200" dirty="0">
              <a:solidFill>
                <a:srgbClr val="000000"/>
              </a:solidFill>
              <a:cs typeface="Helvetica" pitchFamily="34" charset="0"/>
              <a:sym typeface="Calibri" panose="020F0502020204030204" pitchFamily="34" charset="0"/>
            </a:endParaRPr>
          </a:p>
        </p:txBody>
      </p:sp>
      <p:sp>
        <p:nvSpPr>
          <p:cNvPr id="19469" name="AutoShape 25"/>
          <p:cNvSpPr/>
          <p:nvPr/>
        </p:nvSpPr>
        <p:spPr bwMode="auto">
          <a:xfrm>
            <a:off x="710565" y="1845945"/>
            <a:ext cx="6651625" cy="292989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在系统外部与系统直接交互的人或事物</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如另一个计算</a:t>
            </a:r>
          </a:p>
          <a:p>
            <a:pPr eaLnBrk="1"/>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机系统或一些可运行的进程</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。我们</a:t>
            </a:r>
            <a:r>
              <a:rPr lang="zh-CN" altLang="en-US" sz="20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需要注意</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的是：</a:t>
            </a:r>
          </a:p>
          <a:p>
            <a:pPr eaLnBrk="1"/>
            <a:endPar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参与者是角色</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(role)</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而不是具体的人，它代表了参与者在 与系统打交道的过程中所扮演的角色。所以在系统的实际运作中，一个实际用户可能对应系统的多个参与者。不同的用户也可以只对应于一个参与者，从而代表同一参与者的不同实例。</a:t>
            </a:r>
          </a:p>
          <a:p>
            <a:pPr eaLnBrk="1"/>
            <a:endPar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参与者作为外部用户</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而不是内部</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与系统发生交互作用，是它的主要特征。</a:t>
            </a:r>
          </a:p>
          <a:p>
            <a:pPr eaLnBrk="1"/>
            <a:endPar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在后面的顺序图等中出现的“参与者”，与此概念相同，但具体指代的含义，视具体情况而定。</a:t>
            </a:r>
          </a:p>
        </p:txBody>
      </p:sp>
      <p:pic>
        <p:nvPicPr>
          <p:cNvPr id="30"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0545" y="1647825"/>
            <a:ext cx="2644140" cy="393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1" name="Group 9"/>
          <p:cNvGrpSpPr/>
          <p:nvPr/>
        </p:nvGrpSpPr>
        <p:grpSpPr bwMode="auto">
          <a:xfrm>
            <a:off x="365028" y="337000"/>
            <a:ext cx="976312" cy="976313"/>
            <a:chOff x="0" y="0"/>
            <a:chExt cx="976313" cy="976313"/>
          </a:xfrm>
        </p:grpSpPr>
        <p:sp>
          <p:nvSpPr>
            <p:cNvPr id="19478" name="AutoShape 10"/>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F5BD23"/>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9" name="Group 11"/>
            <p:cNvGrpSpPr/>
            <p:nvPr/>
          </p:nvGrpSpPr>
          <p:grpSpPr bwMode="auto">
            <a:xfrm>
              <a:off x="93703" y="74135"/>
              <a:ext cx="788906" cy="828041"/>
              <a:chOff x="0" y="0"/>
              <a:chExt cx="788906" cy="828040"/>
            </a:xfrm>
          </p:grpSpPr>
          <p:sp>
            <p:nvSpPr>
              <p:cNvPr id="19480" name="AutoShape 12"/>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5BD23"/>
              </a:solidFill>
              <a:ln w="12700" cap="flat" cmpd="sng">
                <a:solidFill>
                  <a:srgbClr val="F5BD23"/>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1" name="AutoShape 13"/>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2</a:t>
                </a:r>
                <a:endParaRPr lang="zh-CN" altLang="zh-CN" dirty="0">
                  <a:solidFill>
                    <a:schemeClr val="bg1"/>
                  </a:solidFill>
                  <a:cs typeface="Helvetica" pitchFamily="34" charset="0"/>
                  <a:sym typeface="Calibri" panose="020F0502020204030204" pitchFamily="34" charset="0"/>
                </a:endParaRPr>
              </a:p>
            </p:txBody>
          </p:sp>
        </p:grpSp>
      </p:grpSp>
      <p:sp>
        <p:nvSpPr>
          <p:cNvPr id="7194" name="AutoShape 26"/>
          <p:cNvSpPr/>
          <p:nvPr/>
        </p:nvSpPr>
        <p:spPr bwMode="auto">
          <a:xfrm>
            <a:off x="1433415" y="430663"/>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a:t>
            </a:r>
            <a:endParaRPr lang="zh-CN" dirty="0">
              <a:solidFill>
                <a:srgbClr val="000000"/>
              </a:solidFill>
              <a:cs typeface="Helvetica" pitchFamily="34" charset="0"/>
              <a:sym typeface="Calibri" panose="020F0502020204030204" pitchFamily="34" charset="0"/>
            </a:endParaRPr>
          </a:p>
        </p:txBody>
      </p:sp>
      <p:sp>
        <p:nvSpPr>
          <p:cNvPr id="19471" name="AutoShape 27"/>
          <p:cNvSpPr/>
          <p:nvPr/>
        </p:nvSpPr>
        <p:spPr bwMode="auto">
          <a:xfrm>
            <a:off x="900430" y="2213610"/>
            <a:ext cx="5499100" cy="104838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系统外部可见的一个系统功能单元。系统的功能由系统单元所提供，并通过一系列系统单元与一个或多个参与者之间交换的消息所表达 。</a:t>
            </a:r>
          </a:p>
        </p:txBody>
      </p:sp>
      <p:pic>
        <p:nvPicPr>
          <p:cNvPr id="38"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972" y="1556768"/>
            <a:ext cx="3240087"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4080" y="3463086"/>
            <a:ext cx="3090602" cy="181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7"/>
          <p:cNvSpPr>
            <a:spLocks noChangeArrowheads="1"/>
          </p:cNvSpPr>
          <p:nvPr/>
        </p:nvSpPr>
        <p:spPr bwMode="auto">
          <a:xfrm>
            <a:off x="7084080" y="5955030"/>
            <a:ext cx="2735262" cy="576263"/>
          </a:xfrm>
          <a:prstGeom prst="wedgeRectCallout">
            <a:avLst>
              <a:gd name="adj1" fmla="val 26667"/>
              <a:gd name="adj2" fmla="val -169833"/>
            </a:avLst>
          </a:prstGeom>
          <a:solidFill>
            <a:srgbClr val="FFFFFF"/>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400">
                <a:latin typeface="隶书" panose="02010509060101010101" pitchFamily="49" charset="-122"/>
                <a:ea typeface="隶书" panose="02010509060101010101" pitchFamily="49" charset="-122"/>
              </a:rPr>
              <a:t>带路径名的用例</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0" name="Group 4"/>
          <p:cNvGrpSpPr/>
          <p:nvPr/>
        </p:nvGrpSpPr>
        <p:grpSpPr bwMode="auto">
          <a:xfrm>
            <a:off x="430340" y="323979"/>
            <a:ext cx="976312" cy="976313"/>
            <a:chOff x="0" y="0"/>
            <a:chExt cx="976313" cy="976313"/>
          </a:xfrm>
        </p:grpSpPr>
        <p:sp>
          <p:nvSpPr>
            <p:cNvPr id="19482" name="AutoShape 5"/>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83" name="Group 6"/>
            <p:cNvGrpSpPr/>
            <p:nvPr/>
          </p:nvGrpSpPr>
          <p:grpSpPr bwMode="auto">
            <a:xfrm>
              <a:off x="93703" y="74135"/>
              <a:ext cx="788906" cy="828041"/>
              <a:chOff x="0" y="0"/>
              <a:chExt cx="788906" cy="828040"/>
            </a:xfrm>
          </p:grpSpPr>
          <p:sp>
            <p:nvSpPr>
              <p:cNvPr id="19484" name="AutoShape 7"/>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solidFill>
              <a:ln w="12700" cap="flat" cmpd="sng">
                <a:solidFill>
                  <a:srgbClr val="EC769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5" name="AutoShape 8"/>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3</a:t>
                </a:r>
                <a:endParaRPr lang="zh-CN" altLang="zh-CN">
                  <a:solidFill>
                    <a:schemeClr val="bg1"/>
                  </a:solidFill>
                  <a:cs typeface="Helvetica" pitchFamily="34" charset="0"/>
                  <a:sym typeface="Calibri" panose="020F0502020204030204" pitchFamily="34" charset="0"/>
                </a:endParaRPr>
              </a:p>
            </p:txBody>
          </p:sp>
        </p:grpSp>
      </p:grpSp>
      <p:sp>
        <p:nvSpPr>
          <p:cNvPr id="7196" name="AutoShape 28"/>
          <p:cNvSpPr/>
          <p:nvPr/>
        </p:nvSpPr>
        <p:spPr bwMode="auto">
          <a:xfrm>
            <a:off x="1498727" y="390381"/>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系统边界</a:t>
            </a:r>
            <a:endParaRPr lang="zh-CN" dirty="0">
              <a:solidFill>
                <a:srgbClr val="000000"/>
              </a:solidFill>
              <a:cs typeface="Helvetica" pitchFamily="34" charset="0"/>
              <a:sym typeface="Calibri" panose="020F0502020204030204" pitchFamily="34" charset="0"/>
            </a:endParaRPr>
          </a:p>
        </p:txBody>
      </p:sp>
      <p:sp>
        <p:nvSpPr>
          <p:cNvPr id="19473" name="AutoShape 29"/>
          <p:cNvSpPr/>
          <p:nvPr/>
        </p:nvSpPr>
        <p:spPr bwMode="auto">
          <a:xfrm>
            <a:off x="639445" y="2410460"/>
            <a:ext cx="5499100" cy="95123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所谓系统边界是指系统与系统之间的界限。把系统边界以外的同系统相关联的其他部分称之为系统环境。</a:t>
            </a:r>
          </a:p>
        </p:txBody>
      </p:sp>
      <p:pic>
        <p:nvPicPr>
          <p:cNvPr id="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181" y="2410253"/>
            <a:ext cx="4319587"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4" name="AutoShape 26"/>
          <p:cNvSpPr/>
          <p:nvPr/>
        </p:nvSpPr>
        <p:spPr bwMode="auto">
          <a:xfrm>
            <a:off x="1444718" y="493998"/>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用例之间的关联</a:t>
            </a:r>
          </a:p>
        </p:txBody>
      </p:sp>
      <p:sp>
        <p:nvSpPr>
          <p:cNvPr id="19471" name="AutoShape 27"/>
          <p:cNvSpPr/>
          <p:nvPr/>
        </p:nvSpPr>
        <p:spPr bwMode="auto">
          <a:xfrm>
            <a:off x="614045" y="2157730"/>
            <a:ext cx="5499100" cy="33210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algn="ctr" eaLnBrk="1"/>
            <a:r>
              <a:rPr lang="zh-CN" altLang="en-US" sz="24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包含</a:t>
            </a:r>
            <a:endPar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endPar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包含关系是指用例可以简单地包含其他用例具有的行为，并把它所包含的用例行为作为自身行为的一部分。</a:t>
            </a:r>
          </a:p>
          <a:p>
            <a:pPr eaLnBrk="1"/>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扩展</a:t>
            </a:r>
          </a:p>
          <a:p>
            <a:pPr eaLnBrk="1"/>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在一定条件下，把新的行为加入到已有的用例中，获得的新用例称为扩展用例（</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Extension</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），原有的用例称为基础用例（</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Base</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p>
        </p:txBody>
      </p:sp>
      <p:grpSp>
        <p:nvGrpSpPr>
          <p:cNvPr id="16" name="Group 4"/>
          <p:cNvGrpSpPr/>
          <p:nvPr/>
        </p:nvGrpSpPr>
        <p:grpSpPr bwMode="auto">
          <a:xfrm>
            <a:off x="374744" y="400335"/>
            <a:ext cx="976312" cy="976313"/>
            <a:chOff x="0" y="0"/>
            <a:chExt cx="976313" cy="976313"/>
          </a:xfrm>
        </p:grpSpPr>
        <p:sp>
          <p:nvSpPr>
            <p:cNvPr id="17" name="AutoShape 5"/>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8" name="Group 6"/>
            <p:cNvGrpSpPr/>
            <p:nvPr/>
          </p:nvGrpSpPr>
          <p:grpSpPr bwMode="auto">
            <a:xfrm>
              <a:off x="93703" y="74135"/>
              <a:ext cx="788906" cy="828041"/>
              <a:chOff x="0" y="0"/>
              <a:chExt cx="788906" cy="828040"/>
            </a:xfrm>
          </p:grpSpPr>
          <p:sp>
            <p:nvSpPr>
              <p:cNvPr id="19" name="AutoShape 7"/>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0" name="AutoShape 8"/>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4</a:t>
                </a:r>
                <a:endParaRPr lang="zh-CN" altLang="zh-CN" dirty="0">
                  <a:solidFill>
                    <a:schemeClr val="bg1"/>
                  </a:solidFill>
                  <a:cs typeface="Helvetica" pitchFamily="34" charset="0"/>
                  <a:sym typeface="Calibri" panose="020F0502020204030204" pitchFamily="34" charset="0"/>
                </a:endParaRPr>
              </a:p>
            </p:txBody>
          </p:sp>
        </p:grpSp>
      </p:grpSp>
      <p:pic>
        <p:nvPicPr>
          <p:cNvPr id="21"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790" y="3851809"/>
            <a:ext cx="5499100" cy="1180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644" y="2157920"/>
            <a:ext cx="5021295" cy="148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AutoShape 24"/>
          <p:cNvSpPr/>
          <p:nvPr/>
        </p:nvSpPr>
        <p:spPr bwMode="auto">
          <a:xfrm>
            <a:off x="1444718" y="582608"/>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参与者之间的关联</a:t>
            </a:r>
          </a:p>
        </p:txBody>
      </p:sp>
      <p:sp>
        <p:nvSpPr>
          <p:cNvPr id="19469" name="AutoShape 25"/>
          <p:cNvSpPr/>
          <p:nvPr/>
        </p:nvSpPr>
        <p:spPr bwMode="auto">
          <a:xfrm>
            <a:off x="2996565" y="1607185"/>
            <a:ext cx="5499100" cy="163131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algn="ctr" eaLnBrk="1"/>
            <a:r>
              <a:rPr lang="zh-CN" altLang="en-US" sz="24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泛化</a:t>
            </a:r>
            <a:endPar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endParaRPr lang="en-US" altLang="zh-CN"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用例的泛化指的是一个父用例可以被特化形成多个子用例，而父用例和子用例之间的关系就是泛化关系。</a:t>
            </a:r>
            <a:endPar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eaLnBrk="1"/>
            <a:endPar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p:txBody>
      </p:sp>
      <p:grpSp>
        <p:nvGrpSpPr>
          <p:cNvPr id="12" name="Group 4"/>
          <p:cNvGrpSpPr/>
          <p:nvPr/>
        </p:nvGrpSpPr>
        <p:grpSpPr bwMode="auto">
          <a:xfrm>
            <a:off x="374744" y="400335"/>
            <a:ext cx="976312" cy="976313"/>
            <a:chOff x="0" y="0"/>
            <a:chExt cx="976313" cy="976313"/>
          </a:xfrm>
        </p:grpSpPr>
        <p:sp>
          <p:nvSpPr>
            <p:cNvPr id="13" name="AutoShape 5"/>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4" name="Group 6"/>
            <p:cNvGrpSpPr/>
            <p:nvPr/>
          </p:nvGrpSpPr>
          <p:grpSpPr bwMode="auto">
            <a:xfrm>
              <a:off x="93703" y="74135"/>
              <a:ext cx="788906" cy="828041"/>
              <a:chOff x="0" y="0"/>
              <a:chExt cx="788906" cy="828040"/>
            </a:xfrm>
          </p:grpSpPr>
          <p:sp>
            <p:nvSpPr>
              <p:cNvPr id="15" name="AutoShape 7"/>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6" name="AutoShape 8"/>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dirty="0">
                    <a:solidFill>
                      <a:schemeClr val="bg1"/>
                    </a:solidFill>
                    <a:cs typeface="Helvetica" pitchFamily="34" charset="0"/>
                    <a:sym typeface="Calibri" panose="020F0502020204030204" pitchFamily="34" charset="0"/>
                  </a:rPr>
                  <a:t>5</a:t>
                </a:r>
              </a:p>
            </p:txBody>
          </p:sp>
        </p:grpSp>
      </p:grpSp>
      <p:pic>
        <p:nvPicPr>
          <p:cNvPr id="17"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380" y="3520440"/>
            <a:ext cx="6680835" cy="168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300480" cy="768350"/>
          </a:xfrm>
          <a:prstGeom prst="rect">
            <a:avLst/>
          </a:prstGeom>
        </p:spPr>
        <p:txBody>
          <a:bodyPr wrap="none">
            <a:spAutoFit/>
          </a:bodyPr>
          <a:lstStyle/>
          <a:p>
            <a:pPr eaLnBrk="1" fontAlgn="auto" hangingPunct="1">
              <a:spcBef>
                <a:spcPts val="0"/>
              </a:spcBef>
              <a:spcAft>
                <a:spcPts val="0"/>
              </a:spcAft>
              <a:defRPr/>
            </a:pPr>
            <a:r>
              <a:rPr lang="zh-CN" altLang="en-US" sz="4400" b="1" kern="100" dirty="0">
                <a:latin typeface="微软雅黑" panose="020B0503020204020204" pitchFamily="34" charset="-122"/>
                <a:ea typeface="微软雅黑" panose="020B0503020204020204" pitchFamily="34" charset="-122"/>
              </a:rPr>
              <a:t>类图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3</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1"/>
          <p:cNvSpPr>
            <a:spLocks noChangeShapeType="1"/>
          </p:cNvSpPr>
          <p:nvPr/>
        </p:nvSpPr>
        <p:spPr bwMode="auto">
          <a:xfrm flipV="1">
            <a:off x="4090988" y="1468438"/>
            <a:ext cx="4010025" cy="4040187"/>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507" name="Line 2"/>
          <p:cNvSpPr>
            <a:spLocks noChangeShapeType="1"/>
          </p:cNvSpPr>
          <p:nvPr/>
        </p:nvSpPr>
        <p:spPr bwMode="auto">
          <a:xfrm>
            <a:off x="3503613" y="3489325"/>
            <a:ext cx="5184775"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508" name="Line 3"/>
          <p:cNvSpPr>
            <a:spLocks noChangeShapeType="1"/>
          </p:cNvSpPr>
          <p:nvPr/>
        </p:nvSpPr>
        <p:spPr bwMode="auto">
          <a:xfrm flipH="1" flipV="1">
            <a:off x="4075113" y="1482725"/>
            <a:ext cx="4040187" cy="4011613"/>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82" name="AutoShape 5"/>
          <p:cNvSpPr/>
          <p:nvPr/>
        </p:nvSpPr>
        <p:spPr bwMode="auto">
          <a:xfrm>
            <a:off x="4483100" y="1876425"/>
            <a:ext cx="3224213" cy="3224213"/>
          </a:xfrm>
          <a:custGeom>
            <a:avLst/>
            <a:gdLst>
              <a:gd name="T0" fmla="*/ 264374628 w 19679"/>
              <a:gd name="T1" fmla="*/ 290196764 h 19679"/>
              <a:gd name="T2" fmla="*/ 264374628 w 19679"/>
              <a:gd name="T3" fmla="*/ 290196764 h 19679"/>
              <a:gd name="T4" fmla="*/ 264374628 w 19679"/>
              <a:gd name="T5" fmla="*/ 290196764 h 19679"/>
              <a:gd name="T6" fmla="*/ 264374628 w 19679"/>
              <a:gd name="T7" fmla="*/ 2901967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0283" name="AutoShape 6"/>
          <p:cNvSpPr/>
          <p:nvPr/>
        </p:nvSpPr>
        <p:spPr bwMode="auto">
          <a:xfrm>
            <a:off x="4954588" y="2617788"/>
            <a:ext cx="2281237" cy="1741487"/>
          </a:xfrm>
          <a:custGeom>
            <a:avLst/>
            <a:gdLst>
              <a:gd name="T0" fmla="*/ 120445248 w 21600"/>
              <a:gd name="T1" fmla="*/ 70280148 h 21600"/>
              <a:gd name="T2" fmla="*/ 120445248 w 21600"/>
              <a:gd name="T3" fmla="*/ 70280148 h 21600"/>
              <a:gd name="T4" fmla="*/ 120445248 w 21600"/>
              <a:gd name="T5" fmla="*/ 70280148 h 21600"/>
              <a:gd name="T6" fmla="*/ 120445248 w 21600"/>
              <a:gd name="T7" fmla="*/ 7028014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类图</a:t>
            </a:r>
            <a:endParaRPr lang="zh-CN" altLang="zh-CN" sz="5400" dirty="0">
              <a:solidFill>
                <a:schemeClr val="bg1"/>
              </a:solidFill>
              <a:latin typeface="微软雅黑" panose="020B0503020204020204" pitchFamily="34" charset="-122"/>
              <a:ea typeface="微软雅黑" panose="020B0503020204020204" pitchFamily="34" charset="-122"/>
            </a:endParaRPr>
          </a:p>
        </p:txBody>
      </p:sp>
      <p:grpSp>
        <p:nvGrpSpPr>
          <p:cNvPr id="21511" name="Group 7"/>
          <p:cNvGrpSpPr/>
          <p:nvPr/>
        </p:nvGrpSpPr>
        <p:grpSpPr bwMode="auto">
          <a:xfrm>
            <a:off x="8007350" y="5270500"/>
            <a:ext cx="976313" cy="974725"/>
            <a:chOff x="0" y="0"/>
            <a:chExt cx="976313" cy="974725"/>
          </a:xfrm>
        </p:grpSpPr>
        <p:sp>
          <p:nvSpPr>
            <p:cNvPr id="21543" name="AutoShape 8"/>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82582D"/>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44" name="Group 9"/>
            <p:cNvGrpSpPr/>
            <p:nvPr/>
          </p:nvGrpSpPr>
          <p:grpSpPr bwMode="auto">
            <a:xfrm>
              <a:off x="93703" y="73342"/>
              <a:ext cx="788906" cy="828040"/>
              <a:chOff x="0" y="0"/>
              <a:chExt cx="788906" cy="828040"/>
            </a:xfrm>
          </p:grpSpPr>
          <p:sp>
            <p:nvSpPr>
              <p:cNvPr id="21545" name="AutoShape 10"/>
              <p:cNvSpPr/>
              <p:nvPr/>
            </p:nvSpPr>
            <p:spPr bwMode="auto">
              <a:xfrm>
                <a:off x="-40" y="20321"/>
                <a:ext cx="788987" cy="7874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82582D"/>
              </a:solidFill>
              <a:ln w="12700" cap="flat" cmpd="sng">
                <a:solidFill>
                  <a:srgbClr val="82582D"/>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46" name="AutoShape 11"/>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3</a:t>
                </a:r>
                <a:endParaRPr lang="zh-CN" altLang="zh-CN">
                  <a:solidFill>
                    <a:schemeClr val="bg1"/>
                  </a:solidFill>
                  <a:cs typeface="Helvetica" pitchFamily="34" charset="0"/>
                  <a:sym typeface="Calibri" panose="020F0502020204030204" pitchFamily="34" charset="0"/>
                </a:endParaRPr>
              </a:p>
            </p:txBody>
          </p:sp>
        </p:grpSp>
      </p:grpSp>
      <p:grpSp>
        <p:nvGrpSpPr>
          <p:cNvPr id="21512" name="Group 12"/>
          <p:cNvGrpSpPr/>
          <p:nvPr/>
        </p:nvGrpSpPr>
        <p:grpSpPr bwMode="auto">
          <a:xfrm>
            <a:off x="3206750" y="5270500"/>
            <a:ext cx="976313" cy="974725"/>
            <a:chOff x="0" y="0"/>
            <a:chExt cx="976313" cy="974725"/>
          </a:xfrm>
        </p:grpSpPr>
        <p:sp>
          <p:nvSpPr>
            <p:cNvPr id="21539" name="AutoShape 13"/>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40" name="Group 14"/>
            <p:cNvGrpSpPr/>
            <p:nvPr/>
          </p:nvGrpSpPr>
          <p:grpSpPr bwMode="auto">
            <a:xfrm>
              <a:off x="93703" y="73342"/>
              <a:ext cx="788906" cy="828040"/>
              <a:chOff x="0" y="0"/>
              <a:chExt cx="788906" cy="828040"/>
            </a:xfrm>
          </p:grpSpPr>
          <p:sp>
            <p:nvSpPr>
              <p:cNvPr id="21541" name="AutoShape 15"/>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42" name="AutoShape 16"/>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4</a:t>
                </a:r>
                <a:endParaRPr lang="zh-CN" altLang="zh-CN">
                  <a:solidFill>
                    <a:schemeClr val="bg1"/>
                  </a:solidFill>
                  <a:cs typeface="Helvetica" pitchFamily="34" charset="0"/>
                  <a:sym typeface="Calibri" panose="020F0502020204030204" pitchFamily="34" charset="0"/>
                </a:endParaRPr>
              </a:p>
            </p:txBody>
          </p:sp>
        </p:grpSp>
      </p:grpSp>
      <p:grpSp>
        <p:nvGrpSpPr>
          <p:cNvPr id="21513" name="Group 17"/>
          <p:cNvGrpSpPr/>
          <p:nvPr/>
        </p:nvGrpSpPr>
        <p:grpSpPr bwMode="auto">
          <a:xfrm>
            <a:off x="8623300" y="2949575"/>
            <a:ext cx="976313" cy="976313"/>
            <a:chOff x="0" y="0"/>
            <a:chExt cx="976313" cy="976313"/>
          </a:xfrm>
        </p:grpSpPr>
        <p:sp>
          <p:nvSpPr>
            <p:cNvPr id="21535" name="AutoShape 18"/>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36" name="Group 19"/>
            <p:cNvGrpSpPr/>
            <p:nvPr/>
          </p:nvGrpSpPr>
          <p:grpSpPr bwMode="auto">
            <a:xfrm>
              <a:off x="93703" y="74135"/>
              <a:ext cx="788906" cy="828041"/>
              <a:chOff x="0" y="0"/>
              <a:chExt cx="788906" cy="828040"/>
            </a:xfrm>
          </p:grpSpPr>
          <p:sp>
            <p:nvSpPr>
              <p:cNvPr id="21537" name="AutoShape 20"/>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8" name="AutoShape 21"/>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2</a:t>
                </a:r>
                <a:endParaRPr lang="zh-CN" altLang="zh-CN">
                  <a:solidFill>
                    <a:schemeClr val="bg1"/>
                  </a:solidFill>
                  <a:cs typeface="Helvetica" pitchFamily="34" charset="0"/>
                  <a:sym typeface="Calibri" panose="020F0502020204030204" pitchFamily="34" charset="0"/>
                </a:endParaRPr>
              </a:p>
            </p:txBody>
          </p:sp>
        </p:grpSp>
      </p:grpSp>
      <p:grpSp>
        <p:nvGrpSpPr>
          <p:cNvPr id="21514" name="Group 22"/>
          <p:cNvGrpSpPr/>
          <p:nvPr/>
        </p:nvGrpSpPr>
        <p:grpSpPr bwMode="auto">
          <a:xfrm>
            <a:off x="2513013" y="2949575"/>
            <a:ext cx="976312" cy="976313"/>
            <a:chOff x="0" y="0"/>
            <a:chExt cx="976313" cy="976313"/>
          </a:xfrm>
        </p:grpSpPr>
        <p:sp>
          <p:nvSpPr>
            <p:cNvPr id="21531" name="AutoShape 23"/>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32" name="Group 24"/>
            <p:cNvGrpSpPr/>
            <p:nvPr/>
          </p:nvGrpSpPr>
          <p:grpSpPr bwMode="auto">
            <a:xfrm>
              <a:off x="93703" y="74135"/>
              <a:ext cx="788906" cy="828041"/>
              <a:chOff x="0" y="0"/>
              <a:chExt cx="788906" cy="828040"/>
            </a:xfrm>
          </p:grpSpPr>
          <p:sp>
            <p:nvSpPr>
              <p:cNvPr id="21533" name="AutoShape 25"/>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4" name="AutoShape 26"/>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5</a:t>
                </a:r>
                <a:endParaRPr lang="zh-CN" altLang="zh-CN">
                  <a:solidFill>
                    <a:schemeClr val="bg1"/>
                  </a:solidFill>
                  <a:cs typeface="Helvetica" pitchFamily="34" charset="0"/>
                  <a:sym typeface="Calibri" panose="020F0502020204030204" pitchFamily="34" charset="0"/>
                </a:endParaRPr>
              </a:p>
            </p:txBody>
          </p:sp>
        </p:grpSp>
      </p:grpSp>
      <p:grpSp>
        <p:nvGrpSpPr>
          <p:cNvPr id="21515" name="Group 27"/>
          <p:cNvGrpSpPr/>
          <p:nvPr/>
        </p:nvGrpSpPr>
        <p:grpSpPr bwMode="auto">
          <a:xfrm>
            <a:off x="8007350" y="676275"/>
            <a:ext cx="976313" cy="976313"/>
            <a:chOff x="0" y="0"/>
            <a:chExt cx="976313" cy="976313"/>
          </a:xfrm>
        </p:grpSpPr>
        <p:sp>
          <p:nvSpPr>
            <p:cNvPr id="21527" name="AutoShape 28"/>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8" name="Group 29"/>
            <p:cNvGrpSpPr/>
            <p:nvPr/>
          </p:nvGrpSpPr>
          <p:grpSpPr bwMode="auto">
            <a:xfrm>
              <a:off x="93703" y="74135"/>
              <a:ext cx="788906" cy="828041"/>
              <a:chOff x="0" y="0"/>
              <a:chExt cx="788906" cy="828040"/>
            </a:xfrm>
          </p:grpSpPr>
          <p:sp>
            <p:nvSpPr>
              <p:cNvPr id="21529" name="AutoShape 30"/>
              <p:cNvSpPr/>
              <p:nvPr/>
            </p:nvSpPr>
            <p:spPr bwMode="auto">
              <a:xfrm>
                <a:off x="-40" y="19528"/>
                <a:ext cx="788987"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alpha val="69019"/>
                </a:srgbClr>
              </a:solidFill>
              <a:ln w="12700" cap="flat" cmpd="sng">
                <a:solidFill>
                  <a:srgbClr val="EC769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0" name="AutoShape 31"/>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1</a:t>
                </a:r>
                <a:endParaRPr lang="zh-CN" altLang="zh-CN">
                  <a:solidFill>
                    <a:schemeClr val="bg1"/>
                  </a:solidFill>
                  <a:cs typeface="Helvetica" pitchFamily="34" charset="0"/>
                  <a:sym typeface="Calibri" panose="020F0502020204030204" pitchFamily="34" charset="0"/>
                </a:endParaRPr>
              </a:p>
            </p:txBody>
          </p:sp>
        </p:grpSp>
      </p:grpSp>
      <p:grpSp>
        <p:nvGrpSpPr>
          <p:cNvPr id="21516" name="Group 32"/>
          <p:cNvGrpSpPr/>
          <p:nvPr/>
        </p:nvGrpSpPr>
        <p:grpSpPr bwMode="auto">
          <a:xfrm>
            <a:off x="3206750" y="676275"/>
            <a:ext cx="976313" cy="976313"/>
            <a:chOff x="0" y="0"/>
            <a:chExt cx="976313" cy="976313"/>
          </a:xfrm>
        </p:grpSpPr>
        <p:sp>
          <p:nvSpPr>
            <p:cNvPr id="21523" name="AutoShape 33"/>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C00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4" name="Group 34"/>
            <p:cNvGrpSpPr/>
            <p:nvPr/>
          </p:nvGrpSpPr>
          <p:grpSpPr bwMode="auto">
            <a:xfrm>
              <a:off x="93703" y="74135"/>
              <a:ext cx="788906" cy="828041"/>
              <a:chOff x="0" y="0"/>
              <a:chExt cx="788906" cy="828040"/>
            </a:xfrm>
          </p:grpSpPr>
          <p:sp>
            <p:nvSpPr>
              <p:cNvPr id="21525" name="AutoShape 35"/>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C00000">
                  <a:alpha val="69019"/>
                </a:srgbClr>
              </a:solidFill>
              <a:ln w="12700" cap="flat" cmpd="sng">
                <a:solidFill>
                  <a:srgbClr val="C00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6" name="AutoShape 36"/>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6</a:t>
                </a:r>
                <a:endParaRPr lang="zh-CN" altLang="zh-CN">
                  <a:solidFill>
                    <a:schemeClr val="bg1"/>
                  </a:solidFill>
                  <a:cs typeface="Helvetica" pitchFamily="34" charset="0"/>
                  <a:sym typeface="Calibri" panose="020F0502020204030204" pitchFamily="34" charset="0"/>
                </a:endParaRPr>
              </a:p>
            </p:txBody>
          </p:sp>
        </p:grpSp>
      </p:grpSp>
      <p:sp>
        <p:nvSpPr>
          <p:cNvPr id="2" name="AutoShape 37"/>
          <p:cNvSpPr/>
          <p:nvPr/>
        </p:nvSpPr>
        <p:spPr bwMode="auto">
          <a:xfrm>
            <a:off x="1993900" y="1795463"/>
            <a:ext cx="1841500"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实现关系</a:t>
            </a:r>
            <a:endParaRPr lang="zh-CN" sz="2000" dirty="0">
              <a:solidFill>
                <a:schemeClr val="tx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1517" name="AutoShape 38"/>
          <p:cNvSpPr/>
          <p:nvPr/>
        </p:nvSpPr>
        <p:spPr bwMode="auto">
          <a:xfrm>
            <a:off x="1222310" y="3284538"/>
            <a:ext cx="1224028"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关联关系</a:t>
            </a:r>
          </a:p>
        </p:txBody>
      </p:sp>
      <p:sp>
        <p:nvSpPr>
          <p:cNvPr id="17422" name="AutoShape 39"/>
          <p:cNvSpPr/>
          <p:nvPr/>
        </p:nvSpPr>
        <p:spPr bwMode="auto">
          <a:xfrm>
            <a:off x="9693275" y="3284538"/>
            <a:ext cx="1046260"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21519" name="AutoShape 40"/>
          <p:cNvSpPr/>
          <p:nvPr/>
        </p:nvSpPr>
        <p:spPr bwMode="auto">
          <a:xfrm>
            <a:off x="8355014" y="1795463"/>
            <a:ext cx="1150896"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类</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17424" name="AutoShape 41"/>
          <p:cNvSpPr/>
          <p:nvPr/>
        </p:nvSpPr>
        <p:spPr bwMode="auto">
          <a:xfrm>
            <a:off x="2606674" y="4718050"/>
            <a:ext cx="1228725" cy="3365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泛化关系</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21521" name="AutoShape 42"/>
          <p:cNvSpPr/>
          <p:nvPr/>
        </p:nvSpPr>
        <p:spPr bwMode="auto">
          <a:xfrm>
            <a:off x="8355013" y="4718050"/>
            <a:ext cx="1338262" cy="3365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依赖关系</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43" name="矩形 10"/>
          <p:cNvSpPr>
            <a:spLocks noChangeArrowheads="1"/>
          </p:cNvSpPr>
          <p:nvPr/>
        </p:nvSpPr>
        <p:spPr bwMode="auto">
          <a:xfrm>
            <a:off x="5474397" y="4137041"/>
            <a:ext cx="12541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模型元素</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p:cNvSpPr/>
          <p:nvPr/>
        </p:nvSpPr>
        <p:spPr>
          <a:xfrm>
            <a:off x="7458271" y="330036"/>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AutoShape 1"/>
          <p:cNvSpPr/>
          <p:nvPr/>
        </p:nvSpPr>
        <p:spPr bwMode="auto">
          <a:xfrm>
            <a:off x="8132959" y="268123"/>
            <a:ext cx="275748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UML</a:t>
            </a:r>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各图简介</a:t>
            </a:r>
            <a:endParaRPr lang="zh-CN" sz="1000" dirty="0">
              <a:solidFill>
                <a:srgbClr val="000000"/>
              </a:solidFill>
              <a:cs typeface="Helvetica" pitchFamily="34" charset="0"/>
              <a:sym typeface="Calibri" panose="020F0502020204030204" pitchFamily="34" charset="0"/>
            </a:endParaRPr>
          </a:p>
        </p:txBody>
      </p:sp>
      <p:sp>
        <p:nvSpPr>
          <p:cNvPr id="25" name="AutoShape 1"/>
          <p:cNvSpPr/>
          <p:nvPr/>
        </p:nvSpPr>
        <p:spPr bwMode="auto">
          <a:xfrm>
            <a:off x="8132959" y="956382"/>
            <a:ext cx="275748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用例图</a:t>
            </a:r>
            <a:endParaRPr lang="zh-CN" sz="1000" dirty="0">
              <a:solidFill>
                <a:srgbClr val="000000"/>
              </a:solidFill>
              <a:cs typeface="Helvetica" pitchFamily="34" charset="0"/>
              <a:sym typeface="Calibri" panose="020F0502020204030204" pitchFamily="34" charset="0"/>
            </a:endParaRPr>
          </a:p>
        </p:txBody>
      </p:sp>
      <p:sp>
        <p:nvSpPr>
          <p:cNvPr id="26" name="AutoShape 1"/>
          <p:cNvSpPr/>
          <p:nvPr/>
        </p:nvSpPr>
        <p:spPr bwMode="auto">
          <a:xfrm>
            <a:off x="8128196" y="1826624"/>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类图</a:t>
            </a:r>
            <a:endParaRPr lang="zh-CN" sz="1000" dirty="0">
              <a:solidFill>
                <a:srgbClr val="000000"/>
              </a:solidFill>
              <a:cs typeface="Helvetica" pitchFamily="34" charset="0"/>
              <a:sym typeface="Calibri" panose="020F0502020204030204" pitchFamily="34" charset="0"/>
            </a:endParaRPr>
          </a:p>
        </p:txBody>
      </p:sp>
      <p:sp>
        <p:nvSpPr>
          <p:cNvPr id="27" name="AutoShape 1"/>
          <p:cNvSpPr/>
          <p:nvPr/>
        </p:nvSpPr>
        <p:spPr bwMode="auto">
          <a:xfrm>
            <a:off x="8128196" y="2615060"/>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状态图</a:t>
            </a:r>
            <a:endParaRPr lang="zh-CN" sz="1000" dirty="0">
              <a:solidFill>
                <a:srgbClr val="000000"/>
              </a:solidFill>
              <a:cs typeface="Helvetica" pitchFamily="34" charset="0"/>
              <a:sym typeface="Calibri" panose="020F0502020204030204" pitchFamily="34" charset="0"/>
            </a:endParaRPr>
          </a:p>
        </p:txBody>
      </p:sp>
      <p:sp>
        <p:nvSpPr>
          <p:cNvPr id="14" name="椭圆 13"/>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6000" b="1" dirty="0">
                <a:solidFill>
                  <a:schemeClr val="tx1"/>
                </a:solidFill>
                <a:latin typeface="微软雅黑" panose="020B0503020204020204" pitchFamily="34" charset="-122"/>
                <a:ea typeface="微软雅黑" panose="020B0503020204020204" pitchFamily="34" charset="-122"/>
              </a:rPr>
              <a:t>目录</a:t>
            </a:r>
            <a:endParaRPr lang="en-US" altLang="zh-CN" sz="6000" b="1" dirty="0">
              <a:solidFill>
                <a:schemeClr val="tx1"/>
              </a:solidFill>
              <a:latin typeface="微软雅黑" panose="020B0503020204020204" pitchFamily="34" charset="-122"/>
              <a:ea typeface="微软雅黑" panose="020B0503020204020204" pitchFamily="34" charset="-122"/>
            </a:endParaRPr>
          </a:p>
          <a:p>
            <a:pPr algn="ctr">
              <a:defRPr/>
            </a:pPr>
            <a:r>
              <a:rPr lang="en-US" altLang="zh-CN" sz="2400" dirty="0">
                <a:solidFill>
                  <a:schemeClr val="tx1"/>
                </a:solidFill>
                <a:latin typeface="微软雅黑" panose="020B0503020204020204" pitchFamily="34" charset="-122"/>
                <a:ea typeface="微软雅黑" panose="020B0503020204020204" pitchFamily="34" charset="-122"/>
              </a:rPr>
              <a:t>CONTENT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8" name="AutoShape 1"/>
          <p:cNvSpPr/>
          <p:nvPr/>
        </p:nvSpPr>
        <p:spPr bwMode="auto">
          <a:xfrm>
            <a:off x="8128196" y="3397938"/>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顺序图</a:t>
            </a:r>
            <a:endParaRPr lang="zh-CN" sz="1000" dirty="0">
              <a:solidFill>
                <a:srgbClr val="000000"/>
              </a:solidFill>
              <a:cs typeface="Helvetica" pitchFamily="34" charset="0"/>
              <a:sym typeface="Calibri" panose="020F0502020204030204" pitchFamily="34" charset="0"/>
            </a:endParaRPr>
          </a:p>
        </p:txBody>
      </p:sp>
      <p:sp>
        <p:nvSpPr>
          <p:cNvPr id="20" name="AutoShape 1"/>
          <p:cNvSpPr/>
          <p:nvPr/>
        </p:nvSpPr>
        <p:spPr bwMode="auto">
          <a:xfrm>
            <a:off x="8128196" y="4195762"/>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协作图</a:t>
            </a:r>
            <a:endParaRPr lang="zh-CN" sz="1000" dirty="0">
              <a:solidFill>
                <a:srgbClr val="000000"/>
              </a:solidFill>
              <a:cs typeface="Helvetica" pitchFamily="34" charset="0"/>
              <a:sym typeface="Calibri" panose="020F0502020204030204" pitchFamily="34" charset="0"/>
            </a:endParaRPr>
          </a:p>
        </p:txBody>
      </p:sp>
      <p:sp>
        <p:nvSpPr>
          <p:cNvPr id="28" name="AutoShape 1"/>
          <p:cNvSpPr/>
          <p:nvPr/>
        </p:nvSpPr>
        <p:spPr bwMode="auto">
          <a:xfrm>
            <a:off x="8128196" y="4944533"/>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部署图</a:t>
            </a:r>
            <a:endParaRPr lang="zh-CN" sz="1000" dirty="0">
              <a:solidFill>
                <a:srgbClr val="000000"/>
              </a:solidFill>
              <a:cs typeface="Helvetica" pitchFamily="34" charset="0"/>
              <a:sym typeface="Calibri" panose="020F0502020204030204" pitchFamily="34" charset="0"/>
            </a:endParaRPr>
          </a:p>
        </p:txBody>
      </p:sp>
      <p:sp>
        <p:nvSpPr>
          <p:cNvPr id="30" name="AutoShape 1"/>
          <p:cNvSpPr/>
          <p:nvPr/>
        </p:nvSpPr>
        <p:spPr bwMode="auto">
          <a:xfrm>
            <a:off x="8128196" y="5819538"/>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问题和绩效</a:t>
            </a:r>
            <a:endParaRPr lang="zh-CN" sz="1000" dirty="0">
              <a:solidFill>
                <a:srgbClr val="000000"/>
              </a:solidFill>
              <a:cs typeface="Helvetica" pitchFamily="34" charset="0"/>
              <a:sym typeface="Calibri" panose="020F0502020204030204" pitchFamily="34" charset="0"/>
            </a:endParaRPr>
          </a:p>
        </p:txBody>
      </p:sp>
      <p:sp>
        <p:nvSpPr>
          <p:cNvPr id="2" name="平行四边形 1"/>
          <p:cNvSpPr/>
          <p:nvPr/>
        </p:nvSpPr>
        <p:spPr>
          <a:xfrm>
            <a:off x="7458271" y="1033616"/>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2</a:t>
            </a:r>
          </a:p>
        </p:txBody>
      </p:sp>
      <p:sp>
        <p:nvSpPr>
          <p:cNvPr id="4" name="平行四边形 3"/>
          <p:cNvSpPr/>
          <p:nvPr/>
        </p:nvSpPr>
        <p:spPr>
          <a:xfrm>
            <a:off x="7458271" y="1904201"/>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3</a:t>
            </a:r>
          </a:p>
        </p:txBody>
      </p:sp>
      <p:sp>
        <p:nvSpPr>
          <p:cNvPr id="5" name="平行四边形 4"/>
          <p:cNvSpPr/>
          <p:nvPr/>
        </p:nvSpPr>
        <p:spPr>
          <a:xfrm>
            <a:off x="7458271" y="2691601"/>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4</a:t>
            </a:r>
          </a:p>
        </p:txBody>
      </p:sp>
      <p:sp>
        <p:nvSpPr>
          <p:cNvPr id="6" name="平行四边形 5"/>
          <p:cNvSpPr/>
          <p:nvPr/>
        </p:nvSpPr>
        <p:spPr>
          <a:xfrm>
            <a:off x="7462716" y="3474556"/>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5</a:t>
            </a:r>
          </a:p>
        </p:txBody>
      </p:sp>
      <p:sp>
        <p:nvSpPr>
          <p:cNvPr id="7" name="平行四边形 6"/>
          <p:cNvSpPr/>
          <p:nvPr/>
        </p:nvSpPr>
        <p:spPr>
          <a:xfrm>
            <a:off x="7462716" y="4272751"/>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6</a:t>
            </a:r>
          </a:p>
        </p:txBody>
      </p:sp>
      <p:sp>
        <p:nvSpPr>
          <p:cNvPr id="8" name="平行四边形 7"/>
          <p:cNvSpPr/>
          <p:nvPr/>
        </p:nvSpPr>
        <p:spPr>
          <a:xfrm>
            <a:off x="7467796" y="5022051"/>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7</a:t>
            </a:r>
          </a:p>
        </p:txBody>
      </p:sp>
      <p:sp>
        <p:nvSpPr>
          <p:cNvPr id="9" name="平行四边形 8"/>
          <p:cNvSpPr/>
          <p:nvPr/>
        </p:nvSpPr>
        <p:spPr>
          <a:xfrm>
            <a:off x="7458271" y="5897081"/>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8</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strVal val="4*#ppt_w"/>
                                          </p:val>
                                        </p:tav>
                                        <p:tav tm="100000">
                                          <p:val>
                                            <p:strVal val="#ppt_w"/>
                                          </p:val>
                                        </p:tav>
                                      </p:tavLst>
                                    </p:anim>
                                    <p:anim calcmode="lin" valueType="num">
                                      <p:cBhvr>
                                        <p:cTn id="8" dur="500" fill="hold"/>
                                        <p:tgtEl>
                                          <p:spTgt spid="24"/>
                                        </p:tgtEl>
                                        <p:attrNameLst>
                                          <p:attrName>ppt_h</p:attrName>
                                        </p:attrNameLst>
                                      </p:cBhvr>
                                      <p:tavLst>
                                        <p:tav tm="0">
                                          <p:val>
                                            <p:strVal val="4*#ppt_h"/>
                                          </p:val>
                                        </p:tav>
                                        <p:tav tm="100000">
                                          <p:val>
                                            <p:strVal val="#ppt_h"/>
                                          </p:val>
                                        </p:tav>
                                      </p:tavLst>
                                    </p:anim>
                                  </p:childTnLst>
                                </p:cTn>
                              </p:par>
                            </p:childTnLst>
                          </p:cTn>
                        </p:par>
                        <p:par>
                          <p:cTn id="9" fill="hold">
                            <p:stCondLst>
                              <p:cond delay="1100"/>
                            </p:stCondLst>
                            <p:childTnLst>
                              <p:par>
                                <p:cTn id="10" presetID="23" presetClass="entr" presetSubtype="32" fill="hold" grpId="0" nodeType="afterEffect">
                                  <p:stCondLst>
                                    <p:cond delay="60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strVal val="4*#ppt_w"/>
                                          </p:val>
                                        </p:tav>
                                        <p:tav tm="100000">
                                          <p:val>
                                            <p:strVal val="#ppt_w"/>
                                          </p:val>
                                        </p:tav>
                                      </p:tavLst>
                                    </p:anim>
                                    <p:anim calcmode="lin" valueType="num">
                                      <p:cBhvr>
                                        <p:cTn id="13" dur="500" fill="hold"/>
                                        <p:tgtEl>
                                          <p:spTgt spid="25"/>
                                        </p:tgtEl>
                                        <p:attrNameLst>
                                          <p:attrName>ppt_h</p:attrName>
                                        </p:attrNameLst>
                                      </p:cBhvr>
                                      <p:tavLst>
                                        <p:tav tm="0">
                                          <p:val>
                                            <p:strVal val="4*#ppt_h"/>
                                          </p:val>
                                        </p:tav>
                                        <p:tav tm="100000">
                                          <p:val>
                                            <p:strVal val="#ppt_h"/>
                                          </p:val>
                                        </p:tav>
                                      </p:tavLst>
                                    </p:anim>
                                  </p:childTnLst>
                                </p:cTn>
                              </p:par>
                            </p:childTnLst>
                          </p:cTn>
                        </p:par>
                        <p:par>
                          <p:cTn id="14" fill="hold">
                            <p:stCondLst>
                              <p:cond delay="2200"/>
                            </p:stCondLst>
                            <p:childTnLst>
                              <p:par>
                                <p:cTn id="15" presetID="23" presetClass="entr" presetSubtype="32" fill="hold" grpId="0" nodeType="afterEffect">
                                  <p:stCondLst>
                                    <p:cond delay="60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strVal val="4*#ppt_w"/>
                                          </p:val>
                                        </p:tav>
                                        <p:tav tm="100000">
                                          <p:val>
                                            <p:strVal val="#ppt_w"/>
                                          </p:val>
                                        </p:tav>
                                      </p:tavLst>
                                    </p:anim>
                                    <p:anim calcmode="lin" valueType="num">
                                      <p:cBhvr>
                                        <p:cTn id="18" dur="500" fill="hold"/>
                                        <p:tgtEl>
                                          <p:spTgt spid="26"/>
                                        </p:tgtEl>
                                        <p:attrNameLst>
                                          <p:attrName>ppt_h</p:attrName>
                                        </p:attrNameLst>
                                      </p:cBhvr>
                                      <p:tavLst>
                                        <p:tav tm="0">
                                          <p:val>
                                            <p:strVal val="4*#ppt_h"/>
                                          </p:val>
                                        </p:tav>
                                        <p:tav tm="100000">
                                          <p:val>
                                            <p:strVal val="#ppt_h"/>
                                          </p:val>
                                        </p:tav>
                                      </p:tavLst>
                                    </p:anim>
                                  </p:childTnLst>
                                </p:cTn>
                              </p:par>
                            </p:childTnLst>
                          </p:cTn>
                        </p:par>
                        <p:par>
                          <p:cTn id="19" fill="hold">
                            <p:stCondLst>
                              <p:cond delay="3300"/>
                            </p:stCondLst>
                            <p:childTnLst>
                              <p:par>
                                <p:cTn id="20" presetID="23" presetClass="entr" presetSubtype="32" fill="hold" grpId="0" nodeType="afterEffect">
                                  <p:stCondLst>
                                    <p:cond delay="60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strVal val="4*#ppt_w"/>
                                          </p:val>
                                        </p:tav>
                                        <p:tav tm="100000">
                                          <p:val>
                                            <p:strVal val="#ppt_w"/>
                                          </p:val>
                                        </p:tav>
                                      </p:tavLst>
                                    </p:anim>
                                    <p:anim calcmode="lin" valueType="num">
                                      <p:cBhvr>
                                        <p:cTn id="23" dur="500" fill="hold"/>
                                        <p:tgtEl>
                                          <p:spTgt spid="27"/>
                                        </p:tgtEl>
                                        <p:attrNameLst>
                                          <p:attrName>ppt_h</p:attrName>
                                        </p:attrNameLst>
                                      </p:cBhvr>
                                      <p:tavLst>
                                        <p:tav tm="0">
                                          <p:val>
                                            <p:strVal val="4*#ppt_h"/>
                                          </p:val>
                                        </p:tav>
                                        <p:tav tm="100000">
                                          <p:val>
                                            <p:strVal val="#ppt_h"/>
                                          </p:val>
                                        </p:tav>
                                      </p:tavLst>
                                    </p:anim>
                                  </p:childTnLst>
                                </p:cTn>
                              </p:par>
                            </p:childTnLst>
                          </p:cTn>
                        </p:par>
                        <p:par>
                          <p:cTn id="24" fill="hold">
                            <p:stCondLst>
                              <p:cond delay="4400"/>
                            </p:stCondLst>
                            <p:childTnLst>
                              <p:par>
                                <p:cTn id="25" presetID="23" presetClass="entr" presetSubtype="32" fill="hold" grpId="0" nodeType="afterEffect">
                                  <p:stCondLst>
                                    <p:cond delay="6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strVal val="4*#ppt_w"/>
                                          </p:val>
                                        </p:tav>
                                        <p:tav tm="100000">
                                          <p:val>
                                            <p:strVal val="#ppt_w"/>
                                          </p:val>
                                        </p:tav>
                                      </p:tavLst>
                                    </p:anim>
                                    <p:anim calcmode="lin" valueType="num">
                                      <p:cBhvr>
                                        <p:cTn id="28" dur="500" fill="hold"/>
                                        <p:tgtEl>
                                          <p:spTgt spid="18"/>
                                        </p:tgtEl>
                                        <p:attrNameLst>
                                          <p:attrName>ppt_h</p:attrName>
                                        </p:attrNameLst>
                                      </p:cBhvr>
                                      <p:tavLst>
                                        <p:tav tm="0">
                                          <p:val>
                                            <p:strVal val="4*#ppt_h"/>
                                          </p:val>
                                        </p:tav>
                                        <p:tav tm="100000">
                                          <p:val>
                                            <p:strVal val="#ppt_h"/>
                                          </p:val>
                                        </p:tav>
                                      </p:tavLst>
                                    </p:anim>
                                  </p:childTnLst>
                                </p:cTn>
                              </p:par>
                            </p:childTnLst>
                          </p:cTn>
                        </p:par>
                        <p:par>
                          <p:cTn id="29" fill="hold">
                            <p:stCondLst>
                              <p:cond delay="5500"/>
                            </p:stCondLst>
                            <p:childTnLst>
                              <p:par>
                                <p:cTn id="30" presetID="23" presetClass="entr" presetSubtype="32" fill="hold" grpId="0" nodeType="afterEffect">
                                  <p:stCondLst>
                                    <p:cond delay="6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strVal val="4*#ppt_w"/>
                                          </p:val>
                                        </p:tav>
                                        <p:tav tm="100000">
                                          <p:val>
                                            <p:strVal val="#ppt_w"/>
                                          </p:val>
                                        </p:tav>
                                      </p:tavLst>
                                    </p:anim>
                                    <p:anim calcmode="lin" valueType="num">
                                      <p:cBhvr>
                                        <p:cTn id="33" dur="500" fill="hold"/>
                                        <p:tgtEl>
                                          <p:spTgt spid="20"/>
                                        </p:tgtEl>
                                        <p:attrNameLst>
                                          <p:attrName>ppt_h</p:attrName>
                                        </p:attrNameLst>
                                      </p:cBhvr>
                                      <p:tavLst>
                                        <p:tav tm="0">
                                          <p:val>
                                            <p:strVal val="4*#ppt_h"/>
                                          </p:val>
                                        </p:tav>
                                        <p:tav tm="100000">
                                          <p:val>
                                            <p:strVal val="#ppt_h"/>
                                          </p:val>
                                        </p:tav>
                                      </p:tavLst>
                                    </p:anim>
                                  </p:childTnLst>
                                </p:cTn>
                              </p:par>
                            </p:childTnLst>
                          </p:cTn>
                        </p:par>
                        <p:par>
                          <p:cTn id="34" fill="hold">
                            <p:stCondLst>
                              <p:cond delay="6600"/>
                            </p:stCondLst>
                            <p:childTnLst>
                              <p:par>
                                <p:cTn id="35" presetID="23" presetClass="entr" presetSubtype="32" fill="hold" grpId="0" nodeType="afterEffect">
                                  <p:stCondLst>
                                    <p:cond delay="60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strVal val="4*#ppt_w"/>
                                          </p:val>
                                        </p:tav>
                                        <p:tav tm="100000">
                                          <p:val>
                                            <p:strVal val="#ppt_w"/>
                                          </p:val>
                                        </p:tav>
                                      </p:tavLst>
                                    </p:anim>
                                    <p:anim calcmode="lin" valueType="num">
                                      <p:cBhvr>
                                        <p:cTn id="38" dur="500" fill="hold"/>
                                        <p:tgtEl>
                                          <p:spTgt spid="28"/>
                                        </p:tgtEl>
                                        <p:attrNameLst>
                                          <p:attrName>ppt_h</p:attrName>
                                        </p:attrNameLst>
                                      </p:cBhvr>
                                      <p:tavLst>
                                        <p:tav tm="0">
                                          <p:val>
                                            <p:strVal val="4*#ppt_h"/>
                                          </p:val>
                                        </p:tav>
                                        <p:tav tm="100000">
                                          <p:val>
                                            <p:strVal val="#ppt_h"/>
                                          </p:val>
                                        </p:tav>
                                      </p:tavLst>
                                    </p:anim>
                                  </p:childTnLst>
                                </p:cTn>
                              </p:par>
                            </p:childTnLst>
                          </p:cTn>
                        </p:par>
                        <p:par>
                          <p:cTn id="39" fill="hold">
                            <p:stCondLst>
                              <p:cond delay="7700"/>
                            </p:stCondLst>
                            <p:childTnLst>
                              <p:par>
                                <p:cTn id="40" presetID="23" presetClass="entr" presetSubtype="32" fill="hold" grpId="0" nodeType="afterEffect">
                                  <p:stCondLst>
                                    <p:cond delay="60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strVal val="4*#ppt_w"/>
                                          </p:val>
                                        </p:tav>
                                        <p:tav tm="100000">
                                          <p:val>
                                            <p:strVal val="#ppt_w"/>
                                          </p:val>
                                        </p:tav>
                                      </p:tavLst>
                                    </p:anim>
                                    <p:anim calcmode="lin" valueType="num">
                                      <p:cBhvr>
                                        <p:cTn id="43" dur="500" fill="hold"/>
                                        <p:tgtEl>
                                          <p:spTgt spid="3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autoUpdateAnimBg="0"/>
      <p:bldP spid="25" grpId="0" bldLvl="0" animBg="1" autoUpdateAnimBg="0"/>
      <p:bldP spid="26" grpId="0" bldLvl="0" animBg="1" autoUpdateAnimBg="0"/>
      <p:bldP spid="27" grpId="0" bldLvl="0" animBg="1" autoUpdateAnimBg="0"/>
      <p:bldP spid="18" grpId="0" bldLvl="0" animBg="1" autoUpdateAnimBg="0"/>
      <p:bldP spid="20" grpId="0" bldLvl="0" animBg="1" autoUpdateAnimBg="0"/>
      <p:bldP spid="28" grpId="0" bldLvl="0" animBg="1" autoUpdateAnimBg="0"/>
      <p:bldP spid="30"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p:nvPr/>
        </p:nvSpPr>
        <p:spPr bwMode="auto">
          <a:xfrm>
            <a:off x="1949935" y="683434"/>
            <a:ext cx="1744662" cy="174307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55" name="Group 3"/>
          <p:cNvGrpSpPr/>
          <p:nvPr/>
        </p:nvGrpSpPr>
        <p:grpSpPr bwMode="auto">
          <a:xfrm>
            <a:off x="1768007" y="551671"/>
            <a:ext cx="2008188" cy="2006600"/>
            <a:chOff x="0" y="0"/>
            <a:chExt cx="2008188" cy="2006600"/>
          </a:xfrm>
        </p:grpSpPr>
        <p:sp>
          <p:nvSpPr>
            <p:cNvPr id="23578" name="AutoShape 4"/>
            <p:cNvSpPr/>
            <p:nvPr/>
          </p:nvSpPr>
          <p:spPr bwMode="auto">
            <a:xfrm>
              <a:off x="0" y="0"/>
              <a:ext cx="2008188"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9" name="AutoShape 5"/>
            <p:cNvSpPr/>
            <p:nvPr/>
          </p:nvSpPr>
          <p:spPr bwMode="auto">
            <a:xfrm>
              <a:off x="294069" y="494030"/>
              <a:ext cx="1420050"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anose="02070A03080606020203" pitchFamily="18" charset="0"/>
                  <a:cs typeface="Helvetica" pitchFamily="34" charset="0"/>
                  <a:sym typeface="Bodoni MT Black" panose="02070A03080606020203" pitchFamily="18" charset="0"/>
                </a:rPr>
                <a:t>类的名称</a:t>
              </a:r>
            </a:p>
          </p:txBody>
        </p:sp>
      </p:grpSp>
      <p:grpSp>
        <p:nvGrpSpPr>
          <p:cNvPr id="23556" name="Group 6"/>
          <p:cNvGrpSpPr/>
          <p:nvPr/>
        </p:nvGrpSpPr>
        <p:grpSpPr bwMode="auto">
          <a:xfrm>
            <a:off x="5092550" y="521509"/>
            <a:ext cx="2006600" cy="2006600"/>
            <a:chOff x="0" y="0"/>
            <a:chExt cx="2006600" cy="2006600"/>
          </a:xfrm>
        </p:grpSpPr>
        <p:sp>
          <p:nvSpPr>
            <p:cNvPr id="23574" name="AutoShape 7"/>
            <p:cNvSpPr/>
            <p:nvPr/>
          </p:nvSpPr>
          <p:spPr bwMode="auto">
            <a:xfrm>
              <a:off x="132130" y="132130"/>
              <a:ext cx="1742340" cy="174234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75" name="Group 8"/>
            <p:cNvGrpSpPr/>
            <p:nvPr/>
          </p:nvGrpSpPr>
          <p:grpSpPr bwMode="auto">
            <a:xfrm>
              <a:off x="0" y="0"/>
              <a:ext cx="2006600" cy="2006600"/>
              <a:chOff x="0" y="0"/>
              <a:chExt cx="2006600" cy="2006600"/>
            </a:xfrm>
          </p:grpSpPr>
          <p:sp>
            <p:nvSpPr>
              <p:cNvPr id="23576" name="AutoShape 9"/>
              <p:cNvSpPr/>
              <p:nvPr/>
            </p:nvSpPr>
            <p:spPr bwMode="auto">
              <a:xfrm>
                <a:off x="0" y="0"/>
                <a:ext cx="2006600"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7" name="AutoShape 10"/>
              <p:cNvSpPr/>
              <p:nvPr/>
            </p:nvSpPr>
            <p:spPr bwMode="auto">
              <a:xfrm>
                <a:off x="293836" y="494030"/>
                <a:ext cx="1418928"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anose="02070A03080606020203" pitchFamily="18" charset="0"/>
                    <a:cs typeface="Helvetica" pitchFamily="34" charset="0"/>
                    <a:sym typeface="Bodoni MT Black" panose="02070A03080606020203" pitchFamily="18" charset="0"/>
                  </a:rPr>
                  <a:t>类的属性</a:t>
                </a:r>
              </a:p>
            </p:txBody>
          </p:sp>
        </p:grpSp>
      </p:grpSp>
      <p:grpSp>
        <p:nvGrpSpPr>
          <p:cNvPr id="23557" name="Group 11"/>
          <p:cNvGrpSpPr/>
          <p:nvPr/>
        </p:nvGrpSpPr>
        <p:grpSpPr bwMode="auto">
          <a:xfrm>
            <a:off x="8473925" y="521509"/>
            <a:ext cx="2006600" cy="2006600"/>
            <a:chOff x="0" y="0"/>
            <a:chExt cx="2006600" cy="2006600"/>
          </a:xfrm>
        </p:grpSpPr>
        <p:sp>
          <p:nvSpPr>
            <p:cNvPr id="23570" name="AutoShape 12"/>
            <p:cNvSpPr/>
            <p:nvPr/>
          </p:nvSpPr>
          <p:spPr bwMode="auto">
            <a:xfrm>
              <a:off x="132130" y="132130"/>
              <a:ext cx="1742340" cy="174234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71" name="Group 13"/>
            <p:cNvGrpSpPr/>
            <p:nvPr/>
          </p:nvGrpSpPr>
          <p:grpSpPr bwMode="auto">
            <a:xfrm>
              <a:off x="0" y="0"/>
              <a:ext cx="2006600" cy="2006600"/>
              <a:chOff x="0" y="0"/>
              <a:chExt cx="2006600" cy="2006600"/>
            </a:xfrm>
          </p:grpSpPr>
          <p:sp>
            <p:nvSpPr>
              <p:cNvPr id="23572" name="AutoShape 14"/>
              <p:cNvSpPr/>
              <p:nvPr/>
            </p:nvSpPr>
            <p:spPr bwMode="auto">
              <a:xfrm>
                <a:off x="0" y="0"/>
                <a:ext cx="2006600"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3" name="AutoShape 15"/>
              <p:cNvSpPr/>
              <p:nvPr/>
            </p:nvSpPr>
            <p:spPr bwMode="auto">
              <a:xfrm>
                <a:off x="293836" y="494030"/>
                <a:ext cx="1418928"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anose="02070A03080606020203" pitchFamily="18" charset="0"/>
                    <a:cs typeface="Helvetica" pitchFamily="34" charset="0"/>
                    <a:sym typeface="Bodoni MT Black" panose="02070A03080606020203" pitchFamily="18" charset="0"/>
                  </a:rPr>
                  <a:t>类的操作</a:t>
                </a:r>
              </a:p>
            </p:txBody>
          </p:sp>
        </p:grpSp>
      </p:grpSp>
      <p:grpSp>
        <p:nvGrpSpPr>
          <p:cNvPr id="23558" name="Group 16"/>
          <p:cNvGrpSpPr/>
          <p:nvPr/>
        </p:nvGrpSpPr>
        <p:grpSpPr bwMode="auto">
          <a:xfrm>
            <a:off x="1612265" y="3241040"/>
            <a:ext cx="2420620" cy="2597150"/>
            <a:chOff x="-39370" y="93767"/>
            <a:chExt cx="1821181" cy="2214770"/>
          </a:xfrm>
        </p:grpSpPr>
        <p:sp>
          <p:nvSpPr>
            <p:cNvPr id="23568" name="AutoShape 17"/>
            <p:cNvSpPr/>
            <p:nvPr/>
          </p:nvSpPr>
          <p:spPr bwMode="auto">
            <a:xfrm>
              <a:off x="-39211" y="93767"/>
              <a:ext cx="1744663" cy="2122488"/>
            </a:xfrm>
            <a:prstGeom prst="roundRect">
              <a:avLst>
                <a:gd name="adj" fmla="val 8574"/>
              </a:avLst>
            </a:prstGeom>
            <a:solidFill>
              <a:srgbClr val="FFFFFF">
                <a:alpha val="69019"/>
              </a:srgbClr>
            </a:solidFill>
            <a:ln w="12700">
              <a:solidFill>
                <a:srgbClr val="00000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anose="02070A03080606020203" pitchFamily="18" charset="0"/>
                <a:cs typeface="Helvetica" pitchFamily="34" charset="0"/>
                <a:sym typeface="Bodoni MT Black" panose="02070A03080606020203" pitchFamily="18" charset="0"/>
              </a:endParaRPr>
            </a:p>
          </p:txBody>
        </p:sp>
        <p:sp>
          <p:nvSpPr>
            <p:cNvPr id="23569" name="AutoShape 18"/>
            <p:cNvSpPr/>
            <p:nvPr/>
          </p:nvSpPr>
          <p:spPr bwMode="auto">
            <a:xfrm>
              <a:off x="-39370" y="165532"/>
              <a:ext cx="1821181" cy="21430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类的名称是每个类的图形中所必须拥有的元素，用于同其他类进行区分。</a:t>
              </a:r>
            </a:p>
          </p:txBody>
        </p:sp>
      </p:grpSp>
      <p:sp>
        <p:nvSpPr>
          <p:cNvPr id="19462" name="AutoShape 19"/>
          <p:cNvSpPr/>
          <p:nvPr/>
        </p:nvSpPr>
        <p:spPr bwMode="auto">
          <a:xfrm rot="5400000">
            <a:off x="2591920" y="2740516"/>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grpSp>
        <p:nvGrpSpPr>
          <p:cNvPr id="23560" name="Group 20"/>
          <p:cNvGrpSpPr/>
          <p:nvPr/>
        </p:nvGrpSpPr>
        <p:grpSpPr bwMode="auto">
          <a:xfrm>
            <a:off x="4219742" y="3425681"/>
            <a:ext cx="3839845" cy="2119630"/>
            <a:chOff x="-160020" y="175260"/>
            <a:chExt cx="3839845" cy="2119630"/>
          </a:xfrm>
        </p:grpSpPr>
        <p:sp>
          <p:nvSpPr>
            <p:cNvPr id="23566" name="AutoShape 21"/>
            <p:cNvSpPr/>
            <p:nvPr/>
          </p:nvSpPr>
          <p:spPr bwMode="auto">
            <a:xfrm>
              <a:off x="-160020" y="175260"/>
              <a:ext cx="3752850" cy="2119630"/>
            </a:xfrm>
            <a:prstGeom prst="roundRect">
              <a:avLst>
                <a:gd name="adj" fmla="val 8574"/>
              </a:avLst>
            </a:prstGeom>
            <a:solidFill>
              <a:srgbClr val="FFFFFF">
                <a:alpha val="69019"/>
              </a:srgbClr>
            </a:solidFill>
            <a:ln w="12700">
              <a:solidFill>
                <a:srgbClr val="00000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anose="02070A03080606020203" pitchFamily="18" charset="0"/>
                <a:cs typeface="Helvetica" pitchFamily="34" charset="0"/>
                <a:sym typeface="Bodoni MT Black" panose="02070A03080606020203" pitchFamily="18" charset="0"/>
              </a:endParaRPr>
            </a:p>
          </p:txBody>
        </p:sp>
        <p:sp>
          <p:nvSpPr>
            <p:cNvPr id="23567" name="AutoShape 22"/>
            <p:cNvSpPr/>
            <p:nvPr/>
          </p:nvSpPr>
          <p:spPr bwMode="auto">
            <a:xfrm>
              <a:off x="43815" y="360680"/>
              <a:ext cx="3636010" cy="140144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属性是类的一个特性，也是类的一个组成部分，描述了在软件系统中所代表的对象具备的静态部分的公共特征抽象，这些特性是这些对象所共有的。</a:t>
              </a:r>
            </a:p>
          </p:txBody>
        </p:sp>
      </p:grpSp>
      <p:sp>
        <p:nvSpPr>
          <p:cNvPr id="2" name="AutoShape 23"/>
          <p:cNvSpPr/>
          <p:nvPr/>
        </p:nvSpPr>
        <p:spPr bwMode="auto">
          <a:xfrm rot="5400000">
            <a:off x="5917097" y="2740834"/>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grpSp>
        <p:nvGrpSpPr>
          <p:cNvPr id="23562" name="Group 24"/>
          <p:cNvGrpSpPr/>
          <p:nvPr/>
        </p:nvGrpSpPr>
        <p:grpSpPr bwMode="auto">
          <a:xfrm>
            <a:off x="8016868" y="3325495"/>
            <a:ext cx="2877193" cy="2338705"/>
            <a:chOff x="635" y="-328708"/>
            <a:chExt cx="2910486" cy="2495446"/>
          </a:xfrm>
        </p:grpSpPr>
        <p:sp>
          <p:nvSpPr>
            <p:cNvPr id="23564" name="AutoShape 25"/>
            <p:cNvSpPr/>
            <p:nvPr/>
          </p:nvSpPr>
          <p:spPr bwMode="auto">
            <a:xfrm>
              <a:off x="43680" y="-328708"/>
              <a:ext cx="2867441" cy="2495446"/>
            </a:xfrm>
            <a:prstGeom prst="roundRect">
              <a:avLst>
                <a:gd name="adj" fmla="val 8574"/>
              </a:avLst>
            </a:prstGeom>
            <a:solidFill>
              <a:srgbClr val="FFFFFF">
                <a:alpha val="69019"/>
              </a:srgbClr>
            </a:solidFill>
            <a:ln w="12700">
              <a:solidFill>
                <a:srgbClr val="00000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anose="02070A03080606020203" pitchFamily="18" charset="0"/>
                <a:cs typeface="Helvetica" pitchFamily="34" charset="0"/>
                <a:sym typeface="Bodoni MT Black" panose="02070A03080606020203" pitchFamily="18" charset="0"/>
              </a:endParaRPr>
            </a:p>
          </p:txBody>
        </p:sp>
        <p:sp>
          <p:nvSpPr>
            <p:cNvPr id="23565" name="AutoShape 26"/>
            <p:cNvSpPr/>
            <p:nvPr/>
          </p:nvSpPr>
          <p:spPr bwMode="auto">
            <a:xfrm>
              <a:off x="635" y="208807"/>
              <a:ext cx="2774950" cy="140144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操作是指类所能执行的动作，也是类的一个重要组成部分，描述了在软件系统中所代表的对象具备的动态部分的公共特征抽象。</a:t>
              </a:r>
            </a:p>
          </p:txBody>
        </p:sp>
      </p:grpSp>
      <p:sp>
        <p:nvSpPr>
          <p:cNvPr id="19466" name="AutoShape 27"/>
          <p:cNvSpPr/>
          <p:nvPr/>
        </p:nvSpPr>
        <p:spPr bwMode="auto">
          <a:xfrm rot="5400000">
            <a:off x="9297202" y="2740834"/>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p:nvPr/>
        </p:nvSpPr>
        <p:spPr bwMode="auto">
          <a:xfrm>
            <a:off x="877888" y="1793875"/>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p:nvPr/>
        </p:nvSpPr>
        <p:spPr bwMode="auto">
          <a:xfrm>
            <a:off x="1233488" y="2417763"/>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p:nvPr/>
        </p:nvSpPr>
        <p:spPr bwMode="auto">
          <a:xfrm>
            <a:off x="2582863" y="2090738"/>
            <a:ext cx="2006600" cy="1838325"/>
          </a:xfrm>
          <a:prstGeom prst="wedgeEllipseCallout">
            <a:avLst>
              <a:gd name="adj1" fmla="val 44815"/>
              <a:gd name="adj2" fmla="val 49167"/>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p:nvPr/>
        </p:nvSpPr>
        <p:spPr bwMode="auto">
          <a:xfrm>
            <a:off x="2876550" y="2417763"/>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ln>
          <a:effec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9" name="AutoShape 11"/>
          <p:cNvSpPr/>
          <p:nvPr/>
        </p:nvSpPr>
        <p:spPr bwMode="auto">
          <a:xfrm>
            <a:off x="537369" y="581121"/>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接口</a:t>
            </a:r>
            <a:endParaRPr lang="zh-CN" dirty="0">
              <a:solidFill>
                <a:srgbClr val="000000"/>
              </a:solidFill>
              <a:cs typeface="Helvetica" pitchFamily="34" charset="0"/>
              <a:sym typeface="Calibri" panose="020F0502020204030204" pitchFamily="34" charset="0"/>
            </a:endParaRPr>
          </a:p>
        </p:txBody>
      </p:sp>
      <p:sp>
        <p:nvSpPr>
          <p:cNvPr id="2" name="矩形 1"/>
          <p:cNvSpPr/>
          <p:nvPr/>
        </p:nvSpPr>
        <p:spPr>
          <a:xfrm>
            <a:off x="4728904" y="2090896"/>
            <a:ext cx="6096000" cy="1630045"/>
          </a:xfrm>
          <a:prstGeom prst="rect">
            <a:avLst/>
          </a:prstGeom>
        </p:spPr>
        <p:txBody>
          <a:bodyPr>
            <a:spAutoFit/>
          </a:bodyPr>
          <a:lstStyle/>
          <a:p>
            <a:r>
              <a:rPr lang="en-US" altLang="zh-CN" dirty="0"/>
              <a:t>      </a:t>
            </a:r>
            <a:r>
              <a:rPr lang="en-US" altLang="zh-CN" sz="2000" dirty="0"/>
              <a:t>   </a:t>
            </a:r>
            <a:r>
              <a:rPr lang="zh-CN" altLang="en-US" sz="2000" dirty="0"/>
              <a:t>接口是在没有给出对象的实现和状态的情况下对对象行为的描述。接口是一种特殊的类，所有接口都是有构造型</a:t>
            </a:r>
            <a:r>
              <a:rPr lang="en-US" altLang="zh-CN" sz="2000" dirty="0"/>
              <a:t>&lt;&lt;interface&gt;&gt;</a:t>
            </a:r>
            <a:r>
              <a:rPr lang="zh-CN" altLang="en-US" sz="2000" dirty="0"/>
              <a:t>的类。在</a:t>
            </a:r>
            <a:r>
              <a:rPr lang="en-US" altLang="zh-CN" sz="2000" dirty="0"/>
              <a:t>UML</a:t>
            </a:r>
            <a:r>
              <a:rPr lang="zh-CN" altLang="en-US" sz="2000" dirty="0"/>
              <a:t>中，接口使用一个带有名称的小圆圈来进行表示，并且可以通过一条</a:t>
            </a:r>
            <a:r>
              <a:rPr lang="en-US" altLang="zh-CN" sz="2000" dirty="0"/>
              <a:t>Realize</a:t>
            </a:r>
            <a:r>
              <a:rPr lang="zh-CN" altLang="en-US" sz="2000" dirty="0"/>
              <a:t>（实现关系）线与实现它的类相连接。</a:t>
            </a:r>
          </a:p>
        </p:txBody>
      </p:sp>
      <p:pic>
        <p:nvPicPr>
          <p:cNvPr id="11" name="图片 18" descr="76.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667" t="11308" r="6573" b="20677"/>
          <a:stretch>
            <a:fillRect/>
          </a:stretch>
        </p:blipFill>
        <p:spPr bwMode="auto">
          <a:xfrm>
            <a:off x="2802586" y="4225925"/>
            <a:ext cx="7498410" cy="219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p:nvPr/>
        </p:nvSpPr>
        <p:spPr bwMode="auto">
          <a:xfrm>
            <a:off x="308721" y="356960"/>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p:nvPr/>
        </p:nvSpPr>
        <p:spPr bwMode="auto">
          <a:xfrm>
            <a:off x="664321" y="980848"/>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p:nvPr/>
        </p:nvSpPr>
        <p:spPr bwMode="auto">
          <a:xfrm>
            <a:off x="2013696" y="653823"/>
            <a:ext cx="2006600" cy="1838325"/>
          </a:xfrm>
          <a:prstGeom prst="wedgeEllipseCallout">
            <a:avLst>
              <a:gd name="adj1" fmla="val 44815"/>
              <a:gd name="adj2" fmla="val 49167"/>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p:nvPr/>
        </p:nvSpPr>
        <p:spPr bwMode="auto">
          <a:xfrm>
            <a:off x="2307383" y="980848"/>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ln>
          <a:effec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4204996" y="966719"/>
            <a:ext cx="6096000" cy="1198880"/>
          </a:xfrm>
          <a:prstGeom prst="rect">
            <a:avLst/>
          </a:prstGeom>
        </p:spPr>
        <p:txBody>
          <a:bodyPr>
            <a:spAutoFit/>
          </a:bodyPr>
          <a:lstStyle/>
          <a:p>
            <a:r>
              <a:rPr lang="en-US" altLang="zh-CN" dirty="0"/>
              <a:t> </a:t>
            </a:r>
            <a:r>
              <a:rPr lang="en-US" altLang="zh-CN" sz="2000" dirty="0"/>
              <a:t>        </a:t>
            </a:r>
            <a:r>
              <a:rPr lang="zh-CN" altLang="en-US" sz="2400" dirty="0"/>
              <a:t>当接口被其他类依赖的时候，即一个接口是在某个特定类中实现后，一个类通过一个依赖关系与该接口相连接。</a:t>
            </a:r>
          </a:p>
        </p:txBody>
      </p:sp>
      <p:pic>
        <p:nvPicPr>
          <p:cNvPr id="10" name="图片 19" descr="77.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0824" b="9734"/>
          <a:stretch>
            <a:fillRect/>
          </a:stretch>
        </p:blipFill>
        <p:spPr bwMode="auto">
          <a:xfrm>
            <a:off x="3794336" y="2201242"/>
            <a:ext cx="6734401" cy="213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204970" y="4389755"/>
            <a:ext cx="6638925" cy="460375"/>
          </a:xfrm>
          <a:prstGeom prst="rect">
            <a:avLst/>
          </a:prstGeom>
        </p:spPr>
        <p:txBody>
          <a:bodyPr wrap="square">
            <a:spAutoFit/>
          </a:bodyPr>
          <a:lstStyle/>
          <a:p>
            <a:r>
              <a:rPr lang="zh-CN" altLang="en-US" sz="2400" dirty="0"/>
              <a:t>接口也可以同类那样进行一般化和特殊化处理。</a:t>
            </a:r>
          </a:p>
        </p:txBody>
      </p:sp>
      <p:pic>
        <p:nvPicPr>
          <p:cNvPr id="13" name="图片 20" descr="78.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1306" y="4850000"/>
            <a:ext cx="4603328" cy="171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p:nvPr/>
        </p:nvGrpSpPr>
        <p:grpSpPr bwMode="auto">
          <a:xfrm>
            <a:off x="2760663" y="1820863"/>
            <a:ext cx="2913062" cy="1719262"/>
            <a:chOff x="0" y="0"/>
            <a:chExt cx="2913063" cy="1719263"/>
          </a:xfrm>
        </p:grpSpPr>
        <p:sp>
          <p:nvSpPr>
            <p:cNvPr id="27682" name="AutoShape 4"/>
            <p:cNvSpPr/>
            <p:nvPr/>
          </p:nvSpPr>
          <p:spPr bwMode="auto">
            <a:xfrm>
              <a:off x="0" y="0"/>
              <a:ext cx="2913063" cy="1719263"/>
            </a:xfrm>
            <a:prstGeom prst="roundRect">
              <a:avLst>
                <a:gd name="adj" fmla="val 6736"/>
              </a:avLst>
            </a:prstGeom>
            <a:solidFill>
              <a:srgbClr val="FFFFFF">
                <a:alpha val="69019"/>
              </a:srgbClr>
            </a:solidFill>
            <a:ln w="12700">
              <a:solidFill>
                <a:srgbClr val="78A82C"/>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83" name="AutoShape 5"/>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依赖关系（</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Dependency</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endParaRPr lang="zh-CN" sz="2000" dirty="0">
                <a:solidFill>
                  <a:srgbClr val="000000"/>
                </a:solidFill>
                <a:cs typeface="Helvetica" pitchFamily="34" charset="0"/>
                <a:sym typeface="Calibri" panose="020F0502020204030204" pitchFamily="34" charset="0"/>
              </a:endParaRPr>
            </a:p>
          </p:txBody>
        </p:sp>
      </p:grpSp>
      <p:grpSp>
        <p:nvGrpSpPr>
          <p:cNvPr id="27653" name="Group 6"/>
          <p:cNvGrpSpPr/>
          <p:nvPr/>
        </p:nvGrpSpPr>
        <p:grpSpPr bwMode="auto">
          <a:xfrm>
            <a:off x="6308725" y="1806575"/>
            <a:ext cx="3088704" cy="1717675"/>
            <a:chOff x="0" y="0"/>
            <a:chExt cx="3088704" cy="1717675"/>
          </a:xfrm>
        </p:grpSpPr>
        <p:sp>
          <p:nvSpPr>
            <p:cNvPr id="27680" name="AutoShape 7"/>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81" name="AutoShape 8"/>
            <p:cNvSpPr/>
            <p:nvPr/>
          </p:nvSpPr>
          <p:spPr bwMode="auto">
            <a:xfrm>
              <a:off x="33876" y="337375"/>
              <a:ext cx="305482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泛化关系（</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Generalization</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endParaRPr lang="zh-CN" sz="2000" dirty="0">
                <a:solidFill>
                  <a:srgbClr val="000000"/>
                </a:solidFill>
                <a:cs typeface="Helvetica" pitchFamily="34" charset="0"/>
                <a:sym typeface="Calibri" panose="020F0502020204030204" pitchFamily="34" charset="0"/>
              </a:endParaRPr>
            </a:p>
          </p:txBody>
        </p:sp>
      </p:grpSp>
      <p:grpSp>
        <p:nvGrpSpPr>
          <p:cNvPr id="27654" name="Group 9"/>
          <p:cNvGrpSpPr/>
          <p:nvPr/>
        </p:nvGrpSpPr>
        <p:grpSpPr bwMode="auto">
          <a:xfrm>
            <a:off x="6296025" y="4175125"/>
            <a:ext cx="2914650" cy="1717675"/>
            <a:chOff x="0" y="0"/>
            <a:chExt cx="2914650" cy="1717675"/>
          </a:xfrm>
        </p:grpSpPr>
        <p:sp>
          <p:nvSpPr>
            <p:cNvPr id="27678" name="AutoShape 10"/>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79" name="AutoShape 11"/>
            <p:cNvSpPr/>
            <p:nvPr/>
          </p:nvSpPr>
          <p:spPr bwMode="auto">
            <a:xfrm>
              <a:off x="33876" y="337375"/>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实现关系（</a:t>
              </a:r>
              <a:r>
                <a:rPr lang="en-US" altLang="zh-CN"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Realization</a:t>
              </a:r>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endParaRPr lang="zh-CN" sz="2400" dirty="0">
                <a:solidFill>
                  <a:srgbClr val="000000"/>
                </a:solidFill>
                <a:cs typeface="Helvetica" pitchFamily="34" charset="0"/>
                <a:sym typeface="Calibri" panose="020F0502020204030204" pitchFamily="34" charset="0"/>
              </a:endParaRPr>
            </a:p>
          </p:txBody>
        </p:sp>
      </p:grpSp>
      <p:grpSp>
        <p:nvGrpSpPr>
          <p:cNvPr id="27655" name="Group 12"/>
          <p:cNvGrpSpPr/>
          <p:nvPr/>
        </p:nvGrpSpPr>
        <p:grpSpPr bwMode="auto">
          <a:xfrm>
            <a:off x="2760663" y="4186238"/>
            <a:ext cx="2913062" cy="1719262"/>
            <a:chOff x="0" y="0"/>
            <a:chExt cx="2913063" cy="1719263"/>
          </a:xfrm>
        </p:grpSpPr>
        <p:sp>
          <p:nvSpPr>
            <p:cNvPr id="27676" name="AutoShape 13"/>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77" name="AutoShape 14"/>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关联关系（</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Association</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endParaRPr lang="zh-CN" dirty="0">
                <a:solidFill>
                  <a:srgbClr val="000000"/>
                </a:solidFill>
                <a:cs typeface="Helvetica" pitchFamily="34" charset="0"/>
                <a:sym typeface="Calibri" panose="020F0502020204030204" pitchFamily="34" charset="0"/>
              </a:endParaRPr>
            </a:p>
          </p:txBody>
        </p:sp>
      </p:grpSp>
      <p:grpSp>
        <p:nvGrpSpPr>
          <p:cNvPr id="27656" name="Group 15"/>
          <p:cNvGrpSpPr/>
          <p:nvPr/>
        </p:nvGrpSpPr>
        <p:grpSpPr bwMode="auto">
          <a:xfrm>
            <a:off x="2271713" y="1333500"/>
            <a:ext cx="976312" cy="974725"/>
            <a:chOff x="0" y="0"/>
            <a:chExt cx="976313" cy="974725"/>
          </a:xfrm>
        </p:grpSpPr>
        <p:sp>
          <p:nvSpPr>
            <p:cNvPr id="27672" name="AutoShape 16"/>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p:nvPr/>
          </p:nvGrpSpPr>
          <p:grpSpPr bwMode="auto">
            <a:xfrm>
              <a:off x="93703" y="73342"/>
              <a:ext cx="788906" cy="828040"/>
              <a:chOff x="0" y="0"/>
              <a:chExt cx="788906" cy="828040"/>
            </a:xfrm>
          </p:grpSpPr>
          <p:sp>
            <p:nvSpPr>
              <p:cNvPr id="27674" name="AutoShape 18"/>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1</a:t>
                </a:r>
                <a:endParaRPr lang="zh-CN" altLang="zh-CN">
                  <a:solidFill>
                    <a:schemeClr val="bg1"/>
                  </a:solidFill>
                  <a:cs typeface="Helvetica" pitchFamily="34" charset="0"/>
                  <a:sym typeface="Calibri" panose="020F0502020204030204" pitchFamily="34" charset="0"/>
                </a:endParaRPr>
              </a:p>
            </p:txBody>
          </p:sp>
        </p:grpSp>
      </p:grpSp>
      <p:grpSp>
        <p:nvGrpSpPr>
          <p:cNvPr id="27657" name="Group 20"/>
          <p:cNvGrpSpPr/>
          <p:nvPr/>
        </p:nvGrpSpPr>
        <p:grpSpPr bwMode="auto">
          <a:xfrm>
            <a:off x="8709025" y="1333500"/>
            <a:ext cx="976313" cy="974725"/>
            <a:chOff x="0" y="0"/>
            <a:chExt cx="976313" cy="974725"/>
          </a:xfrm>
        </p:grpSpPr>
        <p:sp>
          <p:nvSpPr>
            <p:cNvPr id="27668" name="AutoShape 21"/>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p:nvPr/>
          </p:nvGrpSpPr>
          <p:grpSpPr bwMode="auto">
            <a:xfrm>
              <a:off x="93703" y="73342"/>
              <a:ext cx="788906" cy="828040"/>
              <a:chOff x="0" y="0"/>
              <a:chExt cx="788906" cy="828040"/>
            </a:xfrm>
          </p:grpSpPr>
          <p:sp>
            <p:nvSpPr>
              <p:cNvPr id="27670" name="AutoShape 23"/>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2</a:t>
                </a:r>
                <a:endParaRPr lang="zh-CN" altLang="zh-CN">
                  <a:solidFill>
                    <a:schemeClr val="bg1"/>
                  </a:solidFill>
                  <a:cs typeface="Helvetica" pitchFamily="34" charset="0"/>
                  <a:sym typeface="Calibri" panose="020F0502020204030204" pitchFamily="34" charset="0"/>
                </a:endParaRPr>
              </a:p>
            </p:txBody>
          </p:sp>
        </p:grpSp>
      </p:grpSp>
      <p:grpSp>
        <p:nvGrpSpPr>
          <p:cNvPr id="27658" name="Group 25"/>
          <p:cNvGrpSpPr/>
          <p:nvPr/>
        </p:nvGrpSpPr>
        <p:grpSpPr bwMode="auto">
          <a:xfrm>
            <a:off x="2271713" y="5416550"/>
            <a:ext cx="976312" cy="976313"/>
            <a:chOff x="0" y="0"/>
            <a:chExt cx="976313" cy="976313"/>
          </a:xfrm>
        </p:grpSpPr>
        <p:sp>
          <p:nvSpPr>
            <p:cNvPr id="27664" name="AutoShape 26"/>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p:nvPr/>
          </p:nvGrpSpPr>
          <p:grpSpPr bwMode="auto">
            <a:xfrm>
              <a:off x="93703" y="74135"/>
              <a:ext cx="788906" cy="828041"/>
              <a:chOff x="0" y="0"/>
              <a:chExt cx="788906" cy="828040"/>
            </a:xfrm>
          </p:grpSpPr>
          <p:sp>
            <p:nvSpPr>
              <p:cNvPr id="27666" name="AutoShape 28"/>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3</a:t>
                </a:r>
                <a:endParaRPr lang="zh-CN" altLang="zh-CN" dirty="0">
                  <a:solidFill>
                    <a:schemeClr val="bg1"/>
                  </a:solidFill>
                  <a:cs typeface="Helvetica" pitchFamily="34" charset="0"/>
                  <a:sym typeface="Calibri" panose="020F0502020204030204" pitchFamily="34" charset="0"/>
                </a:endParaRPr>
              </a:p>
            </p:txBody>
          </p:sp>
        </p:grpSp>
      </p:grpSp>
      <p:grpSp>
        <p:nvGrpSpPr>
          <p:cNvPr id="27659" name="Group 30"/>
          <p:cNvGrpSpPr/>
          <p:nvPr/>
        </p:nvGrpSpPr>
        <p:grpSpPr bwMode="auto">
          <a:xfrm>
            <a:off x="8709025" y="5416550"/>
            <a:ext cx="976313" cy="976313"/>
            <a:chOff x="0" y="0"/>
            <a:chExt cx="976313" cy="976313"/>
          </a:xfrm>
        </p:grpSpPr>
        <p:sp>
          <p:nvSpPr>
            <p:cNvPr id="27660" name="AutoShape 31"/>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p:nvPr/>
          </p:nvGrpSpPr>
          <p:grpSpPr bwMode="auto">
            <a:xfrm>
              <a:off x="93703" y="74135"/>
              <a:ext cx="788906" cy="828041"/>
              <a:chOff x="0" y="0"/>
              <a:chExt cx="788906" cy="828040"/>
            </a:xfrm>
          </p:grpSpPr>
          <p:sp>
            <p:nvSpPr>
              <p:cNvPr id="27662" name="AutoShape 33"/>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4</a:t>
                </a:r>
                <a:endParaRPr lang="zh-CN" altLang="zh-CN">
                  <a:solidFill>
                    <a:schemeClr val="bg1"/>
                  </a:solidFill>
                  <a:cs typeface="Helvetica" pitchFamily="34" charset="0"/>
                  <a:sym typeface="Calibri" panose="020F0502020204030204" pitchFamily="34" charset="0"/>
                </a:endParaRPr>
              </a:p>
            </p:txBody>
          </p:sp>
        </p:grpSp>
      </p:grpSp>
      <p:sp>
        <p:nvSpPr>
          <p:cNvPr id="36" name="AutoShape 11"/>
          <p:cNvSpPr/>
          <p:nvPr/>
        </p:nvSpPr>
        <p:spPr bwMode="auto">
          <a:xfrm>
            <a:off x="537369" y="581121"/>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类之间的关系</a:t>
            </a:r>
            <a:endParaRPr lang="zh-CN" dirty="0">
              <a:solidFill>
                <a:srgbClr val="000000"/>
              </a:solidFill>
              <a:cs typeface="Helvetica" pitchFamily="34" charset="0"/>
              <a:sym typeface="Calibri" panose="020F0502020204030204" pitchFamily="34"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6" name="Group 15"/>
          <p:cNvGrpSpPr/>
          <p:nvPr/>
        </p:nvGrpSpPr>
        <p:grpSpPr bwMode="auto">
          <a:xfrm>
            <a:off x="545550" y="567028"/>
            <a:ext cx="976312" cy="974725"/>
            <a:chOff x="0" y="0"/>
            <a:chExt cx="976313" cy="974725"/>
          </a:xfrm>
        </p:grpSpPr>
        <p:sp>
          <p:nvSpPr>
            <p:cNvPr id="27672" name="AutoShape 16"/>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p:nvPr/>
          </p:nvGrpSpPr>
          <p:grpSpPr bwMode="auto">
            <a:xfrm>
              <a:off x="93703" y="73342"/>
              <a:ext cx="788906" cy="828040"/>
              <a:chOff x="0" y="0"/>
              <a:chExt cx="788906" cy="828040"/>
            </a:xfrm>
          </p:grpSpPr>
          <p:sp>
            <p:nvSpPr>
              <p:cNvPr id="27674" name="AutoShape 18"/>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1</a:t>
                </a:r>
                <a:endParaRPr lang="zh-CN" altLang="zh-CN">
                  <a:solidFill>
                    <a:schemeClr val="bg1"/>
                  </a:solidFill>
                  <a:cs typeface="Helvetica" pitchFamily="34" charset="0"/>
                  <a:sym typeface="Calibri" panose="020F0502020204030204" pitchFamily="34" charset="0"/>
                </a:endParaRPr>
              </a:p>
            </p:txBody>
          </p:sp>
        </p:grpSp>
      </p:grpSp>
      <p:grpSp>
        <p:nvGrpSpPr>
          <p:cNvPr id="27657" name="Group 20"/>
          <p:cNvGrpSpPr/>
          <p:nvPr/>
        </p:nvGrpSpPr>
        <p:grpSpPr bwMode="auto">
          <a:xfrm>
            <a:off x="451845" y="4127082"/>
            <a:ext cx="976313" cy="974725"/>
            <a:chOff x="0" y="0"/>
            <a:chExt cx="976313" cy="974725"/>
          </a:xfrm>
        </p:grpSpPr>
        <p:sp>
          <p:nvSpPr>
            <p:cNvPr id="27668" name="AutoShape 21"/>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p:nvPr/>
          </p:nvGrpSpPr>
          <p:grpSpPr bwMode="auto">
            <a:xfrm>
              <a:off x="93703" y="73342"/>
              <a:ext cx="788906" cy="828040"/>
              <a:chOff x="0" y="0"/>
              <a:chExt cx="788906" cy="828040"/>
            </a:xfrm>
          </p:grpSpPr>
          <p:sp>
            <p:nvSpPr>
              <p:cNvPr id="27670" name="AutoShape 23"/>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2</a:t>
                </a:r>
                <a:endParaRPr lang="zh-CN" altLang="zh-CN" dirty="0">
                  <a:solidFill>
                    <a:schemeClr val="bg1"/>
                  </a:solidFill>
                  <a:cs typeface="Helvetica" pitchFamily="34" charset="0"/>
                  <a:sym typeface="Calibri" panose="020F0502020204030204" pitchFamily="34" charset="0"/>
                </a:endParaRPr>
              </a:p>
            </p:txBody>
          </p:sp>
        </p:grpSp>
      </p:grpSp>
      <p:sp>
        <p:nvSpPr>
          <p:cNvPr id="2" name="矩形 1"/>
          <p:cNvSpPr/>
          <p:nvPr/>
        </p:nvSpPr>
        <p:spPr>
          <a:xfrm>
            <a:off x="1637384" y="660578"/>
            <a:ext cx="6377612" cy="2676525"/>
          </a:xfrm>
          <a:prstGeom prst="rect">
            <a:avLst/>
          </a:prstGeom>
        </p:spPr>
        <p:txBody>
          <a:bodyPr wrap="square">
            <a:spAutoFit/>
          </a:bodyPr>
          <a:lstStyle/>
          <a:p>
            <a:r>
              <a:rPr lang="zh-CN" altLang="en-US" sz="2400" b="1" dirty="0"/>
              <a:t>依赖关系（</a:t>
            </a:r>
            <a:r>
              <a:rPr lang="en-US" altLang="zh-CN" sz="2400" b="1" dirty="0"/>
              <a:t>Dependency</a:t>
            </a:r>
            <a:r>
              <a:rPr lang="zh-CN" altLang="en-US" sz="2400" b="1" dirty="0"/>
              <a:t>）</a:t>
            </a:r>
          </a:p>
          <a:p>
            <a:endParaRPr lang="zh-CN" altLang="en-US" dirty="0"/>
          </a:p>
          <a:p>
            <a:r>
              <a:rPr lang="zh-CN" altLang="en-US" dirty="0"/>
              <a:t>依赖表示的是两个或多个模型元素之间语义上的连接关系。</a:t>
            </a:r>
          </a:p>
          <a:p>
            <a:r>
              <a:rPr lang="zh-CN" altLang="en-US" dirty="0"/>
              <a:t>这些依赖关系可以再细分为</a:t>
            </a:r>
            <a:r>
              <a:rPr lang="en-US" altLang="zh-CN" b="1" dirty="0"/>
              <a:t>5</a:t>
            </a:r>
            <a:r>
              <a:rPr lang="zh-CN" altLang="en-US" b="1" dirty="0"/>
              <a:t>种类型</a:t>
            </a:r>
            <a:r>
              <a:rPr lang="zh-CN" altLang="en-US" dirty="0"/>
              <a:t>，分别是</a:t>
            </a:r>
            <a:r>
              <a:rPr lang="en-US" altLang="zh-CN" dirty="0"/>
              <a:t>:</a:t>
            </a:r>
          </a:p>
          <a:p>
            <a:r>
              <a:rPr lang="zh-CN" altLang="en-US" dirty="0"/>
              <a:t>绑定（</a:t>
            </a:r>
            <a:r>
              <a:rPr lang="en-US" altLang="zh-CN" dirty="0"/>
              <a:t>Binding</a:t>
            </a:r>
            <a:r>
              <a:rPr lang="zh-CN" altLang="en-US" dirty="0"/>
              <a:t>）依赖</a:t>
            </a:r>
          </a:p>
          <a:p>
            <a:r>
              <a:rPr lang="zh-CN" altLang="en-US" dirty="0"/>
              <a:t>实现（</a:t>
            </a:r>
            <a:r>
              <a:rPr lang="en-US" altLang="zh-CN" dirty="0"/>
              <a:t>Realization</a:t>
            </a:r>
            <a:r>
              <a:rPr lang="zh-CN" altLang="en-US" dirty="0"/>
              <a:t>）依赖</a:t>
            </a:r>
          </a:p>
          <a:p>
            <a:r>
              <a:rPr lang="zh-CN" altLang="en-US" dirty="0"/>
              <a:t>使用（</a:t>
            </a:r>
            <a:r>
              <a:rPr lang="en-US" altLang="zh-CN" dirty="0"/>
              <a:t>Usage</a:t>
            </a:r>
            <a:r>
              <a:rPr lang="zh-CN" altLang="en-US" dirty="0"/>
              <a:t>）依赖</a:t>
            </a:r>
          </a:p>
          <a:p>
            <a:r>
              <a:rPr lang="zh-CN" altLang="en-US" dirty="0"/>
              <a:t>抽象（</a:t>
            </a:r>
            <a:r>
              <a:rPr lang="en-US" altLang="zh-CN" dirty="0"/>
              <a:t>Abstraction</a:t>
            </a:r>
            <a:r>
              <a:rPr lang="zh-CN" altLang="en-US" dirty="0"/>
              <a:t>）依赖</a:t>
            </a:r>
          </a:p>
          <a:p>
            <a:r>
              <a:rPr lang="zh-CN" altLang="en-US" dirty="0"/>
              <a:t>授权（</a:t>
            </a:r>
            <a:r>
              <a:rPr lang="en-US" altLang="zh-CN" dirty="0"/>
              <a:t>Permission</a:t>
            </a:r>
            <a:r>
              <a:rPr lang="zh-CN" altLang="en-US" dirty="0"/>
              <a:t>）依赖</a:t>
            </a:r>
          </a:p>
        </p:txBody>
      </p:sp>
      <p:sp>
        <p:nvSpPr>
          <p:cNvPr id="39" name="矩形 38"/>
          <p:cNvSpPr/>
          <p:nvPr/>
        </p:nvSpPr>
        <p:spPr>
          <a:xfrm>
            <a:off x="1637384" y="4291278"/>
            <a:ext cx="6096000" cy="1076325"/>
          </a:xfrm>
          <a:prstGeom prst="rect">
            <a:avLst/>
          </a:prstGeom>
        </p:spPr>
        <p:txBody>
          <a:bodyPr>
            <a:spAutoFit/>
          </a:bodyPr>
          <a:lstStyle/>
          <a:p>
            <a:r>
              <a:rPr lang="zh-CN" altLang="en-US" sz="2400" b="1" dirty="0"/>
              <a:t>泛化关系（</a:t>
            </a:r>
            <a:r>
              <a:rPr lang="en-US" altLang="zh-CN" sz="2400" b="1" dirty="0"/>
              <a:t>Generalization</a:t>
            </a:r>
            <a:r>
              <a:rPr lang="zh-CN" altLang="en-US" sz="2400" b="1" dirty="0"/>
              <a:t>）</a:t>
            </a:r>
          </a:p>
          <a:p>
            <a:endParaRPr lang="zh-CN" altLang="en-US" sz="2000" dirty="0"/>
          </a:p>
          <a:p>
            <a:r>
              <a:rPr lang="zh-CN" altLang="en-US" sz="2000" dirty="0"/>
              <a:t>泛化关系用来描述类的一般和具体之间的关系。</a:t>
            </a:r>
          </a:p>
        </p:txBody>
      </p:sp>
      <p:pic>
        <p:nvPicPr>
          <p:cNvPr id="3" name="图片 2">
            <a:extLst>
              <a:ext uri="{FF2B5EF4-FFF2-40B4-BE49-F238E27FC236}">
                <a16:creationId xmlns:a16="http://schemas.microsoft.com/office/drawing/2014/main" id="{DDDAFEC3-F9D9-4BD4-8990-CBB4C3EFF4B7}"/>
              </a:ext>
            </a:extLst>
          </p:cNvPr>
          <p:cNvPicPr>
            <a:picLocks noChangeAspect="1"/>
          </p:cNvPicPr>
          <p:nvPr/>
        </p:nvPicPr>
        <p:blipFill>
          <a:blip r:embed="rId2"/>
          <a:stretch>
            <a:fillRect/>
          </a:stretch>
        </p:blipFill>
        <p:spPr>
          <a:xfrm>
            <a:off x="7942610" y="4658894"/>
            <a:ext cx="752475" cy="885825"/>
          </a:xfrm>
          <a:prstGeom prst="rect">
            <a:avLst/>
          </a:prstGeom>
        </p:spPr>
      </p:pic>
      <p:pic>
        <p:nvPicPr>
          <p:cNvPr id="4" name="图片 3">
            <a:extLst>
              <a:ext uri="{FF2B5EF4-FFF2-40B4-BE49-F238E27FC236}">
                <a16:creationId xmlns:a16="http://schemas.microsoft.com/office/drawing/2014/main" id="{6858F8DC-B987-4507-A7AA-792CA5C33310}"/>
              </a:ext>
            </a:extLst>
          </p:cNvPr>
          <p:cNvPicPr>
            <a:picLocks noChangeAspect="1"/>
          </p:cNvPicPr>
          <p:nvPr/>
        </p:nvPicPr>
        <p:blipFill>
          <a:blip r:embed="rId3"/>
          <a:stretch>
            <a:fillRect/>
          </a:stretch>
        </p:blipFill>
        <p:spPr>
          <a:xfrm>
            <a:off x="7885581" y="1313281"/>
            <a:ext cx="942975" cy="1257300"/>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3678" y="1161593"/>
            <a:ext cx="6096000" cy="1968500"/>
          </a:xfrm>
          <a:prstGeom prst="rect">
            <a:avLst/>
          </a:prstGeom>
        </p:spPr>
        <p:txBody>
          <a:bodyPr>
            <a:spAutoFit/>
          </a:bodyPr>
          <a:lstStyle/>
          <a:p>
            <a:r>
              <a:rPr lang="zh-CN" altLang="en-US" sz="2400" b="1" dirty="0"/>
              <a:t>关联关系（</a:t>
            </a:r>
            <a:r>
              <a:rPr lang="en-US" altLang="zh-CN" sz="2400" b="1" dirty="0"/>
              <a:t>Association</a:t>
            </a:r>
            <a:r>
              <a:rPr lang="zh-CN" altLang="en-US" sz="2400" b="1" dirty="0"/>
              <a:t>）</a:t>
            </a:r>
          </a:p>
          <a:p>
            <a:endParaRPr lang="zh-CN" altLang="en-US" dirty="0"/>
          </a:p>
          <a:p>
            <a:r>
              <a:rPr lang="zh-CN" altLang="en-US" sz="2000" dirty="0"/>
              <a:t>         关联关系是一种结构关系，指出了一个事物的对象与另一个事物的对象之间的语义上的连接。</a:t>
            </a:r>
            <a:endParaRPr lang="en-US" altLang="zh-CN" sz="2000" dirty="0"/>
          </a:p>
          <a:p>
            <a:r>
              <a:rPr lang="zh-CN" altLang="en-US" sz="2000" dirty="0"/>
              <a:t>关联关系还有两种非常重要的形式，分别是聚集（</a:t>
            </a:r>
            <a:r>
              <a:rPr lang="en-US" altLang="zh-CN" sz="2000" dirty="0"/>
              <a:t>Aggregation</a:t>
            </a:r>
            <a:r>
              <a:rPr lang="zh-CN" altLang="en-US" sz="2000" dirty="0"/>
              <a:t>）关系和组成（</a:t>
            </a:r>
            <a:r>
              <a:rPr lang="en-US" altLang="zh-CN" sz="2000" dirty="0"/>
              <a:t>Composition</a:t>
            </a:r>
            <a:r>
              <a:rPr lang="zh-CN" altLang="en-US" sz="2000" dirty="0"/>
              <a:t>）关系。</a:t>
            </a:r>
          </a:p>
        </p:txBody>
      </p:sp>
      <p:sp>
        <p:nvSpPr>
          <p:cNvPr id="39" name="矩形 38"/>
          <p:cNvSpPr/>
          <p:nvPr/>
        </p:nvSpPr>
        <p:spPr>
          <a:xfrm>
            <a:off x="1449977" y="3552614"/>
            <a:ext cx="6096000" cy="2276475"/>
          </a:xfrm>
          <a:prstGeom prst="rect">
            <a:avLst/>
          </a:prstGeom>
        </p:spPr>
        <p:txBody>
          <a:bodyPr>
            <a:spAutoFit/>
          </a:bodyPr>
          <a:lstStyle/>
          <a:p>
            <a:r>
              <a:rPr lang="zh-CN" altLang="en-US" sz="2400" b="1" dirty="0"/>
              <a:t>实现关系（</a:t>
            </a:r>
            <a:r>
              <a:rPr lang="en-US" altLang="zh-CN" sz="2400" b="1" dirty="0"/>
              <a:t>Realization</a:t>
            </a:r>
            <a:r>
              <a:rPr lang="zh-CN" altLang="en-US" sz="2400" b="1" dirty="0"/>
              <a:t>）</a:t>
            </a:r>
          </a:p>
          <a:p>
            <a:endParaRPr lang="zh-CN" altLang="en-US" dirty="0"/>
          </a:p>
          <a:p>
            <a:r>
              <a:rPr lang="zh-CN" altLang="en-US" dirty="0"/>
              <a:t>         </a:t>
            </a:r>
            <a:r>
              <a:rPr lang="zh-CN" altLang="en-US" sz="2000" dirty="0"/>
              <a:t>实现关系将一种模型元素（如类）与另一种模型元素（如接口）连接起来，从而说明和其实现之间的关系。</a:t>
            </a:r>
          </a:p>
          <a:p>
            <a:r>
              <a:rPr lang="zh-CN" altLang="en-US" sz="2000" dirty="0"/>
              <a:t>在</a:t>
            </a:r>
            <a:r>
              <a:rPr lang="en-US" altLang="zh-CN" sz="2000" dirty="0"/>
              <a:t>UML</a:t>
            </a:r>
            <a:r>
              <a:rPr lang="zh-CN" altLang="en-US" sz="2000" dirty="0"/>
              <a:t>中，实现关系的表示形式和泛化关系的表示符号很相似，使用一条带封闭空箭头的虚线来表示。</a:t>
            </a:r>
          </a:p>
        </p:txBody>
      </p:sp>
      <p:grpSp>
        <p:nvGrpSpPr>
          <p:cNvPr id="14" name="Group 25"/>
          <p:cNvGrpSpPr/>
          <p:nvPr/>
        </p:nvGrpSpPr>
        <p:grpSpPr bwMode="auto">
          <a:xfrm>
            <a:off x="358140" y="1161593"/>
            <a:ext cx="976312" cy="976313"/>
            <a:chOff x="0" y="0"/>
            <a:chExt cx="976313" cy="976313"/>
          </a:xfrm>
        </p:grpSpPr>
        <p:sp>
          <p:nvSpPr>
            <p:cNvPr id="15" name="AutoShape 26"/>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6" name="Group 27"/>
            <p:cNvGrpSpPr/>
            <p:nvPr/>
          </p:nvGrpSpPr>
          <p:grpSpPr bwMode="auto">
            <a:xfrm>
              <a:off x="93703" y="74135"/>
              <a:ext cx="788906" cy="828041"/>
              <a:chOff x="0" y="0"/>
              <a:chExt cx="788906" cy="828040"/>
            </a:xfrm>
          </p:grpSpPr>
          <p:sp>
            <p:nvSpPr>
              <p:cNvPr id="17" name="AutoShape 28"/>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8" name="AutoShape 29"/>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3</a:t>
                </a:r>
                <a:endParaRPr lang="zh-CN" altLang="zh-CN" dirty="0">
                  <a:solidFill>
                    <a:schemeClr val="bg1"/>
                  </a:solidFill>
                  <a:cs typeface="Helvetica" pitchFamily="34" charset="0"/>
                  <a:sym typeface="Calibri" panose="020F0502020204030204" pitchFamily="34" charset="0"/>
                </a:endParaRPr>
              </a:p>
            </p:txBody>
          </p:sp>
        </p:grpSp>
      </p:grpSp>
      <p:grpSp>
        <p:nvGrpSpPr>
          <p:cNvPr id="19" name="Group 30"/>
          <p:cNvGrpSpPr/>
          <p:nvPr/>
        </p:nvGrpSpPr>
        <p:grpSpPr bwMode="auto">
          <a:xfrm>
            <a:off x="264437" y="3918053"/>
            <a:ext cx="976313" cy="976313"/>
            <a:chOff x="0" y="0"/>
            <a:chExt cx="976313" cy="976313"/>
          </a:xfrm>
        </p:grpSpPr>
        <p:sp>
          <p:nvSpPr>
            <p:cNvPr id="20" name="AutoShape 31"/>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 name="Group 32"/>
            <p:cNvGrpSpPr/>
            <p:nvPr/>
          </p:nvGrpSpPr>
          <p:grpSpPr bwMode="auto">
            <a:xfrm>
              <a:off x="93703" y="74135"/>
              <a:ext cx="788906" cy="828041"/>
              <a:chOff x="0" y="0"/>
              <a:chExt cx="788906" cy="828040"/>
            </a:xfrm>
          </p:grpSpPr>
          <p:sp>
            <p:nvSpPr>
              <p:cNvPr id="22" name="AutoShape 33"/>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 name="AutoShape 34"/>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4</a:t>
                </a:r>
                <a:endParaRPr lang="zh-CN" altLang="zh-CN">
                  <a:solidFill>
                    <a:schemeClr val="bg1"/>
                  </a:solidFill>
                  <a:cs typeface="Helvetica" pitchFamily="34" charset="0"/>
                  <a:sym typeface="Calibri" panose="020F0502020204030204" pitchFamily="34" charset="0"/>
                </a:endParaRPr>
              </a:p>
            </p:txBody>
          </p:sp>
        </p:grpSp>
      </p:grpSp>
      <p:pic>
        <p:nvPicPr>
          <p:cNvPr id="3" name="图片 2">
            <a:extLst>
              <a:ext uri="{FF2B5EF4-FFF2-40B4-BE49-F238E27FC236}">
                <a16:creationId xmlns:a16="http://schemas.microsoft.com/office/drawing/2014/main" id="{5DD29010-F882-4741-9F8D-F583C657039A}"/>
              </a:ext>
            </a:extLst>
          </p:cNvPr>
          <p:cNvPicPr>
            <a:picLocks noChangeAspect="1"/>
          </p:cNvPicPr>
          <p:nvPr/>
        </p:nvPicPr>
        <p:blipFill>
          <a:blip r:embed="rId2"/>
          <a:stretch>
            <a:fillRect/>
          </a:stretch>
        </p:blipFill>
        <p:spPr>
          <a:xfrm>
            <a:off x="8436525" y="1655305"/>
            <a:ext cx="600075" cy="981075"/>
          </a:xfrm>
          <a:prstGeom prst="rect">
            <a:avLst/>
          </a:prstGeom>
        </p:spPr>
      </p:pic>
      <p:pic>
        <p:nvPicPr>
          <p:cNvPr id="4" name="图片 3">
            <a:extLst>
              <a:ext uri="{FF2B5EF4-FFF2-40B4-BE49-F238E27FC236}">
                <a16:creationId xmlns:a16="http://schemas.microsoft.com/office/drawing/2014/main" id="{CAB50393-CFC7-461E-8C48-2BA62A038058}"/>
              </a:ext>
            </a:extLst>
          </p:cNvPr>
          <p:cNvPicPr>
            <a:picLocks noChangeAspect="1"/>
          </p:cNvPicPr>
          <p:nvPr/>
        </p:nvPicPr>
        <p:blipFill>
          <a:blip r:embed="rId3"/>
          <a:stretch>
            <a:fillRect/>
          </a:stretch>
        </p:blipFill>
        <p:spPr>
          <a:xfrm>
            <a:off x="8307937" y="4327628"/>
            <a:ext cx="857250" cy="1133475"/>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859280" cy="768350"/>
          </a:xfrm>
          <a:prstGeom prst="rect">
            <a:avLst/>
          </a:prstGeom>
        </p:spPr>
        <p:txBody>
          <a:bodyPr wrap="none">
            <a:spAutoFit/>
          </a:bodyPr>
          <a:lstStyle/>
          <a:p>
            <a:pPr eaLnBrk="1" fontAlgn="auto" hangingPunct="1">
              <a:spcBef>
                <a:spcPts val="0"/>
              </a:spcBef>
              <a:spcAft>
                <a:spcPts val="0"/>
              </a:spcAft>
              <a:defRPr/>
            </a:pPr>
            <a:r>
              <a:rPr lang="zh-CN" altLang="en-US" sz="4400" b="1" kern="100" dirty="0">
                <a:latin typeface="微软雅黑" panose="020B0503020204020204" pitchFamily="34" charset="-122"/>
                <a:ea typeface="微软雅黑" panose="020B0503020204020204" pitchFamily="34" charset="-122"/>
              </a:rPr>
              <a:t>状态图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4</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1"/>
          <p:cNvSpPr/>
          <p:nvPr/>
        </p:nvSpPr>
        <p:spPr bwMode="auto">
          <a:xfrm>
            <a:off x="9197976" y="3657601"/>
            <a:ext cx="1392270" cy="3075473"/>
          </a:xfrm>
          <a:prstGeom prst="triangle">
            <a:avLst>
              <a:gd name="adj" fmla="val 5000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0485" name="AutoShape 4"/>
          <p:cNvSpPr/>
          <p:nvPr/>
        </p:nvSpPr>
        <p:spPr bwMode="auto">
          <a:xfrm>
            <a:off x="5681663" y="4040894"/>
            <a:ext cx="1695069" cy="2692180"/>
          </a:xfrm>
          <a:prstGeom prst="triangle">
            <a:avLst>
              <a:gd name="adj" fmla="val 50000"/>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4" name="AutoShape 5"/>
          <p:cNvSpPr/>
          <p:nvPr/>
        </p:nvSpPr>
        <p:spPr bwMode="auto">
          <a:xfrm>
            <a:off x="7289800" y="4340533"/>
            <a:ext cx="1943091" cy="2392541"/>
          </a:xfrm>
          <a:prstGeom prst="triangle">
            <a:avLst>
              <a:gd name="adj" fmla="val 50000"/>
            </a:avLst>
          </a:prstGeom>
          <a:solidFill>
            <a:srgbClr val="7E82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p:cNvSpPr/>
          <p:nvPr/>
        </p:nvSpPr>
        <p:spPr>
          <a:xfrm>
            <a:off x="185931" y="2971093"/>
            <a:ext cx="6096000" cy="2846070"/>
          </a:xfrm>
          <a:prstGeom prst="rect">
            <a:avLst/>
          </a:prstGeom>
        </p:spPr>
        <p:txBody>
          <a:bodyPr>
            <a:spAutoFit/>
          </a:bodyPr>
          <a:lstStyle/>
          <a:p>
            <a:pPr>
              <a:spcBef>
                <a:spcPct val="20000"/>
              </a:spcBef>
              <a:buFont typeface="Wingdings" panose="05000000000000000000" pitchFamily="2" charset="2"/>
              <a:buNone/>
            </a:pPr>
            <a:r>
              <a:rPr lang="zh-CN" altLang="en-US" sz="1600" b="1" dirty="0"/>
              <a:t>状态图的组成</a:t>
            </a:r>
            <a:r>
              <a:rPr lang="zh-CN" altLang="en-US" sz="1600" dirty="0"/>
              <a:t>	</a:t>
            </a:r>
            <a:endParaRPr lang="en-US" altLang="zh-CN" sz="1600" dirty="0"/>
          </a:p>
          <a:p>
            <a:pPr lvl="1">
              <a:spcBef>
                <a:spcPct val="20000"/>
              </a:spcBef>
              <a:buFont typeface="Wingdings" panose="05000000000000000000" pitchFamily="2" charset="2"/>
              <a:buNone/>
            </a:pPr>
            <a:r>
              <a:rPr lang="zh-CN" altLang="en-US" sz="1600" dirty="0"/>
              <a:t>状态</a:t>
            </a:r>
          </a:p>
          <a:p>
            <a:pPr lvl="2">
              <a:spcBef>
                <a:spcPct val="20000"/>
              </a:spcBef>
              <a:buFont typeface="Wingdings" panose="05000000000000000000" pitchFamily="2" charset="2"/>
              <a:buNone/>
            </a:pPr>
            <a:r>
              <a:rPr lang="zh-CN" altLang="zh-CN" sz="1600" dirty="0"/>
              <a:t>对象的状态是指在这个对象的生命期中的一个条件或状况，在此期间对象将</a:t>
            </a:r>
            <a:endParaRPr lang="zh-CN" altLang="en-US" sz="1600" dirty="0"/>
          </a:p>
          <a:p>
            <a:pPr lvl="2">
              <a:spcBef>
                <a:spcPct val="20000"/>
              </a:spcBef>
              <a:buFont typeface="Wingdings" panose="05000000000000000000" pitchFamily="2" charset="2"/>
              <a:buNone/>
            </a:pPr>
            <a:r>
              <a:rPr lang="zh-CN" altLang="zh-CN" sz="1600" dirty="0"/>
              <a:t>满足某些条件、执行某些活动，或等待某些事件。</a:t>
            </a:r>
            <a:endParaRPr lang="zh-CN" altLang="en-US" sz="1600" dirty="0"/>
          </a:p>
          <a:p>
            <a:pPr lvl="1">
              <a:spcBef>
                <a:spcPct val="20000"/>
              </a:spcBef>
              <a:buFont typeface="Wingdings" panose="05000000000000000000" pitchFamily="2" charset="2"/>
              <a:buNone/>
            </a:pPr>
            <a:r>
              <a:rPr lang="zh-CN" altLang="en-US" sz="1600" dirty="0"/>
              <a:t>转移</a:t>
            </a:r>
          </a:p>
          <a:p>
            <a:pPr lvl="2">
              <a:spcBef>
                <a:spcPct val="20000"/>
              </a:spcBef>
              <a:buFont typeface="Times New Roman" panose="02020603050405020304" pitchFamily="18" charset="0"/>
              <a:buNone/>
            </a:pPr>
            <a:r>
              <a:rPr lang="zh-CN" altLang="en-US" sz="1600" dirty="0"/>
              <a:t>转移是由一种状态到另一种状态的迁移。这种转移由被建模实体内部或外部事件触发。</a:t>
            </a:r>
          </a:p>
          <a:p>
            <a:pPr lvl="2">
              <a:spcBef>
                <a:spcPct val="20000"/>
              </a:spcBef>
              <a:buFont typeface="Times New Roman" panose="02020603050405020304" pitchFamily="18" charset="0"/>
              <a:buNone/>
            </a:pPr>
            <a:r>
              <a:rPr lang="zh-CN" altLang="en-US" sz="1600" dirty="0"/>
              <a:t>对一个类来说，转移通常是调用了一个可以引起状态发生重要变化的操作的结果。</a:t>
            </a:r>
          </a:p>
        </p:txBody>
      </p:sp>
      <p:sp>
        <p:nvSpPr>
          <p:cNvPr id="3" name="矩形 2"/>
          <p:cNvSpPr/>
          <p:nvPr/>
        </p:nvSpPr>
        <p:spPr>
          <a:xfrm>
            <a:off x="253663" y="458651"/>
            <a:ext cx="6096000" cy="2061210"/>
          </a:xfrm>
          <a:prstGeom prst="rect">
            <a:avLst/>
          </a:prstGeom>
        </p:spPr>
        <p:txBody>
          <a:bodyPr>
            <a:spAutoFit/>
          </a:bodyPr>
          <a:lstStyle/>
          <a:p>
            <a:r>
              <a:rPr lang="zh-CN" altLang="en-US" sz="1600" b="1" dirty="0"/>
              <a:t>状态图概要</a:t>
            </a:r>
          </a:p>
          <a:p>
            <a:endParaRPr lang="zh-CN" altLang="en-US" sz="1600" dirty="0"/>
          </a:p>
          <a:p>
            <a:pPr lvl="1"/>
            <a:r>
              <a:rPr lang="zh-CN" altLang="en-US" sz="1600" dirty="0"/>
              <a:t>状态图</a:t>
            </a:r>
          </a:p>
          <a:p>
            <a:pPr lvl="2"/>
            <a:r>
              <a:rPr lang="zh-CN" altLang="en-US" sz="1600" dirty="0"/>
              <a:t>说明对象在它的生命期中响应事件所经历的状态序列，以及它们对那些事件的响应。</a:t>
            </a:r>
          </a:p>
          <a:p>
            <a:pPr lvl="1"/>
            <a:r>
              <a:rPr lang="zh-CN" altLang="en-US" sz="1600" dirty="0"/>
              <a:t>状态图用于</a:t>
            </a:r>
          </a:p>
          <a:p>
            <a:pPr lvl="2"/>
            <a:r>
              <a:rPr lang="zh-CN" altLang="en-US" sz="1600" dirty="0"/>
              <a:t>揭示</a:t>
            </a:r>
            <a:r>
              <a:rPr lang="en-US" altLang="zh-CN" sz="1600" dirty="0"/>
              <a:t>Actor</a:t>
            </a:r>
            <a:r>
              <a:rPr lang="zh-CN" altLang="en-US" sz="1600" dirty="0"/>
              <a:t>、类、子系统和组件的复杂特性。 为实时系统建模。</a:t>
            </a:r>
          </a:p>
        </p:txBody>
      </p:sp>
      <p:pic>
        <p:nvPicPr>
          <p:cNvPr id="3081" name="Picture 9" descr="http://img.my.csdn.net/uploads/201301/23/1358909356_18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0" y="926465"/>
            <a:ext cx="5597525" cy="29648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p:nvPr/>
        </p:nvGrpSpPr>
        <p:grpSpPr bwMode="auto">
          <a:xfrm>
            <a:off x="2732405" y="1600835"/>
            <a:ext cx="3258820" cy="1960245"/>
            <a:chOff x="-28124" y="21543"/>
            <a:chExt cx="2913063" cy="1719263"/>
          </a:xfrm>
        </p:grpSpPr>
        <p:sp>
          <p:nvSpPr>
            <p:cNvPr id="27682" name="AutoShape 4"/>
            <p:cNvSpPr/>
            <p:nvPr/>
          </p:nvSpPr>
          <p:spPr bwMode="auto">
            <a:xfrm>
              <a:off x="-28124" y="21543"/>
              <a:ext cx="2913063" cy="1719263"/>
            </a:xfrm>
            <a:prstGeom prst="roundRect">
              <a:avLst>
                <a:gd name="adj" fmla="val 6736"/>
              </a:avLst>
            </a:prstGeom>
            <a:solidFill>
              <a:srgbClr val="FFFFFF">
                <a:alpha val="69019"/>
              </a:srgbClr>
            </a:solidFill>
            <a:ln w="12700">
              <a:solidFill>
                <a:srgbClr val="78A82C"/>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83" name="AutoShape 5"/>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状态</a:t>
              </a: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上格放置名称，下格说明处于该状态时，系统或对象要做的工作</a:t>
              </a:r>
              <a:r>
                <a:rPr lang="en-US" altLang="zh-CN"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见可选活动表</a:t>
              </a:r>
              <a:r>
                <a:rPr lang="en-US" altLang="zh-CN"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endParaRPr lang="zh-CN" sz="1200" dirty="0">
                <a:solidFill>
                  <a:srgbClr val="000000"/>
                </a:solidFill>
                <a:cs typeface="Helvetica" pitchFamily="34" charset="0"/>
                <a:sym typeface="Calibri" panose="020F0502020204030204" pitchFamily="34" charset="0"/>
              </a:endParaRPr>
            </a:p>
          </p:txBody>
        </p:sp>
      </p:grpSp>
      <p:grpSp>
        <p:nvGrpSpPr>
          <p:cNvPr id="27653" name="Group 6"/>
          <p:cNvGrpSpPr/>
          <p:nvPr/>
        </p:nvGrpSpPr>
        <p:grpSpPr bwMode="auto">
          <a:xfrm>
            <a:off x="6308725" y="1600200"/>
            <a:ext cx="2913380" cy="1924050"/>
            <a:chOff x="0" y="0"/>
            <a:chExt cx="2913063" cy="1717675"/>
          </a:xfrm>
        </p:grpSpPr>
        <p:sp>
          <p:nvSpPr>
            <p:cNvPr id="27680" name="AutoShape 7"/>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81" name="AutoShape 8"/>
            <p:cNvSpPr/>
            <p:nvPr/>
          </p:nvSpPr>
          <p:spPr bwMode="auto">
            <a:xfrm>
              <a:off x="33876" y="337375"/>
              <a:ext cx="2821466"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转移</a:t>
              </a:r>
              <a:endParaRPr lang="en-US" altLang="zh-CN"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转移上标出触发转移的事件表达式。如果转移上未标明事件，则表示在源状态的内部活动执行完毕后自动触发转移</a:t>
              </a:r>
              <a:r>
                <a:rPr lang="zh-CN" altLang="en-US" sz="12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p>
            <a:p>
              <a:pPr algn="ctr" eaLnBrk="1">
                <a:lnSpc>
                  <a:spcPct val="150000"/>
                </a:lnSpc>
              </a:pPr>
              <a:endParaRPr lang="zh-CN" altLang="en-US" sz="12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p:txBody>
        </p:sp>
      </p:grpSp>
      <p:grpSp>
        <p:nvGrpSpPr>
          <p:cNvPr id="27654" name="Group 9"/>
          <p:cNvGrpSpPr/>
          <p:nvPr/>
        </p:nvGrpSpPr>
        <p:grpSpPr bwMode="auto">
          <a:xfrm>
            <a:off x="6296025" y="4175125"/>
            <a:ext cx="2914650" cy="1717675"/>
            <a:chOff x="0" y="0"/>
            <a:chExt cx="2914650" cy="1717675"/>
          </a:xfrm>
        </p:grpSpPr>
        <p:sp>
          <p:nvSpPr>
            <p:cNvPr id="27678" name="AutoShape 10"/>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79" name="AutoShape 11"/>
            <p:cNvSpPr/>
            <p:nvPr/>
          </p:nvSpPr>
          <p:spPr bwMode="auto">
            <a:xfrm>
              <a:off x="33876" y="337375"/>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结束</a:t>
              </a:r>
              <a:endPar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终态</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可以多个</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endParaRPr lang="en-US" altLang="zh-CN" sz="12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endParaRPr lang="zh-CN" altLang="en-US" sz="12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p:txBody>
        </p:sp>
      </p:grpSp>
      <p:grpSp>
        <p:nvGrpSpPr>
          <p:cNvPr id="27655" name="Group 12"/>
          <p:cNvGrpSpPr/>
          <p:nvPr/>
        </p:nvGrpSpPr>
        <p:grpSpPr bwMode="auto">
          <a:xfrm>
            <a:off x="2760663" y="4186238"/>
            <a:ext cx="2913062" cy="1719262"/>
            <a:chOff x="0" y="0"/>
            <a:chExt cx="2913063" cy="1719263"/>
          </a:xfrm>
        </p:grpSpPr>
        <p:sp>
          <p:nvSpPr>
            <p:cNvPr id="27676" name="AutoShape 13"/>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77" name="AutoShape 14"/>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开始</a:t>
              </a:r>
              <a:endPar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初始状态</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一个</a:t>
              </a:r>
              <a:r>
                <a:rPr lang="en-US" altLang="zh-CN" sz="20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p>
          </p:txBody>
        </p:sp>
      </p:grpSp>
      <p:grpSp>
        <p:nvGrpSpPr>
          <p:cNvPr id="27656" name="Group 15"/>
          <p:cNvGrpSpPr/>
          <p:nvPr/>
        </p:nvGrpSpPr>
        <p:grpSpPr bwMode="auto">
          <a:xfrm>
            <a:off x="2062798" y="1161415"/>
            <a:ext cx="976312" cy="974725"/>
            <a:chOff x="0" y="0"/>
            <a:chExt cx="976313" cy="974725"/>
          </a:xfrm>
        </p:grpSpPr>
        <p:sp>
          <p:nvSpPr>
            <p:cNvPr id="27672" name="AutoShape 16"/>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p:nvPr/>
          </p:nvGrpSpPr>
          <p:grpSpPr bwMode="auto">
            <a:xfrm>
              <a:off x="93703" y="73342"/>
              <a:ext cx="788906" cy="828040"/>
              <a:chOff x="0" y="0"/>
              <a:chExt cx="788906" cy="828040"/>
            </a:xfrm>
          </p:grpSpPr>
          <p:sp>
            <p:nvSpPr>
              <p:cNvPr id="27674" name="AutoShape 18"/>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1</a:t>
                </a:r>
                <a:endParaRPr lang="zh-CN" altLang="zh-CN">
                  <a:solidFill>
                    <a:schemeClr val="bg1"/>
                  </a:solidFill>
                  <a:cs typeface="Helvetica" pitchFamily="34" charset="0"/>
                  <a:sym typeface="Calibri" panose="020F0502020204030204" pitchFamily="34" charset="0"/>
                </a:endParaRPr>
              </a:p>
            </p:txBody>
          </p:sp>
        </p:grpSp>
      </p:grpSp>
      <p:grpSp>
        <p:nvGrpSpPr>
          <p:cNvPr id="27657" name="Group 20"/>
          <p:cNvGrpSpPr/>
          <p:nvPr/>
        </p:nvGrpSpPr>
        <p:grpSpPr bwMode="auto">
          <a:xfrm>
            <a:off x="8803005" y="1068070"/>
            <a:ext cx="976313" cy="974725"/>
            <a:chOff x="0" y="0"/>
            <a:chExt cx="976313" cy="974725"/>
          </a:xfrm>
        </p:grpSpPr>
        <p:sp>
          <p:nvSpPr>
            <p:cNvPr id="27668" name="AutoShape 21"/>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p:nvPr/>
          </p:nvGrpSpPr>
          <p:grpSpPr bwMode="auto">
            <a:xfrm>
              <a:off x="93703" y="73977"/>
              <a:ext cx="788906" cy="828040"/>
              <a:chOff x="0" y="635"/>
              <a:chExt cx="788906" cy="828040"/>
            </a:xfrm>
          </p:grpSpPr>
          <p:sp>
            <p:nvSpPr>
              <p:cNvPr id="27670" name="AutoShape 23"/>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p:nvPr/>
            </p:nvSpPr>
            <p:spPr bwMode="auto">
              <a:xfrm>
                <a:off x="115523" y="635"/>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2</a:t>
                </a:r>
                <a:endParaRPr lang="zh-CN" altLang="zh-CN">
                  <a:solidFill>
                    <a:schemeClr val="bg1"/>
                  </a:solidFill>
                  <a:cs typeface="Helvetica" pitchFamily="34" charset="0"/>
                  <a:sym typeface="Calibri" panose="020F0502020204030204" pitchFamily="34" charset="0"/>
                </a:endParaRPr>
              </a:p>
            </p:txBody>
          </p:sp>
        </p:grpSp>
      </p:grpSp>
      <p:grpSp>
        <p:nvGrpSpPr>
          <p:cNvPr id="27658" name="Group 25"/>
          <p:cNvGrpSpPr/>
          <p:nvPr/>
        </p:nvGrpSpPr>
        <p:grpSpPr bwMode="auto">
          <a:xfrm>
            <a:off x="2271713" y="5416550"/>
            <a:ext cx="976312" cy="976313"/>
            <a:chOff x="0" y="0"/>
            <a:chExt cx="976313" cy="976313"/>
          </a:xfrm>
        </p:grpSpPr>
        <p:sp>
          <p:nvSpPr>
            <p:cNvPr id="27664" name="AutoShape 26"/>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p:nvPr/>
          </p:nvGrpSpPr>
          <p:grpSpPr bwMode="auto">
            <a:xfrm>
              <a:off x="93703" y="74135"/>
              <a:ext cx="788906" cy="828041"/>
              <a:chOff x="0" y="0"/>
              <a:chExt cx="788906" cy="828040"/>
            </a:xfrm>
          </p:grpSpPr>
          <p:sp>
            <p:nvSpPr>
              <p:cNvPr id="27666" name="AutoShape 28"/>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3</a:t>
                </a:r>
                <a:endParaRPr lang="zh-CN" altLang="zh-CN" dirty="0">
                  <a:solidFill>
                    <a:schemeClr val="bg1"/>
                  </a:solidFill>
                  <a:cs typeface="Helvetica" pitchFamily="34" charset="0"/>
                  <a:sym typeface="Calibri" panose="020F0502020204030204" pitchFamily="34" charset="0"/>
                </a:endParaRPr>
              </a:p>
            </p:txBody>
          </p:sp>
        </p:grpSp>
      </p:grpSp>
      <p:grpSp>
        <p:nvGrpSpPr>
          <p:cNvPr id="27659" name="Group 30"/>
          <p:cNvGrpSpPr/>
          <p:nvPr/>
        </p:nvGrpSpPr>
        <p:grpSpPr bwMode="auto">
          <a:xfrm>
            <a:off x="8709025" y="5416550"/>
            <a:ext cx="976313" cy="976313"/>
            <a:chOff x="0" y="0"/>
            <a:chExt cx="976313" cy="976313"/>
          </a:xfrm>
        </p:grpSpPr>
        <p:sp>
          <p:nvSpPr>
            <p:cNvPr id="27660" name="AutoShape 31"/>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p:nvPr/>
          </p:nvGrpSpPr>
          <p:grpSpPr bwMode="auto">
            <a:xfrm>
              <a:off x="93703" y="74135"/>
              <a:ext cx="788906" cy="828041"/>
              <a:chOff x="0" y="0"/>
              <a:chExt cx="788906" cy="828040"/>
            </a:xfrm>
          </p:grpSpPr>
          <p:sp>
            <p:nvSpPr>
              <p:cNvPr id="27662" name="AutoShape 33"/>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4</a:t>
                </a:r>
                <a:endParaRPr lang="zh-CN" altLang="zh-CN">
                  <a:solidFill>
                    <a:schemeClr val="bg1"/>
                  </a:solidFill>
                  <a:cs typeface="Helvetica" pitchFamily="34" charset="0"/>
                  <a:sym typeface="Calibri" panose="020F0502020204030204" pitchFamily="34" charset="0"/>
                </a:endParaRPr>
              </a:p>
            </p:txBody>
          </p:sp>
        </p:grpSp>
      </p:grpSp>
      <p:sp>
        <p:nvSpPr>
          <p:cNvPr id="36" name="AutoShape 11"/>
          <p:cNvSpPr/>
          <p:nvPr/>
        </p:nvSpPr>
        <p:spPr bwMode="auto">
          <a:xfrm>
            <a:off x="537369" y="581122"/>
            <a:ext cx="2383113" cy="35856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状态图中的事物及解释</a:t>
            </a:r>
            <a:endParaRPr lang="zh-CN" sz="1600" dirty="0">
              <a:solidFill>
                <a:srgbClr val="000000"/>
              </a:solidFill>
              <a:cs typeface="Helvetica" pitchFamily="34" charset="0"/>
              <a:sym typeface="Calibri" panose="020F0502020204030204" pitchFamily="34" charset="0"/>
            </a:endParaRPr>
          </a:p>
        </p:txBody>
      </p:sp>
      <p:pic>
        <p:nvPicPr>
          <p:cNvPr id="37"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14" y="2412190"/>
            <a:ext cx="23050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8"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2560" y="2945590"/>
            <a:ext cx="2057400" cy="3048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29"/>
          <p:cNvSpPr txBox="1">
            <a:spLocks noChangeArrowheads="1"/>
          </p:cNvSpPr>
          <p:nvPr/>
        </p:nvSpPr>
        <p:spPr bwMode="auto">
          <a:xfrm>
            <a:off x="9290050" y="2593975"/>
            <a:ext cx="25031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i="0" dirty="0">
                <a:effectLst/>
              </a:rPr>
              <a:t>消息(属性)[条件]/</a:t>
            </a:r>
            <a:r>
              <a:rPr lang="zh-CN" altLang="en-US" sz="1800" dirty="0">
                <a:effectLst/>
              </a:rPr>
              <a:t>动作</a:t>
            </a:r>
            <a:endParaRPr lang="zh-CN" altLang="en-US" sz="1800" b="0" i="0" dirty="0">
              <a:effectLst/>
            </a:endParaRPr>
          </a:p>
        </p:txBody>
      </p:sp>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584" y="4656074"/>
            <a:ext cx="1129562" cy="107308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27" y="4509100"/>
            <a:ext cx="1427849" cy="1338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859280" cy="768350"/>
          </a:xfrm>
          <a:prstGeom prst="rect">
            <a:avLst/>
          </a:prstGeom>
        </p:spPr>
        <p:txBody>
          <a:bodyPr wrap="none">
            <a:spAutoFit/>
          </a:bodyPr>
          <a:lstStyle/>
          <a:p>
            <a:pPr eaLnBrk="1" fontAlgn="auto" hangingPunct="1">
              <a:spcBef>
                <a:spcPts val="0"/>
              </a:spcBef>
              <a:spcAft>
                <a:spcPts val="0"/>
              </a:spcAft>
              <a:defRPr/>
            </a:pPr>
            <a:r>
              <a:rPr lang="zh-CN" altLang="en-US" sz="4400" b="1" kern="100" dirty="0">
                <a:latin typeface="微软雅黑" panose="020B0503020204020204" pitchFamily="34" charset="-122"/>
                <a:ea typeface="微软雅黑" panose="020B0503020204020204" pitchFamily="34" charset="-122"/>
              </a:rPr>
              <a:t>顺序图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5</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3731895" cy="768350"/>
          </a:xfrm>
          <a:prstGeom prst="rect">
            <a:avLst/>
          </a:prstGeom>
        </p:spPr>
        <p:txBody>
          <a:bodyPr wrap="none">
            <a:spAutoFit/>
          </a:bodyPr>
          <a:lstStyle/>
          <a:p>
            <a:pPr eaLnBrk="1" fontAlgn="auto" hangingPunct="1">
              <a:spcBef>
                <a:spcPts val="0"/>
              </a:spcBef>
              <a:spcAft>
                <a:spcPts val="0"/>
              </a:spcAft>
              <a:defRPr/>
            </a:pPr>
            <a:r>
              <a:rPr lang="en-US" altLang="zh-CN" sz="4400" b="1" kern="100" dirty="0">
                <a:latin typeface="微软雅黑" panose="020B0503020204020204" pitchFamily="34" charset="-122"/>
                <a:ea typeface="微软雅黑" panose="020B0503020204020204" pitchFamily="34" charset="-122"/>
              </a:rPr>
              <a:t>UML</a:t>
            </a:r>
            <a:r>
              <a:rPr lang="zh-CN" altLang="en-US" sz="4400" b="1" kern="100" dirty="0">
                <a:latin typeface="微软雅黑" panose="020B0503020204020204" pitchFamily="34" charset="-122"/>
                <a:ea typeface="微软雅黑" panose="020B0503020204020204" pitchFamily="34" charset="-122"/>
              </a:rPr>
              <a:t>各图简介</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1</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246" y="3209731"/>
            <a:ext cx="2889836" cy="678864"/>
          </a:xfrm>
          <a:prstGeom prst="rect">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50%</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382959" y="3196582"/>
            <a:ext cx="2891165" cy="678864"/>
          </a:xfrm>
          <a:prstGeom prst="rect">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50%</a:t>
            </a:r>
            <a:endParaRPr lang="zh-CN" altLang="en-US" sz="2800" dirty="0">
              <a:latin typeface="微软雅黑" panose="020B0503020204020204" pitchFamily="34" charset="-122"/>
              <a:ea typeface="微软雅黑" panose="020B0503020204020204" pitchFamily="34" charset="-122"/>
            </a:endParaRPr>
          </a:p>
        </p:txBody>
      </p:sp>
      <p:sp>
        <p:nvSpPr>
          <p:cNvPr id="4" name="矩形 3"/>
          <p:cNvSpPr/>
          <p:nvPr/>
        </p:nvSpPr>
        <p:spPr>
          <a:xfrm>
            <a:off x="349246" y="4419110"/>
            <a:ext cx="2192977" cy="678864"/>
          </a:xfrm>
          <a:prstGeom prst="rect">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35%</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2836406" y="4419110"/>
            <a:ext cx="3588024" cy="678864"/>
          </a:xfrm>
          <a:prstGeom prst="rect">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65%</a:t>
            </a:r>
            <a:endParaRPr lang="zh-CN" altLang="en-US" sz="28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49246" y="3888595"/>
            <a:ext cx="0" cy="47299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542223" y="3875446"/>
            <a:ext cx="840736" cy="5568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443" name="AutoShape 2"/>
          <p:cNvSpPr/>
          <p:nvPr/>
        </p:nvSpPr>
        <p:spPr bwMode="auto">
          <a:xfrm>
            <a:off x="349250" y="1061720"/>
            <a:ext cx="5499100" cy="1485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en-US" altLang="zh-CN"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顺序图（</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sequence diagram</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）是</a:t>
            </a:r>
            <a:r>
              <a:rPr lang="zh-CN" altLang="en-US" sz="1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强调消息时间顺序</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的交互图，它描述了对象之间传送消息的时间顺序，用于表示用例中的行为顺序。顺序图将交互关系表示为一个二维图。横向轴代表了在协作中各独立对象的类元角色。纵向轴是时间轴，时间沿竖线向下延伸。</a:t>
            </a:r>
          </a:p>
        </p:txBody>
      </p:sp>
      <p:sp>
        <p:nvSpPr>
          <p:cNvPr id="14" name="AutoShape 2"/>
          <p:cNvSpPr/>
          <p:nvPr/>
        </p:nvSpPr>
        <p:spPr bwMode="auto">
          <a:xfrm>
            <a:off x="6638925" y="2547620"/>
            <a:ext cx="5061585" cy="28422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en-US" altLang="zh-CN"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顺序图主要用于按照交互发生的一系列</a:t>
            </a:r>
            <a:r>
              <a:rPr lang="zh-CN" altLang="en-US" sz="1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顺序</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，显示对象之间的这些</a:t>
            </a:r>
            <a:r>
              <a:rPr lang="zh-CN" altLang="en-US" sz="1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交互</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很象类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32"/>
          <p:cNvSpPr>
            <a:spLocks noChangeArrowheads="1"/>
          </p:cNvSpPr>
          <p:nvPr/>
        </p:nvSpPr>
        <p:spPr bwMode="auto">
          <a:xfrm>
            <a:off x="644558" y="1862202"/>
            <a:ext cx="1752600" cy="4148137"/>
          </a:xfrm>
          <a:prstGeom prst="upArrow">
            <a:avLst>
              <a:gd name="adj1" fmla="val 66296"/>
              <a:gd name="adj2" fmla="val 58426"/>
            </a:avLst>
          </a:prstGeom>
          <a:gradFill>
            <a:gsLst>
              <a:gs pos="0">
                <a:srgbClr val="78A82C"/>
              </a:gs>
              <a:gs pos="52000">
                <a:srgbClr val="EC7690"/>
              </a:gs>
              <a:gs pos="100000">
                <a:srgbClr val="E9900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681" name="Oval 148"/>
          <p:cNvSpPr>
            <a:spLocks noChangeArrowheads="1"/>
          </p:cNvSpPr>
          <p:nvPr/>
        </p:nvSpPr>
        <p:spPr bwMode="auto">
          <a:xfrm>
            <a:off x="1114458" y="4991164"/>
            <a:ext cx="785812" cy="787400"/>
          </a:xfrm>
          <a:prstGeom prst="ellipse">
            <a:avLst/>
          </a:prstGeom>
          <a:solidFill>
            <a:srgbClr val="78A82C"/>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ndParaRPr>
          </a:p>
        </p:txBody>
      </p:sp>
      <p:sp>
        <p:nvSpPr>
          <p:cNvPr id="17" name="Oval 150"/>
          <p:cNvSpPr>
            <a:spLocks noChangeArrowheads="1"/>
          </p:cNvSpPr>
          <p:nvPr/>
        </p:nvSpPr>
        <p:spPr bwMode="auto">
          <a:xfrm>
            <a:off x="1114458" y="4051364"/>
            <a:ext cx="785812" cy="787400"/>
          </a:xfrm>
          <a:prstGeom prst="ellipse">
            <a:avLst/>
          </a:prstGeom>
          <a:solidFill>
            <a:schemeClr val="bg1">
              <a:lumMod val="95000"/>
            </a:schemeClr>
          </a:solidFill>
          <a:ln w="9525">
            <a:noFill/>
            <a:rou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ko-KR" altLang="en-US">
              <a:solidFill>
                <a:srgbClr val="C00000"/>
              </a:solidFill>
              <a:latin typeface="微软雅黑" panose="020B0503020204020204" pitchFamily="34" charset="-122"/>
            </a:endParaRPr>
          </a:p>
        </p:txBody>
      </p:sp>
      <p:sp>
        <p:nvSpPr>
          <p:cNvPr id="28683" name="Oval 152"/>
          <p:cNvSpPr>
            <a:spLocks noChangeArrowheads="1"/>
          </p:cNvSpPr>
          <p:nvPr/>
        </p:nvSpPr>
        <p:spPr bwMode="auto">
          <a:xfrm>
            <a:off x="1114458" y="3113152"/>
            <a:ext cx="785812" cy="787400"/>
          </a:xfrm>
          <a:prstGeom prst="ellipse">
            <a:avLst/>
          </a:prstGeom>
          <a:solidFill>
            <a:srgbClr val="E99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ndParaRPr>
          </a:p>
        </p:txBody>
      </p:sp>
      <p:sp>
        <p:nvSpPr>
          <p:cNvPr id="26" name="Text Box 25"/>
          <p:cNvSpPr txBox="1">
            <a:spLocks noChangeArrowheads="1"/>
          </p:cNvSpPr>
          <p:nvPr/>
        </p:nvSpPr>
        <p:spPr bwMode="auto">
          <a:xfrm>
            <a:off x="1181133" y="3324289"/>
            <a:ext cx="668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r>
              <a:rPr lang="zh-CN" altLang="en-US" sz="1800" dirty="0"/>
              <a:t>角色</a:t>
            </a:r>
          </a:p>
        </p:txBody>
      </p:sp>
      <p:sp>
        <p:nvSpPr>
          <p:cNvPr id="27" name="Text Box 25"/>
          <p:cNvSpPr txBox="1">
            <a:spLocks noChangeArrowheads="1"/>
          </p:cNvSpPr>
          <p:nvPr/>
        </p:nvSpPr>
        <p:spPr bwMode="auto">
          <a:xfrm>
            <a:off x="1181133" y="4276789"/>
            <a:ext cx="668337" cy="369888"/>
          </a:xfrm>
          <a:prstGeom prst="rect">
            <a:avLst/>
          </a:prstGeom>
          <a:noFill/>
          <a:ln w="6350">
            <a:noFill/>
            <a:miter lim="800000"/>
          </a:ln>
        </p:spPr>
        <p:txBody>
          <a:bodyPr>
            <a:spAutoFit/>
          </a:bodyPr>
          <a:lstStyle/>
          <a:p>
            <a:pPr eaLnBrk="1" hangingPunct="1"/>
            <a:r>
              <a:rPr lang="zh-CN" altLang="en-US" dirty="0"/>
              <a:t>对象</a:t>
            </a:r>
          </a:p>
        </p:txBody>
      </p:sp>
      <p:sp>
        <p:nvSpPr>
          <p:cNvPr id="4" name="矩形 3"/>
          <p:cNvSpPr/>
          <p:nvPr/>
        </p:nvSpPr>
        <p:spPr>
          <a:xfrm>
            <a:off x="295469" y="513949"/>
            <a:ext cx="6096000" cy="1014730"/>
          </a:xfrm>
          <a:prstGeom prst="rect">
            <a:avLst/>
          </a:prstGeom>
        </p:spPr>
        <p:txBody>
          <a:bodyPr>
            <a:spAutoFit/>
          </a:bodyPr>
          <a:lstStyle/>
          <a:p>
            <a:pPr eaLnBrk="1" hangingPunct="1"/>
            <a:r>
              <a:rPr lang="zh-CN" altLang="en-US" sz="2000" dirty="0"/>
              <a:t>顺序图中包括的建模元素主要有：角色（</a:t>
            </a:r>
            <a:r>
              <a:rPr lang="en-US" altLang="zh-CN" sz="2000" dirty="0"/>
              <a:t>Actor</a:t>
            </a:r>
            <a:r>
              <a:rPr lang="zh-CN" altLang="en-US" sz="2000" dirty="0"/>
              <a:t>）、对象（</a:t>
            </a:r>
            <a:r>
              <a:rPr lang="en-US" altLang="zh-CN" sz="2000" dirty="0"/>
              <a:t>Object</a:t>
            </a:r>
            <a:r>
              <a:rPr lang="zh-CN" altLang="en-US" sz="2000" dirty="0"/>
              <a:t>）、生命线（</a:t>
            </a:r>
            <a:r>
              <a:rPr lang="en-US" altLang="zh-CN" sz="2000" dirty="0"/>
              <a:t>Lifeline</a:t>
            </a:r>
            <a:r>
              <a:rPr lang="zh-CN" altLang="en-US" sz="2000" dirty="0"/>
              <a:t>）、激活（</a:t>
            </a:r>
            <a:r>
              <a:rPr lang="en-US" altLang="zh-CN" sz="2000" dirty="0"/>
              <a:t>Activation</a:t>
            </a:r>
            <a:r>
              <a:rPr lang="zh-CN" altLang="en-US" sz="2000" dirty="0"/>
              <a:t>）、消息（</a:t>
            </a:r>
            <a:r>
              <a:rPr lang="en-US" altLang="zh-CN" sz="2000" dirty="0"/>
              <a:t>Message</a:t>
            </a:r>
            <a:r>
              <a:rPr lang="zh-CN" altLang="en-US" sz="2000" dirty="0"/>
              <a:t>）等。</a:t>
            </a:r>
          </a:p>
        </p:txBody>
      </p:sp>
      <p:sp>
        <p:nvSpPr>
          <p:cNvPr id="7" name="矩形 6"/>
          <p:cNvSpPr/>
          <p:nvPr/>
        </p:nvSpPr>
        <p:spPr>
          <a:xfrm>
            <a:off x="2294522" y="3216341"/>
            <a:ext cx="6096000" cy="398780"/>
          </a:xfrm>
          <a:prstGeom prst="rect">
            <a:avLst/>
          </a:prstGeom>
        </p:spPr>
        <p:txBody>
          <a:bodyPr>
            <a:spAutoFit/>
          </a:bodyPr>
          <a:lstStyle/>
          <a:p>
            <a:pPr eaLnBrk="1" hangingPunct="1"/>
            <a:r>
              <a:rPr lang="zh-CN" altLang="en-US" sz="2000" dirty="0"/>
              <a:t>与系统、子系统或类发生交互作用的外部用户。</a:t>
            </a:r>
            <a:r>
              <a:rPr lang="zh-CN" altLang="en-US" dirty="0"/>
              <a:t> </a:t>
            </a:r>
          </a:p>
        </p:txBody>
      </p:sp>
      <p:sp>
        <p:nvSpPr>
          <p:cNvPr id="10" name="矩形 9"/>
          <p:cNvSpPr/>
          <p:nvPr/>
        </p:nvSpPr>
        <p:spPr>
          <a:xfrm>
            <a:off x="2294522" y="4144224"/>
            <a:ext cx="6096000" cy="1014730"/>
          </a:xfrm>
          <a:prstGeom prst="rect">
            <a:avLst/>
          </a:prstGeom>
        </p:spPr>
        <p:txBody>
          <a:bodyPr>
            <a:spAutoFit/>
          </a:bodyPr>
          <a:lstStyle/>
          <a:p>
            <a:pPr eaLnBrk="1" hangingPunct="1"/>
            <a:r>
              <a:rPr lang="zh-CN" altLang="en-US" sz="2000" dirty="0"/>
              <a:t>顺序图的横轴上是与序列有关的对象。对象的表示方法是：矩形框中写有对象或类名，且名字下面有下划线。</a:t>
            </a:r>
          </a:p>
        </p:txBody>
      </p:sp>
      <p:sp>
        <p:nvSpPr>
          <p:cNvPr id="33" name="矩形 32"/>
          <p:cNvSpPr/>
          <p:nvPr/>
        </p:nvSpPr>
        <p:spPr>
          <a:xfrm>
            <a:off x="2294522" y="5208652"/>
            <a:ext cx="6096000" cy="1014730"/>
          </a:xfrm>
          <a:prstGeom prst="rect">
            <a:avLst/>
          </a:prstGeom>
        </p:spPr>
        <p:txBody>
          <a:bodyPr>
            <a:spAutoFit/>
          </a:bodyPr>
          <a:lstStyle/>
          <a:p>
            <a:pPr eaLnBrk="1" hangingPunct="1"/>
            <a:r>
              <a:rPr lang="zh-CN" altLang="en-US" sz="2000" dirty="0"/>
              <a:t>坐标轴纵向的虚线表示对象在序列中的执行情况</a:t>
            </a:r>
            <a:r>
              <a:rPr lang="en-US" altLang="zh-CN" sz="2000" dirty="0"/>
              <a:t>(</a:t>
            </a:r>
            <a:r>
              <a:rPr lang="zh-CN" altLang="en-US" sz="2000" dirty="0"/>
              <a:t>即发送和接收的消息，对象的活动</a:t>
            </a:r>
            <a:r>
              <a:rPr lang="en-US" altLang="zh-CN" sz="2000" dirty="0"/>
              <a:t>)</a:t>
            </a:r>
            <a:r>
              <a:rPr lang="zh-CN" altLang="en-US" sz="2000" dirty="0"/>
              <a:t>这条虚线称为对象的“生命线”。</a:t>
            </a:r>
          </a:p>
        </p:txBody>
      </p:sp>
      <p:sp>
        <p:nvSpPr>
          <p:cNvPr id="34" name="Text Box 25"/>
          <p:cNvSpPr txBox="1">
            <a:spLocks noChangeArrowheads="1"/>
          </p:cNvSpPr>
          <p:nvPr/>
        </p:nvSpPr>
        <p:spPr bwMode="auto">
          <a:xfrm>
            <a:off x="1185135" y="5071600"/>
            <a:ext cx="668337" cy="646331"/>
          </a:xfrm>
          <a:prstGeom prst="rect">
            <a:avLst/>
          </a:prstGeom>
          <a:noFill/>
          <a:ln w="6350">
            <a:noFill/>
            <a:miter lim="800000"/>
          </a:ln>
        </p:spPr>
        <p:txBody>
          <a:bodyPr>
            <a:spAutoFit/>
          </a:bodyPr>
          <a:lstStyle/>
          <a:p>
            <a:pPr algn="ctr" eaLnBrk="1" hangingPunct="1"/>
            <a:r>
              <a:rPr lang="zh-CN" altLang="en-US" dirty="0"/>
              <a:t>生命线</a:t>
            </a:r>
          </a:p>
        </p:txBody>
      </p:sp>
      <p:pic>
        <p:nvPicPr>
          <p:cNvPr id="35"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6485" y="2838450"/>
            <a:ext cx="2307590" cy="11544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6485" y="4051300"/>
            <a:ext cx="2307590" cy="865505"/>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42"/>
          <p:cNvGrpSpPr/>
          <p:nvPr/>
        </p:nvGrpSpPr>
        <p:grpSpPr bwMode="auto">
          <a:xfrm>
            <a:off x="9044791" y="5158680"/>
            <a:ext cx="1481332" cy="735673"/>
            <a:chOff x="4313" y="1824"/>
            <a:chExt cx="787" cy="346"/>
          </a:xfrm>
        </p:grpSpPr>
        <p:pic>
          <p:nvPicPr>
            <p:cNvPr id="38"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1000"/>
                                        <p:tgtEl>
                                          <p:spTgt spid="12"/>
                                        </p:tgtEl>
                                      </p:cBhvr>
                                    </p:animEffect>
                                  </p:childTnLst>
                                </p:cTn>
                              </p:par>
                            </p:childTnLst>
                          </p:cTn>
                        </p:par>
                        <p:par>
                          <p:cTn id="8" fill="hold">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 calcmode="lin" valueType="num">
                                      <p:cBhvr>
                                        <p:cTn id="13" dur="500" fill="hold"/>
                                        <p:tgtEl>
                                          <p:spTgt spid="27"/>
                                        </p:tgtEl>
                                        <p:attrNameLst>
                                          <p:attrName>style.rotation</p:attrName>
                                        </p:attrNameLst>
                                      </p:cBhvr>
                                      <p:tavLst>
                                        <p:tav tm="0">
                                          <p:val>
                                            <p:fltVal val="360"/>
                                          </p:val>
                                        </p:tav>
                                        <p:tav tm="100000">
                                          <p:val>
                                            <p:fltVal val="0"/>
                                          </p:val>
                                        </p:tav>
                                      </p:tavLst>
                                    </p:anim>
                                    <p:animEffect transition="in" filter="fade">
                                      <p:cBhvr>
                                        <p:cTn id="14" dur="500"/>
                                        <p:tgtEl>
                                          <p:spTgt spid="27"/>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 calcmode="lin" valueType="num">
                                      <p:cBhvr>
                                        <p:cTn id="20" dur="500" fill="hold"/>
                                        <p:tgtEl>
                                          <p:spTgt spid="26"/>
                                        </p:tgtEl>
                                        <p:attrNameLst>
                                          <p:attrName>style.rotation</p:attrName>
                                        </p:attrNameLst>
                                      </p:cBhvr>
                                      <p:tavLst>
                                        <p:tav tm="0">
                                          <p:val>
                                            <p:fltVal val="360"/>
                                          </p:val>
                                        </p:tav>
                                        <p:tav tm="100000">
                                          <p:val>
                                            <p:fltVal val="0"/>
                                          </p:val>
                                        </p:tav>
                                      </p:tavLst>
                                    </p:anim>
                                    <p:animEffect transition="in" filter="fade">
                                      <p:cBhvr>
                                        <p:cTn id="21" dur="500"/>
                                        <p:tgtEl>
                                          <p:spTgt spid="26"/>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 calcmode="lin" valueType="num">
                                      <p:cBhvr>
                                        <p:cTn id="27" dur="500" fill="hold"/>
                                        <p:tgtEl>
                                          <p:spTgt spid="34"/>
                                        </p:tgtEl>
                                        <p:attrNameLst>
                                          <p:attrName>style.rotation</p:attrName>
                                        </p:attrNameLst>
                                      </p:cBhvr>
                                      <p:tavLst>
                                        <p:tav tm="0">
                                          <p:val>
                                            <p:fltVal val="360"/>
                                          </p:val>
                                        </p:tav>
                                        <p:tav tm="100000">
                                          <p:val>
                                            <p:fltVal val="0"/>
                                          </p:val>
                                        </p:tav>
                                      </p:tavLst>
                                    </p:anim>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32"/>
          <p:cNvSpPr>
            <a:spLocks noChangeArrowheads="1"/>
          </p:cNvSpPr>
          <p:nvPr/>
        </p:nvSpPr>
        <p:spPr bwMode="auto">
          <a:xfrm>
            <a:off x="765857" y="975794"/>
            <a:ext cx="1752600" cy="4148137"/>
          </a:xfrm>
          <a:prstGeom prst="upArrow">
            <a:avLst>
              <a:gd name="adj1" fmla="val 66296"/>
              <a:gd name="adj2" fmla="val 58426"/>
            </a:avLst>
          </a:prstGeom>
          <a:gradFill>
            <a:gsLst>
              <a:gs pos="0">
                <a:srgbClr val="78A82C"/>
              </a:gs>
              <a:gs pos="52000">
                <a:srgbClr val="EC7690"/>
              </a:gs>
              <a:gs pos="100000">
                <a:srgbClr val="E9900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681" name="Oval 148"/>
          <p:cNvSpPr>
            <a:spLocks noChangeArrowheads="1"/>
          </p:cNvSpPr>
          <p:nvPr/>
        </p:nvSpPr>
        <p:spPr bwMode="auto">
          <a:xfrm>
            <a:off x="1235757" y="4104756"/>
            <a:ext cx="785812" cy="787400"/>
          </a:xfrm>
          <a:prstGeom prst="ellipse">
            <a:avLst/>
          </a:prstGeom>
          <a:solidFill>
            <a:srgbClr val="78A82C"/>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ndParaRPr>
          </a:p>
        </p:txBody>
      </p:sp>
      <p:sp>
        <p:nvSpPr>
          <p:cNvPr id="28683" name="Oval 152"/>
          <p:cNvSpPr>
            <a:spLocks noChangeArrowheads="1"/>
          </p:cNvSpPr>
          <p:nvPr/>
        </p:nvSpPr>
        <p:spPr bwMode="auto">
          <a:xfrm>
            <a:off x="1235757" y="2226744"/>
            <a:ext cx="785812" cy="787400"/>
          </a:xfrm>
          <a:prstGeom prst="ellipse">
            <a:avLst/>
          </a:prstGeom>
          <a:solidFill>
            <a:srgbClr val="E99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ndParaRPr>
          </a:p>
        </p:txBody>
      </p:sp>
      <p:sp>
        <p:nvSpPr>
          <p:cNvPr id="26" name="Text Box 25"/>
          <p:cNvSpPr txBox="1">
            <a:spLocks noChangeArrowheads="1"/>
          </p:cNvSpPr>
          <p:nvPr/>
        </p:nvSpPr>
        <p:spPr bwMode="auto">
          <a:xfrm>
            <a:off x="1277584" y="2367813"/>
            <a:ext cx="6683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r>
              <a:rPr lang="zh-CN" altLang="en-US" sz="1800" dirty="0"/>
              <a:t>激活期</a:t>
            </a:r>
          </a:p>
        </p:txBody>
      </p:sp>
      <p:sp>
        <p:nvSpPr>
          <p:cNvPr id="7" name="矩形 6"/>
          <p:cNvSpPr/>
          <p:nvPr/>
        </p:nvSpPr>
        <p:spPr>
          <a:xfrm>
            <a:off x="2988357" y="1488080"/>
            <a:ext cx="6096000" cy="1938020"/>
          </a:xfrm>
          <a:prstGeom prst="rect">
            <a:avLst/>
          </a:prstGeom>
        </p:spPr>
        <p:txBody>
          <a:bodyPr>
            <a:spAutoFit/>
          </a:bodyPr>
          <a:lstStyle/>
          <a:p>
            <a:pPr eaLnBrk="1" hangingPunct="1"/>
            <a:r>
              <a:rPr lang="en-US" altLang="zh-CN" sz="2000" dirty="0"/>
              <a:t>      </a:t>
            </a:r>
            <a:r>
              <a:rPr lang="zh-CN" altLang="en-US" sz="2000" dirty="0"/>
              <a:t>激活期也被称为控制焦点，代表顺序图中的对象执行一项操作的时期，是顺序图中表示时间段的符号，在这个时间段内对象将执行相应的操作。在</a:t>
            </a:r>
            <a:r>
              <a:rPr lang="en-US" altLang="zh-CN" sz="2000" dirty="0"/>
              <a:t>UML</a:t>
            </a:r>
            <a:r>
              <a:rPr lang="zh-CN" altLang="en-US" sz="2000" dirty="0"/>
              <a:t>中，用小矩形表示，被称为激活条或控制期，</a:t>
            </a:r>
            <a:r>
              <a:rPr lang="zh-CN" altLang="en-US" sz="2000" b="1" dirty="0"/>
              <a:t>对象就是在激活条的顶部被激活的</a:t>
            </a:r>
            <a:r>
              <a:rPr lang="zh-CN" altLang="en-US" sz="2000" dirty="0"/>
              <a:t>，在完成自己的工作后被去激活。</a:t>
            </a:r>
            <a:r>
              <a:rPr lang="zh-CN" altLang="en-US" dirty="0"/>
              <a:t> </a:t>
            </a:r>
          </a:p>
        </p:txBody>
      </p:sp>
      <p:sp>
        <p:nvSpPr>
          <p:cNvPr id="33" name="矩形 32"/>
          <p:cNvSpPr/>
          <p:nvPr/>
        </p:nvSpPr>
        <p:spPr>
          <a:xfrm>
            <a:off x="2988357" y="3306581"/>
            <a:ext cx="6096000" cy="2214880"/>
          </a:xfrm>
          <a:prstGeom prst="rect">
            <a:avLst/>
          </a:prstGeom>
        </p:spPr>
        <p:txBody>
          <a:bodyPr>
            <a:spAutoFit/>
          </a:bodyPr>
          <a:lstStyle/>
          <a:p>
            <a:pPr eaLnBrk="1" hangingPunct="1"/>
            <a:r>
              <a:rPr lang="en-US" altLang="zh-CN" sz="2000" dirty="0"/>
              <a:t>        </a:t>
            </a:r>
            <a:r>
              <a:rPr lang="zh-CN" altLang="en-US" sz="2000" dirty="0"/>
              <a:t>消息是对象之间某种形式的通信，在垂直生命线之间，用带有箭头的线并附以消息表达式方式表示。它可以激发某个操作、唤起信号或导致目标对象的创建或撤销。一个对象到另一个对象的消息用跨越对象生命线的消息线表示。对象还可以发送消息给它自己，即</a:t>
            </a:r>
            <a:r>
              <a:rPr lang="zh-CN" altLang="en-US" sz="2000" b="1" dirty="0"/>
              <a:t>消息线从自己的生命线出发又回到自己的生命线</a:t>
            </a:r>
            <a:r>
              <a:rPr lang="zh-CN" altLang="en-US" sz="2000" dirty="0"/>
              <a:t>。 </a:t>
            </a:r>
            <a:endParaRPr lang="zh-CN" altLang="en-US" dirty="0"/>
          </a:p>
          <a:p>
            <a:pPr eaLnBrk="1" hangingPunct="1"/>
            <a:r>
              <a:rPr lang="zh-CN" altLang="en-US" dirty="0"/>
              <a:t>。</a:t>
            </a:r>
          </a:p>
        </p:txBody>
      </p:sp>
      <p:sp>
        <p:nvSpPr>
          <p:cNvPr id="34" name="Text Box 25"/>
          <p:cNvSpPr txBox="1">
            <a:spLocks noChangeArrowheads="1"/>
          </p:cNvSpPr>
          <p:nvPr/>
        </p:nvSpPr>
        <p:spPr bwMode="auto">
          <a:xfrm>
            <a:off x="1277584" y="4322244"/>
            <a:ext cx="668337" cy="369332"/>
          </a:xfrm>
          <a:prstGeom prst="rect">
            <a:avLst/>
          </a:prstGeom>
          <a:noFill/>
          <a:ln w="6350">
            <a:noFill/>
            <a:miter lim="800000"/>
          </a:ln>
        </p:spPr>
        <p:txBody>
          <a:bodyPr>
            <a:spAutoFit/>
          </a:bodyPr>
          <a:lstStyle/>
          <a:p>
            <a:pPr algn="ctr" eaLnBrk="1" hangingPunct="1"/>
            <a:r>
              <a:rPr lang="zh-CN" altLang="en-US" dirty="0"/>
              <a:t>消息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1000"/>
                                        <p:tgtEl>
                                          <p:spTgt spid="12"/>
                                        </p:tgtEl>
                                      </p:cBhvr>
                                    </p:animEffect>
                                  </p:childTnLst>
                                </p:cTn>
                              </p:par>
                            </p:childTnLst>
                          </p:cTn>
                        </p:par>
                        <p:par>
                          <p:cTn id="8" fill="hold">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 calcmode="lin" valueType="num">
                                      <p:cBhvr>
                                        <p:cTn id="13" dur="500" fill="hold"/>
                                        <p:tgtEl>
                                          <p:spTgt spid="26"/>
                                        </p:tgtEl>
                                        <p:attrNameLst>
                                          <p:attrName>style.rotation</p:attrName>
                                        </p:attrNameLst>
                                      </p:cBhvr>
                                      <p:tavLst>
                                        <p:tav tm="0">
                                          <p:val>
                                            <p:fltVal val="360"/>
                                          </p:val>
                                        </p:tav>
                                        <p:tav tm="100000">
                                          <p:val>
                                            <p:fltVal val="0"/>
                                          </p:val>
                                        </p:tav>
                                      </p:tavLst>
                                    </p:anim>
                                    <p:animEffect transition="in" filter="fade">
                                      <p:cBhvr>
                                        <p:cTn id="14" dur="500"/>
                                        <p:tgtEl>
                                          <p:spTgt spid="26"/>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 calcmode="lin" valueType="num">
                                      <p:cBhvr>
                                        <p:cTn id="20" dur="500" fill="hold"/>
                                        <p:tgtEl>
                                          <p:spTgt spid="34"/>
                                        </p:tgtEl>
                                        <p:attrNameLst>
                                          <p:attrName>style.rotation</p:attrName>
                                        </p:attrNameLst>
                                      </p:cBhvr>
                                      <p:tavLst>
                                        <p:tav tm="0">
                                          <p:val>
                                            <p:fltVal val="360"/>
                                          </p:val>
                                        </p:tav>
                                        <p:tav tm="100000">
                                          <p:val>
                                            <p:fltVal val="0"/>
                                          </p:val>
                                        </p:tav>
                                      </p:tavLst>
                                    </p:anim>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bwMode="auto">
          <a:xfrm>
            <a:off x="4903788" y="1789113"/>
            <a:ext cx="4840288" cy="2867025"/>
            <a:chOff x="2147" y="1872"/>
            <a:chExt cx="3049" cy="1806"/>
          </a:xfrm>
        </p:grpSpPr>
        <p:sp>
          <p:nvSpPr>
            <p:cNvPr id="30732" name="Line 9"/>
            <p:cNvSpPr>
              <a:spLocks noChangeShapeType="1"/>
            </p:cNvSpPr>
            <p:nvPr/>
          </p:nvSpPr>
          <p:spPr bwMode="gray">
            <a:xfrm>
              <a:off x="5196" y="1872"/>
              <a:ext cx="0" cy="1806"/>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9"/>
            <p:cNvSpPr>
              <a:spLocks noChangeShapeType="1"/>
            </p:cNvSpPr>
            <p:nvPr/>
          </p:nvSpPr>
          <p:spPr bwMode="gray">
            <a:xfrm>
              <a:off x="3684" y="2208"/>
              <a:ext cx="0" cy="1470"/>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Line 9"/>
            <p:cNvSpPr>
              <a:spLocks noChangeShapeType="1"/>
            </p:cNvSpPr>
            <p:nvPr/>
          </p:nvSpPr>
          <p:spPr bwMode="gray">
            <a:xfrm>
              <a:off x="2147" y="1926"/>
              <a:ext cx="13" cy="1752"/>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27" name="AutoShape 15"/>
          <p:cNvSpPr>
            <a:spLocks noChangeArrowheads="1"/>
          </p:cNvSpPr>
          <p:nvPr/>
        </p:nvSpPr>
        <p:spPr bwMode="gray">
          <a:xfrm>
            <a:off x="2841625" y="4810125"/>
            <a:ext cx="1781175" cy="314325"/>
          </a:xfrm>
          <a:prstGeom prst="bevel">
            <a:avLst>
              <a:gd name="adj" fmla="val 5949"/>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同步消息</a:t>
            </a:r>
          </a:p>
        </p:txBody>
      </p:sp>
      <p:sp>
        <p:nvSpPr>
          <p:cNvPr id="30724" name="Text Box 16"/>
          <p:cNvSpPr txBox="1">
            <a:spLocks noChangeArrowheads="1"/>
          </p:cNvSpPr>
          <p:nvPr/>
        </p:nvSpPr>
        <p:spPr bwMode="gray">
          <a:xfrm>
            <a:off x="4951095" y="1610360"/>
            <a:ext cx="2360930"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lgn="ctr">
              <a:lnSpc>
                <a:spcPct val="200000"/>
              </a:lnSpc>
            </a:pPr>
            <a:r>
              <a:rPr lang="zh-CN" altLang="en-US" sz="1200" dirty="0">
                <a:latin typeface="微软雅黑" panose="020B0503020204020204" pitchFamily="34" charset="-122"/>
                <a:ea typeface="微软雅黑" panose="020B0503020204020204" pitchFamily="34" charset="-122"/>
              </a:rPr>
              <a:t>发送者不管接收者是否做好了接收准备都可以发送的消息称为异步消息。消息发送者通过消息把信号传递给消息的接收者，然后继续自己的活动，不等待接受者返回消息或者控制。异步消息的接收者和发送者是并发工作的。 </a:t>
            </a:r>
          </a:p>
        </p:txBody>
      </p:sp>
      <p:sp>
        <p:nvSpPr>
          <p:cNvPr id="30725" name="Text Box 16"/>
          <p:cNvSpPr txBox="1">
            <a:spLocks noChangeArrowheads="1"/>
          </p:cNvSpPr>
          <p:nvPr/>
        </p:nvSpPr>
        <p:spPr bwMode="gray">
          <a:xfrm>
            <a:off x="7489031" y="3101686"/>
            <a:ext cx="199866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lgn="ctr">
              <a:lnSpc>
                <a:spcPct val="200000"/>
              </a:lnSpc>
            </a:pPr>
            <a:r>
              <a:rPr lang="zh-CN" altLang="en-US" sz="1800" dirty="0">
                <a:latin typeface="微软雅黑" panose="020B0503020204020204" pitchFamily="34" charset="-122"/>
                <a:ea typeface="微软雅黑" panose="020B0503020204020204" pitchFamily="34" charset="-122"/>
              </a:rPr>
              <a:t>返回消息表示从过程调用返回。</a:t>
            </a:r>
            <a:r>
              <a:rPr lang="zh-CN" altLang="en-US" sz="1200" dirty="0">
                <a:latin typeface="微软雅黑" panose="020B0503020204020204" pitchFamily="34" charset="-122"/>
                <a:ea typeface="微软雅黑" panose="020B0503020204020204" pitchFamily="34" charset="-122"/>
              </a:rPr>
              <a:t> </a:t>
            </a:r>
          </a:p>
        </p:txBody>
      </p:sp>
      <p:sp>
        <p:nvSpPr>
          <p:cNvPr id="30726" name="Text Box 16"/>
          <p:cNvSpPr txBox="1">
            <a:spLocks noChangeArrowheads="1"/>
          </p:cNvSpPr>
          <p:nvPr/>
        </p:nvSpPr>
        <p:spPr bwMode="gray">
          <a:xfrm>
            <a:off x="2273300" y="2485390"/>
            <a:ext cx="2531745"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lgn="ctr">
              <a:lnSpc>
                <a:spcPct val="200000"/>
              </a:lnSpc>
            </a:pPr>
            <a:r>
              <a:rPr lang="zh-CN" altLang="en-US" sz="1400" dirty="0">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仅当发送者要发送一个消息而且接收者已经做好接收这个消息的准备时才能传送的消息称为同步消息，即发送者和接收者同步</a:t>
            </a:r>
          </a:p>
        </p:txBody>
      </p:sp>
      <p:sp>
        <p:nvSpPr>
          <p:cNvPr id="26631" name="AutoShape 15"/>
          <p:cNvSpPr>
            <a:spLocks noChangeArrowheads="1"/>
          </p:cNvSpPr>
          <p:nvPr/>
        </p:nvSpPr>
        <p:spPr bwMode="gray">
          <a:xfrm>
            <a:off x="5240338" y="4810125"/>
            <a:ext cx="1781175" cy="314325"/>
          </a:xfrm>
          <a:prstGeom prst="bevel">
            <a:avLst>
              <a:gd name="adj" fmla="val 5949"/>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异步消息</a:t>
            </a:r>
          </a:p>
        </p:txBody>
      </p:sp>
      <p:sp>
        <p:nvSpPr>
          <p:cNvPr id="26632" name="AutoShape 15"/>
          <p:cNvSpPr>
            <a:spLocks noChangeArrowheads="1"/>
          </p:cNvSpPr>
          <p:nvPr/>
        </p:nvSpPr>
        <p:spPr bwMode="gray">
          <a:xfrm>
            <a:off x="7597775" y="4810125"/>
            <a:ext cx="1781175" cy="314325"/>
          </a:xfrm>
          <a:prstGeom prst="bevel">
            <a:avLst>
              <a:gd name="adj" fmla="val 5949"/>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返回消息</a:t>
            </a:r>
          </a:p>
        </p:txBody>
      </p:sp>
      <p:sp>
        <p:nvSpPr>
          <p:cNvPr id="2" name="椭圆 1"/>
          <p:cNvSpPr/>
          <p:nvPr/>
        </p:nvSpPr>
        <p:spPr>
          <a:xfrm>
            <a:off x="3378519" y="1665605"/>
            <a:ext cx="657225" cy="657225"/>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32" name="椭圆 31"/>
          <p:cNvSpPr/>
          <p:nvPr/>
        </p:nvSpPr>
        <p:spPr>
          <a:xfrm>
            <a:off x="5802475" y="418401"/>
            <a:ext cx="657225" cy="657225"/>
          </a:xfrm>
          <a:prstGeom prst="ellipse">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椭圆 32"/>
          <p:cNvSpPr/>
          <p:nvPr/>
        </p:nvSpPr>
        <p:spPr>
          <a:xfrm>
            <a:off x="8169275" y="1947863"/>
            <a:ext cx="657225" cy="657225"/>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295275" y="513715"/>
            <a:ext cx="4629785" cy="1014730"/>
          </a:xfrm>
          <a:prstGeom prst="rect">
            <a:avLst/>
          </a:prstGeom>
        </p:spPr>
        <p:txBody>
          <a:bodyPr wrap="square">
            <a:spAutoFit/>
          </a:bodyPr>
          <a:lstStyle/>
          <a:p>
            <a:pPr eaLnBrk="1" hangingPunct="1"/>
            <a:r>
              <a:rPr lang="en-US" altLang="zh-CN" dirty="0"/>
              <a:t>         </a:t>
            </a:r>
            <a:r>
              <a:rPr lang="zh-CN" altLang="en-US" sz="2000" dirty="0"/>
              <a:t>在</a:t>
            </a:r>
            <a:r>
              <a:rPr lang="en-US" altLang="zh-CN" sz="2000" dirty="0"/>
              <a:t>UML</a:t>
            </a:r>
            <a:r>
              <a:rPr lang="zh-CN" altLang="en-US" sz="2000" dirty="0"/>
              <a:t>中，消息的箭头形状代表了消息的类型。消息的类型分为同步消息，异步消息和同步且立即返回消息三种。</a:t>
            </a:r>
            <a:r>
              <a:rPr lang="zh-CN" altLang="en-US" dirty="0"/>
              <a:t> </a:t>
            </a:r>
          </a:p>
        </p:txBody>
      </p:sp>
      <p:pic>
        <p:nvPicPr>
          <p:cNvPr id="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43" y="5469531"/>
            <a:ext cx="2681222" cy="7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669" y="5481125"/>
            <a:ext cx="2681222" cy="53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560" y="5519696"/>
            <a:ext cx="3326780" cy="53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bwMode="auto">
          <a:xfrm>
            <a:off x="4903788" y="1789113"/>
            <a:ext cx="4840288" cy="2867025"/>
            <a:chOff x="2147" y="1872"/>
            <a:chExt cx="3049" cy="1806"/>
          </a:xfrm>
        </p:grpSpPr>
        <p:sp>
          <p:nvSpPr>
            <p:cNvPr id="30732" name="Line 9"/>
            <p:cNvSpPr>
              <a:spLocks noChangeShapeType="1"/>
            </p:cNvSpPr>
            <p:nvPr/>
          </p:nvSpPr>
          <p:spPr bwMode="gray">
            <a:xfrm>
              <a:off x="5196" y="1872"/>
              <a:ext cx="0" cy="1806"/>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9"/>
            <p:cNvSpPr>
              <a:spLocks noChangeShapeType="1"/>
            </p:cNvSpPr>
            <p:nvPr/>
          </p:nvSpPr>
          <p:spPr bwMode="gray">
            <a:xfrm>
              <a:off x="3684" y="2208"/>
              <a:ext cx="0" cy="1470"/>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Line 9"/>
            <p:cNvSpPr>
              <a:spLocks noChangeShapeType="1"/>
            </p:cNvSpPr>
            <p:nvPr/>
          </p:nvSpPr>
          <p:spPr bwMode="gray">
            <a:xfrm>
              <a:off x="2147" y="1926"/>
              <a:ext cx="13" cy="1752"/>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27" name="AutoShape 15"/>
          <p:cNvSpPr>
            <a:spLocks noChangeArrowheads="1"/>
          </p:cNvSpPr>
          <p:nvPr/>
        </p:nvSpPr>
        <p:spPr bwMode="gray">
          <a:xfrm>
            <a:off x="2859090" y="4341813"/>
            <a:ext cx="1781175" cy="314325"/>
          </a:xfrm>
          <a:prstGeom prst="bevel">
            <a:avLst>
              <a:gd name="adj" fmla="val 5949"/>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创建对象</a:t>
            </a:r>
          </a:p>
        </p:txBody>
      </p:sp>
      <p:sp>
        <p:nvSpPr>
          <p:cNvPr id="30724" name="Text Box 16"/>
          <p:cNvSpPr txBox="1">
            <a:spLocks noChangeArrowheads="1"/>
          </p:cNvSpPr>
          <p:nvPr/>
        </p:nvSpPr>
        <p:spPr bwMode="gray">
          <a:xfrm>
            <a:off x="5216921" y="2529381"/>
            <a:ext cx="1998663" cy="114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lgn="ctr">
              <a:lnSpc>
                <a:spcPct val="200000"/>
              </a:lnSpc>
            </a:pPr>
            <a:r>
              <a:rPr lang="zh-CN" altLang="en-US" sz="1200" dirty="0">
                <a:latin typeface="微软雅黑" panose="020B0503020204020204" pitchFamily="34" charset="-122"/>
                <a:ea typeface="微软雅黑" panose="020B0503020204020204" pitchFamily="34" charset="-122"/>
              </a:rPr>
              <a:t>当一个对象被删除或自我删除时，该对象用“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标记，即撤销对象。</a:t>
            </a:r>
          </a:p>
        </p:txBody>
      </p:sp>
      <p:sp>
        <p:nvSpPr>
          <p:cNvPr id="30725" name="Text Box 16"/>
          <p:cNvSpPr txBox="1">
            <a:spLocks noChangeArrowheads="1"/>
          </p:cNvSpPr>
          <p:nvPr/>
        </p:nvSpPr>
        <p:spPr bwMode="gray">
          <a:xfrm>
            <a:off x="7544595" y="2650320"/>
            <a:ext cx="1998662" cy="114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lgn="ctr">
              <a:lnSpc>
                <a:spcPct val="200000"/>
              </a:lnSpc>
            </a:pPr>
            <a:r>
              <a:rPr lang="zh-CN" altLang="en-US" sz="1200" dirty="0">
                <a:latin typeface="微软雅黑" panose="020B0503020204020204" pitchFamily="34" charset="-122"/>
                <a:ea typeface="微软雅黑" panose="020B0503020204020204" pitchFamily="34" charset="-122"/>
              </a:rPr>
              <a:t>表示方法的自身调用以及一个对象内的一个方法调用另外一个方法。</a:t>
            </a:r>
          </a:p>
        </p:txBody>
      </p:sp>
      <p:sp>
        <p:nvSpPr>
          <p:cNvPr id="30726" name="Text Box 16"/>
          <p:cNvSpPr txBox="1">
            <a:spLocks noChangeArrowheads="1"/>
          </p:cNvSpPr>
          <p:nvPr/>
        </p:nvSpPr>
        <p:spPr bwMode="gray">
          <a:xfrm>
            <a:off x="2773363" y="1997400"/>
            <a:ext cx="1998663" cy="225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lgn="ctr">
              <a:lnSpc>
                <a:spcPct val="200000"/>
              </a:lnSpc>
            </a:pPr>
            <a:r>
              <a:rPr lang="zh-CN" altLang="en-US" sz="1200" dirty="0">
                <a:latin typeface="微软雅黑" panose="020B0503020204020204" pitchFamily="34" charset="-122"/>
                <a:ea typeface="微软雅黑" panose="020B0503020204020204" pitchFamily="34" charset="-122"/>
              </a:rPr>
              <a:t>一个对象可以通过发送消息来创建另一个对象，即创建对象，对象在创建消息发生后才能存在，对象的生命线也是在创建消息后才存在。</a:t>
            </a:r>
          </a:p>
        </p:txBody>
      </p:sp>
      <p:sp>
        <p:nvSpPr>
          <p:cNvPr id="26631" name="AutoShape 15"/>
          <p:cNvSpPr>
            <a:spLocks noChangeArrowheads="1"/>
          </p:cNvSpPr>
          <p:nvPr/>
        </p:nvSpPr>
        <p:spPr bwMode="gray">
          <a:xfrm>
            <a:off x="5240336" y="4231078"/>
            <a:ext cx="1781175" cy="314325"/>
          </a:xfrm>
          <a:prstGeom prst="bevel">
            <a:avLst>
              <a:gd name="adj" fmla="val 5949"/>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撤销对象</a:t>
            </a:r>
          </a:p>
        </p:txBody>
      </p:sp>
      <p:sp>
        <p:nvSpPr>
          <p:cNvPr id="26632" name="AutoShape 15"/>
          <p:cNvSpPr>
            <a:spLocks noChangeArrowheads="1"/>
          </p:cNvSpPr>
          <p:nvPr/>
        </p:nvSpPr>
        <p:spPr bwMode="gray">
          <a:xfrm>
            <a:off x="7715560" y="4351488"/>
            <a:ext cx="1781175" cy="314325"/>
          </a:xfrm>
          <a:prstGeom prst="bevel">
            <a:avLst>
              <a:gd name="adj" fmla="val 5949"/>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自关联消息</a:t>
            </a:r>
          </a:p>
        </p:txBody>
      </p:sp>
      <p:sp>
        <p:nvSpPr>
          <p:cNvPr id="2" name="椭圆 1"/>
          <p:cNvSpPr/>
          <p:nvPr/>
        </p:nvSpPr>
        <p:spPr>
          <a:xfrm>
            <a:off x="3426619" y="1358712"/>
            <a:ext cx="657225" cy="657225"/>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32" name="椭圆 31"/>
          <p:cNvSpPr/>
          <p:nvPr/>
        </p:nvSpPr>
        <p:spPr>
          <a:xfrm>
            <a:off x="5802312" y="1459662"/>
            <a:ext cx="657225" cy="657225"/>
          </a:xfrm>
          <a:prstGeom prst="ellipse">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椭圆 32"/>
          <p:cNvSpPr/>
          <p:nvPr/>
        </p:nvSpPr>
        <p:spPr>
          <a:xfrm>
            <a:off x="8169275" y="1947863"/>
            <a:ext cx="657225" cy="657225"/>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295469" y="513949"/>
            <a:ext cx="4327331" cy="922020"/>
          </a:xfrm>
          <a:prstGeom prst="rect">
            <a:avLst/>
          </a:prstGeom>
        </p:spPr>
        <p:txBody>
          <a:bodyPr wrap="square">
            <a:spAutoFit/>
          </a:bodyPr>
          <a:lstStyle/>
          <a:p>
            <a:pPr eaLnBrk="1" hangingPunct="1"/>
            <a:r>
              <a:rPr lang="en-US" altLang="zh-CN" dirty="0"/>
              <a:t>         </a:t>
            </a:r>
            <a:r>
              <a:rPr lang="zh-CN" altLang="en-US" dirty="0"/>
              <a:t>另外在消息的创建过程中还存在一些其他的内容，比如说创建对象、撤销对象、自关联消息等。 </a:t>
            </a: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4763770"/>
            <a:ext cx="3575685" cy="14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4773295"/>
            <a:ext cx="270700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8535" y="2529840"/>
            <a:ext cx="1979930" cy="312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859280" cy="768350"/>
          </a:xfrm>
          <a:prstGeom prst="rect">
            <a:avLst/>
          </a:prstGeom>
        </p:spPr>
        <p:txBody>
          <a:bodyPr wrap="none">
            <a:spAutoFit/>
          </a:bodyPr>
          <a:lstStyle/>
          <a:p>
            <a:pPr eaLnBrk="1" fontAlgn="auto" hangingPunct="1">
              <a:spcBef>
                <a:spcPts val="0"/>
              </a:spcBef>
              <a:spcAft>
                <a:spcPts val="0"/>
              </a:spcAft>
              <a:defRPr/>
            </a:pPr>
            <a:r>
              <a:rPr lang="zh-CN" altLang="en-US" sz="4400" b="1" kern="100" dirty="0">
                <a:latin typeface="微软雅黑" panose="020B0503020204020204" pitchFamily="34" charset="-122"/>
                <a:ea typeface="微软雅黑" panose="020B0503020204020204" pitchFamily="34" charset="-122"/>
              </a:rPr>
              <a:t>协作图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6</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p:nvPr/>
        </p:nvSpPr>
        <p:spPr bwMode="auto">
          <a:xfrm>
            <a:off x="1957709" y="569845"/>
            <a:ext cx="2006600" cy="1838325"/>
          </a:xfrm>
          <a:prstGeom prst="wedgeEllipseCallout">
            <a:avLst>
              <a:gd name="adj1" fmla="val 44815"/>
              <a:gd name="adj2" fmla="val 49167"/>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ln>
          <a:effec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anose="02070A03080606020203" pitchFamily="18" charset="0"/>
              <a:cs typeface="Helvetica" pitchFamily="34" charset="0"/>
              <a:sym typeface="Bodoni MT Black" panose="02070A03080606020203" pitchFamily="18" charset="0"/>
            </a:endParaRPr>
          </a:p>
        </p:txBody>
      </p:sp>
      <p:sp>
        <p:nvSpPr>
          <p:cNvPr id="14" name="Text Box 29"/>
          <p:cNvSpPr txBox="1">
            <a:spLocks noChangeArrowheads="1"/>
          </p:cNvSpPr>
          <p:nvPr/>
        </p:nvSpPr>
        <p:spPr bwMode="black">
          <a:xfrm>
            <a:off x="1118870" y="2983865"/>
            <a:ext cx="487870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协作图的概念</a:t>
            </a:r>
          </a:p>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       协作图</a:t>
            </a:r>
            <a:r>
              <a:rPr lang="en-US" altLang="zh-CN" sz="2000" dirty="0">
                <a:solidFill>
                  <a:srgbClr val="000000"/>
                </a:solidFill>
                <a:latin typeface="微软雅黑" panose="020B0503020204020204" pitchFamily="34" charset="-122"/>
                <a:ea typeface="微软雅黑" panose="020B0503020204020204" pitchFamily="34" charset="-122"/>
              </a:rPr>
              <a:t>(collaboration diagram): </a:t>
            </a:r>
            <a:r>
              <a:rPr lang="zh-CN" altLang="en-US" sz="2000" dirty="0">
                <a:solidFill>
                  <a:srgbClr val="000000"/>
                </a:solidFill>
                <a:latin typeface="微软雅黑" panose="020B0503020204020204" pitchFamily="34" charset="-122"/>
                <a:ea typeface="微软雅黑" panose="020B0503020204020204" pitchFamily="34" charset="-122"/>
              </a:rPr>
              <a:t>用来描述为了完成确定事务，各对象之间消息联系的结构关系。</a:t>
            </a:r>
          </a:p>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       协作图的一个用途是表示类操作的实现。协作图可以说明类操作中用到的参数、局部变量以及操作中的永久链。</a:t>
            </a:r>
          </a:p>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       协作图包括三个元素：对象、链、消息</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305" y="3639820"/>
            <a:ext cx="4180840" cy="2252345"/>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4"/>
          <p:cNvSpPr>
            <a:spLocks noChangeArrowheads="1"/>
          </p:cNvSpPr>
          <p:nvPr/>
        </p:nvSpPr>
        <p:spPr bwMode="auto">
          <a:xfrm>
            <a:off x="5997647" y="4151245"/>
            <a:ext cx="793750" cy="504825"/>
          </a:xfrm>
          <a:prstGeom prst="wedgeRoundRectCallout">
            <a:avLst>
              <a:gd name="adj1" fmla="val 145602"/>
              <a:gd name="adj2" fmla="val 33019"/>
              <a:gd name="adj3" fmla="val 16667"/>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对象</a:t>
            </a:r>
          </a:p>
        </p:txBody>
      </p:sp>
      <p:sp>
        <p:nvSpPr>
          <p:cNvPr id="17" name="AutoShape 5"/>
          <p:cNvSpPr>
            <a:spLocks noChangeArrowheads="1"/>
          </p:cNvSpPr>
          <p:nvPr/>
        </p:nvSpPr>
        <p:spPr bwMode="auto">
          <a:xfrm>
            <a:off x="9032947" y="2705032"/>
            <a:ext cx="938212" cy="504825"/>
          </a:xfrm>
          <a:prstGeom prst="wedgeRoundRectCallout">
            <a:avLst>
              <a:gd name="adj1" fmla="val -35787"/>
              <a:gd name="adj2" fmla="val 168866"/>
              <a:gd name="adj3" fmla="val 16667"/>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消息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61557" y="2170591"/>
            <a:ext cx="3712059" cy="3634120"/>
            <a:chOff x="2741613" y="1700808"/>
            <a:chExt cx="3743325" cy="3743325"/>
          </a:xfrm>
          <a:solidFill>
            <a:schemeClr val="bg1">
              <a:lumMod val="50000"/>
            </a:schemeClr>
          </a:solidFill>
        </p:grpSpPr>
        <p:sp>
          <p:nvSpPr>
            <p:cNvPr id="5" name="Oval 4"/>
            <p:cNvSpPr>
              <a:spLocks noChangeArrowheads="1"/>
            </p:cNvSpPr>
            <p:nvPr/>
          </p:nvSpPr>
          <p:spPr bwMode="auto">
            <a:xfrm>
              <a:off x="2741613" y="1700808"/>
              <a:ext cx="3743325" cy="3743325"/>
            </a:xfrm>
            <a:prstGeom prst="ellipse">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6" name="Oval 5"/>
            <p:cNvSpPr>
              <a:spLocks noChangeArrowheads="1"/>
            </p:cNvSpPr>
            <p:nvPr/>
          </p:nvSpPr>
          <p:spPr bwMode="auto">
            <a:xfrm>
              <a:off x="3235325" y="2180233"/>
              <a:ext cx="2749550" cy="2746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grpSp>
      <p:grpSp>
        <p:nvGrpSpPr>
          <p:cNvPr id="22534" name="Group 8"/>
          <p:cNvGrpSpPr/>
          <p:nvPr/>
        </p:nvGrpSpPr>
        <p:grpSpPr bwMode="auto">
          <a:xfrm>
            <a:off x="5498193" y="1582388"/>
            <a:ext cx="1618319" cy="1565846"/>
            <a:chOff x="0" y="0"/>
            <a:chExt cx="1110" cy="1096"/>
          </a:xfrm>
        </p:grpSpPr>
        <p:grpSp>
          <p:nvGrpSpPr>
            <p:cNvPr id="22555" name="Group 9"/>
            <p:cNvGrpSpPr/>
            <p:nvPr/>
          </p:nvGrpSpPr>
          <p:grpSpPr bwMode="auto">
            <a:xfrm>
              <a:off x="0" y="0"/>
              <a:ext cx="1110" cy="1096"/>
              <a:chOff x="0" y="0"/>
              <a:chExt cx="1110" cy="1096"/>
            </a:xfrm>
          </p:grpSpPr>
          <p:sp>
            <p:nvSpPr>
              <p:cNvPr id="22559"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560"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2556" name="Group 12"/>
            <p:cNvGrpSpPr/>
            <p:nvPr/>
          </p:nvGrpSpPr>
          <p:grpSpPr bwMode="auto">
            <a:xfrm>
              <a:off x="49" y="48"/>
              <a:ext cx="1026" cy="1014"/>
              <a:chOff x="0" y="0"/>
              <a:chExt cx="1110" cy="1096"/>
            </a:xfrm>
          </p:grpSpPr>
          <p:sp>
            <p:nvSpPr>
              <p:cNvPr id="22557"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558"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sp>
        <p:nvSpPr>
          <p:cNvPr id="20487" name="Oval 32"/>
          <p:cNvSpPr>
            <a:spLocks noChangeArrowheads="1"/>
          </p:cNvSpPr>
          <p:nvPr/>
        </p:nvSpPr>
        <p:spPr bwMode="auto">
          <a:xfrm>
            <a:off x="5612493" y="1688478"/>
            <a:ext cx="1386906" cy="1345456"/>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36" name="Rectangle 34"/>
          <p:cNvSpPr>
            <a:spLocks noChangeArrowheads="1"/>
          </p:cNvSpPr>
          <p:nvPr/>
        </p:nvSpPr>
        <p:spPr bwMode="auto">
          <a:xfrm>
            <a:off x="5574653" y="2133603"/>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主动对象</a:t>
            </a:r>
          </a:p>
        </p:txBody>
      </p:sp>
      <p:grpSp>
        <p:nvGrpSpPr>
          <p:cNvPr id="22537" name="Group 8"/>
          <p:cNvGrpSpPr/>
          <p:nvPr/>
        </p:nvGrpSpPr>
        <p:grpSpPr bwMode="auto">
          <a:xfrm>
            <a:off x="6861856" y="3789013"/>
            <a:ext cx="1618319" cy="1565846"/>
            <a:chOff x="0" y="0"/>
            <a:chExt cx="1110" cy="1096"/>
          </a:xfrm>
        </p:grpSpPr>
        <p:grpSp>
          <p:nvGrpSpPr>
            <p:cNvPr id="22549" name="Group 9"/>
            <p:cNvGrpSpPr/>
            <p:nvPr/>
          </p:nvGrpSpPr>
          <p:grpSpPr bwMode="auto">
            <a:xfrm>
              <a:off x="0" y="0"/>
              <a:ext cx="1110" cy="1096"/>
              <a:chOff x="0" y="0"/>
              <a:chExt cx="1110" cy="1096"/>
            </a:xfrm>
          </p:grpSpPr>
          <p:sp>
            <p:nvSpPr>
              <p:cNvPr id="22553"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554"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2550" name="Group 12"/>
            <p:cNvGrpSpPr/>
            <p:nvPr/>
          </p:nvGrpSpPr>
          <p:grpSpPr bwMode="auto">
            <a:xfrm>
              <a:off x="49" y="48"/>
              <a:ext cx="1026" cy="1014"/>
              <a:chOff x="0" y="0"/>
              <a:chExt cx="1110" cy="1096"/>
            </a:xfrm>
          </p:grpSpPr>
          <p:sp>
            <p:nvSpPr>
              <p:cNvPr id="22551"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552"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sp>
        <p:nvSpPr>
          <p:cNvPr id="20490" name="Oval 32"/>
          <p:cNvSpPr>
            <a:spLocks noChangeArrowheads="1"/>
          </p:cNvSpPr>
          <p:nvPr/>
        </p:nvSpPr>
        <p:spPr bwMode="auto">
          <a:xfrm>
            <a:off x="6976156" y="3895103"/>
            <a:ext cx="1386905" cy="1345456"/>
          </a:xfrm>
          <a:prstGeom prst="ellipse">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39" name="Rectangle 34"/>
          <p:cNvSpPr>
            <a:spLocks noChangeArrowheads="1"/>
          </p:cNvSpPr>
          <p:nvPr/>
        </p:nvSpPr>
        <p:spPr bwMode="auto">
          <a:xfrm>
            <a:off x="6959296" y="4366546"/>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链和消息</a:t>
            </a:r>
          </a:p>
        </p:txBody>
      </p:sp>
      <p:grpSp>
        <p:nvGrpSpPr>
          <p:cNvPr id="22540" name="Group 8"/>
          <p:cNvGrpSpPr/>
          <p:nvPr/>
        </p:nvGrpSpPr>
        <p:grpSpPr bwMode="auto">
          <a:xfrm>
            <a:off x="4061506" y="3789013"/>
            <a:ext cx="1618319" cy="1565846"/>
            <a:chOff x="0" y="0"/>
            <a:chExt cx="1110" cy="1096"/>
          </a:xfrm>
        </p:grpSpPr>
        <p:grpSp>
          <p:nvGrpSpPr>
            <p:cNvPr id="22543" name="Group 9"/>
            <p:cNvGrpSpPr/>
            <p:nvPr/>
          </p:nvGrpSpPr>
          <p:grpSpPr bwMode="auto">
            <a:xfrm>
              <a:off x="0" y="0"/>
              <a:ext cx="1110" cy="1096"/>
              <a:chOff x="0" y="0"/>
              <a:chExt cx="1110" cy="1096"/>
            </a:xfrm>
          </p:grpSpPr>
          <p:sp>
            <p:nvSpPr>
              <p:cNvPr id="22547"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548"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2544" name="Group 12"/>
            <p:cNvGrpSpPr/>
            <p:nvPr/>
          </p:nvGrpSpPr>
          <p:grpSpPr bwMode="auto">
            <a:xfrm>
              <a:off x="49" y="48"/>
              <a:ext cx="1026" cy="1014"/>
              <a:chOff x="0" y="0"/>
              <a:chExt cx="1110" cy="1096"/>
            </a:xfrm>
          </p:grpSpPr>
          <p:sp>
            <p:nvSpPr>
              <p:cNvPr id="22545"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546"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sp>
        <p:nvSpPr>
          <p:cNvPr id="20493" name="Oval 32"/>
          <p:cNvSpPr>
            <a:spLocks noChangeArrowheads="1"/>
          </p:cNvSpPr>
          <p:nvPr/>
        </p:nvSpPr>
        <p:spPr bwMode="auto">
          <a:xfrm>
            <a:off x="4175806" y="3895103"/>
            <a:ext cx="1386905" cy="1345456"/>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42" name="Rectangle 34"/>
          <p:cNvSpPr>
            <a:spLocks noChangeArrowheads="1"/>
          </p:cNvSpPr>
          <p:nvPr/>
        </p:nvSpPr>
        <p:spPr bwMode="auto">
          <a:xfrm>
            <a:off x="4106976" y="4368676"/>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多对象</a:t>
            </a:r>
          </a:p>
        </p:txBody>
      </p:sp>
      <p:sp>
        <p:nvSpPr>
          <p:cNvPr id="39" name="Text Box 29"/>
          <p:cNvSpPr txBox="1">
            <a:spLocks noChangeArrowheads="1"/>
          </p:cNvSpPr>
          <p:nvPr/>
        </p:nvSpPr>
        <p:spPr bwMode="black">
          <a:xfrm>
            <a:off x="507123" y="435053"/>
            <a:ext cx="4085191"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协作图样式和元素</a:t>
            </a:r>
          </a:p>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        协作图中无法表示对象的创建和撤销，所以对象在图中的位置没有限制。</a:t>
            </a:r>
          </a:p>
        </p:txBody>
      </p:sp>
      <p:sp>
        <p:nvSpPr>
          <p:cNvPr id="11" name="矩形 10"/>
          <p:cNvSpPr/>
          <p:nvPr/>
        </p:nvSpPr>
        <p:spPr>
          <a:xfrm>
            <a:off x="5298774" y="3586817"/>
            <a:ext cx="2031325" cy="369332"/>
          </a:xfrm>
          <a:prstGeom prst="rect">
            <a:avLst/>
          </a:prstGeom>
        </p:spPr>
        <p:txBody>
          <a:bodyPr wrap="none">
            <a:spAutoFit/>
          </a:bodyPr>
          <a:lstStyle/>
          <a:p>
            <a:pPr>
              <a:spcBef>
                <a:spcPct val="50000"/>
              </a:spcBef>
            </a:pPr>
            <a:r>
              <a:rPr lang="zh-CN" altLang="en-US" dirty="0">
                <a:solidFill>
                  <a:srgbClr val="000000"/>
                </a:solidFill>
                <a:latin typeface="微软雅黑" panose="020B0503020204020204" pitchFamily="34" charset="-122"/>
                <a:ea typeface="微软雅黑" panose="020B0503020204020204" pitchFamily="34" charset="-122"/>
              </a:rPr>
              <a:t>协作图样式和元素</a:t>
            </a:r>
          </a:p>
        </p:txBody>
      </p:sp>
      <p:sp>
        <p:nvSpPr>
          <p:cNvPr id="42" name="Text Box 29"/>
          <p:cNvSpPr txBox="1">
            <a:spLocks noChangeArrowheads="1"/>
          </p:cNvSpPr>
          <p:nvPr/>
        </p:nvSpPr>
        <p:spPr bwMode="black">
          <a:xfrm>
            <a:off x="4592320" y="1066165"/>
            <a:ext cx="47212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主动对象是有一方法可以自动启动执行，框加粗。</a:t>
            </a:r>
            <a:r>
              <a:rPr lang="zh-CN" altLang="en-US" sz="1400" dirty="0">
                <a:solidFill>
                  <a:srgbClr val="000000"/>
                </a:solidFill>
                <a:latin typeface="微软雅黑" panose="020B0503020204020204" pitchFamily="34" charset="-122"/>
                <a:ea typeface="微软雅黑" panose="020B0503020204020204" pitchFamily="34" charset="-122"/>
              </a:rPr>
              <a:t> </a:t>
            </a:r>
          </a:p>
        </p:txBody>
      </p:sp>
      <p:sp>
        <p:nvSpPr>
          <p:cNvPr id="43" name="Text Box 29"/>
          <p:cNvSpPr txBox="1">
            <a:spLocks noChangeArrowheads="1"/>
          </p:cNvSpPr>
          <p:nvPr/>
        </p:nvSpPr>
        <p:spPr bwMode="black">
          <a:xfrm>
            <a:off x="256540" y="4502785"/>
            <a:ext cx="50425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表示同属于一个类的多个对象集合。</a:t>
            </a:r>
          </a:p>
        </p:txBody>
      </p:sp>
      <p:sp>
        <p:nvSpPr>
          <p:cNvPr id="44" name="Text Box 29"/>
          <p:cNvSpPr txBox="1">
            <a:spLocks noChangeArrowheads="1"/>
          </p:cNvSpPr>
          <p:nvPr/>
        </p:nvSpPr>
        <p:spPr bwMode="black">
          <a:xfrm>
            <a:off x="8363061" y="4631046"/>
            <a:ext cx="37258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1800" dirty="0">
                <a:solidFill>
                  <a:srgbClr val="000000"/>
                </a:solidFill>
                <a:latin typeface="微软雅黑" panose="020B0503020204020204" pitchFamily="34" charset="-122"/>
                <a:ea typeface="微软雅黑" panose="020B0503020204020204" pitchFamily="34" charset="-122"/>
              </a:rPr>
              <a:t>连接对象的线段，以及对象之间传输的信息。</a:t>
            </a:r>
          </a:p>
        </p:txBody>
      </p:sp>
      <p:pic>
        <p:nvPicPr>
          <p:cNvPr id="4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785" y="1617980"/>
            <a:ext cx="1902460" cy="126809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65" y="2548255"/>
            <a:ext cx="3240405" cy="176149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3320" y="2843530"/>
            <a:ext cx="2753995" cy="14973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slide(fromLeft)">
                                      <p:cBhvr>
                                        <p:cTn id="11" dur="500"/>
                                        <p:tgtEl>
                                          <p:spTgt spid="39"/>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slide(fromLeft)">
                                      <p:cBhvr>
                                        <p:cTn id="15" dur="500"/>
                                        <p:tgtEl>
                                          <p:spTgt spid="42"/>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slide(fromLeft)">
                                      <p:cBhvr>
                                        <p:cTn id="19" dur="500"/>
                                        <p:tgtEl>
                                          <p:spTgt spid="43"/>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slide(fromLeft)">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P spid="43" grpId="0"/>
      <p:bldP spid="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8"/>
          <p:cNvSpPr>
            <a:spLocks noChangeArrowheads="1"/>
          </p:cNvSpPr>
          <p:nvPr/>
        </p:nvSpPr>
        <p:spPr bwMode="auto">
          <a:xfrm>
            <a:off x="2065627" y="2876777"/>
            <a:ext cx="8151813" cy="1800225"/>
          </a:xfrm>
          <a:prstGeom prst="rightArrow">
            <a:avLst>
              <a:gd name="adj1" fmla="val 46843"/>
              <a:gd name="adj2" fmla="val 58280"/>
            </a:avLst>
          </a:prstGeom>
          <a:gradFill>
            <a:gsLst>
              <a:gs pos="0">
                <a:srgbClr val="78A82C"/>
              </a:gs>
              <a:gs pos="52000">
                <a:srgbClr val="EC7690"/>
              </a:gs>
              <a:gs pos="100000">
                <a:srgbClr val="E99000">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Line 80"/>
          <p:cNvSpPr>
            <a:spLocks noChangeShapeType="1"/>
          </p:cNvSpPr>
          <p:nvPr/>
        </p:nvSpPr>
        <p:spPr bwMode="auto">
          <a:xfrm flipV="1">
            <a:off x="3445165" y="2103664"/>
            <a:ext cx="0" cy="1368425"/>
          </a:xfrm>
          <a:prstGeom prst="line">
            <a:avLst/>
          </a:prstGeom>
          <a:noFill/>
          <a:ln w="190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81"/>
          <p:cNvSpPr>
            <a:spLocks noChangeShapeType="1"/>
          </p:cNvSpPr>
          <p:nvPr/>
        </p:nvSpPr>
        <p:spPr bwMode="auto">
          <a:xfrm flipV="1">
            <a:off x="5748627" y="2103664"/>
            <a:ext cx="0" cy="1368425"/>
          </a:xfrm>
          <a:prstGeom prst="line">
            <a:avLst/>
          </a:prstGeom>
          <a:noFill/>
          <a:ln w="190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82"/>
          <p:cNvSpPr>
            <a:spLocks noChangeShapeType="1"/>
          </p:cNvSpPr>
          <p:nvPr/>
        </p:nvSpPr>
        <p:spPr bwMode="auto">
          <a:xfrm flipV="1">
            <a:off x="8053677" y="2103664"/>
            <a:ext cx="0" cy="1368425"/>
          </a:xfrm>
          <a:prstGeom prst="line">
            <a:avLst/>
          </a:prstGeom>
          <a:noFill/>
          <a:ln w="190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83"/>
          <p:cNvSpPr>
            <a:spLocks noChangeShapeType="1"/>
          </p:cNvSpPr>
          <p:nvPr/>
        </p:nvSpPr>
        <p:spPr bwMode="auto">
          <a:xfrm flipV="1">
            <a:off x="6901152" y="4119789"/>
            <a:ext cx="0" cy="1260475"/>
          </a:xfrm>
          <a:prstGeom prst="line">
            <a:avLst/>
          </a:prstGeom>
          <a:noFill/>
          <a:ln w="19050" cap="rnd">
            <a:solidFill>
              <a:srgbClr val="333333"/>
            </a:solidFill>
            <a:prstDash val="sysDot"/>
            <a:rou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 name="AutoShape 84"/>
          <p:cNvSpPr>
            <a:spLocks noChangeArrowheads="1"/>
          </p:cNvSpPr>
          <p:nvPr/>
        </p:nvSpPr>
        <p:spPr bwMode="auto">
          <a:xfrm>
            <a:off x="769620" y="1212215"/>
            <a:ext cx="2080895" cy="664210"/>
          </a:xfrm>
          <a:prstGeom prst="roundRect">
            <a:avLst>
              <a:gd name="adj" fmla="val 5528"/>
            </a:avLst>
          </a:prstGeom>
          <a:noFill/>
          <a:ln>
            <a:solidFill>
              <a:schemeClr val="tx1"/>
            </a:solidFill>
          </a:ln>
        </p:spPr>
        <p:style>
          <a:lnRef idx="0">
            <a:schemeClr val="accent3"/>
          </a:lnRef>
          <a:fillRef idx="3">
            <a:schemeClr val="accent3"/>
          </a:fillRef>
          <a:effectRef idx="3">
            <a:schemeClr val="accent3"/>
          </a:effectRef>
          <a:fontRef idx="minor">
            <a:schemeClr val="lt1"/>
          </a:fontRef>
        </p:style>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endParaRPr lang="ko-KR" altLang="en-US">
              <a:latin typeface="微软雅黑" panose="020B0503020204020204" pitchFamily="34" charset="-122"/>
            </a:endParaRPr>
          </a:p>
        </p:txBody>
      </p:sp>
      <p:sp>
        <p:nvSpPr>
          <p:cNvPr id="18" name="Line 99"/>
          <p:cNvSpPr>
            <a:spLocks noChangeShapeType="1"/>
          </p:cNvSpPr>
          <p:nvPr/>
        </p:nvSpPr>
        <p:spPr bwMode="auto">
          <a:xfrm flipV="1">
            <a:off x="4596102" y="4119789"/>
            <a:ext cx="0" cy="1260475"/>
          </a:xfrm>
          <a:prstGeom prst="line">
            <a:avLst/>
          </a:prstGeom>
          <a:noFill/>
          <a:ln w="19050" cap="rnd">
            <a:solidFill>
              <a:srgbClr val="333333"/>
            </a:solidFill>
            <a:prstDash val="sysDot"/>
            <a:rou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9"/>
          <p:cNvSpPr txBox="1">
            <a:spLocks noChangeArrowheads="1"/>
          </p:cNvSpPr>
          <p:nvPr/>
        </p:nvSpPr>
        <p:spPr bwMode="black">
          <a:xfrm>
            <a:off x="3443578" y="2457514"/>
            <a:ext cx="19954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1800" dirty="0">
                <a:solidFill>
                  <a:srgbClr val="000000"/>
                </a:solidFill>
                <a:latin typeface="微软雅黑" panose="020B0503020204020204" pitchFamily="34" charset="-122"/>
                <a:ea typeface="微软雅黑" panose="020B0503020204020204" pitchFamily="34" charset="-122"/>
              </a:rPr>
              <a:t>① 从用例中识别交互过程</a:t>
            </a:r>
            <a:r>
              <a:rPr lang="en-US" altLang="zh-CN" sz="1800" dirty="0">
                <a:solidFill>
                  <a:srgbClr val="000000"/>
                </a:solidFill>
                <a:latin typeface="微软雅黑" panose="020B0503020204020204" pitchFamily="34" charset="-122"/>
                <a:ea typeface="微软雅黑" panose="020B0503020204020204" pitchFamily="34" charset="-122"/>
              </a:rPr>
              <a:t>;</a:t>
            </a:r>
          </a:p>
        </p:txBody>
      </p:sp>
      <p:sp>
        <p:nvSpPr>
          <p:cNvPr id="22" name="Text Box 29"/>
          <p:cNvSpPr txBox="1">
            <a:spLocks noChangeArrowheads="1"/>
          </p:cNvSpPr>
          <p:nvPr/>
        </p:nvSpPr>
        <p:spPr bwMode="black">
          <a:xfrm>
            <a:off x="5903567" y="2318929"/>
            <a:ext cx="199548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1800" dirty="0">
                <a:solidFill>
                  <a:srgbClr val="000000"/>
                </a:solidFill>
                <a:latin typeface="微软雅黑" panose="020B0503020204020204" pitchFamily="34" charset="-122"/>
                <a:ea typeface="微软雅黑" panose="020B0503020204020204" pitchFamily="34" charset="-122"/>
              </a:rPr>
              <a:t>③ 确定对象之间的链，以及链上的消息</a:t>
            </a:r>
            <a:r>
              <a:rPr lang="en-US" altLang="zh-CN" sz="1800" dirty="0">
                <a:solidFill>
                  <a:srgbClr val="000000"/>
                </a:solidFill>
                <a:latin typeface="微软雅黑" panose="020B0503020204020204" pitchFamily="34" charset="-122"/>
                <a:ea typeface="微软雅黑" panose="020B0503020204020204" pitchFamily="34" charset="-122"/>
              </a:rPr>
              <a:t>;</a:t>
            </a:r>
          </a:p>
        </p:txBody>
      </p:sp>
      <p:sp>
        <p:nvSpPr>
          <p:cNvPr id="24" name="Text Box 29"/>
          <p:cNvSpPr txBox="1">
            <a:spLocks noChangeArrowheads="1"/>
          </p:cNvSpPr>
          <p:nvPr/>
        </p:nvSpPr>
        <p:spPr bwMode="black">
          <a:xfrm>
            <a:off x="4688177" y="4735739"/>
            <a:ext cx="199548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1800" dirty="0">
                <a:solidFill>
                  <a:srgbClr val="000000"/>
                </a:solidFill>
                <a:latin typeface="微软雅黑" panose="020B0503020204020204" pitchFamily="34" charset="-122"/>
                <a:ea typeface="微软雅黑" panose="020B0503020204020204" pitchFamily="34" charset="-122"/>
              </a:rPr>
              <a:t>② 识别参与交互过程的对象</a:t>
            </a:r>
            <a:r>
              <a:rPr lang="en-US" altLang="zh-CN" sz="1800" dirty="0">
                <a:solidFill>
                  <a:srgbClr val="000000"/>
                </a:solidFill>
                <a:latin typeface="微软雅黑" panose="020B0503020204020204" pitchFamily="34" charset="-122"/>
                <a:ea typeface="微软雅黑" panose="020B0503020204020204" pitchFamily="34" charset="-122"/>
              </a:rPr>
              <a:t>;</a:t>
            </a:r>
          </a:p>
        </p:txBody>
      </p:sp>
      <p:sp>
        <p:nvSpPr>
          <p:cNvPr id="26" name="Text Box 29"/>
          <p:cNvSpPr txBox="1">
            <a:spLocks noChangeArrowheads="1"/>
          </p:cNvSpPr>
          <p:nvPr/>
        </p:nvSpPr>
        <p:spPr bwMode="black">
          <a:xfrm>
            <a:off x="6991350" y="4544060"/>
            <a:ext cx="268160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1800" dirty="0">
                <a:solidFill>
                  <a:srgbClr val="000000"/>
                </a:solidFill>
                <a:latin typeface="微软雅黑" panose="020B0503020204020204" pitchFamily="34" charset="-122"/>
                <a:ea typeface="微软雅黑" panose="020B0503020204020204" pitchFamily="34" charset="-122"/>
              </a:rPr>
              <a:t>④ 从引发交互的初始消息开始</a:t>
            </a:r>
            <a:r>
              <a:rPr lang="en-US" altLang="zh-CN" sz="1800" dirty="0">
                <a:solidFill>
                  <a:srgbClr val="000000"/>
                </a:solidFill>
                <a:latin typeface="微软雅黑" panose="020B0503020204020204" pitchFamily="34" charset="-122"/>
                <a:ea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rPr>
              <a:t>将随后每个消息附在相应的链上</a:t>
            </a:r>
            <a:r>
              <a:rPr lang="en-US" altLang="zh-CN" sz="1800" dirty="0">
                <a:solidFill>
                  <a:srgbClr val="000000"/>
                </a:solidFill>
                <a:latin typeface="微软雅黑" panose="020B0503020204020204" pitchFamily="34" charset="-122"/>
                <a:ea typeface="微软雅黑" panose="020B0503020204020204" pitchFamily="34" charset="-122"/>
              </a:rPr>
              <a:t>;</a:t>
            </a:r>
          </a:p>
        </p:txBody>
      </p:sp>
      <p:sp>
        <p:nvSpPr>
          <p:cNvPr id="28" name="Text Box 29"/>
          <p:cNvSpPr txBox="1">
            <a:spLocks noChangeArrowheads="1"/>
          </p:cNvSpPr>
          <p:nvPr/>
        </p:nvSpPr>
        <p:spPr bwMode="black">
          <a:xfrm>
            <a:off x="8137525" y="1640840"/>
            <a:ext cx="225615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1800" dirty="0">
                <a:solidFill>
                  <a:srgbClr val="000000"/>
                </a:solidFill>
                <a:latin typeface="微软雅黑" panose="020B0503020204020204" pitchFamily="34" charset="-122"/>
                <a:ea typeface="微软雅黑" panose="020B0503020204020204" pitchFamily="34" charset="-122"/>
              </a:rPr>
              <a:t>⑤ 如果需要</a:t>
            </a:r>
            <a:r>
              <a:rPr lang="en-US" altLang="zh-CN" sz="1800" dirty="0">
                <a:solidFill>
                  <a:srgbClr val="000000"/>
                </a:solidFill>
                <a:latin typeface="微软雅黑" panose="020B0503020204020204" pitchFamily="34" charset="-122"/>
                <a:ea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rPr>
              <a:t>可以给消息增加时间约束</a:t>
            </a:r>
            <a:r>
              <a:rPr lang="en-US" altLang="zh-CN" sz="1800" dirty="0">
                <a:solidFill>
                  <a:srgbClr val="000000"/>
                </a:solidFill>
                <a:latin typeface="微软雅黑" panose="020B0503020204020204" pitchFamily="34" charset="-122"/>
                <a:ea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rPr>
              <a:t>以及前置条件和后置条件。</a:t>
            </a:r>
          </a:p>
        </p:txBody>
      </p:sp>
      <p:sp>
        <p:nvSpPr>
          <p:cNvPr id="34" name="矩形 33"/>
          <p:cNvSpPr>
            <a:spLocks noChangeArrowheads="1"/>
          </p:cNvSpPr>
          <p:nvPr/>
        </p:nvSpPr>
        <p:spPr bwMode="auto">
          <a:xfrm>
            <a:off x="769620" y="1381125"/>
            <a:ext cx="2482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1800" b="1" dirty="0">
                <a:latin typeface="微软雅黑" panose="020B0503020204020204" pitchFamily="34" charset="-122"/>
                <a:ea typeface="微软雅黑" panose="020B0503020204020204" pitchFamily="34" charset="-122"/>
              </a:rPr>
              <a:t>建立协作图的过程</a:t>
            </a:r>
            <a:r>
              <a:rPr lang="zh-CN" altLang="en-US"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par>
                          <p:cTn id="13" fill="hold">
                            <p:stCondLst>
                              <p:cond delay="1500"/>
                            </p:stCondLst>
                            <p:childTnLst>
                              <p:par>
                                <p:cTn id="14" presetID="1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slide(fromLeft)">
                                      <p:cBhvr>
                                        <p:cTn id="16" dur="500"/>
                                        <p:tgtEl>
                                          <p:spTgt spid="20"/>
                                        </p:tgtEl>
                                      </p:cBhvr>
                                    </p:animEffect>
                                  </p:childTnLst>
                                </p:cTn>
                              </p:par>
                            </p:childTnLst>
                          </p:cTn>
                        </p:par>
                        <p:par>
                          <p:cTn id="17" fill="hold">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lide(fromBottom)">
                                      <p:cBhvr>
                                        <p:cTn id="20" dur="500"/>
                                        <p:tgtEl>
                                          <p:spTgt spid="9"/>
                                        </p:tgtEl>
                                      </p:cBhvr>
                                    </p:animEffect>
                                  </p:childTnLst>
                                </p:cTn>
                              </p:par>
                            </p:childTnLst>
                          </p:cTn>
                        </p:par>
                        <p:par>
                          <p:cTn id="21" fill="hold">
                            <p:stCondLst>
                              <p:cond delay="2500"/>
                            </p:stCondLst>
                            <p:childTnLst>
                              <p:par>
                                <p:cTn id="22" presetID="1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lide(fromLeft)">
                                      <p:cBhvr>
                                        <p:cTn id="24" dur="500"/>
                                        <p:tgtEl>
                                          <p:spTgt spid="22"/>
                                        </p:tgtEl>
                                      </p:cBhvr>
                                    </p:animEffect>
                                  </p:childTnLst>
                                </p:cTn>
                              </p:par>
                            </p:childTnLst>
                          </p:cTn>
                        </p:par>
                        <p:par>
                          <p:cTn id="25" fill="hold">
                            <p:stCondLst>
                              <p:cond delay="3000"/>
                            </p:stCondLst>
                            <p:childTnLst>
                              <p:par>
                                <p:cTn id="26" presetID="1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lide(fromBottom)">
                                      <p:cBhvr>
                                        <p:cTn id="28" dur="500"/>
                                        <p:tgtEl>
                                          <p:spTgt spid="10"/>
                                        </p:tgtEl>
                                      </p:cBhvr>
                                    </p:animEffect>
                                  </p:childTnLst>
                                </p:cTn>
                              </p:par>
                            </p:childTnLst>
                          </p:cTn>
                        </p:par>
                        <p:par>
                          <p:cTn id="29" fill="hold">
                            <p:stCondLst>
                              <p:cond delay="3500"/>
                            </p:stCondLst>
                            <p:childTnLst>
                              <p:par>
                                <p:cTn id="30" presetID="1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lide(fromLeft)">
                                      <p:cBhvr>
                                        <p:cTn id="32" dur="500"/>
                                        <p:tgtEl>
                                          <p:spTgt spid="28"/>
                                        </p:tgtEl>
                                      </p:cBhvr>
                                    </p:animEffect>
                                  </p:childTnLst>
                                </p:cTn>
                              </p:par>
                            </p:childTnLst>
                          </p:cTn>
                        </p:par>
                        <p:par>
                          <p:cTn id="33" fill="hold">
                            <p:stCondLst>
                              <p:cond delay="4000"/>
                            </p:stCondLst>
                            <p:childTnLst>
                              <p:par>
                                <p:cTn id="34" presetID="1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slide(fromTop)">
                                      <p:cBhvr>
                                        <p:cTn id="36" dur="500"/>
                                        <p:tgtEl>
                                          <p:spTgt spid="18"/>
                                        </p:tgtEl>
                                      </p:cBhvr>
                                    </p:animEffect>
                                  </p:childTnLst>
                                </p:cTn>
                              </p:par>
                            </p:childTnLst>
                          </p:cTn>
                        </p:par>
                        <p:par>
                          <p:cTn id="37" fill="hold">
                            <p:stCondLst>
                              <p:cond delay="4500"/>
                            </p:stCondLst>
                            <p:childTnLst>
                              <p:par>
                                <p:cTn id="38" presetID="12" presetClass="entr" presetSubtype="8"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lide(fromLeft)">
                                      <p:cBhvr>
                                        <p:cTn id="40" dur="500"/>
                                        <p:tgtEl>
                                          <p:spTgt spid="24"/>
                                        </p:tgtEl>
                                      </p:cBhvr>
                                    </p:animEffect>
                                  </p:childTnLst>
                                </p:cTn>
                              </p:par>
                            </p:childTnLst>
                          </p:cTn>
                        </p:par>
                        <p:par>
                          <p:cTn id="41" fill="hold">
                            <p:stCondLst>
                              <p:cond delay="5000"/>
                            </p:stCondLst>
                            <p:childTnLst>
                              <p:par>
                                <p:cTn id="42" presetID="12" presetClass="entr" presetSubtype="1"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lide(fromTop)">
                                      <p:cBhvr>
                                        <p:cTn id="44" dur="500"/>
                                        <p:tgtEl>
                                          <p:spTgt spid="11"/>
                                        </p:tgtEl>
                                      </p:cBhvr>
                                    </p:animEffect>
                                  </p:childTnLst>
                                </p:cTn>
                              </p:par>
                            </p:childTnLst>
                          </p:cTn>
                        </p:par>
                        <p:par>
                          <p:cTn id="45" fill="hold">
                            <p:stCondLst>
                              <p:cond delay="5500"/>
                            </p:stCondLst>
                            <p:childTnLst>
                              <p:par>
                                <p:cTn id="46" presetID="1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slide(fromLeft)">
                                      <p:cBhvr>
                                        <p:cTn id="48" dur="500"/>
                                        <p:tgtEl>
                                          <p:spTgt spid="26"/>
                                        </p:tgtEl>
                                      </p:cBhvr>
                                    </p:animEffect>
                                  </p:childTnLst>
                                </p:cTn>
                              </p:par>
                            </p:childTnLst>
                          </p:cTn>
                        </p:par>
                        <p:par>
                          <p:cTn id="49" fill="hold">
                            <p:stCondLst>
                              <p:cond delay="6000"/>
                            </p:stCondLst>
                            <p:childTnLst>
                              <p:par>
                                <p:cTn id="50" presetID="1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slide(fromBottom)">
                                      <p:cBhvr>
                                        <p:cTn id="52" dur="1000"/>
                                        <p:tgtEl>
                                          <p:spTgt spid="12"/>
                                        </p:tgtEl>
                                      </p:cBhvr>
                                    </p:animEffect>
                                  </p:childTnLst>
                                </p:cTn>
                              </p:par>
                            </p:childTnLst>
                          </p:cTn>
                        </p:par>
                        <p:par>
                          <p:cTn id="53" fill="hold">
                            <p:stCondLst>
                              <p:cond delay="7000"/>
                            </p:stCondLst>
                            <p:childTnLst>
                              <p:par>
                                <p:cTn id="54" presetID="12" presetClass="entr" presetSubtype="4"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slide(fromBottom)">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bldLvl="0" animBg="1"/>
      <p:bldP spid="18" grpId="0" animBg="1"/>
      <p:bldP spid="20" grpId="0"/>
      <p:bldP spid="22" grpId="0"/>
      <p:bldP spid="24" grpId="0"/>
      <p:bldP spid="26" grpId="0"/>
      <p:bldP spid="28" grpId="0"/>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859280" cy="768350"/>
          </a:xfrm>
          <a:prstGeom prst="rect">
            <a:avLst/>
          </a:prstGeom>
        </p:spPr>
        <p:txBody>
          <a:bodyPr wrap="none">
            <a:spAutoFit/>
          </a:bodyPr>
          <a:lstStyle/>
          <a:p>
            <a:pPr eaLnBrk="1" fontAlgn="auto" hangingPunct="1">
              <a:spcBef>
                <a:spcPts val="0"/>
              </a:spcBef>
              <a:spcAft>
                <a:spcPts val="0"/>
              </a:spcAft>
              <a:defRPr/>
            </a:pPr>
            <a:r>
              <a:rPr lang="zh-CN" altLang="en-US" sz="4400" b="1" kern="100" dirty="0">
                <a:latin typeface="微软雅黑" panose="020B0503020204020204" pitchFamily="34" charset="-122"/>
                <a:ea typeface="微软雅黑" panose="020B0503020204020204" pitchFamily="34" charset="-122"/>
              </a:rPr>
              <a:t>部署图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7</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p:nvPr/>
        </p:nvSpPr>
        <p:spPr bwMode="auto">
          <a:xfrm>
            <a:off x="1957709" y="569845"/>
            <a:ext cx="2006600" cy="1838325"/>
          </a:xfrm>
          <a:prstGeom prst="wedgeEllipseCallout">
            <a:avLst>
              <a:gd name="adj1" fmla="val 44815"/>
              <a:gd name="adj2" fmla="val 49167"/>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ln>
          <a:effec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anose="02070A03080606020203" pitchFamily="18" charset="0"/>
              <a:cs typeface="Helvetica" pitchFamily="34" charset="0"/>
              <a:sym typeface="Bodoni MT Black" panose="02070A03080606020203" pitchFamily="18" charset="0"/>
            </a:endParaRPr>
          </a:p>
        </p:txBody>
      </p:sp>
      <p:sp>
        <p:nvSpPr>
          <p:cNvPr id="10" name="AutoShape 1"/>
          <p:cNvSpPr/>
          <p:nvPr/>
        </p:nvSpPr>
        <p:spPr bwMode="auto">
          <a:xfrm>
            <a:off x="1073150" y="2853055"/>
            <a:ext cx="5414010"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用例图</a:t>
            </a:r>
            <a:r>
              <a:rPr lang="en-US" altLang="zh-CN" sz="2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Use Case Diagram )</a:t>
            </a:r>
            <a:endParaRPr lang="zh-CN" sz="2800" dirty="0">
              <a:solidFill>
                <a:srgbClr val="000000"/>
              </a:solidFill>
              <a:cs typeface="Helvetica" pitchFamily="34" charset="0"/>
              <a:sym typeface="Calibri" panose="020F0502020204030204" pitchFamily="34" charset="0"/>
            </a:endParaRPr>
          </a:p>
        </p:txBody>
      </p:sp>
      <p:sp>
        <p:nvSpPr>
          <p:cNvPr id="11" name="Rectangle 11"/>
          <p:cNvSpPr>
            <a:spLocks noChangeArrowheads="1"/>
          </p:cNvSpPr>
          <p:nvPr/>
        </p:nvSpPr>
        <p:spPr bwMode="auto">
          <a:xfrm>
            <a:off x="1073150" y="4053840"/>
            <a:ext cx="447865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480" indent="-28448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MS PGothic" pitchFamily="34" charset="-128"/>
              </a:defRPr>
            </a:lvl4pPr>
            <a:lvl5pPr marL="2057400" indent="-228600">
              <a:spcBef>
                <a:spcPct val="20000"/>
              </a:spcBef>
              <a:buChar char="»"/>
              <a:defRPr kumimoji="1">
                <a:solidFill>
                  <a:schemeClr val="tx1"/>
                </a:solidFill>
                <a:latin typeface="Times New Roman" panose="02020603050405020304" pitchFamily="18" charset="0"/>
                <a:ea typeface="MS PGothic"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9pPr>
          </a:lstStyle>
          <a:p>
            <a:pPr>
              <a:buFont typeface="Times New Roman" panose="02020603050405020304" pitchFamily="18" charset="0"/>
              <a:buChar char="※"/>
            </a:pPr>
            <a:r>
              <a:rPr lang="zh-CN" altLang="en-US" sz="2000" b="0" i="0" dirty="0">
                <a:effectLst/>
              </a:rPr>
              <a:t>用例图是</a:t>
            </a:r>
            <a:r>
              <a:rPr lang="ja-JP" altLang="en-US" sz="2000" b="0" i="0" dirty="0">
                <a:effectLst/>
              </a:rPr>
              <a:t>从用户角度描述系统功能， </a:t>
            </a:r>
            <a:r>
              <a:rPr lang="zh-CN" altLang="en-US" sz="2000" b="0" i="0" dirty="0">
                <a:effectLst/>
              </a:rPr>
              <a:t>是用户所能观察到的系统功能的模型图，用例是系统中的一个功能单元</a:t>
            </a:r>
            <a:endParaRPr lang="ja-JP" altLang="en-US" sz="2000" b="0" i="0" dirty="0">
              <a:effectLst/>
            </a:endParaRPr>
          </a:p>
        </p:txBody>
      </p:sp>
      <p:pic>
        <p:nvPicPr>
          <p:cNvPr id="4098" name="Picture 2" descr="http://img.my.csdn.net/uploads/201301/23/1358909245_40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7405" y="1990090"/>
            <a:ext cx="5612765" cy="3616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p:nvPr/>
        </p:nvSpPr>
        <p:spPr bwMode="auto">
          <a:xfrm>
            <a:off x="1957709" y="569845"/>
            <a:ext cx="2006600" cy="1838325"/>
          </a:xfrm>
          <a:prstGeom prst="wedgeEllipseCallout">
            <a:avLst>
              <a:gd name="adj1" fmla="val 44815"/>
              <a:gd name="adj2" fmla="val 49167"/>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ln>
          <a:effec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anose="02070A03080606020203" pitchFamily="18" charset="0"/>
              <a:cs typeface="Helvetica" pitchFamily="34" charset="0"/>
              <a:sym typeface="Bodoni MT Black" panose="02070A03080606020203" pitchFamily="18" charset="0"/>
            </a:endParaRPr>
          </a:p>
        </p:txBody>
      </p:sp>
      <p:sp>
        <p:nvSpPr>
          <p:cNvPr id="14" name="Text Box 29"/>
          <p:cNvSpPr txBox="1">
            <a:spLocks noChangeArrowheads="1"/>
          </p:cNvSpPr>
          <p:nvPr/>
        </p:nvSpPr>
        <p:spPr bwMode="black">
          <a:xfrm>
            <a:off x="608330" y="2826385"/>
            <a:ext cx="5792470"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2000" b="1" dirty="0">
                <a:solidFill>
                  <a:srgbClr val="000000"/>
                </a:solidFill>
                <a:latin typeface="微软雅黑" panose="020B0503020204020204" pitchFamily="34" charset="-122"/>
                <a:ea typeface="微软雅黑" panose="020B0503020204020204" pitchFamily="34" charset="-122"/>
              </a:rPr>
              <a:t>部署图</a:t>
            </a:r>
            <a:endParaRPr lang="en-US" altLang="zh-CN" sz="2000" b="1" dirty="0">
              <a:solidFill>
                <a:srgbClr val="000000"/>
              </a:solidFill>
              <a:latin typeface="微软雅黑" panose="020B0503020204020204" pitchFamily="34" charset="-122"/>
              <a:ea typeface="微软雅黑" panose="020B0503020204020204" pitchFamily="34" charset="-122"/>
            </a:endParaRPr>
          </a:p>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一个</a:t>
            </a:r>
            <a:r>
              <a:rPr lang="en-US" altLang="zh-CN" sz="2000" dirty="0">
                <a:solidFill>
                  <a:srgbClr val="000000"/>
                </a:solidFill>
                <a:latin typeface="微软雅黑" panose="020B0503020204020204" pitchFamily="34" charset="-122"/>
                <a:ea typeface="微软雅黑" panose="020B0503020204020204" pitchFamily="34" charset="-122"/>
              </a:rPr>
              <a:t>UML</a:t>
            </a:r>
            <a:r>
              <a:rPr lang="zh-CN" altLang="en-US" sz="2000" dirty="0">
                <a:solidFill>
                  <a:srgbClr val="000000"/>
                </a:solidFill>
                <a:latin typeface="微软雅黑" panose="020B0503020204020204" pitchFamily="34" charset="-122"/>
                <a:ea typeface="微软雅黑" panose="020B0503020204020204" pitchFamily="34" charset="-122"/>
              </a:rPr>
              <a:t>部署图描述了系统的软件如何映射到将要执行它们的硬件上，用来显示系统中软件和硬件的物理架构，是一个运行时的硬件节点以及在这些节点上运行的软件的</a:t>
            </a:r>
            <a:r>
              <a:rPr lang="zh-CN" altLang="en-US" sz="2000" b="1" dirty="0">
                <a:solidFill>
                  <a:srgbClr val="000000"/>
                </a:solidFill>
                <a:latin typeface="微软雅黑" panose="020B0503020204020204" pitchFamily="34" charset="-122"/>
                <a:ea typeface="微软雅黑" panose="020B0503020204020204" pitchFamily="34" charset="-122"/>
              </a:rPr>
              <a:t>静态结构模型</a:t>
            </a:r>
          </a:p>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这些软件</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可能是一些构件或类等</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通常被称为制品</a:t>
            </a:r>
            <a:r>
              <a:rPr lang="en-US" altLang="zh-CN" sz="2000" dirty="0">
                <a:solidFill>
                  <a:srgbClr val="000000"/>
                </a:solidFill>
                <a:latin typeface="微软雅黑" panose="020B0503020204020204" pitchFamily="34" charset="-122"/>
                <a:ea typeface="微软雅黑" panose="020B0503020204020204" pitchFamily="34" charset="-122"/>
              </a:rPr>
              <a:t>(Artifacts)</a:t>
            </a:r>
            <a:r>
              <a:rPr lang="zh-CN" altLang="en-US" sz="2000" dirty="0">
                <a:solidFill>
                  <a:srgbClr val="000000"/>
                </a:solidFill>
                <a:latin typeface="微软雅黑" panose="020B0503020204020204" pitchFamily="34" charset="-122"/>
                <a:ea typeface="微软雅黑" panose="020B0503020204020204" pitchFamily="34" charset="-122"/>
              </a:rPr>
              <a:t>，被部署到的硬件或者软件环境被称为节点</a:t>
            </a:r>
            <a:r>
              <a:rPr lang="en-US" altLang="zh-CN" sz="2000" dirty="0">
                <a:solidFill>
                  <a:srgbClr val="000000"/>
                </a:solidFill>
                <a:latin typeface="微软雅黑" panose="020B0503020204020204" pitchFamily="34" charset="-122"/>
                <a:ea typeface="微软雅黑" panose="020B0503020204020204" pitchFamily="34" charset="-122"/>
              </a:rPr>
              <a:t>(Nodes)</a:t>
            </a:r>
            <a:r>
              <a:rPr lang="zh-CN" altLang="en-US" sz="2000" dirty="0">
                <a:solidFill>
                  <a:srgbClr val="000000"/>
                </a:solidFill>
                <a:latin typeface="微软雅黑" panose="020B0503020204020204" pitchFamily="34" charset="-122"/>
                <a:ea typeface="微软雅黑" panose="020B0503020204020204" pitchFamily="34" charset="-122"/>
              </a:rPr>
              <a:t>，节点间的通信被建模为通信路径</a:t>
            </a:r>
            <a:r>
              <a:rPr lang="en-US" altLang="zh-CN" sz="2000" dirty="0">
                <a:solidFill>
                  <a:srgbClr val="000000"/>
                </a:solidFill>
                <a:latin typeface="微软雅黑" panose="020B0503020204020204" pitchFamily="34" charset="-122"/>
                <a:ea typeface="微软雅黑" panose="020B0503020204020204" pitchFamily="34" charset="-122"/>
              </a:rPr>
              <a:t>(Communication Paths)</a:t>
            </a:r>
          </a:p>
        </p:txBody>
      </p:sp>
      <p:sp>
        <p:nvSpPr>
          <p:cNvPr id="18" name="Text Box 29"/>
          <p:cNvSpPr txBox="1">
            <a:spLocks noChangeArrowheads="1"/>
          </p:cNvSpPr>
          <p:nvPr/>
        </p:nvSpPr>
        <p:spPr bwMode="black">
          <a:xfrm>
            <a:off x="4389755" y="1347470"/>
            <a:ext cx="493268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defRPr>
            </a:lvl9pPr>
          </a:lstStyle>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部署图的表达方式为：</a:t>
            </a:r>
          </a:p>
          <a:p>
            <a:pPr>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rPr>
              <a:t>            部署图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制品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节点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通信路径</a:t>
            </a:r>
          </a:p>
        </p:txBody>
      </p:sp>
      <p:pic>
        <p:nvPicPr>
          <p:cNvPr id="10" name="Picture 2" descr="http://img.my.csdn.net/uploads/201301/23/1358909330_17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502" y="3042038"/>
            <a:ext cx="5638800" cy="1933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lide(from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48313" y="3885423"/>
            <a:ext cx="7048500"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p:nvPr/>
        </p:nvGrpSpPr>
        <p:grpSpPr bwMode="auto">
          <a:xfrm>
            <a:off x="2913380" y="1858645"/>
            <a:ext cx="3006725" cy="1840230"/>
            <a:chOff x="73026" y="939307"/>
            <a:chExt cx="2941546" cy="1719263"/>
          </a:xfrm>
        </p:grpSpPr>
        <p:sp>
          <p:nvSpPr>
            <p:cNvPr id="27682" name="AutoShape 4"/>
            <p:cNvSpPr/>
            <p:nvPr/>
          </p:nvSpPr>
          <p:spPr bwMode="auto">
            <a:xfrm>
              <a:off x="73026" y="939307"/>
              <a:ext cx="2913063" cy="1719263"/>
            </a:xfrm>
            <a:prstGeom prst="roundRect">
              <a:avLst>
                <a:gd name="adj" fmla="val 6736"/>
              </a:avLst>
            </a:prstGeom>
            <a:solidFill>
              <a:srgbClr val="FFFFFF">
                <a:alpha val="69019"/>
              </a:srgbClr>
            </a:solidFill>
            <a:ln w="12700">
              <a:solidFill>
                <a:srgbClr val="78A82C"/>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83" name="AutoShape 5"/>
            <p:cNvSpPr/>
            <p:nvPr/>
          </p:nvSpPr>
          <p:spPr bwMode="auto">
            <a:xfrm>
              <a:off x="169325" y="1308066"/>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节点</a:t>
              </a: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代表一个运行时计算机系统中的硬件资源</a:t>
              </a: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节点通常拥有一些内存，并具有处理能力。</a:t>
              </a:r>
            </a:p>
          </p:txBody>
        </p:sp>
      </p:grpSp>
      <p:grpSp>
        <p:nvGrpSpPr>
          <p:cNvPr id="27653" name="Group 6"/>
          <p:cNvGrpSpPr/>
          <p:nvPr/>
        </p:nvGrpSpPr>
        <p:grpSpPr bwMode="auto">
          <a:xfrm>
            <a:off x="6105525" y="1844040"/>
            <a:ext cx="3098165" cy="1854835"/>
            <a:chOff x="0" y="0"/>
            <a:chExt cx="2913063" cy="1717675"/>
          </a:xfrm>
        </p:grpSpPr>
        <p:sp>
          <p:nvSpPr>
            <p:cNvPr id="27680" name="AutoShape 7"/>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81" name="AutoShape 8"/>
            <p:cNvSpPr/>
            <p:nvPr/>
          </p:nvSpPr>
          <p:spPr bwMode="auto">
            <a:xfrm>
              <a:off x="33876" y="337375"/>
              <a:ext cx="2821466"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连接</a:t>
              </a:r>
              <a:endParaRPr lang="en-US" altLang="zh-CN"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部署图用连接表示各节点之间通讯路径，连接用一条实线表示，描述节点之间的关系一般不使用名称，而是使用构造性描述。</a:t>
              </a:r>
            </a:p>
          </p:txBody>
        </p:sp>
      </p:grpSp>
      <p:grpSp>
        <p:nvGrpSpPr>
          <p:cNvPr id="27656" name="Group 15"/>
          <p:cNvGrpSpPr/>
          <p:nvPr/>
        </p:nvGrpSpPr>
        <p:grpSpPr bwMode="auto">
          <a:xfrm>
            <a:off x="2253051" y="1370823"/>
            <a:ext cx="976312" cy="974725"/>
            <a:chOff x="0" y="0"/>
            <a:chExt cx="976313" cy="974725"/>
          </a:xfrm>
        </p:grpSpPr>
        <p:sp>
          <p:nvSpPr>
            <p:cNvPr id="27672" name="AutoShape 16"/>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p:nvPr/>
          </p:nvGrpSpPr>
          <p:grpSpPr bwMode="auto">
            <a:xfrm>
              <a:off x="93703" y="73342"/>
              <a:ext cx="788906" cy="828040"/>
              <a:chOff x="0" y="0"/>
              <a:chExt cx="788906" cy="828040"/>
            </a:xfrm>
          </p:grpSpPr>
          <p:sp>
            <p:nvSpPr>
              <p:cNvPr id="27674" name="AutoShape 18"/>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1</a:t>
                </a:r>
                <a:endParaRPr lang="zh-CN" altLang="zh-CN">
                  <a:solidFill>
                    <a:schemeClr val="bg1"/>
                  </a:solidFill>
                  <a:cs typeface="Helvetica" pitchFamily="34" charset="0"/>
                  <a:sym typeface="Calibri" panose="020F0502020204030204" pitchFamily="34" charset="0"/>
                </a:endParaRPr>
              </a:p>
            </p:txBody>
          </p:sp>
        </p:grpSp>
      </p:grpSp>
      <p:grpSp>
        <p:nvGrpSpPr>
          <p:cNvPr id="27657" name="Group 20"/>
          <p:cNvGrpSpPr/>
          <p:nvPr/>
        </p:nvGrpSpPr>
        <p:grpSpPr bwMode="auto">
          <a:xfrm>
            <a:off x="8690363" y="1370823"/>
            <a:ext cx="976313" cy="974725"/>
            <a:chOff x="0" y="0"/>
            <a:chExt cx="976313" cy="974725"/>
          </a:xfrm>
        </p:grpSpPr>
        <p:sp>
          <p:nvSpPr>
            <p:cNvPr id="27668" name="AutoShape 21"/>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p:nvPr/>
          </p:nvGrpSpPr>
          <p:grpSpPr bwMode="auto">
            <a:xfrm>
              <a:off x="93703" y="73342"/>
              <a:ext cx="788906" cy="828040"/>
              <a:chOff x="0" y="0"/>
              <a:chExt cx="788906" cy="828040"/>
            </a:xfrm>
          </p:grpSpPr>
          <p:sp>
            <p:nvSpPr>
              <p:cNvPr id="27670" name="AutoShape 23"/>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2</a:t>
                </a:r>
                <a:endParaRPr lang="zh-CN" altLang="zh-CN">
                  <a:solidFill>
                    <a:schemeClr val="bg1"/>
                  </a:solidFill>
                  <a:cs typeface="Helvetica" pitchFamily="34" charset="0"/>
                  <a:sym typeface="Calibri" panose="020F0502020204030204" pitchFamily="34" charset="0"/>
                </a:endParaRPr>
              </a:p>
            </p:txBody>
          </p:sp>
        </p:grpSp>
      </p:grpSp>
      <p:sp>
        <p:nvSpPr>
          <p:cNvPr id="36" name="AutoShape 11"/>
          <p:cNvSpPr/>
          <p:nvPr/>
        </p:nvSpPr>
        <p:spPr bwMode="auto">
          <a:xfrm>
            <a:off x="711200" y="580390"/>
            <a:ext cx="3046095" cy="7905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0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部署图中的事物及解释</a:t>
            </a:r>
            <a:endParaRPr lang="zh-CN" sz="2000" dirty="0">
              <a:solidFill>
                <a:srgbClr val="000000"/>
              </a:solidFill>
              <a:cs typeface="Helvetica" pitchFamily="34" charset="0"/>
              <a:sym typeface="Calibri" panose="020F0502020204030204" pitchFamily="34" charset="0"/>
            </a:endParaRPr>
          </a:p>
        </p:txBody>
      </p:sp>
      <p:pic>
        <p:nvPicPr>
          <p:cNvPr id="2" name="图片 1"/>
          <p:cNvPicPr>
            <a:picLocks noChangeAspect="1"/>
          </p:cNvPicPr>
          <p:nvPr/>
        </p:nvPicPr>
        <p:blipFill>
          <a:blip r:embed="rId2"/>
          <a:stretch>
            <a:fillRect/>
          </a:stretch>
        </p:blipFill>
        <p:spPr>
          <a:xfrm>
            <a:off x="255905" y="1870075"/>
            <a:ext cx="2016125" cy="1497965"/>
          </a:xfrm>
          <a:prstGeom prst="rect">
            <a:avLst/>
          </a:prstGeom>
        </p:spPr>
      </p:pic>
      <p:pic>
        <p:nvPicPr>
          <p:cNvPr id="3" name="图片 2"/>
          <p:cNvPicPr>
            <a:picLocks noChangeAspect="1"/>
          </p:cNvPicPr>
          <p:nvPr/>
        </p:nvPicPr>
        <p:blipFill>
          <a:blip r:embed="rId3"/>
          <a:stretch>
            <a:fillRect/>
          </a:stretch>
        </p:blipFill>
        <p:spPr>
          <a:xfrm>
            <a:off x="9945947" y="2702735"/>
            <a:ext cx="1711764" cy="737263"/>
          </a:xfrm>
          <a:prstGeom prst="rect">
            <a:avLst/>
          </a:prstGeom>
        </p:spPr>
      </p:pic>
      <p:grpSp>
        <p:nvGrpSpPr>
          <p:cNvPr id="22" name="Group 12"/>
          <p:cNvGrpSpPr/>
          <p:nvPr/>
        </p:nvGrpSpPr>
        <p:grpSpPr bwMode="auto">
          <a:xfrm>
            <a:off x="2760663" y="4186238"/>
            <a:ext cx="2913062" cy="1719262"/>
            <a:chOff x="0" y="0"/>
            <a:chExt cx="2913063" cy="1719263"/>
          </a:xfrm>
        </p:grpSpPr>
        <p:sp>
          <p:nvSpPr>
            <p:cNvPr id="23" name="AutoShape 13"/>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4" name="AutoShape 14"/>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开始</a:t>
              </a:r>
              <a:endPar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初始状态</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一个</a:t>
              </a:r>
              <a:r>
                <a:rPr lang="en-US" altLang="zh-CN" sz="1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a:t>
              </a:r>
            </a:p>
          </p:txBody>
        </p:sp>
      </p:grpSp>
      <p:grpSp>
        <p:nvGrpSpPr>
          <p:cNvPr id="25" name="Group 25"/>
          <p:cNvGrpSpPr/>
          <p:nvPr/>
        </p:nvGrpSpPr>
        <p:grpSpPr bwMode="auto">
          <a:xfrm>
            <a:off x="2271713" y="5416550"/>
            <a:ext cx="976312" cy="976313"/>
            <a:chOff x="0" y="0"/>
            <a:chExt cx="976313" cy="976313"/>
          </a:xfrm>
        </p:grpSpPr>
        <p:sp>
          <p:nvSpPr>
            <p:cNvPr id="26" name="AutoShape 26"/>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 name="Group 27"/>
            <p:cNvGrpSpPr/>
            <p:nvPr/>
          </p:nvGrpSpPr>
          <p:grpSpPr bwMode="auto">
            <a:xfrm>
              <a:off x="93703" y="74135"/>
              <a:ext cx="788906" cy="828041"/>
              <a:chOff x="0" y="0"/>
              <a:chExt cx="788906" cy="828040"/>
            </a:xfrm>
          </p:grpSpPr>
          <p:sp>
            <p:nvSpPr>
              <p:cNvPr id="28" name="AutoShape 28"/>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9" name="AutoShape 29"/>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3</a:t>
                </a:r>
                <a:endParaRPr lang="zh-CN" altLang="zh-CN" dirty="0">
                  <a:solidFill>
                    <a:schemeClr val="bg1"/>
                  </a:solidFill>
                  <a:cs typeface="Helvetica" pitchFamily="34" charset="0"/>
                  <a:sym typeface="Calibri" panose="020F0502020204030204" pitchFamily="34" charset="0"/>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ppt_w"/>
                                          </p:val>
                                        </p:tav>
                                        <p:tav tm="100000">
                                          <p:val>
                                            <p:strVal val="#ppt_w"/>
                                          </p:val>
                                        </p:tav>
                                      </p:tavLst>
                                    </p:anim>
                                    <p:anim calcmode="lin" valueType="num">
                                      <p:cBhvr>
                                        <p:cTn id="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p:nvPr/>
        </p:nvGrpSpPr>
        <p:grpSpPr bwMode="auto">
          <a:xfrm>
            <a:off x="2732405" y="1482725"/>
            <a:ext cx="3259455" cy="2078355"/>
            <a:chOff x="-28124" y="21543"/>
            <a:chExt cx="2913063" cy="1719263"/>
          </a:xfrm>
        </p:grpSpPr>
        <p:sp>
          <p:nvSpPr>
            <p:cNvPr id="27682" name="AutoShape 4"/>
            <p:cNvSpPr/>
            <p:nvPr/>
          </p:nvSpPr>
          <p:spPr bwMode="auto">
            <a:xfrm>
              <a:off x="-28124" y="21543"/>
              <a:ext cx="2913063" cy="1719263"/>
            </a:xfrm>
            <a:prstGeom prst="roundRect">
              <a:avLst>
                <a:gd name="adj" fmla="val 6736"/>
              </a:avLst>
            </a:prstGeom>
            <a:solidFill>
              <a:srgbClr val="FFFFFF">
                <a:alpha val="69019"/>
              </a:srgbClr>
            </a:solidFill>
            <a:ln w="12700">
              <a:solidFill>
                <a:srgbClr val="78A82C"/>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83" name="AutoShape 5"/>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节点</a:t>
              </a: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代表一个运行时计算机系统中的硬件资源</a:t>
              </a: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节点通常拥有一些内存，并具有处理能力。节点分为处理器和设备两种</a:t>
              </a:r>
            </a:p>
          </p:txBody>
        </p:sp>
      </p:grpSp>
      <p:grpSp>
        <p:nvGrpSpPr>
          <p:cNvPr id="27653" name="Group 6"/>
          <p:cNvGrpSpPr/>
          <p:nvPr/>
        </p:nvGrpSpPr>
        <p:grpSpPr bwMode="auto">
          <a:xfrm>
            <a:off x="6308725" y="1482725"/>
            <a:ext cx="3207385" cy="2041525"/>
            <a:chOff x="0" y="0"/>
            <a:chExt cx="2913063" cy="1717675"/>
          </a:xfrm>
        </p:grpSpPr>
        <p:sp>
          <p:nvSpPr>
            <p:cNvPr id="27680" name="AutoShape 7"/>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81" name="AutoShape 8"/>
            <p:cNvSpPr/>
            <p:nvPr/>
          </p:nvSpPr>
          <p:spPr bwMode="auto">
            <a:xfrm>
              <a:off x="33876" y="337375"/>
              <a:ext cx="2821466"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连接</a:t>
              </a:r>
              <a:endParaRPr lang="en-US" altLang="zh-CN"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部署图用连接表示各节点之间通讯路径，连接用一条实线表示，描述节点之间的关系一般不使用名称，而是使用构造性描述。</a:t>
              </a:r>
              <a:endParaRPr lang="zh-CN" altLang="en-US" sz="12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endParaRPr lang="zh-CN" altLang="en-US" sz="12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p:txBody>
        </p:sp>
      </p:grpSp>
      <p:grpSp>
        <p:nvGrpSpPr>
          <p:cNvPr id="27654" name="Group 9"/>
          <p:cNvGrpSpPr/>
          <p:nvPr/>
        </p:nvGrpSpPr>
        <p:grpSpPr bwMode="auto">
          <a:xfrm>
            <a:off x="6296025" y="3925570"/>
            <a:ext cx="3296285" cy="1967230"/>
            <a:chOff x="0" y="0"/>
            <a:chExt cx="2914650" cy="1717675"/>
          </a:xfrm>
        </p:grpSpPr>
        <p:sp>
          <p:nvSpPr>
            <p:cNvPr id="27678" name="AutoShape 10"/>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79" name="AutoShape 11"/>
            <p:cNvSpPr/>
            <p:nvPr/>
          </p:nvSpPr>
          <p:spPr bwMode="auto">
            <a:xfrm>
              <a:off x="33876" y="164174"/>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设备</a:t>
              </a:r>
              <a:endParaRPr lang="en-US" altLang="zh-CN"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设备是没有计算能力的节点，通常情况下都是通过其外接口为外部提供某种服务，哑终端、打印机和扫描仪等都属于设备 </a:t>
              </a:r>
            </a:p>
          </p:txBody>
        </p:sp>
      </p:grpSp>
      <p:grpSp>
        <p:nvGrpSpPr>
          <p:cNvPr id="27655" name="Group 12"/>
          <p:cNvGrpSpPr/>
          <p:nvPr/>
        </p:nvGrpSpPr>
        <p:grpSpPr bwMode="auto">
          <a:xfrm>
            <a:off x="2732405" y="4005580"/>
            <a:ext cx="2941320" cy="1899920"/>
            <a:chOff x="0" y="0"/>
            <a:chExt cx="2913063" cy="1719263"/>
          </a:xfrm>
        </p:grpSpPr>
        <p:sp>
          <p:nvSpPr>
            <p:cNvPr id="27676" name="AutoShape 13"/>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anose="020F0502020204030204" pitchFamily="34" charset="0"/>
              </a:endParaRPr>
            </a:p>
          </p:txBody>
        </p:sp>
        <p:sp>
          <p:nvSpPr>
            <p:cNvPr id="27677" name="AutoShape 14"/>
            <p:cNvSpPr/>
            <p:nvPr/>
          </p:nvSpPr>
          <p:spPr bwMode="auto">
            <a:xfrm>
              <a:off x="33908" y="5495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en-US" altLang="zh-CN" sz="12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处理器</a:t>
              </a:r>
              <a:endParaRPr lang="en-US" altLang="zh-CN"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处理器是能够执行软件、具有计算能力的节点，服务器、工作站和其他具有处理能力的机器都是处理器。</a:t>
              </a:r>
              <a:r>
                <a:rPr lang="zh-CN" altLang="en-US" sz="12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p:txBody>
        </p:sp>
      </p:grpSp>
      <p:grpSp>
        <p:nvGrpSpPr>
          <p:cNvPr id="27656" name="Group 15"/>
          <p:cNvGrpSpPr/>
          <p:nvPr/>
        </p:nvGrpSpPr>
        <p:grpSpPr bwMode="auto">
          <a:xfrm>
            <a:off x="2062798" y="1061720"/>
            <a:ext cx="976312" cy="974725"/>
            <a:chOff x="0" y="0"/>
            <a:chExt cx="976313" cy="974725"/>
          </a:xfrm>
        </p:grpSpPr>
        <p:sp>
          <p:nvSpPr>
            <p:cNvPr id="27672" name="AutoShape 16"/>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p:nvPr/>
          </p:nvGrpSpPr>
          <p:grpSpPr bwMode="auto">
            <a:xfrm>
              <a:off x="93703" y="73342"/>
              <a:ext cx="788906" cy="828040"/>
              <a:chOff x="0" y="0"/>
              <a:chExt cx="788906" cy="828040"/>
            </a:xfrm>
          </p:grpSpPr>
          <p:sp>
            <p:nvSpPr>
              <p:cNvPr id="27674" name="AutoShape 18"/>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1</a:t>
                </a:r>
                <a:endParaRPr lang="zh-CN" altLang="zh-CN">
                  <a:solidFill>
                    <a:schemeClr val="bg1"/>
                  </a:solidFill>
                  <a:cs typeface="Helvetica" pitchFamily="34" charset="0"/>
                  <a:sym typeface="Calibri" panose="020F0502020204030204" pitchFamily="34" charset="0"/>
                </a:endParaRPr>
              </a:p>
            </p:txBody>
          </p:sp>
        </p:grpSp>
      </p:grpSp>
      <p:grpSp>
        <p:nvGrpSpPr>
          <p:cNvPr id="27657" name="Group 20"/>
          <p:cNvGrpSpPr/>
          <p:nvPr/>
        </p:nvGrpSpPr>
        <p:grpSpPr bwMode="auto">
          <a:xfrm>
            <a:off x="9176385" y="890905"/>
            <a:ext cx="976313" cy="974725"/>
            <a:chOff x="0" y="0"/>
            <a:chExt cx="976313" cy="974725"/>
          </a:xfrm>
        </p:grpSpPr>
        <p:sp>
          <p:nvSpPr>
            <p:cNvPr id="27668" name="AutoShape 21"/>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p:nvPr/>
          </p:nvGrpSpPr>
          <p:grpSpPr bwMode="auto">
            <a:xfrm>
              <a:off x="93703" y="73342"/>
              <a:ext cx="788906" cy="828040"/>
              <a:chOff x="0" y="0"/>
              <a:chExt cx="788906" cy="828040"/>
            </a:xfrm>
          </p:grpSpPr>
          <p:sp>
            <p:nvSpPr>
              <p:cNvPr id="27670" name="AutoShape 23"/>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2</a:t>
                </a:r>
                <a:endParaRPr lang="zh-CN" altLang="zh-CN">
                  <a:solidFill>
                    <a:schemeClr val="bg1"/>
                  </a:solidFill>
                  <a:cs typeface="Helvetica" pitchFamily="34" charset="0"/>
                  <a:sym typeface="Calibri" panose="020F0502020204030204" pitchFamily="34" charset="0"/>
                </a:endParaRPr>
              </a:p>
            </p:txBody>
          </p:sp>
        </p:grpSp>
      </p:grpSp>
      <p:grpSp>
        <p:nvGrpSpPr>
          <p:cNvPr id="27658" name="Group 25"/>
          <p:cNvGrpSpPr/>
          <p:nvPr/>
        </p:nvGrpSpPr>
        <p:grpSpPr bwMode="auto">
          <a:xfrm>
            <a:off x="2271713" y="5416550"/>
            <a:ext cx="976312" cy="976313"/>
            <a:chOff x="0" y="0"/>
            <a:chExt cx="976313" cy="976313"/>
          </a:xfrm>
        </p:grpSpPr>
        <p:sp>
          <p:nvSpPr>
            <p:cNvPr id="27664" name="AutoShape 26"/>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p:nvPr/>
          </p:nvGrpSpPr>
          <p:grpSpPr bwMode="auto">
            <a:xfrm>
              <a:off x="93703" y="74135"/>
              <a:ext cx="788906" cy="828041"/>
              <a:chOff x="0" y="0"/>
              <a:chExt cx="788906" cy="828040"/>
            </a:xfrm>
          </p:grpSpPr>
          <p:sp>
            <p:nvSpPr>
              <p:cNvPr id="27666" name="AutoShape 28"/>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anose="02070A03080606020203" pitchFamily="18" charset="0"/>
                    <a:cs typeface="Helvetica" pitchFamily="34" charset="0"/>
                    <a:sym typeface="Bodoni MT Black" panose="02070A03080606020203" pitchFamily="18" charset="0"/>
                  </a:rPr>
                  <a:t>3</a:t>
                </a:r>
                <a:endParaRPr lang="zh-CN" altLang="zh-CN" dirty="0">
                  <a:solidFill>
                    <a:schemeClr val="bg1"/>
                  </a:solidFill>
                  <a:cs typeface="Helvetica" pitchFamily="34" charset="0"/>
                  <a:sym typeface="Calibri" panose="020F0502020204030204" pitchFamily="34" charset="0"/>
                </a:endParaRPr>
              </a:p>
            </p:txBody>
          </p:sp>
        </p:grpSp>
      </p:grpSp>
      <p:grpSp>
        <p:nvGrpSpPr>
          <p:cNvPr id="27659" name="Group 30"/>
          <p:cNvGrpSpPr/>
          <p:nvPr/>
        </p:nvGrpSpPr>
        <p:grpSpPr bwMode="auto">
          <a:xfrm>
            <a:off x="8709025" y="5416550"/>
            <a:ext cx="976313" cy="976313"/>
            <a:chOff x="0" y="0"/>
            <a:chExt cx="976313" cy="976313"/>
          </a:xfrm>
        </p:grpSpPr>
        <p:sp>
          <p:nvSpPr>
            <p:cNvPr id="27660" name="AutoShape 31"/>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p:nvPr/>
          </p:nvGrpSpPr>
          <p:grpSpPr bwMode="auto">
            <a:xfrm>
              <a:off x="93703" y="74135"/>
              <a:ext cx="788906" cy="828041"/>
              <a:chOff x="0" y="0"/>
              <a:chExt cx="788906" cy="828040"/>
            </a:xfrm>
          </p:grpSpPr>
          <p:sp>
            <p:nvSpPr>
              <p:cNvPr id="27662" name="AutoShape 33"/>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anose="02070A03080606020203" pitchFamily="18" charset="0"/>
                    <a:cs typeface="Helvetica" pitchFamily="34" charset="0"/>
                    <a:sym typeface="Bodoni MT Black" panose="02070A03080606020203" pitchFamily="18" charset="0"/>
                  </a:rPr>
                  <a:t>4</a:t>
                </a:r>
                <a:endParaRPr lang="zh-CN" altLang="zh-CN">
                  <a:solidFill>
                    <a:schemeClr val="bg1"/>
                  </a:solidFill>
                  <a:cs typeface="Helvetica" pitchFamily="34" charset="0"/>
                  <a:sym typeface="Calibri" panose="020F0502020204030204" pitchFamily="34" charset="0"/>
                </a:endParaRPr>
              </a:p>
            </p:txBody>
          </p:sp>
        </p:grpSp>
      </p:grpSp>
      <p:sp>
        <p:nvSpPr>
          <p:cNvPr id="36" name="AutoShape 11"/>
          <p:cNvSpPr/>
          <p:nvPr/>
        </p:nvSpPr>
        <p:spPr bwMode="auto">
          <a:xfrm>
            <a:off x="537369" y="581122"/>
            <a:ext cx="2383113" cy="35856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状态图中的事物及解释</a:t>
            </a:r>
            <a:endParaRPr lang="zh-CN" sz="1600" dirty="0">
              <a:solidFill>
                <a:srgbClr val="000000"/>
              </a:solidFill>
              <a:cs typeface="Helvetica" pitchFamily="34" charset="0"/>
              <a:sym typeface="Calibri" panose="020F0502020204030204" pitchFamily="34" charset="0"/>
            </a:endParaRPr>
          </a:p>
        </p:txBody>
      </p:sp>
      <p:pic>
        <p:nvPicPr>
          <p:cNvPr id="42" name="图片 41"/>
          <p:cNvPicPr>
            <a:picLocks noChangeAspect="1"/>
          </p:cNvPicPr>
          <p:nvPr/>
        </p:nvPicPr>
        <p:blipFill>
          <a:blip r:embed="rId2"/>
          <a:stretch>
            <a:fillRect/>
          </a:stretch>
        </p:blipFill>
        <p:spPr>
          <a:xfrm>
            <a:off x="9945947" y="2702735"/>
            <a:ext cx="1711764" cy="737263"/>
          </a:xfrm>
          <a:prstGeom prst="rect">
            <a:avLst/>
          </a:prstGeom>
        </p:spPr>
      </p:pic>
      <p:pic>
        <p:nvPicPr>
          <p:cNvPr id="43" name="图片 42"/>
          <p:cNvPicPr>
            <a:picLocks noChangeAspect="1"/>
          </p:cNvPicPr>
          <p:nvPr/>
        </p:nvPicPr>
        <p:blipFill>
          <a:blip r:embed="rId3"/>
          <a:stretch>
            <a:fillRect/>
          </a:stretch>
        </p:blipFill>
        <p:spPr>
          <a:xfrm>
            <a:off x="464976" y="4241111"/>
            <a:ext cx="1666875" cy="1238250"/>
          </a:xfrm>
          <a:prstGeom prst="rect">
            <a:avLst/>
          </a:prstGeom>
        </p:spPr>
      </p:pic>
      <p:pic>
        <p:nvPicPr>
          <p:cNvPr id="1026" name="Picture 2" descr="https://img-blog.csdn.net/20180603111708573?watermark/2/text/aHR0cHM6Ly9ibG9nLmNzZG4ubmV0L3N1emFuX2Jpbmd0b25n/font/5a6L5L2T/fontsize/400/fill/I0JBQkFCMA==/dissolve/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1440" y="4005197"/>
            <a:ext cx="206692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2976880" cy="768350"/>
          </a:xfrm>
          <a:prstGeom prst="rect">
            <a:avLst/>
          </a:prstGeom>
        </p:spPr>
        <p:txBody>
          <a:bodyPr wrap="none">
            <a:spAutoFit/>
          </a:bodyPr>
          <a:lstStyle/>
          <a:p>
            <a:pPr eaLnBrk="1" fontAlgn="auto" hangingPunct="1">
              <a:spcBef>
                <a:spcPts val="0"/>
              </a:spcBef>
              <a:spcAft>
                <a:spcPts val="0"/>
              </a:spcAft>
              <a:defRPr/>
            </a:pPr>
            <a:r>
              <a:rPr lang="zh-CN" altLang="en-US" sz="4400" b="1" kern="100" dirty="0">
                <a:latin typeface="微软雅黑" panose="020B0503020204020204" pitchFamily="34" charset="-122"/>
                <a:ea typeface="微软雅黑" panose="020B0503020204020204" pitchFamily="34" charset="-122"/>
              </a:rPr>
              <a:t>问题和绩效</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8</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p:nvPr/>
        </p:nvGrpSpPr>
        <p:grpSpPr bwMode="auto">
          <a:xfrm>
            <a:off x="713308" y="3937518"/>
            <a:ext cx="3494800" cy="2748124"/>
            <a:chOff x="-1" y="0"/>
            <a:chExt cx="7246270" cy="5795472"/>
          </a:xfrm>
        </p:grpSpPr>
        <p:sp>
          <p:nvSpPr>
            <p:cNvPr id="34825"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6"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7"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8"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9"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0"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1"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2"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3"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4"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5"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6"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7"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8"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9"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0"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1"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2"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3"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4"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5"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6"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7"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8"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9"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0"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1"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2"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3"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4"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5"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6"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5" name="矩形 4"/>
          <p:cNvSpPr/>
          <p:nvPr/>
        </p:nvSpPr>
        <p:spPr>
          <a:xfrm>
            <a:off x="4722292" y="3075975"/>
            <a:ext cx="6749577" cy="1754326"/>
          </a:xfrm>
          <a:prstGeom prst="rect">
            <a:avLst/>
          </a:prstGeom>
        </p:spPr>
        <p:txBody>
          <a:bodyPr wrap="square">
            <a:spAutoFit/>
          </a:bodyPr>
          <a:lstStyle/>
          <a:p>
            <a:r>
              <a:rPr lang="zh-CN" altLang="en-US">
                <a:cs typeface="Times New Roman" panose="02020603050405020304" pitchFamily="18" charset="0"/>
              </a:rPr>
              <a:t>用例图：是在项目前期做的一个</a:t>
            </a:r>
            <a:r>
              <a:rPr lang="en-US" altLang="zh-CN">
                <a:cs typeface="Times New Roman" panose="02020603050405020304" pitchFamily="18" charset="0"/>
              </a:rPr>
              <a:t>UML</a:t>
            </a:r>
            <a:r>
              <a:rPr lang="zh-CN" altLang="en-US">
                <a:cs typeface="Times New Roman" panose="02020603050405020304" pitchFamily="18" charset="0"/>
              </a:rPr>
              <a:t>图，主要用于描述系统、子系统或类的功能行为，是较为粗略的一个图，还不用画出该系统的具体细节，只是描述大致的功能。</a:t>
            </a:r>
            <a:endParaRPr lang="en-US" altLang="zh-CN">
              <a:cs typeface="Times New Roman" panose="02020603050405020304" pitchFamily="18" charset="0"/>
            </a:endParaRPr>
          </a:p>
          <a:p>
            <a:r>
              <a:rPr lang="zh-CN" altLang="en-US">
                <a:cs typeface="Times New Roman" panose="02020603050405020304" pitchFamily="18" charset="0"/>
              </a:rPr>
              <a:t>协作图：也是对象与对象之间的一种关系，但这是较为后期做的一种图，重在对象之间的交互，然后返回的是什么，并且重在这个过程的时间顺序。</a:t>
            </a:r>
            <a:endParaRPr lang="zh-CN" altLang="en-US" dirty="0"/>
          </a:p>
        </p:txBody>
      </p:sp>
      <p:sp>
        <p:nvSpPr>
          <p:cNvPr id="3" name="矩形 2"/>
          <p:cNvSpPr/>
          <p:nvPr/>
        </p:nvSpPr>
        <p:spPr>
          <a:xfrm>
            <a:off x="1361658" y="993350"/>
            <a:ext cx="3791423" cy="523220"/>
          </a:xfrm>
          <a:prstGeom prst="rect">
            <a:avLst/>
          </a:prstGeom>
        </p:spPr>
        <p:txBody>
          <a:bodyPr wrap="none">
            <a:spAutoFit/>
          </a:bodyPr>
          <a:lstStyle/>
          <a:p>
            <a:pPr lvl="0" algn="just">
              <a:spcAft>
                <a:spcPts val="0"/>
              </a:spcAft>
            </a:pPr>
            <a:r>
              <a:rPr lang="zh-CN" altLang="zh-CN" sz="2800" b="1" kern="100" dirty="0">
                <a:cs typeface="Times New Roman" panose="02020603050405020304" pitchFamily="18" charset="0"/>
              </a:rPr>
              <a:t>通信图和用例图的区别</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p:nvPr/>
        </p:nvGrpSpPr>
        <p:grpSpPr bwMode="auto">
          <a:xfrm>
            <a:off x="713308" y="3937518"/>
            <a:ext cx="3494800" cy="2748124"/>
            <a:chOff x="-1" y="0"/>
            <a:chExt cx="7246270" cy="5795472"/>
          </a:xfrm>
        </p:grpSpPr>
        <p:sp>
          <p:nvSpPr>
            <p:cNvPr id="34825"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6"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7"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8"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9"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0"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1"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2"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3"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4"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5"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6"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7"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8"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9"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0"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1"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2"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3"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4"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5"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6"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7"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8"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9"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0"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1"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2"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3"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4"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5"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6"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5" name="矩形 4"/>
          <p:cNvSpPr/>
          <p:nvPr/>
        </p:nvSpPr>
        <p:spPr>
          <a:xfrm>
            <a:off x="4775261" y="5298319"/>
            <a:ext cx="4754880" cy="398780"/>
          </a:xfrm>
          <a:prstGeom prst="rect">
            <a:avLst/>
          </a:prstGeom>
        </p:spPr>
        <p:txBody>
          <a:bodyPr wrap="none">
            <a:spAutoFit/>
          </a:bodyPr>
          <a:lstStyle/>
          <a:p>
            <a:r>
              <a:rPr lang="zh-CN" altLang="en-US" sz="2000" dirty="0">
                <a:cs typeface="Times New Roman" panose="02020603050405020304" pitchFamily="18" charset="0"/>
              </a:rPr>
              <a:t>接口可以被继承，而抽象类也可以被继承</a:t>
            </a:r>
            <a:endParaRPr lang="zh-CN" altLang="en-US" sz="2000" dirty="0"/>
          </a:p>
        </p:txBody>
      </p:sp>
      <p:pic>
        <p:nvPicPr>
          <p:cNvPr id="8194" name="Picture 2" descr="https://img-blog.csdn.net/20160629152943637?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58" y="2010975"/>
            <a:ext cx="4176293" cy="154759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img-blog.csdn.net/20160629152805902?watermark/2/text/aHR0cDovL2Jsb2cuY3Nkbi5uZXQv/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75" y="229886"/>
            <a:ext cx="381952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4750026" y="612904"/>
            <a:ext cx="5734050" cy="348615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p:nvPr/>
        </p:nvGrpSpPr>
        <p:grpSpPr bwMode="auto">
          <a:xfrm>
            <a:off x="713308" y="3937518"/>
            <a:ext cx="3494800" cy="2748124"/>
            <a:chOff x="-1" y="0"/>
            <a:chExt cx="7246270" cy="5795472"/>
          </a:xfrm>
        </p:grpSpPr>
        <p:sp>
          <p:nvSpPr>
            <p:cNvPr id="34825"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6"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7"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8"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9"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0"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1"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2"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3"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4"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5"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6"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7"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8"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9"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0"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1"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2"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3"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4"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5"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6"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7"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8"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9"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0"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1"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2"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3"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4"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5"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6"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pic>
        <p:nvPicPr>
          <p:cNvPr id="3" name="图片 2"/>
          <p:cNvPicPr>
            <a:picLocks noChangeAspect="1"/>
          </p:cNvPicPr>
          <p:nvPr/>
        </p:nvPicPr>
        <p:blipFill>
          <a:blip r:embed="rId2"/>
          <a:stretch>
            <a:fillRect/>
          </a:stretch>
        </p:blipFill>
        <p:spPr>
          <a:xfrm>
            <a:off x="817595" y="390529"/>
            <a:ext cx="5093789" cy="2529953"/>
          </a:xfrm>
          <a:prstGeom prst="rect">
            <a:avLst/>
          </a:prstGeom>
        </p:spPr>
      </p:pic>
      <p:sp>
        <p:nvSpPr>
          <p:cNvPr id="5" name="矩形 4"/>
          <p:cNvSpPr/>
          <p:nvPr/>
        </p:nvSpPr>
        <p:spPr>
          <a:xfrm>
            <a:off x="4775261" y="5298319"/>
            <a:ext cx="4754880" cy="398780"/>
          </a:xfrm>
          <a:prstGeom prst="rect">
            <a:avLst/>
          </a:prstGeom>
        </p:spPr>
        <p:txBody>
          <a:bodyPr wrap="none">
            <a:spAutoFit/>
          </a:bodyPr>
          <a:lstStyle/>
          <a:p>
            <a:r>
              <a:rPr lang="zh-CN" altLang="zh-CN" sz="2000" dirty="0">
                <a:cs typeface="Times New Roman" panose="02020603050405020304" pitchFamily="18" charset="0"/>
              </a:rPr>
              <a:t>接口支持多继承，而抽象类只支持单继承</a:t>
            </a:r>
            <a:endParaRPr lang="zh-CN" altLang="en-US" sz="2000" dirty="0"/>
          </a:p>
        </p:txBody>
      </p:sp>
      <p:pic>
        <p:nvPicPr>
          <p:cNvPr id="2" name="图片 1"/>
          <p:cNvPicPr>
            <a:picLocks noChangeAspect="1"/>
          </p:cNvPicPr>
          <p:nvPr/>
        </p:nvPicPr>
        <p:blipFill>
          <a:blip r:embed="rId3"/>
          <a:stretch>
            <a:fillRect/>
          </a:stretch>
        </p:blipFill>
        <p:spPr>
          <a:xfrm>
            <a:off x="6096000" y="743886"/>
            <a:ext cx="5524075" cy="3031317"/>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2" name="AutoShape 4"/>
          <p:cNvSpPr/>
          <p:nvPr/>
        </p:nvSpPr>
        <p:spPr bwMode="auto">
          <a:xfrm>
            <a:off x="207509" y="321874"/>
            <a:ext cx="2730500" cy="2730500"/>
          </a:xfrm>
          <a:custGeom>
            <a:avLst/>
            <a:gdLst>
              <a:gd name="T0" fmla="*/ 189421552 w 19679"/>
              <a:gd name="T1" fmla="*/ 207922739 h 19679"/>
              <a:gd name="T2" fmla="*/ 189421552 w 19679"/>
              <a:gd name="T3" fmla="*/ 207922739 h 19679"/>
              <a:gd name="T4" fmla="*/ 189421552 w 19679"/>
              <a:gd name="T5" fmla="*/ 207922739 h 19679"/>
              <a:gd name="T6" fmla="*/ 189421552 w 19679"/>
              <a:gd name="T7" fmla="*/ 20792273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schemeClr>
          </a:solidFill>
          <a:ln w="25400">
            <a:solidFill>
              <a:srgbClr val="C0C0C0"/>
            </a:solidFill>
            <a:round/>
          </a:ln>
          <a:effectLst/>
        </p:spPr>
        <p:txBody>
          <a:bodyPr wrap="none" anchor="ctr"/>
          <a:lstStyle/>
          <a:p>
            <a:pPr eaLnBrk="1" hangingPunct="1">
              <a:defRPr/>
            </a:pPr>
            <a:endParaRPr lang="zh-CN" altLang="en-US" i="1">
              <a:latin typeface="微软雅黑" panose="020B0503020204020204" pitchFamily="34" charset="-122"/>
              <a:ea typeface="微软雅黑" panose="020B0503020204020204" pitchFamily="34" charset="-122"/>
            </a:endParaRPr>
          </a:p>
        </p:txBody>
      </p:sp>
      <p:sp>
        <p:nvSpPr>
          <p:cNvPr id="7183" name="AutoShape 5"/>
          <p:cNvSpPr/>
          <p:nvPr/>
        </p:nvSpPr>
        <p:spPr bwMode="auto">
          <a:xfrm>
            <a:off x="605971" y="1179124"/>
            <a:ext cx="1931988" cy="1017587"/>
          </a:xfrm>
          <a:custGeom>
            <a:avLst/>
            <a:gdLst>
              <a:gd name="T0" fmla="*/ 86297642 w 21600"/>
              <a:gd name="T1" fmla="*/ 24014509 h 21600"/>
              <a:gd name="T2" fmla="*/ 86297642 w 21600"/>
              <a:gd name="T3" fmla="*/ 24014509 h 21600"/>
              <a:gd name="T4" fmla="*/ 86297642 w 21600"/>
              <a:gd name="T5" fmla="*/ 24014509 h 21600"/>
              <a:gd name="T6" fmla="*/ 86297642 w 21600"/>
              <a:gd name="T7" fmla="*/ 2401450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solidFill>
            <a:schemeClr val="bg1">
              <a:lumMod val="95000"/>
            </a:schemeClr>
          </a:solidFill>
          <a:ln w="25400">
            <a:noFill/>
            <a:round/>
          </a:ln>
          <a:effectLst/>
        </p:spPr>
        <p:txBody>
          <a:bodyPr wrap="none" anchor="ctr"/>
          <a:lstStyle/>
          <a:p>
            <a:pPr algn="ctr" eaLnBrk="1">
              <a:defRPr/>
            </a:pPr>
            <a:r>
              <a:rPr lang="zh-CN" altLang="en-US" sz="2000" b="1" dirty="0">
                <a:solidFill>
                  <a:srgbClr val="000000"/>
                </a:solidFill>
                <a:latin typeface="Bodoni MT Black" panose="02070A03080606020203" pitchFamily="18" charset="0"/>
                <a:cs typeface="Helvetica" pitchFamily="34" charset="0"/>
                <a:sym typeface="Bodoni MT Black" panose="02070A03080606020203" pitchFamily="18" charset="0"/>
              </a:rPr>
              <a:t>问题一</a:t>
            </a:r>
            <a:endParaRPr lang="zh-CN" altLang="zh-CN" sz="2000" b="1" dirty="0">
              <a:solidFill>
                <a:srgbClr val="000000"/>
              </a:solidFill>
              <a:latin typeface="Bodoni MT Black" panose="02070A03080606020203" pitchFamily="18" charset="0"/>
              <a:cs typeface="Helvetica" pitchFamily="34" charset="0"/>
              <a:sym typeface="Calibri" panose="020F0502020204030204" pitchFamily="34" charset="0"/>
            </a:endParaRPr>
          </a:p>
        </p:txBody>
      </p:sp>
      <p:sp>
        <p:nvSpPr>
          <p:cNvPr id="13317" name="AutoShape 6"/>
          <p:cNvSpPr/>
          <p:nvPr/>
        </p:nvSpPr>
        <p:spPr bwMode="auto">
          <a:xfrm>
            <a:off x="309109" y="1595049"/>
            <a:ext cx="2527300" cy="13557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1" name="AutoShape 12"/>
          <p:cNvSpPr/>
          <p:nvPr/>
        </p:nvSpPr>
        <p:spPr bwMode="auto">
          <a:xfrm>
            <a:off x="3140951" y="824108"/>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endParaRPr lang="zh-CN" dirty="0">
              <a:solidFill>
                <a:srgbClr val="000000"/>
              </a:solidFill>
              <a:cs typeface="Helvetica" pitchFamily="34" charset="0"/>
              <a:sym typeface="Calibri" panose="020F0502020204030204" pitchFamily="34" charset="0"/>
            </a:endParaRPr>
          </a:p>
        </p:txBody>
      </p:sp>
      <p:sp>
        <p:nvSpPr>
          <p:cNvPr id="12" name="AutoShape 12"/>
          <p:cNvSpPr/>
          <p:nvPr/>
        </p:nvSpPr>
        <p:spPr bwMode="auto">
          <a:xfrm>
            <a:off x="3766185" y="3744595"/>
            <a:ext cx="7117715" cy="7975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用例图、类图、状态图、顺序图、协作图、部署图</a:t>
            </a:r>
            <a:endParaRPr lang="zh-CN" sz="2400" dirty="0">
              <a:solidFill>
                <a:srgbClr val="000000"/>
              </a:solidFill>
              <a:cs typeface="Helvetica" pitchFamily="34" charset="0"/>
              <a:sym typeface="Calibri" panose="020F0502020204030204" pitchFamily="34" charset="0"/>
            </a:endParaRPr>
          </a:p>
        </p:txBody>
      </p:sp>
      <p:sp>
        <p:nvSpPr>
          <p:cNvPr id="13" name="AutoShape 11"/>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本次主要介绍了哪些图？</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ppt_w"/>
                                          </p:val>
                                        </p:tav>
                                        <p:tav tm="100000">
                                          <p:val>
                                            <p:strVal val="#ppt_w"/>
                                          </p:val>
                                        </p:tav>
                                      </p:tavLst>
                                    </p:anim>
                                    <p:anim calcmode="lin" valueType="num">
                                      <p:cBhvr>
                                        <p:cTn id="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AutoShape 8"/>
          <p:cNvSpPr/>
          <p:nvPr/>
        </p:nvSpPr>
        <p:spPr bwMode="auto">
          <a:xfrm>
            <a:off x="182693" y="312544"/>
            <a:ext cx="2730500" cy="2730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alpha val="50195"/>
            </a:schemeClr>
          </a:solidFill>
          <a:ln w="25400">
            <a:solidFill>
              <a:srgbClr val="C0C0C0"/>
            </a:solidFill>
            <a:round/>
          </a:ln>
        </p:spPr>
        <p:txBody>
          <a:bodyPr wrap="none" anchor="ctr"/>
          <a:lstStyle/>
          <a:p>
            <a:pPr>
              <a:defRPr/>
            </a:pPr>
            <a:endParaRPr lang="zh-CN" altLang="en-US"/>
          </a:p>
        </p:txBody>
      </p:sp>
      <p:sp>
        <p:nvSpPr>
          <p:cNvPr id="17416" name="AutoShape 9"/>
          <p:cNvSpPr/>
          <p:nvPr/>
        </p:nvSpPr>
        <p:spPr bwMode="auto">
          <a:xfrm>
            <a:off x="582743" y="1168206"/>
            <a:ext cx="1930400" cy="1019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r>
              <a:rPr lang="zh-CN" altLang="en-US" sz="2000" b="1" dirty="0">
                <a:solidFill>
                  <a:srgbClr val="000000"/>
                </a:solidFill>
                <a:latin typeface="Bodoni MT Black" panose="02070A03080606020203" pitchFamily="18" charset="0"/>
                <a:cs typeface="Helvetica" pitchFamily="34" charset="0"/>
                <a:sym typeface="Bodoni MT Black" panose="02070A03080606020203" pitchFamily="18" charset="0"/>
              </a:rPr>
              <a:t>问题二</a:t>
            </a:r>
            <a:endParaRPr lang="zh-CN" altLang="zh-CN" dirty="0">
              <a:solidFill>
                <a:srgbClr val="000000"/>
              </a:solidFill>
              <a:cs typeface="Helvetica" pitchFamily="34" charset="0"/>
              <a:sym typeface="Calibri" panose="020F0502020204030204" pitchFamily="34" charset="0"/>
            </a:endParaRPr>
          </a:p>
        </p:txBody>
      </p:sp>
      <p:sp>
        <p:nvSpPr>
          <p:cNvPr id="3" name="AutoShape 10"/>
          <p:cNvSpPr/>
          <p:nvPr/>
        </p:nvSpPr>
        <p:spPr bwMode="auto">
          <a:xfrm>
            <a:off x="284293" y="679256"/>
            <a:ext cx="2527300" cy="22621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965" y="3543"/>
                </a:moveTo>
                <a:cubicBezTo>
                  <a:pt x="16617" y="4979"/>
                  <a:pt x="17584" y="7188"/>
                  <a:pt x="17584" y="9528"/>
                </a:cubicBezTo>
                <a:cubicBezTo>
                  <a:pt x="17584" y="13715"/>
                  <a:pt x="14546" y="17111"/>
                  <a:pt x="10800" y="17111"/>
                </a:cubicBezTo>
                <a:cubicBezTo>
                  <a:pt x="7052" y="17111"/>
                  <a:pt x="4015" y="13715"/>
                  <a:pt x="4015" y="9528"/>
                </a:cubicBezTo>
                <a:cubicBezTo>
                  <a:pt x="4015" y="7188"/>
                  <a:pt x="4981" y="4979"/>
                  <a:pt x="6633" y="3543"/>
                </a:cubicBezTo>
                <a:lnTo>
                  <a:pt x="4167" y="0"/>
                </a:lnTo>
                <a:cubicBezTo>
                  <a:pt x="1537" y="2286"/>
                  <a:pt x="0" y="5803"/>
                  <a:pt x="0" y="9528"/>
                </a:cubicBezTo>
                <a:cubicBezTo>
                  <a:pt x="0" y="16194"/>
                  <a:pt x="4834" y="21600"/>
                  <a:pt x="10800" y="21600"/>
                </a:cubicBezTo>
                <a:cubicBezTo>
                  <a:pt x="16764" y="21600"/>
                  <a:pt x="21600" y="16194"/>
                  <a:pt x="21600" y="9528"/>
                </a:cubicBezTo>
                <a:cubicBezTo>
                  <a:pt x="21600" y="5803"/>
                  <a:pt x="20061" y="2286"/>
                  <a:pt x="17431" y="0"/>
                </a:cubicBezTo>
                <a:lnTo>
                  <a:pt x="14965" y="3543"/>
                </a:lnTo>
                <a:close/>
              </a:path>
            </a:pathLst>
          </a:cu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007126" y="3244334"/>
            <a:ext cx="2316480" cy="460375"/>
          </a:xfrm>
          <a:prstGeom prst="rect">
            <a:avLst/>
          </a:prstGeom>
        </p:spPr>
        <p:txBody>
          <a:bodyPr wrap="none">
            <a:spAutoFit/>
          </a:bodyPr>
          <a:lstStyle/>
          <a:p>
            <a:r>
              <a:rPr lang="zh-CN" altLang="en-US" sz="2400" dirty="0">
                <a:solidFill>
                  <a:srgbClr val="000000"/>
                </a:solidFill>
                <a:latin typeface="微软雅黑" panose="020B0503020204020204" pitchFamily="34" charset="-122"/>
                <a:ea typeface="微软雅黑" panose="020B0503020204020204" pitchFamily="34" charset="-122"/>
              </a:rPr>
              <a:t>对象、链、消息</a:t>
            </a:r>
            <a:endParaRPr lang="zh-CN" altLang="en-US" sz="2400" dirty="0"/>
          </a:p>
        </p:txBody>
      </p:sp>
      <p:sp>
        <p:nvSpPr>
          <p:cNvPr id="14" name="AutoShape 11"/>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dirty="0">
                <a:solidFill>
                  <a:srgbClr val="000000"/>
                </a:solidFill>
                <a:latin typeface="微软雅黑" panose="020B0503020204020204" pitchFamily="34" charset="-122"/>
                <a:ea typeface="微软雅黑" panose="020B0503020204020204" pitchFamily="34" charset="-122"/>
              </a:rPr>
              <a:t>协作图包括哪三个元素？</a:t>
            </a:r>
            <a:endParaRPr lang="zh-CN" altLang="en-US" sz="4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AutoShape 12"/>
          <p:cNvSpPr/>
          <p:nvPr/>
        </p:nvSpPr>
        <p:spPr bwMode="auto">
          <a:xfrm>
            <a:off x="204528" y="340535"/>
            <a:ext cx="2730500" cy="2730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alpha val="50195"/>
            </a:schemeClr>
          </a:solidFill>
          <a:ln w="25400">
            <a:solidFill>
              <a:srgbClr val="C0C0C0"/>
            </a:solidFill>
            <a:round/>
          </a:ln>
        </p:spPr>
        <p:txBody>
          <a:bodyPr wrap="none" anchor="ctr"/>
          <a:lstStyle/>
          <a:p>
            <a:pPr>
              <a:defRPr/>
            </a:pPr>
            <a:endParaRPr lang="zh-CN" altLang="en-US"/>
          </a:p>
        </p:txBody>
      </p:sp>
      <p:sp>
        <p:nvSpPr>
          <p:cNvPr id="17419" name="AutoShape 13"/>
          <p:cNvSpPr/>
          <p:nvPr/>
        </p:nvSpPr>
        <p:spPr bwMode="auto">
          <a:xfrm>
            <a:off x="604578" y="1196197"/>
            <a:ext cx="1930400" cy="1019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r>
              <a:rPr lang="zh-CN" altLang="en-US" dirty="0">
                <a:solidFill>
                  <a:srgbClr val="000000"/>
                </a:solidFill>
                <a:cs typeface="Helvetica" pitchFamily="34" charset="0"/>
                <a:sym typeface="Calibri" panose="020F0502020204030204" pitchFamily="34" charset="0"/>
              </a:rPr>
              <a:t>问题三</a:t>
            </a:r>
            <a:endParaRPr lang="zh-CN" altLang="zh-CN" dirty="0">
              <a:solidFill>
                <a:srgbClr val="000000"/>
              </a:solidFill>
              <a:cs typeface="Helvetica" pitchFamily="34" charset="0"/>
              <a:sym typeface="Calibri" panose="020F0502020204030204" pitchFamily="34" charset="0"/>
            </a:endParaRPr>
          </a:p>
        </p:txBody>
      </p:sp>
      <p:sp>
        <p:nvSpPr>
          <p:cNvPr id="2" name="AutoShape 14"/>
          <p:cNvSpPr/>
          <p:nvPr/>
        </p:nvSpPr>
        <p:spPr bwMode="auto">
          <a:xfrm>
            <a:off x="412490" y="1989947"/>
            <a:ext cx="2312988" cy="9794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5" y="0"/>
                </a:moveTo>
                <a:cubicBezTo>
                  <a:pt x="15800" y="5682"/>
                  <a:pt x="13425" y="9351"/>
                  <a:pt x="10800" y="9351"/>
                </a:cubicBezTo>
                <a:cubicBezTo>
                  <a:pt x="8174" y="9351"/>
                  <a:pt x="5799" y="5682"/>
                  <a:pt x="4744" y="0"/>
                </a:cubicBezTo>
                <a:lnTo>
                  <a:pt x="0" y="4926"/>
                </a:lnTo>
                <a:cubicBezTo>
                  <a:pt x="1881" y="15057"/>
                  <a:pt x="6119" y="21599"/>
                  <a:pt x="10800" y="21599"/>
                </a:cubicBezTo>
                <a:cubicBezTo>
                  <a:pt x="15480" y="21599"/>
                  <a:pt x="19718" y="15057"/>
                  <a:pt x="21599" y="4926"/>
                </a:cubicBezTo>
                <a:lnTo>
                  <a:pt x="16855" y="0"/>
                </a:lnTo>
                <a:close/>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3048000" y="3036585"/>
            <a:ext cx="6096000" cy="784830"/>
          </a:xfrm>
          <a:prstGeom prst="rect">
            <a:avLst/>
          </a:prstGeom>
        </p:spPr>
        <p:txBody>
          <a:bodyPr>
            <a:spAutoFit/>
          </a:bodyPr>
          <a:lstStyle/>
          <a:p>
            <a:pPr>
              <a:spcBef>
                <a:spcPct val="50000"/>
              </a:spcBef>
            </a:pPr>
            <a:r>
              <a:rPr lang="zh-CN" altLang="en-US" dirty="0">
                <a:solidFill>
                  <a:srgbClr val="000000"/>
                </a:solidFill>
                <a:latin typeface="微软雅黑" panose="020B0503020204020204" pitchFamily="34" charset="-122"/>
                <a:ea typeface="微软雅黑" panose="020B0503020204020204" pitchFamily="34" charset="-122"/>
              </a:rPr>
              <a:t>部署图的表达方式为：</a:t>
            </a:r>
          </a:p>
          <a:p>
            <a:pPr>
              <a:spcBef>
                <a:spcPct val="50000"/>
              </a:spcBef>
            </a:pPr>
            <a:r>
              <a:rPr lang="zh-CN" altLang="en-US" dirty="0">
                <a:solidFill>
                  <a:srgbClr val="000000"/>
                </a:solidFill>
                <a:latin typeface="微软雅黑" panose="020B0503020204020204" pitchFamily="34" charset="-122"/>
                <a:ea typeface="微软雅黑" panose="020B0503020204020204" pitchFamily="34" charset="-122"/>
              </a:rPr>
              <a:t>            部署图 </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制品 </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节点 </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通信路径</a:t>
            </a:r>
          </a:p>
        </p:txBody>
      </p:sp>
      <p:sp>
        <p:nvSpPr>
          <p:cNvPr id="13" name="AutoShape 11"/>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dirty="0">
                <a:solidFill>
                  <a:srgbClr val="000000"/>
                </a:solidFill>
                <a:latin typeface="微软雅黑" panose="020B0503020204020204" pitchFamily="34" charset="-122"/>
                <a:ea typeface="微软雅黑" panose="020B0503020204020204" pitchFamily="34" charset="-122"/>
              </a:rPr>
              <a:t>部署图的表达方式为？</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ppt_w"/>
                                          </p:val>
                                        </p:tav>
                                        <p:tav tm="100000">
                                          <p:val>
                                            <p:strVal val="#ppt_w"/>
                                          </p:val>
                                        </p:tav>
                                      </p:tavLst>
                                    </p:anim>
                                    <p:anim calcmode="lin" valueType="num">
                                      <p:cBhvr>
                                        <p:cTn id="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p:nvPr/>
        </p:nvSpPr>
        <p:spPr bwMode="auto">
          <a:xfrm>
            <a:off x="1957709" y="569845"/>
            <a:ext cx="2006600" cy="1838325"/>
          </a:xfrm>
          <a:prstGeom prst="wedgeEllipseCallout">
            <a:avLst>
              <a:gd name="adj1" fmla="val 44815"/>
              <a:gd name="adj2" fmla="val 49167"/>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ln>
          <a:effec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anose="02070A03080606020203" pitchFamily="18" charset="0"/>
              <a:cs typeface="Helvetica" pitchFamily="34" charset="0"/>
              <a:sym typeface="Bodoni MT Black" panose="02070A03080606020203" pitchFamily="18" charset="0"/>
            </a:endParaRPr>
          </a:p>
        </p:txBody>
      </p:sp>
      <p:sp>
        <p:nvSpPr>
          <p:cNvPr id="10" name="AutoShape 1"/>
          <p:cNvSpPr/>
          <p:nvPr/>
        </p:nvSpPr>
        <p:spPr bwMode="auto">
          <a:xfrm>
            <a:off x="1957705" y="2853055"/>
            <a:ext cx="4208780"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类图</a:t>
            </a:r>
            <a:r>
              <a:rPr lang="en-US" altLang="zh-CN" sz="2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(Class Diagram)</a:t>
            </a:r>
            <a:endParaRPr lang="zh-CN" sz="2800" dirty="0">
              <a:solidFill>
                <a:srgbClr val="000000"/>
              </a:solidFill>
              <a:cs typeface="Helvetica" pitchFamily="34" charset="0"/>
              <a:sym typeface="Calibri" panose="020F0502020204030204" pitchFamily="34" charset="0"/>
            </a:endParaRPr>
          </a:p>
        </p:txBody>
      </p:sp>
      <p:sp>
        <p:nvSpPr>
          <p:cNvPr id="11" name="Rectangle 11"/>
          <p:cNvSpPr>
            <a:spLocks noChangeArrowheads="1"/>
          </p:cNvSpPr>
          <p:nvPr/>
        </p:nvSpPr>
        <p:spPr bwMode="auto">
          <a:xfrm>
            <a:off x="1021715" y="3641725"/>
            <a:ext cx="5210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480" indent="-28448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MS PGothic" pitchFamily="34" charset="-128"/>
              </a:defRPr>
            </a:lvl4pPr>
            <a:lvl5pPr marL="2057400" indent="-228600">
              <a:spcBef>
                <a:spcPct val="20000"/>
              </a:spcBef>
              <a:buChar char="»"/>
              <a:defRPr kumimoji="1">
                <a:solidFill>
                  <a:schemeClr val="tx1"/>
                </a:solidFill>
                <a:latin typeface="Times New Roman" panose="02020603050405020304" pitchFamily="18" charset="0"/>
                <a:ea typeface="MS PGothic"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9pPr>
          </a:lstStyle>
          <a:p>
            <a:pPr>
              <a:buFont typeface="Times New Roman" panose="02020603050405020304" pitchFamily="18" charset="0"/>
              <a:buChar char="※"/>
            </a:pPr>
            <a:r>
              <a:rPr lang="zh-CN" altLang="en-US" sz="2000" dirty="0"/>
              <a:t>类图描述系统中类的静态结构。不仅定义系统中的类，表示类之间的联系如关联、依赖、聚合等，也包括类的内部结构</a:t>
            </a:r>
            <a:r>
              <a:rPr lang="en-US" altLang="zh-CN" sz="2000" dirty="0"/>
              <a:t>(</a:t>
            </a:r>
            <a:r>
              <a:rPr lang="zh-CN" altLang="en-US" sz="2000" dirty="0"/>
              <a:t>类的属性和操作</a:t>
            </a:r>
            <a:r>
              <a:rPr lang="en-US" altLang="zh-CN" sz="2000" dirty="0"/>
              <a:t>)</a:t>
            </a:r>
            <a:endParaRPr lang="en-US" altLang="zh-CN" sz="1400" dirty="0"/>
          </a:p>
          <a:p>
            <a:pPr>
              <a:buFont typeface="Times New Roman" panose="02020603050405020304" pitchFamily="18" charset="0"/>
              <a:buChar char="※"/>
            </a:pPr>
            <a:endParaRPr lang="en-US" altLang="zh-CN" sz="1400" dirty="0"/>
          </a:p>
          <a:p>
            <a:pPr>
              <a:buFont typeface="Times New Roman" panose="02020603050405020304" pitchFamily="18" charset="0"/>
              <a:buChar char="※"/>
            </a:pPr>
            <a:r>
              <a:rPr lang="zh-CN" altLang="en-US" sz="2000" dirty="0"/>
              <a:t>类图是以类为中心来组织的，类图中的其他元素或属于某个类或与类相关联</a:t>
            </a:r>
            <a:r>
              <a:rPr lang="zh-CN" altLang="en-US" sz="1400" dirty="0"/>
              <a:t> </a:t>
            </a:r>
            <a:endParaRPr lang="ja-JP" altLang="en-US" sz="1400" b="0" i="0" dirty="0">
              <a:effectLst/>
            </a:endParaRPr>
          </a:p>
        </p:txBody>
      </p:sp>
      <p:grpSp>
        <p:nvGrpSpPr>
          <p:cNvPr id="13" name="Group 15"/>
          <p:cNvGrpSpPr/>
          <p:nvPr/>
        </p:nvGrpSpPr>
        <p:grpSpPr bwMode="auto">
          <a:xfrm>
            <a:off x="6096000" y="1903730"/>
            <a:ext cx="6153150" cy="4058920"/>
            <a:chOff x="22" y="2251"/>
            <a:chExt cx="3130" cy="1910"/>
          </a:xfrm>
        </p:grpSpPr>
        <p:pic>
          <p:nvPicPr>
            <p:cNvPr id="1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 y="2251"/>
              <a:ext cx="3130" cy="18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17"/>
            <p:cNvSpPr txBox="1">
              <a:spLocks noChangeArrowheads="1"/>
            </p:cNvSpPr>
            <p:nvPr/>
          </p:nvSpPr>
          <p:spPr bwMode="auto">
            <a:xfrm>
              <a:off x="1021" y="3022"/>
              <a:ext cx="4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16" name="Text Box 18"/>
            <p:cNvSpPr txBox="1">
              <a:spLocks noChangeArrowheads="1"/>
            </p:cNvSpPr>
            <p:nvPr/>
          </p:nvSpPr>
          <p:spPr bwMode="auto">
            <a:xfrm>
              <a:off x="2563" y="3703"/>
              <a:ext cx="45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17" name="Text Box 19"/>
            <p:cNvSpPr txBox="1">
              <a:spLocks noChangeArrowheads="1"/>
            </p:cNvSpPr>
            <p:nvPr/>
          </p:nvSpPr>
          <p:spPr bwMode="auto">
            <a:xfrm>
              <a:off x="566" y="3839"/>
              <a:ext cx="81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kumimoji="0" lang="zh-CN" altLang="en-US" sz="2000" b="0" i="0">
                <a:solidFill>
                  <a:srgbClr val="000000"/>
                </a:solidFill>
                <a:effectLst/>
              </a:endParaRPr>
            </a:p>
          </p:txBody>
        </p:sp>
      </p:gr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1"/>
          <p:cNvSpPr/>
          <p:nvPr/>
        </p:nvSpPr>
        <p:spPr bwMode="auto">
          <a:xfrm>
            <a:off x="8740775" y="1946275"/>
            <a:ext cx="1452563" cy="3209925"/>
          </a:xfrm>
          <a:prstGeom prst="triangle">
            <a:avLst>
              <a:gd name="adj" fmla="val 5000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0483" name="AutoShape 2"/>
          <p:cNvSpPr/>
          <p:nvPr/>
        </p:nvSpPr>
        <p:spPr bwMode="auto">
          <a:xfrm>
            <a:off x="1692275" y="2695575"/>
            <a:ext cx="2239963" cy="2460625"/>
          </a:xfrm>
          <a:prstGeom prst="triangle">
            <a:avLst>
              <a:gd name="adj" fmla="val 5000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2" name="AutoShape 3"/>
          <p:cNvSpPr/>
          <p:nvPr/>
        </p:nvSpPr>
        <p:spPr bwMode="auto">
          <a:xfrm>
            <a:off x="3619500" y="3340100"/>
            <a:ext cx="1855788" cy="1816100"/>
          </a:xfrm>
          <a:prstGeom prst="triangle">
            <a:avLst>
              <a:gd name="adj" fmla="val 5000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485" name="AutoShape 4"/>
          <p:cNvSpPr/>
          <p:nvPr/>
        </p:nvSpPr>
        <p:spPr bwMode="auto">
          <a:xfrm>
            <a:off x="5224463" y="2346325"/>
            <a:ext cx="1768475" cy="2809875"/>
          </a:xfrm>
          <a:prstGeom prst="triangle">
            <a:avLst>
              <a:gd name="adj" fmla="val 50000"/>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4" name="AutoShape 5"/>
          <p:cNvSpPr/>
          <p:nvPr/>
        </p:nvSpPr>
        <p:spPr bwMode="auto">
          <a:xfrm>
            <a:off x="6832600" y="2659063"/>
            <a:ext cx="2027238" cy="2497137"/>
          </a:xfrm>
          <a:prstGeom prst="triangle">
            <a:avLst>
              <a:gd name="adj" fmla="val 50000"/>
            </a:avLst>
          </a:prstGeom>
          <a:solidFill>
            <a:srgbClr val="7E82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583" name="AutoShape 6"/>
          <p:cNvSpPr/>
          <p:nvPr/>
        </p:nvSpPr>
        <p:spPr bwMode="auto">
          <a:xfrm>
            <a:off x="2180563" y="5437188"/>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协作图的 制作</a:t>
            </a:r>
            <a:endParaRPr lang="zh-CN" altLang="zh-CN" dirty="0">
              <a:solidFill>
                <a:srgbClr val="000000"/>
              </a:solidFill>
              <a:cs typeface="Helvetica" pitchFamily="34" charset="0"/>
              <a:sym typeface="Calibri" panose="020F0502020204030204" pitchFamily="34" charset="0"/>
            </a:endParaRPr>
          </a:p>
        </p:txBody>
      </p:sp>
      <p:sp>
        <p:nvSpPr>
          <p:cNvPr id="24584" name="AutoShape 7"/>
          <p:cNvSpPr/>
          <p:nvPr/>
        </p:nvSpPr>
        <p:spPr bwMode="auto">
          <a:xfrm>
            <a:off x="4006850" y="5437188"/>
            <a:ext cx="1081088"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endParaRPr lang="zh-CN" altLang="zh-CN" dirty="0">
              <a:solidFill>
                <a:srgbClr val="000000"/>
              </a:solidFill>
              <a:cs typeface="Helvetica" pitchFamily="34" charset="0"/>
              <a:sym typeface="Calibri" panose="020F0502020204030204" pitchFamily="34" charset="0"/>
            </a:endParaRPr>
          </a:p>
        </p:txBody>
      </p:sp>
      <p:sp>
        <p:nvSpPr>
          <p:cNvPr id="24585" name="AutoShape 8"/>
          <p:cNvSpPr/>
          <p:nvPr/>
        </p:nvSpPr>
        <p:spPr bwMode="auto">
          <a:xfrm>
            <a:off x="9183006" y="5672736"/>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PPT</a:t>
            </a:r>
            <a:r>
              <a:rPr lang="zh-CN" altLang="en-US"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的主要制作与整合</a:t>
            </a:r>
            <a:endParaRPr lang="zh-CN" dirty="0">
              <a:solidFill>
                <a:srgbClr val="000000"/>
              </a:solidFill>
              <a:cs typeface="Helvetica" pitchFamily="34" charset="0"/>
              <a:sym typeface="Calibri" panose="020F0502020204030204" pitchFamily="34" charset="0"/>
            </a:endParaRPr>
          </a:p>
        </p:txBody>
      </p:sp>
      <p:sp>
        <p:nvSpPr>
          <p:cNvPr id="24586" name="AutoShape 9"/>
          <p:cNvSpPr/>
          <p:nvPr/>
        </p:nvSpPr>
        <p:spPr bwMode="auto">
          <a:xfrm>
            <a:off x="7304088" y="5437188"/>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顺序图的制作</a:t>
            </a:r>
            <a:endParaRPr lang="zh-CN" altLang="zh-CN" dirty="0">
              <a:solidFill>
                <a:srgbClr val="000000"/>
              </a:solidFill>
              <a:cs typeface="Helvetica" pitchFamily="34" charset="0"/>
              <a:sym typeface="Calibri" panose="020F0502020204030204" pitchFamily="34" charset="0"/>
            </a:endParaRPr>
          </a:p>
        </p:txBody>
      </p:sp>
      <p:sp>
        <p:nvSpPr>
          <p:cNvPr id="24587" name="AutoShape 10"/>
          <p:cNvSpPr/>
          <p:nvPr/>
        </p:nvSpPr>
        <p:spPr bwMode="auto">
          <a:xfrm>
            <a:off x="5476874" y="5777529"/>
            <a:ext cx="1259827"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用例图、类图、状态图的制作</a:t>
            </a:r>
            <a:endParaRPr lang="zh-CN" altLang="zh-CN" dirty="0">
              <a:solidFill>
                <a:srgbClr val="000000"/>
              </a:solidFill>
              <a:cs typeface="Helvetica" pitchFamily="34" charset="0"/>
              <a:sym typeface="Calibri" panose="020F0502020204030204" pitchFamily="34" charset="0"/>
            </a:endParaRPr>
          </a:p>
          <a:p>
            <a:pPr algn="ctr" eaLnBrk="1"/>
            <a:endParaRPr lang="zh-CN" dirty="0">
              <a:solidFill>
                <a:srgbClr val="000000"/>
              </a:solidFill>
              <a:cs typeface="Helvetica" pitchFamily="34" charset="0"/>
              <a:sym typeface="Calibri" panose="020F0502020204030204" pitchFamily="34" charset="0"/>
            </a:endParaRPr>
          </a:p>
        </p:txBody>
      </p:sp>
      <p:sp>
        <p:nvSpPr>
          <p:cNvPr id="12299" name="AutoShape 11"/>
          <p:cNvSpPr/>
          <p:nvPr/>
        </p:nvSpPr>
        <p:spPr bwMode="auto">
          <a:xfrm>
            <a:off x="733426" y="549276"/>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绩效及分工</a:t>
            </a:r>
            <a:endParaRPr lang="zh-CN" dirty="0">
              <a:solidFill>
                <a:srgbClr val="000000"/>
              </a:solidFill>
              <a:cs typeface="Helvetica" pitchFamily="34" charset="0"/>
              <a:sym typeface="Calibri" panose="020F0502020204030204" pitchFamily="34" charset="0"/>
            </a:endParaRPr>
          </a:p>
        </p:txBody>
      </p:sp>
      <p:sp>
        <p:nvSpPr>
          <p:cNvPr id="15" name="AutoShape 8"/>
          <p:cNvSpPr/>
          <p:nvPr/>
        </p:nvSpPr>
        <p:spPr bwMode="auto">
          <a:xfrm>
            <a:off x="8925718" y="1331913"/>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陈依伦</a:t>
            </a:r>
            <a:endPar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r>
              <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93</a:t>
            </a:r>
            <a:r>
              <a:rPr 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 </a:t>
            </a:r>
            <a:endParaRPr lang="zh-CN" dirty="0">
              <a:solidFill>
                <a:srgbClr val="000000"/>
              </a:solidFill>
              <a:cs typeface="Helvetica" pitchFamily="34" charset="0"/>
              <a:sym typeface="Calibri" panose="020F0502020204030204" pitchFamily="34" charset="0"/>
            </a:endParaRPr>
          </a:p>
        </p:txBody>
      </p:sp>
      <p:sp>
        <p:nvSpPr>
          <p:cNvPr id="16" name="AutoShape 8"/>
          <p:cNvSpPr/>
          <p:nvPr/>
        </p:nvSpPr>
        <p:spPr bwMode="auto">
          <a:xfrm>
            <a:off x="2067719" y="1785144"/>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陈佳敏</a:t>
            </a:r>
            <a:endPar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r>
              <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90</a:t>
            </a:r>
            <a:endParaRPr lang="zh-CN" dirty="0">
              <a:solidFill>
                <a:srgbClr val="000000"/>
              </a:solidFill>
              <a:cs typeface="Helvetica" pitchFamily="34" charset="0"/>
              <a:sym typeface="Calibri" panose="020F0502020204030204" pitchFamily="34" charset="0"/>
            </a:endParaRPr>
          </a:p>
        </p:txBody>
      </p:sp>
      <p:sp>
        <p:nvSpPr>
          <p:cNvPr id="17" name="AutoShape 8"/>
          <p:cNvSpPr/>
          <p:nvPr/>
        </p:nvSpPr>
        <p:spPr bwMode="auto">
          <a:xfrm>
            <a:off x="3901281" y="2044700"/>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吕煜杰</a:t>
            </a:r>
            <a:endPar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r>
              <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89</a:t>
            </a:r>
            <a:endParaRPr lang="zh-CN" dirty="0">
              <a:solidFill>
                <a:srgbClr val="000000"/>
              </a:solidFill>
              <a:cs typeface="Helvetica" pitchFamily="34" charset="0"/>
              <a:sym typeface="Calibri" panose="020F0502020204030204" pitchFamily="34" charset="0"/>
            </a:endParaRPr>
          </a:p>
        </p:txBody>
      </p:sp>
      <p:sp>
        <p:nvSpPr>
          <p:cNvPr id="18" name="AutoShape 8"/>
          <p:cNvSpPr/>
          <p:nvPr/>
        </p:nvSpPr>
        <p:spPr bwMode="auto">
          <a:xfrm>
            <a:off x="7119355" y="1827569"/>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马益亮</a:t>
            </a:r>
            <a:endPar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r>
              <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91</a:t>
            </a:r>
            <a:endParaRPr lang="zh-CN" dirty="0">
              <a:solidFill>
                <a:srgbClr val="000000"/>
              </a:solidFill>
              <a:cs typeface="Helvetica" pitchFamily="34" charset="0"/>
              <a:sym typeface="Calibri" panose="020F0502020204030204" pitchFamily="34" charset="0"/>
            </a:endParaRPr>
          </a:p>
        </p:txBody>
      </p:sp>
      <p:sp>
        <p:nvSpPr>
          <p:cNvPr id="19" name="AutoShape 8"/>
          <p:cNvSpPr/>
          <p:nvPr/>
        </p:nvSpPr>
        <p:spPr bwMode="auto">
          <a:xfrm>
            <a:off x="5475288" y="1791761"/>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徐毓茜</a:t>
            </a:r>
            <a:endPar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endParaRPr>
          </a:p>
          <a:p>
            <a:pPr algn="ctr" eaLnBrk="1"/>
            <a:r>
              <a:rPr lang="en-US" altLang="zh-CN"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92</a:t>
            </a:r>
            <a:endParaRPr lang="zh-CN" dirty="0">
              <a:solidFill>
                <a:srgbClr val="000000"/>
              </a:solidFill>
              <a:cs typeface="Helvetica" pitchFamily="34" charset="0"/>
              <a:sym typeface="Calibri" panose="020F0502020204030204" pitchFamily="34" charset="0"/>
            </a:endParaRPr>
          </a:p>
        </p:txBody>
      </p:sp>
      <p:sp>
        <p:nvSpPr>
          <p:cNvPr id="20" name="AutoShape 6"/>
          <p:cNvSpPr/>
          <p:nvPr/>
        </p:nvSpPr>
        <p:spPr bwMode="auto">
          <a:xfrm>
            <a:off x="4006850" y="5367887"/>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部署图的制作</a:t>
            </a:r>
            <a:endParaRPr lang="zh-CN" altLang="zh-CN" dirty="0">
              <a:solidFill>
                <a:srgbClr val="000000"/>
              </a:solidFill>
              <a:cs typeface="Helvetica" pitchFamily="34" charset="0"/>
              <a:sym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2299"/>
                                        </p:tgtEl>
                                        <p:attrNameLst>
                                          <p:attrName>style.visibility</p:attrName>
                                        </p:attrNameLst>
                                      </p:cBhvr>
                                      <p:to>
                                        <p:strVal val="visible"/>
                                      </p:to>
                                    </p:set>
                                    <p:anim calcmode="lin" valueType="num">
                                      <p:cBhvr>
                                        <p:cTn id="7" dur="500" fill="hold"/>
                                        <p:tgtEl>
                                          <p:spTgt spid="12299"/>
                                        </p:tgtEl>
                                        <p:attrNameLst>
                                          <p:attrName>ppt_w</p:attrName>
                                        </p:attrNameLst>
                                      </p:cBhvr>
                                      <p:tavLst>
                                        <p:tav tm="0">
                                          <p:val>
                                            <p:strVal val="4*#ppt_w"/>
                                          </p:val>
                                        </p:tav>
                                        <p:tav tm="100000">
                                          <p:val>
                                            <p:strVal val="#ppt_w"/>
                                          </p:val>
                                        </p:tav>
                                      </p:tavLst>
                                    </p:anim>
                                    <p:anim calcmode="lin" valueType="num">
                                      <p:cBhvr>
                                        <p:cTn id="8" dur="500" fill="hold"/>
                                        <p:tgtEl>
                                          <p:spTgt spid="1229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p:nvPr/>
        </p:nvGrpSpPr>
        <p:grpSpPr bwMode="auto">
          <a:xfrm>
            <a:off x="713105" y="4709795"/>
            <a:ext cx="2809875" cy="1976120"/>
            <a:chOff x="-1" y="0"/>
            <a:chExt cx="7246270" cy="5795472"/>
          </a:xfrm>
        </p:grpSpPr>
        <p:sp>
          <p:nvSpPr>
            <p:cNvPr id="34825"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6"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7"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8"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9"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0"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1"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2"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3"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4"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5"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6"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7"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8"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9"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0"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1"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2"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3"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4"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5"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6"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7"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8"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9"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0"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1"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2"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3"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4"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5"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6"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2" name="矩形 1"/>
          <p:cNvSpPr/>
          <p:nvPr/>
        </p:nvSpPr>
        <p:spPr>
          <a:xfrm>
            <a:off x="1576743" y="729487"/>
            <a:ext cx="7461380" cy="4276725"/>
          </a:xfrm>
          <a:prstGeom prst="rect">
            <a:avLst/>
          </a:prstGeom>
        </p:spPr>
        <p:txBody>
          <a:bodyPr wrap="square">
            <a:spAutoFit/>
          </a:bodyPr>
          <a:lstStyle/>
          <a:p>
            <a:pPr eaLnBrk="1" hangingPunct="1"/>
            <a:r>
              <a:rPr lang="zh-CN" altLang="en-US" sz="2000" b="1" dirty="0">
                <a:latin typeface="Arial" panose="020B0604020202020204" pitchFamily="34" charset="0"/>
              </a:rPr>
              <a:t>参考文献：</a:t>
            </a:r>
            <a:endParaRPr lang="zh-CN" altLang="en-US"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Grady, </a:t>
            </a:r>
            <a:r>
              <a:rPr lang="en-US" altLang="zh-CN" dirty="0" err="1">
                <a:latin typeface="Arial" panose="020B0604020202020204" pitchFamily="34" charset="0"/>
              </a:rPr>
              <a:t>Booch</a:t>
            </a:r>
            <a:r>
              <a:rPr lang="en-US" altLang="zh-CN" dirty="0">
                <a:latin typeface="Arial" panose="020B0604020202020204" pitchFamily="34" charset="0"/>
              </a:rPr>
              <a:t>, James, Rumbaugh, Ivar, Jacobson. UML</a:t>
            </a:r>
            <a:r>
              <a:rPr lang="zh-CN" altLang="en-US" dirty="0">
                <a:latin typeface="Arial" panose="020B0604020202020204" pitchFamily="34" charset="0"/>
              </a:rPr>
              <a:t>用户指南</a:t>
            </a:r>
            <a:r>
              <a:rPr lang="en-US" altLang="zh-CN" dirty="0">
                <a:latin typeface="Arial" panose="020B0604020202020204" pitchFamily="34" charset="0"/>
              </a:rPr>
              <a:t>[M]. </a:t>
            </a:r>
            <a:r>
              <a:rPr lang="zh-CN" altLang="en-US" dirty="0">
                <a:latin typeface="Arial" panose="020B0604020202020204" pitchFamily="34" charset="0"/>
              </a:rPr>
              <a:t>北京市      丰台区成寿寺路</a:t>
            </a:r>
            <a:r>
              <a:rPr lang="en-US" altLang="zh-CN" dirty="0">
                <a:latin typeface="Arial" panose="020B0604020202020204" pitchFamily="34" charset="0"/>
              </a:rPr>
              <a:t>11</a:t>
            </a:r>
            <a:r>
              <a:rPr lang="zh-CN" altLang="en-US" dirty="0">
                <a:latin typeface="Arial" panose="020B0604020202020204" pitchFamily="34" charset="0"/>
              </a:rPr>
              <a:t>号</a:t>
            </a:r>
            <a:r>
              <a:rPr lang="en-US" altLang="zh-CN" dirty="0">
                <a:latin typeface="Arial" panose="020B0604020202020204" pitchFamily="34" charset="0"/>
              </a:rPr>
              <a:t>:</a:t>
            </a:r>
            <a:r>
              <a:rPr lang="zh-CN" altLang="en-US" dirty="0">
                <a:latin typeface="Arial" panose="020B0604020202020204" pitchFamily="34" charset="0"/>
              </a:rPr>
              <a:t>人民邮电出版社</a:t>
            </a:r>
            <a:r>
              <a:rPr lang="en-US" altLang="zh-CN" dirty="0">
                <a:latin typeface="Arial" panose="020B0604020202020204" pitchFamily="34" charset="0"/>
              </a:rPr>
              <a:t>, 2017. 2-31</a:t>
            </a: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2</a:t>
            </a:r>
            <a:r>
              <a:rPr lang="zh-CN" altLang="en-US" dirty="0">
                <a:latin typeface="Arial" panose="020B0604020202020204" pitchFamily="34" charset="0"/>
              </a:rPr>
              <a:t>、杨弘平</a:t>
            </a:r>
            <a:r>
              <a:rPr lang="en-US" altLang="zh-CN" dirty="0">
                <a:latin typeface="Arial" panose="020B0604020202020204" pitchFamily="34" charset="0"/>
              </a:rPr>
              <a:t>. UML2</a:t>
            </a:r>
            <a:r>
              <a:rPr lang="zh-CN" altLang="en-US" dirty="0">
                <a:latin typeface="Arial" panose="020B0604020202020204" pitchFamily="34" charset="0"/>
              </a:rPr>
              <a:t>基础、建模与设计教程 </a:t>
            </a:r>
            <a:r>
              <a:rPr lang="en-US" altLang="zh-CN" dirty="0">
                <a:latin typeface="Arial" panose="020B0604020202020204" pitchFamily="34" charset="0"/>
              </a:rPr>
              <a:t>[M]. </a:t>
            </a:r>
            <a:r>
              <a:rPr lang="zh-CN" altLang="en-US" dirty="0">
                <a:latin typeface="Arial" panose="020B0604020202020204" pitchFamily="34" charset="0"/>
              </a:rPr>
              <a:t>北京清华大学学研大厦</a:t>
            </a:r>
            <a:r>
              <a:rPr lang="en-US" altLang="zh-CN" dirty="0">
                <a:latin typeface="Arial" panose="020B0604020202020204" pitchFamily="34" charset="0"/>
              </a:rPr>
              <a:t>A</a:t>
            </a:r>
            <a:r>
              <a:rPr lang="zh-CN" altLang="en-US" dirty="0">
                <a:latin typeface="Arial" panose="020B0604020202020204" pitchFamily="34" charset="0"/>
              </a:rPr>
              <a:t>座</a:t>
            </a:r>
            <a:r>
              <a:rPr lang="en-US" altLang="zh-CN" dirty="0">
                <a:latin typeface="Arial" panose="020B0604020202020204" pitchFamily="34" charset="0"/>
              </a:rPr>
              <a:t>:</a:t>
            </a:r>
            <a:r>
              <a:rPr lang="zh-CN" altLang="en-US" dirty="0">
                <a:latin typeface="Arial" panose="020B0604020202020204" pitchFamily="34" charset="0"/>
              </a:rPr>
              <a:t>清华大      学出版社</a:t>
            </a:r>
            <a:r>
              <a:rPr lang="en-US" altLang="zh-CN" dirty="0">
                <a:latin typeface="Arial" panose="020B0604020202020204" pitchFamily="34" charset="0"/>
              </a:rPr>
              <a:t>, 2018. 1-50</a:t>
            </a: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3</a:t>
            </a:r>
            <a:r>
              <a:rPr lang="zh-CN" altLang="en-US" dirty="0">
                <a:latin typeface="Arial" panose="020B0604020202020204" pitchFamily="34" charset="0"/>
              </a:rPr>
              <a:t>、</a:t>
            </a:r>
            <a:r>
              <a:rPr lang="en-US" altLang="zh-CN" dirty="0">
                <a:latin typeface="Arial" panose="020B0604020202020204" pitchFamily="34" charset="0"/>
              </a:rPr>
              <a:t>UML</a:t>
            </a:r>
            <a:r>
              <a:rPr lang="zh-CN" altLang="en-US" dirty="0">
                <a:latin typeface="Arial" panose="020B0604020202020204" pitchFamily="34" charset="0"/>
              </a:rPr>
              <a:t>实践详细经典教程</a:t>
            </a:r>
            <a:r>
              <a:rPr lang="en-US" altLang="zh-CN" dirty="0">
                <a:latin typeface="Arial" panose="020B0604020202020204" pitchFamily="34" charset="0"/>
              </a:rPr>
              <a:t>[EB/OL]. </a:t>
            </a:r>
            <a:r>
              <a:rPr lang="en-US" altLang="zh-CN" dirty="0"/>
              <a:t>-</a:t>
            </a:r>
          </a:p>
          <a:p>
            <a:pPr eaLnBrk="1" hangingPunct="1"/>
            <a:r>
              <a:rPr lang="en-US" altLang="zh-CN" dirty="0">
                <a:latin typeface="Arial" panose="020B0604020202020204" pitchFamily="34" charset="0"/>
              </a:rPr>
              <a:t> </a:t>
            </a:r>
            <a:r>
              <a:rPr lang="en-US" altLang="zh-CN" dirty="0">
                <a:latin typeface="Arial" panose="020B0604020202020204" pitchFamily="34" charset="0"/>
                <a:hlinkClick r:id="rId2"/>
              </a:rPr>
              <a:t>http://www.uml.org.cn/oobject/201609092.asp</a:t>
            </a:r>
            <a:r>
              <a:rPr lang="en-US" altLang="zh-CN" dirty="0">
                <a:latin typeface="Arial" panose="020B0604020202020204" pitchFamily="34" charset="0"/>
              </a:rPr>
              <a:t>  </a:t>
            </a:r>
          </a:p>
          <a:p>
            <a:pPr algn="r" eaLnBrk="1" hangingPunct="1"/>
            <a:r>
              <a:rPr lang="en-US" altLang="zh-CN" dirty="0">
                <a:sym typeface="+mn-ea"/>
              </a:rPr>
              <a:t>【2018/10/28 11:00 am】</a:t>
            </a:r>
          </a:p>
          <a:p>
            <a:pPr algn="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4</a:t>
            </a:r>
            <a:r>
              <a:rPr lang="zh-CN" altLang="en-US" dirty="0">
                <a:latin typeface="Arial" panose="020B0604020202020204" pitchFamily="34" charset="0"/>
              </a:rPr>
              <a:t>、</a:t>
            </a:r>
            <a:r>
              <a:rPr lang="en-US" altLang="zh-CN" dirty="0">
                <a:latin typeface="Arial" panose="020B0604020202020204" pitchFamily="34" charset="0"/>
              </a:rPr>
              <a:t>UML</a:t>
            </a:r>
            <a:r>
              <a:rPr lang="zh-CN" altLang="en-US" dirty="0">
                <a:latin typeface="Arial" panose="020B0604020202020204" pitchFamily="34" charset="0"/>
              </a:rPr>
              <a:t>各种图总结</a:t>
            </a:r>
            <a:r>
              <a:rPr lang="en-US" altLang="zh-CN" dirty="0">
                <a:latin typeface="Arial" panose="020B0604020202020204" pitchFamily="34" charset="0"/>
              </a:rPr>
              <a:t>-</a:t>
            </a:r>
            <a:r>
              <a:rPr lang="zh-CN" altLang="en-US" dirty="0">
                <a:latin typeface="Arial" panose="020B0604020202020204" pitchFamily="34" charset="0"/>
              </a:rPr>
              <a:t>精华</a:t>
            </a:r>
            <a:r>
              <a:rPr lang="en-US" altLang="zh-CN" dirty="0">
                <a:latin typeface="Arial" panose="020B0604020202020204" pitchFamily="34" charset="0"/>
              </a:rPr>
              <a:t>[EB/OL]. </a:t>
            </a:r>
            <a:r>
              <a:rPr lang="en-US" altLang="zh-CN" dirty="0"/>
              <a:t>-</a:t>
            </a:r>
          </a:p>
          <a:p>
            <a:pPr eaLnBrk="1" hangingPunct="1"/>
            <a:r>
              <a:rPr lang="en-US" altLang="zh-CN" dirty="0">
                <a:latin typeface="Arial" panose="020B0604020202020204" pitchFamily="34" charset="0"/>
                <a:hlinkClick r:id="rId3"/>
              </a:rPr>
              <a:t>https://www.cnblogs.com/jiangds/p/6596595.html</a:t>
            </a:r>
            <a:r>
              <a:rPr lang="en-US" altLang="zh-CN" dirty="0">
                <a:latin typeface="Arial" panose="020B0604020202020204" pitchFamily="34" charset="0"/>
              </a:rPr>
              <a:t> </a:t>
            </a:r>
          </a:p>
          <a:p>
            <a:pPr algn="r" eaLnBrk="1" hangingPunct="1"/>
            <a:r>
              <a:rPr lang="en-US" altLang="zh-CN" dirty="0">
                <a:sym typeface="+mn-ea"/>
              </a:rPr>
              <a:t>【2018/10/28 10:00 am】</a:t>
            </a:r>
            <a:endParaRPr lang="en-US" altLang="zh-CN"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9963" y="2630488"/>
            <a:ext cx="4948237" cy="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5400" b="1" kern="100" dirty="0">
                <a:solidFill>
                  <a:schemeClr val="tx1"/>
                </a:solidFill>
                <a:latin typeface="微软雅黑" panose="020B0503020204020204" pitchFamily="34" charset="-122"/>
                <a:ea typeface="微软雅黑" panose="020B0503020204020204" pitchFamily="34" charset="-122"/>
              </a:rPr>
              <a:t>感谢你的聆听</a:t>
            </a:r>
            <a:endParaRPr lang="en-US" altLang="zh-CN" sz="5400" b="1" kern="100"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625850" y="3967163"/>
            <a:ext cx="4679950"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9575" y="3290888"/>
            <a:ext cx="3529013" cy="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kern="100" dirty="0">
                <a:solidFill>
                  <a:schemeClr val="tx1"/>
                </a:solidFill>
                <a:latin typeface="微软雅黑" panose="020B0503020204020204" pitchFamily="34" charset="-122"/>
                <a:ea typeface="微软雅黑" panose="020B0503020204020204" pitchFamily="34" charset="-122"/>
              </a:rPr>
              <a:t>评审小组：</a:t>
            </a:r>
            <a:r>
              <a:rPr lang="en-US" altLang="zh-CN" sz="2400" kern="100" dirty="0">
                <a:solidFill>
                  <a:schemeClr val="tx1"/>
                </a:solidFill>
                <a:latin typeface="微软雅黑" panose="020B0503020204020204" pitchFamily="34" charset="-122"/>
                <a:ea typeface="微软雅黑" panose="020B0503020204020204" pitchFamily="34" charset="-122"/>
              </a:rPr>
              <a:t>G16</a:t>
            </a:r>
          </a:p>
        </p:txBody>
      </p:sp>
      <p:sp>
        <p:nvSpPr>
          <p:cNvPr id="9" name="平行四边形 8"/>
          <p:cNvSpPr/>
          <p:nvPr/>
        </p:nvSpPr>
        <p:spPr>
          <a:xfrm>
            <a:off x="5511800" y="1192213"/>
            <a:ext cx="1035050" cy="369887"/>
          </a:xfrm>
          <a:prstGeom prst="parallelogram">
            <a:avLst>
              <a:gd name="adj" fmla="val 0"/>
            </a:avLst>
          </a:prstGeom>
          <a:solidFill>
            <a:srgbClr val="534C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LOGO</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5846" name="矩形 10"/>
          <p:cNvSpPr>
            <a:spLocks noChangeArrowheads="1"/>
          </p:cNvSpPr>
          <p:nvPr/>
        </p:nvSpPr>
        <p:spPr bwMode="auto">
          <a:xfrm>
            <a:off x="3529013" y="4094163"/>
            <a:ext cx="51466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指导老师：杨枨</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p:nvPr/>
        </p:nvSpPr>
        <p:spPr bwMode="auto">
          <a:xfrm>
            <a:off x="1957709" y="569845"/>
            <a:ext cx="2006600" cy="1838325"/>
          </a:xfrm>
          <a:prstGeom prst="wedgeEllipseCallout">
            <a:avLst>
              <a:gd name="adj1" fmla="val 44815"/>
              <a:gd name="adj2" fmla="val 49167"/>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ln>
          <a:effec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anose="02070A03080606020203" pitchFamily="18" charset="0"/>
              <a:cs typeface="Helvetica" pitchFamily="34" charset="0"/>
              <a:sym typeface="Bodoni MT Black" panose="02070A03080606020203" pitchFamily="18" charset="0"/>
            </a:endParaRPr>
          </a:p>
        </p:txBody>
      </p:sp>
      <p:sp>
        <p:nvSpPr>
          <p:cNvPr id="10" name="AutoShape 1"/>
          <p:cNvSpPr/>
          <p:nvPr/>
        </p:nvSpPr>
        <p:spPr bwMode="auto">
          <a:xfrm>
            <a:off x="1137285" y="2830830"/>
            <a:ext cx="6253480"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状态图</a:t>
            </a:r>
            <a:r>
              <a:rPr lang="en-US" altLang="zh-CN" sz="2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(State Chart Diagram)</a:t>
            </a:r>
            <a:endParaRPr lang="zh-CN" sz="2800" dirty="0">
              <a:solidFill>
                <a:srgbClr val="000000"/>
              </a:solidFill>
              <a:cs typeface="Helvetica" pitchFamily="34" charset="0"/>
              <a:sym typeface="Calibri" panose="020F0502020204030204" pitchFamily="34" charset="0"/>
            </a:endParaRPr>
          </a:p>
        </p:txBody>
      </p:sp>
      <p:sp>
        <p:nvSpPr>
          <p:cNvPr id="11" name="Rectangle 11"/>
          <p:cNvSpPr>
            <a:spLocks noChangeArrowheads="1"/>
          </p:cNvSpPr>
          <p:nvPr/>
        </p:nvSpPr>
        <p:spPr bwMode="auto">
          <a:xfrm>
            <a:off x="1137285" y="4053840"/>
            <a:ext cx="5092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480" indent="-28448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MS PGothic" pitchFamily="34" charset="-128"/>
              </a:defRPr>
            </a:lvl4pPr>
            <a:lvl5pPr marL="2057400" indent="-228600">
              <a:spcBef>
                <a:spcPct val="20000"/>
              </a:spcBef>
              <a:buChar char="»"/>
              <a:defRPr kumimoji="1">
                <a:solidFill>
                  <a:schemeClr val="tx1"/>
                </a:solidFill>
                <a:latin typeface="Times New Roman" panose="02020603050405020304" pitchFamily="18" charset="0"/>
                <a:ea typeface="MS PGothic"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9pPr>
          </a:lstStyle>
          <a:p>
            <a:pPr>
              <a:buFont typeface="Times New Roman" panose="02020603050405020304" pitchFamily="18" charset="0"/>
              <a:buChar char="※"/>
            </a:pPr>
            <a:r>
              <a:rPr lang="zh-CN" altLang="en-US" sz="2000" dirty="0"/>
              <a:t>状态图是一个类对象所可能经历的所有历程的模型图。状态图由对象的各个状态和连接这些状态的转换组成 </a:t>
            </a:r>
          </a:p>
        </p:txBody>
      </p:sp>
      <p:pic>
        <p:nvPicPr>
          <p:cNvPr id="1035" name="Picture 11" descr="http://img.my.csdn.net/uploads/201301/23/1358909356_18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4390" y="2705100"/>
            <a:ext cx="5944870" cy="31489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p:nvPr/>
        </p:nvSpPr>
        <p:spPr bwMode="auto">
          <a:xfrm>
            <a:off x="335919" y="35934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p:nvPr/>
        </p:nvSpPr>
        <p:spPr bwMode="auto">
          <a:xfrm>
            <a:off x="335919"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8" name="AutoShape 6"/>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ln>
          <a:effec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AutoShape 1"/>
          <p:cNvSpPr/>
          <p:nvPr/>
        </p:nvSpPr>
        <p:spPr bwMode="auto">
          <a:xfrm>
            <a:off x="252734" y="3855755"/>
            <a:ext cx="4060536"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顺序图</a:t>
            </a:r>
            <a:r>
              <a:rPr lang="en-US" altLang="zh-CN"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(Sequence Diagram)</a:t>
            </a:r>
            <a:endParaRPr lang="zh-CN" sz="1000" dirty="0">
              <a:solidFill>
                <a:srgbClr val="000000"/>
              </a:solidFill>
              <a:cs typeface="Helvetica" pitchFamily="34" charset="0"/>
              <a:sym typeface="Calibri" panose="020F0502020204030204" pitchFamily="34" charset="0"/>
            </a:endParaRPr>
          </a:p>
        </p:txBody>
      </p:sp>
      <p:sp>
        <p:nvSpPr>
          <p:cNvPr id="11" name="Rectangle 11"/>
          <p:cNvSpPr>
            <a:spLocks noChangeArrowheads="1"/>
          </p:cNvSpPr>
          <p:nvPr/>
        </p:nvSpPr>
        <p:spPr bwMode="auto">
          <a:xfrm>
            <a:off x="737870" y="4730750"/>
            <a:ext cx="960691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480" indent="-28448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MS PGothic" pitchFamily="34" charset="-128"/>
              </a:defRPr>
            </a:lvl4pPr>
            <a:lvl5pPr marL="2057400" indent="-228600">
              <a:spcBef>
                <a:spcPct val="20000"/>
              </a:spcBef>
              <a:buChar char="»"/>
              <a:defRPr kumimoji="1">
                <a:solidFill>
                  <a:schemeClr val="tx1"/>
                </a:solidFill>
                <a:latin typeface="Times New Roman" panose="02020603050405020304" pitchFamily="18" charset="0"/>
                <a:ea typeface="MS PGothic"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9pPr>
          </a:lstStyle>
          <a:p>
            <a:pPr>
              <a:buFont typeface="Times New Roman" panose="02020603050405020304" pitchFamily="18" charset="0"/>
              <a:buChar char="※"/>
            </a:pPr>
            <a:r>
              <a:rPr lang="zh-CN" altLang="en-US" sz="2000" dirty="0"/>
              <a:t>顺序图显示对象之间的动态合作关系，它强调对象之间消息发送的顺序，同时显示对象之间的交互    </a:t>
            </a:r>
          </a:p>
          <a:p>
            <a:pPr>
              <a:buFont typeface="Times New Roman" panose="02020603050405020304" pitchFamily="18" charset="0"/>
              <a:buChar char="※"/>
            </a:pPr>
            <a:r>
              <a:rPr lang="zh-CN" altLang="en-US" sz="2000" dirty="0"/>
              <a:t>顺序图的一个用途是用来表示用例中的行为顺序。当执行一个用例行为时，顺序图中的每条消息对应了一个类操作或引起状态转换的触发事件</a:t>
            </a:r>
            <a:r>
              <a:rPr lang="zh-CN" altLang="en-US" sz="1400" dirty="0"/>
              <a:t> </a:t>
            </a:r>
            <a:endParaRPr lang="en-US" altLang="zh-CN" sz="1400" dirty="0"/>
          </a:p>
        </p:txBody>
      </p:sp>
      <p:pic>
        <p:nvPicPr>
          <p:cNvPr id="2059" name="Picture 11" descr="http://img.my.csdn.net/uploads/201301/23/1358909312_11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425" y="57785"/>
            <a:ext cx="7836535" cy="449326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p:cNvSpPr/>
          <p:nvPr/>
        </p:nvSpPr>
        <p:spPr bwMode="auto">
          <a:xfrm>
            <a:off x="1279529" y="1048635"/>
            <a:ext cx="2006600" cy="1838325"/>
          </a:xfrm>
          <a:prstGeom prst="wedgeEllipseCallout">
            <a:avLst>
              <a:gd name="adj1" fmla="val 44815"/>
              <a:gd name="adj2" fmla="val 49167"/>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p:nvPr/>
        </p:nvSpPr>
        <p:spPr bwMode="auto">
          <a:xfrm>
            <a:off x="1957709" y="569845"/>
            <a:ext cx="2006600" cy="1838325"/>
          </a:xfrm>
          <a:prstGeom prst="wedgeEllipseCallout">
            <a:avLst>
              <a:gd name="adj1" fmla="val 44815"/>
              <a:gd name="adj2" fmla="val 49167"/>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ln>
          <a:effec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AutoShape 1"/>
          <p:cNvSpPr/>
          <p:nvPr/>
        </p:nvSpPr>
        <p:spPr bwMode="auto">
          <a:xfrm>
            <a:off x="567443" y="2852896"/>
            <a:ext cx="4723009"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协作图</a:t>
            </a:r>
            <a:r>
              <a:rPr lang="en-US" altLang="zh-CN" sz="24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(Collaboration Diagram)</a:t>
            </a:r>
            <a:endParaRPr lang="zh-CN" sz="1000" dirty="0">
              <a:solidFill>
                <a:srgbClr val="000000"/>
              </a:solidFill>
              <a:cs typeface="Helvetica" pitchFamily="34" charset="0"/>
              <a:sym typeface="Calibri" panose="020F0502020204030204" pitchFamily="34" charset="0"/>
            </a:endParaRPr>
          </a:p>
        </p:txBody>
      </p:sp>
      <p:sp>
        <p:nvSpPr>
          <p:cNvPr id="11" name="Rectangle 11"/>
          <p:cNvSpPr>
            <a:spLocks noChangeArrowheads="1"/>
          </p:cNvSpPr>
          <p:nvPr/>
        </p:nvSpPr>
        <p:spPr bwMode="auto">
          <a:xfrm>
            <a:off x="370840" y="3880485"/>
            <a:ext cx="518096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480" indent="-28448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MS PGothic" pitchFamily="34" charset="-128"/>
              </a:defRPr>
            </a:lvl4pPr>
            <a:lvl5pPr marL="2057400" indent="-228600">
              <a:spcBef>
                <a:spcPct val="20000"/>
              </a:spcBef>
              <a:buChar char="»"/>
              <a:defRPr kumimoji="1">
                <a:solidFill>
                  <a:schemeClr val="tx1"/>
                </a:solidFill>
                <a:latin typeface="Times New Roman" panose="02020603050405020304" pitchFamily="18" charset="0"/>
                <a:ea typeface="MS PGothic"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9pPr>
          </a:lstStyle>
          <a:p>
            <a:pPr>
              <a:buFont typeface="Times New Roman" panose="02020603050405020304" pitchFamily="18" charset="0"/>
              <a:buChar char="※"/>
            </a:pPr>
            <a:r>
              <a:rPr lang="zh-CN" altLang="en-US" sz="2000" dirty="0"/>
              <a:t>协作图描述对象间的协作关系，协作图跟顺序图 相似，显示对象间的动态合作关系。除显示信息交换外，协作图还显示对象以及它们之间的关系</a:t>
            </a:r>
            <a:r>
              <a:rPr lang="en-US" altLang="zh-CN" sz="2000" dirty="0"/>
              <a:t>.【4】</a:t>
            </a:r>
          </a:p>
          <a:p>
            <a:pPr>
              <a:buFont typeface="Times New Roman" panose="02020603050405020304" pitchFamily="18" charset="0"/>
              <a:buChar char="※"/>
            </a:pPr>
            <a:r>
              <a:rPr lang="zh-CN" altLang="en-US" sz="2000" dirty="0"/>
              <a:t>协作图的一个用途是表示一个类操作的实</a:t>
            </a:r>
            <a:r>
              <a:rPr lang="zh-CN" altLang="en-US" sz="1400" dirty="0"/>
              <a:t>现 </a:t>
            </a:r>
          </a:p>
        </p:txBody>
      </p:sp>
      <p:pic>
        <p:nvPicPr>
          <p:cNvPr id="2" name="图片 1"/>
          <p:cNvPicPr>
            <a:picLocks noChangeAspect="1"/>
          </p:cNvPicPr>
          <p:nvPr/>
        </p:nvPicPr>
        <p:blipFill>
          <a:blip r:embed="rId2"/>
          <a:stretch>
            <a:fillRect/>
          </a:stretch>
        </p:blipFill>
        <p:spPr>
          <a:xfrm>
            <a:off x="5698490" y="123825"/>
            <a:ext cx="6403975" cy="482346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p:nvPr/>
        </p:nvSpPr>
        <p:spPr bwMode="auto">
          <a:xfrm>
            <a:off x="1957709" y="569845"/>
            <a:ext cx="2006600" cy="1838325"/>
          </a:xfrm>
          <a:prstGeom prst="wedgeEllipseCallout">
            <a:avLst>
              <a:gd name="adj1" fmla="val 44815"/>
              <a:gd name="adj2" fmla="val 49167"/>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ln>
          <a:effec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anose="02070A03080606020203" pitchFamily="18" charset="0"/>
              <a:cs typeface="Helvetica" pitchFamily="34" charset="0"/>
              <a:sym typeface="Bodoni MT Black" panose="02070A03080606020203" pitchFamily="18" charset="0"/>
            </a:endParaRPr>
          </a:p>
        </p:txBody>
      </p:sp>
      <p:sp>
        <p:nvSpPr>
          <p:cNvPr id="10" name="AutoShape 1"/>
          <p:cNvSpPr/>
          <p:nvPr/>
        </p:nvSpPr>
        <p:spPr bwMode="auto">
          <a:xfrm>
            <a:off x="899795" y="2830830"/>
            <a:ext cx="5663565"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部署图</a:t>
            </a:r>
            <a:r>
              <a:rPr lang="en-US" altLang="zh-CN" sz="2800" dirty="0">
                <a:solidFill>
                  <a:srgbClr val="000000"/>
                </a:solidFill>
                <a:latin typeface="微软雅黑" panose="020B0503020204020204" pitchFamily="34" charset="-122"/>
                <a:ea typeface="微软雅黑" panose="020B0503020204020204" pitchFamily="34" charset="-122"/>
                <a:cs typeface="Helvetica" pitchFamily="34" charset="0"/>
                <a:sym typeface="微软雅黑" panose="020B0503020204020204" pitchFamily="34" charset="-122"/>
              </a:rPr>
              <a:t>(Deployment Diagram)</a:t>
            </a:r>
          </a:p>
        </p:txBody>
      </p:sp>
      <p:sp>
        <p:nvSpPr>
          <p:cNvPr id="11" name="Rectangle 11"/>
          <p:cNvSpPr>
            <a:spLocks noChangeArrowheads="1"/>
          </p:cNvSpPr>
          <p:nvPr/>
        </p:nvSpPr>
        <p:spPr bwMode="auto">
          <a:xfrm>
            <a:off x="757555" y="3837305"/>
            <a:ext cx="541909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480" indent="-28448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MS PGothic" pitchFamily="34" charset="-128"/>
              </a:defRPr>
            </a:lvl4pPr>
            <a:lvl5pPr marL="2057400" indent="-228600">
              <a:spcBef>
                <a:spcPct val="20000"/>
              </a:spcBef>
              <a:buChar char="»"/>
              <a:defRPr kumimoji="1">
                <a:solidFill>
                  <a:schemeClr val="tx1"/>
                </a:solidFill>
                <a:latin typeface="Times New Roman" panose="02020603050405020304" pitchFamily="18" charset="0"/>
                <a:ea typeface="MS PGothic"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MS PGothic" pitchFamily="34" charset="-128"/>
              </a:defRPr>
            </a:lvl9pPr>
          </a:lstStyle>
          <a:p>
            <a:pPr>
              <a:buFont typeface="Times New Roman" panose="02020603050405020304" pitchFamily="18" charset="0"/>
              <a:buChar char="※"/>
            </a:pPr>
            <a:r>
              <a:rPr lang="zh-CN" altLang="en-US" sz="2000" dirty="0"/>
              <a:t>部署视图描述位于节点实例上的运行构件实例的安排。节点是一组运行资源，如计算机、设备或存储器。这个视图允许评估分配结果和资源分配</a:t>
            </a:r>
          </a:p>
        </p:txBody>
      </p:sp>
      <p:pic>
        <p:nvPicPr>
          <p:cNvPr id="7170" name="Picture 2" descr="http://img.my.csdn.net/uploads/201301/23/1358909330_17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5865" y="2950210"/>
            <a:ext cx="5410835" cy="18554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3276</Words>
  <Application>Microsoft Office PowerPoint</Application>
  <PresentationFormat>宽屏</PresentationFormat>
  <Paragraphs>357</Paragraphs>
  <Slides>52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맑은 고딕</vt:lpstr>
      <vt:lpstr>隶书</vt:lpstr>
      <vt:lpstr>宋体</vt:lpstr>
      <vt:lpstr>微软雅黑</vt:lpstr>
      <vt:lpstr>Arial</vt:lpstr>
      <vt:lpstr>Bodoni MT Black</vt:lpstr>
      <vt:lpstr>Calibri</vt:lpstr>
      <vt:lpstr>Calibri Light</vt:lpstr>
      <vt:lpstr>Helvetica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a6317775@qq.com</cp:lastModifiedBy>
  <cp:revision>154</cp:revision>
  <dcterms:created xsi:type="dcterms:W3CDTF">2013-08-29T10:54:00Z</dcterms:created>
  <dcterms:modified xsi:type="dcterms:W3CDTF">2018-11-02T11:56:47Z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