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1"/>
  </p:notesMasterIdLst>
  <p:sldIdLst>
    <p:sldId id="321" r:id="rId2"/>
    <p:sldId id="292" r:id="rId3"/>
    <p:sldId id="309" r:id="rId4"/>
    <p:sldId id="333" r:id="rId5"/>
    <p:sldId id="337" r:id="rId6"/>
    <p:sldId id="336" r:id="rId7"/>
    <p:sldId id="335" r:id="rId8"/>
    <p:sldId id="334" r:id="rId9"/>
    <p:sldId id="338" r:id="rId10"/>
    <p:sldId id="339" r:id="rId11"/>
    <p:sldId id="330" r:id="rId12"/>
    <p:sldId id="305" r:id="rId13"/>
    <p:sldId id="295" r:id="rId14"/>
    <p:sldId id="341" r:id="rId15"/>
    <p:sldId id="343" r:id="rId16"/>
    <p:sldId id="340" r:id="rId17"/>
    <p:sldId id="345" r:id="rId18"/>
    <p:sldId id="344" r:id="rId19"/>
    <p:sldId id="331" r:id="rId20"/>
    <p:sldId id="297" r:id="rId21"/>
    <p:sldId id="298" r:id="rId22"/>
    <p:sldId id="301" r:id="rId23"/>
    <p:sldId id="346" r:id="rId24"/>
    <p:sldId id="303" r:id="rId25"/>
    <p:sldId id="347" r:id="rId26"/>
    <p:sldId id="348" r:id="rId27"/>
    <p:sldId id="349" r:id="rId28"/>
    <p:sldId id="353" r:id="rId29"/>
    <p:sldId id="362" r:id="rId30"/>
    <p:sldId id="332" r:id="rId31"/>
    <p:sldId id="354" r:id="rId32"/>
    <p:sldId id="355" r:id="rId33"/>
    <p:sldId id="356" r:id="rId34"/>
    <p:sldId id="261" r:id="rId35"/>
    <p:sldId id="357" r:id="rId36"/>
    <p:sldId id="352" r:id="rId37"/>
    <p:sldId id="360" r:id="rId38"/>
    <p:sldId id="260" r:id="rId39"/>
    <p:sldId id="287" r:id="rId40"/>
    <p:sldId id="351" r:id="rId41"/>
    <p:sldId id="358" r:id="rId42"/>
    <p:sldId id="363" r:id="rId43"/>
    <p:sldId id="350" r:id="rId44"/>
    <p:sldId id="365" r:id="rId45"/>
    <p:sldId id="294" r:id="rId46"/>
    <p:sldId id="364" r:id="rId47"/>
    <p:sldId id="300" r:id="rId48"/>
    <p:sldId id="304" r:id="rId49"/>
    <p:sldId id="329" r:id="rId5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82C"/>
    <a:srgbClr val="E99000"/>
    <a:srgbClr val="EC7690"/>
    <a:srgbClr val="7E822E"/>
    <a:srgbClr val="EB5F52"/>
    <a:srgbClr val="82582D"/>
    <a:srgbClr val="F5BD23"/>
    <a:srgbClr val="534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E62B7-427F-430A-BC33-B6E8DFC8F125}" type="datetimeFigureOut">
              <a:rPr lang="zh-CN" altLang="en-US" smtClean="0"/>
              <a:pPr/>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C6C18-3BE3-4EFD-B8FF-E0B42C8D7867}" type="slidenum">
              <a:rPr lang="zh-CN" altLang="en-US" smtClean="0"/>
              <a:pPr/>
              <a:t>‹#›</a:t>
            </a:fld>
            <a:endParaRPr lang="zh-CN" altLang="en-US"/>
          </a:p>
        </p:txBody>
      </p:sp>
    </p:spTree>
    <p:extLst>
      <p:ext uri="{BB962C8B-B14F-4D97-AF65-F5344CB8AC3E}">
        <p14:creationId xmlns:p14="http://schemas.microsoft.com/office/powerpoint/2010/main" val="272031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58549DC-145A-48E3-8820-7AEA38590D71}" type="datetimeFigureOut">
              <a:rPr lang="en-US" altLang="zh-CN"/>
              <a:pPr>
                <a:defRPr/>
              </a:pPr>
              <a:t>10/28/2018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682A9A59-8398-4EA9-B41B-568D73B0B0A8}" type="slidenum">
              <a:rPr lang="en-US" altLang="zh-CN"/>
              <a:pPr/>
              <a:t>‹#›</a:t>
            </a:fld>
            <a:endParaRPr lang="en-US" altLang="zh-CN"/>
          </a:p>
        </p:txBody>
      </p:sp>
    </p:spTree>
    <p:extLst>
      <p:ext uri="{BB962C8B-B14F-4D97-AF65-F5344CB8AC3E}">
        <p14:creationId xmlns:p14="http://schemas.microsoft.com/office/powerpoint/2010/main" val="382234069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28571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DAC5B2-8B0A-4E0F-BE75-5D45C1715FDC}" type="datetimeFigureOut">
              <a:rPr lang="en-US" altLang="zh-CN"/>
              <a:pPr>
                <a:defRPr/>
              </a:pPr>
              <a:t>10/28/2018</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fld id="{A8FDEC7A-0906-4872-886A-8BB188BC3CD3}" type="slidenum">
              <a:rPr lang="en-US" altLang="zh-CN"/>
              <a:pPr/>
              <a:t>‹#›</a:t>
            </a:fld>
            <a:endParaRPr lang="en-US" altLang="zh-CN"/>
          </a:p>
        </p:txBody>
      </p:sp>
    </p:spTree>
    <p:extLst>
      <p:ext uri="{BB962C8B-B14F-4D97-AF65-F5344CB8AC3E}">
        <p14:creationId xmlns:p14="http://schemas.microsoft.com/office/powerpoint/2010/main" val="82652371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EF28725-9E40-4C44-BE2E-543B2A128477}" type="datetimeFigureOut">
              <a:rPr lang="en-US" altLang="zh-CN"/>
              <a:pPr>
                <a:defRPr/>
              </a:pPr>
              <a:t>10/28/2018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25760E8-7DB7-4A56-890A-B6554DDFEB9A}" type="slidenum">
              <a:rPr lang="en-US" altLang="zh-CN"/>
              <a:pPr/>
              <a:t>‹#›</a:t>
            </a:fld>
            <a:endParaRPr lang="en-US" altLang="zh-CN"/>
          </a:p>
        </p:txBody>
      </p:sp>
    </p:spTree>
    <p:extLst>
      <p:ext uri="{BB962C8B-B14F-4D97-AF65-F5344CB8AC3E}">
        <p14:creationId xmlns:p14="http://schemas.microsoft.com/office/powerpoint/2010/main" val="121316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5358689-AE7D-409C-BCBE-E4D42CC17C47}" type="datetimeFigureOut">
              <a:rPr lang="en-US" altLang="zh-CN"/>
              <a:pPr>
                <a:defRPr/>
              </a:pPr>
              <a:t>10/28/2018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A9F3900A-B209-434A-97E9-3FCBA492A4B0}" type="slidenum">
              <a:rPr lang="en-US" altLang="zh-CN"/>
              <a:pPr/>
              <a:t>‹#›</a:t>
            </a:fld>
            <a:endParaRPr lang="en-US" altLang="zh-CN"/>
          </a:p>
        </p:txBody>
      </p:sp>
    </p:spTree>
    <p:extLst>
      <p:ext uri="{BB962C8B-B14F-4D97-AF65-F5344CB8AC3E}">
        <p14:creationId xmlns:p14="http://schemas.microsoft.com/office/powerpoint/2010/main" val="335069168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293F519-C000-4774-AAD6-7B6DD2CB30ED}" type="datetimeFigureOut">
              <a:rPr lang="en-US" altLang="zh-CN"/>
              <a:pPr>
                <a:defRPr/>
              </a:pPr>
              <a:t>10/28/2018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EC339709-B0DB-4B07-906A-1DC512EDA07C}" type="slidenum">
              <a:rPr lang="en-US" altLang="zh-CN"/>
              <a:pPr/>
              <a:t>‹#›</a:t>
            </a:fld>
            <a:endParaRPr lang="en-US" altLang="zh-CN"/>
          </a:p>
        </p:txBody>
      </p:sp>
    </p:spTree>
    <p:extLst>
      <p:ext uri="{BB962C8B-B14F-4D97-AF65-F5344CB8AC3E}">
        <p14:creationId xmlns:p14="http://schemas.microsoft.com/office/powerpoint/2010/main" val="34173437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5F1FFD9-0D9B-4299-8B0D-8E42C23C5A5A}" type="datetimeFigureOut">
              <a:rPr lang="en-US" altLang="zh-CN"/>
              <a:pPr>
                <a:defRPr/>
              </a:pPr>
              <a:t>10/28/2018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7A5CC31E-C0F4-4B0C-8879-9A025D8D729B}" type="slidenum">
              <a:rPr lang="en-US" altLang="zh-CN"/>
              <a:pPr/>
              <a:t>‹#›</a:t>
            </a:fld>
            <a:endParaRPr lang="en-US" altLang="zh-CN"/>
          </a:p>
        </p:txBody>
      </p:sp>
    </p:spTree>
    <p:extLst>
      <p:ext uri="{BB962C8B-B14F-4D97-AF65-F5344CB8AC3E}">
        <p14:creationId xmlns:p14="http://schemas.microsoft.com/office/powerpoint/2010/main" val="386428950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81902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09193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24996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6254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D5065F3-F134-453B-944C-DF79CA4D3D63}" type="datetimeFigureOut">
              <a:rPr lang="en-US" altLang="zh-CN"/>
              <a:pPr>
                <a:defRPr/>
              </a:pPr>
              <a:t>10/28/2018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586E168A-72C4-48A4-90E5-A8F6786B7701}" type="slidenum">
              <a:rPr lang="en-US" altLang="zh-CN"/>
              <a:pPr/>
              <a:t>‹#›</a:t>
            </a:fld>
            <a:endParaRPr lang="en-US" altLang="zh-CN"/>
          </a:p>
        </p:txBody>
      </p:sp>
    </p:spTree>
    <p:extLst>
      <p:ext uri="{BB962C8B-B14F-4D97-AF65-F5344CB8AC3E}">
        <p14:creationId xmlns:p14="http://schemas.microsoft.com/office/powerpoint/2010/main" val="4266823606"/>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7375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99336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775C3CA-14BA-40A5-B35E-FDA4951B9F41}" type="datetimeFigureOut">
              <a:rPr lang="en-US" altLang="zh-CN"/>
              <a:pPr>
                <a:defRPr/>
              </a:pPr>
              <a:t>10/28/2018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9569944F-149A-4A29-9253-B9441D2CC03B}" type="slidenum">
              <a:rPr lang="en-US" altLang="zh-CN"/>
              <a:pPr/>
              <a:t>‹#›</a:t>
            </a:fld>
            <a:endParaRPr lang="en-US" altLang="zh-CN"/>
          </a:p>
        </p:txBody>
      </p:sp>
    </p:spTree>
    <p:extLst>
      <p:ext uri="{BB962C8B-B14F-4D97-AF65-F5344CB8AC3E}">
        <p14:creationId xmlns:p14="http://schemas.microsoft.com/office/powerpoint/2010/main" val="32542107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E726272-EBCD-41A3-8A8D-04C2AB22D04F}" type="datetimeFigureOut">
              <a:rPr lang="en-US" altLang="zh-CN"/>
              <a:pPr>
                <a:defRPr/>
              </a:pPr>
              <a:t>10/28/2018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8AB02EE-7F45-42ED-A409-05A75AD89AD6}" type="slidenum">
              <a:rPr lang="en-US" altLang="zh-CN"/>
              <a:pPr/>
              <a:t>‹#›</a:t>
            </a:fld>
            <a:endParaRPr lang="en-US" altLang="zh-CN"/>
          </a:p>
        </p:txBody>
      </p:sp>
    </p:spTree>
    <p:extLst>
      <p:ext uri="{BB962C8B-B14F-4D97-AF65-F5344CB8AC3E}">
        <p14:creationId xmlns:p14="http://schemas.microsoft.com/office/powerpoint/2010/main" val="344355987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1431452-D546-45D2-824A-D9E220C2402E}" type="datetimeFigureOut">
              <a:rPr lang="en-US" altLang="zh-CN"/>
              <a:pPr>
                <a:defRPr/>
              </a:pPr>
              <a:t>10/28/2018</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4A69E82B-E174-48FE-98A9-2980E8101C99}" type="slidenum">
              <a:rPr lang="en-US" altLang="zh-CN"/>
              <a:pPr/>
              <a:t>‹#›</a:t>
            </a:fld>
            <a:endParaRPr lang="en-US" altLang="zh-CN"/>
          </a:p>
        </p:txBody>
      </p:sp>
    </p:spTree>
    <p:extLst>
      <p:ext uri="{BB962C8B-B14F-4D97-AF65-F5344CB8AC3E}">
        <p14:creationId xmlns:p14="http://schemas.microsoft.com/office/powerpoint/2010/main" val="24100681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219A72E-A833-4934-882D-5DB515E9E634}" type="datetimeFigureOut">
              <a:rPr lang="en-US" altLang="zh-CN"/>
              <a:pPr>
                <a:defRPr/>
              </a:pPr>
              <a:t>10/28/2018</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B2C3E724-7E4D-406B-9B4E-2E20BA972793}" type="slidenum">
              <a:rPr lang="en-US" altLang="zh-CN"/>
              <a:pPr/>
              <a:t>‹#›</a:t>
            </a:fld>
            <a:endParaRPr lang="en-US" altLang="zh-CN"/>
          </a:p>
        </p:txBody>
      </p:sp>
    </p:spTree>
    <p:extLst>
      <p:ext uri="{BB962C8B-B14F-4D97-AF65-F5344CB8AC3E}">
        <p14:creationId xmlns:p14="http://schemas.microsoft.com/office/powerpoint/2010/main" val="277796307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0F37D717-DEF6-4A9D-B91C-BC3B02BB24DA}" type="datetimeFigureOut">
              <a:rPr lang="en-US" altLang="zh-CN"/>
              <a:pPr>
                <a:defRPr/>
              </a:pPr>
              <a:t>10/28/2018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3DD4326-8546-4DEE-A6F6-A7613CBE8560}" type="slidenum">
              <a:rPr lang="en-US" altLang="zh-CN"/>
              <a:pPr/>
              <a:t>‹#›</a:t>
            </a:fld>
            <a:endParaRPr lang="en-US" altLang="zh-CN"/>
          </a:p>
        </p:txBody>
      </p:sp>
    </p:spTree>
    <p:extLst>
      <p:ext uri="{BB962C8B-B14F-4D97-AF65-F5344CB8AC3E}">
        <p14:creationId xmlns:p14="http://schemas.microsoft.com/office/powerpoint/2010/main" val="339011350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91085C1F-7C5B-4115-8E36-C6AEE821E624}" type="datetimeFigureOut">
              <a:rPr lang="en-US" altLang="zh-CN"/>
              <a:pPr>
                <a:defRPr/>
              </a:pPr>
              <a:t>10/28/2018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6B38F34-1465-4A12-8461-A58D44FF4FB8}" type="slidenum">
              <a:rPr lang="en-US" altLang="zh-CN"/>
              <a:pPr/>
              <a:t>‹#›</a:t>
            </a:fld>
            <a:endParaRPr lang="en-US" altLang="zh-CN"/>
          </a:p>
        </p:txBody>
      </p:sp>
    </p:spTree>
    <p:extLst>
      <p:ext uri="{BB962C8B-B14F-4D97-AF65-F5344CB8AC3E}">
        <p14:creationId xmlns:p14="http://schemas.microsoft.com/office/powerpoint/2010/main" val="309602762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20DA94D0-183D-4817-BB18-2C1364C514EA}" type="datetimeFigureOut">
              <a:rPr lang="en-US" altLang="zh-CN"/>
              <a:pPr>
                <a:defRPr/>
              </a:pPr>
              <a:t>10/28/2018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2455A17D-5EFE-475B-9870-FF21671C3220}" type="slidenum">
              <a:rPr lang="en-US" altLang="zh-CN"/>
              <a:pPr/>
              <a:t>‹#›</a:t>
            </a:fld>
            <a:endParaRPr lang="en-US" altLang="zh-CN"/>
          </a:p>
        </p:txBody>
      </p:sp>
    </p:spTree>
    <p:extLst>
      <p:ext uri="{BB962C8B-B14F-4D97-AF65-F5344CB8AC3E}">
        <p14:creationId xmlns:p14="http://schemas.microsoft.com/office/powerpoint/2010/main" val="148345708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538DC3-5EBD-485A-8EFB-4D95C75AD3FD}" type="datetimeFigureOut">
              <a:rPr lang="en-US" altLang="zh-CN"/>
              <a:pPr>
                <a:defRPr/>
              </a:pPr>
              <a:t>10/28/2018</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FB41F2E-797C-4890-B246-4F63233B012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8" r:id="rId7"/>
    <p:sldLayoutId id="2147484039" r:id="rId8"/>
    <p:sldLayoutId id="2147484040" r:id="rId9"/>
    <p:sldLayoutId id="2147484041" r:id="rId10"/>
    <p:sldLayoutId id="2147484033" r:id="rId11"/>
    <p:sldLayoutId id="2147484034" r:id="rId12"/>
    <p:sldLayoutId id="2147484035" r:id="rId13"/>
    <p:sldLayoutId id="2147484036" r:id="rId14"/>
    <p:sldLayoutId id="2147484037" r:id="rId15"/>
    <p:sldLayoutId id="2147484042" r:id="rId16"/>
    <p:sldLayoutId id="2147484043" r:id="rId17"/>
    <p:sldLayoutId id="2147484044" r:id="rId18"/>
    <p:sldLayoutId id="2147484045" r:id="rId19"/>
    <p:sldLayoutId id="2147484046" r:id="rId20"/>
    <p:sldLayoutId id="2147484047" r:id="rId2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5788" y="2733675"/>
            <a:ext cx="5775325"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300" b="1" kern="100" dirty="0">
                <a:solidFill>
                  <a:schemeClr val="tx1"/>
                </a:solidFill>
                <a:latin typeface="微软雅黑" panose="020B0503020204020204" pitchFamily="34" charset="-122"/>
                <a:ea typeface="微软雅黑" panose="020B0503020204020204" pitchFamily="34" charset="-122"/>
              </a:rPr>
              <a:t>UML</a:t>
            </a:r>
            <a:r>
              <a:rPr lang="zh-CN" altLang="en-US" sz="4300" b="1" kern="100" dirty="0">
                <a:solidFill>
                  <a:schemeClr val="tx1"/>
                </a:solidFill>
                <a:latin typeface="微软雅黑" panose="020B0503020204020204" pitchFamily="34" charset="-122"/>
                <a:ea typeface="微软雅黑" panose="020B0503020204020204" pitchFamily="34" charset="-122"/>
              </a:rPr>
              <a:t>基础</a:t>
            </a:r>
            <a:endParaRPr lang="en-US" altLang="zh-CN" sz="4300" b="1" kern="100" dirty="0">
              <a:solidFill>
                <a:schemeClr val="tx1"/>
              </a:solidFill>
              <a:latin typeface="微软雅黑" panose="020B0503020204020204" pitchFamily="34" charset="-122"/>
              <a:ea typeface="微软雅黑" panose="020B0503020204020204" pitchFamily="34" charset="-122"/>
            </a:endParaRPr>
          </a:p>
        </p:txBody>
      </p:sp>
      <p:sp>
        <p:nvSpPr>
          <p:cNvPr id="12292" name="矩形 10"/>
          <p:cNvSpPr>
            <a:spLocks noChangeArrowheads="1"/>
          </p:cNvSpPr>
          <p:nvPr/>
        </p:nvSpPr>
        <p:spPr bwMode="auto">
          <a:xfrm>
            <a:off x="160662" y="4532702"/>
            <a:ext cx="5146675"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latin typeface="微软雅黑" pitchFamily="34" charset="-122"/>
                <a:ea typeface="微软雅黑" pitchFamily="34" charset="-122"/>
              </a:rPr>
              <a:t>组长：陈依伦</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组员：马益亮</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陈佳敏</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徐毓茜</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吕煜杰</a:t>
            </a:r>
          </a:p>
        </p:txBody>
      </p:sp>
      <p:cxnSp>
        <p:nvCxnSpPr>
          <p:cNvPr id="7" name="直接连接符 6"/>
          <p:cNvCxnSpPr/>
          <p:nvPr/>
        </p:nvCxnSpPr>
        <p:spPr>
          <a:xfrm>
            <a:off x="3654425" y="4070350"/>
            <a:ext cx="4657725" cy="238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37050" y="3394075"/>
            <a:ext cx="3529013"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grpSp>
        <p:nvGrpSpPr>
          <p:cNvPr id="12" name="Group 17">
            <a:extLst>
              <a:ext uri="{FF2B5EF4-FFF2-40B4-BE49-F238E27FC236}">
                <a16:creationId xmlns:a16="http://schemas.microsoft.com/office/drawing/2014/main" id="{F6C7D8D7-AEFB-4A47-8A58-704965333297}"/>
              </a:ext>
            </a:extLst>
          </p:cNvPr>
          <p:cNvGrpSpPr>
            <a:grpSpLocks/>
          </p:cNvGrpSpPr>
          <p:nvPr/>
        </p:nvGrpSpPr>
        <p:grpSpPr bwMode="auto">
          <a:xfrm>
            <a:off x="3252107" y="2693692"/>
            <a:ext cx="6442400" cy="3912564"/>
            <a:chOff x="1020" y="2160"/>
            <a:chExt cx="3030" cy="1882"/>
          </a:xfrm>
        </p:grpSpPr>
        <p:sp>
          <p:nvSpPr>
            <p:cNvPr id="14" name="AutoShape 18">
              <a:extLst>
                <a:ext uri="{FF2B5EF4-FFF2-40B4-BE49-F238E27FC236}">
                  <a16:creationId xmlns:a16="http://schemas.microsoft.com/office/drawing/2014/main" id="{234AE4F9-A1FC-480F-B2BB-CFBEB7765BBF}"/>
                </a:ext>
              </a:extLst>
            </p:cNvPr>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5" name="AutoShape 19">
              <a:extLst>
                <a:ext uri="{FF2B5EF4-FFF2-40B4-BE49-F238E27FC236}">
                  <a16:creationId xmlns:a16="http://schemas.microsoft.com/office/drawing/2014/main" id="{AE077321-BE3D-45B0-980F-373B790560C5}"/>
                </a:ext>
              </a:extLst>
            </p:cNvPr>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6" name="AutoShape 20">
              <a:extLst>
                <a:ext uri="{FF2B5EF4-FFF2-40B4-BE49-F238E27FC236}">
                  <a16:creationId xmlns:a16="http://schemas.microsoft.com/office/drawing/2014/main" id="{48F26D11-2415-4B7C-925A-BD2C172F3765}"/>
                </a:ext>
              </a:extLst>
            </p:cNvPr>
            <p:cNvSpPr>
              <a:spLocks noChangeArrowheads="1"/>
            </p:cNvSpPr>
            <p:nvPr/>
          </p:nvSpPr>
          <p:spPr bwMode="auto">
            <a:xfrm>
              <a:off x="1202" y="3657"/>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21">
              <a:extLst>
                <a:ext uri="{FF2B5EF4-FFF2-40B4-BE49-F238E27FC236}">
                  <a16:creationId xmlns:a16="http://schemas.microsoft.com/office/drawing/2014/main" id="{3DA4647E-BF31-456C-BBED-037D6CE1A590}"/>
                </a:ext>
              </a:extLst>
            </p:cNvPr>
            <p:cNvSpPr>
              <a:spLocks noChangeArrowheads="1"/>
            </p:cNvSpPr>
            <p:nvPr/>
          </p:nvSpPr>
          <p:spPr bwMode="auto">
            <a:xfrm>
              <a:off x="1020" y="3566"/>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22">
              <a:extLst>
                <a:ext uri="{FF2B5EF4-FFF2-40B4-BE49-F238E27FC236}">
                  <a16:creationId xmlns:a16="http://schemas.microsoft.com/office/drawing/2014/main" id="{043CCEE5-7DBA-4A49-AEC6-8BE19CCA4FB9}"/>
                </a:ext>
              </a:extLst>
            </p:cNvPr>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3">
              <a:extLst>
                <a:ext uri="{FF2B5EF4-FFF2-40B4-BE49-F238E27FC236}">
                  <a16:creationId xmlns:a16="http://schemas.microsoft.com/office/drawing/2014/main" id="{8351D2A2-C5AA-40A9-BF84-D36CE5C15CA9}"/>
                </a:ext>
              </a:extLst>
            </p:cNvPr>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p>
          </p:txBody>
        </p:sp>
        <p:sp>
          <p:nvSpPr>
            <p:cNvPr id="22" name="AutoShape 26">
              <a:extLst>
                <a:ext uri="{FF2B5EF4-FFF2-40B4-BE49-F238E27FC236}">
                  <a16:creationId xmlns:a16="http://schemas.microsoft.com/office/drawing/2014/main" id="{F27C646B-B739-48F0-9BBD-F507162FD087}"/>
                </a:ext>
              </a:extLst>
            </p:cNvPr>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3" name="AutoShape 27">
              <a:extLst>
                <a:ext uri="{FF2B5EF4-FFF2-40B4-BE49-F238E27FC236}">
                  <a16:creationId xmlns:a16="http://schemas.microsoft.com/office/drawing/2014/main" id="{F9F07555-4E12-46A3-BD45-5850E7E41921}"/>
                </a:ext>
              </a:extLst>
            </p:cNvPr>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AutoShape 28">
              <a:extLst>
                <a:ext uri="{FF2B5EF4-FFF2-40B4-BE49-F238E27FC236}">
                  <a16:creationId xmlns:a16="http://schemas.microsoft.com/office/drawing/2014/main" id="{A5E82425-4F90-4232-96FB-EDE98FDF8A25}"/>
                </a:ext>
              </a:extLst>
            </p:cNvPr>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 name="AutoShape 29">
              <a:extLst>
                <a:ext uri="{FF2B5EF4-FFF2-40B4-BE49-F238E27FC236}">
                  <a16:creationId xmlns:a16="http://schemas.microsoft.com/office/drawing/2014/main" id="{BA0B05AC-296C-4E47-8DC0-1254E00923B5}"/>
                </a:ext>
              </a:extLst>
            </p:cNvPr>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6" name="AutoShape 30">
              <a:extLst>
                <a:ext uri="{FF2B5EF4-FFF2-40B4-BE49-F238E27FC236}">
                  <a16:creationId xmlns:a16="http://schemas.microsoft.com/office/drawing/2014/main" id="{ACD1E241-EF6D-4B48-A070-A05CF27BF25F}"/>
                </a:ext>
              </a:extLst>
            </p:cNvPr>
            <p:cNvSpPr>
              <a:spLocks noChangeArrowheads="1"/>
            </p:cNvSpPr>
            <p:nvPr/>
          </p:nvSpPr>
          <p:spPr bwMode="auto">
            <a:xfrm>
              <a:off x="1201" y="3158"/>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1">
              <a:extLst>
                <a:ext uri="{FF2B5EF4-FFF2-40B4-BE49-F238E27FC236}">
                  <a16:creationId xmlns:a16="http://schemas.microsoft.com/office/drawing/2014/main" id="{03081977-6A23-417B-8D4C-34A8E2FD2FB0}"/>
                </a:ext>
              </a:extLst>
            </p:cNvPr>
            <p:cNvSpPr>
              <a:spLocks noChangeArrowheads="1"/>
            </p:cNvSpPr>
            <p:nvPr/>
          </p:nvSpPr>
          <p:spPr bwMode="auto">
            <a:xfrm>
              <a:off x="1020" y="2750"/>
              <a:ext cx="1859" cy="702"/>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32">
              <a:extLst>
                <a:ext uri="{FF2B5EF4-FFF2-40B4-BE49-F238E27FC236}">
                  <a16:creationId xmlns:a16="http://schemas.microsoft.com/office/drawing/2014/main" id="{C901D30C-2753-434F-9922-3A16C602BD26}"/>
                </a:ext>
              </a:extLst>
            </p:cNvPr>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33">
              <a:extLst>
                <a:ext uri="{FF2B5EF4-FFF2-40B4-BE49-F238E27FC236}">
                  <a16:creationId xmlns:a16="http://schemas.microsoft.com/office/drawing/2014/main" id="{2D643DC9-4C1D-40AF-9E75-4124D69E79AF}"/>
                </a:ext>
              </a:extLst>
            </p:cNvPr>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30" name="AutoShape 34">
              <a:extLst>
                <a:ext uri="{FF2B5EF4-FFF2-40B4-BE49-F238E27FC236}">
                  <a16:creationId xmlns:a16="http://schemas.microsoft.com/office/drawing/2014/main" id="{6AAC120A-3800-4278-ACAA-52B84E983F85}"/>
                </a:ext>
              </a:extLst>
            </p:cNvPr>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31" name="AutoShape 35">
              <a:extLst>
                <a:ext uri="{FF2B5EF4-FFF2-40B4-BE49-F238E27FC236}">
                  <a16:creationId xmlns:a16="http://schemas.microsoft.com/office/drawing/2014/main" id="{DBC570F3-58CF-4BCC-9127-A0F8138DF72C}"/>
                </a:ext>
              </a:extLst>
            </p:cNvPr>
            <p:cNvSpPr>
              <a:spLocks noChangeArrowheads="1"/>
            </p:cNvSpPr>
            <p:nvPr/>
          </p:nvSpPr>
          <p:spPr bwMode="auto">
            <a:xfrm>
              <a:off x="1201" y="2795"/>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6">
              <a:extLst>
                <a:ext uri="{FF2B5EF4-FFF2-40B4-BE49-F238E27FC236}">
                  <a16:creationId xmlns:a16="http://schemas.microsoft.com/office/drawing/2014/main" id="{3E5531A9-5AD1-4496-A6C9-B879CE10D5C3}"/>
                </a:ext>
              </a:extLst>
            </p:cNvPr>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37">
              <a:extLst>
                <a:ext uri="{FF2B5EF4-FFF2-40B4-BE49-F238E27FC236}">
                  <a16:creationId xmlns:a16="http://schemas.microsoft.com/office/drawing/2014/main" id="{78863CCD-E09A-41C3-810E-792BB0E32278}"/>
                </a:ext>
              </a:extLst>
            </p:cNvPr>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34" name="AutoShape 38">
              <a:extLst>
                <a:ext uri="{FF2B5EF4-FFF2-40B4-BE49-F238E27FC236}">
                  <a16:creationId xmlns:a16="http://schemas.microsoft.com/office/drawing/2014/main" id="{9DFF9EB4-F239-4C6D-A333-37983BE6FB73}"/>
                </a:ext>
              </a:extLst>
            </p:cNvPr>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dirty="0">
                  <a:solidFill>
                    <a:schemeClr val="tx1"/>
                  </a:solidFill>
                  <a:effectLst/>
                  <a:latin typeface="Garamond" panose="02020404030301010803" pitchFamily="18" charset="0"/>
                </a:rPr>
                <a:t>顺序图</a:t>
              </a:r>
            </a:p>
          </p:txBody>
        </p:sp>
        <p:sp>
          <p:nvSpPr>
            <p:cNvPr id="35" name="AutoShape 39">
              <a:extLst>
                <a:ext uri="{FF2B5EF4-FFF2-40B4-BE49-F238E27FC236}">
                  <a16:creationId xmlns:a16="http://schemas.microsoft.com/office/drawing/2014/main" id="{0F83AC6D-7631-46F3-BB9E-BDE7C29D5686}"/>
                </a:ext>
              </a:extLst>
            </p:cNvPr>
            <p:cNvSpPr>
              <a:spLocks noChangeArrowheads="1"/>
            </p:cNvSpPr>
            <p:nvPr/>
          </p:nvSpPr>
          <p:spPr bwMode="auto">
            <a:xfrm>
              <a:off x="1202" y="2251"/>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utoShape 40">
              <a:extLst>
                <a:ext uri="{FF2B5EF4-FFF2-40B4-BE49-F238E27FC236}">
                  <a16:creationId xmlns:a16="http://schemas.microsoft.com/office/drawing/2014/main" id="{5D9B97C6-2CED-4F74-8016-0E001283ACE8}"/>
                </a:ext>
              </a:extLst>
            </p:cNvPr>
            <p:cNvSpPr>
              <a:spLocks noChangeArrowheads="1"/>
            </p:cNvSpPr>
            <p:nvPr/>
          </p:nvSpPr>
          <p:spPr bwMode="auto">
            <a:xfrm>
              <a:off x="1020" y="2160"/>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utoShape 41">
              <a:extLst>
                <a:ext uri="{FF2B5EF4-FFF2-40B4-BE49-F238E27FC236}">
                  <a16:creationId xmlns:a16="http://schemas.microsoft.com/office/drawing/2014/main" id="{B101BC3D-BB4D-401F-95B3-D0AB74FC1DAF}"/>
                </a:ext>
              </a:extLst>
            </p:cNvPr>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42">
              <a:extLst>
                <a:ext uri="{FF2B5EF4-FFF2-40B4-BE49-F238E27FC236}">
                  <a16:creationId xmlns:a16="http://schemas.microsoft.com/office/drawing/2014/main" id="{4D406B7A-D820-4F89-BA3E-7844BC7D6075}"/>
                </a:ext>
              </a:extLst>
            </p:cNvPr>
            <p:cNvSpPr txBox="1">
              <a:spLocks noChangeArrowheads="1"/>
            </p:cNvSpPr>
            <p:nvPr/>
          </p:nvSpPr>
          <p:spPr bwMode="auto">
            <a:xfrm>
              <a:off x="3818" y="2432"/>
              <a:ext cx="232" cy="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dirty="0">
                  <a:effectLst/>
                  <a:latin typeface="Garamond" panose="02020404030301010803" pitchFamily="18" charset="0"/>
                </a:rPr>
                <a:t>主要图之间的关系</a:t>
              </a:r>
            </a:p>
          </p:txBody>
        </p:sp>
      </p:grpSp>
    </p:spTree>
    <p:extLst>
      <p:ext uri="{BB962C8B-B14F-4D97-AF65-F5344CB8AC3E}">
        <p14:creationId xmlns:p14="http://schemas.microsoft.com/office/powerpoint/2010/main" val="7030878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用例图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2</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009120"/>
            <a:ext cx="3449638" cy="879475"/>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798884" y="3009120"/>
            <a:ext cx="3451225" cy="879475"/>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502958"/>
            <a:ext cx="2617788" cy="879475"/>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967034" y="4502958"/>
            <a:ext cx="4283075" cy="879475"/>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49246" y="3888595"/>
            <a:ext cx="0" cy="6127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967034" y="3888595"/>
            <a:ext cx="831850" cy="6143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1751009" y="73261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用例图的定义</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由参与者（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）以及它们之间的关系构成的用于描述系统功能的动态视图称为用例图。</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用例图的作用</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用例图是需求分析中的产物，主要作用是描述参与者和用例之间的关系，帮助开发人员可视化地了解系统的功能。</a:t>
            </a:r>
          </a:p>
        </p:txBody>
      </p:sp>
      <p:pic>
        <p:nvPicPr>
          <p:cNvPr id="13" name="图片 1">
            <a:extLst>
              <a:ext uri="{FF2B5EF4-FFF2-40B4-BE49-F238E27FC236}">
                <a16:creationId xmlns:a16="http://schemas.microsoft.com/office/drawing/2014/main" id="{66D3B5FF-E62B-40E7-9AB5-527BDAD00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61" t="4825" r="20160" b="4935"/>
          <a:stretch>
            <a:fillRect/>
          </a:stretch>
        </p:blipFill>
        <p:spPr bwMode="auto">
          <a:xfrm>
            <a:off x="7551252" y="1940767"/>
            <a:ext cx="2661548" cy="47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AutoShape 2"/>
          <p:cNvSpPr>
            <a:spLocks/>
          </p:cNvSpPr>
          <p:nvPr/>
        </p:nvSpPr>
        <p:spPr bwMode="auto">
          <a:xfrm>
            <a:off x="1174750" y="1876425"/>
            <a:ext cx="3227388" cy="3224213"/>
          </a:xfrm>
          <a:custGeom>
            <a:avLst/>
            <a:gdLst>
              <a:gd name="T0" fmla="*/ 264634992 w 19679"/>
              <a:gd name="T1" fmla="*/ 290196764 h 19679"/>
              <a:gd name="T2" fmla="*/ 264634992 w 19679"/>
              <a:gd name="T3" fmla="*/ 290196764 h 19679"/>
              <a:gd name="T4" fmla="*/ 264634992 w 19679"/>
              <a:gd name="T5" fmla="*/ 290196764 h 19679"/>
              <a:gd name="T6" fmla="*/ 264634992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8222" name="AutoShape 3"/>
          <p:cNvSpPr>
            <a:spLocks/>
          </p:cNvSpPr>
          <p:nvPr/>
        </p:nvSpPr>
        <p:spPr bwMode="auto">
          <a:xfrm>
            <a:off x="1647825" y="2617788"/>
            <a:ext cx="2282825" cy="1741487"/>
          </a:xfrm>
          <a:custGeom>
            <a:avLst/>
            <a:gdLst>
              <a:gd name="T0" fmla="*/ 120563766 w 21600"/>
              <a:gd name="T1" fmla="*/ 70280148 h 21600"/>
              <a:gd name="T2" fmla="*/ 120563766 w 21600"/>
              <a:gd name="T3" fmla="*/ 70280148 h 21600"/>
              <a:gd name="T4" fmla="*/ 120563766 w 21600"/>
              <a:gd name="T5" fmla="*/ 70280148 h 21600"/>
              <a:gd name="T6" fmla="*/ 120563766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用例图的组成 </a:t>
            </a:r>
            <a:endParaRPr lang="zh-CN" altLang="zh-CN" sz="3600" dirty="0">
              <a:latin typeface="微软雅黑" panose="020B0503020204020204" pitchFamily="34" charset="-122"/>
              <a:ea typeface="微软雅黑" panose="020B0503020204020204" pitchFamily="34" charset="-122"/>
            </a:endParaRPr>
          </a:p>
        </p:txBody>
      </p:sp>
      <p:grpSp>
        <p:nvGrpSpPr>
          <p:cNvPr id="19460" name="Group 4"/>
          <p:cNvGrpSpPr>
            <a:grpSpLocks/>
          </p:cNvGrpSpPr>
          <p:nvPr/>
        </p:nvGrpSpPr>
        <p:grpSpPr bwMode="auto">
          <a:xfrm>
            <a:off x="5160963" y="3552370"/>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19461" name="Group 9"/>
          <p:cNvGrpSpPr>
            <a:grpSpLocks/>
          </p:cNvGrpSpPr>
          <p:nvPr/>
        </p:nvGrpSpPr>
        <p:grpSpPr bwMode="auto">
          <a:xfrm>
            <a:off x="5160963" y="2427061"/>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grpSp>
        <p:nvGrpSpPr>
          <p:cNvPr id="19462" name="Group 14"/>
          <p:cNvGrpSpPr>
            <a:grpSpLocks/>
          </p:cNvGrpSpPr>
          <p:nvPr/>
        </p:nvGrpSpPr>
        <p:grpSpPr bwMode="auto">
          <a:xfrm>
            <a:off x="5160963" y="1301750"/>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19463" name="Line 19"/>
          <p:cNvSpPr>
            <a:spLocks noChangeShapeType="1"/>
          </p:cNvSpPr>
          <p:nvPr/>
        </p:nvSpPr>
        <p:spPr bwMode="auto">
          <a:xfrm>
            <a:off x="4784725" y="1790700"/>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4" name="Line 20"/>
          <p:cNvSpPr>
            <a:spLocks noChangeShapeType="1"/>
          </p:cNvSpPr>
          <p:nvPr/>
        </p:nvSpPr>
        <p:spPr bwMode="auto">
          <a:xfrm>
            <a:off x="4794250" y="297735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5" name="Line 21"/>
          <p:cNvSpPr>
            <a:spLocks noChangeShapeType="1"/>
          </p:cNvSpPr>
          <p:nvPr/>
        </p:nvSpPr>
        <p:spPr bwMode="auto">
          <a:xfrm>
            <a:off x="4794250" y="5092442"/>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6" name="Line 22"/>
          <p:cNvSpPr>
            <a:spLocks noChangeShapeType="1"/>
          </p:cNvSpPr>
          <p:nvPr/>
        </p:nvSpPr>
        <p:spPr bwMode="auto">
          <a:xfrm flipH="1">
            <a:off x="4783138" y="1790700"/>
            <a:ext cx="1587" cy="331152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7" name="Line 23"/>
          <p:cNvSpPr>
            <a:spLocks noChangeShapeType="1"/>
          </p:cNvSpPr>
          <p:nvPr/>
        </p:nvSpPr>
        <p:spPr bwMode="auto">
          <a:xfrm>
            <a:off x="4418013" y="3489325"/>
            <a:ext cx="37623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92" name="AutoShape 24"/>
          <p:cNvSpPr>
            <a:spLocks/>
          </p:cNvSpPr>
          <p:nvPr/>
        </p:nvSpPr>
        <p:spPr bwMode="auto">
          <a:xfrm>
            <a:off x="6229350" y="149701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6229350" y="202088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）是指存在于系统外部并直接与系统进行交互的人、系统、子系统或类的外部实体的抽象</a:t>
            </a:r>
            <a:endParaRPr lang="zh-CN" dirty="0">
              <a:solidFill>
                <a:srgbClr val="000000"/>
              </a:solidFill>
              <a:cs typeface="Helvetica" pitchFamily="34" charset="0"/>
              <a:sym typeface="Calibri" pitchFamily="34" charset="0"/>
            </a:endParaRPr>
          </a:p>
        </p:txBody>
      </p:sp>
      <p:sp>
        <p:nvSpPr>
          <p:cNvPr id="7194" name="AutoShape 26"/>
          <p:cNvSpPr>
            <a:spLocks/>
          </p:cNvSpPr>
          <p:nvPr/>
        </p:nvSpPr>
        <p:spPr bwMode="auto">
          <a:xfrm>
            <a:off x="6229350" y="2520724"/>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6229350" y="2977357"/>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）是参与者（角色）可以感受到的系统服务或功能单元。</a:t>
            </a:r>
          </a:p>
        </p:txBody>
      </p:sp>
      <p:sp>
        <p:nvSpPr>
          <p:cNvPr id="7196" name="AutoShape 28"/>
          <p:cNvSpPr>
            <a:spLocks/>
          </p:cNvSpPr>
          <p:nvPr/>
        </p:nvSpPr>
        <p:spPr bwMode="auto">
          <a:xfrm>
            <a:off x="6229350" y="3618772"/>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221412" y="4078191"/>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endParaRPr lang="zh-CN" dirty="0">
              <a:solidFill>
                <a:srgbClr val="000000"/>
              </a:solidFill>
              <a:cs typeface="Helvetica" pitchFamily="34" charset="0"/>
              <a:sym typeface="Calibri" pitchFamily="34" charset="0"/>
            </a:endParaRPr>
          </a:p>
        </p:txBody>
      </p:sp>
      <p:sp>
        <p:nvSpPr>
          <p:cNvPr id="30" name="Line 21">
            <a:extLst>
              <a:ext uri="{FF2B5EF4-FFF2-40B4-BE49-F238E27FC236}">
                <a16:creationId xmlns:a16="http://schemas.microsoft.com/office/drawing/2014/main" id="{436975EC-7668-45AD-93F8-8466CEC290A4}"/>
              </a:ext>
            </a:extLst>
          </p:cNvPr>
          <p:cNvSpPr>
            <a:spLocks noChangeShapeType="1"/>
          </p:cNvSpPr>
          <p:nvPr/>
        </p:nvSpPr>
        <p:spPr bwMode="auto">
          <a:xfrm>
            <a:off x="4794250" y="406030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31" name="Group 4">
            <a:extLst>
              <a:ext uri="{FF2B5EF4-FFF2-40B4-BE49-F238E27FC236}">
                <a16:creationId xmlns:a16="http://schemas.microsoft.com/office/drawing/2014/main" id="{92116EAC-B40E-4CF6-8BE8-895FF6D62019}"/>
              </a:ext>
            </a:extLst>
          </p:cNvPr>
          <p:cNvGrpSpPr>
            <a:grpSpLocks/>
          </p:cNvGrpSpPr>
          <p:nvPr/>
        </p:nvGrpSpPr>
        <p:grpSpPr bwMode="auto">
          <a:xfrm>
            <a:off x="5180013" y="4655100"/>
            <a:ext cx="976312" cy="976313"/>
            <a:chOff x="0" y="0"/>
            <a:chExt cx="976313" cy="976313"/>
          </a:xfrm>
        </p:grpSpPr>
        <p:sp>
          <p:nvSpPr>
            <p:cNvPr id="32" name="AutoShape 5">
              <a:extLst>
                <a:ext uri="{FF2B5EF4-FFF2-40B4-BE49-F238E27FC236}">
                  <a16:creationId xmlns:a16="http://schemas.microsoft.com/office/drawing/2014/main" id="{337B4A0A-2628-4FD3-BDC8-1E41E71CB336}"/>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33" name="Group 6">
              <a:extLst>
                <a:ext uri="{FF2B5EF4-FFF2-40B4-BE49-F238E27FC236}">
                  <a16:creationId xmlns:a16="http://schemas.microsoft.com/office/drawing/2014/main" id="{24444038-3A65-47C2-AA4F-D99CA40F05E7}"/>
                </a:ext>
              </a:extLst>
            </p:cNvPr>
            <p:cNvGrpSpPr>
              <a:grpSpLocks/>
            </p:cNvGrpSpPr>
            <p:nvPr/>
          </p:nvGrpSpPr>
          <p:grpSpPr bwMode="auto">
            <a:xfrm>
              <a:off x="93703" y="74135"/>
              <a:ext cx="788906" cy="828041"/>
              <a:chOff x="0" y="0"/>
              <a:chExt cx="788906" cy="828040"/>
            </a:xfrm>
          </p:grpSpPr>
          <p:sp>
            <p:nvSpPr>
              <p:cNvPr id="34" name="AutoShape 7">
                <a:extLst>
                  <a:ext uri="{FF2B5EF4-FFF2-40B4-BE49-F238E27FC236}">
                    <a16:creationId xmlns:a16="http://schemas.microsoft.com/office/drawing/2014/main" id="{8136B887-0BD1-4B72-8512-A8FD63E1A85D}"/>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35" name="AutoShape 8">
                <a:extLst>
                  <a:ext uri="{FF2B5EF4-FFF2-40B4-BE49-F238E27FC236}">
                    <a16:creationId xmlns:a16="http://schemas.microsoft.com/office/drawing/2014/main" id="{97B6A91E-2FB7-4D68-819A-67CDDE9E599B}"/>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sp>
        <p:nvSpPr>
          <p:cNvPr id="36" name="AutoShape 28">
            <a:extLst>
              <a:ext uri="{FF2B5EF4-FFF2-40B4-BE49-F238E27FC236}">
                <a16:creationId xmlns:a16="http://schemas.microsoft.com/office/drawing/2014/main" id="{89EF6F16-D122-4F06-B494-1025A817D766}"/>
              </a:ext>
            </a:extLst>
          </p:cNvPr>
          <p:cNvSpPr>
            <a:spLocks/>
          </p:cNvSpPr>
          <p:nvPr/>
        </p:nvSpPr>
        <p:spPr bwMode="auto">
          <a:xfrm>
            <a:off x="6232454" y="474439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关联</a:t>
            </a:r>
            <a:endParaRPr lang="zh-CN" dirty="0">
              <a:solidFill>
                <a:srgbClr val="000000"/>
              </a:solidFill>
              <a:cs typeface="Helvetica" pitchFamily="34" charset="0"/>
              <a:sym typeface="Calibri" pitchFamily="34" charset="0"/>
            </a:endParaRPr>
          </a:p>
        </p:txBody>
      </p:sp>
      <p:sp>
        <p:nvSpPr>
          <p:cNvPr id="37" name="AutoShape 29">
            <a:extLst>
              <a:ext uri="{FF2B5EF4-FFF2-40B4-BE49-F238E27FC236}">
                <a16:creationId xmlns:a16="http://schemas.microsoft.com/office/drawing/2014/main" id="{9220BE91-D386-4C3C-832E-5BA3980A9997}"/>
              </a:ext>
            </a:extLst>
          </p:cNvPr>
          <p:cNvSpPr>
            <a:spLocks/>
          </p:cNvSpPr>
          <p:nvPr/>
        </p:nvSpPr>
        <p:spPr bwMode="auto">
          <a:xfrm>
            <a:off x="6221411" y="5178247"/>
            <a:ext cx="5759095" cy="297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为了减少模型维护的工作量、保证用例模型的可维护性和一致性，可以在用例之间抽象出包含（</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Include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Extend</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）和泛化（</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）这几种关系。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7194"/>
                                        </p:tgtEl>
                                        <p:attrNameLst>
                                          <p:attrName>style.visibility</p:attrName>
                                        </p:attrNameLst>
                                      </p:cBhvr>
                                      <p:to>
                                        <p:strVal val="visible"/>
                                      </p:to>
                                    </p:set>
                                    <p:anim calcmode="lin" valueType="num">
                                      <p:cBhvr>
                                        <p:cTn id="12" dur="500" fill="hold"/>
                                        <p:tgtEl>
                                          <p:spTgt spid="7194"/>
                                        </p:tgtEl>
                                        <p:attrNameLst>
                                          <p:attrName>ppt_w</p:attrName>
                                        </p:attrNameLst>
                                      </p:cBhvr>
                                      <p:tavLst>
                                        <p:tav tm="0">
                                          <p:val>
                                            <p:strVal val="4*#ppt_w"/>
                                          </p:val>
                                        </p:tav>
                                        <p:tav tm="100000">
                                          <p:val>
                                            <p:strVal val="#ppt_w"/>
                                          </p:val>
                                        </p:tav>
                                      </p:tavLst>
                                    </p:anim>
                                    <p:anim calcmode="lin" valueType="num">
                                      <p:cBhvr>
                                        <p:cTn id="13" dur="500" fill="hold"/>
                                        <p:tgtEl>
                                          <p:spTgt spid="719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7196"/>
                                        </p:tgtEl>
                                        <p:attrNameLst>
                                          <p:attrName>style.visibility</p:attrName>
                                        </p:attrNameLst>
                                      </p:cBhvr>
                                      <p:to>
                                        <p:strVal val="visible"/>
                                      </p:to>
                                    </p:set>
                                    <p:anim calcmode="lin" valueType="num">
                                      <p:cBhvr>
                                        <p:cTn id="17" dur="500" fill="hold"/>
                                        <p:tgtEl>
                                          <p:spTgt spid="7196"/>
                                        </p:tgtEl>
                                        <p:attrNameLst>
                                          <p:attrName>ppt_w</p:attrName>
                                        </p:attrNameLst>
                                      </p:cBhvr>
                                      <p:tavLst>
                                        <p:tav tm="0">
                                          <p:val>
                                            <p:strVal val="4*#ppt_w"/>
                                          </p:val>
                                        </p:tav>
                                        <p:tav tm="100000">
                                          <p:val>
                                            <p:strVal val="#ppt_w"/>
                                          </p:val>
                                        </p:tav>
                                      </p:tavLst>
                                    </p:anim>
                                    <p:anim calcmode="lin" valueType="num">
                                      <p:cBhvr>
                                        <p:cTn id="18" dur="500" fill="hold"/>
                                        <p:tgtEl>
                                          <p:spTgt spid="7196"/>
                                        </p:tgtEl>
                                        <p:attrNameLst>
                                          <p:attrName>ppt_h</p:attrName>
                                        </p:attrNameLst>
                                      </p:cBhvr>
                                      <p:tavLst>
                                        <p:tav tm="0">
                                          <p:val>
                                            <p:strVal val="4*#ppt_h"/>
                                          </p:val>
                                        </p:tav>
                                        <p:tav tm="100000">
                                          <p:val>
                                            <p:strVal val="#ppt_h"/>
                                          </p:val>
                                        </p:tav>
                                      </p:tavLst>
                                    </p:anim>
                                  </p:childTnLst>
                                </p:cTn>
                              </p:par>
                            </p:childTnLst>
                          </p:cTn>
                        </p:par>
                        <p:par>
                          <p:cTn id="19" fill="hold">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strVal val="4*#ppt_w"/>
                                          </p:val>
                                        </p:tav>
                                        <p:tav tm="100000">
                                          <p:val>
                                            <p:strVal val="#ppt_w"/>
                                          </p:val>
                                        </p:tav>
                                      </p:tavLst>
                                    </p:anim>
                                    <p:anim calcmode="lin" valueType="num">
                                      <p:cBhvr>
                                        <p:cTn id="23"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P spid="7194" grpId="0" autoUpdateAnimBg="0"/>
      <p:bldP spid="7196" grpId="0" autoUpdateAnimBg="0"/>
      <p:bldP spid="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2" name="Group 14"/>
          <p:cNvGrpSpPr>
            <a:grpSpLocks/>
          </p:cNvGrpSpPr>
          <p:nvPr/>
        </p:nvGrpSpPr>
        <p:grpSpPr bwMode="auto">
          <a:xfrm>
            <a:off x="616956" y="573957"/>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7192" name="AutoShape 24"/>
          <p:cNvSpPr>
            <a:spLocks/>
          </p:cNvSpPr>
          <p:nvPr/>
        </p:nvSpPr>
        <p:spPr bwMode="auto">
          <a:xfrm>
            <a:off x="1685343" y="76922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在系统外部与系统直接交互的人或事物</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如另一个计算</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机系统或一些可运行的进程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。我们需要注意的是：</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1.</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参与者是角色</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(role)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具体的人，它代表了参与者在与系统打交道的过程中所扮演的角色。所以在系统的实际运作中，一个实际用户可能对应系统的多个参与者。不同的用户也可以只对应于一个参与者，从而代表同一参与者的不同实例。</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2.</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参与者作为外部用户</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而不是内部</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与系统发生交互作用，是它的主要特征。</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3.</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在后面的顺序图等中出现的“参与者”，与此概念相同，但具体指代的含义，视具体情况而定。</a:t>
            </a:r>
          </a:p>
        </p:txBody>
      </p:sp>
      <p:pic>
        <p:nvPicPr>
          <p:cNvPr id="30" name="图片 3">
            <a:extLst>
              <a:ext uri="{FF2B5EF4-FFF2-40B4-BE49-F238E27FC236}">
                <a16:creationId xmlns:a16="http://schemas.microsoft.com/office/drawing/2014/main" id="{FB091421-A9A1-45F5-92CE-CB455AA97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094" y="2132806"/>
            <a:ext cx="17414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7183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9"/>
          <p:cNvGrpSpPr>
            <a:grpSpLocks/>
          </p:cNvGrpSpPr>
          <p:nvPr/>
        </p:nvGrpSpPr>
        <p:grpSpPr bwMode="auto">
          <a:xfrm>
            <a:off x="365028" y="337000"/>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7194" name="AutoShape 26"/>
          <p:cNvSpPr>
            <a:spLocks/>
          </p:cNvSpPr>
          <p:nvPr/>
        </p:nvSpPr>
        <p:spPr bwMode="auto">
          <a:xfrm>
            <a:off x="1433415" y="43066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574254" y="221378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系统外部可见的一个系统功能单元。系统的功能由系统单元所提供，并通过一系列系统单元与一个或多个参与者之间交换的消息所表达 。</a:t>
            </a:r>
          </a:p>
        </p:txBody>
      </p:sp>
      <p:pic>
        <p:nvPicPr>
          <p:cNvPr id="38" name="图片 9">
            <a:extLst>
              <a:ext uri="{FF2B5EF4-FFF2-40B4-BE49-F238E27FC236}">
                <a16:creationId xmlns:a16="http://schemas.microsoft.com/office/drawing/2014/main" id="{E5662E86-BE2C-4FA9-B90F-EA95B93EC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92" y="1868553"/>
            <a:ext cx="32400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0">
            <a:extLst>
              <a:ext uri="{FF2B5EF4-FFF2-40B4-BE49-F238E27FC236}">
                <a16:creationId xmlns:a16="http://schemas.microsoft.com/office/drawing/2014/main" id="{0DC266C5-A47A-4B06-9F29-CD77BE754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35" y="3713276"/>
            <a:ext cx="3090602" cy="181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7">
            <a:extLst>
              <a:ext uri="{FF2B5EF4-FFF2-40B4-BE49-F238E27FC236}">
                <a16:creationId xmlns:a16="http://schemas.microsoft.com/office/drawing/2014/main" id="{4DE72DEB-07E0-4192-AAA0-03DE8FE051FA}"/>
              </a:ext>
            </a:extLst>
          </p:cNvPr>
          <p:cNvSpPr>
            <a:spLocks noChangeArrowheads="1"/>
          </p:cNvSpPr>
          <p:nvPr/>
        </p:nvSpPr>
        <p:spPr bwMode="auto">
          <a:xfrm>
            <a:off x="6508135" y="6118225"/>
            <a:ext cx="2735262" cy="576263"/>
          </a:xfrm>
          <a:prstGeom prst="wedgeRectCallout">
            <a:avLst>
              <a:gd name="adj1" fmla="val 26667"/>
              <a:gd name="adj2" fmla="val -1698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a:latin typeface="隶书" panose="02010509060101010101" pitchFamily="49" charset="-122"/>
                <a:ea typeface="隶书" panose="02010509060101010101" pitchFamily="49" charset="-122"/>
              </a:rPr>
              <a:t>带路径名的用例</a:t>
            </a:r>
          </a:p>
        </p:txBody>
      </p:sp>
    </p:spTree>
    <p:extLst>
      <p:ext uri="{BB962C8B-B14F-4D97-AF65-F5344CB8AC3E}">
        <p14:creationId xmlns:p14="http://schemas.microsoft.com/office/powerpoint/2010/main" val="25697575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430340" y="323979"/>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sp>
        <p:nvSpPr>
          <p:cNvPr id="7196" name="AutoShape 28"/>
          <p:cNvSpPr>
            <a:spLocks/>
          </p:cNvSpPr>
          <p:nvPr/>
        </p:nvSpPr>
        <p:spPr bwMode="auto">
          <a:xfrm>
            <a:off x="1498727" y="390381"/>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39566" y="2410264"/>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p>
        </p:txBody>
      </p:sp>
      <p:pic>
        <p:nvPicPr>
          <p:cNvPr id="38" name="Picture 6">
            <a:extLst>
              <a:ext uri="{FF2B5EF4-FFF2-40B4-BE49-F238E27FC236}">
                <a16:creationId xmlns:a16="http://schemas.microsoft.com/office/drawing/2014/main" id="{13F3756F-FD90-426E-AF4B-748360ADB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421" y="2463593"/>
            <a:ext cx="4319587"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734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6"/>
                                        </p:tgtEl>
                                        <p:attrNameLst>
                                          <p:attrName>style.visibility</p:attrName>
                                        </p:attrNameLst>
                                      </p:cBhvr>
                                      <p:to>
                                        <p:strVal val="visible"/>
                                      </p:to>
                                    </p:set>
                                    <p:anim calcmode="lin" valueType="num">
                                      <p:cBhvr>
                                        <p:cTn id="7" dur="500" fill="hold"/>
                                        <p:tgtEl>
                                          <p:spTgt spid="7196"/>
                                        </p:tgtEl>
                                        <p:attrNameLst>
                                          <p:attrName>ppt_w</p:attrName>
                                        </p:attrNameLst>
                                      </p:cBhvr>
                                      <p:tavLst>
                                        <p:tav tm="0">
                                          <p:val>
                                            <p:strVal val="4*#ppt_w"/>
                                          </p:val>
                                        </p:tav>
                                        <p:tav tm="100000">
                                          <p:val>
                                            <p:strVal val="#ppt_w"/>
                                          </p:val>
                                        </p:tav>
                                      </p:tavLst>
                                    </p:anim>
                                    <p:anim calcmode="lin" valueType="num">
                                      <p:cBhvr>
                                        <p:cTn id="8" dur="500" fill="hold"/>
                                        <p:tgtEl>
                                          <p:spTgt spid="719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AutoShape 26"/>
          <p:cNvSpPr>
            <a:spLocks/>
          </p:cNvSpPr>
          <p:nvPr/>
        </p:nvSpPr>
        <p:spPr bwMode="auto">
          <a:xfrm>
            <a:off x="1444718" y="49399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用例之间的关联</a:t>
            </a:r>
          </a:p>
        </p:txBody>
      </p:sp>
      <p:sp>
        <p:nvSpPr>
          <p:cNvPr id="19471" name="AutoShape 27"/>
          <p:cNvSpPr>
            <a:spLocks/>
          </p:cNvSpPr>
          <p:nvPr/>
        </p:nvSpPr>
        <p:spPr bwMode="auto">
          <a:xfrm>
            <a:off x="596900" y="3141663"/>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包含关系是指用例可以简单地包含其他用例具有的行为，并把它所包含的用例行为作为自身行为的一部分。</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在一定条件下，把新的行为加入到已有的用例中，获得的新用例称为扩展用例（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Extension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），原有的用例称为基础用例（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Base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nvGrpSpPr>
          <p:cNvPr id="16" name="Group 4">
            <a:extLst>
              <a:ext uri="{FF2B5EF4-FFF2-40B4-BE49-F238E27FC236}">
                <a16:creationId xmlns:a16="http://schemas.microsoft.com/office/drawing/2014/main" id="{7DF5AAE6-AA01-4BA6-B0AC-9FDF0CCAA39D}"/>
              </a:ext>
            </a:extLst>
          </p:cNvPr>
          <p:cNvGrpSpPr>
            <a:grpSpLocks/>
          </p:cNvGrpSpPr>
          <p:nvPr/>
        </p:nvGrpSpPr>
        <p:grpSpPr bwMode="auto">
          <a:xfrm>
            <a:off x="374744" y="400335"/>
            <a:ext cx="976312" cy="976313"/>
            <a:chOff x="0" y="0"/>
            <a:chExt cx="976313" cy="976313"/>
          </a:xfrm>
        </p:grpSpPr>
        <p:sp>
          <p:nvSpPr>
            <p:cNvPr id="17" name="AutoShape 5">
              <a:extLst>
                <a:ext uri="{FF2B5EF4-FFF2-40B4-BE49-F238E27FC236}">
                  <a16:creationId xmlns:a16="http://schemas.microsoft.com/office/drawing/2014/main" id="{185190DD-A29C-4550-9E3C-FB26883BD9B0}"/>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8" name="Group 6">
              <a:extLst>
                <a:ext uri="{FF2B5EF4-FFF2-40B4-BE49-F238E27FC236}">
                  <a16:creationId xmlns:a16="http://schemas.microsoft.com/office/drawing/2014/main" id="{3EDDB6DA-1511-4BE1-812C-D49CCCF02386}"/>
                </a:ext>
              </a:extLst>
            </p:cNvPr>
            <p:cNvGrpSpPr>
              <a:grpSpLocks/>
            </p:cNvGrpSpPr>
            <p:nvPr/>
          </p:nvGrpSpPr>
          <p:grpSpPr bwMode="auto">
            <a:xfrm>
              <a:off x="93703" y="74135"/>
              <a:ext cx="788906" cy="828041"/>
              <a:chOff x="0" y="0"/>
              <a:chExt cx="788906" cy="828040"/>
            </a:xfrm>
          </p:grpSpPr>
          <p:sp>
            <p:nvSpPr>
              <p:cNvPr id="19" name="AutoShape 7">
                <a:extLst>
                  <a:ext uri="{FF2B5EF4-FFF2-40B4-BE49-F238E27FC236}">
                    <a16:creationId xmlns:a16="http://schemas.microsoft.com/office/drawing/2014/main" id="{E4A659EF-1EFB-4572-A006-4FA6CF405400}"/>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0" name="AutoShape 8">
                <a:extLst>
                  <a:ext uri="{FF2B5EF4-FFF2-40B4-BE49-F238E27FC236}">
                    <a16:creationId xmlns:a16="http://schemas.microsoft.com/office/drawing/2014/main" id="{BFA25DCD-850D-4AB0-BD31-BA7C9B171926}"/>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21" name="图片 16">
            <a:extLst>
              <a:ext uri="{FF2B5EF4-FFF2-40B4-BE49-F238E27FC236}">
                <a16:creationId xmlns:a16="http://schemas.microsoft.com/office/drawing/2014/main" id="{CB5A025A-5738-4D30-9FAE-0D606B43E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36974"/>
            <a:ext cx="5499100" cy="118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a:extLst>
              <a:ext uri="{FF2B5EF4-FFF2-40B4-BE49-F238E27FC236}">
                <a16:creationId xmlns:a16="http://schemas.microsoft.com/office/drawing/2014/main" id="{AE897552-3CDE-4966-99F7-AC1BE3DA0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069" y="2778315"/>
            <a:ext cx="5021295" cy="14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0138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AutoShape 24"/>
          <p:cNvSpPr>
            <a:spLocks/>
          </p:cNvSpPr>
          <p:nvPr/>
        </p:nvSpPr>
        <p:spPr bwMode="auto">
          <a:xfrm>
            <a:off x="1444718" y="58260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参与者之间的关联</a:t>
            </a: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泛化</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用例的泛化指的是一个父用例可以被特化形成多个子用例，而父用例和子用例之间的关系就是泛化关系。</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nvGrpSpPr>
          <p:cNvPr id="12" name="Group 4">
            <a:extLst>
              <a:ext uri="{FF2B5EF4-FFF2-40B4-BE49-F238E27FC236}">
                <a16:creationId xmlns:a16="http://schemas.microsoft.com/office/drawing/2014/main" id="{6EE7AC1D-7034-43FC-9BC6-0F540D7AF6D8}"/>
              </a:ext>
            </a:extLst>
          </p:cNvPr>
          <p:cNvGrpSpPr>
            <a:grpSpLocks/>
          </p:cNvGrpSpPr>
          <p:nvPr/>
        </p:nvGrpSpPr>
        <p:grpSpPr bwMode="auto">
          <a:xfrm>
            <a:off x="374744" y="400335"/>
            <a:ext cx="976312" cy="976313"/>
            <a:chOff x="0" y="0"/>
            <a:chExt cx="976313" cy="976313"/>
          </a:xfrm>
        </p:grpSpPr>
        <p:sp>
          <p:nvSpPr>
            <p:cNvPr id="13" name="AutoShape 5">
              <a:extLst>
                <a:ext uri="{FF2B5EF4-FFF2-40B4-BE49-F238E27FC236}">
                  <a16:creationId xmlns:a16="http://schemas.microsoft.com/office/drawing/2014/main" id="{C77FC858-2F45-4B3F-B593-EE4B526E8D5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4" name="Group 6">
              <a:extLst>
                <a:ext uri="{FF2B5EF4-FFF2-40B4-BE49-F238E27FC236}">
                  <a16:creationId xmlns:a16="http://schemas.microsoft.com/office/drawing/2014/main" id="{DEF19617-78C0-43AC-AC0B-13EB37545A27}"/>
                </a:ext>
              </a:extLst>
            </p:cNvPr>
            <p:cNvGrpSpPr>
              <a:grpSpLocks/>
            </p:cNvGrpSpPr>
            <p:nvPr/>
          </p:nvGrpSpPr>
          <p:grpSpPr bwMode="auto">
            <a:xfrm>
              <a:off x="93703" y="74135"/>
              <a:ext cx="788906" cy="828041"/>
              <a:chOff x="0" y="0"/>
              <a:chExt cx="788906" cy="828040"/>
            </a:xfrm>
          </p:grpSpPr>
          <p:sp>
            <p:nvSpPr>
              <p:cNvPr id="15" name="AutoShape 7">
                <a:extLst>
                  <a:ext uri="{FF2B5EF4-FFF2-40B4-BE49-F238E27FC236}">
                    <a16:creationId xmlns:a16="http://schemas.microsoft.com/office/drawing/2014/main" id="{2104A793-CF8F-47FE-B2A6-269CFEE8C75A}"/>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6" name="AutoShape 8">
                <a:extLst>
                  <a:ext uri="{FF2B5EF4-FFF2-40B4-BE49-F238E27FC236}">
                    <a16:creationId xmlns:a16="http://schemas.microsoft.com/office/drawing/2014/main" id="{FB6693F5-6F4B-4E89-83A1-BA812F687285}"/>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17" name="图片 18">
            <a:extLst>
              <a:ext uri="{FF2B5EF4-FFF2-40B4-BE49-F238E27FC236}">
                <a16:creationId xmlns:a16="http://schemas.microsoft.com/office/drawing/2014/main" id="{E35CBFD6-B50E-4F9F-B31A-55A539B35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99" y="3335694"/>
            <a:ext cx="5689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1967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210588"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类图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3</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458271" y="33003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平行四边形 20"/>
          <p:cNvSpPr/>
          <p:nvPr/>
        </p:nvSpPr>
        <p:spPr>
          <a:xfrm>
            <a:off x="7458271" y="1080207"/>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平行四边形 21"/>
          <p:cNvSpPr/>
          <p:nvPr/>
        </p:nvSpPr>
        <p:spPr>
          <a:xfrm>
            <a:off x="7458271" y="1877424"/>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平行四边形 22"/>
          <p:cNvSpPr/>
          <p:nvPr/>
        </p:nvSpPr>
        <p:spPr>
          <a:xfrm>
            <a:off x="7458271" y="2675385"/>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AutoShape 1"/>
          <p:cNvSpPr>
            <a:spLocks/>
          </p:cNvSpPr>
          <p:nvPr/>
        </p:nvSpPr>
        <p:spPr bwMode="auto">
          <a:xfrm>
            <a:off x="8132959" y="268123"/>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UML</a:t>
            </a:r>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各图简介</a:t>
            </a:r>
            <a:endParaRPr lang="zh-CN" sz="1000" dirty="0">
              <a:solidFill>
                <a:srgbClr val="000000"/>
              </a:solidFill>
              <a:cs typeface="Helvetica" pitchFamily="34" charset="0"/>
              <a:sym typeface="Calibri" pitchFamily="34" charset="0"/>
            </a:endParaRPr>
          </a:p>
        </p:txBody>
      </p:sp>
      <p:sp>
        <p:nvSpPr>
          <p:cNvPr id="25" name="AutoShape 1"/>
          <p:cNvSpPr>
            <a:spLocks/>
          </p:cNvSpPr>
          <p:nvPr/>
        </p:nvSpPr>
        <p:spPr bwMode="auto">
          <a:xfrm>
            <a:off x="8132959" y="956382"/>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endParaRPr lang="zh-CN" sz="1000" dirty="0">
              <a:solidFill>
                <a:srgbClr val="000000"/>
              </a:solidFill>
              <a:cs typeface="Helvetica" pitchFamily="34" charset="0"/>
              <a:sym typeface="Calibri" pitchFamily="34" charset="0"/>
            </a:endParaRPr>
          </a:p>
        </p:txBody>
      </p:sp>
      <p:sp>
        <p:nvSpPr>
          <p:cNvPr id="26" name="AutoShape 1"/>
          <p:cNvSpPr>
            <a:spLocks/>
          </p:cNvSpPr>
          <p:nvPr/>
        </p:nvSpPr>
        <p:spPr bwMode="auto">
          <a:xfrm>
            <a:off x="8128196" y="1826624"/>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endParaRPr lang="zh-CN" sz="1000" dirty="0">
              <a:solidFill>
                <a:srgbClr val="000000"/>
              </a:solidFill>
              <a:cs typeface="Helvetica" pitchFamily="34" charset="0"/>
              <a:sym typeface="Calibri" pitchFamily="34" charset="0"/>
            </a:endParaRPr>
          </a:p>
        </p:txBody>
      </p:sp>
      <p:sp>
        <p:nvSpPr>
          <p:cNvPr id="27" name="AutoShape 1"/>
          <p:cNvSpPr>
            <a:spLocks/>
          </p:cNvSpPr>
          <p:nvPr/>
        </p:nvSpPr>
        <p:spPr bwMode="auto">
          <a:xfrm>
            <a:off x="8128196" y="2615060"/>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endParaRPr lang="zh-CN" sz="1000" dirty="0">
              <a:solidFill>
                <a:srgbClr val="000000"/>
              </a:solidFill>
              <a:cs typeface="Helvetica" pitchFamily="34" charset="0"/>
              <a:sym typeface="Calibri" pitchFamily="34" charset="0"/>
            </a:endParaRPr>
          </a:p>
        </p:txBody>
      </p:sp>
      <p:sp>
        <p:nvSpPr>
          <p:cNvPr id="14" name="椭圆 13"/>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6000" b="1" dirty="0">
                <a:solidFill>
                  <a:schemeClr val="tx1"/>
                </a:solidFill>
                <a:latin typeface="微软雅黑" panose="020B0503020204020204" pitchFamily="34" charset="-122"/>
                <a:ea typeface="微软雅黑" panose="020B0503020204020204" pitchFamily="34" charset="-122"/>
              </a:rPr>
              <a:t>目录</a:t>
            </a:r>
            <a:endParaRPr lang="en-US" altLang="zh-CN" sz="6000" b="1"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chemeClr val="tx1"/>
                </a:solidFill>
                <a:latin typeface="微软雅黑" panose="020B0503020204020204" pitchFamily="34" charset="-122"/>
                <a:ea typeface="微软雅黑" panose="020B0503020204020204" pitchFamily="34" charset="-122"/>
              </a:rPr>
              <a:t>CONTENT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平行四边形 14">
            <a:extLst>
              <a:ext uri="{FF2B5EF4-FFF2-40B4-BE49-F238E27FC236}">
                <a16:creationId xmlns:a16="http://schemas.microsoft.com/office/drawing/2014/main" id="{5D7844E3-0571-4E2B-8E9B-86B763D06E64}"/>
              </a:ext>
            </a:extLst>
          </p:cNvPr>
          <p:cNvSpPr/>
          <p:nvPr/>
        </p:nvSpPr>
        <p:spPr>
          <a:xfrm>
            <a:off x="7463033" y="3474933"/>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平行四边形 15">
            <a:extLst>
              <a:ext uri="{FF2B5EF4-FFF2-40B4-BE49-F238E27FC236}">
                <a16:creationId xmlns:a16="http://schemas.microsoft.com/office/drawing/2014/main" id="{C21864FC-83F5-4663-82B5-EBF24AAC5462}"/>
              </a:ext>
            </a:extLst>
          </p:cNvPr>
          <p:cNvSpPr/>
          <p:nvPr/>
        </p:nvSpPr>
        <p:spPr>
          <a:xfrm>
            <a:off x="7463033" y="4225104"/>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id="{585419F7-94C3-4830-A7F8-13D7D32F9355}"/>
              </a:ext>
            </a:extLst>
          </p:cNvPr>
          <p:cNvSpPr/>
          <p:nvPr/>
        </p:nvSpPr>
        <p:spPr>
          <a:xfrm>
            <a:off x="7463033" y="5022321"/>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AutoShape 1">
            <a:extLst>
              <a:ext uri="{FF2B5EF4-FFF2-40B4-BE49-F238E27FC236}">
                <a16:creationId xmlns:a16="http://schemas.microsoft.com/office/drawing/2014/main" id="{52586799-C05B-45B4-8B1F-CFA2B6EF7F6B}"/>
              </a:ext>
            </a:extLst>
          </p:cNvPr>
          <p:cNvSpPr>
            <a:spLocks/>
          </p:cNvSpPr>
          <p:nvPr/>
        </p:nvSpPr>
        <p:spPr bwMode="auto">
          <a:xfrm>
            <a:off x="8128196" y="33979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endParaRPr lang="zh-CN" sz="1000" dirty="0">
              <a:solidFill>
                <a:srgbClr val="000000"/>
              </a:solidFill>
              <a:cs typeface="Helvetica" pitchFamily="34" charset="0"/>
              <a:sym typeface="Calibri" pitchFamily="34" charset="0"/>
            </a:endParaRPr>
          </a:p>
        </p:txBody>
      </p:sp>
      <p:sp>
        <p:nvSpPr>
          <p:cNvPr id="20" name="AutoShape 1">
            <a:extLst>
              <a:ext uri="{FF2B5EF4-FFF2-40B4-BE49-F238E27FC236}">
                <a16:creationId xmlns:a16="http://schemas.microsoft.com/office/drawing/2014/main" id="{187EE5DD-AA75-4583-9513-DF06EFBC73B0}"/>
              </a:ext>
            </a:extLst>
          </p:cNvPr>
          <p:cNvSpPr>
            <a:spLocks/>
          </p:cNvSpPr>
          <p:nvPr/>
        </p:nvSpPr>
        <p:spPr bwMode="auto">
          <a:xfrm>
            <a:off x="8128196" y="4195762"/>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endParaRPr lang="zh-CN" sz="1000" dirty="0">
              <a:solidFill>
                <a:srgbClr val="000000"/>
              </a:solidFill>
              <a:cs typeface="Helvetica" pitchFamily="34" charset="0"/>
              <a:sym typeface="Calibri" pitchFamily="34" charset="0"/>
            </a:endParaRPr>
          </a:p>
        </p:txBody>
      </p:sp>
      <p:sp>
        <p:nvSpPr>
          <p:cNvPr id="28" name="AutoShape 1">
            <a:extLst>
              <a:ext uri="{FF2B5EF4-FFF2-40B4-BE49-F238E27FC236}">
                <a16:creationId xmlns:a16="http://schemas.microsoft.com/office/drawing/2014/main" id="{FA3FC3ED-ED42-46CD-B26E-780232BD25AD}"/>
              </a:ext>
            </a:extLst>
          </p:cNvPr>
          <p:cNvSpPr>
            <a:spLocks/>
          </p:cNvSpPr>
          <p:nvPr/>
        </p:nvSpPr>
        <p:spPr bwMode="auto">
          <a:xfrm>
            <a:off x="8128196" y="4944533"/>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endParaRPr lang="zh-CN" sz="1000" dirty="0">
              <a:solidFill>
                <a:srgbClr val="000000"/>
              </a:solidFill>
              <a:cs typeface="Helvetica" pitchFamily="34" charset="0"/>
              <a:sym typeface="Calibri" pitchFamily="34" charset="0"/>
            </a:endParaRPr>
          </a:p>
        </p:txBody>
      </p:sp>
      <p:sp>
        <p:nvSpPr>
          <p:cNvPr id="29" name="平行四边形 28">
            <a:extLst>
              <a:ext uri="{FF2B5EF4-FFF2-40B4-BE49-F238E27FC236}">
                <a16:creationId xmlns:a16="http://schemas.microsoft.com/office/drawing/2014/main" id="{2E88CFBE-ADF6-4723-96B5-4DA6C7349CD0}"/>
              </a:ext>
            </a:extLst>
          </p:cNvPr>
          <p:cNvSpPr/>
          <p:nvPr/>
        </p:nvSpPr>
        <p:spPr>
          <a:xfrm>
            <a:off x="7464621" y="5871246"/>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8</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AutoShape 1">
            <a:extLst>
              <a:ext uri="{FF2B5EF4-FFF2-40B4-BE49-F238E27FC236}">
                <a16:creationId xmlns:a16="http://schemas.microsoft.com/office/drawing/2014/main" id="{29571BBC-D4E2-4CE2-8B4C-E01ADC021119}"/>
              </a:ext>
            </a:extLst>
          </p:cNvPr>
          <p:cNvSpPr>
            <a:spLocks/>
          </p:cNvSpPr>
          <p:nvPr/>
        </p:nvSpPr>
        <p:spPr bwMode="auto">
          <a:xfrm>
            <a:off x="8128196" y="58195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问题和绩效</a:t>
            </a:r>
            <a:endParaRPr lang="zh-CN" sz="1000" dirty="0">
              <a:solidFill>
                <a:srgbClr val="000000"/>
              </a:solidFill>
              <a:cs typeface="Helvetica" pitchFamily="34" charset="0"/>
              <a:sym typeface="Calibri"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strVal val="4*#ppt_w"/>
                                          </p:val>
                                        </p:tav>
                                        <p:tav tm="100000">
                                          <p:val>
                                            <p:strVal val="#ppt_w"/>
                                          </p:val>
                                        </p:tav>
                                      </p:tavLst>
                                    </p:anim>
                                    <p:anim calcmode="lin" valueType="num">
                                      <p:cBhvr>
                                        <p:cTn id="8" dur="500" fill="hold"/>
                                        <p:tgtEl>
                                          <p:spTgt spid="2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4*#ppt_w"/>
                                          </p:val>
                                        </p:tav>
                                        <p:tav tm="100000">
                                          <p:val>
                                            <p:strVal val="#ppt_w"/>
                                          </p:val>
                                        </p:tav>
                                      </p:tavLst>
                                    </p:anim>
                                    <p:anim calcmode="lin" valueType="num">
                                      <p:cBhvr>
                                        <p:cTn id="13" dur="500" fill="hold"/>
                                        <p:tgtEl>
                                          <p:spTgt spid="2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strVal val="4*#ppt_w"/>
                                          </p:val>
                                        </p:tav>
                                        <p:tav tm="100000">
                                          <p:val>
                                            <p:strVal val="#ppt_w"/>
                                          </p:val>
                                        </p:tav>
                                      </p:tavLst>
                                    </p:anim>
                                    <p:anim calcmode="lin" valueType="num">
                                      <p:cBhvr>
                                        <p:cTn id="18" dur="500" fill="hold"/>
                                        <p:tgtEl>
                                          <p:spTgt spid="26"/>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strVal val="4*#ppt_w"/>
                                          </p:val>
                                        </p:tav>
                                        <p:tav tm="100000">
                                          <p:val>
                                            <p:strVal val="#ppt_w"/>
                                          </p:val>
                                        </p:tav>
                                      </p:tavLst>
                                    </p:anim>
                                    <p:anim calcmode="lin" valueType="num">
                                      <p:cBhvr>
                                        <p:cTn id="23" dur="500" fill="hold"/>
                                        <p:tgtEl>
                                          <p:spTgt spid="27"/>
                                        </p:tgtEl>
                                        <p:attrNameLst>
                                          <p:attrName>ppt_h</p:attrName>
                                        </p:attrNameLst>
                                      </p:cBhvr>
                                      <p:tavLst>
                                        <p:tav tm="0">
                                          <p:val>
                                            <p:strVal val="4*#ppt_h"/>
                                          </p:val>
                                        </p:tav>
                                        <p:tav tm="100000">
                                          <p:val>
                                            <p:strVal val="#ppt_h"/>
                                          </p:val>
                                        </p:tav>
                                      </p:tavLst>
                                    </p:anim>
                                  </p:childTnLst>
                                </p:cTn>
                              </p:par>
                            </p:childTnLst>
                          </p:cTn>
                        </p:par>
                        <p:par>
                          <p:cTn id="24" fill="hold">
                            <p:stCondLst>
                              <p:cond delay="4400"/>
                            </p:stCondLst>
                            <p:childTnLst>
                              <p:par>
                                <p:cTn id="25" presetID="23" presetClass="entr" presetSubtype="32" fill="hold" grpId="0" nodeType="afterEffect">
                                  <p:stCondLst>
                                    <p:cond delay="6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5500"/>
                            </p:stCondLst>
                            <p:childTnLst>
                              <p:par>
                                <p:cTn id="30" presetID="23" presetClass="entr" presetSubtype="32" fill="hold" grpId="0" nodeType="afterEffect">
                                  <p:stCondLst>
                                    <p:cond delay="6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4*#ppt_w"/>
                                          </p:val>
                                        </p:tav>
                                        <p:tav tm="100000">
                                          <p:val>
                                            <p:strVal val="#ppt_w"/>
                                          </p:val>
                                        </p:tav>
                                      </p:tavLst>
                                    </p:anim>
                                    <p:anim calcmode="lin" valueType="num">
                                      <p:cBhvr>
                                        <p:cTn id="33" dur="500" fill="hold"/>
                                        <p:tgtEl>
                                          <p:spTgt spid="20"/>
                                        </p:tgtEl>
                                        <p:attrNameLst>
                                          <p:attrName>ppt_h</p:attrName>
                                        </p:attrNameLst>
                                      </p:cBhvr>
                                      <p:tavLst>
                                        <p:tav tm="0">
                                          <p:val>
                                            <p:strVal val="4*#ppt_h"/>
                                          </p:val>
                                        </p:tav>
                                        <p:tav tm="100000">
                                          <p:val>
                                            <p:strVal val="#ppt_h"/>
                                          </p:val>
                                        </p:tav>
                                      </p:tavLst>
                                    </p:anim>
                                  </p:childTnLst>
                                </p:cTn>
                              </p:par>
                            </p:childTnLst>
                          </p:cTn>
                        </p:par>
                        <p:par>
                          <p:cTn id="34" fill="hold">
                            <p:stCondLst>
                              <p:cond delay="6600"/>
                            </p:stCondLst>
                            <p:childTnLst>
                              <p:par>
                                <p:cTn id="35" presetID="23" presetClass="entr" presetSubtype="32" fill="hold" grpId="0" nodeType="afterEffect">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strVal val="4*#ppt_w"/>
                                          </p:val>
                                        </p:tav>
                                        <p:tav tm="100000">
                                          <p:val>
                                            <p:strVal val="#ppt_w"/>
                                          </p:val>
                                        </p:tav>
                                      </p:tavLst>
                                    </p:anim>
                                    <p:anim calcmode="lin" valueType="num">
                                      <p:cBhvr>
                                        <p:cTn id="38" dur="500" fill="hold"/>
                                        <p:tgtEl>
                                          <p:spTgt spid="28"/>
                                        </p:tgtEl>
                                        <p:attrNameLst>
                                          <p:attrName>ppt_h</p:attrName>
                                        </p:attrNameLst>
                                      </p:cBhvr>
                                      <p:tavLst>
                                        <p:tav tm="0">
                                          <p:val>
                                            <p:strVal val="4*#ppt_h"/>
                                          </p:val>
                                        </p:tav>
                                        <p:tav tm="100000">
                                          <p:val>
                                            <p:strVal val="#ppt_h"/>
                                          </p:val>
                                        </p:tav>
                                      </p:tavLst>
                                    </p:anim>
                                  </p:childTnLst>
                                </p:cTn>
                              </p:par>
                            </p:childTnLst>
                          </p:cTn>
                        </p:par>
                        <p:par>
                          <p:cTn id="39" fill="hold">
                            <p:stCondLst>
                              <p:cond delay="7700"/>
                            </p:stCondLst>
                            <p:childTnLst>
                              <p:par>
                                <p:cTn id="40" presetID="23" presetClass="entr" presetSubtype="32" fill="hold" grpId="0" nodeType="afterEffect">
                                  <p:stCondLst>
                                    <p:cond delay="6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strVal val="4*#ppt_w"/>
                                          </p:val>
                                        </p:tav>
                                        <p:tav tm="100000">
                                          <p:val>
                                            <p:strVal val="#ppt_w"/>
                                          </p:val>
                                        </p:tav>
                                      </p:tavLst>
                                    </p:anim>
                                    <p:anim calcmode="lin" valueType="num">
                                      <p:cBhvr>
                                        <p:cTn id="4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18" grpId="0" autoUpdateAnimBg="0"/>
      <p:bldP spid="20" grpId="0" autoUpdateAnimBg="0"/>
      <p:bldP spid="28" grpId="0" autoUpdateAnimBg="0"/>
      <p:bldP spid="3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p:cNvSpPr>
            <a:spLocks noChangeShapeType="1"/>
          </p:cNvSpPr>
          <p:nvPr/>
        </p:nvSpPr>
        <p:spPr bwMode="auto">
          <a:xfrm flipV="1">
            <a:off x="4090988" y="1468438"/>
            <a:ext cx="4010025" cy="404018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7" name="Line 2"/>
          <p:cNvSpPr>
            <a:spLocks noChangeShapeType="1"/>
          </p:cNvSpPr>
          <p:nvPr/>
        </p:nvSpPr>
        <p:spPr bwMode="auto">
          <a:xfrm>
            <a:off x="3503613" y="3489325"/>
            <a:ext cx="518477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8" name="Line 3"/>
          <p:cNvSpPr>
            <a:spLocks noChangeShapeType="1"/>
          </p:cNvSpPr>
          <p:nvPr/>
        </p:nvSpPr>
        <p:spPr bwMode="auto">
          <a:xfrm flipH="1" flipV="1">
            <a:off x="4075113" y="1482725"/>
            <a:ext cx="4040187" cy="401161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82" name="AutoShape 5"/>
          <p:cNvSpPr>
            <a:spLocks/>
          </p:cNvSpPr>
          <p:nvPr/>
        </p:nvSpPr>
        <p:spPr bwMode="auto">
          <a:xfrm>
            <a:off x="4483100" y="1876425"/>
            <a:ext cx="3224213" cy="3224213"/>
          </a:xfrm>
          <a:custGeom>
            <a:avLst/>
            <a:gdLst>
              <a:gd name="T0" fmla="*/ 264374628 w 19679"/>
              <a:gd name="T1" fmla="*/ 290196764 h 19679"/>
              <a:gd name="T2" fmla="*/ 264374628 w 19679"/>
              <a:gd name="T3" fmla="*/ 290196764 h 19679"/>
              <a:gd name="T4" fmla="*/ 264374628 w 19679"/>
              <a:gd name="T5" fmla="*/ 290196764 h 19679"/>
              <a:gd name="T6" fmla="*/ 264374628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5BD2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0283" name="AutoShape 6"/>
          <p:cNvSpPr>
            <a:spLocks/>
          </p:cNvSpPr>
          <p:nvPr/>
        </p:nvSpPr>
        <p:spPr bwMode="auto">
          <a:xfrm>
            <a:off x="4954588" y="2617788"/>
            <a:ext cx="2281237" cy="1741487"/>
          </a:xfrm>
          <a:custGeom>
            <a:avLst/>
            <a:gdLst>
              <a:gd name="T0" fmla="*/ 120445248 w 21600"/>
              <a:gd name="T1" fmla="*/ 70280148 h 21600"/>
              <a:gd name="T2" fmla="*/ 120445248 w 21600"/>
              <a:gd name="T3" fmla="*/ 70280148 h 21600"/>
              <a:gd name="T4" fmla="*/ 120445248 w 21600"/>
              <a:gd name="T5" fmla="*/ 70280148 h 21600"/>
              <a:gd name="T6" fmla="*/ 120445248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zh-CN" sz="5400" dirty="0">
              <a:solidFill>
                <a:schemeClr val="bg1"/>
              </a:solidFill>
              <a:latin typeface="微软雅黑" panose="020B0503020204020204" pitchFamily="34" charset="-122"/>
              <a:ea typeface="微软雅黑" panose="020B0503020204020204" pitchFamily="34" charset="-122"/>
            </a:endParaRPr>
          </a:p>
        </p:txBody>
      </p:sp>
      <p:grpSp>
        <p:nvGrpSpPr>
          <p:cNvPr id="21511" name="Group 7"/>
          <p:cNvGrpSpPr>
            <a:grpSpLocks/>
          </p:cNvGrpSpPr>
          <p:nvPr/>
        </p:nvGrpSpPr>
        <p:grpSpPr bwMode="auto">
          <a:xfrm>
            <a:off x="8007350" y="5270500"/>
            <a:ext cx="976313" cy="974725"/>
            <a:chOff x="0" y="0"/>
            <a:chExt cx="976313" cy="974725"/>
          </a:xfrm>
        </p:grpSpPr>
        <p:sp>
          <p:nvSpPr>
            <p:cNvPr id="21543" name="AutoShape 8"/>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4" name="Group 9"/>
            <p:cNvGrpSpPr>
              <a:grpSpLocks/>
            </p:cNvGrpSpPr>
            <p:nvPr/>
          </p:nvGrpSpPr>
          <p:grpSpPr bwMode="auto">
            <a:xfrm>
              <a:off x="93703" y="73342"/>
              <a:ext cx="788906" cy="828040"/>
              <a:chOff x="0" y="0"/>
              <a:chExt cx="788906" cy="828040"/>
            </a:xfrm>
          </p:grpSpPr>
          <p:sp>
            <p:nvSpPr>
              <p:cNvPr id="21545" name="AutoShape 10"/>
              <p:cNvSpPr>
                <a:spLocks/>
              </p:cNvSpPr>
              <p:nvPr/>
            </p:nvSpPr>
            <p:spPr bwMode="auto">
              <a:xfrm>
                <a:off x="-40" y="20321"/>
                <a:ext cx="788987" cy="7874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2582D"/>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6" name="AutoShape 1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21512" name="Group 12"/>
          <p:cNvGrpSpPr>
            <a:grpSpLocks/>
          </p:cNvGrpSpPr>
          <p:nvPr/>
        </p:nvGrpSpPr>
        <p:grpSpPr bwMode="auto">
          <a:xfrm>
            <a:off x="3206750" y="5270500"/>
            <a:ext cx="976313" cy="974725"/>
            <a:chOff x="0" y="0"/>
            <a:chExt cx="976313" cy="974725"/>
          </a:xfrm>
        </p:grpSpPr>
        <p:sp>
          <p:nvSpPr>
            <p:cNvPr id="21539" name="AutoShape 13"/>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0" name="Group 14"/>
            <p:cNvGrpSpPr>
              <a:grpSpLocks/>
            </p:cNvGrpSpPr>
            <p:nvPr/>
          </p:nvGrpSpPr>
          <p:grpSpPr bwMode="auto">
            <a:xfrm>
              <a:off x="93703" y="73342"/>
              <a:ext cx="788906" cy="828040"/>
              <a:chOff x="0" y="0"/>
              <a:chExt cx="788906" cy="828040"/>
            </a:xfrm>
          </p:grpSpPr>
          <p:sp>
            <p:nvSpPr>
              <p:cNvPr id="21541" name="AutoShape 15"/>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2" name="AutoShape 1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grpSp>
        <p:nvGrpSpPr>
          <p:cNvPr id="21513" name="Group 17"/>
          <p:cNvGrpSpPr>
            <a:grpSpLocks/>
          </p:cNvGrpSpPr>
          <p:nvPr/>
        </p:nvGrpSpPr>
        <p:grpSpPr bwMode="auto">
          <a:xfrm>
            <a:off x="8623300" y="2949575"/>
            <a:ext cx="976313" cy="976313"/>
            <a:chOff x="0" y="0"/>
            <a:chExt cx="976313" cy="976313"/>
          </a:xfrm>
        </p:grpSpPr>
        <p:sp>
          <p:nvSpPr>
            <p:cNvPr id="21535" name="AutoShape 1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6" name="Group 19"/>
            <p:cNvGrpSpPr>
              <a:grpSpLocks/>
            </p:cNvGrpSpPr>
            <p:nvPr/>
          </p:nvGrpSpPr>
          <p:grpSpPr bwMode="auto">
            <a:xfrm>
              <a:off x="93703" y="74135"/>
              <a:ext cx="788906" cy="828041"/>
              <a:chOff x="0" y="0"/>
              <a:chExt cx="788906" cy="828040"/>
            </a:xfrm>
          </p:grpSpPr>
          <p:sp>
            <p:nvSpPr>
              <p:cNvPr id="21537" name="AutoShape 20"/>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8" name="AutoShape 2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1514" name="Group 22"/>
          <p:cNvGrpSpPr>
            <a:grpSpLocks/>
          </p:cNvGrpSpPr>
          <p:nvPr/>
        </p:nvGrpSpPr>
        <p:grpSpPr bwMode="auto">
          <a:xfrm>
            <a:off x="2513013" y="2949575"/>
            <a:ext cx="976312" cy="976313"/>
            <a:chOff x="0" y="0"/>
            <a:chExt cx="976313" cy="976313"/>
          </a:xfrm>
        </p:grpSpPr>
        <p:sp>
          <p:nvSpPr>
            <p:cNvPr id="21531" name="AutoShape 2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2" name="Group 24"/>
            <p:cNvGrpSpPr>
              <a:grpSpLocks/>
            </p:cNvGrpSpPr>
            <p:nvPr/>
          </p:nvGrpSpPr>
          <p:grpSpPr bwMode="auto">
            <a:xfrm>
              <a:off x="93703" y="74135"/>
              <a:ext cx="788906" cy="828041"/>
              <a:chOff x="0" y="0"/>
              <a:chExt cx="788906" cy="828040"/>
            </a:xfrm>
          </p:grpSpPr>
          <p:sp>
            <p:nvSpPr>
              <p:cNvPr id="21533" name="AutoShape 25"/>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4" name="AutoShape 2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5</a:t>
                </a:r>
                <a:endParaRPr lang="zh-CN" altLang="zh-CN">
                  <a:solidFill>
                    <a:schemeClr val="bg1"/>
                  </a:solidFill>
                  <a:cs typeface="Helvetica" pitchFamily="34" charset="0"/>
                  <a:sym typeface="Calibri" pitchFamily="34" charset="0"/>
                </a:endParaRPr>
              </a:p>
            </p:txBody>
          </p:sp>
        </p:grpSp>
      </p:grpSp>
      <p:grpSp>
        <p:nvGrpSpPr>
          <p:cNvPr id="21515" name="Group 27"/>
          <p:cNvGrpSpPr>
            <a:grpSpLocks/>
          </p:cNvGrpSpPr>
          <p:nvPr/>
        </p:nvGrpSpPr>
        <p:grpSpPr bwMode="auto">
          <a:xfrm>
            <a:off x="8007350" y="676275"/>
            <a:ext cx="976313" cy="976313"/>
            <a:chOff x="0" y="0"/>
            <a:chExt cx="976313" cy="976313"/>
          </a:xfrm>
        </p:grpSpPr>
        <p:sp>
          <p:nvSpPr>
            <p:cNvPr id="21527" name="AutoShape 2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8" name="Group 29"/>
            <p:cNvGrpSpPr>
              <a:grpSpLocks/>
            </p:cNvGrpSpPr>
            <p:nvPr/>
          </p:nvGrpSpPr>
          <p:grpSpPr bwMode="auto">
            <a:xfrm>
              <a:off x="93703" y="74135"/>
              <a:ext cx="788906" cy="828041"/>
              <a:chOff x="0" y="0"/>
              <a:chExt cx="788906" cy="828040"/>
            </a:xfrm>
          </p:grpSpPr>
          <p:sp>
            <p:nvSpPr>
              <p:cNvPr id="21529" name="AutoShape 30"/>
              <p:cNvSpPr>
                <a:spLocks/>
              </p:cNvSpPr>
              <p:nvPr/>
            </p:nvSpPr>
            <p:spPr bwMode="auto">
              <a:xfrm>
                <a:off x="-40" y="19528"/>
                <a:ext cx="788987"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0" name="AutoShape 3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1516" name="Group 32"/>
          <p:cNvGrpSpPr>
            <a:grpSpLocks/>
          </p:cNvGrpSpPr>
          <p:nvPr/>
        </p:nvGrpSpPr>
        <p:grpSpPr bwMode="auto">
          <a:xfrm>
            <a:off x="3206750" y="676275"/>
            <a:ext cx="976313" cy="976313"/>
            <a:chOff x="0" y="0"/>
            <a:chExt cx="976313" cy="976313"/>
          </a:xfrm>
        </p:grpSpPr>
        <p:sp>
          <p:nvSpPr>
            <p:cNvPr id="21523" name="AutoShape 3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4" name="Group 34"/>
            <p:cNvGrpSpPr>
              <a:grpSpLocks/>
            </p:cNvGrpSpPr>
            <p:nvPr/>
          </p:nvGrpSpPr>
          <p:grpSpPr bwMode="auto">
            <a:xfrm>
              <a:off x="93703" y="74135"/>
              <a:ext cx="788906" cy="828041"/>
              <a:chOff x="0" y="0"/>
              <a:chExt cx="788906" cy="828040"/>
            </a:xfrm>
          </p:grpSpPr>
          <p:sp>
            <p:nvSpPr>
              <p:cNvPr id="21525" name="AutoShape 35"/>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00000">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6" name="AutoShape 3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6</a:t>
                </a:r>
                <a:endParaRPr lang="zh-CN" altLang="zh-CN">
                  <a:solidFill>
                    <a:schemeClr val="bg1"/>
                  </a:solidFill>
                  <a:cs typeface="Helvetica" pitchFamily="34" charset="0"/>
                  <a:sym typeface="Calibri" pitchFamily="34" charset="0"/>
                </a:endParaRPr>
              </a:p>
            </p:txBody>
          </p:sp>
        </p:grpSp>
      </p:grpSp>
      <p:sp>
        <p:nvSpPr>
          <p:cNvPr id="2" name="AutoShape 37"/>
          <p:cNvSpPr>
            <a:spLocks/>
          </p:cNvSpPr>
          <p:nvPr/>
        </p:nvSpPr>
        <p:spPr bwMode="auto">
          <a:xfrm>
            <a:off x="1993900" y="1795463"/>
            <a:ext cx="184150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实现关系</a:t>
            </a:r>
            <a:endParaRPr lang="zh-CN" sz="1600"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517" name="AutoShape 38"/>
          <p:cNvSpPr>
            <a:spLocks/>
          </p:cNvSpPr>
          <p:nvPr/>
        </p:nvSpPr>
        <p:spPr bwMode="auto">
          <a:xfrm>
            <a:off x="1222310" y="3284538"/>
            <a:ext cx="1224028"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关联关系</a:t>
            </a:r>
          </a:p>
        </p:txBody>
      </p:sp>
      <p:sp>
        <p:nvSpPr>
          <p:cNvPr id="17422" name="AutoShape 39"/>
          <p:cNvSpPr>
            <a:spLocks/>
          </p:cNvSpPr>
          <p:nvPr/>
        </p:nvSpPr>
        <p:spPr bwMode="auto">
          <a:xfrm>
            <a:off x="9693275" y="3284538"/>
            <a:ext cx="104626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19" name="AutoShape 40"/>
          <p:cNvSpPr>
            <a:spLocks/>
          </p:cNvSpPr>
          <p:nvPr/>
        </p:nvSpPr>
        <p:spPr bwMode="auto">
          <a:xfrm>
            <a:off x="8355014" y="1795463"/>
            <a:ext cx="1150896"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17424" name="AutoShape 41"/>
          <p:cNvSpPr>
            <a:spLocks/>
          </p:cNvSpPr>
          <p:nvPr/>
        </p:nvSpPr>
        <p:spPr bwMode="auto">
          <a:xfrm>
            <a:off x="2606674" y="4718050"/>
            <a:ext cx="1228725"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泛化关系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21" name="AutoShape 42"/>
          <p:cNvSpPr>
            <a:spLocks/>
          </p:cNvSpPr>
          <p:nvPr/>
        </p:nvSpPr>
        <p:spPr bwMode="auto">
          <a:xfrm>
            <a:off x="8355013" y="4718050"/>
            <a:ext cx="1338262"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依赖关系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43" name="矩形 10">
            <a:extLst>
              <a:ext uri="{FF2B5EF4-FFF2-40B4-BE49-F238E27FC236}">
                <a16:creationId xmlns:a16="http://schemas.microsoft.com/office/drawing/2014/main" id="{5F74B180-A583-45A6-B8CD-005444524B13}"/>
              </a:ext>
            </a:extLst>
          </p:cNvPr>
          <p:cNvSpPr>
            <a:spLocks noChangeArrowheads="1"/>
          </p:cNvSpPr>
          <p:nvPr/>
        </p:nvSpPr>
        <p:spPr bwMode="auto">
          <a:xfrm>
            <a:off x="5474397" y="4137041"/>
            <a:ext cx="12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solidFill>
                  <a:schemeClr val="bg1"/>
                </a:solidFill>
                <a:latin typeface="微软雅黑" pitchFamily="34" charset="-122"/>
                <a:ea typeface="微软雅黑" pitchFamily="34" charset="-122"/>
              </a:rPr>
              <a:t>模型元素</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p:cNvSpPr>
          <p:nvPr/>
        </p:nvSpPr>
        <p:spPr bwMode="auto">
          <a:xfrm>
            <a:off x="1949935" y="683434"/>
            <a:ext cx="1744662" cy="17430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55" name="Group 3"/>
          <p:cNvGrpSpPr>
            <a:grpSpLocks/>
          </p:cNvGrpSpPr>
          <p:nvPr/>
        </p:nvGrpSpPr>
        <p:grpSpPr bwMode="auto">
          <a:xfrm>
            <a:off x="1818172" y="551671"/>
            <a:ext cx="2008188" cy="2006600"/>
            <a:chOff x="0" y="0"/>
            <a:chExt cx="2008188" cy="2006600"/>
          </a:xfrm>
        </p:grpSpPr>
        <p:sp>
          <p:nvSpPr>
            <p:cNvPr id="23578" name="AutoShape 4"/>
            <p:cNvSpPr>
              <a:spLocks/>
            </p:cNvSpPr>
            <p:nvPr/>
          </p:nvSpPr>
          <p:spPr bwMode="auto">
            <a:xfrm>
              <a:off x="0" y="0"/>
              <a:ext cx="2008188"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9" name="AutoShape 5"/>
            <p:cNvSpPr>
              <a:spLocks/>
            </p:cNvSpPr>
            <p:nvPr/>
          </p:nvSpPr>
          <p:spPr bwMode="auto">
            <a:xfrm>
              <a:off x="294069" y="494030"/>
              <a:ext cx="1420050"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类的名称</a:t>
              </a:r>
            </a:p>
          </p:txBody>
        </p:sp>
      </p:grpSp>
      <p:grpSp>
        <p:nvGrpSpPr>
          <p:cNvPr id="23556" name="Group 6"/>
          <p:cNvGrpSpPr>
            <a:grpSpLocks/>
          </p:cNvGrpSpPr>
          <p:nvPr/>
        </p:nvGrpSpPr>
        <p:grpSpPr bwMode="auto">
          <a:xfrm>
            <a:off x="4896335" y="521509"/>
            <a:ext cx="2006600" cy="2006600"/>
            <a:chOff x="0" y="0"/>
            <a:chExt cx="2006600" cy="2006600"/>
          </a:xfrm>
        </p:grpSpPr>
        <p:sp>
          <p:nvSpPr>
            <p:cNvPr id="23574" name="AutoShape 7"/>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5" name="Group 8"/>
            <p:cNvGrpSpPr>
              <a:grpSpLocks/>
            </p:cNvGrpSpPr>
            <p:nvPr/>
          </p:nvGrpSpPr>
          <p:grpSpPr bwMode="auto">
            <a:xfrm>
              <a:off x="0" y="0"/>
              <a:ext cx="2006600" cy="2006600"/>
              <a:chOff x="0" y="0"/>
              <a:chExt cx="2006600" cy="2006600"/>
            </a:xfrm>
          </p:grpSpPr>
          <p:sp>
            <p:nvSpPr>
              <p:cNvPr id="23576" name="AutoShape 9"/>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7" name="AutoShape 10"/>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类的属性</a:t>
                </a:r>
              </a:p>
            </p:txBody>
          </p:sp>
        </p:grpSp>
      </p:grpSp>
      <p:grpSp>
        <p:nvGrpSpPr>
          <p:cNvPr id="23557" name="Group 11"/>
          <p:cNvGrpSpPr>
            <a:grpSpLocks/>
          </p:cNvGrpSpPr>
          <p:nvPr/>
        </p:nvGrpSpPr>
        <p:grpSpPr bwMode="auto">
          <a:xfrm>
            <a:off x="7884010" y="521509"/>
            <a:ext cx="2006600" cy="2006600"/>
            <a:chOff x="0" y="0"/>
            <a:chExt cx="2006600" cy="2006600"/>
          </a:xfrm>
        </p:grpSpPr>
        <p:sp>
          <p:nvSpPr>
            <p:cNvPr id="23570" name="AutoShape 12"/>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1" name="Group 13"/>
            <p:cNvGrpSpPr>
              <a:grpSpLocks/>
            </p:cNvGrpSpPr>
            <p:nvPr/>
          </p:nvGrpSpPr>
          <p:grpSpPr bwMode="auto">
            <a:xfrm>
              <a:off x="0" y="0"/>
              <a:ext cx="2006600" cy="2006600"/>
              <a:chOff x="0" y="0"/>
              <a:chExt cx="2006600" cy="2006600"/>
            </a:xfrm>
          </p:grpSpPr>
          <p:sp>
            <p:nvSpPr>
              <p:cNvPr id="23572" name="AutoShape 14"/>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3" name="AutoShape 15"/>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类的操作</a:t>
                </a:r>
              </a:p>
            </p:txBody>
          </p:sp>
        </p:grpSp>
      </p:grpSp>
      <p:grpSp>
        <p:nvGrpSpPr>
          <p:cNvPr id="23558" name="Group 16"/>
          <p:cNvGrpSpPr>
            <a:grpSpLocks/>
          </p:cNvGrpSpPr>
          <p:nvPr/>
        </p:nvGrpSpPr>
        <p:grpSpPr bwMode="auto">
          <a:xfrm>
            <a:off x="1949935" y="3250415"/>
            <a:ext cx="1744662" cy="2152656"/>
            <a:chOff x="0" y="-30169"/>
            <a:chExt cx="1744663" cy="2152657"/>
          </a:xfrm>
        </p:grpSpPr>
        <p:sp>
          <p:nvSpPr>
            <p:cNvPr id="23568" name="AutoShape 17"/>
            <p:cNvSpPr>
              <a:spLocks/>
            </p:cNvSpPr>
            <p:nvPr/>
          </p:nvSpPr>
          <p:spPr bwMode="auto">
            <a:xfrm>
              <a:off x="0" y="0"/>
              <a:ext cx="1744663"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9" name="AutoShape 18"/>
            <p:cNvSpPr>
              <a:spLocks/>
            </p:cNvSpPr>
            <p:nvPr/>
          </p:nvSpPr>
          <p:spPr bwMode="auto">
            <a:xfrm>
              <a:off x="55967" y="-30169"/>
              <a:ext cx="1657107"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类的名称是每个类的图形中所必须拥有的元素，用于同其他类进行区分。</a:t>
              </a:r>
            </a:p>
          </p:txBody>
        </p:sp>
      </p:grpSp>
      <p:sp>
        <p:nvSpPr>
          <p:cNvPr id="19462" name="AutoShape 19"/>
          <p:cNvSpPr>
            <a:spLocks/>
          </p:cNvSpPr>
          <p:nvPr/>
        </p:nvSpPr>
        <p:spPr bwMode="auto">
          <a:xfrm rot="5400000">
            <a:off x="2642085" y="2770996"/>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0" name="Group 20"/>
          <p:cNvGrpSpPr>
            <a:grpSpLocks/>
          </p:cNvGrpSpPr>
          <p:nvPr/>
        </p:nvGrpSpPr>
        <p:grpSpPr bwMode="auto">
          <a:xfrm>
            <a:off x="5028097" y="3250421"/>
            <a:ext cx="1743075" cy="2122488"/>
            <a:chOff x="0" y="0"/>
            <a:chExt cx="1743075" cy="2122488"/>
          </a:xfrm>
        </p:grpSpPr>
        <p:sp>
          <p:nvSpPr>
            <p:cNvPr id="23566" name="AutoShape 21"/>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7" name="AutoShape 22"/>
            <p:cNvSpPr>
              <a:spLocks/>
            </p:cNvSpPr>
            <p:nvPr/>
          </p:nvSpPr>
          <p:spPr bwMode="auto">
            <a:xfrm>
              <a:off x="43738" y="360520"/>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属性是类的一个特性，也是类的一个组成部分，描述了在软件系统中所代表的对象具备的静态部分的公共特征抽象，这些特性是这些对象所共有的。</a:t>
              </a:r>
            </a:p>
          </p:txBody>
        </p:sp>
      </p:grpSp>
      <p:sp>
        <p:nvSpPr>
          <p:cNvPr id="2" name="AutoShape 23"/>
          <p:cNvSpPr>
            <a:spLocks/>
          </p:cNvSpPr>
          <p:nvPr/>
        </p:nvSpPr>
        <p:spPr bwMode="auto">
          <a:xfrm rot="5400000">
            <a:off x="5720247"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2" name="Group 24"/>
          <p:cNvGrpSpPr>
            <a:grpSpLocks/>
          </p:cNvGrpSpPr>
          <p:nvPr/>
        </p:nvGrpSpPr>
        <p:grpSpPr bwMode="auto">
          <a:xfrm>
            <a:off x="8015772" y="3250421"/>
            <a:ext cx="1743075" cy="2122488"/>
            <a:chOff x="0" y="0"/>
            <a:chExt cx="1743075" cy="2122488"/>
          </a:xfrm>
        </p:grpSpPr>
        <p:sp>
          <p:nvSpPr>
            <p:cNvPr id="23564" name="AutoShape 25"/>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5" name="AutoShape 26"/>
            <p:cNvSpPr>
              <a:spLocks/>
            </p:cNvSpPr>
            <p:nvPr/>
          </p:nvSpPr>
          <p:spPr bwMode="auto">
            <a:xfrm>
              <a:off x="43737" y="159912"/>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操作是指类所能执行的动作，也是类的一个重要组成部分，描述了在软件系统中所代表的对象具备的动态部分的公共特征抽象。</a:t>
              </a:r>
            </a:p>
          </p:txBody>
        </p:sp>
      </p:grpSp>
      <p:sp>
        <p:nvSpPr>
          <p:cNvPr id="19466" name="AutoShape 27"/>
          <p:cNvSpPr>
            <a:spLocks/>
          </p:cNvSpPr>
          <p:nvPr/>
        </p:nvSpPr>
        <p:spPr bwMode="auto">
          <a:xfrm rot="5400000">
            <a:off x="8707922"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877888" y="1793875"/>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1233488" y="2417763"/>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582863" y="2090738"/>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876550" y="2417763"/>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9" name="AutoShape 11">
            <a:extLst>
              <a:ext uri="{FF2B5EF4-FFF2-40B4-BE49-F238E27FC236}">
                <a16:creationId xmlns:a16="http://schemas.microsoft.com/office/drawing/2014/main" id="{D2552F76-C02B-4CCB-93EB-F83FC1FD6BBF}"/>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接口</a:t>
            </a:r>
            <a:endParaRPr lang="zh-CN" dirty="0">
              <a:solidFill>
                <a:srgbClr val="000000"/>
              </a:solidFill>
              <a:cs typeface="Helvetica" pitchFamily="34" charset="0"/>
              <a:sym typeface="Calibri"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728904" y="2271236"/>
            <a:ext cx="6096000" cy="1477328"/>
          </a:xfrm>
          <a:prstGeom prst="rect">
            <a:avLst/>
          </a:prstGeom>
        </p:spPr>
        <p:txBody>
          <a:bodyPr>
            <a:spAutoFit/>
          </a:bodyPr>
          <a:lstStyle/>
          <a:p>
            <a:r>
              <a:rPr lang="zh-CN" altLang="en-US" dirty="0"/>
              <a:t>接口是在没有给出对象的实现和状态的情况下对对象行为的描述。接口是一种特殊的类，所有接口都是有构造型</a:t>
            </a:r>
            <a:r>
              <a:rPr lang="en-US" altLang="zh-CN" dirty="0"/>
              <a:t>&lt;&lt;interface&gt;&gt;</a:t>
            </a:r>
            <a:r>
              <a:rPr lang="zh-CN" altLang="en-US" dirty="0"/>
              <a:t>的类。在</a:t>
            </a:r>
            <a:r>
              <a:rPr lang="en-US" altLang="zh-CN" dirty="0"/>
              <a:t>UML</a:t>
            </a:r>
            <a:r>
              <a:rPr lang="zh-CN" altLang="en-US" dirty="0"/>
              <a:t>中，接口使用一个带有名称的小圆圈来进行表示，并且可以通过一条</a:t>
            </a:r>
            <a:r>
              <a:rPr lang="en-US" altLang="zh-CN" dirty="0"/>
              <a:t>Realize</a:t>
            </a:r>
            <a:r>
              <a:rPr lang="zh-CN" altLang="en-US" dirty="0"/>
              <a:t>（实现关系）线与实现它的类相连接。</a:t>
            </a:r>
          </a:p>
        </p:txBody>
      </p:sp>
      <p:pic>
        <p:nvPicPr>
          <p:cNvPr id="11" name="图片 18" descr="76.png">
            <a:extLst>
              <a:ext uri="{FF2B5EF4-FFF2-40B4-BE49-F238E27FC236}">
                <a16:creationId xmlns:a16="http://schemas.microsoft.com/office/drawing/2014/main" id="{41A1592E-8725-4049-9318-DEC2208E62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667" t="11308" r="6573" b="20677"/>
          <a:stretch>
            <a:fillRect/>
          </a:stretch>
        </p:blipFill>
        <p:spPr bwMode="auto">
          <a:xfrm>
            <a:off x="2802586" y="4225925"/>
            <a:ext cx="7498410" cy="219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308721" y="356960"/>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64321" y="980848"/>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013696" y="653823"/>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307383" y="980848"/>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204996" y="1426459"/>
            <a:ext cx="6096000" cy="646331"/>
          </a:xfrm>
          <a:prstGeom prst="rect">
            <a:avLst/>
          </a:prstGeom>
        </p:spPr>
        <p:txBody>
          <a:bodyPr>
            <a:spAutoFit/>
          </a:bodyPr>
          <a:lstStyle/>
          <a:p>
            <a:r>
              <a:rPr lang="zh-CN" altLang="en-US" dirty="0"/>
              <a:t>当接口被其他类依赖的时候，即一个接口是在某个特定类中实现后，一个类通过一个依赖关系与该接口相连接。</a:t>
            </a:r>
          </a:p>
        </p:txBody>
      </p:sp>
      <p:pic>
        <p:nvPicPr>
          <p:cNvPr id="10" name="图片 19" descr="77.png">
            <a:extLst>
              <a:ext uri="{FF2B5EF4-FFF2-40B4-BE49-F238E27FC236}">
                <a16:creationId xmlns:a16="http://schemas.microsoft.com/office/drawing/2014/main" id="{836983B7-D561-41DE-8D25-8FEE41D57B0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0824" b="9734"/>
          <a:stretch>
            <a:fillRect/>
          </a:stretch>
        </p:blipFill>
        <p:spPr bwMode="auto">
          <a:xfrm>
            <a:off x="3794336" y="2201242"/>
            <a:ext cx="6734401" cy="213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9E57717D-994B-4051-8DE7-17DB9DA6BE87}"/>
              </a:ext>
            </a:extLst>
          </p:cNvPr>
          <p:cNvSpPr/>
          <p:nvPr/>
        </p:nvSpPr>
        <p:spPr>
          <a:xfrm>
            <a:off x="4204996" y="4389654"/>
            <a:ext cx="6096000" cy="369332"/>
          </a:xfrm>
          <a:prstGeom prst="rect">
            <a:avLst/>
          </a:prstGeom>
        </p:spPr>
        <p:txBody>
          <a:bodyPr>
            <a:spAutoFit/>
          </a:bodyPr>
          <a:lstStyle/>
          <a:p>
            <a:r>
              <a:rPr lang="zh-CN" altLang="en-US" dirty="0"/>
              <a:t>接口也可以同类那样进行一般化和特殊化处理。</a:t>
            </a:r>
          </a:p>
        </p:txBody>
      </p:sp>
      <p:pic>
        <p:nvPicPr>
          <p:cNvPr id="13" name="图片 20" descr="78.png">
            <a:extLst>
              <a:ext uri="{FF2B5EF4-FFF2-40B4-BE49-F238E27FC236}">
                <a16:creationId xmlns:a16="http://schemas.microsoft.com/office/drawing/2014/main" id="{1222EE82-23B0-4D47-AD03-B685AD322C3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4336" y="4759830"/>
            <a:ext cx="4603328" cy="171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14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60663" y="1820863"/>
            <a:ext cx="2913062" cy="1719262"/>
            <a:chOff x="0" y="0"/>
            <a:chExt cx="2913063" cy="1719263"/>
          </a:xfrm>
        </p:grpSpPr>
        <p:sp>
          <p:nvSpPr>
            <p:cNvPr id="27682" name="AutoShape 4"/>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依赖关系（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Dependency</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3088704" cy="1717675"/>
            <a:chOff x="0" y="0"/>
            <a:chExt cx="3088704"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305482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泛化关系（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实现关系（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Realization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关联关系（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Association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类之间的关系</a:t>
            </a:r>
            <a:endParaRPr 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6" name="Group 15"/>
          <p:cNvGrpSpPr>
            <a:grpSpLocks/>
          </p:cNvGrpSpPr>
          <p:nvPr/>
        </p:nvGrpSpPr>
        <p:grpSpPr bwMode="auto">
          <a:xfrm>
            <a:off x="545550" y="567028"/>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451845" y="4127082"/>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2" name="矩形 1">
            <a:extLst>
              <a:ext uri="{FF2B5EF4-FFF2-40B4-BE49-F238E27FC236}">
                <a16:creationId xmlns:a16="http://schemas.microsoft.com/office/drawing/2014/main" id="{CEA10BF6-CA7E-495D-A1B2-36D6A17DFAB8}"/>
              </a:ext>
            </a:extLst>
          </p:cNvPr>
          <p:cNvSpPr/>
          <p:nvPr/>
        </p:nvSpPr>
        <p:spPr>
          <a:xfrm>
            <a:off x="1637384" y="660578"/>
            <a:ext cx="6096000" cy="2585323"/>
          </a:xfrm>
          <a:prstGeom prst="rect">
            <a:avLst/>
          </a:prstGeom>
        </p:spPr>
        <p:txBody>
          <a:bodyPr>
            <a:spAutoFit/>
          </a:bodyPr>
          <a:lstStyle/>
          <a:p>
            <a:r>
              <a:rPr lang="zh-CN" altLang="en-US" dirty="0"/>
              <a:t>依赖关系（</a:t>
            </a:r>
            <a:r>
              <a:rPr lang="en-US" altLang="zh-CN" dirty="0"/>
              <a:t>Dependency</a:t>
            </a:r>
            <a:r>
              <a:rPr lang="zh-CN" altLang="en-US" dirty="0"/>
              <a:t>）</a:t>
            </a:r>
          </a:p>
          <a:p>
            <a:r>
              <a:rPr lang="zh-CN" altLang="en-US" dirty="0"/>
              <a:t>依赖表示的是两个或多个模型元素之间语义上的连接关系。</a:t>
            </a:r>
          </a:p>
          <a:p>
            <a:r>
              <a:rPr lang="zh-CN" altLang="en-US" dirty="0"/>
              <a:t>这些依赖关系可以再细分为</a:t>
            </a:r>
            <a:r>
              <a:rPr lang="en-US" altLang="zh-CN" dirty="0"/>
              <a:t>5</a:t>
            </a:r>
            <a:r>
              <a:rPr lang="zh-CN" altLang="en-US" dirty="0"/>
              <a:t>种类型，分别是</a:t>
            </a:r>
            <a:r>
              <a:rPr lang="en-US" altLang="zh-CN" dirty="0"/>
              <a:t>:</a:t>
            </a:r>
          </a:p>
          <a:p>
            <a:r>
              <a:rPr lang="zh-CN" altLang="en-US" dirty="0"/>
              <a:t>绑定（</a:t>
            </a:r>
            <a:r>
              <a:rPr lang="en-US" altLang="zh-CN" dirty="0"/>
              <a:t>Binding</a:t>
            </a:r>
            <a:r>
              <a:rPr lang="zh-CN" altLang="en-US" dirty="0"/>
              <a:t>）依赖、</a:t>
            </a:r>
          </a:p>
          <a:p>
            <a:r>
              <a:rPr lang="zh-CN" altLang="en-US" dirty="0"/>
              <a:t>实现（</a:t>
            </a:r>
            <a:r>
              <a:rPr lang="en-US" altLang="zh-CN" dirty="0"/>
              <a:t>Realization</a:t>
            </a:r>
            <a:r>
              <a:rPr lang="zh-CN" altLang="en-US" dirty="0"/>
              <a:t>）依赖、</a:t>
            </a:r>
          </a:p>
          <a:p>
            <a:r>
              <a:rPr lang="zh-CN" altLang="en-US" dirty="0"/>
              <a:t>使用（</a:t>
            </a:r>
            <a:r>
              <a:rPr lang="en-US" altLang="zh-CN" dirty="0"/>
              <a:t>Usage</a:t>
            </a:r>
            <a:r>
              <a:rPr lang="zh-CN" altLang="en-US" dirty="0"/>
              <a:t>）依赖、</a:t>
            </a:r>
          </a:p>
          <a:p>
            <a:r>
              <a:rPr lang="zh-CN" altLang="en-US" dirty="0"/>
              <a:t>抽象（</a:t>
            </a:r>
            <a:r>
              <a:rPr lang="en-US" altLang="zh-CN" dirty="0"/>
              <a:t>Abstraction</a:t>
            </a:r>
            <a:r>
              <a:rPr lang="zh-CN" altLang="en-US" dirty="0"/>
              <a:t>）依赖和</a:t>
            </a:r>
          </a:p>
          <a:p>
            <a:r>
              <a:rPr lang="zh-CN" altLang="en-US" dirty="0"/>
              <a:t>授权（</a:t>
            </a:r>
            <a:r>
              <a:rPr lang="en-US" altLang="zh-CN" dirty="0"/>
              <a:t>Permission</a:t>
            </a:r>
            <a:r>
              <a:rPr lang="zh-CN" altLang="en-US" dirty="0"/>
              <a:t>）依赖。</a:t>
            </a:r>
          </a:p>
        </p:txBody>
      </p:sp>
      <p:sp>
        <p:nvSpPr>
          <p:cNvPr id="39" name="矩形 38">
            <a:extLst>
              <a:ext uri="{FF2B5EF4-FFF2-40B4-BE49-F238E27FC236}">
                <a16:creationId xmlns:a16="http://schemas.microsoft.com/office/drawing/2014/main" id="{6A36B74B-1859-4B27-AB6B-CBA38F2C4981}"/>
              </a:ext>
            </a:extLst>
          </p:cNvPr>
          <p:cNvSpPr/>
          <p:nvPr/>
        </p:nvSpPr>
        <p:spPr>
          <a:xfrm>
            <a:off x="1637384" y="4291278"/>
            <a:ext cx="6096000" cy="646331"/>
          </a:xfrm>
          <a:prstGeom prst="rect">
            <a:avLst/>
          </a:prstGeom>
        </p:spPr>
        <p:txBody>
          <a:bodyPr>
            <a:spAutoFit/>
          </a:bodyPr>
          <a:lstStyle/>
          <a:p>
            <a:r>
              <a:rPr lang="zh-CN" altLang="en-US" dirty="0"/>
              <a:t>泛化关系（</a:t>
            </a:r>
            <a:r>
              <a:rPr lang="en-US" altLang="zh-CN" dirty="0"/>
              <a:t>Generalization</a:t>
            </a:r>
            <a:r>
              <a:rPr lang="zh-CN" altLang="en-US" dirty="0"/>
              <a:t>）</a:t>
            </a:r>
          </a:p>
          <a:p>
            <a:r>
              <a:rPr lang="zh-CN" altLang="en-US" dirty="0"/>
              <a:t>泛化关系用来描述类的一般和具体之间的关系。</a:t>
            </a:r>
          </a:p>
        </p:txBody>
      </p:sp>
    </p:spTree>
    <p:extLst>
      <p:ext uri="{BB962C8B-B14F-4D97-AF65-F5344CB8AC3E}">
        <p14:creationId xmlns:p14="http://schemas.microsoft.com/office/powerpoint/2010/main" val="36293802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A10BF6-CA7E-495D-A1B2-36D6A17DFAB8}"/>
              </a:ext>
            </a:extLst>
          </p:cNvPr>
          <p:cNvSpPr/>
          <p:nvPr/>
        </p:nvSpPr>
        <p:spPr>
          <a:xfrm>
            <a:off x="1543678" y="1161593"/>
            <a:ext cx="6096000" cy="1477328"/>
          </a:xfrm>
          <a:prstGeom prst="rect">
            <a:avLst/>
          </a:prstGeom>
        </p:spPr>
        <p:txBody>
          <a:bodyPr>
            <a:spAutoFit/>
          </a:bodyPr>
          <a:lstStyle/>
          <a:p>
            <a:r>
              <a:rPr lang="zh-CN" altLang="en-US" dirty="0"/>
              <a:t>关联关系（</a:t>
            </a:r>
            <a:r>
              <a:rPr lang="en-US" altLang="zh-CN" dirty="0"/>
              <a:t>Association</a:t>
            </a:r>
            <a:r>
              <a:rPr lang="zh-CN" altLang="en-US" dirty="0"/>
              <a:t>）</a:t>
            </a:r>
          </a:p>
          <a:p>
            <a:r>
              <a:rPr lang="zh-CN" altLang="en-US" dirty="0"/>
              <a:t>关联关系是一种结构关系，指出了一个事物的对象与另一个事物的对象之间的语义上的连接。</a:t>
            </a:r>
            <a:endParaRPr lang="en-US" altLang="zh-CN" dirty="0"/>
          </a:p>
          <a:p>
            <a:r>
              <a:rPr lang="zh-CN" altLang="en-US" dirty="0"/>
              <a:t>关联关系还有两种非常重要的形式，分别是聚集（</a:t>
            </a:r>
            <a:r>
              <a:rPr lang="en-US" altLang="zh-CN" dirty="0"/>
              <a:t>Aggregation</a:t>
            </a:r>
            <a:r>
              <a:rPr lang="zh-CN" altLang="en-US" dirty="0"/>
              <a:t>）关系和组成（</a:t>
            </a:r>
            <a:r>
              <a:rPr lang="en-US" altLang="zh-CN" dirty="0"/>
              <a:t>Composition</a:t>
            </a:r>
            <a:r>
              <a:rPr lang="zh-CN" altLang="en-US" dirty="0"/>
              <a:t>）关系。</a:t>
            </a:r>
          </a:p>
        </p:txBody>
      </p:sp>
      <p:sp>
        <p:nvSpPr>
          <p:cNvPr id="39" name="矩形 38">
            <a:extLst>
              <a:ext uri="{FF2B5EF4-FFF2-40B4-BE49-F238E27FC236}">
                <a16:creationId xmlns:a16="http://schemas.microsoft.com/office/drawing/2014/main" id="{6A36B74B-1859-4B27-AB6B-CBA38F2C4981}"/>
              </a:ext>
            </a:extLst>
          </p:cNvPr>
          <p:cNvSpPr/>
          <p:nvPr/>
        </p:nvSpPr>
        <p:spPr>
          <a:xfrm>
            <a:off x="1449977" y="3552614"/>
            <a:ext cx="6096000" cy="1477328"/>
          </a:xfrm>
          <a:prstGeom prst="rect">
            <a:avLst/>
          </a:prstGeom>
        </p:spPr>
        <p:txBody>
          <a:bodyPr>
            <a:spAutoFit/>
          </a:bodyPr>
          <a:lstStyle/>
          <a:p>
            <a:r>
              <a:rPr lang="zh-CN" altLang="en-US" dirty="0"/>
              <a:t>实现关系（</a:t>
            </a:r>
            <a:r>
              <a:rPr lang="en-US" altLang="zh-CN" dirty="0"/>
              <a:t>Realization</a:t>
            </a:r>
            <a:r>
              <a:rPr lang="zh-CN" altLang="en-US" dirty="0"/>
              <a:t>）</a:t>
            </a:r>
          </a:p>
          <a:p>
            <a:r>
              <a:rPr lang="zh-CN" altLang="en-US" dirty="0"/>
              <a:t>实现关系将一种模型元素（如类）与另一种模型元素（如接口）连接起来，从而说明和其实现之间的关系。</a:t>
            </a:r>
          </a:p>
          <a:p>
            <a:r>
              <a:rPr lang="zh-CN" altLang="en-US" dirty="0"/>
              <a:t>在</a:t>
            </a:r>
            <a:r>
              <a:rPr lang="en-US" altLang="zh-CN" dirty="0"/>
              <a:t>UML</a:t>
            </a:r>
            <a:r>
              <a:rPr lang="zh-CN" altLang="en-US" dirty="0"/>
              <a:t>中，实现关系的表示形式和泛化关系的表示符号很相似，使用一条带封闭空箭头的虚线来表示。</a:t>
            </a:r>
          </a:p>
        </p:txBody>
      </p:sp>
      <p:grpSp>
        <p:nvGrpSpPr>
          <p:cNvPr id="14" name="Group 25">
            <a:extLst>
              <a:ext uri="{FF2B5EF4-FFF2-40B4-BE49-F238E27FC236}">
                <a16:creationId xmlns:a16="http://schemas.microsoft.com/office/drawing/2014/main" id="{9F91238D-4C38-41A1-B67E-4BFB5C13616A}"/>
              </a:ext>
            </a:extLst>
          </p:cNvPr>
          <p:cNvGrpSpPr>
            <a:grpSpLocks/>
          </p:cNvGrpSpPr>
          <p:nvPr/>
        </p:nvGrpSpPr>
        <p:grpSpPr bwMode="auto">
          <a:xfrm>
            <a:off x="358140" y="1161593"/>
            <a:ext cx="976312" cy="976313"/>
            <a:chOff x="0" y="0"/>
            <a:chExt cx="976313" cy="976313"/>
          </a:xfrm>
        </p:grpSpPr>
        <p:sp>
          <p:nvSpPr>
            <p:cNvPr id="15" name="AutoShape 26">
              <a:extLst>
                <a:ext uri="{FF2B5EF4-FFF2-40B4-BE49-F238E27FC236}">
                  <a16:creationId xmlns:a16="http://schemas.microsoft.com/office/drawing/2014/main" id="{EEE290BB-FC4B-4B7D-96D6-B974332B534B}"/>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6" name="Group 27">
              <a:extLst>
                <a:ext uri="{FF2B5EF4-FFF2-40B4-BE49-F238E27FC236}">
                  <a16:creationId xmlns:a16="http://schemas.microsoft.com/office/drawing/2014/main" id="{6F29351D-7F15-4AF7-8ACF-43D25BB16906}"/>
                </a:ext>
              </a:extLst>
            </p:cNvPr>
            <p:cNvGrpSpPr>
              <a:grpSpLocks/>
            </p:cNvGrpSpPr>
            <p:nvPr/>
          </p:nvGrpSpPr>
          <p:grpSpPr bwMode="auto">
            <a:xfrm>
              <a:off x="93703" y="74135"/>
              <a:ext cx="788906" cy="828041"/>
              <a:chOff x="0" y="0"/>
              <a:chExt cx="788906" cy="828040"/>
            </a:xfrm>
          </p:grpSpPr>
          <p:sp>
            <p:nvSpPr>
              <p:cNvPr id="17" name="AutoShape 28">
                <a:extLst>
                  <a:ext uri="{FF2B5EF4-FFF2-40B4-BE49-F238E27FC236}">
                    <a16:creationId xmlns:a16="http://schemas.microsoft.com/office/drawing/2014/main" id="{3412A89E-C3AF-4C20-8EDC-D9EA78549D58}"/>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8" name="AutoShape 29">
                <a:extLst>
                  <a:ext uri="{FF2B5EF4-FFF2-40B4-BE49-F238E27FC236}">
                    <a16:creationId xmlns:a16="http://schemas.microsoft.com/office/drawing/2014/main" id="{B8660BAF-23DB-4DCE-9EEF-315BFF1BE5FD}"/>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19" name="Group 30">
            <a:extLst>
              <a:ext uri="{FF2B5EF4-FFF2-40B4-BE49-F238E27FC236}">
                <a16:creationId xmlns:a16="http://schemas.microsoft.com/office/drawing/2014/main" id="{BD92AC64-0486-48DC-B038-6A266B6921E3}"/>
              </a:ext>
            </a:extLst>
          </p:cNvPr>
          <p:cNvGrpSpPr>
            <a:grpSpLocks/>
          </p:cNvGrpSpPr>
          <p:nvPr/>
        </p:nvGrpSpPr>
        <p:grpSpPr bwMode="auto">
          <a:xfrm>
            <a:off x="264437" y="3918053"/>
            <a:ext cx="976313" cy="976313"/>
            <a:chOff x="0" y="0"/>
            <a:chExt cx="976313" cy="976313"/>
          </a:xfrm>
        </p:grpSpPr>
        <p:sp>
          <p:nvSpPr>
            <p:cNvPr id="20" name="AutoShape 31">
              <a:extLst>
                <a:ext uri="{FF2B5EF4-FFF2-40B4-BE49-F238E27FC236}">
                  <a16:creationId xmlns:a16="http://schemas.microsoft.com/office/drawing/2014/main" id="{089859C5-788C-4098-B36E-72F9D141D7A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 name="Group 32">
              <a:extLst>
                <a:ext uri="{FF2B5EF4-FFF2-40B4-BE49-F238E27FC236}">
                  <a16:creationId xmlns:a16="http://schemas.microsoft.com/office/drawing/2014/main" id="{2AC91FB5-98B0-47C9-BE32-418148EA0F4D}"/>
                </a:ext>
              </a:extLst>
            </p:cNvPr>
            <p:cNvGrpSpPr>
              <a:grpSpLocks/>
            </p:cNvGrpSpPr>
            <p:nvPr/>
          </p:nvGrpSpPr>
          <p:grpSpPr bwMode="auto">
            <a:xfrm>
              <a:off x="93703" y="74135"/>
              <a:ext cx="788906" cy="828041"/>
              <a:chOff x="0" y="0"/>
              <a:chExt cx="788906" cy="828040"/>
            </a:xfrm>
          </p:grpSpPr>
          <p:sp>
            <p:nvSpPr>
              <p:cNvPr id="22" name="AutoShape 33">
                <a:extLst>
                  <a:ext uri="{FF2B5EF4-FFF2-40B4-BE49-F238E27FC236}">
                    <a16:creationId xmlns:a16="http://schemas.microsoft.com/office/drawing/2014/main" id="{75D85077-FD8B-4A09-B78A-282B82454937}"/>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 name="AutoShape 34">
                <a:extLst>
                  <a:ext uri="{FF2B5EF4-FFF2-40B4-BE49-F238E27FC236}">
                    <a16:creationId xmlns:a16="http://schemas.microsoft.com/office/drawing/2014/main" id="{4D05BF96-CC6A-49A9-AB3B-C6B4591E6ED9}"/>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Tree>
    <p:extLst>
      <p:ext uri="{BB962C8B-B14F-4D97-AF65-F5344CB8AC3E}">
        <p14:creationId xmlns:p14="http://schemas.microsoft.com/office/powerpoint/2010/main" val="158121513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状态图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4</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76152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9197976" y="3657601"/>
            <a:ext cx="1392270" cy="3075473"/>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2149475" y="4375516"/>
            <a:ext cx="2146987" cy="2357558"/>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4076700" y="4993044"/>
            <a:ext cx="1778758" cy="174003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681663" y="4040894"/>
            <a:ext cx="1695069" cy="2692180"/>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7289800" y="4340533"/>
            <a:ext cx="1943091" cy="2392541"/>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8D75E696-A263-4B1A-B805-2FEF0F6DDD42}"/>
              </a:ext>
            </a:extLst>
          </p:cNvPr>
          <p:cNvSpPr/>
          <p:nvPr/>
        </p:nvSpPr>
        <p:spPr>
          <a:xfrm>
            <a:off x="283178" y="2346281"/>
            <a:ext cx="6096000" cy="3440942"/>
          </a:xfrm>
          <a:prstGeom prst="rect">
            <a:avLst/>
          </a:prstGeom>
        </p:spPr>
        <p:txBody>
          <a:bodyPr>
            <a:spAutoFit/>
          </a:bodyPr>
          <a:lstStyle/>
          <a:p>
            <a:pPr>
              <a:spcBef>
                <a:spcPct val="20000"/>
              </a:spcBef>
              <a:buFont typeface="Wingdings" panose="05000000000000000000" pitchFamily="2" charset="2"/>
              <a:buNone/>
            </a:pPr>
            <a:r>
              <a:rPr lang="zh-CN" altLang="en-US" sz="1600" dirty="0"/>
              <a:t>状态图的组成	</a:t>
            </a:r>
            <a:endParaRPr lang="en-US" altLang="zh-CN" sz="1600" dirty="0"/>
          </a:p>
          <a:p>
            <a:pPr lvl="1">
              <a:spcBef>
                <a:spcPct val="20000"/>
              </a:spcBef>
              <a:buFont typeface="Wingdings" panose="05000000000000000000" pitchFamily="2" charset="2"/>
              <a:buNone/>
            </a:pPr>
            <a:r>
              <a:rPr lang="zh-CN" altLang="en-US" sz="1600" dirty="0"/>
              <a:t>状态</a:t>
            </a:r>
          </a:p>
          <a:p>
            <a:pPr lvl="2">
              <a:spcBef>
                <a:spcPct val="20000"/>
              </a:spcBef>
              <a:buFont typeface="Wingdings" panose="05000000000000000000" pitchFamily="2" charset="2"/>
              <a:buNone/>
            </a:pPr>
            <a:r>
              <a:rPr lang="zh-CN" altLang="zh-CN" sz="1600" dirty="0"/>
              <a:t>对象的状态是指在这个对象的生命期中的一个条件或状况，在此期间对象将</a:t>
            </a:r>
            <a:endParaRPr lang="zh-CN" altLang="en-US" sz="1600" dirty="0"/>
          </a:p>
          <a:p>
            <a:pPr lvl="2">
              <a:spcBef>
                <a:spcPct val="20000"/>
              </a:spcBef>
              <a:buFont typeface="Wingdings" panose="05000000000000000000" pitchFamily="2" charset="2"/>
              <a:buNone/>
            </a:pPr>
            <a:r>
              <a:rPr lang="zh-CN" altLang="zh-CN" sz="1600" dirty="0"/>
              <a:t>满足某些条件、执行某些活动，或等待某些事件。</a:t>
            </a:r>
            <a:endParaRPr lang="zh-CN" altLang="en-US" sz="1600" dirty="0"/>
          </a:p>
          <a:p>
            <a:pPr lvl="1">
              <a:spcBef>
                <a:spcPct val="20000"/>
              </a:spcBef>
              <a:buFont typeface="Wingdings" panose="05000000000000000000" pitchFamily="2" charset="2"/>
              <a:buNone/>
            </a:pPr>
            <a:r>
              <a:rPr lang="zh-CN" altLang="en-US" sz="1600" dirty="0"/>
              <a:t>转移</a:t>
            </a:r>
          </a:p>
          <a:p>
            <a:pPr lvl="2">
              <a:spcBef>
                <a:spcPct val="20000"/>
              </a:spcBef>
              <a:buFont typeface="Times New Roman" panose="02020603050405020304" pitchFamily="18" charset="0"/>
              <a:buNone/>
            </a:pPr>
            <a:r>
              <a:rPr lang="zh-CN" altLang="en-US" sz="1600" dirty="0"/>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600" dirty="0"/>
              <a:t>事件触发。</a:t>
            </a:r>
          </a:p>
          <a:p>
            <a:pPr lvl="2">
              <a:spcBef>
                <a:spcPct val="20000"/>
              </a:spcBef>
              <a:buFont typeface="Times New Roman" panose="02020603050405020304" pitchFamily="18" charset="0"/>
              <a:buNone/>
            </a:pPr>
            <a:r>
              <a:rPr lang="zh-CN" altLang="en-US" sz="1600" dirty="0"/>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600" dirty="0"/>
              <a:t>结果。</a:t>
            </a:r>
          </a:p>
        </p:txBody>
      </p:sp>
      <p:sp>
        <p:nvSpPr>
          <p:cNvPr id="3" name="矩形 2">
            <a:extLst>
              <a:ext uri="{FF2B5EF4-FFF2-40B4-BE49-F238E27FC236}">
                <a16:creationId xmlns:a16="http://schemas.microsoft.com/office/drawing/2014/main" id="{75793E0E-18FF-4FD8-ADF7-DA7A1F979697}"/>
              </a:ext>
            </a:extLst>
          </p:cNvPr>
          <p:cNvSpPr/>
          <p:nvPr/>
        </p:nvSpPr>
        <p:spPr>
          <a:xfrm>
            <a:off x="351453" y="317046"/>
            <a:ext cx="6096000" cy="2062103"/>
          </a:xfrm>
          <a:prstGeom prst="rect">
            <a:avLst/>
          </a:prstGeom>
        </p:spPr>
        <p:txBody>
          <a:bodyPr>
            <a:spAutoFit/>
          </a:bodyPr>
          <a:lstStyle/>
          <a:p>
            <a:r>
              <a:rPr lang="zh-CN" altLang="en-US" sz="1600" dirty="0"/>
              <a:t>状态图概要</a:t>
            </a:r>
          </a:p>
          <a:p>
            <a:pPr lvl="1"/>
            <a:r>
              <a:rPr lang="zh-CN" altLang="en-US" sz="1600" dirty="0"/>
              <a:t>状态图</a:t>
            </a:r>
          </a:p>
          <a:p>
            <a:pPr lvl="2"/>
            <a:r>
              <a:rPr lang="zh-CN" altLang="en-US" sz="1600" dirty="0"/>
              <a:t>说明对象在它的生命期中响应事件所经历的状态序列，以及它们对那些事件</a:t>
            </a:r>
          </a:p>
          <a:p>
            <a:pPr lvl="2"/>
            <a:r>
              <a:rPr lang="zh-CN" altLang="en-US" sz="1600" dirty="0"/>
              <a:t>的响应。</a:t>
            </a:r>
          </a:p>
          <a:p>
            <a:pPr lvl="1"/>
            <a:r>
              <a:rPr lang="zh-CN" altLang="en-US" sz="1600" dirty="0"/>
              <a:t>状态图用于</a:t>
            </a:r>
          </a:p>
          <a:p>
            <a:pPr lvl="2"/>
            <a:r>
              <a:rPr lang="zh-CN" altLang="en-US" sz="1600" dirty="0"/>
              <a:t>揭示</a:t>
            </a:r>
            <a:r>
              <a:rPr lang="en-US" altLang="zh-CN" sz="1600" dirty="0"/>
              <a:t>Actor</a:t>
            </a:r>
            <a:r>
              <a:rPr lang="zh-CN" altLang="en-US" sz="1600" dirty="0"/>
              <a:t>、类、子系统和组件的复杂特性。 </a:t>
            </a:r>
          </a:p>
          <a:p>
            <a:pPr lvl="2"/>
            <a:r>
              <a:rPr lang="zh-CN" altLang="en-US" sz="1600" dirty="0"/>
              <a:t>为实时系统建模。 </a:t>
            </a:r>
          </a:p>
        </p:txBody>
      </p:sp>
      <p:graphicFrame>
        <p:nvGraphicFramePr>
          <p:cNvPr id="16" name="Object 12">
            <a:extLst>
              <a:ext uri="{FF2B5EF4-FFF2-40B4-BE49-F238E27FC236}">
                <a16:creationId xmlns:a16="http://schemas.microsoft.com/office/drawing/2014/main" id="{1B122BA1-05D0-4C92-A481-CF13057622F6}"/>
              </a:ext>
            </a:extLst>
          </p:cNvPr>
          <p:cNvGraphicFramePr>
            <a:graphicFrameLocks noChangeAspect="1"/>
          </p:cNvGraphicFramePr>
          <p:nvPr>
            <p:extLst>
              <p:ext uri="{D42A27DB-BD31-4B8C-83A1-F6EECF244321}">
                <p14:modId xmlns:p14="http://schemas.microsoft.com/office/powerpoint/2010/main" val="416062592"/>
              </p:ext>
            </p:extLst>
          </p:nvPr>
        </p:nvGraphicFramePr>
        <p:xfrm>
          <a:off x="5254270" y="1092670"/>
          <a:ext cx="5622730" cy="2692180"/>
        </p:xfrm>
        <a:graphic>
          <a:graphicData uri="http://schemas.openxmlformats.org/presentationml/2006/ole">
            <mc:AlternateContent xmlns:mc="http://schemas.openxmlformats.org/markup-compatibility/2006">
              <mc:Choice xmlns:v="urn:schemas-microsoft-com:vml" Requires="v">
                <p:oleObj spid="_x0000_s3077" name="Picture2" r:id="rId3" imgW="5257800" imgH="2343912" progId="Word.Picture.8">
                  <p:embed/>
                </p:oleObj>
              </mc:Choice>
              <mc:Fallback>
                <p:oleObj name="Picture2" r:id="rId3" imgW="5257800" imgH="2343912" progId="Word.Picture.8">
                  <p:embed/>
                  <p:pic>
                    <p:nvPicPr>
                      <p:cNvPr id="14" name="Object 12">
                        <a:extLst>
                          <a:ext uri="{FF2B5EF4-FFF2-40B4-BE49-F238E27FC236}">
                            <a16:creationId xmlns:a16="http://schemas.microsoft.com/office/drawing/2014/main" id="{5227C17A-24A1-439E-B581-C43C94CC9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270" y="1092670"/>
                        <a:ext cx="5622730" cy="269218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86366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32539" y="1842406"/>
            <a:ext cx="2913062" cy="1719262"/>
            <a:chOff x="-28124" y="21543"/>
            <a:chExt cx="2913063" cy="1719263"/>
          </a:xfrm>
        </p:grpSpPr>
        <p:sp>
          <p:nvSpPr>
            <p:cNvPr id="27682" name="AutoShape 4"/>
            <p:cNvSpPr>
              <a:spLocks/>
            </p:cNvSpPr>
            <p:nvPr/>
          </p:nvSpPr>
          <p:spPr bwMode="auto">
            <a:xfrm>
              <a:off x="-28124" y="21543"/>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状态</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上格放置名称，下格说明处于该状态时，系统或对象要做的工作</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见可选活动表</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sz="1200"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转移上标出触发转移的事件表达式。如果转移上未标明事件，则表示在源状态的内部活动执行完毕后自动触发转移 </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结束</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终态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可以多个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开始</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初始状态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一个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状态图中的事物及解释</a:t>
            </a:r>
            <a:endParaRPr lang="zh-CN" sz="1600" dirty="0">
              <a:solidFill>
                <a:srgbClr val="000000"/>
              </a:solidFill>
              <a:cs typeface="Helvetica" pitchFamily="34" charset="0"/>
              <a:sym typeface="Calibri" pitchFamily="34" charset="0"/>
            </a:endParaRPr>
          </a:p>
        </p:txBody>
      </p:sp>
      <p:pic>
        <p:nvPicPr>
          <p:cNvPr id="37" name="Picture 26">
            <a:extLst>
              <a:ext uri="{FF2B5EF4-FFF2-40B4-BE49-F238E27FC236}">
                <a16:creationId xmlns:a16="http://schemas.microsoft.com/office/drawing/2014/main" id="{70EF329B-E831-4E29-9F87-061961869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4" y="241219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1">
            <a:extLst>
              <a:ext uri="{FF2B5EF4-FFF2-40B4-BE49-F238E27FC236}">
                <a16:creationId xmlns:a16="http://schemas.microsoft.com/office/drawing/2014/main" id="{C96432F4-4245-4C85-BC4D-8BE5697D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560" y="2945590"/>
            <a:ext cx="2057400" cy="304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29">
            <a:extLst>
              <a:ext uri="{FF2B5EF4-FFF2-40B4-BE49-F238E27FC236}">
                <a16:creationId xmlns:a16="http://schemas.microsoft.com/office/drawing/2014/main" id="{AA14FACA-B5C4-4004-9A28-432BA94AA0E0}"/>
              </a:ext>
            </a:extLst>
          </p:cNvPr>
          <p:cNvSpPr txBox="1">
            <a:spLocks noChangeArrowheads="1"/>
          </p:cNvSpPr>
          <p:nvPr/>
        </p:nvSpPr>
        <p:spPr bwMode="auto">
          <a:xfrm>
            <a:off x="9290016" y="2593939"/>
            <a:ext cx="212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dirty="0">
                <a:effectLst/>
              </a:rPr>
              <a:t>消息(属性)[条件]/</a:t>
            </a:r>
            <a:r>
              <a:rPr lang="zh-CN" altLang="en-US" sz="1400" dirty="0">
                <a:effectLst/>
              </a:rPr>
              <a:t>动作</a:t>
            </a:r>
            <a:endParaRPr lang="zh-CN" altLang="en-US" sz="1400" b="0" i="0" dirty="0">
              <a:effectLst/>
            </a:endParaRPr>
          </a:p>
        </p:txBody>
      </p:sp>
      <p:pic>
        <p:nvPicPr>
          <p:cNvPr id="40" name="Picture 2">
            <a:extLst>
              <a:ext uri="{FF2B5EF4-FFF2-40B4-BE49-F238E27FC236}">
                <a16:creationId xmlns:a16="http://schemas.microsoft.com/office/drawing/2014/main" id="{49E04462-FC81-4FE0-98F0-AA0871B38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584" y="4656074"/>
            <a:ext cx="1129562" cy="10730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a:extLst>
              <a:ext uri="{FF2B5EF4-FFF2-40B4-BE49-F238E27FC236}">
                <a16:creationId xmlns:a16="http://schemas.microsoft.com/office/drawing/2014/main" id="{7B4D8977-BD76-496B-93BA-2968A826B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27" y="4509100"/>
            <a:ext cx="1427849" cy="13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67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3441968" cy="707886"/>
          </a:xfrm>
          <a:prstGeom prst="rect">
            <a:avLst/>
          </a:prstGeom>
        </p:spPr>
        <p:txBody>
          <a:bodyPr wrap="none">
            <a:spAutoFit/>
          </a:bodyPr>
          <a:lstStyle/>
          <a:p>
            <a:pPr eaLnBrk="1" fontAlgn="auto" hangingPunct="1">
              <a:spcBef>
                <a:spcPts val="0"/>
              </a:spcBef>
              <a:spcAft>
                <a:spcPts val="0"/>
              </a:spcAft>
              <a:defRPr/>
            </a:pPr>
            <a:r>
              <a:rPr lang="en-US" altLang="zh-CN" sz="4000" b="1" kern="100" dirty="0">
                <a:latin typeface="微软雅黑" panose="020B0503020204020204" pitchFamily="34" charset="-122"/>
                <a:ea typeface="微软雅黑" panose="020B0503020204020204" pitchFamily="34" charset="-122"/>
              </a:rPr>
              <a:t>UML</a:t>
            </a:r>
            <a:r>
              <a:rPr lang="zh-CN" altLang="en-US" sz="4000" b="1" kern="100" dirty="0">
                <a:latin typeface="微软雅黑" panose="020B0503020204020204" pitchFamily="34" charset="-122"/>
                <a:ea typeface="微软雅黑" panose="020B0503020204020204" pitchFamily="34" charset="-122"/>
              </a:rPr>
              <a:t>各图简介</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1</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顺序图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5</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209731"/>
            <a:ext cx="2889836" cy="678864"/>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382959" y="3196582"/>
            <a:ext cx="2891165" cy="678864"/>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419110"/>
            <a:ext cx="2192977" cy="678864"/>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836406" y="4419110"/>
            <a:ext cx="3588024" cy="678864"/>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349246" y="3888595"/>
            <a:ext cx="0" cy="4729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H="1">
            <a:off x="2542223" y="3875446"/>
            <a:ext cx="840736" cy="5568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349246" y="1348436"/>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p>
        </p:txBody>
      </p:sp>
      <p:sp>
        <p:nvSpPr>
          <p:cNvPr id="14" name="AutoShape 2">
            <a:extLst>
              <a:ext uri="{FF2B5EF4-FFF2-40B4-BE49-F238E27FC236}">
                <a16:creationId xmlns:a16="http://schemas.microsoft.com/office/drawing/2014/main" id="{18D8CD80-AA6E-4010-A8B5-44775754E68A}"/>
              </a:ext>
            </a:extLst>
          </p:cNvPr>
          <p:cNvSpPr>
            <a:spLocks/>
          </p:cNvSpPr>
          <p:nvPr/>
        </p:nvSpPr>
        <p:spPr bwMode="auto">
          <a:xfrm>
            <a:off x="6748071" y="2547582"/>
            <a:ext cx="4952517"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主要用于按照交互发生的一系列顺序，显示对象之间的这些交互。很象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Tree>
    <p:extLst>
      <p:ext uri="{BB962C8B-B14F-4D97-AF65-F5344CB8AC3E}">
        <p14:creationId xmlns:p14="http://schemas.microsoft.com/office/powerpoint/2010/main" val="123877013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644558" y="1862202"/>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114458" y="4991164"/>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17" name="Oval 150"/>
          <p:cNvSpPr>
            <a:spLocks noChangeArrowheads="1"/>
          </p:cNvSpPr>
          <p:nvPr/>
        </p:nvSpPr>
        <p:spPr bwMode="auto">
          <a:xfrm>
            <a:off x="1114458" y="4051364"/>
            <a:ext cx="785812" cy="787400"/>
          </a:xfrm>
          <a:prstGeom prst="ellipse">
            <a:avLst/>
          </a:prstGeom>
          <a:solidFill>
            <a:schemeClr val="bg1">
              <a:lumMod val="95000"/>
            </a:schemeClr>
          </a:solidFill>
          <a:ln w="9525">
            <a:no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ko-KR" altLang="en-US">
              <a:solidFill>
                <a:srgbClr val="C00000"/>
              </a:solidFill>
              <a:latin typeface="微软雅黑" panose="020B0503020204020204" pitchFamily="34" charset="-122"/>
            </a:endParaRPr>
          </a:p>
        </p:txBody>
      </p:sp>
      <p:sp>
        <p:nvSpPr>
          <p:cNvPr id="28683" name="Oval 152"/>
          <p:cNvSpPr>
            <a:spLocks noChangeArrowheads="1"/>
          </p:cNvSpPr>
          <p:nvPr/>
        </p:nvSpPr>
        <p:spPr bwMode="auto">
          <a:xfrm>
            <a:off x="1114458" y="3113152"/>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181133" y="3324289"/>
            <a:ext cx="66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eaLnBrk="1" hangingPunct="1"/>
            <a:r>
              <a:rPr lang="zh-CN" altLang="en-US" sz="1800" dirty="0"/>
              <a:t>角色</a:t>
            </a:r>
          </a:p>
        </p:txBody>
      </p:sp>
      <p:sp>
        <p:nvSpPr>
          <p:cNvPr id="27" name="Text Box 25"/>
          <p:cNvSpPr txBox="1">
            <a:spLocks noChangeArrowheads="1"/>
          </p:cNvSpPr>
          <p:nvPr/>
        </p:nvSpPr>
        <p:spPr bwMode="auto">
          <a:xfrm>
            <a:off x="1181133" y="4276789"/>
            <a:ext cx="668337" cy="369888"/>
          </a:xfrm>
          <a:prstGeom prst="rect">
            <a:avLst/>
          </a:prstGeom>
          <a:noFill/>
          <a:ln w="6350">
            <a:noFill/>
            <a:miter lim="800000"/>
            <a:headEnd/>
            <a:tailEnd/>
          </a:ln>
        </p:spPr>
        <p:txBody>
          <a:bodyPr>
            <a:spAutoFit/>
          </a:bodyPr>
          <a:lstStyle/>
          <a:p>
            <a:pPr eaLnBrk="1" hangingPunct="1"/>
            <a:r>
              <a:rPr lang="zh-CN" altLang="en-US" dirty="0"/>
              <a:t>对象</a:t>
            </a:r>
          </a:p>
        </p:txBody>
      </p:sp>
      <p:sp>
        <p:nvSpPr>
          <p:cNvPr id="4" name="矩形 3">
            <a:extLst>
              <a:ext uri="{FF2B5EF4-FFF2-40B4-BE49-F238E27FC236}">
                <a16:creationId xmlns:a16="http://schemas.microsoft.com/office/drawing/2014/main" id="{88A8EF45-0738-42A5-8465-DA3BD1BF5E5A}"/>
              </a:ext>
            </a:extLst>
          </p:cNvPr>
          <p:cNvSpPr/>
          <p:nvPr/>
        </p:nvSpPr>
        <p:spPr>
          <a:xfrm>
            <a:off x="295469" y="513949"/>
            <a:ext cx="6096000" cy="923330"/>
          </a:xfrm>
          <a:prstGeom prst="rect">
            <a:avLst/>
          </a:prstGeom>
        </p:spPr>
        <p:txBody>
          <a:bodyPr>
            <a:spAutoFit/>
          </a:bodyPr>
          <a:lstStyle/>
          <a:p>
            <a:pPr eaLnBrk="1" hangingPunct="1"/>
            <a:r>
              <a:rPr lang="zh-CN" altLang="en-US" dirty="0"/>
              <a:t>顺序图中包括的建模元素主要有：角色（</a:t>
            </a:r>
            <a:r>
              <a:rPr lang="en-US" altLang="zh-CN" dirty="0"/>
              <a:t>Actor</a:t>
            </a:r>
            <a:r>
              <a:rPr lang="zh-CN" altLang="en-US" dirty="0"/>
              <a:t>）、对象（</a:t>
            </a:r>
            <a:r>
              <a:rPr lang="en-US" altLang="zh-CN" dirty="0"/>
              <a:t>Object</a:t>
            </a:r>
            <a:r>
              <a:rPr lang="zh-CN" altLang="en-US" dirty="0"/>
              <a:t>）、生命线（</a:t>
            </a:r>
            <a:r>
              <a:rPr lang="en-US" altLang="zh-CN" dirty="0"/>
              <a:t>Lifeline</a:t>
            </a:r>
            <a:r>
              <a:rPr lang="zh-CN" altLang="en-US" dirty="0"/>
              <a:t>）、激活（</a:t>
            </a:r>
            <a:r>
              <a:rPr lang="en-US" altLang="zh-CN" dirty="0"/>
              <a:t>Activation</a:t>
            </a:r>
            <a:r>
              <a:rPr lang="zh-CN" altLang="en-US" dirty="0"/>
              <a:t>）、消息（</a:t>
            </a:r>
            <a:r>
              <a:rPr lang="en-US" altLang="zh-CN" dirty="0"/>
              <a:t>Message</a:t>
            </a:r>
            <a:r>
              <a:rPr lang="zh-CN" altLang="en-US" dirty="0"/>
              <a:t>）等。</a:t>
            </a:r>
          </a:p>
        </p:txBody>
      </p:sp>
      <p:sp>
        <p:nvSpPr>
          <p:cNvPr id="7" name="矩形 6">
            <a:extLst>
              <a:ext uri="{FF2B5EF4-FFF2-40B4-BE49-F238E27FC236}">
                <a16:creationId xmlns:a16="http://schemas.microsoft.com/office/drawing/2014/main" id="{DC51DB4C-D883-49C5-BBDD-EF3FB33432BC}"/>
              </a:ext>
            </a:extLst>
          </p:cNvPr>
          <p:cNvSpPr/>
          <p:nvPr/>
        </p:nvSpPr>
        <p:spPr>
          <a:xfrm>
            <a:off x="2294522" y="3216341"/>
            <a:ext cx="6096000" cy="369332"/>
          </a:xfrm>
          <a:prstGeom prst="rect">
            <a:avLst/>
          </a:prstGeom>
        </p:spPr>
        <p:txBody>
          <a:bodyPr>
            <a:spAutoFit/>
          </a:bodyPr>
          <a:lstStyle/>
          <a:p>
            <a:pPr eaLnBrk="1" hangingPunct="1"/>
            <a:r>
              <a:rPr lang="zh-CN" altLang="en-US" dirty="0"/>
              <a:t>与系统、子系统或类发生交互作用的外部用户。 </a:t>
            </a:r>
          </a:p>
        </p:txBody>
      </p:sp>
      <p:sp>
        <p:nvSpPr>
          <p:cNvPr id="10" name="矩形 9">
            <a:extLst>
              <a:ext uri="{FF2B5EF4-FFF2-40B4-BE49-F238E27FC236}">
                <a16:creationId xmlns:a16="http://schemas.microsoft.com/office/drawing/2014/main" id="{F6CD7D0A-2F9E-49F9-BAF9-EF63A7B0DC1F}"/>
              </a:ext>
            </a:extLst>
          </p:cNvPr>
          <p:cNvSpPr/>
          <p:nvPr/>
        </p:nvSpPr>
        <p:spPr>
          <a:xfrm>
            <a:off x="2294522" y="4144224"/>
            <a:ext cx="6096000" cy="646331"/>
          </a:xfrm>
          <a:prstGeom prst="rect">
            <a:avLst/>
          </a:prstGeom>
        </p:spPr>
        <p:txBody>
          <a:bodyPr>
            <a:spAutoFit/>
          </a:bodyPr>
          <a:lstStyle/>
          <a:p>
            <a:pPr eaLnBrk="1" hangingPunct="1"/>
            <a:r>
              <a:rPr lang="zh-CN" altLang="en-US" dirty="0"/>
              <a:t>顺序图的横轴上是与序列有关的对象。对象的表示方法是：矩形框中写有对象或类名，且名字下面有下划线。</a:t>
            </a:r>
          </a:p>
        </p:txBody>
      </p:sp>
      <p:sp>
        <p:nvSpPr>
          <p:cNvPr id="33" name="矩形 32">
            <a:extLst>
              <a:ext uri="{FF2B5EF4-FFF2-40B4-BE49-F238E27FC236}">
                <a16:creationId xmlns:a16="http://schemas.microsoft.com/office/drawing/2014/main" id="{76BBDBE1-2766-4B56-BC8E-E63144EFAB64}"/>
              </a:ext>
            </a:extLst>
          </p:cNvPr>
          <p:cNvSpPr/>
          <p:nvPr/>
        </p:nvSpPr>
        <p:spPr>
          <a:xfrm>
            <a:off x="2294522" y="5208652"/>
            <a:ext cx="6096000" cy="646331"/>
          </a:xfrm>
          <a:prstGeom prst="rect">
            <a:avLst/>
          </a:prstGeom>
        </p:spPr>
        <p:txBody>
          <a:bodyPr>
            <a:spAutoFit/>
          </a:bodyPr>
          <a:lstStyle/>
          <a:p>
            <a:pPr eaLnBrk="1" hangingPunct="1"/>
            <a:r>
              <a:rPr lang="zh-CN" altLang="en-US" dirty="0"/>
              <a:t>坐标轴纵向的虚线表示对象在序列中的执行情况</a:t>
            </a:r>
            <a:r>
              <a:rPr lang="en-US" altLang="zh-CN" dirty="0"/>
              <a:t>(</a:t>
            </a:r>
            <a:r>
              <a:rPr lang="zh-CN" altLang="en-US" dirty="0"/>
              <a:t>即发送和接收的消息，对象的活动</a:t>
            </a:r>
            <a:r>
              <a:rPr lang="en-US" altLang="zh-CN" dirty="0"/>
              <a:t>)</a:t>
            </a:r>
            <a:r>
              <a:rPr lang="zh-CN" altLang="en-US" dirty="0"/>
              <a:t>这条虚线称为对象的“生命线”。</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185135" y="5071600"/>
            <a:ext cx="668337" cy="646331"/>
          </a:xfrm>
          <a:prstGeom prst="rect">
            <a:avLst/>
          </a:prstGeom>
          <a:noFill/>
          <a:ln w="6350">
            <a:noFill/>
            <a:miter lim="800000"/>
            <a:headEnd/>
            <a:tailEnd/>
          </a:ln>
        </p:spPr>
        <p:txBody>
          <a:bodyPr>
            <a:spAutoFit/>
          </a:bodyPr>
          <a:lstStyle/>
          <a:p>
            <a:pPr algn="ctr" eaLnBrk="1" hangingPunct="1"/>
            <a:r>
              <a:rPr lang="zh-CN" altLang="en-US" dirty="0"/>
              <a:t>生命线</a:t>
            </a:r>
          </a:p>
        </p:txBody>
      </p:sp>
      <p:pic>
        <p:nvPicPr>
          <p:cNvPr id="35" name="Picture 40">
            <a:extLst>
              <a:ext uri="{FF2B5EF4-FFF2-40B4-BE49-F238E27FC236}">
                <a16:creationId xmlns:a16="http://schemas.microsoft.com/office/drawing/2014/main" id="{97AE5C01-8E23-496B-888C-7D496B831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908" y="3061163"/>
            <a:ext cx="1471347" cy="7356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1">
            <a:extLst>
              <a:ext uri="{FF2B5EF4-FFF2-40B4-BE49-F238E27FC236}">
                <a16:creationId xmlns:a16="http://schemas.microsoft.com/office/drawing/2014/main" id="{1E32E9D6-B32F-43E4-B6D0-68A7C901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8682" y="4077227"/>
            <a:ext cx="1961797" cy="73567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42">
            <a:extLst>
              <a:ext uri="{FF2B5EF4-FFF2-40B4-BE49-F238E27FC236}">
                <a16:creationId xmlns:a16="http://schemas.microsoft.com/office/drawing/2014/main" id="{5BEE0048-26C9-4010-A204-09791BEFD11D}"/>
              </a:ext>
            </a:extLst>
          </p:cNvPr>
          <p:cNvGrpSpPr>
            <a:grpSpLocks/>
          </p:cNvGrpSpPr>
          <p:nvPr/>
        </p:nvGrpSpPr>
        <p:grpSpPr bwMode="auto">
          <a:xfrm>
            <a:off x="8773011" y="5119310"/>
            <a:ext cx="1481332" cy="735673"/>
            <a:chOff x="4313" y="1824"/>
            <a:chExt cx="787" cy="346"/>
          </a:xfrm>
        </p:grpSpPr>
        <p:pic>
          <p:nvPicPr>
            <p:cNvPr id="38" name="Picture 43">
              <a:extLst>
                <a:ext uri="{FF2B5EF4-FFF2-40B4-BE49-F238E27FC236}">
                  <a16:creationId xmlns:a16="http://schemas.microsoft.com/office/drawing/2014/main" id="{4D231F0A-9917-4441-B554-C13942A63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4">
              <a:extLst>
                <a:ext uri="{FF2B5EF4-FFF2-40B4-BE49-F238E27FC236}">
                  <a16:creationId xmlns:a16="http://schemas.microsoft.com/office/drawing/2014/main" id="{4AAEEB75-8AF0-4FCB-8F3D-3F5523D65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34010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 calcmode="lin" valueType="num">
                                      <p:cBhvr>
                                        <p:cTn id="13" dur="500" fill="hold"/>
                                        <p:tgtEl>
                                          <p:spTgt spid="27"/>
                                        </p:tgtEl>
                                        <p:attrNameLst>
                                          <p:attrName>style.rotation</p:attrName>
                                        </p:attrNameLst>
                                      </p:cBhvr>
                                      <p:tavLst>
                                        <p:tav tm="0">
                                          <p:val>
                                            <p:fltVal val="360"/>
                                          </p:val>
                                        </p:tav>
                                        <p:tav tm="100000">
                                          <p:val>
                                            <p:fltVal val="0"/>
                                          </p:val>
                                        </p:tav>
                                      </p:tavLst>
                                    </p:anim>
                                    <p:animEffect transition="in" filter="fade">
                                      <p:cBhvr>
                                        <p:cTn id="14" dur="500"/>
                                        <p:tgtEl>
                                          <p:spTgt spid="27"/>
                                        </p:tgtEl>
                                      </p:cBhvr>
                                    </p:animEffect>
                                  </p:childTnLst>
                                </p:cTn>
                              </p:par>
                            </p:childTnLst>
                          </p:cTn>
                        </p:par>
                        <p:par>
                          <p:cTn id="15" fill="hold" nodeType="afterGroup">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 calcmode="lin" valueType="num">
                                      <p:cBhvr>
                                        <p:cTn id="20" dur="500" fill="hold"/>
                                        <p:tgtEl>
                                          <p:spTgt spid="26"/>
                                        </p:tgtEl>
                                        <p:attrNameLst>
                                          <p:attrName>style.rotation</p:attrName>
                                        </p:attrNameLst>
                                      </p:cBhvr>
                                      <p:tavLst>
                                        <p:tav tm="0">
                                          <p:val>
                                            <p:fltVal val="360"/>
                                          </p:val>
                                        </p:tav>
                                        <p:tav tm="100000">
                                          <p:val>
                                            <p:fltVal val="0"/>
                                          </p:val>
                                        </p:tav>
                                      </p:tavLst>
                                    </p:anim>
                                    <p:animEffect transition="in" filter="fade">
                                      <p:cBhvr>
                                        <p:cTn id="21" dur="500"/>
                                        <p:tgtEl>
                                          <p:spTgt spid="26"/>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style.rotation</p:attrName>
                                        </p:attrNameLst>
                                      </p:cBhvr>
                                      <p:tavLst>
                                        <p:tav tm="0">
                                          <p:val>
                                            <p:fltVal val="360"/>
                                          </p:val>
                                        </p:tav>
                                        <p:tav tm="100000">
                                          <p:val>
                                            <p:fltVal val="0"/>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765857" y="975794"/>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235757" y="4104756"/>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8683" name="Oval 152"/>
          <p:cNvSpPr>
            <a:spLocks noChangeArrowheads="1"/>
          </p:cNvSpPr>
          <p:nvPr/>
        </p:nvSpPr>
        <p:spPr bwMode="auto">
          <a:xfrm>
            <a:off x="1235757" y="2226744"/>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277584" y="2367813"/>
            <a:ext cx="6683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eaLnBrk="1" hangingPunct="1"/>
            <a:r>
              <a:rPr lang="zh-CN" altLang="en-US" sz="1800" dirty="0"/>
              <a:t>激活期</a:t>
            </a:r>
          </a:p>
        </p:txBody>
      </p:sp>
      <p:sp>
        <p:nvSpPr>
          <p:cNvPr id="7" name="矩形 6">
            <a:extLst>
              <a:ext uri="{FF2B5EF4-FFF2-40B4-BE49-F238E27FC236}">
                <a16:creationId xmlns:a16="http://schemas.microsoft.com/office/drawing/2014/main" id="{DC51DB4C-D883-49C5-BBDD-EF3FB33432BC}"/>
              </a:ext>
            </a:extLst>
          </p:cNvPr>
          <p:cNvSpPr/>
          <p:nvPr/>
        </p:nvSpPr>
        <p:spPr>
          <a:xfrm>
            <a:off x="2988357" y="1488080"/>
            <a:ext cx="6096000" cy="1477328"/>
          </a:xfrm>
          <a:prstGeom prst="rect">
            <a:avLst/>
          </a:prstGeom>
        </p:spPr>
        <p:txBody>
          <a:bodyPr>
            <a:spAutoFit/>
          </a:bodyPr>
          <a:lstStyle/>
          <a:p>
            <a:pPr eaLnBrk="1" hangingPunct="1"/>
            <a:r>
              <a:rPr lang="zh-CN" altLang="en-US" dirty="0"/>
              <a:t>激活期也被称为控制焦点，代表顺序图中的对象执行一项操作的时期，是顺序图中表示时间段的符号，在这个时间段内对象将执行相应的操作。在</a:t>
            </a:r>
            <a:r>
              <a:rPr lang="en-US" altLang="zh-CN" dirty="0"/>
              <a:t>UML</a:t>
            </a:r>
            <a:r>
              <a:rPr lang="zh-CN" altLang="en-US" dirty="0"/>
              <a:t>中，用小矩形表示，被称为激活条或控制期，对象就是在激活条的顶部被激活的，在完成自己的工作后被去激活。 </a:t>
            </a:r>
          </a:p>
        </p:txBody>
      </p:sp>
      <p:sp>
        <p:nvSpPr>
          <p:cNvPr id="33" name="矩形 32">
            <a:extLst>
              <a:ext uri="{FF2B5EF4-FFF2-40B4-BE49-F238E27FC236}">
                <a16:creationId xmlns:a16="http://schemas.microsoft.com/office/drawing/2014/main" id="{76BBDBE1-2766-4B56-BC8E-E63144EFAB64}"/>
              </a:ext>
            </a:extLst>
          </p:cNvPr>
          <p:cNvSpPr/>
          <p:nvPr/>
        </p:nvSpPr>
        <p:spPr>
          <a:xfrm>
            <a:off x="2988357" y="3306581"/>
            <a:ext cx="6096000" cy="2031325"/>
          </a:xfrm>
          <a:prstGeom prst="rect">
            <a:avLst/>
          </a:prstGeom>
        </p:spPr>
        <p:txBody>
          <a:bodyPr>
            <a:spAutoFit/>
          </a:bodyPr>
          <a:lstStyle/>
          <a:p>
            <a:pPr eaLnBrk="1" hangingPunct="1"/>
            <a:r>
              <a:rPr lang="zh-CN" altLang="en-US" dirty="0"/>
              <a:t>消息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 </a:t>
            </a:r>
          </a:p>
          <a:p>
            <a:pPr eaLnBrk="1" hangingPunct="1"/>
            <a:r>
              <a:rPr lang="zh-CN" altLang="en-US" dirty="0"/>
              <a:t>。</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277584" y="4322244"/>
            <a:ext cx="668337" cy="369332"/>
          </a:xfrm>
          <a:prstGeom prst="rect">
            <a:avLst/>
          </a:prstGeom>
          <a:noFill/>
          <a:ln w="6350">
            <a:noFill/>
            <a:miter lim="800000"/>
            <a:headEnd/>
            <a:tailEnd/>
          </a:ln>
        </p:spPr>
        <p:txBody>
          <a:bodyPr>
            <a:spAutoFit/>
          </a:bodyPr>
          <a:lstStyle/>
          <a:p>
            <a:pPr algn="ctr" eaLnBrk="1" hangingPunct="1"/>
            <a:r>
              <a:rPr lang="zh-CN" altLang="en-US" dirty="0"/>
              <a:t>消息</a:t>
            </a:r>
          </a:p>
        </p:txBody>
      </p:sp>
    </p:spTree>
    <p:extLst>
      <p:ext uri="{BB962C8B-B14F-4D97-AF65-F5344CB8AC3E}">
        <p14:creationId xmlns:p14="http://schemas.microsoft.com/office/powerpoint/2010/main" val="9462623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 calcmode="lin" valueType="num">
                                      <p:cBhvr>
                                        <p:cTn id="13" dur="500" fill="hold"/>
                                        <p:tgtEl>
                                          <p:spTgt spid="26"/>
                                        </p:tgtEl>
                                        <p:attrNameLst>
                                          <p:attrName>style.rotation</p:attrName>
                                        </p:attrNameLst>
                                      </p:cBhvr>
                                      <p:tavLst>
                                        <p:tav tm="0">
                                          <p:val>
                                            <p:fltVal val="360"/>
                                          </p:val>
                                        </p:tav>
                                        <p:tav tm="100000">
                                          <p:val>
                                            <p:fltVal val="0"/>
                                          </p:val>
                                        </p:tav>
                                      </p:tavLst>
                                    </p:anim>
                                    <p:animEffect transition="in" filter="fade">
                                      <p:cBhvr>
                                        <p:cTn id="14" dur="500"/>
                                        <p:tgtEl>
                                          <p:spTgt spid="26"/>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 calcmode="lin" valueType="num">
                                      <p:cBhvr>
                                        <p:cTn id="20" dur="500" fill="hold"/>
                                        <p:tgtEl>
                                          <p:spTgt spid="34"/>
                                        </p:tgtEl>
                                        <p:attrNameLst>
                                          <p:attrName>style.rotation</p:attrName>
                                        </p:attrNameLst>
                                      </p:cBhvr>
                                      <p:tavLst>
                                        <p:tav tm="0">
                                          <p:val>
                                            <p:fltVal val="360"/>
                                          </p:val>
                                        </p:tav>
                                        <p:tav tm="100000">
                                          <p:val>
                                            <p:fltVal val="0"/>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41625" y="4810125"/>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同步消息</a:t>
            </a:r>
          </a:p>
        </p:txBody>
      </p:sp>
      <p:sp>
        <p:nvSpPr>
          <p:cNvPr id="30724" name="Text Box 16"/>
          <p:cNvSpPr txBox="1">
            <a:spLocks noChangeArrowheads="1"/>
          </p:cNvSpPr>
          <p:nvPr/>
        </p:nvSpPr>
        <p:spPr bwMode="gray">
          <a:xfrm>
            <a:off x="5187949" y="1376875"/>
            <a:ext cx="1998663" cy="33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发送者不管接收者是否做好了接收准备都可以发送的消息称为异步消息。消息发送者通过消息把信号传递给消息的接收者，然后继续自己的活动，不等待接受者返回消息或者控制。异步消息的接收者和发送者是并发工作的。 </a:t>
            </a:r>
          </a:p>
        </p:txBody>
      </p:sp>
      <p:sp>
        <p:nvSpPr>
          <p:cNvPr id="30725" name="Text Box 16"/>
          <p:cNvSpPr txBox="1">
            <a:spLocks noChangeArrowheads="1"/>
          </p:cNvSpPr>
          <p:nvPr/>
        </p:nvSpPr>
        <p:spPr bwMode="gray">
          <a:xfrm>
            <a:off x="7489031" y="3101686"/>
            <a:ext cx="1998662" cy="77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返回消息表示从过程调用返回。 </a:t>
            </a:r>
          </a:p>
        </p:txBody>
      </p:sp>
      <p:sp>
        <p:nvSpPr>
          <p:cNvPr id="30726" name="Text Box 16"/>
          <p:cNvSpPr txBox="1">
            <a:spLocks noChangeArrowheads="1"/>
          </p:cNvSpPr>
          <p:nvPr/>
        </p:nvSpPr>
        <p:spPr bwMode="gray">
          <a:xfrm>
            <a:off x="2708309" y="2725738"/>
            <a:ext cx="1998663" cy="18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仅当发送者要发送一个消息而且接收者已经做好接收这个消息的准备时才能传送的消息称为同步消息，即发送者和接收者同步</a:t>
            </a:r>
          </a:p>
        </p:txBody>
      </p:sp>
      <p:sp>
        <p:nvSpPr>
          <p:cNvPr id="26631" name="AutoShape 15"/>
          <p:cNvSpPr>
            <a:spLocks noChangeArrowheads="1"/>
          </p:cNvSpPr>
          <p:nvPr/>
        </p:nvSpPr>
        <p:spPr bwMode="gray">
          <a:xfrm>
            <a:off x="5240338" y="4810125"/>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异步消息</a:t>
            </a:r>
          </a:p>
        </p:txBody>
      </p:sp>
      <p:sp>
        <p:nvSpPr>
          <p:cNvPr id="26632" name="AutoShape 15"/>
          <p:cNvSpPr>
            <a:spLocks noChangeArrowheads="1"/>
          </p:cNvSpPr>
          <p:nvPr/>
        </p:nvSpPr>
        <p:spPr bwMode="gray">
          <a:xfrm>
            <a:off x="7597775" y="4810125"/>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返回消息</a:t>
            </a:r>
          </a:p>
        </p:txBody>
      </p:sp>
      <p:sp>
        <p:nvSpPr>
          <p:cNvPr id="2" name="椭圆 1"/>
          <p:cNvSpPr/>
          <p:nvPr/>
        </p:nvSpPr>
        <p:spPr>
          <a:xfrm>
            <a:off x="3328989" y="1993900"/>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926300" y="647001"/>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在</a:t>
            </a:r>
            <a:r>
              <a:rPr lang="en-US" altLang="zh-CN" dirty="0"/>
              <a:t>UML</a:t>
            </a:r>
            <a:r>
              <a:rPr lang="zh-CN" altLang="en-US" dirty="0"/>
              <a:t>中，消息的箭头形状代表了消息的类型。消息的类型分为同步消息，异步消息和同步且立即返回消息三种。 </a:t>
            </a:r>
          </a:p>
        </p:txBody>
      </p:sp>
      <p:pic>
        <p:nvPicPr>
          <p:cNvPr id="16" name="Picture 4">
            <a:extLst>
              <a:ext uri="{FF2B5EF4-FFF2-40B4-BE49-F238E27FC236}">
                <a16:creationId xmlns:a16="http://schemas.microsoft.com/office/drawing/2014/main" id="{34B55524-A5D2-4BF0-8DFB-AF6664416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43" y="5469531"/>
            <a:ext cx="2681222" cy="7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E9E1EC28-93AA-4398-B822-D7D3AFD4E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669" y="5481125"/>
            <a:ext cx="2681222"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AFF0BAB7-29F0-4470-A722-338E123F2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560" y="5519696"/>
            <a:ext cx="3326780"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59090" y="4341813"/>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创建对象</a:t>
            </a:r>
          </a:p>
        </p:txBody>
      </p:sp>
      <p:sp>
        <p:nvSpPr>
          <p:cNvPr id="30724" name="Text Box 16"/>
          <p:cNvSpPr txBox="1">
            <a:spLocks noChangeArrowheads="1"/>
          </p:cNvSpPr>
          <p:nvPr/>
        </p:nvSpPr>
        <p:spPr bwMode="gray">
          <a:xfrm>
            <a:off x="5216921" y="2529381"/>
            <a:ext cx="1998663"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当一个对象被删除或自我删除时，该对象用“</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标记，即撤销对象。</a:t>
            </a:r>
          </a:p>
        </p:txBody>
      </p:sp>
      <p:sp>
        <p:nvSpPr>
          <p:cNvPr id="30725" name="Text Box 16"/>
          <p:cNvSpPr txBox="1">
            <a:spLocks noChangeArrowheads="1"/>
          </p:cNvSpPr>
          <p:nvPr/>
        </p:nvSpPr>
        <p:spPr bwMode="gray">
          <a:xfrm>
            <a:off x="7544595" y="2650320"/>
            <a:ext cx="1998662"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表示方法的自身调用以及一个对象内的一个方法调用另外一个方法。</a:t>
            </a:r>
          </a:p>
        </p:txBody>
      </p:sp>
      <p:sp>
        <p:nvSpPr>
          <p:cNvPr id="30726" name="Text Box 16"/>
          <p:cNvSpPr txBox="1">
            <a:spLocks noChangeArrowheads="1"/>
          </p:cNvSpPr>
          <p:nvPr/>
        </p:nvSpPr>
        <p:spPr bwMode="gray">
          <a:xfrm>
            <a:off x="2773363" y="1997400"/>
            <a:ext cx="1998663" cy="225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一个对象可以通过发送消息来创建另一个对象，即创建对象，对象在创建消息发生后才能存在，对象的生命线也是在创建消息后才存在。</a:t>
            </a:r>
          </a:p>
        </p:txBody>
      </p:sp>
      <p:sp>
        <p:nvSpPr>
          <p:cNvPr id="26631" name="AutoShape 15"/>
          <p:cNvSpPr>
            <a:spLocks noChangeArrowheads="1"/>
          </p:cNvSpPr>
          <p:nvPr/>
        </p:nvSpPr>
        <p:spPr bwMode="gray">
          <a:xfrm>
            <a:off x="5240336" y="4231078"/>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撤销对象</a:t>
            </a:r>
          </a:p>
        </p:txBody>
      </p:sp>
      <p:sp>
        <p:nvSpPr>
          <p:cNvPr id="26632" name="AutoShape 15"/>
          <p:cNvSpPr>
            <a:spLocks noChangeArrowheads="1"/>
          </p:cNvSpPr>
          <p:nvPr/>
        </p:nvSpPr>
        <p:spPr bwMode="gray">
          <a:xfrm>
            <a:off x="7715560" y="4351488"/>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自关联消息</a:t>
            </a:r>
          </a:p>
        </p:txBody>
      </p:sp>
      <p:sp>
        <p:nvSpPr>
          <p:cNvPr id="2" name="椭圆 1"/>
          <p:cNvSpPr/>
          <p:nvPr/>
        </p:nvSpPr>
        <p:spPr>
          <a:xfrm>
            <a:off x="3426619" y="1358712"/>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802312" y="1459662"/>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另外在消息的创建过程中还存在一些其他的内容，比如说创建对象、撤销对象、自关联消息等。 </a:t>
            </a:r>
          </a:p>
        </p:txBody>
      </p:sp>
      <p:pic>
        <p:nvPicPr>
          <p:cNvPr id="19" name="Picture 4">
            <a:extLst>
              <a:ext uri="{FF2B5EF4-FFF2-40B4-BE49-F238E27FC236}">
                <a16:creationId xmlns:a16="http://schemas.microsoft.com/office/drawing/2014/main" id="{382B001F-2DED-4085-A3B5-3B9AD266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08" y="4828816"/>
            <a:ext cx="3415471"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10E71625-B77F-4D27-8409-D5CCD1E6B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6" y="4967287"/>
            <a:ext cx="2358860" cy="131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a:extLst>
              <a:ext uri="{FF2B5EF4-FFF2-40B4-BE49-F238E27FC236}">
                <a16:creationId xmlns:a16="http://schemas.microsoft.com/office/drawing/2014/main" id="{4B0A79DA-8FEB-4BFA-8F3B-AE11B122D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8518" y="2650320"/>
            <a:ext cx="1903991" cy="300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6839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协作图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6</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68740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1118858" y="2984012"/>
            <a:ext cx="4085191"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协作图的概念</a:t>
            </a:r>
          </a:p>
          <a:p>
            <a:pPr>
              <a:spcBef>
                <a:spcPct val="50000"/>
              </a:spcBef>
            </a:pPr>
            <a:r>
              <a:rPr lang="zh-CN" altLang="en-US" sz="1400" dirty="0">
                <a:solidFill>
                  <a:srgbClr val="000000"/>
                </a:solidFill>
                <a:latin typeface="微软雅黑" pitchFamily="34" charset="-122"/>
                <a:ea typeface="微软雅黑" pitchFamily="34" charset="-122"/>
              </a:rPr>
              <a:t>       协作图</a:t>
            </a:r>
            <a:r>
              <a:rPr lang="en-US" altLang="zh-CN" sz="1400" dirty="0">
                <a:solidFill>
                  <a:srgbClr val="000000"/>
                </a:solidFill>
                <a:latin typeface="微软雅黑" pitchFamily="34" charset="-122"/>
                <a:ea typeface="微软雅黑" pitchFamily="34" charset="-122"/>
              </a:rPr>
              <a:t>(collaboration diagram): </a:t>
            </a:r>
            <a:r>
              <a:rPr lang="zh-CN" altLang="en-US" sz="1400" dirty="0">
                <a:solidFill>
                  <a:srgbClr val="000000"/>
                </a:solidFill>
                <a:latin typeface="微软雅黑" pitchFamily="34" charset="-122"/>
                <a:ea typeface="微软雅黑" pitchFamily="34" charset="-122"/>
              </a:rPr>
              <a:t>用来描述为了完成确定事务，各对象之间消息联系的结构关系。</a:t>
            </a:r>
          </a:p>
          <a:p>
            <a:pPr>
              <a:spcBef>
                <a:spcPct val="50000"/>
              </a:spcBef>
            </a:pPr>
            <a:r>
              <a:rPr lang="zh-CN" altLang="en-US" sz="1400" dirty="0">
                <a:solidFill>
                  <a:srgbClr val="000000"/>
                </a:solidFill>
                <a:latin typeface="微软雅黑" pitchFamily="34" charset="-122"/>
                <a:ea typeface="微软雅黑" pitchFamily="34" charset="-122"/>
              </a:rPr>
              <a:t>       协作图的一个用途是表示类操作的实现。协作图可以说明类操作中用到的参数、局部变量以及操作中的永久链。</a:t>
            </a:r>
          </a:p>
          <a:p>
            <a:pPr>
              <a:spcBef>
                <a:spcPct val="50000"/>
              </a:spcBef>
            </a:pPr>
            <a:r>
              <a:rPr lang="zh-CN" altLang="en-US" sz="1400" dirty="0">
                <a:solidFill>
                  <a:srgbClr val="000000"/>
                </a:solidFill>
                <a:latin typeface="微软雅黑" pitchFamily="34" charset="-122"/>
                <a:ea typeface="微软雅黑" pitchFamily="34" charset="-122"/>
              </a:rPr>
              <a:t>       协作图包括三个元素：对象、链、消息</a:t>
            </a:r>
          </a:p>
        </p:txBody>
      </p:sp>
      <p:pic>
        <p:nvPicPr>
          <p:cNvPr id="15" name="Picture 3">
            <a:extLst>
              <a:ext uri="{FF2B5EF4-FFF2-40B4-BE49-F238E27FC236}">
                <a16:creationId xmlns:a16="http://schemas.microsoft.com/office/drawing/2014/main" id="{C218C74E-AC9C-4E8E-9DE4-D7593D0B5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377" y="3640070"/>
            <a:ext cx="2808287" cy="1512887"/>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a:extLst>
              <a:ext uri="{FF2B5EF4-FFF2-40B4-BE49-F238E27FC236}">
                <a16:creationId xmlns:a16="http://schemas.microsoft.com/office/drawing/2014/main" id="{A00ADA77-7775-4D6B-8483-B5DC16766110}"/>
              </a:ext>
            </a:extLst>
          </p:cNvPr>
          <p:cNvSpPr>
            <a:spLocks noChangeArrowheads="1"/>
          </p:cNvSpPr>
          <p:nvPr/>
        </p:nvSpPr>
        <p:spPr bwMode="auto">
          <a:xfrm>
            <a:off x="5859852" y="3640070"/>
            <a:ext cx="793750" cy="504825"/>
          </a:xfrm>
          <a:prstGeom prst="wedgeRoundRectCallout">
            <a:avLst>
              <a:gd name="adj1" fmla="val 145602"/>
              <a:gd name="adj2" fmla="val 33019"/>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对象</a:t>
            </a:r>
          </a:p>
        </p:txBody>
      </p:sp>
      <p:sp>
        <p:nvSpPr>
          <p:cNvPr id="17" name="AutoShape 5">
            <a:extLst>
              <a:ext uri="{FF2B5EF4-FFF2-40B4-BE49-F238E27FC236}">
                <a16:creationId xmlns:a16="http://schemas.microsoft.com/office/drawing/2014/main" id="{70834D9C-49CE-404E-9E1B-6123B70C83CA}"/>
              </a:ext>
            </a:extLst>
          </p:cNvPr>
          <p:cNvSpPr>
            <a:spLocks noChangeArrowheads="1"/>
          </p:cNvSpPr>
          <p:nvPr/>
        </p:nvSpPr>
        <p:spPr bwMode="auto">
          <a:xfrm>
            <a:off x="8380802" y="2705032"/>
            <a:ext cx="938212" cy="504825"/>
          </a:xfrm>
          <a:prstGeom prst="wedgeRoundRectCallout">
            <a:avLst>
              <a:gd name="adj1" fmla="val -35787"/>
              <a:gd name="adj2" fmla="val 168866"/>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消息</a:t>
            </a:r>
          </a:p>
        </p:txBody>
      </p:sp>
    </p:spTree>
    <p:extLst>
      <p:ext uri="{BB962C8B-B14F-4D97-AF65-F5344CB8AC3E}">
        <p14:creationId xmlns:p14="http://schemas.microsoft.com/office/powerpoint/2010/main" val="1155912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61557" y="2170591"/>
            <a:ext cx="3712059" cy="3634120"/>
            <a:chOff x="2741613" y="1700808"/>
            <a:chExt cx="3743325" cy="3743325"/>
          </a:xfrm>
          <a:solidFill>
            <a:schemeClr val="bg1">
              <a:lumMod val="50000"/>
            </a:schemeClr>
          </a:solidFill>
        </p:grpSpPr>
        <p:sp>
          <p:nvSpPr>
            <p:cNvPr id="5" name="Oval 4"/>
            <p:cNvSpPr>
              <a:spLocks noChangeArrowheads="1"/>
            </p:cNvSpPr>
            <p:nvPr/>
          </p:nvSpPr>
          <p:spPr bwMode="auto">
            <a:xfrm>
              <a:off x="2741613" y="1700808"/>
              <a:ext cx="3743325" cy="3743325"/>
            </a:xfrm>
            <a:prstGeom prst="ellipse">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3235325" y="2180233"/>
              <a:ext cx="2749550" cy="2746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grpSp>
      <p:grpSp>
        <p:nvGrpSpPr>
          <p:cNvPr id="22534" name="Group 8"/>
          <p:cNvGrpSpPr>
            <a:grpSpLocks/>
          </p:cNvGrpSpPr>
          <p:nvPr/>
        </p:nvGrpSpPr>
        <p:grpSpPr bwMode="auto">
          <a:xfrm>
            <a:off x="5498193" y="1582388"/>
            <a:ext cx="1618319" cy="1565846"/>
            <a:chOff x="0" y="0"/>
            <a:chExt cx="1110" cy="1096"/>
          </a:xfrm>
        </p:grpSpPr>
        <p:grpSp>
          <p:nvGrpSpPr>
            <p:cNvPr id="22555" name="Group 9"/>
            <p:cNvGrpSpPr>
              <a:grpSpLocks/>
            </p:cNvGrpSpPr>
            <p:nvPr/>
          </p:nvGrpSpPr>
          <p:grpSpPr bwMode="auto">
            <a:xfrm>
              <a:off x="0" y="0"/>
              <a:ext cx="1110" cy="1096"/>
              <a:chOff x="0" y="0"/>
              <a:chExt cx="1110" cy="1096"/>
            </a:xfrm>
          </p:grpSpPr>
          <p:sp>
            <p:nvSpPr>
              <p:cNvPr id="22559"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60"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6" name="Group 12"/>
            <p:cNvGrpSpPr>
              <a:grpSpLocks/>
            </p:cNvGrpSpPr>
            <p:nvPr/>
          </p:nvGrpSpPr>
          <p:grpSpPr bwMode="auto">
            <a:xfrm>
              <a:off x="49" y="48"/>
              <a:ext cx="1026" cy="1014"/>
              <a:chOff x="0" y="0"/>
              <a:chExt cx="1110" cy="1096"/>
            </a:xfrm>
          </p:grpSpPr>
          <p:sp>
            <p:nvSpPr>
              <p:cNvPr id="22557"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8"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87" name="Oval 32"/>
          <p:cNvSpPr>
            <a:spLocks noChangeArrowheads="1"/>
          </p:cNvSpPr>
          <p:nvPr/>
        </p:nvSpPr>
        <p:spPr bwMode="auto">
          <a:xfrm>
            <a:off x="5612493" y="1688478"/>
            <a:ext cx="1386906" cy="1345456"/>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6" name="Rectangle 34"/>
          <p:cNvSpPr>
            <a:spLocks noChangeArrowheads="1"/>
          </p:cNvSpPr>
          <p:nvPr/>
        </p:nvSpPr>
        <p:spPr bwMode="auto">
          <a:xfrm>
            <a:off x="5574653" y="2133603"/>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主动对象</a:t>
            </a:r>
          </a:p>
        </p:txBody>
      </p:sp>
      <p:grpSp>
        <p:nvGrpSpPr>
          <p:cNvPr id="22537" name="Group 8"/>
          <p:cNvGrpSpPr>
            <a:grpSpLocks/>
          </p:cNvGrpSpPr>
          <p:nvPr/>
        </p:nvGrpSpPr>
        <p:grpSpPr bwMode="auto">
          <a:xfrm>
            <a:off x="6861856" y="3789013"/>
            <a:ext cx="1618319" cy="1565846"/>
            <a:chOff x="0" y="0"/>
            <a:chExt cx="1110" cy="1096"/>
          </a:xfrm>
        </p:grpSpPr>
        <p:grpSp>
          <p:nvGrpSpPr>
            <p:cNvPr id="22549" name="Group 9"/>
            <p:cNvGrpSpPr>
              <a:grpSpLocks/>
            </p:cNvGrpSpPr>
            <p:nvPr/>
          </p:nvGrpSpPr>
          <p:grpSpPr bwMode="auto">
            <a:xfrm>
              <a:off x="0" y="0"/>
              <a:ext cx="1110" cy="1096"/>
              <a:chOff x="0" y="0"/>
              <a:chExt cx="1110" cy="1096"/>
            </a:xfrm>
          </p:grpSpPr>
          <p:sp>
            <p:nvSpPr>
              <p:cNvPr id="22553"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4"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0" name="Group 12"/>
            <p:cNvGrpSpPr>
              <a:grpSpLocks/>
            </p:cNvGrpSpPr>
            <p:nvPr/>
          </p:nvGrpSpPr>
          <p:grpSpPr bwMode="auto">
            <a:xfrm>
              <a:off x="49" y="48"/>
              <a:ext cx="1026" cy="1014"/>
              <a:chOff x="0" y="0"/>
              <a:chExt cx="1110" cy="1096"/>
            </a:xfrm>
          </p:grpSpPr>
          <p:sp>
            <p:nvSpPr>
              <p:cNvPr id="22551"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2"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0" name="Oval 32"/>
          <p:cNvSpPr>
            <a:spLocks noChangeArrowheads="1"/>
          </p:cNvSpPr>
          <p:nvPr/>
        </p:nvSpPr>
        <p:spPr bwMode="auto">
          <a:xfrm>
            <a:off x="6976156" y="3895103"/>
            <a:ext cx="1386905" cy="1345456"/>
          </a:xfrm>
          <a:prstGeom prst="ellipse">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9" name="Rectangle 34"/>
          <p:cNvSpPr>
            <a:spLocks noChangeArrowheads="1"/>
          </p:cNvSpPr>
          <p:nvPr/>
        </p:nvSpPr>
        <p:spPr bwMode="auto">
          <a:xfrm>
            <a:off x="6959296" y="436654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链和消息</a:t>
            </a:r>
          </a:p>
        </p:txBody>
      </p:sp>
      <p:grpSp>
        <p:nvGrpSpPr>
          <p:cNvPr id="22540" name="Group 8"/>
          <p:cNvGrpSpPr>
            <a:grpSpLocks/>
          </p:cNvGrpSpPr>
          <p:nvPr/>
        </p:nvGrpSpPr>
        <p:grpSpPr bwMode="auto">
          <a:xfrm>
            <a:off x="4061506" y="3789013"/>
            <a:ext cx="1618319" cy="1565846"/>
            <a:chOff x="0" y="0"/>
            <a:chExt cx="1110" cy="1096"/>
          </a:xfrm>
        </p:grpSpPr>
        <p:grpSp>
          <p:nvGrpSpPr>
            <p:cNvPr id="22543" name="Group 9"/>
            <p:cNvGrpSpPr>
              <a:grpSpLocks/>
            </p:cNvGrpSpPr>
            <p:nvPr/>
          </p:nvGrpSpPr>
          <p:grpSpPr bwMode="auto">
            <a:xfrm>
              <a:off x="0" y="0"/>
              <a:ext cx="1110" cy="1096"/>
              <a:chOff x="0" y="0"/>
              <a:chExt cx="1110" cy="1096"/>
            </a:xfrm>
          </p:grpSpPr>
          <p:sp>
            <p:nvSpPr>
              <p:cNvPr id="22547"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8"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44" name="Group 12"/>
            <p:cNvGrpSpPr>
              <a:grpSpLocks/>
            </p:cNvGrpSpPr>
            <p:nvPr/>
          </p:nvGrpSpPr>
          <p:grpSpPr bwMode="auto">
            <a:xfrm>
              <a:off x="49" y="48"/>
              <a:ext cx="1026" cy="1014"/>
              <a:chOff x="0" y="0"/>
              <a:chExt cx="1110" cy="1096"/>
            </a:xfrm>
          </p:grpSpPr>
          <p:sp>
            <p:nvSpPr>
              <p:cNvPr id="22545"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6"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3" name="Oval 32"/>
          <p:cNvSpPr>
            <a:spLocks noChangeArrowheads="1"/>
          </p:cNvSpPr>
          <p:nvPr/>
        </p:nvSpPr>
        <p:spPr bwMode="auto">
          <a:xfrm>
            <a:off x="4175806" y="3895103"/>
            <a:ext cx="1386905" cy="1345456"/>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42" name="Rectangle 34"/>
          <p:cNvSpPr>
            <a:spLocks noChangeArrowheads="1"/>
          </p:cNvSpPr>
          <p:nvPr/>
        </p:nvSpPr>
        <p:spPr bwMode="auto">
          <a:xfrm>
            <a:off x="4106976" y="436867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多对象</a:t>
            </a:r>
          </a:p>
        </p:txBody>
      </p:sp>
      <p:sp>
        <p:nvSpPr>
          <p:cNvPr id="39" name="Text Box 29">
            <a:extLst>
              <a:ext uri="{FF2B5EF4-FFF2-40B4-BE49-F238E27FC236}">
                <a16:creationId xmlns:a16="http://schemas.microsoft.com/office/drawing/2014/main" id="{191D848E-3CAA-4DD3-94EA-9A005701281F}"/>
              </a:ext>
            </a:extLst>
          </p:cNvPr>
          <p:cNvSpPr txBox="1">
            <a:spLocks noChangeArrowheads="1"/>
          </p:cNvSpPr>
          <p:nvPr/>
        </p:nvSpPr>
        <p:spPr bwMode="black">
          <a:xfrm>
            <a:off x="507123" y="435053"/>
            <a:ext cx="4085191"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协作图样式和元素</a:t>
            </a:r>
          </a:p>
          <a:p>
            <a:pPr>
              <a:spcBef>
                <a:spcPct val="50000"/>
              </a:spcBef>
            </a:pPr>
            <a:r>
              <a:rPr lang="zh-CN" altLang="en-US" sz="1400" dirty="0">
                <a:solidFill>
                  <a:srgbClr val="000000"/>
                </a:solidFill>
                <a:latin typeface="微软雅黑" pitchFamily="34" charset="-122"/>
                <a:ea typeface="微软雅黑" pitchFamily="34" charset="-122"/>
              </a:rPr>
              <a:t>        协作图中无法表示对象的创建和撤销，所以对象在图中的位置没有限制。</a:t>
            </a:r>
          </a:p>
        </p:txBody>
      </p:sp>
      <p:sp>
        <p:nvSpPr>
          <p:cNvPr id="11" name="矩形 10">
            <a:extLst>
              <a:ext uri="{FF2B5EF4-FFF2-40B4-BE49-F238E27FC236}">
                <a16:creationId xmlns:a16="http://schemas.microsoft.com/office/drawing/2014/main" id="{6E8DC232-0FD1-4F8B-A470-3D6D98A25AA3}"/>
              </a:ext>
            </a:extLst>
          </p:cNvPr>
          <p:cNvSpPr/>
          <p:nvPr/>
        </p:nvSpPr>
        <p:spPr>
          <a:xfrm>
            <a:off x="5298774" y="3586817"/>
            <a:ext cx="2031325" cy="369332"/>
          </a:xfrm>
          <a:prstGeom prst="rect">
            <a:avLst/>
          </a:prstGeom>
        </p:spPr>
        <p:txBody>
          <a:bodyPr wrap="none">
            <a:spAutoFit/>
          </a:bodyPr>
          <a:lstStyle/>
          <a:p>
            <a:pPr>
              <a:spcBef>
                <a:spcPct val="50000"/>
              </a:spcBef>
            </a:pPr>
            <a:r>
              <a:rPr lang="zh-CN" altLang="en-US" dirty="0">
                <a:solidFill>
                  <a:srgbClr val="000000"/>
                </a:solidFill>
                <a:latin typeface="微软雅黑" pitchFamily="34" charset="-122"/>
                <a:ea typeface="微软雅黑" pitchFamily="34" charset="-122"/>
              </a:rPr>
              <a:t>协作图样式和元素</a:t>
            </a:r>
          </a:p>
        </p:txBody>
      </p:sp>
      <p:sp>
        <p:nvSpPr>
          <p:cNvPr id="42" name="Text Box 29">
            <a:extLst>
              <a:ext uri="{FF2B5EF4-FFF2-40B4-BE49-F238E27FC236}">
                <a16:creationId xmlns:a16="http://schemas.microsoft.com/office/drawing/2014/main" id="{C4573F70-829C-40FC-AA79-17728CB75980}"/>
              </a:ext>
            </a:extLst>
          </p:cNvPr>
          <p:cNvSpPr txBox="1">
            <a:spLocks noChangeArrowheads="1"/>
          </p:cNvSpPr>
          <p:nvPr/>
        </p:nvSpPr>
        <p:spPr bwMode="black">
          <a:xfrm>
            <a:off x="4593754" y="1152932"/>
            <a:ext cx="43076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主动对象是有一方法可以自动启动执行，框加粗。 </a:t>
            </a:r>
          </a:p>
        </p:txBody>
      </p:sp>
      <p:sp>
        <p:nvSpPr>
          <p:cNvPr id="43" name="Text Box 29">
            <a:extLst>
              <a:ext uri="{FF2B5EF4-FFF2-40B4-BE49-F238E27FC236}">
                <a16:creationId xmlns:a16="http://schemas.microsoft.com/office/drawing/2014/main" id="{8AB4D254-1BD0-4D01-899A-20FD8F101E2F}"/>
              </a:ext>
            </a:extLst>
          </p:cNvPr>
          <p:cNvSpPr txBox="1">
            <a:spLocks noChangeArrowheads="1"/>
          </p:cNvSpPr>
          <p:nvPr/>
        </p:nvSpPr>
        <p:spPr bwMode="black">
          <a:xfrm>
            <a:off x="1213583" y="4491922"/>
            <a:ext cx="4085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表示同属于一个类的多个对象集合。</a:t>
            </a:r>
          </a:p>
        </p:txBody>
      </p:sp>
      <p:sp>
        <p:nvSpPr>
          <p:cNvPr id="44" name="Text Box 29">
            <a:extLst>
              <a:ext uri="{FF2B5EF4-FFF2-40B4-BE49-F238E27FC236}">
                <a16:creationId xmlns:a16="http://schemas.microsoft.com/office/drawing/2014/main" id="{C6283901-DDC5-4B00-B349-5F985E9B203E}"/>
              </a:ext>
            </a:extLst>
          </p:cNvPr>
          <p:cNvSpPr txBox="1">
            <a:spLocks noChangeArrowheads="1"/>
          </p:cNvSpPr>
          <p:nvPr/>
        </p:nvSpPr>
        <p:spPr bwMode="black">
          <a:xfrm>
            <a:off x="8363061" y="4631046"/>
            <a:ext cx="37258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连接对象的线段，以及对象之间传输的信息。</a:t>
            </a:r>
          </a:p>
        </p:txBody>
      </p:sp>
      <p:pic>
        <p:nvPicPr>
          <p:cNvPr id="45" name="Picture 9">
            <a:extLst>
              <a:ext uri="{FF2B5EF4-FFF2-40B4-BE49-F238E27FC236}">
                <a16:creationId xmlns:a16="http://schemas.microsoft.com/office/drawing/2014/main" id="{40A66D94-5988-4990-9C05-2D753A0C7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60" y="1457103"/>
            <a:ext cx="1728788" cy="11525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a:extLst>
              <a:ext uri="{FF2B5EF4-FFF2-40B4-BE49-F238E27FC236}">
                <a16:creationId xmlns:a16="http://schemas.microsoft.com/office/drawing/2014/main" id="{CC39CA6C-316C-4E39-BA80-6FD314DF9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157" y="3028153"/>
            <a:ext cx="2414004" cy="131231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a:extLst>
              <a:ext uri="{FF2B5EF4-FFF2-40B4-BE49-F238E27FC236}">
                <a16:creationId xmlns:a16="http://schemas.microsoft.com/office/drawing/2014/main" id="{8DDEABA1-C483-4E50-944B-A28D1C895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536" y="3168344"/>
            <a:ext cx="2156122" cy="1172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lide(fromLeft)">
                                      <p:cBhvr>
                                        <p:cTn id="11" dur="500"/>
                                        <p:tgtEl>
                                          <p:spTgt spid="39"/>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slide(fromLeft)">
                                      <p:cBhvr>
                                        <p:cTn id="15" dur="500"/>
                                        <p:tgtEl>
                                          <p:spTgt spid="42"/>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Left)">
                                      <p:cBhvr>
                                        <p:cTn id="19" dur="500"/>
                                        <p:tgtEl>
                                          <p:spTgt spid="43"/>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slide(fromLeft)">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3" grpId="0"/>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8"/>
          <p:cNvSpPr>
            <a:spLocks noChangeArrowheads="1"/>
          </p:cNvSpPr>
          <p:nvPr/>
        </p:nvSpPr>
        <p:spPr bwMode="auto">
          <a:xfrm>
            <a:off x="2065627" y="2876777"/>
            <a:ext cx="8151813" cy="1800225"/>
          </a:xfrm>
          <a:prstGeom prst="rightArrow">
            <a:avLst>
              <a:gd name="adj1" fmla="val 46843"/>
              <a:gd name="adj2" fmla="val 58280"/>
            </a:avLst>
          </a:prstGeom>
          <a:gradFill>
            <a:gsLst>
              <a:gs pos="0">
                <a:srgbClr val="78A82C"/>
              </a:gs>
              <a:gs pos="52000">
                <a:srgbClr val="EC7690"/>
              </a:gs>
              <a:gs pos="100000">
                <a:srgbClr val="E99000">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Line 80"/>
          <p:cNvSpPr>
            <a:spLocks noChangeShapeType="1"/>
          </p:cNvSpPr>
          <p:nvPr/>
        </p:nvSpPr>
        <p:spPr bwMode="auto">
          <a:xfrm flipV="1">
            <a:off x="3445165"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1"/>
          <p:cNvSpPr>
            <a:spLocks noChangeShapeType="1"/>
          </p:cNvSpPr>
          <p:nvPr/>
        </p:nvSpPr>
        <p:spPr bwMode="auto">
          <a:xfrm flipV="1">
            <a:off x="574862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2"/>
          <p:cNvSpPr>
            <a:spLocks noChangeShapeType="1"/>
          </p:cNvSpPr>
          <p:nvPr/>
        </p:nvSpPr>
        <p:spPr bwMode="auto">
          <a:xfrm flipV="1">
            <a:off x="805367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3"/>
          <p:cNvSpPr>
            <a:spLocks noChangeShapeType="1"/>
          </p:cNvSpPr>
          <p:nvPr/>
        </p:nvSpPr>
        <p:spPr bwMode="auto">
          <a:xfrm flipV="1">
            <a:off x="690115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AutoShape 84"/>
          <p:cNvSpPr>
            <a:spLocks noChangeArrowheads="1"/>
          </p:cNvSpPr>
          <p:nvPr/>
        </p:nvSpPr>
        <p:spPr bwMode="auto">
          <a:xfrm>
            <a:off x="1161208" y="1222311"/>
            <a:ext cx="1384784" cy="653920"/>
          </a:xfrm>
          <a:prstGeom prst="roundRect">
            <a:avLst>
              <a:gd name="adj" fmla="val 5528"/>
            </a:avLst>
          </a:prstGeom>
          <a:noFill/>
          <a:ln>
            <a:solidFill>
              <a:schemeClr val="tx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ko-KR" altLang="en-US">
              <a:latin typeface="微软雅黑" panose="020B0503020204020204" pitchFamily="34" charset="-122"/>
            </a:endParaRPr>
          </a:p>
        </p:txBody>
      </p:sp>
      <p:sp>
        <p:nvSpPr>
          <p:cNvPr id="18" name="Line 99"/>
          <p:cNvSpPr>
            <a:spLocks noChangeShapeType="1"/>
          </p:cNvSpPr>
          <p:nvPr/>
        </p:nvSpPr>
        <p:spPr bwMode="auto">
          <a:xfrm flipV="1">
            <a:off x="459610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9"/>
          <p:cNvSpPr txBox="1">
            <a:spLocks noChangeArrowheads="1"/>
          </p:cNvSpPr>
          <p:nvPr/>
        </p:nvSpPr>
        <p:spPr bwMode="black">
          <a:xfrm>
            <a:off x="3443578" y="2457514"/>
            <a:ext cx="1995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① 从用例中识别交互过程</a:t>
            </a:r>
            <a:r>
              <a:rPr lang="en-US" altLang="zh-CN" sz="1400" dirty="0">
                <a:solidFill>
                  <a:srgbClr val="000000"/>
                </a:solidFill>
                <a:latin typeface="微软雅黑" pitchFamily="34" charset="-122"/>
                <a:ea typeface="微软雅黑" pitchFamily="34" charset="-122"/>
              </a:rPr>
              <a:t>;</a:t>
            </a:r>
          </a:p>
        </p:txBody>
      </p:sp>
      <p:sp>
        <p:nvSpPr>
          <p:cNvPr id="22" name="Text Box 29"/>
          <p:cNvSpPr txBox="1">
            <a:spLocks noChangeArrowheads="1"/>
          </p:cNvSpPr>
          <p:nvPr/>
        </p:nvSpPr>
        <p:spPr bwMode="black">
          <a:xfrm>
            <a:off x="5881977" y="2459264"/>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③ 确定对象之间的链，以及链上的消息</a:t>
            </a:r>
            <a:r>
              <a:rPr lang="en-US" altLang="zh-CN" sz="1400" dirty="0">
                <a:solidFill>
                  <a:srgbClr val="000000"/>
                </a:solidFill>
                <a:latin typeface="微软雅黑" pitchFamily="34" charset="-122"/>
                <a:ea typeface="微软雅黑" pitchFamily="34" charset="-122"/>
              </a:rPr>
              <a:t>;</a:t>
            </a:r>
          </a:p>
        </p:txBody>
      </p:sp>
      <p:sp>
        <p:nvSpPr>
          <p:cNvPr id="24" name="Text Box 29"/>
          <p:cNvSpPr txBox="1">
            <a:spLocks noChangeArrowheads="1"/>
          </p:cNvSpPr>
          <p:nvPr/>
        </p:nvSpPr>
        <p:spPr bwMode="black">
          <a:xfrm>
            <a:off x="4688177" y="4735739"/>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② 识别参与交互过程的对象</a:t>
            </a:r>
            <a:r>
              <a:rPr lang="en-US" altLang="zh-CN" sz="1400" dirty="0">
                <a:solidFill>
                  <a:srgbClr val="000000"/>
                </a:solidFill>
                <a:latin typeface="微软雅黑" pitchFamily="34" charset="-122"/>
                <a:ea typeface="微软雅黑" pitchFamily="34" charset="-122"/>
              </a:rPr>
              <a:t>;</a:t>
            </a:r>
          </a:p>
        </p:txBody>
      </p:sp>
      <p:sp>
        <p:nvSpPr>
          <p:cNvPr id="26" name="Text Box 29"/>
          <p:cNvSpPr txBox="1">
            <a:spLocks noChangeArrowheads="1"/>
          </p:cNvSpPr>
          <p:nvPr/>
        </p:nvSpPr>
        <p:spPr bwMode="black">
          <a:xfrm>
            <a:off x="6991639" y="4544075"/>
            <a:ext cx="199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④ 从引发交互的初始消息开始</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将随后每个消息附在相应的链上</a:t>
            </a:r>
            <a:r>
              <a:rPr lang="en-US" altLang="zh-CN" sz="1400" dirty="0">
                <a:solidFill>
                  <a:srgbClr val="000000"/>
                </a:solidFill>
                <a:latin typeface="微软雅黑" pitchFamily="34" charset="-122"/>
                <a:ea typeface="微软雅黑" pitchFamily="34" charset="-122"/>
              </a:rPr>
              <a:t>;</a:t>
            </a:r>
          </a:p>
        </p:txBody>
      </p:sp>
      <p:sp>
        <p:nvSpPr>
          <p:cNvPr id="28" name="Text Box 29"/>
          <p:cNvSpPr txBox="1">
            <a:spLocks noChangeArrowheads="1"/>
          </p:cNvSpPr>
          <p:nvPr/>
        </p:nvSpPr>
        <p:spPr bwMode="black">
          <a:xfrm>
            <a:off x="8137815" y="1640802"/>
            <a:ext cx="19954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⑤ 如果需要</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可以给消息增加时间约束</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以及前置条件和后置条件。</a:t>
            </a:r>
          </a:p>
        </p:txBody>
      </p:sp>
      <p:sp>
        <p:nvSpPr>
          <p:cNvPr id="34" name="矩形 33"/>
          <p:cNvSpPr>
            <a:spLocks noChangeArrowheads="1"/>
          </p:cNvSpPr>
          <p:nvPr/>
        </p:nvSpPr>
        <p:spPr bwMode="auto">
          <a:xfrm>
            <a:off x="1161208" y="1291456"/>
            <a:ext cx="1384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600" b="1" dirty="0">
                <a:latin typeface="微软雅黑" pitchFamily="34" charset="-122"/>
                <a:ea typeface="微软雅黑" pitchFamily="34" charset="-122"/>
              </a:rPr>
              <a:t>建立协作图的过程 </a:t>
            </a:r>
            <a:endParaRPr lang="en-US" altLang="zh-CN" sz="16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par>
                          <p:cTn id="13" fill="hold" nodeType="afterGroup">
                            <p:stCondLst>
                              <p:cond delay="1500"/>
                            </p:stCondLst>
                            <p:childTnLst>
                              <p:par>
                                <p:cTn id="14" presetID="1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Left)">
                                      <p:cBhvr>
                                        <p:cTn id="16" dur="500"/>
                                        <p:tgtEl>
                                          <p:spTgt spid="20"/>
                                        </p:tgtEl>
                                      </p:cBhvr>
                                    </p:animEffect>
                                  </p:childTnLst>
                                </p:cTn>
                              </p:par>
                            </p:childTnLst>
                          </p:cTn>
                        </p:par>
                        <p:par>
                          <p:cTn id="17" fill="hold" nodeType="afterGroup">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par>
                          <p:cTn id="21" fill="hold" nodeType="afterGroup">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childTnLst>
                          </p:cTn>
                        </p:par>
                        <p:par>
                          <p:cTn id="25" fill="hold" nodeType="afterGroup">
                            <p:stCondLst>
                              <p:cond delay="3000"/>
                            </p:stCondLst>
                            <p:childTnLst>
                              <p:par>
                                <p:cTn id="26" presetID="1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Bottom)">
                                      <p:cBhvr>
                                        <p:cTn id="28" dur="500"/>
                                        <p:tgtEl>
                                          <p:spTgt spid="10"/>
                                        </p:tgtEl>
                                      </p:cBhvr>
                                    </p:animEffect>
                                  </p:childTnLst>
                                </p:cTn>
                              </p:par>
                            </p:childTnLst>
                          </p:cTn>
                        </p:par>
                        <p:par>
                          <p:cTn id="29" fill="hold" nodeType="afterGroup">
                            <p:stCondLst>
                              <p:cond delay="3500"/>
                            </p:stCondLst>
                            <p:childTnLst>
                              <p:par>
                                <p:cTn id="30" presetID="1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Left)">
                                      <p:cBhvr>
                                        <p:cTn id="32" dur="500"/>
                                        <p:tgtEl>
                                          <p:spTgt spid="28"/>
                                        </p:tgtEl>
                                      </p:cBhvr>
                                    </p:animEffect>
                                  </p:childTnLst>
                                </p:cTn>
                              </p:par>
                            </p:childTnLst>
                          </p:cTn>
                        </p:par>
                        <p:par>
                          <p:cTn id="33" fill="hold" nodeType="afterGroup">
                            <p:stCondLst>
                              <p:cond delay="4000"/>
                            </p:stCondLst>
                            <p:childTnLst>
                              <p:par>
                                <p:cTn id="34" presetID="1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lide(fromTop)">
                                      <p:cBhvr>
                                        <p:cTn id="36" dur="500"/>
                                        <p:tgtEl>
                                          <p:spTgt spid="18"/>
                                        </p:tgtEl>
                                      </p:cBhvr>
                                    </p:animEffect>
                                  </p:childTnLst>
                                </p:cTn>
                              </p:par>
                            </p:childTnLst>
                          </p:cTn>
                        </p:par>
                        <p:par>
                          <p:cTn id="37" fill="hold" nodeType="afterGroup">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lide(fromLeft)">
                                      <p:cBhvr>
                                        <p:cTn id="40" dur="500"/>
                                        <p:tgtEl>
                                          <p:spTgt spid="24"/>
                                        </p:tgtEl>
                                      </p:cBhvr>
                                    </p:animEffect>
                                  </p:childTnLst>
                                </p:cTn>
                              </p:par>
                            </p:childTnLst>
                          </p:cTn>
                        </p:par>
                        <p:par>
                          <p:cTn id="41" fill="hold" nodeType="afterGroup">
                            <p:stCondLst>
                              <p:cond delay="5000"/>
                            </p:stCondLst>
                            <p:childTnLst>
                              <p:par>
                                <p:cTn id="42" presetID="1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Top)">
                                      <p:cBhvr>
                                        <p:cTn id="44" dur="500"/>
                                        <p:tgtEl>
                                          <p:spTgt spid="11"/>
                                        </p:tgtEl>
                                      </p:cBhvr>
                                    </p:animEffect>
                                  </p:childTnLst>
                                </p:cTn>
                              </p:par>
                            </p:childTnLst>
                          </p:cTn>
                        </p:par>
                        <p:par>
                          <p:cTn id="45" fill="hold" nodeType="afterGroup">
                            <p:stCondLst>
                              <p:cond delay="5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slide(fromLeft)">
                                      <p:cBhvr>
                                        <p:cTn id="48" dur="500"/>
                                        <p:tgtEl>
                                          <p:spTgt spid="26"/>
                                        </p:tgtEl>
                                      </p:cBhvr>
                                    </p:animEffect>
                                  </p:childTnLst>
                                </p:cTn>
                              </p:par>
                            </p:childTnLst>
                          </p:cTn>
                        </p:par>
                        <p:par>
                          <p:cTn id="49" fill="hold" nodeType="afterGroup">
                            <p:stCondLst>
                              <p:cond delay="6000"/>
                            </p:stCondLst>
                            <p:childTnLst>
                              <p:par>
                                <p:cTn id="50" presetID="1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lide(fromBottom)">
                                      <p:cBhvr>
                                        <p:cTn id="52" dur="1000"/>
                                        <p:tgtEl>
                                          <p:spTgt spid="12"/>
                                        </p:tgtEl>
                                      </p:cBhvr>
                                    </p:animEffect>
                                  </p:childTnLst>
                                </p:cTn>
                              </p:par>
                            </p:childTnLst>
                          </p:cTn>
                        </p:par>
                        <p:par>
                          <p:cTn id="53" fill="hold" nodeType="afterGroup">
                            <p:stCondLst>
                              <p:cond delay="7000"/>
                            </p:stCondLst>
                            <p:childTnLst>
                              <p:par>
                                <p:cTn id="54" presetID="12" presetClass="entr" presetSubtype="4"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slide(fromBottom)">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8" grpId="0" animBg="1"/>
      <p:bldP spid="20" grpId="0"/>
      <p:bldP spid="22" grpId="0"/>
      <p:bldP spid="24" grpId="0"/>
      <p:bldP spid="26" grpId="0"/>
      <p:bldP spid="28"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073021" y="2852896"/>
            <a:ext cx="4478694"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 Use Case Diagram )</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073021" y="354822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dirty="0">
                <a:effectLst/>
              </a:rPr>
              <a:t>用例图是</a:t>
            </a:r>
            <a:r>
              <a:rPr lang="ja-JP" altLang="en-US" sz="1400" b="0" i="0" dirty="0">
                <a:effectLst/>
              </a:rPr>
              <a:t>从用户角度描述系统功能， </a:t>
            </a:r>
            <a:r>
              <a:rPr lang="zh-CN" altLang="en-US" sz="1400" b="0" i="0" dirty="0">
                <a:effectLst/>
              </a:rPr>
              <a:t>是用户所能观察到的系统功能的模型图，用例是系统中的一个功能单元</a:t>
            </a:r>
            <a:endParaRPr lang="ja-JP" altLang="en-US" sz="1400" b="0" i="0" dirty="0">
              <a:effectLst/>
            </a:endParaRPr>
          </a:p>
        </p:txBody>
      </p:sp>
      <p:pic>
        <p:nvPicPr>
          <p:cNvPr id="13" name="图片 1">
            <a:extLst>
              <a:ext uri="{FF2B5EF4-FFF2-40B4-BE49-F238E27FC236}">
                <a16:creationId xmlns:a16="http://schemas.microsoft.com/office/drawing/2014/main" id="{12A58E77-D59E-4EF8-96DE-B4B3D220B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61" t="4825" r="20160" b="4935"/>
          <a:stretch>
            <a:fillRect/>
          </a:stretch>
        </p:blipFill>
        <p:spPr bwMode="auto">
          <a:xfrm>
            <a:off x="5545170" y="703421"/>
            <a:ext cx="31750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829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部署图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7</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59039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642222" y="2957444"/>
            <a:ext cx="40851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b="1" dirty="0">
                <a:solidFill>
                  <a:srgbClr val="000000"/>
                </a:solidFill>
                <a:latin typeface="微软雅黑" pitchFamily="34" charset="-122"/>
                <a:ea typeface="微软雅黑" pitchFamily="34" charset="-122"/>
              </a:rPr>
              <a:t>部署图</a:t>
            </a:r>
            <a:endParaRPr lang="en-US" altLang="zh-CN" sz="1400" b="1" dirty="0">
              <a:solidFill>
                <a:srgbClr val="000000"/>
              </a:solidFill>
              <a:latin typeface="微软雅黑" pitchFamily="34" charset="-122"/>
              <a:ea typeface="微软雅黑" pitchFamily="34" charset="-122"/>
            </a:endParaRPr>
          </a:p>
          <a:p>
            <a:pPr>
              <a:spcBef>
                <a:spcPct val="50000"/>
              </a:spcBef>
            </a:pPr>
            <a:r>
              <a:rPr lang="zh-CN" altLang="en-US" sz="1400" dirty="0">
                <a:solidFill>
                  <a:srgbClr val="000000"/>
                </a:solidFill>
                <a:latin typeface="微软雅黑" pitchFamily="34" charset="-122"/>
                <a:ea typeface="微软雅黑" pitchFamily="34" charset="-122"/>
              </a:rPr>
              <a:t>一个</a:t>
            </a:r>
            <a:r>
              <a:rPr lang="en-US" altLang="zh-CN" sz="1400" dirty="0">
                <a:solidFill>
                  <a:srgbClr val="000000"/>
                </a:solidFill>
                <a:latin typeface="微软雅黑" pitchFamily="34" charset="-122"/>
                <a:ea typeface="微软雅黑" pitchFamily="34" charset="-122"/>
              </a:rPr>
              <a:t>UML</a:t>
            </a:r>
            <a:r>
              <a:rPr lang="zh-CN" altLang="en-US" sz="1400" dirty="0">
                <a:solidFill>
                  <a:srgbClr val="000000"/>
                </a:solidFill>
                <a:latin typeface="微软雅黑" pitchFamily="34" charset="-122"/>
                <a:ea typeface="微软雅黑" pitchFamily="34" charset="-122"/>
              </a:rPr>
              <a:t>部署图描述了系统的软件如何映射到将要执行它们的硬件上，用来显示系统中软件和硬件的物理架构，是一个运行时的硬件节点以及在这些节点上运行的软件的静态结构模型</a:t>
            </a:r>
          </a:p>
          <a:p>
            <a:pPr>
              <a:spcBef>
                <a:spcPct val="50000"/>
              </a:spcBef>
            </a:pPr>
            <a:r>
              <a:rPr lang="zh-CN" altLang="en-US" sz="1400" dirty="0">
                <a:solidFill>
                  <a:srgbClr val="000000"/>
                </a:solidFill>
                <a:latin typeface="微软雅黑" pitchFamily="34" charset="-122"/>
                <a:ea typeface="微软雅黑" pitchFamily="34" charset="-122"/>
              </a:rPr>
              <a:t>这些软件</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可能是一些构件或类等</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通常被称为制品</a:t>
            </a:r>
            <a:r>
              <a:rPr lang="en-US" altLang="zh-CN" sz="1400" dirty="0">
                <a:solidFill>
                  <a:srgbClr val="000000"/>
                </a:solidFill>
                <a:latin typeface="微软雅黑" pitchFamily="34" charset="-122"/>
                <a:ea typeface="微软雅黑" pitchFamily="34" charset="-122"/>
              </a:rPr>
              <a:t>(Artifacts)</a:t>
            </a:r>
            <a:r>
              <a:rPr lang="zh-CN" altLang="en-US" sz="1400" dirty="0">
                <a:solidFill>
                  <a:srgbClr val="000000"/>
                </a:solidFill>
                <a:latin typeface="微软雅黑" pitchFamily="34" charset="-122"/>
                <a:ea typeface="微软雅黑" pitchFamily="34" charset="-122"/>
              </a:rPr>
              <a:t>，被部署到的硬件或者软件环境被称为节点</a:t>
            </a:r>
            <a:r>
              <a:rPr lang="en-US" altLang="zh-CN" sz="1400" dirty="0">
                <a:solidFill>
                  <a:srgbClr val="000000"/>
                </a:solidFill>
                <a:latin typeface="微软雅黑" pitchFamily="34" charset="-122"/>
                <a:ea typeface="微软雅黑" pitchFamily="34" charset="-122"/>
              </a:rPr>
              <a:t>(Nodes)</a:t>
            </a:r>
            <a:r>
              <a:rPr lang="zh-CN" altLang="en-US" sz="1400" dirty="0">
                <a:solidFill>
                  <a:srgbClr val="000000"/>
                </a:solidFill>
                <a:latin typeface="微软雅黑" pitchFamily="34" charset="-122"/>
                <a:ea typeface="微软雅黑" pitchFamily="34" charset="-122"/>
              </a:rPr>
              <a:t>，节点间的通信被建模为通信路径</a:t>
            </a:r>
            <a:r>
              <a:rPr lang="en-US" altLang="zh-CN" sz="1400" dirty="0">
                <a:solidFill>
                  <a:srgbClr val="000000"/>
                </a:solidFill>
                <a:latin typeface="微软雅黑" pitchFamily="34" charset="-122"/>
                <a:ea typeface="微软雅黑" pitchFamily="34" charset="-122"/>
              </a:rPr>
              <a:t>(Communication Paths)</a:t>
            </a:r>
          </a:p>
        </p:txBody>
      </p:sp>
      <p:sp>
        <p:nvSpPr>
          <p:cNvPr id="18" name="Text Box 29">
            <a:extLst>
              <a:ext uri="{FF2B5EF4-FFF2-40B4-BE49-F238E27FC236}">
                <a16:creationId xmlns:a16="http://schemas.microsoft.com/office/drawing/2014/main" id="{2B840693-2FE9-4759-B527-53BDDA4202C0}"/>
              </a:ext>
            </a:extLst>
          </p:cNvPr>
          <p:cNvSpPr txBox="1">
            <a:spLocks noChangeArrowheads="1"/>
          </p:cNvSpPr>
          <p:nvPr/>
        </p:nvSpPr>
        <p:spPr bwMode="black">
          <a:xfrm>
            <a:off x="4389759" y="1347326"/>
            <a:ext cx="408519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部署图的表达方式为：</a:t>
            </a:r>
          </a:p>
          <a:p>
            <a:pPr>
              <a:spcBef>
                <a:spcPct val="50000"/>
              </a:spcBef>
            </a:pPr>
            <a:r>
              <a:rPr lang="zh-CN" altLang="en-US" sz="1400" dirty="0">
                <a:solidFill>
                  <a:srgbClr val="000000"/>
                </a:solidFill>
                <a:latin typeface="微软雅黑" pitchFamily="34" charset="-122"/>
                <a:ea typeface="微软雅黑" pitchFamily="34" charset="-122"/>
              </a:rPr>
              <a:t>            部署图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制品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节点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通信路径</a:t>
            </a:r>
          </a:p>
        </p:txBody>
      </p:sp>
      <p:pic>
        <p:nvPicPr>
          <p:cNvPr id="19" name="Picture 16" descr="13-90">
            <a:extLst>
              <a:ext uri="{FF2B5EF4-FFF2-40B4-BE49-F238E27FC236}">
                <a16:creationId xmlns:a16="http://schemas.microsoft.com/office/drawing/2014/main" id="{435C1197-D804-404B-B267-9356199C1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367" y="2408170"/>
            <a:ext cx="4914924" cy="3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78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931735" y="1934500"/>
            <a:ext cx="2941923" cy="1719262"/>
            <a:chOff x="72648" y="1052547"/>
            <a:chExt cx="2941924" cy="1719263"/>
          </a:xfrm>
        </p:grpSpPr>
        <p:sp>
          <p:nvSpPr>
            <p:cNvPr id="27682" name="AutoShape 4"/>
            <p:cNvSpPr>
              <a:spLocks/>
            </p:cNvSpPr>
            <p:nvPr/>
          </p:nvSpPr>
          <p:spPr bwMode="auto">
            <a:xfrm>
              <a:off x="72648" y="1052547"/>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169325" y="1308066"/>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节点用一长方体表示，长方体中左上角的文字是节点的名字节点代表一个至少有存储空间和执行能力的计算资源。节点定义了运行时对象和构件实例驻留的位置。</a:t>
              </a:r>
            </a:p>
          </p:txBody>
        </p:sp>
      </p:grpSp>
      <p:grpSp>
        <p:nvGrpSpPr>
          <p:cNvPr id="27653" name="Group 6"/>
          <p:cNvGrpSpPr>
            <a:grpSpLocks/>
          </p:cNvGrpSpPr>
          <p:nvPr/>
        </p:nvGrpSpPr>
        <p:grpSpPr bwMode="auto">
          <a:xfrm>
            <a:off x="6308725" y="1806575"/>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系统中可替换的物理部分。</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构件实例</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构件的一个实例。</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接口</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外部可访问的服务。</a:t>
              </a: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部署图中的事物及解释</a:t>
            </a:r>
            <a:endParaRPr lang="zh-CN" sz="1600" dirty="0">
              <a:solidFill>
                <a:srgbClr val="000000"/>
              </a:solidFill>
              <a:cs typeface="Helvetica" pitchFamily="34" charset="0"/>
              <a:sym typeface="Calibri" pitchFamily="34" charset="0"/>
            </a:endParaRPr>
          </a:p>
        </p:txBody>
      </p:sp>
      <p:pic>
        <p:nvPicPr>
          <p:cNvPr id="42" name="Picture 37">
            <a:extLst>
              <a:ext uri="{FF2B5EF4-FFF2-40B4-BE49-F238E27FC236}">
                <a16:creationId xmlns:a16="http://schemas.microsoft.com/office/drawing/2014/main" id="{0894C8D0-A339-4EBD-B2CD-57D186AE0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00" y="2327792"/>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34">
            <a:extLst>
              <a:ext uri="{FF2B5EF4-FFF2-40B4-BE49-F238E27FC236}">
                <a16:creationId xmlns:a16="http://schemas.microsoft.com/office/drawing/2014/main" id="{1B62AF9F-439A-4804-A3C6-64BA8C558EA7}"/>
              </a:ext>
            </a:extLst>
          </p:cNvPr>
          <p:cNvGrpSpPr>
            <a:grpSpLocks noChangeAspect="1"/>
          </p:cNvGrpSpPr>
          <p:nvPr/>
        </p:nvGrpSpPr>
        <p:grpSpPr bwMode="auto">
          <a:xfrm>
            <a:off x="9255664" y="2558732"/>
            <a:ext cx="2612571" cy="674212"/>
            <a:chOff x="2281" y="2635"/>
            <a:chExt cx="2150" cy="804"/>
          </a:xfrm>
        </p:grpSpPr>
        <p:sp>
          <p:nvSpPr>
            <p:cNvPr id="44" name="AutoShape 35">
              <a:extLst>
                <a:ext uri="{FF2B5EF4-FFF2-40B4-BE49-F238E27FC236}">
                  <a16:creationId xmlns:a16="http://schemas.microsoft.com/office/drawing/2014/main" id="{94B9216E-7107-4B9E-8DF2-6E8845E6F5F7}"/>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 name="Picture 36" descr="13-60">
              <a:extLst>
                <a:ext uri="{FF2B5EF4-FFF2-40B4-BE49-F238E27FC236}">
                  <a16:creationId xmlns:a16="http://schemas.microsoft.com/office/drawing/2014/main" id="{3C727ED3-0DD7-446E-83FC-37B15DCB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38">
            <a:extLst>
              <a:ext uri="{FF2B5EF4-FFF2-40B4-BE49-F238E27FC236}">
                <a16:creationId xmlns:a16="http://schemas.microsoft.com/office/drawing/2014/main" id="{50111692-EC6C-44BD-A6BC-7518C4F85170}"/>
              </a:ext>
            </a:extLst>
          </p:cNvPr>
          <p:cNvGrpSpPr>
            <a:grpSpLocks noChangeAspect="1"/>
          </p:cNvGrpSpPr>
          <p:nvPr/>
        </p:nvGrpSpPr>
        <p:grpSpPr bwMode="auto">
          <a:xfrm>
            <a:off x="418024" y="4647022"/>
            <a:ext cx="2224147" cy="499039"/>
            <a:chOff x="2281" y="2635"/>
            <a:chExt cx="1498" cy="326"/>
          </a:xfrm>
        </p:grpSpPr>
        <p:sp>
          <p:nvSpPr>
            <p:cNvPr id="47" name="AutoShape 39">
              <a:extLst>
                <a:ext uri="{FF2B5EF4-FFF2-40B4-BE49-F238E27FC236}">
                  <a16:creationId xmlns:a16="http://schemas.microsoft.com/office/drawing/2014/main" id="{41CFA812-AAE5-40ED-B752-13D44686A3B2}"/>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 name="Picture 40" descr="13-60">
              <a:extLst>
                <a:ext uri="{FF2B5EF4-FFF2-40B4-BE49-F238E27FC236}">
                  <a16:creationId xmlns:a16="http://schemas.microsoft.com/office/drawing/2014/main" id="{B6E808ED-CD28-4F45-B5EC-FBA23CCF0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1">
            <a:extLst>
              <a:ext uri="{FF2B5EF4-FFF2-40B4-BE49-F238E27FC236}">
                <a16:creationId xmlns:a16="http://schemas.microsoft.com/office/drawing/2014/main" id="{C09E24F7-110C-40DD-9E8F-9A55FA404EF6}"/>
              </a:ext>
            </a:extLst>
          </p:cNvPr>
          <p:cNvGrpSpPr>
            <a:grpSpLocks noChangeAspect="1"/>
          </p:cNvGrpSpPr>
          <p:nvPr/>
        </p:nvGrpSpPr>
        <p:grpSpPr bwMode="auto">
          <a:xfrm>
            <a:off x="9271195" y="4469022"/>
            <a:ext cx="2597040" cy="927959"/>
            <a:chOff x="2281" y="2635"/>
            <a:chExt cx="1571" cy="544"/>
          </a:xfrm>
        </p:grpSpPr>
        <p:sp>
          <p:nvSpPr>
            <p:cNvPr id="50" name="AutoShape 42">
              <a:extLst>
                <a:ext uri="{FF2B5EF4-FFF2-40B4-BE49-F238E27FC236}">
                  <a16:creationId xmlns:a16="http://schemas.microsoft.com/office/drawing/2014/main" id="{41051586-4F1F-42DD-95B3-291DB598ECF0}"/>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1" name="Picture 43" descr="13-61">
              <a:extLst>
                <a:ext uri="{FF2B5EF4-FFF2-40B4-BE49-F238E27FC236}">
                  <a16:creationId xmlns:a16="http://schemas.microsoft.com/office/drawing/2014/main" id="{4130B9F6-B2BD-4659-906A-CF9124E33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1085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2749471"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问题和绩效</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8</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49908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AutoShape 4"/>
          <p:cNvSpPr>
            <a:spLocks/>
          </p:cNvSpPr>
          <p:nvPr/>
        </p:nvSpPr>
        <p:spPr bwMode="auto">
          <a:xfrm>
            <a:off x="207509" y="321874"/>
            <a:ext cx="2730500" cy="2730500"/>
          </a:xfrm>
          <a:custGeom>
            <a:avLst/>
            <a:gdLst>
              <a:gd name="T0" fmla="*/ 189421552 w 19679"/>
              <a:gd name="T1" fmla="*/ 207922739 h 19679"/>
              <a:gd name="T2" fmla="*/ 189421552 w 19679"/>
              <a:gd name="T3" fmla="*/ 207922739 h 19679"/>
              <a:gd name="T4" fmla="*/ 189421552 w 19679"/>
              <a:gd name="T5" fmla="*/ 207922739 h 19679"/>
              <a:gd name="T6" fmla="*/ 189421552 w 19679"/>
              <a:gd name="T7" fmla="*/ 20792273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schemeClr>
          </a:solidFill>
          <a:ln w="25400">
            <a:solidFill>
              <a:srgbClr val="C0C0C0"/>
            </a:solidFill>
            <a:round/>
            <a:headEnd/>
            <a:tailEnd/>
          </a:ln>
          <a:effectLst/>
        </p:spPr>
        <p:txBody>
          <a:bodyPr wrap="none" anchor="ctr"/>
          <a:lstStyle/>
          <a:p>
            <a:pPr eaLnBrk="1" hangingPunct="1">
              <a:defRPr/>
            </a:pPr>
            <a:endParaRPr lang="zh-CN" altLang="en-US" i="1">
              <a:latin typeface="微软雅黑" panose="020B0503020204020204" pitchFamily="34" charset="-122"/>
              <a:ea typeface="微软雅黑" panose="020B0503020204020204" pitchFamily="34" charset="-122"/>
            </a:endParaRPr>
          </a:p>
        </p:txBody>
      </p:sp>
      <p:sp>
        <p:nvSpPr>
          <p:cNvPr id="7183" name="AutoShape 5"/>
          <p:cNvSpPr>
            <a:spLocks/>
          </p:cNvSpPr>
          <p:nvPr/>
        </p:nvSpPr>
        <p:spPr bwMode="auto">
          <a:xfrm>
            <a:off x="605971" y="1179124"/>
            <a:ext cx="1931988" cy="1017587"/>
          </a:xfrm>
          <a:custGeom>
            <a:avLst/>
            <a:gdLst>
              <a:gd name="T0" fmla="*/ 86297642 w 21600"/>
              <a:gd name="T1" fmla="*/ 24014509 h 21600"/>
              <a:gd name="T2" fmla="*/ 86297642 w 21600"/>
              <a:gd name="T3" fmla="*/ 24014509 h 21600"/>
              <a:gd name="T4" fmla="*/ 86297642 w 21600"/>
              <a:gd name="T5" fmla="*/ 24014509 h 21600"/>
              <a:gd name="T6" fmla="*/ 86297642 w 21600"/>
              <a:gd name="T7" fmla="*/ 240145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chemeClr val="bg1">
              <a:lumMod val="95000"/>
            </a:schemeClr>
          </a:solidFill>
          <a:ln w="25400">
            <a:noFill/>
            <a:round/>
            <a:headEnd/>
            <a:tailEnd/>
          </a:ln>
          <a:effectLst/>
        </p:spPr>
        <p:txBody>
          <a:bodyPr wrap="none" anchor="ctr"/>
          <a:lstStyle/>
          <a:p>
            <a:pPr algn="ctr" eaLnBrk="1">
              <a:defRPr/>
            </a:pPr>
            <a:r>
              <a:rPr lang="zh-CN" altLang="en-US" sz="2000" b="1" dirty="0">
                <a:solidFill>
                  <a:srgbClr val="000000"/>
                </a:solidFill>
                <a:latin typeface="Bodoni MT Black" panose="02070A03080606020203" pitchFamily="18" charset="0"/>
                <a:cs typeface="Helvetica" panose="020B0604020202020204" pitchFamily="34" charset="0"/>
                <a:sym typeface="Bodoni MT Black" panose="02070A03080606020203" pitchFamily="18" charset="0"/>
              </a:rPr>
              <a:t>问题一</a:t>
            </a:r>
            <a:endParaRPr lang="zh-CN" altLang="zh-CN" sz="2000" b="1" dirty="0">
              <a:solidFill>
                <a:srgbClr val="000000"/>
              </a:solidFill>
              <a:latin typeface="Bodoni MT Black" panose="02070A03080606020203" pitchFamily="18" charset="0"/>
              <a:cs typeface="Helvetica" panose="020B0604020202020204" pitchFamily="34" charset="0"/>
              <a:sym typeface="Calibri" panose="020F0502020204030204" pitchFamily="34" charset="0"/>
            </a:endParaRPr>
          </a:p>
        </p:txBody>
      </p:sp>
      <p:sp>
        <p:nvSpPr>
          <p:cNvPr id="13317" name="AutoShape 6"/>
          <p:cNvSpPr>
            <a:spLocks/>
          </p:cNvSpPr>
          <p:nvPr/>
        </p:nvSpPr>
        <p:spPr bwMode="auto">
          <a:xfrm>
            <a:off x="309109" y="1595049"/>
            <a:ext cx="2527300" cy="1355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1" name="AutoShape 12">
            <a:extLst>
              <a:ext uri="{FF2B5EF4-FFF2-40B4-BE49-F238E27FC236}">
                <a16:creationId xmlns:a16="http://schemas.microsoft.com/office/drawing/2014/main" id="{9F173D32-32F1-4ED1-99EE-10FBA8621B6F}"/>
              </a:ext>
            </a:extLst>
          </p:cNvPr>
          <p:cNvSpPr>
            <a:spLocks/>
          </p:cNvSpPr>
          <p:nvPr/>
        </p:nvSpPr>
        <p:spPr bwMode="auto">
          <a:xfrm>
            <a:off x="3140951" y="82410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endParaRPr lang="zh-CN" dirty="0">
              <a:solidFill>
                <a:srgbClr val="000000"/>
              </a:solidFill>
              <a:cs typeface="Helvetica" pitchFamily="34" charset="0"/>
              <a:sym typeface="Calibri" pitchFamily="34" charset="0"/>
            </a:endParaRPr>
          </a:p>
        </p:txBody>
      </p:sp>
      <p:sp>
        <p:nvSpPr>
          <p:cNvPr id="12" name="AutoShape 12">
            <a:extLst>
              <a:ext uri="{FF2B5EF4-FFF2-40B4-BE49-F238E27FC236}">
                <a16:creationId xmlns:a16="http://schemas.microsoft.com/office/drawing/2014/main" id="{B841E070-E2AD-4E31-AA96-5AE107ECEAE5}"/>
              </a:ext>
            </a:extLst>
          </p:cNvPr>
          <p:cNvSpPr>
            <a:spLocks/>
          </p:cNvSpPr>
          <p:nvPr/>
        </p:nvSpPr>
        <p:spPr bwMode="auto">
          <a:xfrm>
            <a:off x="3766101" y="3744589"/>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用例图、类图、状态图、顺序图、协作图、部署图</a:t>
            </a:r>
            <a:endParaRPr lang="zh-CN" dirty="0">
              <a:solidFill>
                <a:srgbClr val="000000"/>
              </a:solidFill>
              <a:cs typeface="Helvetica" pitchFamily="34" charset="0"/>
              <a:sym typeface="Calibri" pitchFamily="34" charset="0"/>
            </a:endParaRPr>
          </a:p>
        </p:txBody>
      </p:sp>
      <p:sp>
        <p:nvSpPr>
          <p:cNvPr id="13" name="AutoShape 11">
            <a:extLst>
              <a:ext uri="{FF2B5EF4-FFF2-40B4-BE49-F238E27FC236}">
                <a16:creationId xmlns:a16="http://schemas.microsoft.com/office/drawing/2014/main" id="{AEB76657-6DEE-4E24-8ECC-162095D53215}"/>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本次主要介绍了哪些图？</a:t>
            </a:r>
          </a:p>
        </p:txBody>
      </p:sp>
    </p:spTree>
    <p:extLst>
      <p:ext uri="{BB962C8B-B14F-4D97-AF65-F5344CB8AC3E}">
        <p14:creationId xmlns:p14="http://schemas.microsoft.com/office/powerpoint/2010/main" val="3259946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AutoShape 8"/>
          <p:cNvSpPr>
            <a:spLocks/>
          </p:cNvSpPr>
          <p:nvPr/>
        </p:nvSpPr>
        <p:spPr bwMode="auto">
          <a:xfrm>
            <a:off x="182693" y="312544"/>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6" name="AutoShape 9"/>
          <p:cNvSpPr>
            <a:spLocks/>
          </p:cNvSpPr>
          <p:nvPr/>
        </p:nvSpPr>
        <p:spPr bwMode="auto">
          <a:xfrm>
            <a:off x="582743" y="1168206"/>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问题二</a:t>
            </a:r>
            <a:endParaRPr lang="zh-CN" altLang="zh-CN" dirty="0">
              <a:solidFill>
                <a:srgbClr val="000000"/>
              </a:solidFill>
              <a:cs typeface="Helvetica" pitchFamily="34" charset="0"/>
              <a:sym typeface="Calibri" pitchFamily="34" charset="0"/>
            </a:endParaRPr>
          </a:p>
        </p:txBody>
      </p:sp>
      <p:sp>
        <p:nvSpPr>
          <p:cNvPr id="3" name="AutoShape 10"/>
          <p:cNvSpPr>
            <a:spLocks/>
          </p:cNvSpPr>
          <p:nvPr/>
        </p:nvSpPr>
        <p:spPr bwMode="auto">
          <a:xfrm>
            <a:off x="284293" y="679256"/>
            <a:ext cx="2527300" cy="22621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3A6343F-3FC1-4D5A-8317-AA9A70A867D4}"/>
              </a:ext>
            </a:extLst>
          </p:cNvPr>
          <p:cNvSpPr/>
          <p:nvPr/>
        </p:nvSpPr>
        <p:spPr>
          <a:xfrm>
            <a:off x="4007126" y="3244334"/>
            <a:ext cx="1800493" cy="369332"/>
          </a:xfrm>
          <a:prstGeom prst="rect">
            <a:avLst/>
          </a:prstGeom>
        </p:spPr>
        <p:txBody>
          <a:bodyPr wrap="none">
            <a:spAutoFit/>
          </a:bodyPr>
          <a:lstStyle/>
          <a:p>
            <a:r>
              <a:rPr lang="zh-CN" altLang="en-US" dirty="0">
                <a:solidFill>
                  <a:srgbClr val="000000"/>
                </a:solidFill>
                <a:latin typeface="微软雅黑" pitchFamily="34" charset="-122"/>
                <a:ea typeface="微软雅黑" pitchFamily="34" charset="-122"/>
              </a:rPr>
              <a:t>对象、链、消息</a:t>
            </a:r>
            <a:endParaRPr lang="zh-CN" altLang="en-US" dirty="0"/>
          </a:p>
        </p:txBody>
      </p:sp>
      <p:sp>
        <p:nvSpPr>
          <p:cNvPr id="14" name="AutoShape 11">
            <a:extLst>
              <a:ext uri="{FF2B5EF4-FFF2-40B4-BE49-F238E27FC236}">
                <a16:creationId xmlns:a16="http://schemas.microsoft.com/office/drawing/2014/main" id="{7C04B75A-BE82-4941-9562-8F70133F8DA1}"/>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协作图包括哪三个元素？</a:t>
            </a:r>
            <a:endPar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AutoShape 12"/>
          <p:cNvSpPr>
            <a:spLocks/>
          </p:cNvSpPr>
          <p:nvPr/>
        </p:nvSpPr>
        <p:spPr bwMode="auto">
          <a:xfrm>
            <a:off x="204528" y="340535"/>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9" name="AutoShape 13"/>
          <p:cNvSpPr>
            <a:spLocks/>
          </p:cNvSpPr>
          <p:nvPr/>
        </p:nvSpPr>
        <p:spPr bwMode="auto">
          <a:xfrm>
            <a:off x="604578" y="1196197"/>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dirty="0">
                <a:solidFill>
                  <a:srgbClr val="000000"/>
                </a:solidFill>
                <a:cs typeface="Helvetica" pitchFamily="34" charset="0"/>
                <a:sym typeface="Calibri" pitchFamily="34" charset="0"/>
              </a:rPr>
              <a:t>问题三</a:t>
            </a:r>
            <a:endParaRPr lang="zh-CN" altLang="zh-CN" dirty="0">
              <a:solidFill>
                <a:srgbClr val="000000"/>
              </a:solidFill>
              <a:cs typeface="Helvetica" pitchFamily="34" charset="0"/>
              <a:sym typeface="Calibri" pitchFamily="34" charset="0"/>
            </a:endParaRPr>
          </a:p>
        </p:txBody>
      </p:sp>
      <p:sp>
        <p:nvSpPr>
          <p:cNvPr id="2" name="AutoShape 14"/>
          <p:cNvSpPr>
            <a:spLocks/>
          </p:cNvSpPr>
          <p:nvPr/>
        </p:nvSpPr>
        <p:spPr bwMode="auto">
          <a:xfrm>
            <a:off x="412490" y="1989947"/>
            <a:ext cx="2312988" cy="979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2C7049-2618-4005-A985-7210BDD16163}"/>
              </a:ext>
            </a:extLst>
          </p:cNvPr>
          <p:cNvSpPr/>
          <p:nvPr/>
        </p:nvSpPr>
        <p:spPr>
          <a:xfrm>
            <a:off x="3048000" y="3036585"/>
            <a:ext cx="6096000" cy="784830"/>
          </a:xfrm>
          <a:prstGeom prst="rect">
            <a:avLst/>
          </a:prstGeom>
        </p:spPr>
        <p:txBody>
          <a:bodyPr>
            <a:spAutoFit/>
          </a:bodyPr>
          <a:lstStyle/>
          <a:p>
            <a:pPr>
              <a:spcBef>
                <a:spcPct val="50000"/>
              </a:spcBef>
            </a:pPr>
            <a:r>
              <a:rPr lang="zh-CN" altLang="en-US" dirty="0">
                <a:solidFill>
                  <a:srgbClr val="000000"/>
                </a:solidFill>
                <a:latin typeface="微软雅黑" pitchFamily="34" charset="-122"/>
                <a:ea typeface="微软雅黑" pitchFamily="34" charset="-122"/>
              </a:rPr>
              <a:t>部署图的表达方式为：</a:t>
            </a:r>
          </a:p>
          <a:p>
            <a:pPr>
              <a:spcBef>
                <a:spcPct val="50000"/>
              </a:spcBef>
            </a:pPr>
            <a:r>
              <a:rPr lang="zh-CN" altLang="en-US" dirty="0">
                <a:solidFill>
                  <a:srgbClr val="000000"/>
                </a:solidFill>
                <a:latin typeface="微软雅黑" pitchFamily="34" charset="-122"/>
                <a:ea typeface="微软雅黑" pitchFamily="34" charset="-122"/>
              </a:rPr>
              <a:t>            部署图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制品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节点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通信路径</a:t>
            </a:r>
          </a:p>
        </p:txBody>
      </p:sp>
      <p:sp>
        <p:nvSpPr>
          <p:cNvPr id="13" name="AutoShape 11">
            <a:extLst>
              <a:ext uri="{FF2B5EF4-FFF2-40B4-BE49-F238E27FC236}">
                <a16:creationId xmlns:a16="http://schemas.microsoft.com/office/drawing/2014/main" id="{0344B8B5-D89F-427A-A93E-967C9DFF5D42}"/>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部署图的表达方式为？</a:t>
            </a:r>
          </a:p>
        </p:txBody>
      </p:sp>
    </p:spTree>
    <p:extLst>
      <p:ext uri="{BB962C8B-B14F-4D97-AF65-F5344CB8AC3E}">
        <p14:creationId xmlns:p14="http://schemas.microsoft.com/office/powerpoint/2010/main" val="10350722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8740775" y="1946275"/>
            <a:ext cx="1452563" cy="3209925"/>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1692275" y="2695575"/>
            <a:ext cx="2239963" cy="2460625"/>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3619500" y="3340100"/>
            <a:ext cx="1855788" cy="181610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224463" y="2346325"/>
            <a:ext cx="1768475" cy="2809875"/>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6832600" y="2659063"/>
            <a:ext cx="2027238" cy="2497137"/>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583" name="AutoShape 6"/>
          <p:cNvSpPr>
            <a:spLocks/>
          </p:cNvSpPr>
          <p:nvPr/>
        </p:nvSpPr>
        <p:spPr bwMode="auto">
          <a:xfrm>
            <a:off x="2271713"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4" name="AutoShape 7"/>
          <p:cNvSpPr>
            <a:spLocks/>
          </p:cNvSpPr>
          <p:nvPr/>
        </p:nvSpPr>
        <p:spPr bwMode="auto">
          <a:xfrm>
            <a:off x="400685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5" name="AutoShape 8"/>
          <p:cNvSpPr>
            <a:spLocks/>
          </p:cNvSpPr>
          <p:nvPr/>
        </p:nvSpPr>
        <p:spPr bwMode="auto">
          <a:xfrm>
            <a:off x="9183006" y="5672736"/>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的主要制作与整合</a:t>
            </a:r>
            <a:endParaRPr lang="zh-CN" dirty="0">
              <a:solidFill>
                <a:srgbClr val="000000"/>
              </a:solidFill>
              <a:cs typeface="Helvetica" pitchFamily="34" charset="0"/>
              <a:sym typeface="Calibri" pitchFamily="34" charset="0"/>
            </a:endParaRPr>
          </a:p>
        </p:txBody>
      </p:sp>
      <p:sp>
        <p:nvSpPr>
          <p:cNvPr id="24586" name="AutoShape 9"/>
          <p:cNvSpPr>
            <a:spLocks/>
          </p:cNvSpPr>
          <p:nvPr/>
        </p:nvSpPr>
        <p:spPr bwMode="auto">
          <a:xfrm>
            <a:off x="7304088"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7" name="AutoShape 10"/>
          <p:cNvSpPr>
            <a:spLocks/>
          </p:cNvSpPr>
          <p:nvPr/>
        </p:nvSpPr>
        <p:spPr bwMode="auto">
          <a:xfrm>
            <a:off x="553958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dirty="0">
              <a:solidFill>
                <a:srgbClr val="000000"/>
              </a:solidFill>
              <a:cs typeface="Helvetica" pitchFamily="34" charset="0"/>
              <a:sym typeface="Calibri" pitchFamily="34" charset="0"/>
            </a:endParaRPr>
          </a:p>
        </p:txBody>
      </p:sp>
      <p:sp>
        <p:nvSpPr>
          <p:cNvPr id="12299" name="AutoShape 11"/>
          <p:cNvSpPr>
            <a:spLocks/>
          </p:cNvSpPr>
          <p:nvPr/>
        </p:nvSpPr>
        <p:spPr bwMode="auto">
          <a:xfrm>
            <a:off x="733426" y="549276"/>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绩效及分工</a:t>
            </a:r>
            <a:endParaRPr lang="zh-CN" dirty="0">
              <a:solidFill>
                <a:srgbClr val="000000"/>
              </a:solidFill>
              <a:cs typeface="Helvetica" pitchFamily="34" charset="0"/>
              <a:sym typeface="Calibri" pitchFamily="34" charset="0"/>
            </a:endParaRPr>
          </a:p>
        </p:txBody>
      </p:sp>
      <p:sp>
        <p:nvSpPr>
          <p:cNvPr id="15" name="AutoShape 8">
            <a:extLst>
              <a:ext uri="{FF2B5EF4-FFF2-40B4-BE49-F238E27FC236}">
                <a16:creationId xmlns:a16="http://schemas.microsoft.com/office/drawing/2014/main" id="{E0981764-B37D-473E-9E4E-C455B3720791}"/>
              </a:ext>
            </a:extLst>
          </p:cNvPr>
          <p:cNvSpPr>
            <a:spLocks/>
          </p:cNvSpPr>
          <p:nvPr/>
        </p:nvSpPr>
        <p:spPr bwMode="auto">
          <a:xfrm>
            <a:off x="8925718" y="1331913"/>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陈依伦</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93</a:t>
            </a:r>
            <a:r>
              <a:rPr lang="zh-CN"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sp>
        <p:nvSpPr>
          <p:cNvPr id="16" name="AutoShape 8">
            <a:extLst>
              <a:ext uri="{FF2B5EF4-FFF2-40B4-BE49-F238E27FC236}">
                <a16:creationId xmlns:a16="http://schemas.microsoft.com/office/drawing/2014/main" id="{375F525C-0B6B-4D71-8508-029B6273AD55}"/>
              </a:ext>
            </a:extLst>
          </p:cNvPr>
          <p:cNvSpPr>
            <a:spLocks/>
          </p:cNvSpPr>
          <p:nvPr/>
        </p:nvSpPr>
        <p:spPr bwMode="auto">
          <a:xfrm>
            <a:off x="2067719" y="1785144"/>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陈佳敏</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90</a:t>
            </a:r>
            <a:endParaRPr lang="zh-CN" dirty="0">
              <a:solidFill>
                <a:srgbClr val="000000"/>
              </a:solidFill>
              <a:cs typeface="Helvetica" pitchFamily="34" charset="0"/>
              <a:sym typeface="Calibri" pitchFamily="34" charset="0"/>
            </a:endParaRPr>
          </a:p>
        </p:txBody>
      </p:sp>
      <p:sp>
        <p:nvSpPr>
          <p:cNvPr id="17" name="AutoShape 8">
            <a:extLst>
              <a:ext uri="{FF2B5EF4-FFF2-40B4-BE49-F238E27FC236}">
                <a16:creationId xmlns:a16="http://schemas.microsoft.com/office/drawing/2014/main" id="{14425405-DAC4-438A-AF1F-05001A235D8D}"/>
              </a:ext>
            </a:extLst>
          </p:cNvPr>
          <p:cNvSpPr>
            <a:spLocks/>
          </p:cNvSpPr>
          <p:nvPr/>
        </p:nvSpPr>
        <p:spPr bwMode="auto">
          <a:xfrm>
            <a:off x="3901281" y="2044700"/>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吕煜杰</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89</a:t>
            </a:r>
            <a:endParaRPr lang="zh-CN" dirty="0">
              <a:solidFill>
                <a:srgbClr val="000000"/>
              </a:solidFill>
              <a:cs typeface="Helvetica" pitchFamily="34" charset="0"/>
              <a:sym typeface="Calibri" pitchFamily="34" charset="0"/>
            </a:endParaRPr>
          </a:p>
        </p:txBody>
      </p:sp>
      <p:sp>
        <p:nvSpPr>
          <p:cNvPr id="18" name="AutoShape 8">
            <a:extLst>
              <a:ext uri="{FF2B5EF4-FFF2-40B4-BE49-F238E27FC236}">
                <a16:creationId xmlns:a16="http://schemas.microsoft.com/office/drawing/2014/main" id="{F8276075-F302-471D-A0EE-7A265BA72ADE}"/>
              </a:ext>
            </a:extLst>
          </p:cNvPr>
          <p:cNvSpPr>
            <a:spLocks/>
          </p:cNvSpPr>
          <p:nvPr/>
        </p:nvSpPr>
        <p:spPr bwMode="auto">
          <a:xfrm>
            <a:off x="7119355" y="1827569"/>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马益亮</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91</a:t>
            </a:r>
            <a:endParaRPr lang="zh-CN" dirty="0">
              <a:solidFill>
                <a:srgbClr val="000000"/>
              </a:solidFill>
              <a:cs typeface="Helvetica" pitchFamily="34" charset="0"/>
              <a:sym typeface="Calibri" pitchFamily="34" charset="0"/>
            </a:endParaRPr>
          </a:p>
        </p:txBody>
      </p:sp>
      <p:sp>
        <p:nvSpPr>
          <p:cNvPr id="19" name="AutoShape 8">
            <a:extLst>
              <a:ext uri="{FF2B5EF4-FFF2-40B4-BE49-F238E27FC236}">
                <a16:creationId xmlns:a16="http://schemas.microsoft.com/office/drawing/2014/main" id="{C4A0E295-62F0-4FB6-8C1E-23BD09DF810A}"/>
              </a:ext>
            </a:extLst>
          </p:cNvPr>
          <p:cNvSpPr>
            <a:spLocks/>
          </p:cNvSpPr>
          <p:nvPr/>
        </p:nvSpPr>
        <p:spPr bwMode="auto">
          <a:xfrm>
            <a:off x="5475288" y="1791761"/>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徐毓茜</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92</a:t>
            </a:r>
            <a:endParaRPr 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2299"/>
                                        </p:tgtEl>
                                        <p:attrNameLst>
                                          <p:attrName>style.visibility</p:attrName>
                                        </p:attrNameLst>
                                      </p:cBhvr>
                                      <p:to>
                                        <p:strVal val="visible"/>
                                      </p:to>
                                    </p:set>
                                    <p:anim calcmode="lin" valueType="num">
                                      <p:cBhvr>
                                        <p:cTn id="7" dur="500" fill="hold"/>
                                        <p:tgtEl>
                                          <p:spTgt spid="12299"/>
                                        </p:tgtEl>
                                        <p:attrNameLst>
                                          <p:attrName>ppt_w</p:attrName>
                                        </p:attrNameLst>
                                      </p:cBhvr>
                                      <p:tavLst>
                                        <p:tav tm="0">
                                          <p:val>
                                            <p:strVal val="4*#ppt_w"/>
                                          </p:val>
                                        </p:tav>
                                        <p:tav tm="100000">
                                          <p:val>
                                            <p:strVal val="#ppt_w"/>
                                          </p:val>
                                        </p:tav>
                                      </p:tavLst>
                                    </p:anim>
                                    <p:anim calcmode="lin" valueType="num">
                                      <p:cBhvr>
                                        <p:cTn id="8" dur="500" fill="hold"/>
                                        <p:tgtEl>
                                          <p:spTgt spid="12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 name="矩形 1">
            <a:extLst>
              <a:ext uri="{FF2B5EF4-FFF2-40B4-BE49-F238E27FC236}">
                <a16:creationId xmlns:a16="http://schemas.microsoft.com/office/drawing/2014/main" id="{B78E45FF-DA57-4394-9F3B-B06F39C730AA}"/>
              </a:ext>
            </a:extLst>
          </p:cNvPr>
          <p:cNvSpPr/>
          <p:nvPr/>
        </p:nvSpPr>
        <p:spPr>
          <a:xfrm>
            <a:off x="1887893" y="1040002"/>
            <a:ext cx="7461380" cy="2585323"/>
          </a:xfrm>
          <a:prstGeom prst="rect">
            <a:avLst/>
          </a:prstGeom>
        </p:spPr>
        <p:txBody>
          <a:bodyPr wrap="square">
            <a:spAutoFit/>
          </a:bodyPr>
          <a:lstStyle/>
          <a:p>
            <a:pPr eaLnBrk="1" hangingPunct="1"/>
            <a:r>
              <a:rPr lang="zh-CN" altLang="en-US" dirty="0">
                <a:latin typeface="Arial" panose="020B0604020202020204" pitchFamily="34" charset="0"/>
              </a:rPr>
              <a:t>参考文献：</a:t>
            </a:r>
            <a:endParaRPr lang="en-US" altLang="zh-CN" dirty="0">
              <a:latin typeface="Arial" panose="020B0604020202020204" pitchFamily="34" charset="0"/>
            </a:endParaRPr>
          </a:p>
          <a:p>
            <a:pPr eaLnBrk="1" hangingPunct="1"/>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Grady, </a:t>
            </a:r>
            <a:r>
              <a:rPr lang="en-US" altLang="zh-CN" dirty="0" err="1">
                <a:latin typeface="Arial" panose="020B0604020202020204" pitchFamily="34" charset="0"/>
              </a:rPr>
              <a:t>Booch</a:t>
            </a:r>
            <a:r>
              <a:rPr lang="en-US" altLang="zh-CN" dirty="0">
                <a:latin typeface="Arial" panose="020B0604020202020204" pitchFamily="34" charset="0"/>
              </a:rPr>
              <a:t>, James, Rumbaugh, Ivar, Jacobson. UML</a:t>
            </a:r>
            <a:r>
              <a:rPr lang="zh-CN" altLang="en-US" dirty="0">
                <a:latin typeface="Arial" panose="020B0604020202020204" pitchFamily="34" charset="0"/>
              </a:rPr>
              <a:t>用户指南</a:t>
            </a:r>
            <a:r>
              <a:rPr lang="en-US" altLang="zh-CN" dirty="0">
                <a:latin typeface="Arial" panose="020B0604020202020204" pitchFamily="34" charset="0"/>
              </a:rPr>
              <a:t>[M]. </a:t>
            </a:r>
            <a:r>
              <a:rPr lang="zh-CN" altLang="en-US" dirty="0">
                <a:latin typeface="Arial" panose="020B0604020202020204" pitchFamily="34" charset="0"/>
              </a:rPr>
              <a:t>北京市      丰台区成寿寺路</a:t>
            </a:r>
            <a:r>
              <a:rPr lang="en-US" altLang="zh-CN" dirty="0">
                <a:latin typeface="Arial" panose="020B0604020202020204" pitchFamily="34" charset="0"/>
              </a:rPr>
              <a:t>11</a:t>
            </a:r>
            <a:r>
              <a:rPr lang="zh-CN" altLang="en-US" dirty="0">
                <a:latin typeface="Arial" panose="020B0604020202020204" pitchFamily="34" charset="0"/>
              </a:rPr>
              <a:t>号</a:t>
            </a:r>
            <a:r>
              <a:rPr lang="en-US" altLang="zh-CN" dirty="0">
                <a:latin typeface="Arial" panose="020B0604020202020204" pitchFamily="34" charset="0"/>
              </a:rPr>
              <a:t>:</a:t>
            </a:r>
            <a:r>
              <a:rPr lang="zh-CN" altLang="en-US" dirty="0">
                <a:latin typeface="Arial" panose="020B0604020202020204" pitchFamily="34" charset="0"/>
              </a:rPr>
              <a:t>人民邮电出版社</a:t>
            </a:r>
            <a:r>
              <a:rPr lang="en-US" altLang="zh-CN" dirty="0">
                <a:latin typeface="Arial" panose="020B0604020202020204" pitchFamily="34" charset="0"/>
              </a:rPr>
              <a:t>, 2017. 2-31</a:t>
            </a:r>
          </a:p>
          <a:p>
            <a:pPr eaLnBrk="1" hangingPunct="1"/>
            <a:r>
              <a:rPr lang="en-US" altLang="zh-CN" dirty="0">
                <a:latin typeface="Arial" panose="020B0604020202020204" pitchFamily="34" charset="0"/>
              </a:rPr>
              <a:t>2</a:t>
            </a:r>
            <a:r>
              <a:rPr lang="zh-CN" altLang="en-US" dirty="0">
                <a:latin typeface="Arial" panose="020B0604020202020204" pitchFamily="34" charset="0"/>
              </a:rPr>
              <a:t>、杨弘平</a:t>
            </a:r>
            <a:r>
              <a:rPr lang="en-US" altLang="zh-CN" dirty="0">
                <a:latin typeface="Arial" panose="020B0604020202020204" pitchFamily="34" charset="0"/>
              </a:rPr>
              <a:t>. UML2</a:t>
            </a:r>
            <a:r>
              <a:rPr lang="zh-CN" altLang="en-US" dirty="0">
                <a:latin typeface="Arial" panose="020B0604020202020204" pitchFamily="34" charset="0"/>
              </a:rPr>
              <a:t>基础、建模与设计教程 </a:t>
            </a:r>
            <a:r>
              <a:rPr lang="en-US" altLang="zh-CN" dirty="0">
                <a:latin typeface="Arial" panose="020B0604020202020204" pitchFamily="34" charset="0"/>
              </a:rPr>
              <a:t>[M]. </a:t>
            </a:r>
            <a:r>
              <a:rPr lang="zh-CN" altLang="en-US" dirty="0">
                <a:latin typeface="Arial" panose="020B0604020202020204" pitchFamily="34" charset="0"/>
              </a:rPr>
              <a:t>北京清华大学学研大厦</a:t>
            </a:r>
            <a:r>
              <a:rPr lang="en-US" altLang="zh-CN" dirty="0">
                <a:latin typeface="Arial" panose="020B0604020202020204" pitchFamily="34" charset="0"/>
              </a:rPr>
              <a:t>A</a:t>
            </a:r>
            <a:r>
              <a:rPr lang="zh-CN" altLang="en-US" dirty="0">
                <a:latin typeface="Arial" panose="020B0604020202020204" pitchFamily="34" charset="0"/>
              </a:rPr>
              <a:t>座</a:t>
            </a:r>
            <a:r>
              <a:rPr lang="en-US" altLang="zh-CN" dirty="0">
                <a:latin typeface="Arial" panose="020B0604020202020204" pitchFamily="34" charset="0"/>
              </a:rPr>
              <a:t>:</a:t>
            </a:r>
            <a:r>
              <a:rPr lang="zh-CN" altLang="en-US" dirty="0">
                <a:latin typeface="Arial" panose="020B0604020202020204" pitchFamily="34" charset="0"/>
              </a:rPr>
              <a:t>清华大      学出版社</a:t>
            </a:r>
            <a:r>
              <a:rPr lang="en-US" altLang="zh-CN" dirty="0">
                <a:latin typeface="Arial" panose="020B0604020202020204" pitchFamily="34" charset="0"/>
              </a:rPr>
              <a:t>, 2018. 1-50</a:t>
            </a:r>
          </a:p>
          <a:p>
            <a:pPr eaLnBrk="1" hangingPunct="1"/>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实践详细经典教程</a:t>
            </a:r>
            <a:r>
              <a:rPr lang="en-US" altLang="zh-CN" dirty="0">
                <a:latin typeface="Arial" panose="020B0604020202020204" pitchFamily="34" charset="0"/>
              </a:rPr>
              <a:t>[EB/OL]. </a:t>
            </a:r>
            <a:r>
              <a:rPr lang="en-US" altLang="zh-CN" dirty="0"/>
              <a:t>-【2018/10/28 11:00 am】</a:t>
            </a:r>
          </a:p>
          <a:p>
            <a:pPr eaLnBrk="1" hangingPunct="1"/>
            <a:r>
              <a:rPr lang="en-US" altLang="zh-CN" dirty="0">
                <a:latin typeface="Arial" panose="020B0604020202020204" pitchFamily="34" charset="0"/>
              </a:rPr>
              <a:t> </a:t>
            </a:r>
            <a:r>
              <a:rPr lang="en-US" altLang="zh-CN" dirty="0">
                <a:latin typeface="Arial" panose="020B0604020202020204" pitchFamily="34" charset="0"/>
                <a:hlinkClick r:id="rId2"/>
              </a:rPr>
              <a:t>http://www.uml.org.cn/oobject/201609092.asp</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a:p>
            <a:pPr eaLnBrk="1" hangingPunct="1"/>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各种图总结</a:t>
            </a:r>
            <a:r>
              <a:rPr lang="en-US" altLang="zh-CN" dirty="0">
                <a:latin typeface="Arial" panose="020B0604020202020204" pitchFamily="34" charset="0"/>
              </a:rPr>
              <a:t>-</a:t>
            </a:r>
            <a:r>
              <a:rPr lang="zh-CN" altLang="en-US" dirty="0">
                <a:latin typeface="Arial" panose="020B0604020202020204" pitchFamily="34" charset="0"/>
              </a:rPr>
              <a:t>精华</a:t>
            </a:r>
            <a:r>
              <a:rPr lang="en-US" altLang="zh-CN" dirty="0">
                <a:latin typeface="Arial" panose="020B0604020202020204" pitchFamily="34" charset="0"/>
              </a:rPr>
              <a:t>[EB/OL]. </a:t>
            </a:r>
            <a:r>
              <a:rPr lang="en-US" altLang="zh-CN" dirty="0"/>
              <a:t>-【2018/10/28 10:00 am】</a:t>
            </a:r>
          </a:p>
          <a:p>
            <a:pPr eaLnBrk="1" hangingPunct="1"/>
            <a:r>
              <a:rPr lang="en-US" altLang="zh-CN" dirty="0">
                <a:latin typeface="Arial" panose="020B0604020202020204" pitchFamily="34" charset="0"/>
                <a:hlinkClick r:id="rId3"/>
              </a:rPr>
              <a:t>https://www.cnblogs.com/jiangds/p/6596595.html</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9963" y="2630488"/>
            <a:ext cx="4948237"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5400" b="1" kern="100" dirty="0">
                <a:solidFill>
                  <a:schemeClr val="tx1"/>
                </a:solidFill>
                <a:latin typeface="微软雅黑" panose="020B0503020204020204" pitchFamily="34" charset="-122"/>
                <a:ea typeface="微软雅黑" panose="020B0503020204020204" pitchFamily="34" charset="-122"/>
              </a:rPr>
              <a:t>感谢你的聆听</a:t>
            </a:r>
            <a:endParaRPr lang="en-US" altLang="zh-CN" sz="5400" b="1" kern="1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625850" y="3967163"/>
            <a:ext cx="46799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9575" y="3290888"/>
            <a:ext cx="3529013"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kern="100" dirty="0">
                <a:solidFill>
                  <a:schemeClr val="tx1"/>
                </a:solidFill>
                <a:latin typeface="微软雅黑" panose="020B0503020204020204" pitchFamily="34" charset="-122"/>
                <a:ea typeface="微软雅黑" panose="020B0503020204020204" pitchFamily="34" charset="-122"/>
              </a:rPr>
              <a:t>评审小组：</a:t>
            </a: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
        <p:nvSpPr>
          <p:cNvPr id="9" name="平行四边形 8"/>
          <p:cNvSpPr/>
          <p:nvPr/>
        </p:nvSpPr>
        <p:spPr>
          <a:xfrm>
            <a:off x="5511800" y="1192213"/>
            <a:ext cx="1035050" cy="369887"/>
          </a:xfrm>
          <a:prstGeom prst="parallelogram">
            <a:avLst>
              <a:gd name="adj" fmla="val 0"/>
            </a:avLst>
          </a:prstGeom>
          <a:solidFill>
            <a:srgbClr val="534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LOGO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846" name="矩形 10"/>
          <p:cNvSpPr>
            <a:spLocks noChangeArrowheads="1"/>
          </p:cNvSpPr>
          <p:nvPr/>
        </p:nvSpPr>
        <p:spPr bwMode="auto">
          <a:xfrm>
            <a:off x="3529013" y="4094163"/>
            <a:ext cx="514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dirty="0">
                <a:latin typeface="微软雅黑" pitchFamily="34" charset="-122"/>
                <a:ea typeface="微软雅黑" pitchFamily="34" charset="-122"/>
              </a:rPr>
              <a:t>指导老师：杨枨</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3099483"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(Class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类图描述系统中类的静态结构。不仅定义系统中的类，表示类之间的联系如关联、依赖、聚合等，也包括类的内部结构</a:t>
            </a:r>
            <a:r>
              <a:rPr lang="en-US" altLang="zh-CN" sz="1400" dirty="0"/>
              <a:t>(</a:t>
            </a:r>
            <a:r>
              <a:rPr lang="zh-CN" altLang="en-US" sz="1400" dirty="0"/>
              <a:t>类的属性和操作</a:t>
            </a:r>
            <a:r>
              <a:rPr lang="en-US" altLang="zh-CN" sz="1400" dirty="0"/>
              <a:t>)</a:t>
            </a:r>
          </a:p>
          <a:p>
            <a:pPr>
              <a:buFont typeface="Times New Roman" panose="02020603050405020304" pitchFamily="18" charset="0"/>
              <a:buChar char="※"/>
            </a:pPr>
            <a:endParaRPr lang="en-US" altLang="zh-CN" sz="1400" dirty="0"/>
          </a:p>
          <a:p>
            <a:pPr>
              <a:buFont typeface="Times New Roman" panose="02020603050405020304" pitchFamily="18" charset="0"/>
              <a:buChar char="※"/>
            </a:pPr>
            <a:r>
              <a:rPr lang="zh-CN" altLang="en-US" sz="1400" dirty="0"/>
              <a:t>类图是以类为中心来组织的，类图中的其他元素或属于某个类或与类相关联 </a:t>
            </a:r>
            <a:endParaRPr lang="ja-JP" altLang="en-US" sz="1400" b="0" i="0" dirty="0">
              <a:effectLst/>
            </a:endParaRPr>
          </a:p>
        </p:txBody>
      </p:sp>
      <p:grpSp>
        <p:nvGrpSpPr>
          <p:cNvPr id="13" name="Group 15">
            <a:extLst>
              <a:ext uri="{FF2B5EF4-FFF2-40B4-BE49-F238E27FC236}">
                <a16:creationId xmlns:a16="http://schemas.microsoft.com/office/drawing/2014/main" id="{E035BE51-9687-4712-B53D-511F32B0BD02}"/>
              </a:ext>
            </a:extLst>
          </p:cNvPr>
          <p:cNvGrpSpPr>
            <a:grpSpLocks/>
          </p:cNvGrpSpPr>
          <p:nvPr/>
        </p:nvGrpSpPr>
        <p:grpSpPr bwMode="auto">
          <a:xfrm>
            <a:off x="6096000" y="2557460"/>
            <a:ext cx="5414641" cy="3405673"/>
            <a:chOff x="22" y="2251"/>
            <a:chExt cx="3130" cy="1910"/>
          </a:xfrm>
        </p:grpSpPr>
        <p:pic>
          <p:nvPicPr>
            <p:cNvPr id="14" name="Picture 16">
              <a:extLst>
                <a:ext uri="{FF2B5EF4-FFF2-40B4-BE49-F238E27FC236}">
                  <a16:creationId xmlns:a16="http://schemas.microsoft.com/office/drawing/2014/main" id="{B6983233-25F9-4D9D-88D0-FC64F7FE3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7">
              <a:extLst>
                <a:ext uri="{FF2B5EF4-FFF2-40B4-BE49-F238E27FC236}">
                  <a16:creationId xmlns:a16="http://schemas.microsoft.com/office/drawing/2014/main" id="{4DC859BB-5DB2-491F-B3EA-294515F61DA8}"/>
                </a:ext>
              </a:extLst>
            </p:cNvPr>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6" name="Text Box 18">
              <a:extLst>
                <a:ext uri="{FF2B5EF4-FFF2-40B4-BE49-F238E27FC236}">
                  <a16:creationId xmlns:a16="http://schemas.microsoft.com/office/drawing/2014/main" id="{A581B115-2156-491E-B04C-07C7A219488E}"/>
                </a:ext>
              </a:extLst>
            </p:cNvPr>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7" name="Text Box 19">
              <a:extLst>
                <a:ext uri="{FF2B5EF4-FFF2-40B4-BE49-F238E27FC236}">
                  <a16:creationId xmlns:a16="http://schemas.microsoft.com/office/drawing/2014/main" id="{79700A85-2AAB-47CF-9BC6-BEA65FE7EEB3}"/>
                </a:ext>
              </a:extLst>
            </p:cNvPr>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extLst>
      <p:ext uri="{BB962C8B-B14F-4D97-AF65-F5344CB8AC3E}">
        <p14:creationId xmlns:p14="http://schemas.microsoft.com/office/powerpoint/2010/main" val="1804920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670180" y="2857856"/>
            <a:ext cx="466530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(State Chart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状态图是一个类对象所可能经历的所有历程的模型图。状态图由对象的各个状态和连接这些状态的转换组成 </a:t>
            </a:r>
          </a:p>
        </p:txBody>
      </p:sp>
      <p:graphicFrame>
        <p:nvGraphicFramePr>
          <p:cNvPr id="14" name="Object 12">
            <a:extLst>
              <a:ext uri="{FF2B5EF4-FFF2-40B4-BE49-F238E27FC236}">
                <a16:creationId xmlns:a16="http://schemas.microsoft.com/office/drawing/2014/main" id="{5227C17A-24A1-439E-B581-C43C94CC9C54}"/>
              </a:ext>
            </a:extLst>
          </p:cNvPr>
          <p:cNvGraphicFramePr>
            <a:graphicFrameLocks noChangeAspect="1"/>
          </p:cNvGraphicFramePr>
          <p:nvPr>
            <p:extLst>
              <p:ext uri="{D42A27DB-BD31-4B8C-83A1-F6EECF244321}">
                <p14:modId xmlns:p14="http://schemas.microsoft.com/office/powerpoint/2010/main" val="3817010840"/>
              </p:ext>
            </p:extLst>
          </p:nvPr>
        </p:nvGraphicFramePr>
        <p:xfrm>
          <a:off x="5162938" y="3205518"/>
          <a:ext cx="6456816" cy="3091543"/>
        </p:xfrm>
        <a:graphic>
          <a:graphicData uri="http://schemas.openxmlformats.org/presentationml/2006/ole">
            <mc:AlternateContent xmlns:mc="http://schemas.openxmlformats.org/markup-compatibility/2006">
              <mc:Choice xmlns:v="urn:schemas-microsoft-com:vml" Requires="v">
                <p:oleObj spid="_x0000_s1031" name="Picture2" r:id="rId3" imgW="5257800" imgH="2343912" progId="Word.Picture.8">
                  <p:embed/>
                </p:oleObj>
              </mc:Choice>
              <mc:Fallback>
                <p:oleObj name="Picture2" r:id="rId3" imgW="5257800" imgH="2343912" progId="Word.Picture.8">
                  <p:embed/>
                  <p:pic>
                    <p:nvPicPr>
                      <p:cNvPr id="553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938" y="3205518"/>
                        <a:ext cx="6456816" cy="309154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426177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4060536"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顺序图显示对象之间的动态合作关系，它强调对象之间消息发送的顺序，同时显示对象之间的交互    </a:t>
            </a:r>
          </a:p>
          <a:p>
            <a:pPr>
              <a:buFont typeface="Times New Roman" panose="02020603050405020304" pitchFamily="18" charset="0"/>
              <a:buChar char="※"/>
            </a:pPr>
            <a:r>
              <a:rPr lang="zh-CN" altLang="en-US" sz="1400" dirty="0"/>
              <a:t>顺序图的一个用途是用来表示用例中的行为顺序。当执行一个用例行为时，顺序图中的每条消息对应了一个类操作或引起状态转换的触发事件 </a:t>
            </a:r>
          </a:p>
        </p:txBody>
      </p:sp>
      <p:graphicFrame>
        <p:nvGraphicFramePr>
          <p:cNvPr id="13" name="Object 14">
            <a:extLst>
              <a:ext uri="{FF2B5EF4-FFF2-40B4-BE49-F238E27FC236}">
                <a16:creationId xmlns:a16="http://schemas.microsoft.com/office/drawing/2014/main" id="{DAD34C30-B731-4220-B68B-7A29CFABFBCF}"/>
              </a:ext>
            </a:extLst>
          </p:cNvPr>
          <p:cNvGraphicFramePr>
            <a:graphicFrameLocks noChangeAspect="1"/>
          </p:cNvGraphicFramePr>
          <p:nvPr>
            <p:extLst>
              <p:ext uri="{D42A27DB-BD31-4B8C-83A1-F6EECF244321}">
                <p14:modId xmlns:p14="http://schemas.microsoft.com/office/powerpoint/2010/main" val="3038143510"/>
              </p:ext>
            </p:extLst>
          </p:nvPr>
        </p:nvGraphicFramePr>
        <p:xfrm>
          <a:off x="6096000" y="2150819"/>
          <a:ext cx="5654418" cy="4070124"/>
        </p:xfrm>
        <a:graphic>
          <a:graphicData uri="http://schemas.openxmlformats.org/presentationml/2006/ole">
            <mc:AlternateContent xmlns:mc="http://schemas.openxmlformats.org/markup-compatibility/2006">
              <mc:Choice xmlns:v="urn:schemas-microsoft-com:vml" Requires="v">
                <p:oleObj spid="_x0000_s2054" name="位图图像" r:id="rId3" imgW="4525007" imgH="3258005" progId="Paint.Picture">
                  <p:embed/>
                </p:oleObj>
              </mc:Choice>
              <mc:Fallback>
                <p:oleObj name="位图图像" r:id="rId3" imgW="4525007" imgH="3258005" progId="Paint.Picture">
                  <p:embed/>
                  <p:pic>
                    <p:nvPicPr>
                      <p:cNvPr id="18843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50819"/>
                        <a:ext cx="5654418" cy="40701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15281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4723009"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(Collaboration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协作图描述对象间的协作关系，协作图跟顺序图 相似，显示对象间的动态合作关系。除显示信息交换外，协作图还显示对象以及它们之间的关系</a:t>
            </a:r>
            <a:r>
              <a:rPr lang="en-US" altLang="zh-CN" sz="1400" dirty="0"/>
              <a:t>.</a:t>
            </a:r>
          </a:p>
          <a:p>
            <a:pPr>
              <a:buFont typeface="Times New Roman" panose="02020603050405020304" pitchFamily="18" charset="0"/>
              <a:buChar char="※"/>
            </a:pPr>
            <a:r>
              <a:rPr lang="zh-CN" altLang="en-US" sz="1400" dirty="0"/>
              <a:t>协作图的一个用途是表示一个类操作的实现 </a:t>
            </a:r>
          </a:p>
        </p:txBody>
      </p:sp>
      <p:pic>
        <p:nvPicPr>
          <p:cNvPr id="13" name="Picture 9">
            <a:extLst>
              <a:ext uri="{FF2B5EF4-FFF2-40B4-BE49-F238E27FC236}">
                <a16:creationId xmlns:a16="http://schemas.microsoft.com/office/drawing/2014/main" id="{A74EDE3B-2224-4901-A6DA-90A36641D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780" y="3443259"/>
            <a:ext cx="5952246" cy="263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491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595534" y="2852896"/>
            <a:ext cx="450046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(Deployment Diagram)</a:t>
            </a: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部署视图描述位于节点实例上的运行构件实例的安排。节点是一组运行资源，如计算机、设备或存储器。这个视图允许评估分配结果和资源分配</a:t>
            </a:r>
          </a:p>
        </p:txBody>
      </p:sp>
      <p:pic>
        <p:nvPicPr>
          <p:cNvPr id="13" name="Picture 16" descr="13-90">
            <a:extLst>
              <a:ext uri="{FF2B5EF4-FFF2-40B4-BE49-F238E27FC236}">
                <a16:creationId xmlns:a16="http://schemas.microsoft.com/office/drawing/2014/main" id="{F503DF4C-BF87-4B04-AE14-2ABDBE557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712" y="2323323"/>
            <a:ext cx="4914924" cy="3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288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1182</TotalTime>
  <Words>3040</Words>
  <Application>Microsoft Office PowerPoint</Application>
  <PresentationFormat>宽屏</PresentationFormat>
  <Paragraphs>340</Paragraphs>
  <Slides>49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4" baseType="lpstr">
      <vt:lpstr>Malgun Gothic</vt:lpstr>
      <vt:lpstr>隶书</vt:lpstr>
      <vt:lpstr>宋体</vt:lpstr>
      <vt:lpstr>微软雅黑</vt:lpstr>
      <vt:lpstr>Arial</vt:lpstr>
      <vt:lpstr>Bodoni MT Black</vt:lpstr>
      <vt:lpstr>Calibri</vt:lpstr>
      <vt:lpstr>Calibri Light</vt:lpstr>
      <vt:lpstr>Garamond</vt:lpstr>
      <vt:lpstr>Helvetica</vt:lpstr>
      <vt:lpstr>Times New Roman</vt:lpstr>
      <vt:lpstr>Wingdings</vt:lpstr>
      <vt:lpstr>Office 主题</vt:lpstr>
      <vt:lpstr>位图图像</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103</cp:revision>
  <dcterms:created xsi:type="dcterms:W3CDTF">2013-08-29T10:54:42Z</dcterms:created>
  <dcterms:modified xsi:type="dcterms:W3CDTF">2018-10-28T04:13:17Z</dcterms:modified>
  <cp:category>****.taobao.com</cp:category>
</cp:coreProperties>
</file>