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6" r:id="rId3"/>
    <p:sldId id="309" r:id="rId4"/>
    <p:sldId id="311" r:id="rId5"/>
    <p:sldId id="310" r:id="rId6"/>
    <p:sldId id="312" r:id="rId7"/>
    <p:sldId id="314" r:id="rId8"/>
    <p:sldId id="316" r:id="rId9"/>
    <p:sldId id="257" r:id="rId10"/>
    <p:sldId id="313" r:id="rId11"/>
    <p:sldId id="260" r:id="rId12"/>
    <p:sldId id="390" r:id="rId13"/>
    <p:sldId id="315" r:id="rId14"/>
    <p:sldId id="353" r:id="rId15"/>
    <p:sldId id="320" r:id="rId16"/>
    <p:sldId id="261" r:id="rId17"/>
    <p:sldId id="328" r:id="rId18"/>
    <p:sldId id="324" r:id="rId19"/>
    <p:sldId id="335" r:id="rId20"/>
    <p:sldId id="337" r:id="rId21"/>
    <p:sldId id="336" r:id="rId22"/>
    <p:sldId id="357" r:id="rId23"/>
    <p:sldId id="358" r:id="rId24"/>
    <p:sldId id="359" r:id="rId25"/>
    <p:sldId id="360" r:id="rId26"/>
    <p:sldId id="361" r:id="rId27"/>
    <p:sldId id="363" r:id="rId28"/>
    <p:sldId id="362" r:id="rId29"/>
    <p:sldId id="356" r:id="rId30"/>
    <p:sldId id="318" r:id="rId31"/>
    <p:sldId id="329" r:id="rId32"/>
    <p:sldId id="340" r:id="rId33"/>
    <p:sldId id="344" r:id="rId34"/>
    <p:sldId id="346" r:id="rId35"/>
    <p:sldId id="323" r:id="rId36"/>
    <p:sldId id="321" r:id="rId37"/>
    <p:sldId id="327" r:id="rId38"/>
    <p:sldId id="326" r:id="rId39"/>
    <p:sldId id="325" r:id="rId40"/>
    <p:sldId id="332" r:id="rId41"/>
    <p:sldId id="330" r:id="rId42"/>
    <p:sldId id="347" r:id="rId43"/>
    <p:sldId id="352" r:id="rId44"/>
    <p:sldId id="350" r:id="rId45"/>
    <p:sldId id="348" r:id="rId46"/>
    <p:sldId id="331" r:id="rId47"/>
    <p:sldId id="365" r:id="rId48"/>
    <p:sldId id="391" r:id="rId49"/>
    <p:sldId id="334" r:id="rId50"/>
    <p:sldId id="367" r:id="rId51"/>
    <p:sldId id="264" r:id="rId52"/>
  </p:sldIdLst>
  <p:sldSz cx="12192000" cy="6858000"/>
  <p:notesSz cx="6858000" cy="9144000"/>
  <p:embeddedFontLst>
    <p:embeddedFont>
      <p:font typeface="Calibri" panose="020F0502020204030204" pitchFamily="34" charset="0"/>
      <p:regular r:id="rId57"/>
      <p:bold r:id="rId58"/>
      <p:italic r:id="rId59"/>
      <p:boldItalic r:id="rId60"/>
    </p:embeddedFont>
    <p:embeddedFont>
      <p:font typeface="微软雅黑" panose="020B0503020204020204" pitchFamily="34" charset="-122"/>
      <p:regular r:id="rId61"/>
    </p:embeddedFont>
    <p:embeddedFont>
      <p:font typeface="Gulim" panose="020B0600000101010101" pitchFamily="34" charset="-127"/>
      <p:regular r:id="rId62"/>
    </p:embeddedFont>
    <p:embeddedFont>
      <p:font typeface="Gungsuh" panose="02030600000101010101" pitchFamily="18" charset="-127"/>
      <p:regular r:id="rId63"/>
    </p:embeddedFont>
    <p:embeddedFont>
      <p:font typeface="Impact" panose="020B0806030902050204" pitchFamily="34" charset="0"/>
      <p:regular r:id="rId64"/>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97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font" Target="fonts/font8.fntdata"/><Relationship Id="rId63" Type="http://schemas.openxmlformats.org/officeDocument/2006/relationships/font" Target="fonts/font7.fntdata"/><Relationship Id="rId62" Type="http://schemas.openxmlformats.org/officeDocument/2006/relationships/font" Target="fonts/font6.fntdata"/><Relationship Id="rId61" Type="http://schemas.openxmlformats.org/officeDocument/2006/relationships/font" Target="fonts/font5.fntdata"/><Relationship Id="rId60" Type="http://schemas.openxmlformats.org/officeDocument/2006/relationships/font" Target="fonts/font4.fntdata"/><Relationship Id="rId6" Type="http://schemas.openxmlformats.org/officeDocument/2006/relationships/slide" Target="slides/slide4.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FA7C4805-7CB3-459E-9D3C-86D32365DB1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panose="020F0502020204030204" pitchFamily="34" charset="0"/>
              </a:rPr>
              <a:t>单击此处编辑母版标题样式</a:t>
            </a:r>
            <a:endParaRPr lang="zh-CN" altLang="zh-CN">
              <a:sym typeface="Calibri" panose="020F0502020204030204" pitchFamily="34" charset="0"/>
            </a:endParaRP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04D8D7E4-A943-4079-A431-5FD58BF7B2F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800" b="1" dirty="0">
                <a:latin typeface="+mn-ea"/>
                <a:ea typeface="+mn-ea"/>
                <a:cs typeface="造字工房悦黑体验版纤细体"/>
                <a:sym typeface="造字工房悦黑体验版纤细体"/>
              </a:rPr>
              <a:t>基于项目的案例教学系统</a:t>
            </a:r>
            <a:endParaRPr lang="zh-CN" altLang="en-US" sz="4800" b="1" dirty="0">
              <a:latin typeface="+mn-ea"/>
              <a:ea typeface="+mn-ea"/>
              <a:cs typeface="造字工房悦黑体验版纤细体"/>
              <a:sym typeface="造字工房悦黑体验版纤细体"/>
            </a:endParaRP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导师：杨枨老师</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侯宏仑老师</a:t>
            </a:r>
            <a:endParaRPr lang="zh-CN" altLang="en-US" sz="2400" dirty="0">
              <a:latin typeface="+mn-ea"/>
              <a:ea typeface="+mn-ea"/>
              <a:cs typeface="造字工房悦黑体验版纤细体"/>
              <a:sym typeface="造字工房悦黑体验版纤细体"/>
            </a:endParaRPr>
          </a:p>
        </p:txBody>
      </p:sp>
      <p:cxnSp>
        <p:nvCxnSpPr>
          <p:cNvPr id="7" name="直接连接符 16"/>
          <p:cNvCxnSpPr>
            <a:cxnSpLocks noChangeShapeType="1"/>
          </p:cNvCxnSpPr>
          <p:nvPr/>
        </p:nvCxnSpPr>
        <p:spPr bwMode="auto">
          <a:xfrm>
            <a:off x="4871898" y="396431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sp>
        <p:nvSpPr>
          <p:cNvPr id="8" name="文本框 9"/>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endParaRPr lang="zh-CN" altLang="en-US" sz="2800" dirty="0">
              <a:latin typeface="微软雅黑" panose="020B0503020204020204" pitchFamily="34" charset="-122"/>
              <a:ea typeface="微软雅黑" panose="020B0503020204020204" pitchFamily="34" charset="-122"/>
            </a:endParaRPr>
          </a:p>
        </p:txBody>
      </p:sp>
      <p:cxnSp>
        <p:nvCxnSpPr>
          <p:cNvPr id="9" name="直接连接符 15"/>
          <p:cNvCxnSpPr>
            <a:cxnSpLocks noChangeShapeType="1"/>
          </p:cNvCxnSpPr>
          <p:nvPr/>
        </p:nvCxnSpPr>
        <p:spPr bwMode="auto">
          <a:xfrm>
            <a:off x="8400192" y="3978167"/>
            <a:ext cx="10795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p:cNvSpPr/>
          <p:nvPr/>
        </p:nvSpPr>
        <p:spPr>
          <a:xfrm>
            <a:off x="4947682" y="3205768"/>
            <a:ext cx="4532010" cy="369332"/>
          </a:xfrm>
          <a:prstGeom prst="rect">
            <a:avLst/>
          </a:prstGeom>
        </p:spPr>
        <p:txBody>
          <a:bodyPr wrap="none">
            <a:spAutoFit/>
          </a:bodyPr>
          <a:lstStyle/>
          <a:p>
            <a:r>
              <a:rPr lang="zh-CN" altLang="en-US" dirty="0"/>
              <a:t>pbcls   project based case learning system</a:t>
            </a:r>
            <a:endParaRPr lang="zh-CN" altLang="en-US" dirty="0"/>
          </a:p>
        </p:txBody>
      </p:sp>
      <p:sp>
        <p:nvSpPr>
          <p:cNvPr id="11" name="文本框 7"/>
          <p:cNvSpPr>
            <a:spLocks noChangeArrowheads="1"/>
          </p:cNvSpPr>
          <p:nvPr/>
        </p:nvSpPr>
        <p:spPr bwMode="auto">
          <a:xfrm>
            <a:off x="7283386" y="4941126"/>
            <a:ext cx="331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组长：陈依伦</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组员：吕煜杰</a:t>
            </a:r>
            <a:endParaRPr lang="zh-CN" altLang="en-US"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马益亮</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徐毓茜  </a:t>
            </a:r>
            <a:endParaRPr lang="en-US" altLang="zh-CN" sz="2400"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zh-CN" altLang="en-US" sz="2400" dirty="0">
                <a:latin typeface="+mn-ea"/>
                <a:ea typeface="+mn-ea"/>
                <a:cs typeface="造字工房悦黑体验版纤细体"/>
                <a:sym typeface="造字工房悦黑体验版纤细体"/>
              </a:rPr>
              <a:t>      陈佳敏</a:t>
            </a:r>
            <a:endParaRPr lang="zh-CN" altLang="en-US" sz="2400" dirty="0">
              <a:latin typeface="+mn-ea"/>
              <a:ea typeface="+mn-ea"/>
              <a:cs typeface="造字工房悦黑体验版纤细体"/>
              <a:sym typeface="造字工房悦黑体验版纤细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gridCol w="3455140"/>
                <a:gridCol w="1885707"/>
                <a:gridCol w="3011849"/>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1.6</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1931035" y="1798320"/>
            <a:ext cx="8891905" cy="3794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用户方：</a:t>
            </a:r>
            <a:endParaRPr lang="zh-CN" altLang="en-US" sz="2800" dirty="0"/>
          </a:p>
        </p:txBody>
      </p:sp>
      <p:graphicFrame>
        <p:nvGraphicFramePr>
          <p:cNvPr id="3" name="表格 2"/>
          <p:cNvGraphicFramePr/>
          <p:nvPr/>
        </p:nvGraphicFramePr>
        <p:xfrm>
          <a:off x="2351405" y="2199005"/>
          <a:ext cx="8171815" cy="3775075"/>
        </p:xfrm>
        <a:graphic>
          <a:graphicData uri="http://schemas.openxmlformats.org/drawingml/2006/table">
            <a:tbl>
              <a:tblPr firstRow="1" bandRow="1">
                <a:tableStyleId>{5940675A-B579-460E-94D1-54222C63F5DA}</a:tableStyleId>
              </a:tblPr>
              <a:tblGrid>
                <a:gridCol w="1785620"/>
                <a:gridCol w="2330450"/>
                <a:gridCol w="1242695"/>
                <a:gridCol w="2813050"/>
              </a:tblGrid>
              <a:tr h="37782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姓名</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角色</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办公地点</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联系方式</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杨枨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项目下达者、用户代表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理四</a:t>
                      </a:r>
                      <a:r>
                        <a:rPr lang="en-US" altLang="zh-CN" sz="2000" b="0">
                          <a:latin typeface="宋体" panose="02010600030101010101" pitchFamily="2" charset="-122"/>
                          <a:ea typeface="宋体" panose="02010600030101010101" pitchFamily="2" charset="-122"/>
                          <a:cs typeface="宋体" panose="02010600030101010101" pitchFamily="2" charset="-122"/>
                        </a:rPr>
                        <a:t>-504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yangc@zucc.edu.cn</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7190">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侯宏仑</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项目下达者</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理四</a:t>
                      </a:r>
                      <a:r>
                        <a:rPr lang="en-US" altLang="zh-CN" sz="2000" b="0">
                          <a:latin typeface="宋体" panose="02010600030101010101" pitchFamily="2" charset="-122"/>
                          <a:ea typeface="宋体" panose="02010600030101010101" pitchFamily="2" charset="-122"/>
                          <a:cs typeface="宋体" panose="02010600030101010101" pitchFamily="2" charset="-122"/>
                        </a:rPr>
                        <a:t>-415</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Calibri" panose="020F0502020204030204" pitchFamily="34" charset="0"/>
                          <a:ea typeface="Calibri" panose="020F0502020204030204" pitchFamily="34" charset="0"/>
                          <a:cs typeface="Calibri" panose="020F0502020204030204" pitchFamily="34" charset="0"/>
                        </a:rPr>
                        <a:t>ubilabs@zucc.edu.cn</a:t>
                      </a:r>
                      <a:endParaRPr lang="en-US" altLang="zh-CN" sz="20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陈依伦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项目经理</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弘毅</a:t>
                      </a:r>
                      <a:r>
                        <a:rPr lang="en-US" altLang="zh-CN" sz="2000" b="0">
                          <a:latin typeface="宋体" panose="02010600030101010101" pitchFamily="2" charset="-122"/>
                          <a:ea typeface="宋体" panose="02010600030101010101" pitchFamily="2" charset="-122"/>
                          <a:cs typeface="宋体" panose="02010600030101010101" pitchFamily="2" charset="-122"/>
                        </a:rPr>
                        <a:t>1-604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31602169@stu.zucc.edu.cn</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李逸欢</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学生代表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弘毅</a:t>
                      </a:r>
                      <a:r>
                        <a:rPr lang="en-US" altLang="zh-CN" sz="2000" b="0">
                          <a:latin typeface="宋体" panose="02010600030101010101" pitchFamily="2" charset="-122"/>
                          <a:ea typeface="宋体" panose="02010600030101010101" pitchFamily="2" charset="-122"/>
                          <a:cs typeface="宋体" panose="02010600030101010101" pitchFamily="2" charset="-122"/>
                        </a:rPr>
                        <a:t>1-614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31601397@stu.zucc.edu.cn</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5015">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骆一辉</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学生代表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弘毅</a:t>
                      </a:r>
                      <a:r>
                        <a:rPr lang="en-US" altLang="zh-CN" sz="2000" b="0">
                          <a:latin typeface="宋体" panose="02010600030101010101" pitchFamily="2" charset="-122"/>
                          <a:ea typeface="宋体" panose="02010600030101010101" pitchFamily="2" charset="-122"/>
                          <a:cs typeface="宋体" panose="02010600030101010101" pitchFamily="2" charset="-122"/>
                        </a:rPr>
                        <a:t>1-604</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31601359@stu.zucc.edu.cn</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1.7</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项目干系人</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4039"/>
            <a:ext cx="2592216" cy="523220"/>
          </a:xfrm>
          <a:prstGeom prst="rect">
            <a:avLst/>
          </a:prstGeom>
        </p:spPr>
        <p:txBody>
          <a:bodyPr wrap="square">
            <a:spAutoFit/>
          </a:bodyPr>
          <a:lstStyle/>
          <a:p>
            <a:r>
              <a:rPr lang="zh-CN" altLang="en-US" sz="2800" dirty="0"/>
              <a:t>开发方：</a:t>
            </a:r>
            <a:endParaRPr lang="zh-CN" altLang="en-US" sz="2800" dirty="0"/>
          </a:p>
        </p:txBody>
      </p:sp>
      <p:graphicFrame>
        <p:nvGraphicFramePr>
          <p:cNvPr id="3" name="表格 2"/>
          <p:cNvGraphicFramePr>
            <a:graphicFrameLocks noGrp="1"/>
          </p:cNvGraphicFramePr>
          <p:nvPr/>
        </p:nvGraphicFramePr>
        <p:xfrm>
          <a:off x="1451613" y="2167342"/>
          <a:ext cx="8892740" cy="4267200"/>
        </p:xfrm>
        <a:graphic>
          <a:graphicData uri="http://schemas.openxmlformats.org/drawingml/2006/table">
            <a:tbl>
              <a:tblPr firstRow="1" firstCol="1" bandRow="1">
                <a:tableStyleId>{5C22544A-7EE6-4342-B048-85BDC9FD1C3A}</a:tableStyleId>
              </a:tblPr>
              <a:tblGrid>
                <a:gridCol w="2270084"/>
                <a:gridCol w="4193315"/>
                <a:gridCol w="2429341"/>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项目负责人</a:t>
                      </a:r>
                      <a:endParaRPr lang="zh-CN" sz="2000" kern="100">
                        <a:effectLst/>
                      </a:endParaRPr>
                    </a:p>
                    <a:p>
                      <a:pPr algn="ctr">
                        <a:spcAft>
                          <a:spcPts val="0"/>
                        </a:spcAft>
                      </a:pPr>
                      <a:r>
                        <a:rPr lang="zh-CN" sz="2000" kern="100">
                          <a:effectLst/>
                        </a:rPr>
                        <a:t>配置管理员</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UI</a:t>
                      </a:r>
                      <a:r>
                        <a:rPr lang="zh-CN" sz="2000" kern="100">
                          <a:effectLst/>
                        </a:rPr>
                        <a:t>设计师</a:t>
                      </a:r>
                      <a:endParaRPr lang="zh-CN" sz="2000" kern="100">
                        <a:effectLst/>
                      </a:endParaRPr>
                    </a:p>
                    <a:p>
                      <a:pPr marL="266700" indent="2667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728966">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后端程序员</a:t>
                      </a:r>
                      <a:endParaRPr lang="zh-CN" sz="2000" kern="100" dirty="0">
                        <a:effectLst/>
                      </a:endParaRPr>
                    </a:p>
                    <a:p>
                      <a:pPr algn="ctr">
                        <a:spcAft>
                          <a:spcPts val="0"/>
                        </a:spcAft>
                      </a:pPr>
                      <a:r>
                        <a:rPr lang="zh-CN" sz="2000" kern="100" dirty="0">
                          <a:effectLst/>
                        </a:rPr>
                        <a:t>数据库管理员</a:t>
                      </a:r>
                      <a:endParaRPr lang="zh-CN" sz="2000" kern="100" dirty="0">
                        <a:effectLst/>
                      </a:endParaRPr>
                    </a:p>
                    <a:p>
                      <a:pPr marL="266700" indent="304800" algn="ctr">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678638">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文档主体撰写</a:t>
                      </a:r>
                      <a:endParaRPr lang="zh-CN" sz="2000" kern="100">
                        <a:effectLst/>
                      </a:endParaRPr>
                    </a:p>
                    <a:p>
                      <a:pPr algn="ctr">
                        <a:spcAft>
                          <a:spcPts val="0"/>
                        </a:spcAft>
                      </a:pPr>
                      <a:r>
                        <a:rPr lang="zh-CN" sz="2000" kern="100">
                          <a:effectLst/>
                        </a:rPr>
                        <a:t>项目整体规划</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绘图人员</a:t>
                      </a:r>
                      <a:endParaRPr lang="zh-CN" sz="2000" kern="100">
                        <a:effectLst/>
                      </a:endParaRPr>
                    </a:p>
                    <a:p>
                      <a:pPr marL="266700" indent="2667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000" kern="100" dirty="0">
                          <a:effectLst/>
                        </a:rPr>
                        <a:t>qi1113442044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2.1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r>
              <a:rPr lang="en-US" altLang="zh-CN" sz="4400" b="1" dirty="0">
                <a:latin typeface="+mn-ea"/>
                <a:ea typeface="+mn-ea"/>
                <a:cs typeface="造字工房悦黑体验版纤细体"/>
                <a:sym typeface="造字工房悦黑体验版纤细体"/>
              </a:rPr>
              <a:t>2</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2135670" y="1053242"/>
            <a:ext cx="9272437" cy="54420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5670" y="1305151"/>
            <a:ext cx="9732888" cy="52187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2351405" y="710565"/>
            <a:ext cx="9545320" cy="54368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3194685" y="410845"/>
            <a:ext cx="7705725" cy="5671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anose="020B0600000101010101" pitchFamily="34" charset="-127"/>
            </a:endParaRPr>
          </a:p>
        </p:txBody>
      </p:sp>
      <p:grpSp>
        <p:nvGrpSpPr>
          <p:cNvPr id="5" name="Group 4"/>
          <p:cNvGrpSpPr/>
          <p:nvPr/>
        </p:nvGrpSpPr>
        <p:grpSpPr>
          <a:xfrm>
            <a:off x="508000" y="1492251"/>
            <a:ext cx="11176000" cy="107949"/>
            <a:chOff x="383380" y="2378869"/>
            <a:chExt cx="8382000" cy="80962"/>
          </a:xfrm>
          <a:solidFill>
            <a:srgbClr val="479796"/>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p:nvPr/>
        </p:nvGrpSpPr>
        <p:grpSpPr bwMode="auto">
          <a:xfrm>
            <a:off x="665831" y="2311399"/>
            <a:ext cx="2438400" cy="1283732"/>
            <a:chOff x="914400" y="1885950"/>
            <a:chExt cx="1828800" cy="962799"/>
          </a:xfrm>
          <a:solidFill>
            <a:srgbClr val="479796"/>
          </a:solidFill>
        </p:grpSpPr>
        <p:sp>
          <p:nvSpPr>
            <p:cNvPr id="10" name="Oval 9"/>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a:t>
              </a:r>
              <a:endParaRPr lang="en-US" sz="2135" dirty="0">
                <a:latin typeface="Gulim" panose="020B0600000101010101" pitchFamily="34" charset="-127"/>
              </a:endParaRPr>
            </a:p>
          </p:txBody>
        </p:sp>
        <p:sp>
          <p:nvSpPr>
            <p:cNvPr id="4126" name="TextBox 10"/>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22" name="Group 21"/>
          <p:cNvGrpSpPr/>
          <p:nvPr/>
        </p:nvGrpSpPr>
        <p:grpSpPr bwMode="auto">
          <a:xfrm>
            <a:off x="2773920" y="2311399"/>
            <a:ext cx="2438400" cy="1283732"/>
            <a:chOff x="914400" y="1885950"/>
            <a:chExt cx="1828800" cy="962799"/>
          </a:xfrm>
          <a:solidFill>
            <a:srgbClr val="479796"/>
          </a:solidFill>
        </p:grpSpPr>
        <p:sp>
          <p:nvSpPr>
            <p:cNvPr id="23" name="Oval 22"/>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2</a:t>
              </a:r>
              <a:endParaRPr lang="en-US" sz="2135" dirty="0">
                <a:latin typeface="Gulim" panose="020B0600000101010101" pitchFamily="34" charset="-127"/>
              </a:endParaRPr>
            </a:p>
          </p:txBody>
        </p:sp>
        <p:sp>
          <p:nvSpPr>
            <p:cNvPr id="4123" name="TextBox 23"/>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4" name="Group 33"/>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3</a:t>
              </a:r>
              <a:endParaRPr lang="en-US" sz="2135" dirty="0">
                <a:latin typeface="Gulim" panose="020B0600000101010101" pitchFamily="34" charset="-127"/>
              </a:endParaRP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8" name="Group 37"/>
          <p:cNvGrpSpPr/>
          <p:nvPr/>
        </p:nvGrpSpPr>
        <p:grpSpPr bwMode="auto">
          <a:xfrm>
            <a:off x="7397462" y="2264575"/>
            <a:ext cx="2438400" cy="1283732"/>
            <a:chOff x="914400" y="1885950"/>
            <a:chExt cx="1828800" cy="962799"/>
          </a:xfrm>
          <a:solidFill>
            <a:srgbClr val="479796"/>
          </a:solidFill>
        </p:grpSpPr>
        <p:sp>
          <p:nvSpPr>
            <p:cNvPr id="39" name="Oval 38"/>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4</a:t>
              </a:r>
              <a:endParaRPr lang="en-US" sz="2135" dirty="0">
                <a:latin typeface="Gulim" panose="020B0600000101010101" pitchFamily="34" charset="-127"/>
              </a:endParaRPr>
            </a:p>
          </p:txBody>
        </p:sp>
        <p:sp>
          <p:nvSpPr>
            <p:cNvPr id="4117" name="TextBox 39"/>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2" name="Group 41"/>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4797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5</a:t>
              </a:r>
              <a:endParaRPr lang="en-US" sz="2135" dirty="0">
                <a:latin typeface="Gulim" panose="020B0600000101010101" pitchFamily="34" charset="-127"/>
              </a:endParaRP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46" name="Group 45"/>
          <p:cNvGrpSpPr/>
          <p:nvPr/>
        </p:nvGrpSpPr>
        <p:grpSpPr bwMode="auto">
          <a:xfrm>
            <a:off x="755686" y="3862375"/>
            <a:ext cx="2438400" cy="1283732"/>
            <a:chOff x="914400" y="1885950"/>
            <a:chExt cx="1828800" cy="962799"/>
          </a:xfrm>
          <a:solidFill>
            <a:srgbClr val="479796"/>
          </a:solidFill>
        </p:grpSpPr>
        <p:sp>
          <p:nvSpPr>
            <p:cNvPr id="47" name="Oval 46"/>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6</a:t>
              </a:r>
              <a:endParaRPr lang="en-US" sz="2135" dirty="0">
                <a:latin typeface="Gulim" panose="020B0600000101010101" pitchFamily="34" charset="-127"/>
              </a:endParaRPr>
            </a:p>
          </p:txBody>
        </p:sp>
        <p:sp>
          <p:nvSpPr>
            <p:cNvPr id="4111" name="TextBox 47"/>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50" name="Group 49"/>
          <p:cNvGrpSpPr/>
          <p:nvPr/>
        </p:nvGrpSpPr>
        <p:grpSpPr bwMode="auto">
          <a:xfrm>
            <a:off x="2872620" y="3857109"/>
            <a:ext cx="2438400" cy="1283732"/>
            <a:chOff x="914400" y="1885950"/>
            <a:chExt cx="1828800" cy="962799"/>
          </a:xfrm>
          <a:solidFill>
            <a:srgbClr val="479796"/>
          </a:solidFill>
        </p:grpSpPr>
        <p:sp>
          <p:nvSpPr>
            <p:cNvPr id="51"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7</a:t>
              </a:r>
              <a:endParaRPr lang="en-US" sz="2135" dirty="0">
                <a:latin typeface="Gulim" panose="020B0600000101010101" pitchFamily="34" charset="-127"/>
              </a:endParaRPr>
            </a:p>
          </p:txBody>
        </p:sp>
        <p:sp>
          <p:nvSpPr>
            <p:cNvPr id="4108"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6" name="Group 49"/>
          <p:cNvGrpSpPr/>
          <p:nvPr/>
        </p:nvGrpSpPr>
        <p:grpSpPr bwMode="auto">
          <a:xfrm>
            <a:off x="5132820" y="3861574"/>
            <a:ext cx="2438400" cy="1283732"/>
            <a:chOff x="914400" y="1885950"/>
            <a:chExt cx="1828800" cy="962799"/>
          </a:xfrm>
          <a:solidFill>
            <a:srgbClr val="479796"/>
          </a:solidFill>
        </p:grpSpPr>
        <p:sp>
          <p:nvSpPr>
            <p:cNvPr id="37"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8</a:t>
              </a:r>
              <a:endParaRPr lang="en-US" sz="2135" dirty="0">
                <a:latin typeface="Gulim" panose="020B0600000101010101" pitchFamily="34" charset="-127"/>
              </a:endParaRPr>
            </a:p>
          </p:txBody>
        </p:sp>
        <p:sp>
          <p:nvSpPr>
            <p:cNvPr id="40"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anose="020B0600000101010101" pitchFamily="34" charset="-127"/>
              </a:endParaRPr>
            </a:p>
          </p:txBody>
        </p:sp>
      </p:grpSp>
      <p:grpSp>
        <p:nvGrpSpPr>
          <p:cNvPr id="41" name="Group 49"/>
          <p:cNvGrpSpPr/>
          <p:nvPr/>
        </p:nvGrpSpPr>
        <p:grpSpPr bwMode="auto">
          <a:xfrm>
            <a:off x="9644162" y="3845942"/>
            <a:ext cx="2438400" cy="1283732"/>
            <a:chOff x="914400" y="1885950"/>
            <a:chExt cx="1828800" cy="962799"/>
          </a:xfrm>
          <a:solidFill>
            <a:srgbClr val="479796"/>
          </a:solidFill>
        </p:grpSpPr>
        <p:sp>
          <p:nvSpPr>
            <p:cNvPr id="44"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10</a:t>
              </a:r>
              <a:endParaRPr lang="en-US" sz="2135" dirty="0">
                <a:latin typeface="Gulim" panose="020B0600000101010101" pitchFamily="34" charset="-127"/>
              </a:endParaRPr>
            </a:p>
          </p:txBody>
        </p:sp>
        <p:sp>
          <p:nvSpPr>
            <p:cNvPr id="45"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参考文献</a:t>
              </a:r>
              <a:r>
                <a:rPr lang="zh-CN" altLang="en-US" dirty="0" smtClean="0">
                  <a:solidFill>
                    <a:srgbClr val="2E6697"/>
                  </a:solidFill>
                  <a:latin typeface="微软雅黑" panose="020B0503020204020204" pitchFamily="34" charset="-122"/>
                  <a:ea typeface="微软雅黑" panose="020B0503020204020204" pitchFamily="34" charset="-122"/>
                </a:rPr>
                <a:t>及</a:t>
              </a:r>
              <a:r>
                <a:rPr lang="zh-CN" altLang="en-US" dirty="0">
                  <a:solidFill>
                    <a:srgbClr val="2E6697"/>
                  </a:solidFill>
                  <a:latin typeface="微软雅黑" panose="020B0503020204020204" pitchFamily="34" charset="-122"/>
                  <a:ea typeface="微软雅黑" panose="020B0503020204020204" pitchFamily="34" charset="-122"/>
                </a:rPr>
                <a:t>绩效</a:t>
              </a:r>
              <a:r>
                <a:rPr lang="zh-CN" altLang="en-US" dirty="0" smtClean="0">
                  <a:solidFill>
                    <a:srgbClr val="2E6697"/>
                  </a:solidFill>
                  <a:latin typeface="微软雅黑" panose="020B0503020204020204" pitchFamily="34" charset="-122"/>
                  <a:ea typeface="微软雅黑" panose="020B0503020204020204" pitchFamily="34" charset="-122"/>
                </a:rPr>
                <a:t>评价</a:t>
              </a:r>
              <a:endParaRPr lang="zh-CN" altLang="en-US" dirty="0">
                <a:solidFill>
                  <a:srgbClr val="2E6697"/>
                </a:solidFill>
                <a:latin typeface="微软雅黑" panose="020B0503020204020204" pitchFamily="34" charset="-122"/>
                <a:ea typeface="微软雅黑" panose="020B0503020204020204" pitchFamily="34" charset="-122"/>
              </a:endParaRPr>
            </a:p>
          </p:txBody>
        </p:sp>
      </p:grpSp>
      <p:grpSp>
        <p:nvGrpSpPr>
          <p:cNvPr id="33" name="Group 49"/>
          <p:cNvGrpSpPr/>
          <p:nvPr/>
        </p:nvGrpSpPr>
        <p:grpSpPr bwMode="auto">
          <a:xfrm>
            <a:off x="7428241" y="3857109"/>
            <a:ext cx="2438400" cy="1283732"/>
            <a:chOff x="914400" y="1885950"/>
            <a:chExt cx="1828800" cy="962799"/>
          </a:xfrm>
          <a:solidFill>
            <a:srgbClr val="479796"/>
          </a:solidFill>
        </p:grpSpPr>
        <p:sp>
          <p:nvSpPr>
            <p:cNvPr id="48" name="Oval 50"/>
            <p:cNvSpPr/>
            <p:nvPr/>
          </p:nvSpPr>
          <p:spPr>
            <a:xfrm>
              <a:off x="1524000" y="1885950"/>
              <a:ext cx="609600" cy="609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5" dirty="0">
                  <a:latin typeface="Gulim" panose="020B0600000101010101" pitchFamily="34" charset="-127"/>
                </a:rPr>
                <a:t>9</a:t>
              </a:r>
              <a:endParaRPr lang="en-US" sz="2135" dirty="0">
                <a:latin typeface="Gulim" panose="020B0600000101010101" pitchFamily="34" charset="-127"/>
              </a:endParaRPr>
            </a:p>
          </p:txBody>
        </p:sp>
        <p:sp>
          <p:nvSpPr>
            <p:cNvPr id="49" name="TextBox 51"/>
            <p:cNvSpPr txBox="1">
              <a:spLocks noChangeArrowheads="1"/>
            </p:cNvSpPr>
            <p:nvPr/>
          </p:nvSpPr>
          <p:spPr bwMode="auto">
            <a:xfrm>
              <a:off x="914400" y="2571750"/>
              <a:ext cx="182880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endParaRPr lang="zh-CN" altLang="en-US" dirty="0">
                <a:solidFill>
                  <a:srgbClr val="2E6697"/>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 calcmode="lin" valueType="num">
                                      <p:cBhvr additive="base">
                                        <p:cTn id="44" dur="500" fill="hold"/>
                                        <p:tgtEl>
                                          <p:spTgt spid="50"/>
                                        </p:tgtEl>
                                        <p:attrNameLst>
                                          <p:attrName>ppt_x</p:attrName>
                                        </p:attrNameLst>
                                      </p:cBhvr>
                                      <p:tavLst>
                                        <p:tav tm="0">
                                          <p:val>
                                            <p:strVal val="#ppt_x"/>
                                          </p:val>
                                        </p:tav>
                                        <p:tav tm="100000">
                                          <p:val>
                                            <p:strVal val="#ppt_x"/>
                                          </p:val>
                                        </p:tav>
                                      </p:tavLst>
                                    </p:anim>
                                    <p:anim calcmode="lin" valueType="num">
                                      <p:cBhvr additive="base">
                                        <p:cTn id="45" dur="500" fill="hold"/>
                                        <p:tgtEl>
                                          <p:spTgt spid="50"/>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ppt_x"/>
                                          </p:val>
                                        </p:tav>
                                        <p:tav tm="100000">
                                          <p:val>
                                            <p:strVal val="#ppt_x"/>
                                          </p:val>
                                        </p:tav>
                                      </p:tavLst>
                                    </p:anim>
                                    <p:anim calcmode="lin" valueType="num">
                                      <p:cBhvr additive="base">
                                        <p:cTn id="50" dur="500" fill="hold"/>
                                        <p:tgtEl>
                                          <p:spTgt spid="36"/>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par>
                          <p:cTn id="56" fill="hold">
                            <p:stCondLst>
                              <p:cond delay="5000"/>
                            </p:stCondLst>
                            <p:childTnLst>
                              <p:par>
                                <p:cTn id="57" presetID="2" presetClass="entr" presetSubtype="4"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3.3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7" name="表格 6"/>
          <p:cNvGraphicFramePr>
            <a:graphicFrameLocks noGrp="1"/>
          </p:cNvGraphicFramePr>
          <p:nvPr/>
        </p:nvGraphicFramePr>
        <p:xfrm>
          <a:off x="3143754" y="145146"/>
          <a:ext cx="8568714" cy="6326675"/>
        </p:xfrm>
        <a:graphic>
          <a:graphicData uri="http://schemas.openxmlformats.org/drawingml/2006/table">
            <a:tbl>
              <a:tblPr firstRow="1" firstCol="1" bandRow="1">
                <a:tableStyleId>{5C22544A-7EE6-4342-B048-85BDC9FD1C3A}</a:tableStyleId>
              </a:tblPr>
              <a:tblGrid>
                <a:gridCol w="1672834"/>
                <a:gridCol w="1566691"/>
                <a:gridCol w="5329189"/>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负责项目的整体规划和管理</a:t>
                      </a:r>
                      <a:endParaRPr lang="zh-CN" sz="1600" kern="100" dirty="0">
                        <a:effectLst/>
                      </a:endParaRPr>
                    </a:p>
                    <a:p>
                      <a:pPr indent="304800" algn="ctr">
                        <a:spcAft>
                          <a:spcPts val="0"/>
                        </a:spcAft>
                      </a:pPr>
                      <a:r>
                        <a:rPr lang="zh-CN" sz="1600" kern="100" dirty="0">
                          <a:effectLst/>
                        </a:rPr>
                        <a:t>负责项目计划的制定和维护</a:t>
                      </a:r>
                      <a:endParaRPr lang="zh-CN" sz="1600" kern="100" dirty="0">
                        <a:effectLst/>
                      </a:endParaRPr>
                    </a:p>
                    <a:p>
                      <a:pPr indent="304800" algn="ctr">
                        <a:spcAft>
                          <a:spcPts val="0"/>
                        </a:spcAft>
                      </a:pPr>
                      <a:r>
                        <a:rPr lang="zh-CN" sz="1600" kern="100" dirty="0">
                          <a:effectLst/>
                        </a:rPr>
                        <a:t>负责资源的分配和协调活动</a:t>
                      </a:r>
                      <a:endParaRPr lang="zh-CN" sz="1600" kern="100" dirty="0">
                        <a:effectLst/>
                      </a:endParaRPr>
                    </a:p>
                    <a:p>
                      <a:pPr indent="304800" algn="ctr">
                        <a:spcAft>
                          <a:spcPts val="0"/>
                        </a:spcAft>
                      </a:pPr>
                      <a:r>
                        <a:rPr lang="zh-CN" sz="1600" kern="100" dirty="0">
                          <a:effectLst/>
                        </a:rPr>
                        <a:t>负责项目的跟踪和管理</a:t>
                      </a:r>
                      <a:endParaRPr lang="zh-CN" sz="1600" kern="100" dirty="0">
                        <a:effectLst/>
                      </a:endParaRPr>
                    </a:p>
                    <a:p>
                      <a:pPr indent="304800" algn="ctr">
                        <a:spcAft>
                          <a:spcPts val="0"/>
                        </a:spcAft>
                      </a:pPr>
                      <a:r>
                        <a:rPr lang="zh-CN" sz="1600" kern="100" dirty="0">
                          <a:effectLst/>
                        </a:rPr>
                        <a:t>参与项目技术评审和阶段评审</a:t>
                      </a:r>
                      <a:endParaRPr lang="zh-CN" sz="1600" kern="100" dirty="0">
                        <a:effectLst/>
                      </a:endParaRPr>
                    </a:p>
                    <a:p>
                      <a:pPr indent="304800" algn="ctr">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负责项目的需求调研</a:t>
                      </a:r>
                      <a:endParaRPr lang="zh-CN" sz="1600" kern="100" dirty="0">
                        <a:effectLst/>
                      </a:endParaRPr>
                    </a:p>
                    <a:p>
                      <a:pPr indent="304800" algn="ctr">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负责产品原型的设计</a:t>
                      </a:r>
                      <a:endParaRPr lang="zh-CN" sz="1600" kern="100" dirty="0">
                        <a:effectLst/>
                      </a:endParaRPr>
                    </a:p>
                    <a:p>
                      <a:pPr indent="304800" algn="ctr">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负责制定测试计划</a:t>
                      </a:r>
                      <a:endParaRPr lang="zh-CN" sz="1600" kern="100" dirty="0">
                        <a:effectLst/>
                      </a:endParaRPr>
                    </a:p>
                    <a:p>
                      <a:pPr indent="304800" algn="ctr">
                        <a:spcAft>
                          <a:spcPts val="0"/>
                        </a:spcAft>
                      </a:pPr>
                      <a:r>
                        <a:rPr lang="zh-CN" sz="1600" kern="100" dirty="0">
                          <a:effectLst/>
                        </a:rPr>
                        <a:t>负责设计测试用例</a:t>
                      </a:r>
                      <a:endParaRPr lang="zh-CN" sz="1600" kern="100" dirty="0">
                        <a:effectLst/>
                      </a:endParaRPr>
                    </a:p>
                    <a:p>
                      <a:pPr indent="304800" algn="ctr">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负责制定配置管理计划</a:t>
                      </a:r>
                      <a:endParaRPr lang="zh-CN" sz="1600" kern="100" dirty="0">
                        <a:effectLst/>
                      </a:endParaRPr>
                    </a:p>
                    <a:p>
                      <a:pPr indent="304800" algn="ctr">
                        <a:spcAft>
                          <a:spcPts val="0"/>
                        </a:spcAft>
                      </a:pPr>
                      <a:r>
                        <a:rPr lang="zh-CN" sz="1600" kern="100" dirty="0">
                          <a:effectLst/>
                        </a:rPr>
                        <a:t>建立与维护配置库</a:t>
                      </a:r>
                      <a:endParaRPr lang="zh-CN" sz="1600" kern="100" dirty="0">
                        <a:effectLst/>
                      </a:endParaRPr>
                    </a:p>
                    <a:p>
                      <a:pPr indent="304800" algn="ctr">
                        <a:spcAft>
                          <a:spcPts val="0"/>
                        </a:spcAft>
                      </a:pPr>
                      <a:r>
                        <a:rPr lang="zh-CN" sz="1600" kern="100" dirty="0">
                          <a:effectLst/>
                        </a:rPr>
                        <a:t>建立和发布基线</a:t>
                      </a:r>
                      <a:endParaRPr lang="zh-CN" sz="1600" kern="100" dirty="0">
                        <a:effectLst/>
                      </a:endParaRPr>
                    </a:p>
                    <a:p>
                      <a:pPr indent="304800" algn="ctr">
                        <a:spcAft>
                          <a:spcPts val="0"/>
                        </a:spcAft>
                      </a:pPr>
                      <a:r>
                        <a:rPr lang="zh-CN" sz="1600" kern="100" dirty="0">
                          <a:effectLst/>
                        </a:rPr>
                        <a:t>对配置库的状态进行跟踪和统计</a:t>
                      </a:r>
                      <a:endParaRPr lang="zh-CN" sz="1600" kern="100" dirty="0">
                        <a:effectLst/>
                      </a:endParaRPr>
                    </a:p>
                    <a:p>
                      <a:pPr indent="304800" algn="ctr">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714116">
                <a:tc>
                  <a:txBody>
                    <a:bodyPr/>
                    <a:lstStyle/>
                    <a:p>
                      <a:pPr algn="ctr">
                        <a:spcAft>
                          <a:spcPts val="0"/>
                        </a:spcAft>
                      </a:pPr>
                      <a:r>
                        <a:rPr lang="zh-CN" altLang="en-US" sz="1600" kern="100" dirty="0">
                          <a:effectLst/>
                        </a:rPr>
                        <a:t>质量保证人员</a:t>
                      </a:r>
                      <a:endPar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负责制定质量保证计划</a:t>
                      </a:r>
                      <a:endParaRPr lang="zh-CN" sz="1600" kern="100" dirty="0">
                        <a:effectLst/>
                      </a:endParaRPr>
                    </a:p>
                    <a:p>
                      <a:pPr indent="304800" algn="ctr">
                        <a:spcAft>
                          <a:spcPts val="0"/>
                        </a:spcAft>
                      </a:pPr>
                      <a:r>
                        <a:rPr lang="zh-CN" sz="1600" kern="100" dirty="0">
                          <a:effectLst/>
                        </a:rPr>
                        <a:t>对项目进展、风险和问题进行跟踪和监控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r h="282094">
                <a:tc>
                  <a:txBody>
                    <a:bodyPr/>
                    <a:lstStyle/>
                    <a:p>
                      <a:pPr algn="ctr">
                        <a:spcAft>
                          <a:spcPts val="0"/>
                        </a:spcAft>
                      </a:pPr>
                      <a:r>
                        <a:rPr lang="zh-CN" altLang="en-US" sz="1600" kern="100" dirty="0">
                          <a:effectLst/>
                        </a:rPr>
                        <a:t>变更控制人员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ctr">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1775639" y="1506930"/>
          <a:ext cx="9770292" cy="4323282"/>
        </p:xfrm>
        <a:graphic>
          <a:graphicData uri="http://schemas.openxmlformats.org/drawingml/2006/table">
            <a:tbl>
              <a:tblPr firstRow="1" firstCol="1" bandRow="1">
                <a:tableStyleId>{5C22544A-7EE6-4342-B048-85BDC9FD1C3A}</a:tableStyleId>
              </a:tblPr>
              <a:tblGrid>
                <a:gridCol w="1368115"/>
                <a:gridCol w="1872156"/>
                <a:gridCol w="1626606"/>
                <a:gridCol w="1782205"/>
                <a:gridCol w="1494125"/>
                <a:gridCol w="1627085"/>
              </a:tblGrid>
              <a:tr h="429995">
                <a:tc>
                  <a:txBody>
                    <a:bodyPr/>
                    <a:lstStyle/>
                    <a:p>
                      <a:pPr algn="ctr">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2000" kern="100" dirty="0">
                          <a:effectLst/>
                        </a:rPr>
                        <a:t>主持人</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endParaRPr>
                    </a:p>
                    <a:p>
                      <a:pPr marL="266700" indent="304800" algn="l">
                        <a:spcAft>
                          <a:spcPts val="600"/>
                        </a:spcAft>
                      </a:pPr>
                      <a:r>
                        <a:rPr lang="zh-CN" sz="2000" kern="100" dirty="0">
                          <a:effectLst/>
                        </a:rPr>
                        <a:t>任务分配</a:t>
                      </a:r>
                      <a:endParaRPr lang="zh-CN" sz="2000" kern="100" dirty="0">
                        <a:effectLst/>
                      </a:endParaRPr>
                    </a:p>
                    <a:p>
                      <a:pPr marL="266700" indent="304800" algn="l">
                        <a:spcAft>
                          <a:spcPts val="600"/>
                        </a:spcAft>
                      </a:pPr>
                      <a:r>
                        <a:rPr lang="zh-CN" sz="2000" kern="100" dirty="0">
                          <a:effectLst/>
                        </a:rPr>
                        <a:t>进度汇报</a:t>
                      </a:r>
                      <a:endParaRPr lang="zh-CN" sz="2000" kern="100" dirty="0">
                        <a:effectLst/>
                      </a:endParaRPr>
                    </a:p>
                    <a:p>
                      <a:pPr marL="266700" indent="304800" algn="l">
                        <a:spcAft>
                          <a:spcPts val="600"/>
                        </a:spcAft>
                      </a:pPr>
                      <a:r>
                        <a:rPr lang="zh-CN" sz="2000" kern="100" dirty="0">
                          <a:effectLst/>
                        </a:rPr>
                        <a:t>进度检查</a:t>
                      </a:r>
                      <a:endParaRPr lang="zh-CN" sz="2000" kern="100" dirty="0">
                        <a:effectLst/>
                      </a:endParaRPr>
                    </a:p>
                    <a:p>
                      <a:pPr algn="ctr">
                        <a:spcAft>
                          <a:spcPts val="0"/>
                        </a:spcAft>
                      </a:pPr>
                      <a:r>
                        <a:rPr lang="en-US" sz="2000" kern="100" dirty="0">
                          <a:effectLst/>
                        </a:rPr>
                        <a:t> </a:t>
                      </a:r>
                      <a:endParaRPr lang="zh-CN" sz="2000" kern="100" dirty="0">
                        <a:effectLst/>
                      </a:endParaRPr>
                    </a:p>
                    <a:p>
                      <a:pPr marL="266700" indent="304800" algn="ctr">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en-US"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根据实际所需，一般一周一次</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理四一楼大厅</a:t>
                      </a:r>
                      <a:endParaRPr lang="zh-CN" sz="2000" kern="100" dirty="0">
                        <a:effectLst/>
                      </a:endParaRPr>
                    </a:p>
                    <a:p>
                      <a:pPr marL="266700" indent="304800" algn="ctr">
                        <a:spcAft>
                          <a:spcPts val="600"/>
                        </a:spcAft>
                      </a:pPr>
                      <a:r>
                        <a:rPr lang="en-US" sz="2000" kern="100" dirty="0">
                          <a:effectLst/>
                        </a:rPr>
                        <a:t> </a:t>
                      </a:r>
                      <a:endParaRPr lang="en-US" sz="2000" kern="100" dirty="0">
                        <a:effectLst/>
                      </a:endParaRPr>
                    </a:p>
                    <a:p>
                      <a:pPr marL="266700" indent="304800" algn="ctr">
                        <a:spcAft>
                          <a:spcPts val="600"/>
                        </a:spcAft>
                      </a:pP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项目组所有成员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597887">
                <a:tc vMerge="1">
                  <a:tcPr/>
                </a:tc>
                <a:tc vMerge="1">
                  <a:tcPr/>
                </a:tc>
                <a:tc vMerge="1">
                  <a:tcPr/>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endParaRPr lang="zh-CN" sz="2000" kern="100">
                        <a:effectLst/>
                      </a:endParaRPr>
                    </a:p>
                    <a:p>
                      <a:pPr algn="ctr">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endParaRPr lang="zh-CN" sz="2000" kern="100">
                        <a:effectLst/>
                      </a:endParaRPr>
                    </a:p>
                    <a:p>
                      <a:pPr algn="ctr">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 </a:t>
                      </a:r>
                      <a:endParaRPr lang="zh-CN" sz="2000" kern="100" dirty="0">
                        <a:effectLst/>
                      </a:endParaRPr>
                    </a:p>
                    <a:p>
                      <a:pPr algn="ctr">
                        <a:spcAft>
                          <a:spcPts val="0"/>
                        </a:spcAft>
                      </a:pPr>
                      <a:endParaRPr lang="zh-CN" sz="2000" kern="100" dirty="0">
                        <a:effectLst/>
                      </a:endParaRPr>
                    </a:p>
                    <a:p>
                      <a:pPr algn="ctr">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240528" y="1669992"/>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gridCol w="2640530"/>
                <a:gridCol w="2639601"/>
              </a:tblGrid>
              <a:tr h="204841">
                <a:tc>
                  <a:txBody>
                    <a:bodyPr/>
                    <a:lstStyle/>
                    <a:p>
                      <a:pPr marL="266700" indent="304800" algn="l">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70318">
                <a:tc>
                  <a:txBody>
                    <a:bodyPr/>
                    <a:lstStyle/>
                    <a:p>
                      <a:pPr marL="266700" indent="304800" algn="l">
                        <a:spcAft>
                          <a:spcPts val="600"/>
                        </a:spcAft>
                      </a:pPr>
                      <a:endParaRPr lang="zh-CN" sz="2000" kern="100">
                        <a:effectLst/>
                      </a:endParaRPr>
                    </a:p>
                    <a:p>
                      <a:pPr marL="266700" indent="304800" algn="l">
                        <a:spcAft>
                          <a:spcPts val="600"/>
                        </a:spcAft>
                      </a:pPr>
                      <a:endParaRPr lang="zh-CN" sz="2000" kern="100">
                        <a:effectLst/>
                      </a:endParaRPr>
                    </a:p>
                    <a:p>
                      <a:pPr marL="266700" indent="304800" algn="l">
                        <a:spcAft>
                          <a:spcPts val="600"/>
                        </a:spcAft>
                      </a:pPr>
                      <a:r>
                        <a:rPr lang="zh-CN" sz="2000" kern="100">
                          <a:effectLst/>
                        </a:rPr>
                        <a:t>任务下达</a:t>
                      </a:r>
                      <a:endParaRPr lang="zh-CN" sz="2000" kern="100">
                        <a:effectLst/>
                      </a:endParaRPr>
                    </a:p>
                    <a:p>
                      <a:pPr marL="266700" indent="304800" algn="l">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endParaRPr lang="zh-CN" sz="2000" kern="100">
                        <a:effectLst/>
                      </a:endParaRPr>
                    </a:p>
                    <a:p>
                      <a:pPr marL="266700" indent="304800" algn="l">
                        <a:spcAft>
                          <a:spcPts val="600"/>
                        </a:spcAft>
                      </a:pPr>
                      <a:endParaRPr lang="zh-CN" sz="2000" kern="100">
                        <a:effectLst/>
                      </a:endParaRPr>
                    </a:p>
                    <a:p>
                      <a:pPr marL="266700" indent="304800" algn="l">
                        <a:spcAft>
                          <a:spcPts val="600"/>
                        </a:spcAft>
                      </a:pPr>
                      <a:r>
                        <a:rPr lang="zh-CN" sz="2000" kern="100">
                          <a:effectLst/>
                        </a:rPr>
                        <a:t>任务分配</a:t>
                      </a:r>
                      <a:endParaRPr lang="zh-CN" sz="2000" kern="100">
                        <a:effectLst/>
                      </a:endParaRPr>
                    </a:p>
                    <a:p>
                      <a:pPr marL="266700" indent="304800" algn="l">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zh-CN" sz="2000" kern="100" dirty="0">
                          <a:effectLst/>
                        </a:rPr>
                        <a:t>任务分配</a:t>
                      </a:r>
                      <a:endParaRPr lang="zh-CN" sz="2000" kern="100" dirty="0">
                        <a:effectLst/>
                      </a:endParaRPr>
                    </a:p>
                    <a:p>
                      <a:pPr marL="266700" indent="304800" algn="l">
                        <a:spcAft>
                          <a:spcPts val="600"/>
                        </a:spcAft>
                      </a:pPr>
                      <a:r>
                        <a:rPr lang="zh-CN" sz="2000" kern="100" dirty="0">
                          <a:effectLst/>
                        </a:rPr>
                        <a:t>周总结</a:t>
                      </a:r>
                      <a:endParaRPr lang="zh-CN" sz="2000" kern="100" dirty="0">
                        <a:effectLst/>
                      </a:endParaRPr>
                    </a:p>
                    <a:p>
                      <a:pPr marL="266700" indent="304800" algn="l">
                        <a:spcAft>
                          <a:spcPts val="600"/>
                        </a:spcAft>
                      </a:pPr>
                      <a:r>
                        <a:rPr lang="zh-CN" sz="2000" kern="100" dirty="0">
                          <a:effectLst/>
                        </a:rPr>
                        <a:t>后续任务安排</a:t>
                      </a:r>
                      <a:endParaRPr lang="zh-CN" sz="2000" kern="100" dirty="0">
                        <a:effectLst/>
                      </a:endParaRPr>
                    </a:p>
                    <a:p>
                      <a:pPr marL="266700" indent="304800" algn="l">
                        <a:spcAft>
                          <a:spcPts val="600"/>
                        </a:spcAft>
                      </a:pPr>
                      <a:r>
                        <a:rPr lang="zh-CN" sz="2000" kern="100" dirty="0">
                          <a:effectLst/>
                        </a:rPr>
                        <a:t>会议纪要文档</a:t>
                      </a:r>
                      <a:endParaRPr lang="zh-CN" sz="2000" kern="100" dirty="0">
                        <a:effectLst/>
                      </a:endParaRPr>
                    </a:p>
                    <a:p>
                      <a:pPr marL="266700" indent="304800" algn="l">
                        <a:spcAft>
                          <a:spcPts val="600"/>
                        </a:spcAft>
                      </a:pPr>
                      <a:r>
                        <a:rPr lang="zh-CN" sz="2000" kern="100" dirty="0">
                          <a:effectLst/>
                        </a:rPr>
                        <a:t>会议录音</a:t>
                      </a:r>
                      <a:endParaRPr lang="zh-CN" sz="2000" kern="100" dirty="0">
                        <a:effectLst/>
                      </a:endParaRPr>
                    </a:p>
                    <a:p>
                      <a:pPr marL="266700" indent="304800" algn="l">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开发者内部沟通计划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271598" y="1760073"/>
            <a:ext cx="1338828" cy="369332"/>
          </a:xfrm>
          <a:prstGeom prst="rect">
            <a:avLst/>
          </a:prstGeom>
        </p:spPr>
        <p:txBody>
          <a:bodyPr wrap="none">
            <a:spAutoFit/>
          </a:bodyPr>
          <a:lstStyle/>
          <a:p>
            <a:r>
              <a:rPr lang="zh-CN" altLang="zh-CN" dirty="0"/>
              <a:t>其他沟通：</a:t>
            </a:r>
            <a:endParaRPr lang="zh-CN" altLang="zh-CN" dirty="0"/>
          </a:p>
        </p:txBody>
      </p:sp>
      <p:graphicFrame>
        <p:nvGraphicFramePr>
          <p:cNvPr id="9" name="表格 8"/>
          <p:cNvGraphicFramePr>
            <a:graphicFrameLocks noGrp="1"/>
          </p:cNvGraphicFramePr>
          <p:nvPr/>
        </p:nvGraphicFramePr>
        <p:xfrm>
          <a:off x="3224015" y="1090025"/>
          <a:ext cx="7488623" cy="5066030"/>
        </p:xfrm>
        <a:graphic>
          <a:graphicData uri="http://schemas.openxmlformats.org/drawingml/2006/table">
            <a:tbl>
              <a:tblPr firstRow="1" firstCol="1" bandRow="1">
                <a:tableStyleId>{5C22544A-7EE6-4342-B048-85BDC9FD1C3A}</a:tableStyleId>
              </a:tblPr>
              <a:tblGrid>
                <a:gridCol w="1870075"/>
                <a:gridCol w="5618548"/>
              </a:tblGrid>
              <a:tr h="343535">
                <a:tc>
                  <a:txBody>
                    <a:bodyPr/>
                    <a:lstStyle/>
                    <a:p>
                      <a:pPr marL="266700" indent="304800" algn="l">
                        <a:spcAft>
                          <a:spcPts val="600"/>
                        </a:spcAft>
                        <a:buNone/>
                      </a:pPr>
                      <a:r>
                        <a:rPr lang="zh-CN" sz="1800" kern="100">
                          <a:effectLst/>
                        </a:rPr>
                        <a:t>联系方式</a:t>
                      </a:r>
                      <a:endParaRPr lang="zh-CN" sz="1800" kern="100">
                        <a:effectLst/>
                      </a:endParaRPr>
                    </a:p>
                  </a:txBody>
                  <a:tcPr marL="66341" marR="66341" marT="0" marB="0"/>
                </a:tc>
                <a:tc>
                  <a:txBody>
                    <a:bodyPr/>
                    <a:lstStyle/>
                    <a:p>
                      <a:pPr marL="266700" indent="304800" algn="ctr">
                        <a:spcAft>
                          <a:spcPts val="600"/>
                        </a:spcAft>
                        <a:buNone/>
                      </a:pPr>
                      <a:r>
                        <a:rPr lang="zh-CN" altLang="en-US" sz="1800" kern="100">
                          <a:effectLst/>
                          <a:latin typeface="Calibri" panose="020F0502020204030204" pitchFamily="34" charset="0"/>
                          <a:ea typeface="宋体" panose="02010600030101010101" pitchFamily="2" charset="-122"/>
                          <a:cs typeface="Times New Roman" panose="02020603050405020304" pitchFamily="18" charset="0"/>
                        </a:rPr>
                        <a:t>用途</a:t>
                      </a:r>
                      <a:endParaRPr lang="zh-CN" altLang="en-US"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45820">
                <a:tc>
                  <a:txBody>
                    <a:bodyPr/>
                    <a:lstStyle/>
                    <a:p>
                      <a:pPr marL="266700" indent="304800" algn="l">
                        <a:spcAft>
                          <a:spcPts val="600"/>
                        </a:spcAft>
                      </a:pPr>
                      <a:r>
                        <a:rPr lang="en-US" sz="1800" kern="100">
                          <a:effectLst/>
                        </a:rPr>
                        <a:t> </a:t>
                      </a:r>
                      <a:endParaRPr lang="zh-CN" sz="1800" kern="100">
                        <a:effectLst/>
                      </a:endParaRPr>
                    </a:p>
                    <a:p>
                      <a:pPr marL="266700" indent="304800" algn="l">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l">
                        <a:spcAft>
                          <a:spcPts val="600"/>
                        </a:spcAft>
                      </a:pPr>
                      <a:r>
                        <a:rPr lang="en-US" sz="1800" kern="100">
                          <a:effectLst/>
                        </a:rPr>
                        <a:t> </a:t>
                      </a:r>
                      <a:endParaRPr lang="zh-CN" sz="1800" kern="100">
                        <a:effectLst/>
                      </a:endParaRPr>
                    </a:p>
                    <a:p>
                      <a:pPr marL="266700" indent="304800" algn="l">
                        <a:spcAft>
                          <a:spcPts val="600"/>
                        </a:spcAft>
                      </a:pPr>
                      <a:r>
                        <a:rPr lang="zh-CN" sz="1800" kern="100">
                          <a:effectLst/>
                        </a:rPr>
                        <a:t>组员之间相互讨论，一般不进行文档等文件传输</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950595">
                <a:tc>
                  <a:txBody>
                    <a:bodyPr/>
                    <a:lstStyle/>
                    <a:p>
                      <a:pPr marL="266700" indent="304800" algn="l">
                        <a:spcAft>
                          <a:spcPts val="600"/>
                        </a:spcAft>
                      </a:pPr>
                      <a:endParaRPr lang="en-US" sz="1800" kern="100">
                        <a:effectLst/>
                      </a:endParaRPr>
                    </a:p>
                    <a:p>
                      <a:pPr marL="266700" indent="304800" algn="l">
                        <a:spcAft>
                          <a:spcPts val="600"/>
                        </a:spcAft>
                      </a:pPr>
                      <a:r>
                        <a:rPr lang="en-US" sz="1800" kern="100">
                          <a:effectLst/>
                        </a:rPr>
                        <a:t>QQ</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l">
                        <a:spcAft>
                          <a:spcPts val="600"/>
                        </a:spcAft>
                      </a:pPr>
                      <a:endParaRPr lang="zh-CN" sz="1800" kern="100">
                        <a:effectLst/>
                      </a:endParaRPr>
                    </a:p>
                    <a:p>
                      <a:pPr marL="266700" indent="304800" algn="l">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会议制度</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8" name="表格 7"/>
          <p:cNvGraphicFramePr>
            <a:graphicFrameLocks noGrp="1"/>
          </p:cNvGraphicFramePr>
          <p:nvPr/>
        </p:nvGraphicFramePr>
        <p:xfrm>
          <a:off x="767080" y="1189990"/>
          <a:ext cx="10657205" cy="5291455"/>
        </p:xfrm>
        <a:graphic>
          <a:graphicData uri="http://schemas.openxmlformats.org/drawingml/2006/table">
            <a:tbl>
              <a:tblPr firstRow="1" firstCol="1" bandRow="1">
                <a:tableStyleId>{5C22544A-7EE6-4342-B048-85BDC9FD1C3A}</a:tableStyleId>
              </a:tblPr>
              <a:tblGrid>
                <a:gridCol w="1755140"/>
                <a:gridCol w="5175250"/>
                <a:gridCol w="3726815"/>
              </a:tblGrid>
              <a:tr h="243840">
                <a:tc>
                  <a:txBody>
                    <a:bodyPr/>
                    <a:lstStyle/>
                    <a:p>
                      <a:pPr algn="ctr">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just">
                        <a:spcAft>
                          <a:spcPts val="0"/>
                        </a:spcAft>
                      </a:pPr>
                      <a:endParaRPr lang="en-US" sz="1600" kern="100">
                        <a:effectLst/>
                      </a:endParaRPr>
                    </a:p>
                    <a:p>
                      <a:pPr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项目组成员无法参加例会时，需要提前请假</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altLang="zh-CN" sz="1600" kern="100">
                          <a:effectLst/>
                        </a:rPr>
                        <a:t> </a:t>
                      </a:r>
                      <a:endParaRPr lang="en-US" altLang="zh-CN" sz="1600" kern="100">
                        <a:effectLst/>
                      </a:endParaRPr>
                    </a:p>
                    <a:p>
                      <a:pPr algn="just">
                        <a:spcAft>
                          <a:spcPts val="0"/>
                        </a:spcAft>
                      </a:pPr>
                      <a:r>
                        <a:rPr lang="zh-CN" sz="1600" kern="100">
                          <a:effectLst/>
                          <a:sym typeface="+mn-ea"/>
                        </a:rPr>
                        <a:t>           </a:t>
                      </a: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7560">
                <a:tc>
                  <a:txBody>
                    <a:bodyPr/>
                    <a:lstStyle/>
                    <a:p>
                      <a:pPr algn="ctr">
                        <a:spcAft>
                          <a:spcPts val="0"/>
                        </a:spcAft>
                      </a:pPr>
                      <a:endParaRPr lang="en-US" sz="1600" kern="100">
                        <a:effectLst/>
                      </a:endParaRPr>
                    </a:p>
                    <a:p>
                      <a:pPr algn="ctr">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项目组成员必须要按时参加会议，不得迟到</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sym typeface="+mn-ea"/>
                        </a:rPr>
                        <a:t>           </a:t>
                      </a: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ctr">
                        <a:spcAft>
                          <a:spcPts val="0"/>
                        </a:spcAft>
                      </a:pPr>
                      <a:endParaRPr lang="en-US" sz="1600" kern="100">
                        <a:effectLst/>
                      </a:endParaRPr>
                    </a:p>
                    <a:p>
                      <a:pPr algn="ctr">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r>
                        <a:rPr lang="zh-CN" sz="1600" kern="100">
                          <a:effectLst/>
                          <a:sym typeface="+mn-ea"/>
                        </a:rPr>
                        <a:t>          </a:t>
                      </a: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会议目的，会议场所，会议材料</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96925">
                <a:tc>
                  <a:txBody>
                    <a:bodyPr/>
                    <a:lstStyle/>
                    <a:p>
                      <a:pPr algn="ctr">
                        <a:spcAft>
                          <a:spcPts val="0"/>
                        </a:spcAft>
                      </a:pPr>
                      <a:endParaRPr lang="en-US" sz="1600" kern="100">
                        <a:effectLst/>
                      </a:endParaRPr>
                    </a:p>
                    <a:p>
                      <a:pPr algn="ctr">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           时间控制，过程把握，秩序控制</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31520">
                <a:tc>
                  <a:txBody>
                    <a:bodyPr/>
                    <a:lstStyle/>
                    <a:p>
                      <a:pPr algn="ctr">
                        <a:spcAft>
                          <a:spcPts val="0"/>
                        </a:spcAft>
                      </a:pPr>
                      <a:endParaRPr lang="en-US" sz="1600" kern="100">
                        <a:effectLst/>
                      </a:endParaRPr>
                    </a:p>
                    <a:p>
                      <a:pPr algn="ctr">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sym typeface="+mn-ea"/>
                        </a:rPr>
                        <a:t>           </a:t>
                      </a: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rPr>
                        <a:t>           会议纪要，会议录音</a:t>
                      </a:r>
                      <a:endParaRPr lang="zh-CN" sz="1600" kern="100">
                        <a:effectLst/>
                      </a:endParaRP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127760">
                <a:tc>
                  <a:txBody>
                    <a:bodyPr/>
                    <a:lstStyle/>
                    <a:p>
                      <a:pPr algn="ctr">
                        <a:spcAft>
                          <a:spcPts val="0"/>
                        </a:spcAft>
                      </a:pPr>
                      <a:endParaRPr lang="en-US" sz="1600" kern="100">
                        <a:effectLst/>
                      </a:endParaRPr>
                    </a:p>
                    <a:p>
                      <a:pPr algn="ctr">
                        <a:spcAft>
                          <a:spcPts val="0"/>
                        </a:spcAft>
                      </a:pPr>
                      <a:r>
                        <a:rPr lang="en-US" sz="1600" kern="100">
                          <a:effectLst/>
                        </a:rPr>
                        <a:t> 6</a:t>
                      </a:r>
                      <a:endParaRPr lang="zh-CN" sz="1600" kern="100">
                        <a:effectLst/>
                      </a:endParaRPr>
                    </a:p>
                    <a:p>
                      <a:pPr marL="266700" indent="304800" algn="ctr">
                        <a:spcAft>
                          <a:spcPts val="600"/>
                        </a:spcAft>
                      </a:pPr>
                      <a:endParaRPr lang="en-US" sz="1600" kern="100">
                        <a:effectLst/>
                      </a:endParaRPr>
                    </a:p>
                    <a:p>
                      <a:pPr marL="266700" indent="304800" algn="ctr">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en-US" sz="1600" kern="100">
                        <a:effectLst/>
                      </a:endParaRPr>
                    </a:p>
                    <a:p>
                      <a:pPr algn="just">
                        <a:spcAft>
                          <a:spcPts val="0"/>
                        </a:spcAft>
                      </a:pPr>
                      <a:r>
                        <a:rPr lang="zh-CN" sz="1600" kern="100">
                          <a:effectLst/>
                          <a:sym typeface="+mn-ea"/>
                        </a:rPr>
                        <a:t>           </a:t>
                      </a: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l">
                        <a:spcAft>
                          <a:spcPts val="600"/>
                        </a:spcAft>
                      </a:pPr>
                      <a:endParaRPr lang="zh-CN" sz="1600" kern="100" dirty="0">
                        <a:effectLst/>
                        <a:sym typeface="+mn-ea"/>
                      </a:endParaRPr>
                    </a:p>
                    <a:p>
                      <a:pPr marL="266700" indent="266700" algn="l">
                        <a:spcAft>
                          <a:spcPts val="600"/>
                        </a:spcAft>
                      </a:pPr>
                      <a:r>
                        <a:rPr lang="zh-CN" sz="1600" kern="100" dirty="0">
                          <a:effectLst/>
                          <a:sym typeface="+mn-ea"/>
                        </a:rPr>
                        <a:t>组员需要携带电脑以及准    时工作汇报</a:t>
                      </a:r>
                      <a:endParaRPr lang="zh-CN" sz="1600" kern="100" dirty="0">
                        <a:effectLst/>
                      </a:endParaRP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会议纪要</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p:cNvPicPr>
            <a:picLocks noChangeAspect="1"/>
          </p:cNvPicPr>
          <p:nvPr/>
        </p:nvPicPr>
        <p:blipFill>
          <a:blip r:embed="rId2"/>
          <a:srcRect l="4299" t="68804" r="4228" b="-287"/>
          <a:stretch>
            <a:fillRect/>
          </a:stretch>
        </p:blipFill>
        <p:spPr>
          <a:xfrm>
            <a:off x="6096000" y="321945"/>
            <a:ext cx="5688330" cy="1883410"/>
          </a:xfrm>
          <a:prstGeom prst="rect">
            <a:avLst/>
          </a:prstGeom>
        </p:spPr>
      </p:pic>
      <p:pic>
        <p:nvPicPr>
          <p:cNvPr id="9" name="图片 8"/>
          <p:cNvPicPr>
            <a:picLocks noChangeAspect="1"/>
          </p:cNvPicPr>
          <p:nvPr/>
        </p:nvPicPr>
        <p:blipFill>
          <a:blip r:embed="rId2"/>
          <a:srcRect l="2665" r="3605" b="29286"/>
          <a:stretch>
            <a:fillRect/>
          </a:stretch>
        </p:blipFill>
        <p:spPr>
          <a:xfrm>
            <a:off x="123190" y="1358900"/>
            <a:ext cx="5828665" cy="4230370"/>
          </a:xfrm>
          <a:prstGeom prst="rect">
            <a:avLst/>
          </a:prstGeom>
        </p:spPr>
      </p:pic>
      <p:pic>
        <p:nvPicPr>
          <p:cNvPr id="10" name="图片 9"/>
          <p:cNvPicPr>
            <a:picLocks noChangeAspect="1"/>
          </p:cNvPicPr>
          <p:nvPr/>
        </p:nvPicPr>
        <p:blipFill>
          <a:blip r:embed="rId3"/>
          <a:srcRect l="1652" r="2898" b="87059"/>
          <a:stretch>
            <a:fillRect/>
          </a:stretch>
        </p:blipFill>
        <p:spPr>
          <a:xfrm>
            <a:off x="6100445" y="2143760"/>
            <a:ext cx="5688330" cy="789940"/>
          </a:xfrm>
          <a:prstGeom prst="rect">
            <a:avLst/>
          </a:prstGeom>
        </p:spPr>
      </p:pic>
      <p:pic>
        <p:nvPicPr>
          <p:cNvPr id="11" name="图片 10"/>
          <p:cNvPicPr>
            <a:picLocks noChangeAspect="1"/>
          </p:cNvPicPr>
          <p:nvPr/>
        </p:nvPicPr>
        <p:blipFill>
          <a:blip r:embed="rId3"/>
          <a:srcRect t="44065" r="234"/>
          <a:stretch>
            <a:fillRect/>
          </a:stretch>
        </p:blipFill>
        <p:spPr>
          <a:xfrm>
            <a:off x="5972175" y="2853055"/>
            <a:ext cx="5945505" cy="34143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4.4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开发者与客户沟通计划</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a:t>
            </a:r>
            <a:r>
              <a:rPr lang="zh-CN" altLang="en-US" sz="1600" kern="100" dirty="0">
                <a:latin typeface="Calibri" panose="020F0502020204030204" pitchFamily="34" charset="0"/>
                <a:cs typeface="Times New Roman" panose="02020603050405020304" pitchFamily="18" charset="0"/>
              </a:rPr>
              <a:t>仑</a:t>
            </a:r>
            <a:r>
              <a:rPr lang="zh-CN" altLang="zh-CN" sz="1600" kern="100" dirty="0">
                <a:latin typeface="Calibri" panose="020F0502020204030204" pitchFamily="34" charset="0"/>
                <a:cs typeface="Times New Roman" panose="02020603050405020304" pitchFamily="18" charset="0"/>
              </a:rPr>
              <a:t>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endParaRPr lang="zh-CN" altLang="zh-CN" sz="16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3424084" y="2726207"/>
          <a:ext cx="5006190" cy="3246120"/>
        </p:xfrm>
        <a:graphic>
          <a:graphicData uri="http://schemas.openxmlformats.org/drawingml/2006/table">
            <a:tbl>
              <a:tblPr firstRow="1" firstCol="1" bandRow="1">
                <a:tableStyleId>{5C22544A-7EE6-4342-B048-85BDC9FD1C3A}</a:tableStyleId>
              </a:tblPr>
              <a:tblGrid>
                <a:gridCol w="2502643"/>
                <a:gridCol w="2503547"/>
              </a:tblGrid>
              <a:tr h="0">
                <a:tc>
                  <a:txBody>
                    <a:bodyPr/>
                    <a:lstStyle/>
                    <a:p>
                      <a:pPr algn="ctr">
                        <a:spcAft>
                          <a:spcPts val="0"/>
                        </a:spcAft>
                      </a:pPr>
                      <a:r>
                        <a:rPr lang="zh-CN" sz="1800" kern="100" dirty="0">
                          <a:effectLst/>
                        </a:rPr>
                        <a:t>方式</a:t>
                      </a:r>
                      <a:endParaRPr lang="zh-CN" sz="1800" kern="100" dirty="0">
                        <a:effectLst/>
                      </a:endParaRPr>
                    </a:p>
                    <a:p>
                      <a:pPr marL="266700" indent="266700" algn="ctr">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目的</a:t>
                      </a:r>
                      <a:endParaRPr lang="zh-CN" sz="1800" kern="100">
                        <a:effectLst/>
                      </a:endParaRPr>
                    </a:p>
                    <a:p>
                      <a:pPr marL="266700" indent="2667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预约访谈时间</a:t>
                      </a:r>
                      <a:endParaRPr lang="zh-CN" sz="1800" kern="100">
                        <a:effectLst/>
                      </a:endParaRPr>
                    </a:p>
                    <a:p>
                      <a:pPr marL="266700" indent="304800" algn="ctr">
                        <a:spcAft>
                          <a:spcPts val="600"/>
                        </a:spcAft>
                      </a:pPr>
                      <a:r>
                        <a:rPr lang="zh-CN" sz="1800" kern="100">
                          <a:effectLst/>
                        </a:rPr>
                        <a:t>询问问题</a:t>
                      </a:r>
                      <a:endParaRPr lang="zh-CN" sz="1800" kern="100">
                        <a:effectLst/>
                      </a:endParaRPr>
                    </a:p>
                    <a:p>
                      <a:pPr marL="266700" indent="3048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100">
                          <a:effectLst/>
                        </a:rPr>
                        <a:t>提交阶段性成果</a:t>
                      </a:r>
                      <a:endParaRPr lang="zh-CN" sz="1800" kern="100">
                        <a:effectLst/>
                      </a:endParaRPr>
                    </a:p>
                    <a:p>
                      <a:pPr marL="266700" indent="304800" algn="ctr">
                        <a:spcAft>
                          <a:spcPts val="600"/>
                        </a:spcAft>
                      </a:pPr>
                      <a:r>
                        <a:rPr lang="zh-CN" sz="1800" kern="100">
                          <a:effectLst/>
                        </a:rPr>
                        <a:t>邮件预约</a:t>
                      </a:r>
                      <a:endParaRPr lang="zh-CN" sz="1800" kern="100">
                        <a:effectLst/>
                      </a:endParaRPr>
                    </a:p>
                    <a:p>
                      <a:pPr marL="266700" indent="304800" algn="ctr">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ctr">
                        <a:spcAft>
                          <a:spcPts val="600"/>
                        </a:spcAft>
                      </a:pPr>
                      <a:r>
                        <a:rPr lang="zh-CN" sz="1800" kern="100" dirty="0">
                          <a:effectLst/>
                        </a:rPr>
                        <a:t>面谈具体细节，效果较好</a:t>
                      </a:r>
                      <a:endParaRPr lang="zh-CN" sz="1800" kern="100" dirty="0">
                        <a:effectLst/>
                      </a:endParaRPr>
                    </a:p>
                    <a:p>
                      <a:pPr marL="266700" indent="304800" algn="ctr">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5.1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甘特图</a:t>
            </a:r>
            <a:endParaRPr lang="zh-CN" altLang="en-US" sz="4400" b="1" dirty="0">
              <a:latin typeface="+mn-ea"/>
              <a:ea typeface="+mn-ea"/>
              <a:cs typeface="造字工房悦黑体验版纤细体"/>
              <a:sym typeface="造字工房悦黑体验版纤细体"/>
            </a:endParaRP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2"/>
          <a:stretch>
            <a:fillRect/>
          </a:stretch>
        </p:blipFill>
        <p:spPr>
          <a:xfrm>
            <a:off x="1055580" y="1406839"/>
            <a:ext cx="10344354" cy="4450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风险评估</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20510" y="1339850"/>
            <a:ext cx="8496708" cy="2677656"/>
          </a:xfrm>
          <a:prstGeom prst="rect">
            <a:avLst/>
          </a:prstGeom>
        </p:spPr>
        <p:txBody>
          <a:bodyPr wrap="square">
            <a:spAutoFit/>
          </a:bodyPr>
          <a:lstStyle/>
          <a:p>
            <a:r>
              <a:rPr lang="en-US" altLang="zh-CN" sz="2400" dirty="0" smtClean="0"/>
              <a:t>        </a:t>
            </a:r>
            <a:r>
              <a:rPr lang="zh-CN" altLang="zh-CN" sz="2400" dirty="0" smtClean="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p:cNvGraphicFramePr>
            <a:graphicFrameLocks noGrp="1"/>
          </p:cNvGraphicFramePr>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gridCol w="2124030"/>
              </a:tblGrid>
              <a:tr h="0">
                <a:tc>
                  <a:txBody>
                    <a:bodyPr/>
                    <a:lstStyle/>
                    <a:p>
                      <a:pPr marL="266700" indent="304800" algn="l">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l">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nvGraphicFramePr>
        <p:xfrm>
          <a:off x="1199592" y="1384967"/>
          <a:ext cx="10584882" cy="5059589"/>
        </p:xfrm>
        <a:graphic>
          <a:graphicData uri="http://schemas.openxmlformats.org/drawingml/2006/table">
            <a:tbl>
              <a:tblPr firstRow="1" firstCol="1" bandRow="1">
                <a:tableStyleId>{5C22544A-7EE6-4342-B048-85BDC9FD1C3A}</a:tableStyleId>
              </a:tblPr>
              <a:tblGrid>
                <a:gridCol w="1296108"/>
                <a:gridCol w="1368115"/>
                <a:gridCol w="1296108"/>
                <a:gridCol w="1224102"/>
                <a:gridCol w="1122996"/>
                <a:gridCol w="1159987"/>
                <a:gridCol w="1389322"/>
                <a:gridCol w="1728144"/>
              </a:tblGrid>
              <a:tr h="587626">
                <a:tc>
                  <a:txBody>
                    <a:bodyPr/>
                    <a:lstStyle/>
                    <a:p>
                      <a:pPr marL="266700" indent="306070" algn="l">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l">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58762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组长请假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因故请假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暂时担任执行组长，并在会议结束后向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58762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因故请假</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人力资源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646411">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人力资源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dirty="0">
                          <a:effectLst/>
                        </a:rPr>
                        <a:t> </a:t>
                      </a:r>
                      <a:endParaRPr lang="zh-CN" sz="1200" kern="100" dirty="0">
                        <a:effectLst/>
                      </a:endParaRPr>
                    </a:p>
                    <a:p>
                      <a:pPr marL="266700" indent="152400" algn="l">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671542">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dirty="0">
                          <a:effectLst/>
                        </a:rPr>
                        <a:t> </a:t>
                      </a:r>
                      <a:endParaRPr lang="zh-CN" sz="1200" kern="100" dirty="0">
                        <a:effectLst/>
                      </a:endParaRPr>
                    </a:p>
                    <a:p>
                      <a:pPr marL="266700" indent="152400" algn="l">
                        <a:spcAft>
                          <a:spcPts val="600"/>
                        </a:spcAft>
                      </a:pPr>
                      <a:r>
                        <a:rPr lang="zh-CN" sz="1200" kern="100" dirty="0">
                          <a:effectLst/>
                        </a:rPr>
                        <a:t>中</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795846">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吕煜杰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1182912">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组员任务质量不足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a:effectLst/>
                        </a:rPr>
                        <a:t> </a:t>
                      </a:r>
                      <a:endParaRPr lang="zh-CN" sz="1200" kern="100">
                        <a:effectLst/>
                      </a:endParaRPr>
                    </a:p>
                    <a:p>
                      <a:pPr marL="266700" indent="304800" algn="l">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152400" algn="l">
                        <a:spcAft>
                          <a:spcPts val="600"/>
                        </a:spcAft>
                      </a:pPr>
                      <a:r>
                        <a:rPr lang="en-US" sz="1200" kern="100">
                          <a:effectLst/>
                        </a:rPr>
                        <a:t> </a:t>
                      </a:r>
                      <a:endParaRPr lang="zh-CN" sz="1200" kern="100">
                        <a:effectLst/>
                      </a:endParaRPr>
                    </a:p>
                    <a:p>
                      <a:pPr marL="266700" indent="152400" algn="l">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en-US" sz="1200" kern="100" dirty="0">
                          <a:effectLst/>
                        </a:rPr>
                        <a:t>G16</a:t>
                      </a:r>
                      <a:r>
                        <a:rPr lang="zh-CN" sz="1200" kern="100" dirty="0">
                          <a:effectLst/>
                        </a:rPr>
                        <a:t>某成员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en-US" sz="1200" kern="100" dirty="0">
                          <a:effectLst/>
                        </a:rPr>
                        <a:t> </a:t>
                      </a:r>
                      <a:endParaRPr lang="zh-CN" sz="1200" kern="100" dirty="0">
                        <a:effectLst/>
                      </a:endParaRPr>
                    </a:p>
                    <a:p>
                      <a:pPr marL="266700" indent="304800" algn="l">
                        <a:spcAft>
                          <a:spcPts val="600"/>
                        </a:spcAft>
                      </a:pPr>
                      <a:r>
                        <a:rPr lang="en-US" sz="1200" kern="100" dirty="0">
                          <a:effectLst/>
                        </a:rPr>
                        <a:t>G16</a:t>
                      </a:r>
                      <a:r>
                        <a:rPr lang="zh-CN" sz="1200" kern="100" dirty="0">
                          <a:effectLst/>
                        </a:rPr>
                        <a:t>该成员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dirty="0">
                          <a:effectLst/>
                        </a:rPr>
                        <a:t>项目经理经过审核认定该成员任务完成度不够或质量不佳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4800" algn="l">
                        <a:spcAft>
                          <a:spcPts val="600"/>
                        </a:spcAft>
                      </a:pPr>
                      <a:r>
                        <a:rPr lang="zh-CN" sz="1200" kern="100" dirty="0">
                          <a:effectLst/>
                        </a:rPr>
                        <a:t>小组该成员进行返工，直到质量通过为止，且要在可容忍时间范围内</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6.2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风险控制</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6" name="表格 5"/>
          <p:cNvGraphicFramePr>
            <a:graphicFrameLocks noGrp="1"/>
          </p:cNvGraphicFramePr>
          <p:nvPr/>
        </p:nvGraphicFramePr>
        <p:xfrm>
          <a:off x="911225" y="1275807"/>
          <a:ext cx="10936606" cy="5188354"/>
        </p:xfrm>
        <a:graphic>
          <a:graphicData uri="http://schemas.openxmlformats.org/drawingml/2006/table">
            <a:tbl>
              <a:tblPr firstRow="1" firstCol="1" bandRow="1">
                <a:tableStyleId>{5C22544A-7EE6-4342-B048-85BDC9FD1C3A}</a:tableStyleId>
              </a:tblPr>
              <a:tblGrid>
                <a:gridCol w="1368457"/>
                <a:gridCol w="1296108"/>
                <a:gridCol w="1080090"/>
                <a:gridCol w="1111950"/>
                <a:gridCol w="1154051"/>
                <a:gridCol w="1174267"/>
                <a:gridCol w="1691739"/>
                <a:gridCol w="2059944"/>
              </a:tblGrid>
              <a:tr h="765550">
                <a:tc>
                  <a:txBody>
                    <a:bodyPr/>
                    <a:lstStyle/>
                    <a:p>
                      <a:pPr marL="266700" indent="306070" algn="ctr">
                        <a:spcAft>
                          <a:spcPts val="600"/>
                        </a:spcAft>
                      </a:pPr>
                      <a:r>
                        <a:rPr lang="en-US" altLang="zh-CN" sz="1200" kern="100" dirty="0">
                          <a:effectLst/>
                        </a:rPr>
                        <a:t>                    </a:t>
                      </a: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en-US" altLang="zh-CN" sz="1200" kern="100" dirty="0">
                          <a:effectLst/>
                        </a:rPr>
                        <a:t>           </a:t>
                      </a: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c>
                  <a:txBody>
                    <a:bodyPr/>
                    <a:lstStyle/>
                    <a:p>
                      <a:pPr marL="266700" indent="306070" algn="ctr">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nchor="ctr"/>
                </a:tc>
              </a:tr>
              <a:tr h="765550">
                <a:tc>
                  <a:txBody>
                    <a:bodyPr/>
                    <a:lstStyle/>
                    <a:p>
                      <a:pPr marL="266700" indent="304800" algn="ctr">
                        <a:spcAft>
                          <a:spcPts val="600"/>
                        </a:spcAft>
                      </a:pPr>
                      <a:r>
                        <a:rPr lang="en-US" sz="1200" kern="100" dirty="0">
                          <a:effectLst/>
                        </a:rPr>
                        <a:t> </a:t>
                      </a:r>
                      <a:endParaRPr lang="zh-CN" sz="1200" kern="100" dirty="0">
                        <a:effectLst/>
                      </a:endParaRPr>
                    </a:p>
                    <a:p>
                      <a:pPr marL="266700" indent="304800" algn="ctr">
                        <a:spcAft>
                          <a:spcPts val="600"/>
                        </a:spcAft>
                      </a:pPr>
                      <a:r>
                        <a:rPr lang="zh-CN" sz="1200" kern="100" dirty="0">
                          <a:effectLst/>
                        </a:rPr>
                        <a:t>项目经理任务质不足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en-US" sz="1200" kern="100">
                          <a:effectLst/>
                        </a:rPr>
                        <a:t> </a:t>
                      </a:r>
                      <a:endParaRPr lang="zh-CN" sz="1200" kern="100">
                        <a:effectLst/>
                      </a:endParaRPr>
                    </a:p>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小组其他成员全体认定</a:t>
                      </a:r>
                      <a:r>
                        <a:rPr lang="en-US" sz="1200" kern="100">
                          <a:effectLst/>
                        </a:rPr>
                        <a:t>A</a:t>
                      </a:r>
                      <a:r>
                        <a:rPr lang="zh-CN" sz="1200" kern="100">
                          <a:effectLst/>
                        </a:rPr>
                        <a:t>的任务质量不佳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进行返工，直到质量通过为止，且要在可容忍时间范围内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528088">
                <a:tc>
                  <a:txBody>
                    <a:bodyPr/>
                    <a:lstStyle/>
                    <a:p>
                      <a:pPr marL="266700" indent="304800" algn="ctr">
                        <a:spcAft>
                          <a:spcPts val="600"/>
                        </a:spcAft>
                      </a:pPr>
                      <a:r>
                        <a:rPr lang="en-US" sz="1200" kern="100" dirty="0">
                          <a:effectLst/>
                        </a:rPr>
                        <a:t>                  </a:t>
                      </a:r>
                      <a:r>
                        <a:rPr lang="zh-CN" sz="1200" kern="100" dirty="0">
                          <a:effectLst/>
                        </a:rPr>
                        <a:t>界面设计不足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界面设计不合乎客户标准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 </a:t>
                      </a:r>
                      <a:endParaRPr lang="zh-CN" sz="1200" kern="100" dirty="0">
                        <a:effectLst/>
                      </a:endParaRPr>
                    </a:p>
                    <a:p>
                      <a:pPr marL="266700" indent="304800" algn="ctr">
                        <a:spcAft>
                          <a:spcPts val="600"/>
                        </a:spcAft>
                      </a:pPr>
                      <a:r>
                        <a:rPr lang="zh-CN" sz="1200" kern="100" dirty="0">
                          <a:effectLst/>
                        </a:rPr>
                        <a:t>质量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en-US" sz="1200" kern="100" dirty="0">
                          <a:effectLst/>
                        </a:rPr>
                        <a:t> </a:t>
                      </a:r>
                      <a:endParaRPr lang="zh-CN" sz="1200" kern="100" dirty="0">
                        <a:effectLst/>
                      </a:endParaRPr>
                    </a:p>
                    <a:p>
                      <a:pPr marL="266700" indent="152400" algn="ctr">
                        <a:spcAft>
                          <a:spcPts val="600"/>
                        </a:spcAft>
                      </a:pPr>
                      <a:r>
                        <a:rPr lang="zh-CN" sz="1200" kern="100" dirty="0">
                          <a:effectLst/>
                        </a:rPr>
                        <a:t>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 </a:t>
                      </a:r>
                      <a:endParaRPr lang="zh-CN" sz="1200" kern="100">
                        <a:effectLst/>
                      </a:endParaRPr>
                    </a:p>
                    <a:p>
                      <a:pPr marL="266700" indent="304800" algn="ctr">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A</a:t>
                      </a:r>
                      <a:r>
                        <a:rPr lang="zh-CN" sz="1200" kern="100">
                          <a:effectLst/>
                        </a:rPr>
                        <a:t>的界面设计结果不符合客户提出的需求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对界面设计不合乎要求的地方进行分析并反馈给</a:t>
                      </a:r>
                      <a:r>
                        <a:rPr lang="en-US" sz="1200" kern="100">
                          <a:effectLst/>
                        </a:rPr>
                        <a:t>A</a:t>
                      </a:r>
                      <a:r>
                        <a:rPr lang="zh-CN" sz="1200" kern="100">
                          <a:effectLst/>
                        </a:rPr>
                        <a:t>，由</a:t>
                      </a:r>
                      <a:r>
                        <a:rPr lang="en-US" sz="1200" kern="100">
                          <a:effectLst/>
                        </a:rPr>
                        <a:t>A</a:t>
                      </a:r>
                      <a:r>
                        <a:rPr lang="zh-CN" sz="1200" kern="100">
                          <a:effectLst/>
                        </a:rPr>
                        <a:t>进行界面设计修改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1020734">
                <a:tc>
                  <a:txBody>
                    <a:bodyPr/>
                    <a:lstStyle/>
                    <a:p>
                      <a:pPr marL="266700" indent="304800" algn="ctr">
                        <a:spcAft>
                          <a:spcPts val="600"/>
                        </a:spcAft>
                      </a:pPr>
                      <a:endParaRPr lang="zh-CN" sz="1200" kern="100">
                        <a:effectLst/>
                      </a:endParaRPr>
                    </a:p>
                    <a:p>
                      <a:pPr marL="266700" indent="304800" algn="ctr">
                        <a:spcAft>
                          <a:spcPts val="600"/>
                        </a:spcAft>
                      </a:pPr>
                      <a:endParaRPr lang="zh-CN" sz="1200" kern="100">
                        <a:effectLst/>
                      </a:endParaRPr>
                    </a:p>
                    <a:p>
                      <a:pPr marL="266700" indent="304800" algn="ctr">
                        <a:spcAft>
                          <a:spcPts val="600"/>
                        </a:spcAft>
                      </a:pPr>
                      <a:r>
                        <a:rPr lang="zh-CN" sz="1200" kern="100">
                          <a:effectLst/>
                        </a:rPr>
                        <a:t>需求偏差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对客户的需求理解有偏差，导致整个项目的开发有所偏差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dirty="0">
                          <a:effectLst/>
                        </a:rPr>
                        <a:t>马益亮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A</a:t>
                      </a:r>
                      <a:r>
                        <a:rPr lang="zh-CN" sz="1200" kern="100" dirty="0">
                          <a:effectLst/>
                        </a:rPr>
                        <a:t>对客户的需求理解错误客户否认项目的部分需求</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B</a:t>
                      </a:r>
                      <a:r>
                        <a:rPr lang="zh-CN" sz="1200" kern="100">
                          <a:effectLst/>
                        </a:rPr>
                        <a:t>对客户进行新的访谈，对需求进行更全面的理解，向</a:t>
                      </a:r>
                      <a:r>
                        <a:rPr lang="en-US" sz="1200" kern="100">
                          <a:effectLst/>
                        </a:rPr>
                        <a:t>A</a:t>
                      </a:r>
                      <a:r>
                        <a:rPr lang="zh-CN" sz="1200" kern="100">
                          <a:effectLst/>
                        </a:rPr>
                        <a:t>阐述偏差并纠正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723020">
                <a:tc>
                  <a:txBody>
                    <a:bodyPr/>
                    <a:lstStyle/>
                    <a:p>
                      <a:pPr marL="266700" indent="304800" algn="ctr">
                        <a:spcAft>
                          <a:spcPts val="600"/>
                        </a:spcAft>
                      </a:pPr>
                      <a:r>
                        <a:rPr lang="en-US" altLang="zh-CN" sz="1200" kern="100" dirty="0">
                          <a:effectLst/>
                        </a:rPr>
                        <a:t>                   </a:t>
                      </a:r>
                      <a:r>
                        <a:rPr lang="zh-CN" sz="1200" kern="100" dirty="0">
                          <a:effectLst/>
                        </a:rPr>
                        <a:t>任务未完成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任务结果交付时间超过原本的截止时间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A</a:t>
                      </a:r>
                      <a:r>
                        <a:rPr lang="zh-CN" sz="1200" kern="100" dirty="0">
                          <a:effectLst/>
                        </a:rPr>
                        <a:t>的任务超过截止时间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dirty="0">
                          <a:effectLst/>
                        </a:rPr>
                        <a:t>B</a:t>
                      </a:r>
                      <a:r>
                        <a:rPr lang="zh-CN" sz="1200" kern="100" dirty="0">
                          <a:effectLst/>
                        </a:rPr>
                        <a:t>通知</a:t>
                      </a:r>
                      <a:r>
                        <a:rPr lang="en-US" sz="1200" kern="100" dirty="0">
                          <a:effectLst/>
                        </a:rPr>
                        <a:t>A</a:t>
                      </a:r>
                      <a:r>
                        <a:rPr lang="zh-CN" sz="1200" kern="100" dirty="0">
                          <a:effectLst/>
                        </a:rPr>
                        <a:t>并监督或者帮助</a:t>
                      </a:r>
                      <a:r>
                        <a:rPr lang="en-US" sz="1200" kern="100" dirty="0">
                          <a:effectLst/>
                        </a:rPr>
                        <a:t>A</a:t>
                      </a:r>
                      <a:r>
                        <a:rPr lang="zh-CN" sz="1200" kern="100" dirty="0">
                          <a:effectLst/>
                        </a:rPr>
                        <a:t>一起赶出进度</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r h="723020">
                <a:tc>
                  <a:txBody>
                    <a:bodyPr/>
                    <a:lstStyle/>
                    <a:p>
                      <a:pPr marL="266700" indent="304800" algn="ctr">
                        <a:spcAft>
                          <a:spcPts val="600"/>
                        </a:spcAft>
                      </a:pPr>
                      <a:r>
                        <a:rPr lang="en-US" altLang="zh-CN" sz="1200" kern="100" dirty="0">
                          <a:effectLst/>
                        </a:rPr>
                        <a:t>                  </a:t>
                      </a:r>
                      <a:r>
                        <a:rPr lang="zh-CN" sz="1200" kern="100" dirty="0">
                          <a:effectLst/>
                        </a:rPr>
                        <a:t>经费不足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成本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152400" algn="ctr">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100">
                          <a:effectLst/>
                        </a:rPr>
                        <a:t>G16</a:t>
                      </a: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c>
                  <a:txBody>
                    <a:bodyPr/>
                    <a:lstStyle/>
                    <a:p>
                      <a:pPr marL="266700" indent="304800" algn="ctr">
                        <a:spcAft>
                          <a:spcPts val="600"/>
                        </a:spcAft>
                      </a:pPr>
                      <a:r>
                        <a:rPr lang="en-US" sz="1200" kern="0" dirty="0">
                          <a:effectLst/>
                        </a:rPr>
                        <a:t>B</a:t>
                      </a: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7.1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预算【</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endParaRPr lang="zh-CN" altLang="zh-CN" sz="2000" kern="100" dirty="0">
              <a:latin typeface="Calibri" panose="020F0502020204030204" pitchFamily="34" charset="0"/>
              <a:cs typeface="Times New Roman" panose="02020603050405020304" pitchFamily="18" charset="0"/>
            </a:endParaRPr>
          </a:p>
        </p:txBody>
      </p:sp>
      <p:graphicFrame>
        <p:nvGraphicFramePr>
          <p:cNvPr id="3" name="表格 2"/>
          <p:cNvGraphicFramePr>
            <a:graphicFrameLocks noGrp="1"/>
          </p:cNvGraphicFramePr>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gridCol w="1206240"/>
                <a:gridCol w="1123402"/>
                <a:gridCol w="1238939"/>
                <a:gridCol w="1238939"/>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endParaRPr lang="zh-CN" sz="2000" kern="100" dirty="0">
                        <a:effectLst/>
                      </a:endParaRP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endParaRPr lang="zh-CN" sz="2000" kern="100">
                        <a:effectLst/>
                      </a:endParaRP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质量管理角色及职责</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aphicFrame>
        <p:nvGraphicFramePr>
          <p:cNvPr id="2" name="表格 1"/>
          <p:cNvGraphicFramePr>
            <a:graphicFrameLocks noGrp="1"/>
          </p:cNvGraphicFramePr>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gridCol w="1989482"/>
                <a:gridCol w="3195256"/>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质量目标</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endParaRPr lang="zh-CN" altLang="zh-CN" sz="28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8.3</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质量策略</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endParaRPr lang="zh-CN" altLang="zh-CN" sz="2800" kern="100" dirty="0">
              <a:latin typeface="+mn-ea"/>
              <a:ea typeface="+mn-ea"/>
              <a:cs typeface="Times New Roman" panose="02020603050405020304" pitchFamily="18" charset="0"/>
            </a:endParaRP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endParaRPr lang="zh-CN" altLang="zh-CN" sz="2800" kern="100" dirty="0">
              <a:latin typeface="+mn-ea"/>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017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项目简介</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endParaRPr lang="en-US" altLang="zh-CN" sz="2000" dirty="0">
              <a:latin typeface="+mn-ea"/>
              <a:ea typeface="+mn-ea"/>
            </a:endParaRP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endParaRPr lang="zh-CN" altLang="en-US" sz="2000" dirty="0">
              <a:latin typeface="+mn-ea"/>
              <a:ea typeface="+mn-ea"/>
            </a:endParaRPr>
          </a:p>
          <a:p>
            <a:endParaRPr lang="zh-CN" altLang="en-US" dirty="0">
              <a:latin typeface="张海山锐线体简" charset="-122"/>
              <a:ea typeface="张海山锐线体简" charset="-122"/>
            </a:endParaRPr>
          </a:p>
          <a:p>
            <a:endParaRPr lang="zh-CN" altLang="en-US" dirty="0"/>
          </a:p>
        </p:txBody>
      </p:sp>
      <p:sp>
        <p:nvSpPr>
          <p:cNvPr id="17" name="任意多边形 22"/>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0" name="椭圆 11"/>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r>
              <a:rPr lang="en-US" altLang="zh-CN" sz="4400" b="1" dirty="0">
                <a:latin typeface="+mn-ea"/>
                <a:ea typeface="+mn-ea"/>
                <a:cs typeface="造字工房悦黑体验版纤细体"/>
                <a:sym typeface="造字工房悦黑体验版纤细体"/>
              </a:rPr>
              <a:t>5</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endParaRPr lang="zh-CN" altLang="en-US"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8.1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2207676" y="1464772"/>
            <a:ext cx="8600939" cy="48380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296503978750139473"/>
          <p:cNvPicPr/>
          <p:nvPr/>
        </p:nvPicPr>
        <p:blipFill>
          <a:blip r:embed="rId1"/>
          <a:stretch>
            <a:fillRect/>
          </a:stretch>
        </p:blipFill>
        <p:spPr>
          <a:xfrm>
            <a:off x="1941248" y="2852952"/>
            <a:ext cx="6602956" cy="295621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9.1</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版本管理</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endParaRPr lang="en-US" altLang="zh-CN" sz="2400" kern="100" dirty="0">
              <a:latin typeface="Calibri" panose="020F0502020204030204" pitchFamily="34" charset="0"/>
              <a:cs typeface="Times New Roman" panose="02020603050405020304" pitchFamily="18" charset="0"/>
            </a:endParaRP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endParaRPr lang="en-US" altLang="zh-CN" sz="2400" kern="100" dirty="0">
              <a:latin typeface="Calibri" panose="020F0502020204030204" pitchFamily="34" charset="0"/>
              <a:cs typeface="Times New Roman" panose="02020603050405020304" pitchFamily="18" charset="0"/>
            </a:endParaRPr>
          </a:p>
        </p:txBody>
      </p:sp>
      <p:pic>
        <p:nvPicPr>
          <p:cNvPr id="7" name="图片 6" descr="883315462159027712"/>
          <p:cNvPicPr/>
          <p:nvPr/>
        </p:nvPicPr>
        <p:blipFill>
          <a:blip r:embed="rId1"/>
          <a:stretch>
            <a:fillRect/>
          </a:stretch>
        </p:blipFill>
        <p:spPr>
          <a:xfrm>
            <a:off x="1631628" y="3495836"/>
            <a:ext cx="8568714" cy="295741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6000">
                <a:solidFill>
                  <a:schemeClr val="bg1"/>
                </a:solidFill>
                <a:latin typeface="Gungsuh" panose="02030600000101010101" pitchFamily="18" charset="-127"/>
                <a:ea typeface="Gungsuh" panose="02030600000101010101" pitchFamily="18" charset="-127"/>
                <a:sym typeface="Gungsuh" panose="02030600000101010101" pitchFamily="18" charset="-127"/>
              </a:rPr>
              <a:t>1</a:t>
            </a:r>
            <a:endParaRPr lang="zh-CN" altLang="en-US" sz="600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1" name="文本框 3"/>
          <p:cNvSpPr txBox="1">
            <a:spLocks noChangeArrowheads="1"/>
          </p:cNvSpPr>
          <p:nvPr/>
        </p:nvSpPr>
        <p:spPr bwMode="auto">
          <a:xfrm>
            <a:off x="4625975" y="4083050"/>
            <a:ext cx="330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参考文献及分工评价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12" name="椭圆 4"/>
          <p:cNvGrpSpPr/>
          <p:nvPr/>
        </p:nvGrpSpPr>
        <p:grpSpPr bwMode="auto">
          <a:xfrm>
            <a:off x="5505450" y="1809750"/>
            <a:ext cx="1535113" cy="1536700"/>
            <a:chOff x="0" y="0"/>
            <a:chExt cx="967" cy="968"/>
          </a:xfrm>
        </p:grpSpPr>
        <p:pic>
          <p:nvPicPr>
            <p:cNvPr id="13" name="椭圆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8" name="空心弧 9"/>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空心弧 10"/>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参考文献</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endParaRPr lang="en-US" altLang="zh-CN" sz="2000" dirty="0"/>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endParaRPr lang="en-US" altLang="zh-CN" sz="2000" dirty="0"/>
          </a:p>
          <a:p>
            <a:r>
              <a:rPr lang="en-US" altLang="zh-CN" sz="2000" dirty="0"/>
              <a:t>【3】</a:t>
            </a:r>
            <a:r>
              <a:rPr lang="zh-CN" altLang="en-US" sz="2000" dirty="0"/>
              <a:t>百度百科</a:t>
            </a:r>
            <a:r>
              <a:rPr lang="en-US" altLang="zh-CN" sz="2000" dirty="0"/>
              <a:t>https://wenku.baidu.com/view/7b1cc77ee45c3b3567ec8bad.html 【2018/10/11 19:23 pm】 </a:t>
            </a:r>
            <a:endParaRPr lang="en-US" altLang="zh-CN" sz="2000" dirty="0"/>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endParaRPr lang="en-US" altLang="zh-CN" sz="2000" dirty="0"/>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endParaRPr lang="en-US" altLang="zh-CN" sz="2000" dirty="0"/>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endParaRPr lang="en-US" altLang="zh-CN" sz="2000" dirty="0"/>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分工</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215900" y="1339850"/>
            <a:ext cx="6471285" cy="2162175"/>
          </a:xfrm>
          <a:prstGeom prst="rect">
            <a:avLst/>
          </a:prstGeom>
        </p:spPr>
      </p:pic>
      <p:pic>
        <p:nvPicPr>
          <p:cNvPr id="4" name="图片 3"/>
          <p:cNvPicPr>
            <a:picLocks noChangeAspect="1"/>
          </p:cNvPicPr>
          <p:nvPr/>
        </p:nvPicPr>
        <p:blipFill>
          <a:blip r:embed="rId2"/>
          <a:stretch>
            <a:fillRect/>
          </a:stretch>
        </p:blipFill>
        <p:spPr>
          <a:xfrm>
            <a:off x="215900" y="3676650"/>
            <a:ext cx="6485255" cy="2320925"/>
          </a:xfrm>
          <a:prstGeom prst="rect">
            <a:avLst/>
          </a:prstGeom>
        </p:spPr>
      </p:pic>
      <p:pic>
        <p:nvPicPr>
          <p:cNvPr id="5" name="图片 4"/>
          <p:cNvPicPr>
            <a:picLocks noChangeAspect="1"/>
          </p:cNvPicPr>
          <p:nvPr/>
        </p:nvPicPr>
        <p:blipFill>
          <a:blip r:embed="rId3"/>
          <a:stretch>
            <a:fillRect/>
          </a:stretch>
        </p:blipFill>
        <p:spPr>
          <a:xfrm>
            <a:off x="5835650" y="1339850"/>
            <a:ext cx="6356350" cy="2162810"/>
          </a:xfrm>
          <a:prstGeom prst="rect">
            <a:avLst/>
          </a:prstGeom>
        </p:spPr>
      </p:pic>
      <p:pic>
        <p:nvPicPr>
          <p:cNvPr id="6" name="图片 5"/>
          <p:cNvPicPr>
            <a:picLocks noChangeAspect="1"/>
          </p:cNvPicPr>
          <p:nvPr/>
        </p:nvPicPr>
        <p:blipFill>
          <a:blip r:embed="rId4"/>
          <a:stretch>
            <a:fillRect/>
          </a:stretch>
        </p:blipFill>
        <p:spPr>
          <a:xfrm>
            <a:off x="5269865" y="3573780"/>
            <a:ext cx="6763385" cy="22542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绩效</a:t>
            </a:r>
            <a:r>
              <a:rPr lang="zh-CN" altLang="en-US" sz="4400" b="1" dirty="0" smtClean="0">
                <a:latin typeface="+mn-ea"/>
                <a:ea typeface="+mn-ea"/>
                <a:cs typeface="造字工房悦黑体验版纤细体"/>
                <a:sym typeface="造字工房悦黑体验版纤细体"/>
              </a:rPr>
              <a:t>评价</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2207676" y="1556844"/>
            <a:ext cx="7560629" cy="1200329"/>
          </a:xfrm>
          <a:prstGeom prst="rect">
            <a:avLst/>
          </a:prstGeom>
          <a:noFill/>
        </p:spPr>
        <p:txBody>
          <a:bodyPr wrap="square" rtlCol="0">
            <a:spAutoFit/>
          </a:bodyPr>
          <a:lstStyle/>
          <a:p>
            <a:r>
              <a:rPr lang="zh-CN" altLang="en-US" dirty="0" smtClean="0"/>
              <a:t>      组内每周例会会对各成员上一周的任务质量以及本周例会情况进行绩效评价，组员分数由组长评定，每次打分完毕后组长需要请组员确认自身的绩效分数，确认完成后整理成文档上传。组长分数由所有组员打分的平均分数得到。下图为</a:t>
            </a:r>
            <a:r>
              <a:rPr lang="en-US" altLang="zh-CN" dirty="0" smtClean="0"/>
              <a:t>11</a:t>
            </a:r>
            <a:r>
              <a:rPr lang="zh-CN" altLang="en-US" dirty="0" smtClean="0"/>
              <a:t>月</a:t>
            </a:r>
            <a:r>
              <a:rPr lang="en-US" altLang="zh-CN" dirty="0" smtClean="0"/>
              <a:t>23</a:t>
            </a:r>
            <a:r>
              <a:rPr lang="zh-CN" altLang="en-US" dirty="0" smtClean="0"/>
              <a:t>日整理的绩效评价。</a:t>
            </a:r>
            <a:endParaRPr lang="zh-CN" altLang="en-US" dirty="0"/>
          </a:p>
        </p:txBody>
      </p:sp>
      <p:pic>
        <p:nvPicPr>
          <p:cNvPr id="3" name="图片 2"/>
          <p:cNvPicPr>
            <a:picLocks noChangeAspect="1"/>
          </p:cNvPicPr>
          <p:nvPr/>
        </p:nvPicPr>
        <p:blipFill>
          <a:blip r:embed="rId1"/>
          <a:stretch>
            <a:fillRect/>
          </a:stretch>
        </p:blipFill>
        <p:spPr>
          <a:xfrm>
            <a:off x="2783724" y="3292001"/>
            <a:ext cx="6067425" cy="990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10</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绩效</a:t>
            </a:r>
            <a:r>
              <a:rPr lang="zh-CN" altLang="en-US" sz="4400" b="1" dirty="0" smtClean="0">
                <a:latin typeface="+mn-ea"/>
                <a:ea typeface="+mn-ea"/>
                <a:cs typeface="造字工房悦黑体验版纤细体"/>
                <a:sym typeface="造字工房悦黑体验版纤细体"/>
              </a:rPr>
              <a:t>评价</a:t>
            </a:r>
            <a:endParaRPr lang="zh-CN" altLang="en-US" sz="4400" b="1" dirty="0">
              <a:latin typeface="+mn-ea"/>
              <a:ea typeface="+mn-ea"/>
              <a:cs typeface="造字工房悦黑体验版纤细体"/>
              <a:sym typeface="造字工房悦黑体验版纤细体"/>
            </a:endParaRP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文本框 1"/>
          <p:cNvSpPr txBox="1"/>
          <p:nvPr/>
        </p:nvSpPr>
        <p:spPr>
          <a:xfrm>
            <a:off x="4223844" y="2060886"/>
            <a:ext cx="2210862" cy="2585323"/>
          </a:xfrm>
          <a:prstGeom prst="rect">
            <a:avLst/>
          </a:prstGeom>
          <a:noFill/>
        </p:spPr>
        <p:txBody>
          <a:bodyPr wrap="none" rtlCol="0">
            <a:spAutoFit/>
          </a:bodyPr>
          <a:lstStyle/>
          <a:p>
            <a:r>
              <a:rPr lang="zh-CN" altLang="en-US" dirty="0"/>
              <a:t>陈佳敏</a:t>
            </a:r>
            <a:r>
              <a:rPr lang="en-US" altLang="zh-CN" dirty="0" smtClean="0"/>
              <a:t>——88.9</a:t>
            </a:r>
            <a:r>
              <a:rPr lang="zh-CN" altLang="en-US" dirty="0" smtClean="0"/>
              <a:t>分</a:t>
            </a:r>
            <a:endParaRPr lang="zh-CN" altLang="en-US" dirty="0"/>
          </a:p>
          <a:p>
            <a:endParaRPr lang="en-US" altLang="zh-CN" dirty="0"/>
          </a:p>
          <a:p>
            <a:r>
              <a:rPr lang="zh-CN" altLang="en-US" dirty="0"/>
              <a:t>陈依伦</a:t>
            </a:r>
            <a:r>
              <a:rPr lang="en-US" altLang="zh-CN" dirty="0" smtClean="0"/>
              <a:t>——89.04</a:t>
            </a:r>
            <a:r>
              <a:rPr lang="zh-CN" altLang="en-US" dirty="0" smtClean="0"/>
              <a:t>分</a:t>
            </a:r>
            <a:endParaRPr lang="zh-CN" altLang="en-US" dirty="0"/>
          </a:p>
          <a:p>
            <a:endParaRPr lang="en-US" altLang="zh-CN" dirty="0"/>
          </a:p>
          <a:p>
            <a:r>
              <a:rPr lang="zh-CN" altLang="en-US" dirty="0"/>
              <a:t>吕煜杰</a:t>
            </a:r>
            <a:r>
              <a:rPr lang="en-US" altLang="zh-CN" dirty="0" smtClean="0"/>
              <a:t>——87</a:t>
            </a:r>
            <a:r>
              <a:rPr lang="zh-CN" altLang="en-US" dirty="0" smtClean="0"/>
              <a:t>分</a:t>
            </a:r>
            <a:endParaRPr lang="zh-CN" altLang="en-US" dirty="0"/>
          </a:p>
          <a:p>
            <a:endParaRPr lang="en-US" altLang="zh-CN" dirty="0"/>
          </a:p>
          <a:p>
            <a:r>
              <a:rPr lang="zh-CN" altLang="en-US" dirty="0"/>
              <a:t>徐毓茜</a:t>
            </a:r>
            <a:r>
              <a:rPr lang="en-US" altLang="zh-CN" dirty="0" smtClean="0"/>
              <a:t>——89.5</a:t>
            </a:r>
            <a:r>
              <a:rPr lang="zh-CN" altLang="en-US" dirty="0" smtClean="0"/>
              <a:t>分   </a:t>
            </a:r>
            <a:endParaRPr lang="zh-CN" altLang="en-US" dirty="0"/>
          </a:p>
          <a:p>
            <a:r>
              <a:rPr lang="zh-CN" altLang="en-US" dirty="0"/>
              <a:t>        </a:t>
            </a:r>
            <a:endParaRPr lang="en-US" altLang="zh-CN" dirty="0"/>
          </a:p>
          <a:p>
            <a:r>
              <a:rPr lang="zh-CN" altLang="en-US" dirty="0"/>
              <a:t>马益亮</a:t>
            </a:r>
            <a:r>
              <a:rPr lang="en-US" altLang="zh-CN" dirty="0" smtClean="0"/>
              <a:t>——87.8</a:t>
            </a:r>
            <a:r>
              <a:rPr lang="zh-CN" altLang="en-US" dirty="0" smtClean="0"/>
              <a:t>分</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r>
              <a:rPr lang="en-US" altLang="zh-CN" sz="4400" b="1" dirty="0">
                <a:latin typeface="+mn-ea"/>
                <a:ea typeface="+mn-ea"/>
                <a:cs typeface="造字工房悦黑体验版纤细体"/>
                <a:sym typeface="造字工房悦黑体验版纤细体"/>
              </a:rPr>
              <a:t>6</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767556" y="1655832"/>
            <a:ext cx="11016918" cy="4154170"/>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”为主要教学思想，以互联网</a:t>
            </a:r>
            <a:r>
              <a:rPr lang="en-US" altLang="zh-CN" sz="2400" kern="100" dirty="0">
                <a:solidFill>
                  <a:srgbClr val="3A3AE4"/>
                </a:solidFill>
                <a:latin typeface="Calibri" panose="020F0502020204030204" pitchFamily="34" charset="0"/>
                <a:cs typeface="Times New Roman" panose="02020603050405020304" pitchFamily="18" charset="0"/>
              </a:rPr>
              <a:t>+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1">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anose="020B0604020202020204"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项目概述</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3" name="矩形 2"/>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endParaRPr lang="zh-CN" altLang="zh-CN" sz="24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911225" y="315982"/>
            <a:ext cx="10080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1.2</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需求计划概述【</a:t>
            </a:r>
            <a:r>
              <a:rPr lang="en-US" altLang="zh-CN" sz="4400" b="1" dirty="0">
                <a:latin typeface="+mn-ea"/>
                <a:ea typeface="+mn-ea"/>
                <a:cs typeface="造字工房悦黑体验版纤细体"/>
                <a:sym typeface="造字工房悦黑体验版纤细体"/>
              </a:rPr>
              <a:t>1</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en-US" altLang="zh-CN" sz="2000" kern="100" dirty="0">
                <a:cs typeface="Times New Roman" panose="02020603050405020304" pitchFamily="18" charset="0"/>
              </a:rPr>
              <a:t>	</a:t>
            </a:r>
            <a:r>
              <a:rPr lang="zh-CN" altLang="en-US" sz="2000" kern="100" dirty="0">
                <a:cs typeface="Times New Roman" panose="02020603050405020304" pitchFamily="18" charset="0"/>
              </a:rPr>
              <a:t>在项目开发初期，需求计划的定制十分重要，本需求工程计划从项目启动，项目计划，项目实施，项目控制到项目收尾</a:t>
            </a:r>
            <a:r>
              <a:rPr lang="zh-CN" altLang="en-US" sz="2000" b="1" kern="100" dirty="0">
                <a:solidFill>
                  <a:srgbClr val="0070C0"/>
                </a:solidFill>
                <a:cs typeface="Times New Roman" panose="02020603050405020304" pitchFamily="18" charset="0"/>
              </a:rPr>
              <a:t>五个阶段一一落实计划</a:t>
            </a:r>
            <a:r>
              <a:rPr lang="zh-CN" altLang="en-US" sz="2000" kern="100" dirty="0">
                <a:cs typeface="Times New Roman" panose="02020603050405020304" pitchFamily="18" charset="0"/>
              </a:rPr>
              <a:t>。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1.4</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endParaRPr lang="zh-CN" altLang="en-US" sz="4400" b="1" dirty="0">
              <a:solidFill>
                <a:srgbClr val="000000"/>
              </a:solidFill>
              <a:latin typeface="+mn-ea"/>
              <a:ea typeface="+mn-ea"/>
              <a:cs typeface="造字工房悦黑体验版纤细体"/>
              <a:sym typeface="造字工房悦黑体验版纤细体"/>
            </a:endParaRP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5366" name="组合 14"/>
          <p:cNvGrpSpPr/>
          <p:nvPr/>
        </p:nvGrpSpPr>
        <p:grpSpPr bwMode="auto">
          <a:xfrm>
            <a:off x="4615570" y="1756300"/>
            <a:ext cx="935037" cy="3997325"/>
            <a:chOff x="557781" y="0"/>
            <a:chExt cx="936104" cy="3996384"/>
          </a:xfrm>
        </p:grpSpPr>
        <p:sp>
          <p:nvSpPr>
            <p:cNvPr id="15375" name="任意多边形 9"/>
            <p:cNvSpPr>
              <a:spLocks noChangeArrowheads="1"/>
            </p:cNvSpPr>
            <p:nvPr/>
          </p:nvSpPr>
          <p:spPr bwMode="auto">
            <a:xfrm>
              <a:off x="557781"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sp>
          <p:nvSpPr>
            <p:cNvPr id="15376" name="任意多边形 11"/>
            <p:cNvSpPr>
              <a:spLocks noChangeArrowheads="1"/>
            </p:cNvSpPr>
            <p:nvPr/>
          </p:nvSpPr>
          <p:spPr bwMode="auto">
            <a:xfrm>
              <a:off x="665833"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endParaRPr lang="zh-CN" altLang="en-US" sz="3200" b="1" dirty="0">
              <a:solidFill>
                <a:srgbClr val="000000"/>
              </a:solidFill>
              <a:latin typeface="+mn-ea"/>
              <a:ea typeface="+mn-ea"/>
              <a:cs typeface="造字工房悦黑体验版纤细体"/>
              <a:sym typeface="造字工房悦黑体验版纤细体"/>
            </a:endParaRPr>
          </a:p>
        </p:txBody>
      </p:sp>
      <p:sp>
        <p:nvSpPr>
          <p:cNvPr id="15373" name="文本框 29"/>
          <p:cNvSpPr>
            <a:spLocks noChangeArrowheads="1"/>
          </p:cNvSpPr>
          <p:nvPr/>
        </p:nvSpPr>
        <p:spPr bwMode="auto">
          <a:xfrm>
            <a:off x="365560" y="3385631"/>
            <a:ext cx="378627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t>《</a:t>
            </a:r>
            <a:r>
              <a:rPr lang="zh-CN" altLang="en-US" sz="2800" dirty="0"/>
              <a:t>会议纪要</a:t>
            </a:r>
            <a:r>
              <a:rPr lang="en-US" altLang="zh-CN" sz="2800" dirty="0"/>
              <a:t>》</a:t>
            </a:r>
            <a:endParaRPr lang="en-US" altLang="zh-CN" sz="2800" dirty="0"/>
          </a:p>
          <a:p>
            <a:r>
              <a:rPr lang="en-US" altLang="zh-CN" sz="2800" dirty="0"/>
              <a:t>《</a:t>
            </a:r>
            <a:r>
              <a:rPr lang="zh-CN" altLang="en-US" sz="2800" dirty="0"/>
              <a:t>需求变更申请文档</a:t>
            </a:r>
            <a:r>
              <a:rPr lang="en-US" altLang="zh-CN" sz="2800" dirty="0"/>
              <a:t>》</a:t>
            </a:r>
            <a:endParaRPr lang="en-US" altLang="zh-CN" sz="2800" dirty="0"/>
          </a:p>
          <a:p>
            <a:r>
              <a:rPr lang="en-US" altLang="zh-CN" sz="2800" dirty="0"/>
              <a:t>《</a:t>
            </a:r>
            <a:r>
              <a:rPr lang="zh-CN" altLang="en-US" sz="2800" dirty="0"/>
              <a:t>输入输出文档</a:t>
            </a:r>
            <a:r>
              <a:rPr lang="en-US" altLang="zh-CN" sz="2800" dirty="0"/>
              <a:t>》</a:t>
            </a:r>
            <a:endParaRPr lang="en-US" altLang="zh-CN" sz="2800" dirty="0"/>
          </a:p>
          <a:p>
            <a:r>
              <a:rPr lang="en-US" altLang="zh-CN" sz="2800" dirty="0"/>
              <a:t>《</a:t>
            </a:r>
            <a:r>
              <a:rPr lang="zh-CN" altLang="en-US" sz="2800" dirty="0"/>
              <a:t>版本控制文档</a:t>
            </a:r>
            <a:r>
              <a:rPr lang="en-US" altLang="zh-CN" sz="2800" dirty="0"/>
              <a:t>》</a:t>
            </a:r>
            <a:endParaRPr lang="en-US" altLang="zh-CN" sz="2800" dirty="0"/>
          </a:p>
          <a:p>
            <a:endParaRPr lang="en-US" altLang="zh-CN" sz="2800" dirty="0"/>
          </a:p>
        </p:txBody>
      </p:sp>
      <p:sp>
        <p:nvSpPr>
          <p:cNvPr id="17" name="直接连接符 24"/>
          <p:cNvSpPr>
            <a:spLocks noChangeShapeType="1"/>
          </p:cNvSpPr>
          <p:nvPr/>
        </p:nvSpPr>
        <p:spPr bwMode="auto">
          <a:xfrm>
            <a:off x="5699760" y="1273696"/>
            <a:ext cx="4337203" cy="6914"/>
          </a:xfrm>
          <a:prstGeom prst="line">
            <a:avLst/>
          </a:prstGeom>
          <a:noFill/>
          <a:ln w="12700">
            <a:solidFill>
              <a:srgbClr val="5DB3B0"/>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p:cNvSpPr>
            <a:spLocks noChangeArrowheads="1"/>
          </p:cNvSpPr>
          <p:nvPr/>
        </p:nvSpPr>
        <p:spPr bwMode="auto">
          <a:xfrm>
            <a:off x="5804218" y="689110"/>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endParaRPr lang="zh-CN" altLang="en-US" sz="3200" b="1" dirty="0">
              <a:solidFill>
                <a:srgbClr val="000000"/>
              </a:solidFill>
              <a:latin typeface="+mj-ea"/>
              <a:ea typeface="+mj-ea"/>
              <a:cs typeface="造字工房悦黑体验版纤细体"/>
              <a:sym typeface="造字工房悦黑体验版纤细体"/>
            </a:endParaRPr>
          </a:p>
        </p:txBody>
      </p:sp>
      <p:sp>
        <p:nvSpPr>
          <p:cNvPr id="3" name="矩形 2"/>
          <p:cNvSpPr/>
          <p:nvPr/>
        </p:nvSpPr>
        <p:spPr>
          <a:xfrm>
            <a:off x="5550535" y="1457325"/>
            <a:ext cx="6875780" cy="4892675"/>
          </a:xfrm>
          <a:prstGeom prst="rect">
            <a:avLst/>
          </a:prstGeom>
        </p:spPr>
        <p:txBody>
          <a:bodyPr wrap="square">
            <a:spAutoFit/>
          </a:bodyPr>
          <a:lstStyle/>
          <a:p>
            <a:r>
              <a:rPr lang="en-US" altLang="zh-CN" sz="2400" dirty="0"/>
              <a:t>《</a:t>
            </a:r>
            <a:r>
              <a:rPr lang="zh-CN" altLang="en-US" sz="2400" dirty="0"/>
              <a:t>可行性分析报告</a:t>
            </a:r>
            <a:r>
              <a:rPr lang="en-US" altLang="zh-CN" sz="2400" dirty="0"/>
              <a:t>》</a:t>
            </a:r>
            <a:endParaRPr lang="en-US" altLang="zh-CN" sz="2400" dirty="0"/>
          </a:p>
          <a:p>
            <a:r>
              <a:rPr sz="2400" dirty="0"/>
              <a:t>《项目章程》</a:t>
            </a:r>
            <a:endParaRPr sz="2400" dirty="0"/>
          </a:p>
          <a:p>
            <a:r>
              <a:rPr sz="2400" dirty="0"/>
              <a:t>《QA计划》</a:t>
            </a:r>
            <a:endParaRPr sz="2400" dirty="0"/>
          </a:p>
          <a:p>
            <a:r>
              <a:rPr sz="2400" dirty="0"/>
              <a:t>《需求工程项目计划》</a:t>
            </a:r>
            <a:endParaRPr sz="2400" dirty="0"/>
          </a:p>
          <a:p>
            <a:r>
              <a:rPr sz="2400" dirty="0"/>
              <a:t>《愿景与范围》</a:t>
            </a:r>
            <a:endParaRPr sz="2400" dirty="0"/>
          </a:p>
          <a:p>
            <a:r>
              <a:rPr sz="2400" dirty="0"/>
              <a:t>《用户群分类》</a:t>
            </a:r>
            <a:endParaRPr sz="2400" dirty="0"/>
          </a:p>
          <a:p>
            <a:r>
              <a:rPr sz="2400" dirty="0"/>
              <a:t>《需求优先级》</a:t>
            </a:r>
            <a:endParaRPr sz="2400" dirty="0"/>
          </a:p>
          <a:p>
            <a:r>
              <a:rPr sz="2400" dirty="0"/>
              <a:t>《用例描述》 </a:t>
            </a:r>
            <a:endParaRPr sz="2400" dirty="0"/>
          </a:p>
          <a:p>
            <a:r>
              <a:rPr sz="2400" dirty="0"/>
              <a:t>《测试用例》</a:t>
            </a:r>
            <a:endParaRPr sz="2400" dirty="0"/>
          </a:p>
          <a:p>
            <a:r>
              <a:rPr sz="2400" dirty="0"/>
              <a:t>《用户手册》</a:t>
            </a:r>
            <a:endParaRPr sz="2400" dirty="0"/>
          </a:p>
          <a:p>
            <a:r>
              <a:rPr sz="2400" dirty="0"/>
              <a:t>《需求规格说明书》</a:t>
            </a:r>
            <a:endParaRPr sz="2400" dirty="0"/>
          </a:p>
          <a:p>
            <a:r>
              <a:rPr sz="2400" dirty="0"/>
              <a:t>《需求变更控制文档》</a:t>
            </a:r>
            <a:endParaRPr sz="2400" dirty="0"/>
          </a:p>
          <a:p>
            <a:r>
              <a:rPr sz="2400" dirty="0"/>
              <a:t>《项目总结报告》</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anose="020B0604020202020204" pitchFamily="34" charset="0"/>
              <a:buNone/>
            </a:pPr>
            <a:r>
              <a:rPr lang="en-US" altLang="zh-CN" sz="4000" dirty="0">
                <a:solidFill>
                  <a:schemeClr val="bg1"/>
                </a:solidFill>
                <a:latin typeface="Gungsuh" panose="02030600000101010101" pitchFamily="18" charset="-127"/>
                <a:ea typeface="Gungsuh" panose="02030600000101010101" pitchFamily="18" charset="-127"/>
                <a:sym typeface="Gungsuh" panose="02030600000101010101" pitchFamily="18" charset="-127"/>
              </a:rPr>
              <a:t>1.5</a:t>
            </a:r>
            <a:endParaRPr lang="zh-CN" altLang="en-US" sz="4000" dirty="0">
              <a:solidFill>
                <a:schemeClr val="bg1"/>
              </a:solidFill>
              <a:latin typeface="Gungsuh" panose="02030600000101010101" pitchFamily="18" charset="-127"/>
              <a:ea typeface="Gungsuh" panose="02030600000101010101" pitchFamily="18" charset="-127"/>
              <a:sym typeface="Gungsuh" panose="02030600000101010101"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pPr>
            <a:r>
              <a:rPr lang="zh-CN" altLang="en-US" sz="4400" b="1" dirty="0">
                <a:latin typeface="+mn-ea"/>
                <a:ea typeface="+mn-ea"/>
                <a:cs typeface="造字工房悦黑体验版纤细体"/>
                <a:sym typeface="造字工房悦黑体验版纤细体"/>
              </a:rPr>
              <a:t>系统运行环境【</a:t>
            </a:r>
            <a:r>
              <a:rPr lang="en-US" altLang="zh-CN" sz="4400" b="1" dirty="0">
                <a:latin typeface="+mn-ea"/>
                <a:ea typeface="+mn-ea"/>
                <a:cs typeface="造字工房悦黑体验版纤细体"/>
                <a:sym typeface="造字工房悦黑体验版纤细体"/>
              </a:rPr>
              <a:t>7</a:t>
            </a:r>
            <a:r>
              <a:rPr lang="zh-CN" altLang="en-US" sz="4400" b="1" dirty="0">
                <a:latin typeface="+mn-ea"/>
                <a:ea typeface="+mn-ea"/>
                <a:cs typeface="造字工房悦黑体验版纤细体"/>
                <a:sym typeface="造字工房悦黑体验版纤细体"/>
              </a:rPr>
              <a:t>】</a:t>
            </a:r>
            <a:endParaRPr lang="zh-CN" altLang="en-US" sz="4400" b="1" dirty="0">
              <a:latin typeface="+mn-ea"/>
              <a:ea typeface="+mn-ea"/>
              <a:cs typeface="造字工房悦黑体验版纤细体"/>
              <a:sym typeface="造字工房悦黑体验版纤细体"/>
            </a:endParaRP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14:hiddenLine>
            </a:ext>
          </a:extLst>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1751643" y="1403885"/>
            <a:ext cx="7128594" cy="4892675"/>
          </a:xfrm>
          <a:prstGeom prst="rect">
            <a:avLst/>
          </a:prstGeom>
        </p:spPr>
        <p:txBody>
          <a:bodyPr wrap="square">
            <a:spAutoFit/>
          </a:bodyPr>
          <a:lstStyle/>
          <a:p>
            <a:r>
              <a:rPr sz="2400" dirty="0"/>
              <a:t>开发语言选择PHP, HTML, CSS, js, XML</a:t>
            </a:r>
            <a:endParaRPr sz="2400" dirty="0"/>
          </a:p>
          <a:p>
            <a:r>
              <a:rPr sz="2400" dirty="0"/>
              <a:t>提供对外服务所要求的相应的安全保障</a:t>
            </a:r>
            <a:endParaRPr sz="2400" dirty="0"/>
          </a:p>
          <a:p>
            <a:endParaRPr sz="2400" dirty="0"/>
          </a:p>
          <a:p>
            <a:r>
              <a:rPr sz="2400" dirty="0"/>
              <a:t>操作系统:  Ubuntu</a:t>
            </a:r>
            <a:endParaRPr sz="2400" dirty="0"/>
          </a:p>
          <a:p>
            <a:endParaRPr sz="2400" dirty="0"/>
          </a:p>
          <a:p>
            <a:r>
              <a:rPr sz="2400" dirty="0"/>
              <a:t>办公软件：Microsoft Office 2013</a:t>
            </a:r>
            <a:endParaRPr sz="2400" dirty="0"/>
          </a:p>
          <a:p>
            <a:r>
              <a:rPr sz="2400" dirty="0"/>
              <a:t>Microsoft Project 2013</a:t>
            </a:r>
            <a:endParaRPr sz="2400" dirty="0"/>
          </a:p>
          <a:p>
            <a:endParaRPr sz="2400" dirty="0"/>
          </a:p>
          <a:p>
            <a:r>
              <a:rPr sz="2400" dirty="0"/>
              <a:t>界面设计：Axure RP 8</a:t>
            </a:r>
            <a:endParaRPr sz="2400" dirty="0"/>
          </a:p>
          <a:p>
            <a:endParaRPr sz="2400" dirty="0"/>
          </a:p>
          <a:p>
            <a:r>
              <a:rPr sz="2400" dirty="0"/>
              <a:t>建模工具：Visio2010</a:t>
            </a:r>
            <a:endParaRPr sz="2400" dirty="0"/>
          </a:p>
          <a:p>
            <a:endParaRPr sz="2400" dirty="0"/>
          </a:p>
          <a:p>
            <a:r>
              <a:rPr sz="2400" dirty="0"/>
              <a:t>配置管理：GitHub</a:t>
            </a:r>
            <a:endParaRPr sz="2400" dirty="0"/>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6493</Words>
  <Application>WPS 演示</Application>
  <PresentationFormat>宽屏</PresentationFormat>
  <Paragraphs>1232</Paragraphs>
  <Slides>50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Arial</vt:lpstr>
      <vt:lpstr>宋体</vt:lpstr>
      <vt:lpstr>Wingdings</vt:lpstr>
      <vt:lpstr>Calibri</vt:lpstr>
      <vt:lpstr>微软雅黑</vt:lpstr>
      <vt:lpstr>造字工房悦黑体验版纤细体</vt:lpstr>
      <vt:lpstr>Gulim</vt:lpstr>
      <vt:lpstr>Gungsuh</vt:lpstr>
      <vt:lpstr>Impact</vt:lpstr>
      <vt:lpstr>张海山锐线体简</vt:lpstr>
      <vt:lpstr>Times New Roman</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****.taobao.com</cp:keywords>
  <dc:description>****.taobao.com</dc:description>
  <dc:subject>PPTS</dc:subject>
  <cp:category>****.taobao.com</cp:category>
  <cp:lastModifiedBy>lli</cp:lastModifiedBy>
  <cp:revision>97</cp:revision>
  <dcterms:created xsi:type="dcterms:W3CDTF">2014-01-18T01:07:00Z</dcterms:created>
  <dcterms:modified xsi:type="dcterms:W3CDTF">2018-12-14T11:38:25Z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