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1"/>
  </p:notesMasterIdLst>
  <p:sldIdLst>
    <p:sldId id="256" r:id="rId3"/>
    <p:sldId id="309" r:id="rId4"/>
    <p:sldId id="311" r:id="rId5"/>
    <p:sldId id="310" r:id="rId6"/>
    <p:sldId id="316" r:id="rId7"/>
    <p:sldId id="312" r:id="rId8"/>
    <p:sldId id="314" r:id="rId9"/>
    <p:sldId id="257" r:id="rId10"/>
    <p:sldId id="313" r:id="rId11"/>
    <p:sldId id="260" r:id="rId12"/>
    <p:sldId id="315" r:id="rId13"/>
    <p:sldId id="353" r:id="rId14"/>
    <p:sldId id="320" r:id="rId15"/>
    <p:sldId id="261" r:id="rId16"/>
    <p:sldId id="328" r:id="rId17"/>
    <p:sldId id="324" r:id="rId18"/>
    <p:sldId id="335" r:id="rId19"/>
    <p:sldId id="337" r:id="rId20"/>
    <p:sldId id="336" r:id="rId21"/>
    <p:sldId id="357" r:id="rId22"/>
    <p:sldId id="358" r:id="rId23"/>
    <p:sldId id="359" r:id="rId24"/>
    <p:sldId id="360" r:id="rId25"/>
    <p:sldId id="361" r:id="rId26"/>
    <p:sldId id="363" r:id="rId27"/>
    <p:sldId id="364" r:id="rId28"/>
    <p:sldId id="362" r:id="rId29"/>
    <p:sldId id="356" r:id="rId30"/>
    <p:sldId id="318" r:id="rId31"/>
    <p:sldId id="329" r:id="rId32"/>
    <p:sldId id="340" r:id="rId33"/>
    <p:sldId id="344" r:id="rId34"/>
    <p:sldId id="346" r:id="rId35"/>
    <p:sldId id="323" r:id="rId36"/>
    <p:sldId id="321" r:id="rId37"/>
    <p:sldId id="327" r:id="rId38"/>
    <p:sldId id="326" r:id="rId39"/>
    <p:sldId id="325" r:id="rId40"/>
    <p:sldId id="332" r:id="rId41"/>
    <p:sldId id="330" r:id="rId42"/>
    <p:sldId id="347" r:id="rId43"/>
    <p:sldId id="352" r:id="rId44"/>
    <p:sldId id="350" r:id="rId45"/>
    <p:sldId id="348" r:id="rId46"/>
    <p:sldId id="331" r:id="rId47"/>
    <p:sldId id="365" r:id="rId48"/>
    <p:sldId id="334" r:id="rId49"/>
    <p:sldId id="264" r:id="rId50"/>
  </p:sldIdLst>
  <p:sldSz cx="12192000" cy="6858000"/>
  <p:notesSz cx="6858000" cy="9144000"/>
  <p:embeddedFontLst>
    <p:embeddedFont>
      <p:font typeface="Calibri" panose="020F0502020204030204" pitchFamily="34" charset="0"/>
      <p:regular r:id="rId55"/>
      <p:bold r:id="rId56"/>
      <p:italic r:id="rId57"/>
      <p:boldItalic r:id="rId58"/>
    </p:embeddedFont>
    <p:embeddedFont>
      <p:font typeface="微软雅黑" panose="020B0503020204020204" pitchFamily="34" charset="-122"/>
      <p:regular r:id="rId59"/>
    </p:embeddedFont>
    <p:embeddedFont>
      <p:font typeface="Gulim" panose="020B0600000101010101" pitchFamily="34" charset="-127"/>
      <p:regular r:id="rId60"/>
    </p:embeddedFont>
    <p:embeddedFont>
      <p:font typeface="Gungsuh" panose="02030600000101010101" pitchFamily="18" charset="-127"/>
      <p:regular r:id="rId61"/>
    </p:embeddedFont>
    <p:embeddedFont>
      <p:font typeface="Impact" panose="020B0806030902050204" pitchFamily="34" charset="0"/>
      <p:regular r:id="rId62"/>
    </p:embeddedFont>
  </p:embeddedFont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97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72"/>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font" Target="fonts/font8.fntdata"/><Relationship Id="rId61" Type="http://schemas.openxmlformats.org/officeDocument/2006/relationships/font" Target="fonts/font7.fntdata"/><Relationship Id="rId60" Type="http://schemas.openxmlformats.org/officeDocument/2006/relationships/font" Target="fonts/font6.fntdata"/><Relationship Id="rId6" Type="http://schemas.openxmlformats.org/officeDocument/2006/relationships/slide" Target="slides/slide4.xml"/><Relationship Id="rId59" Type="http://schemas.openxmlformats.org/officeDocument/2006/relationships/font" Target="fonts/font5.fntdata"/><Relationship Id="rId58" Type="http://schemas.openxmlformats.org/officeDocument/2006/relationships/font" Target="fonts/font4.fntdata"/><Relationship Id="rId57" Type="http://schemas.openxmlformats.org/officeDocument/2006/relationships/font" Target="fonts/font3.fntdata"/><Relationship Id="rId56" Type="http://schemas.openxmlformats.org/officeDocument/2006/relationships/font" Target="fonts/font2.fntdata"/><Relationship Id="rId55" Type="http://schemas.openxmlformats.org/officeDocument/2006/relationships/font" Target="fonts/font1.fntdata"/><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A565D33F-27E6-4112-818A-861B320B8441}"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FA7C4805-7CB3-459E-9D3C-86D32365DB1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B402E8C-70C3-4421-A34F-80E57626BF11}"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832FD607-1FA4-4C44-B6C7-7A2E83519494}" type="slidenum">
              <a:rPr lang="zh-CN" altLang="en-US"/>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426021D-7F16-47B1-9051-3EF031D0F14A}"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15F7FBA6-BE0B-4823-BE43-79DA9E303CC8}" type="slidenum">
              <a:rPr lang="zh-CN" altLang="en-US"/>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9BB94C2E-2A1F-4A27-9013-44207CB8E049}"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2472410D-8DE9-4433-8E42-D0AE5C29F5FE}" type="slidenum">
              <a:rPr lang="zh-CN" altLang="en-US"/>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33A44A78-ED61-46A5-8A82-64A93E093451}"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FC12DD50-2A3D-4CCF-85FB-33712A8112BF}" type="slidenum">
              <a:rPr lang="zh-CN" altLang="en-US"/>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FEB80C3-43B6-45E5-AF5D-852767D6896D}"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493BE494-329D-4E03-A7F6-043B49C9ABFB}" type="slidenum">
              <a:rPr lang="zh-CN" altLang="en-US"/>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1023FF69-902C-4238-B0D4-F6F83842B2B6}"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F4FCFC87-107C-4FD5-9C72-E51034BBF578}" type="slidenum">
              <a:rPr lang="zh-CN" altLang="en-US"/>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DCD84A08-1AFA-4951-819E-0E77AF21A206}"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5F791D8C-2AEB-42C4-AEC1-C362E859B097}" type="slidenum">
              <a:rPr lang="zh-CN" altLang="en-US"/>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0C5C6DA8-D505-4EC8-964D-ED8ADA96008D}" type="datetime1">
              <a:rPr lang="zh-CN" altLang="en-US"/>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smtClean="0"/>
            </a:lvl1pPr>
          </a:lstStyle>
          <a:p>
            <a:pPr>
              <a:defRPr/>
            </a:pPr>
            <a:fld id="{EAE4596B-97DA-4CCB-8385-B5ED91103CC2}" type="slidenum">
              <a:rPr lang="zh-CN" altLang="en-US"/>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B4487FD-B101-4299-B315-0AA3FB18A3A3}"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480E7590-6F6D-4B7F-9C47-A9509E038E67}" type="slidenum">
              <a:rPr lang="zh-CN" altLang="en-US"/>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5BCE630-38CD-4A7A-B5B3-2872EAEBC196}" type="datetime1">
              <a:rPr lang="zh-CN" altLang="en-US"/>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smtClean="0"/>
            </a:lvl1pPr>
          </a:lstStyle>
          <a:p>
            <a:pPr>
              <a:defRPr/>
            </a:pPr>
            <a:fld id="{98348469-933F-4813-80AA-4DD29C514156}" type="slidenum">
              <a:rPr lang="zh-CN" altLang="en-US"/>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DB50D384-BD4A-43F3-8188-4EED975C7F50}"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8C5DFCE8-6592-47BA-810E-AC06DD038803}" type="slidenum">
              <a:rPr lang="zh-CN" altLang="en-US"/>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96AE7559-CAFD-48B7-9023-A646F8D768E3}"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489E342E-6E17-4AA5-811E-AF4E6A32B586}" type="slidenum">
              <a:rPr lang="zh-CN" altLang="en-US"/>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panose="020F0502020204030204" pitchFamily="34" charset="0"/>
              </a:rPr>
              <a:t>单击此处编辑母版标题样式</a:t>
            </a:r>
            <a:endParaRPr lang="zh-CN" altLang="zh-CN">
              <a:sym typeface="Calibri" panose="020F0502020204030204" pitchFamily="34" charset="0"/>
            </a:endParaRP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endParaRPr lang="zh-CN" altLang="zh-CN">
              <a:sym typeface="Calibri" panose="020F0502020204030204" pitchFamily="34" charset="0"/>
            </a:endParaRPr>
          </a:p>
          <a:p>
            <a:pPr lvl="1"/>
            <a:r>
              <a:rPr lang="zh-CN" altLang="zh-CN">
                <a:sym typeface="Calibri" panose="020F0502020204030204" pitchFamily="34" charset="0"/>
              </a:rPr>
              <a:t>第二级</a:t>
            </a:r>
            <a:endParaRPr lang="zh-CN" altLang="zh-CN">
              <a:sym typeface="Calibri" panose="020F0502020204030204" pitchFamily="34" charset="0"/>
            </a:endParaRPr>
          </a:p>
          <a:p>
            <a:pPr lvl="2"/>
            <a:r>
              <a:rPr lang="zh-CN" altLang="zh-CN">
                <a:sym typeface="Calibri" panose="020F0502020204030204" pitchFamily="34" charset="0"/>
              </a:rPr>
              <a:t>第三级</a:t>
            </a:r>
            <a:endParaRPr lang="zh-CN" altLang="zh-CN">
              <a:sym typeface="Calibri" panose="020F0502020204030204" pitchFamily="34" charset="0"/>
            </a:endParaRPr>
          </a:p>
          <a:p>
            <a:pPr lvl="3"/>
            <a:r>
              <a:rPr lang="zh-CN" altLang="zh-CN">
                <a:sym typeface="Calibri" panose="020F0502020204030204" pitchFamily="34" charset="0"/>
              </a:rPr>
              <a:t>第四级</a:t>
            </a:r>
            <a:endParaRPr lang="zh-CN" altLang="zh-CN">
              <a:sym typeface="Calibri" panose="020F0502020204030204" pitchFamily="34" charset="0"/>
            </a:endParaRPr>
          </a:p>
          <a:p>
            <a:pPr lvl="4"/>
            <a:r>
              <a:rPr lang="zh-CN" altLang="zh-CN">
                <a:sym typeface="Calibri" panose="020F0502020204030204" pitchFamily="34" charset="0"/>
              </a:rPr>
              <a:t>第五级</a:t>
            </a:r>
            <a:endParaRPr lang="zh-CN" altLang="zh-CN">
              <a:sym typeface="Calibri" panose="020F0502020204030204" pitchFamily="34" charset="0"/>
            </a:endParaRP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2E7E7287-B1EA-40F7-BA63-96A53DD623A6}" type="datetime1">
              <a:rPr lang="zh-CN" altLang="en-US"/>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04D8D7E4-A943-4079-A431-5FD58BF7B2FD}"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jpeg"/><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695325" y="0"/>
            <a:ext cx="2447925" cy="436562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39" name="椭圆 4"/>
          <p:cNvSpPr>
            <a:spLocks noChangeArrowheads="1"/>
          </p:cNvSpPr>
          <p:nvPr/>
        </p:nvSpPr>
        <p:spPr bwMode="auto">
          <a:xfrm>
            <a:off x="1019175" y="2182813"/>
            <a:ext cx="1800225" cy="1800225"/>
          </a:xfrm>
          <a:prstGeom prst="ellipse">
            <a:avLst/>
          </a:prstGeom>
          <a:solidFill>
            <a:srgbClr val="5DB3B0"/>
          </a:solidFill>
          <a:ln w="38100">
            <a:solidFill>
              <a:schemeClr val="bg1"/>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41" name="文本框 6"/>
          <p:cNvSpPr>
            <a:spLocks noChangeArrowheads="1"/>
          </p:cNvSpPr>
          <p:nvPr/>
        </p:nvSpPr>
        <p:spPr bwMode="auto">
          <a:xfrm>
            <a:off x="3863975" y="2349500"/>
            <a:ext cx="712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800" b="1" dirty="0">
                <a:latin typeface="+mn-ea"/>
                <a:ea typeface="+mn-ea"/>
                <a:cs typeface="造字工房悦黑体验版纤细体"/>
                <a:sym typeface="造字工房悦黑体验版纤细体"/>
              </a:rPr>
              <a:t>基于项目的案例教学系统</a:t>
            </a:r>
            <a:endParaRPr lang="zh-CN" altLang="en-US" sz="4800" b="1" dirty="0">
              <a:latin typeface="+mn-ea"/>
              <a:ea typeface="+mn-ea"/>
              <a:cs typeface="造字工房悦黑体验版纤细体"/>
              <a:sym typeface="造字工房悦黑体验版纤细体"/>
            </a:endParaRPr>
          </a:p>
        </p:txBody>
      </p:sp>
      <p:sp>
        <p:nvSpPr>
          <p:cNvPr id="14342" name="文本框 7"/>
          <p:cNvSpPr>
            <a:spLocks noChangeArrowheads="1"/>
          </p:cNvSpPr>
          <p:nvPr/>
        </p:nvSpPr>
        <p:spPr bwMode="auto">
          <a:xfrm>
            <a:off x="3863975" y="5023865"/>
            <a:ext cx="33131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答辩：</a:t>
            </a:r>
            <a:r>
              <a:rPr lang="en-US" altLang="zh-CN" sz="2400" dirty="0">
                <a:latin typeface="+mn-ea"/>
                <a:ea typeface="+mn-ea"/>
                <a:cs typeface="造字工房悦黑体验版纤细体"/>
                <a:sym typeface="造字工房悦黑体验版纤细体"/>
              </a:rPr>
              <a:t>G16</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导师：杨枨老师</a:t>
            </a:r>
            <a:endParaRPr lang="zh-CN" altLang="en-US"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侯宏仑老师</a:t>
            </a:r>
            <a:endParaRPr lang="zh-CN" altLang="en-US" sz="2400" dirty="0">
              <a:latin typeface="+mn-ea"/>
              <a:ea typeface="+mn-ea"/>
              <a:cs typeface="造字工房悦黑体验版纤细体"/>
              <a:sym typeface="造字工房悦黑体验版纤细体"/>
            </a:endParaRPr>
          </a:p>
        </p:txBody>
      </p:sp>
      <p:cxnSp>
        <p:nvCxnSpPr>
          <p:cNvPr id="7" name="直接连接符 16"/>
          <p:cNvCxnSpPr>
            <a:cxnSpLocks noChangeShapeType="1"/>
          </p:cNvCxnSpPr>
          <p:nvPr/>
        </p:nvCxnSpPr>
        <p:spPr bwMode="auto">
          <a:xfrm>
            <a:off x="4871898" y="3964317"/>
            <a:ext cx="10795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sp>
        <p:nvSpPr>
          <p:cNvPr id="8" name="文本框 9"/>
          <p:cNvSpPr txBox="1">
            <a:spLocks noChangeArrowheads="1"/>
          </p:cNvSpPr>
          <p:nvPr/>
        </p:nvSpPr>
        <p:spPr bwMode="auto">
          <a:xfrm>
            <a:off x="4993480" y="3717024"/>
            <a:ext cx="43672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dirty="0">
                <a:latin typeface="微软雅黑" panose="020B0503020204020204" pitchFamily="34" charset="-122"/>
                <a:ea typeface="微软雅黑" panose="020B0503020204020204" pitchFamily="34" charset="-122"/>
              </a:rPr>
              <a:t>需求工程计划</a:t>
            </a:r>
            <a:endParaRPr lang="zh-CN" altLang="en-US" sz="2800" dirty="0">
              <a:latin typeface="微软雅黑" panose="020B0503020204020204" pitchFamily="34" charset="-122"/>
              <a:ea typeface="微软雅黑" panose="020B0503020204020204" pitchFamily="34" charset="-122"/>
            </a:endParaRPr>
          </a:p>
        </p:txBody>
      </p:sp>
      <p:cxnSp>
        <p:nvCxnSpPr>
          <p:cNvPr id="9" name="直接连接符 15"/>
          <p:cNvCxnSpPr>
            <a:cxnSpLocks noChangeShapeType="1"/>
          </p:cNvCxnSpPr>
          <p:nvPr/>
        </p:nvCxnSpPr>
        <p:spPr bwMode="auto">
          <a:xfrm>
            <a:off x="8400192" y="3978167"/>
            <a:ext cx="10795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99" y="2032794"/>
            <a:ext cx="2100261" cy="2100261"/>
          </a:xfrm>
          <a:prstGeom prst="rect">
            <a:avLst/>
          </a:prstGeom>
        </p:spPr>
      </p:pic>
      <p:sp>
        <p:nvSpPr>
          <p:cNvPr id="2" name="矩形 1"/>
          <p:cNvSpPr/>
          <p:nvPr/>
        </p:nvSpPr>
        <p:spPr>
          <a:xfrm>
            <a:off x="4947682" y="3205768"/>
            <a:ext cx="4532010" cy="369332"/>
          </a:xfrm>
          <a:prstGeom prst="rect">
            <a:avLst/>
          </a:prstGeom>
        </p:spPr>
        <p:txBody>
          <a:bodyPr wrap="none">
            <a:spAutoFit/>
          </a:bodyPr>
          <a:lstStyle/>
          <a:p>
            <a:r>
              <a:rPr lang="zh-CN" altLang="en-US" dirty="0"/>
              <a:t>pbcls   project based case learning system</a:t>
            </a:r>
            <a:endParaRPr lang="zh-CN" altLang="en-US" dirty="0"/>
          </a:p>
        </p:txBody>
      </p:sp>
      <p:sp>
        <p:nvSpPr>
          <p:cNvPr id="11" name="文本框 7"/>
          <p:cNvSpPr>
            <a:spLocks noChangeArrowheads="1"/>
          </p:cNvSpPr>
          <p:nvPr/>
        </p:nvSpPr>
        <p:spPr bwMode="auto">
          <a:xfrm>
            <a:off x="7283386" y="4941126"/>
            <a:ext cx="33131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组长：陈依伦</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组员：吕煜杰</a:t>
            </a:r>
            <a:endParaRPr lang="zh-CN" altLang="en-US"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马益亮</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徐毓茜  </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陈佳敏</a:t>
            </a:r>
            <a:endParaRPr lang="zh-CN" altLang="en-US" sz="2400" dirty="0">
              <a:latin typeface="+mn-ea"/>
              <a:ea typeface="+mn-ea"/>
              <a:cs typeface="造字工房悦黑体验版纤细体"/>
              <a:sym typeface="造字工房悦黑体验版纤细体"/>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23380"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1.6</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207676" y="501688"/>
            <a:ext cx="943338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软件需求工程计划本身的修订和发展</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1631628" y="1383950"/>
          <a:ext cx="9792816" cy="4810398"/>
        </p:xfrm>
        <a:graphic>
          <a:graphicData uri="http://schemas.openxmlformats.org/drawingml/2006/table">
            <a:tbl>
              <a:tblPr firstRow="1" firstCol="1" bandRow="1">
                <a:tableStyleId>{5C22544A-7EE6-4342-B048-85BDC9FD1C3A}</a:tableStyleId>
              </a:tblPr>
              <a:tblGrid>
                <a:gridCol w="1440120"/>
                <a:gridCol w="3455140"/>
                <a:gridCol w="1885707"/>
                <a:gridCol w="3011849"/>
              </a:tblGrid>
              <a:tr h="129313">
                <a:tc>
                  <a:txBody>
                    <a:bodyPr/>
                    <a:lstStyle/>
                    <a:p>
                      <a:pPr algn="just">
                        <a:spcAft>
                          <a:spcPts val="0"/>
                        </a:spcAft>
                      </a:pPr>
                      <a:r>
                        <a:rPr lang="zh-CN" sz="1600" kern="0">
                          <a:effectLst/>
                        </a:rPr>
                        <a:t>版本</a:t>
                      </a:r>
                      <a:r>
                        <a:rPr lang="en-US" sz="1600" kern="0">
                          <a:effectLst/>
                        </a:rPr>
                        <a:t>/</a:t>
                      </a:r>
                      <a:r>
                        <a:rPr lang="zh-CN" sz="1600" kern="0">
                          <a:effectLst/>
                        </a:rPr>
                        <a:t>状态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起止日期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dirty="0">
                          <a:effectLst/>
                        </a:rPr>
                        <a:t>备注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2018-10-19</a:t>
                      </a:r>
                      <a:r>
                        <a:rPr lang="zh-CN" sz="1600" kern="0">
                          <a:effectLst/>
                        </a:rPr>
                        <a:t>至</a:t>
                      </a:r>
                      <a:r>
                        <a:rPr lang="en-US" sz="1600" kern="0">
                          <a:effectLst/>
                        </a:rPr>
                        <a:t>2018-10-21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对需求工程项目计划做出初步分析</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2018-10-23</a:t>
                      </a:r>
                      <a:r>
                        <a:rPr lang="zh-CN" sz="1600" kern="0">
                          <a:effectLst/>
                        </a:rPr>
                        <a:t>至</a:t>
                      </a:r>
                      <a:r>
                        <a:rPr lang="en-US" sz="1600" kern="0">
                          <a:effectLst/>
                        </a:rPr>
                        <a:t>2018-10-23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细节修改，截图转换为文字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0.2.0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2018-10-26</a:t>
                      </a:r>
                      <a:r>
                        <a:rPr lang="zh-CN" sz="1600" kern="0">
                          <a:effectLst/>
                        </a:rPr>
                        <a:t>至</a:t>
                      </a:r>
                      <a:r>
                        <a:rPr lang="en-US" sz="1600" kern="0">
                          <a:effectLst/>
                        </a:rPr>
                        <a:t>2018-10-28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a:t>
                      </a:r>
                      <a:r>
                        <a:rPr lang="en-US" sz="1600" kern="0">
                          <a:effectLst/>
                        </a:rPr>
                        <a:t>WBS</a:t>
                      </a:r>
                      <a:r>
                        <a:rPr lang="zh-CN" sz="1600" kern="0">
                          <a:effectLst/>
                        </a:rPr>
                        <a:t>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0.3.0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a:t>
                      </a:r>
                      <a:r>
                        <a:rPr lang="zh-CN" sz="1600" kern="0">
                          <a:effectLst/>
                        </a:rPr>
                        <a:t>至</a:t>
                      </a:r>
                      <a:r>
                        <a:rPr lang="en-US" sz="1600" kern="0">
                          <a:effectLst/>
                        </a:rPr>
                        <a:t>2018-11-4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进一步完善，甘特图再次修改，</a:t>
                      </a:r>
                      <a:r>
                        <a:rPr lang="en-US" sz="1600" kern="0">
                          <a:effectLst/>
                        </a:rPr>
                        <a:t>WBS</a:t>
                      </a:r>
                      <a:r>
                        <a:rPr lang="zh-CN" sz="1600" kern="0">
                          <a:effectLst/>
                        </a:rPr>
                        <a:t>再次修改，预算修改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646566">
                <a:tc>
                  <a:txBody>
                    <a:bodyPr/>
                    <a:lstStyle/>
                    <a:p>
                      <a:pPr algn="just">
                        <a:spcAft>
                          <a:spcPts val="0"/>
                        </a:spcAft>
                      </a:pPr>
                      <a:r>
                        <a:rPr lang="en-US" sz="1600" kern="0">
                          <a:effectLst/>
                        </a:rPr>
                        <a:t>0.4.0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2018-11-9</a:t>
                      </a:r>
                      <a:r>
                        <a:rPr lang="zh-CN" sz="1600" kern="0">
                          <a:effectLst/>
                        </a:rPr>
                        <a:t>至</a:t>
                      </a:r>
                      <a:r>
                        <a:rPr lang="en-US" sz="1600" kern="0">
                          <a:effectLst/>
                        </a:rPr>
                        <a:t>2018-11-11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进一步完善，甘特图再次修改，</a:t>
                      </a:r>
                      <a:r>
                        <a:rPr lang="en-US" sz="1600" kern="0">
                          <a:effectLst/>
                        </a:rPr>
                        <a:t>WBS</a:t>
                      </a:r>
                      <a:r>
                        <a:rPr lang="zh-CN" sz="1600" kern="0">
                          <a:effectLst/>
                        </a:rPr>
                        <a:t>再次修改，</a:t>
                      </a:r>
                      <a:r>
                        <a:rPr lang="en-US" sz="1600" kern="0">
                          <a:effectLst/>
                        </a:rPr>
                        <a:t>OBS</a:t>
                      </a:r>
                      <a:r>
                        <a:rPr lang="zh-CN" sz="1600" kern="0">
                          <a:effectLst/>
                        </a:rPr>
                        <a:t>图修改，风险管理计划修改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0.4.1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2018-11-18</a:t>
                      </a:r>
                      <a:r>
                        <a:rPr lang="zh-CN" sz="1600" kern="0">
                          <a:effectLst/>
                        </a:rPr>
                        <a:t>至</a:t>
                      </a:r>
                      <a:r>
                        <a:rPr lang="en-US" sz="1600" kern="0">
                          <a:effectLst/>
                        </a:rPr>
                        <a:t>2018-11-18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646566">
                <a:tc>
                  <a:txBody>
                    <a:bodyPr/>
                    <a:lstStyle/>
                    <a:p>
                      <a:pPr algn="just">
                        <a:spcAft>
                          <a:spcPts val="0"/>
                        </a:spcAft>
                      </a:pPr>
                      <a:r>
                        <a:rPr lang="en-US" sz="1600" kern="0">
                          <a:effectLst/>
                        </a:rPr>
                        <a:t>0.5.0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2018-11-24</a:t>
                      </a:r>
                      <a:r>
                        <a:rPr lang="zh-CN" sz="1600" kern="0">
                          <a:effectLst/>
                        </a:rPr>
                        <a:t>至</a:t>
                      </a:r>
                      <a:r>
                        <a:rPr lang="en-US" sz="1600" kern="0">
                          <a:effectLst/>
                        </a:rPr>
                        <a:t>2018-11-25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WBS</a:t>
                      </a:r>
                      <a:r>
                        <a:rPr lang="zh-CN" sz="1600" kern="0">
                          <a:effectLst/>
                        </a:rPr>
                        <a:t>更新，甘特图更新，</a:t>
                      </a:r>
                      <a:r>
                        <a:rPr lang="en-US" sz="1600" kern="0">
                          <a:effectLst/>
                        </a:rPr>
                        <a:t>WBS</a:t>
                      </a:r>
                      <a:r>
                        <a:rPr lang="zh-CN" sz="1600" kern="0">
                          <a:effectLst/>
                        </a:rPr>
                        <a:t>表更新，预算更新，配置管理计划更新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0.6.0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2018-11-27</a:t>
                      </a:r>
                      <a:r>
                        <a:rPr lang="zh-CN" sz="1600" kern="0">
                          <a:effectLst/>
                        </a:rPr>
                        <a:t>至</a:t>
                      </a:r>
                      <a:r>
                        <a:rPr lang="en-US" sz="1600" kern="0">
                          <a:effectLst/>
                        </a:rPr>
                        <a:t>2018-11-27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dirty="0">
                          <a:effectLst/>
                        </a:rPr>
                        <a:t>甘特图更新，</a:t>
                      </a:r>
                      <a:r>
                        <a:rPr lang="en-US" sz="1600" kern="0" dirty="0">
                          <a:effectLst/>
                        </a:rPr>
                        <a:t>WBS</a:t>
                      </a:r>
                      <a:r>
                        <a:rPr lang="zh-CN" sz="1600" kern="0" dirty="0">
                          <a:effectLst/>
                        </a:rPr>
                        <a:t>表更新，配置管理计划更新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895387" y="306130"/>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1.7</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项目干系人</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4039"/>
            <a:ext cx="2592216" cy="523220"/>
          </a:xfrm>
          <a:prstGeom prst="rect">
            <a:avLst/>
          </a:prstGeom>
        </p:spPr>
        <p:txBody>
          <a:bodyPr wrap="square">
            <a:spAutoFit/>
          </a:bodyPr>
          <a:lstStyle/>
          <a:p>
            <a:r>
              <a:rPr lang="zh-CN" altLang="en-US" sz="2800" dirty="0"/>
              <a:t>用户方：</a:t>
            </a:r>
            <a:endParaRPr lang="zh-CN" altLang="en-US" sz="2800" dirty="0"/>
          </a:p>
        </p:txBody>
      </p:sp>
      <p:graphicFrame>
        <p:nvGraphicFramePr>
          <p:cNvPr id="5" name="表格 4"/>
          <p:cNvGraphicFramePr>
            <a:graphicFrameLocks noGrp="1"/>
          </p:cNvGraphicFramePr>
          <p:nvPr/>
        </p:nvGraphicFramePr>
        <p:xfrm>
          <a:off x="1903449" y="2312055"/>
          <a:ext cx="8656923" cy="3886737"/>
        </p:xfrm>
        <a:graphic>
          <a:graphicData uri="http://schemas.openxmlformats.org/drawingml/2006/table">
            <a:tbl>
              <a:tblPr firstRow="1" firstCol="1" bandRow="1">
                <a:tableStyleId>{5C22544A-7EE6-4342-B048-85BDC9FD1C3A}</a:tableStyleId>
              </a:tblPr>
              <a:tblGrid>
                <a:gridCol w="2017097"/>
                <a:gridCol w="1959285"/>
                <a:gridCol w="2075952"/>
                <a:gridCol w="2604589"/>
              </a:tblGrid>
              <a:tr h="431860">
                <a:tc>
                  <a:txBody>
                    <a:bodyPr/>
                    <a:lstStyle/>
                    <a:p>
                      <a:pPr algn="ctr">
                        <a:spcAft>
                          <a:spcPts val="0"/>
                        </a:spcAft>
                      </a:pPr>
                      <a:r>
                        <a:rPr lang="zh-CN" sz="2400" kern="100" dirty="0">
                          <a:effectLst/>
                        </a:rPr>
                        <a:t>姓名</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角色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办公地点</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联系方式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863719">
                <a:tc>
                  <a:txBody>
                    <a:bodyPr/>
                    <a:lstStyle/>
                    <a:p>
                      <a:pPr algn="ctr">
                        <a:spcAft>
                          <a:spcPts val="0"/>
                        </a:spcAft>
                      </a:pPr>
                      <a:r>
                        <a:rPr lang="zh-CN" sz="2400" kern="100">
                          <a:effectLst/>
                        </a:rPr>
                        <a:t>杨枨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项目下达者、用户代表</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理四</a:t>
                      </a:r>
                      <a:r>
                        <a:rPr lang="en-US" sz="2400" kern="100">
                          <a:effectLst/>
                        </a:rPr>
                        <a:t>-504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yangc@zucc.edu.cn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863719">
                <a:tc>
                  <a:txBody>
                    <a:bodyPr/>
                    <a:lstStyle/>
                    <a:p>
                      <a:pPr algn="ctr">
                        <a:spcAft>
                          <a:spcPts val="0"/>
                        </a:spcAft>
                      </a:pPr>
                      <a:r>
                        <a:rPr lang="zh-CN" sz="2400" kern="100">
                          <a:effectLst/>
                        </a:rPr>
                        <a:t>侯宏仑</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项目下达者</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理四</a:t>
                      </a:r>
                      <a:r>
                        <a:rPr lang="en-US" sz="2400" kern="100" dirty="0">
                          <a:effectLst/>
                        </a:rPr>
                        <a:t>-415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ubilabs@zucc.edu.cn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863719">
                <a:tc>
                  <a:txBody>
                    <a:bodyPr/>
                    <a:lstStyle/>
                    <a:p>
                      <a:pPr algn="ctr">
                        <a:spcAft>
                          <a:spcPts val="0"/>
                        </a:spcAft>
                      </a:pPr>
                      <a:r>
                        <a:rPr lang="zh-CN" sz="2400" kern="100">
                          <a:effectLst/>
                        </a:rPr>
                        <a:t>陈依伦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项目经理、学生代表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寝室</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err="1">
                          <a:effectLst/>
                        </a:rPr>
                        <a:t>jiwangwansui</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31860">
                <a:tc>
                  <a:txBody>
                    <a:bodyPr/>
                    <a:lstStyle/>
                    <a:p>
                      <a:pPr algn="ctr">
                        <a:spcAft>
                          <a:spcPts val="0"/>
                        </a:spcAft>
                      </a:pPr>
                      <a:r>
                        <a:rPr lang="zh-CN" sz="2400" kern="100" dirty="0">
                          <a:effectLst/>
                        </a:rPr>
                        <a:t>李逸欢</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寝室</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err="1">
                          <a:effectLst/>
                        </a:rPr>
                        <a:t>liyihuanx</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31860">
                <a:tc>
                  <a:txBody>
                    <a:bodyPr/>
                    <a:lstStyle/>
                    <a:p>
                      <a:pPr algn="ctr">
                        <a:spcAft>
                          <a:spcPts val="0"/>
                        </a:spcAft>
                      </a:pPr>
                      <a:r>
                        <a:rPr lang="zh-CN" sz="2400" kern="100">
                          <a:effectLst/>
                        </a:rPr>
                        <a:t>骆一辉</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寝室</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rPr>
                        <a:t>13567041998</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895387" y="306130"/>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1.7</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项目干系人</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4039"/>
            <a:ext cx="2592216" cy="523220"/>
          </a:xfrm>
          <a:prstGeom prst="rect">
            <a:avLst/>
          </a:prstGeom>
        </p:spPr>
        <p:txBody>
          <a:bodyPr wrap="square">
            <a:spAutoFit/>
          </a:bodyPr>
          <a:lstStyle/>
          <a:p>
            <a:r>
              <a:rPr lang="zh-CN" altLang="en-US" sz="2800" dirty="0"/>
              <a:t>开发方：</a:t>
            </a:r>
            <a:endParaRPr lang="zh-CN" altLang="en-US" sz="2800" dirty="0"/>
          </a:p>
        </p:txBody>
      </p:sp>
      <p:graphicFrame>
        <p:nvGraphicFramePr>
          <p:cNvPr id="3" name="表格 2"/>
          <p:cNvGraphicFramePr>
            <a:graphicFrameLocks noGrp="1"/>
          </p:cNvGraphicFramePr>
          <p:nvPr/>
        </p:nvGraphicFramePr>
        <p:xfrm>
          <a:off x="1451613" y="2167342"/>
          <a:ext cx="9288774" cy="4267200"/>
        </p:xfrm>
        <a:graphic>
          <a:graphicData uri="http://schemas.openxmlformats.org/drawingml/2006/table">
            <a:tbl>
              <a:tblPr firstRow="1" firstCol="1" bandRow="1">
                <a:tableStyleId>{5C22544A-7EE6-4342-B048-85BDC9FD1C3A}</a:tableStyleId>
              </a:tblPr>
              <a:tblGrid>
                <a:gridCol w="1883283"/>
                <a:gridCol w="3478813"/>
                <a:gridCol w="2015404"/>
                <a:gridCol w="1911274"/>
              </a:tblGrid>
              <a:tr h="0">
                <a:tc>
                  <a:txBody>
                    <a:bodyPr/>
                    <a:lstStyle/>
                    <a:p>
                      <a:pPr algn="ctr">
                        <a:spcAft>
                          <a:spcPts val="0"/>
                        </a:spcAft>
                      </a:pPr>
                      <a:r>
                        <a:rPr lang="zh-CN" sz="2000" kern="100">
                          <a:effectLst/>
                        </a:rPr>
                        <a:t>姓名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职位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联系方式（微信）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姓名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2000" kern="100">
                          <a:effectLst/>
                        </a:rPr>
                        <a:t>陈依伦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项目负责人</a:t>
                      </a:r>
                      <a:endParaRPr lang="zh-CN" sz="2000" kern="100">
                        <a:effectLst/>
                      </a:endParaRPr>
                    </a:p>
                    <a:p>
                      <a:pPr algn="ctr">
                        <a:spcAft>
                          <a:spcPts val="0"/>
                        </a:spcAft>
                      </a:pPr>
                      <a:r>
                        <a:rPr lang="zh-CN" sz="2000" kern="100">
                          <a:effectLst/>
                        </a:rPr>
                        <a:t>配置管理员</a:t>
                      </a:r>
                      <a:endParaRPr lang="zh-CN" sz="2000" kern="100">
                        <a:effectLst/>
                      </a:endParaRP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jiwangwansui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陈依伦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2000" kern="100">
                          <a:effectLst/>
                        </a:rPr>
                        <a:t>陈佳敏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UI</a:t>
                      </a:r>
                      <a:r>
                        <a:rPr lang="zh-CN" sz="2000" kern="100">
                          <a:effectLst/>
                        </a:rPr>
                        <a:t>设计师</a:t>
                      </a:r>
                      <a:endParaRPr lang="zh-CN" sz="2000" kern="100">
                        <a:effectLst/>
                      </a:endParaRPr>
                    </a:p>
                    <a:p>
                      <a:pPr marL="266700" indent="2667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Ling971755188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陈佳敏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2000" kern="100">
                          <a:effectLst/>
                        </a:rPr>
                        <a:t>马益亮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后端程序员</a:t>
                      </a:r>
                      <a:endParaRPr lang="zh-CN" sz="2000" kern="100">
                        <a:effectLst/>
                      </a:endParaRPr>
                    </a:p>
                    <a:p>
                      <a:pPr algn="ctr">
                        <a:spcAft>
                          <a:spcPts val="0"/>
                        </a:spcAft>
                      </a:pPr>
                      <a:r>
                        <a:rPr lang="zh-CN" sz="2000" kern="100">
                          <a:effectLst/>
                        </a:rPr>
                        <a:t>数据库管理员</a:t>
                      </a:r>
                      <a:endParaRPr lang="zh-CN" sz="2000" kern="100">
                        <a:effectLst/>
                      </a:endParaRP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wxid_oeuvgenzmjf012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马益亮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2000" kern="100">
                          <a:effectLst/>
                        </a:rPr>
                        <a:t>徐毓茜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文档主体撰写</a:t>
                      </a:r>
                      <a:endParaRPr lang="zh-CN" sz="2000" kern="100">
                        <a:effectLst/>
                      </a:endParaRPr>
                    </a:p>
                    <a:p>
                      <a:pPr algn="ctr">
                        <a:spcAft>
                          <a:spcPts val="0"/>
                        </a:spcAft>
                      </a:pPr>
                      <a:r>
                        <a:rPr lang="zh-CN" sz="2000" kern="100">
                          <a:effectLst/>
                        </a:rPr>
                        <a:t>项目整体规划</a:t>
                      </a:r>
                      <a:endParaRPr lang="zh-CN" sz="2000" kern="100">
                        <a:effectLst/>
                      </a:endParaRP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xx1776001823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徐毓茜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2000" kern="100">
                          <a:effectLst/>
                        </a:rPr>
                        <a:t>吕煜杰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绘图人员</a:t>
                      </a:r>
                      <a:endParaRPr lang="zh-CN" sz="2000" kern="100">
                        <a:effectLst/>
                      </a:endParaRPr>
                    </a:p>
                    <a:p>
                      <a:pPr marL="266700" indent="2667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qi1113442044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吕煜杰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范围管理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2</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4"/>
          <p:cNvSpPr>
            <a:spLocks noChangeArrowheads="1"/>
          </p:cNvSpPr>
          <p:nvPr/>
        </p:nvSpPr>
        <p:spPr bwMode="auto">
          <a:xfrm flipH="1">
            <a:off x="582251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2.1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图【</a:t>
            </a:r>
            <a:r>
              <a:rPr lang="en-US" altLang="zh-CN" sz="4400" b="1" dirty="0">
                <a:latin typeface="+mn-ea"/>
                <a:ea typeface="+mn-ea"/>
                <a:cs typeface="造字工房悦黑体验版纤细体"/>
                <a:sym typeface="造字工房悦黑体验版纤细体"/>
              </a:rPr>
              <a:t>2</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4" name="图片 4" descr="810716925730207365"/>
          <p:cNvPicPr>
            <a:picLocks noChangeAspect="1"/>
          </p:cNvPicPr>
          <p:nvPr/>
        </p:nvPicPr>
        <p:blipFill>
          <a:blip r:embed="rId1"/>
          <a:stretch>
            <a:fillRect/>
          </a:stretch>
        </p:blipFill>
        <p:spPr>
          <a:xfrm>
            <a:off x="657860" y="1024255"/>
            <a:ext cx="11431270" cy="55003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人力资源管理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3</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366357"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5"/>
          <p:cNvSpPr>
            <a:spLocks noChangeArrowheads="1"/>
          </p:cNvSpPr>
          <p:nvPr/>
        </p:nvSpPr>
        <p:spPr bwMode="auto">
          <a:xfrm flipH="1">
            <a:off x="6648932"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5"/>
          <p:cNvSpPr>
            <a:spLocks noChangeArrowheads="1"/>
          </p:cNvSpPr>
          <p:nvPr/>
        </p:nvSpPr>
        <p:spPr bwMode="auto">
          <a:xfrm flipH="1">
            <a:off x="6094690" y="498945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OBS</a:t>
            </a:r>
            <a:r>
              <a:rPr lang="zh-CN" altLang="en-US" sz="4400" b="1" dirty="0">
                <a:latin typeface="+mn-ea"/>
                <a:ea typeface="+mn-ea"/>
                <a:cs typeface="造字工房悦黑体验版纤细体"/>
                <a:sym typeface="造字工房悦黑体验版纤细体"/>
              </a:rPr>
              <a:t>图</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6" name="图片 5" descr="132399432537370854"/>
          <p:cNvPicPr/>
          <p:nvPr/>
        </p:nvPicPr>
        <p:blipFill>
          <a:blip r:embed="rId1"/>
          <a:stretch>
            <a:fillRect/>
          </a:stretch>
        </p:blipFill>
        <p:spPr>
          <a:xfrm>
            <a:off x="1055580" y="1339850"/>
            <a:ext cx="10368864" cy="51302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623544" y="1412832"/>
            <a:ext cx="1728144"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3" name="图片 2"/>
          <p:cNvPicPr>
            <a:picLocks noChangeAspect="1"/>
          </p:cNvPicPr>
          <p:nvPr/>
        </p:nvPicPr>
        <p:blipFill>
          <a:blip r:embed="rId1"/>
          <a:stretch>
            <a:fillRect/>
          </a:stretch>
        </p:blipFill>
        <p:spPr>
          <a:xfrm>
            <a:off x="3215760" y="548760"/>
            <a:ext cx="8515350" cy="5143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695550" y="1484838"/>
            <a:ext cx="1656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1"/>
          <a:stretch>
            <a:fillRect/>
          </a:stretch>
        </p:blipFill>
        <p:spPr>
          <a:xfrm>
            <a:off x="3171600" y="28038"/>
            <a:ext cx="8324850" cy="62293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3.3</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407526" y="1556844"/>
            <a:ext cx="252021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项目职责</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3143754" y="145146"/>
          <a:ext cx="8568714" cy="6532261"/>
        </p:xfrm>
        <a:graphic>
          <a:graphicData uri="http://schemas.openxmlformats.org/drawingml/2006/table">
            <a:tbl>
              <a:tblPr firstRow="1" firstCol="1" bandRow="1">
                <a:tableStyleId>{5C22544A-7EE6-4342-B048-85BDC9FD1C3A}</a:tableStyleId>
              </a:tblPr>
              <a:tblGrid>
                <a:gridCol w="1672834"/>
                <a:gridCol w="1566691"/>
                <a:gridCol w="5329189"/>
              </a:tblGrid>
              <a:tr h="409285">
                <a:tc>
                  <a:txBody>
                    <a:bodyPr/>
                    <a:lstStyle/>
                    <a:p>
                      <a:pPr indent="306070" algn="ctr">
                        <a:spcAft>
                          <a:spcPts val="0"/>
                        </a:spcAft>
                      </a:pPr>
                      <a:r>
                        <a:rPr lang="zh-CN" sz="1600" kern="100" dirty="0">
                          <a:effectLst/>
                        </a:rPr>
                        <a:t>角色</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职责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1503965">
                <a:tc>
                  <a:txBody>
                    <a:bodyPr/>
                    <a:lstStyle/>
                    <a:p>
                      <a:pPr algn="ctr">
                        <a:spcAft>
                          <a:spcPts val="0"/>
                        </a:spcAft>
                      </a:pPr>
                      <a:r>
                        <a:rPr lang="zh-CN" sz="1600" kern="100" dirty="0">
                          <a:effectLst/>
                        </a:rPr>
                        <a:t>项目经理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dirty="0">
                          <a:effectLst/>
                        </a:rPr>
                        <a:t>陈依伦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负责项目的整体规划和管理</a:t>
                      </a:r>
                      <a:endParaRPr lang="zh-CN" sz="1600" kern="100" dirty="0">
                        <a:effectLst/>
                      </a:endParaRPr>
                    </a:p>
                    <a:p>
                      <a:pPr indent="304800" algn="just">
                        <a:spcAft>
                          <a:spcPts val="0"/>
                        </a:spcAft>
                      </a:pPr>
                      <a:r>
                        <a:rPr lang="zh-CN" sz="1600" kern="100" dirty="0">
                          <a:effectLst/>
                        </a:rPr>
                        <a:t>负责项目计划的制定和维护</a:t>
                      </a:r>
                      <a:endParaRPr lang="zh-CN" sz="1600" kern="100" dirty="0">
                        <a:effectLst/>
                      </a:endParaRPr>
                    </a:p>
                    <a:p>
                      <a:pPr indent="304800" algn="just">
                        <a:spcAft>
                          <a:spcPts val="0"/>
                        </a:spcAft>
                      </a:pPr>
                      <a:r>
                        <a:rPr lang="zh-CN" sz="1600" kern="100" dirty="0">
                          <a:effectLst/>
                        </a:rPr>
                        <a:t>负责资源的分配和协调活动</a:t>
                      </a:r>
                      <a:endParaRPr lang="zh-CN" sz="1600" kern="100" dirty="0">
                        <a:effectLst/>
                      </a:endParaRPr>
                    </a:p>
                    <a:p>
                      <a:pPr indent="304800" algn="just">
                        <a:spcAft>
                          <a:spcPts val="0"/>
                        </a:spcAft>
                      </a:pPr>
                      <a:r>
                        <a:rPr lang="zh-CN" sz="1600" kern="100" dirty="0">
                          <a:effectLst/>
                        </a:rPr>
                        <a:t>负责项目的跟踪和管理</a:t>
                      </a:r>
                      <a:endParaRPr lang="zh-CN" sz="1600" kern="100" dirty="0">
                        <a:effectLst/>
                      </a:endParaRPr>
                    </a:p>
                    <a:p>
                      <a:pPr indent="304800" algn="just">
                        <a:spcAft>
                          <a:spcPts val="0"/>
                        </a:spcAft>
                      </a:pPr>
                      <a:r>
                        <a:rPr lang="zh-CN" sz="1600" kern="100" dirty="0">
                          <a:effectLst/>
                        </a:rPr>
                        <a:t>参与项目技术评审和阶段评审</a:t>
                      </a:r>
                      <a:endParaRPr lang="zh-CN" sz="1600" kern="100" dirty="0">
                        <a:effectLst/>
                      </a:endParaRPr>
                    </a:p>
                    <a:p>
                      <a:pPr indent="304800" algn="just">
                        <a:spcAft>
                          <a:spcPts val="0"/>
                        </a:spcAft>
                      </a:pPr>
                      <a:r>
                        <a:rPr lang="zh-CN" sz="1600" kern="100" dirty="0">
                          <a:effectLst/>
                        </a:rPr>
                        <a:t>对项目工作产品的最终质量负责</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501321">
                <a:tc>
                  <a:txBody>
                    <a:bodyPr/>
                    <a:lstStyle/>
                    <a:p>
                      <a:pPr algn="ctr">
                        <a:spcAft>
                          <a:spcPts val="0"/>
                        </a:spcAft>
                      </a:pPr>
                      <a:r>
                        <a:rPr lang="zh-CN" sz="1600" kern="100">
                          <a:effectLst/>
                        </a:rPr>
                        <a:t>需求开发</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负责项目的需求调研</a:t>
                      </a:r>
                      <a:endParaRPr lang="zh-CN" sz="1600" kern="100" dirty="0">
                        <a:effectLst/>
                      </a:endParaRPr>
                    </a:p>
                    <a:p>
                      <a:pPr indent="304800" algn="just">
                        <a:spcAft>
                          <a:spcPts val="0"/>
                        </a:spcAft>
                      </a:pPr>
                      <a:r>
                        <a:rPr lang="zh-CN" sz="1600" kern="100" dirty="0">
                          <a:effectLst/>
                        </a:rPr>
                        <a:t>负责编写需求规格说明书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501321">
                <a:tc>
                  <a:txBody>
                    <a:bodyPr/>
                    <a:lstStyle/>
                    <a:p>
                      <a:pPr algn="ctr">
                        <a:spcAft>
                          <a:spcPts val="0"/>
                        </a:spcAft>
                      </a:pPr>
                      <a:r>
                        <a:rPr lang="zh-CN" sz="1600" kern="100">
                          <a:effectLst/>
                        </a:rPr>
                        <a:t>原型设计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陈佳敏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负责产品原型的设计</a:t>
                      </a:r>
                      <a:endParaRPr lang="zh-CN" sz="1600" kern="100" dirty="0">
                        <a:effectLst/>
                      </a:endParaRPr>
                    </a:p>
                    <a:p>
                      <a:pPr indent="304800" algn="just">
                        <a:spcAft>
                          <a:spcPts val="0"/>
                        </a:spcAft>
                      </a:pPr>
                      <a:r>
                        <a:rPr lang="zh-CN" sz="1600" kern="100" dirty="0">
                          <a:effectLst/>
                        </a:rPr>
                        <a:t>负责产品界面的设计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751983">
                <a:tc>
                  <a:txBody>
                    <a:bodyPr/>
                    <a:lstStyle/>
                    <a:p>
                      <a:pPr algn="ctr">
                        <a:spcAft>
                          <a:spcPts val="0"/>
                        </a:spcAft>
                      </a:pPr>
                      <a:r>
                        <a:rPr lang="zh-CN" sz="1600" kern="100">
                          <a:effectLst/>
                        </a:rPr>
                        <a:t>测试人员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负责制定测试计划</a:t>
                      </a:r>
                      <a:endParaRPr lang="zh-CN" sz="1600" kern="100" dirty="0">
                        <a:effectLst/>
                      </a:endParaRPr>
                    </a:p>
                    <a:p>
                      <a:pPr indent="304800" algn="just">
                        <a:spcAft>
                          <a:spcPts val="0"/>
                        </a:spcAft>
                      </a:pPr>
                      <a:r>
                        <a:rPr lang="zh-CN" sz="1600" kern="100" dirty="0">
                          <a:effectLst/>
                        </a:rPr>
                        <a:t>负责设计测试用例</a:t>
                      </a:r>
                      <a:endParaRPr lang="zh-CN" sz="1600" kern="100" dirty="0">
                        <a:effectLst/>
                      </a:endParaRPr>
                    </a:p>
                    <a:p>
                      <a:pPr indent="304800"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1253305">
                <a:tc>
                  <a:txBody>
                    <a:bodyPr/>
                    <a:lstStyle/>
                    <a:p>
                      <a:pPr algn="ctr">
                        <a:spcAft>
                          <a:spcPts val="0"/>
                        </a:spcAft>
                      </a:pPr>
                      <a:r>
                        <a:rPr lang="zh-CN" sz="1600" kern="100">
                          <a:effectLst/>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负责制定配置管理计划</a:t>
                      </a:r>
                      <a:endParaRPr lang="zh-CN" sz="1600" kern="100" dirty="0">
                        <a:effectLst/>
                      </a:endParaRPr>
                    </a:p>
                    <a:p>
                      <a:pPr indent="304800" algn="just">
                        <a:spcAft>
                          <a:spcPts val="0"/>
                        </a:spcAft>
                      </a:pPr>
                      <a:r>
                        <a:rPr lang="zh-CN" sz="1600" kern="100" dirty="0">
                          <a:effectLst/>
                        </a:rPr>
                        <a:t>建立与维护配置库</a:t>
                      </a:r>
                      <a:endParaRPr lang="zh-CN" sz="1600" kern="100" dirty="0">
                        <a:effectLst/>
                      </a:endParaRPr>
                    </a:p>
                    <a:p>
                      <a:pPr indent="304800" algn="just">
                        <a:spcAft>
                          <a:spcPts val="0"/>
                        </a:spcAft>
                      </a:pPr>
                      <a:r>
                        <a:rPr lang="zh-CN" sz="1600" kern="100" dirty="0">
                          <a:effectLst/>
                        </a:rPr>
                        <a:t>建立和发布基线</a:t>
                      </a:r>
                      <a:endParaRPr lang="zh-CN" sz="1600" kern="100" dirty="0">
                        <a:effectLst/>
                      </a:endParaRPr>
                    </a:p>
                    <a:p>
                      <a:pPr indent="304800" algn="just">
                        <a:spcAft>
                          <a:spcPts val="0"/>
                        </a:spcAft>
                      </a:pPr>
                      <a:r>
                        <a:rPr lang="zh-CN" sz="1600" kern="100" dirty="0">
                          <a:effectLst/>
                        </a:rPr>
                        <a:t>对配置库的状态进行跟踪和统计</a:t>
                      </a:r>
                      <a:endParaRPr lang="zh-CN" sz="1600" kern="100" dirty="0">
                        <a:effectLst/>
                      </a:endParaRPr>
                    </a:p>
                    <a:p>
                      <a:pPr indent="304800" algn="just">
                        <a:spcAft>
                          <a:spcPts val="0"/>
                        </a:spcAft>
                      </a:pPr>
                      <a:r>
                        <a:rPr lang="zh-CN" sz="1600" kern="100" dirty="0">
                          <a:effectLst/>
                        </a:rPr>
                        <a:t>负责配置变更的跟踪</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409285">
                <a:tc>
                  <a:txBody>
                    <a:bodyPr/>
                    <a:lstStyle/>
                    <a:p>
                      <a:pPr algn="ctr">
                        <a:spcAft>
                          <a:spcPts val="0"/>
                        </a:spcAft>
                      </a:pPr>
                      <a:r>
                        <a:rPr lang="zh-CN" sz="1600" kern="100">
                          <a:effectLst/>
                        </a:rPr>
                        <a:t>会议记录员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对每周的会议进行记录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714116">
                <a:tc>
                  <a:txBody>
                    <a:bodyPr/>
                    <a:lstStyle/>
                    <a:p>
                      <a:pPr algn="ctr">
                        <a:spcAft>
                          <a:spcPts val="0"/>
                        </a:spcAft>
                      </a:pPr>
                      <a:r>
                        <a:rPr lang="en-US" sz="1600" kern="100">
                          <a:effectLst/>
                        </a:rPr>
                        <a:t>QA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a:effectLst/>
                        </a:rPr>
                        <a:t>负责制定质量保证计划</a:t>
                      </a:r>
                      <a:endParaRPr lang="zh-CN" sz="1600" kern="100">
                        <a:effectLst/>
                      </a:endParaRPr>
                    </a:p>
                    <a:p>
                      <a:pPr indent="304800" algn="just">
                        <a:spcAft>
                          <a:spcPts val="0"/>
                        </a:spcAft>
                      </a:pPr>
                      <a:r>
                        <a:rPr lang="zh-CN" sz="1600" kern="100">
                          <a:effectLst/>
                        </a:rPr>
                        <a:t>对项目进展、风险和问题进行跟踪和监控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282094">
                <a:tc>
                  <a:txBody>
                    <a:bodyPr/>
                    <a:lstStyle/>
                    <a:p>
                      <a:pPr algn="ctr">
                        <a:spcAft>
                          <a:spcPts val="0"/>
                        </a:spcAft>
                      </a:pPr>
                      <a:r>
                        <a:rPr lang="en-US" sz="1600" kern="100" dirty="0">
                          <a:effectLst/>
                        </a:rPr>
                        <a:t>CCB</a:t>
                      </a:r>
                      <a:r>
                        <a:rPr lang="zh-CN" altLang="en-US" sz="1600" kern="100" dirty="0">
                          <a:effectLst/>
                        </a:rPr>
                        <a:t>（变更控制委员会）</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严格控制项目的版本及结构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219200" y="584201"/>
            <a:ext cx="9753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4800" dirty="0">
                <a:latin typeface="微软雅黑" panose="020B0503020204020204" pitchFamily="34" charset="-122"/>
                <a:ea typeface="微软雅黑" panose="020B0503020204020204" pitchFamily="34" charset="-122"/>
              </a:rPr>
              <a:t>目录</a:t>
            </a:r>
            <a:endParaRPr lang="en-US" altLang="zh-CN" sz="4800" dirty="0">
              <a:latin typeface="Gulim" panose="020B0600000101010101" pitchFamily="34" charset="-127"/>
            </a:endParaRPr>
          </a:p>
        </p:txBody>
      </p:sp>
      <p:grpSp>
        <p:nvGrpSpPr>
          <p:cNvPr id="5" name="Group 4"/>
          <p:cNvGrpSpPr/>
          <p:nvPr/>
        </p:nvGrpSpPr>
        <p:grpSpPr>
          <a:xfrm>
            <a:off x="508000" y="1492251"/>
            <a:ext cx="11176000" cy="107949"/>
            <a:chOff x="383380" y="2378869"/>
            <a:chExt cx="8382000" cy="80962"/>
          </a:xfrm>
          <a:solidFill>
            <a:srgbClr val="479796"/>
          </a:solidFill>
        </p:grpSpPr>
        <p:cxnSp>
          <p:nvCxnSpPr>
            <p:cNvPr id="6"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p:nvPr/>
        </p:nvGrpSpPr>
        <p:grpSpPr bwMode="auto">
          <a:xfrm>
            <a:off x="665831" y="2311399"/>
            <a:ext cx="2438400" cy="1283732"/>
            <a:chOff x="914400" y="1885950"/>
            <a:chExt cx="1828800" cy="962799"/>
          </a:xfrm>
          <a:solidFill>
            <a:srgbClr val="479796"/>
          </a:solidFill>
        </p:grpSpPr>
        <p:sp>
          <p:nvSpPr>
            <p:cNvPr id="10" name="Oval 9"/>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1</a:t>
              </a:r>
              <a:endParaRPr lang="en-US" sz="2135" dirty="0">
                <a:latin typeface="Gulim" panose="020B0600000101010101" pitchFamily="34" charset="-127"/>
              </a:endParaRPr>
            </a:p>
          </p:txBody>
        </p:sp>
        <p:sp>
          <p:nvSpPr>
            <p:cNvPr id="4126" name="TextBox 10"/>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dirty="0">
                  <a:solidFill>
                    <a:srgbClr val="2E6697"/>
                  </a:solidFill>
                  <a:latin typeface="微软雅黑" panose="020B0503020204020204" pitchFamily="34" charset="-122"/>
                  <a:ea typeface="微软雅黑" panose="020B0503020204020204" pitchFamily="34" charset="-122"/>
                </a:rPr>
                <a:t>项目介绍</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22" name="Group 21"/>
          <p:cNvGrpSpPr/>
          <p:nvPr/>
        </p:nvGrpSpPr>
        <p:grpSpPr bwMode="auto">
          <a:xfrm>
            <a:off x="2773920" y="2311399"/>
            <a:ext cx="2438400" cy="1283732"/>
            <a:chOff x="914400" y="1885950"/>
            <a:chExt cx="1828800" cy="962799"/>
          </a:xfrm>
          <a:solidFill>
            <a:srgbClr val="479796"/>
          </a:solidFill>
        </p:grpSpPr>
        <p:sp>
          <p:nvSpPr>
            <p:cNvPr id="23" name="Oval 22"/>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2</a:t>
              </a:r>
              <a:endParaRPr lang="en-US" sz="2135" dirty="0">
                <a:latin typeface="Gulim" panose="020B0600000101010101" pitchFamily="34" charset="-127"/>
              </a:endParaRPr>
            </a:p>
          </p:txBody>
        </p:sp>
        <p:sp>
          <p:nvSpPr>
            <p:cNvPr id="4123" name="TextBox 23"/>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范围管理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34" name="Group 33"/>
          <p:cNvGrpSpPr/>
          <p:nvPr/>
        </p:nvGrpSpPr>
        <p:grpSpPr bwMode="auto">
          <a:xfrm>
            <a:off x="5154538" y="2311399"/>
            <a:ext cx="2438400" cy="1283733"/>
            <a:chOff x="914400" y="1885950"/>
            <a:chExt cx="1828800" cy="962799"/>
          </a:xfrm>
        </p:grpSpPr>
        <p:sp>
          <p:nvSpPr>
            <p:cNvPr id="35" name="Oval 34"/>
            <p:cNvSpPr/>
            <p:nvPr/>
          </p:nvSpPr>
          <p:spPr>
            <a:xfrm>
              <a:off x="1524000" y="1885950"/>
              <a:ext cx="609600" cy="6096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3</a:t>
              </a:r>
              <a:endParaRPr lang="en-US" sz="2135" dirty="0">
                <a:latin typeface="Gulim" panose="020B0600000101010101" pitchFamily="34" charset="-127"/>
              </a:endParaRPr>
            </a:p>
          </p:txBody>
        </p:sp>
        <p:sp>
          <p:nvSpPr>
            <p:cNvPr id="4120" name="TextBox 35"/>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人力资源管理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38" name="Group 37"/>
          <p:cNvGrpSpPr/>
          <p:nvPr/>
        </p:nvGrpSpPr>
        <p:grpSpPr bwMode="auto">
          <a:xfrm>
            <a:off x="7397462" y="2264575"/>
            <a:ext cx="2438400" cy="1283732"/>
            <a:chOff x="914400" y="1885950"/>
            <a:chExt cx="1828800" cy="962799"/>
          </a:xfrm>
          <a:solidFill>
            <a:srgbClr val="479796"/>
          </a:solidFill>
        </p:grpSpPr>
        <p:sp>
          <p:nvSpPr>
            <p:cNvPr id="39" name="Oval 38"/>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4</a:t>
              </a:r>
              <a:endParaRPr lang="en-US" sz="2135" dirty="0">
                <a:latin typeface="Gulim" panose="020B0600000101010101" pitchFamily="34" charset="-127"/>
              </a:endParaRPr>
            </a:p>
          </p:txBody>
        </p:sp>
        <p:sp>
          <p:nvSpPr>
            <p:cNvPr id="4117" name="TextBox 39"/>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沟通管理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42" name="Group 41"/>
          <p:cNvGrpSpPr/>
          <p:nvPr/>
        </p:nvGrpSpPr>
        <p:grpSpPr bwMode="auto">
          <a:xfrm>
            <a:off x="9634098" y="2264575"/>
            <a:ext cx="2438400" cy="1283732"/>
            <a:chOff x="914400" y="1885950"/>
            <a:chExt cx="1828800" cy="962799"/>
          </a:xfrm>
        </p:grpSpPr>
        <p:sp>
          <p:nvSpPr>
            <p:cNvPr id="43" name="Oval 42"/>
            <p:cNvSpPr/>
            <p:nvPr/>
          </p:nvSpPr>
          <p:spPr>
            <a:xfrm>
              <a:off x="1524000" y="1885950"/>
              <a:ext cx="609600" cy="6096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5</a:t>
              </a:r>
              <a:endParaRPr lang="en-US" sz="2135" dirty="0">
                <a:latin typeface="Gulim" panose="020B0600000101010101" pitchFamily="34" charset="-127"/>
              </a:endParaRPr>
            </a:p>
          </p:txBody>
        </p:sp>
        <p:sp>
          <p:nvSpPr>
            <p:cNvPr id="4114" name="TextBox 43"/>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时间管理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46" name="Group 45"/>
          <p:cNvGrpSpPr/>
          <p:nvPr/>
        </p:nvGrpSpPr>
        <p:grpSpPr bwMode="auto">
          <a:xfrm>
            <a:off x="755686" y="3862375"/>
            <a:ext cx="2438400" cy="1283732"/>
            <a:chOff x="914400" y="1885950"/>
            <a:chExt cx="1828800" cy="962799"/>
          </a:xfrm>
          <a:solidFill>
            <a:srgbClr val="479796"/>
          </a:solidFill>
        </p:grpSpPr>
        <p:sp>
          <p:nvSpPr>
            <p:cNvPr id="47" name="Oval 46"/>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6</a:t>
              </a:r>
              <a:endParaRPr lang="en-US" sz="2135" dirty="0">
                <a:latin typeface="Gulim" panose="020B0600000101010101" pitchFamily="34" charset="-127"/>
              </a:endParaRPr>
            </a:p>
          </p:txBody>
        </p:sp>
        <p:sp>
          <p:nvSpPr>
            <p:cNvPr id="4111" name="TextBox 47"/>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风险管理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50" name="Group 49"/>
          <p:cNvGrpSpPr/>
          <p:nvPr/>
        </p:nvGrpSpPr>
        <p:grpSpPr bwMode="auto">
          <a:xfrm>
            <a:off x="2872620" y="3857109"/>
            <a:ext cx="2438400" cy="1283732"/>
            <a:chOff x="914400" y="1885950"/>
            <a:chExt cx="1828800" cy="962799"/>
          </a:xfrm>
          <a:solidFill>
            <a:srgbClr val="479796"/>
          </a:solidFill>
        </p:grpSpPr>
        <p:sp>
          <p:nvSpPr>
            <p:cNvPr id="51"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7</a:t>
              </a:r>
              <a:endParaRPr lang="en-US" sz="2135" dirty="0">
                <a:latin typeface="Gulim" panose="020B0600000101010101" pitchFamily="34" charset="-127"/>
              </a:endParaRPr>
            </a:p>
          </p:txBody>
        </p:sp>
        <p:sp>
          <p:nvSpPr>
            <p:cNvPr id="4108" name="TextBox 51"/>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成本管理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36" name="Group 49"/>
          <p:cNvGrpSpPr/>
          <p:nvPr/>
        </p:nvGrpSpPr>
        <p:grpSpPr bwMode="auto">
          <a:xfrm>
            <a:off x="5132820" y="3861574"/>
            <a:ext cx="2438400" cy="1283732"/>
            <a:chOff x="914400" y="1885950"/>
            <a:chExt cx="1828800" cy="962799"/>
          </a:xfrm>
          <a:solidFill>
            <a:srgbClr val="479796"/>
          </a:solidFill>
        </p:grpSpPr>
        <p:sp>
          <p:nvSpPr>
            <p:cNvPr id="37"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8</a:t>
              </a:r>
              <a:endParaRPr lang="en-US" sz="2135" dirty="0">
                <a:latin typeface="Gulim" panose="020B0600000101010101" pitchFamily="34" charset="-127"/>
              </a:endParaRPr>
            </a:p>
          </p:txBody>
        </p:sp>
        <p:sp>
          <p:nvSpPr>
            <p:cNvPr id="40" name="TextBox 51"/>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质量管理</a:t>
              </a:r>
              <a:endParaRPr lang="en-US" altLang="zh-CN" dirty="0">
                <a:latin typeface="Gulim" panose="020B0600000101010101" pitchFamily="34" charset="-127"/>
              </a:endParaRPr>
            </a:p>
          </p:txBody>
        </p:sp>
      </p:grpSp>
      <p:grpSp>
        <p:nvGrpSpPr>
          <p:cNvPr id="41" name="Group 49"/>
          <p:cNvGrpSpPr/>
          <p:nvPr/>
        </p:nvGrpSpPr>
        <p:grpSpPr bwMode="auto">
          <a:xfrm>
            <a:off x="9644162" y="3845942"/>
            <a:ext cx="2438400" cy="1283732"/>
            <a:chOff x="914400" y="1885950"/>
            <a:chExt cx="1828800" cy="962799"/>
          </a:xfrm>
          <a:solidFill>
            <a:srgbClr val="479796"/>
          </a:solidFill>
        </p:grpSpPr>
        <p:sp>
          <p:nvSpPr>
            <p:cNvPr id="44"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10</a:t>
              </a:r>
              <a:endParaRPr lang="en-US" sz="2135" dirty="0">
                <a:latin typeface="Gulim" panose="020B0600000101010101" pitchFamily="34" charset="-127"/>
              </a:endParaRPr>
            </a:p>
          </p:txBody>
        </p:sp>
        <p:sp>
          <p:nvSpPr>
            <p:cNvPr id="45" name="TextBox 51"/>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参考文献及分工评价</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33" name="Group 49"/>
          <p:cNvGrpSpPr/>
          <p:nvPr/>
        </p:nvGrpSpPr>
        <p:grpSpPr bwMode="auto">
          <a:xfrm>
            <a:off x="7428241" y="3857109"/>
            <a:ext cx="2438400" cy="1283732"/>
            <a:chOff x="914400" y="1885950"/>
            <a:chExt cx="1828800" cy="962799"/>
          </a:xfrm>
          <a:solidFill>
            <a:srgbClr val="479796"/>
          </a:solidFill>
        </p:grpSpPr>
        <p:sp>
          <p:nvSpPr>
            <p:cNvPr id="48"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9</a:t>
              </a:r>
              <a:endParaRPr lang="en-US" sz="2135" dirty="0">
                <a:latin typeface="Gulim" panose="020B0600000101010101" pitchFamily="34" charset="-127"/>
              </a:endParaRPr>
            </a:p>
          </p:txBody>
        </p:sp>
        <p:sp>
          <p:nvSpPr>
            <p:cNvPr id="49" name="TextBox 51"/>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配置管理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ppt_x"/>
                                          </p:val>
                                        </p:tav>
                                        <p:tav tm="100000">
                                          <p:val>
                                            <p:strVal val="#ppt_x"/>
                                          </p:val>
                                        </p:tav>
                                      </p:tavLst>
                                    </p:anim>
                                    <p:anim calcmode="lin" valueType="num">
                                      <p:cBhvr additive="base">
                                        <p:cTn id="31" dur="500" fill="hold"/>
                                        <p:tgtEl>
                                          <p:spTgt spid="38"/>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2" presetClass="entr" presetSubtype="4" fill="hold" nodeType="afterEffect">
                                  <p:stCondLst>
                                    <p:cond delay="0"/>
                                  </p:stCondLst>
                                  <p:childTnLst>
                                    <p:set>
                                      <p:cBhvr>
                                        <p:cTn id="43" dur="1" fill="hold">
                                          <p:stCondLst>
                                            <p:cond delay="0"/>
                                          </p:stCondLst>
                                        </p:cTn>
                                        <p:tgtEl>
                                          <p:spTgt spid="50"/>
                                        </p:tgtEl>
                                        <p:attrNameLst>
                                          <p:attrName>style.visibility</p:attrName>
                                        </p:attrNameLst>
                                      </p:cBhvr>
                                      <p:to>
                                        <p:strVal val="visible"/>
                                      </p:to>
                                    </p:set>
                                    <p:anim calcmode="lin" valueType="num">
                                      <p:cBhvr additive="base">
                                        <p:cTn id="44" dur="500" fill="hold"/>
                                        <p:tgtEl>
                                          <p:spTgt spid="50"/>
                                        </p:tgtEl>
                                        <p:attrNameLst>
                                          <p:attrName>ppt_x</p:attrName>
                                        </p:attrNameLst>
                                      </p:cBhvr>
                                      <p:tavLst>
                                        <p:tav tm="0">
                                          <p:val>
                                            <p:strVal val="#ppt_x"/>
                                          </p:val>
                                        </p:tav>
                                        <p:tav tm="100000">
                                          <p:val>
                                            <p:strVal val="#ppt_x"/>
                                          </p:val>
                                        </p:tav>
                                      </p:tavLst>
                                    </p:anim>
                                    <p:anim calcmode="lin" valueType="num">
                                      <p:cBhvr additive="base">
                                        <p:cTn id="45" dur="500" fill="hold"/>
                                        <p:tgtEl>
                                          <p:spTgt spid="50"/>
                                        </p:tgtEl>
                                        <p:attrNameLst>
                                          <p:attrName>ppt_y</p:attrName>
                                        </p:attrNameLst>
                                      </p:cBhvr>
                                      <p:tavLst>
                                        <p:tav tm="0">
                                          <p:val>
                                            <p:strVal val="1+#ppt_h/2"/>
                                          </p:val>
                                        </p:tav>
                                        <p:tav tm="100000">
                                          <p:val>
                                            <p:strVal val="#ppt_y"/>
                                          </p:val>
                                        </p:tav>
                                      </p:tavLst>
                                    </p:anim>
                                  </p:childTnLst>
                                </p:cTn>
                              </p:par>
                            </p:childTnLst>
                          </p:cTn>
                        </p:par>
                        <p:par>
                          <p:cTn id="46" fill="hold">
                            <p:stCondLst>
                              <p:cond delay="4000"/>
                            </p:stCondLst>
                            <p:childTnLst>
                              <p:par>
                                <p:cTn id="47" presetID="2" presetClass="entr" presetSubtype="4" fill="hold" nodeType="after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ppt_x"/>
                                          </p:val>
                                        </p:tav>
                                        <p:tav tm="100000">
                                          <p:val>
                                            <p:strVal val="#ppt_x"/>
                                          </p:val>
                                        </p:tav>
                                      </p:tavLst>
                                    </p:anim>
                                    <p:anim calcmode="lin" valueType="num">
                                      <p:cBhvr additive="base">
                                        <p:cTn id="50" dur="500" fill="hold"/>
                                        <p:tgtEl>
                                          <p:spTgt spid="36"/>
                                        </p:tgtEl>
                                        <p:attrNameLst>
                                          <p:attrName>ppt_y</p:attrName>
                                        </p:attrNameLst>
                                      </p:cBhvr>
                                      <p:tavLst>
                                        <p:tav tm="0">
                                          <p:val>
                                            <p:strVal val="1+#ppt_h/2"/>
                                          </p:val>
                                        </p:tav>
                                        <p:tav tm="100000">
                                          <p:val>
                                            <p:strVal val="#ppt_y"/>
                                          </p:val>
                                        </p:tav>
                                      </p:tavLst>
                                    </p:anim>
                                  </p:childTnLst>
                                </p:cTn>
                              </p:par>
                            </p:childTnLst>
                          </p:cTn>
                        </p:par>
                        <p:par>
                          <p:cTn id="51" fill="hold">
                            <p:stCondLst>
                              <p:cond delay="4500"/>
                            </p:stCondLst>
                            <p:childTnLst>
                              <p:par>
                                <p:cTn id="52" presetID="2" presetClass="entr" presetSubtype="4" fill="hold" nodeType="after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additive="base">
                                        <p:cTn id="54" dur="500" fill="hold"/>
                                        <p:tgtEl>
                                          <p:spTgt spid="33"/>
                                        </p:tgtEl>
                                        <p:attrNameLst>
                                          <p:attrName>ppt_x</p:attrName>
                                        </p:attrNameLst>
                                      </p:cBhvr>
                                      <p:tavLst>
                                        <p:tav tm="0">
                                          <p:val>
                                            <p:strVal val="#ppt_x"/>
                                          </p:val>
                                        </p:tav>
                                        <p:tav tm="100000">
                                          <p:val>
                                            <p:strVal val="#ppt_x"/>
                                          </p:val>
                                        </p:tav>
                                      </p:tavLst>
                                    </p:anim>
                                    <p:anim calcmode="lin" valueType="num">
                                      <p:cBhvr additive="base">
                                        <p:cTn id="55" dur="500" fill="hold"/>
                                        <p:tgtEl>
                                          <p:spTgt spid="33"/>
                                        </p:tgtEl>
                                        <p:attrNameLst>
                                          <p:attrName>ppt_y</p:attrName>
                                        </p:attrNameLst>
                                      </p:cBhvr>
                                      <p:tavLst>
                                        <p:tav tm="0">
                                          <p:val>
                                            <p:strVal val="1+#ppt_h/2"/>
                                          </p:val>
                                        </p:tav>
                                        <p:tav tm="100000">
                                          <p:val>
                                            <p:strVal val="#ppt_y"/>
                                          </p:val>
                                        </p:tav>
                                      </p:tavLst>
                                    </p:anim>
                                  </p:childTnLst>
                                </p:cTn>
                              </p:par>
                            </p:childTnLst>
                          </p:cTn>
                        </p:par>
                        <p:par>
                          <p:cTn id="56" fill="hold">
                            <p:stCondLst>
                              <p:cond delay="5000"/>
                            </p:stCondLst>
                            <p:childTnLst>
                              <p:par>
                                <p:cTn id="57" presetID="2" presetClass="entr" presetSubtype="4" fill="hold" nodeType="afterEffect">
                                  <p:stCondLst>
                                    <p:cond delay="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ppt_x"/>
                                          </p:val>
                                        </p:tav>
                                        <p:tav tm="100000">
                                          <p:val>
                                            <p:strVal val="#ppt_x"/>
                                          </p:val>
                                        </p:tav>
                                      </p:tavLst>
                                    </p:anim>
                                    <p:anim calcmode="lin" valueType="num">
                                      <p:cBhvr additive="base">
                                        <p:cTn id="6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沟通管理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4</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开发者内部沟通计划</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2306942" y="1506930"/>
          <a:ext cx="9238989" cy="4502887"/>
        </p:xfrm>
        <a:graphic>
          <a:graphicData uri="http://schemas.openxmlformats.org/drawingml/2006/table">
            <a:tbl>
              <a:tblPr firstRow="1" firstCol="1" bandRow="1">
                <a:tableStyleId>{5C22544A-7EE6-4342-B048-85BDC9FD1C3A}</a:tableStyleId>
              </a:tblPr>
              <a:tblGrid>
                <a:gridCol w="1078604"/>
                <a:gridCol w="1925955"/>
                <a:gridCol w="1597660"/>
                <a:gridCol w="1685290"/>
                <a:gridCol w="1412875"/>
                <a:gridCol w="1538605"/>
              </a:tblGrid>
              <a:tr h="429995">
                <a:tc>
                  <a:txBody>
                    <a:bodyPr/>
                    <a:lstStyle/>
                    <a:p>
                      <a:pPr algn="just">
                        <a:spcAft>
                          <a:spcPts val="0"/>
                        </a:spcAft>
                      </a:pPr>
                      <a:r>
                        <a:rPr lang="zh-CN" sz="2000" kern="100">
                          <a:effectLst/>
                        </a:rPr>
                        <a:t>会议名称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会议内容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举行频度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会议地点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参与人员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主持人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859990">
                <a:tc rowSpan="2">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zh-CN" sz="2000" kern="100">
                          <a:effectLst/>
                        </a:rPr>
                        <a:t>见面会议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algn="ctr">
                        <a:spcAft>
                          <a:spcPts val="0"/>
                        </a:spcAft>
                      </a:pPr>
                      <a:r>
                        <a:rPr lang="en-US" sz="2000" kern="100">
                          <a:effectLst/>
                        </a:rPr>
                        <a:t> </a:t>
                      </a:r>
                      <a:endParaRPr lang="zh-CN" sz="2000" kern="100">
                        <a:effectLst/>
                      </a:endParaRPr>
                    </a:p>
                    <a:p>
                      <a:pPr marL="266700" indent="304800" algn="just">
                        <a:spcAft>
                          <a:spcPts val="600"/>
                        </a:spcAft>
                      </a:pPr>
                      <a:r>
                        <a:rPr lang="en-US" sz="2000" kern="100">
                          <a:effectLst/>
                        </a:rPr>
                        <a:t> </a:t>
                      </a:r>
                      <a:endParaRPr lang="zh-CN" sz="2000" kern="100">
                        <a:effectLst/>
                      </a:endParaRPr>
                    </a:p>
                    <a:p>
                      <a:pPr marL="266700" indent="304800" algn="just">
                        <a:spcAft>
                          <a:spcPts val="600"/>
                        </a:spcAft>
                      </a:pPr>
                      <a:r>
                        <a:rPr lang="en-US" sz="2000" kern="100">
                          <a:effectLst/>
                        </a:rPr>
                        <a:t> </a:t>
                      </a:r>
                      <a:endParaRPr lang="zh-CN" sz="2000" kern="100">
                        <a:effectLst/>
                      </a:endParaRPr>
                    </a:p>
                    <a:p>
                      <a:pPr marL="266700" indent="304800" algn="just">
                        <a:spcAft>
                          <a:spcPts val="600"/>
                        </a:spcAft>
                      </a:pPr>
                      <a:r>
                        <a:rPr lang="zh-CN" sz="2000" kern="100">
                          <a:effectLst/>
                        </a:rPr>
                        <a:t>任务分配</a:t>
                      </a:r>
                      <a:endParaRPr lang="zh-CN" sz="2000" kern="100">
                        <a:effectLst/>
                      </a:endParaRPr>
                    </a:p>
                    <a:p>
                      <a:pPr marL="266700" indent="304800" algn="just">
                        <a:spcAft>
                          <a:spcPts val="600"/>
                        </a:spcAft>
                      </a:pPr>
                      <a:r>
                        <a:rPr lang="zh-CN" sz="2000" kern="100">
                          <a:effectLst/>
                        </a:rPr>
                        <a:t>进度汇报</a:t>
                      </a:r>
                      <a:endParaRPr lang="zh-CN" sz="2000" kern="100">
                        <a:effectLst/>
                      </a:endParaRPr>
                    </a:p>
                    <a:p>
                      <a:pPr marL="266700" indent="304800" algn="just">
                        <a:spcAft>
                          <a:spcPts val="600"/>
                        </a:spcAft>
                      </a:pPr>
                      <a:r>
                        <a:rPr lang="zh-CN" sz="2000" kern="100">
                          <a:effectLst/>
                        </a:rPr>
                        <a:t>进度检查</a:t>
                      </a:r>
                      <a:endParaRPr lang="zh-CN" sz="2000" kern="100">
                        <a:effectLst/>
                      </a:endParaRPr>
                    </a:p>
                    <a:p>
                      <a:pPr algn="just">
                        <a:spcAft>
                          <a:spcPts val="0"/>
                        </a:spcAft>
                      </a:pPr>
                      <a:r>
                        <a:rPr lang="en-US" sz="2000" kern="100">
                          <a:effectLst/>
                        </a:rPr>
                        <a:t> </a:t>
                      </a:r>
                      <a:endParaRPr lang="zh-CN" sz="2000" kern="100">
                        <a:effectLst/>
                      </a:endParaRP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zh-CN" sz="2000" kern="100">
                          <a:effectLst/>
                        </a:rPr>
                        <a:t>根据实际所需，一般一周一次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zh-CN" sz="2000" kern="100">
                          <a:effectLst/>
                        </a:rPr>
                        <a:t>理四一楼大厅</a:t>
                      </a:r>
                      <a:endParaRPr lang="zh-CN" sz="2000" kern="100">
                        <a:effectLst/>
                      </a:endParaRPr>
                    </a:p>
                    <a:p>
                      <a:pPr marL="266700" indent="304800" algn="just">
                        <a:spcAft>
                          <a:spcPts val="600"/>
                        </a:spcAft>
                      </a:pPr>
                      <a:r>
                        <a:rPr lang="en-US" sz="2000" kern="100">
                          <a:effectLst/>
                        </a:rPr>
                        <a:t> </a:t>
                      </a:r>
                      <a:endParaRPr lang="en-US" sz="2000" kern="100">
                        <a:effectLst/>
                      </a:endParaRPr>
                    </a:p>
                    <a:p>
                      <a:pPr marL="266700" indent="304800" algn="just">
                        <a:spcAft>
                          <a:spcPts val="600"/>
                        </a:spcAft>
                      </a:pP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zh-CN" sz="2000" kern="100">
                          <a:effectLst/>
                        </a:rPr>
                        <a:t>项目组所有成员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zh-CN" sz="2000" kern="100">
                          <a:effectLst/>
                        </a:rPr>
                        <a:t>项目经理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97887">
                <a:tc vMerge="1">
                  <a:tcPr/>
                </a:tc>
                <a:tc vMerge="1">
                  <a:tcPr/>
                </a:tc>
                <a:tc vMerge="1">
                  <a:tcPr/>
                </a:tc>
                <a:tc>
                  <a:txBody>
                    <a:bodyPr/>
                    <a:lstStyle/>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endParaRPr lang="zh-CN" sz="2000" kern="100">
                        <a:effectLst/>
                      </a:endParaRPr>
                    </a:p>
                    <a:p>
                      <a:pPr algn="just">
                        <a:spcAft>
                          <a:spcPts val="0"/>
                        </a:spcAft>
                      </a:pPr>
                      <a:r>
                        <a:rPr lang="zh-CN" sz="2000" kern="100">
                          <a:effectLst/>
                        </a:rPr>
                        <a:t>理四五楼专用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endParaRPr lang="zh-CN" sz="2000" kern="100">
                        <a:effectLst/>
                      </a:endParaRPr>
                    </a:p>
                    <a:p>
                      <a:pPr algn="just">
                        <a:spcAft>
                          <a:spcPts val="0"/>
                        </a:spcAft>
                      </a:pPr>
                      <a:r>
                        <a:rPr lang="zh-CN" sz="2000" kern="100">
                          <a:effectLst/>
                        </a:rPr>
                        <a:t>项目组所有成员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 </a:t>
                      </a:r>
                      <a:endParaRPr lang="zh-CN" sz="2000" kern="100" dirty="0">
                        <a:effectLst/>
                      </a:endParaRPr>
                    </a:p>
                    <a:p>
                      <a:pPr algn="just">
                        <a:spcAft>
                          <a:spcPts val="0"/>
                        </a:spcAft>
                      </a:pPr>
                      <a:r>
                        <a:rPr lang="en-US" sz="2000" kern="100" dirty="0">
                          <a:effectLst/>
                        </a:rPr>
                        <a:t> </a:t>
                      </a:r>
                      <a:endParaRPr lang="zh-CN" sz="2000" kern="100" dirty="0">
                        <a:effectLst/>
                      </a:endParaRPr>
                    </a:p>
                    <a:p>
                      <a:pPr algn="just">
                        <a:spcAft>
                          <a:spcPts val="0"/>
                        </a:spcAft>
                      </a:pPr>
                      <a:endParaRPr lang="zh-CN" sz="2000" kern="100" dirty="0">
                        <a:effectLst/>
                      </a:endParaRPr>
                    </a:p>
                    <a:p>
                      <a:pPr algn="just">
                        <a:spcAft>
                          <a:spcPts val="0"/>
                        </a:spcAft>
                      </a:pPr>
                      <a:r>
                        <a:rPr lang="zh-CN" sz="2000" kern="100" dirty="0">
                          <a:effectLst/>
                        </a:rPr>
                        <a:t>项目经理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 name="矩形 2"/>
          <p:cNvSpPr/>
          <p:nvPr/>
        </p:nvSpPr>
        <p:spPr>
          <a:xfrm>
            <a:off x="390853" y="1727053"/>
            <a:ext cx="1915909" cy="369332"/>
          </a:xfrm>
          <a:prstGeom prst="rect">
            <a:avLst/>
          </a:prstGeom>
        </p:spPr>
        <p:txBody>
          <a:bodyPr wrap="none">
            <a:spAutoFit/>
          </a:bodyPr>
          <a:lstStyle/>
          <a:p>
            <a:pPr marL="266700" indent="304800" algn="just">
              <a:spcAft>
                <a:spcPts val="600"/>
              </a:spcAft>
            </a:pPr>
            <a:r>
              <a:rPr lang="zh-CN" altLang="zh-CN" kern="100" dirty="0">
                <a:latin typeface="Calibri" panose="020F0502020204030204" pitchFamily="34" charset="0"/>
                <a:cs typeface="Times New Roman" panose="02020603050405020304" pitchFamily="18" charset="0"/>
              </a:rPr>
              <a:t>见面会议：</a:t>
            </a:r>
            <a:endParaRPr lang="zh-CN" altLang="zh-CN" sz="1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开发者内部沟通计划</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3215760" y="2492922"/>
          <a:ext cx="7920661" cy="2575118"/>
        </p:xfrm>
        <a:graphic>
          <a:graphicData uri="http://schemas.openxmlformats.org/drawingml/2006/table">
            <a:tbl>
              <a:tblPr firstRow="1" firstCol="1" bandRow="1">
                <a:tableStyleId>{5C22544A-7EE6-4342-B048-85BDC9FD1C3A}</a:tableStyleId>
              </a:tblPr>
              <a:tblGrid>
                <a:gridCol w="2640530"/>
                <a:gridCol w="2640530"/>
                <a:gridCol w="2639601"/>
              </a:tblGrid>
              <a:tr h="204841">
                <a:tc>
                  <a:txBody>
                    <a:bodyPr/>
                    <a:lstStyle/>
                    <a:p>
                      <a:pPr marL="266700" indent="304800" algn="just">
                        <a:spcAft>
                          <a:spcPts val="600"/>
                        </a:spcAft>
                      </a:pPr>
                      <a:r>
                        <a:rPr lang="zh-CN" sz="2000" kern="100">
                          <a:effectLst/>
                        </a:rPr>
                        <a:t>输入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a:effectLst/>
                        </a:rPr>
                        <a:t>任务说明</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a:effectLst/>
                        </a:rPr>
                        <a:t>输出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70318">
                <a:tc>
                  <a:txBody>
                    <a:bodyPr/>
                    <a:lstStyle/>
                    <a:p>
                      <a:pPr marL="266700" indent="304800" algn="just">
                        <a:spcAft>
                          <a:spcPts val="600"/>
                        </a:spcAft>
                      </a:pPr>
                      <a:endParaRPr lang="zh-CN" sz="2000" kern="100">
                        <a:effectLst/>
                      </a:endParaRPr>
                    </a:p>
                    <a:p>
                      <a:pPr marL="266700" indent="304800" algn="just">
                        <a:spcAft>
                          <a:spcPts val="600"/>
                        </a:spcAft>
                      </a:pPr>
                      <a:endParaRPr lang="zh-CN" sz="2000" kern="100">
                        <a:effectLst/>
                      </a:endParaRPr>
                    </a:p>
                    <a:p>
                      <a:pPr marL="266700" indent="304800" algn="just">
                        <a:spcAft>
                          <a:spcPts val="600"/>
                        </a:spcAft>
                      </a:pPr>
                      <a:r>
                        <a:rPr lang="zh-CN" sz="2000" kern="100">
                          <a:effectLst/>
                        </a:rPr>
                        <a:t>任务下达</a:t>
                      </a:r>
                      <a:endParaRPr lang="zh-CN" sz="2000" kern="100">
                        <a:effectLst/>
                      </a:endParaRP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endParaRPr lang="zh-CN" sz="2000" kern="100">
                        <a:effectLst/>
                      </a:endParaRPr>
                    </a:p>
                    <a:p>
                      <a:pPr marL="266700" indent="304800" algn="just">
                        <a:spcAft>
                          <a:spcPts val="600"/>
                        </a:spcAft>
                      </a:pPr>
                      <a:endParaRPr lang="zh-CN" sz="2000" kern="100">
                        <a:effectLst/>
                      </a:endParaRPr>
                    </a:p>
                    <a:p>
                      <a:pPr marL="266700" indent="304800" algn="just">
                        <a:spcAft>
                          <a:spcPts val="600"/>
                        </a:spcAft>
                      </a:pPr>
                      <a:r>
                        <a:rPr lang="zh-CN" sz="2000" kern="100">
                          <a:effectLst/>
                        </a:rPr>
                        <a:t>任务分配</a:t>
                      </a:r>
                      <a:endParaRPr lang="zh-CN" sz="2000" kern="100">
                        <a:effectLst/>
                      </a:endParaRPr>
                    </a:p>
                    <a:p>
                      <a:pPr marL="266700" indent="304800" algn="just">
                        <a:spcAft>
                          <a:spcPts val="600"/>
                        </a:spcAft>
                      </a:pPr>
                      <a:r>
                        <a:rPr lang="zh-CN" sz="2000" kern="100">
                          <a:effectLst/>
                        </a:rPr>
                        <a:t>进度检查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dirty="0">
                          <a:effectLst/>
                        </a:rPr>
                        <a:t>任务分配</a:t>
                      </a:r>
                      <a:endParaRPr lang="zh-CN" sz="2000" kern="100" dirty="0">
                        <a:effectLst/>
                      </a:endParaRPr>
                    </a:p>
                    <a:p>
                      <a:pPr marL="266700" indent="304800" algn="just">
                        <a:spcAft>
                          <a:spcPts val="600"/>
                        </a:spcAft>
                      </a:pPr>
                      <a:r>
                        <a:rPr lang="zh-CN" sz="2000" kern="100" dirty="0">
                          <a:effectLst/>
                        </a:rPr>
                        <a:t>周总结</a:t>
                      </a:r>
                      <a:endParaRPr lang="zh-CN" sz="2000" kern="100" dirty="0">
                        <a:effectLst/>
                      </a:endParaRPr>
                    </a:p>
                    <a:p>
                      <a:pPr marL="266700" indent="304800" algn="just">
                        <a:spcAft>
                          <a:spcPts val="600"/>
                        </a:spcAft>
                      </a:pPr>
                      <a:r>
                        <a:rPr lang="zh-CN" sz="2000" kern="100" dirty="0">
                          <a:effectLst/>
                        </a:rPr>
                        <a:t>后续任务安排</a:t>
                      </a:r>
                      <a:endParaRPr lang="zh-CN" sz="2000" kern="100" dirty="0">
                        <a:effectLst/>
                      </a:endParaRPr>
                    </a:p>
                    <a:p>
                      <a:pPr marL="266700" indent="304800" algn="just">
                        <a:spcAft>
                          <a:spcPts val="600"/>
                        </a:spcAft>
                      </a:pPr>
                      <a:r>
                        <a:rPr lang="zh-CN" sz="2000" kern="100" dirty="0">
                          <a:effectLst/>
                        </a:rPr>
                        <a:t>会议纪要文档</a:t>
                      </a:r>
                      <a:endParaRPr lang="zh-CN" sz="2000" kern="100" dirty="0">
                        <a:effectLst/>
                      </a:endParaRPr>
                    </a:p>
                    <a:p>
                      <a:pPr marL="266700" indent="304800" algn="just">
                        <a:spcAft>
                          <a:spcPts val="600"/>
                        </a:spcAft>
                      </a:pPr>
                      <a:r>
                        <a:rPr lang="zh-CN" sz="2000" kern="100" dirty="0">
                          <a:effectLst/>
                        </a:rPr>
                        <a:t>会议录音</a:t>
                      </a:r>
                      <a:endParaRPr lang="zh-CN" sz="2000" kern="100" dirty="0">
                        <a:effectLst/>
                      </a:endParaRPr>
                    </a:p>
                    <a:p>
                      <a:pPr marL="266700" indent="304800" algn="just">
                        <a:spcAft>
                          <a:spcPts val="600"/>
                        </a:spcAft>
                      </a:pPr>
                      <a:r>
                        <a:rPr lang="zh-CN" sz="2000" kern="100" dirty="0">
                          <a:effectLst/>
                        </a:rPr>
                        <a:t>甘特图修改</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开发者内部沟通计划</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1271598" y="1760073"/>
            <a:ext cx="1338828" cy="369332"/>
          </a:xfrm>
          <a:prstGeom prst="rect">
            <a:avLst/>
          </a:prstGeom>
        </p:spPr>
        <p:txBody>
          <a:bodyPr wrap="none">
            <a:spAutoFit/>
          </a:bodyPr>
          <a:lstStyle/>
          <a:p>
            <a:r>
              <a:rPr lang="zh-CN" altLang="zh-CN" dirty="0"/>
              <a:t>其他沟通：</a:t>
            </a:r>
            <a:endParaRPr lang="zh-CN" altLang="zh-CN" dirty="0"/>
          </a:p>
        </p:txBody>
      </p:sp>
      <p:graphicFrame>
        <p:nvGraphicFramePr>
          <p:cNvPr id="4" name="表格 3"/>
          <p:cNvGraphicFramePr>
            <a:graphicFrameLocks noGrp="1"/>
          </p:cNvGraphicFramePr>
          <p:nvPr/>
        </p:nvGraphicFramePr>
        <p:xfrm>
          <a:off x="3215760" y="1254490"/>
          <a:ext cx="7488623" cy="5227320"/>
        </p:xfrm>
        <a:graphic>
          <a:graphicData uri="http://schemas.openxmlformats.org/drawingml/2006/table">
            <a:tbl>
              <a:tblPr firstRow="1" firstCol="1" bandRow="1">
                <a:tableStyleId>{5C22544A-7EE6-4342-B048-85BDC9FD1C3A}</a:tableStyleId>
              </a:tblPr>
              <a:tblGrid>
                <a:gridCol w="1887105"/>
                <a:gridCol w="5601518"/>
              </a:tblGrid>
              <a:tr h="1169138">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组员之间相互讨论，一般不进行文档等文件传输</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en-US" sz="1800" kern="100">
                          <a:effectLst/>
                        </a:rPr>
                        <a:t>QQ</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主要用于传输文档，可以随时下载（文件不会过期或清理）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组建</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dirty="0">
                          <a:effectLst/>
                        </a:rPr>
                        <a:t> </a:t>
                      </a:r>
                      <a:endParaRPr lang="zh-CN" sz="1800" kern="100" dirty="0">
                        <a:effectLst/>
                      </a:endParaRPr>
                    </a:p>
                    <a:p>
                      <a:pPr marL="266700" indent="304800" algn="just">
                        <a:spcAft>
                          <a:spcPts val="600"/>
                        </a:spcAft>
                      </a:pPr>
                      <a:r>
                        <a:rPr lang="zh-CN" sz="1800" kern="100" dirty="0">
                          <a:effectLst/>
                        </a:rPr>
                        <a:t>用于促进团队感情，使得项目更好地进行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邮箱</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接收阶段成果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en-US" sz="1800" kern="100">
                          <a:effectLst/>
                        </a:rPr>
                        <a:t>GitHub</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dirty="0">
                          <a:effectLst/>
                        </a:rPr>
                        <a:t> </a:t>
                      </a:r>
                      <a:endParaRPr lang="zh-CN" sz="1800" kern="100" dirty="0">
                        <a:effectLst/>
                      </a:endParaRPr>
                    </a:p>
                    <a:p>
                      <a:pPr marL="266700" indent="304800" algn="just">
                        <a:spcAft>
                          <a:spcPts val="600"/>
                        </a:spcAft>
                      </a:pPr>
                      <a:r>
                        <a:rPr lang="zh-CN" sz="1800" kern="100" dirty="0">
                          <a:effectLst/>
                        </a:rPr>
                        <a:t>提交成果，共享</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会议制度</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579755" y="1090295"/>
          <a:ext cx="11677015" cy="5291455"/>
        </p:xfrm>
        <a:graphic>
          <a:graphicData uri="http://schemas.openxmlformats.org/drawingml/2006/table">
            <a:tbl>
              <a:tblPr firstRow="1" firstCol="1" bandRow="1">
                <a:tableStyleId>{5C22544A-7EE6-4342-B048-85BDC9FD1C3A}</a:tableStyleId>
              </a:tblPr>
              <a:tblGrid>
                <a:gridCol w="1755140"/>
                <a:gridCol w="6160770"/>
                <a:gridCol w="3761105"/>
              </a:tblGrid>
              <a:tr h="243840">
                <a:tc>
                  <a:txBody>
                    <a:bodyPr/>
                    <a:lstStyle/>
                    <a:p>
                      <a:pPr algn="just">
                        <a:spcAft>
                          <a:spcPts val="0"/>
                        </a:spcAft>
                      </a:pPr>
                      <a:r>
                        <a:rPr lang="zh-CN" sz="1600" kern="100">
                          <a:effectLst/>
                        </a:rPr>
                        <a:t>制度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制定内容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备注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96925">
                <a:tc>
                  <a:txBody>
                    <a:bodyPr/>
                    <a:lstStyle/>
                    <a:p>
                      <a:pPr algn="just">
                        <a:spcAft>
                          <a:spcPts val="0"/>
                        </a:spcAft>
                      </a:pPr>
                      <a:endParaRPr lang="en-US" sz="1600" kern="100">
                        <a:effectLst/>
                      </a:endParaRPr>
                    </a:p>
                    <a:p>
                      <a:pPr algn="ctr">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项目组成员无法参加例会时，需要提前请假</a:t>
                      </a:r>
                      <a:endParaRPr lang="zh-CN" sz="1600" kern="100">
                        <a:effectLst/>
                      </a:endParaRP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altLang="zh-CN" sz="1600" kern="100">
                          <a:effectLst/>
                        </a:rPr>
                        <a:t> </a:t>
                      </a:r>
                      <a:endParaRPr lang="en-US" altLang="zh-CN" sz="1600" kern="100">
                        <a:effectLst/>
                      </a:endParaRPr>
                    </a:p>
                    <a:p>
                      <a:pPr algn="just">
                        <a:spcAft>
                          <a:spcPts val="0"/>
                        </a:spcAft>
                      </a:pPr>
                      <a:r>
                        <a:rPr lang="zh-CN" sz="1600" kern="100">
                          <a:effectLst/>
                        </a:rPr>
                        <a:t>项目经理批准后通知全体组员，未经批准不得缺席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97560">
                <a:tc>
                  <a:txBody>
                    <a:bodyPr/>
                    <a:lstStyle/>
                    <a:p>
                      <a:pPr algn="ctr">
                        <a:spcAft>
                          <a:spcPts val="0"/>
                        </a:spcAft>
                      </a:pPr>
                      <a:endParaRPr lang="en-US" sz="1600" kern="100">
                        <a:effectLst/>
                      </a:endParaRPr>
                    </a:p>
                    <a:p>
                      <a:pPr algn="ctr">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项目组成员必须要按时参加会议，不得迟到</a:t>
                      </a:r>
                      <a:endParaRPr lang="zh-CN" sz="1600" kern="100">
                        <a:effectLst/>
                      </a:endParaRP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en-US" sz="1600" kern="100">
                        <a:effectLst/>
                      </a:endParaRPr>
                    </a:p>
                    <a:p>
                      <a:pPr algn="just">
                        <a:spcAft>
                          <a:spcPts val="0"/>
                        </a:spcAft>
                      </a:pPr>
                      <a:r>
                        <a:rPr lang="zh-CN" sz="1600" kern="100">
                          <a:effectLst/>
                        </a:rPr>
                        <a:t>迟到直接影响工作积极度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96925">
                <a:tc>
                  <a:txBody>
                    <a:bodyPr/>
                    <a:lstStyle/>
                    <a:p>
                      <a:pPr algn="ctr">
                        <a:spcAft>
                          <a:spcPts val="0"/>
                        </a:spcAft>
                      </a:pPr>
                      <a:endParaRPr lang="en-US" sz="1600" kern="100">
                        <a:effectLst/>
                      </a:endParaRPr>
                    </a:p>
                    <a:p>
                      <a:pPr algn="ctr">
                        <a:spcAft>
                          <a:spcPts val="0"/>
                        </a:spcAft>
                      </a:pPr>
                      <a:r>
                        <a:rPr lang="en-US" sz="1600" kern="100">
                          <a:effectLst/>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en-US" sz="1600" kern="100">
                          <a:effectLst/>
                        </a:rPr>
                        <a:t> </a:t>
                      </a:r>
                      <a:endParaRPr lang="zh-CN" sz="1600" kern="100">
                        <a:effectLst/>
                      </a:endParaRPr>
                    </a:p>
                    <a:p>
                      <a:pPr algn="just">
                        <a:spcAft>
                          <a:spcPts val="0"/>
                        </a:spcAft>
                      </a:pPr>
                      <a:r>
                        <a:rPr lang="zh-CN" sz="1600" kern="100">
                          <a:effectLst/>
                        </a:rPr>
                        <a:t>项目经理每次例会前做好会前筹备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会议目的，会议场所，会议材料</a:t>
                      </a:r>
                      <a:endParaRPr lang="zh-CN" sz="1600" kern="100">
                        <a:effectLst/>
                      </a:endParaRP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96925">
                <a:tc>
                  <a:txBody>
                    <a:bodyPr/>
                    <a:lstStyle/>
                    <a:p>
                      <a:pPr algn="ctr">
                        <a:spcAft>
                          <a:spcPts val="0"/>
                        </a:spcAft>
                      </a:pPr>
                      <a:endParaRPr lang="en-US" sz="1600" kern="100">
                        <a:effectLst/>
                      </a:endParaRPr>
                    </a:p>
                    <a:p>
                      <a:pPr algn="ctr">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52400" algn="just">
                        <a:spcAft>
                          <a:spcPts val="0"/>
                        </a:spcAft>
                      </a:pPr>
                      <a:r>
                        <a:rPr lang="en-US" sz="1600" kern="100">
                          <a:effectLst/>
                        </a:rPr>
                        <a:t> </a:t>
                      </a:r>
                      <a:endParaRPr lang="zh-CN" sz="1600" kern="100">
                        <a:effectLst/>
                      </a:endParaRPr>
                    </a:p>
                    <a:p>
                      <a:pPr algn="just">
                        <a:spcAft>
                          <a:spcPts val="0"/>
                        </a:spcAft>
                      </a:pPr>
                      <a:r>
                        <a:rPr lang="zh-CN" sz="1600" kern="100">
                          <a:effectLst/>
                        </a:rPr>
                        <a:t>项目经理管理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时间控制，过程把握，秩序控制</a:t>
                      </a:r>
                      <a:endParaRPr lang="zh-CN" sz="1600" kern="100">
                        <a:effectLst/>
                      </a:endParaRP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31520">
                <a:tc>
                  <a:txBody>
                    <a:bodyPr/>
                    <a:lstStyle/>
                    <a:p>
                      <a:pPr algn="ctr">
                        <a:spcAft>
                          <a:spcPts val="0"/>
                        </a:spcAft>
                      </a:pPr>
                      <a:endParaRPr lang="en-US" sz="1600" kern="100">
                        <a:effectLst/>
                      </a:endParaRPr>
                    </a:p>
                    <a:p>
                      <a:pPr algn="ctr">
                        <a:spcAft>
                          <a:spcPts val="0"/>
                        </a:spcAft>
                      </a:pPr>
                      <a:r>
                        <a:rPr lang="en-US" sz="1600" kern="100">
                          <a:effectLst/>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会议总结</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en-US" sz="1600" kern="100">
                        <a:effectLst/>
                      </a:endParaRPr>
                    </a:p>
                    <a:p>
                      <a:pPr algn="just">
                        <a:spcAft>
                          <a:spcPts val="0"/>
                        </a:spcAft>
                      </a:pPr>
                      <a:r>
                        <a:rPr lang="zh-CN" sz="1600" kern="100">
                          <a:effectLst/>
                        </a:rPr>
                        <a:t>会议纪要，会议录音</a:t>
                      </a:r>
                      <a:endParaRPr lang="zh-CN" sz="1600" kern="100">
                        <a:effectLst/>
                      </a:endParaRP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127760">
                <a:tc>
                  <a:txBody>
                    <a:bodyPr/>
                    <a:lstStyle/>
                    <a:p>
                      <a:pPr algn="ctr">
                        <a:spcAft>
                          <a:spcPts val="0"/>
                        </a:spcAft>
                      </a:pPr>
                      <a:endParaRPr lang="en-US" sz="1600" kern="100">
                        <a:effectLst/>
                      </a:endParaRPr>
                    </a:p>
                    <a:p>
                      <a:pPr algn="ctr">
                        <a:spcAft>
                          <a:spcPts val="0"/>
                        </a:spcAft>
                      </a:pPr>
                      <a:r>
                        <a:rPr lang="en-US" sz="1600" kern="100">
                          <a:effectLst/>
                        </a:rPr>
                        <a:t> 6</a:t>
                      </a:r>
                      <a:endParaRPr lang="zh-CN" sz="1600" kern="100">
                        <a:effectLst/>
                      </a:endParaRPr>
                    </a:p>
                    <a:p>
                      <a:pPr marL="266700" indent="304800" algn="ctr">
                        <a:spcAft>
                          <a:spcPts val="600"/>
                        </a:spcAft>
                      </a:pPr>
                      <a:endParaRPr lang="en-US" sz="1600" kern="100">
                        <a:effectLst/>
                      </a:endParaRPr>
                    </a:p>
                    <a:p>
                      <a:pPr marL="266700" indent="304800" algn="ctr">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en-US" sz="1600" kern="100">
                        <a:effectLst/>
                      </a:endParaRPr>
                    </a:p>
                    <a:p>
                      <a:pPr algn="just">
                        <a:spcAft>
                          <a:spcPts val="0"/>
                        </a:spcAft>
                      </a:pPr>
                      <a:r>
                        <a:rPr lang="zh-CN" sz="1600" kern="100">
                          <a:effectLst/>
                        </a:rPr>
                        <a:t>会议准备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266700" algn="l">
                        <a:spcAft>
                          <a:spcPts val="600"/>
                        </a:spcAft>
                      </a:pPr>
                      <a:endParaRPr lang="zh-CN" sz="1600" kern="100" dirty="0">
                        <a:effectLst/>
                        <a:sym typeface="+mn-ea"/>
                      </a:endParaRPr>
                    </a:p>
                    <a:p>
                      <a:pPr marL="266700" indent="266700" algn="l">
                        <a:spcAft>
                          <a:spcPts val="600"/>
                        </a:spcAft>
                      </a:pPr>
                      <a:r>
                        <a:rPr lang="zh-CN" sz="1600" kern="100" dirty="0">
                          <a:effectLst/>
                          <a:sym typeface="+mn-ea"/>
                        </a:rPr>
                        <a:t>组员需要携带电脑以及准    时工作汇报</a:t>
                      </a:r>
                      <a:endParaRPr lang="zh-CN" sz="1600" kern="100" dirty="0">
                        <a:effectLst/>
                      </a:endParaRPr>
                    </a:p>
                    <a:p>
                      <a:pPr marL="266700" indent="266700" algn="just">
                        <a:spcAft>
                          <a:spcPts val="60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4.3</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会议纪要</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2"/>
          <a:stretch>
            <a:fillRect/>
          </a:stretch>
        </p:blipFill>
        <p:spPr>
          <a:xfrm>
            <a:off x="5332353" y="290513"/>
            <a:ext cx="6218459" cy="598221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4.3</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会议纪要</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3" name="图片 2"/>
          <p:cNvPicPr>
            <a:picLocks noChangeAspect="1"/>
          </p:cNvPicPr>
          <p:nvPr/>
        </p:nvPicPr>
        <p:blipFill>
          <a:blip r:embed="rId2"/>
          <a:stretch>
            <a:fillRect/>
          </a:stretch>
        </p:blipFill>
        <p:spPr>
          <a:xfrm>
            <a:off x="5272933" y="290513"/>
            <a:ext cx="5959356" cy="610414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4.4</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开发者与客户沟通计划</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2334274" y="1342912"/>
            <a:ext cx="6096000" cy="830997"/>
          </a:xfrm>
          <a:prstGeom prst="rect">
            <a:avLst/>
          </a:prstGeom>
        </p:spPr>
        <p:txBody>
          <a:bodyPr>
            <a:spAutoFit/>
          </a:bodyPr>
          <a:lstStyle/>
          <a:p>
            <a:pPr algn="just">
              <a:spcAft>
                <a:spcPts val="0"/>
              </a:spcAft>
            </a:pPr>
            <a:r>
              <a:rPr lang="zh-CN" altLang="zh-CN" sz="1600" kern="100" dirty="0">
                <a:latin typeface="Calibri" panose="020F0502020204030204" pitchFamily="34" charset="0"/>
                <a:cs typeface="Times New Roman" panose="02020603050405020304" pitchFamily="18" charset="0"/>
              </a:rPr>
              <a:t>客户：杨枨老师、侯宏</a:t>
            </a:r>
            <a:r>
              <a:rPr lang="zh-CN" altLang="en-US" sz="1600" kern="100" dirty="0">
                <a:latin typeface="Calibri" panose="020F0502020204030204" pitchFamily="34" charset="0"/>
                <a:cs typeface="Times New Roman" panose="02020603050405020304" pitchFamily="18" charset="0"/>
              </a:rPr>
              <a:t>仑</a:t>
            </a:r>
            <a:r>
              <a:rPr lang="zh-CN" altLang="zh-CN" sz="1600" kern="100" dirty="0">
                <a:latin typeface="Calibri" panose="020F0502020204030204" pitchFamily="34" charset="0"/>
                <a:cs typeface="Times New Roman" panose="02020603050405020304" pitchFamily="18" charset="0"/>
              </a:rPr>
              <a:t>老师</a:t>
            </a:r>
            <a:r>
              <a:rPr lang="en-US" altLang="zh-CN" sz="1600" kern="100" dirty="0">
                <a:latin typeface="Calibri" panose="020F0502020204030204" pitchFamily="34" charset="0"/>
                <a:cs typeface="Times New Roman" panose="02020603050405020304" pitchFamily="18" charset="0"/>
              </a:rPr>
              <a:t> </a:t>
            </a:r>
            <a:endParaRPr lang="zh-CN" altLang="zh-CN" sz="1600" kern="100" dirty="0">
              <a:latin typeface="Calibri" panose="020F0502020204030204" pitchFamily="34" charset="0"/>
              <a:cs typeface="Times New Roman" panose="02020603050405020304" pitchFamily="18" charset="0"/>
            </a:endParaRPr>
          </a:p>
          <a:p>
            <a:pPr marL="762000" indent="-762000" algn="just">
              <a:spcAft>
                <a:spcPts val="0"/>
              </a:spcAft>
            </a:pPr>
            <a:r>
              <a:rPr lang="zh-CN" altLang="zh-CN" sz="1600" kern="100" dirty="0">
                <a:latin typeface="Calibri" panose="020F0502020204030204" pitchFamily="34" charset="0"/>
                <a:cs typeface="Times New Roman" panose="02020603050405020304" pitchFamily="18" charset="0"/>
              </a:rPr>
              <a:t>沟通方式：项目成员通过邮件预约的方式来找客户进行面对面的谈话交流，或者通过微信、邮箱来和客户取得联系与沟通。</a:t>
            </a:r>
            <a:endParaRPr lang="zh-CN" altLang="zh-CN" sz="1600" kern="100" dirty="0">
              <a:latin typeface="Calibri" panose="020F0502020204030204" pitchFamily="34" charset="0"/>
              <a:cs typeface="Times New Roman" panose="02020603050405020304" pitchFamily="18" charset="0"/>
            </a:endParaRPr>
          </a:p>
        </p:txBody>
      </p:sp>
      <p:graphicFrame>
        <p:nvGraphicFramePr>
          <p:cNvPr id="4" name="表格 3"/>
          <p:cNvGraphicFramePr>
            <a:graphicFrameLocks noGrp="1"/>
          </p:cNvGraphicFramePr>
          <p:nvPr/>
        </p:nvGraphicFramePr>
        <p:xfrm>
          <a:off x="3453303" y="2871557"/>
          <a:ext cx="5006190" cy="3246120"/>
        </p:xfrm>
        <a:graphic>
          <a:graphicData uri="http://schemas.openxmlformats.org/drawingml/2006/table">
            <a:tbl>
              <a:tblPr firstRow="1" firstCol="1" bandRow="1">
                <a:tableStyleId>{5C22544A-7EE6-4342-B048-85BDC9FD1C3A}</a:tableStyleId>
              </a:tblPr>
              <a:tblGrid>
                <a:gridCol w="2502643"/>
                <a:gridCol w="2503547"/>
              </a:tblGrid>
              <a:tr h="0">
                <a:tc>
                  <a:txBody>
                    <a:bodyPr/>
                    <a:lstStyle/>
                    <a:p>
                      <a:pPr algn="just">
                        <a:spcAft>
                          <a:spcPts val="0"/>
                        </a:spcAft>
                      </a:pPr>
                      <a:r>
                        <a:rPr lang="zh-CN" sz="1800" kern="100">
                          <a:effectLst/>
                        </a:rPr>
                        <a:t>方式</a:t>
                      </a:r>
                      <a:endParaRPr lang="zh-CN" sz="1800" kern="100">
                        <a:effectLst/>
                      </a:endParaRPr>
                    </a:p>
                    <a:p>
                      <a:pPr marL="266700" indent="2667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目的</a:t>
                      </a:r>
                      <a:endParaRPr lang="zh-CN" sz="1800" kern="100">
                        <a:effectLst/>
                      </a:endParaRPr>
                    </a:p>
                    <a:p>
                      <a:pPr marL="266700" indent="2667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预约访谈时间</a:t>
                      </a:r>
                      <a:endParaRPr lang="zh-CN" sz="1800" kern="100">
                        <a:effectLst/>
                      </a:endParaRPr>
                    </a:p>
                    <a:p>
                      <a:pPr marL="266700" indent="304800" algn="just">
                        <a:spcAft>
                          <a:spcPts val="600"/>
                        </a:spcAft>
                      </a:pPr>
                      <a:r>
                        <a:rPr lang="zh-CN" sz="1800" kern="100">
                          <a:effectLst/>
                        </a:rPr>
                        <a:t>询问问题</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800" kern="100">
                          <a:effectLst/>
                        </a:rPr>
                        <a:t>邮箱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提交阶段性成果</a:t>
                      </a:r>
                      <a:endParaRPr lang="zh-CN" sz="1800" kern="100">
                        <a:effectLst/>
                      </a:endParaRPr>
                    </a:p>
                    <a:p>
                      <a:pPr marL="266700" indent="304800" algn="just">
                        <a:spcAft>
                          <a:spcPts val="600"/>
                        </a:spcAft>
                      </a:pPr>
                      <a:r>
                        <a:rPr lang="zh-CN" sz="1800" kern="100">
                          <a:effectLst/>
                        </a:rPr>
                        <a:t>邮件预约</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800" kern="100">
                          <a:effectLst/>
                        </a:rPr>
                        <a:t>面对面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1800" kern="100" dirty="0">
                          <a:effectLst/>
                        </a:rPr>
                        <a:t>面谈具体细节，效果较好</a:t>
                      </a:r>
                      <a:endParaRPr lang="zh-CN" sz="1800" kern="100" dirty="0">
                        <a:effectLst/>
                      </a:endParaRPr>
                    </a:p>
                    <a:p>
                      <a:pPr marL="266700" indent="304800" algn="just">
                        <a:spcAft>
                          <a:spcPts val="60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时间管理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5</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38826" y="4992938"/>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1"/>
          <p:cNvSpPr>
            <a:spLocks noChangeArrowheads="1"/>
          </p:cNvSpPr>
          <p:nvPr/>
        </p:nvSpPr>
        <p:spPr bwMode="auto">
          <a:xfrm flipH="1">
            <a:off x="6103938"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1"/>
          <p:cNvSpPr>
            <a:spLocks noChangeArrowheads="1"/>
          </p:cNvSpPr>
          <p:nvPr/>
        </p:nvSpPr>
        <p:spPr bwMode="auto">
          <a:xfrm flipH="1">
            <a:off x="6359721" y="500538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5.1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甘特图</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2"/>
          <a:stretch>
            <a:fillRect/>
          </a:stretch>
        </p:blipFill>
        <p:spPr>
          <a:xfrm>
            <a:off x="1055580" y="1406839"/>
            <a:ext cx="10344354" cy="44504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项目介绍</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a:solidFill>
                  <a:srgbClr val="003F78"/>
                </a:solidFill>
                <a:latin typeface="Impact" panose="020B0806030902050204" pitchFamily="34" charset="0"/>
              </a:rPr>
              <a:t>1</a:t>
            </a:r>
            <a:endParaRPr lang="zh-CN" altLang="en-US" sz="540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2"/>
          <p:cNvSpPr>
            <a:spLocks noChangeArrowheads="1"/>
          </p:cNvSpPr>
          <p:nvPr/>
        </p:nvSpPr>
        <p:spPr bwMode="auto">
          <a:xfrm flipH="1">
            <a:off x="5541963"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风险管理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6</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942812"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6.1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风险评估</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920510" y="1339850"/>
            <a:ext cx="8496708" cy="2677656"/>
          </a:xfrm>
          <a:prstGeom prst="rect">
            <a:avLst/>
          </a:prstGeom>
        </p:spPr>
        <p:txBody>
          <a:bodyPr wrap="square">
            <a:spAutoFit/>
          </a:bodyPr>
          <a:lstStyle/>
          <a:p>
            <a:r>
              <a:rPr lang="zh-CN" altLang="zh-CN" sz="2400" dirty="0"/>
              <a:t>采用</a:t>
            </a:r>
            <a:r>
              <a:rPr lang="en-US" altLang="zh-CN" sz="2400" dirty="0"/>
              <a:t>AB</a:t>
            </a:r>
            <a:r>
              <a:rPr lang="zh-CN" altLang="zh-CN" sz="2400" dirty="0"/>
              <a:t>角工作制度，</a:t>
            </a:r>
            <a:r>
              <a:rPr lang="en-US" altLang="zh-CN" sz="2400" dirty="0"/>
              <a:t>AB</a:t>
            </a:r>
            <a:r>
              <a:rPr lang="zh-CN" altLang="zh-CN" sz="2400" dirty="0"/>
              <a:t>两人在工作中互为补充，</a:t>
            </a:r>
            <a:r>
              <a:rPr lang="en-US" altLang="zh-CN" sz="2400" dirty="0"/>
              <a:t>A</a:t>
            </a:r>
            <a:r>
              <a:rPr lang="zh-CN" altLang="zh-CN" sz="2400" dirty="0"/>
              <a:t>角离岗前，要交代好工作，</a:t>
            </a:r>
            <a:r>
              <a:rPr lang="en-US" altLang="zh-CN" sz="2400" dirty="0"/>
              <a:t>B</a:t>
            </a:r>
            <a:r>
              <a:rPr lang="zh-CN" altLang="zh-CN" sz="2400" dirty="0"/>
              <a:t>角在其离岗期间代为行使岗位职责。</a:t>
            </a:r>
            <a:r>
              <a:rPr lang="en-US" altLang="zh-CN" sz="2400" dirty="0"/>
              <a:t>A</a:t>
            </a:r>
            <a:r>
              <a:rPr lang="zh-CN" altLang="zh-CN" sz="2400" dirty="0"/>
              <a:t>角返岗后，</a:t>
            </a:r>
            <a:r>
              <a:rPr lang="en-US" altLang="zh-CN" sz="2400" dirty="0"/>
              <a:t>B</a:t>
            </a:r>
            <a:r>
              <a:rPr lang="zh-CN" altLang="zh-CN" sz="2400" dirty="0"/>
              <a:t>角把有关材料移交。遇有急事或重要工作时，</a:t>
            </a:r>
            <a:r>
              <a:rPr lang="en-US" altLang="zh-CN" sz="2400" dirty="0"/>
              <a:t>AB</a:t>
            </a:r>
            <a:r>
              <a:rPr lang="zh-CN" altLang="zh-CN" sz="2400" dirty="0"/>
              <a:t>角协同处理。 当</a:t>
            </a:r>
            <a:r>
              <a:rPr lang="en-US" altLang="zh-CN" sz="2400" dirty="0"/>
              <a:t>A</a:t>
            </a:r>
            <a:r>
              <a:rPr lang="zh-CN" altLang="zh-CN" sz="2400" dirty="0"/>
              <a:t>角责任人离开工作岗位一天以上，会主动通知</a:t>
            </a:r>
            <a:r>
              <a:rPr lang="en-US" altLang="zh-CN" sz="2400" dirty="0"/>
              <a:t>B</a:t>
            </a:r>
            <a:r>
              <a:rPr lang="zh-CN" altLang="zh-CN" sz="2400" dirty="0"/>
              <a:t>角接替，并当面交接工作，</a:t>
            </a:r>
            <a:r>
              <a:rPr lang="en-US" altLang="zh-CN" sz="2400" dirty="0"/>
              <a:t>B</a:t>
            </a:r>
            <a:r>
              <a:rPr lang="zh-CN" altLang="zh-CN" sz="2400" dirty="0"/>
              <a:t>角应熟悉</a:t>
            </a:r>
            <a:r>
              <a:rPr lang="en-US" altLang="zh-CN" sz="2400" dirty="0"/>
              <a:t>A</a:t>
            </a:r>
            <a:r>
              <a:rPr lang="zh-CN" altLang="zh-CN" sz="2400" dirty="0"/>
              <a:t>角工作内容，在</a:t>
            </a:r>
            <a:r>
              <a:rPr lang="en-US" altLang="zh-CN" sz="2400" dirty="0"/>
              <a:t>A</a:t>
            </a:r>
            <a:r>
              <a:rPr lang="zh-CN" altLang="zh-CN" sz="2400" dirty="0"/>
              <a:t>角离岗期间代为行使职责，待</a:t>
            </a:r>
            <a:r>
              <a:rPr lang="en-US" altLang="zh-CN" sz="2400" dirty="0"/>
              <a:t>A</a:t>
            </a:r>
            <a:r>
              <a:rPr lang="zh-CN" altLang="zh-CN" sz="2400" dirty="0"/>
              <a:t>角返岗后主动汇报工作，交回印章、文件及有关材料。本组</a:t>
            </a:r>
            <a:r>
              <a:rPr lang="en-US" altLang="zh-CN" sz="2400" dirty="0"/>
              <a:t>5</a:t>
            </a:r>
            <a:r>
              <a:rPr lang="zh-CN" altLang="zh-CN" sz="2400" dirty="0"/>
              <a:t>个人互为</a:t>
            </a:r>
            <a:r>
              <a:rPr lang="en-US" altLang="zh-CN" sz="2400" dirty="0"/>
              <a:t>AB</a:t>
            </a:r>
            <a:r>
              <a:rPr lang="zh-CN" altLang="zh-CN" sz="2400" dirty="0"/>
              <a:t>角，如下图</a:t>
            </a:r>
            <a:r>
              <a:rPr lang="en-US" altLang="zh-CN" sz="2400" dirty="0"/>
              <a:t>:</a:t>
            </a:r>
            <a:endParaRPr lang="zh-CN" altLang="zh-CN" sz="2400" dirty="0"/>
          </a:p>
        </p:txBody>
      </p:sp>
      <p:graphicFrame>
        <p:nvGraphicFramePr>
          <p:cNvPr id="4" name="表格 3"/>
          <p:cNvGraphicFramePr>
            <a:graphicFrameLocks noGrp="1"/>
          </p:cNvGraphicFramePr>
          <p:nvPr/>
        </p:nvGraphicFramePr>
        <p:xfrm>
          <a:off x="3791808" y="4221066"/>
          <a:ext cx="4068192" cy="2194560"/>
        </p:xfrm>
        <a:graphic>
          <a:graphicData uri="http://schemas.openxmlformats.org/drawingml/2006/table">
            <a:tbl>
              <a:tblPr firstRow="1" firstCol="1" bandRow="1">
                <a:tableStyleId>{5C22544A-7EE6-4342-B048-85BDC9FD1C3A}</a:tableStyleId>
              </a:tblPr>
              <a:tblGrid>
                <a:gridCol w="1944162"/>
                <a:gridCol w="2124030"/>
              </a:tblGrid>
              <a:tr h="0">
                <a:tc>
                  <a:txBody>
                    <a:bodyPr/>
                    <a:lstStyle/>
                    <a:p>
                      <a:pPr marL="266700" indent="304800" algn="just">
                        <a:spcAft>
                          <a:spcPts val="600"/>
                        </a:spcAft>
                      </a:pPr>
                      <a:r>
                        <a:rPr lang="en-US" sz="2400" kern="100">
                          <a:effectLst/>
                        </a:rPr>
                        <a:t>A</a:t>
                      </a:r>
                      <a:r>
                        <a:rPr lang="zh-CN" sz="2400" kern="100">
                          <a:effectLst/>
                        </a:rPr>
                        <a:t>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en-US" sz="2400" kern="100" dirty="0">
                          <a:effectLst/>
                        </a:rPr>
                        <a:t>B</a:t>
                      </a:r>
                      <a:r>
                        <a:rPr lang="zh-CN" sz="2400" kern="100" dirty="0">
                          <a:effectLst/>
                        </a:rPr>
                        <a:t>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marL="266700" indent="304800" algn="just">
                        <a:spcAft>
                          <a:spcPts val="600"/>
                        </a:spcAft>
                      </a:pPr>
                      <a:r>
                        <a:rPr lang="zh-CN" sz="2400" kern="100">
                          <a:effectLst/>
                        </a:rPr>
                        <a:t>陈依伦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徐毓茜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marL="266700" indent="304800" algn="just">
                        <a:spcAft>
                          <a:spcPts val="600"/>
                        </a:spcAft>
                      </a:pPr>
                      <a:r>
                        <a:rPr lang="zh-CN" sz="2400" kern="100">
                          <a:effectLst/>
                        </a:rPr>
                        <a:t>徐毓茜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陈佳敏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marL="266700" indent="304800" algn="just">
                        <a:spcAft>
                          <a:spcPts val="600"/>
                        </a:spcAft>
                      </a:pPr>
                      <a:r>
                        <a:rPr lang="zh-CN" sz="2400" kern="100">
                          <a:effectLst/>
                        </a:rPr>
                        <a:t>陈佳敏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dirty="0">
                          <a:effectLst/>
                        </a:rPr>
                        <a:t>马益亮</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marL="266700" indent="304800" algn="just">
                        <a:spcAft>
                          <a:spcPts val="600"/>
                        </a:spcAft>
                      </a:pPr>
                      <a:r>
                        <a:rPr lang="zh-CN" sz="2400" kern="100">
                          <a:effectLst/>
                        </a:rPr>
                        <a:t>马益亮</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吕煜杰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marL="266700" indent="304800" algn="just">
                        <a:spcAft>
                          <a:spcPts val="600"/>
                        </a:spcAft>
                      </a:pPr>
                      <a:r>
                        <a:rPr lang="zh-CN" sz="2400" kern="100">
                          <a:effectLst/>
                        </a:rPr>
                        <a:t>吕煜杰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dirty="0">
                          <a:effectLst/>
                        </a:rPr>
                        <a:t>陈依伦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6.2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风险控制</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4439862" y="604151"/>
            <a:ext cx="2044149" cy="400110"/>
          </a:xfrm>
          <a:prstGeom prst="rect">
            <a:avLst/>
          </a:prstGeom>
        </p:spPr>
        <p:txBody>
          <a:bodyPr wrap="none">
            <a:spAutoFit/>
          </a:bodyPr>
          <a:lstStyle/>
          <a:p>
            <a:pPr marL="266700" indent="304800" algn="just">
              <a:spcAft>
                <a:spcPts val="600"/>
              </a:spcAft>
            </a:pPr>
            <a:r>
              <a:rPr lang="zh-CN" altLang="zh-CN" sz="2000" kern="100" dirty="0">
                <a:latin typeface="Calibri" panose="020F0502020204030204" pitchFamily="34" charset="0"/>
                <a:cs typeface="Times New Roman" panose="02020603050405020304" pitchFamily="18" charset="0"/>
              </a:rPr>
              <a:t>表格如下：</a:t>
            </a:r>
            <a:endParaRPr lang="zh-CN" altLang="zh-CN" sz="2000" kern="100" dirty="0">
              <a:latin typeface="Calibri" panose="020F0502020204030204" pitchFamily="34" charset="0"/>
              <a:cs typeface="Times New Roman" panose="02020603050405020304" pitchFamily="18" charset="0"/>
            </a:endParaRPr>
          </a:p>
        </p:txBody>
      </p:sp>
      <p:graphicFrame>
        <p:nvGraphicFramePr>
          <p:cNvPr id="4" name="表格 3"/>
          <p:cNvGraphicFramePr>
            <a:graphicFrameLocks noGrp="1"/>
          </p:cNvGraphicFramePr>
          <p:nvPr/>
        </p:nvGraphicFramePr>
        <p:xfrm>
          <a:off x="1199592" y="1384967"/>
          <a:ext cx="10584882" cy="5059589"/>
        </p:xfrm>
        <a:graphic>
          <a:graphicData uri="http://schemas.openxmlformats.org/drawingml/2006/table">
            <a:tbl>
              <a:tblPr firstRow="1" firstCol="1" bandRow="1">
                <a:tableStyleId>{5C22544A-7EE6-4342-B048-85BDC9FD1C3A}</a:tableStyleId>
              </a:tblPr>
              <a:tblGrid>
                <a:gridCol w="1296108"/>
                <a:gridCol w="1368115"/>
                <a:gridCol w="1296108"/>
                <a:gridCol w="1224102"/>
                <a:gridCol w="1122996"/>
                <a:gridCol w="1159987"/>
                <a:gridCol w="1389322"/>
                <a:gridCol w="1728144"/>
              </a:tblGrid>
              <a:tr h="587626">
                <a:tc>
                  <a:txBody>
                    <a:bodyPr/>
                    <a:lstStyle/>
                    <a:p>
                      <a:pPr marL="266700" indent="306070" algn="just">
                        <a:spcAft>
                          <a:spcPts val="600"/>
                        </a:spcAft>
                      </a:pPr>
                      <a:r>
                        <a:rPr lang="zh-CN" sz="1200" kern="100" dirty="0">
                          <a:effectLst/>
                        </a:rPr>
                        <a:t>风险名称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风险描述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知识领域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a:effectLst/>
                        </a:rPr>
                        <a:t>严重性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主负责人（</a:t>
                      </a:r>
                      <a:r>
                        <a:rPr lang="en-US" sz="1200" kern="100" dirty="0">
                          <a:effectLst/>
                        </a:rPr>
                        <a:t>A</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次负责人（</a:t>
                      </a:r>
                      <a:r>
                        <a:rPr lang="en-US" sz="1200" kern="100" dirty="0">
                          <a:effectLst/>
                        </a:rPr>
                        <a:t>B</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触发条件</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解决方案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r>
              <a:tr h="587626">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组长请假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dirty="0">
                          <a:effectLst/>
                        </a:rPr>
                        <a:t>A</a:t>
                      </a:r>
                      <a:r>
                        <a:rPr lang="zh-CN" sz="1200" kern="100" dirty="0">
                          <a:effectLst/>
                        </a:rPr>
                        <a:t>在微信群里提出请假并得到全体同意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B</a:t>
                      </a:r>
                      <a:r>
                        <a:rPr lang="zh-CN" sz="1200" kern="100">
                          <a:effectLst/>
                        </a:rPr>
                        <a:t>暂时担任执行组长，并在会议结束后向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r>
              <a:tr h="587626">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r>
              <a:tr h="646411">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r>
              <a:tr h="671542">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r>
              <a:tr h="795846">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r>
              <a:tr h="1182912">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组员任务质量不足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zh-CN" sz="1200" kern="100">
                          <a:effectLst/>
                        </a:rPr>
                        <a:t>所分配到的任务完成度不够或者质量较差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dirty="0">
                          <a:effectLst/>
                        </a:rPr>
                        <a:t> </a:t>
                      </a:r>
                      <a:endParaRPr lang="zh-CN" sz="1200" kern="100" dirty="0">
                        <a:effectLst/>
                      </a:endParaRPr>
                    </a:p>
                    <a:p>
                      <a:pPr marL="266700" indent="304800" algn="just">
                        <a:spcAft>
                          <a:spcPts val="600"/>
                        </a:spcAft>
                      </a:pPr>
                      <a:r>
                        <a:rPr lang="en-US" sz="1200" kern="100" dirty="0">
                          <a:effectLst/>
                        </a:rPr>
                        <a:t>G16</a:t>
                      </a:r>
                      <a:r>
                        <a:rPr lang="zh-CN" sz="1200" kern="100" dirty="0">
                          <a:effectLst/>
                        </a:rPr>
                        <a:t>某成员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en-US" sz="1200" kern="100">
                          <a:effectLst/>
                        </a:rPr>
                        <a:t>G16</a:t>
                      </a:r>
                      <a:r>
                        <a:rPr lang="zh-CN" sz="1200" kern="100">
                          <a:effectLst/>
                        </a:rPr>
                        <a:t>该成员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zh-CN" sz="1200" kern="100">
                          <a:effectLst/>
                        </a:rPr>
                        <a:t>项目经理经过审核认定该成员任务完成度不够或质量不佳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zh-CN" sz="1200" kern="100" dirty="0">
                          <a:effectLst/>
                        </a:rPr>
                        <a:t>小组该成员进行返工，直到质量通过为止，且要在可容忍时间范围内</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6.2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风险控制</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6" name="表格 5"/>
          <p:cNvGraphicFramePr>
            <a:graphicFrameLocks noGrp="1"/>
          </p:cNvGraphicFramePr>
          <p:nvPr/>
        </p:nvGraphicFramePr>
        <p:xfrm>
          <a:off x="911225" y="1275807"/>
          <a:ext cx="10936606" cy="5188354"/>
        </p:xfrm>
        <a:graphic>
          <a:graphicData uri="http://schemas.openxmlformats.org/drawingml/2006/table">
            <a:tbl>
              <a:tblPr firstRow="1" firstCol="1" bandRow="1">
                <a:tableStyleId>{5C22544A-7EE6-4342-B048-85BDC9FD1C3A}</a:tableStyleId>
              </a:tblPr>
              <a:tblGrid>
                <a:gridCol w="1368457"/>
                <a:gridCol w="1296108"/>
                <a:gridCol w="1080090"/>
                <a:gridCol w="1111950"/>
                <a:gridCol w="1154051"/>
                <a:gridCol w="1174267"/>
                <a:gridCol w="1691739"/>
                <a:gridCol w="2059944"/>
              </a:tblGrid>
              <a:tr h="765550">
                <a:tc>
                  <a:txBody>
                    <a:bodyPr/>
                    <a:lstStyle/>
                    <a:p>
                      <a:pPr marL="266700" indent="306070" algn="just">
                        <a:spcAft>
                          <a:spcPts val="600"/>
                        </a:spcAft>
                      </a:pPr>
                      <a:r>
                        <a:rPr lang="en-US" altLang="zh-CN" sz="1200" kern="100" dirty="0">
                          <a:effectLst/>
                        </a:rPr>
                        <a:t>                    </a:t>
                      </a:r>
                      <a:r>
                        <a:rPr lang="zh-CN" sz="1200" kern="100" dirty="0">
                          <a:effectLst/>
                        </a:rPr>
                        <a:t>风险名称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en-US" altLang="zh-CN" sz="1200" kern="100" dirty="0">
                          <a:effectLst/>
                        </a:rPr>
                        <a:t>                </a:t>
                      </a:r>
                      <a:r>
                        <a:rPr lang="zh-CN" sz="1200" kern="100" dirty="0">
                          <a:effectLst/>
                        </a:rPr>
                        <a:t>风险描述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en-US" altLang="zh-CN" sz="1200" kern="100" dirty="0">
                          <a:effectLst/>
                        </a:rPr>
                        <a:t>           </a:t>
                      </a:r>
                      <a:r>
                        <a:rPr lang="zh-CN" sz="1200" kern="100" dirty="0">
                          <a:effectLst/>
                        </a:rPr>
                        <a:t>知识领域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ctr">
                        <a:spcAft>
                          <a:spcPts val="600"/>
                        </a:spcAft>
                      </a:pPr>
                      <a:r>
                        <a:rPr lang="en-US" altLang="zh-CN" sz="1200" kern="100" dirty="0">
                          <a:effectLst/>
                        </a:rPr>
                        <a:t>           </a:t>
                      </a:r>
                      <a:r>
                        <a:rPr lang="zh-CN" sz="1200" kern="100" dirty="0">
                          <a:effectLst/>
                        </a:rPr>
                        <a:t>严重性</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主负责人（</a:t>
                      </a:r>
                      <a:r>
                        <a:rPr lang="en-US" sz="1200" kern="100" dirty="0">
                          <a:effectLst/>
                        </a:rPr>
                        <a:t>A</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次负责人（</a:t>
                      </a:r>
                      <a:r>
                        <a:rPr lang="en-US" sz="1200" kern="100" dirty="0">
                          <a:effectLst/>
                        </a:rPr>
                        <a:t>B</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触发条件</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解决方案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r>
              <a:tr h="765550">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项目经理任务质不足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所分配到的任务完成度不够或者质量较差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小组其他成员全体认定</a:t>
                      </a:r>
                      <a:r>
                        <a:rPr lang="en-US" sz="1200" kern="100">
                          <a:effectLst/>
                        </a:rPr>
                        <a:t>A</a:t>
                      </a:r>
                      <a:r>
                        <a:rPr lang="zh-CN" sz="1200" kern="100">
                          <a:effectLst/>
                        </a:rPr>
                        <a:t>的任务质量不佳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B</a:t>
                      </a:r>
                      <a:r>
                        <a:rPr lang="zh-CN" sz="1200" kern="100">
                          <a:effectLst/>
                        </a:rPr>
                        <a:t>进行返工，直到质量通过为止，且要在可容忍时间范围内</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r>
              <a:tr h="528088">
                <a:tc>
                  <a:txBody>
                    <a:bodyPr/>
                    <a:lstStyle/>
                    <a:p>
                      <a:pPr marL="266700" indent="304800" algn="just">
                        <a:spcAft>
                          <a:spcPts val="600"/>
                        </a:spcAft>
                      </a:pPr>
                      <a:r>
                        <a:rPr lang="en-US" sz="1200" kern="100" dirty="0">
                          <a:effectLst/>
                        </a:rPr>
                        <a:t>                  </a:t>
                      </a:r>
                      <a:r>
                        <a:rPr lang="zh-CN" sz="1200" kern="100" dirty="0">
                          <a:effectLst/>
                        </a:rPr>
                        <a:t>界面设计不足</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界面设计不合乎客户标准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A</a:t>
                      </a:r>
                      <a:r>
                        <a:rPr lang="zh-CN" sz="1200" kern="100">
                          <a:effectLst/>
                        </a:rPr>
                        <a:t>的界面设计结果不符合客户提出的需求</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B</a:t>
                      </a:r>
                      <a:r>
                        <a:rPr lang="zh-CN" sz="1200" kern="100">
                          <a:effectLst/>
                        </a:rPr>
                        <a:t>对界面设计不合乎要求的地方进行分析并反馈给</a:t>
                      </a:r>
                      <a:r>
                        <a:rPr lang="en-US" sz="1200" kern="100">
                          <a:effectLst/>
                        </a:rPr>
                        <a:t>A</a:t>
                      </a:r>
                      <a:r>
                        <a:rPr lang="zh-CN" sz="1200" kern="100">
                          <a:effectLst/>
                        </a:rPr>
                        <a:t>，由</a:t>
                      </a:r>
                      <a:r>
                        <a:rPr lang="en-US" sz="1200" kern="100">
                          <a:effectLst/>
                        </a:rPr>
                        <a:t>A</a:t>
                      </a:r>
                      <a:r>
                        <a:rPr lang="zh-CN" sz="1200" kern="100">
                          <a:effectLst/>
                        </a:rPr>
                        <a:t>进行界面设计修改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r>
              <a:tr h="1020734">
                <a:tc>
                  <a:txBody>
                    <a:bodyPr/>
                    <a:lstStyle/>
                    <a:p>
                      <a:pPr marL="266700" indent="304800" algn="just">
                        <a:spcAft>
                          <a:spcPts val="600"/>
                        </a:spcAft>
                      </a:pPr>
                      <a:endParaRPr lang="zh-CN" sz="1200" kern="100">
                        <a:effectLst/>
                      </a:endParaRPr>
                    </a:p>
                    <a:p>
                      <a:pPr marL="266700" indent="304800" algn="just">
                        <a:spcAft>
                          <a:spcPts val="600"/>
                        </a:spcAft>
                      </a:pPr>
                      <a:endParaRPr lang="zh-CN" sz="1200" kern="100">
                        <a:effectLst/>
                      </a:endParaRPr>
                    </a:p>
                    <a:p>
                      <a:pPr marL="266700" indent="304800" algn="just">
                        <a:spcAft>
                          <a:spcPts val="600"/>
                        </a:spcAft>
                      </a:pPr>
                      <a:r>
                        <a:rPr lang="zh-CN" sz="1200" kern="100">
                          <a:effectLst/>
                        </a:rPr>
                        <a:t>需求偏差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对客户的需求理解有偏差，导致整个项目的开发有所偏差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范围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A</a:t>
                      </a:r>
                      <a:r>
                        <a:rPr lang="zh-CN" sz="1200" kern="100">
                          <a:effectLst/>
                        </a:rPr>
                        <a:t>对客户的需求理解错误客户否认项目的部分需求</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B</a:t>
                      </a:r>
                      <a:r>
                        <a:rPr lang="zh-CN" sz="1200" kern="100">
                          <a:effectLst/>
                        </a:rPr>
                        <a:t>对客户进行新的访谈，对需求进行更全面的理解，向</a:t>
                      </a:r>
                      <a:r>
                        <a:rPr lang="en-US" sz="1200" kern="100">
                          <a:effectLst/>
                        </a:rPr>
                        <a:t>A</a:t>
                      </a:r>
                      <a:r>
                        <a:rPr lang="zh-CN" sz="1200" kern="100">
                          <a:effectLst/>
                        </a:rPr>
                        <a:t>阐述偏差并纠正</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r>
              <a:tr h="723020">
                <a:tc>
                  <a:txBody>
                    <a:bodyPr/>
                    <a:lstStyle/>
                    <a:p>
                      <a:pPr marL="266700" indent="304800" algn="just">
                        <a:spcAft>
                          <a:spcPts val="600"/>
                        </a:spcAft>
                      </a:pPr>
                      <a:r>
                        <a:rPr lang="en-US" altLang="zh-CN" sz="1200" kern="100" dirty="0">
                          <a:effectLst/>
                        </a:rPr>
                        <a:t>                   </a:t>
                      </a:r>
                      <a:r>
                        <a:rPr lang="zh-CN" sz="1200" kern="100" dirty="0">
                          <a:effectLst/>
                        </a:rPr>
                        <a:t>任务未完成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任务结果交付时间超过原本的截止时间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A</a:t>
                      </a:r>
                      <a:r>
                        <a:rPr lang="zh-CN" sz="1200" kern="100">
                          <a:effectLst/>
                        </a:rPr>
                        <a:t>的任务超过截止时间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B</a:t>
                      </a:r>
                      <a:r>
                        <a:rPr lang="zh-CN" sz="1200" kern="100">
                          <a:effectLst/>
                        </a:rPr>
                        <a:t>通知</a:t>
                      </a:r>
                      <a:r>
                        <a:rPr lang="en-US" sz="1200" kern="100">
                          <a:effectLst/>
                        </a:rPr>
                        <a:t>A</a:t>
                      </a:r>
                      <a:r>
                        <a:rPr lang="zh-CN" sz="1200" kern="100">
                          <a:effectLst/>
                        </a:rPr>
                        <a:t>并监督或者帮助</a:t>
                      </a:r>
                      <a:r>
                        <a:rPr lang="en-US" sz="1200" kern="100">
                          <a:effectLst/>
                        </a:rPr>
                        <a:t>A</a:t>
                      </a:r>
                      <a:r>
                        <a:rPr lang="zh-CN" sz="1200" kern="100">
                          <a:effectLst/>
                        </a:rPr>
                        <a:t>一起赶出进度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r>
              <a:tr h="723020">
                <a:tc>
                  <a:txBody>
                    <a:bodyPr/>
                    <a:lstStyle/>
                    <a:p>
                      <a:pPr marL="266700" indent="304800" algn="just">
                        <a:spcAft>
                          <a:spcPts val="600"/>
                        </a:spcAft>
                      </a:pPr>
                      <a:r>
                        <a:rPr lang="en-US" altLang="zh-CN" sz="1200" kern="100" dirty="0">
                          <a:effectLst/>
                        </a:rPr>
                        <a:t>                  </a:t>
                      </a:r>
                      <a:r>
                        <a:rPr lang="zh-CN" sz="1200" kern="100" dirty="0">
                          <a:effectLst/>
                        </a:rPr>
                        <a:t>经费不足</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经费超出预算</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成本</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1524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G16</a:t>
                      </a:r>
                      <a:r>
                        <a:rPr lang="zh-CN" sz="1200" kern="100">
                          <a:effectLst/>
                        </a:rPr>
                        <a:t>经费超出预算</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0" dirty="0">
                          <a:effectLst/>
                        </a:rPr>
                        <a:t>B</a:t>
                      </a:r>
                      <a:r>
                        <a:rPr lang="zh-CN" sz="1200" kern="0" dirty="0">
                          <a:effectLst/>
                        </a:rPr>
                        <a:t>早期进行正确的经费预算，项目经理对开支进行严格的把控以保证预算的充足，对无法预计的花费进行判断重要性及经后的预算重估和经费申请。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成本管理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7</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499" y="4972244"/>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4762" y="4983584"/>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1"/>
          <p:cNvSpPr>
            <a:spLocks noChangeArrowheads="1"/>
          </p:cNvSpPr>
          <p:nvPr/>
        </p:nvSpPr>
        <p:spPr bwMode="auto">
          <a:xfrm flipH="1">
            <a:off x="6627812" y="498859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1"/>
          <p:cNvSpPr>
            <a:spLocks noChangeArrowheads="1"/>
          </p:cNvSpPr>
          <p:nvPr/>
        </p:nvSpPr>
        <p:spPr bwMode="auto">
          <a:xfrm flipH="1">
            <a:off x="6902450" y="498118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7.1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预算【</a:t>
            </a:r>
            <a:r>
              <a:rPr lang="en-US" altLang="zh-CN" sz="4400" b="1" dirty="0">
                <a:latin typeface="+mn-ea"/>
                <a:ea typeface="+mn-ea"/>
                <a:cs typeface="造字工房悦黑体验版纤细体"/>
                <a:sym typeface="造字工房悦黑体验版纤细体"/>
              </a:rPr>
              <a:t>6</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407526" y="1831554"/>
            <a:ext cx="4824402" cy="3247043"/>
          </a:xfrm>
          <a:prstGeom prst="rect">
            <a:avLst/>
          </a:prstGeom>
        </p:spPr>
        <p:txBody>
          <a:bodyPr wrap="square">
            <a:spAutoFit/>
          </a:bodyPr>
          <a:lstStyle/>
          <a:p>
            <a:pPr algn="just">
              <a:spcAft>
                <a:spcPts val="0"/>
              </a:spcAft>
            </a:pPr>
            <a:r>
              <a:rPr lang="zh-CN" altLang="zh-CN" sz="2000" kern="100" dirty="0">
                <a:latin typeface="Calibri" panose="020F0502020204030204" pitchFamily="34" charset="0"/>
                <a:cs typeface="Times New Roman" panose="02020603050405020304" pitchFamily="18" charset="0"/>
              </a:rPr>
              <a:t>项目开始时间：</a:t>
            </a:r>
            <a:r>
              <a:rPr lang="en-US" altLang="zh-CN" sz="2000" kern="100" dirty="0">
                <a:latin typeface="Calibri" panose="020F0502020204030204" pitchFamily="34" charset="0"/>
                <a:cs typeface="Times New Roman" panose="02020603050405020304" pitchFamily="18" charset="0"/>
              </a:rPr>
              <a:t>2018/9/19    </a:t>
            </a:r>
            <a:endParaRPr lang="en-US"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项目结束时间：</a:t>
            </a:r>
            <a:r>
              <a:rPr lang="en-US" altLang="zh-CN" sz="2000" kern="100" dirty="0">
                <a:latin typeface="Calibri" panose="020F0502020204030204" pitchFamily="34" charset="0"/>
                <a:cs typeface="Times New Roman" panose="02020603050405020304" pitchFamily="18" charset="0"/>
              </a:rPr>
              <a:t>2019/1/13</a:t>
            </a:r>
            <a:endParaRPr lang="zh-CN" altLang="zh-CN" sz="2000" kern="100" dirty="0">
              <a:latin typeface="Calibri" panose="020F0502020204030204" pitchFamily="34" charset="0"/>
              <a:cs typeface="Times New Roman" panose="02020603050405020304" pitchFamily="18" charset="0"/>
            </a:endParaRPr>
          </a:p>
          <a:p>
            <a:pPr marL="266700" indent="266700" algn="just">
              <a:spcAft>
                <a:spcPts val="600"/>
              </a:spcAft>
            </a:pP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小组人员数：</a:t>
            </a:r>
            <a:r>
              <a:rPr lang="en-US" altLang="zh-CN" sz="2000" kern="100" dirty="0">
                <a:latin typeface="Calibri" panose="020F0502020204030204" pitchFamily="34" charset="0"/>
                <a:cs typeface="Times New Roman" panose="02020603050405020304" pitchFamily="18" charset="0"/>
              </a:rPr>
              <a:t>5</a:t>
            </a:r>
            <a:r>
              <a:rPr lang="zh-CN" altLang="zh-CN" sz="2000" kern="100" dirty="0">
                <a:latin typeface="Calibri" panose="020F0502020204030204" pitchFamily="34" charset="0"/>
                <a:cs typeface="Times New Roman" panose="02020603050405020304" pitchFamily="18" charset="0"/>
              </a:rPr>
              <a:t>人</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工资计算：每个人每小时</a:t>
            </a:r>
            <a:r>
              <a:rPr lang="en-US" altLang="zh-CN" sz="2000" kern="100" dirty="0">
                <a:latin typeface="Calibri" panose="020F0502020204030204" pitchFamily="34" charset="0"/>
                <a:cs typeface="Times New Roman" panose="02020603050405020304" pitchFamily="18" charset="0"/>
              </a:rPr>
              <a:t>69.3</a:t>
            </a:r>
            <a:r>
              <a:rPr lang="zh-CN" altLang="zh-CN" sz="2000" kern="100" dirty="0">
                <a:latin typeface="Calibri" panose="020F0502020204030204" pitchFamily="34" charset="0"/>
                <a:cs typeface="Times New Roman" panose="02020603050405020304" pitchFamily="18" charset="0"/>
              </a:rPr>
              <a:t>元，每周</a:t>
            </a:r>
            <a:r>
              <a:rPr lang="en-US" altLang="zh-CN" sz="2000" kern="100" dirty="0">
                <a:latin typeface="Calibri" panose="020F0502020204030204" pitchFamily="34" charset="0"/>
                <a:cs typeface="Times New Roman" panose="02020603050405020304" pitchFamily="18" charset="0"/>
              </a:rPr>
              <a:t>7</a:t>
            </a:r>
            <a:r>
              <a:rPr lang="zh-CN" altLang="zh-CN" sz="2000" kern="100" dirty="0">
                <a:latin typeface="Calibri" panose="020F0502020204030204" pitchFamily="34" charset="0"/>
                <a:cs typeface="Times New Roman" panose="02020603050405020304" pitchFamily="18" charset="0"/>
              </a:rPr>
              <a:t>个小时，一共</a:t>
            </a:r>
            <a:r>
              <a:rPr lang="en-US" altLang="zh-CN" sz="2000" kern="100" dirty="0">
                <a:latin typeface="Calibri" panose="020F0502020204030204" pitchFamily="34" charset="0"/>
                <a:cs typeface="Times New Roman" panose="02020603050405020304" pitchFamily="18" charset="0"/>
              </a:rPr>
              <a:t>16</a:t>
            </a:r>
            <a:r>
              <a:rPr lang="zh-CN" altLang="zh-CN" sz="2000" kern="100" dirty="0">
                <a:latin typeface="Calibri" panose="020F0502020204030204" pitchFamily="34" charset="0"/>
                <a:cs typeface="Times New Roman" panose="02020603050405020304" pitchFamily="18" charset="0"/>
              </a:rPr>
              <a:t>周。</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团建：</a:t>
            </a:r>
            <a:r>
              <a:rPr lang="en-US" altLang="zh-CN" sz="2000" kern="100" dirty="0">
                <a:latin typeface="Calibri" panose="020F0502020204030204" pitchFamily="34" charset="0"/>
                <a:cs typeface="Times New Roman" panose="02020603050405020304" pitchFamily="18" charset="0"/>
              </a:rPr>
              <a:t>600/</a:t>
            </a:r>
            <a:r>
              <a:rPr lang="zh-CN" altLang="zh-CN" sz="2000" kern="100" dirty="0">
                <a:latin typeface="Calibri" panose="020F0502020204030204" pitchFamily="34" charset="0"/>
                <a:cs typeface="Times New Roman" panose="02020603050405020304" pitchFamily="18" charset="0"/>
              </a:rPr>
              <a:t>次</a:t>
            </a:r>
            <a:endParaRPr lang="en-US"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项目时长大概三个月，预计团建三次。</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合计：</a:t>
            </a:r>
            <a:r>
              <a:rPr lang="en-US" altLang="zh-CN" sz="2000" kern="100" dirty="0">
                <a:latin typeface="Calibri" panose="020F0502020204030204" pitchFamily="34" charset="0"/>
                <a:cs typeface="Times New Roman" panose="02020603050405020304" pitchFamily="18" charset="0"/>
              </a:rPr>
              <a:t>5*6000+5*69.3*7*16+600*3=70608</a:t>
            </a:r>
            <a:r>
              <a:rPr lang="zh-CN" altLang="zh-CN" sz="2000" kern="100" dirty="0">
                <a:latin typeface="Calibri" panose="020F0502020204030204" pitchFamily="34" charset="0"/>
                <a:cs typeface="Times New Roman" panose="02020603050405020304" pitchFamily="18" charset="0"/>
              </a:rPr>
              <a:t>元</a:t>
            </a:r>
            <a:endParaRPr lang="zh-CN" altLang="zh-CN" sz="2000" kern="100" dirty="0">
              <a:latin typeface="Calibri" panose="020F0502020204030204" pitchFamily="34" charset="0"/>
              <a:cs typeface="Times New Roman" panose="02020603050405020304" pitchFamily="18" charset="0"/>
            </a:endParaRPr>
          </a:p>
        </p:txBody>
      </p:sp>
      <p:graphicFrame>
        <p:nvGraphicFramePr>
          <p:cNvPr id="3" name="表格 2"/>
          <p:cNvGraphicFramePr>
            <a:graphicFrameLocks noGrp="1"/>
          </p:cNvGraphicFramePr>
          <p:nvPr/>
        </p:nvGraphicFramePr>
        <p:xfrm>
          <a:off x="5591958" y="533400"/>
          <a:ext cx="6192516" cy="5791200"/>
        </p:xfrm>
        <a:graphic>
          <a:graphicData uri="http://schemas.openxmlformats.org/drawingml/2006/table">
            <a:tbl>
              <a:tblPr firstRow="1" firstCol="1" bandRow="1">
                <a:tableStyleId>{5C22544A-7EE6-4342-B048-85BDC9FD1C3A}</a:tableStyleId>
              </a:tblPr>
              <a:tblGrid>
                <a:gridCol w="1384996"/>
                <a:gridCol w="1206240"/>
                <a:gridCol w="1123402"/>
                <a:gridCol w="1238939"/>
                <a:gridCol w="1238939"/>
              </a:tblGrid>
              <a:tr h="0">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支出项</a:t>
                      </a:r>
                      <a:endParaRPr lang="zh-CN" sz="2000" kern="100" dirty="0">
                        <a:effectLst/>
                      </a:endParaRPr>
                    </a:p>
                    <a:p>
                      <a:pPr marL="266700" indent="304800" algn="just">
                        <a:spcAft>
                          <a:spcPts val="60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单位时间件数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每件</a:t>
                      </a:r>
                      <a:r>
                        <a:rPr lang="en-US" sz="2000" kern="100">
                          <a:effectLst/>
                        </a:rPr>
                        <a:t>/</a:t>
                      </a:r>
                      <a:r>
                        <a:rPr lang="zh-CN" sz="2000" kern="100">
                          <a:effectLst/>
                        </a:rPr>
                        <a:t>每小时成本（</a:t>
                      </a:r>
                      <a:r>
                        <a:rPr lang="en-US" sz="2000" kern="100">
                          <a:effectLst/>
                        </a:rPr>
                        <a:t>RMB</a:t>
                      </a:r>
                      <a:r>
                        <a:rPr lang="zh-CN"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小计（</a:t>
                      </a:r>
                      <a:r>
                        <a:rPr lang="en-US" sz="2000" kern="100" dirty="0">
                          <a:effectLst/>
                        </a:rPr>
                        <a:t>RMB</a:t>
                      </a:r>
                      <a:r>
                        <a:rPr lang="zh-CN"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占总计的百分比</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硬件</a:t>
                      </a:r>
                      <a:endParaRPr lang="zh-CN" sz="2000" kern="100">
                        <a:effectLst/>
                      </a:endParaRP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30000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42.49%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项目组成员</a:t>
                      </a:r>
                      <a:endParaRPr lang="zh-CN" sz="2000" kern="100">
                        <a:effectLst/>
                      </a:endParaRP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69.3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38808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54.96%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团建</a:t>
                      </a:r>
                      <a:endParaRPr lang="zh-CN" sz="2000" kern="100">
                        <a:effectLst/>
                      </a:endParaRP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1800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2.55%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项目成本估计总计</a:t>
                      </a:r>
                      <a:endParaRPr lang="zh-CN" sz="2000" kern="100">
                        <a:effectLst/>
                      </a:endParaRP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70608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质量管理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8</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72588"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1" name="椭圆 11"/>
          <p:cNvSpPr>
            <a:spLocks noChangeArrowheads="1"/>
          </p:cNvSpPr>
          <p:nvPr/>
        </p:nvSpPr>
        <p:spPr bwMode="auto">
          <a:xfrm flipH="1">
            <a:off x="6947226" y="498945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2" name="椭圆 11"/>
          <p:cNvSpPr>
            <a:spLocks noChangeArrowheads="1"/>
          </p:cNvSpPr>
          <p:nvPr/>
        </p:nvSpPr>
        <p:spPr bwMode="auto">
          <a:xfrm flipH="1">
            <a:off x="7221864" y="4981006"/>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质量管理角色及职责</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2207676" y="2148840"/>
          <a:ext cx="7776648" cy="2194560"/>
        </p:xfrm>
        <a:graphic>
          <a:graphicData uri="http://schemas.openxmlformats.org/drawingml/2006/table">
            <a:tbl>
              <a:tblPr firstRow="1" firstCol="1" bandRow="1">
                <a:tableStyleId>{5C22544A-7EE6-4342-B048-85BDC9FD1C3A}</a:tableStyleId>
              </a:tblPr>
              <a:tblGrid>
                <a:gridCol w="2591910"/>
                <a:gridCol w="1989482"/>
                <a:gridCol w="3195256"/>
              </a:tblGrid>
              <a:tr h="179458">
                <a:tc>
                  <a:txBody>
                    <a:bodyPr/>
                    <a:lstStyle/>
                    <a:p>
                      <a:pPr indent="304800" algn="l">
                        <a:spcAft>
                          <a:spcPts val="0"/>
                        </a:spcAft>
                      </a:pPr>
                      <a:r>
                        <a:rPr lang="zh-CN" sz="2400" kern="0" dirty="0">
                          <a:effectLst/>
                        </a:rPr>
                        <a:t>名字</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角色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职责</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17833">
                <a:tc>
                  <a:txBody>
                    <a:bodyPr/>
                    <a:lstStyle/>
                    <a:p>
                      <a:pPr indent="304800" algn="l">
                        <a:spcAft>
                          <a:spcPts val="0"/>
                        </a:spcAft>
                      </a:pPr>
                      <a:r>
                        <a:rPr lang="zh-CN" sz="2400" kern="0" dirty="0">
                          <a:effectLst/>
                        </a:rPr>
                        <a:t>陈依伦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项目经理</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负责整个项目的计划，工作任务的分配并监督各成员任务完成情况。</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58917">
                <a:tc>
                  <a:txBody>
                    <a:bodyPr/>
                    <a:lstStyle/>
                    <a:p>
                      <a:pPr indent="304800" algn="l">
                        <a:spcAft>
                          <a:spcPts val="0"/>
                        </a:spcAft>
                      </a:pPr>
                      <a:r>
                        <a:rPr lang="zh-CN" sz="2400" kern="0" dirty="0">
                          <a:effectLst/>
                        </a:rPr>
                        <a:t>杨枨老师</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总负责人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对项目各阶段里程碑文件进行检查评审。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质量目标</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911225" y="1874728"/>
            <a:ext cx="10153200" cy="3108543"/>
          </a:xfrm>
          <a:prstGeom prst="rect">
            <a:avLst/>
          </a:prstGeom>
        </p:spPr>
        <p:txBody>
          <a:bodyPr wrap="square">
            <a:spAutoFit/>
          </a:bodyPr>
          <a:lstStyle/>
          <a:p>
            <a:pPr indent="304800" algn="just">
              <a:spcAft>
                <a:spcPts val="0"/>
              </a:spcAft>
            </a:pPr>
            <a:r>
              <a:rPr lang="zh-CN" altLang="zh-CN" sz="2800" kern="100" dirty="0">
                <a:latin typeface="Calibri" panose="020F0502020204030204" pitchFamily="34" charset="0"/>
                <a:cs typeface="Times New Roman" panose="02020603050405020304" pitchFamily="18" charset="0"/>
              </a:rPr>
              <a:t>系统目标：</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1</a:t>
            </a:r>
            <a:r>
              <a:rPr lang="zh-CN" altLang="zh-CN" sz="2800" kern="100" dirty="0">
                <a:latin typeface="Calibri" panose="020F0502020204030204" pitchFamily="34" charset="0"/>
                <a:cs typeface="Times New Roman" panose="02020603050405020304" pitchFamily="18" charset="0"/>
              </a:rPr>
              <a:t>）通过期末最终评审</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2</a:t>
            </a:r>
            <a:r>
              <a:rPr lang="zh-CN" altLang="zh-CN" sz="2800" kern="100" dirty="0">
                <a:latin typeface="Calibri" panose="020F0502020204030204" pitchFamily="34" charset="0"/>
                <a:cs typeface="Times New Roman" panose="02020603050405020304" pitchFamily="18" charset="0"/>
              </a:rPr>
              <a:t>）系统能够使需求人满意</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3</a:t>
            </a:r>
            <a:r>
              <a:rPr lang="zh-CN" altLang="zh-CN" sz="2800" kern="100" dirty="0">
                <a:latin typeface="Calibri" panose="020F0502020204030204" pitchFamily="34" charset="0"/>
                <a:cs typeface="Times New Roman" panose="02020603050405020304" pitchFamily="18" charset="0"/>
              </a:rPr>
              <a:t>）能够有效的利用手机或者电脑上的资源进行流畅运行</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4</a:t>
            </a:r>
            <a:r>
              <a:rPr lang="zh-CN" altLang="zh-CN" sz="2800" kern="100" dirty="0">
                <a:latin typeface="Calibri" panose="020F0502020204030204" pitchFamily="34" charset="0"/>
                <a:cs typeface="Times New Roman" panose="02020603050405020304" pitchFamily="18" charset="0"/>
              </a:rPr>
              <a:t>）根据用户提出的反馈能够及时的修改系统功能或修补系统</a:t>
            </a:r>
            <a:r>
              <a:rPr lang="en-US" altLang="zh-CN" sz="2800" kern="100" dirty="0">
                <a:latin typeface="Calibri" panose="020F0502020204030204" pitchFamily="34" charset="0"/>
                <a:cs typeface="Times New Roman" panose="02020603050405020304" pitchFamily="18" charset="0"/>
              </a:rPr>
              <a:t>BUG</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5</a:t>
            </a:r>
            <a:r>
              <a:rPr lang="zh-CN" altLang="zh-CN" sz="2800" kern="100" dirty="0">
                <a:latin typeface="Calibri" panose="020F0502020204030204" pitchFamily="34" charset="0"/>
                <a:cs typeface="Times New Roman" panose="02020603050405020304" pitchFamily="18" charset="0"/>
              </a:rPr>
              <a:t>）系统能够通过浏览器清晰地向用户展现系统功能</a:t>
            </a:r>
            <a:endParaRPr lang="zh-CN" altLang="zh-CN" sz="28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8.3</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质量策略</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559622" y="1772862"/>
            <a:ext cx="8160426" cy="3539430"/>
          </a:xfrm>
          <a:prstGeom prst="rect">
            <a:avLst/>
          </a:prstGeom>
        </p:spPr>
        <p:txBody>
          <a:bodyPr wrap="square">
            <a:spAutoFit/>
          </a:bodyPr>
          <a:lstStyle/>
          <a:p>
            <a:pPr indent="304800" algn="just">
              <a:spcAft>
                <a:spcPts val="0"/>
              </a:spcAft>
            </a:pPr>
            <a:r>
              <a:rPr lang="zh-CN" altLang="zh-CN" sz="2800" kern="100" dirty="0">
                <a:latin typeface="+mn-ea"/>
                <a:ea typeface="+mn-ea"/>
                <a:cs typeface="Times New Roman" panose="02020603050405020304" pitchFamily="18" charset="0"/>
              </a:rPr>
              <a:t>为了保证提交给用户的产品是高质量的，需求分析过程中采取的质量保证措施包括：</a:t>
            </a:r>
            <a:endParaRPr lang="zh-CN" altLang="zh-CN" sz="2800" kern="100" dirty="0">
              <a:latin typeface="+mn-ea"/>
              <a:ea typeface="+mn-ea"/>
              <a:cs typeface="Times New Roman" panose="02020603050405020304" pitchFamily="18" charset="0"/>
            </a:endParaRPr>
          </a:p>
          <a:p>
            <a:pPr indent="304800" algn="just">
              <a:spcAft>
                <a:spcPts val="0"/>
              </a:spcAft>
            </a:pPr>
            <a:r>
              <a:rPr lang="en-US" altLang="zh-CN" sz="2800" kern="100" dirty="0">
                <a:latin typeface="+mn-ea"/>
                <a:ea typeface="+mn-ea"/>
                <a:cs typeface="Times New Roman" panose="02020603050405020304" pitchFamily="18" charset="0"/>
              </a:rPr>
              <a:t>1</a:t>
            </a:r>
            <a:r>
              <a:rPr lang="zh-CN" altLang="zh-CN" sz="2800" kern="100" dirty="0">
                <a:latin typeface="+mn-ea"/>
                <a:ea typeface="+mn-ea"/>
                <a:cs typeface="Times New Roman" panose="02020603050405020304" pitchFamily="18" charset="0"/>
              </a:rPr>
              <a:t>、日常中，经常与客户联系，提高客户参与度。</a:t>
            </a:r>
            <a:endParaRPr lang="zh-CN" altLang="zh-CN" sz="2800" kern="100" dirty="0">
              <a:latin typeface="+mn-ea"/>
              <a:ea typeface="+mn-ea"/>
              <a:cs typeface="Times New Roman" panose="02020603050405020304" pitchFamily="18" charset="0"/>
            </a:endParaRPr>
          </a:p>
          <a:p>
            <a:pPr indent="304800" algn="just">
              <a:spcAft>
                <a:spcPts val="0"/>
              </a:spcAft>
            </a:pPr>
            <a:r>
              <a:rPr lang="en-US" altLang="zh-CN" sz="2800" kern="100" dirty="0">
                <a:latin typeface="+mn-ea"/>
                <a:ea typeface="+mn-ea"/>
                <a:cs typeface="Times New Roman" panose="02020603050405020304" pitchFamily="18" charset="0"/>
              </a:rPr>
              <a:t>2</a:t>
            </a:r>
            <a:r>
              <a:rPr lang="zh-CN" altLang="zh-CN" sz="2800" kern="100" dirty="0">
                <a:latin typeface="+mn-ea"/>
                <a:ea typeface="+mn-ea"/>
                <a:cs typeface="Times New Roman" panose="02020603050405020304" pitchFamily="18" charset="0"/>
              </a:rPr>
              <a:t>、需求开发过程中需要站在客户角度，协助质量指标和可能的风险。</a:t>
            </a:r>
            <a:endParaRPr lang="zh-CN" altLang="zh-CN" sz="2800" kern="100" dirty="0">
              <a:latin typeface="+mn-ea"/>
              <a:ea typeface="+mn-ea"/>
              <a:cs typeface="Times New Roman" panose="02020603050405020304" pitchFamily="18" charset="0"/>
            </a:endParaRPr>
          </a:p>
          <a:p>
            <a:pPr indent="304800" algn="just">
              <a:spcAft>
                <a:spcPts val="0"/>
              </a:spcAft>
            </a:pPr>
            <a:r>
              <a:rPr lang="en-US" altLang="zh-CN" sz="2800" kern="100" dirty="0">
                <a:latin typeface="+mn-ea"/>
                <a:ea typeface="+mn-ea"/>
                <a:cs typeface="Times New Roman" panose="02020603050405020304" pitchFamily="18" charset="0"/>
              </a:rPr>
              <a:t>3</a:t>
            </a:r>
            <a:r>
              <a:rPr lang="zh-CN" altLang="zh-CN" sz="2800" kern="100" dirty="0">
                <a:latin typeface="+mn-ea"/>
                <a:ea typeface="+mn-ea"/>
                <a:cs typeface="Times New Roman" panose="02020603050405020304" pitchFamily="18" charset="0"/>
              </a:rPr>
              <a:t>、对容易产生二义性的需求目标进行询问，确认顾客真实需求，保证需求文档不产生二义性。</a:t>
            </a:r>
            <a:endParaRPr lang="zh-CN" altLang="zh-CN" sz="2800" kern="100" dirty="0">
              <a:latin typeface="+mn-ea"/>
              <a:ea typeface="+mn-ea"/>
              <a:cs typeface="Times New Roman" panose="02020603050405020304" pitchFamily="18" charset="0"/>
            </a:endParaRPr>
          </a:p>
          <a:p>
            <a:pPr indent="304800" algn="just">
              <a:spcAft>
                <a:spcPts val="0"/>
              </a:spcAft>
            </a:pPr>
            <a:r>
              <a:rPr lang="en-US" altLang="zh-CN" sz="2800" kern="100" dirty="0">
                <a:latin typeface="+mn-ea"/>
                <a:ea typeface="+mn-ea"/>
                <a:cs typeface="Times New Roman" panose="02020603050405020304" pitchFamily="18" charset="0"/>
              </a:rPr>
              <a:t>4</a:t>
            </a:r>
            <a:r>
              <a:rPr lang="zh-CN" altLang="zh-CN" sz="2800" kern="100" dirty="0">
                <a:latin typeface="+mn-ea"/>
                <a:ea typeface="+mn-ea"/>
                <a:cs typeface="Times New Roman" panose="02020603050405020304" pitchFamily="18" charset="0"/>
              </a:rPr>
              <a:t>、进行有关项目需求的评审。</a:t>
            </a:r>
            <a:endParaRPr lang="zh-CN" altLang="zh-CN" sz="2800" kern="100" dirty="0">
              <a:latin typeface="+mn-ea"/>
              <a:ea typeface="+mn-ea"/>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11225" y="3017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项目简介</a:t>
            </a:r>
            <a:endParaRPr lang="zh-CN" altLang="en-US" sz="4400" b="1" dirty="0">
              <a:latin typeface="+mn-ea"/>
              <a:ea typeface="+mn-ea"/>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7" name="任意多边形 16"/>
          <p:cNvSpPr>
            <a:spLocks noChangeArrowheads="1"/>
          </p:cNvSpPr>
          <p:nvPr/>
        </p:nvSpPr>
        <p:spPr bwMode="auto">
          <a:xfrm>
            <a:off x="2878317"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6158430" y="1679391"/>
            <a:ext cx="4729965"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mn-ea"/>
                <a:ea typeface="+mn-ea"/>
              </a:rPr>
              <a:t>项目名称：</a:t>
            </a:r>
            <a:endParaRPr lang="en-US" altLang="zh-CN" sz="2400" b="1" dirty="0">
              <a:latin typeface="+mn-ea"/>
              <a:ea typeface="+mn-ea"/>
            </a:endParaRPr>
          </a:p>
          <a:p>
            <a:endParaRPr lang="en-US" altLang="zh-CN" b="1" dirty="0">
              <a:latin typeface="+mn-ea"/>
              <a:ea typeface="+mn-ea"/>
            </a:endParaRPr>
          </a:p>
          <a:p>
            <a:r>
              <a:rPr lang="zh-CN" altLang="en-US" sz="2000" dirty="0">
                <a:latin typeface="+mn-ea"/>
                <a:ea typeface="+mn-ea"/>
              </a:rPr>
              <a:t>基于项目的案例教学系统</a:t>
            </a:r>
            <a:endParaRPr lang="en-US" altLang="zh-CN" sz="2000" dirty="0">
              <a:latin typeface="+mn-ea"/>
              <a:ea typeface="+mn-ea"/>
            </a:endParaRPr>
          </a:p>
          <a:p>
            <a:endParaRPr lang="en-US" altLang="zh-CN" dirty="0">
              <a:latin typeface="+mn-ea"/>
              <a:ea typeface="+mn-ea"/>
            </a:endParaRPr>
          </a:p>
          <a:p>
            <a:r>
              <a:rPr lang="zh-CN" altLang="en-US" sz="2400" b="1" dirty="0">
                <a:latin typeface="+mn-ea"/>
                <a:ea typeface="+mn-ea"/>
              </a:rPr>
              <a:t>项目主要承担部门：</a:t>
            </a:r>
            <a:endParaRPr lang="en-US" altLang="zh-CN" sz="2400" b="1" dirty="0">
              <a:latin typeface="+mn-ea"/>
              <a:ea typeface="+mn-ea"/>
            </a:endParaRPr>
          </a:p>
          <a:p>
            <a:endParaRPr lang="zh-CN" altLang="en-US" dirty="0">
              <a:latin typeface="+mn-ea"/>
              <a:ea typeface="+mn-ea"/>
            </a:endParaRPr>
          </a:p>
          <a:p>
            <a:r>
              <a:rPr lang="zh-CN" altLang="en-US" sz="2000" dirty="0">
                <a:latin typeface="+mn-ea"/>
                <a:ea typeface="+mn-ea"/>
              </a:rPr>
              <a:t>浙江大学城市学院  </a:t>
            </a:r>
            <a:r>
              <a:rPr lang="en-US" altLang="zh-CN" sz="2000" dirty="0">
                <a:latin typeface="+mn-ea"/>
                <a:ea typeface="+mn-ea"/>
              </a:rPr>
              <a:t>PRD-2018-G16</a:t>
            </a:r>
            <a:endParaRPr lang="en-US" altLang="zh-CN" sz="2000" dirty="0">
              <a:latin typeface="+mn-ea"/>
              <a:ea typeface="+mn-ea"/>
            </a:endParaRPr>
          </a:p>
          <a:p>
            <a:endParaRPr lang="en-US" altLang="zh-CN" sz="2400" dirty="0">
              <a:latin typeface="+mn-ea"/>
              <a:ea typeface="+mn-ea"/>
            </a:endParaRPr>
          </a:p>
          <a:p>
            <a:r>
              <a:rPr lang="zh-CN" altLang="en-US" sz="2400" b="1" dirty="0">
                <a:latin typeface="+mn-ea"/>
                <a:ea typeface="+mn-ea"/>
              </a:rPr>
              <a:t>项目时间：</a:t>
            </a:r>
            <a:endParaRPr lang="en-US" altLang="zh-CN" sz="2400" b="1" dirty="0">
              <a:latin typeface="+mn-ea"/>
              <a:ea typeface="+mn-ea"/>
            </a:endParaRPr>
          </a:p>
          <a:p>
            <a:endParaRPr lang="en-US" altLang="zh-CN" dirty="0">
              <a:latin typeface="+mn-ea"/>
              <a:ea typeface="+mn-ea"/>
            </a:endParaRPr>
          </a:p>
          <a:p>
            <a:r>
              <a:rPr lang="zh-CN" altLang="en-US" sz="2000" dirty="0">
                <a:latin typeface="+mn-ea"/>
                <a:ea typeface="+mn-ea"/>
              </a:rPr>
              <a:t>开始：</a:t>
            </a:r>
            <a:r>
              <a:rPr lang="en-US" altLang="zh-CN" sz="2000" dirty="0">
                <a:latin typeface="+mn-ea"/>
                <a:ea typeface="+mn-ea"/>
              </a:rPr>
              <a:t>2018</a:t>
            </a:r>
            <a:r>
              <a:rPr lang="zh-CN" altLang="en-US" sz="2000" dirty="0">
                <a:latin typeface="+mn-ea"/>
                <a:ea typeface="+mn-ea"/>
              </a:rPr>
              <a:t>年</a:t>
            </a:r>
            <a:r>
              <a:rPr lang="en-US" altLang="zh-CN" sz="2000" dirty="0">
                <a:latin typeface="+mn-ea"/>
                <a:ea typeface="+mn-ea"/>
              </a:rPr>
              <a:t>9</a:t>
            </a:r>
            <a:r>
              <a:rPr lang="zh-CN" altLang="en-US" sz="2000" dirty="0">
                <a:latin typeface="+mn-ea"/>
                <a:ea typeface="+mn-ea"/>
              </a:rPr>
              <a:t>月</a:t>
            </a:r>
            <a:r>
              <a:rPr lang="en-US" altLang="zh-CN" sz="2000" dirty="0">
                <a:latin typeface="+mn-ea"/>
                <a:ea typeface="+mn-ea"/>
              </a:rPr>
              <a:t>19</a:t>
            </a:r>
            <a:r>
              <a:rPr lang="zh-CN" altLang="en-US" sz="2000" dirty="0">
                <a:latin typeface="+mn-ea"/>
                <a:ea typeface="+mn-ea"/>
              </a:rPr>
              <a:t>日</a:t>
            </a:r>
            <a:endParaRPr lang="en-US" altLang="zh-CN" sz="2000" dirty="0">
              <a:latin typeface="+mn-ea"/>
              <a:ea typeface="+mn-ea"/>
            </a:endParaRPr>
          </a:p>
          <a:p>
            <a:r>
              <a:rPr lang="zh-CN" altLang="en-US" sz="2000" dirty="0">
                <a:latin typeface="+mn-ea"/>
                <a:ea typeface="+mn-ea"/>
              </a:rPr>
              <a:t>结束：</a:t>
            </a:r>
            <a:r>
              <a:rPr lang="en-US" altLang="zh-CN" sz="2000" dirty="0">
                <a:latin typeface="+mn-ea"/>
                <a:ea typeface="+mn-ea"/>
              </a:rPr>
              <a:t>2019</a:t>
            </a:r>
            <a:r>
              <a:rPr lang="zh-CN" altLang="en-US" sz="2000" dirty="0">
                <a:latin typeface="+mn-ea"/>
                <a:ea typeface="+mn-ea"/>
              </a:rPr>
              <a:t>年</a:t>
            </a:r>
            <a:r>
              <a:rPr lang="en-US" altLang="zh-CN" sz="2000" dirty="0">
                <a:latin typeface="+mn-ea"/>
                <a:ea typeface="+mn-ea"/>
              </a:rPr>
              <a:t>1</a:t>
            </a:r>
            <a:r>
              <a:rPr lang="zh-CN" altLang="en-US" sz="2000" dirty="0">
                <a:latin typeface="+mn-ea"/>
                <a:ea typeface="+mn-ea"/>
              </a:rPr>
              <a:t>月</a:t>
            </a:r>
            <a:r>
              <a:rPr lang="en-US" altLang="zh-CN" sz="2000" dirty="0">
                <a:latin typeface="+mn-ea"/>
                <a:ea typeface="+mn-ea"/>
              </a:rPr>
              <a:t>13</a:t>
            </a:r>
            <a:r>
              <a:rPr lang="zh-CN" altLang="en-US" sz="2000" dirty="0">
                <a:latin typeface="+mn-ea"/>
                <a:ea typeface="+mn-ea"/>
              </a:rPr>
              <a:t>日</a:t>
            </a:r>
            <a:endParaRPr lang="zh-CN" altLang="en-US" sz="2000" dirty="0">
              <a:latin typeface="+mn-ea"/>
              <a:ea typeface="+mn-ea"/>
            </a:endParaRPr>
          </a:p>
          <a:p>
            <a:endParaRPr lang="zh-CN" altLang="en-US" dirty="0">
              <a:latin typeface="张海山锐线体简" charset="-122"/>
              <a:ea typeface="张海山锐线体简" charset="-122"/>
            </a:endParaRPr>
          </a:p>
          <a:p>
            <a:endParaRPr lang="zh-CN" altLang="en-US" dirty="0"/>
          </a:p>
        </p:txBody>
      </p:sp>
      <p:sp>
        <p:nvSpPr>
          <p:cNvPr id="17" name="任意多边形 22"/>
          <p:cNvSpPr>
            <a:spLocks noChangeArrowheads="1"/>
          </p:cNvSpPr>
          <p:nvPr/>
        </p:nvSpPr>
        <p:spPr bwMode="auto">
          <a:xfrm>
            <a:off x="2981838"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配置管理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9</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1"/>
          <p:cNvSpPr>
            <a:spLocks noChangeArrowheads="1"/>
          </p:cNvSpPr>
          <p:nvPr/>
        </p:nvSpPr>
        <p:spPr bwMode="auto">
          <a:xfrm flipH="1">
            <a:off x="6940549"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1"/>
          <p:cNvSpPr>
            <a:spLocks noChangeArrowheads="1"/>
          </p:cNvSpPr>
          <p:nvPr/>
        </p:nvSpPr>
        <p:spPr bwMode="auto">
          <a:xfrm flipH="1">
            <a:off x="7207518"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1"/>
          <p:cNvSpPr>
            <a:spLocks noChangeArrowheads="1"/>
          </p:cNvSpPr>
          <p:nvPr/>
        </p:nvSpPr>
        <p:spPr bwMode="auto">
          <a:xfrm flipH="1">
            <a:off x="6207919" y="480643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9.1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r>
              <a:rPr lang="en-US" altLang="zh-CN" sz="4400" b="1" dirty="0">
                <a:latin typeface="+mn-ea"/>
                <a:ea typeface="+mn-ea"/>
                <a:cs typeface="造字工房悦黑体验版纤细体"/>
                <a:sym typeface="造字工房悦黑体验版纤细体"/>
              </a:rPr>
              <a:t>5</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905522" y="2204898"/>
            <a:ext cx="8006795"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使用</a:t>
            </a:r>
            <a:r>
              <a:rPr lang="en-US" altLang="zh-CN" sz="2400" kern="100" dirty="0">
                <a:latin typeface="Calibri" panose="020F0502020204030204" pitchFamily="34" charset="0"/>
                <a:cs typeface="Times New Roman" panose="02020603050405020304" pitchFamily="18" charset="0"/>
              </a:rPr>
              <a:t>GitHub Desktop</a:t>
            </a:r>
            <a:r>
              <a:rPr lang="zh-CN" altLang="en-US" sz="2400" kern="100" dirty="0">
                <a:latin typeface="Calibri" panose="020F0502020204030204" pitchFamily="34" charset="0"/>
                <a:cs typeface="Times New Roman" panose="02020603050405020304" pitchFamily="18" charset="0"/>
              </a:rPr>
              <a:t>在远端创建库并允许小组成员对其的操作。明确受控文档与非受控文档，项目一经修改就传送每一个测试版本至非受控文档，</a:t>
            </a:r>
            <a:r>
              <a:rPr lang="en-US" altLang="zh-CN" sz="2400" kern="100" dirty="0">
                <a:latin typeface="Calibri" panose="020F0502020204030204" pitchFamily="34" charset="0"/>
                <a:cs typeface="Times New Roman" panose="02020603050405020304" pitchFamily="18" charset="0"/>
              </a:rPr>
              <a:t>1.0</a:t>
            </a:r>
            <a:r>
              <a:rPr lang="zh-CN" altLang="en-US" sz="2400" kern="100" dirty="0">
                <a:latin typeface="Calibri" panose="020F0502020204030204" pitchFamily="34" charset="0"/>
                <a:cs typeface="Times New Roman" panose="02020603050405020304" pitchFamily="18" charset="0"/>
              </a:rPr>
              <a:t>及以上的正式版本将最高版本保存至受控文档，确保版本的回溯可能。</a:t>
            </a:r>
            <a:endParaRPr lang="zh-CN" altLang="en-US" sz="2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4" name="图片 3"/>
          <p:cNvPicPr>
            <a:picLocks noChangeAspect="1"/>
          </p:cNvPicPr>
          <p:nvPr/>
        </p:nvPicPr>
        <p:blipFill>
          <a:blip r:embed="rId1"/>
          <a:stretch>
            <a:fillRect/>
          </a:stretch>
        </p:blipFill>
        <p:spPr>
          <a:xfrm>
            <a:off x="2207676" y="1464772"/>
            <a:ext cx="8600939" cy="483802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9.1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6844"/>
            <a:ext cx="8928744"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开发文档均采用</a:t>
            </a:r>
            <a:r>
              <a:rPr lang="en-US" altLang="zh-CN" sz="2400" kern="100" dirty="0">
                <a:latin typeface="Calibri" panose="020F0502020204030204" pitchFamily="34" charset="0"/>
                <a:cs typeface="Times New Roman" panose="02020603050405020304" pitchFamily="18" charset="0"/>
              </a:rPr>
              <a:t>IEEE Std 730—2002</a:t>
            </a:r>
            <a:r>
              <a:rPr lang="zh-CN" altLang="en-US" sz="2400" kern="100" dirty="0">
                <a:latin typeface="Calibri" panose="020F0502020204030204" pitchFamily="34" charset="0"/>
                <a:cs typeface="Times New Roman" panose="02020603050405020304" pitchFamily="18" charset="0"/>
              </a:rPr>
              <a:t>模板</a:t>
            </a:r>
            <a:endParaRPr lang="zh-CN" altLang="en-US" sz="2400" kern="100" dirty="0">
              <a:latin typeface="Calibri" panose="020F0502020204030204" pitchFamily="34" charset="0"/>
              <a:cs typeface="Times New Roman" panose="02020603050405020304" pitchFamily="18" charset="0"/>
            </a:endParaRPr>
          </a:p>
          <a:p>
            <a:pPr indent="304800" algn="just">
              <a:spcAft>
                <a:spcPts val="0"/>
              </a:spcAft>
            </a:pPr>
            <a:endParaRPr lang="zh-CN" altLang="en-US" sz="2400" kern="100" dirty="0">
              <a:latin typeface="Calibri" panose="020F0502020204030204" pitchFamily="34" charset="0"/>
              <a:cs typeface="Times New Roman" panose="02020603050405020304" pitchFamily="18" charset="0"/>
            </a:endParaRPr>
          </a:p>
          <a:p>
            <a:pPr indent="304800" algn="just">
              <a:spcAft>
                <a:spcPts val="0"/>
              </a:spcAft>
            </a:pPr>
            <a:r>
              <a:rPr lang="zh-CN" altLang="en-US" sz="2400" kern="100" dirty="0">
                <a:latin typeface="Calibri" panose="020F0502020204030204" pitchFamily="34" charset="0"/>
                <a:cs typeface="Times New Roman" panose="02020603050405020304" pitchFamily="18" charset="0"/>
              </a:rPr>
              <a:t>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）项目初版本时，版本号为 </a:t>
            </a:r>
            <a:r>
              <a:rPr lang="en-US" altLang="zh-CN" sz="2400" kern="100" dirty="0">
                <a:latin typeface="Calibri" panose="020F0502020204030204" pitchFamily="34" charset="0"/>
                <a:cs typeface="Times New Roman" panose="02020603050405020304" pitchFamily="18" charset="0"/>
              </a:rPr>
              <a:t>0.1.0</a:t>
            </a:r>
            <a:endParaRPr lang="en-US" altLang="zh-CN" sz="2400" kern="100" dirty="0">
              <a:latin typeface="Calibri" panose="020F0502020204030204" pitchFamily="34" charset="0"/>
              <a:cs typeface="Times New Roman" panose="02020603050405020304" pitchFamily="18" charset="0"/>
            </a:endParaRP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endParaRPr lang="en-US" altLang="zh-CN" sz="2400" kern="100" dirty="0">
              <a:latin typeface="Calibri" panose="020F0502020204030204" pitchFamily="34" charset="0"/>
              <a:cs typeface="Times New Roman" panose="02020603050405020304" pitchFamily="18" charset="0"/>
            </a:endParaRPr>
          </a:p>
        </p:txBody>
      </p:sp>
      <p:pic>
        <p:nvPicPr>
          <p:cNvPr id="7" name="图片 6" descr="296503978750139473"/>
          <p:cNvPicPr/>
          <p:nvPr/>
        </p:nvPicPr>
        <p:blipFill>
          <a:blip r:embed="rId1"/>
          <a:stretch>
            <a:fillRect/>
          </a:stretch>
        </p:blipFill>
        <p:spPr>
          <a:xfrm>
            <a:off x="1941248" y="2852952"/>
            <a:ext cx="6602956" cy="2956219"/>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9.1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6844"/>
            <a:ext cx="8928744" cy="1938992"/>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2</a:t>
            </a:r>
            <a:r>
              <a:rPr lang="zh-CN" altLang="en-US" sz="2400" kern="100" dirty="0">
                <a:latin typeface="Calibri" panose="020F0502020204030204" pitchFamily="34" charset="0"/>
                <a:cs typeface="Times New Roman" panose="02020603050405020304" pitchFamily="18" charset="0"/>
              </a:rPr>
              <a:t>）当进行了局部修改即较小变动时，主版本号和子版本号都不变，修正版本号加 </a:t>
            </a:r>
            <a:r>
              <a:rPr lang="en-US" altLang="zh-CN" sz="2400" kern="100" dirty="0">
                <a:latin typeface="Calibri" panose="020F0502020204030204" pitchFamily="34" charset="0"/>
                <a:cs typeface="Times New Roman" panose="02020603050405020304" pitchFamily="18" charset="0"/>
              </a:rPr>
              <a:t>1</a:t>
            </a:r>
            <a:endParaRPr lang="en-US" altLang="zh-CN" sz="2400" kern="100" dirty="0">
              <a:latin typeface="Calibri" panose="020F0502020204030204" pitchFamily="34" charset="0"/>
              <a:cs typeface="Times New Roman" panose="02020603050405020304" pitchFamily="18" charset="0"/>
            </a:endParaRP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3</a:t>
            </a:r>
            <a:r>
              <a:rPr lang="zh-CN" altLang="en-US" sz="2400" kern="100" dirty="0">
                <a:latin typeface="Calibri" panose="020F0502020204030204" pitchFamily="34" charset="0"/>
                <a:cs typeface="Times New Roman" panose="02020603050405020304" pitchFamily="18" charset="0"/>
              </a:rPr>
              <a:t>）当发生较大修改，如模板更换等，主版本号不变，子版本号加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，同时修正版本号复位为</a:t>
            </a:r>
            <a:r>
              <a:rPr lang="en-US" altLang="zh-CN" sz="2400" kern="100" dirty="0">
                <a:latin typeface="Calibri" panose="020F0502020204030204" pitchFamily="34" charset="0"/>
                <a:cs typeface="Times New Roman" panose="02020603050405020304" pitchFamily="18" charset="0"/>
              </a:rPr>
              <a:t>0</a:t>
            </a:r>
            <a:endParaRPr lang="en-US" altLang="zh-CN" sz="2400" kern="100" dirty="0">
              <a:latin typeface="Calibri" panose="020F0502020204030204" pitchFamily="34" charset="0"/>
              <a:cs typeface="Times New Roman" panose="02020603050405020304" pitchFamily="18" charset="0"/>
            </a:endParaRP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4</a:t>
            </a:r>
            <a:r>
              <a:rPr lang="zh-CN" altLang="en-US" sz="2400" kern="100" dirty="0">
                <a:latin typeface="Calibri" panose="020F0502020204030204" pitchFamily="34" charset="0"/>
                <a:cs typeface="Times New Roman" panose="02020603050405020304" pitchFamily="18" charset="0"/>
              </a:rPr>
              <a:t>）正式发布版本号为</a:t>
            </a:r>
            <a:r>
              <a:rPr lang="en-US" altLang="zh-CN" sz="2400" kern="100" dirty="0">
                <a:latin typeface="Calibri" panose="020F0502020204030204" pitchFamily="34" charset="0"/>
                <a:cs typeface="Times New Roman" panose="02020603050405020304" pitchFamily="18" charset="0"/>
              </a:rPr>
              <a:t>1.0.0</a:t>
            </a:r>
            <a:endParaRPr lang="en-US" altLang="zh-CN" sz="2400" kern="100" dirty="0">
              <a:latin typeface="Calibri" panose="020F0502020204030204" pitchFamily="34" charset="0"/>
              <a:cs typeface="Times New Roman" panose="02020603050405020304" pitchFamily="18" charset="0"/>
            </a:endParaRPr>
          </a:p>
        </p:txBody>
      </p:sp>
      <p:pic>
        <p:nvPicPr>
          <p:cNvPr id="7" name="图片 6" descr="883315462159027712"/>
          <p:cNvPicPr/>
          <p:nvPr/>
        </p:nvPicPr>
        <p:blipFill>
          <a:blip r:embed="rId1"/>
          <a:stretch>
            <a:fillRect/>
          </a:stretch>
        </p:blipFill>
        <p:spPr>
          <a:xfrm>
            <a:off x="1631628" y="3495836"/>
            <a:ext cx="8568714" cy="2957416"/>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参考文献及分工评价</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846763" y="2116435"/>
            <a:ext cx="8699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10</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10</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参考文献</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479532" y="1881421"/>
            <a:ext cx="10872906" cy="3785652"/>
          </a:xfrm>
          <a:prstGeom prst="rect">
            <a:avLst/>
          </a:prstGeom>
        </p:spPr>
        <p:txBody>
          <a:bodyPr wrap="square">
            <a:spAutoFit/>
          </a:bodyPr>
          <a:lstStyle/>
          <a:p>
            <a:r>
              <a:rPr lang="en-US" altLang="zh-CN" sz="2000" dirty="0"/>
              <a:t>【1】</a:t>
            </a:r>
            <a:r>
              <a:rPr lang="zh-CN" altLang="en-US" sz="2000" dirty="0"/>
              <a:t>凯西 施瓦贝尔</a:t>
            </a:r>
            <a:r>
              <a:rPr lang="en-US" altLang="zh-CN" sz="2000" dirty="0"/>
              <a:t>. IT</a:t>
            </a:r>
            <a:r>
              <a:rPr lang="zh-CN" altLang="en-US" sz="2000" dirty="0"/>
              <a:t>项目管理</a:t>
            </a:r>
            <a:r>
              <a:rPr lang="en-US" altLang="zh-CN" sz="2000" dirty="0"/>
              <a:t>[M]. </a:t>
            </a:r>
            <a:r>
              <a:rPr lang="zh-CN" altLang="en-US" sz="2000" dirty="0"/>
              <a:t>北京市西城区成寿寺路</a:t>
            </a:r>
            <a:r>
              <a:rPr lang="en-US" altLang="zh-CN" sz="2000" dirty="0"/>
              <a:t>11</a:t>
            </a:r>
            <a:r>
              <a:rPr lang="zh-CN" altLang="en-US" sz="2000" dirty="0"/>
              <a:t>号</a:t>
            </a:r>
            <a:r>
              <a:rPr lang="en-US" altLang="zh-CN" sz="2000" dirty="0"/>
              <a:t>: </a:t>
            </a:r>
            <a:r>
              <a:rPr lang="zh-CN" altLang="en-US" sz="2000" dirty="0"/>
              <a:t>人民邮电出版社</a:t>
            </a:r>
            <a:r>
              <a:rPr lang="en-US" altLang="zh-CN" sz="2000" dirty="0"/>
              <a:t>, 2017. 2-31 </a:t>
            </a:r>
            <a:endParaRPr lang="en-US" altLang="zh-CN" sz="2000" dirty="0"/>
          </a:p>
          <a:p>
            <a:r>
              <a:rPr lang="en-US" altLang="zh-CN" sz="2000" dirty="0"/>
              <a:t>【2】Karl </a:t>
            </a:r>
            <a:r>
              <a:rPr lang="en-US" altLang="zh-CN" sz="2000" dirty="0" err="1"/>
              <a:t>Wiegers</a:t>
            </a:r>
            <a:r>
              <a:rPr lang="en-US" altLang="zh-CN" sz="2000" dirty="0"/>
              <a:t>. </a:t>
            </a:r>
            <a:r>
              <a:rPr lang="zh-CN" altLang="en-US" sz="2000" dirty="0"/>
              <a:t>软件需求（第三版）</a:t>
            </a:r>
            <a:r>
              <a:rPr lang="en-US" altLang="zh-CN" sz="2000" dirty="0"/>
              <a:t>[M]. </a:t>
            </a:r>
            <a:r>
              <a:rPr lang="zh-CN" altLang="en-US" sz="2000" dirty="0"/>
              <a:t>北京清华大学学研大厦</a:t>
            </a:r>
            <a:r>
              <a:rPr lang="en-US" altLang="zh-CN" sz="2000" dirty="0"/>
              <a:t>A</a:t>
            </a:r>
            <a:r>
              <a:rPr lang="zh-CN" altLang="en-US" sz="2000" dirty="0"/>
              <a:t>座</a:t>
            </a:r>
            <a:r>
              <a:rPr lang="en-US" altLang="zh-CN" sz="2000" dirty="0"/>
              <a:t>:</a:t>
            </a:r>
            <a:r>
              <a:rPr lang="zh-CN" altLang="en-US" sz="2000" dirty="0"/>
              <a:t>清华大学出版社</a:t>
            </a:r>
            <a:r>
              <a:rPr lang="en-US" altLang="zh-CN" sz="2000" dirty="0"/>
              <a:t>, 2018. 1-50 </a:t>
            </a:r>
            <a:endParaRPr lang="en-US" altLang="zh-CN" sz="2000" dirty="0"/>
          </a:p>
          <a:p>
            <a:r>
              <a:rPr lang="en-US" altLang="zh-CN" sz="2000" dirty="0"/>
              <a:t>【3】</a:t>
            </a:r>
            <a:r>
              <a:rPr lang="zh-CN" altLang="en-US" sz="2000" dirty="0"/>
              <a:t>百度百科</a:t>
            </a:r>
            <a:r>
              <a:rPr lang="en-US" altLang="zh-CN" sz="2000" dirty="0"/>
              <a:t>https://wenku.baidu.com/view/7b1cc77ee45c3b3567ec8bad.html 【2018/10/11 19:23 pm】 </a:t>
            </a:r>
            <a:endParaRPr lang="en-US" altLang="zh-CN" sz="2000" dirty="0"/>
          </a:p>
          <a:p>
            <a:r>
              <a:rPr lang="en-US" altLang="zh-CN" sz="2000" dirty="0"/>
              <a:t>【4】</a:t>
            </a:r>
            <a:r>
              <a:rPr lang="zh-CN" altLang="en-US" sz="2000" dirty="0"/>
              <a:t>浙江大学软件工程 </a:t>
            </a:r>
            <a:r>
              <a:rPr lang="en-US" altLang="zh-CN" sz="2000" dirty="0"/>
              <a:t>PRD-09 </a:t>
            </a:r>
            <a:r>
              <a:rPr lang="zh-CN" altLang="en-US" sz="2000" dirty="0"/>
              <a:t>开发小组</a:t>
            </a:r>
            <a:r>
              <a:rPr lang="en-US" altLang="zh-CN" sz="2000" dirty="0"/>
              <a:t>.</a:t>
            </a:r>
            <a:r>
              <a:rPr lang="zh-CN" altLang="en-US" sz="2000" dirty="0"/>
              <a:t>需求工程计划</a:t>
            </a:r>
            <a:r>
              <a:rPr lang="en-US" altLang="zh-CN" sz="2000" dirty="0"/>
              <a:t>【2018/10/27 9:11 pm】</a:t>
            </a:r>
            <a:endParaRPr lang="en-US" altLang="zh-CN" sz="2000" dirty="0"/>
          </a:p>
          <a:p>
            <a:r>
              <a:rPr lang="en-US" altLang="zh-CN" sz="2000" dirty="0"/>
              <a:t>【5】</a:t>
            </a:r>
            <a:r>
              <a:rPr lang="zh-CN" altLang="en-US" sz="2000" dirty="0"/>
              <a:t>王朝成</a:t>
            </a:r>
            <a:r>
              <a:rPr lang="en-US" altLang="zh-CN" sz="2000" dirty="0"/>
              <a:t>, </a:t>
            </a:r>
            <a:r>
              <a:rPr lang="zh-CN" altLang="en-US" sz="2000" dirty="0"/>
              <a:t>杨枨</a:t>
            </a:r>
            <a:r>
              <a:rPr lang="en-US" altLang="zh-CN" sz="2000" dirty="0"/>
              <a:t>. </a:t>
            </a:r>
            <a:r>
              <a:rPr lang="zh-CN" altLang="en-US" sz="2000" dirty="0"/>
              <a:t>软件工程专业案例教学系统的研究</a:t>
            </a:r>
            <a:r>
              <a:rPr lang="en-US" altLang="zh-CN" sz="2000" dirty="0"/>
              <a:t>[J]. </a:t>
            </a:r>
            <a:r>
              <a:rPr lang="zh-CN" altLang="en-US" sz="2000" dirty="0"/>
              <a:t>南京大学学报（自然科学版）增刊</a:t>
            </a:r>
            <a:r>
              <a:rPr lang="en-US" altLang="zh-CN" sz="2000" dirty="0"/>
              <a:t>, 2009,10(45):214-217. </a:t>
            </a:r>
            <a:endParaRPr lang="en-US" altLang="zh-CN" sz="2000" dirty="0"/>
          </a:p>
          <a:p>
            <a:r>
              <a:rPr lang="en-US" altLang="zh-CN" sz="2000" dirty="0"/>
              <a:t>【6】</a:t>
            </a:r>
            <a:r>
              <a:rPr lang="zh-CN" altLang="en-US" sz="2000" dirty="0"/>
              <a:t>江亮儒</a:t>
            </a:r>
            <a:r>
              <a:rPr lang="en-US" altLang="zh-CN" sz="2000" dirty="0"/>
              <a:t>.2017</a:t>
            </a:r>
            <a:r>
              <a:rPr lang="zh-CN" altLang="en-US" sz="2000" dirty="0"/>
              <a:t>年度杭州市人均收入</a:t>
            </a:r>
            <a:r>
              <a:rPr lang="en-US" altLang="zh-CN" sz="2000" dirty="0"/>
              <a:t>(</a:t>
            </a:r>
            <a:r>
              <a:rPr lang="zh-CN" altLang="en-US" sz="2000" dirty="0"/>
              <a:t>每小时</a:t>
            </a:r>
            <a:r>
              <a:rPr lang="en-US" altLang="zh-CN" sz="2000" dirty="0"/>
              <a:t>)  【2018/10/27 16:11 pm】 </a:t>
            </a:r>
            <a:endParaRPr lang="en-US" altLang="zh-CN" sz="2000" dirty="0"/>
          </a:p>
          <a:p>
            <a:r>
              <a:rPr lang="en-US" altLang="zh-CN" sz="2000" dirty="0"/>
              <a:t>【7】</a:t>
            </a:r>
            <a:r>
              <a:rPr lang="zh-CN" altLang="en-US" sz="2000" dirty="0"/>
              <a:t>百度百科</a:t>
            </a:r>
            <a:r>
              <a:rPr lang="en-US" altLang="zh-CN" sz="2000" dirty="0"/>
              <a:t>-https://baike.baidu.com/item/SWOT%E5%88%86%E6%9E%90%E6%B3%95/150223?fr=aladdin【2018/10/11 14:11 pm】【8】PMBOK</a:t>
            </a:r>
            <a:r>
              <a:rPr lang="zh-CN" altLang="en-US" sz="2000" dirty="0"/>
              <a:t>第六版</a:t>
            </a:r>
            <a:r>
              <a:rPr lang="en-US" altLang="zh-CN" sz="2000" dirty="0"/>
              <a:t>[J]</a:t>
            </a:r>
            <a:r>
              <a:rPr lang="zh-CN" altLang="en-US" sz="2000" dirty="0"/>
              <a:t>项目管理协会，</a:t>
            </a:r>
            <a:r>
              <a:rPr lang="en-US" altLang="zh-CN" sz="2000" dirty="0"/>
              <a:t>2017.3-25 </a:t>
            </a:r>
            <a:endParaRPr lang="zh-CN" alt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10</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分工评价</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2639712" y="2060886"/>
            <a:ext cx="7434580" cy="2584450"/>
          </a:xfrm>
          <a:prstGeom prst="rect">
            <a:avLst/>
          </a:prstGeom>
          <a:noFill/>
        </p:spPr>
        <p:txBody>
          <a:bodyPr wrap="none" rtlCol="0">
            <a:spAutoFit/>
          </a:bodyPr>
          <a:lstStyle/>
          <a:p>
            <a:r>
              <a:rPr lang="zh-CN" altLang="en-US" dirty="0"/>
              <a:t>陈佳敏</a:t>
            </a:r>
            <a:r>
              <a:rPr lang="en-US" altLang="zh-CN" dirty="0"/>
              <a:t>——OBS</a:t>
            </a:r>
            <a:r>
              <a:rPr lang="zh-CN" altLang="en-US" dirty="0"/>
              <a:t>图、沟通管理子计划 、采购管理子计划                </a:t>
            </a:r>
            <a:r>
              <a:rPr lang="en-US" altLang="zh-CN" dirty="0"/>
              <a:t>89</a:t>
            </a:r>
            <a:r>
              <a:rPr lang="zh-CN" altLang="en-US" dirty="0"/>
              <a:t>分</a:t>
            </a:r>
            <a:endParaRPr lang="zh-CN" altLang="en-US" dirty="0"/>
          </a:p>
          <a:p>
            <a:endParaRPr lang="en-US" altLang="zh-CN" dirty="0"/>
          </a:p>
          <a:p>
            <a:r>
              <a:rPr lang="zh-CN" altLang="en-US" dirty="0"/>
              <a:t>陈依伦</a:t>
            </a:r>
            <a:r>
              <a:rPr lang="en-US" altLang="zh-CN" dirty="0"/>
              <a:t>——WBS</a:t>
            </a:r>
            <a:r>
              <a:rPr lang="zh-CN" altLang="en-US" dirty="0"/>
              <a:t>图、范围管理子计划  、质量管理子计划              </a:t>
            </a:r>
            <a:r>
              <a:rPr lang="en-US" altLang="zh-CN" dirty="0"/>
              <a:t>90</a:t>
            </a:r>
            <a:r>
              <a:rPr lang="zh-CN" altLang="en-US" dirty="0"/>
              <a:t>分</a:t>
            </a:r>
            <a:endParaRPr lang="zh-CN" altLang="en-US" dirty="0"/>
          </a:p>
          <a:p>
            <a:endParaRPr lang="en-US" altLang="zh-CN" dirty="0"/>
          </a:p>
          <a:p>
            <a:r>
              <a:rPr lang="zh-CN" altLang="en-US" dirty="0"/>
              <a:t>吕煜杰</a:t>
            </a:r>
            <a:r>
              <a:rPr lang="en-US" altLang="zh-CN" dirty="0"/>
              <a:t>——</a:t>
            </a:r>
            <a:r>
              <a:rPr lang="zh-CN" altLang="en-US" dirty="0"/>
              <a:t>甘特图、时间管理子计划                                              </a:t>
            </a:r>
            <a:r>
              <a:rPr lang="en-US" altLang="zh-CN" dirty="0"/>
              <a:t>87</a:t>
            </a:r>
            <a:r>
              <a:rPr lang="zh-CN" altLang="en-US" dirty="0"/>
              <a:t>分</a:t>
            </a:r>
            <a:endParaRPr lang="zh-CN" altLang="en-US" dirty="0"/>
          </a:p>
          <a:p>
            <a:endParaRPr lang="en-US" altLang="zh-CN" dirty="0"/>
          </a:p>
          <a:p>
            <a:r>
              <a:rPr lang="zh-CN" altLang="en-US" dirty="0"/>
              <a:t>徐毓茜</a:t>
            </a:r>
            <a:r>
              <a:rPr lang="en-US" altLang="zh-CN" dirty="0"/>
              <a:t>——</a:t>
            </a:r>
            <a:r>
              <a:rPr lang="zh-CN" altLang="en-US" dirty="0"/>
              <a:t>干系人管理子计划、成本管理子计划、文档整合          </a:t>
            </a:r>
            <a:r>
              <a:rPr lang="en-US" altLang="zh-CN" dirty="0"/>
              <a:t>91</a:t>
            </a:r>
            <a:r>
              <a:rPr lang="zh-CN" altLang="en-US" dirty="0"/>
              <a:t>分   </a:t>
            </a:r>
            <a:endParaRPr lang="zh-CN" altLang="en-US" dirty="0"/>
          </a:p>
          <a:p>
            <a:r>
              <a:rPr lang="zh-CN" altLang="en-US" dirty="0"/>
              <a:t>        </a:t>
            </a:r>
            <a:endParaRPr lang="en-US" altLang="zh-CN" dirty="0"/>
          </a:p>
          <a:p>
            <a:r>
              <a:rPr lang="zh-CN" altLang="en-US" dirty="0"/>
              <a:t>马益亮</a:t>
            </a:r>
            <a:r>
              <a:rPr lang="en-US" altLang="zh-CN" dirty="0"/>
              <a:t>——</a:t>
            </a:r>
            <a:r>
              <a:rPr lang="zh-CN" altLang="en-US" dirty="0"/>
              <a:t>风险管理子计划                                                             </a:t>
            </a:r>
            <a:r>
              <a:rPr lang="en-US" altLang="zh-CN" dirty="0"/>
              <a:t>88</a:t>
            </a:r>
            <a:r>
              <a:rPr lang="zh-CN" altLang="en-US" dirty="0"/>
              <a:t>分</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pic19.nipic.com/20120227/5183444_155554647000_2.jpg"/>
          <p:cNvPicPr>
            <a:picLocks noChangeAspect="1" noChangeArrowheads="1"/>
          </p:cNvPicPr>
          <p:nvPr/>
        </p:nvPicPr>
        <p:blipFill>
          <a:blip r:embed="rId1">
            <a:extLst>
              <a:ext uri="{28A0092B-C50C-407E-A947-70E740481C1C}">
                <a14:useLocalDpi xmlns:a14="http://schemas.microsoft.com/office/drawing/2010/main" val="0"/>
              </a:ext>
            </a:extLst>
          </a:blip>
          <a:srcRect t="29265" b="29387"/>
          <a:stretch>
            <a:fillRect/>
          </a:stretch>
        </p:blipFill>
        <p:spPr bwMode="auto">
          <a:xfrm>
            <a:off x="0" y="0"/>
            <a:ext cx="121729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椭圆 1"/>
          <p:cNvSpPr>
            <a:spLocks noChangeArrowheads="1"/>
          </p:cNvSpPr>
          <p:nvPr/>
        </p:nvSpPr>
        <p:spPr bwMode="auto">
          <a:xfrm>
            <a:off x="984250" y="1557338"/>
            <a:ext cx="3598863" cy="3598862"/>
          </a:xfrm>
          <a:prstGeom prst="ellipse">
            <a:avLst/>
          </a:prstGeom>
          <a:solidFill>
            <a:srgbClr val="5DB3B0"/>
          </a:solidFill>
          <a:ln w="76200">
            <a:solidFill>
              <a:srgbClr val="479796"/>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3550" y="2306638"/>
            <a:ext cx="2100261" cy="2100261"/>
          </a:xfrm>
          <a:prstGeom prst="rect">
            <a:avLst/>
          </a:prstGeom>
        </p:spPr>
      </p:pic>
      <p:sp>
        <p:nvSpPr>
          <p:cNvPr id="16" name="文本框 3"/>
          <p:cNvSpPr>
            <a:spLocks noChangeArrowheads="1"/>
          </p:cNvSpPr>
          <p:nvPr/>
        </p:nvSpPr>
        <p:spPr bwMode="auto">
          <a:xfrm>
            <a:off x="5015910" y="3735804"/>
            <a:ext cx="63373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谢谢观赏！</a:t>
            </a:r>
            <a:endParaRPr lang="en-US" altLang="zh-CN" sz="4400" b="1"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G16</a:t>
            </a:r>
            <a:endParaRPr lang="zh-CN" altLang="en-US" sz="4400" b="1" dirty="0">
              <a:latin typeface="+mn-ea"/>
              <a:ea typeface="+mn-ea"/>
              <a:cs typeface="造字工房悦黑体验版纤细体"/>
              <a:sym typeface="造字工房悦黑体验版纤细体"/>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需求计划概述【</a:t>
            </a:r>
            <a:r>
              <a:rPr lang="en-US" altLang="zh-CN" sz="4400" b="1" dirty="0">
                <a:latin typeface="+mn-ea"/>
                <a:ea typeface="+mn-ea"/>
                <a:cs typeface="造字工房悦黑体验版纤细体"/>
                <a:sym typeface="造字工房悦黑体验版纤细体"/>
              </a:rPr>
              <a:t>1</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7" name="任意多边形 16"/>
          <p:cNvSpPr>
            <a:spLocks noChangeArrowheads="1"/>
          </p:cNvSpPr>
          <p:nvPr/>
        </p:nvSpPr>
        <p:spPr bwMode="auto">
          <a:xfrm>
            <a:off x="813245"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2136600" y="1843072"/>
            <a:ext cx="9027667"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Aft>
                <a:spcPts val="0"/>
              </a:spcAft>
              <a:defRPr/>
            </a:pPr>
            <a:r>
              <a:rPr lang="en-US" altLang="zh-CN" sz="2000" kern="100" dirty="0">
                <a:cs typeface="Times New Roman" panose="02020603050405020304" pitchFamily="18" charset="0"/>
              </a:rPr>
              <a:t>	</a:t>
            </a:r>
            <a:r>
              <a:rPr lang="zh-CN" altLang="en-US" sz="2000" kern="100" dirty="0">
                <a:cs typeface="Times New Roman" panose="02020603050405020304" pitchFamily="18" charset="0"/>
              </a:rPr>
              <a:t>在项目开发初期，需求计划的定制十分重要，本需求工程计划从项目启动，项目计划，项目实施，项目控制到项目收尾</a:t>
            </a:r>
            <a:r>
              <a:rPr lang="zh-CN" altLang="en-US" sz="2000" b="1" kern="100" dirty="0">
                <a:solidFill>
                  <a:srgbClr val="0070C0"/>
                </a:solidFill>
                <a:cs typeface="Times New Roman" panose="02020603050405020304" pitchFamily="18" charset="0"/>
              </a:rPr>
              <a:t>五个阶段一一落实计划</a:t>
            </a:r>
            <a:r>
              <a:rPr lang="zh-CN" altLang="en-US" sz="2000" kern="100" dirty="0">
                <a:cs typeface="Times New Roman" panose="02020603050405020304" pitchFamily="18" charset="0"/>
              </a:rPr>
              <a:t>。做到在需求获取中能有正确的项目视图与范围，确定需求开发的过程以及用户的群体类别，寻找正确的产品代表，建立组织队伍使用正确实例召开程序开发联系会议，分析用户的工作流程，确定质量属性以及检查问题报告和需求的重用。在需求分析中做到正确采用需求规格说明模版，指明需求来源，为每一项需求注上标号以及创建需求跟踪矩阵。在需求规格审核中严格审查需求文档，编写测试用例与用户手册，确定合格标准。在需求管理过程中确定变更控制过程，建立变更控制委员会，进行变更控制影响分析，跟踪每一项变更，编写需求文档的基准版本和控制版本，维护变更历史记录，跟踪需求状态，衡量需求稳定性，正确使用需求管理工具。</a:t>
            </a:r>
            <a:endParaRPr lang="zh-CN" altLang="zh-CN" sz="2000" kern="100" dirty="0">
              <a:cs typeface="Times New Roman" panose="02020603050405020304" pitchFamily="18" charset="0"/>
            </a:endParaRPr>
          </a:p>
        </p:txBody>
      </p:sp>
      <p:sp>
        <p:nvSpPr>
          <p:cNvPr id="17" name="任意多边形 22"/>
          <p:cNvSpPr>
            <a:spLocks noChangeArrowheads="1"/>
          </p:cNvSpPr>
          <p:nvPr/>
        </p:nvSpPr>
        <p:spPr bwMode="auto">
          <a:xfrm>
            <a:off x="916766"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项目概述【</a:t>
            </a:r>
            <a:r>
              <a:rPr lang="en-US" altLang="zh-CN" sz="4400" b="1" dirty="0">
                <a:latin typeface="+mn-ea"/>
                <a:ea typeface="+mn-ea"/>
                <a:cs typeface="造字工房悦黑体验版纤细体"/>
                <a:sym typeface="造字工房悦黑体验版纤细体"/>
              </a:rPr>
              <a:t>6</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767556" y="1655832"/>
            <a:ext cx="11016918" cy="4231928"/>
          </a:xfrm>
          <a:prstGeom prst="rect">
            <a:avLst/>
          </a:prstGeom>
        </p:spPr>
        <p:txBody>
          <a:bodyPr wrap="square">
            <a:spAutoFit/>
          </a:bodyPr>
          <a:lstStyle/>
          <a:p>
            <a:pPr indent="266700" algn="just">
              <a:spcAft>
                <a:spcPts val="0"/>
              </a:spcAft>
            </a:pPr>
            <a:r>
              <a:rPr lang="zh-CN" altLang="zh-CN" sz="2400" kern="100" dirty="0">
                <a:latin typeface="Calibri" panose="020F0502020204030204" pitchFamily="34" charset="0"/>
                <a:cs typeface="Times New Roman" panose="02020603050405020304" pitchFamily="18" charset="0"/>
              </a:rPr>
              <a:t>传统的学习系统，是以强调理论知识点的学习为主的学习系统。这种学习系</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latin typeface="Calibri" panose="020F0502020204030204" pitchFamily="34" charset="0"/>
                <a:cs typeface="Times New Roman" panose="02020603050405020304" pitchFamily="18" charset="0"/>
              </a:rPr>
              <a:t>统的特点主要是能够给学生提供多元化的学习方法，如动画、</a:t>
            </a:r>
            <a:r>
              <a:rPr lang="en-US" altLang="zh-CN" sz="2400" kern="100" dirty="0">
                <a:latin typeface="Calibri" panose="020F0502020204030204" pitchFamily="34" charset="0"/>
                <a:cs typeface="Times New Roman" panose="02020603050405020304" pitchFamily="18" charset="0"/>
              </a:rPr>
              <a:t>PPT</a:t>
            </a:r>
            <a:r>
              <a:rPr lang="zh-CN" altLang="zh-CN" sz="2400" kern="100" dirty="0">
                <a:latin typeface="Calibri" panose="020F0502020204030204" pitchFamily="34" charset="0"/>
                <a:cs typeface="Times New Roman" panose="02020603050405020304" pitchFamily="18" charset="0"/>
              </a:rPr>
              <a:t>、视频、录音</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latin typeface="Calibri" panose="020F0502020204030204" pitchFamily="34" charset="0"/>
                <a:cs typeface="Times New Roman" panose="02020603050405020304" pitchFamily="18" charset="0"/>
              </a:rPr>
              <a:t>等等，让学生的学习寓教于乐。然而，</a:t>
            </a:r>
            <a:r>
              <a:rPr lang="zh-CN" altLang="zh-CN" sz="2400" kern="100" dirty="0">
                <a:solidFill>
                  <a:srgbClr val="3A3AE4"/>
                </a:solidFill>
                <a:latin typeface="Calibri" panose="020F0502020204030204" pitchFamily="34" charset="0"/>
                <a:cs typeface="Times New Roman" panose="02020603050405020304" pitchFamily="18" charset="0"/>
              </a:rPr>
              <a:t>这种学习系统却对现在出现的一类工程性学科的教学无能为力</a:t>
            </a:r>
            <a:r>
              <a:rPr lang="zh-CN" altLang="zh-CN" sz="2400" kern="100" dirty="0">
                <a:latin typeface="Calibri" panose="020F0502020204030204" pitchFamily="34" charset="0"/>
                <a:cs typeface="Times New Roman" panose="02020603050405020304" pitchFamily="18" charset="0"/>
              </a:rPr>
              <a:t>。</a:t>
            </a:r>
            <a:endParaRPr lang="en-US" altLang="zh-CN" sz="2400" kern="100" dirty="0">
              <a:latin typeface="Calibri" panose="020F0502020204030204" pitchFamily="34" charset="0"/>
              <a:cs typeface="Times New Roman" panose="02020603050405020304" pitchFamily="18" charset="0"/>
            </a:endParaRPr>
          </a:p>
          <a:p>
            <a:pPr indent="266700" algn="just">
              <a:spcAft>
                <a:spcPts val="0"/>
              </a:spcAft>
            </a:pPr>
            <a:r>
              <a:rPr lang="zh-CN" altLang="zh-CN" sz="2400" kern="100" dirty="0">
                <a:latin typeface="Calibri" panose="020F0502020204030204" pitchFamily="34" charset="0"/>
                <a:cs typeface="Times New Roman" panose="02020603050405020304" pitchFamily="18" charset="0"/>
              </a:rPr>
              <a:t>我们思考这样一个问题，是否能够建立这样一种学习系统，它</a:t>
            </a:r>
            <a:r>
              <a:rPr lang="zh-CN" altLang="zh-CN" sz="2400" kern="100" dirty="0">
                <a:solidFill>
                  <a:srgbClr val="3A3AE4"/>
                </a:solidFill>
                <a:latin typeface="Calibri" panose="020F0502020204030204" pitchFamily="34" charset="0"/>
                <a:cs typeface="Times New Roman" panose="02020603050405020304" pitchFamily="18" charset="0"/>
              </a:rPr>
              <a:t>以“</a:t>
            </a:r>
            <a:r>
              <a:rPr lang="en-US" altLang="zh-CN" sz="2400" kern="100" dirty="0">
                <a:solidFill>
                  <a:srgbClr val="3A3AE4"/>
                </a:solidFill>
                <a:latin typeface="Calibri" panose="020F0502020204030204" pitchFamily="34" charset="0"/>
                <a:cs typeface="Times New Roman" panose="02020603050405020304" pitchFamily="18" charset="0"/>
              </a:rPr>
              <a:t>Learning-by-doing</a:t>
            </a:r>
            <a:r>
              <a:rPr lang="zh-CN" altLang="zh-CN" sz="2400" kern="100" dirty="0">
                <a:solidFill>
                  <a:srgbClr val="3A3AE4"/>
                </a:solidFill>
                <a:latin typeface="Calibri" panose="020F0502020204030204" pitchFamily="34" charset="0"/>
                <a:cs typeface="Times New Roman" panose="02020603050405020304" pitchFamily="18" charset="0"/>
              </a:rPr>
              <a:t>”为主要教学思想，以</a:t>
            </a:r>
            <a:r>
              <a:rPr lang="en-US" altLang="zh-CN" sz="2400" kern="100" dirty="0">
                <a:solidFill>
                  <a:srgbClr val="3A3AE4"/>
                </a:solidFill>
                <a:latin typeface="Calibri" panose="020F0502020204030204" pitchFamily="34" charset="0"/>
                <a:cs typeface="Times New Roman" panose="02020603050405020304" pitchFamily="18" charset="0"/>
              </a:rPr>
              <a:t> E-learning </a:t>
            </a:r>
            <a:r>
              <a:rPr lang="zh-CN" altLang="zh-CN" sz="2400" kern="100" dirty="0">
                <a:solidFill>
                  <a:srgbClr val="3A3AE4"/>
                </a:solidFill>
                <a:latin typeface="Calibri" panose="020F0502020204030204" pitchFamily="34" charset="0"/>
                <a:cs typeface="Times New Roman" panose="02020603050405020304" pitchFamily="18" charset="0"/>
              </a:rPr>
              <a:t>作为载体，融合案例教学</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solidFill>
                  <a:srgbClr val="3A3AE4"/>
                </a:solidFill>
                <a:latin typeface="Calibri" panose="020F0502020204030204" pitchFamily="34" charset="0"/>
                <a:cs typeface="Times New Roman" panose="02020603050405020304" pitchFamily="18" charset="0"/>
              </a:rPr>
              <a:t>法、项目教学法以及问题导向型学习法各种优点的学习系统</a:t>
            </a:r>
            <a:r>
              <a:rPr lang="zh-CN" altLang="zh-CN" sz="2400" kern="100" dirty="0">
                <a:latin typeface="Calibri" panose="020F0502020204030204" pitchFamily="34" charset="0"/>
                <a:cs typeface="Times New Roman" panose="02020603050405020304" pitchFamily="18" charset="0"/>
              </a:rPr>
              <a:t>。在这个过程中，如</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latin typeface="Calibri" panose="020F0502020204030204" pitchFamily="34" charset="0"/>
                <a:cs typeface="Times New Roman" panose="02020603050405020304" pitchFamily="18" charset="0"/>
              </a:rPr>
              <a:t>何表示案例是一个最大的难点。通过对工程类案例的观察和总结，我们发现，工</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latin typeface="Calibri" panose="020F0502020204030204" pitchFamily="34" charset="0"/>
                <a:cs typeface="Times New Roman" panose="02020603050405020304" pitchFamily="18" charset="0"/>
              </a:rPr>
              <a:t>程类案例尽管有多种描述和表示的方法，但是有一个</a:t>
            </a:r>
            <a:r>
              <a:rPr lang="zh-CN" altLang="zh-CN" sz="2400" kern="100" dirty="0">
                <a:solidFill>
                  <a:srgbClr val="3A3AE4"/>
                </a:solidFill>
                <a:latin typeface="Calibri" panose="020F0502020204030204" pitchFamily="34" charset="0"/>
                <a:cs typeface="Times New Roman" panose="02020603050405020304" pitchFamily="18" charset="0"/>
              </a:rPr>
              <a:t>最大的共同点，那便是项目的结构性特征</a:t>
            </a:r>
            <a:r>
              <a:rPr lang="zh-CN" altLang="zh-CN" sz="2400" kern="100" dirty="0">
                <a:latin typeface="Calibri" panose="020F0502020204030204" pitchFamily="34"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pPr algn="just">
              <a:spcAft>
                <a:spcPts val="0"/>
              </a:spcAft>
            </a:pPr>
            <a:endParaRPr lang="zh-CN" altLang="zh-CN" sz="2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项目概述</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1163375" y="1916874"/>
            <a:ext cx="8712726" cy="2754600"/>
          </a:xfrm>
          <a:prstGeom prst="rect">
            <a:avLst/>
          </a:prstGeom>
        </p:spPr>
        <p:txBody>
          <a:bodyPr wrap="square">
            <a:spAutoFit/>
          </a:bodyPr>
          <a:lstStyle/>
          <a:p>
            <a:pPr indent="266700" algn="just">
              <a:spcAft>
                <a:spcPts val="0"/>
              </a:spcAft>
            </a:pPr>
            <a:r>
              <a:rPr lang="zh-CN" altLang="zh-CN" sz="2400" b="1" kern="100" dirty="0">
                <a:solidFill>
                  <a:srgbClr val="000000"/>
                </a:solidFill>
                <a:latin typeface="Calibri" panose="020F0502020204030204" pitchFamily="34" charset="0"/>
                <a:cs typeface="Times New Roman" panose="02020603050405020304" pitchFamily="18" charset="0"/>
              </a:rPr>
              <a:t>从这个基本点出发，我们提出</a:t>
            </a:r>
            <a:r>
              <a:rPr lang="zh-CN" altLang="zh-CN" sz="2400" b="1" kern="100" dirty="0">
                <a:solidFill>
                  <a:srgbClr val="3A3AE4"/>
                </a:solidFill>
                <a:latin typeface="Calibri" panose="020F0502020204030204" pitchFamily="34" charset="0"/>
                <a:cs typeface="Times New Roman" panose="02020603050405020304" pitchFamily="18" charset="0"/>
              </a:rPr>
              <a:t>基于项目的案例教学系统</a:t>
            </a:r>
            <a:r>
              <a:rPr lang="zh-CN" altLang="zh-CN" sz="2400" b="1" kern="100" dirty="0">
                <a:solidFill>
                  <a:srgbClr val="000000"/>
                </a:solidFill>
                <a:latin typeface="Calibri" panose="020F0502020204030204" pitchFamily="34" charset="0"/>
                <a:cs typeface="Times New Roman" panose="02020603050405020304" pitchFamily="18" charset="0"/>
              </a:rPr>
              <a:t>。通过对工程类项目化案例的还原，从而最终达到学生再次实践项目的效果。</a:t>
            </a:r>
            <a:endParaRPr lang="zh-CN" altLang="zh-CN" sz="2400" kern="100" dirty="0">
              <a:latin typeface="Calibri" panose="020F0502020204030204" pitchFamily="34" charset="0"/>
              <a:cs typeface="Times New Roman" panose="02020603050405020304" pitchFamily="18" charset="0"/>
            </a:endParaRPr>
          </a:p>
          <a:p>
            <a:pPr marL="266700" indent="304800" algn="just">
              <a:spcAft>
                <a:spcPts val="600"/>
              </a:spcAft>
            </a:pPr>
            <a:r>
              <a:rPr lang="en-US" altLang="zh-CN" sz="2400" kern="100" dirty="0">
                <a:latin typeface="Calibri" panose="020F0502020204030204" pitchFamily="34" charset="0"/>
                <a:cs typeface="Times New Roman" panose="02020603050405020304" pitchFamily="18" charset="0"/>
              </a:rPr>
              <a:t> </a:t>
            </a:r>
            <a:endParaRPr lang="zh-CN" altLang="zh-CN" sz="2400" kern="100" dirty="0">
              <a:latin typeface="Calibri" panose="020F0502020204030204" pitchFamily="34" charset="0"/>
              <a:cs typeface="Times New Roman" panose="02020603050405020304" pitchFamily="18" charset="0"/>
            </a:endParaRPr>
          </a:p>
          <a:p>
            <a:pPr indent="304800" algn="just">
              <a:spcAft>
                <a:spcPts val="0"/>
              </a:spcAft>
            </a:pPr>
            <a:r>
              <a:rPr lang="zh-CN" altLang="zh-CN" sz="2400" kern="100" dirty="0">
                <a:latin typeface="Calibri" panose="020F0502020204030204" pitchFamily="34" charset="0"/>
                <a:cs typeface="Times New Roman" panose="02020603050405020304" pitchFamily="18" charset="0"/>
              </a:rPr>
              <a:t>综上所述，本系统是一个在网络化教学的基础上考虑工程案例中所具有的项目元素，</a:t>
            </a:r>
            <a:r>
              <a:rPr lang="zh-CN" altLang="zh-CN" sz="2400" kern="100" dirty="0">
                <a:solidFill>
                  <a:srgbClr val="3A3AE4"/>
                </a:solidFill>
                <a:latin typeface="Calibri" panose="020F0502020204030204" pitchFamily="34" charset="0"/>
                <a:cs typeface="Times New Roman" panose="02020603050405020304" pitchFamily="18" charset="0"/>
              </a:rPr>
              <a:t>抽取其中的共性</a:t>
            </a:r>
            <a:r>
              <a:rPr lang="zh-CN" altLang="zh-CN" sz="2400" kern="100" dirty="0">
                <a:latin typeface="Calibri" panose="020F0502020204030204" pitchFamily="34" charset="0"/>
                <a:cs typeface="Times New Roman" panose="02020603050405020304" pitchFamily="18" charset="0"/>
              </a:rPr>
              <a:t>将案例重新做成项目以供同学进行学习的系统。</a:t>
            </a:r>
            <a:endParaRPr lang="zh-CN" altLang="zh-CN" sz="2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1055237" y="1271"/>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1055237" y="3028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1.4</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219888" y="504316"/>
            <a:ext cx="63373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solidFill>
                  <a:srgbClr val="000000"/>
                </a:solidFill>
                <a:latin typeface="+mn-ea"/>
                <a:ea typeface="+mn-ea"/>
                <a:cs typeface="造字工房悦黑体验版纤细体"/>
                <a:sym typeface="造字工房悦黑体验版纤细体"/>
              </a:rPr>
              <a:t>过程产品</a:t>
            </a:r>
            <a:endParaRPr lang="zh-CN" altLang="en-US" sz="4400" b="1" dirty="0">
              <a:solidFill>
                <a:srgbClr val="000000"/>
              </a:solidFill>
              <a:latin typeface="+mn-ea"/>
              <a:ea typeface="+mn-ea"/>
              <a:cs typeface="造字工房悦黑体验版纤细体"/>
              <a:sym typeface="造字工房悦黑体验版纤细体"/>
            </a:endParaRPr>
          </a:p>
        </p:txBody>
      </p:sp>
      <p:sp>
        <p:nvSpPr>
          <p:cNvPr id="15365" name="矩形 4"/>
          <p:cNvSpPr>
            <a:spLocks noChangeArrowheads="1"/>
          </p:cNvSpPr>
          <p:nvPr/>
        </p:nvSpPr>
        <p:spPr bwMode="auto">
          <a:xfrm>
            <a:off x="144012" y="6525896"/>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366" name="组合 14"/>
          <p:cNvGrpSpPr/>
          <p:nvPr/>
        </p:nvGrpSpPr>
        <p:grpSpPr bwMode="auto">
          <a:xfrm>
            <a:off x="4615570" y="1756300"/>
            <a:ext cx="935037" cy="3997325"/>
            <a:chOff x="557781" y="0"/>
            <a:chExt cx="936104" cy="3996384"/>
          </a:xfrm>
        </p:grpSpPr>
        <p:sp>
          <p:nvSpPr>
            <p:cNvPr id="15375" name="任意多边形 9"/>
            <p:cNvSpPr>
              <a:spLocks noChangeArrowheads="1"/>
            </p:cNvSpPr>
            <p:nvPr/>
          </p:nvSpPr>
          <p:spPr bwMode="auto">
            <a:xfrm>
              <a:off x="557781"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665833"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
        <p:nvSpPr>
          <p:cNvPr id="15369" name="直接连接符 24"/>
          <p:cNvSpPr>
            <a:spLocks noChangeShapeType="1"/>
          </p:cNvSpPr>
          <p:nvPr/>
        </p:nvSpPr>
        <p:spPr bwMode="auto">
          <a:xfrm>
            <a:off x="187537" y="3258626"/>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1" name="文本框 27"/>
          <p:cNvSpPr>
            <a:spLocks noChangeArrowheads="1"/>
          </p:cNvSpPr>
          <p:nvPr/>
        </p:nvSpPr>
        <p:spPr bwMode="auto">
          <a:xfrm>
            <a:off x="492404" y="2594500"/>
            <a:ext cx="2736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3200" b="1" dirty="0">
                <a:solidFill>
                  <a:srgbClr val="000000"/>
                </a:solidFill>
                <a:latin typeface="+mn-ea"/>
                <a:ea typeface="+mn-ea"/>
                <a:cs typeface="造字工房悦黑体验版纤细体"/>
                <a:sym typeface="造字工房悦黑体验版纤细体"/>
              </a:rPr>
              <a:t>非移交产品</a:t>
            </a:r>
            <a:endParaRPr lang="zh-CN" altLang="en-US" sz="3200" b="1" dirty="0">
              <a:solidFill>
                <a:srgbClr val="000000"/>
              </a:solidFill>
              <a:latin typeface="+mn-ea"/>
              <a:ea typeface="+mn-ea"/>
              <a:cs typeface="造字工房悦黑体验版纤细体"/>
              <a:sym typeface="造字工房悦黑体验版纤细体"/>
            </a:endParaRPr>
          </a:p>
        </p:txBody>
      </p:sp>
      <p:sp>
        <p:nvSpPr>
          <p:cNvPr id="15373" name="文本框 29"/>
          <p:cNvSpPr>
            <a:spLocks noChangeArrowheads="1"/>
          </p:cNvSpPr>
          <p:nvPr/>
        </p:nvSpPr>
        <p:spPr bwMode="auto">
          <a:xfrm>
            <a:off x="365560" y="3385631"/>
            <a:ext cx="378627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a:t>《</a:t>
            </a:r>
            <a:r>
              <a:rPr lang="zh-CN" altLang="en-US" sz="2800" dirty="0"/>
              <a:t>会议纪要</a:t>
            </a:r>
            <a:r>
              <a:rPr lang="en-US" altLang="zh-CN" sz="2800" dirty="0"/>
              <a:t>》</a:t>
            </a:r>
            <a:endParaRPr lang="en-US" altLang="zh-CN" sz="2800" dirty="0"/>
          </a:p>
          <a:p>
            <a:r>
              <a:rPr lang="en-US" altLang="zh-CN" sz="2800" dirty="0"/>
              <a:t>《</a:t>
            </a:r>
            <a:r>
              <a:rPr lang="zh-CN" altLang="en-US" sz="2800" dirty="0"/>
              <a:t>需求变更申请文档</a:t>
            </a:r>
            <a:r>
              <a:rPr lang="en-US" altLang="zh-CN" sz="2800" dirty="0"/>
              <a:t>》</a:t>
            </a:r>
            <a:endParaRPr lang="en-US" altLang="zh-CN" sz="2800" dirty="0"/>
          </a:p>
          <a:p>
            <a:r>
              <a:rPr lang="en-US" altLang="zh-CN" sz="2800" dirty="0"/>
              <a:t>《</a:t>
            </a:r>
            <a:r>
              <a:rPr lang="zh-CN" altLang="en-US" sz="2800" dirty="0"/>
              <a:t>输入输出文档</a:t>
            </a:r>
            <a:r>
              <a:rPr lang="en-US" altLang="zh-CN" sz="2800" dirty="0"/>
              <a:t>》</a:t>
            </a:r>
            <a:endParaRPr lang="en-US" altLang="zh-CN" sz="2800" dirty="0"/>
          </a:p>
          <a:p>
            <a:r>
              <a:rPr lang="en-US" altLang="zh-CN" sz="2800" dirty="0"/>
              <a:t>《</a:t>
            </a:r>
            <a:r>
              <a:rPr lang="zh-CN" altLang="en-US" sz="2800" dirty="0"/>
              <a:t>版本控制文档</a:t>
            </a:r>
            <a:r>
              <a:rPr lang="en-US" altLang="zh-CN" sz="2800" dirty="0"/>
              <a:t>》</a:t>
            </a:r>
            <a:endParaRPr lang="en-US" altLang="zh-CN" sz="2800" dirty="0"/>
          </a:p>
          <a:p>
            <a:endParaRPr lang="en-US" altLang="zh-CN" sz="2800" dirty="0"/>
          </a:p>
        </p:txBody>
      </p:sp>
      <p:sp>
        <p:nvSpPr>
          <p:cNvPr id="17" name="直接连接符 24"/>
          <p:cNvSpPr>
            <a:spLocks noChangeShapeType="1"/>
          </p:cNvSpPr>
          <p:nvPr/>
        </p:nvSpPr>
        <p:spPr bwMode="auto">
          <a:xfrm>
            <a:off x="6096000" y="1889646"/>
            <a:ext cx="4337203" cy="6914"/>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8" name="文本框 27"/>
          <p:cNvSpPr>
            <a:spLocks noChangeArrowheads="1"/>
          </p:cNvSpPr>
          <p:nvPr/>
        </p:nvSpPr>
        <p:spPr bwMode="auto">
          <a:xfrm>
            <a:off x="5822633" y="1191395"/>
            <a:ext cx="35282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3200" b="1" dirty="0">
                <a:solidFill>
                  <a:srgbClr val="000000"/>
                </a:solidFill>
                <a:latin typeface="+mj-ea"/>
                <a:ea typeface="+mj-ea"/>
                <a:cs typeface="造字工房悦黑体验版纤细体"/>
                <a:sym typeface="造字工房悦黑体验版纤细体"/>
              </a:rPr>
              <a:t>须提交的内部文档</a:t>
            </a:r>
            <a:endParaRPr lang="zh-CN" altLang="en-US" sz="3200" b="1" dirty="0">
              <a:solidFill>
                <a:srgbClr val="000000"/>
              </a:solidFill>
              <a:latin typeface="+mj-ea"/>
              <a:ea typeface="+mj-ea"/>
              <a:cs typeface="造字工房悦黑体验版纤细体"/>
              <a:sym typeface="造字工房悦黑体验版纤细体"/>
            </a:endParaRPr>
          </a:p>
        </p:txBody>
      </p:sp>
      <p:sp>
        <p:nvSpPr>
          <p:cNvPr id="3" name="矩形 2"/>
          <p:cNvSpPr/>
          <p:nvPr/>
        </p:nvSpPr>
        <p:spPr>
          <a:xfrm>
            <a:off x="5550535" y="2091055"/>
            <a:ext cx="6875780" cy="2245360"/>
          </a:xfrm>
          <a:prstGeom prst="rect">
            <a:avLst/>
          </a:prstGeom>
        </p:spPr>
        <p:txBody>
          <a:bodyPr wrap="square">
            <a:spAutoFit/>
          </a:bodyPr>
          <a:lstStyle/>
          <a:p>
            <a:r>
              <a:rPr lang="en-US" altLang="zh-CN" sz="2800" dirty="0"/>
              <a:t>《</a:t>
            </a:r>
            <a:r>
              <a:rPr lang="zh-CN" altLang="en-US" sz="2800" dirty="0"/>
              <a:t>可行性分析报告</a:t>
            </a:r>
            <a:r>
              <a:rPr lang="en-US" altLang="zh-CN" sz="2800" dirty="0"/>
              <a:t>》</a:t>
            </a:r>
            <a:endParaRPr lang="en-US" altLang="zh-CN" sz="2800" dirty="0"/>
          </a:p>
          <a:p>
            <a:r>
              <a:rPr lang="en-US" altLang="zh-CN" sz="2800" dirty="0"/>
              <a:t>《</a:t>
            </a:r>
            <a:r>
              <a:rPr lang="zh-CN" altLang="en-US" sz="2800" dirty="0"/>
              <a:t>项目开发计划</a:t>
            </a:r>
            <a:r>
              <a:rPr lang="en-US" altLang="zh-CN" sz="2800" dirty="0"/>
              <a:t>》</a:t>
            </a:r>
            <a:endParaRPr lang="en-US" altLang="zh-CN" sz="2800" dirty="0"/>
          </a:p>
          <a:p>
            <a:r>
              <a:rPr lang="en-US" altLang="zh-CN" sz="2800" dirty="0"/>
              <a:t>《</a:t>
            </a:r>
            <a:r>
              <a:rPr lang="zh-CN" altLang="en-US" sz="2800" dirty="0"/>
              <a:t>软件需求说明书</a:t>
            </a:r>
            <a:r>
              <a:rPr lang="en-US" altLang="zh-CN" sz="2800" dirty="0"/>
              <a:t>》《</a:t>
            </a:r>
            <a:r>
              <a:rPr lang="zh-CN" altLang="en-US" sz="2800" dirty="0"/>
              <a:t>软件规格说明书</a:t>
            </a:r>
            <a:r>
              <a:rPr lang="en-US" altLang="zh-CN" sz="2800" dirty="0"/>
              <a:t>》</a:t>
            </a:r>
            <a:endParaRPr lang="en-US" altLang="zh-CN" sz="2800" dirty="0"/>
          </a:p>
          <a:p>
            <a:r>
              <a:rPr lang="en-US" altLang="zh-CN" sz="2800" dirty="0"/>
              <a:t>《</a:t>
            </a:r>
            <a:r>
              <a:rPr lang="zh-CN" altLang="en-US" sz="2800" dirty="0"/>
              <a:t>测试计划</a:t>
            </a:r>
            <a:r>
              <a:rPr lang="en-US" altLang="zh-CN" sz="2800" dirty="0"/>
              <a:t>》</a:t>
            </a:r>
            <a:endParaRPr lang="en-US" altLang="zh-CN" sz="2800" dirty="0"/>
          </a:p>
          <a:p>
            <a:r>
              <a:rPr lang="en-US" altLang="zh-CN" sz="2800" dirty="0"/>
              <a:t>《</a:t>
            </a:r>
            <a:r>
              <a:rPr lang="zh-CN" altLang="en-US" sz="2800" dirty="0"/>
              <a:t>项目开发总结报告</a:t>
            </a:r>
            <a:r>
              <a:rPr lang="en-US" altLang="zh-CN" sz="2800" dirty="0"/>
              <a:t>》</a:t>
            </a:r>
            <a:endParaRPr lang="en-US" altLang="zh-C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1.5</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系统运行环境【</a:t>
            </a:r>
            <a:r>
              <a:rPr lang="en-US" altLang="zh-CN" sz="4400" b="1" dirty="0">
                <a:latin typeface="+mn-ea"/>
                <a:ea typeface="+mn-ea"/>
                <a:cs typeface="造字工房悦黑体验版纤细体"/>
                <a:sym typeface="造字工房悦黑体验版纤细体"/>
              </a:rPr>
              <a:t>7</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51643" y="1403885"/>
            <a:ext cx="7128594" cy="4892675"/>
          </a:xfrm>
          <a:prstGeom prst="rect">
            <a:avLst/>
          </a:prstGeom>
        </p:spPr>
        <p:txBody>
          <a:bodyPr wrap="square">
            <a:spAutoFit/>
          </a:bodyPr>
          <a:lstStyle/>
          <a:p>
            <a:r>
              <a:rPr sz="2400" dirty="0"/>
              <a:t>开发语言选择PHP, HTML, CSS, js, XML</a:t>
            </a:r>
            <a:endParaRPr sz="2400" dirty="0"/>
          </a:p>
          <a:p>
            <a:r>
              <a:rPr sz="2400" dirty="0"/>
              <a:t>提供对外服务所要求的相应的安全保障</a:t>
            </a:r>
            <a:endParaRPr sz="2400" dirty="0"/>
          </a:p>
          <a:p>
            <a:endParaRPr sz="2400" dirty="0"/>
          </a:p>
          <a:p>
            <a:r>
              <a:rPr sz="2400" dirty="0"/>
              <a:t>操作系统:  Ubuntu</a:t>
            </a:r>
            <a:endParaRPr sz="2400" dirty="0"/>
          </a:p>
          <a:p>
            <a:endParaRPr sz="2400" dirty="0"/>
          </a:p>
          <a:p>
            <a:r>
              <a:rPr sz="2400" dirty="0"/>
              <a:t>办公软件：Microsoft Office 2013</a:t>
            </a:r>
            <a:endParaRPr sz="2400" dirty="0"/>
          </a:p>
          <a:p>
            <a:r>
              <a:rPr sz="2400" dirty="0"/>
              <a:t>Microsoft Project 2013</a:t>
            </a:r>
            <a:endParaRPr sz="2400" dirty="0"/>
          </a:p>
          <a:p>
            <a:endParaRPr sz="2400" dirty="0"/>
          </a:p>
          <a:p>
            <a:r>
              <a:rPr sz="2400" dirty="0"/>
              <a:t>界面设计：Axure RP 8</a:t>
            </a:r>
            <a:endParaRPr sz="2400" dirty="0"/>
          </a:p>
          <a:p>
            <a:endParaRPr sz="2400" dirty="0"/>
          </a:p>
          <a:p>
            <a:r>
              <a:rPr sz="2400" dirty="0"/>
              <a:t>建模工具：Visio2010</a:t>
            </a:r>
            <a:endParaRPr sz="2400" dirty="0"/>
          </a:p>
          <a:p>
            <a:endParaRPr sz="2400" dirty="0"/>
          </a:p>
          <a:p>
            <a:r>
              <a:rPr sz="2400" dirty="0"/>
              <a:t>配置管理：GitHub</a:t>
            </a:r>
            <a:endParaRPr sz="2400" dirty="0"/>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6366</Words>
  <Application>WPS 演示</Application>
  <PresentationFormat>宽屏</PresentationFormat>
  <Paragraphs>1228</Paragraphs>
  <Slides>48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48</vt:i4>
      </vt:variant>
    </vt:vector>
  </HeadingPairs>
  <TitlesOfParts>
    <vt:vector size="62" baseType="lpstr">
      <vt:lpstr>Arial</vt:lpstr>
      <vt:lpstr>宋体</vt:lpstr>
      <vt:lpstr>Wingdings</vt:lpstr>
      <vt:lpstr>Calibri</vt:lpstr>
      <vt:lpstr>微软雅黑</vt:lpstr>
      <vt:lpstr>造字工房悦黑体验版纤细体</vt:lpstr>
      <vt:lpstr>Gulim</vt:lpstr>
      <vt:lpstr>Gungsuh</vt:lpstr>
      <vt:lpstr>Impact</vt:lpstr>
      <vt:lpstr>张海山锐线体简</vt:lpstr>
      <vt:lpstr>Times New Roman</vt:lpstr>
      <vt:lpstr>Arial Unicode MS</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****.taobao.com</cp:keywords>
  <dc:description>****.taobao.com</dc:description>
  <dc:subject>PPTS</dc:subject>
  <cp:category>****.taobao.com</cp:category>
  <cp:lastModifiedBy>lli</cp:lastModifiedBy>
  <cp:revision>84</cp:revision>
  <dcterms:created xsi:type="dcterms:W3CDTF">2014-01-18T01:07:00Z</dcterms:created>
  <dcterms:modified xsi:type="dcterms:W3CDTF">2018-12-12T01:41:13Z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