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0"/>
  </p:notesMasterIdLst>
  <p:sldIdLst>
    <p:sldId id="321" r:id="rId2"/>
    <p:sldId id="292" r:id="rId3"/>
    <p:sldId id="309" r:id="rId4"/>
    <p:sldId id="333" r:id="rId5"/>
    <p:sldId id="337" r:id="rId6"/>
    <p:sldId id="336" r:id="rId7"/>
    <p:sldId id="335" r:id="rId8"/>
    <p:sldId id="334" r:id="rId9"/>
    <p:sldId id="338" r:id="rId10"/>
    <p:sldId id="330" r:id="rId11"/>
    <p:sldId id="305" r:id="rId12"/>
    <p:sldId id="295" r:id="rId13"/>
    <p:sldId id="341" r:id="rId14"/>
    <p:sldId id="343" r:id="rId15"/>
    <p:sldId id="340" r:id="rId16"/>
    <p:sldId id="345" r:id="rId17"/>
    <p:sldId id="344" r:id="rId18"/>
    <p:sldId id="331" r:id="rId19"/>
    <p:sldId id="297" r:id="rId20"/>
    <p:sldId id="298" r:id="rId21"/>
    <p:sldId id="301" r:id="rId22"/>
    <p:sldId id="346" r:id="rId23"/>
    <p:sldId id="303" r:id="rId24"/>
    <p:sldId id="347" r:id="rId25"/>
    <p:sldId id="348" r:id="rId26"/>
    <p:sldId id="349" r:id="rId27"/>
    <p:sldId id="353" r:id="rId28"/>
    <p:sldId id="362" r:id="rId29"/>
    <p:sldId id="332" r:id="rId30"/>
    <p:sldId id="354" r:id="rId31"/>
    <p:sldId id="355" r:id="rId32"/>
    <p:sldId id="356" r:id="rId33"/>
    <p:sldId id="261" r:id="rId34"/>
    <p:sldId id="357" r:id="rId35"/>
    <p:sldId id="352" r:id="rId36"/>
    <p:sldId id="360" r:id="rId37"/>
    <p:sldId id="260" r:id="rId38"/>
    <p:sldId id="287" r:id="rId39"/>
    <p:sldId id="351" r:id="rId40"/>
    <p:sldId id="358" r:id="rId41"/>
    <p:sldId id="363" r:id="rId42"/>
    <p:sldId id="350" r:id="rId43"/>
    <p:sldId id="365" r:id="rId44"/>
    <p:sldId id="294" r:id="rId45"/>
    <p:sldId id="364" r:id="rId46"/>
    <p:sldId id="300" r:id="rId47"/>
    <p:sldId id="304" r:id="rId48"/>
    <p:sldId id="329" r:id="rId4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A82C"/>
    <a:srgbClr val="E99000"/>
    <a:srgbClr val="EC7690"/>
    <a:srgbClr val="7E822E"/>
    <a:srgbClr val="EB5F52"/>
    <a:srgbClr val="82582D"/>
    <a:srgbClr val="F5BD23"/>
    <a:srgbClr val="534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sorterViewPr>
    <p:cViewPr>
      <p:scale>
        <a:sx n="65" d="100"/>
        <a:sy n="6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E62B7-427F-430A-BC33-B6E8DFC8F125}" type="datetimeFigureOut">
              <a:rPr lang="zh-CN" altLang="en-US" smtClean="0"/>
              <a:pPr/>
              <a:t>2018/10/31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C6C18-3BE3-4EFD-B8FF-E0B42C8D7867}" type="slidenum">
              <a:rPr lang="zh-CN" altLang="en-US" smtClean="0"/>
              <a:pPr/>
              <a:t>‹#›</a:t>
            </a:fld>
            <a:endParaRPr lang="zh-CN" altLang="en-US"/>
          </a:p>
        </p:txBody>
      </p:sp>
    </p:spTree>
    <p:extLst>
      <p:ext uri="{BB962C8B-B14F-4D97-AF65-F5344CB8AC3E}">
        <p14:creationId xmlns:p14="http://schemas.microsoft.com/office/powerpoint/2010/main" val="2720311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D58549DC-145A-48E3-8820-7AEA38590D71}" type="datetimeFigureOut">
              <a:rPr lang="en-US" altLang="zh-CN"/>
              <a:pPr>
                <a:defRPr/>
              </a:pPr>
              <a:t>10/31/2018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682A9A59-8398-4EA9-B41B-568D73B0B0A8}" type="slidenum">
              <a:rPr lang="en-US" altLang="zh-CN"/>
              <a:pPr/>
              <a:t>‹#›</a:t>
            </a:fld>
            <a:endParaRPr lang="en-US" altLang="zh-CN"/>
          </a:p>
        </p:txBody>
      </p:sp>
    </p:spTree>
    <p:extLst>
      <p:ext uri="{BB962C8B-B14F-4D97-AF65-F5344CB8AC3E}">
        <p14:creationId xmlns:p14="http://schemas.microsoft.com/office/powerpoint/2010/main" val="382234069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285713"/>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DAC5B2-8B0A-4E0F-BE75-5D45C1715FDC}" type="datetimeFigureOut">
              <a:rPr lang="en-US" altLang="zh-CN"/>
              <a:pPr>
                <a:defRPr/>
              </a:pPr>
              <a:t>10/31/2018</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fld id="{A8FDEC7A-0906-4872-886A-8BB188BC3CD3}" type="slidenum">
              <a:rPr lang="en-US" altLang="zh-CN"/>
              <a:pPr/>
              <a:t>‹#›</a:t>
            </a:fld>
            <a:endParaRPr lang="en-US" altLang="zh-CN"/>
          </a:p>
        </p:txBody>
      </p:sp>
    </p:spTree>
    <p:extLst>
      <p:ext uri="{BB962C8B-B14F-4D97-AF65-F5344CB8AC3E}">
        <p14:creationId xmlns:p14="http://schemas.microsoft.com/office/powerpoint/2010/main" val="82652371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EF28725-9E40-4C44-BE2E-543B2A128477}" type="datetimeFigureOut">
              <a:rPr lang="en-US" altLang="zh-CN"/>
              <a:pPr>
                <a:defRPr/>
              </a:pPr>
              <a:t>10/31/2018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825760E8-7DB7-4A56-890A-B6554DDFEB9A}" type="slidenum">
              <a:rPr lang="en-US" altLang="zh-CN"/>
              <a:pPr/>
              <a:t>‹#›</a:t>
            </a:fld>
            <a:endParaRPr lang="en-US" altLang="zh-CN"/>
          </a:p>
        </p:txBody>
      </p:sp>
    </p:spTree>
    <p:extLst>
      <p:ext uri="{BB962C8B-B14F-4D97-AF65-F5344CB8AC3E}">
        <p14:creationId xmlns:p14="http://schemas.microsoft.com/office/powerpoint/2010/main" val="1213165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5358689-AE7D-409C-BCBE-E4D42CC17C47}" type="datetimeFigureOut">
              <a:rPr lang="en-US" altLang="zh-CN"/>
              <a:pPr>
                <a:defRPr/>
              </a:pPr>
              <a:t>10/31/2018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A9F3900A-B209-434A-97E9-3FCBA492A4B0}" type="slidenum">
              <a:rPr lang="en-US" altLang="zh-CN"/>
              <a:pPr/>
              <a:t>‹#›</a:t>
            </a:fld>
            <a:endParaRPr lang="en-US" altLang="zh-CN"/>
          </a:p>
        </p:txBody>
      </p:sp>
    </p:spTree>
    <p:extLst>
      <p:ext uri="{BB962C8B-B14F-4D97-AF65-F5344CB8AC3E}">
        <p14:creationId xmlns:p14="http://schemas.microsoft.com/office/powerpoint/2010/main" val="335069168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1293F519-C000-4774-AAD6-7B6DD2CB30ED}" type="datetimeFigureOut">
              <a:rPr lang="en-US" altLang="zh-CN"/>
              <a:pPr>
                <a:defRPr/>
              </a:pPr>
              <a:t>10/31/2018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EC339709-B0DB-4B07-906A-1DC512EDA07C}" type="slidenum">
              <a:rPr lang="en-US" altLang="zh-CN"/>
              <a:pPr/>
              <a:t>‹#›</a:t>
            </a:fld>
            <a:endParaRPr lang="en-US" altLang="zh-CN"/>
          </a:p>
        </p:txBody>
      </p:sp>
    </p:spTree>
    <p:extLst>
      <p:ext uri="{BB962C8B-B14F-4D97-AF65-F5344CB8AC3E}">
        <p14:creationId xmlns:p14="http://schemas.microsoft.com/office/powerpoint/2010/main" val="34173437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5F1FFD9-0D9B-4299-8B0D-8E42C23C5A5A}" type="datetimeFigureOut">
              <a:rPr lang="en-US" altLang="zh-CN"/>
              <a:pPr>
                <a:defRPr/>
              </a:pPr>
              <a:t>10/31/2018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7A5CC31E-C0F4-4B0C-8879-9A025D8D729B}" type="slidenum">
              <a:rPr lang="en-US" altLang="zh-CN"/>
              <a:pPr/>
              <a:t>‹#›</a:t>
            </a:fld>
            <a:endParaRPr lang="en-US" altLang="zh-CN"/>
          </a:p>
        </p:txBody>
      </p:sp>
    </p:spTree>
    <p:extLst>
      <p:ext uri="{BB962C8B-B14F-4D97-AF65-F5344CB8AC3E}">
        <p14:creationId xmlns:p14="http://schemas.microsoft.com/office/powerpoint/2010/main" val="386428950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81902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09193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249964"/>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6254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D5065F3-F134-453B-944C-DF79CA4D3D63}" type="datetimeFigureOut">
              <a:rPr lang="en-US" altLang="zh-CN"/>
              <a:pPr>
                <a:defRPr/>
              </a:pPr>
              <a:t>10/31/2018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586E168A-72C4-48A4-90E5-A8F6786B7701}" type="slidenum">
              <a:rPr lang="en-US" altLang="zh-CN"/>
              <a:pPr/>
              <a:t>‹#›</a:t>
            </a:fld>
            <a:endParaRPr lang="en-US" altLang="zh-CN"/>
          </a:p>
        </p:txBody>
      </p:sp>
    </p:spTree>
    <p:extLst>
      <p:ext uri="{BB962C8B-B14F-4D97-AF65-F5344CB8AC3E}">
        <p14:creationId xmlns:p14="http://schemas.microsoft.com/office/powerpoint/2010/main" val="4266823606"/>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7375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99336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D775C3CA-14BA-40A5-B35E-FDA4951B9F41}" type="datetimeFigureOut">
              <a:rPr lang="en-US" altLang="zh-CN"/>
              <a:pPr>
                <a:defRPr/>
              </a:pPr>
              <a:t>10/31/2018</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fld id="{9569944F-149A-4A29-9253-B9441D2CC03B}" type="slidenum">
              <a:rPr lang="en-US" altLang="zh-CN"/>
              <a:pPr/>
              <a:t>‹#›</a:t>
            </a:fld>
            <a:endParaRPr lang="en-US" altLang="zh-CN"/>
          </a:p>
        </p:txBody>
      </p:sp>
    </p:spTree>
    <p:extLst>
      <p:ext uri="{BB962C8B-B14F-4D97-AF65-F5344CB8AC3E}">
        <p14:creationId xmlns:p14="http://schemas.microsoft.com/office/powerpoint/2010/main" val="32542107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E726272-EBCD-41A3-8A8D-04C2AB22D04F}" type="datetimeFigureOut">
              <a:rPr lang="en-US" altLang="zh-CN"/>
              <a:pPr>
                <a:defRPr/>
              </a:pPr>
              <a:t>10/31/2018</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fld id="{88AB02EE-7F45-42ED-A409-05A75AD89AD6}" type="slidenum">
              <a:rPr lang="en-US" altLang="zh-CN"/>
              <a:pPr/>
              <a:t>‹#›</a:t>
            </a:fld>
            <a:endParaRPr lang="en-US" altLang="zh-CN"/>
          </a:p>
        </p:txBody>
      </p:sp>
    </p:spTree>
    <p:extLst>
      <p:ext uri="{BB962C8B-B14F-4D97-AF65-F5344CB8AC3E}">
        <p14:creationId xmlns:p14="http://schemas.microsoft.com/office/powerpoint/2010/main" val="344355987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21431452-D546-45D2-824A-D9E220C2402E}" type="datetimeFigureOut">
              <a:rPr lang="en-US" altLang="zh-CN"/>
              <a:pPr>
                <a:defRPr/>
              </a:pPr>
              <a:t>10/31/2018</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fld id="{4A69E82B-E174-48FE-98A9-2980E8101C99}" type="slidenum">
              <a:rPr lang="en-US" altLang="zh-CN"/>
              <a:pPr/>
              <a:t>‹#›</a:t>
            </a:fld>
            <a:endParaRPr lang="en-US" altLang="zh-CN"/>
          </a:p>
        </p:txBody>
      </p:sp>
    </p:spTree>
    <p:extLst>
      <p:ext uri="{BB962C8B-B14F-4D97-AF65-F5344CB8AC3E}">
        <p14:creationId xmlns:p14="http://schemas.microsoft.com/office/powerpoint/2010/main" val="24100681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5219A72E-A833-4934-882D-5DB515E9E634}" type="datetimeFigureOut">
              <a:rPr lang="en-US" altLang="zh-CN"/>
              <a:pPr>
                <a:defRPr/>
              </a:pPr>
              <a:t>10/31/2018</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fld id="{B2C3E724-7E4D-406B-9B4E-2E20BA972793}" type="slidenum">
              <a:rPr lang="en-US" altLang="zh-CN"/>
              <a:pPr/>
              <a:t>‹#›</a:t>
            </a:fld>
            <a:endParaRPr lang="en-US" altLang="zh-CN"/>
          </a:p>
        </p:txBody>
      </p:sp>
    </p:spTree>
    <p:extLst>
      <p:ext uri="{BB962C8B-B14F-4D97-AF65-F5344CB8AC3E}">
        <p14:creationId xmlns:p14="http://schemas.microsoft.com/office/powerpoint/2010/main" val="277796307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0F37D717-DEF6-4A9D-B91C-BC3B02BB24DA}" type="datetimeFigureOut">
              <a:rPr lang="en-US" altLang="zh-CN"/>
              <a:pPr>
                <a:defRPr/>
              </a:pPr>
              <a:t>10/31/2018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13DD4326-8546-4DEE-A6F6-A7613CBE8560}" type="slidenum">
              <a:rPr lang="en-US" altLang="zh-CN"/>
              <a:pPr/>
              <a:t>‹#›</a:t>
            </a:fld>
            <a:endParaRPr lang="en-US" altLang="zh-CN"/>
          </a:p>
        </p:txBody>
      </p:sp>
    </p:spTree>
    <p:extLst>
      <p:ext uri="{BB962C8B-B14F-4D97-AF65-F5344CB8AC3E}">
        <p14:creationId xmlns:p14="http://schemas.microsoft.com/office/powerpoint/2010/main" val="339011350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91085C1F-7C5B-4115-8E36-C6AEE821E624}" type="datetimeFigureOut">
              <a:rPr lang="en-US" altLang="zh-CN"/>
              <a:pPr>
                <a:defRPr/>
              </a:pPr>
              <a:t>10/31/2018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16B38F34-1465-4A12-8461-A58D44FF4FB8}" type="slidenum">
              <a:rPr lang="en-US" altLang="zh-CN"/>
              <a:pPr/>
              <a:t>‹#›</a:t>
            </a:fld>
            <a:endParaRPr lang="en-US" altLang="zh-CN"/>
          </a:p>
        </p:txBody>
      </p:sp>
    </p:spTree>
    <p:extLst>
      <p:ext uri="{BB962C8B-B14F-4D97-AF65-F5344CB8AC3E}">
        <p14:creationId xmlns:p14="http://schemas.microsoft.com/office/powerpoint/2010/main" val="309602762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fld id="{20DA94D0-183D-4817-BB18-2C1364C514EA}" type="datetimeFigureOut">
              <a:rPr lang="en-US" altLang="zh-CN"/>
              <a:pPr>
                <a:defRPr/>
              </a:pPr>
              <a:t>10/31/2018</a:t>
            </a:fld>
            <a:endParaRPr lang="en-US" altLang="zh-CN"/>
          </a:p>
        </p:txBody>
      </p:sp>
      <p:sp>
        <p:nvSpPr>
          <p:cNvPr id="4" name="Footer Placeholder 2"/>
          <p:cNvSpPr>
            <a:spLocks noGrp="1"/>
          </p:cNvSpPr>
          <p:nvPr>
            <p:ph type="ftr" sz="quarter" idx="11"/>
          </p:nvPr>
        </p:nvSpPr>
        <p:spPr/>
        <p:txBody>
          <a:bodyPr/>
          <a:lstStyle>
            <a:lvl1pPr>
              <a:defRPr/>
            </a:lvl1pPr>
          </a:lstStyle>
          <a:p>
            <a:pPr>
              <a:defRPr/>
            </a:pPr>
            <a:endParaRPr lang="en-US" altLang="zh-CN"/>
          </a:p>
        </p:txBody>
      </p:sp>
      <p:sp>
        <p:nvSpPr>
          <p:cNvPr id="5" name="Slide Number Placeholder 3"/>
          <p:cNvSpPr>
            <a:spLocks noGrp="1"/>
          </p:cNvSpPr>
          <p:nvPr>
            <p:ph type="sldNum" sz="quarter" idx="12"/>
          </p:nvPr>
        </p:nvSpPr>
        <p:spPr/>
        <p:txBody>
          <a:bodyPr/>
          <a:lstStyle>
            <a:lvl1pPr>
              <a:defRPr/>
            </a:lvl1pPr>
          </a:lstStyle>
          <a:p>
            <a:fld id="{2455A17D-5EFE-475B-9870-FF21671C3220}" type="slidenum">
              <a:rPr lang="en-US" altLang="zh-CN"/>
              <a:pPr/>
              <a:t>‹#›</a:t>
            </a:fld>
            <a:endParaRPr lang="en-US" altLang="zh-CN"/>
          </a:p>
        </p:txBody>
      </p:sp>
    </p:spTree>
    <p:extLst>
      <p:ext uri="{BB962C8B-B14F-4D97-AF65-F5344CB8AC3E}">
        <p14:creationId xmlns:p14="http://schemas.microsoft.com/office/powerpoint/2010/main" val="148345708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E538DC3-5EBD-485A-8EFB-4D95C75AD3FD}" type="datetimeFigureOut">
              <a:rPr lang="en-US" altLang="zh-CN"/>
              <a:pPr>
                <a:defRPr/>
              </a:pPr>
              <a:t>10/31/2018</a:t>
            </a:fld>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FB41F2E-797C-4890-B246-4F63233B012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8" r:id="rId7"/>
    <p:sldLayoutId id="2147484039" r:id="rId8"/>
    <p:sldLayoutId id="2147484040" r:id="rId9"/>
    <p:sldLayoutId id="2147484041" r:id="rId10"/>
    <p:sldLayoutId id="2147484033" r:id="rId11"/>
    <p:sldLayoutId id="2147484034" r:id="rId12"/>
    <p:sldLayoutId id="2147484035" r:id="rId13"/>
    <p:sldLayoutId id="2147484036" r:id="rId14"/>
    <p:sldLayoutId id="2147484037" r:id="rId15"/>
    <p:sldLayoutId id="2147484042" r:id="rId16"/>
    <p:sldLayoutId id="2147484043" r:id="rId17"/>
    <p:sldLayoutId id="2147484044" r:id="rId18"/>
    <p:sldLayoutId id="2147484045" r:id="rId19"/>
    <p:sldLayoutId id="2147484046" r:id="rId20"/>
    <p:sldLayoutId id="2147484047" r:id="rId21"/>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hyperlink" Target="https://www.cnblogs.com/jiangds/p/6596595.html" TargetMode="External"/><Relationship Id="rId2" Type="http://schemas.openxmlformats.org/officeDocument/2006/relationships/hyperlink" Target="http://www.uml.org.cn/oobject/201609092.asp" TargetMode="Externa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125788" y="2733675"/>
            <a:ext cx="5775325" cy="747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300" b="1" kern="100" dirty="0">
                <a:solidFill>
                  <a:schemeClr val="tx1"/>
                </a:solidFill>
                <a:latin typeface="微软雅黑" panose="020B0503020204020204" pitchFamily="34" charset="-122"/>
                <a:ea typeface="微软雅黑" panose="020B0503020204020204" pitchFamily="34" charset="-122"/>
              </a:rPr>
              <a:t>UML</a:t>
            </a:r>
            <a:r>
              <a:rPr lang="zh-CN" altLang="en-US" sz="4300" b="1" kern="100" dirty="0">
                <a:solidFill>
                  <a:schemeClr val="tx1"/>
                </a:solidFill>
                <a:latin typeface="微软雅黑" panose="020B0503020204020204" pitchFamily="34" charset="-122"/>
                <a:ea typeface="微软雅黑" panose="020B0503020204020204" pitchFamily="34" charset="-122"/>
              </a:rPr>
              <a:t>基础</a:t>
            </a:r>
            <a:endParaRPr lang="en-US" altLang="zh-CN" sz="4300" b="1" kern="100" dirty="0">
              <a:solidFill>
                <a:schemeClr val="tx1"/>
              </a:solidFill>
              <a:latin typeface="微软雅黑" panose="020B0503020204020204" pitchFamily="34" charset="-122"/>
              <a:ea typeface="微软雅黑" panose="020B0503020204020204" pitchFamily="34" charset="-122"/>
            </a:endParaRPr>
          </a:p>
        </p:txBody>
      </p:sp>
      <p:sp>
        <p:nvSpPr>
          <p:cNvPr id="12292" name="矩形 10"/>
          <p:cNvSpPr>
            <a:spLocks noChangeArrowheads="1"/>
          </p:cNvSpPr>
          <p:nvPr/>
        </p:nvSpPr>
        <p:spPr bwMode="auto">
          <a:xfrm>
            <a:off x="160662" y="4532702"/>
            <a:ext cx="5146675" cy="2120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dirty="0">
                <a:latin typeface="微软雅黑" pitchFamily="34" charset="-122"/>
                <a:ea typeface="微软雅黑" pitchFamily="34" charset="-122"/>
              </a:rPr>
              <a:t>组长：陈依伦</a:t>
            </a:r>
            <a:endParaRPr lang="en-US" altLang="zh-CN" dirty="0">
              <a:latin typeface="微软雅黑" pitchFamily="34" charset="-122"/>
              <a:ea typeface="微软雅黑" pitchFamily="34" charset="-122"/>
            </a:endParaRPr>
          </a:p>
          <a:p>
            <a:pPr>
              <a:lnSpc>
                <a:spcPct val="150000"/>
              </a:lnSpc>
            </a:pPr>
            <a:r>
              <a:rPr lang="zh-CN" altLang="en-US" dirty="0">
                <a:latin typeface="微软雅黑" pitchFamily="34" charset="-122"/>
                <a:ea typeface="微软雅黑" pitchFamily="34" charset="-122"/>
              </a:rPr>
              <a:t>组员：马益亮</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陈佳敏</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徐毓茜</a:t>
            </a:r>
            <a:endParaRPr lang="en-US" altLang="zh-CN" dirty="0">
              <a:latin typeface="微软雅黑" pitchFamily="34" charset="-122"/>
              <a:ea typeface="微软雅黑" pitchFamily="34" charset="-122"/>
            </a:endParaRPr>
          </a:p>
          <a:p>
            <a:pPr>
              <a:lnSpc>
                <a:spcPct val="150000"/>
              </a:lnSpc>
            </a:pP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吕煜杰</a:t>
            </a:r>
          </a:p>
        </p:txBody>
      </p:sp>
      <p:cxnSp>
        <p:nvCxnSpPr>
          <p:cNvPr id="7" name="直接连接符 6"/>
          <p:cNvCxnSpPr/>
          <p:nvPr/>
        </p:nvCxnSpPr>
        <p:spPr>
          <a:xfrm>
            <a:off x="3654425" y="4070350"/>
            <a:ext cx="4657725" cy="238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337050" y="3394075"/>
            <a:ext cx="3529013" cy="7477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kern="100" dirty="0">
                <a:solidFill>
                  <a:schemeClr val="tx1"/>
                </a:solidFill>
                <a:latin typeface="微软雅黑" panose="020B0503020204020204" pitchFamily="34" charset="-122"/>
                <a:ea typeface="微软雅黑" panose="020B0503020204020204" pitchFamily="34" charset="-122"/>
              </a:rPr>
              <a:t>G16</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用例图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2</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246" y="3009120"/>
            <a:ext cx="3449638" cy="879475"/>
          </a:xfrm>
          <a:prstGeom prst="rect">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50%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798884" y="3009120"/>
            <a:ext cx="3451225" cy="879475"/>
          </a:xfrm>
          <a:prstGeom prst="rect">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50%</a:t>
            </a:r>
            <a:endParaRPr lang="zh-CN" altLang="en-US" sz="2800" dirty="0">
              <a:latin typeface="微软雅黑" panose="020B0503020204020204" pitchFamily="34" charset="-122"/>
              <a:ea typeface="微软雅黑" panose="020B0503020204020204" pitchFamily="34" charset="-122"/>
            </a:endParaRPr>
          </a:p>
        </p:txBody>
      </p:sp>
      <p:sp>
        <p:nvSpPr>
          <p:cNvPr id="4" name="矩形 3"/>
          <p:cNvSpPr/>
          <p:nvPr/>
        </p:nvSpPr>
        <p:spPr>
          <a:xfrm>
            <a:off x="349246" y="4502958"/>
            <a:ext cx="2617788" cy="879475"/>
          </a:xfrm>
          <a:prstGeom prst="rect">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35%</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967034" y="4502958"/>
            <a:ext cx="4283075" cy="879475"/>
          </a:xfrm>
          <a:prstGeom prst="rect">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65%</a:t>
            </a:r>
            <a:endParaRPr lang="zh-CN" altLang="en-US" sz="28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49246" y="3888595"/>
            <a:ext cx="0" cy="6127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2967034" y="3888595"/>
            <a:ext cx="831850" cy="61436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443" name="AutoShape 2"/>
          <p:cNvSpPr>
            <a:spLocks/>
          </p:cNvSpPr>
          <p:nvPr/>
        </p:nvSpPr>
        <p:spPr bwMode="auto">
          <a:xfrm>
            <a:off x="1751009" y="732615"/>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用例图的定义</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由参与者（</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Actor</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Use Case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）以及它们之间的关系构成的用于描述系统功能的动态视图称为用例图。</a:t>
            </a:r>
          </a:p>
          <a:p>
            <a:pPr eaLnBrk="1"/>
            <a:endPar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用例图的作用</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用例图是需求分析中的产物，主要作用是描述参与者和用例之间的关系，帮助开发人员可视化地了解系统的功能。</a:t>
            </a:r>
          </a:p>
        </p:txBody>
      </p:sp>
      <p:pic>
        <p:nvPicPr>
          <p:cNvPr id="13" name="图片 1">
            <a:extLst>
              <a:ext uri="{FF2B5EF4-FFF2-40B4-BE49-F238E27FC236}">
                <a16:creationId xmlns:a16="http://schemas.microsoft.com/office/drawing/2014/main" id="{66D3B5FF-E62B-40E7-9AB5-527BDAD00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61" t="4825" r="20160" b="4935"/>
          <a:stretch>
            <a:fillRect/>
          </a:stretch>
        </p:blipFill>
        <p:spPr bwMode="auto">
          <a:xfrm>
            <a:off x="7551252" y="1940767"/>
            <a:ext cx="2661548" cy="476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1" name="AutoShape 2"/>
          <p:cNvSpPr>
            <a:spLocks/>
          </p:cNvSpPr>
          <p:nvPr/>
        </p:nvSpPr>
        <p:spPr bwMode="auto">
          <a:xfrm>
            <a:off x="1174750" y="1876425"/>
            <a:ext cx="3227388" cy="3224213"/>
          </a:xfrm>
          <a:custGeom>
            <a:avLst/>
            <a:gdLst>
              <a:gd name="T0" fmla="*/ 264634992 w 19679"/>
              <a:gd name="T1" fmla="*/ 290196764 h 19679"/>
              <a:gd name="T2" fmla="*/ 264634992 w 19679"/>
              <a:gd name="T3" fmla="*/ 290196764 h 19679"/>
              <a:gd name="T4" fmla="*/ 264634992 w 19679"/>
              <a:gd name="T5" fmla="*/ 290196764 h 19679"/>
              <a:gd name="T6" fmla="*/ 264634992 w 19679"/>
              <a:gd name="T7" fmla="*/ 2901967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8222" name="AutoShape 3"/>
          <p:cNvSpPr>
            <a:spLocks/>
          </p:cNvSpPr>
          <p:nvPr/>
        </p:nvSpPr>
        <p:spPr bwMode="auto">
          <a:xfrm>
            <a:off x="1647825" y="2617788"/>
            <a:ext cx="2282825" cy="1741487"/>
          </a:xfrm>
          <a:custGeom>
            <a:avLst/>
            <a:gdLst>
              <a:gd name="T0" fmla="*/ 120563766 w 21600"/>
              <a:gd name="T1" fmla="*/ 70280148 h 21600"/>
              <a:gd name="T2" fmla="*/ 120563766 w 21600"/>
              <a:gd name="T3" fmla="*/ 70280148 h 21600"/>
              <a:gd name="T4" fmla="*/ 120563766 w 21600"/>
              <a:gd name="T5" fmla="*/ 70280148 h 21600"/>
              <a:gd name="T6" fmla="*/ 120563766 w 21600"/>
              <a:gd name="T7" fmla="*/ 7028014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3600" b="1" dirty="0">
                <a:latin typeface="微软雅黑" panose="020B0503020204020204" pitchFamily="34" charset="-122"/>
                <a:ea typeface="微软雅黑" panose="020B0503020204020204" pitchFamily="34" charset="-122"/>
                <a:sym typeface="微软雅黑" panose="020B0503020204020204" pitchFamily="34" charset="-122"/>
              </a:rPr>
              <a:t>用例图的组成 </a:t>
            </a:r>
            <a:endParaRPr lang="zh-CN" altLang="zh-CN" sz="3600" dirty="0">
              <a:latin typeface="微软雅黑" panose="020B0503020204020204" pitchFamily="34" charset="-122"/>
              <a:ea typeface="微软雅黑" panose="020B0503020204020204" pitchFamily="34" charset="-122"/>
            </a:endParaRPr>
          </a:p>
        </p:txBody>
      </p:sp>
      <p:grpSp>
        <p:nvGrpSpPr>
          <p:cNvPr id="19460" name="Group 4"/>
          <p:cNvGrpSpPr>
            <a:grpSpLocks/>
          </p:cNvGrpSpPr>
          <p:nvPr/>
        </p:nvGrpSpPr>
        <p:grpSpPr bwMode="auto">
          <a:xfrm>
            <a:off x="5160963" y="3552370"/>
            <a:ext cx="976312" cy="976313"/>
            <a:chOff x="0" y="0"/>
            <a:chExt cx="976313" cy="976313"/>
          </a:xfrm>
        </p:grpSpPr>
        <p:sp>
          <p:nvSpPr>
            <p:cNvPr id="19482" name="AutoShape 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83" name="Group 6"/>
            <p:cNvGrpSpPr>
              <a:grpSpLocks/>
            </p:cNvGrpSpPr>
            <p:nvPr/>
          </p:nvGrpSpPr>
          <p:grpSpPr bwMode="auto">
            <a:xfrm>
              <a:off x="93703" y="74135"/>
              <a:ext cx="788906" cy="828041"/>
              <a:chOff x="0" y="0"/>
              <a:chExt cx="788906" cy="828040"/>
            </a:xfrm>
          </p:grpSpPr>
          <p:sp>
            <p:nvSpPr>
              <p:cNvPr id="19484" name="AutoShape 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5" name="AutoShape 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3</a:t>
                </a:r>
                <a:endParaRPr lang="zh-CN" altLang="zh-CN">
                  <a:solidFill>
                    <a:schemeClr val="bg1"/>
                  </a:solidFill>
                  <a:cs typeface="Helvetica" pitchFamily="34" charset="0"/>
                  <a:sym typeface="Calibri" pitchFamily="34" charset="0"/>
                </a:endParaRPr>
              </a:p>
            </p:txBody>
          </p:sp>
        </p:grpSp>
      </p:grpSp>
      <p:grpSp>
        <p:nvGrpSpPr>
          <p:cNvPr id="19461" name="Group 9"/>
          <p:cNvGrpSpPr>
            <a:grpSpLocks/>
          </p:cNvGrpSpPr>
          <p:nvPr/>
        </p:nvGrpSpPr>
        <p:grpSpPr bwMode="auto">
          <a:xfrm>
            <a:off x="5160963" y="2427061"/>
            <a:ext cx="976312" cy="976313"/>
            <a:chOff x="0" y="0"/>
            <a:chExt cx="976313" cy="976313"/>
          </a:xfrm>
        </p:grpSpPr>
        <p:sp>
          <p:nvSpPr>
            <p:cNvPr id="19478" name="AutoShape 10"/>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9" name="Group 11"/>
            <p:cNvGrpSpPr>
              <a:grpSpLocks/>
            </p:cNvGrpSpPr>
            <p:nvPr/>
          </p:nvGrpSpPr>
          <p:grpSpPr bwMode="auto">
            <a:xfrm>
              <a:off x="93703" y="74135"/>
              <a:ext cx="788906" cy="828041"/>
              <a:chOff x="0" y="0"/>
              <a:chExt cx="788906" cy="828040"/>
            </a:xfrm>
          </p:grpSpPr>
          <p:sp>
            <p:nvSpPr>
              <p:cNvPr id="19480" name="AutoShape 12"/>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5BD23"/>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1" name="AutoShape 13"/>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2</a:t>
                </a:r>
                <a:endParaRPr lang="zh-CN" altLang="zh-CN" dirty="0">
                  <a:solidFill>
                    <a:schemeClr val="bg1"/>
                  </a:solidFill>
                  <a:cs typeface="Helvetica" pitchFamily="34" charset="0"/>
                  <a:sym typeface="Calibri" pitchFamily="34" charset="0"/>
                </a:endParaRPr>
              </a:p>
            </p:txBody>
          </p:sp>
        </p:grpSp>
      </p:grpSp>
      <p:grpSp>
        <p:nvGrpSpPr>
          <p:cNvPr id="19462" name="Group 14"/>
          <p:cNvGrpSpPr>
            <a:grpSpLocks/>
          </p:cNvGrpSpPr>
          <p:nvPr/>
        </p:nvGrpSpPr>
        <p:grpSpPr bwMode="auto">
          <a:xfrm>
            <a:off x="5160963" y="1301750"/>
            <a:ext cx="976312" cy="976313"/>
            <a:chOff x="0" y="0"/>
            <a:chExt cx="976313" cy="976313"/>
          </a:xfrm>
        </p:grpSpPr>
        <p:sp>
          <p:nvSpPr>
            <p:cNvPr id="19474" name="AutoShape 1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5" name="Group 16"/>
            <p:cNvGrpSpPr>
              <a:grpSpLocks/>
            </p:cNvGrpSpPr>
            <p:nvPr/>
          </p:nvGrpSpPr>
          <p:grpSpPr bwMode="auto">
            <a:xfrm>
              <a:off x="93703" y="74135"/>
              <a:ext cx="788906" cy="828041"/>
              <a:chOff x="0" y="0"/>
              <a:chExt cx="788906" cy="828040"/>
            </a:xfrm>
          </p:grpSpPr>
          <p:sp>
            <p:nvSpPr>
              <p:cNvPr id="19476" name="AutoShape 1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77" name="AutoShape 1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1</a:t>
                </a:r>
                <a:endParaRPr lang="zh-CN" altLang="zh-CN" dirty="0">
                  <a:solidFill>
                    <a:schemeClr val="bg1"/>
                  </a:solidFill>
                  <a:cs typeface="Helvetica" pitchFamily="34" charset="0"/>
                  <a:sym typeface="Calibri" pitchFamily="34" charset="0"/>
                </a:endParaRPr>
              </a:p>
            </p:txBody>
          </p:sp>
        </p:grpSp>
      </p:grpSp>
      <p:sp>
        <p:nvSpPr>
          <p:cNvPr id="19463" name="Line 19"/>
          <p:cNvSpPr>
            <a:spLocks noChangeShapeType="1"/>
          </p:cNvSpPr>
          <p:nvPr/>
        </p:nvSpPr>
        <p:spPr bwMode="auto">
          <a:xfrm>
            <a:off x="4784725" y="1790700"/>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4" name="Line 20"/>
          <p:cNvSpPr>
            <a:spLocks noChangeShapeType="1"/>
          </p:cNvSpPr>
          <p:nvPr/>
        </p:nvSpPr>
        <p:spPr bwMode="auto">
          <a:xfrm>
            <a:off x="4794250" y="2977357"/>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5" name="Line 21"/>
          <p:cNvSpPr>
            <a:spLocks noChangeShapeType="1"/>
          </p:cNvSpPr>
          <p:nvPr/>
        </p:nvSpPr>
        <p:spPr bwMode="auto">
          <a:xfrm>
            <a:off x="4794250" y="5092442"/>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6" name="Line 22"/>
          <p:cNvSpPr>
            <a:spLocks noChangeShapeType="1"/>
          </p:cNvSpPr>
          <p:nvPr/>
        </p:nvSpPr>
        <p:spPr bwMode="auto">
          <a:xfrm flipH="1">
            <a:off x="4783138" y="1790700"/>
            <a:ext cx="1587" cy="331152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9467" name="Line 23"/>
          <p:cNvSpPr>
            <a:spLocks noChangeShapeType="1"/>
          </p:cNvSpPr>
          <p:nvPr/>
        </p:nvSpPr>
        <p:spPr bwMode="auto">
          <a:xfrm>
            <a:off x="4418013" y="3489325"/>
            <a:ext cx="376237"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7192" name="AutoShape 24"/>
          <p:cNvSpPr>
            <a:spLocks/>
          </p:cNvSpPr>
          <p:nvPr/>
        </p:nvSpPr>
        <p:spPr bwMode="auto">
          <a:xfrm>
            <a:off x="6229350" y="1497013"/>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a:t>
            </a:r>
            <a:endParaRPr lang="zh-CN" dirty="0">
              <a:solidFill>
                <a:srgbClr val="000000"/>
              </a:solidFill>
              <a:cs typeface="Helvetica" pitchFamily="34" charset="0"/>
              <a:sym typeface="Calibri" pitchFamily="34" charset="0"/>
            </a:endParaRPr>
          </a:p>
        </p:txBody>
      </p:sp>
      <p:sp>
        <p:nvSpPr>
          <p:cNvPr id="19469" name="AutoShape 25"/>
          <p:cNvSpPr>
            <a:spLocks/>
          </p:cNvSpPr>
          <p:nvPr/>
        </p:nvSpPr>
        <p:spPr bwMode="auto">
          <a:xfrm>
            <a:off x="6229350" y="2020888"/>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参与者（</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Actor</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）是指存在于系统外部并直接与系统进行交互的人、系统、子系统或类的外部实体的抽象</a:t>
            </a:r>
            <a:endParaRPr lang="zh-CN" dirty="0">
              <a:solidFill>
                <a:srgbClr val="000000"/>
              </a:solidFill>
              <a:cs typeface="Helvetica" pitchFamily="34" charset="0"/>
              <a:sym typeface="Calibri" pitchFamily="34" charset="0"/>
            </a:endParaRPr>
          </a:p>
        </p:txBody>
      </p:sp>
      <p:sp>
        <p:nvSpPr>
          <p:cNvPr id="7194" name="AutoShape 26"/>
          <p:cNvSpPr>
            <a:spLocks/>
          </p:cNvSpPr>
          <p:nvPr/>
        </p:nvSpPr>
        <p:spPr bwMode="auto">
          <a:xfrm>
            <a:off x="6229350" y="2520724"/>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用例</a:t>
            </a:r>
            <a:endParaRPr lang="zh-CN" dirty="0">
              <a:solidFill>
                <a:srgbClr val="000000"/>
              </a:solidFill>
              <a:cs typeface="Helvetica" pitchFamily="34" charset="0"/>
              <a:sym typeface="Calibri" pitchFamily="34" charset="0"/>
            </a:endParaRPr>
          </a:p>
        </p:txBody>
      </p:sp>
      <p:sp>
        <p:nvSpPr>
          <p:cNvPr id="19471" name="AutoShape 27"/>
          <p:cNvSpPr>
            <a:spLocks/>
          </p:cNvSpPr>
          <p:nvPr/>
        </p:nvSpPr>
        <p:spPr bwMode="auto">
          <a:xfrm>
            <a:off x="6229350" y="2977357"/>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Use Case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）是参与者（角色）可以感受到的系统服务或功能单元。</a:t>
            </a:r>
          </a:p>
        </p:txBody>
      </p:sp>
      <p:sp>
        <p:nvSpPr>
          <p:cNvPr id="7196" name="AutoShape 28"/>
          <p:cNvSpPr>
            <a:spLocks/>
          </p:cNvSpPr>
          <p:nvPr/>
        </p:nvSpPr>
        <p:spPr bwMode="auto">
          <a:xfrm>
            <a:off x="6229350" y="3618772"/>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系统边界</a:t>
            </a:r>
            <a:endParaRPr lang="zh-CN" dirty="0">
              <a:solidFill>
                <a:srgbClr val="000000"/>
              </a:solidFill>
              <a:cs typeface="Helvetica" pitchFamily="34" charset="0"/>
              <a:sym typeface="Calibri" pitchFamily="34" charset="0"/>
            </a:endParaRPr>
          </a:p>
        </p:txBody>
      </p:sp>
      <p:sp>
        <p:nvSpPr>
          <p:cNvPr id="19473" name="AutoShape 29"/>
          <p:cNvSpPr>
            <a:spLocks/>
          </p:cNvSpPr>
          <p:nvPr/>
        </p:nvSpPr>
        <p:spPr bwMode="auto">
          <a:xfrm>
            <a:off x="6221412" y="4078191"/>
            <a:ext cx="5499100" cy="2873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所谓系统边界是指系统与系统之间的界限。把系统边界以外的同系统相关联的其他部分称之为系统环境</a:t>
            </a:r>
            <a:endParaRPr lang="zh-CN" dirty="0">
              <a:solidFill>
                <a:srgbClr val="000000"/>
              </a:solidFill>
              <a:cs typeface="Helvetica" pitchFamily="34" charset="0"/>
              <a:sym typeface="Calibri" pitchFamily="34" charset="0"/>
            </a:endParaRPr>
          </a:p>
        </p:txBody>
      </p:sp>
      <p:sp>
        <p:nvSpPr>
          <p:cNvPr id="30" name="Line 21">
            <a:extLst>
              <a:ext uri="{FF2B5EF4-FFF2-40B4-BE49-F238E27FC236}">
                <a16:creationId xmlns:a16="http://schemas.microsoft.com/office/drawing/2014/main" id="{436975EC-7668-45AD-93F8-8466CEC290A4}"/>
              </a:ext>
            </a:extLst>
          </p:cNvPr>
          <p:cNvSpPr>
            <a:spLocks noChangeShapeType="1"/>
          </p:cNvSpPr>
          <p:nvPr/>
        </p:nvSpPr>
        <p:spPr bwMode="auto">
          <a:xfrm>
            <a:off x="4794250" y="4060307"/>
            <a:ext cx="376238"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31" name="Group 4">
            <a:extLst>
              <a:ext uri="{FF2B5EF4-FFF2-40B4-BE49-F238E27FC236}">
                <a16:creationId xmlns:a16="http://schemas.microsoft.com/office/drawing/2014/main" id="{92116EAC-B40E-4CF6-8BE8-895FF6D62019}"/>
              </a:ext>
            </a:extLst>
          </p:cNvPr>
          <p:cNvGrpSpPr>
            <a:grpSpLocks/>
          </p:cNvGrpSpPr>
          <p:nvPr/>
        </p:nvGrpSpPr>
        <p:grpSpPr bwMode="auto">
          <a:xfrm>
            <a:off x="5180013" y="4655100"/>
            <a:ext cx="976312" cy="976313"/>
            <a:chOff x="0" y="0"/>
            <a:chExt cx="976313" cy="976313"/>
          </a:xfrm>
        </p:grpSpPr>
        <p:sp>
          <p:nvSpPr>
            <p:cNvPr id="32" name="AutoShape 5">
              <a:extLst>
                <a:ext uri="{FF2B5EF4-FFF2-40B4-BE49-F238E27FC236}">
                  <a16:creationId xmlns:a16="http://schemas.microsoft.com/office/drawing/2014/main" id="{337B4A0A-2628-4FD3-BDC8-1E41E71CB336}"/>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33" name="Group 6">
              <a:extLst>
                <a:ext uri="{FF2B5EF4-FFF2-40B4-BE49-F238E27FC236}">
                  <a16:creationId xmlns:a16="http://schemas.microsoft.com/office/drawing/2014/main" id="{24444038-3A65-47C2-AA4F-D99CA40F05E7}"/>
                </a:ext>
              </a:extLst>
            </p:cNvPr>
            <p:cNvGrpSpPr>
              <a:grpSpLocks/>
            </p:cNvGrpSpPr>
            <p:nvPr/>
          </p:nvGrpSpPr>
          <p:grpSpPr bwMode="auto">
            <a:xfrm>
              <a:off x="93703" y="74135"/>
              <a:ext cx="788906" cy="828041"/>
              <a:chOff x="0" y="0"/>
              <a:chExt cx="788906" cy="828040"/>
            </a:xfrm>
          </p:grpSpPr>
          <p:sp>
            <p:nvSpPr>
              <p:cNvPr id="34" name="AutoShape 7">
                <a:extLst>
                  <a:ext uri="{FF2B5EF4-FFF2-40B4-BE49-F238E27FC236}">
                    <a16:creationId xmlns:a16="http://schemas.microsoft.com/office/drawing/2014/main" id="{8136B887-0BD1-4B72-8512-A8FD63E1A85D}"/>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35" name="AutoShape 8">
                <a:extLst>
                  <a:ext uri="{FF2B5EF4-FFF2-40B4-BE49-F238E27FC236}">
                    <a16:creationId xmlns:a16="http://schemas.microsoft.com/office/drawing/2014/main" id="{97B6A91E-2FB7-4D68-819A-67CDDE9E599B}"/>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sp>
        <p:nvSpPr>
          <p:cNvPr id="36" name="AutoShape 28">
            <a:extLst>
              <a:ext uri="{FF2B5EF4-FFF2-40B4-BE49-F238E27FC236}">
                <a16:creationId xmlns:a16="http://schemas.microsoft.com/office/drawing/2014/main" id="{89EF6F16-D122-4F06-B494-1025A817D766}"/>
              </a:ext>
            </a:extLst>
          </p:cNvPr>
          <p:cNvSpPr>
            <a:spLocks/>
          </p:cNvSpPr>
          <p:nvPr/>
        </p:nvSpPr>
        <p:spPr bwMode="auto">
          <a:xfrm>
            <a:off x="6232454" y="4744390"/>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关联</a:t>
            </a:r>
            <a:endParaRPr lang="zh-CN" dirty="0">
              <a:solidFill>
                <a:srgbClr val="000000"/>
              </a:solidFill>
              <a:cs typeface="Helvetica" pitchFamily="34" charset="0"/>
              <a:sym typeface="Calibri" pitchFamily="34" charset="0"/>
            </a:endParaRPr>
          </a:p>
        </p:txBody>
      </p:sp>
      <p:sp>
        <p:nvSpPr>
          <p:cNvPr id="37" name="AutoShape 29">
            <a:extLst>
              <a:ext uri="{FF2B5EF4-FFF2-40B4-BE49-F238E27FC236}">
                <a16:creationId xmlns:a16="http://schemas.microsoft.com/office/drawing/2014/main" id="{9220BE91-D386-4C3C-832E-5BA3980A9997}"/>
              </a:ext>
            </a:extLst>
          </p:cNvPr>
          <p:cNvSpPr>
            <a:spLocks/>
          </p:cNvSpPr>
          <p:nvPr/>
        </p:nvSpPr>
        <p:spPr bwMode="auto">
          <a:xfrm>
            <a:off x="6221411" y="5178247"/>
            <a:ext cx="5759095" cy="2970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为了减少模型维护的工作量、保证用例模型的可维护性和一致性，可以在用例之间抽象出包含（</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Include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）、扩展（</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Extend</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）和泛化（</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Generalization</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）这几种关系。</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1100"/>
                            </p:stCondLst>
                            <p:childTnLst>
                              <p:par>
                                <p:cTn id="10" presetID="23" presetClass="entr" presetSubtype="32" fill="hold" grpId="0" nodeType="afterEffect">
                                  <p:stCondLst>
                                    <p:cond delay="600"/>
                                  </p:stCondLst>
                                  <p:childTnLst>
                                    <p:set>
                                      <p:cBhvr>
                                        <p:cTn id="11" dur="1" fill="hold">
                                          <p:stCondLst>
                                            <p:cond delay="0"/>
                                          </p:stCondLst>
                                        </p:cTn>
                                        <p:tgtEl>
                                          <p:spTgt spid="7194"/>
                                        </p:tgtEl>
                                        <p:attrNameLst>
                                          <p:attrName>style.visibility</p:attrName>
                                        </p:attrNameLst>
                                      </p:cBhvr>
                                      <p:to>
                                        <p:strVal val="visible"/>
                                      </p:to>
                                    </p:set>
                                    <p:anim calcmode="lin" valueType="num">
                                      <p:cBhvr>
                                        <p:cTn id="12" dur="500" fill="hold"/>
                                        <p:tgtEl>
                                          <p:spTgt spid="7194"/>
                                        </p:tgtEl>
                                        <p:attrNameLst>
                                          <p:attrName>ppt_w</p:attrName>
                                        </p:attrNameLst>
                                      </p:cBhvr>
                                      <p:tavLst>
                                        <p:tav tm="0">
                                          <p:val>
                                            <p:strVal val="4*#ppt_w"/>
                                          </p:val>
                                        </p:tav>
                                        <p:tav tm="100000">
                                          <p:val>
                                            <p:strVal val="#ppt_w"/>
                                          </p:val>
                                        </p:tav>
                                      </p:tavLst>
                                    </p:anim>
                                    <p:anim calcmode="lin" valueType="num">
                                      <p:cBhvr>
                                        <p:cTn id="13" dur="500" fill="hold"/>
                                        <p:tgtEl>
                                          <p:spTgt spid="7194"/>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200"/>
                            </p:stCondLst>
                            <p:childTnLst>
                              <p:par>
                                <p:cTn id="15" presetID="23" presetClass="entr" presetSubtype="32" fill="hold" grpId="0" nodeType="afterEffect">
                                  <p:stCondLst>
                                    <p:cond delay="600"/>
                                  </p:stCondLst>
                                  <p:childTnLst>
                                    <p:set>
                                      <p:cBhvr>
                                        <p:cTn id="16" dur="1" fill="hold">
                                          <p:stCondLst>
                                            <p:cond delay="0"/>
                                          </p:stCondLst>
                                        </p:cTn>
                                        <p:tgtEl>
                                          <p:spTgt spid="7196"/>
                                        </p:tgtEl>
                                        <p:attrNameLst>
                                          <p:attrName>style.visibility</p:attrName>
                                        </p:attrNameLst>
                                      </p:cBhvr>
                                      <p:to>
                                        <p:strVal val="visible"/>
                                      </p:to>
                                    </p:set>
                                    <p:anim calcmode="lin" valueType="num">
                                      <p:cBhvr>
                                        <p:cTn id="17" dur="500" fill="hold"/>
                                        <p:tgtEl>
                                          <p:spTgt spid="7196"/>
                                        </p:tgtEl>
                                        <p:attrNameLst>
                                          <p:attrName>ppt_w</p:attrName>
                                        </p:attrNameLst>
                                      </p:cBhvr>
                                      <p:tavLst>
                                        <p:tav tm="0">
                                          <p:val>
                                            <p:strVal val="4*#ppt_w"/>
                                          </p:val>
                                        </p:tav>
                                        <p:tav tm="100000">
                                          <p:val>
                                            <p:strVal val="#ppt_w"/>
                                          </p:val>
                                        </p:tav>
                                      </p:tavLst>
                                    </p:anim>
                                    <p:anim calcmode="lin" valueType="num">
                                      <p:cBhvr>
                                        <p:cTn id="18" dur="500" fill="hold"/>
                                        <p:tgtEl>
                                          <p:spTgt spid="7196"/>
                                        </p:tgtEl>
                                        <p:attrNameLst>
                                          <p:attrName>ppt_h</p:attrName>
                                        </p:attrNameLst>
                                      </p:cBhvr>
                                      <p:tavLst>
                                        <p:tav tm="0">
                                          <p:val>
                                            <p:strVal val="4*#ppt_h"/>
                                          </p:val>
                                        </p:tav>
                                        <p:tav tm="100000">
                                          <p:val>
                                            <p:strVal val="#ppt_h"/>
                                          </p:val>
                                        </p:tav>
                                      </p:tavLst>
                                    </p:anim>
                                  </p:childTnLst>
                                </p:cTn>
                              </p:par>
                            </p:childTnLst>
                          </p:cTn>
                        </p:par>
                        <p:par>
                          <p:cTn id="19" fill="hold">
                            <p:stCondLst>
                              <p:cond delay="3300"/>
                            </p:stCondLst>
                            <p:childTnLst>
                              <p:par>
                                <p:cTn id="20" presetID="23" presetClass="entr" presetSubtype="32" fill="hold" grpId="0" nodeType="afterEffect">
                                  <p:stCondLst>
                                    <p:cond delay="60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strVal val="4*#ppt_w"/>
                                          </p:val>
                                        </p:tav>
                                        <p:tav tm="100000">
                                          <p:val>
                                            <p:strVal val="#ppt_w"/>
                                          </p:val>
                                        </p:tav>
                                      </p:tavLst>
                                    </p:anim>
                                    <p:anim calcmode="lin" valueType="num">
                                      <p:cBhvr>
                                        <p:cTn id="23"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P spid="7194" grpId="0" autoUpdateAnimBg="0"/>
      <p:bldP spid="7196" grpId="0" autoUpdateAnimBg="0"/>
      <p:bldP spid="3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2" name="Group 14"/>
          <p:cNvGrpSpPr>
            <a:grpSpLocks/>
          </p:cNvGrpSpPr>
          <p:nvPr/>
        </p:nvGrpSpPr>
        <p:grpSpPr bwMode="auto">
          <a:xfrm>
            <a:off x="616956" y="573957"/>
            <a:ext cx="976312" cy="976313"/>
            <a:chOff x="0" y="0"/>
            <a:chExt cx="976313" cy="976313"/>
          </a:xfrm>
        </p:grpSpPr>
        <p:sp>
          <p:nvSpPr>
            <p:cNvPr id="19474" name="AutoShape 1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5" name="Group 16"/>
            <p:cNvGrpSpPr>
              <a:grpSpLocks/>
            </p:cNvGrpSpPr>
            <p:nvPr/>
          </p:nvGrpSpPr>
          <p:grpSpPr bwMode="auto">
            <a:xfrm>
              <a:off x="93703" y="74135"/>
              <a:ext cx="788906" cy="828041"/>
              <a:chOff x="0" y="0"/>
              <a:chExt cx="788906" cy="828040"/>
            </a:xfrm>
          </p:grpSpPr>
          <p:sp>
            <p:nvSpPr>
              <p:cNvPr id="19476" name="AutoShape 1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77" name="AutoShape 1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1</a:t>
                </a:r>
                <a:endParaRPr lang="zh-CN" altLang="zh-CN" dirty="0">
                  <a:solidFill>
                    <a:schemeClr val="bg1"/>
                  </a:solidFill>
                  <a:cs typeface="Helvetica" pitchFamily="34" charset="0"/>
                  <a:sym typeface="Calibri" pitchFamily="34" charset="0"/>
                </a:endParaRPr>
              </a:p>
            </p:txBody>
          </p:sp>
        </p:grpSp>
      </p:grpSp>
      <p:sp>
        <p:nvSpPr>
          <p:cNvPr id="7192" name="AutoShape 24"/>
          <p:cNvSpPr>
            <a:spLocks/>
          </p:cNvSpPr>
          <p:nvPr/>
        </p:nvSpPr>
        <p:spPr bwMode="auto">
          <a:xfrm>
            <a:off x="1685343" y="769220"/>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a:t>
            </a:r>
            <a:endParaRPr lang="zh-CN" dirty="0">
              <a:solidFill>
                <a:srgbClr val="000000"/>
              </a:solidFill>
              <a:cs typeface="Helvetica" pitchFamily="34" charset="0"/>
              <a:sym typeface="Calibri" pitchFamily="34" charset="0"/>
            </a:endParaRPr>
          </a:p>
        </p:txBody>
      </p:sp>
      <p:sp>
        <p:nvSpPr>
          <p:cNvPr id="19469" name="AutoShape 25"/>
          <p:cNvSpPr>
            <a:spLocks/>
          </p:cNvSpPr>
          <p:nvPr/>
        </p:nvSpPr>
        <p:spPr bwMode="auto">
          <a:xfrm>
            <a:off x="854287" y="2281334"/>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在系统外部与系统直接交互的人或事物</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如另一个计算</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机系统或一些可运行的进程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。我们需要注意的是：</a:t>
            </a:r>
          </a:p>
          <a:p>
            <a:pPr eaLnBrk="1"/>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1.</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参与者是角色</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(role)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而不是具体的人，它代表了参与者在与系统打交道的过程中所扮演的角色。所以在系统的实际运作中，一个实际用户可能对应系统的多个参与者。不同的用户也可以只对应于一个参与者，从而代表同一参与者的不同实例。</a:t>
            </a:r>
          </a:p>
          <a:p>
            <a:pPr eaLnBrk="1"/>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2.</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参与者作为外部用户</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而不是内部</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与系统发生交互作用，是它的主要特征。</a:t>
            </a:r>
          </a:p>
          <a:p>
            <a:pPr eaLnBrk="1"/>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3.</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在后面的顺序图等中出现的“参与者”，与此概念相同，但具体指代的含义，视具体情况而定。</a:t>
            </a:r>
          </a:p>
        </p:txBody>
      </p:sp>
      <p:pic>
        <p:nvPicPr>
          <p:cNvPr id="30" name="图片 3">
            <a:extLst>
              <a:ext uri="{FF2B5EF4-FFF2-40B4-BE49-F238E27FC236}">
                <a16:creationId xmlns:a16="http://schemas.microsoft.com/office/drawing/2014/main" id="{FB091421-A9A1-45F5-92CE-CB455AA97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094" y="2132806"/>
            <a:ext cx="174148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87183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1" name="Group 9"/>
          <p:cNvGrpSpPr>
            <a:grpSpLocks/>
          </p:cNvGrpSpPr>
          <p:nvPr/>
        </p:nvGrpSpPr>
        <p:grpSpPr bwMode="auto">
          <a:xfrm>
            <a:off x="365028" y="337000"/>
            <a:ext cx="976312" cy="976313"/>
            <a:chOff x="0" y="0"/>
            <a:chExt cx="976313" cy="976313"/>
          </a:xfrm>
        </p:grpSpPr>
        <p:sp>
          <p:nvSpPr>
            <p:cNvPr id="19478" name="AutoShape 10"/>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79" name="Group 11"/>
            <p:cNvGrpSpPr>
              <a:grpSpLocks/>
            </p:cNvGrpSpPr>
            <p:nvPr/>
          </p:nvGrpSpPr>
          <p:grpSpPr bwMode="auto">
            <a:xfrm>
              <a:off x="93703" y="74135"/>
              <a:ext cx="788906" cy="828041"/>
              <a:chOff x="0" y="0"/>
              <a:chExt cx="788906" cy="828040"/>
            </a:xfrm>
          </p:grpSpPr>
          <p:sp>
            <p:nvSpPr>
              <p:cNvPr id="19480" name="AutoShape 12"/>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5BD23"/>
              </a:solidFill>
              <a:ln w="12700" cap="flat" cmpd="sng">
                <a:solidFill>
                  <a:srgbClr val="F5BD23"/>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1" name="AutoShape 13"/>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2</a:t>
                </a:r>
                <a:endParaRPr lang="zh-CN" altLang="zh-CN" dirty="0">
                  <a:solidFill>
                    <a:schemeClr val="bg1"/>
                  </a:solidFill>
                  <a:cs typeface="Helvetica" pitchFamily="34" charset="0"/>
                  <a:sym typeface="Calibri" pitchFamily="34" charset="0"/>
                </a:endParaRPr>
              </a:p>
            </p:txBody>
          </p:sp>
        </p:grpSp>
      </p:grpSp>
      <p:sp>
        <p:nvSpPr>
          <p:cNvPr id="7194" name="AutoShape 26"/>
          <p:cNvSpPr>
            <a:spLocks/>
          </p:cNvSpPr>
          <p:nvPr/>
        </p:nvSpPr>
        <p:spPr bwMode="auto">
          <a:xfrm>
            <a:off x="1433415" y="430663"/>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用例</a:t>
            </a:r>
            <a:endParaRPr lang="zh-CN" dirty="0">
              <a:solidFill>
                <a:srgbClr val="000000"/>
              </a:solidFill>
              <a:cs typeface="Helvetica" pitchFamily="34" charset="0"/>
              <a:sym typeface="Calibri" pitchFamily="34" charset="0"/>
            </a:endParaRPr>
          </a:p>
        </p:txBody>
      </p:sp>
      <p:sp>
        <p:nvSpPr>
          <p:cNvPr id="19471" name="AutoShape 27"/>
          <p:cNvSpPr>
            <a:spLocks/>
          </p:cNvSpPr>
          <p:nvPr/>
        </p:nvSpPr>
        <p:spPr bwMode="auto">
          <a:xfrm>
            <a:off x="574254" y="2213785"/>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系统外部可见的一个系统功能单元。系统的功能由系统单元所提供，并通过一系列系统单元与一个或多个参与者之间交换的消息所表达 。</a:t>
            </a:r>
          </a:p>
        </p:txBody>
      </p:sp>
      <p:pic>
        <p:nvPicPr>
          <p:cNvPr id="38" name="图片 9">
            <a:extLst>
              <a:ext uri="{FF2B5EF4-FFF2-40B4-BE49-F238E27FC236}">
                <a16:creationId xmlns:a16="http://schemas.microsoft.com/office/drawing/2014/main" id="{E5662E86-BE2C-4FA9-B90F-EA95B93EC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392" y="1868553"/>
            <a:ext cx="3240087"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10">
            <a:extLst>
              <a:ext uri="{FF2B5EF4-FFF2-40B4-BE49-F238E27FC236}">
                <a16:creationId xmlns:a16="http://schemas.microsoft.com/office/drawing/2014/main" id="{0DC266C5-A47A-4B06-9F29-CD77BE754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135" y="3713276"/>
            <a:ext cx="3090602" cy="181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AutoShape 7">
            <a:extLst>
              <a:ext uri="{FF2B5EF4-FFF2-40B4-BE49-F238E27FC236}">
                <a16:creationId xmlns:a16="http://schemas.microsoft.com/office/drawing/2014/main" id="{4DE72DEB-07E0-4192-AAA0-03DE8FE051FA}"/>
              </a:ext>
            </a:extLst>
          </p:cNvPr>
          <p:cNvSpPr>
            <a:spLocks noChangeArrowheads="1"/>
          </p:cNvSpPr>
          <p:nvPr/>
        </p:nvSpPr>
        <p:spPr bwMode="auto">
          <a:xfrm>
            <a:off x="6508135" y="6118225"/>
            <a:ext cx="2735262" cy="576263"/>
          </a:xfrm>
          <a:prstGeom prst="wedgeRectCallout">
            <a:avLst>
              <a:gd name="adj1" fmla="val 26667"/>
              <a:gd name="adj2" fmla="val -169833"/>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zh-CN" altLang="en-US" sz="2400">
                <a:latin typeface="隶书" panose="02010509060101010101" pitchFamily="49" charset="-122"/>
                <a:ea typeface="隶书" panose="02010509060101010101" pitchFamily="49" charset="-122"/>
              </a:rPr>
              <a:t>带路径名的用例</a:t>
            </a:r>
          </a:p>
        </p:txBody>
      </p:sp>
    </p:spTree>
    <p:extLst>
      <p:ext uri="{BB962C8B-B14F-4D97-AF65-F5344CB8AC3E}">
        <p14:creationId xmlns:p14="http://schemas.microsoft.com/office/powerpoint/2010/main" val="256975752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4"/>
                                        </p:tgtEl>
                                        <p:attrNameLst>
                                          <p:attrName>style.visibility</p:attrName>
                                        </p:attrNameLst>
                                      </p:cBhvr>
                                      <p:to>
                                        <p:strVal val="visible"/>
                                      </p:to>
                                    </p:set>
                                    <p:anim calcmode="lin" valueType="num">
                                      <p:cBhvr>
                                        <p:cTn id="7" dur="500" fill="hold"/>
                                        <p:tgtEl>
                                          <p:spTgt spid="7194"/>
                                        </p:tgtEl>
                                        <p:attrNameLst>
                                          <p:attrName>ppt_w</p:attrName>
                                        </p:attrNameLst>
                                      </p:cBhvr>
                                      <p:tavLst>
                                        <p:tav tm="0">
                                          <p:val>
                                            <p:strVal val="4*#ppt_w"/>
                                          </p:val>
                                        </p:tav>
                                        <p:tav tm="100000">
                                          <p:val>
                                            <p:strVal val="#ppt_w"/>
                                          </p:val>
                                        </p:tav>
                                      </p:tavLst>
                                    </p:anim>
                                    <p:anim calcmode="lin" valueType="num">
                                      <p:cBhvr>
                                        <p:cTn id="8" dur="500" fill="hold"/>
                                        <p:tgtEl>
                                          <p:spTgt spid="71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0" name="Group 4"/>
          <p:cNvGrpSpPr>
            <a:grpSpLocks/>
          </p:cNvGrpSpPr>
          <p:nvPr/>
        </p:nvGrpSpPr>
        <p:grpSpPr bwMode="auto">
          <a:xfrm>
            <a:off x="430340" y="323979"/>
            <a:ext cx="976312" cy="976313"/>
            <a:chOff x="0" y="0"/>
            <a:chExt cx="976313" cy="976313"/>
          </a:xfrm>
        </p:grpSpPr>
        <p:sp>
          <p:nvSpPr>
            <p:cNvPr id="19482" name="AutoShape 5"/>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9483" name="Group 6"/>
            <p:cNvGrpSpPr>
              <a:grpSpLocks/>
            </p:cNvGrpSpPr>
            <p:nvPr/>
          </p:nvGrpSpPr>
          <p:grpSpPr bwMode="auto">
            <a:xfrm>
              <a:off x="93703" y="74135"/>
              <a:ext cx="788906" cy="828041"/>
              <a:chOff x="0" y="0"/>
              <a:chExt cx="788906" cy="828040"/>
            </a:xfrm>
          </p:grpSpPr>
          <p:sp>
            <p:nvSpPr>
              <p:cNvPr id="19484" name="AutoShape 7"/>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9485" name="AutoShape 8"/>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3</a:t>
                </a:r>
                <a:endParaRPr lang="zh-CN" altLang="zh-CN">
                  <a:solidFill>
                    <a:schemeClr val="bg1"/>
                  </a:solidFill>
                  <a:cs typeface="Helvetica" pitchFamily="34" charset="0"/>
                  <a:sym typeface="Calibri" pitchFamily="34" charset="0"/>
                </a:endParaRPr>
              </a:p>
            </p:txBody>
          </p:sp>
        </p:grpSp>
      </p:grpSp>
      <p:sp>
        <p:nvSpPr>
          <p:cNvPr id="7196" name="AutoShape 28"/>
          <p:cNvSpPr>
            <a:spLocks/>
          </p:cNvSpPr>
          <p:nvPr/>
        </p:nvSpPr>
        <p:spPr bwMode="auto">
          <a:xfrm>
            <a:off x="1498727" y="390381"/>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系统边界</a:t>
            </a:r>
            <a:endParaRPr lang="zh-CN" dirty="0">
              <a:solidFill>
                <a:srgbClr val="000000"/>
              </a:solidFill>
              <a:cs typeface="Helvetica" pitchFamily="34" charset="0"/>
              <a:sym typeface="Calibri" pitchFamily="34" charset="0"/>
            </a:endParaRPr>
          </a:p>
        </p:txBody>
      </p:sp>
      <p:sp>
        <p:nvSpPr>
          <p:cNvPr id="19473" name="AutoShape 29"/>
          <p:cNvSpPr>
            <a:spLocks/>
          </p:cNvSpPr>
          <p:nvPr/>
        </p:nvSpPr>
        <p:spPr bwMode="auto">
          <a:xfrm>
            <a:off x="639566" y="2410264"/>
            <a:ext cx="5499100" cy="2873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所谓系统边界是指系统与系统之间的界限。把系统边界以外的同系统相关联的其他部分称之为系统环境。</a:t>
            </a:r>
          </a:p>
        </p:txBody>
      </p:sp>
      <p:pic>
        <p:nvPicPr>
          <p:cNvPr id="38" name="Picture 6">
            <a:extLst>
              <a:ext uri="{FF2B5EF4-FFF2-40B4-BE49-F238E27FC236}">
                <a16:creationId xmlns:a16="http://schemas.microsoft.com/office/drawing/2014/main" id="{13F3756F-FD90-426E-AF4B-748360ADB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421" y="2463593"/>
            <a:ext cx="4319587"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73478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6"/>
                                        </p:tgtEl>
                                        <p:attrNameLst>
                                          <p:attrName>style.visibility</p:attrName>
                                        </p:attrNameLst>
                                      </p:cBhvr>
                                      <p:to>
                                        <p:strVal val="visible"/>
                                      </p:to>
                                    </p:set>
                                    <p:anim calcmode="lin" valueType="num">
                                      <p:cBhvr>
                                        <p:cTn id="7" dur="500" fill="hold"/>
                                        <p:tgtEl>
                                          <p:spTgt spid="7196"/>
                                        </p:tgtEl>
                                        <p:attrNameLst>
                                          <p:attrName>ppt_w</p:attrName>
                                        </p:attrNameLst>
                                      </p:cBhvr>
                                      <p:tavLst>
                                        <p:tav tm="0">
                                          <p:val>
                                            <p:strVal val="4*#ppt_w"/>
                                          </p:val>
                                        </p:tav>
                                        <p:tav tm="100000">
                                          <p:val>
                                            <p:strVal val="#ppt_w"/>
                                          </p:val>
                                        </p:tav>
                                      </p:tavLst>
                                    </p:anim>
                                    <p:anim calcmode="lin" valueType="num">
                                      <p:cBhvr>
                                        <p:cTn id="8" dur="500" fill="hold"/>
                                        <p:tgtEl>
                                          <p:spTgt spid="719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4" name="AutoShape 26"/>
          <p:cNvSpPr>
            <a:spLocks/>
          </p:cNvSpPr>
          <p:nvPr/>
        </p:nvSpPr>
        <p:spPr bwMode="auto">
          <a:xfrm>
            <a:off x="1444718" y="493998"/>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用例之间的关联</a:t>
            </a:r>
          </a:p>
        </p:txBody>
      </p:sp>
      <p:sp>
        <p:nvSpPr>
          <p:cNvPr id="19471" name="AutoShape 27"/>
          <p:cNvSpPr>
            <a:spLocks/>
          </p:cNvSpPr>
          <p:nvPr/>
        </p:nvSpPr>
        <p:spPr bwMode="auto">
          <a:xfrm>
            <a:off x="596900" y="3141663"/>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包含</a:t>
            </a:r>
            <a:endPar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包含关系是指用例可以简单地包含其他用例具有的行为，并把它所包含的用例行为作为自身行为的一部分。</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扩展</a:t>
            </a: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在一定条件下，把新的行为加入到已有的用例中，获得的新用例称为扩展用例（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Extension</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），原有的用例称为基础用例（</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Base</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a:t>
            </a:r>
          </a:p>
        </p:txBody>
      </p:sp>
      <p:grpSp>
        <p:nvGrpSpPr>
          <p:cNvPr id="16" name="Group 4">
            <a:extLst>
              <a:ext uri="{FF2B5EF4-FFF2-40B4-BE49-F238E27FC236}">
                <a16:creationId xmlns:a16="http://schemas.microsoft.com/office/drawing/2014/main" id="{7DF5AAE6-AA01-4BA6-B0AC-9FDF0CCAA39D}"/>
              </a:ext>
            </a:extLst>
          </p:cNvPr>
          <p:cNvGrpSpPr>
            <a:grpSpLocks/>
          </p:cNvGrpSpPr>
          <p:nvPr/>
        </p:nvGrpSpPr>
        <p:grpSpPr bwMode="auto">
          <a:xfrm>
            <a:off x="374744" y="400335"/>
            <a:ext cx="976312" cy="976313"/>
            <a:chOff x="0" y="0"/>
            <a:chExt cx="976313" cy="976313"/>
          </a:xfrm>
        </p:grpSpPr>
        <p:sp>
          <p:nvSpPr>
            <p:cNvPr id="17" name="AutoShape 5">
              <a:extLst>
                <a:ext uri="{FF2B5EF4-FFF2-40B4-BE49-F238E27FC236}">
                  <a16:creationId xmlns:a16="http://schemas.microsoft.com/office/drawing/2014/main" id="{185190DD-A29C-4550-9E3C-FB26883BD9B0}"/>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8" name="Group 6">
              <a:extLst>
                <a:ext uri="{FF2B5EF4-FFF2-40B4-BE49-F238E27FC236}">
                  <a16:creationId xmlns:a16="http://schemas.microsoft.com/office/drawing/2014/main" id="{3EDDB6DA-1511-4BE1-812C-D49CCCF02386}"/>
                </a:ext>
              </a:extLst>
            </p:cNvPr>
            <p:cNvGrpSpPr>
              <a:grpSpLocks/>
            </p:cNvGrpSpPr>
            <p:nvPr/>
          </p:nvGrpSpPr>
          <p:grpSpPr bwMode="auto">
            <a:xfrm>
              <a:off x="93703" y="74135"/>
              <a:ext cx="788906" cy="828041"/>
              <a:chOff x="0" y="0"/>
              <a:chExt cx="788906" cy="828040"/>
            </a:xfrm>
          </p:grpSpPr>
          <p:sp>
            <p:nvSpPr>
              <p:cNvPr id="19" name="AutoShape 7">
                <a:extLst>
                  <a:ext uri="{FF2B5EF4-FFF2-40B4-BE49-F238E27FC236}">
                    <a16:creationId xmlns:a16="http://schemas.microsoft.com/office/drawing/2014/main" id="{E4A659EF-1EFB-4572-A006-4FA6CF405400}"/>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0" name="AutoShape 8">
                <a:extLst>
                  <a:ext uri="{FF2B5EF4-FFF2-40B4-BE49-F238E27FC236}">
                    <a16:creationId xmlns:a16="http://schemas.microsoft.com/office/drawing/2014/main" id="{BFA25DCD-850D-4AB0-BD31-BA7C9B171926}"/>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pic>
        <p:nvPicPr>
          <p:cNvPr id="21" name="图片 16">
            <a:extLst>
              <a:ext uri="{FF2B5EF4-FFF2-40B4-BE49-F238E27FC236}">
                <a16:creationId xmlns:a16="http://schemas.microsoft.com/office/drawing/2014/main" id="{CB5A025A-5738-4D30-9FAE-0D606B43E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536974"/>
            <a:ext cx="5499100" cy="1180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13">
            <a:extLst>
              <a:ext uri="{FF2B5EF4-FFF2-40B4-BE49-F238E27FC236}">
                <a16:creationId xmlns:a16="http://schemas.microsoft.com/office/drawing/2014/main" id="{AE897552-3CDE-4966-99F7-AC1BE3DA0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069" y="2778315"/>
            <a:ext cx="5021295" cy="148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01381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4"/>
                                        </p:tgtEl>
                                        <p:attrNameLst>
                                          <p:attrName>style.visibility</p:attrName>
                                        </p:attrNameLst>
                                      </p:cBhvr>
                                      <p:to>
                                        <p:strVal val="visible"/>
                                      </p:to>
                                    </p:set>
                                    <p:anim calcmode="lin" valueType="num">
                                      <p:cBhvr>
                                        <p:cTn id="7" dur="500" fill="hold"/>
                                        <p:tgtEl>
                                          <p:spTgt spid="7194"/>
                                        </p:tgtEl>
                                        <p:attrNameLst>
                                          <p:attrName>ppt_w</p:attrName>
                                        </p:attrNameLst>
                                      </p:cBhvr>
                                      <p:tavLst>
                                        <p:tav tm="0">
                                          <p:val>
                                            <p:strVal val="4*#ppt_w"/>
                                          </p:val>
                                        </p:tav>
                                        <p:tav tm="100000">
                                          <p:val>
                                            <p:strVal val="#ppt_w"/>
                                          </p:val>
                                        </p:tav>
                                      </p:tavLst>
                                    </p:anim>
                                    <p:anim calcmode="lin" valueType="num">
                                      <p:cBhvr>
                                        <p:cTn id="8" dur="500" fill="hold"/>
                                        <p:tgtEl>
                                          <p:spTgt spid="71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2" name="AutoShape 24"/>
          <p:cNvSpPr>
            <a:spLocks/>
          </p:cNvSpPr>
          <p:nvPr/>
        </p:nvSpPr>
        <p:spPr bwMode="auto">
          <a:xfrm>
            <a:off x="1444718" y="582608"/>
            <a:ext cx="3836988" cy="4476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2800" b="1" dirty="0">
                <a:solidFill>
                  <a:srgbClr val="000000"/>
                </a:solidFill>
                <a:latin typeface="微软雅黑" pitchFamily="34" charset="-122"/>
                <a:ea typeface="微软雅黑" pitchFamily="34" charset="-122"/>
                <a:cs typeface="Helvetica" pitchFamily="34" charset="0"/>
                <a:sym typeface="微软雅黑" pitchFamily="34" charset="-122"/>
              </a:rPr>
              <a:t>参与者之间的关联</a:t>
            </a:r>
          </a:p>
        </p:txBody>
      </p:sp>
      <p:sp>
        <p:nvSpPr>
          <p:cNvPr id="19469" name="AutoShape 25"/>
          <p:cNvSpPr>
            <a:spLocks/>
          </p:cNvSpPr>
          <p:nvPr/>
        </p:nvSpPr>
        <p:spPr bwMode="auto">
          <a:xfrm>
            <a:off x="854287" y="2281334"/>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泛化</a:t>
            </a:r>
            <a:endPar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endParaRPr>
          </a:p>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用例的泛化指的是一个父用例可以被特化形成多个子用例，而父用例和子用例之间的关系就是泛化关系。</a:t>
            </a:r>
          </a:p>
          <a:p>
            <a:pPr eaLnBrk="1"/>
            <a:endPar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nvGrpSpPr>
          <p:cNvPr id="12" name="Group 4">
            <a:extLst>
              <a:ext uri="{FF2B5EF4-FFF2-40B4-BE49-F238E27FC236}">
                <a16:creationId xmlns:a16="http://schemas.microsoft.com/office/drawing/2014/main" id="{6EE7AC1D-7034-43FC-9BC6-0F540D7AF6D8}"/>
              </a:ext>
            </a:extLst>
          </p:cNvPr>
          <p:cNvGrpSpPr>
            <a:grpSpLocks/>
          </p:cNvGrpSpPr>
          <p:nvPr/>
        </p:nvGrpSpPr>
        <p:grpSpPr bwMode="auto">
          <a:xfrm>
            <a:off x="374744" y="400335"/>
            <a:ext cx="976312" cy="976313"/>
            <a:chOff x="0" y="0"/>
            <a:chExt cx="976313" cy="976313"/>
          </a:xfrm>
        </p:grpSpPr>
        <p:sp>
          <p:nvSpPr>
            <p:cNvPr id="13" name="AutoShape 5">
              <a:extLst>
                <a:ext uri="{FF2B5EF4-FFF2-40B4-BE49-F238E27FC236}">
                  <a16:creationId xmlns:a16="http://schemas.microsoft.com/office/drawing/2014/main" id="{C77FC858-2F45-4B3F-B593-EE4B526E8D55}"/>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accent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4" name="Group 6">
              <a:extLst>
                <a:ext uri="{FF2B5EF4-FFF2-40B4-BE49-F238E27FC236}">
                  <a16:creationId xmlns:a16="http://schemas.microsoft.com/office/drawing/2014/main" id="{DEF19617-78C0-43AC-AC0B-13EB37545A27}"/>
                </a:ext>
              </a:extLst>
            </p:cNvPr>
            <p:cNvGrpSpPr>
              <a:grpSpLocks/>
            </p:cNvGrpSpPr>
            <p:nvPr/>
          </p:nvGrpSpPr>
          <p:grpSpPr bwMode="auto">
            <a:xfrm>
              <a:off x="93703" y="74135"/>
              <a:ext cx="788906" cy="828041"/>
              <a:chOff x="0" y="0"/>
              <a:chExt cx="788906" cy="828040"/>
            </a:xfrm>
          </p:grpSpPr>
          <p:sp>
            <p:nvSpPr>
              <p:cNvPr id="15" name="AutoShape 7">
                <a:extLst>
                  <a:ext uri="{FF2B5EF4-FFF2-40B4-BE49-F238E27FC236}">
                    <a16:creationId xmlns:a16="http://schemas.microsoft.com/office/drawing/2014/main" id="{2104A793-CF8F-47FE-B2A6-269CFEE8C75A}"/>
                  </a:ext>
                </a:extLst>
              </p:cNvPr>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6" name="AutoShape 8">
                <a:extLst>
                  <a:ext uri="{FF2B5EF4-FFF2-40B4-BE49-F238E27FC236}">
                    <a16:creationId xmlns:a16="http://schemas.microsoft.com/office/drawing/2014/main" id="{FB6693F5-6F4B-4E89-83A1-BA812F687285}"/>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sz="4800" b="1" dirty="0">
                    <a:solidFill>
                      <a:schemeClr val="bg1"/>
                    </a:solidFill>
                    <a:latin typeface="Bodoni MT Black" pitchFamily="18" charset="0"/>
                    <a:cs typeface="Helvetica" pitchFamily="34" charset="0"/>
                    <a:sym typeface="Bodoni MT Black" pitchFamily="18" charset="0"/>
                  </a:rPr>
                  <a:t>4</a:t>
                </a:r>
                <a:endParaRPr lang="zh-CN" altLang="zh-CN" dirty="0">
                  <a:solidFill>
                    <a:schemeClr val="bg1"/>
                  </a:solidFill>
                  <a:cs typeface="Helvetica" pitchFamily="34" charset="0"/>
                  <a:sym typeface="Calibri" pitchFamily="34" charset="0"/>
                </a:endParaRPr>
              </a:p>
            </p:txBody>
          </p:sp>
        </p:grpSp>
      </p:grpSp>
      <p:pic>
        <p:nvPicPr>
          <p:cNvPr id="17" name="图片 18">
            <a:extLst>
              <a:ext uri="{FF2B5EF4-FFF2-40B4-BE49-F238E27FC236}">
                <a16:creationId xmlns:a16="http://schemas.microsoft.com/office/drawing/2014/main" id="{E35CBFD6-B50E-4F9F-B31A-55A539B35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99" y="3335694"/>
            <a:ext cx="56896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21967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7192"/>
                                        </p:tgtEl>
                                        <p:attrNameLst>
                                          <p:attrName>style.visibility</p:attrName>
                                        </p:attrNameLst>
                                      </p:cBhvr>
                                      <p:to>
                                        <p:strVal val="visible"/>
                                      </p:to>
                                    </p:set>
                                    <p:anim calcmode="lin" valueType="num">
                                      <p:cBhvr>
                                        <p:cTn id="7" dur="500" fill="hold"/>
                                        <p:tgtEl>
                                          <p:spTgt spid="7192"/>
                                        </p:tgtEl>
                                        <p:attrNameLst>
                                          <p:attrName>ppt_w</p:attrName>
                                        </p:attrNameLst>
                                      </p:cBhvr>
                                      <p:tavLst>
                                        <p:tav tm="0">
                                          <p:val>
                                            <p:strVal val="4*#ppt_w"/>
                                          </p:val>
                                        </p:tav>
                                        <p:tav tm="100000">
                                          <p:val>
                                            <p:strVal val="#ppt_w"/>
                                          </p:val>
                                        </p:tav>
                                      </p:tavLst>
                                    </p:anim>
                                    <p:anim calcmode="lin" valueType="num">
                                      <p:cBhvr>
                                        <p:cTn id="8" dur="500" fill="hold"/>
                                        <p:tgtEl>
                                          <p:spTgt spid="71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210588"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类图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3</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1"/>
          <p:cNvSpPr>
            <a:spLocks noChangeShapeType="1"/>
          </p:cNvSpPr>
          <p:nvPr/>
        </p:nvSpPr>
        <p:spPr bwMode="auto">
          <a:xfrm flipV="1">
            <a:off x="4090988" y="1468438"/>
            <a:ext cx="4010025" cy="4040187"/>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507" name="Line 2"/>
          <p:cNvSpPr>
            <a:spLocks noChangeShapeType="1"/>
          </p:cNvSpPr>
          <p:nvPr/>
        </p:nvSpPr>
        <p:spPr bwMode="auto">
          <a:xfrm>
            <a:off x="3503613" y="3489325"/>
            <a:ext cx="5184775"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1508" name="Line 3"/>
          <p:cNvSpPr>
            <a:spLocks noChangeShapeType="1"/>
          </p:cNvSpPr>
          <p:nvPr/>
        </p:nvSpPr>
        <p:spPr bwMode="auto">
          <a:xfrm flipH="1" flipV="1">
            <a:off x="4075113" y="1482725"/>
            <a:ext cx="4040187" cy="401161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282" name="AutoShape 5"/>
          <p:cNvSpPr>
            <a:spLocks/>
          </p:cNvSpPr>
          <p:nvPr/>
        </p:nvSpPr>
        <p:spPr bwMode="auto">
          <a:xfrm>
            <a:off x="4483100" y="1876425"/>
            <a:ext cx="3224213" cy="3224213"/>
          </a:xfrm>
          <a:custGeom>
            <a:avLst/>
            <a:gdLst>
              <a:gd name="T0" fmla="*/ 264374628 w 19679"/>
              <a:gd name="T1" fmla="*/ 290196764 h 19679"/>
              <a:gd name="T2" fmla="*/ 264374628 w 19679"/>
              <a:gd name="T3" fmla="*/ 290196764 h 19679"/>
              <a:gd name="T4" fmla="*/ 264374628 w 19679"/>
              <a:gd name="T5" fmla="*/ 290196764 h 19679"/>
              <a:gd name="T6" fmla="*/ 264374628 w 19679"/>
              <a:gd name="T7" fmla="*/ 29019676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5BD23"/>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0283" name="AutoShape 6"/>
          <p:cNvSpPr>
            <a:spLocks/>
          </p:cNvSpPr>
          <p:nvPr/>
        </p:nvSpPr>
        <p:spPr bwMode="auto">
          <a:xfrm>
            <a:off x="4954588" y="2617788"/>
            <a:ext cx="2281237" cy="1741487"/>
          </a:xfrm>
          <a:custGeom>
            <a:avLst/>
            <a:gdLst>
              <a:gd name="T0" fmla="*/ 120445248 w 21600"/>
              <a:gd name="T1" fmla="*/ 70280148 h 21600"/>
              <a:gd name="T2" fmla="*/ 120445248 w 21600"/>
              <a:gd name="T3" fmla="*/ 70280148 h 21600"/>
              <a:gd name="T4" fmla="*/ 120445248 w 21600"/>
              <a:gd name="T5" fmla="*/ 70280148 h 21600"/>
              <a:gd name="T6" fmla="*/ 120445248 w 21600"/>
              <a:gd name="T7" fmla="*/ 7028014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类图</a:t>
            </a:r>
            <a:endParaRPr lang="zh-CN" altLang="zh-CN" sz="5400" dirty="0">
              <a:solidFill>
                <a:schemeClr val="bg1"/>
              </a:solidFill>
              <a:latin typeface="微软雅黑" panose="020B0503020204020204" pitchFamily="34" charset="-122"/>
              <a:ea typeface="微软雅黑" panose="020B0503020204020204" pitchFamily="34" charset="-122"/>
            </a:endParaRPr>
          </a:p>
        </p:txBody>
      </p:sp>
      <p:grpSp>
        <p:nvGrpSpPr>
          <p:cNvPr id="21511" name="Group 7"/>
          <p:cNvGrpSpPr>
            <a:grpSpLocks/>
          </p:cNvGrpSpPr>
          <p:nvPr/>
        </p:nvGrpSpPr>
        <p:grpSpPr bwMode="auto">
          <a:xfrm>
            <a:off x="8007350" y="5270500"/>
            <a:ext cx="976313" cy="974725"/>
            <a:chOff x="0" y="0"/>
            <a:chExt cx="976313" cy="974725"/>
          </a:xfrm>
        </p:grpSpPr>
        <p:sp>
          <p:nvSpPr>
            <p:cNvPr id="21543" name="AutoShape 8"/>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82582D"/>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44" name="Group 9"/>
            <p:cNvGrpSpPr>
              <a:grpSpLocks/>
            </p:cNvGrpSpPr>
            <p:nvPr/>
          </p:nvGrpSpPr>
          <p:grpSpPr bwMode="auto">
            <a:xfrm>
              <a:off x="93703" y="73342"/>
              <a:ext cx="788906" cy="828040"/>
              <a:chOff x="0" y="0"/>
              <a:chExt cx="788906" cy="828040"/>
            </a:xfrm>
          </p:grpSpPr>
          <p:sp>
            <p:nvSpPr>
              <p:cNvPr id="21545" name="AutoShape 10"/>
              <p:cNvSpPr>
                <a:spLocks/>
              </p:cNvSpPr>
              <p:nvPr/>
            </p:nvSpPr>
            <p:spPr bwMode="auto">
              <a:xfrm>
                <a:off x="-40" y="20321"/>
                <a:ext cx="788987" cy="7874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82582D"/>
              </a:solidFill>
              <a:ln w="12700" cap="flat" cmpd="sng">
                <a:solidFill>
                  <a:srgbClr val="82582D"/>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46" name="AutoShape 11"/>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3</a:t>
                </a:r>
                <a:endParaRPr lang="zh-CN" altLang="zh-CN">
                  <a:solidFill>
                    <a:schemeClr val="bg1"/>
                  </a:solidFill>
                  <a:cs typeface="Helvetica" pitchFamily="34" charset="0"/>
                  <a:sym typeface="Calibri" pitchFamily="34" charset="0"/>
                </a:endParaRPr>
              </a:p>
            </p:txBody>
          </p:sp>
        </p:grpSp>
      </p:grpSp>
      <p:grpSp>
        <p:nvGrpSpPr>
          <p:cNvPr id="21512" name="Group 12"/>
          <p:cNvGrpSpPr>
            <a:grpSpLocks/>
          </p:cNvGrpSpPr>
          <p:nvPr/>
        </p:nvGrpSpPr>
        <p:grpSpPr bwMode="auto">
          <a:xfrm>
            <a:off x="3206750" y="5270500"/>
            <a:ext cx="976313" cy="974725"/>
            <a:chOff x="0" y="0"/>
            <a:chExt cx="976313" cy="974725"/>
          </a:xfrm>
        </p:grpSpPr>
        <p:sp>
          <p:nvSpPr>
            <p:cNvPr id="21539" name="AutoShape 13"/>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40" name="Group 14"/>
            <p:cNvGrpSpPr>
              <a:grpSpLocks/>
            </p:cNvGrpSpPr>
            <p:nvPr/>
          </p:nvGrpSpPr>
          <p:grpSpPr bwMode="auto">
            <a:xfrm>
              <a:off x="93703" y="73342"/>
              <a:ext cx="788906" cy="828040"/>
              <a:chOff x="0" y="0"/>
              <a:chExt cx="788906" cy="828040"/>
            </a:xfrm>
          </p:grpSpPr>
          <p:sp>
            <p:nvSpPr>
              <p:cNvPr id="21541" name="AutoShape 15"/>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42" name="AutoShape 16"/>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grpSp>
        <p:nvGrpSpPr>
          <p:cNvPr id="21513" name="Group 17"/>
          <p:cNvGrpSpPr>
            <a:grpSpLocks/>
          </p:cNvGrpSpPr>
          <p:nvPr/>
        </p:nvGrpSpPr>
        <p:grpSpPr bwMode="auto">
          <a:xfrm>
            <a:off x="8623300" y="2949575"/>
            <a:ext cx="976313" cy="976313"/>
            <a:chOff x="0" y="0"/>
            <a:chExt cx="976313" cy="976313"/>
          </a:xfrm>
        </p:grpSpPr>
        <p:sp>
          <p:nvSpPr>
            <p:cNvPr id="21535" name="AutoShape 18"/>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36" name="Group 19"/>
            <p:cNvGrpSpPr>
              <a:grpSpLocks/>
            </p:cNvGrpSpPr>
            <p:nvPr/>
          </p:nvGrpSpPr>
          <p:grpSpPr bwMode="auto">
            <a:xfrm>
              <a:off x="93703" y="74135"/>
              <a:ext cx="788906" cy="828041"/>
              <a:chOff x="0" y="0"/>
              <a:chExt cx="788906" cy="828040"/>
            </a:xfrm>
          </p:grpSpPr>
          <p:sp>
            <p:nvSpPr>
              <p:cNvPr id="21537" name="AutoShape 20"/>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8" name="AutoShape 21"/>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1514" name="Group 22"/>
          <p:cNvGrpSpPr>
            <a:grpSpLocks/>
          </p:cNvGrpSpPr>
          <p:nvPr/>
        </p:nvGrpSpPr>
        <p:grpSpPr bwMode="auto">
          <a:xfrm>
            <a:off x="2513013" y="2949575"/>
            <a:ext cx="976312" cy="976313"/>
            <a:chOff x="0" y="0"/>
            <a:chExt cx="976313" cy="976313"/>
          </a:xfrm>
        </p:grpSpPr>
        <p:sp>
          <p:nvSpPr>
            <p:cNvPr id="21531" name="AutoShape 23"/>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32" name="Group 24"/>
            <p:cNvGrpSpPr>
              <a:grpSpLocks/>
            </p:cNvGrpSpPr>
            <p:nvPr/>
          </p:nvGrpSpPr>
          <p:grpSpPr bwMode="auto">
            <a:xfrm>
              <a:off x="93703" y="74135"/>
              <a:ext cx="788906" cy="828041"/>
              <a:chOff x="0" y="0"/>
              <a:chExt cx="788906" cy="828040"/>
            </a:xfrm>
          </p:grpSpPr>
          <p:sp>
            <p:nvSpPr>
              <p:cNvPr id="21533" name="AutoShape 25"/>
              <p:cNvSpPr>
                <a:spLocks/>
              </p:cNvSpPr>
              <p:nvPr/>
            </p:nvSpPr>
            <p:spPr bwMode="auto">
              <a:xfrm>
                <a:off x="-41" y="19528"/>
                <a:ext cx="788989"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4" name="AutoShape 26"/>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5</a:t>
                </a:r>
                <a:endParaRPr lang="zh-CN" altLang="zh-CN">
                  <a:solidFill>
                    <a:schemeClr val="bg1"/>
                  </a:solidFill>
                  <a:cs typeface="Helvetica" pitchFamily="34" charset="0"/>
                  <a:sym typeface="Calibri" pitchFamily="34" charset="0"/>
                </a:endParaRPr>
              </a:p>
            </p:txBody>
          </p:sp>
        </p:grpSp>
      </p:grpSp>
      <p:grpSp>
        <p:nvGrpSpPr>
          <p:cNvPr id="21515" name="Group 27"/>
          <p:cNvGrpSpPr>
            <a:grpSpLocks/>
          </p:cNvGrpSpPr>
          <p:nvPr/>
        </p:nvGrpSpPr>
        <p:grpSpPr bwMode="auto">
          <a:xfrm>
            <a:off x="8007350" y="676275"/>
            <a:ext cx="976313" cy="976313"/>
            <a:chOff x="0" y="0"/>
            <a:chExt cx="976313" cy="976313"/>
          </a:xfrm>
        </p:grpSpPr>
        <p:sp>
          <p:nvSpPr>
            <p:cNvPr id="21527" name="AutoShape 28"/>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8" name="Group 29"/>
            <p:cNvGrpSpPr>
              <a:grpSpLocks/>
            </p:cNvGrpSpPr>
            <p:nvPr/>
          </p:nvGrpSpPr>
          <p:grpSpPr bwMode="auto">
            <a:xfrm>
              <a:off x="93703" y="74135"/>
              <a:ext cx="788906" cy="828041"/>
              <a:chOff x="0" y="0"/>
              <a:chExt cx="788906" cy="828040"/>
            </a:xfrm>
          </p:grpSpPr>
          <p:sp>
            <p:nvSpPr>
              <p:cNvPr id="21529" name="AutoShape 30"/>
              <p:cNvSpPr>
                <a:spLocks/>
              </p:cNvSpPr>
              <p:nvPr/>
            </p:nvSpPr>
            <p:spPr bwMode="auto">
              <a:xfrm>
                <a:off x="-40" y="19528"/>
                <a:ext cx="788987" cy="78898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C7690">
                  <a:alpha val="69019"/>
                </a:srgbClr>
              </a:solidFill>
              <a:ln w="12700" cap="flat" cmpd="sng">
                <a:solidFill>
                  <a:srgbClr val="EC769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30" name="AutoShape 31"/>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1516" name="Group 32"/>
          <p:cNvGrpSpPr>
            <a:grpSpLocks/>
          </p:cNvGrpSpPr>
          <p:nvPr/>
        </p:nvGrpSpPr>
        <p:grpSpPr bwMode="auto">
          <a:xfrm>
            <a:off x="3206750" y="676275"/>
            <a:ext cx="976313" cy="976313"/>
            <a:chOff x="0" y="0"/>
            <a:chExt cx="976313" cy="976313"/>
          </a:xfrm>
        </p:grpSpPr>
        <p:sp>
          <p:nvSpPr>
            <p:cNvPr id="21523" name="AutoShape 33"/>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C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524" name="Group 34"/>
            <p:cNvGrpSpPr>
              <a:grpSpLocks/>
            </p:cNvGrpSpPr>
            <p:nvPr/>
          </p:nvGrpSpPr>
          <p:grpSpPr bwMode="auto">
            <a:xfrm>
              <a:off x="93703" y="74135"/>
              <a:ext cx="788906" cy="828041"/>
              <a:chOff x="0" y="0"/>
              <a:chExt cx="788906" cy="828040"/>
            </a:xfrm>
          </p:grpSpPr>
          <p:sp>
            <p:nvSpPr>
              <p:cNvPr id="21525" name="AutoShape 35"/>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C00000">
                  <a:alpha val="69019"/>
                </a:srgbClr>
              </a:solidFill>
              <a:ln w="12700" cap="flat" cmpd="sng">
                <a:solidFill>
                  <a:srgbClr val="C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1526" name="AutoShape 36"/>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6</a:t>
                </a:r>
                <a:endParaRPr lang="zh-CN" altLang="zh-CN">
                  <a:solidFill>
                    <a:schemeClr val="bg1"/>
                  </a:solidFill>
                  <a:cs typeface="Helvetica" pitchFamily="34" charset="0"/>
                  <a:sym typeface="Calibri" pitchFamily="34" charset="0"/>
                </a:endParaRPr>
              </a:p>
            </p:txBody>
          </p:sp>
        </p:grpSp>
      </p:grpSp>
      <p:sp>
        <p:nvSpPr>
          <p:cNvPr id="2" name="AutoShape 37"/>
          <p:cNvSpPr>
            <a:spLocks/>
          </p:cNvSpPr>
          <p:nvPr/>
        </p:nvSpPr>
        <p:spPr bwMode="auto">
          <a:xfrm>
            <a:off x="1993900" y="1795463"/>
            <a:ext cx="1841500"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实现关系</a:t>
            </a:r>
            <a:endParaRPr lang="zh-CN" sz="1600" dirty="0">
              <a:solidFill>
                <a:schemeClr val="tx1"/>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1517" name="AutoShape 38"/>
          <p:cNvSpPr>
            <a:spLocks/>
          </p:cNvSpPr>
          <p:nvPr/>
        </p:nvSpPr>
        <p:spPr bwMode="auto">
          <a:xfrm>
            <a:off x="1222310" y="3284538"/>
            <a:ext cx="1224028"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关联关系</a:t>
            </a:r>
          </a:p>
        </p:txBody>
      </p:sp>
      <p:sp>
        <p:nvSpPr>
          <p:cNvPr id="17422" name="AutoShape 39"/>
          <p:cNvSpPr>
            <a:spLocks/>
          </p:cNvSpPr>
          <p:nvPr/>
        </p:nvSpPr>
        <p:spPr bwMode="auto">
          <a:xfrm>
            <a:off x="9693275" y="3284538"/>
            <a:ext cx="1046260"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接口</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21519" name="AutoShape 40"/>
          <p:cNvSpPr>
            <a:spLocks/>
          </p:cNvSpPr>
          <p:nvPr/>
        </p:nvSpPr>
        <p:spPr bwMode="auto">
          <a:xfrm>
            <a:off x="8355014" y="1795463"/>
            <a:ext cx="1150896" cy="33496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类</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17424" name="AutoShape 41"/>
          <p:cNvSpPr>
            <a:spLocks/>
          </p:cNvSpPr>
          <p:nvPr/>
        </p:nvSpPr>
        <p:spPr bwMode="auto">
          <a:xfrm>
            <a:off x="2606674" y="4718050"/>
            <a:ext cx="1228725" cy="3365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泛化关系</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21521" name="AutoShape 42"/>
          <p:cNvSpPr>
            <a:spLocks/>
          </p:cNvSpPr>
          <p:nvPr/>
        </p:nvSpPr>
        <p:spPr bwMode="auto">
          <a:xfrm>
            <a:off x="8355013" y="4718050"/>
            <a:ext cx="1338262" cy="3365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依赖关系</a:t>
            </a:r>
            <a:endParaRPr lang="zh-CN" sz="1600" dirty="0">
              <a:solidFill>
                <a:schemeClr val="tx1"/>
              </a:solidFill>
              <a:latin typeface="微软雅黑" panose="020B0503020204020204" pitchFamily="34" charset="-122"/>
              <a:ea typeface="微软雅黑" panose="020B0503020204020204" pitchFamily="34" charset="-122"/>
            </a:endParaRPr>
          </a:p>
        </p:txBody>
      </p:sp>
      <p:sp>
        <p:nvSpPr>
          <p:cNvPr id="43" name="矩形 10">
            <a:extLst>
              <a:ext uri="{FF2B5EF4-FFF2-40B4-BE49-F238E27FC236}">
                <a16:creationId xmlns:a16="http://schemas.microsoft.com/office/drawing/2014/main" id="{5F74B180-A583-45A6-B8CD-005444524B13}"/>
              </a:ext>
            </a:extLst>
          </p:cNvPr>
          <p:cNvSpPr>
            <a:spLocks noChangeArrowheads="1"/>
          </p:cNvSpPr>
          <p:nvPr/>
        </p:nvSpPr>
        <p:spPr bwMode="auto">
          <a:xfrm>
            <a:off x="5474397" y="4137041"/>
            <a:ext cx="12541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dirty="0">
                <a:solidFill>
                  <a:schemeClr val="bg1"/>
                </a:solidFill>
                <a:latin typeface="微软雅黑" pitchFamily="34" charset="-122"/>
                <a:ea typeface="微软雅黑" pitchFamily="34" charset="-122"/>
              </a:rPr>
              <a:t>模型元素</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平行四边形 18"/>
          <p:cNvSpPr/>
          <p:nvPr/>
        </p:nvSpPr>
        <p:spPr>
          <a:xfrm>
            <a:off x="7458271" y="330036"/>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平行四边形 20"/>
          <p:cNvSpPr/>
          <p:nvPr/>
        </p:nvSpPr>
        <p:spPr>
          <a:xfrm>
            <a:off x="7458271" y="1080207"/>
            <a:ext cx="665163" cy="539750"/>
          </a:xfrm>
          <a:prstGeom prst="parallelogram">
            <a:avLst>
              <a:gd name="adj" fmla="val 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平行四边形 21"/>
          <p:cNvSpPr/>
          <p:nvPr/>
        </p:nvSpPr>
        <p:spPr>
          <a:xfrm>
            <a:off x="7458271" y="1877424"/>
            <a:ext cx="663575" cy="539750"/>
          </a:xfrm>
          <a:prstGeom prst="parallelogram">
            <a:avLst>
              <a:gd name="adj" fmla="val 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平行四边形 22"/>
          <p:cNvSpPr/>
          <p:nvPr/>
        </p:nvSpPr>
        <p:spPr>
          <a:xfrm>
            <a:off x="7458271" y="2675385"/>
            <a:ext cx="663575" cy="541337"/>
          </a:xfrm>
          <a:prstGeom prst="parallelogram">
            <a:avLst>
              <a:gd name="adj" fmla="val 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4</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AutoShape 1"/>
          <p:cNvSpPr>
            <a:spLocks/>
          </p:cNvSpPr>
          <p:nvPr/>
        </p:nvSpPr>
        <p:spPr bwMode="auto">
          <a:xfrm>
            <a:off x="8132959" y="268123"/>
            <a:ext cx="275748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UML</a:t>
            </a:r>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各图简介</a:t>
            </a:r>
            <a:endParaRPr lang="zh-CN" sz="1000" dirty="0">
              <a:solidFill>
                <a:srgbClr val="000000"/>
              </a:solidFill>
              <a:cs typeface="Helvetica" pitchFamily="34" charset="0"/>
              <a:sym typeface="Calibri" pitchFamily="34" charset="0"/>
            </a:endParaRPr>
          </a:p>
        </p:txBody>
      </p:sp>
      <p:sp>
        <p:nvSpPr>
          <p:cNvPr id="25" name="AutoShape 1"/>
          <p:cNvSpPr>
            <a:spLocks/>
          </p:cNvSpPr>
          <p:nvPr/>
        </p:nvSpPr>
        <p:spPr bwMode="auto">
          <a:xfrm>
            <a:off x="8132959" y="956382"/>
            <a:ext cx="275748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用例图</a:t>
            </a:r>
            <a:endParaRPr lang="zh-CN" sz="1000" dirty="0">
              <a:solidFill>
                <a:srgbClr val="000000"/>
              </a:solidFill>
              <a:cs typeface="Helvetica" pitchFamily="34" charset="0"/>
              <a:sym typeface="Calibri" pitchFamily="34" charset="0"/>
            </a:endParaRPr>
          </a:p>
        </p:txBody>
      </p:sp>
      <p:sp>
        <p:nvSpPr>
          <p:cNvPr id="26" name="AutoShape 1"/>
          <p:cNvSpPr>
            <a:spLocks/>
          </p:cNvSpPr>
          <p:nvPr/>
        </p:nvSpPr>
        <p:spPr bwMode="auto">
          <a:xfrm>
            <a:off x="8128196" y="1826624"/>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类图</a:t>
            </a:r>
            <a:endParaRPr lang="zh-CN" sz="1000" dirty="0">
              <a:solidFill>
                <a:srgbClr val="000000"/>
              </a:solidFill>
              <a:cs typeface="Helvetica" pitchFamily="34" charset="0"/>
              <a:sym typeface="Calibri" pitchFamily="34" charset="0"/>
            </a:endParaRPr>
          </a:p>
        </p:txBody>
      </p:sp>
      <p:sp>
        <p:nvSpPr>
          <p:cNvPr id="27" name="AutoShape 1"/>
          <p:cNvSpPr>
            <a:spLocks/>
          </p:cNvSpPr>
          <p:nvPr/>
        </p:nvSpPr>
        <p:spPr bwMode="auto">
          <a:xfrm>
            <a:off x="8128196" y="2615060"/>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状态图</a:t>
            </a:r>
            <a:endParaRPr lang="zh-CN" sz="1000" dirty="0">
              <a:solidFill>
                <a:srgbClr val="000000"/>
              </a:solidFill>
              <a:cs typeface="Helvetica" pitchFamily="34" charset="0"/>
              <a:sym typeface="Calibri" pitchFamily="34" charset="0"/>
            </a:endParaRPr>
          </a:p>
        </p:txBody>
      </p:sp>
      <p:sp>
        <p:nvSpPr>
          <p:cNvPr id="14" name="椭圆 13"/>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6000" b="1" dirty="0">
                <a:solidFill>
                  <a:schemeClr val="tx1"/>
                </a:solidFill>
                <a:latin typeface="微软雅黑" panose="020B0503020204020204" pitchFamily="34" charset="-122"/>
                <a:ea typeface="微软雅黑" panose="020B0503020204020204" pitchFamily="34" charset="-122"/>
              </a:rPr>
              <a:t>目录</a:t>
            </a:r>
            <a:endParaRPr lang="en-US" altLang="zh-CN" sz="6000" b="1" dirty="0">
              <a:solidFill>
                <a:schemeClr val="tx1"/>
              </a:solidFill>
              <a:latin typeface="微软雅黑" panose="020B0503020204020204" pitchFamily="34" charset="-122"/>
              <a:ea typeface="微软雅黑" panose="020B0503020204020204" pitchFamily="34" charset="-122"/>
            </a:endParaRPr>
          </a:p>
          <a:p>
            <a:pPr algn="ctr">
              <a:defRPr/>
            </a:pPr>
            <a:r>
              <a:rPr lang="en-US" altLang="zh-CN" sz="2400" dirty="0">
                <a:solidFill>
                  <a:schemeClr val="tx1"/>
                </a:solidFill>
                <a:latin typeface="微软雅黑" panose="020B0503020204020204" pitchFamily="34" charset="-122"/>
                <a:ea typeface="微软雅黑" panose="020B0503020204020204" pitchFamily="34" charset="-122"/>
              </a:rPr>
              <a:t>CONTENT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5" name="平行四边形 14">
            <a:extLst>
              <a:ext uri="{FF2B5EF4-FFF2-40B4-BE49-F238E27FC236}">
                <a16:creationId xmlns:a16="http://schemas.microsoft.com/office/drawing/2014/main" id="{5D7844E3-0571-4E2B-8E9B-86B763D06E64}"/>
              </a:ext>
            </a:extLst>
          </p:cNvPr>
          <p:cNvSpPr/>
          <p:nvPr/>
        </p:nvSpPr>
        <p:spPr>
          <a:xfrm>
            <a:off x="7463033" y="3474933"/>
            <a:ext cx="665163" cy="541337"/>
          </a:xfrm>
          <a:prstGeom prst="parallelogram">
            <a:avLst>
              <a:gd name="adj" fmla="val 0"/>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5</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平行四边形 15">
            <a:extLst>
              <a:ext uri="{FF2B5EF4-FFF2-40B4-BE49-F238E27FC236}">
                <a16:creationId xmlns:a16="http://schemas.microsoft.com/office/drawing/2014/main" id="{C21864FC-83F5-4663-82B5-EBF24AAC5462}"/>
              </a:ext>
            </a:extLst>
          </p:cNvPr>
          <p:cNvSpPr/>
          <p:nvPr/>
        </p:nvSpPr>
        <p:spPr>
          <a:xfrm>
            <a:off x="7463033" y="4225104"/>
            <a:ext cx="665163" cy="539750"/>
          </a:xfrm>
          <a:prstGeom prst="parallelogram">
            <a:avLst>
              <a:gd name="adj" fmla="val 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6</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平行四边形 16">
            <a:extLst>
              <a:ext uri="{FF2B5EF4-FFF2-40B4-BE49-F238E27FC236}">
                <a16:creationId xmlns:a16="http://schemas.microsoft.com/office/drawing/2014/main" id="{585419F7-94C3-4830-A7F8-13D7D32F9355}"/>
              </a:ext>
            </a:extLst>
          </p:cNvPr>
          <p:cNvSpPr/>
          <p:nvPr/>
        </p:nvSpPr>
        <p:spPr>
          <a:xfrm>
            <a:off x="7463033" y="5022321"/>
            <a:ext cx="663575" cy="539750"/>
          </a:xfrm>
          <a:prstGeom prst="parallelogram">
            <a:avLst>
              <a:gd name="adj" fmla="val 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7</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8" name="AutoShape 1">
            <a:extLst>
              <a:ext uri="{FF2B5EF4-FFF2-40B4-BE49-F238E27FC236}">
                <a16:creationId xmlns:a16="http://schemas.microsoft.com/office/drawing/2014/main" id="{52586799-C05B-45B4-8B1F-CFA2B6EF7F6B}"/>
              </a:ext>
            </a:extLst>
          </p:cNvPr>
          <p:cNvSpPr>
            <a:spLocks/>
          </p:cNvSpPr>
          <p:nvPr/>
        </p:nvSpPr>
        <p:spPr bwMode="auto">
          <a:xfrm>
            <a:off x="8128196" y="3397938"/>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顺序图</a:t>
            </a:r>
            <a:endParaRPr lang="zh-CN" sz="1000" dirty="0">
              <a:solidFill>
                <a:srgbClr val="000000"/>
              </a:solidFill>
              <a:cs typeface="Helvetica" pitchFamily="34" charset="0"/>
              <a:sym typeface="Calibri" pitchFamily="34" charset="0"/>
            </a:endParaRPr>
          </a:p>
        </p:txBody>
      </p:sp>
      <p:sp>
        <p:nvSpPr>
          <p:cNvPr id="20" name="AutoShape 1">
            <a:extLst>
              <a:ext uri="{FF2B5EF4-FFF2-40B4-BE49-F238E27FC236}">
                <a16:creationId xmlns:a16="http://schemas.microsoft.com/office/drawing/2014/main" id="{187EE5DD-AA75-4583-9513-DF06EFBC73B0}"/>
              </a:ext>
            </a:extLst>
          </p:cNvPr>
          <p:cNvSpPr>
            <a:spLocks/>
          </p:cNvSpPr>
          <p:nvPr/>
        </p:nvSpPr>
        <p:spPr bwMode="auto">
          <a:xfrm>
            <a:off x="8128196" y="4195762"/>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协作图</a:t>
            </a:r>
            <a:endParaRPr lang="zh-CN" sz="1000" dirty="0">
              <a:solidFill>
                <a:srgbClr val="000000"/>
              </a:solidFill>
              <a:cs typeface="Helvetica" pitchFamily="34" charset="0"/>
              <a:sym typeface="Calibri" pitchFamily="34" charset="0"/>
            </a:endParaRPr>
          </a:p>
        </p:txBody>
      </p:sp>
      <p:sp>
        <p:nvSpPr>
          <p:cNvPr id="28" name="AutoShape 1">
            <a:extLst>
              <a:ext uri="{FF2B5EF4-FFF2-40B4-BE49-F238E27FC236}">
                <a16:creationId xmlns:a16="http://schemas.microsoft.com/office/drawing/2014/main" id="{FA3FC3ED-ED42-46CD-B26E-780232BD25AD}"/>
              </a:ext>
            </a:extLst>
          </p:cNvPr>
          <p:cNvSpPr>
            <a:spLocks/>
          </p:cNvSpPr>
          <p:nvPr/>
        </p:nvSpPr>
        <p:spPr bwMode="auto">
          <a:xfrm>
            <a:off x="8128196" y="4944533"/>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部署图</a:t>
            </a:r>
            <a:endParaRPr lang="zh-CN" sz="1000" dirty="0">
              <a:solidFill>
                <a:srgbClr val="000000"/>
              </a:solidFill>
              <a:cs typeface="Helvetica" pitchFamily="34" charset="0"/>
              <a:sym typeface="Calibri" pitchFamily="34" charset="0"/>
            </a:endParaRPr>
          </a:p>
        </p:txBody>
      </p:sp>
      <p:sp>
        <p:nvSpPr>
          <p:cNvPr id="29" name="平行四边形 28">
            <a:extLst>
              <a:ext uri="{FF2B5EF4-FFF2-40B4-BE49-F238E27FC236}">
                <a16:creationId xmlns:a16="http://schemas.microsoft.com/office/drawing/2014/main" id="{2E88CFBE-ADF6-4723-96B5-4DA6C7349CD0}"/>
              </a:ext>
            </a:extLst>
          </p:cNvPr>
          <p:cNvSpPr/>
          <p:nvPr/>
        </p:nvSpPr>
        <p:spPr>
          <a:xfrm>
            <a:off x="7464621" y="5871246"/>
            <a:ext cx="663575" cy="541337"/>
          </a:xfrm>
          <a:prstGeom prst="parallelogram">
            <a:avLst>
              <a:gd name="adj" fmla="val 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8</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0" name="AutoShape 1">
            <a:extLst>
              <a:ext uri="{FF2B5EF4-FFF2-40B4-BE49-F238E27FC236}">
                <a16:creationId xmlns:a16="http://schemas.microsoft.com/office/drawing/2014/main" id="{29571BBC-D4E2-4CE2-8B4C-E01ADC021119}"/>
              </a:ext>
            </a:extLst>
          </p:cNvPr>
          <p:cNvSpPr>
            <a:spLocks/>
          </p:cNvSpPr>
          <p:nvPr/>
        </p:nvSpPr>
        <p:spPr bwMode="auto">
          <a:xfrm>
            <a:off x="8128196" y="5819538"/>
            <a:ext cx="2757488"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问题和绩效</a:t>
            </a:r>
            <a:endParaRPr lang="zh-CN" sz="1000" dirty="0">
              <a:solidFill>
                <a:srgbClr val="000000"/>
              </a:solidFill>
              <a:cs typeface="Helvetica" pitchFamily="34" charset="0"/>
              <a:sym typeface="Calibri"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strVal val="4*#ppt_w"/>
                                          </p:val>
                                        </p:tav>
                                        <p:tav tm="100000">
                                          <p:val>
                                            <p:strVal val="#ppt_w"/>
                                          </p:val>
                                        </p:tav>
                                      </p:tavLst>
                                    </p:anim>
                                    <p:anim calcmode="lin" valueType="num">
                                      <p:cBhvr>
                                        <p:cTn id="8" dur="500" fill="hold"/>
                                        <p:tgtEl>
                                          <p:spTgt spid="2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1100"/>
                            </p:stCondLst>
                            <p:childTnLst>
                              <p:par>
                                <p:cTn id="10" presetID="23" presetClass="entr" presetSubtype="32" fill="hold" grpId="0" nodeType="afterEffect">
                                  <p:stCondLst>
                                    <p:cond delay="60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strVal val="4*#ppt_w"/>
                                          </p:val>
                                        </p:tav>
                                        <p:tav tm="100000">
                                          <p:val>
                                            <p:strVal val="#ppt_w"/>
                                          </p:val>
                                        </p:tav>
                                      </p:tavLst>
                                    </p:anim>
                                    <p:anim calcmode="lin" valueType="num">
                                      <p:cBhvr>
                                        <p:cTn id="13" dur="500" fill="hold"/>
                                        <p:tgtEl>
                                          <p:spTgt spid="25"/>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2200"/>
                            </p:stCondLst>
                            <p:childTnLst>
                              <p:par>
                                <p:cTn id="15" presetID="23" presetClass="entr" presetSubtype="32" fill="hold" grpId="0" nodeType="afterEffect">
                                  <p:stCondLst>
                                    <p:cond delay="60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strVal val="4*#ppt_w"/>
                                          </p:val>
                                        </p:tav>
                                        <p:tav tm="100000">
                                          <p:val>
                                            <p:strVal val="#ppt_w"/>
                                          </p:val>
                                        </p:tav>
                                      </p:tavLst>
                                    </p:anim>
                                    <p:anim calcmode="lin" valueType="num">
                                      <p:cBhvr>
                                        <p:cTn id="18" dur="500" fill="hold"/>
                                        <p:tgtEl>
                                          <p:spTgt spid="26"/>
                                        </p:tgtEl>
                                        <p:attrNameLst>
                                          <p:attrName>ppt_h</p:attrName>
                                        </p:attrNameLst>
                                      </p:cBhvr>
                                      <p:tavLst>
                                        <p:tav tm="0">
                                          <p:val>
                                            <p:strVal val="4*#ppt_h"/>
                                          </p:val>
                                        </p:tav>
                                        <p:tav tm="100000">
                                          <p:val>
                                            <p:strVal val="#ppt_h"/>
                                          </p:val>
                                        </p:tav>
                                      </p:tavLst>
                                    </p:anim>
                                  </p:childTnLst>
                                </p:cTn>
                              </p:par>
                            </p:childTnLst>
                          </p:cTn>
                        </p:par>
                        <p:par>
                          <p:cTn id="19" fill="hold" nodeType="afterGroup">
                            <p:stCondLst>
                              <p:cond delay="3300"/>
                            </p:stCondLst>
                            <p:childTnLst>
                              <p:par>
                                <p:cTn id="20" presetID="23" presetClass="entr" presetSubtype="32" fill="hold" grpId="0" nodeType="afterEffect">
                                  <p:stCondLst>
                                    <p:cond delay="60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strVal val="4*#ppt_w"/>
                                          </p:val>
                                        </p:tav>
                                        <p:tav tm="100000">
                                          <p:val>
                                            <p:strVal val="#ppt_w"/>
                                          </p:val>
                                        </p:tav>
                                      </p:tavLst>
                                    </p:anim>
                                    <p:anim calcmode="lin" valueType="num">
                                      <p:cBhvr>
                                        <p:cTn id="23" dur="500" fill="hold"/>
                                        <p:tgtEl>
                                          <p:spTgt spid="27"/>
                                        </p:tgtEl>
                                        <p:attrNameLst>
                                          <p:attrName>ppt_h</p:attrName>
                                        </p:attrNameLst>
                                      </p:cBhvr>
                                      <p:tavLst>
                                        <p:tav tm="0">
                                          <p:val>
                                            <p:strVal val="4*#ppt_h"/>
                                          </p:val>
                                        </p:tav>
                                        <p:tav tm="100000">
                                          <p:val>
                                            <p:strVal val="#ppt_h"/>
                                          </p:val>
                                        </p:tav>
                                      </p:tavLst>
                                    </p:anim>
                                  </p:childTnLst>
                                </p:cTn>
                              </p:par>
                            </p:childTnLst>
                          </p:cTn>
                        </p:par>
                        <p:par>
                          <p:cTn id="24" fill="hold">
                            <p:stCondLst>
                              <p:cond delay="4400"/>
                            </p:stCondLst>
                            <p:childTnLst>
                              <p:par>
                                <p:cTn id="25" presetID="23" presetClass="entr" presetSubtype="32" fill="hold" grpId="0" nodeType="afterEffect">
                                  <p:stCondLst>
                                    <p:cond delay="6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strVal val="4*#ppt_w"/>
                                          </p:val>
                                        </p:tav>
                                        <p:tav tm="100000">
                                          <p:val>
                                            <p:strVal val="#ppt_w"/>
                                          </p:val>
                                        </p:tav>
                                      </p:tavLst>
                                    </p:anim>
                                    <p:anim calcmode="lin" valueType="num">
                                      <p:cBhvr>
                                        <p:cTn id="28" dur="500" fill="hold"/>
                                        <p:tgtEl>
                                          <p:spTgt spid="18"/>
                                        </p:tgtEl>
                                        <p:attrNameLst>
                                          <p:attrName>ppt_h</p:attrName>
                                        </p:attrNameLst>
                                      </p:cBhvr>
                                      <p:tavLst>
                                        <p:tav tm="0">
                                          <p:val>
                                            <p:strVal val="4*#ppt_h"/>
                                          </p:val>
                                        </p:tav>
                                        <p:tav tm="100000">
                                          <p:val>
                                            <p:strVal val="#ppt_h"/>
                                          </p:val>
                                        </p:tav>
                                      </p:tavLst>
                                    </p:anim>
                                  </p:childTnLst>
                                </p:cTn>
                              </p:par>
                            </p:childTnLst>
                          </p:cTn>
                        </p:par>
                        <p:par>
                          <p:cTn id="29" fill="hold">
                            <p:stCondLst>
                              <p:cond delay="5500"/>
                            </p:stCondLst>
                            <p:childTnLst>
                              <p:par>
                                <p:cTn id="30" presetID="23" presetClass="entr" presetSubtype="32" fill="hold" grpId="0" nodeType="afterEffect">
                                  <p:stCondLst>
                                    <p:cond delay="6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strVal val="4*#ppt_w"/>
                                          </p:val>
                                        </p:tav>
                                        <p:tav tm="100000">
                                          <p:val>
                                            <p:strVal val="#ppt_w"/>
                                          </p:val>
                                        </p:tav>
                                      </p:tavLst>
                                    </p:anim>
                                    <p:anim calcmode="lin" valueType="num">
                                      <p:cBhvr>
                                        <p:cTn id="33" dur="500" fill="hold"/>
                                        <p:tgtEl>
                                          <p:spTgt spid="20"/>
                                        </p:tgtEl>
                                        <p:attrNameLst>
                                          <p:attrName>ppt_h</p:attrName>
                                        </p:attrNameLst>
                                      </p:cBhvr>
                                      <p:tavLst>
                                        <p:tav tm="0">
                                          <p:val>
                                            <p:strVal val="4*#ppt_h"/>
                                          </p:val>
                                        </p:tav>
                                        <p:tav tm="100000">
                                          <p:val>
                                            <p:strVal val="#ppt_h"/>
                                          </p:val>
                                        </p:tav>
                                      </p:tavLst>
                                    </p:anim>
                                  </p:childTnLst>
                                </p:cTn>
                              </p:par>
                            </p:childTnLst>
                          </p:cTn>
                        </p:par>
                        <p:par>
                          <p:cTn id="34" fill="hold">
                            <p:stCondLst>
                              <p:cond delay="6600"/>
                            </p:stCondLst>
                            <p:childTnLst>
                              <p:par>
                                <p:cTn id="35" presetID="23" presetClass="entr" presetSubtype="32" fill="hold" grpId="0" nodeType="afterEffect">
                                  <p:stCondLst>
                                    <p:cond delay="60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strVal val="4*#ppt_w"/>
                                          </p:val>
                                        </p:tav>
                                        <p:tav tm="100000">
                                          <p:val>
                                            <p:strVal val="#ppt_w"/>
                                          </p:val>
                                        </p:tav>
                                      </p:tavLst>
                                    </p:anim>
                                    <p:anim calcmode="lin" valueType="num">
                                      <p:cBhvr>
                                        <p:cTn id="38" dur="500" fill="hold"/>
                                        <p:tgtEl>
                                          <p:spTgt spid="28"/>
                                        </p:tgtEl>
                                        <p:attrNameLst>
                                          <p:attrName>ppt_h</p:attrName>
                                        </p:attrNameLst>
                                      </p:cBhvr>
                                      <p:tavLst>
                                        <p:tav tm="0">
                                          <p:val>
                                            <p:strVal val="4*#ppt_h"/>
                                          </p:val>
                                        </p:tav>
                                        <p:tav tm="100000">
                                          <p:val>
                                            <p:strVal val="#ppt_h"/>
                                          </p:val>
                                        </p:tav>
                                      </p:tavLst>
                                    </p:anim>
                                  </p:childTnLst>
                                </p:cTn>
                              </p:par>
                            </p:childTnLst>
                          </p:cTn>
                        </p:par>
                        <p:par>
                          <p:cTn id="39" fill="hold">
                            <p:stCondLst>
                              <p:cond delay="7700"/>
                            </p:stCondLst>
                            <p:childTnLst>
                              <p:par>
                                <p:cTn id="40" presetID="23" presetClass="entr" presetSubtype="32" fill="hold" grpId="0" nodeType="afterEffect">
                                  <p:stCondLst>
                                    <p:cond delay="60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strVal val="4*#ppt_w"/>
                                          </p:val>
                                        </p:tav>
                                        <p:tav tm="100000">
                                          <p:val>
                                            <p:strVal val="#ppt_w"/>
                                          </p:val>
                                        </p:tav>
                                      </p:tavLst>
                                    </p:anim>
                                    <p:anim calcmode="lin" valueType="num">
                                      <p:cBhvr>
                                        <p:cTn id="43" dur="500" fill="hold"/>
                                        <p:tgtEl>
                                          <p:spTgt spid="3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27" grpId="0" autoUpdateAnimBg="0"/>
      <p:bldP spid="18" grpId="0" autoUpdateAnimBg="0"/>
      <p:bldP spid="20" grpId="0" autoUpdateAnimBg="0"/>
      <p:bldP spid="28" grpId="0" autoUpdateAnimBg="0"/>
      <p:bldP spid="3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p:cNvSpPr>
          <p:nvPr/>
        </p:nvSpPr>
        <p:spPr bwMode="auto">
          <a:xfrm>
            <a:off x="1949935" y="683434"/>
            <a:ext cx="1744662" cy="174307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55" name="Group 3"/>
          <p:cNvGrpSpPr>
            <a:grpSpLocks/>
          </p:cNvGrpSpPr>
          <p:nvPr/>
        </p:nvGrpSpPr>
        <p:grpSpPr bwMode="auto">
          <a:xfrm>
            <a:off x="1818172" y="551671"/>
            <a:ext cx="2008188" cy="2006600"/>
            <a:chOff x="0" y="0"/>
            <a:chExt cx="2008188" cy="2006600"/>
          </a:xfrm>
        </p:grpSpPr>
        <p:sp>
          <p:nvSpPr>
            <p:cNvPr id="23578" name="AutoShape 4"/>
            <p:cNvSpPr>
              <a:spLocks/>
            </p:cNvSpPr>
            <p:nvPr/>
          </p:nvSpPr>
          <p:spPr bwMode="auto">
            <a:xfrm>
              <a:off x="0" y="0"/>
              <a:ext cx="2008188"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9" name="AutoShape 5"/>
            <p:cNvSpPr>
              <a:spLocks/>
            </p:cNvSpPr>
            <p:nvPr/>
          </p:nvSpPr>
          <p:spPr bwMode="auto">
            <a:xfrm>
              <a:off x="294069" y="494030"/>
              <a:ext cx="1420050"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类的名称</a:t>
              </a:r>
            </a:p>
          </p:txBody>
        </p:sp>
      </p:grpSp>
      <p:grpSp>
        <p:nvGrpSpPr>
          <p:cNvPr id="23556" name="Group 6"/>
          <p:cNvGrpSpPr>
            <a:grpSpLocks/>
          </p:cNvGrpSpPr>
          <p:nvPr/>
        </p:nvGrpSpPr>
        <p:grpSpPr bwMode="auto">
          <a:xfrm>
            <a:off x="4896335" y="521509"/>
            <a:ext cx="2006600" cy="2006600"/>
            <a:chOff x="0" y="0"/>
            <a:chExt cx="2006600" cy="2006600"/>
          </a:xfrm>
        </p:grpSpPr>
        <p:sp>
          <p:nvSpPr>
            <p:cNvPr id="23574" name="AutoShape 7"/>
            <p:cNvSpPr>
              <a:spLocks/>
            </p:cNvSpPr>
            <p:nvPr/>
          </p:nvSpPr>
          <p:spPr bwMode="auto">
            <a:xfrm>
              <a:off x="132130" y="132130"/>
              <a:ext cx="1742340" cy="174234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75" name="Group 8"/>
            <p:cNvGrpSpPr>
              <a:grpSpLocks/>
            </p:cNvGrpSpPr>
            <p:nvPr/>
          </p:nvGrpSpPr>
          <p:grpSpPr bwMode="auto">
            <a:xfrm>
              <a:off x="0" y="0"/>
              <a:ext cx="2006600" cy="2006600"/>
              <a:chOff x="0" y="0"/>
              <a:chExt cx="2006600" cy="2006600"/>
            </a:xfrm>
          </p:grpSpPr>
          <p:sp>
            <p:nvSpPr>
              <p:cNvPr id="23576" name="AutoShape 9"/>
              <p:cNvSpPr>
                <a:spLocks/>
              </p:cNvSpPr>
              <p:nvPr/>
            </p:nvSpPr>
            <p:spPr bwMode="auto">
              <a:xfrm>
                <a:off x="0" y="0"/>
                <a:ext cx="2006600"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7" name="AutoShape 10"/>
              <p:cNvSpPr>
                <a:spLocks/>
              </p:cNvSpPr>
              <p:nvPr/>
            </p:nvSpPr>
            <p:spPr bwMode="auto">
              <a:xfrm>
                <a:off x="293836" y="494030"/>
                <a:ext cx="1418928"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类的属性</a:t>
                </a:r>
              </a:p>
            </p:txBody>
          </p:sp>
        </p:grpSp>
      </p:grpSp>
      <p:grpSp>
        <p:nvGrpSpPr>
          <p:cNvPr id="23557" name="Group 11"/>
          <p:cNvGrpSpPr>
            <a:grpSpLocks/>
          </p:cNvGrpSpPr>
          <p:nvPr/>
        </p:nvGrpSpPr>
        <p:grpSpPr bwMode="auto">
          <a:xfrm>
            <a:off x="7884010" y="521509"/>
            <a:ext cx="2006600" cy="2006600"/>
            <a:chOff x="0" y="0"/>
            <a:chExt cx="2006600" cy="2006600"/>
          </a:xfrm>
        </p:grpSpPr>
        <p:sp>
          <p:nvSpPr>
            <p:cNvPr id="23570" name="AutoShape 12"/>
            <p:cNvSpPr>
              <a:spLocks/>
            </p:cNvSpPr>
            <p:nvPr/>
          </p:nvSpPr>
          <p:spPr bwMode="auto">
            <a:xfrm>
              <a:off x="132130" y="132130"/>
              <a:ext cx="1742340" cy="174234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000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3571" name="Group 13"/>
            <p:cNvGrpSpPr>
              <a:grpSpLocks/>
            </p:cNvGrpSpPr>
            <p:nvPr/>
          </p:nvGrpSpPr>
          <p:grpSpPr bwMode="auto">
            <a:xfrm>
              <a:off x="0" y="0"/>
              <a:ext cx="2006600" cy="2006600"/>
              <a:chOff x="0" y="0"/>
              <a:chExt cx="2006600" cy="2006600"/>
            </a:xfrm>
          </p:grpSpPr>
          <p:sp>
            <p:nvSpPr>
              <p:cNvPr id="23572" name="AutoShape 14"/>
              <p:cNvSpPr>
                <a:spLocks/>
              </p:cNvSpPr>
              <p:nvPr/>
            </p:nvSpPr>
            <p:spPr bwMode="auto">
              <a:xfrm>
                <a:off x="0" y="0"/>
                <a:ext cx="2006600" cy="20066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chemeClr val="tx1"/>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573" name="AutoShape 15"/>
              <p:cNvSpPr>
                <a:spLocks/>
              </p:cNvSpPr>
              <p:nvPr/>
            </p:nvSpPr>
            <p:spPr bwMode="auto">
              <a:xfrm>
                <a:off x="293836" y="494030"/>
                <a:ext cx="1418928" cy="1018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类的操作</a:t>
                </a:r>
              </a:p>
            </p:txBody>
          </p:sp>
        </p:grpSp>
      </p:grpSp>
      <p:grpSp>
        <p:nvGrpSpPr>
          <p:cNvPr id="23558" name="Group 16"/>
          <p:cNvGrpSpPr>
            <a:grpSpLocks/>
          </p:cNvGrpSpPr>
          <p:nvPr/>
        </p:nvGrpSpPr>
        <p:grpSpPr bwMode="auto">
          <a:xfrm>
            <a:off x="1949935" y="3250415"/>
            <a:ext cx="1744662" cy="2152656"/>
            <a:chOff x="0" y="-30169"/>
            <a:chExt cx="1744663" cy="2152657"/>
          </a:xfrm>
        </p:grpSpPr>
        <p:sp>
          <p:nvSpPr>
            <p:cNvPr id="23568" name="AutoShape 17"/>
            <p:cNvSpPr>
              <a:spLocks/>
            </p:cNvSpPr>
            <p:nvPr/>
          </p:nvSpPr>
          <p:spPr bwMode="auto">
            <a:xfrm>
              <a:off x="0" y="0"/>
              <a:ext cx="1744663" cy="2122488"/>
            </a:xfrm>
            <a:prstGeom prst="roundRect">
              <a:avLst>
                <a:gd name="adj" fmla="val 8574"/>
              </a:avLst>
            </a:prstGeom>
            <a:solidFill>
              <a:srgbClr val="FFFFFF">
                <a:alpha val="69019"/>
              </a:srgbClr>
            </a:solidFill>
            <a:ln w="1270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itchFamily="18" charset="0"/>
                <a:cs typeface="Helvetica" pitchFamily="34" charset="0"/>
                <a:sym typeface="Bodoni MT Black" pitchFamily="18" charset="0"/>
              </a:endParaRPr>
            </a:p>
          </p:txBody>
        </p:sp>
        <p:sp>
          <p:nvSpPr>
            <p:cNvPr id="23569" name="AutoShape 18"/>
            <p:cNvSpPr>
              <a:spLocks/>
            </p:cNvSpPr>
            <p:nvPr/>
          </p:nvSpPr>
          <p:spPr bwMode="auto">
            <a:xfrm>
              <a:off x="55967" y="-30169"/>
              <a:ext cx="1657107" cy="140144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类的名称是每个类的图形中所必须拥有的元素，用于同其他类进行区分。</a:t>
              </a:r>
            </a:p>
          </p:txBody>
        </p:sp>
      </p:grpSp>
      <p:sp>
        <p:nvSpPr>
          <p:cNvPr id="19462" name="AutoShape 19"/>
          <p:cNvSpPr>
            <a:spLocks/>
          </p:cNvSpPr>
          <p:nvPr/>
        </p:nvSpPr>
        <p:spPr bwMode="auto">
          <a:xfrm rot="5400000">
            <a:off x="2642085" y="2770996"/>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grpSp>
        <p:nvGrpSpPr>
          <p:cNvPr id="23560" name="Group 20"/>
          <p:cNvGrpSpPr>
            <a:grpSpLocks/>
          </p:cNvGrpSpPr>
          <p:nvPr/>
        </p:nvGrpSpPr>
        <p:grpSpPr bwMode="auto">
          <a:xfrm>
            <a:off x="5028097" y="3250421"/>
            <a:ext cx="1743075" cy="2122488"/>
            <a:chOff x="0" y="0"/>
            <a:chExt cx="1743075" cy="2122488"/>
          </a:xfrm>
        </p:grpSpPr>
        <p:sp>
          <p:nvSpPr>
            <p:cNvPr id="23566" name="AutoShape 21"/>
            <p:cNvSpPr>
              <a:spLocks/>
            </p:cNvSpPr>
            <p:nvPr/>
          </p:nvSpPr>
          <p:spPr bwMode="auto">
            <a:xfrm>
              <a:off x="0" y="0"/>
              <a:ext cx="1743075" cy="2122488"/>
            </a:xfrm>
            <a:prstGeom prst="roundRect">
              <a:avLst>
                <a:gd name="adj" fmla="val 8574"/>
              </a:avLst>
            </a:prstGeom>
            <a:solidFill>
              <a:srgbClr val="FFFFFF">
                <a:alpha val="69019"/>
              </a:srgbClr>
            </a:solidFill>
            <a:ln w="1270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itchFamily="18" charset="0"/>
                <a:cs typeface="Helvetica" pitchFamily="34" charset="0"/>
                <a:sym typeface="Bodoni MT Black" pitchFamily="18" charset="0"/>
              </a:endParaRPr>
            </a:p>
          </p:txBody>
        </p:sp>
        <p:sp>
          <p:nvSpPr>
            <p:cNvPr id="23567" name="AutoShape 22"/>
            <p:cNvSpPr>
              <a:spLocks/>
            </p:cNvSpPr>
            <p:nvPr/>
          </p:nvSpPr>
          <p:spPr bwMode="auto">
            <a:xfrm>
              <a:off x="43738" y="360520"/>
              <a:ext cx="1655599" cy="140144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属性是类的一个特性，也是类的一个组成部分，描述了在软件系统中所代表的对象具备的静态部分的公共特征抽象，这些特性是这些对象所共有的。</a:t>
              </a:r>
            </a:p>
          </p:txBody>
        </p:sp>
      </p:grpSp>
      <p:sp>
        <p:nvSpPr>
          <p:cNvPr id="2" name="AutoShape 23"/>
          <p:cNvSpPr>
            <a:spLocks/>
          </p:cNvSpPr>
          <p:nvPr/>
        </p:nvSpPr>
        <p:spPr bwMode="auto">
          <a:xfrm rot="5400000">
            <a:off x="5720247" y="2740834"/>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grpSp>
        <p:nvGrpSpPr>
          <p:cNvPr id="23562" name="Group 24"/>
          <p:cNvGrpSpPr>
            <a:grpSpLocks/>
          </p:cNvGrpSpPr>
          <p:nvPr/>
        </p:nvGrpSpPr>
        <p:grpSpPr bwMode="auto">
          <a:xfrm>
            <a:off x="8015772" y="3250421"/>
            <a:ext cx="1743075" cy="2122488"/>
            <a:chOff x="0" y="0"/>
            <a:chExt cx="1743075" cy="2122488"/>
          </a:xfrm>
        </p:grpSpPr>
        <p:sp>
          <p:nvSpPr>
            <p:cNvPr id="23564" name="AutoShape 25"/>
            <p:cNvSpPr>
              <a:spLocks/>
            </p:cNvSpPr>
            <p:nvPr/>
          </p:nvSpPr>
          <p:spPr bwMode="auto">
            <a:xfrm>
              <a:off x="0" y="0"/>
              <a:ext cx="1743075" cy="2122488"/>
            </a:xfrm>
            <a:prstGeom prst="roundRect">
              <a:avLst>
                <a:gd name="adj" fmla="val 8574"/>
              </a:avLst>
            </a:prstGeom>
            <a:solidFill>
              <a:srgbClr val="FFFFFF">
                <a:alpha val="69019"/>
              </a:srgbClr>
            </a:solidFill>
            <a:ln w="12700">
              <a:solidFill>
                <a:srgbClr val="000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b="1">
                <a:solidFill>
                  <a:srgbClr val="000000"/>
                </a:solidFill>
                <a:latin typeface="Bodoni MT Black" pitchFamily="18" charset="0"/>
                <a:cs typeface="Helvetica" pitchFamily="34" charset="0"/>
                <a:sym typeface="Bodoni MT Black" pitchFamily="18" charset="0"/>
              </a:endParaRPr>
            </a:p>
          </p:txBody>
        </p:sp>
        <p:sp>
          <p:nvSpPr>
            <p:cNvPr id="23565" name="AutoShape 26"/>
            <p:cNvSpPr>
              <a:spLocks/>
            </p:cNvSpPr>
            <p:nvPr/>
          </p:nvSpPr>
          <p:spPr bwMode="auto">
            <a:xfrm>
              <a:off x="43737" y="159912"/>
              <a:ext cx="1655599" cy="140144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操作是指类所能执行的动作，也是类的一个重要组成部分，描述了在软件系统中所代表的对象具备的动态部分的公共特征抽象。</a:t>
              </a:r>
            </a:p>
          </p:txBody>
        </p:sp>
      </p:grpSp>
      <p:sp>
        <p:nvSpPr>
          <p:cNvPr id="19466" name="AutoShape 27"/>
          <p:cNvSpPr>
            <a:spLocks/>
          </p:cNvSpPr>
          <p:nvPr/>
        </p:nvSpPr>
        <p:spPr bwMode="auto">
          <a:xfrm rot="5400000">
            <a:off x="8707922" y="2740834"/>
            <a:ext cx="358775" cy="358775"/>
          </a:xfrm>
          <a:prstGeom prst="chevron">
            <a:avLst>
              <a:gd name="adj" fmla="val 50000"/>
            </a:avLst>
          </a:prstGeom>
          <a:solidFill>
            <a:srgbClr val="06508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00">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877888" y="1793875"/>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1233488" y="2417763"/>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2582863" y="2090738"/>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876550" y="2417763"/>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9" name="AutoShape 11">
            <a:extLst>
              <a:ext uri="{FF2B5EF4-FFF2-40B4-BE49-F238E27FC236}">
                <a16:creationId xmlns:a16="http://schemas.microsoft.com/office/drawing/2014/main" id="{D2552F76-C02B-4CCB-93EB-F83FC1FD6BBF}"/>
              </a:ext>
            </a:extLst>
          </p:cNvPr>
          <p:cNvSpPr>
            <a:spLocks/>
          </p:cNvSpPr>
          <p:nvPr/>
        </p:nvSpPr>
        <p:spPr bwMode="auto">
          <a:xfrm>
            <a:off x="537369" y="581121"/>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接口</a:t>
            </a:r>
            <a:endParaRPr lang="zh-CN" dirty="0">
              <a:solidFill>
                <a:srgbClr val="000000"/>
              </a:solidFill>
              <a:cs typeface="Helvetica" pitchFamily="34" charset="0"/>
              <a:sym typeface="Calibri" pitchFamily="34" charset="0"/>
            </a:endParaRPr>
          </a:p>
        </p:txBody>
      </p:sp>
      <p:sp>
        <p:nvSpPr>
          <p:cNvPr id="2" name="矩形 1">
            <a:extLst>
              <a:ext uri="{FF2B5EF4-FFF2-40B4-BE49-F238E27FC236}">
                <a16:creationId xmlns:a16="http://schemas.microsoft.com/office/drawing/2014/main" id="{65A2D338-9147-4D92-A24D-39216430ECBA}"/>
              </a:ext>
            </a:extLst>
          </p:cNvPr>
          <p:cNvSpPr/>
          <p:nvPr/>
        </p:nvSpPr>
        <p:spPr>
          <a:xfrm>
            <a:off x="4728904" y="2271236"/>
            <a:ext cx="6096000" cy="1477328"/>
          </a:xfrm>
          <a:prstGeom prst="rect">
            <a:avLst/>
          </a:prstGeom>
        </p:spPr>
        <p:txBody>
          <a:bodyPr>
            <a:spAutoFit/>
          </a:bodyPr>
          <a:lstStyle/>
          <a:p>
            <a:r>
              <a:rPr lang="zh-CN" altLang="en-US" dirty="0"/>
              <a:t>接口是在没有给出对象的实现和状态的情况下对对象行为的描述。接口是一种特殊的类，所有接口都是有构造型</a:t>
            </a:r>
            <a:r>
              <a:rPr lang="en-US" altLang="zh-CN" dirty="0"/>
              <a:t>&lt;&lt;interface&gt;&gt;</a:t>
            </a:r>
            <a:r>
              <a:rPr lang="zh-CN" altLang="en-US" dirty="0"/>
              <a:t>的类。在</a:t>
            </a:r>
            <a:r>
              <a:rPr lang="en-US" altLang="zh-CN" dirty="0"/>
              <a:t>UML</a:t>
            </a:r>
            <a:r>
              <a:rPr lang="zh-CN" altLang="en-US" dirty="0"/>
              <a:t>中，接口使用一个带有名称的小圆圈来进行表示，并且可以通过一条</a:t>
            </a:r>
            <a:r>
              <a:rPr lang="en-US" altLang="zh-CN" dirty="0"/>
              <a:t>Realize</a:t>
            </a:r>
            <a:r>
              <a:rPr lang="zh-CN" altLang="en-US" dirty="0"/>
              <a:t>（实现关系）线与实现它的类相连接。</a:t>
            </a:r>
          </a:p>
        </p:txBody>
      </p:sp>
      <p:pic>
        <p:nvPicPr>
          <p:cNvPr id="11" name="图片 18" descr="76.png">
            <a:extLst>
              <a:ext uri="{FF2B5EF4-FFF2-40B4-BE49-F238E27FC236}">
                <a16:creationId xmlns:a16="http://schemas.microsoft.com/office/drawing/2014/main" id="{41A1592E-8725-4049-9318-DEC2208E62D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667" t="11308" r="6573" b="20677"/>
          <a:stretch>
            <a:fillRect/>
          </a:stretch>
        </p:blipFill>
        <p:spPr bwMode="auto">
          <a:xfrm>
            <a:off x="2802586" y="4225925"/>
            <a:ext cx="7498410" cy="219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308721" y="356960"/>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64321" y="980848"/>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2013696" y="653823"/>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307383" y="980848"/>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 name="矩形 1">
            <a:extLst>
              <a:ext uri="{FF2B5EF4-FFF2-40B4-BE49-F238E27FC236}">
                <a16:creationId xmlns:a16="http://schemas.microsoft.com/office/drawing/2014/main" id="{65A2D338-9147-4D92-A24D-39216430ECBA}"/>
              </a:ext>
            </a:extLst>
          </p:cNvPr>
          <p:cNvSpPr/>
          <p:nvPr/>
        </p:nvSpPr>
        <p:spPr>
          <a:xfrm>
            <a:off x="4204996" y="1426459"/>
            <a:ext cx="6096000" cy="646331"/>
          </a:xfrm>
          <a:prstGeom prst="rect">
            <a:avLst/>
          </a:prstGeom>
        </p:spPr>
        <p:txBody>
          <a:bodyPr>
            <a:spAutoFit/>
          </a:bodyPr>
          <a:lstStyle/>
          <a:p>
            <a:r>
              <a:rPr lang="zh-CN" altLang="en-US" dirty="0"/>
              <a:t>当接口被其他类依赖的时候，即一个接口是在某个特定类中实现后，一个类通过一个依赖关系与该接口相连接。</a:t>
            </a:r>
          </a:p>
        </p:txBody>
      </p:sp>
      <p:pic>
        <p:nvPicPr>
          <p:cNvPr id="10" name="图片 19" descr="77.png">
            <a:extLst>
              <a:ext uri="{FF2B5EF4-FFF2-40B4-BE49-F238E27FC236}">
                <a16:creationId xmlns:a16="http://schemas.microsoft.com/office/drawing/2014/main" id="{836983B7-D561-41DE-8D25-8FEE41D57B0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0824" b="9734"/>
          <a:stretch>
            <a:fillRect/>
          </a:stretch>
        </p:blipFill>
        <p:spPr bwMode="auto">
          <a:xfrm>
            <a:off x="3794336" y="2201242"/>
            <a:ext cx="6734401" cy="213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9E57717D-994B-4051-8DE7-17DB9DA6BE87}"/>
              </a:ext>
            </a:extLst>
          </p:cNvPr>
          <p:cNvSpPr/>
          <p:nvPr/>
        </p:nvSpPr>
        <p:spPr>
          <a:xfrm>
            <a:off x="4204996" y="4389654"/>
            <a:ext cx="6096000" cy="369332"/>
          </a:xfrm>
          <a:prstGeom prst="rect">
            <a:avLst/>
          </a:prstGeom>
        </p:spPr>
        <p:txBody>
          <a:bodyPr>
            <a:spAutoFit/>
          </a:bodyPr>
          <a:lstStyle/>
          <a:p>
            <a:r>
              <a:rPr lang="zh-CN" altLang="en-US" dirty="0"/>
              <a:t>接口也可以同类那样进行一般化和特殊化处理。</a:t>
            </a:r>
          </a:p>
        </p:txBody>
      </p:sp>
      <p:pic>
        <p:nvPicPr>
          <p:cNvPr id="13" name="图片 20" descr="78.png">
            <a:extLst>
              <a:ext uri="{FF2B5EF4-FFF2-40B4-BE49-F238E27FC236}">
                <a16:creationId xmlns:a16="http://schemas.microsoft.com/office/drawing/2014/main" id="{1222EE82-23B0-4D47-AD03-B685AD322C3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4336" y="4759830"/>
            <a:ext cx="4603328" cy="171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1449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a:grpSpLocks/>
          </p:cNvGrpSpPr>
          <p:nvPr/>
        </p:nvGrpSpPr>
        <p:grpSpPr bwMode="auto">
          <a:xfrm>
            <a:off x="2760663" y="1820863"/>
            <a:ext cx="2913062" cy="1719262"/>
            <a:chOff x="0" y="0"/>
            <a:chExt cx="2913063" cy="1719263"/>
          </a:xfrm>
        </p:grpSpPr>
        <p:sp>
          <p:nvSpPr>
            <p:cNvPr id="27682" name="AutoShape 4"/>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78A82C"/>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3" name="AutoShape 5"/>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依赖关系（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Dependency</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a:t>
              </a:r>
              <a:endParaRPr lang="zh-CN" dirty="0">
                <a:solidFill>
                  <a:srgbClr val="000000"/>
                </a:solidFill>
                <a:cs typeface="Helvetica" pitchFamily="34" charset="0"/>
                <a:sym typeface="Calibri" pitchFamily="34" charset="0"/>
              </a:endParaRPr>
            </a:p>
          </p:txBody>
        </p:sp>
      </p:grpSp>
      <p:grpSp>
        <p:nvGrpSpPr>
          <p:cNvPr id="27653" name="Group 6"/>
          <p:cNvGrpSpPr>
            <a:grpSpLocks/>
          </p:cNvGrpSpPr>
          <p:nvPr/>
        </p:nvGrpSpPr>
        <p:grpSpPr bwMode="auto">
          <a:xfrm>
            <a:off x="6308725" y="1806575"/>
            <a:ext cx="3088704" cy="1717675"/>
            <a:chOff x="0" y="0"/>
            <a:chExt cx="3088704" cy="1717675"/>
          </a:xfrm>
        </p:grpSpPr>
        <p:sp>
          <p:nvSpPr>
            <p:cNvPr id="27680" name="AutoShape 7"/>
            <p:cNvSpPr>
              <a:spLocks/>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1" name="AutoShape 8"/>
            <p:cNvSpPr>
              <a:spLocks/>
            </p:cNvSpPr>
            <p:nvPr/>
          </p:nvSpPr>
          <p:spPr bwMode="auto">
            <a:xfrm>
              <a:off x="33876" y="337375"/>
              <a:ext cx="305482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泛化关系（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Generalization</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a:t>
              </a:r>
              <a:endParaRPr lang="zh-CN" dirty="0">
                <a:solidFill>
                  <a:srgbClr val="000000"/>
                </a:solidFill>
                <a:cs typeface="Helvetica" pitchFamily="34" charset="0"/>
                <a:sym typeface="Calibri" pitchFamily="34" charset="0"/>
              </a:endParaRPr>
            </a:p>
          </p:txBody>
        </p:sp>
      </p:grpSp>
      <p:grpSp>
        <p:nvGrpSpPr>
          <p:cNvPr id="27654" name="Group 9"/>
          <p:cNvGrpSpPr>
            <a:grpSpLocks/>
          </p:cNvGrpSpPr>
          <p:nvPr/>
        </p:nvGrpSpPr>
        <p:grpSpPr bwMode="auto">
          <a:xfrm>
            <a:off x="6296025" y="4175125"/>
            <a:ext cx="2914650" cy="1717675"/>
            <a:chOff x="0" y="0"/>
            <a:chExt cx="2914650" cy="1717675"/>
          </a:xfrm>
        </p:grpSpPr>
        <p:sp>
          <p:nvSpPr>
            <p:cNvPr id="27678" name="AutoShape 10"/>
            <p:cNvSpPr>
              <a:spLocks/>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9" name="AutoShape 11"/>
            <p:cNvSpPr>
              <a:spLocks/>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实现关系（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Realization</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a:t>
              </a:r>
              <a:endParaRPr lang="zh-CN" dirty="0">
                <a:solidFill>
                  <a:srgbClr val="000000"/>
                </a:solidFill>
                <a:cs typeface="Helvetica" pitchFamily="34" charset="0"/>
                <a:sym typeface="Calibri" pitchFamily="34" charset="0"/>
              </a:endParaRPr>
            </a:p>
          </p:txBody>
        </p:sp>
      </p:grpSp>
      <p:grpSp>
        <p:nvGrpSpPr>
          <p:cNvPr id="27655" name="Group 12"/>
          <p:cNvGrpSpPr>
            <a:grpSpLocks/>
          </p:cNvGrpSpPr>
          <p:nvPr/>
        </p:nvGrpSpPr>
        <p:grpSpPr bwMode="auto">
          <a:xfrm>
            <a:off x="2760663" y="4186238"/>
            <a:ext cx="2913062" cy="1719262"/>
            <a:chOff x="0" y="0"/>
            <a:chExt cx="2913063" cy="1719263"/>
          </a:xfrm>
        </p:grpSpPr>
        <p:sp>
          <p:nvSpPr>
            <p:cNvPr id="27676" name="AutoShape 13"/>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7" name="AutoShape 14"/>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关联关系（</a:t>
              </a:r>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Association</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 </a:t>
              </a:r>
              <a:endParaRPr lang="zh-CN" dirty="0">
                <a:solidFill>
                  <a:srgbClr val="000000"/>
                </a:solidFill>
                <a:cs typeface="Helvetica" pitchFamily="34" charset="0"/>
                <a:sym typeface="Calibri" pitchFamily="34" charset="0"/>
              </a:endParaRPr>
            </a:p>
          </p:txBody>
        </p:sp>
      </p:grpSp>
      <p:grpSp>
        <p:nvGrpSpPr>
          <p:cNvPr id="27656" name="Group 15"/>
          <p:cNvGrpSpPr>
            <a:grpSpLocks/>
          </p:cNvGrpSpPr>
          <p:nvPr/>
        </p:nvGrpSpPr>
        <p:grpSpPr bwMode="auto">
          <a:xfrm>
            <a:off x="2271713" y="1333500"/>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8709025" y="1333500"/>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7658" name="Group 25"/>
          <p:cNvGrpSpPr>
            <a:grpSpLocks/>
          </p:cNvGrpSpPr>
          <p:nvPr/>
        </p:nvGrpSpPr>
        <p:grpSpPr bwMode="auto">
          <a:xfrm>
            <a:off x="2271713" y="5416550"/>
            <a:ext cx="976312" cy="976313"/>
            <a:chOff x="0" y="0"/>
            <a:chExt cx="976313" cy="976313"/>
          </a:xfrm>
        </p:grpSpPr>
        <p:sp>
          <p:nvSpPr>
            <p:cNvPr id="27664" name="AutoShape 26"/>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a:grpSpLocks/>
            </p:cNvGrpSpPr>
            <p:nvPr/>
          </p:nvGrpSpPr>
          <p:grpSpPr bwMode="auto">
            <a:xfrm>
              <a:off x="93703" y="74135"/>
              <a:ext cx="788906" cy="828041"/>
              <a:chOff x="0" y="0"/>
              <a:chExt cx="788906" cy="828040"/>
            </a:xfrm>
          </p:grpSpPr>
          <p:sp>
            <p:nvSpPr>
              <p:cNvPr id="27666" name="AutoShape 28"/>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27659" name="Group 30"/>
          <p:cNvGrpSpPr>
            <a:grpSpLocks/>
          </p:cNvGrpSpPr>
          <p:nvPr/>
        </p:nvGrpSpPr>
        <p:grpSpPr bwMode="auto">
          <a:xfrm>
            <a:off x="8709025" y="5416550"/>
            <a:ext cx="976313" cy="976313"/>
            <a:chOff x="0" y="0"/>
            <a:chExt cx="976313" cy="976313"/>
          </a:xfrm>
        </p:grpSpPr>
        <p:sp>
          <p:nvSpPr>
            <p:cNvPr id="27660" name="AutoShape 31"/>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a:grpSpLocks/>
            </p:cNvGrpSpPr>
            <p:nvPr/>
          </p:nvGrpSpPr>
          <p:grpSpPr bwMode="auto">
            <a:xfrm>
              <a:off x="93703" y="74135"/>
              <a:ext cx="788906" cy="828041"/>
              <a:chOff x="0" y="0"/>
              <a:chExt cx="788906" cy="828040"/>
            </a:xfrm>
          </p:grpSpPr>
          <p:sp>
            <p:nvSpPr>
              <p:cNvPr id="27662" name="AutoShape 33"/>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
        <p:nvSpPr>
          <p:cNvPr id="36" name="AutoShape 11">
            <a:extLst>
              <a:ext uri="{FF2B5EF4-FFF2-40B4-BE49-F238E27FC236}">
                <a16:creationId xmlns:a16="http://schemas.microsoft.com/office/drawing/2014/main" id="{585BC4D6-1158-4CB2-A7F5-E6E4EDE96944}"/>
              </a:ext>
            </a:extLst>
          </p:cNvPr>
          <p:cNvSpPr>
            <a:spLocks/>
          </p:cNvSpPr>
          <p:nvPr/>
        </p:nvSpPr>
        <p:spPr bwMode="auto">
          <a:xfrm>
            <a:off x="537369" y="581121"/>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类之间的关系</a:t>
            </a:r>
            <a:endParaRPr lang="zh-CN" dirty="0">
              <a:solidFill>
                <a:srgbClr val="000000"/>
              </a:solidFill>
              <a:cs typeface="Helvetica" pitchFamily="34" charset="0"/>
              <a:sym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6" name="Group 15"/>
          <p:cNvGrpSpPr>
            <a:grpSpLocks/>
          </p:cNvGrpSpPr>
          <p:nvPr/>
        </p:nvGrpSpPr>
        <p:grpSpPr bwMode="auto">
          <a:xfrm>
            <a:off x="545550" y="567028"/>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451845" y="4127082"/>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2</a:t>
                </a:r>
                <a:endParaRPr lang="zh-CN" altLang="zh-CN" dirty="0">
                  <a:solidFill>
                    <a:schemeClr val="bg1"/>
                  </a:solidFill>
                  <a:cs typeface="Helvetica" pitchFamily="34" charset="0"/>
                  <a:sym typeface="Calibri" pitchFamily="34" charset="0"/>
                </a:endParaRPr>
              </a:p>
            </p:txBody>
          </p:sp>
        </p:grpSp>
      </p:grpSp>
      <p:sp>
        <p:nvSpPr>
          <p:cNvPr id="2" name="矩形 1">
            <a:extLst>
              <a:ext uri="{FF2B5EF4-FFF2-40B4-BE49-F238E27FC236}">
                <a16:creationId xmlns:a16="http://schemas.microsoft.com/office/drawing/2014/main" id="{CEA10BF6-CA7E-495D-A1B2-36D6A17DFAB8}"/>
              </a:ext>
            </a:extLst>
          </p:cNvPr>
          <p:cNvSpPr/>
          <p:nvPr/>
        </p:nvSpPr>
        <p:spPr>
          <a:xfrm>
            <a:off x="1637384" y="660578"/>
            <a:ext cx="6096000" cy="2585323"/>
          </a:xfrm>
          <a:prstGeom prst="rect">
            <a:avLst/>
          </a:prstGeom>
        </p:spPr>
        <p:txBody>
          <a:bodyPr>
            <a:spAutoFit/>
          </a:bodyPr>
          <a:lstStyle/>
          <a:p>
            <a:r>
              <a:rPr lang="zh-CN" altLang="en-US" dirty="0"/>
              <a:t>依赖关系（</a:t>
            </a:r>
            <a:r>
              <a:rPr lang="en-US" altLang="zh-CN" dirty="0"/>
              <a:t>Dependency</a:t>
            </a:r>
            <a:r>
              <a:rPr lang="zh-CN" altLang="en-US" dirty="0"/>
              <a:t>）</a:t>
            </a:r>
          </a:p>
          <a:p>
            <a:r>
              <a:rPr lang="zh-CN" altLang="en-US" dirty="0"/>
              <a:t>依赖表示的是两个或多个模型元素之间语义上的连接关系。</a:t>
            </a:r>
          </a:p>
          <a:p>
            <a:r>
              <a:rPr lang="zh-CN" altLang="en-US" dirty="0"/>
              <a:t>这些依赖关系可以再细分为</a:t>
            </a:r>
            <a:r>
              <a:rPr lang="en-US" altLang="zh-CN" dirty="0"/>
              <a:t>5</a:t>
            </a:r>
            <a:r>
              <a:rPr lang="zh-CN" altLang="en-US" dirty="0"/>
              <a:t>种类型，分别是</a:t>
            </a:r>
            <a:r>
              <a:rPr lang="en-US" altLang="zh-CN" dirty="0"/>
              <a:t>:</a:t>
            </a:r>
          </a:p>
          <a:p>
            <a:r>
              <a:rPr lang="zh-CN" altLang="en-US" dirty="0"/>
              <a:t>绑定（</a:t>
            </a:r>
            <a:r>
              <a:rPr lang="en-US" altLang="zh-CN" dirty="0"/>
              <a:t>Binding</a:t>
            </a:r>
            <a:r>
              <a:rPr lang="zh-CN" altLang="en-US" dirty="0"/>
              <a:t>）依赖、</a:t>
            </a:r>
          </a:p>
          <a:p>
            <a:r>
              <a:rPr lang="zh-CN" altLang="en-US" dirty="0"/>
              <a:t>实现（</a:t>
            </a:r>
            <a:r>
              <a:rPr lang="en-US" altLang="zh-CN" dirty="0"/>
              <a:t>Realization</a:t>
            </a:r>
            <a:r>
              <a:rPr lang="zh-CN" altLang="en-US" dirty="0"/>
              <a:t>）依赖、</a:t>
            </a:r>
          </a:p>
          <a:p>
            <a:r>
              <a:rPr lang="zh-CN" altLang="en-US" dirty="0"/>
              <a:t>使用（</a:t>
            </a:r>
            <a:r>
              <a:rPr lang="en-US" altLang="zh-CN" dirty="0"/>
              <a:t>Usage</a:t>
            </a:r>
            <a:r>
              <a:rPr lang="zh-CN" altLang="en-US" dirty="0"/>
              <a:t>）依赖、</a:t>
            </a:r>
          </a:p>
          <a:p>
            <a:r>
              <a:rPr lang="zh-CN" altLang="en-US" dirty="0"/>
              <a:t>抽象（</a:t>
            </a:r>
            <a:r>
              <a:rPr lang="en-US" altLang="zh-CN" dirty="0"/>
              <a:t>Abstraction</a:t>
            </a:r>
            <a:r>
              <a:rPr lang="zh-CN" altLang="en-US" dirty="0"/>
              <a:t>）依赖和</a:t>
            </a:r>
          </a:p>
          <a:p>
            <a:r>
              <a:rPr lang="zh-CN" altLang="en-US" dirty="0"/>
              <a:t>授权（</a:t>
            </a:r>
            <a:r>
              <a:rPr lang="en-US" altLang="zh-CN" dirty="0"/>
              <a:t>Permission</a:t>
            </a:r>
            <a:r>
              <a:rPr lang="zh-CN" altLang="en-US" dirty="0"/>
              <a:t>）依赖。</a:t>
            </a:r>
          </a:p>
        </p:txBody>
      </p:sp>
      <p:sp>
        <p:nvSpPr>
          <p:cNvPr id="39" name="矩形 38">
            <a:extLst>
              <a:ext uri="{FF2B5EF4-FFF2-40B4-BE49-F238E27FC236}">
                <a16:creationId xmlns:a16="http://schemas.microsoft.com/office/drawing/2014/main" id="{6A36B74B-1859-4B27-AB6B-CBA38F2C4981}"/>
              </a:ext>
            </a:extLst>
          </p:cNvPr>
          <p:cNvSpPr/>
          <p:nvPr/>
        </p:nvSpPr>
        <p:spPr>
          <a:xfrm>
            <a:off x="1637384" y="4291278"/>
            <a:ext cx="6096000" cy="646331"/>
          </a:xfrm>
          <a:prstGeom prst="rect">
            <a:avLst/>
          </a:prstGeom>
        </p:spPr>
        <p:txBody>
          <a:bodyPr>
            <a:spAutoFit/>
          </a:bodyPr>
          <a:lstStyle/>
          <a:p>
            <a:r>
              <a:rPr lang="zh-CN" altLang="en-US" dirty="0"/>
              <a:t>泛化关系（</a:t>
            </a:r>
            <a:r>
              <a:rPr lang="en-US" altLang="zh-CN" dirty="0"/>
              <a:t>Generalization</a:t>
            </a:r>
            <a:r>
              <a:rPr lang="zh-CN" altLang="en-US" dirty="0"/>
              <a:t>）</a:t>
            </a:r>
          </a:p>
          <a:p>
            <a:r>
              <a:rPr lang="zh-CN" altLang="en-US" dirty="0"/>
              <a:t>泛化关系用来描述类的一般和具体之间的关系。</a:t>
            </a:r>
          </a:p>
        </p:txBody>
      </p:sp>
    </p:spTree>
    <p:extLst>
      <p:ext uri="{BB962C8B-B14F-4D97-AF65-F5344CB8AC3E}">
        <p14:creationId xmlns:p14="http://schemas.microsoft.com/office/powerpoint/2010/main" val="362938024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A10BF6-CA7E-495D-A1B2-36D6A17DFAB8}"/>
              </a:ext>
            </a:extLst>
          </p:cNvPr>
          <p:cNvSpPr/>
          <p:nvPr/>
        </p:nvSpPr>
        <p:spPr>
          <a:xfrm>
            <a:off x="1543678" y="1161593"/>
            <a:ext cx="6096000" cy="1477328"/>
          </a:xfrm>
          <a:prstGeom prst="rect">
            <a:avLst/>
          </a:prstGeom>
        </p:spPr>
        <p:txBody>
          <a:bodyPr>
            <a:spAutoFit/>
          </a:bodyPr>
          <a:lstStyle/>
          <a:p>
            <a:r>
              <a:rPr lang="zh-CN" altLang="en-US" dirty="0"/>
              <a:t>关联关系（</a:t>
            </a:r>
            <a:r>
              <a:rPr lang="en-US" altLang="zh-CN" dirty="0"/>
              <a:t>Association</a:t>
            </a:r>
            <a:r>
              <a:rPr lang="zh-CN" altLang="en-US" dirty="0"/>
              <a:t>）</a:t>
            </a:r>
          </a:p>
          <a:p>
            <a:r>
              <a:rPr lang="zh-CN" altLang="en-US" dirty="0"/>
              <a:t>关联关系是一种结构关系，指出了一个事物的对象与另一个事物的对象之间的语义上的连接。</a:t>
            </a:r>
            <a:endParaRPr lang="en-US" altLang="zh-CN" dirty="0"/>
          </a:p>
          <a:p>
            <a:r>
              <a:rPr lang="zh-CN" altLang="en-US" dirty="0"/>
              <a:t>关联关系还有两种非常重要的形式，分别是聚集（</a:t>
            </a:r>
            <a:r>
              <a:rPr lang="en-US" altLang="zh-CN" dirty="0"/>
              <a:t>Aggregation</a:t>
            </a:r>
            <a:r>
              <a:rPr lang="zh-CN" altLang="en-US" dirty="0"/>
              <a:t>）关系和组成（</a:t>
            </a:r>
            <a:r>
              <a:rPr lang="en-US" altLang="zh-CN" dirty="0"/>
              <a:t>Composition</a:t>
            </a:r>
            <a:r>
              <a:rPr lang="zh-CN" altLang="en-US" dirty="0"/>
              <a:t>）关系。</a:t>
            </a:r>
          </a:p>
        </p:txBody>
      </p:sp>
      <p:sp>
        <p:nvSpPr>
          <p:cNvPr id="39" name="矩形 38">
            <a:extLst>
              <a:ext uri="{FF2B5EF4-FFF2-40B4-BE49-F238E27FC236}">
                <a16:creationId xmlns:a16="http://schemas.microsoft.com/office/drawing/2014/main" id="{6A36B74B-1859-4B27-AB6B-CBA38F2C4981}"/>
              </a:ext>
            </a:extLst>
          </p:cNvPr>
          <p:cNvSpPr/>
          <p:nvPr/>
        </p:nvSpPr>
        <p:spPr>
          <a:xfrm>
            <a:off x="1449977" y="3552614"/>
            <a:ext cx="6096000" cy="1477328"/>
          </a:xfrm>
          <a:prstGeom prst="rect">
            <a:avLst/>
          </a:prstGeom>
        </p:spPr>
        <p:txBody>
          <a:bodyPr>
            <a:spAutoFit/>
          </a:bodyPr>
          <a:lstStyle/>
          <a:p>
            <a:r>
              <a:rPr lang="zh-CN" altLang="en-US" dirty="0"/>
              <a:t>实现关系（</a:t>
            </a:r>
            <a:r>
              <a:rPr lang="en-US" altLang="zh-CN" dirty="0"/>
              <a:t>Realization</a:t>
            </a:r>
            <a:r>
              <a:rPr lang="zh-CN" altLang="en-US" dirty="0"/>
              <a:t>）</a:t>
            </a:r>
          </a:p>
          <a:p>
            <a:r>
              <a:rPr lang="zh-CN" altLang="en-US" dirty="0"/>
              <a:t>实现关系将一种模型元素（如类）与另一种模型元素（如接口）连接起来，从而说明和其实现之间的关系。</a:t>
            </a:r>
          </a:p>
          <a:p>
            <a:r>
              <a:rPr lang="zh-CN" altLang="en-US" dirty="0"/>
              <a:t>在</a:t>
            </a:r>
            <a:r>
              <a:rPr lang="en-US" altLang="zh-CN" dirty="0"/>
              <a:t>UML</a:t>
            </a:r>
            <a:r>
              <a:rPr lang="zh-CN" altLang="en-US" dirty="0"/>
              <a:t>中，实现关系的表示形式和泛化关系的表示符号很相似，使用一条带封闭空箭头的虚线来表示。</a:t>
            </a:r>
          </a:p>
        </p:txBody>
      </p:sp>
      <p:grpSp>
        <p:nvGrpSpPr>
          <p:cNvPr id="14" name="Group 25">
            <a:extLst>
              <a:ext uri="{FF2B5EF4-FFF2-40B4-BE49-F238E27FC236}">
                <a16:creationId xmlns:a16="http://schemas.microsoft.com/office/drawing/2014/main" id="{9F91238D-4C38-41A1-B67E-4BFB5C13616A}"/>
              </a:ext>
            </a:extLst>
          </p:cNvPr>
          <p:cNvGrpSpPr>
            <a:grpSpLocks/>
          </p:cNvGrpSpPr>
          <p:nvPr/>
        </p:nvGrpSpPr>
        <p:grpSpPr bwMode="auto">
          <a:xfrm>
            <a:off x="358140" y="1161593"/>
            <a:ext cx="976312" cy="976313"/>
            <a:chOff x="0" y="0"/>
            <a:chExt cx="976313" cy="976313"/>
          </a:xfrm>
        </p:grpSpPr>
        <p:sp>
          <p:nvSpPr>
            <p:cNvPr id="15" name="AutoShape 26">
              <a:extLst>
                <a:ext uri="{FF2B5EF4-FFF2-40B4-BE49-F238E27FC236}">
                  <a16:creationId xmlns:a16="http://schemas.microsoft.com/office/drawing/2014/main" id="{EEE290BB-FC4B-4B7D-96D6-B974332B534B}"/>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16" name="Group 27">
              <a:extLst>
                <a:ext uri="{FF2B5EF4-FFF2-40B4-BE49-F238E27FC236}">
                  <a16:creationId xmlns:a16="http://schemas.microsoft.com/office/drawing/2014/main" id="{6F29351D-7F15-4AF7-8ACF-43D25BB16906}"/>
                </a:ext>
              </a:extLst>
            </p:cNvPr>
            <p:cNvGrpSpPr>
              <a:grpSpLocks/>
            </p:cNvGrpSpPr>
            <p:nvPr/>
          </p:nvGrpSpPr>
          <p:grpSpPr bwMode="auto">
            <a:xfrm>
              <a:off x="93703" y="74135"/>
              <a:ext cx="788906" cy="828041"/>
              <a:chOff x="0" y="0"/>
              <a:chExt cx="788906" cy="828040"/>
            </a:xfrm>
          </p:grpSpPr>
          <p:sp>
            <p:nvSpPr>
              <p:cNvPr id="17" name="AutoShape 28">
                <a:extLst>
                  <a:ext uri="{FF2B5EF4-FFF2-40B4-BE49-F238E27FC236}">
                    <a16:creationId xmlns:a16="http://schemas.microsoft.com/office/drawing/2014/main" id="{3412A89E-C3AF-4C20-8EDC-D9EA78549D58}"/>
                  </a:ext>
                </a:extLst>
              </p:cNvPr>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18" name="AutoShape 29">
                <a:extLst>
                  <a:ext uri="{FF2B5EF4-FFF2-40B4-BE49-F238E27FC236}">
                    <a16:creationId xmlns:a16="http://schemas.microsoft.com/office/drawing/2014/main" id="{B8660BAF-23DB-4DCE-9EEF-315BFF1BE5FD}"/>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19" name="Group 30">
            <a:extLst>
              <a:ext uri="{FF2B5EF4-FFF2-40B4-BE49-F238E27FC236}">
                <a16:creationId xmlns:a16="http://schemas.microsoft.com/office/drawing/2014/main" id="{BD92AC64-0486-48DC-B038-6A266B6921E3}"/>
              </a:ext>
            </a:extLst>
          </p:cNvPr>
          <p:cNvGrpSpPr>
            <a:grpSpLocks/>
          </p:cNvGrpSpPr>
          <p:nvPr/>
        </p:nvGrpSpPr>
        <p:grpSpPr bwMode="auto">
          <a:xfrm>
            <a:off x="264437" y="3918053"/>
            <a:ext cx="976313" cy="976313"/>
            <a:chOff x="0" y="0"/>
            <a:chExt cx="976313" cy="976313"/>
          </a:xfrm>
        </p:grpSpPr>
        <p:sp>
          <p:nvSpPr>
            <p:cNvPr id="20" name="AutoShape 31">
              <a:extLst>
                <a:ext uri="{FF2B5EF4-FFF2-40B4-BE49-F238E27FC236}">
                  <a16:creationId xmlns:a16="http://schemas.microsoft.com/office/drawing/2014/main" id="{089859C5-788C-4098-B36E-72F9D141D7A5}"/>
                </a:ext>
              </a:extLst>
            </p:cNvPr>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1" name="Group 32">
              <a:extLst>
                <a:ext uri="{FF2B5EF4-FFF2-40B4-BE49-F238E27FC236}">
                  <a16:creationId xmlns:a16="http://schemas.microsoft.com/office/drawing/2014/main" id="{2AC91FB5-98B0-47C9-BE32-418148EA0F4D}"/>
                </a:ext>
              </a:extLst>
            </p:cNvPr>
            <p:cNvGrpSpPr>
              <a:grpSpLocks/>
            </p:cNvGrpSpPr>
            <p:nvPr/>
          </p:nvGrpSpPr>
          <p:grpSpPr bwMode="auto">
            <a:xfrm>
              <a:off x="93703" y="74135"/>
              <a:ext cx="788906" cy="828041"/>
              <a:chOff x="0" y="0"/>
              <a:chExt cx="788906" cy="828040"/>
            </a:xfrm>
          </p:grpSpPr>
          <p:sp>
            <p:nvSpPr>
              <p:cNvPr id="22" name="AutoShape 33">
                <a:extLst>
                  <a:ext uri="{FF2B5EF4-FFF2-40B4-BE49-F238E27FC236}">
                    <a16:creationId xmlns:a16="http://schemas.microsoft.com/office/drawing/2014/main" id="{75D85077-FD8B-4A09-B78A-282B82454937}"/>
                  </a:ext>
                </a:extLst>
              </p:cNvPr>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3" name="AutoShape 34">
                <a:extLst>
                  <a:ext uri="{FF2B5EF4-FFF2-40B4-BE49-F238E27FC236}">
                    <a16:creationId xmlns:a16="http://schemas.microsoft.com/office/drawing/2014/main" id="{4D05BF96-CC6A-49A9-AB3B-C6B4591E6ED9}"/>
                  </a:ext>
                </a:extLst>
              </p:cNvPr>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Tree>
    <p:extLst>
      <p:ext uri="{BB962C8B-B14F-4D97-AF65-F5344CB8AC3E}">
        <p14:creationId xmlns:p14="http://schemas.microsoft.com/office/powerpoint/2010/main" val="15812151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状态图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4</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761524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
          <p:cNvSpPr>
            <a:spLocks/>
          </p:cNvSpPr>
          <p:nvPr/>
        </p:nvSpPr>
        <p:spPr bwMode="auto">
          <a:xfrm>
            <a:off x="9197976" y="3657601"/>
            <a:ext cx="1392270" cy="3075473"/>
          </a:xfrm>
          <a:prstGeom prst="triangle">
            <a:avLst>
              <a:gd name="adj" fmla="val 5000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0483" name="AutoShape 2"/>
          <p:cNvSpPr>
            <a:spLocks/>
          </p:cNvSpPr>
          <p:nvPr/>
        </p:nvSpPr>
        <p:spPr bwMode="auto">
          <a:xfrm>
            <a:off x="2149475" y="4375516"/>
            <a:ext cx="2146987" cy="2357558"/>
          </a:xfrm>
          <a:prstGeom prst="triangle">
            <a:avLst>
              <a:gd name="adj" fmla="val 5000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2" name="AutoShape 3"/>
          <p:cNvSpPr>
            <a:spLocks/>
          </p:cNvSpPr>
          <p:nvPr/>
        </p:nvSpPr>
        <p:spPr bwMode="auto">
          <a:xfrm>
            <a:off x="4076700" y="4993044"/>
            <a:ext cx="1778758" cy="1740030"/>
          </a:xfrm>
          <a:prstGeom prst="triangle">
            <a:avLst>
              <a:gd name="adj" fmla="val 5000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485" name="AutoShape 4"/>
          <p:cNvSpPr>
            <a:spLocks/>
          </p:cNvSpPr>
          <p:nvPr/>
        </p:nvSpPr>
        <p:spPr bwMode="auto">
          <a:xfrm>
            <a:off x="5681663" y="4040894"/>
            <a:ext cx="1695069" cy="2692180"/>
          </a:xfrm>
          <a:prstGeom prst="triangle">
            <a:avLst>
              <a:gd name="adj" fmla="val 50000"/>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4" name="AutoShape 5"/>
          <p:cNvSpPr>
            <a:spLocks/>
          </p:cNvSpPr>
          <p:nvPr/>
        </p:nvSpPr>
        <p:spPr bwMode="auto">
          <a:xfrm>
            <a:off x="7289800" y="4340533"/>
            <a:ext cx="1943091" cy="2392541"/>
          </a:xfrm>
          <a:prstGeom prst="triangle">
            <a:avLst>
              <a:gd name="adj" fmla="val 50000"/>
            </a:avLst>
          </a:prstGeom>
          <a:solidFill>
            <a:srgbClr val="7E8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8D75E696-A263-4B1A-B805-2FEF0F6DDD42}"/>
              </a:ext>
            </a:extLst>
          </p:cNvPr>
          <p:cNvSpPr/>
          <p:nvPr/>
        </p:nvSpPr>
        <p:spPr>
          <a:xfrm>
            <a:off x="283178" y="2346281"/>
            <a:ext cx="6096000" cy="3440942"/>
          </a:xfrm>
          <a:prstGeom prst="rect">
            <a:avLst/>
          </a:prstGeom>
        </p:spPr>
        <p:txBody>
          <a:bodyPr>
            <a:spAutoFit/>
          </a:bodyPr>
          <a:lstStyle/>
          <a:p>
            <a:pPr>
              <a:spcBef>
                <a:spcPct val="20000"/>
              </a:spcBef>
              <a:buFont typeface="Wingdings" panose="05000000000000000000" pitchFamily="2" charset="2"/>
              <a:buNone/>
            </a:pPr>
            <a:r>
              <a:rPr lang="zh-CN" altLang="en-US" sz="1600" dirty="0"/>
              <a:t>状态图的组成	</a:t>
            </a:r>
            <a:endParaRPr lang="en-US" altLang="zh-CN" sz="1600" dirty="0"/>
          </a:p>
          <a:p>
            <a:pPr lvl="1">
              <a:spcBef>
                <a:spcPct val="20000"/>
              </a:spcBef>
              <a:buFont typeface="Wingdings" panose="05000000000000000000" pitchFamily="2" charset="2"/>
              <a:buNone/>
            </a:pPr>
            <a:r>
              <a:rPr lang="zh-CN" altLang="en-US" sz="1600" dirty="0"/>
              <a:t>状态</a:t>
            </a:r>
          </a:p>
          <a:p>
            <a:pPr lvl="2">
              <a:spcBef>
                <a:spcPct val="20000"/>
              </a:spcBef>
              <a:buFont typeface="Wingdings" panose="05000000000000000000" pitchFamily="2" charset="2"/>
              <a:buNone/>
            </a:pPr>
            <a:r>
              <a:rPr lang="zh-CN" altLang="zh-CN" sz="1600" dirty="0"/>
              <a:t>对象的状态是指在这个对象的生命期中的一个条件或状况，在此期间对象将</a:t>
            </a:r>
            <a:endParaRPr lang="zh-CN" altLang="en-US" sz="1600" dirty="0"/>
          </a:p>
          <a:p>
            <a:pPr lvl="2">
              <a:spcBef>
                <a:spcPct val="20000"/>
              </a:spcBef>
              <a:buFont typeface="Wingdings" panose="05000000000000000000" pitchFamily="2" charset="2"/>
              <a:buNone/>
            </a:pPr>
            <a:r>
              <a:rPr lang="zh-CN" altLang="zh-CN" sz="1600" dirty="0"/>
              <a:t>满足某些条件、执行某些活动，或等待某些事件。</a:t>
            </a:r>
            <a:endParaRPr lang="zh-CN" altLang="en-US" sz="1600" dirty="0"/>
          </a:p>
          <a:p>
            <a:pPr lvl="1">
              <a:spcBef>
                <a:spcPct val="20000"/>
              </a:spcBef>
              <a:buFont typeface="Wingdings" panose="05000000000000000000" pitchFamily="2" charset="2"/>
              <a:buNone/>
            </a:pPr>
            <a:r>
              <a:rPr lang="zh-CN" altLang="en-US" sz="1600" dirty="0"/>
              <a:t>转移</a:t>
            </a:r>
          </a:p>
          <a:p>
            <a:pPr lvl="2">
              <a:spcBef>
                <a:spcPct val="20000"/>
              </a:spcBef>
              <a:buFont typeface="Times New Roman" panose="02020603050405020304" pitchFamily="18" charset="0"/>
              <a:buNone/>
            </a:pPr>
            <a:r>
              <a:rPr lang="zh-CN" altLang="en-US" sz="1600" dirty="0"/>
              <a:t>转移是由一种状态到另一种状态的迁移。这种转移由被建模实体内部或外部</a:t>
            </a:r>
          </a:p>
          <a:p>
            <a:pPr lvl="2">
              <a:spcBef>
                <a:spcPct val="20000"/>
              </a:spcBef>
              <a:buFont typeface="Times New Roman" panose="02020603050405020304" pitchFamily="18" charset="0"/>
              <a:buNone/>
            </a:pPr>
            <a:r>
              <a:rPr lang="zh-CN" altLang="en-US" sz="1600" dirty="0"/>
              <a:t>事件触发。</a:t>
            </a:r>
          </a:p>
          <a:p>
            <a:pPr lvl="2">
              <a:spcBef>
                <a:spcPct val="20000"/>
              </a:spcBef>
              <a:buFont typeface="Times New Roman" panose="02020603050405020304" pitchFamily="18" charset="0"/>
              <a:buNone/>
            </a:pPr>
            <a:r>
              <a:rPr lang="zh-CN" altLang="en-US" sz="1600" dirty="0"/>
              <a:t>对一个类来说，转移通常是调用了一个可以引起状态发生重要变化的操作的</a:t>
            </a:r>
          </a:p>
          <a:p>
            <a:pPr lvl="2">
              <a:spcBef>
                <a:spcPct val="20000"/>
              </a:spcBef>
              <a:buFont typeface="Times New Roman" panose="02020603050405020304" pitchFamily="18" charset="0"/>
              <a:buNone/>
            </a:pPr>
            <a:r>
              <a:rPr lang="zh-CN" altLang="en-US" sz="1600" dirty="0"/>
              <a:t>结果。</a:t>
            </a:r>
          </a:p>
        </p:txBody>
      </p:sp>
      <p:sp>
        <p:nvSpPr>
          <p:cNvPr id="3" name="矩形 2">
            <a:extLst>
              <a:ext uri="{FF2B5EF4-FFF2-40B4-BE49-F238E27FC236}">
                <a16:creationId xmlns:a16="http://schemas.microsoft.com/office/drawing/2014/main" id="{75793E0E-18FF-4FD8-ADF7-DA7A1F979697}"/>
              </a:ext>
            </a:extLst>
          </p:cNvPr>
          <p:cNvSpPr/>
          <p:nvPr/>
        </p:nvSpPr>
        <p:spPr>
          <a:xfrm>
            <a:off x="351453" y="317046"/>
            <a:ext cx="6096000" cy="2062103"/>
          </a:xfrm>
          <a:prstGeom prst="rect">
            <a:avLst/>
          </a:prstGeom>
        </p:spPr>
        <p:txBody>
          <a:bodyPr>
            <a:spAutoFit/>
          </a:bodyPr>
          <a:lstStyle/>
          <a:p>
            <a:r>
              <a:rPr lang="zh-CN" altLang="en-US" sz="1600" dirty="0"/>
              <a:t>状态图概要</a:t>
            </a:r>
          </a:p>
          <a:p>
            <a:pPr lvl="1"/>
            <a:r>
              <a:rPr lang="zh-CN" altLang="en-US" sz="1600" dirty="0"/>
              <a:t>状态图</a:t>
            </a:r>
          </a:p>
          <a:p>
            <a:pPr lvl="2"/>
            <a:r>
              <a:rPr lang="zh-CN" altLang="en-US" sz="1600" dirty="0"/>
              <a:t>说明对象在它的生命期中响应事件所经历的状态序列，以及它们对那些事件</a:t>
            </a:r>
          </a:p>
          <a:p>
            <a:pPr lvl="2"/>
            <a:r>
              <a:rPr lang="zh-CN" altLang="en-US" sz="1600" dirty="0"/>
              <a:t>的响应。</a:t>
            </a:r>
          </a:p>
          <a:p>
            <a:pPr lvl="1"/>
            <a:r>
              <a:rPr lang="zh-CN" altLang="en-US" sz="1600" dirty="0"/>
              <a:t>状态图用于</a:t>
            </a:r>
          </a:p>
          <a:p>
            <a:pPr lvl="2"/>
            <a:r>
              <a:rPr lang="zh-CN" altLang="en-US" sz="1600" dirty="0"/>
              <a:t>揭示</a:t>
            </a:r>
            <a:r>
              <a:rPr lang="en-US" altLang="zh-CN" sz="1600" dirty="0"/>
              <a:t>Actor</a:t>
            </a:r>
            <a:r>
              <a:rPr lang="zh-CN" altLang="en-US" sz="1600" dirty="0"/>
              <a:t>、类、子系统和组件的复杂特性。 </a:t>
            </a:r>
          </a:p>
          <a:p>
            <a:pPr lvl="2"/>
            <a:r>
              <a:rPr lang="zh-CN" altLang="en-US" sz="1600" dirty="0"/>
              <a:t>为实时系统建模。 </a:t>
            </a:r>
          </a:p>
        </p:txBody>
      </p:sp>
      <p:graphicFrame>
        <p:nvGraphicFramePr>
          <p:cNvPr id="16" name="Object 12">
            <a:extLst>
              <a:ext uri="{FF2B5EF4-FFF2-40B4-BE49-F238E27FC236}">
                <a16:creationId xmlns:a16="http://schemas.microsoft.com/office/drawing/2014/main" id="{1B122BA1-05D0-4C92-A481-CF13057622F6}"/>
              </a:ext>
            </a:extLst>
          </p:cNvPr>
          <p:cNvGraphicFramePr>
            <a:graphicFrameLocks noChangeAspect="1"/>
          </p:cNvGraphicFramePr>
          <p:nvPr>
            <p:extLst>
              <p:ext uri="{D42A27DB-BD31-4B8C-83A1-F6EECF244321}">
                <p14:modId xmlns:p14="http://schemas.microsoft.com/office/powerpoint/2010/main" val="416062592"/>
              </p:ext>
            </p:extLst>
          </p:nvPr>
        </p:nvGraphicFramePr>
        <p:xfrm>
          <a:off x="5254270" y="1092670"/>
          <a:ext cx="5622730" cy="2692180"/>
        </p:xfrm>
        <a:graphic>
          <a:graphicData uri="http://schemas.openxmlformats.org/presentationml/2006/ole">
            <mc:AlternateContent xmlns:mc="http://schemas.openxmlformats.org/markup-compatibility/2006">
              <mc:Choice xmlns:v="urn:schemas-microsoft-com:vml" Requires="v">
                <p:oleObj spid="_x0000_s3078" name="Picture2" r:id="rId3" imgW="5257800" imgH="2343912" progId="Word.Picture.8">
                  <p:embed/>
                </p:oleObj>
              </mc:Choice>
              <mc:Fallback>
                <p:oleObj name="Picture2" r:id="rId3" imgW="5257800" imgH="2343912" progId="Word.Picture.8">
                  <p:embed/>
                  <p:pic>
                    <p:nvPicPr>
                      <p:cNvPr id="14" name="Object 12">
                        <a:extLst>
                          <a:ext uri="{FF2B5EF4-FFF2-40B4-BE49-F238E27FC236}">
                            <a16:creationId xmlns:a16="http://schemas.microsoft.com/office/drawing/2014/main" id="{5227C17A-24A1-439E-B581-C43C94CC9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270" y="1092670"/>
                        <a:ext cx="5622730" cy="269218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86366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a:grpSpLocks/>
          </p:cNvGrpSpPr>
          <p:nvPr/>
        </p:nvGrpSpPr>
        <p:grpSpPr bwMode="auto">
          <a:xfrm>
            <a:off x="2732539" y="1842406"/>
            <a:ext cx="2913062" cy="1719262"/>
            <a:chOff x="-28124" y="21543"/>
            <a:chExt cx="2913063" cy="1719263"/>
          </a:xfrm>
        </p:grpSpPr>
        <p:sp>
          <p:nvSpPr>
            <p:cNvPr id="27682" name="AutoShape 4"/>
            <p:cNvSpPr>
              <a:spLocks/>
            </p:cNvSpPr>
            <p:nvPr/>
          </p:nvSpPr>
          <p:spPr bwMode="auto">
            <a:xfrm>
              <a:off x="-28124" y="21543"/>
              <a:ext cx="2913063" cy="1719263"/>
            </a:xfrm>
            <a:prstGeom prst="roundRect">
              <a:avLst>
                <a:gd name="adj" fmla="val 6736"/>
              </a:avLst>
            </a:prstGeom>
            <a:solidFill>
              <a:srgbClr val="FFFFFF">
                <a:alpha val="69019"/>
              </a:srgbClr>
            </a:solidFill>
            <a:ln w="12700">
              <a:solidFill>
                <a:srgbClr val="78A82C"/>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3" name="AutoShape 5"/>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状态</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上格放置名称，下格说明处于该状态时，系统或对象要做的工作</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见可选活动表</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 </a:t>
              </a:r>
              <a:endParaRPr lang="zh-CN" sz="1200" dirty="0">
                <a:solidFill>
                  <a:srgbClr val="000000"/>
                </a:solidFill>
                <a:cs typeface="Helvetica" pitchFamily="34" charset="0"/>
                <a:sym typeface="Calibri" pitchFamily="34" charset="0"/>
              </a:endParaRPr>
            </a:p>
          </p:txBody>
        </p:sp>
      </p:grpSp>
      <p:grpSp>
        <p:nvGrpSpPr>
          <p:cNvPr id="27653" name="Group 6"/>
          <p:cNvGrpSpPr>
            <a:grpSpLocks/>
          </p:cNvGrpSpPr>
          <p:nvPr/>
        </p:nvGrpSpPr>
        <p:grpSpPr bwMode="auto">
          <a:xfrm>
            <a:off x="6308725" y="1806575"/>
            <a:ext cx="2913063" cy="1717675"/>
            <a:chOff x="0" y="0"/>
            <a:chExt cx="2913063" cy="1717675"/>
          </a:xfrm>
        </p:grpSpPr>
        <p:sp>
          <p:nvSpPr>
            <p:cNvPr id="27680" name="AutoShape 7"/>
            <p:cNvSpPr>
              <a:spLocks/>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1" name="AutoShape 8"/>
            <p:cNvSpPr>
              <a:spLocks/>
            </p:cNvSpPr>
            <p:nvPr/>
          </p:nvSpPr>
          <p:spPr bwMode="auto">
            <a:xfrm>
              <a:off x="33876" y="337375"/>
              <a:ext cx="2821466"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转移</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转移上标出触发转移的事件表达式。如果转移上未标明事件，则表示在源状态的内部活动执行完毕后自动触发转移 </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4" name="Group 9"/>
          <p:cNvGrpSpPr>
            <a:grpSpLocks/>
          </p:cNvGrpSpPr>
          <p:nvPr/>
        </p:nvGrpSpPr>
        <p:grpSpPr bwMode="auto">
          <a:xfrm>
            <a:off x="6296025" y="4175125"/>
            <a:ext cx="2914650" cy="1717675"/>
            <a:chOff x="0" y="0"/>
            <a:chExt cx="2914650" cy="1717675"/>
          </a:xfrm>
        </p:grpSpPr>
        <p:sp>
          <p:nvSpPr>
            <p:cNvPr id="27678" name="AutoShape 10"/>
            <p:cNvSpPr>
              <a:spLocks/>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9" name="AutoShape 11"/>
            <p:cNvSpPr>
              <a:spLocks/>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结束</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终态</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可以多个</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5" name="Group 12"/>
          <p:cNvGrpSpPr>
            <a:grpSpLocks/>
          </p:cNvGrpSpPr>
          <p:nvPr/>
        </p:nvGrpSpPr>
        <p:grpSpPr bwMode="auto">
          <a:xfrm>
            <a:off x="2760663" y="4186238"/>
            <a:ext cx="2913062" cy="1719262"/>
            <a:chOff x="0" y="0"/>
            <a:chExt cx="2913063" cy="1719263"/>
          </a:xfrm>
        </p:grpSpPr>
        <p:sp>
          <p:nvSpPr>
            <p:cNvPr id="27676" name="AutoShape 13"/>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7" name="AutoShape 14"/>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开始</a:t>
              </a:r>
              <a:endPar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初始状态</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一个</a:t>
              </a:r>
              <a:r>
                <a:rPr lang="en-US" altLang="zh-CN" sz="1200" dirty="0">
                  <a:solidFill>
                    <a:srgbClr val="000000"/>
                  </a:solidFill>
                  <a:latin typeface="微软雅黑" pitchFamily="34" charset="-122"/>
                  <a:ea typeface="微软雅黑" pitchFamily="34" charset="-122"/>
                  <a:cs typeface="Helvetica" pitchFamily="34" charset="0"/>
                  <a:sym typeface="微软雅黑" pitchFamily="34" charset="-122"/>
                </a:rPr>
                <a:t>)</a:t>
              </a:r>
            </a:p>
          </p:txBody>
        </p:sp>
      </p:grpSp>
      <p:grpSp>
        <p:nvGrpSpPr>
          <p:cNvPr id="27656" name="Group 15"/>
          <p:cNvGrpSpPr>
            <a:grpSpLocks/>
          </p:cNvGrpSpPr>
          <p:nvPr/>
        </p:nvGrpSpPr>
        <p:grpSpPr bwMode="auto">
          <a:xfrm>
            <a:off x="2271713" y="1333500"/>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8709025" y="1333500"/>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7658" name="Group 25"/>
          <p:cNvGrpSpPr>
            <a:grpSpLocks/>
          </p:cNvGrpSpPr>
          <p:nvPr/>
        </p:nvGrpSpPr>
        <p:grpSpPr bwMode="auto">
          <a:xfrm>
            <a:off x="2271713" y="5416550"/>
            <a:ext cx="976312" cy="976313"/>
            <a:chOff x="0" y="0"/>
            <a:chExt cx="976313" cy="976313"/>
          </a:xfrm>
        </p:grpSpPr>
        <p:sp>
          <p:nvSpPr>
            <p:cNvPr id="27664" name="AutoShape 26"/>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a:grpSpLocks/>
            </p:cNvGrpSpPr>
            <p:nvPr/>
          </p:nvGrpSpPr>
          <p:grpSpPr bwMode="auto">
            <a:xfrm>
              <a:off x="93703" y="74135"/>
              <a:ext cx="788906" cy="828041"/>
              <a:chOff x="0" y="0"/>
              <a:chExt cx="788906" cy="828040"/>
            </a:xfrm>
          </p:grpSpPr>
          <p:sp>
            <p:nvSpPr>
              <p:cNvPr id="27666" name="AutoShape 28"/>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27659" name="Group 30"/>
          <p:cNvGrpSpPr>
            <a:grpSpLocks/>
          </p:cNvGrpSpPr>
          <p:nvPr/>
        </p:nvGrpSpPr>
        <p:grpSpPr bwMode="auto">
          <a:xfrm>
            <a:off x="8709025" y="5416550"/>
            <a:ext cx="976313" cy="976313"/>
            <a:chOff x="0" y="0"/>
            <a:chExt cx="976313" cy="976313"/>
          </a:xfrm>
        </p:grpSpPr>
        <p:sp>
          <p:nvSpPr>
            <p:cNvPr id="27660" name="AutoShape 31"/>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a:grpSpLocks/>
            </p:cNvGrpSpPr>
            <p:nvPr/>
          </p:nvGrpSpPr>
          <p:grpSpPr bwMode="auto">
            <a:xfrm>
              <a:off x="93703" y="74135"/>
              <a:ext cx="788906" cy="828041"/>
              <a:chOff x="0" y="0"/>
              <a:chExt cx="788906" cy="828040"/>
            </a:xfrm>
          </p:grpSpPr>
          <p:sp>
            <p:nvSpPr>
              <p:cNvPr id="27662" name="AutoShape 33"/>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
        <p:nvSpPr>
          <p:cNvPr id="36" name="AutoShape 11">
            <a:extLst>
              <a:ext uri="{FF2B5EF4-FFF2-40B4-BE49-F238E27FC236}">
                <a16:creationId xmlns:a16="http://schemas.microsoft.com/office/drawing/2014/main" id="{585BC4D6-1158-4CB2-A7F5-E6E4EDE96944}"/>
              </a:ext>
            </a:extLst>
          </p:cNvPr>
          <p:cNvSpPr>
            <a:spLocks/>
          </p:cNvSpPr>
          <p:nvPr/>
        </p:nvSpPr>
        <p:spPr bwMode="auto">
          <a:xfrm>
            <a:off x="537369" y="581122"/>
            <a:ext cx="2383113" cy="35856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b="1" dirty="0">
                <a:solidFill>
                  <a:srgbClr val="000000"/>
                </a:solidFill>
                <a:latin typeface="微软雅黑" pitchFamily="34" charset="-122"/>
                <a:ea typeface="微软雅黑" pitchFamily="34" charset="-122"/>
                <a:cs typeface="Helvetica" pitchFamily="34" charset="0"/>
                <a:sym typeface="微软雅黑" pitchFamily="34" charset="-122"/>
              </a:rPr>
              <a:t>状态图中的事物及解释</a:t>
            </a:r>
            <a:endParaRPr lang="zh-CN" sz="1600" dirty="0">
              <a:solidFill>
                <a:srgbClr val="000000"/>
              </a:solidFill>
              <a:cs typeface="Helvetica" pitchFamily="34" charset="0"/>
              <a:sym typeface="Calibri" pitchFamily="34" charset="0"/>
            </a:endParaRPr>
          </a:p>
        </p:txBody>
      </p:sp>
      <p:pic>
        <p:nvPicPr>
          <p:cNvPr id="37" name="Picture 26">
            <a:extLst>
              <a:ext uri="{FF2B5EF4-FFF2-40B4-BE49-F238E27FC236}">
                <a16:creationId xmlns:a16="http://schemas.microsoft.com/office/drawing/2014/main" id="{70EF329B-E831-4E29-9F87-061961869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14" y="2412190"/>
            <a:ext cx="23050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8" descr="1">
            <a:extLst>
              <a:ext uri="{FF2B5EF4-FFF2-40B4-BE49-F238E27FC236}">
                <a16:creationId xmlns:a16="http://schemas.microsoft.com/office/drawing/2014/main" id="{C96432F4-4245-4C85-BC4D-8BE5697D2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2560" y="2945590"/>
            <a:ext cx="2057400" cy="3048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29">
            <a:extLst>
              <a:ext uri="{FF2B5EF4-FFF2-40B4-BE49-F238E27FC236}">
                <a16:creationId xmlns:a16="http://schemas.microsoft.com/office/drawing/2014/main" id="{AA14FACA-B5C4-4004-9A28-432BA94AA0E0}"/>
              </a:ext>
            </a:extLst>
          </p:cNvPr>
          <p:cNvSpPr txBox="1">
            <a:spLocks noChangeArrowheads="1"/>
          </p:cNvSpPr>
          <p:nvPr/>
        </p:nvSpPr>
        <p:spPr bwMode="auto">
          <a:xfrm>
            <a:off x="9290016" y="2593939"/>
            <a:ext cx="2122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400" i="0" dirty="0">
                <a:effectLst/>
              </a:rPr>
              <a:t>消息(属性)[条件]/</a:t>
            </a:r>
            <a:r>
              <a:rPr lang="zh-CN" altLang="en-US" sz="1400" dirty="0">
                <a:effectLst/>
              </a:rPr>
              <a:t>动作</a:t>
            </a:r>
            <a:endParaRPr lang="zh-CN" altLang="en-US" sz="1400" b="0" i="0" dirty="0">
              <a:effectLst/>
            </a:endParaRPr>
          </a:p>
        </p:txBody>
      </p:sp>
      <p:pic>
        <p:nvPicPr>
          <p:cNvPr id="40" name="Picture 2">
            <a:extLst>
              <a:ext uri="{FF2B5EF4-FFF2-40B4-BE49-F238E27FC236}">
                <a16:creationId xmlns:a16="http://schemas.microsoft.com/office/drawing/2014/main" id="{49E04462-FC81-4FE0-98F0-AA0871B386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584" y="4656074"/>
            <a:ext cx="1129562" cy="1073084"/>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a:extLst>
              <a:ext uri="{FF2B5EF4-FFF2-40B4-BE49-F238E27FC236}">
                <a16:creationId xmlns:a16="http://schemas.microsoft.com/office/drawing/2014/main" id="{7B4D8977-BD76-496B-93BA-2968A826B9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427" y="4509100"/>
            <a:ext cx="1427849" cy="133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467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顺序图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5</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3441968" cy="707886"/>
          </a:xfrm>
          <a:prstGeom prst="rect">
            <a:avLst/>
          </a:prstGeom>
        </p:spPr>
        <p:txBody>
          <a:bodyPr wrap="none">
            <a:spAutoFit/>
          </a:bodyPr>
          <a:lstStyle/>
          <a:p>
            <a:pPr eaLnBrk="1" fontAlgn="auto" hangingPunct="1">
              <a:spcBef>
                <a:spcPts val="0"/>
              </a:spcBef>
              <a:spcAft>
                <a:spcPts val="0"/>
              </a:spcAft>
              <a:defRPr/>
            </a:pPr>
            <a:r>
              <a:rPr lang="en-US" altLang="zh-CN" sz="4000" b="1" kern="100" dirty="0">
                <a:latin typeface="微软雅黑" panose="020B0503020204020204" pitchFamily="34" charset="-122"/>
                <a:ea typeface="微软雅黑" panose="020B0503020204020204" pitchFamily="34" charset="-122"/>
              </a:rPr>
              <a:t>UML</a:t>
            </a:r>
            <a:r>
              <a:rPr lang="zh-CN" altLang="en-US" sz="4000" b="1" kern="100" dirty="0">
                <a:latin typeface="微软雅黑" panose="020B0503020204020204" pitchFamily="34" charset="-122"/>
                <a:ea typeface="微软雅黑" panose="020B0503020204020204" pitchFamily="34" charset="-122"/>
              </a:rPr>
              <a:t>各图简介</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1</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246" y="3209731"/>
            <a:ext cx="2889836" cy="678864"/>
          </a:xfrm>
          <a:prstGeom prst="rect">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50%</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382959" y="3196582"/>
            <a:ext cx="2891165" cy="678864"/>
          </a:xfrm>
          <a:prstGeom prst="rect">
            <a:avLst/>
          </a:pr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50%</a:t>
            </a:r>
            <a:endParaRPr lang="zh-CN" altLang="en-US" sz="2800" dirty="0">
              <a:latin typeface="微软雅黑" panose="020B0503020204020204" pitchFamily="34" charset="-122"/>
              <a:ea typeface="微软雅黑" panose="020B0503020204020204" pitchFamily="34" charset="-122"/>
            </a:endParaRPr>
          </a:p>
        </p:txBody>
      </p:sp>
      <p:sp>
        <p:nvSpPr>
          <p:cNvPr id="4" name="矩形 3"/>
          <p:cNvSpPr/>
          <p:nvPr/>
        </p:nvSpPr>
        <p:spPr>
          <a:xfrm>
            <a:off x="349246" y="4419110"/>
            <a:ext cx="2192977" cy="678864"/>
          </a:xfrm>
          <a:prstGeom prst="rect">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solidFill>
                  <a:schemeClr val="bg1"/>
                </a:solidFill>
                <a:latin typeface="微软雅黑" panose="020B0503020204020204" pitchFamily="34" charset="-122"/>
                <a:ea typeface="微软雅黑" panose="020B0503020204020204" pitchFamily="34" charset="-122"/>
              </a:rPr>
              <a:t>35%</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2836406" y="4419110"/>
            <a:ext cx="3588024" cy="678864"/>
          </a:xfrm>
          <a:prstGeom prst="rect">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latin typeface="微软雅黑" panose="020B0503020204020204" pitchFamily="34" charset="-122"/>
                <a:ea typeface="微软雅黑" panose="020B0503020204020204" pitchFamily="34" charset="-122"/>
              </a:rPr>
              <a:t>65%</a:t>
            </a:r>
            <a:endParaRPr lang="zh-CN" altLang="en-US" sz="2800" dirty="0">
              <a:latin typeface="微软雅黑" panose="020B0503020204020204" pitchFamily="34" charset="-122"/>
              <a:ea typeface="微软雅黑" panose="020B0503020204020204" pitchFamily="34" charset="-122"/>
            </a:endParaRPr>
          </a:p>
        </p:txBody>
      </p:sp>
      <p:cxnSp>
        <p:nvCxnSpPr>
          <p:cNvPr id="7" name="直接连接符 6"/>
          <p:cNvCxnSpPr>
            <a:cxnSpLocks/>
          </p:cNvCxnSpPr>
          <p:nvPr/>
        </p:nvCxnSpPr>
        <p:spPr>
          <a:xfrm>
            <a:off x="349246" y="3888595"/>
            <a:ext cx="0" cy="47299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flipH="1">
            <a:off x="2542223" y="3875446"/>
            <a:ext cx="840736" cy="5568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443" name="AutoShape 2"/>
          <p:cNvSpPr>
            <a:spLocks/>
          </p:cNvSpPr>
          <p:nvPr/>
        </p:nvSpPr>
        <p:spPr bwMode="auto">
          <a:xfrm>
            <a:off x="349246" y="1348436"/>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顺序图（</a:t>
            </a:r>
            <a:r>
              <a:rPr lang="en-US" altLang="zh-CN" sz="1600" dirty="0">
                <a:solidFill>
                  <a:srgbClr val="000000"/>
                </a:solidFill>
                <a:latin typeface="微软雅黑" pitchFamily="34" charset="-122"/>
                <a:ea typeface="微软雅黑" pitchFamily="34" charset="-122"/>
                <a:cs typeface="Helvetica" pitchFamily="34" charset="0"/>
                <a:sym typeface="微软雅黑" pitchFamily="34" charset="-122"/>
              </a:rPr>
              <a:t>sequence diagram</a:t>
            </a:r>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是强调消息时间顺序的交互图，它描述了对象之间传送消息的时间顺序，用于表示用例中的行为顺序。顺序图将交互关系表示为一个二维图。横向轴代表了在协作中各独立对象的类元角色。纵向轴是时间轴，时间沿竖线向下延伸。</a:t>
            </a:r>
          </a:p>
        </p:txBody>
      </p:sp>
      <p:sp>
        <p:nvSpPr>
          <p:cNvPr id="14" name="AutoShape 2">
            <a:extLst>
              <a:ext uri="{FF2B5EF4-FFF2-40B4-BE49-F238E27FC236}">
                <a16:creationId xmlns:a16="http://schemas.microsoft.com/office/drawing/2014/main" id="{18D8CD80-AA6E-4010-A8B5-44775754E68A}"/>
              </a:ext>
            </a:extLst>
          </p:cNvPr>
          <p:cNvSpPr>
            <a:spLocks/>
          </p:cNvSpPr>
          <p:nvPr/>
        </p:nvSpPr>
        <p:spPr bwMode="auto">
          <a:xfrm>
            <a:off x="6748071" y="2547582"/>
            <a:ext cx="4952517"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顺序图主要用于按照交互发生的一系列顺序，显示对象之间的这些交互。很象类图，开发者一般认为顺序图只对他们有意义。然而，一个组织的业务人员会发现，顺序图显示不同的业务对象如何交互，对于交流当前业务如何进行很有用。除记录组织的当前事件外，一个业务级的顺序图能被当作一个需求文件使用，为实现一个未来系统传递需求。在项目的需求阶段，分析师能通过提供一个更加正式层次的表达，把用例带入下一层次。那种情况下，用例常常被细化为一个或者更多的顺序图。</a:t>
            </a:r>
          </a:p>
        </p:txBody>
      </p:sp>
    </p:spTree>
    <p:extLst>
      <p:ext uri="{BB962C8B-B14F-4D97-AF65-F5344CB8AC3E}">
        <p14:creationId xmlns:p14="http://schemas.microsoft.com/office/powerpoint/2010/main" val="1238770130"/>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32"/>
          <p:cNvSpPr>
            <a:spLocks noChangeArrowheads="1"/>
          </p:cNvSpPr>
          <p:nvPr/>
        </p:nvSpPr>
        <p:spPr bwMode="auto">
          <a:xfrm>
            <a:off x="644558" y="1862202"/>
            <a:ext cx="1752600" cy="4148137"/>
          </a:xfrm>
          <a:prstGeom prst="upArrow">
            <a:avLst>
              <a:gd name="adj1" fmla="val 66296"/>
              <a:gd name="adj2" fmla="val 58426"/>
            </a:avLst>
          </a:prstGeom>
          <a:gradFill>
            <a:gsLst>
              <a:gs pos="0">
                <a:srgbClr val="78A82C"/>
              </a:gs>
              <a:gs pos="52000">
                <a:srgbClr val="EC7690"/>
              </a:gs>
              <a:gs pos="100000">
                <a:srgbClr val="E9900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681" name="Oval 148"/>
          <p:cNvSpPr>
            <a:spLocks noChangeArrowheads="1"/>
          </p:cNvSpPr>
          <p:nvPr/>
        </p:nvSpPr>
        <p:spPr bwMode="auto">
          <a:xfrm>
            <a:off x="1114458" y="4991164"/>
            <a:ext cx="785812" cy="787400"/>
          </a:xfrm>
          <a:prstGeom prst="ellipse">
            <a:avLst/>
          </a:prstGeom>
          <a:solidFill>
            <a:srgbClr val="78A8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17" name="Oval 150"/>
          <p:cNvSpPr>
            <a:spLocks noChangeArrowheads="1"/>
          </p:cNvSpPr>
          <p:nvPr/>
        </p:nvSpPr>
        <p:spPr bwMode="auto">
          <a:xfrm>
            <a:off x="1114458" y="4051364"/>
            <a:ext cx="785812" cy="787400"/>
          </a:xfrm>
          <a:prstGeom prst="ellipse">
            <a:avLst/>
          </a:prstGeom>
          <a:solidFill>
            <a:schemeClr val="bg1">
              <a:lumMod val="95000"/>
            </a:schemeClr>
          </a:solidFill>
          <a:ln w="9525">
            <a:no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defRPr/>
            </a:pPr>
            <a:endParaRPr lang="ko-KR" altLang="en-US">
              <a:solidFill>
                <a:srgbClr val="C00000"/>
              </a:solidFill>
              <a:latin typeface="微软雅黑" panose="020B0503020204020204" pitchFamily="34" charset="-122"/>
            </a:endParaRPr>
          </a:p>
        </p:txBody>
      </p:sp>
      <p:sp>
        <p:nvSpPr>
          <p:cNvPr id="28683" name="Oval 152"/>
          <p:cNvSpPr>
            <a:spLocks noChangeArrowheads="1"/>
          </p:cNvSpPr>
          <p:nvPr/>
        </p:nvSpPr>
        <p:spPr bwMode="auto">
          <a:xfrm>
            <a:off x="1114458" y="3113152"/>
            <a:ext cx="785812" cy="787400"/>
          </a:xfrm>
          <a:prstGeom prst="ellipse">
            <a:avLst/>
          </a:prstGeom>
          <a:solidFill>
            <a:srgbClr val="E99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26" name="Text Box 25"/>
          <p:cNvSpPr txBox="1">
            <a:spLocks noChangeArrowheads="1"/>
          </p:cNvSpPr>
          <p:nvPr/>
        </p:nvSpPr>
        <p:spPr bwMode="auto">
          <a:xfrm>
            <a:off x="1181133" y="3324289"/>
            <a:ext cx="668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eaLnBrk="1" hangingPunct="1"/>
            <a:r>
              <a:rPr lang="zh-CN" altLang="en-US" sz="1800" dirty="0"/>
              <a:t>角色</a:t>
            </a:r>
          </a:p>
        </p:txBody>
      </p:sp>
      <p:sp>
        <p:nvSpPr>
          <p:cNvPr id="27" name="Text Box 25"/>
          <p:cNvSpPr txBox="1">
            <a:spLocks noChangeArrowheads="1"/>
          </p:cNvSpPr>
          <p:nvPr/>
        </p:nvSpPr>
        <p:spPr bwMode="auto">
          <a:xfrm>
            <a:off x="1181133" y="4276789"/>
            <a:ext cx="668337" cy="369888"/>
          </a:xfrm>
          <a:prstGeom prst="rect">
            <a:avLst/>
          </a:prstGeom>
          <a:noFill/>
          <a:ln w="6350">
            <a:noFill/>
            <a:miter lim="800000"/>
            <a:headEnd/>
            <a:tailEnd/>
          </a:ln>
        </p:spPr>
        <p:txBody>
          <a:bodyPr>
            <a:spAutoFit/>
          </a:bodyPr>
          <a:lstStyle/>
          <a:p>
            <a:pPr eaLnBrk="1" hangingPunct="1"/>
            <a:r>
              <a:rPr lang="zh-CN" altLang="en-US" dirty="0"/>
              <a:t>对象</a:t>
            </a:r>
          </a:p>
        </p:txBody>
      </p:sp>
      <p:sp>
        <p:nvSpPr>
          <p:cNvPr id="4" name="矩形 3">
            <a:extLst>
              <a:ext uri="{FF2B5EF4-FFF2-40B4-BE49-F238E27FC236}">
                <a16:creationId xmlns:a16="http://schemas.microsoft.com/office/drawing/2014/main" id="{88A8EF45-0738-42A5-8465-DA3BD1BF5E5A}"/>
              </a:ext>
            </a:extLst>
          </p:cNvPr>
          <p:cNvSpPr/>
          <p:nvPr/>
        </p:nvSpPr>
        <p:spPr>
          <a:xfrm>
            <a:off x="295469" y="513949"/>
            <a:ext cx="6096000" cy="923330"/>
          </a:xfrm>
          <a:prstGeom prst="rect">
            <a:avLst/>
          </a:prstGeom>
        </p:spPr>
        <p:txBody>
          <a:bodyPr>
            <a:spAutoFit/>
          </a:bodyPr>
          <a:lstStyle/>
          <a:p>
            <a:pPr eaLnBrk="1" hangingPunct="1"/>
            <a:r>
              <a:rPr lang="zh-CN" altLang="en-US" dirty="0"/>
              <a:t>顺序图中包括的建模元素主要有：角色（</a:t>
            </a:r>
            <a:r>
              <a:rPr lang="en-US" altLang="zh-CN" dirty="0"/>
              <a:t>Actor</a:t>
            </a:r>
            <a:r>
              <a:rPr lang="zh-CN" altLang="en-US" dirty="0"/>
              <a:t>）、对象（</a:t>
            </a:r>
            <a:r>
              <a:rPr lang="en-US" altLang="zh-CN" dirty="0"/>
              <a:t>Object</a:t>
            </a:r>
            <a:r>
              <a:rPr lang="zh-CN" altLang="en-US" dirty="0"/>
              <a:t>）、生命线（</a:t>
            </a:r>
            <a:r>
              <a:rPr lang="en-US" altLang="zh-CN" dirty="0"/>
              <a:t>Lifeline</a:t>
            </a:r>
            <a:r>
              <a:rPr lang="zh-CN" altLang="en-US" dirty="0"/>
              <a:t>）、激活（</a:t>
            </a:r>
            <a:r>
              <a:rPr lang="en-US" altLang="zh-CN" dirty="0"/>
              <a:t>Activation</a:t>
            </a:r>
            <a:r>
              <a:rPr lang="zh-CN" altLang="en-US" dirty="0"/>
              <a:t>）、消息（</a:t>
            </a:r>
            <a:r>
              <a:rPr lang="en-US" altLang="zh-CN" dirty="0"/>
              <a:t>Message</a:t>
            </a:r>
            <a:r>
              <a:rPr lang="zh-CN" altLang="en-US" dirty="0"/>
              <a:t>）等。</a:t>
            </a:r>
          </a:p>
        </p:txBody>
      </p:sp>
      <p:sp>
        <p:nvSpPr>
          <p:cNvPr id="7" name="矩形 6">
            <a:extLst>
              <a:ext uri="{FF2B5EF4-FFF2-40B4-BE49-F238E27FC236}">
                <a16:creationId xmlns:a16="http://schemas.microsoft.com/office/drawing/2014/main" id="{DC51DB4C-D883-49C5-BBDD-EF3FB33432BC}"/>
              </a:ext>
            </a:extLst>
          </p:cNvPr>
          <p:cNvSpPr/>
          <p:nvPr/>
        </p:nvSpPr>
        <p:spPr>
          <a:xfrm>
            <a:off x="2294522" y="3216341"/>
            <a:ext cx="6096000" cy="369332"/>
          </a:xfrm>
          <a:prstGeom prst="rect">
            <a:avLst/>
          </a:prstGeom>
        </p:spPr>
        <p:txBody>
          <a:bodyPr>
            <a:spAutoFit/>
          </a:bodyPr>
          <a:lstStyle/>
          <a:p>
            <a:pPr eaLnBrk="1" hangingPunct="1"/>
            <a:r>
              <a:rPr lang="zh-CN" altLang="en-US" dirty="0"/>
              <a:t>与系统、子系统或类发生交互作用的外部用户。 </a:t>
            </a:r>
          </a:p>
        </p:txBody>
      </p:sp>
      <p:sp>
        <p:nvSpPr>
          <p:cNvPr id="10" name="矩形 9">
            <a:extLst>
              <a:ext uri="{FF2B5EF4-FFF2-40B4-BE49-F238E27FC236}">
                <a16:creationId xmlns:a16="http://schemas.microsoft.com/office/drawing/2014/main" id="{F6CD7D0A-2F9E-49F9-BAF9-EF63A7B0DC1F}"/>
              </a:ext>
            </a:extLst>
          </p:cNvPr>
          <p:cNvSpPr/>
          <p:nvPr/>
        </p:nvSpPr>
        <p:spPr>
          <a:xfrm>
            <a:off x="2294522" y="4144224"/>
            <a:ext cx="6096000" cy="646331"/>
          </a:xfrm>
          <a:prstGeom prst="rect">
            <a:avLst/>
          </a:prstGeom>
        </p:spPr>
        <p:txBody>
          <a:bodyPr>
            <a:spAutoFit/>
          </a:bodyPr>
          <a:lstStyle/>
          <a:p>
            <a:pPr eaLnBrk="1" hangingPunct="1"/>
            <a:r>
              <a:rPr lang="zh-CN" altLang="en-US" dirty="0"/>
              <a:t>顺序图的横轴上是与序列有关的对象。对象的表示方法是：矩形框中写有对象或类名，且名字下面有下划线。</a:t>
            </a:r>
          </a:p>
        </p:txBody>
      </p:sp>
      <p:sp>
        <p:nvSpPr>
          <p:cNvPr id="33" name="矩形 32">
            <a:extLst>
              <a:ext uri="{FF2B5EF4-FFF2-40B4-BE49-F238E27FC236}">
                <a16:creationId xmlns:a16="http://schemas.microsoft.com/office/drawing/2014/main" id="{76BBDBE1-2766-4B56-BC8E-E63144EFAB64}"/>
              </a:ext>
            </a:extLst>
          </p:cNvPr>
          <p:cNvSpPr/>
          <p:nvPr/>
        </p:nvSpPr>
        <p:spPr>
          <a:xfrm>
            <a:off x="2294522" y="5208652"/>
            <a:ext cx="6096000" cy="646331"/>
          </a:xfrm>
          <a:prstGeom prst="rect">
            <a:avLst/>
          </a:prstGeom>
        </p:spPr>
        <p:txBody>
          <a:bodyPr>
            <a:spAutoFit/>
          </a:bodyPr>
          <a:lstStyle/>
          <a:p>
            <a:pPr eaLnBrk="1" hangingPunct="1"/>
            <a:r>
              <a:rPr lang="zh-CN" altLang="en-US" dirty="0"/>
              <a:t>坐标轴纵向的虚线表示对象在序列中的执行情况</a:t>
            </a:r>
            <a:r>
              <a:rPr lang="en-US" altLang="zh-CN" dirty="0"/>
              <a:t>(</a:t>
            </a:r>
            <a:r>
              <a:rPr lang="zh-CN" altLang="en-US" dirty="0"/>
              <a:t>即发送和接收的消息，对象的活动</a:t>
            </a:r>
            <a:r>
              <a:rPr lang="en-US" altLang="zh-CN" dirty="0"/>
              <a:t>)</a:t>
            </a:r>
            <a:r>
              <a:rPr lang="zh-CN" altLang="en-US" dirty="0"/>
              <a:t>这条虚线称为对象的“生命线”。</a:t>
            </a:r>
          </a:p>
        </p:txBody>
      </p:sp>
      <p:sp>
        <p:nvSpPr>
          <p:cNvPr id="34" name="Text Box 25">
            <a:extLst>
              <a:ext uri="{FF2B5EF4-FFF2-40B4-BE49-F238E27FC236}">
                <a16:creationId xmlns:a16="http://schemas.microsoft.com/office/drawing/2014/main" id="{AED726CF-E684-4BA1-B996-45520A036A74}"/>
              </a:ext>
            </a:extLst>
          </p:cNvPr>
          <p:cNvSpPr txBox="1">
            <a:spLocks noChangeArrowheads="1"/>
          </p:cNvSpPr>
          <p:nvPr/>
        </p:nvSpPr>
        <p:spPr bwMode="auto">
          <a:xfrm>
            <a:off x="1185135" y="5071600"/>
            <a:ext cx="668337" cy="646331"/>
          </a:xfrm>
          <a:prstGeom prst="rect">
            <a:avLst/>
          </a:prstGeom>
          <a:noFill/>
          <a:ln w="6350">
            <a:noFill/>
            <a:miter lim="800000"/>
            <a:headEnd/>
            <a:tailEnd/>
          </a:ln>
        </p:spPr>
        <p:txBody>
          <a:bodyPr>
            <a:spAutoFit/>
          </a:bodyPr>
          <a:lstStyle/>
          <a:p>
            <a:pPr algn="ctr" eaLnBrk="1" hangingPunct="1"/>
            <a:r>
              <a:rPr lang="zh-CN" altLang="en-US" dirty="0"/>
              <a:t>生命线</a:t>
            </a:r>
          </a:p>
        </p:txBody>
      </p:sp>
      <p:pic>
        <p:nvPicPr>
          <p:cNvPr id="35" name="Picture 40">
            <a:extLst>
              <a:ext uri="{FF2B5EF4-FFF2-40B4-BE49-F238E27FC236}">
                <a16:creationId xmlns:a16="http://schemas.microsoft.com/office/drawing/2014/main" id="{97AE5C01-8E23-496B-888C-7D496B831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3908" y="3061163"/>
            <a:ext cx="1471347" cy="735674"/>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1">
            <a:extLst>
              <a:ext uri="{FF2B5EF4-FFF2-40B4-BE49-F238E27FC236}">
                <a16:creationId xmlns:a16="http://schemas.microsoft.com/office/drawing/2014/main" id="{1E32E9D6-B32F-43E4-B6D0-68A7C9019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8682" y="4077227"/>
            <a:ext cx="1961797" cy="735674"/>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42">
            <a:extLst>
              <a:ext uri="{FF2B5EF4-FFF2-40B4-BE49-F238E27FC236}">
                <a16:creationId xmlns:a16="http://schemas.microsoft.com/office/drawing/2014/main" id="{5BEE0048-26C9-4010-A204-09791BEFD11D}"/>
              </a:ext>
            </a:extLst>
          </p:cNvPr>
          <p:cNvGrpSpPr>
            <a:grpSpLocks/>
          </p:cNvGrpSpPr>
          <p:nvPr/>
        </p:nvGrpSpPr>
        <p:grpSpPr bwMode="auto">
          <a:xfrm>
            <a:off x="8773011" y="5119310"/>
            <a:ext cx="1481332" cy="735673"/>
            <a:chOff x="4313" y="1824"/>
            <a:chExt cx="787" cy="346"/>
          </a:xfrm>
        </p:grpSpPr>
        <p:pic>
          <p:nvPicPr>
            <p:cNvPr id="38" name="Picture 43">
              <a:extLst>
                <a:ext uri="{FF2B5EF4-FFF2-40B4-BE49-F238E27FC236}">
                  <a16:creationId xmlns:a16="http://schemas.microsoft.com/office/drawing/2014/main" id="{4D231F0A-9917-4441-B554-C13942A639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4">
              <a:extLst>
                <a:ext uri="{FF2B5EF4-FFF2-40B4-BE49-F238E27FC236}">
                  <a16:creationId xmlns:a16="http://schemas.microsoft.com/office/drawing/2014/main" id="{4AAEEB75-8AF0-4FCB-8F3D-3F5523D65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1340106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1000"/>
                                        <p:tgtEl>
                                          <p:spTgt spid="12"/>
                                        </p:tgtEl>
                                      </p:cBhvr>
                                    </p:animEffect>
                                  </p:childTnLst>
                                </p:cTn>
                              </p:par>
                            </p:childTnLst>
                          </p:cTn>
                        </p:par>
                        <p:par>
                          <p:cTn id="8" fill="hold" nodeType="afterGroup">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 calcmode="lin" valueType="num">
                                      <p:cBhvr>
                                        <p:cTn id="13" dur="500" fill="hold"/>
                                        <p:tgtEl>
                                          <p:spTgt spid="27"/>
                                        </p:tgtEl>
                                        <p:attrNameLst>
                                          <p:attrName>style.rotation</p:attrName>
                                        </p:attrNameLst>
                                      </p:cBhvr>
                                      <p:tavLst>
                                        <p:tav tm="0">
                                          <p:val>
                                            <p:fltVal val="360"/>
                                          </p:val>
                                        </p:tav>
                                        <p:tav tm="100000">
                                          <p:val>
                                            <p:fltVal val="0"/>
                                          </p:val>
                                        </p:tav>
                                      </p:tavLst>
                                    </p:anim>
                                    <p:animEffect transition="in" filter="fade">
                                      <p:cBhvr>
                                        <p:cTn id="14" dur="500"/>
                                        <p:tgtEl>
                                          <p:spTgt spid="27"/>
                                        </p:tgtEl>
                                      </p:cBhvr>
                                    </p:animEffect>
                                  </p:childTnLst>
                                </p:cTn>
                              </p:par>
                            </p:childTnLst>
                          </p:cTn>
                        </p:par>
                        <p:par>
                          <p:cTn id="15" fill="hold" nodeType="afterGroup">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 calcmode="lin" valueType="num">
                                      <p:cBhvr>
                                        <p:cTn id="20" dur="500" fill="hold"/>
                                        <p:tgtEl>
                                          <p:spTgt spid="26"/>
                                        </p:tgtEl>
                                        <p:attrNameLst>
                                          <p:attrName>style.rotation</p:attrName>
                                        </p:attrNameLst>
                                      </p:cBhvr>
                                      <p:tavLst>
                                        <p:tav tm="0">
                                          <p:val>
                                            <p:fltVal val="360"/>
                                          </p:val>
                                        </p:tav>
                                        <p:tav tm="100000">
                                          <p:val>
                                            <p:fltVal val="0"/>
                                          </p:val>
                                        </p:tav>
                                      </p:tavLst>
                                    </p:anim>
                                    <p:animEffect transition="in" filter="fade">
                                      <p:cBhvr>
                                        <p:cTn id="21" dur="500"/>
                                        <p:tgtEl>
                                          <p:spTgt spid="26"/>
                                        </p:tgtEl>
                                      </p:cBhvr>
                                    </p:animEffect>
                                  </p:childTnLst>
                                </p:cTn>
                              </p:par>
                            </p:childTnLst>
                          </p:cTn>
                        </p:par>
                        <p:par>
                          <p:cTn id="22" fill="hold">
                            <p:stCondLst>
                              <p:cond delay="2000"/>
                            </p:stCondLst>
                            <p:childTnLst>
                              <p:par>
                                <p:cTn id="23" presetID="49" presetClass="entr" presetSubtype="0" decel="100000"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 calcmode="lin" valueType="num">
                                      <p:cBhvr>
                                        <p:cTn id="27" dur="500" fill="hold"/>
                                        <p:tgtEl>
                                          <p:spTgt spid="34"/>
                                        </p:tgtEl>
                                        <p:attrNameLst>
                                          <p:attrName>style.rotation</p:attrName>
                                        </p:attrNameLst>
                                      </p:cBhvr>
                                      <p:tavLst>
                                        <p:tav tm="0">
                                          <p:val>
                                            <p:fltVal val="360"/>
                                          </p:val>
                                        </p:tav>
                                        <p:tav tm="100000">
                                          <p:val>
                                            <p:fltVal val="0"/>
                                          </p:val>
                                        </p:tav>
                                      </p:tavLst>
                                    </p:anim>
                                    <p:animEffect transition="in" filter="fade">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32"/>
          <p:cNvSpPr>
            <a:spLocks noChangeArrowheads="1"/>
          </p:cNvSpPr>
          <p:nvPr/>
        </p:nvSpPr>
        <p:spPr bwMode="auto">
          <a:xfrm>
            <a:off x="765857" y="975794"/>
            <a:ext cx="1752600" cy="4148137"/>
          </a:xfrm>
          <a:prstGeom prst="upArrow">
            <a:avLst>
              <a:gd name="adj1" fmla="val 66296"/>
              <a:gd name="adj2" fmla="val 58426"/>
            </a:avLst>
          </a:prstGeom>
          <a:gradFill>
            <a:gsLst>
              <a:gs pos="0">
                <a:srgbClr val="78A82C"/>
              </a:gs>
              <a:gs pos="52000">
                <a:srgbClr val="EC7690"/>
              </a:gs>
              <a:gs pos="100000">
                <a:srgbClr val="E99000">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681" name="Oval 148"/>
          <p:cNvSpPr>
            <a:spLocks noChangeArrowheads="1"/>
          </p:cNvSpPr>
          <p:nvPr/>
        </p:nvSpPr>
        <p:spPr bwMode="auto">
          <a:xfrm>
            <a:off x="1235757" y="4104756"/>
            <a:ext cx="785812" cy="787400"/>
          </a:xfrm>
          <a:prstGeom prst="ellipse">
            <a:avLst/>
          </a:prstGeom>
          <a:solidFill>
            <a:srgbClr val="78A8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28683" name="Oval 152"/>
          <p:cNvSpPr>
            <a:spLocks noChangeArrowheads="1"/>
          </p:cNvSpPr>
          <p:nvPr/>
        </p:nvSpPr>
        <p:spPr bwMode="auto">
          <a:xfrm>
            <a:off x="1235757" y="2226744"/>
            <a:ext cx="785812" cy="787400"/>
          </a:xfrm>
          <a:prstGeom prst="ellipse">
            <a:avLst/>
          </a:prstGeom>
          <a:solidFill>
            <a:srgbClr val="E99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1" hangingPunct="1"/>
            <a:endParaRPr lang="ko-KR" altLang="en-US">
              <a:solidFill>
                <a:srgbClr val="FFFFFF"/>
              </a:solidFill>
              <a:latin typeface="微软雅黑" pitchFamily="34" charset="-122"/>
            </a:endParaRPr>
          </a:p>
        </p:txBody>
      </p:sp>
      <p:sp>
        <p:nvSpPr>
          <p:cNvPr id="26" name="Text Box 25"/>
          <p:cNvSpPr txBox="1">
            <a:spLocks noChangeArrowheads="1"/>
          </p:cNvSpPr>
          <p:nvPr/>
        </p:nvSpPr>
        <p:spPr bwMode="auto">
          <a:xfrm>
            <a:off x="1277584" y="2367813"/>
            <a:ext cx="6683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eaLnBrk="1" hangingPunct="1"/>
            <a:r>
              <a:rPr lang="zh-CN" altLang="en-US" sz="1800" dirty="0"/>
              <a:t>激活期</a:t>
            </a:r>
          </a:p>
        </p:txBody>
      </p:sp>
      <p:sp>
        <p:nvSpPr>
          <p:cNvPr id="7" name="矩形 6">
            <a:extLst>
              <a:ext uri="{FF2B5EF4-FFF2-40B4-BE49-F238E27FC236}">
                <a16:creationId xmlns:a16="http://schemas.microsoft.com/office/drawing/2014/main" id="{DC51DB4C-D883-49C5-BBDD-EF3FB33432BC}"/>
              </a:ext>
            </a:extLst>
          </p:cNvPr>
          <p:cNvSpPr/>
          <p:nvPr/>
        </p:nvSpPr>
        <p:spPr>
          <a:xfrm>
            <a:off x="2988357" y="1488080"/>
            <a:ext cx="6096000" cy="1477328"/>
          </a:xfrm>
          <a:prstGeom prst="rect">
            <a:avLst/>
          </a:prstGeom>
        </p:spPr>
        <p:txBody>
          <a:bodyPr>
            <a:spAutoFit/>
          </a:bodyPr>
          <a:lstStyle/>
          <a:p>
            <a:pPr eaLnBrk="1" hangingPunct="1"/>
            <a:r>
              <a:rPr lang="zh-CN" altLang="en-US" dirty="0"/>
              <a:t>激活期也被称为控制焦点，代表顺序图中的对象执行一项操作的时期，是顺序图中表示时间段的符号，在这个时间段内对象将执行相应的操作。在</a:t>
            </a:r>
            <a:r>
              <a:rPr lang="en-US" altLang="zh-CN" dirty="0"/>
              <a:t>UML</a:t>
            </a:r>
            <a:r>
              <a:rPr lang="zh-CN" altLang="en-US" dirty="0"/>
              <a:t>中，用小矩形表示，被称为激活条或控制期，对象就是在激活条的顶部被激活的，在完成自己的工作后被去激活。 </a:t>
            </a:r>
          </a:p>
        </p:txBody>
      </p:sp>
      <p:sp>
        <p:nvSpPr>
          <p:cNvPr id="33" name="矩形 32">
            <a:extLst>
              <a:ext uri="{FF2B5EF4-FFF2-40B4-BE49-F238E27FC236}">
                <a16:creationId xmlns:a16="http://schemas.microsoft.com/office/drawing/2014/main" id="{76BBDBE1-2766-4B56-BC8E-E63144EFAB64}"/>
              </a:ext>
            </a:extLst>
          </p:cNvPr>
          <p:cNvSpPr/>
          <p:nvPr/>
        </p:nvSpPr>
        <p:spPr>
          <a:xfrm>
            <a:off x="2988357" y="3306581"/>
            <a:ext cx="6096000" cy="2031325"/>
          </a:xfrm>
          <a:prstGeom prst="rect">
            <a:avLst/>
          </a:prstGeom>
        </p:spPr>
        <p:txBody>
          <a:bodyPr>
            <a:spAutoFit/>
          </a:bodyPr>
          <a:lstStyle/>
          <a:p>
            <a:pPr eaLnBrk="1" hangingPunct="1"/>
            <a:r>
              <a:rPr lang="zh-CN" altLang="en-US" dirty="0"/>
              <a:t>消息是对象之间某种形式的通信，在垂直生命线之间，用带有箭头的线并附以消息表达式方式表示。它可以激发某个操作、唤起信号或导致目标对象的创建或撤销。一个对象到另一个对象的消息用跨越对象生命线的消息线表示。对象还可以发送消息给它自己，即消息线从自己的生命线出发又回到自己的生命线。 </a:t>
            </a:r>
          </a:p>
          <a:p>
            <a:pPr eaLnBrk="1" hangingPunct="1"/>
            <a:r>
              <a:rPr lang="zh-CN" altLang="en-US" dirty="0"/>
              <a:t>。</a:t>
            </a:r>
          </a:p>
        </p:txBody>
      </p:sp>
      <p:sp>
        <p:nvSpPr>
          <p:cNvPr id="34" name="Text Box 25">
            <a:extLst>
              <a:ext uri="{FF2B5EF4-FFF2-40B4-BE49-F238E27FC236}">
                <a16:creationId xmlns:a16="http://schemas.microsoft.com/office/drawing/2014/main" id="{AED726CF-E684-4BA1-B996-45520A036A74}"/>
              </a:ext>
            </a:extLst>
          </p:cNvPr>
          <p:cNvSpPr txBox="1">
            <a:spLocks noChangeArrowheads="1"/>
          </p:cNvSpPr>
          <p:nvPr/>
        </p:nvSpPr>
        <p:spPr bwMode="auto">
          <a:xfrm>
            <a:off x="1277584" y="4322244"/>
            <a:ext cx="668337" cy="369332"/>
          </a:xfrm>
          <a:prstGeom prst="rect">
            <a:avLst/>
          </a:prstGeom>
          <a:noFill/>
          <a:ln w="6350">
            <a:noFill/>
            <a:miter lim="800000"/>
            <a:headEnd/>
            <a:tailEnd/>
          </a:ln>
        </p:spPr>
        <p:txBody>
          <a:bodyPr>
            <a:spAutoFit/>
          </a:bodyPr>
          <a:lstStyle/>
          <a:p>
            <a:pPr algn="ctr" eaLnBrk="1" hangingPunct="1"/>
            <a:r>
              <a:rPr lang="zh-CN" altLang="en-US" dirty="0"/>
              <a:t>消息</a:t>
            </a:r>
          </a:p>
        </p:txBody>
      </p:sp>
    </p:spTree>
    <p:extLst>
      <p:ext uri="{BB962C8B-B14F-4D97-AF65-F5344CB8AC3E}">
        <p14:creationId xmlns:p14="http://schemas.microsoft.com/office/powerpoint/2010/main" val="9462623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1000"/>
                                        <p:tgtEl>
                                          <p:spTgt spid="12"/>
                                        </p:tgtEl>
                                      </p:cBhvr>
                                    </p:animEffect>
                                  </p:childTnLst>
                                </p:cTn>
                              </p:par>
                            </p:childTnLst>
                          </p:cTn>
                        </p:par>
                        <p:par>
                          <p:cTn id="8" fill="hold" nodeType="afterGroup">
                            <p:stCondLst>
                              <p:cond delay="1000"/>
                            </p:stCondLst>
                            <p:childTnLst>
                              <p:par>
                                <p:cTn id="9" presetID="49" presetClass="entr" presetSubtype="0"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 calcmode="lin" valueType="num">
                                      <p:cBhvr>
                                        <p:cTn id="13" dur="500" fill="hold"/>
                                        <p:tgtEl>
                                          <p:spTgt spid="26"/>
                                        </p:tgtEl>
                                        <p:attrNameLst>
                                          <p:attrName>style.rotation</p:attrName>
                                        </p:attrNameLst>
                                      </p:cBhvr>
                                      <p:tavLst>
                                        <p:tav tm="0">
                                          <p:val>
                                            <p:fltVal val="360"/>
                                          </p:val>
                                        </p:tav>
                                        <p:tav tm="100000">
                                          <p:val>
                                            <p:fltVal val="0"/>
                                          </p:val>
                                        </p:tav>
                                      </p:tavLst>
                                    </p:anim>
                                    <p:animEffect transition="in" filter="fade">
                                      <p:cBhvr>
                                        <p:cTn id="14" dur="500"/>
                                        <p:tgtEl>
                                          <p:spTgt spid="26"/>
                                        </p:tgtEl>
                                      </p:cBhvr>
                                    </p:animEffect>
                                  </p:childTnLst>
                                </p:cTn>
                              </p:par>
                            </p:childTnLst>
                          </p:cTn>
                        </p:par>
                        <p:par>
                          <p:cTn id="15" fill="hold">
                            <p:stCondLst>
                              <p:cond delay="1500"/>
                            </p:stCondLst>
                            <p:childTnLst>
                              <p:par>
                                <p:cTn id="16" presetID="49" presetClass="entr" presetSubtype="0" decel="10000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 calcmode="lin" valueType="num">
                                      <p:cBhvr>
                                        <p:cTn id="20" dur="500" fill="hold"/>
                                        <p:tgtEl>
                                          <p:spTgt spid="34"/>
                                        </p:tgtEl>
                                        <p:attrNameLst>
                                          <p:attrName>style.rotation</p:attrName>
                                        </p:attrNameLst>
                                      </p:cBhvr>
                                      <p:tavLst>
                                        <p:tav tm="0">
                                          <p:val>
                                            <p:fltVal val="360"/>
                                          </p:val>
                                        </p:tav>
                                        <p:tav tm="100000">
                                          <p:val>
                                            <p:fltVal val="0"/>
                                          </p:val>
                                        </p:tav>
                                      </p:tavLst>
                                    </p:anim>
                                    <p:animEffect transition="in" filter="fade">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a:grpSpLocks/>
          </p:cNvGrpSpPr>
          <p:nvPr/>
        </p:nvGrpSpPr>
        <p:grpSpPr bwMode="auto">
          <a:xfrm>
            <a:off x="4903788" y="1789113"/>
            <a:ext cx="4840288" cy="2867025"/>
            <a:chOff x="2147" y="1872"/>
            <a:chExt cx="3049" cy="1806"/>
          </a:xfrm>
        </p:grpSpPr>
        <p:sp>
          <p:nvSpPr>
            <p:cNvPr id="30732" name="Line 9"/>
            <p:cNvSpPr>
              <a:spLocks noChangeShapeType="1"/>
            </p:cNvSpPr>
            <p:nvPr/>
          </p:nvSpPr>
          <p:spPr bwMode="gray">
            <a:xfrm>
              <a:off x="5196" y="1872"/>
              <a:ext cx="0" cy="1806"/>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9"/>
            <p:cNvSpPr>
              <a:spLocks noChangeShapeType="1"/>
            </p:cNvSpPr>
            <p:nvPr/>
          </p:nvSpPr>
          <p:spPr bwMode="gray">
            <a:xfrm>
              <a:off x="3684" y="2208"/>
              <a:ext cx="0" cy="1470"/>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9"/>
            <p:cNvSpPr>
              <a:spLocks noChangeShapeType="1"/>
            </p:cNvSpPr>
            <p:nvPr/>
          </p:nvSpPr>
          <p:spPr bwMode="gray">
            <a:xfrm>
              <a:off x="2147" y="1926"/>
              <a:ext cx="13" cy="1752"/>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27" name="AutoShape 15"/>
          <p:cNvSpPr>
            <a:spLocks noChangeArrowheads="1"/>
          </p:cNvSpPr>
          <p:nvPr/>
        </p:nvSpPr>
        <p:spPr bwMode="gray">
          <a:xfrm>
            <a:off x="2841625" y="4810125"/>
            <a:ext cx="1781175" cy="314325"/>
          </a:xfrm>
          <a:prstGeom prst="bevel">
            <a:avLst>
              <a:gd name="adj" fmla="val 5949"/>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同步消息</a:t>
            </a:r>
          </a:p>
        </p:txBody>
      </p:sp>
      <p:sp>
        <p:nvSpPr>
          <p:cNvPr id="30724" name="Text Box 16"/>
          <p:cNvSpPr txBox="1">
            <a:spLocks noChangeArrowheads="1"/>
          </p:cNvSpPr>
          <p:nvPr/>
        </p:nvSpPr>
        <p:spPr bwMode="gray">
          <a:xfrm>
            <a:off x="5187949" y="1376875"/>
            <a:ext cx="1998663" cy="33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发送者不管接收者是否做好了接收准备都可以发送的消息称为异步消息。消息发送者通过消息把信号传递给消息的接收者，然后继续自己的活动，不等待接受者返回消息或者控制。异步消息的接收者和发送者是并发工作的。 </a:t>
            </a:r>
          </a:p>
        </p:txBody>
      </p:sp>
      <p:sp>
        <p:nvSpPr>
          <p:cNvPr id="30725" name="Text Box 16"/>
          <p:cNvSpPr txBox="1">
            <a:spLocks noChangeArrowheads="1"/>
          </p:cNvSpPr>
          <p:nvPr/>
        </p:nvSpPr>
        <p:spPr bwMode="gray">
          <a:xfrm>
            <a:off x="7489031" y="3101686"/>
            <a:ext cx="1998662" cy="775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返回消息表示从过程调用返回。 </a:t>
            </a:r>
          </a:p>
        </p:txBody>
      </p:sp>
      <p:sp>
        <p:nvSpPr>
          <p:cNvPr id="30726" name="Text Box 16"/>
          <p:cNvSpPr txBox="1">
            <a:spLocks noChangeArrowheads="1"/>
          </p:cNvSpPr>
          <p:nvPr/>
        </p:nvSpPr>
        <p:spPr bwMode="gray">
          <a:xfrm>
            <a:off x="2708309" y="2725738"/>
            <a:ext cx="1998663" cy="188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仅当发送者要发送一个消息而且接收者已经做好接收这个消息的准备时才能传送的消息称为同步消息，即发送者和接收者同步</a:t>
            </a:r>
          </a:p>
        </p:txBody>
      </p:sp>
      <p:sp>
        <p:nvSpPr>
          <p:cNvPr id="26631" name="AutoShape 15"/>
          <p:cNvSpPr>
            <a:spLocks noChangeArrowheads="1"/>
          </p:cNvSpPr>
          <p:nvPr/>
        </p:nvSpPr>
        <p:spPr bwMode="gray">
          <a:xfrm>
            <a:off x="5240338" y="4810125"/>
            <a:ext cx="1781175" cy="314325"/>
          </a:xfrm>
          <a:prstGeom prst="bevel">
            <a:avLst>
              <a:gd name="adj" fmla="val 5949"/>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异步消息</a:t>
            </a:r>
          </a:p>
        </p:txBody>
      </p:sp>
      <p:sp>
        <p:nvSpPr>
          <p:cNvPr id="26632" name="AutoShape 15"/>
          <p:cNvSpPr>
            <a:spLocks noChangeArrowheads="1"/>
          </p:cNvSpPr>
          <p:nvPr/>
        </p:nvSpPr>
        <p:spPr bwMode="gray">
          <a:xfrm>
            <a:off x="7597775" y="4810125"/>
            <a:ext cx="1781175" cy="314325"/>
          </a:xfrm>
          <a:prstGeom prst="bevel">
            <a:avLst>
              <a:gd name="adj" fmla="val 5949"/>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返回消息</a:t>
            </a:r>
          </a:p>
        </p:txBody>
      </p:sp>
      <p:sp>
        <p:nvSpPr>
          <p:cNvPr id="2" name="椭圆 1"/>
          <p:cNvSpPr/>
          <p:nvPr/>
        </p:nvSpPr>
        <p:spPr>
          <a:xfrm>
            <a:off x="3328989" y="1993900"/>
            <a:ext cx="657225" cy="657225"/>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5926300" y="647001"/>
            <a:ext cx="657225" cy="657225"/>
          </a:xfrm>
          <a:prstGeom prst="ellipse">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椭圆 32"/>
          <p:cNvSpPr/>
          <p:nvPr/>
        </p:nvSpPr>
        <p:spPr>
          <a:xfrm>
            <a:off x="8169275" y="1947863"/>
            <a:ext cx="657225" cy="657225"/>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661968DB-DF47-4390-8317-D4BA5DD0B097}"/>
              </a:ext>
            </a:extLst>
          </p:cNvPr>
          <p:cNvSpPr/>
          <p:nvPr/>
        </p:nvSpPr>
        <p:spPr>
          <a:xfrm>
            <a:off x="295469" y="513949"/>
            <a:ext cx="4327331" cy="923330"/>
          </a:xfrm>
          <a:prstGeom prst="rect">
            <a:avLst/>
          </a:prstGeom>
        </p:spPr>
        <p:txBody>
          <a:bodyPr wrap="square">
            <a:spAutoFit/>
          </a:bodyPr>
          <a:lstStyle/>
          <a:p>
            <a:pPr eaLnBrk="1" hangingPunct="1"/>
            <a:r>
              <a:rPr lang="zh-CN" altLang="en-US" dirty="0"/>
              <a:t>在</a:t>
            </a:r>
            <a:r>
              <a:rPr lang="en-US" altLang="zh-CN" dirty="0"/>
              <a:t>UML</a:t>
            </a:r>
            <a:r>
              <a:rPr lang="zh-CN" altLang="en-US" dirty="0"/>
              <a:t>中，消息的箭头形状代表了消息的类型。消息的类型分为同步消息，异步消息和同步且立即返回消息三种。 </a:t>
            </a:r>
          </a:p>
        </p:txBody>
      </p:sp>
      <p:pic>
        <p:nvPicPr>
          <p:cNvPr id="16" name="Picture 4">
            <a:extLst>
              <a:ext uri="{FF2B5EF4-FFF2-40B4-BE49-F238E27FC236}">
                <a16:creationId xmlns:a16="http://schemas.microsoft.com/office/drawing/2014/main" id="{34B55524-A5D2-4BF0-8DFB-AF6664416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43" y="5469531"/>
            <a:ext cx="2681222" cy="7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a:extLst>
              <a:ext uri="{FF2B5EF4-FFF2-40B4-BE49-F238E27FC236}">
                <a16:creationId xmlns:a16="http://schemas.microsoft.com/office/drawing/2014/main" id="{E9E1EC28-93AA-4398-B822-D7D3AFD4E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669" y="5481125"/>
            <a:ext cx="2681222" cy="53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a:extLst>
              <a:ext uri="{FF2B5EF4-FFF2-40B4-BE49-F238E27FC236}">
                <a16:creationId xmlns:a16="http://schemas.microsoft.com/office/drawing/2014/main" id="{AFF0BAB7-29F0-4470-A722-338E123F2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560" y="5519696"/>
            <a:ext cx="3326780" cy="53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a:grpSpLocks/>
          </p:cNvGrpSpPr>
          <p:nvPr/>
        </p:nvGrpSpPr>
        <p:grpSpPr bwMode="auto">
          <a:xfrm>
            <a:off x="4903788" y="1789113"/>
            <a:ext cx="4840288" cy="2867025"/>
            <a:chOff x="2147" y="1872"/>
            <a:chExt cx="3049" cy="1806"/>
          </a:xfrm>
        </p:grpSpPr>
        <p:sp>
          <p:nvSpPr>
            <p:cNvPr id="30732" name="Line 9"/>
            <p:cNvSpPr>
              <a:spLocks noChangeShapeType="1"/>
            </p:cNvSpPr>
            <p:nvPr/>
          </p:nvSpPr>
          <p:spPr bwMode="gray">
            <a:xfrm>
              <a:off x="5196" y="1872"/>
              <a:ext cx="0" cy="1806"/>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Line 9"/>
            <p:cNvSpPr>
              <a:spLocks noChangeShapeType="1"/>
            </p:cNvSpPr>
            <p:nvPr/>
          </p:nvSpPr>
          <p:spPr bwMode="gray">
            <a:xfrm>
              <a:off x="3684" y="2208"/>
              <a:ext cx="0" cy="1470"/>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Line 9"/>
            <p:cNvSpPr>
              <a:spLocks noChangeShapeType="1"/>
            </p:cNvSpPr>
            <p:nvPr/>
          </p:nvSpPr>
          <p:spPr bwMode="gray">
            <a:xfrm>
              <a:off x="2147" y="1926"/>
              <a:ext cx="13" cy="1752"/>
            </a:xfrm>
            <a:prstGeom prst="line">
              <a:avLst/>
            </a:prstGeom>
            <a:noFill/>
            <a:ln w="9525">
              <a:solidFill>
                <a:srgbClr val="1C1C1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27" name="AutoShape 15"/>
          <p:cNvSpPr>
            <a:spLocks noChangeArrowheads="1"/>
          </p:cNvSpPr>
          <p:nvPr/>
        </p:nvSpPr>
        <p:spPr bwMode="gray">
          <a:xfrm>
            <a:off x="2859090" y="4341813"/>
            <a:ext cx="1781175" cy="314325"/>
          </a:xfrm>
          <a:prstGeom prst="bevel">
            <a:avLst>
              <a:gd name="adj" fmla="val 5949"/>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创建对象</a:t>
            </a:r>
          </a:p>
        </p:txBody>
      </p:sp>
      <p:sp>
        <p:nvSpPr>
          <p:cNvPr id="30724" name="Text Box 16"/>
          <p:cNvSpPr txBox="1">
            <a:spLocks noChangeArrowheads="1"/>
          </p:cNvSpPr>
          <p:nvPr/>
        </p:nvSpPr>
        <p:spPr bwMode="gray">
          <a:xfrm>
            <a:off x="5216921" y="2529381"/>
            <a:ext cx="1998663" cy="114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当一个对象被删除或自我删除时，该对象用“</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标记，即撤销对象。</a:t>
            </a:r>
          </a:p>
        </p:txBody>
      </p:sp>
      <p:sp>
        <p:nvSpPr>
          <p:cNvPr id="30725" name="Text Box 16"/>
          <p:cNvSpPr txBox="1">
            <a:spLocks noChangeArrowheads="1"/>
          </p:cNvSpPr>
          <p:nvPr/>
        </p:nvSpPr>
        <p:spPr bwMode="gray">
          <a:xfrm>
            <a:off x="7544595" y="2650320"/>
            <a:ext cx="1998662" cy="114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表示方法的自身调用以及一个对象内的一个方法调用另外一个方法。</a:t>
            </a:r>
          </a:p>
        </p:txBody>
      </p:sp>
      <p:sp>
        <p:nvSpPr>
          <p:cNvPr id="30726" name="Text Box 16"/>
          <p:cNvSpPr txBox="1">
            <a:spLocks noChangeArrowheads="1"/>
          </p:cNvSpPr>
          <p:nvPr/>
        </p:nvSpPr>
        <p:spPr bwMode="gray">
          <a:xfrm>
            <a:off x="2773363" y="1997400"/>
            <a:ext cx="1998663" cy="225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0650" indent="-120650">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lgn="ctr">
              <a:lnSpc>
                <a:spcPct val="200000"/>
              </a:lnSpc>
            </a:pPr>
            <a:r>
              <a:rPr lang="zh-CN" altLang="en-US" sz="1200" dirty="0">
                <a:latin typeface="微软雅黑" pitchFamily="34" charset="-122"/>
                <a:ea typeface="微软雅黑" pitchFamily="34" charset="-122"/>
              </a:rPr>
              <a:t>一个对象可以通过发送消息来创建另一个对象，即创建对象，对象在创建消息发生后才能存在，对象的生命线也是在创建消息后才存在。</a:t>
            </a:r>
          </a:p>
        </p:txBody>
      </p:sp>
      <p:sp>
        <p:nvSpPr>
          <p:cNvPr id="26631" name="AutoShape 15"/>
          <p:cNvSpPr>
            <a:spLocks noChangeArrowheads="1"/>
          </p:cNvSpPr>
          <p:nvPr/>
        </p:nvSpPr>
        <p:spPr bwMode="gray">
          <a:xfrm>
            <a:off x="5240336" y="4231078"/>
            <a:ext cx="1781175" cy="314325"/>
          </a:xfrm>
          <a:prstGeom prst="bevel">
            <a:avLst>
              <a:gd name="adj" fmla="val 5949"/>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bg1"/>
                </a:solidFill>
                <a:latin typeface="微软雅黑" panose="020B0503020204020204" pitchFamily="34" charset="-122"/>
                <a:ea typeface="微软雅黑" panose="020B0503020204020204" pitchFamily="34" charset="-122"/>
              </a:rPr>
              <a:t>撤销对象</a:t>
            </a:r>
          </a:p>
        </p:txBody>
      </p:sp>
      <p:sp>
        <p:nvSpPr>
          <p:cNvPr id="26632" name="AutoShape 15"/>
          <p:cNvSpPr>
            <a:spLocks noChangeArrowheads="1"/>
          </p:cNvSpPr>
          <p:nvPr/>
        </p:nvSpPr>
        <p:spPr bwMode="gray">
          <a:xfrm>
            <a:off x="7715560" y="4351488"/>
            <a:ext cx="1781175" cy="314325"/>
          </a:xfrm>
          <a:prstGeom prst="bevel">
            <a:avLst>
              <a:gd name="adj" fmla="val 5949"/>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bg1"/>
                </a:solidFill>
                <a:latin typeface="微软雅黑" panose="020B0503020204020204" pitchFamily="34" charset="-122"/>
                <a:ea typeface="微软雅黑" panose="020B0503020204020204" pitchFamily="34" charset="-122"/>
              </a:rPr>
              <a:t>自关联消息</a:t>
            </a:r>
          </a:p>
        </p:txBody>
      </p:sp>
      <p:sp>
        <p:nvSpPr>
          <p:cNvPr id="2" name="椭圆 1"/>
          <p:cNvSpPr/>
          <p:nvPr/>
        </p:nvSpPr>
        <p:spPr>
          <a:xfrm>
            <a:off x="3426619" y="1358712"/>
            <a:ext cx="657225" cy="657225"/>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1</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2" name="椭圆 31"/>
          <p:cNvSpPr/>
          <p:nvPr/>
        </p:nvSpPr>
        <p:spPr>
          <a:xfrm>
            <a:off x="5802312" y="1459662"/>
            <a:ext cx="657225" cy="657225"/>
          </a:xfrm>
          <a:prstGeom prst="ellipse">
            <a:avLst/>
          </a:prstGeom>
          <a:solidFill>
            <a:srgbClr val="78A8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endParaRPr lang="zh-CN" altLang="en-US" sz="4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椭圆 32"/>
          <p:cNvSpPr/>
          <p:nvPr/>
        </p:nvSpPr>
        <p:spPr>
          <a:xfrm>
            <a:off x="8169275" y="1947863"/>
            <a:ext cx="657225" cy="657225"/>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800" b="1" dirty="0">
                <a:solidFill>
                  <a:schemeClr val="bg1"/>
                </a:solidFill>
                <a:latin typeface="微软雅黑" panose="020B0503020204020204" pitchFamily="34" charset="-122"/>
                <a:ea typeface="微软雅黑" panose="020B0503020204020204" pitchFamily="34" charset="-122"/>
              </a:rPr>
              <a:t>3</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661968DB-DF47-4390-8317-D4BA5DD0B097}"/>
              </a:ext>
            </a:extLst>
          </p:cNvPr>
          <p:cNvSpPr/>
          <p:nvPr/>
        </p:nvSpPr>
        <p:spPr>
          <a:xfrm>
            <a:off x="295469" y="513949"/>
            <a:ext cx="4327331" cy="923330"/>
          </a:xfrm>
          <a:prstGeom prst="rect">
            <a:avLst/>
          </a:prstGeom>
        </p:spPr>
        <p:txBody>
          <a:bodyPr wrap="square">
            <a:spAutoFit/>
          </a:bodyPr>
          <a:lstStyle/>
          <a:p>
            <a:pPr eaLnBrk="1" hangingPunct="1"/>
            <a:r>
              <a:rPr lang="zh-CN" altLang="en-US" dirty="0"/>
              <a:t>另外在消息的创建过程中还存在一些其他的内容，比如说创建对象、撤销对象、自关联消息等。 </a:t>
            </a:r>
          </a:p>
        </p:txBody>
      </p:sp>
      <p:pic>
        <p:nvPicPr>
          <p:cNvPr id="19" name="Picture 4">
            <a:extLst>
              <a:ext uri="{FF2B5EF4-FFF2-40B4-BE49-F238E27FC236}">
                <a16:creationId xmlns:a16="http://schemas.microsoft.com/office/drawing/2014/main" id="{382B001F-2DED-4085-A3B5-3B9AD266E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008" y="4828816"/>
            <a:ext cx="3415471" cy="138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a:extLst>
              <a:ext uri="{FF2B5EF4-FFF2-40B4-BE49-F238E27FC236}">
                <a16:creationId xmlns:a16="http://schemas.microsoft.com/office/drawing/2014/main" id="{10E71625-B77F-4D27-8409-D5CCD1E6B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426" y="4967287"/>
            <a:ext cx="2358860" cy="131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a:extLst>
              <a:ext uri="{FF2B5EF4-FFF2-40B4-BE49-F238E27FC236}">
                <a16:creationId xmlns:a16="http://schemas.microsoft.com/office/drawing/2014/main" id="{4B0A79DA-8FEB-4BFA-8F3B-AE11B122D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68518" y="2650320"/>
            <a:ext cx="1903991" cy="3007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6839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协作图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6</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6687407"/>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4" name="Text Box 29">
            <a:extLst>
              <a:ext uri="{FF2B5EF4-FFF2-40B4-BE49-F238E27FC236}">
                <a16:creationId xmlns:a16="http://schemas.microsoft.com/office/drawing/2014/main" id="{EA9CC61C-2606-4527-8826-BDBEA2FEE978}"/>
              </a:ext>
            </a:extLst>
          </p:cNvPr>
          <p:cNvSpPr txBox="1">
            <a:spLocks noChangeArrowheads="1"/>
          </p:cNvSpPr>
          <p:nvPr/>
        </p:nvSpPr>
        <p:spPr bwMode="black">
          <a:xfrm>
            <a:off x="1118858" y="2984012"/>
            <a:ext cx="4085191"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协作图的概念</a:t>
            </a:r>
          </a:p>
          <a:p>
            <a:pPr>
              <a:spcBef>
                <a:spcPct val="50000"/>
              </a:spcBef>
            </a:pPr>
            <a:r>
              <a:rPr lang="zh-CN" altLang="en-US" sz="1400" dirty="0">
                <a:solidFill>
                  <a:srgbClr val="000000"/>
                </a:solidFill>
                <a:latin typeface="微软雅黑" pitchFamily="34" charset="-122"/>
                <a:ea typeface="微软雅黑" pitchFamily="34" charset="-122"/>
              </a:rPr>
              <a:t>       协作图</a:t>
            </a:r>
            <a:r>
              <a:rPr lang="en-US" altLang="zh-CN" sz="1400" dirty="0">
                <a:solidFill>
                  <a:srgbClr val="000000"/>
                </a:solidFill>
                <a:latin typeface="微软雅黑" pitchFamily="34" charset="-122"/>
                <a:ea typeface="微软雅黑" pitchFamily="34" charset="-122"/>
              </a:rPr>
              <a:t>(collaboration diagram): </a:t>
            </a:r>
            <a:r>
              <a:rPr lang="zh-CN" altLang="en-US" sz="1400" dirty="0">
                <a:solidFill>
                  <a:srgbClr val="000000"/>
                </a:solidFill>
                <a:latin typeface="微软雅黑" pitchFamily="34" charset="-122"/>
                <a:ea typeface="微软雅黑" pitchFamily="34" charset="-122"/>
              </a:rPr>
              <a:t>用来描述为了完成确定事务，各对象之间消息联系的结构关系。</a:t>
            </a:r>
          </a:p>
          <a:p>
            <a:pPr>
              <a:spcBef>
                <a:spcPct val="50000"/>
              </a:spcBef>
            </a:pPr>
            <a:r>
              <a:rPr lang="zh-CN" altLang="en-US" sz="1400" dirty="0">
                <a:solidFill>
                  <a:srgbClr val="000000"/>
                </a:solidFill>
                <a:latin typeface="微软雅黑" pitchFamily="34" charset="-122"/>
                <a:ea typeface="微软雅黑" pitchFamily="34" charset="-122"/>
              </a:rPr>
              <a:t>       协作图的一个用途是表示类操作的实现。协作图可以说明类操作中用到的参数、局部变量以及操作中的永久链。</a:t>
            </a:r>
          </a:p>
          <a:p>
            <a:pPr>
              <a:spcBef>
                <a:spcPct val="50000"/>
              </a:spcBef>
            </a:pPr>
            <a:r>
              <a:rPr lang="zh-CN" altLang="en-US" sz="1400" dirty="0">
                <a:solidFill>
                  <a:srgbClr val="000000"/>
                </a:solidFill>
                <a:latin typeface="微软雅黑" pitchFamily="34" charset="-122"/>
                <a:ea typeface="微软雅黑" pitchFamily="34" charset="-122"/>
              </a:rPr>
              <a:t>       协作图包括三个元素：对象、链、消息</a:t>
            </a:r>
          </a:p>
        </p:txBody>
      </p:sp>
      <p:pic>
        <p:nvPicPr>
          <p:cNvPr id="15" name="Picture 3">
            <a:extLst>
              <a:ext uri="{FF2B5EF4-FFF2-40B4-BE49-F238E27FC236}">
                <a16:creationId xmlns:a16="http://schemas.microsoft.com/office/drawing/2014/main" id="{C218C74E-AC9C-4E8E-9DE4-D7593D0B5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377" y="3640070"/>
            <a:ext cx="2808287" cy="1512887"/>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4">
            <a:extLst>
              <a:ext uri="{FF2B5EF4-FFF2-40B4-BE49-F238E27FC236}">
                <a16:creationId xmlns:a16="http://schemas.microsoft.com/office/drawing/2014/main" id="{A00ADA77-7775-4D6B-8483-B5DC16766110}"/>
              </a:ext>
            </a:extLst>
          </p:cNvPr>
          <p:cNvSpPr>
            <a:spLocks noChangeArrowheads="1"/>
          </p:cNvSpPr>
          <p:nvPr/>
        </p:nvSpPr>
        <p:spPr bwMode="auto">
          <a:xfrm>
            <a:off x="5859852" y="3640070"/>
            <a:ext cx="793750" cy="504825"/>
          </a:xfrm>
          <a:prstGeom prst="wedgeRoundRectCallout">
            <a:avLst>
              <a:gd name="adj1" fmla="val 145602"/>
              <a:gd name="adj2" fmla="val 33019"/>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对象</a:t>
            </a:r>
          </a:p>
        </p:txBody>
      </p:sp>
      <p:sp>
        <p:nvSpPr>
          <p:cNvPr id="17" name="AutoShape 5">
            <a:extLst>
              <a:ext uri="{FF2B5EF4-FFF2-40B4-BE49-F238E27FC236}">
                <a16:creationId xmlns:a16="http://schemas.microsoft.com/office/drawing/2014/main" id="{70834D9C-49CE-404E-9E1B-6123B70C83CA}"/>
              </a:ext>
            </a:extLst>
          </p:cNvPr>
          <p:cNvSpPr>
            <a:spLocks noChangeArrowheads="1"/>
          </p:cNvSpPr>
          <p:nvPr/>
        </p:nvSpPr>
        <p:spPr bwMode="auto">
          <a:xfrm>
            <a:off x="8380802" y="2705032"/>
            <a:ext cx="938212" cy="504825"/>
          </a:xfrm>
          <a:prstGeom prst="wedgeRoundRectCallout">
            <a:avLst>
              <a:gd name="adj1" fmla="val -35787"/>
              <a:gd name="adj2" fmla="val 168866"/>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消息</a:t>
            </a:r>
          </a:p>
        </p:txBody>
      </p:sp>
    </p:spTree>
    <p:extLst>
      <p:ext uri="{BB962C8B-B14F-4D97-AF65-F5344CB8AC3E}">
        <p14:creationId xmlns:p14="http://schemas.microsoft.com/office/powerpoint/2010/main" val="11559123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61557" y="2170591"/>
            <a:ext cx="3712059" cy="3634120"/>
            <a:chOff x="2741613" y="1700808"/>
            <a:chExt cx="3743325" cy="3743325"/>
          </a:xfrm>
          <a:solidFill>
            <a:schemeClr val="bg1">
              <a:lumMod val="50000"/>
            </a:schemeClr>
          </a:solidFill>
        </p:grpSpPr>
        <p:sp>
          <p:nvSpPr>
            <p:cNvPr id="5" name="Oval 4"/>
            <p:cNvSpPr>
              <a:spLocks noChangeArrowheads="1"/>
            </p:cNvSpPr>
            <p:nvPr/>
          </p:nvSpPr>
          <p:spPr bwMode="auto">
            <a:xfrm>
              <a:off x="2741613" y="1700808"/>
              <a:ext cx="3743325" cy="3743325"/>
            </a:xfrm>
            <a:prstGeom prst="ellipse">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6" name="Oval 5"/>
            <p:cNvSpPr>
              <a:spLocks noChangeArrowheads="1"/>
            </p:cNvSpPr>
            <p:nvPr/>
          </p:nvSpPr>
          <p:spPr bwMode="auto">
            <a:xfrm>
              <a:off x="3235325" y="2180233"/>
              <a:ext cx="2749550" cy="27463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grpSp>
      <p:grpSp>
        <p:nvGrpSpPr>
          <p:cNvPr id="22534" name="Group 8"/>
          <p:cNvGrpSpPr>
            <a:grpSpLocks/>
          </p:cNvGrpSpPr>
          <p:nvPr/>
        </p:nvGrpSpPr>
        <p:grpSpPr bwMode="auto">
          <a:xfrm>
            <a:off x="5498193" y="1582388"/>
            <a:ext cx="1618319" cy="1565846"/>
            <a:chOff x="0" y="0"/>
            <a:chExt cx="1110" cy="1096"/>
          </a:xfrm>
        </p:grpSpPr>
        <p:grpSp>
          <p:nvGrpSpPr>
            <p:cNvPr id="22555" name="Group 9"/>
            <p:cNvGrpSpPr>
              <a:grpSpLocks/>
            </p:cNvGrpSpPr>
            <p:nvPr/>
          </p:nvGrpSpPr>
          <p:grpSpPr bwMode="auto">
            <a:xfrm>
              <a:off x="0" y="0"/>
              <a:ext cx="1110" cy="1096"/>
              <a:chOff x="0" y="0"/>
              <a:chExt cx="1110" cy="1096"/>
            </a:xfrm>
          </p:grpSpPr>
          <p:sp>
            <p:nvSpPr>
              <p:cNvPr id="22559"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60"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22556" name="Group 12"/>
            <p:cNvGrpSpPr>
              <a:grpSpLocks/>
            </p:cNvGrpSpPr>
            <p:nvPr/>
          </p:nvGrpSpPr>
          <p:grpSpPr bwMode="auto">
            <a:xfrm>
              <a:off x="49" y="48"/>
              <a:ext cx="1026" cy="1014"/>
              <a:chOff x="0" y="0"/>
              <a:chExt cx="1110" cy="1096"/>
            </a:xfrm>
          </p:grpSpPr>
          <p:sp>
            <p:nvSpPr>
              <p:cNvPr id="22557"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58"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sp>
        <p:nvSpPr>
          <p:cNvPr id="20487" name="Oval 32"/>
          <p:cNvSpPr>
            <a:spLocks noChangeArrowheads="1"/>
          </p:cNvSpPr>
          <p:nvPr/>
        </p:nvSpPr>
        <p:spPr bwMode="auto">
          <a:xfrm>
            <a:off x="5612493" y="1688478"/>
            <a:ext cx="1386906" cy="1345456"/>
          </a:xfrm>
          <a:prstGeom prst="ellipse">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36" name="Rectangle 34"/>
          <p:cNvSpPr>
            <a:spLocks noChangeArrowheads="1"/>
          </p:cNvSpPr>
          <p:nvPr/>
        </p:nvSpPr>
        <p:spPr bwMode="auto">
          <a:xfrm>
            <a:off x="5574653" y="2133603"/>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主动对象</a:t>
            </a:r>
          </a:p>
        </p:txBody>
      </p:sp>
      <p:grpSp>
        <p:nvGrpSpPr>
          <p:cNvPr id="22537" name="Group 8"/>
          <p:cNvGrpSpPr>
            <a:grpSpLocks/>
          </p:cNvGrpSpPr>
          <p:nvPr/>
        </p:nvGrpSpPr>
        <p:grpSpPr bwMode="auto">
          <a:xfrm>
            <a:off x="6861856" y="3789013"/>
            <a:ext cx="1618319" cy="1565846"/>
            <a:chOff x="0" y="0"/>
            <a:chExt cx="1110" cy="1096"/>
          </a:xfrm>
        </p:grpSpPr>
        <p:grpSp>
          <p:nvGrpSpPr>
            <p:cNvPr id="22549" name="Group 9"/>
            <p:cNvGrpSpPr>
              <a:grpSpLocks/>
            </p:cNvGrpSpPr>
            <p:nvPr/>
          </p:nvGrpSpPr>
          <p:grpSpPr bwMode="auto">
            <a:xfrm>
              <a:off x="0" y="0"/>
              <a:ext cx="1110" cy="1096"/>
              <a:chOff x="0" y="0"/>
              <a:chExt cx="1110" cy="1096"/>
            </a:xfrm>
          </p:grpSpPr>
          <p:sp>
            <p:nvSpPr>
              <p:cNvPr id="22553"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54"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22550" name="Group 12"/>
            <p:cNvGrpSpPr>
              <a:grpSpLocks/>
            </p:cNvGrpSpPr>
            <p:nvPr/>
          </p:nvGrpSpPr>
          <p:grpSpPr bwMode="auto">
            <a:xfrm>
              <a:off x="49" y="48"/>
              <a:ext cx="1026" cy="1014"/>
              <a:chOff x="0" y="0"/>
              <a:chExt cx="1110" cy="1096"/>
            </a:xfrm>
          </p:grpSpPr>
          <p:sp>
            <p:nvSpPr>
              <p:cNvPr id="22551"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52"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sp>
        <p:nvSpPr>
          <p:cNvPr id="20490" name="Oval 32"/>
          <p:cNvSpPr>
            <a:spLocks noChangeArrowheads="1"/>
          </p:cNvSpPr>
          <p:nvPr/>
        </p:nvSpPr>
        <p:spPr bwMode="auto">
          <a:xfrm>
            <a:off x="6976156" y="3895103"/>
            <a:ext cx="1386905" cy="1345456"/>
          </a:xfrm>
          <a:prstGeom prst="ellipse">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39" name="Rectangle 34"/>
          <p:cNvSpPr>
            <a:spLocks noChangeArrowheads="1"/>
          </p:cNvSpPr>
          <p:nvPr/>
        </p:nvSpPr>
        <p:spPr bwMode="auto">
          <a:xfrm>
            <a:off x="6959296" y="4366546"/>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链和消息</a:t>
            </a:r>
          </a:p>
        </p:txBody>
      </p:sp>
      <p:grpSp>
        <p:nvGrpSpPr>
          <p:cNvPr id="22540" name="Group 8"/>
          <p:cNvGrpSpPr>
            <a:grpSpLocks/>
          </p:cNvGrpSpPr>
          <p:nvPr/>
        </p:nvGrpSpPr>
        <p:grpSpPr bwMode="auto">
          <a:xfrm>
            <a:off x="4061506" y="3789013"/>
            <a:ext cx="1618319" cy="1565846"/>
            <a:chOff x="0" y="0"/>
            <a:chExt cx="1110" cy="1096"/>
          </a:xfrm>
        </p:grpSpPr>
        <p:grpSp>
          <p:nvGrpSpPr>
            <p:cNvPr id="22543" name="Group 9"/>
            <p:cNvGrpSpPr>
              <a:grpSpLocks/>
            </p:cNvGrpSpPr>
            <p:nvPr/>
          </p:nvGrpSpPr>
          <p:grpSpPr bwMode="auto">
            <a:xfrm>
              <a:off x="0" y="0"/>
              <a:ext cx="1110" cy="1096"/>
              <a:chOff x="0" y="0"/>
              <a:chExt cx="1110" cy="1096"/>
            </a:xfrm>
          </p:grpSpPr>
          <p:sp>
            <p:nvSpPr>
              <p:cNvPr id="22547" name="Oval 12"/>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48" name="Oval 13"/>
              <p:cNvSpPr>
                <a:spLocks noChangeArrowheads="1"/>
              </p:cNvSpPr>
              <p:nvPr/>
            </p:nvSpPr>
            <p:spPr bwMode="auto">
              <a:xfrm>
                <a:off x="25" y="25"/>
                <a:ext cx="1062" cy="1048"/>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nvGrpSpPr>
            <p:cNvPr id="22544" name="Group 12"/>
            <p:cNvGrpSpPr>
              <a:grpSpLocks/>
            </p:cNvGrpSpPr>
            <p:nvPr/>
          </p:nvGrpSpPr>
          <p:grpSpPr bwMode="auto">
            <a:xfrm>
              <a:off x="49" y="48"/>
              <a:ext cx="1026" cy="1014"/>
              <a:chOff x="0" y="0"/>
              <a:chExt cx="1110" cy="1096"/>
            </a:xfrm>
          </p:grpSpPr>
          <p:sp>
            <p:nvSpPr>
              <p:cNvPr id="22545" name="Oval 15"/>
              <p:cNvSpPr>
                <a:spLocks noChangeArrowheads="1"/>
              </p:cNvSpPr>
              <p:nvPr/>
            </p:nvSpPr>
            <p:spPr bwMode="auto">
              <a:xfrm>
                <a:off x="0" y="0"/>
                <a:ext cx="1110" cy="1096"/>
              </a:xfrm>
              <a:prstGeom prst="ellipse">
                <a:avLst/>
              </a:prstGeom>
              <a:solidFill>
                <a:schemeClr val="tx1">
                  <a:alpha val="9804"/>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sp>
            <p:nvSpPr>
              <p:cNvPr id="22546" name="Oval 16"/>
              <p:cNvSpPr>
                <a:spLocks noChangeArrowheads="1"/>
              </p:cNvSpPr>
              <p:nvPr/>
            </p:nvSpPr>
            <p:spPr bwMode="auto">
              <a:xfrm>
                <a:off x="25" y="25"/>
                <a:ext cx="1062" cy="1048"/>
              </a:xfrm>
              <a:prstGeom prst="ellipse">
                <a:avLst/>
              </a:prstGeom>
              <a:solidFill>
                <a:srgbClr val="3333CC">
                  <a:alpha val="9804"/>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latin typeface="微软雅黑" pitchFamily="34" charset="-122"/>
                  <a:ea typeface="微软雅黑" pitchFamily="34" charset="-122"/>
                </a:endParaRPr>
              </a:p>
            </p:txBody>
          </p:sp>
        </p:grpSp>
      </p:grpSp>
      <p:sp>
        <p:nvSpPr>
          <p:cNvPr id="20493" name="Oval 32"/>
          <p:cNvSpPr>
            <a:spLocks noChangeArrowheads="1"/>
          </p:cNvSpPr>
          <p:nvPr/>
        </p:nvSpPr>
        <p:spPr bwMode="auto">
          <a:xfrm>
            <a:off x="4175806" y="3895103"/>
            <a:ext cx="1386905" cy="1345456"/>
          </a:xfrm>
          <a:prstGeom prst="ellipse">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22542" name="Rectangle 34"/>
          <p:cNvSpPr>
            <a:spLocks noChangeArrowheads="1"/>
          </p:cNvSpPr>
          <p:nvPr/>
        </p:nvSpPr>
        <p:spPr bwMode="auto">
          <a:xfrm>
            <a:off x="4106976" y="4368676"/>
            <a:ext cx="14388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多对象</a:t>
            </a:r>
          </a:p>
        </p:txBody>
      </p:sp>
      <p:sp>
        <p:nvSpPr>
          <p:cNvPr id="39" name="Text Box 29">
            <a:extLst>
              <a:ext uri="{FF2B5EF4-FFF2-40B4-BE49-F238E27FC236}">
                <a16:creationId xmlns:a16="http://schemas.microsoft.com/office/drawing/2014/main" id="{191D848E-3CAA-4DD3-94EA-9A005701281F}"/>
              </a:ext>
            </a:extLst>
          </p:cNvPr>
          <p:cNvSpPr txBox="1">
            <a:spLocks noChangeArrowheads="1"/>
          </p:cNvSpPr>
          <p:nvPr/>
        </p:nvSpPr>
        <p:spPr bwMode="black">
          <a:xfrm>
            <a:off x="507123" y="435053"/>
            <a:ext cx="4085191"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协作图样式和元素</a:t>
            </a:r>
          </a:p>
          <a:p>
            <a:pPr>
              <a:spcBef>
                <a:spcPct val="50000"/>
              </a:spcBef>
            </a:pPr>
            <a:r>
              <a:rPr lang="zh-CN" altLang="en-US" sz="1400" dirty="0">
                <a:solidFill>
                  <a:srgbClr val="000000"/>
                </a:solidFill>
                <a:latin typeface="微软雅黑" pitchFamily="34" charset="-122"/>
                <a:ea typeface="微软雅黑" pitchFamily="34" charset="-122"/>
              </a:rPr>
              <a:t>        协作图中无法表示对象的创建和撤销，所以对象在图中的位置没有限制。</a:t>
            </a:r>
          </a:p>
        </p:txBody>
      </p:sp>
      <p:sp>
        <p:nvSpPr>
          <p:cNvPr id="11" name="矩形 10">
            <a:extLst>
              <a:ext uri="{FF2B5EF4-FFF2-40B4-BE49-F238E27FC236}">
                <a16:creationId xmlns:a16="http://schemas.microsoft.com/office/drawing/2014/main" id="{6E8DC232-0FD1-4F8B-A470-3D6D98A25AA3}"/>
              </a:ext>
            </a:extLst>
          </p:cNvPr>
          <p:cNvSpPr/>
          <p:nvPr/>
        </p:nvSpPr>
        <p:spPr>
          <a:xfrm>
            <a:off x="5298774" y="3586817"/>
            <a:ext cx="2031325" cy="369332"/>
          </a:xfrm>
          <a:prstGeom prst="rect">
            <a:avLst/>
          </a:prstGeom>
        </p:spPr>
        <p:txBody>
          <a:bodyPr wrap="none">
            <a:spAutoFit/>
          </a:bodyPr>
          <a:lstStyle/>
          <a:p>
            <a:pPr>
              <a:spcBef>
                <a:spcPct val="50000"/>
              </a:spcBef>
            </a:pPr>
            <a:r>
              <a:rPr lang="zh-CN" altLang="en-US" dirty="0">
                <a:solidFill>
                  <a:srgbClr val="000000"/>
                </a:solidFill>
                <a:latin typeface="微软雅黑" pitchFamily="34" charset="-122"/>
                <a:ea typeface="微软雅黑" pitchFamily="34" charset="-122"/>
              </a:rPr>
              <a:t>协作图样式和元素</a:t>
            </a:r>
          </a:p>
        </p:txBody>
      </p:sp>
      <p:sp>
        <p:nvSpPr>
          <p:cNvPr id="42" name="Text Box 29">
            <a:extLst>
              <a:ext uri="{FF2B5EF4-FFF2-40B4-BE49-F238E27FC236}">
                <a16:creationId xmlns:a16="http://schemas.microsoft.com/office/drawing/2014/main" id="{C4573F70-829C-40FC-AA79-17728CB75980}"/>
              </a:ext>
            </a:extLst>
          </p:cNvPr>
          <p:cNvSpPr txBox="1">
            <a:spLocks noChangeArrowheads="1"/>
          </p:cNvSpPr>
          <p:nvPr/>
        </p:nvSpPr>
        <p:spPr bwMode="black">
          <a:xfrm>
            <a:off x="4593754" y="1152932"/>
            <a:ext cx="43076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主动对象是有一方法可以自动启动执行，框加粗。 </a:t>
            </a:r>
          </a:p>
        </p:txBody>
      </p:sp>
      <p:sp>
        <p:nvSpPr>
          <p:cNvPr id="43" name="Text Box 29">
            <a:extLst>
              <a:ext uri="{FF2B5EF4-FFF2-40B4-BE49-F238E27FC236}">
                <a16:creationId xmlns:a16="http://schemas.microsoft.com/office/drawing/2014/main" id="{8AB4D254-1BD0-4D01-899A-20FD8F101E2F}"/>
              </a:ext>
            </a:extLst>
          </p:cNvPr>
          <p:cNvSpPr txBox="1">
            <a:spLocks noChangeArrowheads="1"/>
          </p:cNvSpPr>
          <p:nvPr/>
        </p:nvSpPr>
        <p:spPr bwMode="black">
          <a:xfrm>
            <a:off x="1213583" y="4491922"/>
            <a:ext cx="40851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表示同属于一个类的多个对象集合。</a:t>
            </a:r>
          </a:p>
        </p:txBody>
      </p:sp>
      <p:sp>
        <p:nvSpPr>
          <p:cNvPr id="44" name="Text Box 29">
            <a:extLst>
              <a:ext uri="{FF2B5EF4-FFF2-40B4-BE49-F238E27FC236}">
                <a16:creationId xmlns:a16="http://schemas.microsoft.com/office/drawing/2014/main" id="{C6283901-DDC5-4B00-B349-5F985E9B203E}"/>
              </a:ext>
            </a:extLst>
          </p:cNvPr>
          <p:cNvSpPr txBox="1">
            <a:spLocks noChangeArrowheads="1"/>
          </p:cNvSpPr>
          <p:nvPr/>
        </p:nvSpPr>
        <p:spPr bwMode="black">
          <a:xfrm>
            <a:off x="8363061" y="4631046"/>
            <a:ext cx="37258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连接对象的线段，以及对象之间传输的信息。</a:t>
            </a:r>
          </a:p>
        </p:txBody>
      </p:sp>
      <p:pic>
        <p:nvPicPr>
          <p:cNvPr id="45" name="Picture 9">
            <a:extLst>
              <a:ext uri="{FF2B5EF4-FFF2-40B4-BE49-F238E27FC236}">
                <a16:creationId xmlns:a16="http://schemas.microsoft.com/office/drawing/2014/main" id="{40A66D94-5988-4990-9C05-2D753A0C7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60" y="1457103"/>
            <a:ext cx="1728788" cy="115252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a:extLst>
              <a:ext uri="{FF2B5EF4-FFF2-40B4-BE49-F238E27FC236}">
                <a16:creationId xmlns:a16="http://schemas.microsoft.com/office/drawing/2014/main" id="{CC39CA6C-316C-4E39-BA80-6FD314DF9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157" y="3028153"/>
            <a:ext cx="2414004" cy="1312311"/>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a:extLst>
              <a:ext uri="{FF2B5EF4-FFF2-40B4-BE49-F238E27FC236}">
                <a16:creationId xmlns:a16="http://schemas.microsoft.com/office/drawing/2014/main" id="{8DDEABA1-C483-4E50-944B-A28D1C895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3536" y="3168344"/>
            <a:ext cx="2156122" cy="1172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slide(fromLeft)">
                                      <p:cBhvr>
                                        <p:cTn id="11" dur="500"/>
                                        <p:tgtEl>
                                          <p:spTgt spid="39"/>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slide(fromLeft)">
                                      <p:cBhvr>
                                        <p:cTn id="15" dur="500"/>
                                        <p:tgtEl>
                                          <p:spTgt spid="42"/>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slide(fromLeft)">
                                      <p:cBhvr>
                                        <p:cTn id="19" dur="500"/>
                                        <p:tgtEl>
                                          <p:spTgt spid="43"/>
                                        </p:tgtEl>
                                      </p:cBhvr>
                                    </p:animEffect>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slide(fromLeft)">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2" grpId="0"/>
      <p:bldP spid="43" grpId="0"/>
      <p:bldP spid="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8"/>
          <p:cNvSpPr>
            <a:spLocks noChangeArrowheads="1"/>
          </p:cNvSpPr>
          <p:nvPr/>
        </p:nvSpPr>
        <p:spPr bwMode="auto">
          <a:xfrm>
            <a:off x="2065627" y="2876777"/>
            <a:ext cx="8151813" cy="1800225"/>
          </a:xfrm>
          <a:prstGeom prst="rightArrow">
            <a:avLst>
              <a:gd name="adj1" fmla="val 46843"/>
              <a:gd name="adj2" fmla="val 58280"/>
            </a:avLst>
          </a:prstGeom>
          <a:gradFill>
            <a:gsLst>
              <a:gs pos="0">
                <a:srgbClr val="78A82C"/>
              </a:gs>
              <a:gs pos="52000">
                <a:srgbClr val="EC7690"/>
              </a:gs>
              <a:gs pos="100000">
                <a:srgbClr val="E99000">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66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Line 80"/>
          <p:cNvSpPr>
            <a:spLocks noChangeShapeType="1"/>
          </p:cNvSpPr>
          <p:nvPr/>
        </p:nvSpPr>
        <p:spPr bwMode="auto">
          <a:xfrm flipV="1">
            <a:off x="3445165" y="2103664"/>
            <a:ext cx="0" cy="1368425"/>
          </a:xfrm>
          <a:prstGeom prst="line">
            <a:avLst/>
          </a:prstGeom>
          <a:noFill/>
          <a:ln w="19050" cap="rnd">
            <a:solidFill>
              <a:srgbClr val="333333"/>
            </a:solidFill>
            <a:prstDash val="sysDot"/>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81"/>
          <p:cNvSpPr>
            <a:spLocks noChangeShapeType="1"/>
          </p:cNvSpPr>
          <p:nvPr/>
        </p:nvSpPr>
        <p:spPr bwMode="auto">
          <a:xfrm flipV="1">
            <a:off x="5748627" y="2103664"/>
            <a:ext cx="0" cy="1368425"/>
          </a:xfrm>
          <a:prstGeom prst="line">
            <a:avLst/>
          </a:prstGeom>
          <a:noFill/>
          <a:ln w="19050" cap="rnd">
            <a:solidFill>
              <a:srgbClr val="333333"/>
            </a:solidFill>
            <a:prstDash val="sysDot"/>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2"/>
          <p:cNvSpPr>
            <a:spLocks noChangeShapeType="1"/>
          </p:cNvSpPr>
          <p:nvPr/>
        </p:nvSpPr>
        <p:spPr bwMode="auto">
          <a:xfrm flipV="1">
            <a:off x="8053677" y="2103664"/>
            <a:ext cx="0" cy="1368425"/>
          </a:xfrm>
          <a:prstGeom prst="line">
            <a:avLst/>
          </a:prstGeom>
          <a:noFill/>
          <a:ln w="19050" cap="rnd">
            <a:solidFill>
              <a:srgbClr val="333333"/>
            </a:solidFill>
            <a:prstDash val="sysDot"/>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83"/>
          <p:cNvSpPr>
            <a:spLocks noChangeShapeType="1"/>
          </p:cNvSpPr>
          <p:nvPr/>
        </p:nvSpPr>
        <p:spPr bwMode="auto">
          <a:xfrm flipV="1">
            <a:off x="6901152" y="4119789"/>
            <a:ext cx="0" cy="1260475"/>
          </a:xfrm>
          <a:prstGeom prst="line">
            <a:avLst/>
          </a:prstGeom>
          <a:noFill/>
          <a:ln w="19050" cap="rnd">
            <a:solidFill>
              <a:srgbClr val="333333"/>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 name="AutoShape 84"/>
          <p:cNvSpPr>
            <a:spLocks noChangeArrowheads="1"/>
          </p:cNvSpPr>
          <p:nvPr/>
        </p:nvSpPr>
        <p:spPr bwMode="auto">
          <a:xfrm>
            <a:off x="1161208" y="1222311"/>
            <a:ext cx="1384784" cy="653920"/>
          </a:xfrm>
          <a:prstGeom prst="roundRect">
            <a:avLst>
              <a:gd name="adj" fmla="val 5528"/>
            </a:avLst>
          </a:prstGeom>
          <a:noFill/>
          <a:ln>
            <a:solidFill>
              <a:schemeClr val="tx1"/>
            </a:solidFill>
            <a:headEnd/>
            <a:tailEnd/>
          </a:ln>
        </p:spPr>
        <p:style>
          <a:lnRef idx="0">
            <a:schemeClr val="accent3"/>
          </a:lnRef>
          <a:fillRef idx="3">
            <a:schemeClr val="accent3"/>
          </a:fillRef>
          <a:effectRef idx="3">
            <a:schemeClr val="accent3"/>
          </a:effectRef>
          <a:fontRef idx="minor">
            <a:schemeClr val="lt1"/>
          </a:fontRef>
        </p:style>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endParaRPr lang="ko-KR" altLang="en-US">
              <a:latin typeface="微软雅黑" panose="020B0503020204020204" pitchFamily="34" charset="-122"/>
            </a:endParaRPr>
          </a:p>
        </p:txBody>
      </p:sp>
      <p:sp>
        <p:nvSpPr>
          <p:cNvPr id="18" name="Line 99"/>
          <p:cNvSpPr>
            <a:spLocks noChangeShapeType="1"/>
          </p:cNvSpPr>
          <p:nvPr/>
        </p:nvSpPr>
        <p:spPr bwMode="auto">
          <a:xfrm flipV="1">
            <a:off x="4596102" y="4119789"/>
            <a:ext cx="0" cy="1260475"/>
          </a:xfrm>
          <a:prstGeom prst="line">
            <a:avLst/>
          </a:prstGeom>
          <a:noFill/>
          <a:ln w="19050" cap="rnd">
            <a:solidFill>
              <a:srgbClr val="333333"/>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29"/>
          <p:cNvSpPr txBox="1">
            <a:spLocks noChangeArrowheads="1"/>
          </p:cNvSpPr>
          <p:nvPr/>
        </p:nvSpPr>
        <p:spPr bwMode="black">
          <a:xfrm>
            <a:off x="3443578" y="2457514"/>
            <a:ext cx="1995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① 从用例中识别交互过程</a:t>
            </a:r>
            <a:r>
              <a:rPr lang="en-US" altLang="zh-CN" sz="1400" dirty="0">
                <a:solidFill>
                  <a:srgbClr val="000000"/>
                </a:solidFill>
                <a:latin typeface="微软雅黑" pitchFamily="34" charset="-122"/>
                <a:ea typeface="微软雅黑" pitchFamily="34" charset="-122"/>
              </a:rPr>
              <a:t>;</a:t>
            </a:r>
          </a:p>
        </p:txBody>
      </p:sp>
      <p:sp>
        <p:nvSpPr>
          <p:cNvPr id="22" name="Text Box 29"/>
          <p:cNvSpPr txBox="1">
            <a:spLocks noChangeArrowheads="1"/>
          </p:cNvSpPr>
          <p:nvPr/>
        </p:nvSpPr>
        <p:spPr bwMode="black">
          <a:xfrm>
            <a:off x="5881977" y="2459264"/>
            <a:ext cx="1995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③ 确定对象之间的链，以及链上的消息</a:t>
            </a:r>
            <a:r>
              <a:rPr lang="en-US" altLang="zh-CN" sz="1400" dirty="0">
                <a:solidFill>
                  <a:srgbClr val="000000"/>
                </a:solidFill>
                <a:latin typeface="微软雅黑" pitchFamily="34" charset="-122"/>
                <a:ea typeface="微软雅黑" pitchFamily="34" charset="-122"/>
              </a:rPr>
              <a:t>;</a:t>
            </a:r>
          </a:p>
        </p:txBody>
      </p:sp>
      <p:sp>
        <p:nvSpPr>
          <p:cNvPr id="24" name="Text Box 29"/>
          <p:cNvSpPr txBox="1">
            <a:spLocks noChangeArrowheads="1"/>
          </p:cNvSpPr>
          <p:nvPr/>
        </p:nvSpPr>
        <p:spPr bwMode="black">
          <a:xfrm>
            <a:off x="4688177" y="4735739"/>
            <a:ext cx="1995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② 识别参与交互过程的对象</a:t>
            </a:r>
            <a:r>
              <a:rPr lang="en-US" altLang="zh-CN" sz="1400" dirty="0">
                <a:solidFill>
                  <a:srgbClr val="000000"/>
                </a:solidFill>
                <a:latin typeface="微软雅黑" pitchFamily="34" charset="-122"/>
                <a:ea typeface="微软雅黑" pitchFamily="34" charset="-122"/>
              </a:rPr>
              <a:t>;</a:t>
            </a:r>
          </a:p>
        </p:txBody>
      </p:sp>
      <p:sp>
        <p:nvSpPr>
          <p:cNvPr id="26" name="Text Box 29"/>
          <p:cNvSpPr txBox="1">
            <a:spLocks noChangeArrowheads="1"/>
          </p:cNvSpPr>
          <p:nvPr/>
        </p:nvSpPr>
        <p:spPr bwMode="black">
          <a:xfrm>
            <a:off x="6991639" y="4544075"/>
            <a:ext cx="1997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④ 从引发交互的初始消息开始</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将随后每个消息附在相应的链上</a:t>
            </a:r>
            <a:r>
              <a:rPr lang="en-US" altLang="zh-CN" sz="1400" dirty="0">
                <a:solidFill>
                  <a:srgbClr val="000000"/>
                </a:solidFill>
                <a:latin typeface="微软雅黑" pitchFamily="34" charset="-122"/>
                <a:ea typeface="微软雅黑" pitchFamily="34" charset="-122"/>
              </a:rPr>
              <a:t>;</a:t>
            </a:r>
          </a:p>
        </p:txBody>
      </p:sp>
      <p:sp>
        <p:nvSpPr>
          <p:cNvPr id="28" name="Text Box 29"/>
          <p:cNvSpPr txBox="1">
            <a:spLocks noChangeArrowheads="1"/>
          </p:cNvSpPr>
          <p:nvPr/>
        </p:nvSpPr>
        <p:spPr bwMode="black">
          <a:xfrm>
            <a:off x="8137815" y="1640802"/>
            <a:ext cx="19954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⑤ 如果需要</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可以给消息增加时间约束</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以及前置条件和后置条件。</a:t>
            </a:r>
          </a:p>
        </p:txBody>
      </p:sp>
      <p:sp>
        <p:nvSpPr>
          <p:cNvPr id="34" name="矩形 33"/>
          <p:cNvSpPr>
            <a:spLocks noChangeArrowheads="1"/>
          </p:cNvSpPr>
          <p:nvPr/>
        </p:nvSpPr>
        <p:spPr bwMode="auto">
          <a:xfrm>
            <a:off x="1161208" y="1291456"/>
            <a:ext cx="13847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1600" b="1" dirty="0">
                <a:latin typeface="微软雅黑" pitchFamily="34" charset="-122"/>
                <a:ea typeface="微软雅黑" pitchFamily="34" charset="-122"/>
              </a:rPr>
              <a:t>建立协作图的过程 </a:t>
            </a:r>
            <a:endParaRPr lang="en-US" altLang="zh-CN" sz="1600" b="1" dirty="0">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par>
                          <p:cTn id="13" fill="hold" nodeType="afterGroup">
                            <p:stCondLst>
                              <p:cond delay="1500"/>
                            </p:stCondLst>
                            <p:childTnLst>
                              <p:par>
                                <p:cTn id="14" presetID="1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slide(fromLeft)">
                                      <p:cBhvr>
                                        <p:cTn id="16" dur="500"/>
                                        <p:tgtEl>
                                          <p:spTgt spid="20"/>
                                        </p:tgtEl>
                                      </p:cBhvr>
                                    </p:animEffect>
                                  </p:childTnLst>
                                </p:cTn>
                              </p:par>
                            </p:childTnLst>
                          </p:cTn>
                        </p:par>
                        <p:par>
                          <p:cTn id="17" fill="hold" nodeType="afterGroup">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lide(fromBottom)">
                                      <p:cBhvr>
                                        <p:cTn id="20" dur="500"/>
                                        <p:tgtEl>
                                          <p:spTgt spid="9"/>
                                        </p:tgtEl>
                                      </p:cBhvr>
                                    </p:animEffect>
                                  </p:childTnLst>
                                </p:cTn>
                              </p:par>
                            </p:childTnLst>
                          </p:cTn>
                        </p:par>
                        <p:par>
                          <p:cTn id="21" fill="hold" nodeType="afterGroup">
                            <p:stCondLst>
                              <p:cond delay="2500"/>
                            </p:stCondLst>
                            <p:childTnLst>
                              <p:par>
                                <p:cTn id="22" presetID="1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lide(fromLeft)">
                                      <p:cBhvr>
                                        <p:cTn id="24" dur="500"/>
                                        <p:tgtEl>
                                          <p:spTgt spid="22"/>
                                        </p:tgtEl>
                                      </p:cBhvr>
                                    </p:animEffect>
                                  </p:childTnLst>
                                </p:cTn>
                              </p:par>
                            </p:childTnLst>
                          </p:cTn>
                        </p:par>
                        <p:par>
                          <p:cTn id="25" fill="hold" nodeType="afterGroup">
                            <p:stCondLst>
                              <p:cond delay="3000"/>
                            </p:stCondLst>
                            <p:childTnLst>
                              <p:par>
                                <p:cTn id="26" presetID="1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lide(fromBottom)">
                                      <p:cBhvr>
                                        <p:cTn id="28" dur="500"/>
                                        <p:tgtEl>
                                          <p:spTgt spid="10"/>
                                        </p:tgtEl>
                                      </p:cBhvr>
                                    </p:animEffect>
                                  </p:childTnLst>
                                </p:cTn>
                              </p:par>
                            </p:childTnLst>
                          </p:cTn>
                        </p:par>
                        <p:par>
                          <p:cTn id="29" fill="hold" nodeType="afterGroup">
                            <p:stCondLst>
                              <p:cond delay="3500"/>
                            </p:stCondLst>
                            <p:childTnLst>
                              <p:par>
                                <p:cTn id="30" presetID="12" presetClass="entr" presetSubtype="8"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lide(fromLeft)">
                                      <p:cBhvr>
                                        <p:cTn id="32" dur="500"/>
                                        <p:tgtEl>
                                          <p:spTgt spid="28"/>
                                        </p:tgtEl>
                                      </p:cBhvr>
                                    </p:animEffect>
                                  </p:childTnLst>
                                </p:cTn>
                              </p:par>
                            </p:childTnLst>
                          </p:cTn>
                        </p:par>
                        <p:par>
                          <p:cTn id="33" fill="hold" nodeType="afterGroup">
                            <p:stCondLst>
                              <p:cond delay="4000"/>
                            </p:stCondLst>
                            <p:childTnLst>
                              <p:par>
                                <p:cTn id="34" presetID="12" presetClass="entr" presetSubtype="1"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slide(fromTop)">
                                      <p:cBhvr>
                                        <p:cTn id="36" dur="500"/>
                                        <p:tgtEl>
                                          <p:spTgt spid="18"/>
                                        </p:tgtEl>
                                      </p:cBhvr>
                                    </p:animEffect>
                                  </p:childTnLst>
                                </p:cTn>
                              </p:par>
                            </p:childTnLst>
                          </p:cTn>
                        </p:par>
                        <p:par>
                          <p:cTn id="37" fill="hold" nodeType="afterGroup">
                            <p:stCondLst>
                              <p:cond delay="4500"/>
                            </p:stCondLst>
                            <p:childTnLst>
                              <p:par>
                                <p:cTn id="38" presetID="12" presetClass="entr" presetSubtype="8"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slide(fromLeft)">
                                      <p:cBhvr>
                                        <p:cTn id="40" dur="500"/>
                                        <p:tgtEl>
                                          <p:spTgt spid="24"/>
                                        </p:tgtEl>
                                      </p:cBhvr>
                                    </p:animEffect>
                                  </p:childTnLst>
                                </p:cTn>
                              </p:par>
                            </p:childTnLst>
                          </p:cTn>
                        </p:par>
                        <p:par>
                          <p:cTn id="41" fill="hold" nodeType="afterGroup">
                            <p:stCondLst>
                              <p:cond delay="5000"/>
                            </p:stCondLst>
                            <p:childTnLst>
                              <p:par>
                                <p:cTn id="42" presetID="12" presetClass="entr" presetSubtype="1"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Top)">
                                      <p:cBhvr>
                                        <p:cTn id="44" dur="500"/>
                                        <p:tgtEl>
                                          <p:spTgt spid="11"/>
                                        </p:tgtEl>
                                      </p:cBhvr>
                                    </p:animEffect>
                                  </p:childTnLst>
                                </p:cTn>
                              </p:par>
                            </p:childTnLst>
                          </p:cTn>
                        </p:par>
                        <p:par>
                          <p:cTn id="45" fill="hold" nodeType="afterGroup">
                            <p:stCondLst>
                              <p:cond delay="5500"/>
                            </p:stCondLst>
                            <p:childTnLst>
                              <p:par>
                                <p:cTn id="46" presetID="1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slide(fromLeft)">
                                      <p:cBhvr>
                                        <p:cTn id="48" dur="500"/>
                                        <p:tgtEl>
                                          <p:spTgt spid="26"/>
                                        </p:tgtEl>
                                      </p:cBhvr>
                                    </p:animEffect>
                                  </p:childTnLst>
                                </p:cTn>
                              </p:par>
                            </p:childTnLst>
                          </p:cTn>
                        </p:par>
                        <p:par>
                          <p:cTn id="49" fill="hold" nodeType="afterGroup">
                            <p:stCondLst>
                              <p:cond delay="6000"/>
                            </p:stCondLst>
                            <p:childTnLst>
                              <p:par>
                                <p:cTn id="50" presetID="1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lide(fromBottom)">
                                      <p:cBhvr>
                                        <p:cTn id="52" dur="1000"/>
                                        <p:tgtEl>
                                          <p:spTgt spid="12"/>
                                        </p:tgtEl>
                                      </p:cBhvr>
                                    </p:animEffect>
                                  </p:childTnLst>
                                </p:cTn>
                              </p:par>
                            </p:childTnLst>
                          </p:cTn>
                        </p:par>
                        <p:par>
                          <p:cTn id="53" fill="hold" nodeType="afterGroup">
                            <p:stCondLst>
                              <p:cond delay="7000"/>
                            </p:stCondLst>
                            <p:childTnLst>
                              <p:par>
                                <p:cTn id="54" presetID="12" presetClass="entr" presetSubtype="4"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slide(fromBottom)">
                                      <p:cBhvr>
                                        <p:cTn id="5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8" grpId="0" animBg="1"/>
      <p:bldP spid="20" grpId="0"/>
      <p:bldP spid="22" grpId="0"/>
      <p:bldP spid="24" grpId="0"/>
      <p:bldP spid="26" grpId="0"/>
      <p:bldP spid="28" grpId="0"/>
      <p:bldP spid="3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1723549"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部署图</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7</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859039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073021" y="2852896"/>
            <a:ext cx="4478694"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用例图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 Use Case Diagram )</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073021" y="354822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b="0" i="0" dirty="0">
                <a:effectLst/>
              </a:rPr>
              <a:t>用例图是</a:t>
            </a:r>
            <a:r>
              <a:rPr lang="ja-JP" altLang="en-US" sz="1400" b="0" i="0" dirty="0">
                <a:effectLst/>
              </a:rPr>
              <a:t>从用户角度描述系统功能， </a:t>
            </a:r>
            <a:r>
              <a:rPr lang="zh-CN" altLang="en-US" sz="1400" b="0" i="0" dirty="0">
                <a:effectLst/>
              </a:rPr>
              <a:t>是用户所能观察到的系统功能的模型图，用例是系统中的一个功能单元</a:t>
            </a:r>
            <a:endParaRPr lang="ja-JP" altLang="en-US" sz="1400" b="0" i="0" dirty="0">
              <a:effectLst/>
            </a:endParaRPr>
          </a:p>
        </p:txBody>
      </p:sp>
      <p:pic>
        <p:nvPicPr>
          <p:cNvPr id="13" name="图片 1">
            <a:extLst>
              <a:ext uri="{FF2B5EF4-FFF2-40B4-BE49-F238E27FC236}">
                <a16:creationId xmlns:a16="http://schemas.microsoft.com/office/drawing/2014/main" id="{12A58E77-D59E-4EF8-96DE-B4B3D220B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61" t="4825" r="20160" b="4935"/>
          <a:stretch>
            <a:fillRect/>
          </a:stretch>
        </p:blipFill>
        <p:spPr bwMode="auto">
          <a:xfrm>
            <a:off x="5545170" y="703421"/>
            <a:ext cx="3175000"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829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4" name="Text Box 29">
            <a:extLst>
              <a:ext uri="{FF2B5EF4-FFF2-40B4-BE49-F238E27FC236}">
                <a16:creationId xmlns:a16="http://schemas.microsoft.com/office/drawing/2014/main" id="{EA9CC61C-2606-4527-8826-BDBEA2FEE978}"/>
              </a:ext>
            </a:extLst>
          </p:cNvPr>
          <p:cNvSpPr txBox="1">
            <a:spLocks noChangeArrowheads="1"/>
          </p:cNvSpPr>
          <p:nvPr/>
        </p:nvSpPr>
        <p:spPr bwMode="black">
          <a:xfrm>
            <a:off x="642222" y="2957444"/>
            <a:ext cx="408519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b="1" dirty="0">
                <a:solidFill>
                  <a:srgbClr val="000000"/>
                </a:solidFill>
                <a:latin typeface="微软雅黑" pitchFamily="34" charset="-122"/>
                <a:ea typeface="微软雅黑" pitchFamily="34" charset="-122"/>
              </a:rPr>
              <a:t>部署图</a:t>
            </a:r>
            <a:endParaRPr lang="en-US" altLang="zh-CN" sz="1400" b="1" dirty="0">
              <a:solidFill>
                <a:srgbClr val="000000"/>
              </a:solidFill>
              <a:latin typeface="微软雅黑" pitchFamily="34" charset="-122"/>
              <a:ea typeface="微软雅黑" pitchFamily="34" charset="-122"/>
            </a:endParaRPr>
          </a:p>
          <a:p>
            <a:pPr>
              <a:spcBef>
                <a:spcPct val="50000"/>
              </a:spcBef>
            </a:pPr>
            <a:r>
              <a:rPr lang="zh-CN" altLang="en-US" sz="1400" dirty="0">
                <a:solidFill>
                  <a:srgbClr val="000000"/>
                </a:solidFill>
                <a:latin typeface="微软雅黑" pitchFamily="34" charset="-122"/>
                <a:ea typeface="微软雅黑" pitchFamily="34" charset="-122"/>
              </a:rPr>
              <a:t>一个</a:t>
            </a:r>
            <a:r>
              <a:rPr lang="en-US" altLang="zh-CN" sz="1400" dirty="0">
                <a:solidFill>
                  <a:srgbClr val="000000"/>
                </a:solidFill>
                <a:latin typeface="微软雅黑" pitchFamily="34" charset="-122"/>
                <a:ea typeface="微软雅黑" pitchFamily="34" charset="-122"/>
              </a:rPr>
              <a:t>UML</a:t>
            </a:r>
            <a:r>
              <a:rPr lang="zh-CN" altLang="en-US" sz="1400" dirty="0">
                <a:solidFill>
                  <a:srgbClr val="000000"/>
                </a:solidFill>
                <a:latin typeface="微软雅黑" pitchFamily="34" charset="-122"/>
                <a:ea typeface="微软雅黑" pitchFamily="34" charset="-122"/>
              </a:rPr>
              <a:t>部署图描述了系统的软件如何映射到将要执行它们的硬件上，用来显示系统中软件和硬件的物理架构，是一个运行时的硬件节点以及在这些节点上运行的软件的静态结构模型</a:t>
            </a:r>
          </a:p>
          <a:p>
            <a:pPr>
              <a:spcBef>
                <a:spcPct val="50000"/>
              </a:spcBef>
            </a:pPr>
            <a:r>
              <a:rPr lang="zh-CN" altLang="en-US" sz="1400" dirty="0">
                <a:solidFill>
                  <a:srgbClr val="000000"/>
                </a:solidFill>
                <a:latin typeface="微软雅黑" pitchFamily="34" charset="-122"/>
                <a:ea typeface="微软雅黑" pitchFamily="34" charset="-122"/>
              </a:rPr>
              <a:t>这些软件</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可能是一些构件或类等</a:t>
            </a:r>
            <a:r>
              <a:rPr lang="en-US" altLang="zh-CN" sz="1400" dirty="0">
                <a:solidFill>
                  <a:srgbClr val="000000"/>
                </a:solidFill>
                <a:latin typeface="微软雅黑" pitchFamily="34" charset="-122"/>
                <a:ea typeface="微软雅黑" pitchFamily="34" charset="-122"/>
              </a:rPr>
              <a:t>)</a:t>
            </a:r>
            <a:r>
              <a:rPr lang="zh-CN" altLang="en-US" sz="1400" dirty="0">
                <a:solidFill>
                  <a:srgbClr val="000000"/>
                </a:solidFill>
                <a:latin typeface="微软雅黑" pitchFamily="34" charset="-122"/>
                <a:ea typeface="微软雅黑" pitchFamily="34" charset="-122"/>
              </a:rPr>
              <a:t>通常被称为制品</a:t>
            </a:r>
            <a:r>
              <a:rPr lang="en-US" altLang="zh-CN" sz="1400" dirty="0">
                <a:solidFill>
                  <a:srgbClr val="000000"/>
                </a:solidFill>
                <a:latin typeface="微软雅黑" pitchFamily="34" charset="-122"/>
                <a:ea typeface="微软雅黑" pitchFamily="34" charset="-122"/>
              </a:rPr>
              <a:t>(Artifacts)</a:t>
            </a:r>
            <a:r>
              <a:rPr lang="zh-CN" altLang="en-US" sz="1400" dirty="0">
                <a:solidFill>
                  <a:srgbClr val="000000"/>
                </a:solidFill>
                <a:latin typeface="微软雅黑" pitchFamily="34" charset="-122"/>
                <a:ea typeface="微软雅黑" pitchFamily="34" charset="-122"/>
              </a:rPr>
              <a:t>，被部署到的硬件或者软件环境被称为节点</a:t>
            </a:r>
            <a:r>
              <a:rPr lang="en-US" altLang="zh-CN" sz="1400" dirty="0">
                <a:solidFill>
                  <a:srgbClr val="000000"/>
                </a:solidFill>
                <a:latin typeface="微软雅黑" pitchFamily="34" charset="-122"/>
                <a:ea typeface="微软雅黑" pitchFamily="34" charset="-122"/>
              </a:rPr>
              <a:t>(Nodes)</a:t>
            </a:r>
            <a:r>
              <a:rPr lang="zh-CN" altLang="en-US" sz="1400" dirty="0">
                <a:solidFill>
                  <a:srgbClr val="000000"/>
                </a:solidFill>
                <a:latin typeface="微软雅黑" pitchFamily="34" charset="-122"/>
                <a:ea typeface="微软雅黑" pitchFamily="34" charset="-122"/>
              </a:rPr>
              <a:t>，节点间的通信被建模为通信路径</a:t>
            </a:r>
            <a:r>
              <a:rPr lang="en-US" altLang="zh-CN" sz="1400" dirty="0">
                <a:solidFill>
                  <a:srgbClr val="000000"/>
                </a:solidFill>
                <a:latin typeface="微软雅黑" pitchFamily="34" charset="-122"/>
                <a:ea typeface="微软雅黑" pitchFamily="34" charset="-122"/>
              </a:rPr>
              <a:t>(Communication Paths)</a:t>
            </a:r>
          </a:p>
        </p:txBody>
      </p:sp>
      <p:sp>
        <p:nvSpPr>
          <p:cNvPr id="18" name="Text Box 29">
            <a:extLst>
              <a:ext uri="{FF2B5EF4-FFF2-40B4-BE49-F238E27FC236}">
                <a16:creationId xmlns:a16="http://schemas.microsoft.com/office/drawing/2014/main" id="{2B840693-2FE9-4759-B527-53BDDA4202C0}"/>
              </a:ext>
            </a:extLst>
          </p:cNvPr>
          <p:cNvSpPr txBox="1">
            <a:spLocks noChangeArrowheads="1"/>
          </p:cNvSpPr>
          <p:nvPr/>
        </p:nvSpPr>
        <p:spPr bwMode="black">
          <a:xfrm>
            <a:off x="4389759" y="1347326"/>
            <a:ext cx="4085191"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sz="2800">
                <a:solidFill>
                  <a:schemeClr val="tx1"/>
                </a:solidFill>
                <a:latin typeface="Calibri" pitchFamily="34" charset="0"/>
              </a:defRPr>
            </a:lvl1pPr>
            <a:lvl2pPr marL="742950" indent="-285750">
              <a:defRPr sz="2400">
                <a:solidFill>
                  <a:schemeClr val="tx1"/>
                </a:solidFill>
                <a:latin typeface="Calibri" pitchFamily="34" charset="0"/>
              </a:defRPr>
            </a:lvl2pPr>
            <a:lvl3pPr>
              <a:defRPr sz="2000">
                <a:solidFill>
                  <a:schemeClr val="tx1"/>
                </a:solidFill>
                <a:latin typeface="Calibri" pitchFamily="34" charset="0"/>
              </a:defRPr>
            </a:lvl3pPr>
            <a:lvl4pPr>
              <a:defRPr>
                <a:solidFill>
                  <a:schemeClr val="tx1"/>
                </a:solidFill>
                <a:latin typeface="Calibri" pitchFamily="34" charset="0"/>
              </a:defRPr>
            </a:lvl4pPr>
            <a:lvl5pPr>
              <a:defRPr>
                <a:solidFill>
                  <a:schemeClr val="tx1"/>
                </a:solidFill>
                <a:latin typeface="Calibri" pitchFamily="34" charset="0"/>
              </a:defRPr>
            </a:lvl5pPr>
            <a:lvl6pPr eaLnBrk="0" fontAlgn="base" hangingPunct="0">
              <a:spcAft>
                <a:spcPct val="0"/>
              </a:spcAft>
              <a:buFont typeface="Arial" charset="0"/>
              <a:defRPr>
                <a:solidFill>
                  <a:schemeClr val="tx1"/>
                </a:solidFill>
                <a:latin typeface="Calibri" pitchFamily="34" charset="0"/>
              </a:defRPr>
            </a:lvl6pPr>
            <a:lvl7pPr eaLnBrk="0" fontAlgn="base" hangingPunct="0">
              <a:spcAft>
                <a:spcPct val="0"/>
              </a:spcAft>
              <a:buFont typeface="Arial" charset="0"/>
              <a:defRPr>
                <a:solidFill>
                  <a:schemeClr val="tx1"/>
                </a:solidFill>
                <a:latin typeface="Calibri" pitchFamily="34" charset="0"/>
              </a:defRPr>
            </a:lvl7pPr>
            <a:lvl8pPr eaLnBrk="0" fontAlgn="base" hangingPunct="0">
              <a:spcAft>
                <a:spcPct val="0"/>
              </a:spcAft>
              <a:buFont typeface="Arial" charset="0"/>
              <a:defRPr>
                <a:solidFill>
                  <a:schemeClr val="tx1"/>
                </a:solidFill>
                <a:latin typeface="Calibri" pitchFamily="34" charset="0"/>
              </a:defRPr>
            </a:lvl8pPr>
            <a:lvl9pPr eaLnBrk="0" fontAlgn="base" hangingPunct="0">
              <a:spcAft>
                <a:spcPct val="0"/>
              </a:spcAft>
              <a:buFont typeface="Arial" charset="0"/>
              <a:defRPr>
                <a:solidFill>
                  <a:schemeClr val="tx1"/>
                </a:solidFill>
                <a:latin typeface="Calibri" pitchFamily="34" charset="0"/>
              </a:defRPr>
            </a:lvl9pPr>
          </a:lstStyle>
          <a:p>
            <a:pPr>
              <a:spcBef>
                <a:spcPct val="50000"/>
              </a:spcBef>
            </a:pPr>
            <a:r>
              <a:rPr lang="zh-CN" altLang="en-US" sz="1400" dirty="0">
                <a:solidFill>
                  <a:srgbClr val="000000"/>
                </a:solidFill>
                <a:latin typeface="微软雅黑" pitchFamily="34" charset="-122"/>
                <a:ea typeface="微软雅黑" pitchFamily="34" charset="-122"/>
              </a:rPr>
              <a:t>部署图的表达方式为：</a:t>
            </a:r>
          </a:p>
          <a:p>
            <a:pPr>
              <a:spcBef>
                <a:spcPct val="50000"/>
              </a:spcBef>
            </a:pPr>
            <a:r>
              <a:rPr lang="zh-CN" altLang="en-US" sz="1400" dirty="0">
                <a:solidFill>
                  <a:srgbClr val="000000"/>
                </a:solidFill>
                <a:latin typeface="微软雅黑" pitchFamily="34" charset="-122"/>
                <a:ea typeface="微软雅黑" pitchFamily="34" charset="-122"/>
              </a:rPr>
              <a:t>            部署图 </a:t>
            </a:r>
            <a:r>
              <a:rPr lang="en-US" altLang="zh-CN" sz="1400" dirty="0">
                <a:solidFill>
                  <a:srgbClr val="000000"/>
                </a:solidFill>
                <a:latin typeface="微软雅黑" pitchFamily="34" charset="-122"/>
                <a:ea typeface="微软雅黑" pitchFamily="34" charset="-122"/>
              </a:rPr>
              <a:t>= </a:t>
            </a:r>
            <a:r>
              <a:rPr lang="zh-CN" altLang="en-US" sz="1400" dirty="0">
                <a:solidFill>
                  <a:srgbClr val="000000"/>
                </a:solidFill>
                <a:latin typeface="微软雅黑" pitchFamily="34" charset="-122"/>
                <a:ea typeface="微软雅黑" pitchFamily="34" charset="-122"/>
              </a:rPr>
              <a:t>制品 </a:t>
            </a:r>
            <a:r>
              <a:rPr lang="en-US" altLang="zh-CN" sz="1400" dirty="0">
                <a:solidFill>
                  <a:srgbClr val="000000"/>
                </a:solidFill>
                <a:latin typeface="微软雅黑" pitchFamily="34" charset="-122"/>
                <a:ea typeface="微软雅黑" pitchFamily="34" charset="-122"/>
              </a:rPr>
              <a:t>+ </a:t>
            </a:r>
            <a:r>
              <a:rPr lang="zh-CN" altLang="en-US" sz="1400" dirty="0">
                <a:solidFill>
                  <a:srgbClr val="000000"/>
                </a:solidFill>
                <a:latin typeface="微软雅黑" pitchFamily="34" charset="-122"/>
                <a:ea typeface="微软雅黑" pitchFamily="34" charset="-122"/>
              </a:rPr>
              <a:t>节点 </a:t>
            </a:r>
            <a:r>
              <a:rPr lang="en-US" altLang="zh-CN" sz="1400" dirty="0">
                <a:solidFill>
                  <a:srgbClr val="000000"/>
                </a:solidFill>
                <a:latin typeface="微软雅黑" pitchFamily="34" charset="-122"/>
                <a:ea typeface="微软雅黑" pitchFamily="34" charset="-122"/>
              </a:rPr>
              <a:t>+ </a:t>
            </a:r>
            <a:r>
              <a:rPr lang="zh-CN" altLang="en-US" sz="1400" dirty="0">
                <a:solidFill>
                  <a:srgbClr val="000000"/>
                </a:solidFill>
                <a:latin typeface="微软雅黑" pitchFamily="34" charset="-122"/>
                <a:ea typeface="微软雅黑" pitchFamily="34" charset="-122"/>
              </a:rPr>
              <a:t>通信路径</a:t>
            </a:r>
          </a:p>
        </p:txBody>
      </p:sp>
      <p:pic>
        <p:nvPicPr>
          <p:cNvPr id="19" name="Picture 16" descr="13-90">
            <a:extLst>
              <a:ext uri="{FF2B5EF4-FFF2-40B4-BE49-F238E27FC236}">
                <a16:creationId xmlns:a16="http://schemas.microsoft.com/office/drawing/2014/main" id="{435C1197-D804-404B-B267-9356199C1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367" y="2408170"/>
            <a:ext cx="4914924" cy="37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1785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lide(from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p:cNvSpPr>
            <a:spLocks noChangeShapeType="1"/>
          </p:cNvSpPr>
          <p:nvPr/>
        </p:nvSpPr>
        <p:spPr bwMode="auto">
          <a:xfrm>
            <a:off x="2466975" y="3848100"/>
            <a:ext cx="7048500"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27651" name="Line 2"/>
          <p:cNvSpPr>
            <a:spLocks noChangeShapeType="1"/>
          </p:cNvSpPr>
          <p:nvPr/>
        </p:nvSpPr>
        <p:spPr bwMode="auto">
          <a:xfrm flipH="1">
            <a:off x="5991225" y="1482725"/>
            <a:ext cx="0" cy="473075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27652" name="Group 3"/>
          <p:cNvGrpSpPr>
            <a:grpSpLocks/>
          </p:cNvGrpSpPr>
          <p:nvPr/>
        </p:nvGrpSpPr>
        <p:grpSpPr bwMode="auto">
          <a:xfrm>
            <a:off x="2931735" y="1934500"/>
            <a:ext cx="2941923" cy="1719262"/>
            <a:chOff x="72648" y="1052547"/>
            <a:chExt cx="2941924" cy="1719263"/>
          </a:xfrm>
        </p:grpSpPr>
        <p:sp>
          <p:nvSpPr>
            <p:cNvPr id="27682" name="AutoShape 4"/>
            <p:cNvSpPr>
              <a:spLocks/>
            </p:cNvSpPr>
            <p:nvPr/>
          </p:nvSpPr>
          <p:spPr bwMode="auto">
            <a:xfrm>
              <a:off x="72648" y="1052547"/>
              <a:ext cx="2913063" cy="1719263"/>
            </a:xfrm>
            <a:prstGeom prst="roundRect">
              <a:avLst>
                <a:gd name="adj" fmla="val 6736"/>
              </a:avLst>
            </a:prstGeom>
            <a:solidFill>
              <a:srgbClr val="FFFFFF">
                <a:alpha val="69019"/>
              </a:srgbClr>
            </a:solidFill>
            <a:ln w="12700">
              <a:solidFill>
                <a:srgbClr val="78A82C"/>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3" name="AutoShape 5"/>
            <p:cNvSpPr>
              <a:spLocks/>
            </p:cNvSpPr>
            <p:nvPr/>
          </p:nvSpPr>
          <p:spPr bwMode="auto">
            <a:xfrm>
              <a:off x="169325" y="1308066"/>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节点</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节点用一长方体表示，长方体中左上角的文字是节点的名字节点代表一个至少有存储空间和执行能力的计算资源。节点定义了运行时对象和构件实例驻留的位置。</a:t>
              </a:r>
            </a:p>
          </p:txBody>
        </p:sp>
      </p:grpSp>
      <p:grpSp>
        <p:nvGrpSpPr>
          <p:cNvPr id="27653" name="Group 6"/>
          <p:cNvGrpSpPr>
            <a:grpSpLocks/>
          </p:cNvGrpSpPr>
          <p:nvPr/>
        </p:nvGrpSpPr>
        <p:grpSpPr bwMode="auto">
          <a:xfrm>
            <a:off x="6308725" y="1806575"/>
            <a:ext cx="2913063" cy="1717675"/>
            <a:chOff x="0" y="0"/>
            <a:chExt cx="2913063" cy="1717675"/>
          </a:xfrm>
        </p:grpSpPr>
        <p:sp>
          <p:nvSpPr>
            <p:cNvPr id="27680" name="AutoShape 7"/>
            <p:cNvSpPr>
              <a:spLocks/>
            </p:cNvSpPr>
            <p:nvPr/>
          </p:nvSpPr>
          <p:spPr bwMode="auto">
            <a:xfrm>
              <a:off x="0" y="0"/>
              <a:ext cx="2913063" cy="1717675"/>
            </a:xfrm>
            <a:prstGeom prst="roundRect">
              <a:avLst>
                <a:gd name="adj" fmla="val 6736"/>
              </a:avLst>
            </a:prstGeom>
            <a:solidFill>
              <a:srgbClr val="FFFFFF">
                <a:alpha val="69019"/>
              </a:srgbClr>
            </a:solidFill>
            <a:ln w="12700">
              <a:solidFill>
                <a:srgbClr val="EC769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81" name="AutoShape 8"/>
            <p:cNvSpPr>
              <a:spLocks/>
            </p:cNvSpPr>
            <p:nvPr/>
          </p:nvSpPr>
          <p:spPr bwMode="auto">
            <a:xfrm>
              <a:off x="33876" y="337375"/>
              <a:ext cx="2821466"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构件</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系统中可替换的物理部分。</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4" name="Group 9"/>
          <p:cNvGrpSpPr>
            <a:grpSpLocks/>
          </p:cNvGrpSpPr>
          <p:nvPr/>
        </p:nvGrpSpPr>
        <p:grpSpPr bwMode="auto">
          <a:xfrm>
            <a:off x="6296025" y="4175125"/>
            <a:ext cx="2914650" cy="1717675"/>
            <a:chOff x="0" y="0"/>
            <a:chExt cx="2914650" cy="1717675"/>
          </a:xfrm>
        </p:grpSpPr>
        <p:sp>
          <p:nvSpPr>
            <p:cNvPr id="27678" name="AutoShape 10"/>
            <p:cNvSpPr>
              <a:spLocks/>
            </p:cNvSpPr>
            <p:nvPr/>
          </p:nvSpPr>
          <p:spPr bwMode="auto">
            <a:xfrm>
              <a:off x="0" y="0"/>
              <a:ext cx="2914650" cy="1717675"/>
            </a:xfrm>
            <a:prstGeom prst="roundRect">
              <a:avLst>
                <a:gd name="adj" fmla="val 6736"/>
              </a:avLst>
            </a:prstGeom>
            <a:solidFill>
              <a:srgbClr val="FFFFFF">
                <a:alpha val="69019"/>
              </a:srgbClr>
            </a:solidFill>
            <a:ln w="12700">
              <a:solidFill>
                <a:srgbClr val="7E822E"/>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9" name="AutoShape 11"/>
            <p:cNvSpPr>
              <a:spLocks/>
            </p:cNvSpPr>
            <p:nvPr/>
          </p:nvSpPr>
          <p:spPr bwMode="auto">
            <a:xfrm>
              <a:off x="33876" y="337375"/>
              <a:ext cx="2846898" cy="10429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构件实例</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构件的一个实例。</a:t>
              </a:r>
            </a:p>
            <a:p>
              <a:pPr algn="ctr" eaLnBrk="1">
                <a:lnSpc>
                  <a:spcPct val="150000"/>
                </a:lnSpc>
              </a:pPr>
              <a:endPar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endParaRPr>
            </a:p>
          </p:txBody>
        </p:sp>
      </p:grpSp>
      <p:grpSp>
        <p:nvGrpSpPr>
          <p:cNvPr id="27655" name="Group 12"/>
          <p:cNvGrpSpPr>
            <a:grpSpLocks/>
          </p:cNvGrpSpPr>
          <p:nvPr/>
        </p:nvGrpSpPr>
        <p:grpSpPr bwMode="auto">
          <a:xfrm>
            <a:off x="2760663" y="4186238"/>
            <a:ext cx="2913062" cy="1719262"/>
            <a:chOff x="0" y="0"/>
            <a:chExt cx="2913063" cy="1719263"/>
          </a:xfrm>
        </p:grpSpPr>
        <p:sp>
          <p:nvSpPr>
            <p:cNvPr id="27676" name="AutoShape 13"/>
            <p:cNvSpPr>
              <a:spLocks/>
            </p:cNvSpPr>
            <p:nvPr/>
          </p:nvSpPr>
          <p:spPr bwMode="auto">
            <a:xfrm>
              <a:off x="0" y="0"/>
              <a:ext cx="2913063" cy="1719263"/>
            </a:xfrm>
            <a:prstGeom prst="roundRect">
              <a:avLst>
                <a:gd name="adj" fmla="val 6736"/>
              </a:avLst>
            </a:prstGeom>
            <a:solidFill>
              <a:srgbClr val="FFFFFF">
                <a:alpha val="69019"/>
              </a:srgbClr>
            </a:solidFill>
            <a:ln w="12700">
              <a:solidFill>
                <a:srgbClr val="E9900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a:solidFill>
                  <a:srgbClr val="000000"/>
                </a:solidFill>
                <a:cs typeface="Helvetica" pitchFamily="34" charset="0"/>
                <a:sym typeface="Calibri" pitchFamily="34" charset="0"/>
              </a:endParaRPr>
            </a:p>
          </p:txBody>
        </p:sp>
        <p:sp>
          <p:nvSpPr>
            <p:cNvPr id="27677" name="AutoShape 14"/>
            <p:cNvSpPr>
              <a:spLocks/>
            </p:cNvSpPr>
            <p:nvPr/>
          </p:nvSpPr>
          <p:spPr bwMode="auto">
            <a:xfrm>
              <a:off x="33908" y="338168"/>
              <a:ext cx="2845247" cy="104292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接口</a:t>
              </a:r>
            </a:p>
            <a:p>
              <a:pPr algn="ctr" eaLnBrk="1">
                <a:lnSpc>
                  <a:spcPct val="150000"/>
                </a:lnSpc>
              </a:pPr>
              <a:r>
                <a:rPr lang="zh-CN" altLang="en-US" sz="1200" dirty="0">
                  <a:solidFill>
                    <a:srgbClr val="000000"/>
                  </a:solidFill>
                  <a:latin typeface="微软雅黑" pitchFamily="34" charset="-122"/>
                  <a:ea typeface="微软雅黑" pitchFamily="34" charset="-122"/>
                  <a:cs typeface="Helvetica" pitchFamily="34" charset="0"/>
                  <a:sym typeface="微软雅黑" pitchFamily="34" charset="-122"/>
                </a:rPr>
                <a:t>外部可访问的服务。</a:t>
              </a:r>
            </a:p>
          </p:txBody>
        </p:sp>
      </p:grpSp>
      <p:grpSp>
        <p:nvGrpSpPr>
          <p:cNvPr id="27656" name="Group 15"/>
          <p:cNvGrpSpPr>
            <a:grpSpLocks/>
          </p:cNvGrpSpPr>
          <p:nvPr/>
        </p:nvGrpSpPr>
        <p:grpSpPr bwMode="auto">
          <a:xfrm>
            <a:off x="2271713" y="1333500"/>
            <a:ext cx="976312" cy="974725"/>
            <a:chOff x="0" y="0"/>
            <a:chExt cx="976313" cy="974725"/>
          </a:xfrm>
        </p:grpSpPr>
        <p:sp>
          <p:nvSpPr>
            <p:cNvPr id="27672" name="AutoShape 16"/>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73" name="Group 17"/>
            <p:cNvGrpSpPr>
              <a:grpSpLocks/>
            </p:cNvGrpSpPr>
            <p:nvPr/>
          </p:nvGrpSpPr>
          <p:grpSpPr bwMode="auto">
            <a:xfrm>
              <a:off x="93703" y="73342"/>
              <a:ext cx="788906" cy="828040"/>
              <a:chOff x="0" y="0"/>
              <a:chExt cx="788906" cy="828040"/>
            </a:xfrm>
          </p:grpSpPr>
          <p:sp>
            <p:nvSpPr>
              <p:cNvPr id="27674" name="AutoShape 18"/>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8A82C">
                  <a:alpha val="69019"/>
                </a:srgbClr>
              </a:solidFill>
              <a:ln w="12700" cap="flat" cmpd="sng">
                <a:solidFill>
                  <a:srgbClr val="78A82C"/>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5" name="AutoShape 1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1</a:t>
                </a:r>
                <a:endParaRPr lang="zh-CN" altLang="zh-CN">
                  <a:solidFill>
                    <a:schemeClr val="bg1"/>
                  </a:solidFill>
                  <a:cs typeface="Helvetica" pitchFamily="34" charset="0"/>
                  <a:sym typeface="Calibri" pitchFamily="34" charset="0"/>
                </a:endParaRPr>
              </a:p>
            </p:txBody>
          </p:sp>
        </p:grpSp>
      </p:grpSp>
      <p:grpSp>
        <p:nvGrpSpPr>
          <p:cNvPr id="27657" name="Group 20"/>
          <p:cNvGrpSpPr>
            <a:grpSpLocks/>
          </p:cNvGrpSpPr>
          <p:nvPr/>
        </p:nvGrpSpPr>
        <p:grpSpPr bwMode="auto">
          <a:xfrm>
            <a:off x="8709025" y="1333500"/>
            <a:ext cx="976313" cy="974725"/>
            <a:chOff x="0" y="0"/>
            <a:chExt cx="976313" cy="974725"/>
          </a:xfrm>
        </p:grpSpPr>
        <p:sp>
          <p:nvSpPr>
            <p:cNvPr id="27668" name="AutoShape 21"/>
            <p:cNvSpPr>
              <a:spLocks/>
            </p:cNvSpPr>
            <p:nvPr/>
          </p:nvSpPr>
          <p:spPr bwMode="auto">
            <a:xfrm>
              <a:off x="0" y="0"/>
              <a:ext cx="976313" cy="97472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9" name="Group 22"/>
            <p:cNvGrpSpPr>
              <a:grpSpLocks/>
            </p:cNvGrpSpPr>
            <p:nvPr/>
          </p:nvGrpSpPr>
          <p:grpSpPr bwMode="auto">
            <a:xfrm>
              <a:off x="93703" y="73342"/>
              <a:ext cx="788906" cy="828040"/>
              <a:chOff x="0" y="0"/>
              <a:chExt cx="788906" cy="828040"/>
            </a:xfrm>
          </p:grpSpPr>
          <p:sp>
            <p:nvSpPr>
              <p:cNvPr id="27670" name="AutoShape 23"/>
              <p:cNvSpPr>
                <a:spLocks/>
              </p:cNvSpPr>
              <p:nvPr/>
            </p:nvSpPr>
            <p:spPr bwMode="auto">
              <a:xfrm>
                <a:off x="0" y="20208"/>
                <a:ext cx="788906" cy="787624"/>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B5F52">
                  <a:alpha val="69019"/>
                </a:srgbClr>
              </a:solidFill>
              <a:ln w="12700" cap="flat" cmpd="sng">
                <a:solidFill>
                  <a:srgbClr val="EB5F52"/>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71" name="AutoShape 2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2</a:t>
                </a:r>
                <a:endParaRPr lang="zh-CN" altLang="zh-CN">
                  <a:solidFill>
                    <a:schemeClr val="bg1"/>
                  </a:solidFill>
                  <a:cs typeface="Helvetica" pitchFamily="34" charset="0"/>
                  <a:sym typeface="Calibri" pitchFamily="34" charset="0"/>
                </a:endParaRPr>
              </a:p>
            </p:txBody>
          </p:sp>
        </p:grpSp>
      </p:grpSp>
      <p:grpSp>
        <p:nvGrpSpPr>
          <p:cNvPr id="27658" name="Group 25"/>
          <p:cNvGrpSpPr>
            <a:grpSpLocks/>
          </p:cNvGrpSpPr>
          <p:nvPr/>
        </p:nvGrpSpPr>
        <p:grpSpPr bwMode="auto">
          <a:xfrm>
            <a:off x="2271713" y="5416550"/>
            <a:ext cx="976312" cy="976313"/>
            <a:chOff x="0" y="0"/>
            <a:chExt cx="976313" cy="976313"/>
          </a:xfrm>
        </p:grpSpPr>
        <p:sp>
          <p:nvSpPr>
            <p:cNvPr id="27664" name="AutoShape 26"/>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5" name="Group 27"/>
            <p:cNvGrpSpPr>
              <a:grpSpLocks/>
            </p:cNvGrpSpPr>
            <p:nvPr/>
          </p:nvGrpSpPr>
          <p:grpSpPr bwMode="auto">
            <a:xfrm>
              <a:off x="93703" y="74135"/>
              <a:ext cx="788906" cy="828041"/>
              <a:chOff x="0" y="0"/>
              <a:chExt cx="788906" cy="828040"/>
            </a:xfrm>
          </p:grpSpPr>
          <p:sp>
            <p:nvSpPr>
              <p:cNvPr id="27666" name="AutoShape 28"/>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E99000">
                  <a:alpha val="69019"/>
                </a:srgbClr>
              </a:solidFill>
              <a:ln w="12700" cap="flat" cmpd="sng">
                <a:solidFill>
                  <a:srgbClr val="E99000"/>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7" name="AutoShape 29"/>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dirty="0">
                    <a:solidFill>
                      <a:schemeClr val="bg1"/>
                    </a:solidFill>
                    <a:latin typeface="Bodoni MT Black" pitchFamily="18" charset="0"/>
                    <a:cs typeface="Helvetica" pitchFamily="34" charset="0"/>
                    <a:sym typeface="Bodoni MT Black" pitchFamily="18" charset="0"/>
                  </a:rPr>
                  <a:t>3</a:t>
                </a:r>
                <a:endParaRPr lang="zh-CN" altLang="zh-CN" dirty="0">
                  <a:solidFill>
                    <a:schemeClr val="bg1"/>
                  </a:solidFill>
                  <a:cs typeface="Helvetica" pitchFamily="34" charset="0"/>
                  <a:sym typeface="Calibri" pitchFamily="34" charset="0"/>
                </a:endParaRPr>
              </a:p>
            </p:txBody>
          </p:sp>
        </p:grpSp>
      </p:grpSp>
      <p:grpSp>
        <p:nvGrpSpPr>
          <p:cNvPr id="27659" name="Group 30"/>
          <p:cNvGrpSpPr>
            <a:grpSpLocks/>
          </p:cNvGrpSpPr>
          <p:nvPr/>
        </p:nvGrpSpPr>
        <p:grpSpPr bwMode="auto">
          <a:xfrm>
            <a:off x="8709025" y="5416550"/>
            <a:ext cx="976313" cy="976313"/>
            <a:chOff x="0" y="0"/>
            <a:chExt cx="976313" cy="976313"/>
          </a:xfrm>
        </p:grpSpPr>
        <p:sp>
          <p:nvSpPr>
            <p:cNvPr id="27660" name="AutoShape 31"/>
            <p:cNvSpPr>
              <a:spLocks/>
            </p:cNvSpPr>
            <p:nvPr/>
          </p:nvSpPr>
          <p:spPr bwMode="auto">
            <a:xfrm>
              <a:off x="0" y="0"/>
              <a:ext cx="976313" cy="97631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FFFFF">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grpSp>
          <p:nvGrpSpPr>
            <p:cNvPr id="27661" name="Group 32"/>
            <p:cNvGrpSpPr>
              <a:grpSpLocks/>
            </p:cNvGrpSpPr>
            <p:nvPr/>
          </p:nvGrpSpPr>
          <p:grpSpPr bwMode="auto">
            <a:xfrm>
              <a:off x="93703" y="74135"/>
              <a:ext cx="788906" cy="828041"/>
              <a:chOff x="0" y="0"/>
              <a:chExt cx="788906" cy="828040"/>
            </a:xfrm>
          </p:grpSpPr>
          <p:sp>
            <p:nvSpPr>
              <p:cNvPr id="27662" name="AutoShape 33"/>
              <p:cNvSpPr>
                <a:spLocks/>
              </p:cNvSpPr>
              <p:nvPr/>
            </p:nvSpPr>
            <p:spPr bwMode="auto">
              <a:xfrm>
                <a:off x="0" y="19567"/>
                <a:ext cx="788906" cy="788906"/>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rgbClr val="7E822E">
                  <a:alpha val="69019"/>
                </a:srgbClr>
              </a:solidFill>
              <a:ln w="12700" cap="flat" cmpd="sng">
                <a:solidFill>
                  <a:srgbClr val="7E822E"/>
                </a:solidFill>
                <a:prstDash val="solid"/>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endParaRPr lang="zh-CN" altLang="en-US"/>
              </a:p>
            </p:txBody>
          </p:sp>
          <p:sp>
            <p:nvSpPr>
              <p:cNvPr id="27663" name="AutoShape 34"/>
              <p:cNvSpPr>
                <a:spLocks/>
              </p:cNvSpPr>
              <p:nvPr/>
            </p:nvSpPr>
            <p:spPr bwMode="auto">
              <a:xfrm>
                <a:off x="115523" y="0"/>
                <a:ext cx="557859" cy="82804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zh-CN" sz="4800" b="1">
                    <a:solidFill>
                      <a:schemeClr val="bg1"/>
                    </a:solidFill>
                    <a:latin typeface="Bodoni MT Black" pitchFamily="18" charset="0"/>
                    <a:cs typeface="Helvetica" pitchFamily="34" charset="0"/>
                    <a:sym typeface="Bodoni MT Black" pitchFamily="18" charset="0"/>
                  </a:rPr>
                  <a:t>4</a:t>
                </a:r>
                <a:endParaRPr lang="zh-CN" altLang="zh-CN">
                  <a:solidFill>
                    <a:schemeClr val="bg1"/>
                  </a:solidFill>
                  <a:cs typeface="Helvetica" pitchFamily="34" charset="0"/>
                  <a:sym typeface="Calibri" pitchFamily="34" charset="0"/>
                </a:endParaRPr>
              </a:p>
            </p:txBody>
          </p:sp>
        </p:grpSp>
      </p:grpSp>
      <p:sp>
        <p:nvSpPr>
          <p:cNvPr id="36" name="AutoShape 11">
            <a:extLst>
              <a:ext uri="{FF2B5EF4-FFF2-40B4-BE49-F238E27FC236}">
                <a16:creationId xmlns:a16="http://schemas.microsoft.com/office/drawing/2014/main" id="{585BC4D6-1158-4CB2-A7F5-E6E4EDE96944}"/>
              </a:ext>
            </a:extLst>
          </p:cNvPr>
          <p:cNvSpPr>
            <a:spLocks/>
          </p:cNvSpPr>
          <p:nvPr/>
        </p:nvSpPr>
        <p:spPr bwMode="auto">
          <a:xfrm>
            <a:off x="537369" y="581122"/>
            <a:ext cx="2383113" cy="35856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b="1" dirty="0">
                <a:solidFill>
                  <a:srgbClr val="000000"/>
                </a:solidFill>
                <a:latin typeface="微软雅黑" pitchFamily="34" charset="-122"/>
                <a:ea typeface="微软雅黑" pitchFamily="34" charset="-122"/>
                <a:cs typeface="Helvetica" pitchFamily="34" charset="0"/>
                <a:sym typeface="微软雅黑" pitchFamily="34" charset="-122"/>
              </a:rPr>
              <a:t>部署图中的事物及解释</a:t>
            </a:r>
            <a:endParaRPr lang="zh-CN" sz="1600" dirty="0">
              <a:solidFill>
                <a:srgbClr val="000000"/>
              </a:solidFill>
              <a:cs typeface="Helvetica" pitchFamily="34" charset="0"/>
              <a:sym typeface="Calibri" pitchFamily="34" charset="0"/>
            </a:endParaRPr>
          </a:p>
        </p:txBody>
      </p:sp>
      <p:pic>
        <p:nvPicPr>
          <p:cNvPr id="42" name="Picture 37">
            <a:extLst>
              <a:ext uri="{FF2B5EF4-FFF2-40B4-BE49-F238E27FC236}">
                <a16:creationId xmlns:a16="http://schemas.microsoft.com/office/drawing/2014/main" id="{0894C8D0-A339-4EBD-B2CD-57D186AE0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00" y="2327792"/>
            <a:ext cx="2138362" cy="858837"/>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34">
            <a:extLst>
              <a:ext uri="{FF2B5EF4-FFF2-40B4-BE49-F238E27FC236}">
                <a16:creationId xmlns:a16="http://schemas.microsoft.com/office/drawing/2014/main" id="{1B62AF9F-439A-4804-A3C6-64BA8C558EA7}"/>
              </a:ext>
            </a:extLst>
          </p:cNvPr>
          <p:cNvGrpSpPr>
            <a:grpSpLocks noChangeAspect="1"/>
          </p:cNvGrpSpPr>
          <p:nvPr/>
        </p:nvGrpSpPr>
        <p:grpSpPr bwMode="auto">
          <a:xfrm>
            <a:off x="9255664" y="2558732"/>
            <a:ext cx="2612571" cy="674212"/>
            <a:chOff x="2281" y="2635"/>
            <a:chExt cx="2150" cy="804"/>
          </a:xfrm>
        </p:grpSpPr>
        <p:sp>
          <p:nvSpPr>
            <p:cNvPr id="44" name="AutoShape 35">
              <a:extLst>
                <a:ext uri="{FF2B5EF4-FFF2-40B4-BE49-F238E27FC236}">
                  <a16:creationId xmlns:a16="http://schemas.microsoft.com/office/drawing/2014/main" id="{94B9216E-7107-4B9E-8DF2-6E8845E6F5F7}"/>
                </a:ext>
              </a:extLst>
            </p:cNvPr>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5" name="Picture 36" descr="13-60">
              <a:extLst>
                <a:ext uri="{FF2B5EF4-FFF2-40B4-BE49-F238E27FC236}">
                  <a16:creationId xmlns:a16="http://schemas.microsoft.com/office/drawing/2014/main" id="{3C727ED3-0DD7-446E-83FC-37B15DCB3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6" name="Group 38">
            <a:extLst>
              <a:ext uri="{FF2B5EF4-FFF2-40B4-BE49-F238E27FC236}">
                <a16:creationId xmlns:a16="http://schemas.microsoft.com/office/drawing/2014/main" id="{50111692-EC6C-44BD-A6BC-7518C4F85170}"/>
              </a:ext>
            </a:extLst>
          </p:cNvPr>
          <p:cNvGrpSpPr>
            <a:grpSpLocks noChangeAspect="1"/>
          </p:cNvGrpSpPr>
          <p:nvPr/>
        </p:nvGrpSpPr>
        <p:grpSpPr bwMode="auto">
          <a:xfrm>
            <a:off x="418024" y="4647022"/>
            <a:ext cx="2224147" cy="499039"/>
            <a:chOff x="2281" y="2635"/>
            <a:chExt cx="1498" cy="326"/>
          </a:xfrm>
        </p:grpSpPr>
        <p:sp>
          <p:nvSpPr>
            <p:cNvPr id="47" name="AutoShape 39">
              <a:extLst>
                <a:ext uri="{FF2B5EF4-FFF2-40B4-BE49-F238E27FC236}">
                  <a16:creationId xmlns:a16="http://schemas.microsoft.com/office/drawing/2014/main" id="{41CFA812-AAE5-40ED-B752-13D44686A3B2}"/>
                </a:ext>
              </a:extLst>
            </p:cNvPr>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8" name="Picture 40" descr="13-60">
              <a:extLst>
                <a:ext uri="{FF2B5EF4-FFF2-40B4-BE49-F238E27FC236}">
                  <a16:creationId xmlns:a16="http://schemas.microsoft.com/office/drawing/2014/main" id="{B6E808ED-CD28-4F45-B5EC-FBA23CCF0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9" name="Group 41">
            <a:extLst>
              <a:ext uri="{FF2B5EF4-FFF2-40B4-BE49-F238E27FC236}">
                <a16:creationId xmlns:a16="http://schemas.microsoft.com/office/drawing/2014/main" id="{C09E24F7-110C-40DD-9E8F-9A55FA404EF6}"/>
              </a:ext>
            </a:extLst>
          </p:cNvPr>
          <p:cNvGrpSpPr>
            <a:grpSpLocks noChangeAspect="1"/>
          </p:cNvGrpSpPr>
          <p:nvPr/>
        </p:nvGrpSpPr>
        <p:grpSpPr bwMode="auto">
          <a:xfrm>
            <a:off x="9271195" y="4469022"/>
            <a:ext cx="2597040" cy="927959"/>
            <a:chOff x="2281" y="2635"/>
            <a:chExt cx="1571" cy="544"/>
          </a:xfrm>
        </p:grpSpPr>
        <p:sp>
          <p:nvSpPr>
            <p:cNvPr id="50" name="AutoShape 42">
              <a:extLst>
                <a:ext uri="{FF2B5EF4-FFF2-40B4-BE49-F238E27FC236}">
                  <a16:creationId xmlns:a16="http://schemas.microsoft.com/office/drawing/2014/main" id="{41051586-4F1F-42DD-95B3-291DB598ECF0}"/>
                </a:ext>
              </a:extLst>
            </p:cNvPr>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51" name="Picture 43" descr="13-61">
              <a:extLst>
                <a:ext uri="{FF2B5EF4-FFF2-40B4-BE49-F238E27FC236}">
                  <a16:creationId xmlns:a16="http://schemas.microsoft.com/office/drawing/2014/main" id="{4130B9F6-B2BD-4659-906A-CF9124E33E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1085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ppt_w"/>
                                          </p:val>
                                        </p:tav>
                                        <p:tav tm="100000">
                                          <p:val>
                                            <p:strVal val="#ppt_w"/>
                                          </p:val>
                                        </p:tav>
                                      </p:tavLst>
                                    </p:anim>
                                    <p:anim calcmode="lin" valueType="num">
                                      <p:cBhvr>
                                        <p:cTn id="8" dur="500" fill="hold"/>
                                        <p:tgtEl>
                                          <p:spTgt spid="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a:xfrm>
            <a:off x="5021263" y="2535238"/>
            <a:ext cx="6096000" cy="1076325"/>
          </a:xfrm>
          <a:prstGeom prst="parallelogram">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400" b="1" i="1" kern="100" dirty="0">
                <a:solidFill>
                  <a:schemeClr val="tx1"/>
                </a:solidFill>
                <a:latin typeface="微软雅黑" panose="020B0503020204020204" pitchFamily="34" charset="-122"/>
                <a:ea typeface="微软雅黑" panose="020B0503020204020204" pitchFamily="34" charset="-122"/>
              </a:rPr>
              <a:t>  </a:t>
            </a:r>
            <a:endParaRPr lang="en-US" altLang="zh-CN" sz="4400" b="1" kern="100" dirty="0">
              <a:solidFill>
                <a:schemeClr val="tx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5905500" y="3427413"/>
            <a:ext cx="4897438"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905500" y="2597150"/>
            <a:ext cx="2749471" cy="707886"/>
          </a:xfrm>
          <a:prstGeom prst="rect">
            <a:avLst/>
          </a:prstGeom>
        </p:spPr>
        <p:txBody>
          <a:bodyPr wrap="none">
            <a:spAutoFit/>
          </a:bodyPr>
          <a:lstStyle/>
          <a:p>
            <a:pPr eaLnBrk="1" fontAlgn="auto" hangingPunct="1">
              <a:spcBef>
                <a:spcPts val="0"/>
              </a:spcBef>
              <a:spcAft>
                <a:spcPts val="0"/>
              </a:spcAft>
              <a:defRPr/>
            </a:pPr>
            <a:r>
              <a:rPr lang="zh-CN" altLang="en-US" sz="4000" b="1" kern="100" dirty="0">
                <a:latin typeface="微软雅黑" panose="020B0503020204020204" pitchFamily="34" charset="-122"/>
                <a:ea typeface="微软雅黑" panose="020B0503020204020204" pitchFamily="34" charset="-122"/>
              </a:rPr>
              <a:t>问题和绩效</a:t>
            </a:r>
          </a:p>
        </p:txBody>
      </p:sp>
      <p:sp>
        <p:nvSpPr>
          <p:cNvPr id="2" name="椭圆 1"/>
          <p:cNvSpPr/>
          <p:nvPr/>
        </p:nvSpPr>
        <p:spPr>
          <a:xfrm>
            <a:off x="2293938" y="2065338"/>
            <a:ext cx="2478087" cy="2478087"/>
          </a:xfrm>
          <a:prstGeom prst="ellipse">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9900" b="1" dirty="0">
                <a:solidFill>
                  <a:schemeClr val="tx1"/>
                </a:solidFill>
                <a:latin typeface="微软雅黑" panose="020B0503020204020204" pitchFamily="34" charset="-122"/>
                <a:ea typeface="微软雅黑" panose="020B0503020204020204" pitchFamily="34" charset="-122"/>
              </a:rPr>
              <a:t>8</a:t>
            </a:r>
            <a:endParaRPr lang="zh-CN" altLang="en-US" sz="199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5499080"/>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2" name="AutoShape 4"/>
          <p:cNvSpPr>
            <a:spLocks/>
          </p:cNvSpPr>
          <p:nvPr/>
        </p:nvSpPr>
        <p:spPr bwMode="auto">
          <a:xfrm>
            <a:off x="207509" y="321874"/>
            <a:ext cx="2730500" cy="2730500"/>
          </a:xfrm>
          <a:custGeom>
            <a:avLst/>
            <a:gdLst>
              <a:gd name="T0" fmla="*/ 189421552 w 19679"/>
              <a:gd name="T1" fmla="*/ 207922739 h 19679"/>
              <a:gd name="T2" fmla="*/ 189421552 w 19679"/>
              <a:gd name="T3" fmla="*/ 207922739 h 19679"/>
              <a:gd name="T4" fmla="*/ 189421552 w 19679"/>
              <a:gd name="T5" fmla="*/ 207922739 h 19679"/>
              <a:gd name="T6" fmla="*/ 189421552 w 19679"/>
              <a:gd name="T7" fmla="*/ 207922739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schemeClr>
          </a:solidFill>
          <a:ln w="25400">
            <a:solidFill>
              <a:srgbClr val="C0C0C0"/>
            </a:solidFill>
            <a:round/>
            <a:headEnd/>
            <a:tailEnd/>
          </a:ln>
          <a:effectLst/>
        </p:spPr>
        <p:txBody>
          <a:bodyPr wrap="none" anchor="ctr"/>
          <a:lstStyle/>
          <a:p>
            <a:pPr eaLnBrk="1" hangingPunct="1">
              <a:defRPr/>
            </a:pPr>
            <a:endParaRPr lang="zh-CN" altLang="en-US" i="1">
              <a:latin typeface="微软雅黑" panose="020B0503020204020204" pitchFamily="34" charset="-122"/>
              <a:ea typeface="微软雅黑" panose="020B0503020204020204" pitchFamily="34" charset="-122"/>
            </a:endParaRPr>
          </a:p>
        </p:txBody>
      </p:sp>
      <p:sp>
        <p:nvSpPr>
          <p:cNvPr id="7183" name="AutoShape 5"/>
          <p:cNvSpPr>
            <a:spLocks/>
          </p:cNvSpPr>
          <p:nvPr/>
        </p:nvSpPr>
        <p:spPr bwMode="auto">
          <a:xfrm>
            <a:off x="605971" y="1179124"/>
            <a:ext cx="1931988" cy="1017587"/>
          </a:xfrm>
          <a:custGeom>
            <a:avLst/>
            <a:gdLst>
              <a:gd name="T0" fmla="*/ 86297642 w 21600"/>
              <a:gd name="T1" fmla="*/ 24014509 h 21600"/>
              <a:gd name="T2" fmla="*/ 86297642 w 21600"/>
              <a:gd name="T3" fmla="*/ 24014509 h 21600"/>
              <a:gd name="T4" fmla="*/ 86297642 w 21600"/>
              <a:gd name="T5" fmla="*/ 24014509 h 21600"/>
              <a:gd name="T6" fmla="*/ 86297642 w 21600"/>
              <a:gd name="T7" fmla="*/ 24014509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solidFill>
            <a:schemeClr val="bg1">
              <a:lumMod val="95000"/>
            </a:schemeClr>
          </a:solidFill>
          <a:ln w="25400">
            <a:noFill/>
            <a:round/>
            <a:headEnd/>
            <a:tailEnd/>
          </a:ln>
          <a:effectLst/>
        </p:spPr>
        <p:txBody>
          <a:bodyPr wrap="none" anchor="ctr"/>
          <a:lstStyle/>
          <a:p>
            <a:pPr algn="ctr" eaLnBrk="1">
              <a:defRPr/>
            </a:pPr>
            <a:r>
              <a:rPr lang="zh-CN" altLang="en-US" sz="2000" b="1" dirty="0">
                <a:solidFill>
                  <a:srgbClr val="000000"/>
                </a:solidFill>
                <a:latin typeface="Bodoni MT Black" panose="02070A03080606020203" pitchFamily="18" charset="0"/>
                <a:cs typeface="Helvetica" panose="020B0604020202020204" pitchFamily="34" charset="0"/>
                <a:sym typeface="Bodoni MT Black" panose="02070A03080606020203" pitchFamily="18" charset="0"/>
              </a:rPr>
              <a:t>问题一</a:t>
            </a:r>
            <a:endParaRPr lang="zh-CN" altLang="zh-CN" sz="2000" b="1" dirty="0">
              <a:solidFill>
                <a:srgbClr val="000000"/>
              </a:solidFill>
              <a:latin typeface="Bodoni MT Black" panose="02070A03080606020203" pitchFamily="18" charset="0"/>
              <a:cs typeface="Helvetica" panose="020B0604020202020204" pitchFamily="34" charset="0"/>
              <a:sym typeface="Calibri" panose="020F0502020204030204" pitchFamily="34" charset="0"/>
            </a:endParaRPr>
          </a:p>
        </p:txBody>
      </p:sp>
      <p:sp>
        <p:nvSpPr>
          <p:cNvPr id="13317" name="AutoShape 6"/>
          <p:cNvSpPr>
            <a:spLocks/>
          </p:cNvSpPr>
          <p:nvPr/>
        </p:nvSpPr>
        <p:spPr bwMode="auto">
          <a:xfrm>
            <a:off x="309109" y="1595049"/>
            <a:ext cx="2527300" cy="13557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576" y="540"/>
                </a:moveTo>
                <a:cubicBezTo>
                  <a:pt x="17588" y="844"/>
                  <a:pt x="17594" y="1150"/>
                  <a:pt x="17594" y="1456"/>
                </a:cubicBezTo>
                <a:cubicBezTo>
                  <a:pt x="17594" y="8454"/>
                  <a:pt x="14552" y="14128"/>
                  <a:pt x="10800" y="14128"/>
                </a:cubicBezTo>
                <a:cubicBezTo>
                  <a:pt x="7046" y="14128"/>
                  <a:pt x="4005" y="8454"/>
                  <a:pt x="4005" y="1456"/>
                </a:cubicBezTo>
                <a:cubicBezTo>
                  <a:pt x="4005" y="1150"/>
                  <a:pt x="4010" y="844"/>
                  <a:pt x="4022" y="540"/>
                </a:cubicBezTo>
                <a:lnTo>
                  <a:pt x="27" y="0"/>
                </a:lnTo>
                <a:cubicBezTo>
                  <a:pt x="8" y="484"/>
                  <a:pt x="0" y="969"/>
                  <a:pt x="0" y="1456"/>
                </a:cubicBezTo>
                <a:cubicBezTo>
                  <a:pt x="0" y="12580"/>
                  <a:pt x="4834" y="21599"/>
                  <a:pt x="10800" y="21599"/>
                </a:cubicBezTo>
                <a:cubicBezTo>
                  <a:pt x="16764" y="21599"/>
                  <a:pt x="21600" y="12580"/>
                  <a:pt x="21600" y="1456"/>
                </a:cubicBezTo>
                <a:cubicBezTo>
                  <a:pt x="21600" y="969"/>
                  <a:pt x="21590" y="484"/>
                  <a:pt x="21571" y="0"/>
                </a:cubicBezTo>
                <a:lnTo>
                  <a:pt x="17576" y="540"/>
                </a:lnTo>
                <a:close/>
              </a:path>
            </a:pathLst>
          </a:custGeom>
          <a:solidFill>
            <a:srgbClr val="F5BD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1" name="AutoShape 12">
            <a:extLst>
              <a:ext uri="{FF2B5EF4-FFF2-40B4-BE49-F238E27FC236}">
                <a16:creationId xmlns:a16="http://schemas.microsoft.com/office/drawing/2014/main" id="{9F173D32-32F1-4ED1-99EE-10FBA8621B6F}"/>
              </a:ext>
            </a:extLst>
          </p:cNvPr>
          <p:cNvSpPr>
            <a:spLocks/>
          </p:cNvSpPr>
          <p:nvPr/>
        </p:nvSpPr>
        <p:spPr bwMode="auto">
          <a:xfrm>
            <a:off x="3140951" y="824108"/>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endParaRPr lang="zh-CN" dirty="0">
              <a:solidFill>
                <a:srgbClr val="000000"/>
              </a:solidFill>
              <a:cs typeface="Helvetica" pitchFamily="34" charset="0"/>
              <a:sym typeface="Calibri" pitchFamily="34" charset="0"/>
            </a:endParaRPr>
          </a:p>
        </p:txBody>
      </p:sp>
      <p:sp>
        <p:nvSpPr>
          <p:cNvPr id="12" name="AutoShape 12">
            <a:extLst>
              <a:ext uri="{FF2B5EF4-FFF2-40B4-BE49-F238E27FC236}">
                <a16:creationId xmlns:a16="http://schemas.microsoft.com/office/drawing/2014/main" id="{B841E070-E2AD-4E31-AA96-5AE107ECEAE5}"/>
              </a:ext>
            </a:extLst>
          </p:cNvPr>
          <p:cNvSpPr>
            <a:spLocks/>
          </p:cNvSpPr>
          <p:nvPr/>
        </p:nvSpPr>
        <p:spPr bwMode="auto">
          <a:xfrm>
            <a:off x="3766101" y="3744589"/>
            <a:ext cx="5499100" cy="2873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1600" dirty="0">
                <a:solidFill>
                  <a:srgbClr val="000000"/>
                </a:solidFill>
                <a:latin typeface="微软雅黑" pitchFamily="34" charset="-122"/>
                <a:ea typeface="微软雅黑" pitchFamily="34" charset="-122"/>
                <a:cs typeface="Helvetica" pitchFamily="34" charset="0"/>
                <a:sym typeface="微软雅黑" pitchFamily="34" charset="-122"/>
              </a:rPr>
              <a:t>用例图、类图、状态图、顺序图、协作图、部署图</a:t>
            </a:r>
            <a:endParaRPr lang="zh-CN" dirty="0">
              <a:solidFill>
                <a:srgbClr val="000000"/>
              </a:solidFill>
              <a:cs typeface="Helvetica" pitchFamily="34" charset="0"/>
              <a:sym typeface="Calibri" pitchFamily="34" charset="0"/>
            </a:endParaRPr>
          </a:p>
        </p:txBody>
      </p:sp>
      <p:sp>
        <p:nvSpPr>
          <p:cNvPr id="13" name="AutoShape 11">
            <a:extLst>
              <a:ext uri="{FF2B5EF4-FFF2-40B4-BE49-F238E27FC236}">
                <a16:creationId xmlns:a16="http://schemas.microsoft.com/office/drawing/2014/main" id="{AEB76657-6DEE-4E24-8ECC-162095D53215}"/>
              </a:ext>
            </a:extLst>
          </p:cNvPr>
          <p:cNvSpPr>
            <a:spLocks/>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本次主要介绍了哪些图？</a:t>
            </a:r>
          </a:p>
        </p:txBody>
      </p:sp>
    </p:spTree>
    <p:extLst>
      <p:ext uri="{BB962C8B-B14F-4D97-AF65-F5344CB8AC3E}">
        <p14:creationId xmlns:p14="http://schemas.microsoft.com/office/powerpoint/2010/main" val="32599468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AutoShape 8"/>
          <p:cNvSpPr>
            <a:spLocks/>
          </p:cNvSpPr>
          <p:nvPr/>
        </p:nvSpPr>
        <p:spPr bwMode="auto">
          <a:xfrm>
            <a:off x="182693" y="312544"/>
            <a:ext cx="2730500" cy="2730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alpha val="50195"/>
            </a:schemeClr>
          </a:solidFill>
          <a:ln w="25400">
            <a:solidFill>
              <a:srgbClr val="C0C0C0"/>
            </a:solidFill>
            <a:round/>
            <a:headEnd/>
            <a:tailEnd/>
          </a:ln>
        </p:spPr>
        <p:txBody>
          <a:bodyPr wrap="none" anchor="ctr"/>
          <a:lstStyle/>
          <a:p>
            <a:pPr>
              <a:defRPr/>
            </a:pPr>
            <a:endParaRPr lang="zh-CN" altLang="en-US"/>
          </a:p>
        </p:txBody>
      </p:sp>
      <p:sp>
        <p:nvSpPr>
          <p:cNvPr id="17416" name="AutoShape 9"/>
          <p:cNvSpPr>
            <a:spLocks/>
          </p:cNvSpPr>
          <p:nvPr/>
        </p:nvSpPr>
        <p:spPr bwMode="auto">
          <a:xfrm>
            <a:off x="582743" y="1168206"/>
            <a:ext cx="1930400" cy="1019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r>
              <a:rPr lang="zh-CN" altLang="en-US" sz="2000" b="1" dirty="0">
                <a:solidFill>
                  <a:srgbClr val="000000"/>
                </a:solidFill>
                <a:latin typeface="Bodoni MT Black" pitchFamily="18" charset="0"/>
                <a:cs typeface="Helvetica" pitchFamily="34" charset="0"/>
                <a:sym typeface="Bodoni MT Black" pitchFamily="18" charset="0"/>
              </a:rPr>
              <a:t>问题二</a:t>
            </a:r>
            <a:endParaRPr lang="zh-CN" altLang="zh-CN" dirty="0">
              <a:solidFill>
                <a:srgbClr val="000000"/>
              </a:solidFill>
              <a:cs typeface="Helvetica" pitchFamily="34" charset="0"/>
              <a:sym typeface="Calibri" pitchFamily="34" charset="0"/>
            </a:endParaRPr>
          </a:p>
        </p:txBody>
      </p:sp>
      <p:sp>
        <p:nvSpPr>
          <p:cNvPr id="3" name="AutoShape 10"/>
          <p:cNvSpPr>
            <a:spLocks/>
          </p:cNvSpPr>
          <p:nvPr/>
        </p:nvSpPr>
        <p:spPr bwMode="auto">
          <a:xfrm>
            <a:off x="284293" y="679256"/>
            <a:ext cx="2527300" cy="22621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965" y="3543"/>
                </a:moveTo>
                <a:cubicBezTo>
                  <a:pt x="16617" y="4979"/>
                  <a:pt x="17584" y="7188"/>
                  <a:pt x="17584" y="9528"/>
                </a:cubicBezTo>
                <a:cubicBezTo>
                  <a:pt x="17584" y="13715"/>
                  <a:pt x="14546" y="17111"/>
                  <a:pt x="10800" y="17111"/>
                </a:cubicBezTo>
                <a:cubicBezTo>
                  <a:pt x="7052" y="17111"/>
                  <a:pt x="4015" y="13715"/>
                  <a:pt x="4015" y="9528"/>
                </a:cubicBezTo>
                <a:cubicBezTo>
                  <a:pt x="4015" y="7188"/>
                  <a:pt x="4981" y="4979"/>
                  <a:pt x="6633" y="3543"/>
                </a:cubicBezTo>
                <a:lnTo>
                  <a:pt x="4167" y="0"/>
                </a:lnTo>
                <a:cubicBezTo>
                  <a:pt x="1537" y="2286"/>
                  <a:pt x="0" y="5803"/>
                  <a:pt x="0" y="9528"/>
                </a:cubicBezTo>
                <a:cubicBezTo>
                  <a:pt x="0" y="16194"/>
                  <a:pt x="4834" y="21600"/>
                  <a:pt x="10800" y="21600"/>
                </a:cubicBezTo>
                <a:cubicBezTo>
                  <a:pt x="16764" y="21600"/>
                  <a:pt x="21600" y="16194"/>
                  <a:pt x="21600" y="9528"/>
                </a:cubicBezTo>
                <a:cubicBezTo>
                  <a:pt x="21600" y="5803"/>
                  <a:pt x="20061" y="2286"/>
                  <a:pt x="17431" y="0"/>
                </a:cubicBezTo>
                <a:lnTo>
                  <a:pt x="14965" y="3543"/>
                </a:lnTo>
                <a:close/>
              </a:path>
            </a:pathLst>
          </a:cu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3A6343F-3FC1-4D5A-8317-AA9A70A867D4}"/>
              </a:ext>
            </a:extLst>
          </p:cNvPr>
          <p:cNvSpPr/>
          <p:nvPr/>
        </p:nvSpPr>
        <p:spPr>
          <a:xfrm>
            <a:off x="4007126" y="3244334"/>
            <a:ext cx="1800493" cy="369332"/>
          </a:xfrm>
          <a:prstGeom prst="rect">
            <a:avLst/>
          </a:prstGeom>
        </p:spPr>
        <p:txBody>
          <a:bodyPr wrap="none">
            <a:spAutoFit/>
          </a:bodyPr>
          <a:lstStyle/>
          <a:p>
            <a:r>
              <a:rPr lang="zh-CN" altLang="en-US" dirty="0">
                <a:solidFill>
                  <a:srgbClr val="000000"/>
                </a:solidFill>
                <a:latin typeface="微软雅黑" pitchFamily="34" charset="-122"/>
                <a:ea typeface="微软雅黑" pitchFamily="34" charset="-122"/>
              </a:rPr>
              <a:t>对象、链、消息</a:t>
            </a:r>
            <a:endParaRPr lang="zh-CN" altLang="en-US" dirty="0"/>
          </a:p>
        </p:txBody>
      </p:sp>
      <p:sp>
        <p:nvSpPr>
          <p:cNvPr id="14" name="AutoShape 11">
            <a:extLst>
              <a:ext uri="{FF2B5EF4-FFF2-40B4-BE49-F238E27FC236}">
                <a16:creationId xmlns:a16="http://schemas.microsoft.com/office/drawing/2014/main" id="{7C04B75A-BE82-4941-9562-8F70133F8DA1}"/>
              </a:ext>
            </a:extLst>
          </p:cNvPr>
          <p:cNvSpPr>
            <a:spLocks/>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dirty="0">
                <a:solidFill>
                  <a:srgbClr val="000000"/>
                </a:solidFill>
                <a:latin typeface="微软雅黑" pitchFamily="34" charset="-122"/>
                <a:ea typeface="微软雅黑" pitchFamily="34" charset="-122"/>
              </a:rPr>
              <a:t>协作图包括哪三个元素？</a:t>
            </a:r>
            <a:endPar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strVal val="4*#ppt_w"/>
                                          </p:val>
                                        </p:tav>
                                        <p:tav tm="100000">
                                          <p:val>
                                            <p:strVal val="#ppt_w"/>
                                          </p:val>
                                        </p:tav>
                                      </p:tavLst>
                                    </p:anim>
                                    <p:anim calcmode="lin" valueType="num">
                                      <p:cBhvr>
                                        <p:cTn id="8"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AutoShape 12"/>
          <p:cNvSpPr>
            <a:spLocks/>
          </p:cNvSpPr>
          <p:nvPr/>
        </p:nvSpPr>
        <p:spPr bwMode="auto">
          <a:xfrm>
            <a:off x="204528" y="340535"/>
            <a:ext cx="2730500" cy="2730500"/>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bg1">
              <a:lumMod val="95000"/>
              <a:alpha val="50195"/>
            </a:schemeClr>
          </a:solidFill>
          <a:ln w="25400">
            <a:solidFill>
              <a:srgbClr val="C0C0C0"/>
            </a:solidFill>
            <a:round/>
            <a:headEnd/>
            <a:tailEnd/>
          </a:ln>
        </p:spPr>
        <p:txBody>
          <a:bodyPr wrap="none" anchor="ctr"/>
          <a:lstStyle/>
          <a:p>
            <a:pPr>
              <a:defRPr/>
            </a:pPr>
            <a:endParaRPr lang="zh-CN" altLang="en-US"/>
          </a:p>
        </p:txBody>
      </p:sp>
      <p:sp>
        <p:nvSpPr>
          <p:cNvPr id="17419" name="AutoShape 13"/>
          <p:cNvSpPr>
            <a:spLocks/>
          </p:cNvSpPr>
          <p:nvPr/>
        </p:nvSpPr>
        <p:spPr bwMode="auto">
          <a:xfrm>
            <a:off x="604578" y="1196197"/>
            <a:ext cx="1930400" cy="10191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algn="ctr" eaLnBrk="1"/>
            <a:r>
              <a:rPr lang="zh-CN" altLang="en-US" dirty="0">
                <a:solidFill>
                  <a:srgbClr val="000000"/>
                </a:solidFill>
                <a:cs typeface="Helvetica" pitchFamily="34" charset="0"/>
                <a:sym typeface="Calibri" pitchFamily="34" charset="0"/>
              </a:rPr>
              <a:t>问题三</a:t>
            </a:r>
            <a:endParaRPr lang="zh-CN" altLang="zh-CN" dirty="0">
              <a:solidFill>
                <a:srgbClr val="000000"/>
              </a:solidFill>
              <a:cs typeface="Helvetica" pitchFamily="34" charset="0"/>
              <a:sym typeface="Calibri" pitchFamily="34" charset="0"/>
            </a:endParaRPr>
          </a:p>
        </p:txBody>
      </p:sp>
      <p:sp>
        <p:nvSpPr>
          <p:cNvPr id="2" name="AutoShape 14"/>
          <p:cNvSpPr>
            <a:spLocks/>
          </p:cNvSpPr>
          <p:nvPr/>
        </p:nvSpPr>
        <p:spPr bwMode="auto">
          <a:xfrm>
            <a:off x="412490" y="1989947"/>
            <a:ext cx="2312988" cy="9794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5" y="0"/>
                </a:moveTo>
                <a:cubicBezTo>
                  <a:pt x="15800" y="5682"/>
                  <a:pt x="13425" y="9351"/>
                  <a:pt x="10800" y="9351"/>
                </a:cubicBezTo>
                <a:cubicBezTo>
                  <a:pt x="8174" y="9351"/>
                  <a:pt x="5799" y="5682"/>
                  <a:pt x="4744" y="0"/>
                </a:cubicBezTo>
                <a:lnTo>
                  <a:pt x="0" y="4926"/>
                </a:lnTo>
                <a:cubicBezTo>
                  <a:pt x="1881" y="15057"/>
                  <a:pt x="6119" y="21599"/>
                  <a:pt x="10800" y="21599"/>
                </a:cubicBezTo>
                <a:cubicBezTo>
                  <a:pt x="15480" y="21599"/>
                  <a:pt x="19718" y="15057"/>
                  <a:pt x="21599" y="4926"/>
                </a:cubicBezTo>
                <a:lnTo>
                  <a:pt x="16855" y="0"/>
                </a:lnTo>
                <a:close/>
              </a:path>
            </a:pathLst>
          </a:cu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22C7049-2618-4005-A985-7210BDD16163}"/>
              </a:ext>
            </a:extLst>
          </p:cNvPr>
          <p:cNvSpPr/>
          <p:nvPr/>
        </p:nvSpPr>
        <p:spPr>
          <a:xfrm>
            <a:off x="3048000" y="3036585"/>
            <a:ext cx="6096000" cy="784830"/>
          </a:xfrm>
          <a:prstGeom prst="rect">
            <a:avLst/>
          </a:prstGeom>
        </p:spPr>
        <p:txBody>
          <a:bodyPr>
            <a:spAutoFit/>
          </a:bodyPr>
          <a:lstStyle/>
          <a:p>
            <a:pPr>
              <a:spcBef>
                <a:spcPct val="50000"/>
              </a:spcBef>
            </a:pPr>
            <a:r>
              <a:rPr lang="zh-CN" altLang="en-US" dirty="0">
                <a:solidFill>
                  <a:srgbClr val="000000"/>
                </a:solidFill>
                <a:latin typeface="微软雅黑" pitchFamily="34" charset="-122"/>
                <a:ea typeface="微软雅黑" pitchFamily="34" charset="-122"/>
              </a:rPr>
              <a:t>部署图的表达方式为：</a:t>
            </a:r>
          </a:p>
          <a:p>
            <a:pPr>
              <a:spcBef>
                <a:spcPct val="50000"/>
              </a:spcBef>
            </a:pPr>
            <a:r>
              <a:rPr lang="zh-CN" altLang="en-US" dirty="0">
                <a:solidFill>
                  <a:srgbClr val="000000"/>
                </a:solidFill>
                <a:latin typeface="微软雅黑" pitchFamily="34" charset="-122"/>
                <a:ea typeface="微软雅黑" pitchFamily="34" charset="-122"/>
              </a:rPr>
              <a:t>            部署图 </a:t>
            </a:r>
            <a:r>
              <a:rPr lang="en-US" altLang="zh-CN"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制品 </a:t>
            </a:r>
            <a:r>
              <a:rPr lang="en-US" altLang="zh-CN"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节点 </a:t>
            </a:r>
            <a:r>
              <a:rPr lang="en-US" altLang="zh-CN" dirty="0">
                <a:solidFill>
                  <a:srgbClr val="000000"/>
                </a:solidFill>
                <a:latin typeface="微软雅黑" pitchFamily="34" charset="-122"/>
                <a:ea typeface="微软雅黑" pitchFamily="34" charset="-122"/>
              </a:rPr>
              <a:t>+ </a:t>
            </a:r>
            <a:r>
              <a:rPr lang="zh-CN" altLang="en-US" dirty="0">
                <a:solidFill>
                  <a:srgbClr val="000000"/>
                </a:solidFill>
                <a:latin typeface="微软雅黑" pitchFamily="34" charset="-122"/>
                <a:ea typeface="微软雅黑" pitchFamily="34" charset="-122"/>
              </a:rPr>
              <a:t>通信路径</a:t>
            </a:r>
          </a:p>
        </p:txBody>
      </p:sp>
      <p:sp>
        <p:nvSpPr>
          <p:cNvPr id="13" name="AutoShape 11">
            <a:extLst>
              <a:ext uri="{FF2B5EF4-FFF2-40B4-BE49-F238E27FC236}">
                <a16:creationId xmlns:a16="http://schemas.microsoft.com/office/drawing/2014/main" id="{0344B8B5-D89F-427A-A93E-967C9DFF5D42}"/>
              </a:ext>
            </a:extLst>
          </p:cNvPr>
          <p:cNvSpPr>
            <a:spLocks/>
          </p:cNvSpPr>
          <p:nvPr/>
        </p:nvSpPr>
        <p:spPr bwMode="auto">
          <a:xfrm>
            <a:off x="3234871" y="1577586"/>
            <a:ext cx="6860851"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dirty="0">
                <a:solidFill>
                  <a:srgbClr val="000000"/>
                </a:solidFill>
                <a:latin typeface="微软雅黑" pitchFamily="34" charset="-122"/>
                <a:ea typeface="微软雅黑" pitchFamily="34" charset="-122"/>
              </a:rPr>
              <a:t>部署图的表达方式为？</a:t>
            </a:r>
          </a:p>
        </p:txBody>
      </p:sp>
    </p:spTree>
    <p:extLst>
      <p:ext uri="{BB962C8B-B14F-4D97-AF65-F5344CB8AC3E}">
        <p14:creationId xmlns:p14="http://schemas.microsoft.com/office/powerpoint/2010/main" val="10350722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1"/>
          <p:cNvSpPr>
            <a:spLocks/>
          </p:cNvSpPr>
          <p:nvPr/>
        </p:nvSpPr>
        <p:spPr bwMode="auto">
          <a:xfrm>
            <a:off x="8740775" y="1946275"/>
            <a:ext cx="1452563" cy="3209925"/>
          </a:xfrm>
          <a:prstGeom prst="triangle">
            <a:avLst>
              <a:gd name="adj" fmla="val 50000"/>
            </a:avLst>
          </a:prstGeom>
          <a:solidFill>
            <a:srgbClr val="78A8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0483" name="AutoShape 2"/>
          <p:cNvSpPr>
            <a:spLocks/>
          </p:cNvSpPr>
          <p:nvPr/>
        </p:nvSpPr>
        <p:spPr bwMode="auto">
          <a:xfrm>
            <a:off x="1692275" y="2695575"/>
            <a:ext cx="2239963" cy="2460625"/>
          </a:xfrm>
          <a:prstGeom prst="triangle">
            <a:avLst>
              <a:gd name="adj" fmla="val 50000"/>
            </a:avLst>
          </a:prstGeom>
          <a:solidFill>
            <a:srgbClr val="EC769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2" name="AutoShape 3"/>
          <p:cNvSpPr>
            <a:spLocks/>
          </p:cNvSpPr>
          <p:nvPr/>
        </p:nvSpPr>
        <p:spPr bwMode="auto">
          <a:xfrm>
            <a:off x="3619500" y="3340100"/>
            <a:ext cx="1855788" cy="1816100"/>
          </a:xfrm>
          <a:prstGeom prst="triangle">
            <a:avLst>
              <a:gd name="adj" fmla="val 50000"/>
            </a:avLst>
          </a:prstGeom>
          <a:solidFill>
            <a:srgbClr val="EB5F5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485" name="AutoShape 4"/>
          <p:cNvSpPr>
            <a:spLocks/>
          </p:cNvSpPr>
          <p:nvPr/>
        </p:nvSpPr>
        <p:spPr bwMode="auto">
          <a:xfrm>
            <a:off x="5224463" y="2346325"/>
            <a:ext cx="1768475" cy="2809875"/>
          </a:xfrm>
          <a:prstGeom prst="triangle">
            <a:avLst>
              <a:gd name="adj" fmla="val 50000"/>
            </a:avLst>
          </a:prstGeom>
          <a:solidFill>
            <a:srgbClr val="E99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Bodoni MT Black" panose="02070A03080606020203" pitchFamily="18" charset="0"/>
            </a:endParaRPr>
          </a:p>
        </p:txBody>
      </p:sp>
      <p:sp>
        <p:nvSpPr>
          <p:cNvPr id="27654" name="AutoShape 5"/>
          <p:cNvSpPr>
            <a:spLocks/>
          </p:cNvSpPr>
          <p:nvPr/>
        </p:nvSpPr>
        <p:spPr bwMode="auto">
          <a:xfrm>
            <a:off x="6832600" y="2659063"/>
            <a:ext cx="2027238" cy="2497137"/>
          </a:xfrm>
          <a:prstGeom prst="triangle">
            <a:avLst>
              <a:gd name="adj" fmla="val 50000"/>
            </a:avLst>
          </a:prstGeom>
          <a:solidFill>
            <a:srgbClr val="7E822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583" name="AutoShape 6"/>
          <p:cNvSpPr>
            <a:spLocks/>
          </p:cNvSpPr>
          <p:nvPr/>
        </p:nvSpPr>
        <p:spPr bwMode="auto">
          <a:xfrm>
            <a:off x="2271713" y="5437188"/>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协作</a:t>
            </a:r>
            <a:endParaRPr lang="zh-CN" altLang="zh-CN" dirty="0">
              <a:solidFill>
                <a:srgbClr val="000000"/>
              </a:solidFill>
              <a:cs typeface="Helvetica" pitchFamily="34" charset="0"/>
              <a:sym typeface="Calibri" pitchFamily="34" charset="0"/>
            </a:endParaRPr>
          </a:p>
        </p:txBody>
      </p:sp>
      <p:sp>
        <p:nvSpPr>
          <p:cNvPr id="24584" name="AutoShape 7"/>
          <p:cNvSpPr>
            <a:spLocks/>
          </p:cNvSpPr>
          <p:nvPr/>
        </p:nvSpPr>
        <p:spPr bwMode="auto">
          <a:xfrm>
            <a:off x="4006850" y="5437188"/>
            <a:ext cx="1081088"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协作</a:t>
            </a:r>
            <a:endParaRPr lang="zh-CN" altLang="zh-CN" dirty="0">
              <a:solidFill>
                <a:srgbClr val="000000"/>
              </a:solidFill>
              <a:cs typeface="Helvetica" pitchFamily="34" charset="0"/>
              <a:sym typeface="Calibri" pitchFamily="34" charset="0"/>
            </a:endParaRPr>
          </a:p>
        </p:txBody>
      </p:sp>
      <p:sp>
        <p:nvSpPr>
          <p:cNvPr id="24585" name="AutoShape 8"/>
          <p:cNvSpPr>
            <a:spLocks/>
          </p:cNvSpPr>
          <p:nvPr/>
        </p:nvSpPr>
        <p:spPr bwMode="auto">
          <a:xfrm>
            <a:off x="9183006" y="5672736"/>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的主要制作与整合</a:t>
            </a:r>
            <a:endParaRPr lang="zh-CN" dirty="0">
              <a:solidFill>
                <a:srgbClr val="000000"/>
              </a:solidFill>
              <a:cs typeface="Helvetica" pitchFamily="34" charset="0"/>
              <a:sym typeface="Calibri" pitchFamily="34" charset="0"/>
            </a:endParaRPr>
          </a:p>
        </p:txBody>
      </p:sp>
      <p:sp>
        <p:nvSpPr>
          <p:cNvPr id="24586" name="AutoShape 9"/>
          <p:cNvSpPr>
            <a:spLocks/>
          </p:cNvSpPr>
          <p:nvPr/>
        </p:nvSpPr>
        <p:spPr bwMode="auto">
          <a:xfrm>
            <a:off x="7304088" y="5437188"/>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协作</a:t>
            </a:r>
            <a:endParaRPr lang="zh-CN" altLang="zh-CN" dirty="0">
              <a:solidFill>
                <a:srgbClr val="000000"/>
              </a:solidFill>
              <a:cs typeface="Helvetica" pitchFamily="34" charset="0"/>
              <a:sym typeface="Calibri" pitchFamily="34" charset="0"/>
            </a:endParaRPr>
          </a:p>
        </p:txBody>
      </p:sp>
      <p:sp>
        <p:nvSpPr>
          <p:cNvPr id="24587" name="AutoShape 10"/>
          <p:cNvSpPr>
            <a:spLocks/>
          </p:cNvSpPr>
          <p:nvPr/>
        </p:nvSpPr>
        <p:spPr bwMode="auto">
          <a:xfrm>
            <a:off x="5539580" y="5437188"/>
            <a:ext cx="1081088"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PPT</a:t>
            </a:r>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协作</a:t>
            </a:r>
            <a:endParaRPr lang="zh-CN" dirty="0">
              <a:solidFill>
                <a:srgbClr val="000000"/>
              </a:solidFill>
              <a:cs typeface="Helvetica" pitchFamily="34" charset="0"/>
              <a:sym typeface="Calibri" pitchFamily="34" charset="0"/>
            </a:endParaRPr>
          </a:p>
        </p:txBody>
      </p:sp>
      <p:sp>
        <p:nvSpPr>
          <p:cNvPr id="12299" name="AutoShape 11"/>
          <p:cNvSpPr>
            <a:spLocks/>
          </p:cNvSpPr>
          <p:nvPr/>
        </p:nvSpPr>
        <p:spPr bwMode="auto">
          <a:xfrm>
            <a:off x="733426" y="549276"/>
            <a:ext cx="4833937"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lstStyle/>
          <a:p>
            <a:pPr eaLnBrk="1"/>
            <a:r>
              <a:rPr lang="zh-CN" altLang="en-US" sz="4800" b="1" dirty="0">
                <a:solidFill>
                  <a:srgbClr val="000000"/>
                </a:solidFill>
                <a:latin typeface="微软雅黑" pitchFamily="34" charset="-122"/>
                <a:ea typeface="微软雅黑" pitchFamily="34" charset="-122"/>
                <a:cs typeface="Helvetica" pitchFamily="34" charset="0"/>
                <a:sym typeface="微软雅黑" pitchFamily="34" charset="-122"/>
              </a:rPr>
              <a:t>绩效及分工</a:t>
            </a:r>
            <a:endParaRPr lang="zh-CN" dirty="0">
              <a:solidFill>
                <a:srgbClr val="000000"/>
              </a:solidFill>
              <a:cs typeface="Helvetica" pitchFamily="34" charset="0"/>
              <a:sym typeface="Calibri" pitchFamily="34" charset="0"/>
            </a:endParaRPr>
          </a:p>
        </p:txBody>
      </p:sp>
      <p:sp>
        <p:nvSpPr>
          <p:cNvPr id="15" name="AutoShape 8">
            <a:extLst>
              <a:ext uri="{FF2B5EF4-FFF2-40B4-BE49-F238E27FC236}">
                <a16:creationId xmlns:a16="http://schemas.microsoft.com/office/drawing/2014/main" id="{E0981764-B37D-473E-9E4E-C455B3720791}"/>
              </a:ext>
            </a:extLst>
          </p:cNvPr>
          <p:cNvSpPr>
            <a:spLocks/>
          </p:cNvSpPr>
          <p:nvPr/>
        </p:nvSpPr>
        <p:spPr bwMode="auto">
          <a:xfrm>
            <a:off x="8925718" y="1331913"/>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陈依伦</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93</a:t>
            </a:r>
            <a:r>
              <a:rPr lang="zh-CN" dirty="0">
                <a:solidFill>
                  <a:srgbClr val="000000"/>
                </a:solidFill>
                <a:latin typeface="微软雅黑" pitchFamily="34" charset="-122"/>
                <a:ea typeface="微软雅黑" pitchFamily="34" charset="-122"/>
                <a:cs typeface="Helvetica" pitchFamily="34" charset="0"/>
                <a:sym typeface="微软雅黑" pitchFamily="34" charset="-122"/>
              </a:rPr>
              <a:t> </a:t>
            </a:r>
            <a:endParaRPr lang="zh-CN" dirty="0">
              <a:solidFill>
                <a:srgbClr val="000000"/>
              </a:solidFill>
              <a:cs typeface="Helvetica" pitchFamily="34" charset="0"/>
              <a:sym typeface="Calibri" pitchFamily="34" charset="0"/>
            </a:endParaRPr>
          </a:p>
        </p:txBody>
      </p:sp>
      <p:sp>
        <p:nvSpPr>
          <p:cNvPr id="16" name="AutoShape 8">
            <a:extLst>
              <a:ext uri="{FF2B5EF4-FFF2-40B4-BE49-F238E27FC236}">
                <a16:creationId xmlns:a16="http://schemas.microsoft.com/office/drawing/2014/main" id="{375F525C-0B6B-4D71-8508-029B6273AD55}"/>
              </a:ext>
            </a:extLst>
          </p:cNvPr>
          <p:cNvSpPr>
            <a:spLocks/>
          </p:cNvSpPr>
          <p:nvPr/>
        </p:nvSpPr>
        <p:spPr bwMode="auto">
          <a:xfrm>
            <a:off x="2067719" y="1785144"/>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陈佳敏</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90</a:t>
            </a:r>
            <a:endParaRPr lang="zh-CN" dirty="0">
              <a:solidFill>
                <a:srgbClr val="000000"/>
              </a:solidFill>
              <a:cs typeface="Helvetica" pitchFamily="34" charset="0"/>
              <a:sym typeface="Calibri" pitchFamily="34" charset="0"/>
            </a:endParaRPr>
          </a:p>
        </p:txBody>
      </p:sp>
      <p:sp>
        <p:nvSpPr>
          <p:cNvPr id="17" name="AutoShape 8">
            <a:extLst>
              <a:ext uri="{FF2B5EF4-FFF2-40B4-BE49-F238E27FC236}">
                <a16:creationId xmlns:a16="http://schemas.microsoft.com/office/drawing/2014/main" id="{14425405-DAC4-438A-AF1F-05001A235D8D}"/>
              </a:ext>
            </a:extLst>
          </p:cNvPr>
          <p:cNvSpPr>
            <a:spLocks/>
          </p:cNvSpPr>
          <p:nvPr/>
        </p:nvSpPr>
        <p:spPr bwMode="auto">
          <a:xfrm>
            <a:off x="3901281" y="2044700"/>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吕煜杰</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89</a:t>
            </a:r>
            <a:endParaRPr lang="zh-CN" dirty="0">
              <a:solidFill>
                <a:srgbClr val="000000"/>
              </a:solidFill>
              <a:cs typeface="Helvetica" pitchFamily="34" charset="0"/>
              <a:sym typeface="Calibri" pitchFamily="34" charset="0"/>
            </a:endParaRPr>
          </a:p>
        </p:txBody>
      </p:sp>
      <p:sp>
        <p:nvSpPr>
          <p:cNvPr id="18" name="AutoShape 8">
            <a:extLst>
              <a:ext uri="{FF2B5EF4-FFF2-40B4-BE49-F238E27FC236}">
                <a16:creationId xmlns:a16="http://schemas.microsoft.com/office/drawing/2014/main" id="{F8276075-F302-471D-A0EE-7A265BA72ADE}"/>
              </a:ext>
            </a:extLst>
          </p:cNvPr>
          <p:cNvSpPr>
            <a:spLocks/>
          </p:cNvSpPr>
          <p:nvPr/>
        </p:nvSpPr>
        <p:spPr bwMode="auto">
          <a:xfrm>
            <a:off x="7119355" y="1827569"/>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马益亮</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91</a:t>
            </a:r>
            <a:endParaRPr lang="zh-CN" dirty="0">
              <a:solidFill>
                <a:srgbClr val="000000"/>
              </a:solidFill>
              <a:cs typeface="Helvetica" pitchFamily="34" charset="0"/>
              <a:sym typeface="Calibri" pitchFamily="34" charset="0"/>
            </a:endParaRPr>
          </a:p>
        </p:txBody>
      </p:sp>
      <p:sp>
        <p:nvSpPr>
          <p:cNvPr id="19" name="AutoShape 8">
            <a:extLst>
              <a:ext uri="{FF2B5EF4-FFF2-40B4-BE49-F238E27FC236}">
                <a16:creationId xmlns:a16="http://schemas.microsoft.com/office/drawing/2014/main" id="{C4A0E295-62F0-4FB6-8C1E-23BD09DF810A}"/>
              </a:ext>
            </a:extLst>
          </p:cNvPr>
          <p:cNvSpPr>
            <a:spLocks/>
          </p:cNvSpPr>
          <p:nvPr/>
        </p:nvSpPr>
        <p:spPr bwMode="auto">
          <a:xfrm>
            <a:off x="5475288" y="1791761"/>
            <a:ext cx="1082675" cy="3698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r>
              <a:rPr lang="zh-CN" altLang="en-US" dirty="0">
                <a:solidFill>
                  <a:srgbClr val="000000"/>
                </a:solidFill>
                <a:latin typeface="微软雅黑" pitchFamily="34" charset="-122"/>
                <a:ea typeface="微软雅黑" pitchFamily="34" charset="-122"/>
                <a:cs typeface="Helvetica" pitchFamily="34" charset="0"/>
                <a:sym typeface="微软雅黑" pitchFamily="34" charset="-122"/>
              </a:rPr>
              <a:t>徐毓茜</a:t>
            </a:r>
            <a:endParaRPr lang="en-US" altLang="zh-CN" dirty="0">
              <a:solidFill>
                <a:srgbClr val="000000"/>
              </a:solidFill>
              <a:latin typeface="微软雅黑" pitchFamily="34" charset="-122"/>
              <a:ea typeface="微软雅黑" pitchFamily="34" charset="-122"/>
              <a:cs typeface="Helvetica" pitchFamily="34" charset="0"/>
              <a:sym typeface="微软雅黑" pitchFamily="34" charset="-122"/>
            </a:endParaRPr>
          </a:p>
          <a:p>
            <a:pPr algn="ctr" eaLnBrk="1"/>
            <a:r>
              <a:rPr lang="en-US" altLang="zh-CN" dirty="0">
                <a:solidFill>
                  <a:srgbClr val="000000"/>
                </a:solidFill>
                <a:latin typeface="微软雅黑" pitchFamily="34" charset="-122"/>
                <a:ea typeface="微软雅黑" pitchFamily="34" charset="-122"/>
                <a:cs typeface="Helvetica" pitchFamily="34" charset="0"/>
                <a:sym typeface="微软雅黑" pitchFamily="34" charset="-122"/>
              </a:rPr>
              <a:t>92</a:t>
            </a:r>
            <a:endParaRPr lang="zh-CN" dirty="0">
              <a:solidFill>
                <a:srgbClr val="000000"/>
              </a:solidFill>
              <a:cs typeface="Helvetica" pitchFamily="34" charset="0"/>
              <a:sym typeface="Calibri"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2299"/>
                                        </p:tgtEl>
                                        <p:attrNameLst>
                                          <p:attrName>style.visibility</p:attrName>
                                        </p:attrNameLst>
                                      </p:cBhvr>
                                      <p:to>
                                        <p:strVal val="visible"/>
                                      </p:to>
                                    </p:set>
                                    <p:anim calcmode="lin" valueType="num">
                                      <p:cBhvr>
                                        <p:cTn id="7" dur="500" fill="hold"/>
                                        <p:tgtEl>
                                          <p:spTgt spid="12299"/>
                                        </p:tgtEl>
                                        <p:attrNameLst>
                                          <p:attrName>ppt_w</p:attrName>
                                        </p:attrNameLst>
                                      </p:cBhvr>
                                      <p:tavLst>
                                        <p:tav tm="0">
                                          <p:val>
                                            <p:strVal val="4*#ppt_w"/>
                                          </p:val>
                                        </p:tav>
                                        <p:tav tm="100000">
                                          <p:val>
                                            <p:strVal val="#ppt_w"/>
                                          </p:val>
                                        </p:tav>
                                      </p:tavLst>
                                    </p:anim>
                                    <p:anim calcmode="lin" valueType="num">
                                      <p:cBhvr>
                                        <p:cTn id="8" dur="500" fill="hold"/>
                                        <p:tgtEl>
                                          <p:spTgt spid="1229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5" name="Group 1"/>
          <p:cNvGrpSpPr>
            <a:grpSpLocks/>
          </p:cNvGrpSpPr>
          <p:nvPr/>
        </p:nvGrpSpPr>
        <p:grpSpPr bwMode="auto">
          <a:xfrm>
            <a:off x="713308" y="3937518"/>
            <a:ext cx="3494800" cy="2748124"/>
            <a:chOff x="-1" y="0"/>
            <a:chExt cx="7246270" cy="5795472"/>
          </a:xfrm>
        </p:grpSpPr>
        <p:sp>
          <p:nvSpPr>
            <p:cNvPr id="34825" name="AutoShape 2"/>
            <p:cNvSpPr>
              <a:spLocks/>
            </p:cNvSpPr>
            <p:nvPr/>
          </p:nvSpPr>
          <p:spPr bwMode="auto">
            <a:xfrm>
              <a:off x="4225015" y="5462931"/>
              <a:ext cx="396371" cy="33254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890" y="2159"/>
                  </a:moveTo>
                  <a:lnTo>
                    <a:pt x="7854" y="2159"/>
                  </a:lnTo>
                  <a:lnTo>
                    <a:pt x="9818" y="1079"/>
                  </a:lnTo>
                  <a:lnTo>
                    <a:pt x="11781" y="2159"/>
                  </a:lnTo>
                  <a:lnTo>
                    <a:pt x="14727" y="0"/>
                  </a:lnTo>
                  <a:lnTo>
                    <a:pt x="18654" y="1079"/>
                  </a:lnTo>
                  <a:lnTo>
                    <a:pt x="20618" y="0"/>
                  </a:lnTo>
                  <a:lnTo>
                    <a:pt x="21599" y="4319"/>
                  </a:lnTo>
                  <a:lnTo>
                    <a:pt x="18654" y="6479"/>
                  </a:lnTo>
                  <a:lnTo>
                    <a:pt x="17672" y="14040"/>
                  </a:lnTo>
                  <a:lnTo>
                    <a:pt x="15709" y="16200"/>
                  </a:lnTo>
                  <a:lnTo>
                    <a:pt x="15709" y="19440"/>
                  </a:lnTo>
                  <a:lnTo>
                    <a:pt x="12763" y="18360"/>
                  </a:lnTo>
                  <a:lnTo>
                    <a:pt x="11781" y="19440"/>
                  </a:lnTo>
                  <a:lnTo>
                    <a:pt x="11781" y="21600"/>
                  </a:lnTo>
                  <a:lnTo>
                    <a:pt x="9818" y="21600"/>
                  </a:lnTo>
                  <a:lnTo>
                    <a:pt x="5890" y="19440"/>
                  </a:lnTo>
                  <a:lnTo>
                    <a:pt x="981" y="18360"/>
                  </a:lnTo>
                  <a:lnTo>
                    <a:pt x="0" y="11880"/>
                  </a:lnTo>
                  <a:lnTo>
                    <a:pt x="0" y="8639"/>
                  </a:lnTo>
                  <a:lnTo>
                    <a:pt x="4909" y="4319"/>
                  </a:lnTo>
                  <a:lnTo>
                    <a:pt x="5890" y="215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6" name="AutoShape 3"/>
            <p:cNvSpPr>
              <a:spLocks/>
            </p:cNvSpPr>
            <p:nvPr/>
          </p:nvSpPr>
          <p:spPr bwMode="auto">
            <a:xfrm>
              <a:off x="5657798" y="0"/>
              <a:ext cx="1588471" cy="144918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45" y="993"/>
                  </a:moveTo>
                  <a:lnTo>
                    <a:pt x="490" y="1986"/>
                  </a:lnTo>
                  <a:lnTo>
                    <a:pt x="0" y="2979"/>
                  </a:lnTo>
                  <a:lnTo>
                    <a:pt x="981" y="3227"/>
                  </a:lnTo>
                  <a:lnTo>
                    <a:pt x="1472" y="2731"/>
                  </a:lnTo>
                  <a:lnTo>
                    <a:pt x="2209" y="3227"/>
                  </a:lnTo>
                  <a:lnTo>
                    <a:pt x="2699" y="4717"/>
                  </a:lnTo>
                  <a:lnTo>
                    <a:pt x="3190" y="5462"/>
                  </a:lnTo>
                  <a:lnTo>
                    <a:pt x="4418" y="4965"/>
                  </a:lnTo>
                  <a:lnTo>
                    <a:pt x="4909" y="4965"/>
                  </a:lnTo>
                  <a:lnTo>
                    <a:pt x="5890" y="3972"/>
                  </a:lnTo>
                  <a:lnTo>
                    <a:pt x="7118" y="5213"/>
                  </a:lnTo>
                  <a:lnTo>
                    <a:pt x="6381" y="7696"/>
                  </a:lnTo>
                  <a:lnTo>
                    <a:pt x="6627" y="9682"/>
                  </a:lnTo>
                  <a:lnTo>
                    <a:pt x="5890" y="10427"/>
                  </a:lnTo>
                  <a:lnTo>
                    <a:pt x="5890" y="12165"/>
                  </a:lnTo>
                  <a:lnTo>
                    <a:pt x="5399" y="11420"/>
                  </a:lnTo>
                  <a:lnTo>
                    <a:pt x="3190" y="14399"/>
                  </a:lnTo>
                  <a:lnTo>
                    <a:pt x="3927" y="15641"/>
                  </a:lnTo>
                  <a:lnTo>
                    <a:pt x="4663" y="15144"/>
                  </a:lnTo>
                  <a:lnTo>
                    <a:pt x="4909" y="15641"/>
                  </a:lnTo>
                  <a:lnTo>
                    <a:pt x="4172" y="16137"/>
                  </a:lnTo>
                  <a:lnTo>
                    <a:pt x="4172" y="16882"/>
                  </a:lnTo>
                  <a:lnTo>
                    <a:pt x="5399" y="16882"/>
                  </a:lnTo>
                  <a:lnTo>
                    <a:pt x="5890" y="16634"/>
                  </a:lnTo>
                  <a:lnTo>
                    <a:pt x="5890" y="17875"/>
                  </a:lnTo>
                  <a:lnTo>
                    <a:pt x="7118" y="18620"/>
                  </a:lnTo>
                  <a:lnTo>
                    <a:pt x="8836" y="18124"/>
                  </a:lnTo>
                  <a:lnTo>
                    <a:pt x="8836" y="18868"/>
                  </a:lnTo>
                  <a:lnTo>
                    <a:pt x="9818" y="18372"/>
                  </a:lnTo>
                  <a:lnTo>
                    <a:pt x="11290" y="19862"/>
                  </a:lnTo>
                  <a:lnTo>
                    <a:pt x="11781" y="19862"/>
                  </a:lnTo>
                  <a:lnTo>
                    <a:pt x="12272" y="20855"/>
                  </a:lnTo>
                  <a:lnTo>
                    <a:pt x="13009" y="20606"/>
                  </a:lnTo>
                  <a:lnTo>
                    <a:pt x="13009" y="19613"/>
                  </a:lnTo>
                  <a:lnTo>
                    <a:pt x="13254" y="19365"/>
                  </a:lnTo>
                  <a:lnTo>
                    <a:pt x="13254" y="20606"/>
                  </a:lnTo>
                  <a:lnTo>
                    <a:pt x="14727" y="21599"/>
                  </a:lnTo>
                  <a:lnTo>
                    <a:pt x="14972" y="20855"/>
                  </a:lnTo>
                  <a:lnTo>
                    <a:pt x="15218" y="21103"/>
                  </a:lnTo>
                  <a:lnTo>
                    <a:pt x="16200" y="20110"/>
                  </a:lnTo>
                  <a:lnTo>
                    <a:pt x="16936" y="21103"/>
                  </a:lnTo>
                  <a:lnTo>
                    <a:pt x="18409" y="21103"/>
                  </a:lnTo>
                  <a:lnTo>
                    <a:pt x="18163" y="19613"/>
                  </a:lnTo>
                  <a:lnTo>
                    <a:pt x="17427" y="17875"/>
                  </a:lnTo>
                  <a:lnTo>
                    <a:pt x="18409" y="16386"/>
                  </a:lnTo>
                  <a:lnTo>
                    <a:pt x="19390" y="16137"/>
                  </a:lnTo>
                  <a:lnTo>
                    <a:pt x="20372" y="16634"/>
                  </a:lnTo>
                  <a:lnTo>
                    <a:pt x="21109" y="13158"/>
                  </a:lnTo>
                  <a:lnTo>
                    <a:pt x="20863" y="10675"/>
                  </a:lnTo>
                  <a:lnTo>
                    <a:pt x="21354" y="10179"/>
                  </a:lnTo>
                  <a:lnTo>
                    <a:pt x="21354" y="9186"/>
                  </a:lnTo>
                  <a:lnTo>
                    <a:pt x="20863" y="8937"/>
                  </a:lnTo>
                  <a:lnTo>
                    <a:pt x="21600" y="7944"/>
                  </a:lnTo>
                  <a:lnTo>
                    <a:pt x="20863" y="7944"/>
                  </a:lnTo>
                  <a:lnTo>
                    <a:pt x="18654" y="9931"/>
                  </a:lnTo>
                  <a:lnTo>
                    <a:pt x="18654" y="10427"/>
                  </a:lnTo>
                  <a:lnTo>
                    <a:pt x="17181" y="11172"/>
                  </a:lnTo>
                  <a:lnTo>
                    <a:pt x="15954" y="11172"/>
                  </a:lnTo>
                  <a:lnTo>
                    <a:pt x="14972" y="9434"/>
                  </a:lnTo>
                  <a:lnTo>
                    <a:pt x="14972" y="8689"/>
                  </a:lnTo>
                  <a:lnTo>
                    <a:pt x="13500" y="8689"/>
                  </a:lnTo>
                  <a:lnTo>
                    <a:pt x="12763" y="7944"/>
                  </a:lnTo>
                  <a:lnTo>
                    <a:pt x="11536" y="7944"/>
                  </a:lnTo>
                  <a:lnTo>
                    <a:pt x="11536" y="7448"/>
                  </a:lnTo>
                  <a:lnTo>
                    <a:pt x="11045" y="7448"/>
                  </a:lnTo>
                  <a:lnTo>
                    <a:pt x="11045" y="7944"/>
                  </a:lnTo>
                  <a:lnTo>
                    <a:pt x="10309" y="7696"/>
                  </a:lnTo>
                  <a:lnTo>
                    <a:pt x="9081" y="5462"/>
                  </a:lnTo>
                  <a:lnTo>
                    <a:pt x="7609" y="3227"/>
                  </a:lnTo>
                  <a:lnTo>
                    <a:pt x="7609" y="2731"/>
                  </a:lnTo>
                  <a:lnTo>
                    <a:pt x="6136" y="744"/>
                  </a:lnTo>
                  <a:lnTo>
                    <a:pt x="4418" y="744"/>
                  </a:lnTo>
                  <a:lnTo>
                    <a:pt x="3190" y="0"/>
                  </a:lnTo>
                  <a:lnTo>
                    <a:pt x="490" y="496"/>
                  </a:lnTo>
                  <a:lnTo>
                    <a:pt x="245" y="99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7" name="AutoShape 4"/>
            <p:cNvSpPr>
              <a:spLocks/>
            </p:cNvSpPr>
            <p:nvPr/>
          </p:nvSpPr>
          <p:spPr bwMode="auto">
            <a:xfrm>
              <a:off x="5817623" y="1116648"/>
              <a:ext cx="1191729" cy="834461"/>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776"/>
                  </a:moveTo>
                  <a:lnTo>
                    <a:pt x="19636" y="7776"/>
                  </a:lnTo>
                  <a:lnTo>
                    <a:pt x="18654" y="6480"/>
                  </a:lnTo>
                  <a:lnTo>
                    <a:pt x="17345" y="8208"/>
                  </a:lnTo>
                  <a:lnTo>
                    <a:pt x="17018" y="7344"/>
                  </a:lnTo>
                  <a:lnTo>
                    <a:pt x="16690" y="8640"/>
                  </a:lnTo>
                  <a:lnTo>
                    <a:pt x="14727" y="6912"/>
                  </a:lnTo>
                  <a:lnTo>
                    <a:pt x="14727" y="4752"/>
                  </a:lnTo>
                  <a:lnTo>
                    <a:pt x="14072" y="5184"/>
                  </a:lnTo>
                  <a:lnTo>
                    <a:pt x="14399" y="6912"/>
                  </a:lnTo>
                  <a:lnTo>
                    <a:pt x="13418" y="6912"/>
                  </a:lnTo>
                  <a:lnTo>
                    <a:pt x="12763" y="5616"/>
                  </a:lnTo>
                  <a:lnTo>
                    <a:pt x="12109" y="5616"/>
                  </a:lnTo>
                  <a:lnTo>
                    <a:pt x="10145" y="3024"/>
                  </a:lnTo>
                  <a:lnTo>
                    <a:pt x="8836" y="3888"/>
                  </a:lnTo>
                  <a:lnTo>
                    <a:pt x="8836" y="3024"/>
                  </a:lnTo>
                  <a:lnTo>
                    <a:pt x="6545" y="3456"/>
                  </a:lnTo>
                  <a:lnTo>
                    <a:pt x="4909" y="2160"/>
                  </a:lnTo>
                  <a:lnTo>
                    <a:pt x="4909" y="0"/>
                  </a:lnTo>
                  <a:lnTo>
                    <a:pt x="4254" y="432"/>
                  </a:lnTo>
                  <a:lnTo>
                    <a:pt x="2618" y="432"/>
                  </a:lnTo>
                  <a:lnTo>
                    <a:pt x="2945" y="3024"/>
                  </a:lnTo>
                  <a:lnTo>
                    <a:pt x="1963" y="3024"/>
                  </a:lnTo>
                  <a:lnTo>
                    <a:pt x="327" y="1728"/>
                  </a:lnTo>
                  <a:lnTo>
                    <a:pt x="0" y="3024"/>
                  </a:lnTo>
                  <a:lnTo>
                    <a:pt x="1309" y="4752"/>
                  </a:lnTo>
                  <a:lnTo>
                    <a:pt x="981" y="6480"/>
                  </a:lnTo>
                  <a:lnTo>
                    <a:pt x="1963" y="8640"/>
                  </a:lnTo>
                  <a:lnTo>
                    <a:pt x="3600" y="7344"/>
                  </a:lnTo>
                  <a:lnTo>
                    <a:pt x="4581" y="9936"/>
                  </a:lnTo>
                  <a:lnTo>
                    <a:pt x="4581" y="12095"/>
                  </a:lnTo>
                  <a:lnTo>
                    <a:pt x="6218" y="12095"/>
                  </a:lnTo>
                  <a:lnTo>
                    <a:pt x="6872" y="14255"/>
                  </a:lnTo>
                  <a:lnTo>
                    <a:pt x="7200" y="12527"/>
                  </a:lnTo>
                  <a:lnTo>
                    <a:pt x="8509" y="15119"/>
                  </a:lnTo>
                  <a:lnTo>
                    <a:pt x="9490" y="17279"/>
                  </a:lnTo>
                  <a:lnTo>
                    <a:pt x="9490" y="18575"/>
                  </a:lnTo>
                  <a:lnTo>
                    <a:pt x="10800" y="21599"/>
                  </a:lnTo>
                  <a:lnTo>
                    <a:pt x="11781" y="20303"/>
                  </a:lnTo>
                  <a:lnTo>
                    <a:pt x="12436" y="17711"/>
                  </a:lnTo>
                  <a:lnTo>
                    <a:pt x="13090" y="17279"/>
                  </a:lnTo>
                  <a:lnTo>
                    <a:pt x="13745" y="17711"/>
                  </a:lnTo>
                  <a:lnTo>
                    <a:pt x="13418" y="18575"/>
                  </a:lnTo>
                  <a:lnTo>
                    <a:pt x="15381" y="18575"/>
                  </a:lnTo>
                  <a:lnTo>
                    <a:pt x="16036" y="17711"/>
                  </a:lnTo>
                  <a:lnTo>
                    <a:pt x="16036" y="16847"/>
                  </a:lnTo>
                  <a:lnTo>
                    <a:pt x="15709" y="15983"/>
                  </a:lnTo>
                  <a:lnTo>
                    <a:pt x="17672" y="14687"/>
                  </a:lnTo>
                  <a:lnTo>
                    <a:pt x="17999" y="14255"/>
                  </a:lnTo>
                  <a:lnTo>
                    <a:pt x="17999" y="13391"/>
                  </a:lnTo>
                  <a:lnTo>
                    <a:pt x="18654" y="12959"/>
                  </a:lnTo>
                  <a:lnTo>
                    <a:pt x="18654" y="10368"/>
                  </a:lnTo>
                  <a:lnTo>
                    <a:pt x="19309" y="10368"/>
                  </a:lnTo>
                  <a:lnTo>
                    <a:pt x="19636" y="11663"/>
                  </a:lnTo>
                  <a:lnTo>
                    <a:pt x="20618" y="12527"/>
                  </a:lnTo>
                  <a:lnTo>
                    <a:pt x="20945" y="12095"/>
                  </a:lnTo>
                  <a:lnTo>
                    <a:pt x="20618" y="11231"/>
                  </a:lnTo>
                  <a:lnTo>
                    <a:pt x="20618" y="10368"/>
                  </a:lnTo>
                  <a:lnTo>
                    <a:pt x="21599" y="9936"/>
                  </a:lnTo>
                  <a:lnTo>
                    <a:pt x="21599" y="777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8" name="AutoShape 5"/>
            <p:cNvSpPr>
              <a:spLocks/>
            </p:cNvSpPr>
            <p:nvPr/>
          </p:nvSpPr>
          <p:spPr bwMode="auto">
            <a:xfrm>
              <a:off x="5565664" y="1580978"/>
              <a:ext cx="849513" cy="81941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9697"/>
                  </a:moveTo>
                  <a:lnTo>
                    <a:pt x="19302" y="6612"/>
                  </a:lnTo>
                  <a:lnTo>
                    <a:pt x="19761" y="5289"/>
                  </a:lnTo>
                  <a:lnTo>
                    <a:pt x="17923" y="2204"/>
                  </a:lnTo>
                  <a:lnTo>
                    <a:pt x="16544" y="440"/>
                  </a:lnTo>
                  <a:lnTo>
                    <a:pt x="16085" y="2204"/>
                  </a:lnTo>
                  <a:lnTo>
                    <a:pt x="15165" y="0"/>
                  </a:lnTo>
                  <a:lnTo>
                    <a:pt x="13327" y="0"/>
                  </a:lnTo>
                  <a:lnTo>
                    <a:pt x="13787" y="1322"/>
                  </a:lnTo>
                  <a:lnTo>
                    <a:pt x="11489" y="3085"/>
                  </a:lnTo>
                  <a:lnTo>
                    <a:pt x="10110" y="3085"/>
                  </a:lnTo>
                  <a:lnTo>
                    <a:pt x="2757" y="7934"/>
                  </a:lnTo>
                  <a:lnTo>
                    <a:pt x="1378" y="6171"/>
                  </a:lnTo>
                  <a:lnTo>
                    <a:pt x="459" y="6171"/>
                  </a:lnTo>
                  <a:lnTo>
                    <a:pt x="919" y="7493"/>
                  </a:lnTo>
                  <a:lnTo>
                    <a:pt x="919" y="8816"/>
                  </a:lnTo>
                  <a:lnTo>
                    <a:pt x="1378" y="10138"/>
                  </a:lnTo>
                  <a:lnTo>
                    <a:pt x="459" y="10138"/>
                  </a:lnTo>
                  <a:lnTo>
                    <a:pt x="459" y="11902"/>
                  </a:lnTo>
                  <a:lnTo>
                    <a:pt x="0" y="12783"/>
                  </a:lnTo>
                  <a:lnTo>
                    <a:pt x="1838" y="13224"/>
                  </a:lnTo>
                  <a:lnTo>
                    <a:pt x="3676" y="16310"/>
                  </a:lnTo>
                  <a:lnTo>
                    <a:pt x="5974" y="13224"/>
                  </a:lnTo>
                  <a:lnTo>
                    <a:pt x="6893" y="11461"/>
                  </a:lnTo>
                  <a:lnTo>
                    <a:pt x="9191" y="11020"/>
                  </a:lnTo>
                  <a:lnTo>
                    <a:pt x="10570" y="11902"/>
                  </a:lnTo>
                  <a:lnTo>
                    <a:pt x="10570" y="12342"/>
                  </a:lnTo>
                  <a:lnTo>
                    <a:pt x="11029" y="12342"/>
                  </a:lnTo>
                  <a:lnTo>
                    <a:pt x="9651" y="15428"/>
                  </a:lnTo>
                  <a:lnTo>
                    <a:pt x="8731" y="15428"/>
                  </a:lnTo>
                  <a:lnTo>
                    <a:pt x="9191" y="17191"/>
                  </a:lnTo>
                  <a:lnTo>
                    <a:pt x="8731" y="17632"/>
                  </a:lnTo>
                  <a:lnTo>
                    <a:pt x="9651" y="17632"/>
                  </a:lnTo>
                  <a:lnTo>
                    <a:pt x="7812" y="20718"/>
                  </a:lnTo>
                  <a:lnTo>
                    <a:pt x="8272" y="21599"/>
                  </a:lnTo>
                  <a:lnTo>
                    <a:pt x="9191" y="20718"/>
                  </a:lnTo>
                  <a:lnTo>
                    <a:pt x="9651" y="19395"/>
                  </a:lnTo>
                  <a:lnTo>
                    <a:pt x="10570" y="19395"/>
                  </a:lnTo>
                  <a:lnTo>
                    <a:pt x="11489" y="18514"/>
                  </a:lnTo>
                  <a:lnTo>
                    <a:pt x="11489" y="17191"/>
                  </a:lnTo>
                  <a:lnTo>
                    <a:pt x="14706" y="15428"/>
                  </a:lnTo>
                  <a:lnTo>
                    <a:pt x="17463" y="14546"/>
                  </a:lnTo>
                  <a:lnTo>
                    <a:pt x="17923" y="12342"/>
                  </a:lnTo>
                  <a:lnTo>
                    <a:pt x="19761" y="11020"/>
                  </a:lnTo>
                  <a:lnTo>
                    <a:pt x="21140" y="10579"/>
                  </a:lnTo>
                  <a:lnTo>
                    <a:pt x="21599" y="969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29" name="AutoShape 6"/>
            <p:cNvSpPr>
              <a:spLocks/>
            </p:cNvSpPr>
            <p:nvPr/>
          </p:nvSpPr>
          <p:spPr bwMode="auto">
            <a:xfrm>
              <a:off x="4916963" y="1767087"/>
              <a:ext cx="793112" cy="111644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82"/>
                  </a:moveTo>
                  <a:lnTo>
                    <a:pt x="19636" y="6447"/>
                  </a:lnTo>
                  <a:lnTo>
                    <a:pt x="17672" y="6125"/>
                  </a:lnTo>
                  <a:lnTo>
                    <a:pt x="18163" y="3868"/>
                  </a:lnTo>
                  <a:lnTo>
                    <a:pt x="16200" y="4191"/>
                  </a:lnTo>
                  <a:lnTo>
                    <a:pt x="15218" y="3546"/>
                  </a:lnTo>
                  <a:lnTo>
                    <a:pt x="15218" y="1934"/>
                  </a:lnTo>
                  <a:lnTo>
                    <a:pt x="13745" y="0"/>
                  </a:lnTo>
                  <a:lnTo>
                    <a:pt x="10800" y="967"/>
                  </a:lnTo>
                  <a:lnTo>
                    <a:pt x="10800" y="2579"/>
                  </a:lnTo>
                  <a:lnTo>
                    <a:pt x="8836" y="2256"/>
                  </a:lnTo>
                  <a:lnTo>
                    <a:pt x="8345" y="3223"/>
                  </a:lnTo>
                  <a:lnTo>
                    <a:pt x="6872" y="2901"/>
                  </a:lnTo>
                  <a:lnTo>
                    <a:pt x="4909" y="4191"/>
                  </a:lnTo>
                  <a:lnTo>
                    <a:pt x="3436" y="2256"/>
                  </a:lnTo>
                  <a:lnTo>
                    <a:pt x="1963" y="2901"/>
                  </a:lnTo>
                  <a:lnTo>
                    <a:pt x="1472" y="4513"/>
                  </a:lnTo>
                  <a:lnTo>
                    <a:pt x="490" y="4835"/>
                  </a:lnTo>
                  <a:lnTo>
                    <a:pt x="1963" y="7414"/>
                  </a:lnTo>
                  <a:lnTo>
                    <a:pt x="3436" y="8059"/>
                  </a:lnTo>
                  <a:lnTo>
                    <a:pt x="1963" y="8704"/>
                  </a:lnTo>
                  <a:lnTo>
                    <a:pt x="1472" y="9349"/>
                  </a:lnTo>
                  <a:lnTo>
                    <a:pt x="3436" y="9349"/>
                  </a:lnTo>
                  <a:lnTo>
                    <a:pt x="3927" y="10961"/>
                  </a:lnTo>
                  <a:lnTo>
                    <a:pt x="2945" y="12250"/>
                  </a:lnTo>
                  <a:lnTo>
                    <a:pt x="1963" y="11605"/>
                  </a:lnTo>
                  <a:lnTo>
                    <a:pt x="981" y="12250"/>
                  </a:lnTo>
                  <a:lnTo>
                    <a:pt x="981" y="13217"/>
                  </a:lnTo>
                  <a:lnTo>
                    <a:pt x="0" y="13862"/>
                  </a:lnTo>
                  <a:lnTo>
                    <a:pt x="1963" y="16119"/>
                  </a:lnTo>
                  <a:lnTo>
                    <a:pt x="490" y="19665"/>
                  </a:lnTo>
                  <a:lnTo>
                    <a:pt x="1472" y="20632"/>
                  </a:lnTo>
                  <a:lnTo>
                    <a:pt x="4418" y="20632"/>
                  </a:lnTo>
                  <a:lnTo>
                    <a:pt x="5399" y="21277"/>
                  </a:lnTo>
                  <a:lnTo>
                    <a:pt x="7854" y="21600"/>
                  </a:lnTo>
                  <a:lnTo>
                    <a:pt x="6872" y="20632"/>
                  </a:lnTo>
                  <a:lnTo>
                    <a:pt x="7363" y="19343"/>
                  </a:lnTo>
                  <a:lnTo>
                    <a:pt x="9327" y="17086"/>
                  </a:lnTo>
                  <a:lnTo>
                    <a:pt x="11781" y="15474"/>
                  </a:lnTo>
                  <a:lnTo>
                    <a:pt x="14236" y="15152"/>
                  </a:lnTo>
                  <a:lnTo>
                    <a:pt x="15218" y="14507"/>
                  </a:lnTo>
                  <a:lnTo>
                    <a:pt x="13745" y="12573"/>
                  </a:lnTo>
                  <a:lnTo>
                    <a:pt x="11781" y="12895"/>
                  </a:lnTo>
                  <a:lnTo>
                    <a:pt x="10800" y="12573"/>
                  </a:lnTo>
                  <a:lnTo>
                    <a:pt x="11290" y="11605"/>
                  </a:lnTo>
                  <a:lnTo>
                    <a:pt x="11290" y="9994"/>
                  </a:lnTo>
                  <a:lnTo>
                    <a:pt x="9818" y="10638"/>
                  </a:lnTo>
                  <a:lnTo>
                    <a:pt x="7854" y="10316"/>
                  </a:lnTo>
                  <a:lnTo>
                    <a:pt x="6381" y="10316"/>
                  </a:lnTo>
                  <a:lnTo>
                    <a:pt x="6381" y="9026"/>
                  </a:lnTo>
                  <a:lnTo>
                    <a:pt x="8345" y="6770"/>
                  </a:lnTo>
                  <a:lnTo>
                    <a:pt x="9327" y="6770"/>
                  </a:lnTo>
                  <a:lnTo>
                    <a:pt x="9818" y="5480"/>
                  </a:lnTo>
                  <a:lnTo>
                    <a:pt x="10800" y="5480"/>
                  </a:lnTo>
                  <a:lnTo>
                    <a:pt x="11781" y="6125"/>
                  </a:lnTo>
                  <a:lnTo>
                    <a:pt x="13254" y="6125"/>
                  </a:lnTo>
                  <a:lnTo>
                    <a:pt x="12763" y="7414"/>
                  </a:lnTo>
                  <a:lnTo>
                    <a:pt x="12763" y="8059"/>
                  </a:lnTo>
                  <a:lnTo>
                    <a:pt x="13745" y="8059"/>
                  </a:lnTo>
                  <a:lnTo>
                    <a:pt x="13745" y="9349"/>
                  </a:lnTo>
                  <a:lnTo>
                    <a:pt x="15709" y="10316"/>
                  </a:lnTo>
                  <a:lnTo>
                    <a:pt x="16200" y="11283"/>
                  </a:lnTo>
                  <a:lnTo>
                    <a:pt x="16690" y="11605"/>
                  </a:lnTo>
                  <a:lnTo>
                    <a:pt x="19145" y="10316"/>
                  </a:lnTo>
                  <a:lnTo>
                    <a:pt x="20127" y="8704"/>
                  </a:lnTo>
                  <a:lnTo>
                    <a:pt x="21600" y="838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0" name="AutoShape 7"/>
            <p:cNvSpPr>
              <a:spLocks/>
            </p:cNvSpPr>
            <p:nvPr/>
          </p:nvSpPr>
          <p:spPr bwMode="auto">
            <a:xfrm>
              <a:off x="5148239" y="2050948"/>
              <a:ext cx="253458" cy="2648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0800"/>
                  </a:moveTo>
                  <a:lnTo>
                    <a:pt x="18514" y="6749"/>
                  </a:lnTo>
                  <a:lnTo>
                    <a:pt x="21600" y="2699"/>
                  </a:lnTo>
                  <a:lnTo>
                    <a:pt x="15428" y="2699"/>
                  </a:lnTo>
                  <a:lnTo>
                    <a:pt x="13885" y="0"/>
                  </a:lnTo>
                  <a:lnTo>
                    <a:pt x="10800" y="0"/>
                  </a:lnTo>
                  <a:lnTo>
                    <a:pt x="9257" y="5399"/>
                  </a:lnTo>
                  <a:lnTo>
                    <a:pt x="6171" y="5399"/>
                  </a:lnTo>
                  <a:lnTo>
                    <a:pt x="0" y="14850"/>
                  </a:lnTo>
                  <a:lnTo>
                    <a:pt x="0" y="20250"/>
                  </a:lnTo>
                  <a:lnTo>
                    <a:pt x="6171" y="20250"/>
                  </a:lnTo>
                  <a:lnTo>
                    <a:pt x="9257" y="21600"/>
                  </a:lnTo>
                  <a:lnTo>
                    <a:pt x="15428" y="18900"/>
                  </a:lnTo>
                  <a:lnTo>
                    <a:pt x="15428" y="16200"/>
                  </a:lnTo>
                  <a:lnTo>
                    <a:pt x="13885" y="13500"/>
                  </a:lnTo>
                  <a:lnTo>
                    <a:pt x="18514" y="13500"/>
                  </a:lnTo>
                  <a:lnTo>
                    <a:pt x="21600" y="108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1" name="AutoShape 8"/>
            <p:cNvSpPr>
              <a:spLocks/>
            </p:cNvSpPr>
            <p:nvPr/>
          </p:nvSpPr>
          <p:spPr bwMode="auto">
            <a:xfrm>
              <a:off x="5311824" y="2182540"/>
              <a:ext cx="198932" cy="24982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4399"/>
                  </a:moveTo>
                  <a:lnTo>
                    <a:pt x="19636" y="10080"/>
                  </a:lnTo>
                  <a:lnTo>
                    <a:pt x="13745" y="7200"/>
                  </a:lnTo>
                  <a:lnTo>
                    <a:pt x="11781" y="1440"/>
                  </a:lnTo>
                  <a:lnTo>
                    <a:pt x="7854" y="0"/>
                  </a:lnTo>
                  <a:lnTo>
                    <a:pt x="5890" y="1440"/>
                  </a:lnTo>
                  <a:lnTo>
                    <a:pt x="7854" y="8640"/>
                  </a:lnTo>
                  <a:lnTo>
                    <a:pt x="1963" y="8640"/>
                  </a:lnTo>
                  <a:lnTo>
                    <a:pt x="0" y="20159"/>
                  </a:lnTo>
                  <a:lnTo>
                    <a:pt x="3927" y="21599"/>
                  </a:lnTo>
                  <a:lnTo>
                    <a:pt x="13745" y="20159"/>
                  </a:lnTo>
                  <a:lnTo>
                    <a:pt x="13745" y="14399"/>
                  </a:lnTo>
                  <a:lnTo>
                    <a:pt x="21600" y="143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2" name="AutoShape 9"/>
            <p:cNvSpPr>
              <a:spLocks/>
            </p:cNvSpPr>
            <p:nvPr/>
          </p:nvSpPr>
          <p:spPr bwMode="auto">
            <a:xfrm>
              <a:off x="5311824" y="2199459"/>
              <a:ext cx="74757" cy="8253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21599"/>
                  </a:moveTo>
                  <a:lnTo>
                    <a:pt x="5399" y="21599"/>
                  </a:lnTo>
                  <a:lnTo>
                    <a:pt x="5399" y="12959"/>
                  </a:lnTo>
                  <a:lnTo>
                    <a:pt x="0" y="0"/>
                  </a:lnTo>
                  <a:lnTo>
                    <a:pt x="16200" y="4320"/>
                  </a:lnTo>
                  <a:lnTo>
                    <a:pt x="21600" y="215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3" name="AutoShape 10"/>
            <p:cNvSpPr>
              <a:spLocks/>
            </p:cNvSpPr>
            <p:nvPr/>
          </p:nvSpPr>
          <p:spPr bwMode="auto">
            <a:xfrm>
              <a:off x="5131316" y="2500240"/>
              <a:ext cx="977371" cy="6013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7600" y="600"/>
                  </a:moveTo>
                  <a:lnTo>
                    <a:pt x="6800" y="1800"/>
                  </a:lnTo>
                  <a:lnTo>
                    <a:pt x="4800" y="2400"/>
                  </a:lnTo>
                  <a:lnTo>
                    <a:pt x="2800" y="5400"/>
                  </a:lnTo>
                  <a:lnTo>
                    <a:pt x="800" y="9600"/>
                  </a:lnTo>
                  <a:lnTo>
                    <a:pt x="800" y="11999"/>
                  </a:lnTo>
                  <a:lnTo>
                    <a:pt x="1600" y="13799"/>
                  </a:lnTo>
                  <a:lnTo>
                    <a:pt x="2400" y="13199"/>
                  </a:lnTo>
                  <a:lnTo>
                    <a:pt x="3200" y="13199"/>
                  </a:lnTo>
                  <a:lnTo>
                    <a:pt x="400" y="16799"/>
                  </a:lnTo>
                  <a:lnTo>
                    <a:pt x="0" y="18599"/>
                  </a:lnTo>
                  <a:lnTo>
                    <a:pt x="800" y="19199"/>
                  </a:lnTo>
                  <a:lnTo>
                    <a:pt x="2400" y="21599"/>
                  </a:lnTo>
                  <a:lnTo>
                    <a:pt x="4000" y="21599"/>
                  </a:lnTo>
                  <a:lnTo>
                    <a:pt x="4800" y="20399"/>
                  </a:lnTo>
                  <a:lnTo>
                    <a:pt x="4800" y="19199"/>
                  </a:lnTo>
                  <a:lnTo>
                    <a:pt x="5600" y="19799"/>
                  </a:lnTo>
                  <a:lnTo>
                    <a:pt x="6000" y="20399"/>
                  </a:lnTo>
                  <a:lnTo>
                    <a:pt x="7600" y="21599"/>
                  </a:lnTo>
                  <a:lnTo>
                    <a:pt x="8400" y="20399"/>
                  </a:lnTo>
                  <a:lnTo>
                    <a:pt x="9600" y="20399"/>
                  </a:lnTo>
                  <a:lnTo>
                    <a:pt x="9600" y="21599"/>
                  </a:lnTo>
                  <a:lnTo>
                    <a:pt x="10400" y="20999"/>
                  </a:lnTo>
                  <a:lnTo>
                    <a:pt x="11999" y="17399"/>
                  </a:lnTo>
                  <a:lnTo>
                    <a:pt x="12799" y="17399"/>
                  </a:lnTo>
                  <a:lnTo>
                    <a:pt x="14799" y="12599"/>
                  </a:lnTo>
                  <a:lnTo>
                    <a:pt x="14799" y="10800"/>
                  </a:lnTo>
                  <a:lnTo>
                    <a:pt x="15199" y="10200"/>
                  </a:lnTo>
                  <a:lnTo>
                    <a:pt x="15599" y="11399"/>
                  </a:lnTo>
                  <a:lnTo>
                    <a:pt x="17199" y="7200"/>
                  </a:lnTo>
                  <a:lnTo>
                    <a:pt x="18799" y="6000"/>
                  </a:lnTo>
                  <a:lnTo>
                    <a:pt x="18799" y="6600"/>
                  </a:lnTo>
                  <a:lnTo>
                    <a:pt x="19999" y="4800"/>
                  </a:lnTo>
                  <a:lnTo>
                    <a:pt x="20799" y="5400"/>
                  </a:lnTo>
                  <a:lnTo>
                    <a:pt x="21599" y="1800"/>
                  </a:lnTo>
                  <a:lnTo>
                    <a:pt x="21199" y="1200"/>
                  </a:lnTo>
                  <a:lnTo>
                    <a:pt x="19999" y="1200"/>
                  </a:lnTo>
                  <a:lnTo>
                    <a:pt x="19199" y="1800"/>
                  </a:lnTo>
                  <a:lnTo>
                    <a:pt x="17199" y="1800"/>
                  </a:lnTo>
                  <a:lnTo>
                    <a:pt x="16399" y="0"/>
                  </a:lnTo>
                  <a:lnTo>
                    <a:pt x="13599" y="3000"/>
                  </a:lnTo>
                  <a:lnTo>
                    <a:pt x="13199" y="4800"/>
                  </a:lnTo>
                  <a:lnTo>
                    <a:pt x="10000" y="4800"/>
                  </a:lnTo>
                  <a:lnTo>
                    <a:pt x="10000" y="3600"/>
                  </a:lnTo>
                  <a:lnTo>
                    <a:pt x="10800" y="2400"/>
                  </a:lnTo>
                  <a:lnTo>
                    <a:pt x="10000" y="0"/>
                  </a:lnTo>
                  <a:lnTo>
                    <a:pt x="8400" y="0"/>
                  </a:lnTo>
                  <a:lnTo>
                    <a:pt x="8000" y="1200"/>
                  </a:lnTo>
                  <a:lnTo>
                    <a:pt x="7600" y="6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4" name="AutoShape 11"/>
            <p:cNvSpPr>
              <a:spLocks/>
            </p:cNvSpPr>
            <p:nvPr/>
          </p:nvSpPr>
          <p:spPr bwMode="auto">
            <a:xfrm>
              <a:off x="5332508" y="2983368"/>
              <a:ext cx="810037" cy="66528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080" y="0"/>
                  </a:moveTo>
                  <a:lnTo>
                    <a:pt x="9120" y="0"/>
                  </a:lnTo>
                  <a:lnTo>
                    <a:pt x="7200" y="3240"/>
                  </a:lnTo>
                  <a:lnTo>
                    <a:pt x="5760" y="3780"/>
                  </a:lnTo>
                  <a:lnTo>
                    <a:pt x="5760" y="2700"/>
                  </a:lnTo>
                  <a:lnTo>
                    <a:pt x="4800" y="2700"/>
                  </a:lnTo>
                  <a:lnTo>
                    <a:pt x="3840" y="3780"/>
                  </a:lnTo>
                  <a:lnTo>
                    <a:pt x="1920" y="2700"/>
                  </a:lnTo>
                  <a:lnTo>
                    <a:pt x="1440" y="2160"/>
                  </a:lnTo>
                  <a:lnTo>
                    <a:pt x="480" y="1620"/>
                  </a:lnTo>
                  <a:lnTo>
                    <a:pt x="480" y="2700"/>
                  </a:lnTo>
                  <a:lnTo>
                    <a:pt x="0" y="3240"/>
                  </a:lnTo>
                  <a:lnTo>
                    <a:pt x="1920" y="3780"/>
                  </a:lnTo>
                  <a:lnTo>
                    <a:pt x="2400" y="5400"/>
                  </a:lnTo>
                  <a:lnTo>
                    <a:pt x="3360" y="5400"/>
                  </a:lnTo>
                  <a:lnTo>
                    <a:pt x="4800" y="7560"/>
                  </a:lnTo>
                  <a:lnTo>
                    <a:pt x="6240" y="7020"/>
                  </a:lnTo>
                  <a:lnTo>
                    <a:pt x="6240" y="9720"/>
                  </a:lnTo>
                  <a:lnTo>
                    <a:pt x="8160" y="12419"/>
                  </a:lnTo>
                  <a:lnTo>
                    <a:pt x="9120" y="12419"/>
                  </a:lnTo>
                  <a:lnTo>
                    <a:pt x="9600" y="11339"/>
                  </a:lnTo>
                  <a:lnTo>
                    <a:pt x="11039" y="12959"/>
                  </a:lnTo>
                  <a:lnTo>
                    <a:pt x="10080" y="14039"/>
                  </a:lnTo>
                  <a:lnTo>
                    <a:pt x="9600" y="13499"/>
                  </a:lnTo>
                  <a:lnTo>
                    <a:pt x="8640" y="12959"/>
                  </a:lnTo>
                  <a:lnTo>
                    <a:pt x="8640" y="15119"/>
                  </a:lnTo>
                  <a:lnTo>
                    <a:pt x="8160" y="16199"/>
                  </a:lnTo>
                  <a:lnTo>
                    <a:pt x="9600" y="18359"/>
                  </a:lnTo>
                  <a:lnTo>
                    <a:pt x="9600" y="19979"/>
                  </a:lnTo>
                  <a:lnTo>
                    <a:pt x="11999" y="19979"/>
                  </a:lnTo>
                  <a:lnTo>
                    <a:pt x="12959" y="21059"/>
                  </a:lnTo>
                  <a:lnTo>
                    <a:pt x="14399" y="20519"/>
                  </a:lnTo>
                  <a:lnTo>
                    <a:pt x="16319" y="21599"/>
                  </a:lnTo>
                  <a:lnTo>
                    <a:pt x="17759" y="19979"/>
                  </a:lnTo>
                  <a:lnTo>
                    <a:pt x="19199" y="17279"/>
                  </a:lnTo>
                  <a:lnTo>
                    <a:pt x="17279" y="16199"/>
                  </a:lnTo>
                  <a:lnTo>
                    <a:pt x="19199" y="15659"/>
                  </a:lnTo>
                  <a:lnTo>
                    <a:pt x="19679" y="16199"/>
                  </a:lnTo>
                  <a:lnTo>
                    <a:pt x="21599" y="15659"/>
                  </a:lnTo>
                  <a:lnTo>
                    <a:pt x="21599" y="15119"/>
                  </a:lnTo>
                  <a:lnTo>
                    <a:pt x="19199" y="13499"/>
                  </a:lnTo>
                  <a:lnTo>
                    <a:pt x="19199" y="12419"/>
                  </a:lnTo>
                  <a:lnTo>
                    <a:pt x="17279" y="11339"/>
                  </a:lnTo>
                  <a:lnTo>
                    <a:pt x="16319" y="8640"/>
                  </a:lnTo>
                  <a:lnTo>
                    <a:pt x="13919" y="4320"/>
                  </a:lnTo>
                  <a:lnTo>
                    <a:pt x="13919" y="2700"/>
                  </a:lnTo>
                  <a:lnTo>
                    <a:pt x="11519" y="2160"/>
                  </a:lnTo>
                  <a:lnTo>
                    <a:pt x="10560" y="1620"/>
                  </a:lnTo>
                  <a:lnTo>
                    <a:pt x="10080"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5" name="AutoShape 12"/>
            <p:cNvSpPr>
              <a:spLocks/>
            </p:cNvSpPr>
            <p:nvPr/>
          </p:nvSpPr>
          <p:spPr bwMode="auto">
            <a:xfrm>
              <a:off x="6000011" y="3517254"/>
              <a:ext cx="142556" cy="11266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8099" y="0"/>
                  </a:moveTo>
                  <a:lnTo>
                    <a:pt x="0" y="15428"/>
                  </a:lnTo>
                  <a:lnTo>
                    <a:pt x="8099" y="21599"/>
                  </a:lnTo>
                  <a:lnTo>
                    <a:pt x="21600" y="15428"/>
                  </a:lnTo>
                  <a:lnTo>
                    <a:pt x="21600" y="9257"/>
                  </a:lnTo>
                  <a:lnTo>
                    <a:pt x="8099" y="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6" name="AutoShape 13"/>
            <p:cNvSpPr>
              <a:spLocks/>
            </p:cNvSpPr>
            <p:nvPr/>
          </p:nvSpPr>
          <p:spPr bwMode="auto">
            <a:xfrm>
              <a:off x="5638995" y="3598090"/>
              <a:ext cx="539278" cy="61639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60" y="1167"/>
                  </a:moveTo>
                  <a:lnTo>
                    <a:pt x="14400" y="0"/>
                  </a:lnTo>
                  <a:lnTo>
                    <a:pt x="12240" y="1751"/>
                  </a:lnTo>
                  <a:lnTo>
                    <a:pt x="9359" y="583"/>
                  </a:lnTo>
                  <a:lnTo>
                    <a:pt x="7199" y="1167"/>
                  </a:lnTo>
                  <a:lnTo>
                    <a:pt x="5759" y="3502"/>
                  </a:lnTo>
                  <a:lnTo>
                    <a:pt x="6479" y="5254"/>
                  </a:lnTo>
                  <a:lnTo>
                    <a:pt x="5039" y="5254"/>
                  </a:lnTo>
                  <a:lnTo>
                    <a:pt x="4319" y="4670"/>
                  </a:lnTo>
                  <a:lnTo>
                    <a:pt x="3599" y="4670"/>
                  </a:lnTo>
                  <a:lnTo>
                    <a:pt x="3599" y="8172"/>
                  </a:lnTo>
                  <a:lnTo>
                    <a:pt x="719" y="9924"/>
                  </a:lnTo>
                  <a:lnTo>
                    <a:pt x="0" y="10508"/>
                  </a:lnTo>
                  <a:lnTo>
                    <a:pt x="0" y="12843"/>
                  </a:lnTo>
                  <a:lnTo>
                    <a:pt x="2159" y="14010"/>
                  </a:lnTo>
                  <a:lnTo>
                    <a:pt x="2159" y="16929"/>
                  </a:lnTo>
                  <a:lnTo>
                    <a:pt x="4319" y="16929"/>
                  </a:lnTo>
                  <a:lnTo>
                    <a:pt x="4319" y="18097"/>
                  </a:lnTo>
                  <a:lnTo>
                    <a:pt x="5039" y="19264"/>
                  </a:lnTo>
                  <a:lnTo>
                    <a:pt x="5759" y="21016"/>
                  </a:lnTo>
                  <a:lnTo>
                    <a:pt x="7919" y="21016"/>
                  </a:lnTo>
                  <a:lnTo>
                    <a:pt x="9359" y="19264"/>
                  </a:lnTo>
                  <a:lnTo>
                    <a:pt x="10079" y="19264"/>
                  </a:lnTo>
                  <a:lnTo>
                    <a:pt x="10079" y="20432"/>
                  </a:lnTo>
                  <a:lnTo>
                    <a:pt x="10800" y="21016"/>
                  </a:lnTo>
                  <a:lnTo>
                    <a:pt x="12240" y="21016"/>
                  </a:lnTo>
                  <a:lnTo>
                    <a:pt x="12240" y="20432"/>
                  </a:lnTo>
                  <a:lnTo>
                    <a:pt x="13680" y="20432"/>
                  </a:lnTo>
                  <a:lnTo>
                    <a:pt x="13680" y="21016"/>
                  </a:lnTo>
                  <a:lnTo>
                    <a:pt x="14400" y="21600"/>
                  </a:lnTo>
                  <a:lnTo>
                    <a:pt x="15840" y="21016"/>
                  </a:lnTo>
                  <a:lnTo>
                    <a:pt x="16560" y="18681"/>
                  </a:lnTo>
                  <a:lnTo>
                    <a:pt x="16560" y="16345"/>
                  </a:lnTo>
                  <a:lnTo>
                    <a:pt x="18000" y="16345"/>
                  </a:lnTo>
                  <a:lnTo>
                    <a:pt x="18000" y="14594"/>
                  </a:lnTo>
                  <a:lnTo>
                    <a:pt x="19440" y="15762"/>
                  </a:lnTo>
                  <a:lnTo>
                    <a:pt x="20880" y="14010"/>
                  </a:lnTo>
                  <a:lnTo>
                    <a:pt x="19440" y="12843"/>
                  </a:lnTo>
                  <a:lnTo>
                    <a:pt x="19440" y="12259"/>
                  </a:lnTo>
                  <a:lnTo>
                    <a:pt x="20880" y="11675"/>
                  </a:lnTo>
                  <a:lnTo>
                    <a:pt x="20160" y="9924"/>
                  </a:lnTo>
                  <a:lnTo>
                    <a:pt x="19440" y="9340"/>
                  </a:lnTo>
                  <a:lnTo>
                    <a:pt x="21600" y="9924"/>
                  </a:lnTo>
                  <a:lnTo>
                    <a:pt x="21600" y="7589"/>
                  </a:lnTo>
                  <a:lnTo>
                    <a:pt x="19440" y="8756"/>
                  </a:lnTo>
                  <a:lnTo>
                    <a:pt x="21600" y="5837"/>
                  </a:lnTo>
                  <a:lnTo>
                    <a:pt x="18000" y="4086"/>
                  </a:lnTo>
                  <a:lnTo>
                    <a:pt x="15840" y="4086"/>
                  </a:lnTo>
                  <a:lnTo>
                    <a:pt x="14400" y="5254"/>
                  </a:lnTo>
                  <a:lnTo>
                    <a:pt x="13680" y="3502"/>
                  </a:lnTo>
                  <a:lnTo>
                    <a:pt x="16560" y="116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7" name="AutoShape 14"/>
            <p:cNvSpPr>
              <a:spLocks/>
            </p:cNvSpPr>
            <p:nvPr/>
          </p:nvSpPr>
          <p:spPr bwMode="auto">
            <a:xfrm>
              <a:off x="5366353" y="4083099"/>
              <a:ext cx="614478" cy="76678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3286"/>
                  </a:moveTo>
                  <a:lnTo>
                    <a:pt x="21599" y="2817"/>
                  </a:lnTo>
                  <a:lnTo>
                    <a:pt x="20329" y="2817"/>
                  </a:lnTo>
                  <a:lnTo>
                    <a:pt x="20329" y="3286"/>
                  </a:lnTo>
                  <a:lnTo>
                    <a:pt x="18423" y="3286"/>
                  </a:lnTo>
                  <a:lnTo>
                    <a:pt x="18423" y="1878"/>
                  </a:lnTo>
                  <a:lnTo>
                    <a:pt x="17788" y="1878"/>
                  </a:lnTo>
                  <a:lnTo>
                    <a:pt x="16517" y="3286"/>
                  </a:lnTo>
                  <a:lnTo>
                    <a:pt x="14611" y="3286"/>
                  </a:lnTo>
                  <a:lnTo>
                    <a:pt x="13976" y="1878"/>
                  </a:lnTo>
                  <a:lnTo>
                    <a:pt x="12705" y="0"/>
                  </a:lnTo>
                  <a:lnTo>
                    <a:pt x="11435" y="0"/>
                  </a:lnTo>
                  <a:lnTo>
                    <a:pt x="11435" y="469"/>
                  </a:lnTo>
                  <a:lnTo>
                    <a:pt x="8894" y="939"/>
                  </a:lnTo>
                  <a:lnTo>
                    <a:pt x="8894" y="1878"/>
                  </a:lnTo>
                  <a:lnTo>
                    <a:pt x="6352" y="1878"/>
                  </a:lnTo>
                  <a:lnTo>
                    <a:pt x="5082" y="2817"/>
                  </a:lnTo>
                  <a:lnTo>
                    <a:pt x="5082" y="4226"/>
                  </a:lnTo>
                  <a:lnTo>
                    <a:pt x="5717" y="5165"/>
                  </a:lnTo>
                  <a:lnTo>
                    <a:pt x="3811" y="6573"/>
                  </a:lnTo>
                  <a:lnTo>
                    <a:pt x="3176" y="6573"/>
                  </a:lnTo>
                  <a:lnTo>
                    <a:pt x="2541" y="8452"/>
                  </a:lnTo>
                  <a:lnTo>
                    <a:pt x="2541" y="10330"/>
                  </a:lnTo>
                  <a:lnTo>
                    <a:pt x="1270" y="11739"/>
                  </a:lnTo>
                  <a:lnTo>
                    <a:pt x="635" y="12678"/>
                  </a:lnTo>
                  <a:lnTo>
                    <a:pt x="0" y="15026"/>
                  </a:lnTo>
                  <a:lnTo>
                    <a:pt x="635" y="15965"/>
                  </a:lnTo>
                  <a:lnTo>
                    <a:pt x="4447" y="15965"/>
                  </a:lnTo>
                  <a:lnTo>
                    <a:pt x="6352" y="19252"/>
                  </a:lnTo>
                  <a:lnTo>
                    <a:pt x="6988" y="21599"/>
                  </a:lnTo>
                  <a:lnTo>
                    <a:pt x="8894" y="19252"/>
                  </a:lnTo>
                  <a:lnTo>
                    <a:pt x="9529" y="19721"/>
                  </a:lnTo>
                  <a:lnTo>
                    <a:pt x="12070" y="17843"/>
                  </a:lnTo>
                  <a:lnTo>
                    <a:pt x="12070" y="16434"/>
                  </a:lnTo>
                  <a:lnTo>
                    <a:pt x="14611" y="15965"/>
                  </a:lnTo>
                  <a:lnTo>
                    <a:pt x="15882" y="13617"/>
                  </a:lnTo>
                  <a:lnTo>
                    <a:pt x="17152" y="13147"/>
                  </a:lnTo>
                  <a:lnTo>
                    <a:pt x="17152" y="11739"/>
                  </a:lnTo>
                  <a:lnTo>
                    <a:pt x="19058" y="11739"/>
                  </a:lnTo>
                  <a:lnTo>
                    <a:pt x="19694" y="9391"/>
                  </a:lnTo>
                  <a:lnTo>
                    <a:pt x="19058" y="7513"/>
                  </a:lnTo>
                  <a:lnTo>
                    <a:pt x="19694" y="7043"/>
                  </a:lnTo>
                  <a:lnTo>
                    <a:pt x="18423" y="6104"/>
                  </a:lnTo>
                  <a:lnTo>
                    <a:pt x="19694" y="5634"/>
                  </a:lnTo>
                  <a:lnTo>
                    <a:pt x="20329" y="6104"/>
                  </a:lnTo>
                  <a:lnTo>
                    <a:pt x="21599" y="4695"/>
                  </a:lnTo>
                  <a:lnTo>
                    <a:pt x="21599" y="328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8" name="AutoShape 15"/>
            <p:cNvSpPr>
              <a:spLocks/>
            </p:cNvSpPr>
            <p:nvPr/>
          </p:nvSpPr>
          <p:spPr bwMode="auto">
            <a:xfrm>
              <a:off x="4426207" y="4566227"/>
              <a:ext cx="1139078"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7200"/>
                  </a:moveTo>
                  <a:lnTo>
                    <a:pt x="21257" y="5400"/>
                  </a:lnTo>
                  <a:lnTo>
                    <a:pt x="20228" y="2250"/>
                  </a:lnTo>
                  <a:lnTo>
                    <a:pt x="18171" y="2250"/>
                  </a:lnTo>
                  <a:lnTo>
                    <a:pt x="17828" y="1800"/>
                  </a:lnTo>
                  <a:lnTo>
                    <a:pt x="17485" y="3150"/>
                  </a:lnTo>
                  <a:lnTo>
                    <a:pt x="16799" y="3150"/>
                  </a:lnTo>
                  <a:lnTo>
                    <a:pt x="16114" y="2250"/>
                  </a:lnTo>
                  <a:lnTo>
                    <a:pt x="13714" y="3600"/>
                  </a:lnTo>
                  <a:lnTo>
                    <a:pt x="13371" y="3150"/>
                  </a:lnTo>
                  <a:lnTo>
                    <a:pt x="14399" y="450"/>
                  </a:lnTo>
                  <a:lnTo>
                    <a:pt x="13371" y="0"/>
                  </a:lnTo>
                  <a:lnTo>
                    <a:pt x="12685" y="900"/>
                  </a:lnTo>
                  <a:lnTo>
                    <a:pt x="11999" y="0"/>
                  </a:lnTo>
                  <a:lnTo>
                    <a:pt x="11657" y="450"/>
                  </a:lnTo>
                  <a:lnTo>
                    <a:pt x="9257" y="450"/>
                  </a:lnTo>
                  <a:lnTo>
                    <a:pt x="9600" y="2250"/>
                  </a:lnTo>
                  <a:lnTo>
                    <a:pt x="8914" y="2250"/>
                  </a:lnTo>
                  <a:lnTo>
                    <a:pt x="7542" y="900"/>
                  </a:lnTo>
                  <a:lnTo>
                    <a:pt x="7200" y="1350"/>
                  </a:lnTo>
                  <a:lnTo>
                    <a:pt x="7200" y="2700"/>
                  </a:lnTo>
                  <a:lnTo>
                    <a:pt x="6171" y="2700"/>
                  </a:lnTo>
                  <a:lnTo>
                    <a:pt x="6171" y="4050"/>
                  </a:lnTo>
                  <a:lnTo>
                    <a:pt x="6514" y="4950"/>
                  </a:lnTo>
                  <a:lnTo>
                    <a:pt x="6171" y="5400"/>
                  </a:lnTo>
                  <a:lnTo>
                    <a:pt x="6171" y="6300"/>
                  </a:lnTo>
                  <a:lnTo>
                    <a:pt x="4800" y="8100"/>
                  </a:lnTo>
                  <a:lnTo>
                    <a:pt x="4800" y="9450"/>
                  </a:lnTo>
                  <a:lnTo>
                    <a:pt x="4457" y="11249"/>
                  </a:lnTo>
                  <a:lnTo>
                    <a:pt x="3085" y="12599"/>
                  </a:lnTo>
                  <a:lnTo>
                    <a:pt x="2057" y="14399"/>
                  </a:lnTo>
                  <a:lnTo>
                    <a:pt x="1371" y="15299"/>
                  </a:lnTo>
                  <a:lnTo>
                    <a:pt x="342" y="15749"/>
                  </a:lnTo>
                  <a:lnTo>
                    <a:pt x="0" y="16649"/>
                  </a:lnTo>
                  <a:lnTo>
                    <a:pt x="685" y="17099"/>
                  </a:lnTo>
                  <a:lnTo>
                    <a:pt x="342" y="17549"/>
                  </a:lnTo>
                  <a:lnTo>
                    <a:pt x="342" y="19799"/>
                  </a:lnTo>
                  <a:lnTo>
                    <a:pt x="685" y="20249"/>
                  </a:lnTo>
                  <a:lnTo>
                    <a:pt x="685" y="21599"/>
                  </a:lnTo>
                  <a:lnTo>
                    <a:pt x="2400" y="21599"/>
                  </a:lnTo>
                  <a:lnTo>
                    <a:pt x="2400" y="20249"/>
                  </a:lnTo>
                  <a:lnTo>
                    <a:pt x="1714" y="19349"/>
                  </a:lnTo>
                  <a:lnTo>
                    <a:pt x="2057" y="17549"/>
                  </a:lnTo>
                  <a:lnTo>
                    <a:pt x="3428" y="17099"/>
                  </a:lnTo>
                  <a:lnTo>
                    <a:pt x="4457" y="17099"/>
                  </a:lnTo>
                  <a:lnTo>
                    <a:pt x="6514" y="15749"/>
                  </a:lnTo>
                  <a:lnTo>
                    <a:pt x="7885" y="15749"/>
                  </a:lnTo>
                  <a:lnTo>
                    <a:pt x="8228" y="16649"/>
                  </a:lnTo>
                  <a:lnTo>
                    <a:pt x="8914" y="14849"/>
                  </a:lnTo>
                  <a:lnTo>
                    <a:pt x="10285" y="13949"/>
                  </a:lnTo>
                  <a:lnTo>
                    <a:pt x="10628" y="12599"/>
                  </a:lnTo>
                  <a:lnTo>
                    <a:pt x="11314" y="13499"/>
                  </a:lnTo>
                  <a:lnTo>
                    <a:pt x="11657" y="13499"/>
                  </a:lnTo>
                  <a:lnTo>
                    <a:pt x="11314" y="12149"/>
                  </a:lnTo>
                  <a:lnTo>
                    <a:pt x="11314" y="10350"/>
                  </a:lnTo>
                  <a:lnTo>
                    <a:pt x="11999" y="11699"/>
                  </a:lnTo>
                  <a:lnTo>
                    <a:pt x="12342" y="13049"/>
                  </a:lnTo>
                  <a:lnTo>
                    <a:pt x="14399" y="13049"/>
                  </a:lnTo>
                  <a:lnTo>
                    <a:pt x="13714" y="12149"/>
                  </a:lnTo>
                  <a:lnTo>
                    <a:pt x="14399" y="11249"/>
                  </a:lnTo>
                  <a:lnTo>
                    <a:pt x="15428" y="11699"/>
                  </a:lnTo>
                  <a:lnTo>
                    <a:pt x="16114" y="10800"/>
                  </a:lnTo>
                  <a:lnTo>
                    <a:pt x="16799" y="10800"/>
                  </a:lnTo>
                  <a:lnTo>
                    <a:pt x="16799" y="11249"/>
                  </a:lnTo>
                  <a:lnTo>
                    <a:pt x="17142" y="11249"/>
                  </a:lnTo>
                  <a:lnTo>
                    <a:pt x="17142" y="10350"/>
                  </a:lnTo>
                  <a:lnTo>
                    <a:pt x="18171" y="10800"/>
                  </a:lnTo>
                  <a:lnTo>
                    <a:pt x="19199" y="9900"/>
                  </a:lnTo>
                  <a:lnTo>
                    <a:pt x="20228" y="9450"/>
                  </a:lnTo>
                  <a:lnTo>
                    <a:pt x="20571" y="7650"/>
                  </a:lnTo>
                  <a:lnTo>
                    <a:pt x="21599" y="720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39" name="AutoShape 16"/>
            <p:cNvSpPr>
              <a:spLocks/>
            </p:cNvSpPr>
            <p:nvPr/>
          </p:nvSpPr>
          <p:spPr bwMode="auto">
            <a:xfrm>
              <a:off x="3666569" y="4415837"/>
              <a:ext cx="1122153" cy="7987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32" y="20699"/>
                  </a:moveTo>
                  <a:lnTo>
                    <a:pt x="14980" y="19349"/>
                  </a:lnTo>
                  <a:lnTo>
                    <a:pt x="16025" y="19349"/>
                  </a:lnTo>
                  <a:lnTo>
                    <a:pt x="19161" y="15299"/>
                  </a:lnTo>
                  <a:lnTo>
                    <a:pt x="19509" y="13499"/>
                  </a:lnTo>
                  <a:lnTo>
                    <a:pt x="19509" y="12149"/>
                  </a:lnTo>
                  <a:lnTo>
                    <a:pt x="20903" y="10350"/>
                  </a:lnTo>
                  <a:lnTo>
                    <a:pt x="20903" y="9450"/>
                  </a:lnTo>
                  <a:lnTo>
                    <a:pt x="21600" y="9000"/>
                  </a:lnTo>
                  <a:lnTo>
                    <a:pt x="20903" y="8550"/>
                  </a:lnTo>
                  <a:lnTo>
                    <a:pt x="20903" y="7200"/>
                  </a:lnTo>
                  <a:lnTo>
                    <a:pt x="19858" y="7200"/>
                  </a:lnTo>
                  <a:lnTo>
                    <a:pt x="19858" y="5400"/>
                  </a:lnTo>
                  <a:lnTo>
                    <a:pt x="19161" y="5400"/>
                  </a:lnTo>
                  <a:lnTo>
                    <a:pt x="19161" y="6300"/>
                  </a:lnTo>
                  <a:lnTo>
                    <a:pt x="18464" y="6300"/>
                  </a:lnTo>
                  <a:lnTo>
                    <a:pt x="18464" y="5850"/>
                  </a:lnTo>
                  <a:lnTo>
                    <a:pt x="18812" y="3600"/>
                  </a:lnTo>
                  <a:lnTo>
                    <a:pt x="19161" y="3150"/>
                  </a:lnTo>
                  <a:lnTo>
                    <a:pt x="19161" y="900"/>
                  </a:lnTo>
                  <a:lnTo>
                    <a:pt x="18812" y="0"/>
                  </a:lnTo>
                  <a:lnTo>
                    <a:pt x="17767" y="450"/>
                  </a:lnTo>
                  <a:lnTo>
                    <a:pt x="17070" y="450"/>
                  </a:lnTo>
                  <a:lnTo>
                    <a:pt x="16374" y="1350"/>
                  </a:lnTo>
                  <a:lnTo>
                    <a:pt x="15677" y="1800"/>
                  </a:lnTo>
                  <a:lnTo>
                    <a:pt x="15677" y="1350"/>
                  </a:lnTo>
                  <a:lnTo>
                    <a:pt x="14980" y="1800"/>
                  </a:lnTo>
                  <a:lnTo>
                    <a:pt x="13935" y="1800"/>
                  </a:lnTo>
                  <a:lnTo>
                    <a:pt x="13238" y="2250"/>
                  </a:lnTo>
                  <a:lnTo>
                    <a:pt x="12541" y="3600"/>
                  </a:lnTo>
                  <a:lnTo>
                    <a:pt x="11845" y="3150"/>
                  </a:lnTo>
                  <a:lnTo>
                    <a:pt x="11496" y="4050"/>
                  </a:lnTo>
                  <a:lnTo>
                    <a:pt x="10103" y="4050"/>
                  </a:lnTo>
                  <a:lnTo>
                    <a:pt x="9754" y="5400"/>
                  </a:lnTo>
                  <a:lnTo>
                    <a:pt x="8709" y="5850"/>
                  </a:lnTo>
                  <a:lnTo>
                    <a:pt x="8012" y="4950"/>
                  </a:lnTo>
                  <a:lnTo>
                    <a:pt x="7664" y="3600"/>
                  </a:lnTo>
                  <a:lnTo>
                    <a:pt x="6967" y="4050"/>
                  </a:lnTo>
                  <a:lnTo>
                    <a:pt x="6967" y="4950"/>
                  </a:lnTo>
                  <a:lnTo>
                    <a:pt x="6270" y="4950"/>
                  </a:lnTo>
                  <a:lnTo>
                    <a:pt x="4529" y="6300"/>
                  </a:lnTo>
                  <a:lnTo>
                    <a:pt x="4180" y="7200"/>
                  </a:lnTo>
                  <a:lnTo>
                    <a:pt x="2090" y="6300"/>
                  </a:lnTo>
                  <a:lnTo>
                    <a:pt x="1393" y="6300"/>
                  </a:lnTo>
                  <a:lnTo>
                    <a:pt x="1045" y="6750"/>
                  </a:lnTo>
                  <a:lnTo>
                    <a:pt x="0" y="7200"/>
                  </a:lnTo>
                  <a:lnTo>
                    <a:pt x="0" y="8100"/>
                  </a:lnTo>
                  <a:lnTo>
                    <a:pt x="1393" y="8100"/>
                  </a:lnTo>
                  <a:lnTo>
                    <a:pt x="1741" y="9000"/>
                  </a:lnTo>
                  <a:lnTo>
                    <a:pt x="3832" y="9450"/>
                  </a:lnTo>
                  <a:lnTo>
                    <a:pt x="4180" y="9900"/>
                  </a:lnTo>
                  <a:lnTo>
                    <a:pt x="4529" y="11699"/>
                  </a:lnTo>
                  <a:lnTo>
                    <a:pt x="2787" y="11699"/>
                  </a:lnTo>
                  <a:lnTo>
                    <a:pt x="2438" y="12599"/>
                  </a:lnTo>
                  <a:lnTo>
                    <a:pt x="2787" y="13499"/>
                  </a:lnTo>
                  <a:lnTo>
                    <a:pt x="5922" y="14849"/>
                  </a:lnTo>
                  <a:lnTo>
                    <a:pt x="5922" y="15749"/>
                  </a:lnTo>
                  <a:lnTo>
                    <a:pt x="5225" y="16199"/>
                  </a:lnTo>
                  <a:lnTo>
                    <a:pt x="5922" y="17099"/>
                  </a:lnTo>
                  <a:lnTo>
                    <a:pt x="5922" y="18449"/>
                  </a:lnTo>
                  <a:lnTo>
                    <a:pt x="9058" y="20249"/>
                  </a:lnTo>
                  <a:lnTo>
                    <a:pt x="10800" y="20249"/>
                  </a:lnTo>
                  <a:lnTo>
                    <a:pt x="11148" y="20699"/>
                  </a:lnTo>
                  <a:lnTo>
                    <a:pt x="11148" y="19349"/>
                  </a:lnTo>
                  <a:lnTo>
                    <a:pt x="12541" y="19799"/>
                  </a:lnTo>
                  <a:lnTo>
                    <a:pt x="12890" y="21149"/>
                  </a:lnTo>
                  <a:lnTo>
                    <a:pt x="13587" y="21599"/>
                  </a:lnTo>
                  <a:lnTo>
                    <a:pt x="14632" y="2069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0" name="AutoShape 17"/>
            <p:cNvSpPr>
              <a:spLocks/>
            </p:cNvSpPr>
            <p:nvPr/>
          </p:nvSpPr>
          <p:spPr bwMode="auto">
            <a:xfrm>
              <a:off x="3559392" y="3966546"/>
              <a:ext cx="832588" cy="73482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817" y="21109"/>
                  </a:moveTo>
                  <a:lnTo>
                    <a:pt x="2817" y="19636"/>
                  </a:lnTo>
                  <a:lnTo>
                    <a:pt x="3756" y="18163"/>
                  </a:lnTo>
                  <a:lnTo>
                    <a:pt x="1878" y="16200"/>
                  </a:lnTo>
                  <a:lnTo>
                    <a:pt x="3286" y="13745"/>
                  </a:lnTo>
                  <a:lnTo>
                    <a:pt x="3286" y="11781"/>
                  </a:lnTo>
                  <a:lnTo>
                    <a:pt x="469" y="12272"/>
                  </a:lnTo>
                  <a:lnTo>
                    <a:pt x="469" y="9818"/>
                  </a:lnTo>
                  <a:lnTo>
                    <a:pt x="0" y="9327"/>
                  </a:lnTo>
                  <a:lnTo>
                    <a:pt x="939" y="8345"/>
                  </a:lnTo>
                  <a:lnTo>
                    <a:pt x="1878" y="8836"/>
                  </a:lnTo>
                  <a:lnTo>
                    <a:pt x="2817" y="8345"/>
                  </a:lnTo>
                  <a:lnTo>
                    <a:pt x="5634" y="8345"/>
                  </a:lnTo>
                  <a:lnTo>
                    <a:pt x="6104" y="7363"/>
                  </a:lnTo>
                  <a:lnTo>
                    <a:pt x="6573" y="6872"/>
                  </a:lnTo>
                  <a:lnTo>
                    <a:pt x="9860" y="6872"/>
                  </a:lnTo>
                  <a:lnTo>
                    <a:pt x="9391" y="4909"/>
                  </a:lnTo>
                  <a:lnTo>
                    <a:pt x="7982" y="4909"/>
                  </a:lnTo>
                  <a:lnTo>
                    <a:pt x="7513" y="3436"/>
                  </a:lnTo>
                  <a:lnTo>
                    <a:pt x="8452" y="2454"/>
                  </a:lnTo>
                  <a:lnTo>
                    <a:pt x="9860" y="2945"/>
                  </a:lnTo>
                  <a:lnTo>
                    <a:pt x="10800" y="2454"/>
                  </a:lnTo>
                  <a:lnTo>
                    <a:pt x="11269" y="3436"/>
                  </a:lnTo>
                  <a:lnTo>
                    <a:pt x="12208" y="2945"/>
                  </a:lnTo>
                  <a:lnTo>
                    <a:pt x="12208" y="1472"/>
                  </a:lnTo>
                  <a:lnTo>
                    <a:pt x="13617" y="2454"/>
                  </a:lnTo>
                  <a:lnTo>
                    <a:pt x="14086" y="490"/>
                  </a:lnTo>
                  <a:lnTo>
                    <a:pt x="14556" y="0"/>
                  </a:lnTo>
                  <a:lnTo>
                    <a:pt x="15495" y="981"/>
                  </a:lnTo>
                  <a:lnTo>
                    <a:pt x="16904" y="981"/>
                  </a:lnTo>
                  <a:lnTo>
                    <a:pt x="18313" y="4418"/>
                  </a:lnTo>
                  <a:lnTo>
                    <a:pt x="18782" y="4418"/>
                  </a:lnTo>
                  <a:lnTo>
                    <a:pt x="19252" y="5399"/>
                  </a:lnTo>
                  <a:lnTo>
                    <a:pt x="20191" y="5399"/>
                  </a:lnTo>
                  <a:lnTo>
                    <a:pt x="20660" y="4418"/>
                  </a:lnTo>
                  <a:lnTo>
                    <a:pt x="21130" y="3927"/>
                  </a:lnTo>
                  <a:lnTo>
                    <a:pt x="21599" y="5399"/>
                  </a:lnTo>
                  <a:lnTo>
                    <a:pt x="21130" y="5890"/>
                  </a:lnTo>
                  <a:lnTo>
                    <a:pt x="21130" y="7854"/>
                  </a:lnTo>
                  <a:lnTo>
                    <a:pt x="19721" y="9327"/>
                  </a:lnTo>
                  <a:lnTo>
                    <a:pt x="19721" y="10309"/>
                  </a:lnTo>
                  <a:lnTo>
                    <a:pt x="21130" y="10309"/>
                  </a:lnTo>
                  <a:lnTo>
                    <a:pt x="21599" y="11290"/>
                  </a:lnTo>
                  <a:lnTo>
                    <a:pt x="21130" y="11781"/>
                  </a:lnTo>
                  <a:lnTo>
                    <a:pt x="21130" y="14236"/>
                  </a:lnTo>
                  <a:lnTo>
                    <a:pt x="21599" y="14236"/>
                  </a:lnTo>
                  <a:lnTo>
                    <a:pt x="21599" y="15218"/>
                  </a:lnTo>
                  <a:lnTo>
                    <a:pt x="20191" y="15709"/>
                  </a:lnTo>
                  <a:lnTo>
                    <a:pt x="20191" y="17181"/>
                  </a:lnTo>
                  <a:lnTo>
                    <a:pt x="18782" y="16690"/>
                  </a:lnTo>
                  <a:lnTo>
                    <a:pt x="18313" y="17672"/>
                  </a:lnTo>
                  <a:lnTo>
                    <a:pt x="16434" y="17672"/>
                  </a:lnTo>
                  <a:lnTo>
                    <a:pt x="15965" y="19145"/>
                  </a:lnTo>
                  <a:lnTo>
                    <a:pt x="14556" y="19636"/>
                  </a:lnTo>
                  <a:lnTo>
                    <a:pt x="13617" y="18654"/>
                  </a:lnTo>
                  <a:lnTo>
                    <a:pt x="13147" y="17181"/>
                  </a:lnTo>
                  <a:lnTo>
                    <a:pt x="12208" y="17672"/>
                  </a:lnTo>
                  <a:lnTo>
                    <a:pt x="12208" y="18654"/>
                  </a:lnTo>
                  <a:lnTo>
                    <a:pt x="11269" y="18654"/>
                  </a:lnTo>
                  <a:lnTo>
                    <a:pt x="8921" y="20127"/>
                  </a:lnTo>
                  <a:lnTo>
                    <a:pt x="8452" y="21600"/>
                  </a:lnTo>
                  <a:lnTo>
                    <a:pt x="5634" y="20127"/>
                  </a:lnTo>
                  <a:lnTo>
                    <a:pt x="4695" y="20127"/>
                  </a:lnTo>
                  <a:lnTo>
                    <a:pt x="2817" y="2110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1" name="AutoShape 18"/>
            <p:cNvSpPr>
              <a:spLocks/>
            </p:cNvSpPr>
            <p:nvPr/>
          </p:nvSpPr>
          <p:spPr bwMode="auto">
            <a:xfrm>
              <a:off x="2617366" y="3915789"/>
              <a:ext cx="1283860" cy="128187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4" y="16270"/>
                  </a:moveTo>
                  <a:lnTo>
                    <a:pt x="20078" y="15709"/>
                  </a:lnTo>
                  <a:lnTo>
                    <a:pt x="21599" y="15709"/>
                  </a:lnTo>
                  <a:lnTo>
                    <a:pt x="21295" y="14587"/>
                  </a:lnTo>
                  <a:lnTo>
                    <a:pt x="20991" y="14025"/>
                  </a:lnTo>
                  <a:lnTo>
                    <a:pt x="20078" y="14306"/>
                  </a:lnTo>
                  <a:lnTo>
                    <a:pt x="19166" y="14025"/>
                  </a:lnTo>
                  <a:lnTo>
                    <a:pt x="18861" y="13464"/>
                  </a:lnTo>
                  <a:lnTo>
                    <a:pt x="17645" y="13464"/>
                  </a:lnTo>
                  <a:lnTo>
                    <a:pt x="17645" y="12062"/>
                  </a:lnTo>
                  <a:lnTo>
                    <a:pt x="18253" y="11220"/>
                  </a:lnTo>
                  <a:lnTo>
                    <a:pt x="17036" y="10098"/>
                  </a:lnTo>
                  <a:lnTo>
                    <a:pt x="17949" y="8696"/>
                  </a:lnTo>
                  <a:lnTo>
                    <a:pt x="17949" y="7574"/>
                  </a:lnTo>
                  <a:lnTo>
                    <a:pt x="16123" y="7854"/>
                  </a:lnTo>
                  <a:lnTo>
                    <a:pt x="16123" y="6451"/>
                  </a:lnTo>
                  <a:lnTo>
                    <a:pt x="15819" y="6171"/>
                  </a:lnTo>
                  <a:lnTo>
                    <a:pt x="16428" y="5610"/>
                  </a:lnTo>
                  <a:lnTo>
                    <a:pt x="17036" y="5890"/>
                  </a:lnTo>
                  <a:lnTo>
                    <a:pt x="17645" y="5329"/>
                  </a:lnTo>
                  <a:lnTo>
                    <a:pt x="19470" y="5610"/>
                  </a:lnTo>
                  <a:lnTo>
                    <a:pt x="20078" y="4768"/>
                  </a:lnTo>
                  <a:lnTo>
                    <a:pt x="19470" y="3927"/>
                  </a:lnTo>
                  <a:lnTo>
                    <a:pt x="18557" y="4488"/>
                  </a:lnTo>
                  <a:lnTo>
                    <a:pt x="17645" y="3927"/>
                  </a:lnTo>
                  <a:lnTo>
                    <a:pt x="17645" y="2244"/>
                  </a:lnTo>
                  <a:lnTo>
                    <a:pt x="16428" y="2244"/>
                  </a:lnTo>
                  <a:lnTo>
                    <a:pt x="16123" y="3366"/>
                  </a:lnTo>
                  <a:lnTo>
                    <a:pt x="15515" y="3366"/>
                  </a:lnTo>
                  <a:lnTo>
                    <a:pt x="15515" y="4207"/>
                  </a:lnTo>
                  <a:lnTo>
                    <a:pt x="14602" y="5049"/>
                  </a:lnTo>
                  <a:lnTo>
                    <a:pt x="13994" y="5049"/>
                  </a:lnTo>
                  <a:lnTo>
                    <a:pt x="13994" y="8415"/>
                  </a:lnTo>
                  <a:lnTo>
                    <a:pt x="13081" y="8415"/>
                  </a:lnTo>
                  <a:lnTo>
                    <a:pt x="12777" y="7854"/>
                  </a:lnTo>
                  <a:lnTo>
                    <a:pt x="12169" y="8415"/>
                  </a:lnTo>
                  <a:lnTo>
                    <a:pt x="10952" y="8415"/>
                  </a:lnTo>
                  <a:lnTo>
                    <a:pt x="10952" y="8135"/>
                  </a:lnTo>
                  <a:lnTo>
                    <a:pt x="10343" y="7854"/>
                  </a:lnTo>
                  <a:lnTo>
                    <a:pt x="10343" y="6732"/>
                  </a:lnTo>
                  <a:lnTo>
                    <a:pt x="8822" y="3646"/>
                  </a:lnTo>
                  <a:lnTo>
                    <a:pt x="8214" y="3646"/>
                  </a:lnTo>
                  <a:lnTo>
                    <a:pt x="8214" y="3927"/>
                  </a:lnTo>
                  <a:lnTo>
                    <a:pt x="7605" y="3085"/>
                  </a:lnTo>
                  <a:lnTo>
                    <a:pt x="7909" y="2524"/>
                  </a:lnTo>
                  <a:lnTo>
                    <a:pt x="6692" y="1122"/>
                  </a:lnTo>
                  <a:lnTo>
                    <a:pt x="6084" y="1402"/>
                  </a:lnTo>
                  <a:lnTo>
                    <a:pt x="5780" y="2805"/>
                  </a:lnTo>
                  <a:lnTo>
                    <a:pt x="5171" y="2805"/>
                  </a:lnTo>
                  <a:lnTo>
                    <a:pt x="5171" y="0"/>
                  </a:lnTo>
                  <a:lnTo>
                    <a:pt x="4563" y="561"/>
                  </a:lnTo>
                  <a:lnTo>
                    <a:pt x="4259" y="0"/>
                  </a:lnTo>
                  <a:lnTo>
                    <a:pt x="3650" y="561"/>
                  </a:lnTo>
                  <a:lnTo>
                    <a:pt x="3650" y="1122"/>
                  </a:lnTo>
                  <a:lnTo>
                    <a:pt x="3954" y="2244"/>
                  </a:lnTo>
                  <a:lnTo>
                    <a:pt x="2738" y="2244"/>
                  </a:lnTo>
                  <a:lnTo>
                    <a:pt x="3042" y="3366"/>
                  </a:lnTo>
                  <a:lnTo>
                    <a:pt x="3042" y="3927"/>
                  </a:lnTo>
                  <a:lnTo>
                    <a:pt x="3954" y="3927"/>
                  </a:lnTo>
                  <a:lnTo>
                    <a:pt x="3954" y="5890"/>
                  </a:lnTo>
                  <a:lnTo>
                    <a:pt x="3346" y="8415"/>
                  </a:lnTo>
                  <a:lnTo>
                    <a:pt x="1521" y="9537"/>
                  </a:lnTo>
                  <a:lnTo>
                    <a:pt x="912" y="9818"/>
                  </a:lnTo>
                  <a:lnTo>
                    <a:pt x="608" y="10098"/>
                  </a:lnTo>
                  <a:lnTo>
                    <a:pt x="304" y="10940"/>
                  </a:lnTo>
                  <a:lnTo>
                    <a:pt x="304" y="12623"/>
                  </a:lnTo>
                  <a:lnTo>
                    <a:pt x="0" y="13184"/>
                  </a:lnTo>
                  <a:lnTo>
                    <a:pt x="1216" y="13184"/>
                  </a:lnTo>
                  <a:lnTo>
                    <a:pt x="1825" y="12903"/>
                  </a:lnTo>
                  <a:lnTo>
                    <a:pt x="3346" y="13184"/>
                  </a:lnTo>
                  <a:lnTo>
                    <a:pt x="3042" y="13745"/>
                  </a:lnTo>
                  <a:lnTo>
                    <a:pt x="2738" y="13745"/>
                  </a:lnTo>
                  <a:lnTo>
                    <a:pt x="3346" y="14306"/>
                  </a:lnTo>
                  <a:lnTo>
                    <a:pt x="3042" y="15148"/>
                  </a:lnTo>
                  <a:lnTo>
                    <a:pt x="3650" y="15709"/>
                  </a:lnTo>
                  <a:lnTo>
                    <a:pt x="4563" y="15709"/>
                  </a:lnTo>
                  <a:lnTo>
                    <a:pt x="4563" y="16270"/>
                  </a:lnTo>
                  <a:lnTo>
                    <a:pt x="4259" y="16550"/>
                  </a:lnTo>
                  <a:lnTo>
                    <a:pt x="4259" y="17672"/>
                  </a:lnTo>
                  <a:lnTo>
                    <a:pt x="3650" y="17672"/>
                  </a:lnTo>
                  <a:lnTo>
                    <a:pt x="3954" y="18514"/>
                  </a:lnTo>
                  <a:lnTo>
                    <a:pt x="5476" y="18514"/>
                  </a:lnTo>
                  <a:lnTo>
                    <a:pt x="5476" y="19636"/>
                  </a:lnTo>
                  <a:lnTo>
                    <a:pt x="6084" y="19916"/>
                  </a:lnTo>
                  <a:lnTo>
                    <a:pt x="7605" y="20197"/>
                  </a:lnTo>
                  <a:lnTo>
                    <a:pt x="8214" y="19636"/>
                  </a:lnTo>
                  <a:lnTo>
                    <a:pt x="8518" y="19916"/>
                  </a:lnTo>
                  <a:lnTo>
                    <a:pt x="8214" y="20758"/>
                  </a:lnTo>
                  <a:lnTo>
                    <a:pt x="10039" y="21600"/>
                  </a:lnTo>
                  <a:lnTo>
                    <a:pt x="10039" y="18233"/>
                  </a:lnTo>
                  <a:lnTo>
                    <a:pt x="10343" y="17953"/>
                  </a:lnTo>
                  <a:lnTo>
                    <a:pt x="12169" y="17953"/>
                  </a:lnTo>
                  <a:lnTo>
                    <a:pt x="12473" y="17672"/>
                  </a:lnTo>
                  <a:lnTo>
                    <a:pt x="13081" y="17672"/>
                  </a:lnTo>
                  <a:lnTo>
                    <a:pt x="13385" y="17953"/>
                  </a:lnTo>
                  <a:lnTo>
                    <a:pt x="14298" y="17672"/>
                  </a:lnTo>
                  <a:lnTo>
                    <a:pt x="14602" y="17953"/>
                  </a:lnTo>
                  <a:lnTo>
                    <a:pt x="14907" y="17672"/>
                  </a:lnTo>
                  <a:lnTo>
                    <a:pt x="15819" y="18233"/>
                  </a:lnTo>
                  <a:lnTo>
                    <a:pt x="15819" y="17672"/>
                  </a:lnTo>
                  <a:lnTo>
                    <a:pt x="16732" y="17672"/>
                  </a:lnTo>
                  <a:lnTo>
                    <a:pt x="18253" y="17392"/>
                  </a:lnTo>
                  <a:lnTo>
                    <a:pt x="18557" y="16550"/>
                  </a:lnTo>
                  <a:lnTo>
                    <a:pt x="19166" y="16270"/>
                  </a:lnTo>
                  <a:lnTo>
                    <a:pt x="19774" y="1627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2" name="AutoShape 19"/>
            <p:cNvSpPr>
              <a:spLocks/>
            </p:cNvSpPr>
            <p:nvPr/>
          </p:nvSpPr>
          <p:spPr bwMode="auto">
            <a:xfrm>
              <a:off x="216233" y="2430684"/>
              <a:ext cx="2731684" cy="163341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456" y="19616"/>
                  </a:moveTo>
                  <a:lnTo>
                    <a:pt x="21170" y="20057"/>
                  </a:lnTo>
                  <a:lnTo>
                    <a:pt x="21027" y="19616"/>
                  </a:lnTo>
                  <a:lnTo>
                    <a:pt x="20741" y="20057"/>
                  </a:lnTo>
                  <a:lnTo>
                    <a:pt x="20884" y="21379"/>
                  </a:lnTo>
                  <a:lnTo>
                    <a:pt x="20741" y="21599"/>
                  </a:lnTo>
                  <a:lnTo>
                    <a:pt x="20312" y="21379"/>
                  </a:lnTo>
                  <a:lnTo>
                    <a:pt x="19883" y="20938"/>
                  </a:lnTo>
                  <a:lnTo>
                    <a:pt x="19883" y="20497"/>
                  </a:lnTo>
                  <a:lnTo>
                    <a:pt x="19454" y="20718"/>
                  </a:lnTo>
                  <a:lnTo>
                    <a:pt x="18309" y="20057"/>
                  </a:lnTo>
                  <a:lnTo>
                    <a:pt x="18309" y="19836"/>
                  </a:lnTo>
                  <a:lnTo>
                    <a:pt x="18596" y="19616"/>
                  </a:lnTo>
                  <a:lnTo>
                    <a:pt x="18596" y="19175"/>
                  </a:lnTo>
                  <a:lnTo>
                    <a:pt x="18309" y="18955"/>
                  </a:lnTo>
                  <a:lnTo>
                    <a:pt x="18452" y="18734"/>
                  </a:lnTo>
                  <a:lnTo>
                    <a:pt x="18166" y="18073"/>
                  </a:lnTo>
                  <a:lnTo>
                    <a:pt x="17594" y="18514"/>
                  </a:lnTo>
                  <a:lnTo>
                    <a:pt x="17451" y="18734"/>
                  </a:lnTo>
                  <a:lnTo>
                    <a:pt x="17165" y="18734"/>
                  </a:lnTo>
                  <a:lnTo>
                    <a:pt x="16593" y="17853"/>
                  </a:lnTo>
                  <a:lnTo>
                    <a:pt x="15449" y="19175"/>
                  </a:lnTo>
                  <a:lnTo>
                    <a:pt x="14876" y="19175"/>
                  </a:lnTo>
                  <a:lnTo>
                    <a:pt x="14733" y="19836"/>
                  </a:lnTo>
                  <a:lnTo>
                    <a:pt x="14447" y="19836"/>
                  </a:lnTo>
                  <a:lnTo>
                    <a:pt x="13589" y="20497"/>
                  </a:lnTo>
                  <a:lnTo>
                    <a:pt x="13017" y="20277"/>
                  </a:lnTo>
                  <a:lnTo>
                    <a:pt x="12731" y="19616"/>
                  </a:lnTo>
                  <a:lnTo>
                    <a:pt x="11729" y="19616"/>
                  </a:lnTo>
                  <a:lnTo>
                    <a:pt x="11872" y="18955"/>
                  </a:lnTo>
                  <a:lnTo>
                    <a:pt x="11300" y="18734"/>
                  </a:lnTo>
                  <a:lnTo>
                    <a:pt x="10728" y="18734"/>
                  </a:lnTo>
                  <a:lnTo>
                    <a:pt x="10442" y="19395"/>
                  </a:lnTo>
                  <a:lnTo>
                    <a:pt x="9870" y="20057"/>
                  </a:lnTo>
                  <a:lnTo>
                    <a:pt x="9584" y="20057"/>
                  </a:lnTo>
                  <a:lnTo>
                    <a:pt x="9727" y="18734"/>
                  </a:lnTo>
                  <a:lnTo>
                    <a:pt x="8153" y="18514"/>
                  </a:lnTo>
                  <a:lnTo>
                    <a:pt x="7581" y="17632"/>
                  </a:lnTo>
                  <a:lnTo>
                    <a:pt x="7295" y="17632"/>
                  </a:lnTo>
                  <a:lnTo>
                    <a:pt x="7009" y="17853"/>
                  </a:lnTo>
                  <a:lnTo>
                    <a:pt x="6437" y="17191"/>
                  </a:lnTo>
                  <a:lnTo>
                    <a:pt x="6007" y="16530"/>
                  </a:lnTo>
                  <a:lnTo>
                    <a:pt x="5721" y="16310"/>
                  </a:lnTo>
                  <a:lnTo>
                    <a:pt x="5006" y="14987"/>
                  </a:lnTo>
                  <a:lnTo>
                    <a:pt x="4863" y="14326"/>
                  </a:lnTo>
                  <a:lnTo>
                    <a:pt x="4720" y="14106"/>
                  </a:lnTo>
                  <a:lnTo>
                    <a:pt x="4434" y="14106"/>
                  </a:lnTo>
                  <a:lnTo>
                    <a:pt x="4005" y="12783"/>
                  </a:lnTo>
                  <a:lnTo>
                    <a:pt x="3719" y="12563"/>
                  </a:lnTo>
                  <a:lnTo>
                    <a:pt x="3433" y="11681"/>
                  </a:lnTo>
                  <a:lnTo>
                    <a:pt x="2860" y="10579"/>
                  </a:lnTo>
                  <a:lnTo>
                    <a:pt x="2574" y="10579"/>
                  </a:lnTo>
                  <a:lnTo>
                    <a:pt x="2145" y="11240"/>
                  </a:lnTo>
                  <a:lnTo>
                    <a:pt x="1716" y="10359"/>
                  </a:lnTo>
                  <a:lnTo>
                    <a:pt x="1144" y="9036"/>
                  </a:lnTo>
                  <a:lnTo>
                    <a:pt x="715" y="8375"/>
                  </a:lnTo>
                  <a:lnTo>
                    <a:pt x="572" y="7493"/>
                  </a:lnTo>
                  <a:lnTo>
                    <a:pt x="143" y="7714"/>
                  </a:lnTo>
                  <a:lnTo>
                    <a:pt x="0" y="7053"/>
                  </a:lnTo>
                  <a:lnTo>
                    <a:pt x="143" y="6832"/>
                  </a:lnTo>
                  <a:lnTo>
                    <a:pt x="286" y="4848"/>
                  </a:lnTo>
                  <a:lnTo>
                    <a:pt x="572" y="4628"/>
                  </a:lnTo>
                  <a:lnTo>
                    <a:pt x="858" y="5289"/>
                  </a:lnTo>
                  <a:lnTo>
                    <a:pt x="1144" y="5069"/>
                  </a:lnTo>
                  <a:lnTo>
                    <a:pt x="1430" y="5069"/>
                  </a:lnTo>
                  <a:lnTo>
                    <a:pt x="1287" y="3967"/>
                  </a:lnTo>
                  <a:lnTo>
                    <a:pt x="1430" y="3526"/>
                  </a:lnTo>
                  <a:lnTo>
                    <a:pt x="1001" y="3306"/>
                  </a:lnTo>
                  <a:lnTo>
                    <a:pt x="1001" y="2644"/>
                  </a:lnTo>
                  <a:lnTo>
                    <a:pt x="1144" y="1542"/>
                  </a:lnTo>
                  <a:lnTo>
                    <a:pt x="1430" y="1322"/>
                  </a:lnTo>
                  <a:lnTo>
                    <a:pt x="2145" y="1542"/>
                  </a:lnTo>
                  <a:lnTo>
                    <a:pt x="2717" y="1102"/>
                  </a:lnTo>
                  <a:lnTo>
                    <a:pt x="3147" y="0"/>
                  </a:lnTo>
                  <a:lnTo>
                    <a:pt x="3719" y="220"/>
                  </a:lnTo>
                  <a:lnTo>
                    <a:pt x="4863" y="881"/>
                  </a:lnTo>
                  <a:lnTo>
                    <a:pt x="5149" y="440"/>
                  </a:lnTo>
                  <a:lnTo>
                    <a:pt x="6007" y="661"/>
                  </a:lnTo>
                  <a:lnTo>
                    <a:pt x="6150" y="1542"/>
                  </a:lnTo>
                  <a:lnTo>
                    <a:pt x="7295" y="1983"/>
                  </a:lnTo>
                  <a:lnTo>
                    <a:pt x="7724" y="1542"/>
                  </a:lnTo>
                  <a:lnTo>
                    <a:pt x="9011" y="1542"/>
                  </a:lnTo>
                  <a:lnTo>
                    <a:pt x="9441" y="1102"/>
                  </a:lnTo>
                  <a:lnTo>
                    <a:pt x="11443" y="881"/>
                  </a:lnTo>
                  <a:lnTo>
                    <a:pt x="11872" y="1542"/>
                  </a:lnTo>
                  <a:lnTo>
                    <a:pt x="12445" y="1763"/>
                  </a:lnTo>
                  <a:lnTo>
                    <a:pt x="12731" y="1983"/>
                  </a:lnTo>
                  <a:lnTo>
                    <a:pt x="12874" y="2424"/>
                  </a:lnTo>
                  <a:lnTo>
                    <a:pt x="12588" y="2644"/>
                  </a:lnTo>
                  <a:lnTo>
                    <a:pt x="13017" y="2865"/>
                  </a:lnTo>
                  <a:lnTo>
                    <a:pt x="13017" y="3746"/>
                  </a:lnTo>
                  <a:lnTo>
                    <a:pt x="12588" y="4628"/>
                  </a:lnTo>
                  <a:lnTo>
                    <a:pt x="12731" y="5069"/>
                  </a:lnTo>
                  <a:lnTo>
                    <a:pt x="12588" y="6391"/>
                  </a:lnTo>
                  <a:lnTo>
                    <a:pt x="12445" y="6832"/>
                  </a:lnTo>
                  <a:lnTo>
                    <a:pt x="12731" y="8155"/>
                  </a:lnTo>
                  <a:lnTo>
                    <a:pt x="13160" y="8816"/>
                  </a:lnTo>
                  <a:lnTo>
                    <a:pt x="14018" y="8816"/>
                  </a:lnTo>
                  <a:lnTo>
                    <a:pt x="14876" y="10138"/>
                  </a:lnTo>
                  <a:lnTo>
                    <a:pt x="15449" y="10359"/>
                  </a:lnTo>
                  <a:lnTo>
                    <a:pt x="16736" y="11461"/>
                  </a:lnTo>
                  <a:lnTo>
                    <a:pt x="17308" y="11020"/>
                  </a:lnTo>
                  <a:lnTo>
                    <a:pt x="18166" y="12342"/>
                  </a:lnTo>
                  <a:lnTo>
                    <a:pt x="18023" y="13224"/>
                  </a:lnTo>
                  <a:lnTo>
                    <a:pt x="18596" y="13224"/>
                  </a:lnTo>
                  <a:lnTo>
                    <a:pt x="18596" y="13665"/>
                  </a:lnTo>
                  <a:lnTo>
                    <a:pt x="19025" y="13665"/>
                  </a:lnTo>
                  <a:lnTo>
                    <a:pt x="18882" y="13004"/>
                  </a:lnTo>
                  <a:lnTo>
                    <a:pt x="19168" y="13004"/>
                  </a:lnTo>
                  <a:lnTo>
                    <a:pt x="19311" y="13224"/>
                  </a:lnTo>
                  <a:lnTo>
                    <a:pt x="19597" y="13224"/>
                  </a:lnTo>
                  <a:lnTo>
                    <a:pt x="19597" y="12783"/>
                  </a:lnTo>
                  <a:lnTo>
                    <a:pt x="20026" y="12783"/>
                  </a:lnTo>
                  <a:lnTo>
                    <a:pt x="20312" y="12122"/>
                  </a:lnTo>
                  <a:lnTo>
                    <a:pt x="20598" y="11902"/>
                  </a:lnTo>
                  <a:lnTo>
                    <a:pt x="21027" y="12563"/>
                  </a:lnTo>
                  <a:lnTo>
                    <a:pt x="21027" y="13224"/>
                  </a:lnTo>
                  <a:lnTo>
                    <a:pt x="21600" y="14767"/>
                  </a:lnTo>
                  <a:lnTo>
                    <a:pt x="21313" y="14987"/>
                  </a:lnTo>
                  <a:lnTo>
                    <a:pt x="21600" y="15869"/>
                  </a:lnTo>
                  <a:lnTo>
                    <a:pt x="21600" y="16751"/>
                  </a:lnTo>
                  <a:lnTo>
                    <a:pt x="21456" y="1961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3" name="AutoShape 20"/>
            <p:cNvSpPr>
              <a:spLocks/>
            </p:cNvSpPr>
            <p:nvPr/>
          </p:nvSpPr>
          <p:spPr bwMode="auto">
            <a:xfrm>
              <a:off x="2784711" y="3099921"/>
              <a:ext cx="1714453" cy="131571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81" y="16405"/>
                  </a:moveTo>
                  <a:lnTo>
                    <a:pt x="19781" y="16678"/>
                  </a:lnTo>
                  <a:lnTo>
                    <a:pt x="19553" y="17225"/>
                  </a:lnTo>
                  <a:lnTo>
                    <a:pt x="19098" y="17225"/>
                  </a:lnTo>
                  <a:lnTo>
                    <a:pt x="18871" y="16678"/>
                  </a:lnTo>
                  <a:lnTo>
                    <a:pt x="18644" y="16678"/>
                  </a:lnTo>
                  <a:lnTo>
                    <a:pt x="17962" y="14764"/>
                  </a:lnTo>
                  <a:lnTo>
                    <a:pt x="17279" y="14764"/>
                  </a:lnTo>
                  <a:lnTo>
                    <a:pt x="16825" y="14217"/>
                  </a:lnTo>
                  <a:lnTo>
                    <a:pt x="16597" y="14491"/>
                  </a:lnTo>
                  <a:lnTo>
                    <a:pt x="16370" y="15584"/>
                  </a:lnTo>
                  <a:lnTo>
                    <a:pt x="15688" y="15037"/>
                  </a:lnTo>
                  <a:lnTo>
                    <a:pt x="15688" y="15858"/>
                  </a:lnTo>
                  <a:lnTo>
                    <a:pt x="15233" y="16131"/>
                  </a:lnTo>
                  <a:lnTo>
                    <a:pt x="15006" y="15858"/>
                  </a:lnTo>
                  <a:lnTo>
                    <a:pt x="14551" y="15858"/>
                  </a:lnTo>
                  <a:lnTo>
                    <a:pt x="13869" y="15584"/>
                  </a:lnTo>
                  <a:lnTo>
                    <a:pt x="13414" y="16131"/>
                  </a:lnTo>
                  <a:lnTo>
                    <a:pt x="13642" y="16951"/>
                  </a:lnTo>
                  <a:lnTo>
                    <a:pt x="14324" y="16951"/>
                  </a:lnTo>
                  <a:lnTo>
                    <a:pt x="14551" y="18045"/>
                  </a:lnTo>
                  <a:lnTo>
                    <a:pt x="12959" y="18045"/>
                  </a:lnTo>
                  <a:lnTo>
                    <a:pt x="12505" y="17225"/>
                  </a:lnTo>
                  <a:lnTo>
                    <a:pt x="11823" y="17772"/>
                  </a:lnTo>
                  <a:lnTo>
                    <a:pt x="11141" y="17225"/>
                  </a:lnTo>
                  <a:lnTo>
                    <a:pt x="11141" y="15584"/>
                  </a:lnTo>
                  <a:lnTo>
                    <a:pt x="10231" y="15584"/>
                  </a:lnTo>
                  <a:lnTo>
                    <a:pt x="10231" y="16678"/>
                  </a:lnTo>
                  <a:lnTo>
                    <a:pt x="9549" y="16951"/>
                  </a:lnTo>
                  <a:lnTo>
                    <a:pt x="9549" y="17225"/>
                  </a:lnTo>
                  <a:lnTo>
                    <a:pt x="8867" y="18318"/>
                  </a:lnTo>
                  <a:lnTo>
                    <a:pt x="8412" y="18318"/>
                  </a:lnTo>
                  <a:lnTo>
                    <a:pt x="8412" y="21599"/>
                  </a:lnTo>
                  <a:lnTo>
                    <a:pt x="7730" y="21599"/>
                  </a:lnTo>
                  <a:lnTo>
                    <a:pt x="7503" y="21053"/>
                  </a:lnTo>
                  <a:lnTo>
                    <a:pt x="7048" y="21599"/>
                  </a:lnTo>
                  <a:lnTo>
                    <a:pt x="6138" y="21599"/>
                  </a:lnTo>
                  <a:lnTo>
                    <a:pt x="6138" y="21326"/>
                  </a:lnTo>
                  <a:lnTo>
                    <a:pt x="5684" y="21053"/>
                  </a:lnTo>
                  <a:lnTo>
                    <a:pt x="5684" y="19686"/>
                  </a:lnTo>
                  <a:lnTo>
                    <a:pt x="4547" y="16951"/>
                  </a:lnTo>
                  <a:lnTo>
                    <a:pt x="4092" y="16951"/>
                  </a:lnTo>
                  <a:lnTo>
                    <a:pt x="4092" y="17225"/>
                  </a:lnTo>
                  <a:lnTo>
                    <a:pt x="3637" y="16405"/>
                  </a:lnTo>
                  <a:lnTo>
                    <a:pt x="3865" y="16131"/>
                  </a:lnTo>
                  <a:lnTo>
                    <a:pt x="2955" y="14491"/>
                  </a:lnTo>
                  <a:lnTo>
                    <a:pt x="2501" y="14764"/>
                  </a:lnTo>
                  <a:lnTo>
                    <a:pt x="2273" y="15858"/>
                  </a:lnTo>
                  <a:lnTo>
                    <a:pt x="1818" y="16131"/>
                  </a:lnTo>
                  <a:lnTo>
                    <a:pt x="2046" y="8475"/>
                  </a:lnTo>
                  <a:lnTo>
                    <a:pt x="1591" y="7655"/>
                  </a:lnTo>
                  <a:lnTo>
                    <a:pt x="2046" y="7382"/>
                  </a:lnTo>
                  <a:lnTo>
                    <a:pt x="1136" y="5468"/>
                  </a:lnTo>
                  <a:lnTo>
                    <a:pt x="1136" y="4648"/>
                  </a:lnTo>
                  <a:lnTo>
                    <a:pt x="454" y="3827"/>
                  </a:lnTo>
                  <a:lnTo>
                    <a:pt x="0" y="3554"/>
                  </a:lnTo>
                  <a:lnTo>
                    <a:pt x="0" y="3281"/>
                  </a:lnTo>
                  <a:lnTo>
                    <a:pt x="227" y="2187"/>
                  </a:lnTo>
                  <a:lnTo>
                    <a:pt x="682" y="1640"/>
                  </a:lnTo>
                  <a:lnTo>
                    <a:pt x="454" y="1093"/>
                  </a:lnTo>
                  <a:lnTo>
                    <a:pt x="454" y="0"/>
                  </a:lnTo>
                  <a:lnTo>
                    <a:pt x="909" y="0"/>
                  </a:lnTo>
                  <a:lnTo>
                    <a:pt x="1136" y="546"/>
                  </a:lnTo>
                  <a:lnTo>
                    <a:pt x="1818" y="546"/>
                  </a:lnTo>
                  <a:lnTo>
                    <a:pt x="2501" y="1367"/>
                  </a:lnTo>
                  <a:lnTo>
                    <a:pt x="2501" y="2734"/>
                  </a:lnTo>
                  <a:lnTo>
                    <a:pt x="2955" y="2734"/>
                  </a:lnTo>
                  <a:lnTo>
                    <a:pt x="3637" y="4101"/>
                  </a:lnTo>
                  <a:lnTo>
                    <a:pt x="4320" y="3827"/>
                  </a:lnTo>
                  <a:lnTo>
                    <a:pt x="4320" y="3554"/>
                  </a:lnTo>
                  <a:lnTo>
                    <a:pt x="5002" y="4374"/>
                  </a:lnTo>
                  <a:lnTo>
                    <a:pt x="6138" y="4374"/>
                  </a:lnTo>
                  <a:lnTo>
                    <a:pt x="6366" y="3281"/>
                  </a:lnTo>
                  <a:lnTo>
                    <a:pt x="7275" y="3007"/>
                  </a:lnTo>
                  <a:lnTo>
                    <a:pt x="8185" y="3281"/>
                  </a:lnTo>
                  <a:lnTo>
                    <a:pt x="8640" y="2460"/>
                  </a:lnTo>
                  <a:lnTo>
                    <a:pt x="8412" y="1367"/>
                  </a:lnTo>
                  <a:lnTo>
                    <a:pt x="8412" y="1093"/>
                  </a:lnTo>
                  <a:lnTo>
                    <a:pt x="9094" y="1093"/>
                  </a:lnTo>
                  <a:lnTo>
                    <a:pt x="9549" y="820"/>
                  </a:lnTo>
                  <a:lnTo>
                    <a:pt x="9776" y="1640"/>
                  </a:lnTo>
                  <a:lnTo>
                    <a:pt x="10913" y="2460"/>
                  </a:lnTo>
                  <a:lnTo>
                    <a:pt x="11368" y="2460"/>
                  </a:lnTo>
                  <a:lnTo>
                    <a:pt x="11368" y="3007"/>
                  </a:lnTo>
                  <a:lnTo>
                    <a:pt x="11823" y="4648"/>
                  </a:lnTo>
                  <a:lnTo>
                    <a:pt x="12277" y="5194"/>
                  </a:lnTo>
                  <a:lnTo>
                    <a:pt x="13414" y="5468"/>
                  </a:lnTo>
                  <a:lnTo>
                    <a:pt x="14096" y="4374"/>
                  </a:lnTo>
                  <a:lnTo>
                    <a:pt x="14551" y="4648"/>
                  </a:lnTo>
                  <a:lnTo>
                    <a:pt x="14778" y="5194"/>
                  </a:lnTo>
                  <a:lnTo>
                    <a:pt x="15688" y="4921"/>
                  </a:lnTo>
                  <a:lnTo>
                    <a:pt x="16825" y="6015"/>
                  </a:lnTo>
                  <a:lnTo>
                    <a:pt x="18644" y="6562"/>
                  </a:lnTo>
                  <a:lnTo>
                    <a:pt x="20008" y="7655"/>
                  </a:lnTo>
                  <a:lnTo>
                    <a:pt x="20690" y="7929"/>
                  </a:lnTo>
                  <a:lnTo>
                    <a:pt x="21599" y="8749"/>
                  </a:lnTo>
                  <a:lnTo>
                    <a:pt x="21599" y="10116"/>
                  </a:lnTo>
                  <a:lnTo>
                    <a:pt x="21145" y="10116"/>
                  </a:lnTo>
                  <a:lnTo>
                    <a:pt x="20235" y="10663"/>
                  </a:lnTo>
                  <a:lnTo>
                    <a:pt x="18871" y="10663"/>
                  </a:lnTo>
                  <a:lnTo>
                    <a:pt x="18416" y="11210"/>
                  </a:lnTo>
                  <a:lnTo>
                    <a:pt x="18416" y="11483"/>
                  </a:lnTo>
                  <a:lnTo>
                    <a:pt x="18644" y="12030"/>
                  </a:lnTo>
                  <a:lnTo>
                    <a:pt x="18644" y="12303"/>
                  </a:lnTo>
                  <a:lnTo>
                    <a:pt x="18416" y="12850"/>
                  </a:lnTo>
                  <a:lnTo>
                    <a:pt x="18644" y="12850"/>
                  </a:lnTo>
                  <a:lnTo>
                    <a:pt x="19781" y="14491"/>
                  </a:lnTo>
                  <a:lnTo>
                    <a:pt x="20008" y="15584"/>
                  </a:lnTo>
                  <a:lnTo>
                    <a:pt x="19781" y="1640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4" name="AutoShape 21"/>
            <p:cNvSpPr>
              <a:spLocks/>
            </p:cNvSpPr>
            <p:nvPr/>
          </p:nvSpPr>
          <p:spPr bwMode="auto">
            <a:xfrm>
              <a:off x="1790038" y="2182540"/>
              <a:ext cx="1770857" cy="12837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95" y="18514"/>
                  </a:moveTo>
                  <a:lnTo>
                    <a:pt x="18514" y="18794"/>
                  </a:lnTo>
                  <a:lnTo>
                    <a:pt x="18073" y="19916"/>
                  </a:lnTo>
                  <a:lnTo>
                    <a:pt x="16971" y="19916"/>
                  </a:lnTo>
                  <a:lnTo>
                    <a:pt x="16751" y="19355"/>
                  </a:lnTo>
                  <a:lnTo>
                    <a:pt x="16310" y="19075"/>
                  </a:lnTo>
                  <a:lnTo>
                    <a:pt x="16310" y="19355"/>
                  </a:lnTo>
                  <a:lnTo>
                    <a:pt x="15648" y="19636"/>
                  </a:lnTo>
                  <a:lnTo>
                    <a:pt x="14987" y="18233"/>
                  </a:lnTo>
                  <a:lnTo>
                    <a:pt x="14546" y="18233"/>
                  </a:lnTo>
                  <a:lnTo>
                    <a:pt x="14546" y="16831"/>
                  </a:lnTo>
                  <a:lnTo>
                    <a:pt x="13885" y="15989"/>
                  </a:lnTo>
                  <a:lnTo>
                    <a:pt x="13444" y="15989"/>
                  </a:lnTo>
                  <a:lnTo>
                    <a:pt x="13004" y="15428"/>
                  </a:lnTo>
                  <a:lnTo>
                    <a:pt x="12563" y="15428"/>
                  </a:lnTo>
                  <a:lnTo>
                    <a:pt x="12563" y="16550"/>
                  </a:lnTo>
                  <a:lnTo>
                    <a:pt x="12783" y="16831"/>
                  </a:lnTo>
                  <a:lnTo>
                    <a:pt x="12342" y="17392"/>
                  </a:lnTo>
                  <a:lnTo>
                    <a:pt x="12122" y="18794"/>
                  </a:lnTo>
                  <a:lnTo>
                    <a:pt x="12342" y="19355"/>
                  </a:lnTo>
                  <a:lnTo>
                    <a:pt x="12563" y="19355"/>
                  </a:lnTo>
                  <a:lnTo>
                    <a:pt x="12122" y="19636"/>
                  </a:lnTo>
                  <a:lnTo>
                    <a:pt x="11681" y="20477"/>
                  </a:lnTo>
                  <a:lnTo>
                    <a:pt x="11020" y="20477"/>
                  </a:lnTo>
                  <a:lnTo>
                    <a:pt x="11020" y="21038"/>
                  </a:lnTo>
                  <a:lnTo>
                    <a:pt x="10579" y="21319"/>
                  </a:lnTo>
                  <a:lnTo>
                    <a:pt x="10359" y="20758"/>
                  </a:lnTo>
                  <a:lnTo>
                    <a:pt x="9918" y="20758"/>
                  </a:lnTo>
                  <a:lnTo>
                    <a:pt x="10138" y="21319"/>
                  </a:lnTo>
                  <a:lnTo>
                    <a:pt x="9697" y="21600"/>
                  </a:lnTo>
                  <a:lnTo>
                    <a:pt x="9257" y="21038"/>
                  </a:lnTo>
                  <a:lnTo>
                    <a:pt x="8595" y="21038"/>
                  </a:lnTo>
                  <a:lnTo>
                    <a:pt x="8816" y="19916"/>
                  </a:lnTo>
                  <a:lnTo>
                    <a:pt x="7273" y="18233"/>
                  </a:lnTo>
                  <a:lnTo>
                    <a:pt x="6391" y="18794"/>
                  </a:lnTo>
                  <a:lnTo>
                    <a:pt x="4628" y="17392"/>
                  </a:lnTo>
                  <a:lnTo>
                    <a:pt x="3746" y="17392"/>
                  </a:lnTo>
                  <a:lnTo>
                    <a:pt x="2424" y="15428"/>
                  </a:lnTo>
                  <a:lnTo>
                    <a:pt x="1102" y="15428"/>
                  </a:lnTo>
                  <a:lnTo>
                    <a:pt x="440" y="14587"/>
                  </a:lnTo>
                  <a:lnTo>
                    <a:pt x="0" y="12903"/>
                  </a:lnTo>
                  <a:lnTo>
                    <a:pt x="220" y="12342"/>
                  </a:lnTo>
                  <a:lnTo>
                    <a:pt x="440" y="10659"/>
                  </a:lnTo>
                  <a:lnTo>
                    <a:pt x="220" y="9818"/>
                  </a:lnTo>
                  <a:lnTo>
                    <a:pt x="881" y="8696"/>
                  </a:lnTo>
                  <a:lnTo>
                    <a:pt x="881" y="7854"/>
                  </a:lnTo>
                  <a:lnTo>
                    <a:pt x="220" y="7574"/>
                  </a:lnTo>
                  <a:lnTo>
                    <a:pt x="440" y="7293"/>
                  </a:lnTo>
                  <a:lnTo>
                    <a:pt x="1322" y="7293"/>
                  </a:lnTo>
                  <a:lnTo>
                    <a:pt x="1542" y="7012"/>
                  </a:lnTo>
                  <a:lnTo>
                    <a:pt x="2865" y="7854"/>
                  </a:lnTo>
                  <a:lnTo>
                    <a:pt x="2865" y="6732"/>
                  </a:lnTo>
                  <a:lnTo>
                    <a:pt x="2644" y="6451"/>
                  </a:lnTo>
                  <a:lnTo>
                    <a:pt x="2644" y="5610"/>
                  </a:lnTo>
                  <a:lnTo>
                    <a:pt x="3526" y="4768"/>
                  </a:lnTo>
                  <a:lnTo>
                    <a:pt x="3306" y="3927"/>
                  </a:lnTo>
                  <a:lnTo>
                    <a:pt x="2424" y="2524"/>
                  </a:lnTo>
                  <a:lnTo>
                    <a:pt x="2644" y="1122"/>
                  </a:lnTo>
                  <a:lnTo>
                    <a:pt x="4187" y="561"/>
                  </a:lnTo>
                  <a:lnTo>
                    <a:pt x="7053" y="280"/>
                  </a:lnTo>
                  <a:lnTo>
                    <a:pt x="7934" y="0"/>
                  </a:lnTo>
                  <a:lnTo>
                    <a:pt x="9477" y="841"/>
                  </a:lnTo>
                  <a:lnTo>
                    <a:pt x="10579" y="1402"/>
                  </a:lnTo>
                  <a:lnTo>
                    <a:pt x="11681" y="2244"/>
                  </a:lnTo>
                  <a:lnTo>
                    <a:pt x="12563" y="3646"/>
                  </a:lnTo>
                  <a:lnTo>
                    <a:pt x="13004" y="1963"/>
                  </a:lnTo>
                  <a:lnTo>
                    <a:pt x="13004" y="1683"/>
                  </a:lnTo>
                  <a:lnTo>
                    <a:pt x="13885" y="2244"/>
                  </a:lnTo>
                  <a:lnTo>
                    <a:pt x="14546" y="2524"/>
                  </a:lnTo>
                  <a:lnTo>
                    <a:pt x="16089" y="2244"/>
                  </a:lnTo>
                  <a:lnTo>
                    <a:pt x="16310" y="3366"/>
                  </a:lnTo>
                  <a:lnTo>
                    <a:pt x="17632" y="4488"/>
                  </a:lnTo>
                  <a:lnTo>
                    <a:pt x="18073" y="4207"/>
                  </a:lnTo>
                  <a:lnTo>
                    <a:pt x="20057" y="6732"/>
                  </a:lnTo>
                  <a:lnTo>
                    <a:pt x="20057" y="6171"/>
                  </a:lnTo>
                  <a:lnTo>
                    <a:pt x="20938" y="7293"/>
                  </a:lnTo>
                  <a:lnTo>
                    <a:pt x="21159" y="8135"/>
                  </a:lnTo>
                  <a:lnTo>
                    <a:pt x="21379" y="10098"/>
                  </a:lnTo>
                  <a:lnTo>
                    <a:pt x="21600" y="11781"/>
                  </a:lnTo>
                  <a:lnTo>
                    <a:pt x="21379" y="12623"/>
                  </a:lnTo>
                  <a:lnTo>
                    <a:pt x="20718" y="12623"/>
                  </a:lnTo>
                  <a:lnTo>
                    <a:pt x="20497" y="13745"/>
                  </a:lnTo>
                  <a:lnTo>
                    <a:pt x="19616" y="14306"/>
                  </a:lnTo>
                  <a:lnTo>
                    <a:pt x="19616" y="14867"/>
                  </a:lnTo>
                  <a:lnTo>
                    <a:pt x="20277" y="15148"/>
                  </a:lnTo>
                  <a:lnTo>
                    <a:pt x="20057" y="15428"/>
                  </a:lnTo>
                  <a:lnTo>
                    <a:pt x="19395" y="15989"/>
                  </a:lnTo>
                  <a:lnTo>
                    <a:pt x="18514" y="15709"/>
                  </a:lnTo>
                  <a:lnTo>
                    <a:pt x="18073" y="15709"/>
                  </a:lnTo>
                  <a:lnTo>
                    <a:pt x="17853" y="16270"/>
                  </a:lnTo>
                  <a:lnTo>
                    <a:pt x="18293" y="17111"/>
                  </a:lnTo>
                  <a:lnTo>
                    <a:pt x="19175" y="17392"/>
                  </a:lnTo>
                  <a:lnTo>
                    <a:pt x="19616" y="17672"/>
                  </a:lnTo>
                  <a:lnTo>
                    <a:pt x="19395" y="1851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5" name="AutoShape 22"/>
            <p:cNvSpPr>
              <a:spLocks/>
            </p:cNvSpPr>
            <p:nvPr/>
          </p:nvSpPr>
          <p:spPr bwMode="auto">
            <a:xfrm>
              <a:off x="5005337" y="3814275"/>
              <a:ext cx="687805" cy="88709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326" y="2037"/>
                  </a:moveTo>
                  <a:lnTo>
                    <a:pt x="19894" y="3667"/>
                  </a:lnTo>
                  <a:lnTo>
                    <a:pt x="21600" y="4483"/>
                  </a:lnTo>
                  <a:lnTo>
                    <a:pt x="21600" y="6928"/>
                  </a:lnTo>
                  <a:lnTo>
                    <a:pt x="19326" y="7743"/>
                  </a:lnTo>
                  <a:lnTo>
                    <a:pt x="19326" y="8150"/>
                  </a:lnTo>
                  <a:lnTo>
                    <a:pt x="17052" y="8150"/>
                  </a:lnTo>
                  <a:lnTo>
                    <a:pt x="15915" y="8966"/>
                  </a:lnTo>
                  <a:lnTo>
                    <a:pt x="15915" y="10188"/>
                  </a:lnTo>
                  <a:lnTo>
                    <a:pt x="16484" y="10596"/>
                  </a:lnTo>
                  <a:lnTo>
                    <a:pt x="14778" y="12226"/>
                  </a:lnTo>
                  <a:lnTo>
                    <a:pt x="13642" y="12226"/>
                  </a:lnTo>
                  <a:lnTo>
                    <a:pt x="13642" y="15486"/>
                  </a:lnTo>
                  <a:lnTo>
                    <a:pt x="12505" y="16301"/>
                  </a:lnTo>
                  <a:lnTo>
                    <a:pt x="11936" y="18339"/>
                  </a:lnTo>
                  <a:lnTo>
                    <a:pt x="11368" y="19562"/>
                  </a:lnTo>
                  <a:lnTo>
                    <a:pt x="11368" y="19969"/>
                  </a:lnTo>
                  <a:lnTo>
                    <a:pt x="10800" y="21192"/>
                  </a:lnTo>
                  <a:lnTo>
                    <a:pt x="9663" y="21192"/>
                  </a:lnTo>
                  <a:lnTo>
                    <a:pt x="9094" y="20784"/>
                  </a:lnTo>
                  <a:lnTo>
                    <a:pt x="4547" y="21600"/>
                  </a:lnTo>
                  <a:lnTo>
                    <a:pt x="3978" y="21192"/>
                  </a:lnTo>
                  <a:lnTo>
                    <a:pt x="5684" y="18747"/>
                  </a:lnTo>
                  <a:lnTo>
                    <a:pt x="3978" y="18339"/>
                  </a:lnTo>
                  <a:lnTo>
                    <a:pt x="2842" y="18747"/>
                  </a:lnTo>
                  <a:lnTo>
                    <a:pt x="1705" y="18339"/>
                  </a:lnTo>
                  <a:lnTo>
                    <a:pt x="1705" y="16301"/>
                  </a:lnTo>
                  <a:lnTo>
                    <a:pt x="2842" y="15894"/>
                  </a:lnTo>
                  <a:lnTo>
                    <a:pt x="3410" y="15894"/>
                  </a:lnTo>
                  <a:lnTo>
                    <a:pt x="3410" y="14671"/>
                  </a:lnTo>
                  <a:lnTo>
                    <a:pt x="2273" y="14671"/>
                  </a:lnTo>
                  <a:lnTo>
                    <a:pt x="2273" y="13856"/>
                  </a:lnTo>
                  <a:lnTo>
                    <a:pt x="1136" y="13449"/>
                  </a:lnTo>
                  <a:lnTo>
                    <a:pt x="1136" y="11003"/>
                  </a:lnTo>
                  <a:lnTo>
                    <a:pt x="0" y="10188"/>
                  </a:lnTo>
                  <a:lnTo>
                    <a:pt x="568" y="8966"/>
                  </a:lnTo>
                  <a:lnTo>
                    <a:pt x="2273" y="7743"/>
                  </a:lnTo>
                  <a:lnTo>
                    <a:pt x="2273" y="6520"/>
                  </a:lnTo>
                  <a:lnTo>
                    <a:pt x="1705" y="6113"/>
                  </a:lnTo>
                  <a:lnTo>
                    <a:pt x="2273" y="5298"/>
                  </a:lnTo>
                  <a:lnTo>
                    <a:pt x="1136" y="4075"/>
                  </a:lnTo>
                  <a:lnTo>
                    <a:pt x="2273" y="3260"/>
                  </a:lnTo>
                  <a:lnTo>
                    <a:pt x="3978" y="2852"/>
                  </a:lnTo>
                  <a:lnTo>
                    <a:pt x="7957" y="1222"/>
                  </a:lnTo>
                  <a:lnTo>
                    <a:pt x="10231" y="407"/>
                  </a:lnTo>
                  <a:lnTo>
                    <a:pt x="11936" y="407"/>
                  </a:lnTo>
                  <a:lnTo>
                    <a:pt x="13073" y="0"/>
                  </a:lnTo>
                  <a:lnTo>
                    <a:pt x="13642" y="407"/>
                  </a:lnTo>
                  <a:lnTo>
                    <a:pt x="13073" y="815"/>
                  </a:lnTo>
                  <a:lnTo>
                    <a:pt x="13073" y="1630"/>
                  </a:lnTo>
                  <a:lnTo>
                    <a:pt x="14778" y="1630"/>
                  </a:lnTo>
                  <a:lnTo>
                    <a:pt x="14778" y="815"/>
                  </a:lnTo>
                  <a:lnTo>
                    <a:pt x="15347" y="0"/>
                  </a:lnTo>
                  <a:lnTo>
                    <a:pt x="16484" y="815"/>
                  </a:lnTo>
                  <a:lnTo>
                    <a:pt x="17052" y="1630"/>
                  </a:lnTo>
                  <a:lnTo>
                    <a:pt x="19326" y="1630"/>
                  </a:lnTo>
                  <a:lnTo>
                    <a:pt x="19326" y="203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6" name="AutoShape 23"/>
            <p:cNvSpPr>
              <a:spLocks/>
            </p:cNvSpPr>
            <p:nvPr/>
          </p:nvSpPr>
          <p:spPr bwMode="auto">
            <a:xfrm>
              <a:off x="4317150" y="3814275"/>
              <a:ext cx="794986" cy="87017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636" y="4153"/>
                  </a:moveTo>
                  <a:lnTo>
                    <a:pt x="20618" y="5400"/>
                  </a:lnTo>
                  <a:lnTo>
                    <a:pt x="20127" y="6230"/>
                  </a:lnTo>
                  <a:lnTo>
                    <a:pt x="21109" y="6646"/>
                  </a:lnTo>
                  <a:lnTo>
                    <a:pt x="19145" y="9138"/>
                  </a:lnTo>
                  <a:lnTo>
                    <a:pt x="18654" y="10384"/>
                  </a:lnTo>
                  <a:lnTo>
                    <a:pt x="19636" y="11215"/>
                  </a:lnTo>
                  <a:lnTo>
                    <a:pt x="19636" y="13707"/>
                  </a:lnTo>
                  <a:lnTo>
                    <a:pt x="20618" y="14123"/>
                  </a:lnTo>
                  <a:lnTo>
                    <a:pt x="20127" y="14953"/>
                  </a:lnTo>
                  <a:lnTo>
                    <a:pt x="21599" y="14953"/>
                  </a:lnTo>
                  <a:lnTo>
                    <a:pt x="21599" y="16199"/>
                  </a:lnTo>
                  <a:lnTo>
                    <a:pt x="21109" y="16199"/>
                  </a:lnTo>
                  <a:lnTo>
                    <a:pt x="20127" y="16615"/>
                  </a:lnTo>
                  <a:lnTo>
                    <a:pt x="20127" y="18692"/>
                  </a:lnTo>
                  <a:lnTo>
                    <a:pt x="19636" y="19107"/>
                  </a:lnTo>
                  <a:lnTo>
                    <a:pt x="16199" y="19107"/>
                  </a:lnTo>
                  <a:lnTo>
                    <a:pt x="16690" y="20769"/>
                  </a:lnTo>
                  <a:lnTo>
                    <a:pt x="15218" y="20769"/>
                  </a:lnTo>
                  <a:lnTo>
                    <a:pt x="13745" y="19523"/>
                  </a:lnTo>
                  <a:lnTo>
                    <a:pt x="13254" y="19938"/>
                  </a:lnTo>
                  <a:lnTo>
                    <a:pt x="13254" y="21184"/>
                  </a:lnTo>
                  <a:lnTo>
                    <a:pt x="12272" y="21184"/>
                  </a:lnTo>
                  <a:lnTo>
                    <a:pt x="11781" y="21599"/>
                  </a:lnTo>
                  <a:lnTo>
                    <a:pt x="10309" y="21599"/>
                  </a:lnTo>
                  <a:lnTo>
                    <a:pt x="10309" y="19938"/>
                  </a:lnTo>
                  <a:lnTo>
                    <a:pt x="9327" y="19938"/>
                  </a:lnTo>
                  <a:lnTo>
                    <a:pt x="9327" y="20769"/>
                  </a:lnTo>
                  <a:lnTo>
                    <a:pt x="8345" y="20769"/>
                  </a:lnTo>
                  <a:lnTo>
                    <a:pt x="8836" y="18276"/>
                  </a:lnTo>
                  <a:lnTo>
                    <a:pt x="9327" y="17446"/>
                  </a:lnTo>
                  <a:lnTo>
                    <a:pt x="9327" y="15369"/>
                  </a:lnTo>
                  <a:lnTo>
                    <a:pt x="8836" y="14953"/>
                  </a:lnTo>
                  <a:lnTo>
                    <a:pt x="5890" y="15369"/>
                  </a:lnTo>
                  <a:lnTo>
                    <a:pt x="5890" y="16199"/>
                  </a:lnTo>
                  <a:lnTo>
                    <a:pt x="4418" y="16615"/>
                  </a:lnTo>
                  <a:lnTo>
                    <a:pt x="3927" y="15784"/>
                  </a:lnTo>
                  <a:lnTo>
                    <a:pt x="3436" y="16615"/>
                  </a:lnTo>
                  <a:lnTo>
                    <a:pt x="1963" y="16199"/>
                  </a:lnTo>
                  <a:lnTo>
                    <a:pt x="1963" y="15784"/>
                  </a:lnTo>
                  <a:lnTo>
                    <a:pt x="1472" y="15784"/>
                  </a:lnTo>
                  <a:lnTo>
                    <a:pt x="1472" y="14953"/>
                  </a:lnTo>
                  <a:lnTo>
                    <a:pt x="981" y="13707"/>
                  </a:lnTo>
                  <a:lnTo>
                    <a:pt x="1963" y="13292"/>
                  </a:lnTo>
                  <a:lnTo>
                    <a:pt x="1472" y="12461"/>
                  </a:lnTo>
                  <a:lnTo>
                    <a:pt x="0" y="12461"/>
                  </a:lnTo>
                  <a:lnTo>
                    <a:pt x="0" y="11630"/>
                  </a:lnTo>
                  <a:lnTo>
                    <a:pt x="1472" y="9969"/>
                  </a:lnTo>
                  <a:lnTo>
                    <a:pt x="1472" y="8723"/>
                  </a:lnTo>
                  <a:lnTo>
                    <a:pt x="1963" y="8307"/>
                  </a:lnTo>
                  <a:lnTo>
                    <a:pt x="1472" y="7061"/>
                  </a:lnTo>
                  <a:lnTo>
                    <a:pt x="981" y="7061"/>
                  </a:lnTo>
                  <a:lnTo>
                    <a:pt x="1472" y="6230"/>
                  </a:lnTo>
                  <a:lnTo>
                    <a:pt x="981" y="4153"/>
                  </a:lnTo>
                  <a:lnTo>
                    <a:pt x="2945" y="1661"/>
                  </a:lnTo>
                  <a:lnTo>
                    <a:pt x="4909" y="1661"/>
                  </a:lnTo>
                  <a:lnTo>
                    <a:pt x="6381" y="2076"/>
                  </a:lnTo>
                  <a:lnTo>
                    <a:pt x="5890" y="415"/>
                  </a:lnTo>
                  <a:lnTo>
                    <a:pt x="6872" y="0"/>
                  </a:lnTo>
                  <a:lnTo>
                    <a:pt x="9327" y="830"/>
                  </a:lnTo>
                  <a:lnTo>
                    <a:pt x="11290" y="830"/>
                  </a:lnTo>
                  <a:lnTo>
                    <a:pt x="12763" y="2076"/>
                  </a:lnTo>
                  <a:lnTo>
                    <a:pt x="15218" y="2076"/>
                  </a:lnTo>
                  <a:lnTo>
                    <a:pt x="15709" y="2492"/>
                  </a:lnTo>
                  <a:lnTo>
                    <a:pt x="17672" y="1661"/>
                  </a:lnTo>
                  <a:lnTo>
                    <a:pt x="18654" y="1661"/>
                  </a:lnTo>
                  <a:lnTo>
                    <a:pt x="18654" y="4153"/>
                  </a:lnTo>
                  <a:lnTo>
                    <a:pt x="19636" y="4153"/>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7" name="AutoShape 24"/>
            <p:cNvSpPr>
              <a:spLocks/>
            </p:cNvSpPr>
            <p:nvPr/>
          </p:nvSpPr>
          <p:spPr bwMode="auto">
            <a:xfrm>
              <a:off x="4247579" y="3317987"/>
              <a:ext cx="1101476" cy="66340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6740"/>
                  </a:moveTo>
                  <a:lnTo>
                    <a:pt x="19829" y="17820"/>
                  </a:lnTo>
                  <a:lnTo>
                    <a:pt x="17350" y="19980"/>
                  </a:lnTo>
                  <a:lnTo>
                    <a:pt x="16288" y="20520"/>
                  </a:lnTo>
                  <a:lnTo>
                    <a:pt x="15580" y="21600"/>
                  </a:lnTo>
                  <a:lnTo>
                    <a:pt x="14518" y="21600"/>
                  </a:lnTo>
                  <a:lnTo>
                    <a:pt x="14872" y="18360"/>
                  </a:lnTo>
                  <a:lnTo>
                    <a:pt x="14163" y="18360"/>
                  </a:lnTo>
                  <a:lnTo>
                    <a:pt x="12747" y="19440"/>
                  </a:lnTo>
                  <a:lnTo>
                    <a:pt x="12393" y="18900"/>
                  </a:lnTo>
                  <a:lnTo>
                    <a:pt x="10622" y="18900"/>
                  </a:lnTo>
                  <a:lnTo>
                    <a:pt x="9914" y="17280"/>
                  </a:lnTo>
                  <a:lnTo>
                    <a:pt x="8144" y="17280"/>
                  </a:lnTo>
                  <a:lnTo>
                    <a:pt x="6373" y="16200"/>
                  </a:lnTo>
                  <a:lnTo>
                    <a:pt x="5665" y="16740"/>
                  </a:lnTo>
                  <a:lnTo>
                    <a:pt x="6019" y="18900"/>
                  </a:lnTo>
                  <a:lnTo>
                    <a:pt x="4957" y="18360"/>
                  </a:lnTo>
                  <a:lnTo>
                    <a:pt x="3540" y="18360"/>
                  </a:lnTo>
                  <a:lnTo>
                    <a:pt x="2124" y="21600"/>
                  </a:lnTo>
                  <a:lnTo>
                    <a:pt x="354" y="18360"/>
                  </a:lnTo>
                  <a:lnTo>
                    <a:pt x="0" y="18360"/>
                  </a:lnTo>
                  <a:lnTo>
                    <a:pt x="354" y="17280"/>
                  </a:lnTo>
                  <a:lnTo>
                    <a:pt x="708" y="16740"/>
                  </a:lnTo>
                  <a:lnTo>
                    <a:pt x="0" y="15660"/>
                  </a:lnTo>
                  <a:lnTo>
                    <a:pt x="0" y="15120"/>
                  </a:lnTo>
                  <a:lnTo>
                    <a:pt x="708" y="14040"/>
                  </a:lnTo>
                  <a:lnTo>
                    <a:pt x="3186" y="14040"/>
                  </a:lnTo>
                  <a:lnTo>
                    <a:pt x="4249" y="12960"/>
                  </a:lnTo>
                  <a:lnTo>
                    <a:pt x="4957" y="12420"/>
                  </a:lnTo>
                  <a:lnTo>
                    <a:pt x="4957" y="10800"/>
                  </a:lnTo>
                  <a:lnTo>
                    <a:pt x="3540" y="8099"/>
                  </a:lnTo>
                  <a:lnTo>
                    <a:pt x="3186" y="5399"/>
                  </a:lnTo>
                  <a:lnTo>
                    <a:pt x="3895" y="3779"/>
                  </a:lnTo>
                  <a:lnTo>
                    <a:pt x="3895" y="2699"/>
                  </a:lnTo>
                  <a:lnTo>
                    <a:pt x="3186" y="539"/>
                  </a:lnTo>
                  <a:lnTo>
                    <a:pt x="5665" y="539"/>
                  </a:lnTo>
                  <a:lnTo>
                    <a:pt x="6373" y="1079"/>
                  </a:lnTo>
                  <a:lnTo>
                    <a:pt x="7436" y="0"/>
                  </a:lnTo>
                  <a:lnTo>
                    <a:pt x="9206" y="4859"/>
                  </a:lnTo>
                  <a:lnTo>
                    <a:pt x="12393" y="4859"/>
                  </a:lnTo>
                  <a:lnTo>
                    <a:pt x="13101" y="5399"/>
                  </a:lnTo>
                  <a:lnTo>
                    <a:pt x="13809" y="4859"/>
                  </a:lnTo>
                  <a:lnTo>
                    <a:pt x="14872" y="5939"/>
                  </a:lnTo>
                  <a:lnTo>
                    <a:pt x="14872" y="7559"/>
                  </a:lnTo>
                  <a:lnTo>
                    <a:pt x="15580" y="8639"/>
                  </a:lnTo>
                  <a:lnTo>
                    <a:pt x="15934" y="7559"/>
                  </a:lnTo>
                  <a:lnTo>
                    <a:pt x="16642" y="8639"/>
                  </a:lnTo>
                  <a:lnTo>
                    <a:pt x="18059" y="8639"/>
                  </a:lnTo>
                  <a:lnTo>
                    <a:pt x="18413" y="8099"/>
                  </a:lnTo>
                  <a:lnTo>
                    <a:pt x="20537" y="10259"/>
                  </a:lnTo>
                  <a:lnTo>
                    <a:pt x="20891" y="12960"/>
                  </a:lnTo>
                  <a:lnTo>
                    <a:pt x="20891" y="14580"/>
                  </a:lnTo>
                  <a:lnTo>
                    <a:pt x="21600" y="1674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8" name="AutoShape 25"/>
            <p:cNvSpPr>
              <a:spLocks/>
            </p:cNvSpPr>
            <p:nvPr/>
          </p:nvSpPr>
          <p:spPr bwMode="auto">
            <a:xfrm>
              <a:off x="5131316" y="3083003"/>
              <a:ext cx="685931" cy="80062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684" y="449"/>
                  </a:moveTo>
                  <a:lnTo>
                    <a:pt x="6252" y="0"/>
                  </a:lnTo>
                  <a:lnTo>
                    <a:pt x="8526" y="449"/>
                  </a:lnTo>
                  <a:lnTo>
                    <a:pt x="9094" y="1799"/>
                  </a:lnTo>
                  <a:lnTo>
                    <a:pt x="10800" y="1799"/>
                  </a:lnTo>
                  <a:lnTo>
                    <a:pt x="12505" y="3599"/>
                  </a:lnTo>
                  <a:lnTo>
                    <a:pt x="13073" y="3149"/>
                  </a:lnTo>
                  <a:lnTo>
                    <a:pt x="14210" y="5399"/>
                  </a:lnTo>
                  <a:lnTo>
                    <a:pt x="15915" y="7649"/>
                  </a:lnTo>
                  <a:lnTo>
                    <a:pt x="17052" y="7649"/>
                  </a:lnTo>
                  <a:lnTo>
                    <a:pt x="18189" y="6749"/>
                  </a:lnTo>
                  <a:lnTo>
                    <a:pt x="19326" y="8099"/>
                  </a:lnTo>
                  <a:lnTo>
                    <a:pt x="18189" y="8999"/>
                  </a:lnTo>
                  <a:lnTo>
                    <a:pt x="17621" y="8099"/>
                  </a:lnTo>
                  <a:lnTo>
                    <a:pt x="16484" y="8099"/>
                  </a:lnTo>
                  <a:lnTo>
                    <a:pt x="16484" y="9899"/>
                  </a:lnTo>
                  <a:lnTo>
                    <a:pt x="15915" y="10800"/>
                  </a:lnTo>
                  <a:lnTo>
                    <a:pt x="17621" y="12600"/>
                  </a:lnTo>
                  <a:lnTo>
                    <a:pt x="17621" y="13950"/>
                  </a:lnTo>
                  <a:lnTo>
                    <a:pt x="20463" y="13950"/>
                  </a:lnTo>
                  <a:lnTo>
                    <a:pt x="21599" y="14850"/>
                  </a:lnTo>
                  <a:lnTo>
                    <a:pt x="20463" y="16650"/>
                  </a:lnTo>
                  <a:lnTo>
                    <a:pt x="21031" y="18000"/>
                  </a:lnTo>
                  <a:lnTo>
                    <a:pt x="19894" y="18000"/>
                  </a:lnTo>
                  <a:lnTo>
                    <a:pt x="19894" y="17550"/>
                  </a:lnTo>
                  <a:lnTo>
                    <a:pt x="18757" y="17550"/>
                  </a:lnTo>
                  <a:lnTo>
                    <a:pt x="18757" y="18450"/>
                  </a:lnTo>
                  <a:lnTo>
                    <a:pt x="19326" y="19350"/>
                  </a:lnTo>
                  <a:lnTo>
                    <a:pt x="18757" y="19350"/>
                  </a:lnTo>
                  <a:lnTo>
                    <a:pt x="18757" y="20250"/>
                  </a:lnTo>
                  <a:lnTo>
                    <a:pt x="16484" y="21600"/>
                  </a:lnTo>
                  <a:lnTo>
                    <a:pt x="15915" y="21600"/>
                  </a:lnTo>
                  <a:lnTo>
                    <a:pt x="15347" y="21150"/>
                  </a:lnTo>
                  <a:lnTo>
                    <a:pt x="13073" y="21600"/>
                  </a:lnTo>
                  <a:lnTo>
                    <a:pt x="11936" y="19800"/>
                  </a:lnTo>
                  <a:lnTo>
                    <a:pt x="10800" y="20700"/>
                  </a:lnTo>
                  <a:lnTo>
                    <a:pt x="10800" y="21600"/>
                  </a:lnTo>
                  <a:lnTo>
                    <a:pt x="9094" y="21600"/>
                  </a:lnTo>
                  <a:lnTo>
                    <a:pt x="9094" y="20700"/>
                  </a:lnTo>
                  <a:lnTo>
                    <a:pt x="9663" y="20250"/>
                  </a:lnTo>
                  <a:lnTo>
                    <a:pt x="9094" y="19800"/>
                  </a:lnTo>
                  <a:lnTo>
                    <a:pt x="8526" y="20700"/>
                  </a:lnTo>
                  <a:lnTo>
                    <a:pt x="6252" y="20250"/>
                  </a:lnTo>
                  <a:lnTo>
                    <a:pt x="5684" y="17550"/>
                  </a:lnTo>
                  <a:lnTo>
                    <a:pt x="5684" y="16650"/>
                  </a:lnTo>
                  <a:lnTo>
                    <a:pt x="5115" y="14850"/>
                  </a:lnTo>
                  <a:lnTo>
                    <a:pt x="2273" y="13500"/>
                  </a:lnTo>
                  <a:lnTo>
                    <a:pt x="5115" y="12150"/>
                  </a:lnTo>
                  <a:lnTo>
                    <a:pt x="5684" y="12150"/>
                  </a:lnTo>
                  <a:lnTo>
                    <a:pt x="5115" y="8999"/>
                  </a:lnTo>
                  <a:lnTo>
                    <a:pt x="3410" y="9449"/>
                  </a:lnTo>
                  <a:lnTo>
                    <a:pt x="1705" y="8549"/>
                  </a:lnTo>
                  <a:lnTo>
                    <a:pt x="1136" y="7649"/>
                  </a:lnTo>
                  <a:lnTo>
                    <a:pt x="0" y="7649"/>
                  </a:lnTo>
                  <a:lnTo>
                    <a:pt x="568" y="6749"/>
                  </a:lnTo>
                  <a:lnTo>
                    <a:pt x="2273" y="6749"/>
                  </a:lnTo>
                  <a:lnTo>
                    <a:pt x="2842" y="4949"/>
                  </a:lnTo>
                  <a:lnTo>
                    <a:pt x="2842" y="2249"/>
                  </a:lnTo>
                  <a:lnTo>
                    <a:pt x="3410" y="2249"/>
                  </a:lnTo>
                  <a:lnTo>
                    <a:pt x="5115" y="3149"/>
                  </a:lnTo>
                  <a:lnTo>
                    <a:pt x="5684" y="4049"/>
                  </a:lnTo>
                  <a:lnTo>
                    <a:pt x="7389" y="2699"/>
                  </a:lnTo>
                  <a:lnTo>
                    <a:pt x="7389" y="1799"/>
                  </a:lnTo>
                  <a:lnTo>
                    <a:pt x="5684" y="899"/>
                  </a:lnTo>
                  <a:lnTo>
                    <a:pt x="5684" y="449"/>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49" name="AutoShape 26"/>
            <p:cNvSpPr>
              <a:spLocks/>
            </p:cNvSpPr>
            <p:nvPr/>
          </p:nvSpPr>
          <p:spPr bwMode="auto">
            <a:xfrm>
              <a:off x="4518341" y="2832978"/>
              <a:ext cx="849514" cy="74799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489" y="480"/>
                  </a:moveTo>
                  <a:lnTo>
                    <a:pt x="14246" y="0"/>
                  </a:lnTo>
                  <a:lnTo>
                    <a:pt x="15165" y="960"/>
                  </a:lnTo>
                  <a:lnTo>
                    <a:pt x="17463" y="1440"/>
                  </a:lnTo>
                  <a:lnTo>
                    <a:pt x="18382" y="960"/>
                  </a:lnTo>
                  <a:lnTo>
                    <a:pt x="19302" y="960"/>
                  </a:lnTo>
                  <a:lnTo>
                    <a:pt x="16085" y="3840"/>
                  </a:lnTo>
                  <a:lnTo>
                    <a:pt x="15625" y="5280"/>
                  </a:lnTo>
                  <a:lnTo>
                    <a:pt x="16085" y="5760"/>
                  </a:lnTo>
                  <a:lnTo>
                    <a:pt x="16544" y="5760"/>
                  </a:lnTo>
                  <a:lnTo>
                    <a:pt x="18382" y="7680"/>
                  </a:lnTo>
                  <a:lnTo>
                    <a:pt x="20221" y="7680"/>
                  </a:lnTo>
                  <a:lnTo>
                    <a:pt x="20221" y="8640"/>
                  </a:lnTo>
                  <a:lnTo>
                    <a:pt x="21600" y="9120"/>
                  </a:lnTo>
                  <a:lnTo>
                    <a:pt x="21600" y="10080"/>
                  </a:lnTo>
                  <a:lnTo>
                    <a:pt x="20221" y="11519"/>
                  </a:lnTo>
                  <a:lnTo>
                    <a:pt x="20221" y="10560"/>
                  </a:lnTo>
                  <a:lnTo>
                    <a:pt x="18842" y="9600"/>
                  </a:lnTo>
                  <a:lnTo>
                    <a:pt x="17923" y="9600"/>
                  </a:lnTo>
                  <a:lnTo>
                    <a:pt x="17923" y="12479"/>
                  </a:lnTo>
                  <a:lnTo>
                    <a:pt x="17463" y="14399"/>
                  </a:lnTo>
                  <a:lnTo>
                    <a:pt x="16085" y="14399"/>
                  </a:lnTo>
                  <a:lnTo>
                    <a:pt x="15625" y="14879"/>
                  </a:lnTo>
                  <a:lnTo>
                    <a:pt x="16544" y="15359"/>
                  </a:lnTo>
                  <a:lnTo>
                    <a:pt x="17004" y="16319"/>
                  </a:lnTo>
                  <a:lnTo>
                    <a:pt x="18382" y="17279"/>
                  </a:lnTo>
                  <a:lnTo>
                    <a:pt x="19761" y="16799"/>
                  </a:lnTo>
                  <a:lnTo>
                    <a:pt x="20221" y="20159"/>
                  </a:lnTo>
                  <a:lnTo>
                    <a:pt x="17463" y="21599"/>
                  </a:lnTo>
                  <a:lnTo>
                    <a:pt x="17004" y="21119"/>
                  </a:lnTo>
                  <a:lnTo>
                    <a:pt x="16544" y="21599"/>
                  </a:lnTo>
                  <a:lnTo>
                    <a:pt x="14706" y="21599"/>
                  </a:lnTo>
                  <a:lnTo>
                    <a:pt x="13787" y="20639"/>
                  </a:lnTo>
                  <a:lnTo>
                    <a:pt x="13327" y="21599"/>
                  </a:lnTo>
                  <a:lnTo>
                    <a:pt x="12408" y="20639"/>
                  </a:lnTo>
                  <a:lnTo>
                    <a:pt x="12408" y="19199"/>
                  </a:lnTo>
                  <a:lnTo>
                    <a:pt x="11029" y="18239"/>
                  </a:lnTo>
                  <a:lnTo>
                    <a:pt x="10110" y="18719"/>
                  </a:lnTo>
                  <a:lnTo>
                    <a:pt x="9191" y="18239"/>
                  </a:lnTo>
                  <a:lnTo>
                    <a:pt x="5055" y="17759"/>
                  </a:lnTo>
                  <a:lnTo>
                    <a:pt x="2757" y="13919"/>
                  </a:lnTo>
                  <a:lnTo>
                    <a:pt x="919" y="11039"/>
                  </a:lnTo>
                  <a:lnTo>
                    <a:pt x="0" y="7680"/>
                  </a:lnTo>
                  <a:lnTo>
                    <a:pt x="1838" y="7680"/>
                  </a:lnTo>
                  <a:lnTo>
                    <a:pt x="6434" y="4800"/>
                  </a:lnTo>
                  <a:lnTo>
                    <a:pt x="9651" y="4800"/>
                  </a:lnTo>
                  <a:lnTo>
                    <a:pt x="11029" y="2880"/>
                  </a:lnTo>
                  <a:lnTo>
                    <a:pt x="11489" y="480"/>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0" name="AutoShape 27"/>
            <p:cNvSpPr>
              <a:spLocks/>
            </p:cNvSpPr>
            <p:nvPr/>
          </p:nvSpPr>
          <p:spPr bwMode="auto">
            <a:xfrm>
              <a:off x="4501419" y="2150582"/>
              <a:ext cx="559950" cy="95101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116" y="15915"/>
                  </a:moveTo>
                  <a:lnTo>
                    <a:pt x="17419" y="17810"/>
                  </a:lnTo>
                  <a:lnTo>
                    <a:pt x="15329" y="19326"/>
                  </a:lnTo>
                  <a:lnTo>
                    <a:pt x="11845" y="18947"/>
                  </a:lnTo>
                  <a:lnTo>
                    <a:pt x="6967" y="20463"/>
                  </a:lnTo>
                  <a:lnTo>
                    <a:pt x="3483" y="21600"/>
                  </a:lnTo>
                  <a:lnTo>
                    <a:pt x="696" y="21600"/>
                  </a:lnTo>
                  <a:lnTo>
                    <a:pt x="0" y="21221"/>
                  </a:lnTo>
                  <a:lnTo>
                    <a:pt x="1393" y="18189"/>
                  </a:lnTo>
                  <a:lnTo>
                    <a:pt x="2090" y="17431"/>
                  </a:lnTo>
                  <a:lnTo>
                    <a:pt x="696" y="15536"/>
                  </a:lnTo>
                  <a:lnTo>
                    <a:pt x="1393" y="12505"/>
                  </a:lnTo>
                  <a:lnTo>
                    <a:pt x="2090" y="10610"/>
                  </a:lnTo>
                  <a:lnTo>
                    <a:pt x="2787" y="9852"/>
                  </a:lnTo>
                  <a:lnTo>
                    <a:pt x="1393" y="9094"/>
                  </a:lnTo>
                  <a:lnTo>
                    <a:pt x="4877" y="5305"/>
                  </a:lnTo>
                  <a:lnTo>
                    <a:pt x="4877" y="3789"/>
                  </a:lnTo>
                  <a:lnTo>
                    <a:pt x="6270" y="3789"/>
                  </a:lnTo>
                  <a:lnTo>
                    <a:pt x="10451" y="1136"/>
                  </a:lnTo>
                  <a:lnTo>
                    <a:pt x="12541" y="757"/>
                  </a:lnTo>
                  <a:lnTo>
                    <a:pt x="14632" y="0"/>
                  </a:lnTo>
                  <a:lnTo>
                    <a:pt x="15329" y="378"/>
                  </a:lnTo>
                  <a:lnTo>
                    <a:pt x="18812" y="0"/>
                  </a:lnTo>
                  <a:lnTo>
                    <a:pt x="20903" y="1136"/>
                  </a:lnTo>
                  <a:lnTo>
                    <a:pt x="18812" y="1515"/>
                  </a:lnTo>
                  <a:lnTo>
                    <a:pt x="18116" y="2273"/>
                  </a:lnTo>
                  <a:lnTo>
                    <a:pt x="20903" y="2273"/>
                  </a:lnTo>
                  <a:lnTo>
                    <a:pt x="21599" y="4168"/>
                  </a:lnTo>
                  <a:lnTo>
                    <a:pt x="20206" y="5684"/>
                  </a:lnTo>
                  <a:lnTo>
                    <a:pt x="18812" y="4926"/>
                  </a:lnTo>
                  <a:lnTo>
                    <a:pt x="16722" y="5684"/>
                  </a:lnTo>
                  <a:lnTo>
                    <a:pt x="17419" y="6442"/>
                  </a:lnTo>
                  <a:lnTo>
                    <a:pt x="16025" y="7578"/>
                  </a:lnTo>
                  <a:lnTo>
                    <a:pt x="19509" y="10231"/>
                  </a:lnTo>
                  <a:lnTo>
                    <a:pt x="16722" y="14400"/>
                  </a:lnTo>
                  <a:lnTo>
                    <a:pt x="18116" y="1591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1" name="AutoShape 28"/>
            <p:cNvSpPr>
              <a:spLocks/>
            </p:cNvSpPr>
            <p:nvPr/>
          </p:nvSpPr>
          <p:spPr bwMode="auto">
            <a:xfrm>
              <a:off x="3903486" y="2316012"/>
              <a:ext cx="723532" cy="1264959"/>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17052"/>
                  </a:moveTo>
                  <a:lnTo>
                    <a:pt x="19980" y="17621"/>
                  </a:lnTo>
                  <a:lnTo>
                    <a:pt x="18900" y="17336"/>
                  </a:lnTo>
                  <a:lnTo>
                    <a:pt x="15120" y="17336"/>
                  </a:lnTo>
                  <a:lnTo>
                    <a:pt x="16200" y="18473"/>
                  </a:lnTo>
                  <a:lnTo>
                    <a:pt x="15120" y="19894"/>
                  </a:lnTo>
                  <a:lnTo>
                    <a:pt x="15660" y="21599"/>
                  </a:lnTo>
                  <a:lnTo>
                    <a:pt x="13500" y="21315"/>
                  </a:lnTo>
                  <a:lnTo>
                    <a:pt x="10259" y="20178"/>
                  </a:lnTo>
                  <a:lnTo>
                    <a:pt x="6479" y="19610"/>
                  </a:lnTo>
                  <a:lnTo>
                    <a:pt x="3779" y="18473"/>
                  </a:lnTo>
                  <a:lnTo>
                    <a:pt x="1079" y="18473"/>
                  </a:lnTo>
                  <a:lnTo>
                    <a:pt x="1079" y="18189"/>
                  </a:lnTo>
                  <a:lnTo>
                    <a:pt x="0" y="17905"/>
                  </a:lnTo>
                  <a:lnTo>
                    <a:pt x="539" y="17621"/>
                  </a:lnTo>
                  <a:lnTo>
                    <a:pt x="539" y="16768"/>
                  </a:lnTo>
                  <a:lnTo>
                    <a:pt x="0" y="16484"/>
                  </a:lnTo>
                  <a:lnTo>
                    <a:pt x="1079" y="16199"/>
                  </a:lnTo>
                  <a:lnTo>
                    <a:pt x="3239" y="16199"/>
                  </a:lnTo>
                  <a:lnTo>
                    <a:pt x="3239" y="12221"/>
                  </a:lnTo>
                  <a:lnTo>
                    <a:pt x="5939" y="12221"/>
                  </a:lnTo>
                  <a:lnTo>
                    <a:pt x="5939" y="12789"/>
                  </a:lnTo>
                  <a:lnTo>
                    <a:pt x="7559" y="12789"/>
                  </a:lnTo>
                  <a:lnTo>
                    <a:pt x="7559" y="11652"/>
                  </a:lnTo>
                  <a:lnTo>
                    <a:pt x="10800" y="11652"/>
                  </a:lnTo>
                  <a:lnTo>
                    <a:pt x="11340" y="9947"/>
                  </a:lnTo>
                  <a:lnTo>
                    <a:pt x="11340" y="8810"/>
                  </a:lnTo>
                  <a:lnTo>
                    <a:pt x="9719" y="8242"/>
                  </a:lnTo>
                  <a:lnTo>
                    <a:pt x="7559" y="7389"/>
                  </a:lnTo>
                  <a:lnTo>
                    <a:pt x="6479" y="6536"/>
                  </a:lnTo>
                  <a:lnTo>
                    <a:pt x="7019" y="5115"/>
                  </a:lnTo>
                  <a:lnTo>
                    <a:pt x="8099" y="4547"/>
                  </a:lnTo>
                  <a:lnTo>
                    <a:pt x="9719" y="5115"/>
                  </a:lnTo>
                  <a:lnTo>
                    <a:pt x="11880" y="5115"/>
                  </a:lnTo>
                  <a:lnTo>
                    <a:pt x="12420" y="4263"/>
                  </a:lnTo>
                  <a:lnTo>
                    <a:pt x="13500" y="4263"/>
                  </a:lnTo>
                  <a:lnTo>
                    <a:pt x="12960" y="3126"/>
                  </a:lnTo>
                  <a:lnTo>
                    <a:pt x="16740" y="1136"/>
                  </a:lnTo>
                  <a:lnTo>
                    <a:pt x="16740" y="568"/>
                  </a:lnTo>
                  <a:lnTo>
                    <a:pt x="18900" y="568"/>
                  </a:lnTo>
                  <a:lnTo>
                    <a:pt x="19440" y="852"/>
                  </a:lnTo>
                  <a:lnTo>
                    <a:pt x="19980" y="284"/>
                  </a:lnTo>
                  <a:lnTo>
                    <a:pt x="20520" y="0"/>
                  </a:lnTo>
                  <a:lnTo>
                    <a:pt x="21600" y="852"/>
                  </a:lnTo>
                  <a:lnTo>
                    <a:pt x="21600" y="1136"/>
                  </a:lnTo>
                  <a:lnTo>
                    <a:pt x="18900" y="3978"/>
                  </a:lnTo>
                  <a:lnTo>
                    <a:pt x="19980" y="4547"/>
                  </a:lnTo>
                  <a:lnTo>
                    <a:pt x="18900" y="6536"/>
                  </a:lnTo>
                  <a:lnTo>
                    <a:pt x="18360" y="8810"/>
                  </a:lnTo>
                  <a:lnTo>
                    <a:pt x="19440" y="10231"/>
                  </a:lnTo>
                  <a:lnTo>
                    <a:pt x="17820" y="12789"/>
                  </a:lnTo>
                  <a:lnTo>
                    <a:pt x="18360" y="13357"/>
                  </a:lnTo>
                  <a:lnTo>
                    <a:pt x="19440" y="15347"/>
                  </a:lnTo>
                  <a:lnTo>
                    <a:pt x="21600" y="17052"/>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2" name="AutoShape 29"/>
            <p:cNvSpPr>
              <a:spLocks/>
            </p:cNvSpPr>
            <p:nvPr/>
          </p:nvSpPr>
          <p:spPr bwMode="auto">
            <a:xfrm>
              <a:off x="3768105" y="2332930"/>
              <a:ext cx="394500" cy="650236"/>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307"/>
                  </a:moveTo>
                  <a:lnTo>
                    <a:pt x="19636" y="7199"/>
                  </a:lnTo>
                  <a:lnTo>
                    <a:pt x="14727" y="6092"/>
                  </a:lnTo>
                  <a:lnTo>
                    <a:pt x="16690" y="2215"/>
                  </a:lnTo>
                  <a:lnTo>
                    <a:pt x="15709" y="0"/>
                  </a:lnTo>
                  <a:lnTo>
                    <a:pt x="8836" y="3876"/>
                  </a:lnTo>
                  <a:lnTo>
                    <a:pt x="7854" y="7753"/>
                  </a:lnTo>
                  <a:lnTo>
                    <a:pt x="4909" y="8307"/>
                  </a:lnTo>
                  <a:lnTo>
                    <a:pt x="981" y="9969"/>
                  </a:lnTo>
                  <a:lnTo>
                    <a:pt x="0" y="11630"/>
                  </a:lnTo>
                  <a:lnTo>
                    <a:pt x="4909" y="13292"/>
                  </a:lnTo>
                  <a:lnTo>
                    <a:pt x="4909" y="15507"/>
                  </a:lnTo>
                  <a:lnTo>
                    <a:pt x="5890" y="16615"/>
                  </a:lnTo>
                  <a:lnTo>
                    <a:pt x="4909" y="18276"/>
                  </a:lnTo>
                  <a:lnTo>
                    <a:pt x="5890" y="19384"/>
                  </a:lnTo>
                  <a:lnTo>
                    <a:pt x="11781" y="21600"/>
                  </a:lnTo>
                  <a:lnTo>
                    <a:pt x="13745" y="21600"/>
                  </a:lnTo>
                  <a:lnTo>
                    <a:pt x="13745" y="20492"/>
                  </a:lnTo>
                  <a:lnTo>
                    <a:pt x="15709" y="18830"/>
                  </a:lnTo>
                  <a:lnTo>
                    <a:pt x="14727" y="16615"/>
                  </a:lnTo>
                  <a:lnTo>
                    <a:pt x="13745" y="16615"/>
                  </a:lnTo>
                  <a:lnTo>
                    <a:pt x="12763" y="14400"/>
                  </a:lnTo>
                  <a:lnTo>
                    <a:pt x="14727" y="14400"/>
                  </a:lnTo>
                  <a:lnTo>
                    <a:pt x="14727" y="12184"/>
                  </a:lnTo>
                  <a:lnTo>
                    <a:pt x="16690" y="12184"/>
                  </a:lnTo>
                  <a:lnTo>
                    <a:pt x="18654" y="12738"/>
                  </a:lnTo>
                  <a:lnTo>
                    <a:pt x="19636" y="9415"/>
                  </a:lnTo>
                  <a:lnTo>
                    <a:pt x="21600" y="8307"/>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3" name="AutoShape 30"/>
            <p:cNvSpPr>
              <a:spLocks/>
            </p:cNvSpPr>
            <p:nvPr/>
          </p:nvSpPr>
          <p:spPr bwMode="auto">
            <a:xfrm>
              <a:off x="2348484" y="1684372"/>
              <a:ext cx="1934442" cy="174808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149" y="11725"/>
                  </a:moveTo>
                  <a:lnTo>
                    <a:pt x="15947" y="12342"/>
                  </a:lnTo>
                  <a:lnTo>
                    <a:pt x="17158" y="12960"/>
                  </a:lnTo>
                  <a:lnTo>
                    <a:pt x="16957" y="13782"/>
                  </a:lnTo>
                  <a:lnTo>
                    <a:pt x="17158" y="13988"/>
                  </a:lnTo>
                  <a:lnTo>
                    <a:pt x="16957" y="14605"/>
                  </a:lnTo>
                  <a:lnTo>
                    <a:pt x="17158" y="15222"/>
                  </a:lnTo>
                  <a:lnTo>
                    <a:pt x="18571" y="16045"/>
                  </a:lnTo>
                  <a:lnTo>
                    <a:pt x="18773" y="16045"/>
                  </a:lnTo>
                  <a:lnTo>
                    <a:pt x="18773" y="15428"/>
                  </a:lnTo>
                  <a:lnTo>
                    <a:pt x="19177" y="15017"/>
                  </a:lnTo>
                  <a:lnTo>
                    <a:pt x="18975" y="14194"/>
                  </a:lnTo>
                  <a:lnTo>
                    <a:pt x="18571" y="13988"/>
                  </a:lnTo>
                  <a:lnTo>
                    <a:pt x="18571" y="13371"/>
                  </a:lnTo>
                  <a:lnTo>
                    <a:pt x="18975" y="13371"/>
                  </a:lnTo>
                  <a:lnTo>
                    <a:pt x="18975" y="12548"/>
                  </a:lnTo>
                  <a:lnTo>
                    <a:pt x="19783" y="12754"/>
                  </a:lnTo>
                  <a:lnTo>
                    <a:pt x="20186" y="13165"/>
                  </a:lnTo>
                  <a:lnTo>
                    <a:pt x="21196" y="13782"/>
                  </a:lnTo>
                  <a:lnTo>
                    <a:pt x="21600" y="14194"/>
                  </a:lnTo>
                  <a:lnTo>
                    <a:pt x="21398" y="16251"/>
                  </a:lnTo>
                  <a:lnTo>
                    <a:pt x="20186" y="16251"/>
                  </a:lnTo>
                  <a:lnTo>
                    <a:pt x="20186" y="17074"/>
                  </a:lnTo>
                  <a:lnTo>
                    <a:pt x="19581" y="17074"/>
                  </a:lnTo>
                  <a:lnTo>
                    <a:pt x="19581" y="16662"/>
                  </a:lnTo>
                  <a:lnTo>
                    <a:pt x="18571" y="16662"/>
                  </a:lnTo>
                  <a:lnTo>
                    <a:pt x="18571" y="19542"/>
                  </a:lnTo>
                  <a:lnTo>
                    <a:pt x="17764" y="19337"/>
                  </a:lnTo>
                  <a:lnTo>
                    <a:pt x="17360" y="19748"/>
                  </a:lnTo>
                  <a:lnTo>
                    <a:pt x="17562" y="19954"/>
                  </a:lnTo>
                  <a:lnTo>
                    <a:pt x="17764" y="20571"/>
                  </a:lnTo>
                  <a:lnTo>
                    <a:pt x="17360" y="20777"/>
                  </a:lnTo>
                  <a:lnTo>
                    <a:pt x="16755" y="21600"/>
                  </a:lnTo>
                  <a:lnTo>
                    <a:pt x="15947" y="21600"/>
                  </a:lnTo>
                  <a:lnTo>
                    <a:pt x="15342" y="20982"/>
                  </a:lnTo>
                  <a:lnTo>
                    <a:pt x="14938" y="19542"/>
                  </a:lnTo>
                  <a:lnTo>
                    <a:pt x="14938" y="19337"/>
                  </a:lnTo>
                  <a:lnTo>
                    <a:pt x="14534" y="19337"/>
                  </a:lnTo>
                  <a:lnTo>
                    <a:pt x="13727" y="18925"/>
                  </a:lnTo>
                  <a:lnTo>
                    <a:pt x="13323" y="17897"/>
                  </a:lnTo>
                  <a:lnTo>
                    <a:pt x="12515" y="18308"/>
                  </a:lnTo>
                  <a:lnTo>
                    <a:pt x="12314" y="18308"/>
                  </a:lnTo>
                  <a:lnTo>
                    <a:pt x="12314" y="18720"/>
                  </a:lnTo>
                  <a:lnTo>
                    <a:pt x="12515" y="19337"/>
                  </a:lnTo>
                  <a:lnTo>
                    <a:pt x="12112" y="19954"/>
                  </a:lnTo>
                  <a:lnTo>
                    <a:pt x="11304" y="19748"/>
                  </a:lnTo>
                  <a:lnTo>
                    <a:pt x="11708" y="19131"/>
                  </a:lnTo>
                  <a:lnTo>
                    <a:pt x="11304" y="18925"/>
                  </a:lnTo>
                  <a:lnTo>
                    <a:pt x="10497" y="18720"/>
                  </a:lnTo>
                  <a:lnTo>
                    <a:pt x="10093" y="18102"/>
                  </a:lnTo>
                  <a:lnTo>
                    <a:pt x="10295" y="17691"/>
                  </a:lnTo>
                  <a:lnTo>
                    <a:pt x="10699" y="17691"/>
                  </a:lnTo>
                  <a:lnTo>
                    <a:pt x="11506" y="17897"/>
                  </a:lnTo>
                  <a:lnTo>
                    <a:pt x="12112" y="17485"/>
                  </a:lnTo>
                  <a:lnTo>
                    <a:pt x="12314" y="17280"/>
                  </a:lnTo>
                  <a:lnTo>
                    <a:pt x="11708" y="17074"/>
                  </a:lnTo>
                  <a:lnTo>
                    <a:pt x="11708" y="16457"/>
                  </a:lnTo>
                  <a:lnTo>
                    <a:pt x="12515" y="16251"/>
                  </a:lnTo>
                  <a:lnTo>
                    <a:pt x="12717" y="15428"/>
                  </a:lnTo>
                  <a:lnTo>
                    <a:pt x="13323" y="15428"/>
                  </a:lnTo>
                  <a:lnTo>
                    <a:pt x="13525" y="14605"/>
                  </a:lnTo>
                  <a:lnTo>
                    <a:pt x="13121" y="12342"/>
                  </a:lnTo>
                  <a:lnTo>
                    <a:pt x="12112" y="10491"/>
                  </a:lnTo>
                  <a:lnTo>
                    <a:pt x="12112" y="11108"/>
                  </a:lnTo>
                  <a:lnTo>
                    <a:pt x="10295" y="9257"/>
                  </a:lnTo>
                  <a:lnTo>
                    <a:pt x="9891" y="9462"/>
                  </a:lnTo>
                  <a:lnTo>
                    <a:pt x="8680" y="8639"/>
                  </a:lnTo>
                  <a:lnTo>
                    <a:pt x="8478" y="7817"/>
                  </a:lnTo>
                  <a:lnTo>
                    <a:pt x="7065" y="8022"/>
                  </a:lnTo>
                  <a:lnTo>
                    <a:pt x="5652" y="7405"/>
                  </a:lnTo>
                  <a:lnTo>
                    <a:pt x="5248" y="8639"/>
                  </a:lnTo>
                  <a:lnTo>
                    <a:pt x="3431" y="7199"/>
                  </a:lnTo>
                  <a:lnTo>
                    <a:pt x="1211" y="6171"/>
                  </a:lnTo>
                  <a:lnTo>
                    <a:pt x="0" y="6377"/>
                  </a:lnTo>
                  <a:lnTo>
                    <a:pt x="201" y="4114"/>
                  </a:lnTo>
                  <a:lnTo>
                    <a:pt x="605" y="3702"/>
                  </a:lnTo>
                  <a:lnTo>
                    <a:pt x="1211" y="3908"/>
                  </a:lnTo>
                  <a:lnTo>
                    <a:pt x="1816" y="2879"/>
                  </a:lnTo>
                  <a:lnTo>
                    <a:pt x="2826" y="2468"/>
                  </a:lnTo>
                  <a:lnTo>
                    <a:pt x="3431" y="2057"/>
                  </a:lnTo>
                  <a:lnTo>
                    <a:pt x="3431" y="1645"/>
                  </a:lnTo>
                  <a:lnTo>
                    <a:pt x="5046" y="1645"/>
                  </a:lnTo>
                  <a:lnTo>
                    <a:pt x="5450" y="822"/>
                  </a:lnTo>
                  <a:lnTo>
                    <a:pt x="5450" y="205"/>
                  </a:lnTo>
                  <a:lnTo>
                    <a:pt x="5854" y="0"/>
                  </a:lnTo>
                  <a:lnTo>
                    <a:pt x="6863" y="205"/>
                  </a:lnTo>
                  <a:lnTo>
                    <a:pt x="7267" y="1851"/>
                  </a:lnTo>
                  <a:lnTo>
                    <a:pt x="7267" y="2674"/>
                  </a:lnTo>
                  <a:lnTo>
                    <a:pt x="7469" y="3291"/>
                  </a:lnTo>
                  <a:lnTo>
                    <a:pt x="7872" y="3908"/>
                  </a:lnTo>
                  <a:lnTo>
                    <a:pt x="7872" y="4525"/>
                  </a:lnTo>
                  <a:lnTo>
                    <a:pt x="8074" y="4937"/>
                  </a:lnTo>
                  <a:lnTo>
                    <a:pt x="8478" y="4937"/>
                  </a:lnTo>
                  <a:lnTo>
                    <a:pt x="8478" y="4319"/>
                  </a:lnTo>
                  <a:lnTo>
                    <a:pt x="10295" y="4525"/>
                  </a:lnTo>
                  <a:lnTo>
                    <a:pt x="10295" y="5554"/>
                  </a:lnTo>
                  <a:lnTo>
                    <a:pt x="9689" y="6171"/>
                  </a:lnTo>
                  <a:lnTo>
                    <a:pt x="9689" y="6582"/>
                  </a:lnTo>
                  <a:lnTo>
                    <a:pt x="10900" y="7817"/>
                  </a:lnTo>
                  <a:lnTo>
                    <a:pt x="10900" y="8434"/>
                  </a:lnTo>
                  <a:lnTo>
                    <a:pt x="12314" y="9051"/>
                  </a:lnTo>
                  <a:lnTo>
                    <a:pt x="12515" y="8845"/>
                  </a:lnTo>
                  <a:lnTo>
                    <a:pt x="12314" y="8022"/>
                  </a:lnTo>
                  <a:lnTo>
                    <a:pt x="13323" y="8228"/>
                  </a:lnTo>
                  <a:lnTo>
                    <a:pt x="14736" y="8228"/>
                  </a:lnTo>
                  <a:lnTo>
                    <a:pt x="15342" y="8022"/>
                  </a:lnTo>
                  <a:lnTo>
                    <a:pt x="15745" y="8639"/>
                  </a:lnTo>
                  <a:lnTo>
                    <a:pt x="14736" y="9462"/>
                  </a:lnTo>
                  <a:lnTo>
                    <a:pt x="14332" y="10697"/>
                  </a:lnTo>
                  <a:lnTo>
                    <a:pt x="15140" y="11725"/>
                  </a:lnTo>
                  <a:lnTo>
                    <a:pt x="16149" y="11725"/>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4" name="AutoShape 31"/>
            <p:cNvSpPr>
              <a:spLocks/>
            </p:cNvSpPr>
            <p:nvPr/>
          </p:nvSpPr>
          <p:spPr bwMode="auto">
            <a:xfrm>
              <a:off x="2963340" y="67675"/>
              <a:ext cx="3214922" cy="2582753"/>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656"/>
                  </a:moveTo>
                  <a:lnTo>
                    <a:pt x="242" y="14771"/>
                  </a:lnTo>
                  <a:lnTo>
                    <a:pt x="242" y="15607"/>
                  </a:lnTo>
                  <a:lnTo>
                    <a:pt x="606" y="16165"/>
                  </a:lnTo>
                  <a:lnTo>
                    <a:pt x="728" y="16861"/>
                  </a:lnTo>
                  <a:lnTo>
                    <a:pt x="970" y="16861"/>
                  </a:lnTo>
                  <a:lnTo>
                    <a:pt x="970" y="16443"/>
                  </a:lnTo>
                  <a:lnTo>
                    <a:pt x="2062" y="16583"/>
                  </a:lnTo>
                  <a:lnTo>
                    <a:pt x="2062" y="17279"/>
                  </a:lnTo>
                  <a:lnTo>
                    <a:pt x="1698" y="17698"/>
                  </a:lnTo>
                  <a:lnTo>
                    <a:pt x="1698" y="17976"/>
                  </a:lnTo>
                  <a:lnTo>
                    <a:pt x="2426" y="18812"/>
                  </a:lnTo>
                  <a:lnTo>
                    <a:pt x="2426" y="19230"/>
                  </a:lnTo>
                  <a:lnTo>
                    <a:pt x="3276" y="19649"/>
                  </a:lnTo>
                  <a:lnTo>
                    <a:pt x="3397" y="19509"/>
                  </a:lnTo>
                  <a:lnTo>
                    <a:pt x="3276" y="18952"/>
                  </a:lnTo>
                  <a:lnTo>
                    <a:pt x="3883" y="19091"/>
                  </a:lnTo>
                  <a:lnTo>
                    <a:pt x="4004" y="19091"/>
                  </a:lnTo>
                  <a:lnTo>
                    <a:pt x="5096" y="18952"/>
                  </a:lnTo>
                  <a:lnTo>
                    <a:pt x="5339" y="19230"/>
                  </a:lnTo>
                  <a:lnTo>
                    <a:pt x="4732" y="19927"/>
                  </a:lnTo>
                  <a:lnTo>
                    <a:pt x="4489" y="20763"/>
                  </a:lnTo>
                  <a:lnTo>
                    <a:pt x="4975" y="21599"/>
                  </a:lnTo>
                  <a:lnTo>
                    <a:pt x="5703" y="21460"/>
                  </a:lnTo>
                  <a:lnTo>
                    <a:pt x="6067" y="21042"/>
                  </a:lnTo>
                  <a:lnTo>
                    <a:pt x="6431" y="20903"/>
                  </a:lnTo>
                  <a:lnTo>
                    <a:pt x="6552" y="19788"/>
                  </a:lnTo>
                  <a:lnTo>
                    <a:pt x="7402" y="18952"/>
                  </a:lnTo>
                  <a:lnTo>
                    <a:pt x="7523" y="19370"/>
                  </a:lnTo>
                  <a:lnTo>
                    <a:pt x="7280" y="20485"/>
                  </a:lnTo>
                  <a:lnTo>
                    <a:pt x="7887" y="20763"/>
                  </a:lnTo>
                  <a:lnTo>
                    <a:pt x="8494" y="21321"/>
                  </a:lnTo>
                  <a:lnTo>
                    <a:pt x="8979" y="21321"/>
                  </a:lnTo>
                  <a:lnTo>
                    <a:pt x="9101" y="20903"/>
                  </a:lnTo>
                  <a:lnTo>
                    <a:pt x="9343" y="20903"/>
                  </a:lnTo>
                  <a:lnTo>
                    <a:pt x="9222" y="20345"/>
                  </a:lnTo>
                  <a:lnTo>
                    <a:pt x="10071" y="19370"/>
                  </a:lnTo>
                  <a:lnTo>
                    <a:pt x="10071" y="19091"/>
                  </a:lnTo>
                  <a:lnTo>
                    <a:pt x="10678" y="19091"/>
                  </a:lnTo>
                  <a:lnTo>
                    <a:pt x="10800" y="18812"/>
                  </a:lnTo>
                  <a:lnTo>
                    <a:pt x="10921" y="18812"/>
                  </a:lnTo>
                  <a:lnTo>
                    <a:pt x="11164" y="19091"/>
                  </a:lnTo>
                  <a:lnTo>
                    <a:pt x="11164" y="18673"/>
                  </a:lnTo>
                  <a:lnTo>
                    <a:pt x="11528" y="18812"/>
                  </a:lnTo>
                  <a:lnTo>
                    <a:pt x="12134" y="17837"/>
                  </a:lnTo>
                  <a:lnTo>
                    <a:pt x="12620" y="17698"/>
                  </a:lnTo>
                  <a:lnTo>
                    <a:pt x="12862" y="17419"/>
                  </a:lnTo>
                  <a:lnTo>
                    <a:pt x="13105" y="17558"/>
                  </a:lnTo>
                  <a:lnTo>
                    <a:pt x="13591" y="17419"/>
                  </a:lnTo>
                  <a:lnTo>
                    <a:pt x="13226" y="16165"/>
                  </a:lnTo>
                  <a:lnTo>
                    <a:pt x="13591" y="16025"/>
                  </a:lnTo>
                  <a:lnTo>
                    <a:pt x="13591" y="15468"/>
                  </a:lnTo>
                  <a:lnTo>
                    <a:pt x="14076" y="15189"/>
                  </a:lnTo>
                  <a:lnTo>
                    <a:pt x="14319" y="15886"/>
                  </a:lnTo>
                  <a:lnTo>
                    <a:pt x="14925" y="15468"/>
                  </a:lnTo>
                  <a:lnTo>
                    <a:pt x="15168" y="15607"/>
                  </a:lnTo>
                  <a:lnTo>
                    <a:pt x="15289" y="15189"/>
                  </a:lnTo>
                  <a:lnTo>
                    <a:pt x="15775" y="15329"/>
                  </a:lnTo>
                  <a:lnTo>
                    <a:pt x="15775" y="14632"/>
                  </a:lnTo>
                  <a:lnTo>
                    <a:pt x="16503" y="14353"/>
                  </a:lnTo>
                  <a:lnTo>
                    <a:pt x="16867" y="15050"/>
                  </a:lnTo>
                  <a:lnTo>
                    <a:pt x="16867" y="15747"/>
                  </a:lnTo>
                  <a:lnTo>
                    <a:pt x="17110" y="16025"/>
                  </a:lnTo>
                  <a:lnTo>
                    <a:pt x="17595" y="15886"/>
                  </a:lnTo>
                  <a:lnTo>
                    <a:pt x="17838" y="15886"/>
                  </a:lnTo>
                  <a:lnTo>
                    <a:pt x="17838" y="15050"/>
                  </a:lnTo>
                  <a:lnTo>
                    <a:pt x="17595" y="14492"/>
                  </a:lnTo>
                  <a:lnTo>
                    <a:pt x="17838" y="14632"/>
                  </a:lnTo>
                  <a:lnTo>
                    <a:pt x="18202" y="15189"/>
                  </a:lnTo>
                  <a:lnTo>
                    <a:pt x="20143" y="13517"/>
                  </a:lnTo>
                  <a:lnTo>
                    <a:pt x="20507" y="13656"/>
                  </a:lnTo>
                  <a:lnTo>
                    <a:pt x="21114" y="13099"/>
                  </a:lnTo>
                  <a:lnTo>
                    <a:pt x="21114" y="12681"/>
                  </a:lnTo>
                  <a:lnTo>
                    <a:pt x="20871" y="12681"/>
                  </a:lnTo>
                  <a:lnTo>
                    <a:pt x="20871" y="11984"/>
                  </a:lnTo>
                  <a:lnTo>
                    <a:pt x="20507" y="11148"/>
                  </a:lnTo>
                  <a:lnTo>
                    <a:pt x="19901" y="11705"/>
                  </a:lnTo>
                  <a:lnTo>
                    <a:pt x="19537" y="10730"/>
                  </a:lnTo>
                  <a:lnTo>
                    <a:pt x="19658" y="10312"/>
                  </a:lnTo>
                  <a:lnTo>
                    <a:pt x="19173" y="9754"/>
                  </a:lnTo>
                  <a:lnTo>
                    <a:pt x="19294" y="9336"/>
                  </a:lnTo>
                  <a:lnTo>
                    <a:pt x="19901" y="9754"/>
                  </a:lnTo>
                  <a:lnTo>
                    <a:pt x="20265" y="9754"/>
                  </a:lnTo>
                  <a:lnTo>
                    <a:pt x="20143" y="8918"/>
                  </a:lnTo>
                  <a:lnTo>
                    <a:pt x="20143" y="8500"/>
                  </a:lnTo>
                  <a:lnTo>
                    <a:pt x="20507" y="8221"/>
                  </a:lnTo>
                  <a:lnTo>
                    <a:pt x="20507" y="7943"/>
                  </a:lnTo>
                  <a:lnTo>
                    <a:pt x="20022" y="8221"/>
                  </a:lnTo>
                  <a:lnTo>
                    <a:pt x="19658" y="7525"/>
                  </a:lnTo>
                  <a:lnTo>
                    <a:pt x="20750" y="5852"/>
                  </a:lnTo>
                  <a:lnTo>
                    <a:pt x="20993" y="6270"/>
                  </a:lnTo>
                  <a:lnTo>
                    <a:pt x="21114" y="5156"/>
                  </a:lnTo>
                  <a:lnTo>
                    <a:pt x="21357" y="4738"/>
                  </a:lnTo>
                  <a:lnTo>
                    <a:pt x="21235" y="3762"/>
                  </a:lnTo>
                  <a:lnTo>
                    <a:pt x="21600" y="2229"/>
                  </a:lnTo>
                  <a:lnTo>
                    <a:pt x="20993" y="1532"/>
                  </a:lnTo>
                  <a:lnTo>
                    <a:pt x="20629" y="2090"/>
                  </a:lnTo>
                  <a:lnTo>
                    <a:pt x="20386" y="2229"/>
                  </a:lnTo>
                  <a:lnTo>
                    <a:pt x="19658" y="2508"/>
                  </a:lnTo>
                  <a:lnTo>
                    <a:pt x="19415" y="2090"/>
                  </a:lnTo>
                  <a:lnTo>
                    <a:pt x="19173" y="1254"/>
                  </a:lnTo>
                  <a:lnTo>
                    <a:pt x="18808" y="975"/>
                  </a:lnTo>
                  <a:lnTo>
                    <a:pt x="18566" y="1254"/>
                  </a:lnTo>
                  <a:lnTo>
                    <a:pt x="18080" y="1114"/>
                  </a:lnTo>
                  <a:lnTo>
                    <a:pt x="18323" y="557"/>
                  </a:lnTo>
                  <a:lnTo>
                    <a:pt x="18202" y="0"/>
                  </a:lnTo>
                  <a:lnTo>
                    <a:pt x="17716" y="0"/>
                  </a:lnTo>
                  <a:lnTo>
                    <a:pt x="17110" y="696"/>
                  </a:lnTo>
                  <a:lnTo>
                    <a:pt x="17110" y="975"/>
                  </a:lnTo>
                  <a:lnTo>
                    <a:pt x="17595" y="1114"/>
                  </a:lnTo>
                  <a:lnTo>
                    <a:pt x="17716" y="1532"/>
                  </a:lnTo>
                  <a:lnTo>
                    <a:pt x="17231" y="2369"/>
                  </a:lnTo>
                  <a:lnTo>
                    <a:pt x="17110" y="2926"/>
                  </a:lnTo>
                  <a:lnTo>
                    <a:pt x="16867" y="3483"/>
                  </a:lnTo>
                  <a:lnTo>
                    <a:pt x="16867" y="4041"/>
                  </a:lnTo>
                  <a:lnTo>
                    <a:pt x="16988" y="4180"/>
                  </a:lnTo>
                  <a:lnTo>
                    <a:pt x="16017" y="5016"/>
                  </a:lnTo>
                  <a:lnTo>
                    <a:pt x="15411" y="4877"/>
                  </a:lnTo>
                  <a:lnTo>
                    <a:pt x="15047" y="4877"/>
                  </a:lnTo>
                  <a:lnTo>
                    <a:pt x="14319" y="7246"/>
                  </a:lnTo>
                  <a:lnTo>
                    <a:pt x="14561" y="7525"/>
                  </a:lnTo>
                  <a:lnTo>
                    <a:pt x="15653" y="7525"/>
                  </a:lnTo>
                  <a:lnTo>
                    <a:pt x="15775" y="7664"/>
                  </a:lnTo>
                  <a:lnTo>
                    <a:pt x="16017" y="7246"/>
                  </a:lnTo>
                  <a:lnTo>
                    <a:pt x="16382" y="7107"/>
                  </a:lnTo>
                  <a:lnTo>
                    <a:pt x="16746" y="7246"/>
                  </a:lnTo>
                  <a:lnTo>
                    <a:pt x="17231" y="7803"/>
                  </a:lnTo>
                  <a:lnTo>
                    <a:pt x="17595" y="8361"/>
                  </a:lnTo>
                  <a:lnTo>
                    <a:pt x="17595" y="8918"/>
                  </a:lnTo>
                  <a:lnTo>
                    <a:pt x="17231" y="8779"/>
                  </a:lnTo>
                  <a:lnTo>
                    <a:pt x="16503" y="9058"/>
                  </a:lnTo>
                  <a:lnTo>
                    <a:pt x="15896" y="9058"/>
                  </a:lnTo>
                  <a:lnTo>
                    <a:pt x="15775" y="9336"/>
                  </a:lnTo>
                  <a:lnTo>
                    <a:pt x="15411" y="9336"/>
                  </a:lnTo>
                  <a:lnTo>
                    <a:pt x="15047" y="9754"/>
                  </a:lnTo>
                  <a:lnTo>
                    <a:pt x="15047" y="10312"/>
                  </a:lnTo>
                  <a:lnTo>
                    <a:pt x="14683" y="10590"/>
                  </a:lnTo>
                  <a:lnTo>
                    <a:pt x="13833" y="10730"/>
                  </a:lnTo>
                  <a:lnTo>
                    <a:pt x="13105" y="11566"/>
                  </a:lnTo>
                  <a:lnTo>
                    <a:pt x="12134" y="11566"/>
                  </a:lnTo>
                  <a:lnTo>
                    <a:pt x="11892" y="11287"/>
                  </a:lnTo>
                  <a:lnTo>
                    <a:pt x="11528" y="11287"/>
                  </a:lnTo>
                  <a:lnTo>
                    <a:pt x="11406" y="11845"/>
                  </a:lnTo>
                  <a:lnTo>
                    <a:pt x="11042" y="12263"/>
                  </a:lnTo>
                  <a:lnTo>
                    <a:pt x="11649" y="13099"/>
                  </a:lnTo>
                  <a:lnTo>
                    <a:pt x="10921" y="13656"/>
                  </a:lnTo>
                  <a:lnTo>
                    <a:pt x="10557" y="14353"/>
                  </a:lnTo>
                  <a:lnTo>
                    <a:pt x="9707" y="14771"/>
                  </a:lnTo>
                  <a:lnTo>
                    <a:pt x="8494" y="14910"/>
                  </a:lnTo>
                  <a:lnTo>
                    <a:pt x="7523" y="15050"/>
                  </a:lnTo>
                  <a:lnTo>
                    <a:pt x="6916" y="15329"/>
                  </a:lnTo>
                  <a:lnTo>
                    <a:pt x="6188" y="15886"/>
                  </a:lnTo>
                  <a:lnTo>
                    <a:pt x="5824" y="15886"/>
                  </a:lnTo>
                  <a:lnTo>
                    <a:pt x="5339" y="15468"/>
                  </a:lnTo>
                  <a:lnTo>
                    <a:pt x="4732" y="15468"/>
                  </a:lnTo>
                  <a:lnTo>
                    <a:pt x="4247" y="15050"/>
                  </a:lnTo>
                  <a:lnTo>
                    <a:pt x="3761" y="15050"/>
                  </a:lnTo>
                  <a:lnTo>
                    <a:pt x="3397" y="14353"/>
                  </a:lnTo>
                  <a:lnTo>
                    <a:pt x="2426" y="14214"/>
                  </a:lnTo>
                  <a:lnTo>
                    <a:pt x="1456" y="14214"/>
                  </a:lnTo>
                  <a:lnTo>
                    <a:pt x="970" y="13796"/>
                  </a:lnTo>
                  <a:lnTo>
                    <a:pt x="0" y="13656"/>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5" name="AutoShape 32"/>
            <p:cNvSpPr>
              <a:spLocks/>
            </p:cNvSpPr>
            <p:nvPr/>
          </p:nvSpPr>
          <p:spPr bwMode="auto">
            <a:xfrm>
              <a:off x="0" y="501927"/>
              <a:ext cx="2872708" cy="214850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1888"/>
                  </a:moveTo>
                  <a:lnTo>
                    <a:pt x="21328" y="12055"/>
                  </a:lnTo>
                  <a:lnTo>
                    <a:pt x="21328" y="12558"/>
                  </a:lnTo>
                  <a:lnTo>
                    <a:pt x="21056" y="13227"/>
                  </a:lnTo>
                  <a:lnTo>
                    <a:pt x="19969" y="13227"/>
                  </a:lnTo>
                  <a:lnTo>
                    <a:pt x="19969" y="13562"/>
                  </a:lnTo>
                  <a:lnTo>
                    <a:pt x="19562" y="13897"/>
                  </a:lnTo>
                  <a:lnTo>
                    <a:pt x="18883" y="14232"/>
                  </a:lnTo>
                  <a:lnTo>
                    <a:pt x="18339" y="15069"/>
                  </a:lnTo>
                  <a:lnTo>
                    <a:pt x="18067" y="14902"/>
                  </a:lnTo>
                  <a:lnTo>
                    <a:pt x="17796" y="15237"/>
                  </a:lnTo>
                  <a:lnTo>
                    <a:pt x="17660" y="17079"/>
                  </a:lnTo>
                  <a:lnTo>
                    <a:pt x="15894" y="17246"/>
                  </a:lnTo>
                  <a:lnTo>
                    <a:pt x="15079" y="17581"/>
                  </a:lnTo>
                  <a:lnTo>
                    <a:pt x="14943" y="18418"/>
                  </a:lnTo>
                  <a:lnTo>
                    <a:pt x="15622" y="19423"/>
                  </a:lnTo>
                  <a:lnTo>
                    <a:pt x="15622" y="19758"/>
                  </a:lnTo>
                  <a:lnTo>
                    <a:pt x="15079" y="20260"/>
                  </a:lnTo>
                  <a:lnTo>
                    <a:pt x="15079" y="20762"/>
                  </a:lnTo>
                  <a:lnTo>
                    <a:pt x="15215" y="20930"/>
                  </a:lnTo>
                  <a:lnTo>
                    <a:pt x="15215" y="21600"/>
                  </a:lnTo>
                  <a:lnTo>
                    <a:pt x="14264" y="21097"/>
                  </a:lnTo>
                  <a:lnTo>
                    <a:pt x="14264" y="21265"/>
                  </a:lnTo>
                  <a:lnTo>
                    <a:pt x="13856" y="21265"/>
                  </a:lnTo>
                  <a:lnTo>
                    <a:pt x="13720" y="20930"/>
                  </a:lnTo>
                  <a:lnTo>
                    <a:pt x="12905" y="20427"/>
                  </a:lnTo>
                  <a:lnTo>
                    <a:pt x="12498" y="20093"/>
                  </a:lnTo>
                  <a:lnTo>
                    <a:pt x="10596" y="20260"/>
                  </a:lnTo>
                  <a:lnTo>
                    <a:pt x="10188" y="20595"/>
                  </a:lnTo>
                  <a:lnTo>
                    <a:pt x="8966" y="20595"/>
                  </a:lnTo>
                  <a:lnTo>
                    <a:pt x="8694" y="20762"/>
                  </a:lnTo>
                  <a:lnTo>
                    <a:pt x="7471" y="20595"/>
                  </a:lnTo>
                  <a:lnTo>
                    <a:pt x="7335" y="19925"/>
                  </a:lnTo>
                  <a:lnTo>
                    <a:pt x="6520" y="19758"/>
                  </a:lnTo>
                  <a:lnTo>
                    <a:pt x="6249" y="20093"/>
                  </a:lnTo>
                  <a:lnTo>
                    <a:pt x="5026" y="19423"/>
                  </a:lnTo>
                  <a:lnTo>
                    <a:pt x="4618" y="19423"/>
                  </a:lnTo>
                  <a:lnTo>
                    <a:pt x="4211" y="20260"/>
                  </a:lnTo>
                  <a:lnTo>
                    <a:pt x="3667" y="20595"/>
                  </a:lnTo>
                  <a:lnTo>
                    <a:pt x="2988" y="20427"/>
                  </a:lnTo>
                  <a:lnTo>
                    <a:pt x="2581" y="19758"/>
                  </a:lnTo>
                  <a:lnTo>
                    <a:pt x="2581" y="18251"/>
                  </a:lnTo>
                  <a:lnTo>
                    <a:pt x="1766" y="18083"/>
                  </a:lnTo>
                  <a:lnTo>
                    <a:pt x="1222" y="17079"/>
                  </a:lnTo>
                  <a:lnTo>
                    <a:pt x="950" y="16744"/>
                  </a:lnTo>
                  <a:lnTo>
                    <a:pt x="815" y="16409"/>
                  </a:lnTo>
                  <a:lnTo>
                    <a:pt x="1086" y="16241"/>
                  </a:lnTo>
                  <a:lnTo>
                    <a:pt x="1086" y="15739"/>
                  </a:lnTo>
                  <a:lnTo>
                    <a:pt x="679" y="14902"/>
                  </a:lnTo>
                  <a:lnTo>
                    <a:pt x="271" y="14734"/>
                  </a:lnTo>
                  <a:lnTo>
                    <a:pt x="0" y="14400"/>
                  </a:lnTo>
                  <a:lnTo>
                    <a:pt x="271" y="14232"/>
                  </a:lnTo>
                  <a:lnTo>
                    <a:pt x="543" y="14400"/>
                  </a:lnTo>
                  <a:lnTo>
                    <a:pt x="679" y="14065"/>
                  </a:lnTo>
                  <a:lnTo>
                    <a:pt x="543" y="12893"/>
                  </a:lnTo>
                  <a:lnTo>
                    <a:pt x="815" y="12390"/>
                  </a:lnTo>
                  <a:lnTo>
                    <a:pt x="407" y="11888"/>
                  </a:lnTo>
                  <a:lnTo>
                    <a:pt x="0" y="11888"/>
                  </a:lnTo>
                  <a:lnTo>
                    <a:pt x="0" y="10883"/>
                  </a:lnTo>
                  <a:lnTo>
                    <a:pt x="815" y="9711"/>
                  </a:lnTo>
                  <a:lnTo>
                    <a:pt x="1494" y="9711"/>
                  </a:lnTo>
                  <a:lnTo>
                    <a:pt x="1901" y="9376"/>
                  </a:lnTo>
                  <a:lnTo>
                    <a:pt x="2309" y="9544"/>
                  </a:lnTo>
                  <a:lnTo>
                    <a:pt x="2445" y="9376"/>
                  </a:lnTo>
                  <a:lnTo>
                    <a:pt x="2581" y="10046"/>
                  </a:lnTo>
                  <a:lnTo>
                    <a:pt x="2852" y="9879"/>
                  </a:lnTo>
                  <a:lnTo>
                    <a:pt x="3396" y="10046"/>
                  </a:lnTo>
                  <a:lnTo>
                    <a:pt x="3532" y="9544"/>
                  </a:lnTo>
                  <a:lnTo>
                    <a:pt x="5162" y="9544"/>
                  </a:lnTo>
                  <a:lnTo>
                    <a:pt x="5433" y="9041"/>
                  </a:lnTo>
                  <a:lnTo>
                    <a:pt x="7064" y="8874"/>
                  </a:lnTo>
                  <a:lnTo>
                    <a:pt x="7200" y="8539"/>
                  </a:lnTo>
                  <a:lnTo>
                    <a:pt x="7200" y="7869"/>
                  </a:lnTo>
                  <a:lnTo>
                    <a:pt x="7879" y="7367"/>
                  </a:lnTo>
                  <a:lnTo>
                    <a:pt x="8015" y="4855"/>
                  </a:lnTo>
                  <a:lnTo>
                    <a:pt x="7743" y="4688"/>
                  </a:lnTo>
                  <a:lnTo>
                    <a:pt x="7743" y="4186"/>
                  </a:lnTo>
                  <a:lnTo>
                    <a:pt x="9781" y="4353"/>
                  </a:lnTo>
                  <a:lnTo>
                    <a:pt x="10052" y="4688"/>
                  </a:lnTo>
                  <a:lnTo>
                    <a:pt x="10324" y="3683"/>
                  </a:lnTo>
                  <a:lnTo>
                    <a:pt x="11275" y="2009"/>
                  </a:lnTo>
                  <a:lnTo>
                    <a:pt x="12633" y="2846"/>
                  </a:lnTo>
                  <a:lnTo>
                    <a:pt x="13313" y="2679"/>
                  </a:lnTo>
                  <a:lnTo>
                    <a:pt x="13449" y="2176"/>
                  </a:lnTo>
                  <a:lnTo>
                    <a:pt x="13313" y="1674"/>
                  </a:lnTo>
                  <a:lnTo>
                    <a:pt x="13856" y="1004"/>
                  </a:lnTo>
                  <a:lnTo>
                    <a:pt x="14264" y="837"/>
                  </a:lnTo>
                  <a:lnTo>
                    <a:pt x="14807" y="502"/>
                  </a:lnTo>
                  <a:lnTo>
                    <a:pt x="14943" y="0"/>
                  </a:lnTo>
                  <a:lnTo>
                    <a:pt x="15758" y="167"/>
                  </a:lnTo>
                  <a:lnTo>
                    <a:pt x="15758" y="334"/>
                  </a:lnTo>
                  <a:lnTo>
                    <a:pt x="15486" y="669"/>
                  </a:lnTo>
                  <a:lnTo>
                    <a:pt x="15758" y="1004"/>
                  </a:lnTo>
                  <a:lnTo>
                    <a:pt x="15894" y="1506"/>
                  </a:lnTo>
                  <a:lnTo>
                    <a:pt x="16301" y="2344"/>
                  </a:lnTo>
                  <a:lnTo>
                    <a:pt x="16709" y="2511"/>
                  </a:lnTo>
                  <a:lnTo>
                    <a:pt x="17388" y="3013"/>
                  </a:lnTo>
                  <a:lnTo>
                    <a:pt x="17388" y="4186"/>
                  </a:lnTo>
                  <a:lnTo>
                    <a:pt x="17660" y="5190"/>
                  </a:lnTo>
                  <a:lnTo>
                    <a:pt x="17116" y="6362"/>
                  </a:lnTo>
                  <a:lnTo>
                    <a:pt x="17252" y="7032"/>
                  </a:lnTo>
                  <a:lnTo>
                    <a:pt x="17796" y="7534"/>
                  </a:lnTo>
                  <a:lnTo>
                    <a:pt x="18883" y="7702"/>
                  </a:lnTo>
                  <a:lnTo>
                    <a:pt x="19698" y="8204"/>
                  </a:lnTo>
                  <a:lnTo>
                    <a:pt x="20513" y="9209"/>
                  </a:lnTo>
                  <a:lnTo>
                    <a:pt x="20920" y="9209"/>
                  </a:lnTo>
                  <a:lnTo>
                    <a:pt x="20920" y="10046"/>
                  </a:lnTo>
                  <a:lnTo>
                    <a:pt x="21192" y="10883"/>
                  </a:lnTo>
                  <a:lnTo>
                    <a:pt x="21599" y="11888"/>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34856" name="AutoShape 33"/>
            <p:cNvSpPr>
              <a:spLocks/>
            </p:cNvSpPr>
            <p:nvPr/>
          </p:nvSpPr>
          <p:spPr bwMode="auto">
            <a:xfrm>
              <a:off x="5983089" y="4449675"/>
              <a:ext cx="285455" cy="535554"/>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049" y="19574"/>
                  </a:moveTo>
                  <a:lnTo>
                    <a:pt x="5399" y="20924"/>
                  </a:lnTo>
                  <a:lnTo>
                    <a:pt x="9449" y="21599"/>
                  </a:lnTo>
                  <a:lnTo>
                    <a:pt x="10800" y="18899"/>
                  </a:lnTo>
                  <a:lnTo>
                    <a:pt x="17550" y="15524"/>
                  </a:lnTo>
                  <a:lnTo>
                    <a:pt x="17550" y="10800"/>
                  </a:lnTo>
                  <a:lnTo>
                    <a:pt x="20250" y="8100"/>
                  </a:lnTo>
                  <a:lnTo>
                    <a:pt x="21600" y="6075"/>
                  </a:lnTo>
                  <a:lnTo>
                    <a:pt x="18900" y="4725"/>
                  </a:lnTo>
                  <a:lnTo>
                    <a:pt x="17550" y="0"/>
                  </a:lnTo>
                  <a:lnTo>
                    <a:pt x="10800" y="2025"/>
                  </a:lnTo>
                  <a:lnTo>
                    <a:pt x="8099" y="2025"/>
                  </a:lnTo>
                  <a:lnTo>
                    <a:pt x="9449" y="3375"/>
                  </a:lnTo>
                  <a:lnTo>
                    <a:pt x="4049" y="6075"/>
                  </a:lnTo>
                  <a:lnTo>
                    <a:pt x="4049" y="9450"/>
                  </a:lnTo>
                  <a:lnTo>
                    <a:pt x="0" y="11474"/>
                  </a:lnTo>
                  <a:lnTo>
                    <a:pt x="1349" y="14174"/>
                  </a:lnTo>
                  <a:lnTo>
                    <a:pt x="2699" y="18899"/>
                  </a:lnTo>
                  <a:lnTo>
                    <a:pt x="4049" y="19574"/>
                  </a:lnTo>
                </a:path>
              </a:pathLst>
            </a:custGeom>
            <a:solidFill>
              <a:srgbClr val="FFFFFF">
                <a:alpha val="69019"/>
              </a:srgbClr>
            </a:solidFill>
            <a:ln w="3175" cap="flat" cmpd="sng">
              <a:solidFill>
                <a:srgbClr val="000000"/>
              </a:solidFill>
              <a:prstDash val="dash"/>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2" name="矩形 1">
            <a:extLst>
              <a:ext uri="{FF2B5EF4-FFF2-40B4-BE49-F238E27FC236}">
                <a16:creationId xmlns:a16="http://schemas.microsoft.com/office/drawing/2014/main" id="{B78E45FF-DA57-4394-9F3B-B06F39C730AA}"/>
              </a:ext>
            </a:extLst>
          </p:cNvPr>
          <p:cNvSpPr/>
          <p:nvPr/>
        </p:nvSpPr>
        <p:spPr>
          <a:xfrm>
            <a:off x="1887893" y="1040002"/>
            <a:ext cx="7461380" cy="2585323"/>
          </a:xfrm>
          <a:prstGeom prst="rect">
            <a:avLst/>
          </a:prstGeom>
        </p:spPr>
        <p:txBody>
          <a:bodyPr wrap="square">
            <a:spAutoFit/>
          </a:bodyPr>
          <a:lstStyle/>
          <a:p>
            <a:pPr eaLnBrk="1" hangingPunct="1"/>
            <a:r>
              <a:rPr lang="zh-CN" altLang="en-US" dirty="0">
                <a:latin typeface="Arial" panose="020B0604020202020204" pitchFamily="34" charset="0"/>
              </a:rPr>
              <a:t>参考文献：</a:t>
            </a:r>
            <a:endParaRPr lang="en-US" altLang="zh-CN" dirty="0">
              <a:latin typeface="Arial" panose="020B0604020202020204" pitchFamily="34" charset="0"/>
            </a:endParaRPr>
          </a:p>
          <a:p>
            <a:pPr eaLnBrk="1" hangingPunct="1"/>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Grady, </a:t>
            </a:r>
            <a:r>
              <a:rPr lang="en-US" altLang="zh-CN" dirty="0" err="1">
                <a:latin typeface="Arial" panose="020B0604020202020204" pitchFamily="34" charset="0"/>
              </a:rPr>
              <a:t>Booch</a:t>
            </a:r>
            <a:r>
              <a:rPr lang="en-US" altLang="zh-CN" dirty="0">
                <a:latin typeface="Arial" panose="020B0604020202020204" pitchFamily="34" charset="0"/>
              </a:rPr>
              <a:t>, James, Rumbaugh, Ivar, Jacobson. UML</a:t>
            </a:r>
            <a:r>
              <a:rPr lang="zh-CN" altLang="en-US" dirty="0">
                <a:latin typeface="Arial" panose="020B0604020202020204" pitchFamily="34" charset="0"/>
              </a:rPr>
              <a:t>用户指南</a:t>
            </a:r>
            <a:r>
              <a:rPr lang="en-US" altLang="zh-CN" dirty="0">
                <a:latin typeface="Arial" panose="020B0604020202020204" pitchFamily="34" charset="0"/>
              </a:rPr>
              <a:t>[M]. </a:t>
            </a:r>
            <a:r>
              <a:rPr lang="zh-CN" altLang="en-US" dirty="0">
                <a:latin typeface="Arial" panose="020B0604020202020204" pitchFamily="34" charset="0"/>
              </a:rPr>
              <a:t>北京市      丰台区成寿寺路</a:t>
            </a:r>
            <a:r>
              <a:rPr lang="en-US" altLang="zh-CN" dirty="0">
                <a:latin typeface="Arial" panose="020B0604020202020204" pitchFamily="34" charset="0"/>
              </a:rPr>
              <a:t>11</a:t>
            </a:r>
            <a:r>
              <a:rPr lang="zh-CN" altLang="en-US" dirty="0">
                <a:latin typeface="Arial" panose="020B0604020202020204" pitchFamily="34" charset="0"/>
              </a:rPr>
              <a:t>号</a:t>
            </a:r>
            <a:r>
              <a:rPr lang="en-US" altLang="zh-CN" dirty="0">
                <a:latin typeface="Arial" panose="020B0604020202020204" pitchFamily="34" charset="0"/>
              </a:rPr>
              <a:t>:</a:t>
            </a:r>
            <a:r>
              <a:rPr lang="zh-CN" altLang="en-US" dirty="0">
                <a:latin typeface="Arial" panose="020B0604020202020204" pitchFamily="34" charset="0"/>
              </a:rPr>
              <a:t>人民邮电出版社</a:t>
            </a:r>
            <a:r>
              <a:rPr lang="en-US" altLang="zh-CN" dirty="0">
                <a:latin typeface="Arial" panose="020B0604020202020204" pitchFamily="34" charset="0"/>
              </a:rPr>
              <a:t>, 2017. 2-31</a:t>
            </a:r>
          </a:p>
          <a:p>
            <a:pPr eaLnBrk="1" hangingPunct="1"/>
            <a:r>
              <a:rPr lang="en-US" altLang="zh-CN" dirty="0">
                <a:latin typeface="Arial" panose="020B0604020202020204" pitchFamily="34" charset="0"/>
              </a:rPr>
              <a:t>2</a:t>
            </a:r>
            <a:r>
              <a:rPr lang="zh-CN" altLang="en-US" dirty="0">
                <a:latin typeface="Arial" panose="020B0604020202020204" pitchFamily="34" charset="0"/>
              </a:rPr>
              <a:t>、杨弘平</a:t>
            </a:r>
            <a:r>
              <a:rPr lang="en-US" altLang="zh-CN" dirty="0">
                <a:latin typeface="Arial" panose="020B0604020202020204" pitchFamily="34" charset="0"/>
              </a:rPr>
              <a:t>. UML2</a:t>
            </a:r>
            <a:r>
              <a:rPr lang="zh-CN" altLang="en-US" dirty="0">
                <a:latin typeface="Arial" panose="020B0604020202020204" pitchFamily="34" charset="0"/>
              </a:rPr>
              <a:t>基础、建模与设计教程 </a:t>
            </a:r>
            <a:r>
              <a:rPr lang="en-US" altLang="zh-CN" dirty="0">
                <a:latin typeface="Arial" panose="020B0604020202020204" pitchFamily="34" charset="0"/>
              </a:rPr>
              <a:t>[M]. </a:t>
            </a:r>
            <a:r>
              <a:rPr lang="zh-CN" altLang="en-US" dirty="0">
                <a:latin typeface="Arial" panose="020B0604020202020204" pitchFamily="34" charset="0"/>
              </a:rPr>
              <a:t>北京清华大学学研大厦</a:t>
            </a:r>
            <a:r>
              <a:rPr lang="en-US" altLang="zh-CN" dirty="0">
                <a:latin typeface="Arial" panose="020B0604020202020204" pitchFamily="34" charset="0"/>
              </a:rPr>
              <a:t>A</a:t>
            </a:r>
            <a:r>
              <a:rPr lang="zh-CN" altLang="en-US" dirty="0">
                <a:latin typeface="Arial" panose="020B0604020202020204" pitchFamily="34" charset="0"/>
              </a:rPr>
              <a:t>座</a:t>
            </a:r>
            <a:r>
              <a:rPr lang="en-US" altLang="zh-CN" dirty="0">
                <a:latin typeface="Arial" panose="020B0604020202020204" pitchFamily="34" charset="0"/>
              </a:rPr>
              <a:t>:</a:t>
            </a:r>
            <a:r>
              <a:rPr lang="zh-CN" altLang="en-US" dirty="0">
                <a:latin typeface="Arial" panose="020B0604020202020204" pitchFamily="34" charset="0"/>
              </a:rPr>
              <a:t>清华大      学出版社</a:t>
            </a:r>
            <a:r>
              <a:rPr lang="en-US" altLang="zh-CN" dirty="0">
                <a:latin typeface="Arial" panose="020B0604020202020204" pitchFamily="34" charset="0"/>
              </a:rPr>
              <a:t>, 2018. 1-50</a:t>
            </a:r>
          </a:p>
          <a:p>
            <a:pPr eaLnBrk="1" hangingPunct="1"/>
            <a:r>
              <a:rPr lang="en-US" altLang="zh-CN" dirty="0">
                <a:latin typeface="Arial" panose="020B0604020202020204" pitchFamily="34" charset="0"/>
              </a:rPr>
              <a:t>3</a:t>
            </a:r>
            <a:r>
              <a:rPr lang="zh-CN" altLang="en-US" dirty="0">
                <a:latin typeface="Arial" panose="020B0604020202020204" pitchFamily="34" charset="0"/>
              </a:rPr>
              <a:t>、</a:t>
            </a:r>
            <a:r>
              <a:rPr lang="en-US" altLang="zh-CN" dirty="0">
                <a:latin typeface="Arial" panose="020B0604020202020204" pitchFamily="34" charset="0"/>
              </a:rPr>
              <a:t>UML</a:t>
            </a:r>
            <a:r>
              <a:rPr lang="zh-CN" altLang="en-US" dirty="0">
                <a:latin typeface="Arial" panose="020B0604020202020204" pitchFamily="34" charset="0"/>
              </a:rPr>
              <a:t>实践详细经典教程</a:t>
            </a:r>
            <a:r>
              <a:rPr lang="en-US" altLang="zh-CN" dirty="0">
                <a:latin typeface="Arial" panose="020B0604020202020204" pitchFamily="34" charset="0"/>
              </a:rPr>
              <a:t>[EB/OL]. </a:t>
            </a:r>
            <a:r>
              <a:rPr lang="en-US" altLang="zh-CN" dirty="0"/>
              <a:t>-【2018/10/28 11:00 am】</a:t>
            </a:r>
          </a:p>
          <a:p>
            <a:pPr eaLnBrk="1" hangingPunct="1"/>
            <a:r>
              <a:rPr lang="en-US" altLang="zh-CN" dirty="0">
                <a:latin typeface="Arial" panose="020B0604020202020204" pitchFamily="34" charset="0"/>
              </a:rPr>
              <a:t> </a:t>
            </a:r>
            <a:r>
              <a:rPr lang="en-US" altLang="zh-CN" dirty="0">
                <a:latin typeface="Arial" panose="020B0604020202020204" pitchFamily="34" charset="0"/>
                <a:hlinkClick r:id="rId2"/>
              </a:rPr>
              <a:t>http://www.uml.org.cn/oobject/201609092.asp</a:t>
            </a:r>
            <a:r>
              <a:rPr lang="en-US" altLang="zh-CN" dirty="0">
                <a:latin typeface="Arial" panose="020B0604020202020204" pitchFamily="34" charset="0"/>
              </a:rPr>
              <a:t>  10</a:t>
            </a:r>
            <a:r>
              <a:rPr lang="zh-CN" altLang="en-US" dirty="0">
                <a:latin typeface="Arial" panose="020B0604020202020204" pitchFamily="34" charset="0"/>
              </a:rPr>
              <a:t>月</a:t>
            </a:r>
            <a:r>
              <a:rPr lang="en-US" altLang="zh-CN" dirty="0">
                <a:latin typeface="Arial" panose="020B0604020202020204" pitchFamily="34" charset="0"/>
              </a:rPr>
              <a:t>28</a:t>
            </a:r>
            <a:r>
              <a:rPr lang="zh-CN" altLang="en-US" dirty="0">
                <a:latin typeface="Arial" panose="020B0604020202020204" pitchFamily="34" charset="0"/>
              </a:rPr>
              <a:t>日</a:t>
            </a:r>
            <a:endParaRPr lang="en-US" altLang="zh-CN" dirty="0">
              <a:latin typeface="Arial" panose="020B0604020202020204" pitchFamily="34" charset="0"/>
            </a:endParaRPr>
          </a:p>
          <a:p>
            <a:pPr eaLnBrk="1" hangingPunct="1"/>
            <a:r>
              <a:rPr lang="en-US" altLang="zh-CN" dirty="0">
                <a:latin typeface="Arial" panose="020B0604020202020204" pitchFamily="34" charset="0"/>
              </a:rPr>
              <a:t>4</a:t>
            </a:r>
            <a:r>
              <a:rPr lang="zh-CN" altLang="en-US" dirty="0">
                <a:latin typeface="Arial" panose="020B0604020202020204" pitchFamily="34" charset="0"/>
              </a:rPr>
              <a:t>、</a:t>
            </a:r>
            <a:r>
              <a:rPr lang="en-US" altLang="zh-CN" dirty="0">
                <a:latin typeface="Arial" panose="020B0604020202020204" pitchFamily="34" charset="0"/>
              </a:rPr>
              <a:t>UML</a:t>
            </a:r>
            <a:r>
              <a:rPr lang="zh-CN" altLang="en-US" dirty="0">
                <a:latin typeface="Arial" panose="020B0604020202020204" pitchFamily="34" charset="0"/>
              </a:rPr>
              <a:t>各种图总结</a:t>
            </a:r>
            <a:r>
              <a:rPr lang="en-US" altLang="zh-CN" dirty="0">
                <a:latin typeface="Arial" panose="020B0604020202020204" pitchFamily="34" charset="0"/>
              </a:rPr>
              <a:t>-</a:t>
            </a:r>
            <a:r>
              <a:rPr lang="zh-CN" altLang="en-US" dirty="0">
                <a:latin typeface="Arial" panose="020B0604020202020204" pitchFamily="34" charset="0"/>
              </a:rPr>
              <a:t>精华</a:t>
            </a:r>
            <a:r>
              <a:rPr lang="en-US" altLang="zh-CN" dirty="0">
                <a:latin typeface="Arial" panose="020B0604020202020204" pitchFamily="34" charset="0"/>
              </a:rPr>
              <a:t>[EB/OL]. </a:t>
            </a:r>
            <a:r>
              <a:rPr lang="en-US" altLang="zh-CN" dirty="0"/>
              <a:t>-【2018/10/28 10:00 am】</a:t>
            </a:r>
          </a:p>
          <a:p>
            <a:pPr eaLnBrk="1" hangingPunct="1"/>
            <a:r>
              <a:rPr lang="en-US" altLang="zh-CN" dirty="0">
                <a:latin typeface="Arial" panose="020B0604020202020204" pitchFamily="34" charset="0"/>
                <a:hlinkClick r:id="rId3"/>
              </a:rPr>
              <a:t>https://www.cnblogs.com/jiangds/p/6596595.html</a:t>
            </a:r>
            <a:r>
              <a:rPr lang="en-US" altLang="zh-CN" dirty="0">
                <a:latin typeface="Arial" panose="020B0604020202020204" pitchFamily="34" charset="0"/>
              </a:rPr>
              <a:t> 10</a:t>
            </a:r>
            <a:r>
              <a:rPr lang="zh-CN" altLang="en-US" dirty="0">
                <a:latin typeface="Arial" panose="020B0604020202020204" pitchFamily="34" charset="0"/>
              </a:rPr>
              <a:t>月</a:t>
            </a:r>
            <a:r>
              <a:rPr lang="en-US" altLang="zh-CN" dirty="0">
                <a:latin typeface="Arial" panose="020B0604020202020204" pitchFamily="34" charset="0"/>
              </a:rPr>
              <a:t>28</a:t>
            </a:r>
            <a:r>
              <a:rPr lang="zh-CN" altLang="en-US" dirty="0">
                <a:latin typeface="Arial" panose="020B0604020202020204" pitchFamily="34" charset="0"/>
              </a:rPr>
              <a:t>日</a:t>
            </a:r>
            <a:endParaRPr lang="en-US" altLang="zh-CN"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69921193" presetClass="entr" presetSubtype="-1190294991" fill="hold" nodeType="afterEffect">
                                  <p:stCondLst>
                                    <p:cond delay="0"/>
                                  </p:stCondLst>
                                  <p:childTnLst>
                                    <p:set>
                                      <p:cBhvr>
                                        <p:cTn id="6" dur="1" fill="hold">
                                          <p:stCondLst>
                                            <p:cond delay="499"/>
                                          </p:stCondLst>
                                        </p:cTn>
                                        <p:tgtEl>
                                          <p:spTgt spid="16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9963" y="2630488"/>
            <a:ext cx="4948237" cy="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5400" b="1" kern="100" dirty="0">
                <a:solidFill>
                  <a:schemeClr val="tx1"/>
                </a:solidFill>
                <a:latin typeface="微软雅黑" panose="020B0503020204020204" pitchFamily="34" charset="-122"/>
                <a:ea typeface="微软雅黑" panose="020B0503020204020204" pitchFamily="34" charset="-122"/>
              </a:rPr>
              <a:t>感谢你的聆听</a:t>
            </a:r>
            <a:endParaRPr lang="en-US" altLang="zh-CN" sz="5400" b="1" kern="100"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625850" y="3967163"/>
            <a:ext cx="4679950" cy="238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9575" y="3290888"/>
            <a:ext cx="3529013" cy="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kern="100" dirty="0">
                <a:solidFill>
                  <a:schemeClr val="tx1"/>
                </a:solidFill>
                <a:latin typeface="微软雅黑" panose="020B0503020204020204" pitchFamily="34" charset="-122"/>
                <a:ea typeface="微软雅黑" panose="020B0503020204020204" pitchFamily="34" charset="-122"/>
              </a:rPr>
              <a:t>评审小组：</a:t>
            </a:r>
            <a:r>
              <a:rPr lang="en-US" altLang="zh-CN" sz="2400" kern="100" dirty="0">
                <a:solidFill>
                  <a:schemeClr val="tx1"/>
                </a:solidFill>
                <a:latin typeface="微软雅黑" panose="020B0503020204020204" pitchFamily="34" charset="-122"/>
                <a:ea typeface="微软雅黑" panose="020B0503020204020204" pitchFamily="34" charset="-122"/>
              </a:rPr>
              <a:t>G16</a:t>
            </a:r>
          </a:p>
        </p:txBody>
      </p:sp>
      <p:sp>
        <p:nvSpPr>
          <p:cNvPr id="9" name="平行四边形 8"/>
          <p:cNvSpPr/>
          <p:nvPr/>
        </p:nvSpPr>
        <p:spPr>
          <a:xfrm>
            <a:off x="5511800" y="1192213"/>
            <a:ext cx="1035050" cy="369887"/>
          </a:xfrm>
          <a:prstGeom prst="parallelogram">
            <a:avLst>
              <a:gd name="adj" fmla="val 0"/>
            </a:avLst>
          </a:prstGeom>
          <a:solidFill>
            <a:srgbClr val="534C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bg1"/>
                </a:solidFill>
                <a:latin typeface="微软雅黑" panose="020B0503020204020204" pitchFamily="34" charset="-122"/>
                <a:ea typeface="微软雅黑" panose="020B0503020204020204" pitchFamily="34" charset="-122"/>
              </a:rPr>
              <a:t>LOGO</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5846" name="矩形 10"/>
          <p:cNvSpPr>
            <a:spLocks noChangeArrowheads="1"/>
          </p:cNvSpPr>
          <p:nvPr/>
        </p:nvSpPr>
        <p:spPr bwMode="auto">
          <a:xfrm>
            <a:off x="3529013" y="4094163"/>
            <a:ext cx="514667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dirty="0">
                <a:latin typeface="微软雅黑" pitchFamily="34" charset="-122"/>
                <a:ea typeface="微软雅黑" pitchFamily="34" charset="-122"/>
              </a:rPr>
              <a:t>指导老师：杨枨</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957709" y="2852896"/>
            <a:ext cx="3099483"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类图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(Class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类图描述系统中类的静态结构。不仅定义系统中的类，表示类之间的联系如关联、依赖、聚合等，也包括类的内部结构</a:t>
            </a:r>
            <a:r>
              <a:rPr lang="en-US" altLang="zh-CN" sz="1400" dirty="0"/>
              <a:t>(</a:t>
            </a:r>
            <a:r>
              <a:rPr lang="zh-CN" altLang="en-US" sz="1400" dirty="0"/>
              <a:t>类的属性和操作</a:t>
            </a:r>
            <a:r>
              <a:rPr lang="en-US" altLang="zh-CN" sz="1400" dirty="0"/>
              <a:t>)</a:t>
            </a:r>
          </a:p>
          <a:p>
            <a:pPr>
              <a:buFont typeface="Times New Roman" panose="02020603050405020304" pitchFamily="18" charset="0"/>
              <a:buChar char="※"/>
            </a:pPr>
            <a:endParaRPr lang="en-US" altLang="zh-CN" sz="1400" dirty="0"/>
          </a:p>
          <a:p>
            <a:pPr>
              <a:buFont typeface="Times New Roman" panose="02020603050405020304" pitchFamily="18" charset="0"/>
              <a:buChar char="※"/>
            </a:pPr>
            <a:r>
              <a:rPr lang="zh-CN" altLang="en-US" sz="1400" dirty="0"/>
              <a:t>类图是以类为中心来组织的，类图中的其他元素或属于某个类或与类相关联 </a:t>
            </a:r>
            <a:endParaRPr lang="ja-JP" altLang="en-US" sz="1400" b="0" i="0" dirty="0">
              <a:effectLst/>
            </a:endParaRPr>
          </a:p>
        </p:txBody>
      </p:sp>
      <p:grpSp>
        <p:nvGrpSpPr>
          <p:cNvPr id="13" name="Group 15">
            <a:extLst>
              <a:ext uri="{FF2B5EF4-FFF2-40B4-BE49-F238E27FC236}">
                <a16:creationId xmlns:a16="http://schemas.microsoft.com/office/drawing/2014/main" id="{E035BE51-9687-4712-B53D-511F32B0BD02}"/>
              </a:ext>
            </a:extLst>
          </p:cNvPr>
          <p:cNvGrpSpPr>
            <a:grpSpLocks/>
          </p:cNvGrpSpPr>
          <p:nvPr/>
        </p:nvGrpSpPr>
        <p:grpSpPr bwMode="auto">
          <a:xfrm>
            <a:off x="6096000" y="2557460"/>
            <a:ext cx="5414641" cy="3405673"/>
            <a:chOff x="22" y="2251"/>
            <a:chExt cx="3130" cy="1910"/>
          </a:xfrm>
        </p:grpSpPr>
        <p:pic>
          <p:nvPicPr>
            <p:cNvPr id="14" name="Picture 16">
              <a:extLst>
                <a:ext uri="{FF2B5EF4-FFF2-40B4-BE49-F238E27FC236}">
                  <a16:creationId xmlns:a16="http://schemas.microsoft.com/office/drawing/2014/main" id="{B6983233-25F9-4D9D-88D0-FC64F7FE3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 y="2251"/>
              <a:ext cx="3130" cy="18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 Box 17">
              <a:extLst>
                <a:ext uri="{FF2B5EF4-FFF2-40B4-BE49-F238E27FC236}">
                  <a16:creationId xmlns:a16="http://schemas.microsoft.com/office/drawing/2014/main" id="{4DC859BB-5DB2-491F-B3EA-294515F61DA8}"/>
                </a:ext>
              </a:extLst>
            </p:cNvPr>
            <p:cNvSpPr txBox="1">
              <a:spLocks noChangeArrowheads="1"/>
            </p:cNvSpPr>
            <p:nvPr/>
          </p:nvSpPr>
          <p:spPr bwMode="auto">
            <a:xfrm>
              <a:off x="1021" y="3022"/>
              <a:ext cx="453"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16" name="Text Box 18">
              <a:extLst>
                <a:ext uri="{FF2B5EF4-FFF2-40B4-BE49-F238E27FC236}">
                  <a16:creationId xmlns:a16="http://schemas.microsoft.com/office/drawing/2014/main" id="{A581B115-2156-491E-B04C-07C7A219488E}"/>
                </a:ext>
              </a:extLst>
            </p:cNvPr>
            <p:cNvSpPr txBox="1">
              <a:spLocks noChangeArrowheads="1"/>
            </p:cNvSpPr>
            <p:nvPr/>
          </p:nvSpPr>
          <p:spPr bwMode="auto">
            <a:xfrm>
              <a:off x="2563" y="3703"/>
              <a:ext cx="45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lang="zh-CN" altLang="en-US" sz="1600" b="0" i="0">
                <a:effectLst/>
              </a:endParaRPr>
            </a:p>
          </p:txBody>
        </p:sp>
        <p:sp>
          <p:nvSpPr>
            <p:cNvPr id="17" name="Text Box 19">
              <a:extLst>
                <a:ext uri="{FF2B5EF4-FFF2-40B4-BE49-F238E27FC236}">
                  <a16:creationId xmlns:a16="http://schemas.microsoft.com/office/drawing/2014/main" id="{79700A85-2AAB-47CF-9BC6-BEA65FE7EEB3}"/>
                </a:ext>
              </a:extLst>
            </p:cNvPr>
            <p:cNvSpPr txBox="1">
              <a:spLocks noChangeArrowheads="1"/>
            </p:cNvSpPr>
            <p:nvPr/>
          </p:nvSpPr>
          <p:spPr bwMode="auto">
            <a:xfrm>
              <a:off x="566" y="3839"/>
              <a:ext cx="8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endParaRPr kumimoji="0" lang="zh-CN" altLang="en-US" sz="2000" b="0" i="0">
                <a:solidFill>
                  <a:srgbClr val="000000"/>
                </a:solidFill>
                <a:effectLst/>
              </a:endParaRPr>
            </a:p>
          </p:txBody>
        </p:sp>
      </p:grpSp>
    </p:spTree>
    <p:extLst>
      <p:ext uri="{BB962C8B-B14F-4D97-AF65-F5344CB8AC3E}">
        <p14:creationId xmlns:p14="http://schemas.microsoft.com/office/powerpoint/2010/main" val="18049203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670180" y="2857856"/>
            <a:ext cx="4665305"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状态图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(State Chart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状态图是一个类对象所可能经历的所有历程的模型图。状态图由对象的各个状态和连接这些状态的转换组成 </a:t>
            </a:r>
          </a:p>
        </p:txBody>
      </p:sp>
      <p:graphicFrame>
        <p:nvGraphicFramePr>
          <p:cNvPr id="14" name="Object 12">
            <a:extLst>
              <a:ext uri="{FF2B5EF4-FFF2-40B4-BE49-F238E27FC236}">
                <a16:creationId xmlns:a16="http://schemas.microsoft.com/office/drawing/2014/main" id="{5227C17A-24A1-439E-B581-C43C94CC9C54}"/>
              </a:ext>
            </a:extLst>
          </p:cNvPr>
          <p:cNvGraphicFramePr>
            <a:graphicFrameLocks noChangeAspect="1"/>
          </p:cNvGraphicFramePr>
          <p:nvPr>
            <p:extLst>
              <p:ext uri="{D42A27DB-BD31-4B8C-83A1-F6EECF244321}">
                <p14:modId xmlns:p14="http://schemas.microsoft.com/office/powerpoint/2010/main" val="3817010840"/>
              </p:ext>
            </p:extLst>
          </p:nvPr>
        </p:nvGraphicFramePr>
        <p:xfrm>
          <a:off x="5162938" y="3205518"/>
          <a:ext cx="6456816" cy="3091543"/>
        </p:xfrm>
        <a:graphic>
          <a:graphicData uri="http://schemas.openxmlformats.org/presentationml/2006/ole">
            <mc:AlternateContent xmlns:mc="http://schemas.openxmlformats.org/markup-compatibility/2006">
              <mc:Choice xmlns:v="urn:schemas-microsoft-com:vml" Requires="v">
                <p:oleObj spid="_x0000_s1032" name="Picture2" r:id="rId3" imgW="5257800" imgH="2343912" progId="Word.Picture.8">
                  <p:embed/>
                </p:oleObj>
              </mc:Choice>
              <mc:Fallback>
                <p:oleObj name="Picture2" r:id="rId3" imgW="5257800" imgH="2343912" progId="Word.Picture.8">
                  <p:embed/>
                  <p:pic>
                    <p:nvPicPr>
                      <p:cNvPr id="5530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938" y="3205518"/>
                        <a:ext cx="6456816" cy="309154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1426177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957709" y="2852896"/>
            <a:ext cx="4060536"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顺序图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(Sequence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顺序图显示对象之间的动态合作关系，它强调对象之间消息发送的顺序，同时显示对象之间的交互    </a:t>
            </a:r>
          </a:p>
          <a:p>
            <a:pPr>
              <a:buFont typeface="Times New Roman" panose="02020603050405020304" pitchFamily="18" charset="0"/>
              <a:buChar char="※"/>
            </a:pPr>
            <a:r>
              <a:rPr lang="zh-CN" altLang="en-US" sz="1400" dirty="0"/>
              <a:t>顺序图的一个用途是用来表示用例中的行为顺序。当执行一个用例行为时，顺序图中的每条消息对应了一个类操作或引起状态转换的触发事件 </a:t>
            </a:r>
          </a:p>
        </p:txBody>
      </p:sp>
      <p:graphicFrame>
        <p:nvGraphicFramePr>
          <p:cNvPr id="13" name="Object 14">
            <a:extLst>
              <a:ext uri="{FF2B5EF4-FFF2-40B4-BE49-F238E27FC236}">
                <a16:creationId xmlns:a16="http://schemas.microsoft.com/office/drawing/2014/main" id="{DAD34C30-B731-4220-B68B-7A29CFABFBCF}"/>
              </a:ext>
            </a:extLst>
          </p:cNvPr>
          <p:cNvGraphicFramePr>
            <a:graphicFrameLocks noChangeAspect="1"/>
          </p:cNvGraphicFramePr>
          <p:nvPr>
            <p:extLst>
              <p:ext uri="{D42A27DB-BD31-4B8C-83A1-F6EECF244321}">
                <p14:modId xmlns:p14="http://schemas.microsoft.com/office/powerpoint/2010/main" val="3038143510"/>
              </p:ext>
            </p:extLst>
          </p:nvPr>
        </p:nvGraphicFramePr>
        <p:xfrm>
          <a:off x="6096000" y="2150819"/>
          <a:ext cx="5654418" cy="4070124"/>
        </p:xfrm>
        <a:graphic>
          <a:graphicData uri="http://schemas.openxmlformats.org/presentationml/2006/ole">
            <mc:AlternateContent xmlns:mc="http://schemas.openxmlformats.org/markup-compatibility/2006">
              <mc:Choice xmlns:v="urn:schemas-microsoft-com:vml" Requires="v">
                <p:oleObj spid="_x0000_s2055" name="位图图像" r:id="rId3" imgW="4525007" imgH="3258005" progId="Paint.Picture">
                  <p:embed/>
                </p:oleObj>
              </mc:Choice>
              <mc:Fallback>
                <p:oleObj name="位图图像" r:id="rId3" imgW="4525007" imgH="3258005" progId="Paint.Picture">
                  <p:embed/>
                  <p:pic>
                    <p:nvPicPr>
                      <p:cNvPr id="18843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150819"/>
                        <a:ext cx="5654418" cy="407012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152816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957709" y="2852896"/>
            <a:ext cx="4723009"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协作图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(Collaboration Diagram)</a:t>
            </a:r>
            <a:endParaRPr lang="zh-CN" sz="1000" dirty="0">
              <a:solidFill>
                <a:srgbClr val="000000"/>
              </a:solidFill>
              <a:cs typeface="Helvetica" pitchFamily="34" charset="0"/>
              <a:sym typeface="Calibri" pitchFamily="34" charset="0"/>
            </a:endParaRP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协作图描述对象间的协作关系，协作图跟顺序图 相似，显示对象间的动态合作关系。除显示信息交换外，协作图还显示对象以及它们之间的关系</a:t>
            </a:r>
            <a:r>
              <a:rPr lang="en-US" altLang="zh-CN" sz="1400" dirty="0"/>
              <a:t>.</a:t>
            </a:r>
          </a:p>
          <a:p>
            <a:pPr>
              <a:buFont typeface="Times New Roman" panose="02020603050405020304" pitchFamily="18" charset="0"/>
              <a:buChar char="※"/>
            </a:pPr>
            <a:r>
              <a:rPr lang="zh-CN" altLang="en-US" sz="1400" dirty="0"/>
              <a:t>协作图的一个用途是表示一个类操作的实现 </a:t>
            </a:r>
          </a:p>
        </p:txBody>
      </p:sp>
      <p:pic>
        <p:nvPicPr>
          <p:cNvPr id="13" name="Picture 9">
            <a:extLst>
              <a:ext uri="{FF2B5EF4-FFF2-40B4-BE49-F238E27FC236}">
                <a16:creationId xmlns:a16="http://schemas.microsoft.com/office/drawing/2014/main" id="{A74EDE3B-2224-4901-A6DA-90A36641D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3780" y="3443259"/>
            <a:ext cx="5952246" cy="2630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4913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AutoShape 2"/>
          <p:cNvSpPr>
            <a:spLocks/>
          </p:cNvSpPr>
          <p:nvPr/>
        </p:nvSpPr>
        <p:spPr bwMode="auto">
          <a:xfrm>
            <a:off x="252734" y="272982"/>
            <a:ext cx="2432050" cy="2432050"/>
          </a:xfrm>
          <a:custGeom>
            <a:avLst/>
            <a:gdLst>
              <a:gd name="T0" fmla="*/ 150276072 w 19679"/>
              <a:gd name="T1" fmla="*/ 164953893 h 19679"/>
              <a:gd name="T2" fmla="*/ 150276072 w 19679"/>
              <a:gd name="T3" fmla="*/ 164953893 h 19679"/>
              <a:gd name="T4" fmla="*/ 150276072 w 19679"/>
              <a:gd name="T5" fmla="*/ 164953893 h 19679"/>
              <a:gd name="T6" fmla="*/ 150276072 w 19679"/>
              <a:gd name="T7" fmla="*/ 164953893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78A82C"/>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600" b="1">
              <a:solidFill>
                <a:schemeClr val="bg1"/>
              </a:solidFill>
              <a:latin typeface="微软雅黑" panose="020B0503020204020204" pitchFamily="34" charset="-122"/>
              <a:ea typeface="微软雅黑" panose="020B0503020204020204" pitchFamily="34" charset="-122"/>
            </a:endParaRPr>
          </a:p>
        </p:txBody>
      </p:sp>
      <p:sp>
        <p:nvSpPr>
          <p:cNvPr id="14346" name="AutoShape 3"/>
          <p:cNvSpPr>
            <a:spLocks/>
          </p:cNvSpPr>
          <p:nvPr/>
        </p:nvSpPr>
        <p:spPr bwMode="auto">
          <a:xfrm>
            <a:off x="608334" y="896870"/>
            <a:ext cx="1720850" cy="1184275"/>
          </a:xfrm>
          <a:custGeom>
            <a:avLst/>
            <a:gdLst>
              <a:gd name="T0" fmla="*/ 68463646 w 21600"/>
              <a:gd name="T1" fmla="*/ 32430722 h 21600"/>
              <a:gd name="T2" fmla="*/ 68463646 w 21600"/>
              <a:gd name="T3" fmla="*/ 32430722 h 21600"/>
              <a:gd name="T4" fmla="*/ 68463646 w 21600"/>
              <a:gd name="T5" fmla="*/ 32430722 h 21600"/>
              <a:gd name="T6" fmla="*/ 68463646 w 21600"/>
              <a:gd name="T7" fmla="*/ 3243072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zh-CN" sz="8000" b="1" dirty="0">
                <a:solidFill>
                  <a:schemeClr val="bg1"/>
                </a:solidFill>
                <a:latin typeface="微软雅黑" panose="020B0503020204020204" pitchFamily="34" charset="-122"/>
                <a:ea typeface="微软雅黑" panose="020B0503020204020204" pitchFamily="34" charset="-122"/>
                <a:sym typeface="Bodoni MT Black" panose="02070A03080606020203" pitchFamily="18" charset="0"/>
              </a:rPr>
              <a:t>98</a:t>
            </a:r>
            <a:endParaRPr lang="zh-CN" altLang="zh-CN" sz="8000" b="1" dirty="0">
              <a:solidFill>
                <a:schemeClr val="bg1"/>
              </a:solidFill>
              <a:latin typeface="微软雅黑" panose="020B0503020204020204" pitchFamily="34" charset="-122"/>
              <a:ea typeface="微软雅黑" panose="020B0503020204020204" pitchFamily="34" charset="-122"/>
            </a:endParaRPr>
          </a:p>
        </p:txBody>
      </p:sp>
      <p:sp>
        <p:nvSpPr>
          <p:cNvPr id="30727" name="AutoShape 5"/>
          <p:cNvSpPr>
            <a:spLocks/>
          </p:cNvSpPr>
          <p:nvPr/>
        </p:nvSpPr>
        <p:spPr bwMode="auto">
          <a:xfrm>
            <a:off x="1957709" y="569845"/>
            <a:ext cx="2006600" cy="1838325"/>
          </a:xfrm>
          <a:prstGeom prst="wedgeEllipseCallout">
            <a:avLst>
              <a:gd name="adj1" fmla="val 44815"/>
              <a:gd name="adj2" fmla="val 49167"/>
            </a:avLst>
          </a:prstGeom>
          <a:solidFill>
            <a:srgbClr val="E99000"/>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66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728" name="AutoShape 6"/>
          <p:cNvSpPr>
            <a:spLocks/>
          </p:cNvSpPr>
          <p:nvPr/>
        </p:nvSpPr>
        <p:spPr bwMode="auto">
          <a:xfrm>
            <a:off x="2251396" y="896870"/>
            <a:ext cx="1419225" cy="11842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w="12700">
            <a:noFill/>
            <a:miter lim="0"/>
            <a:headEnd/>
            <a:tailEnd/>
          </a:ln>
          <a:effectLst/>
          <a:extLst/>
        </p:spPr>
        <p:txBody>
          <a:bodyPr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a:lnSpc>
                <a:spcPct val="100000"/>
              </a:lnSpc>
              <a:spcBef>
                <a:spcPct val="0"/>
              </a:spcBef>
              <a:buFontTx/>
              <a:buNone/>
              <a:defRPr/>
            </a:pPr>
            <a:r>
              <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Bodoni MT Black" panose="02070A03080606020203" pitchFamily="18" charset="0"/>
              </a:rPr>
              <a:t>52</a:t>
            </a:r>
            <a:endParaRPr lang="zh-CN" altLang="zh-CN" sz="7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
        <p:nvSpPr>
          <p:cNvPr id="26631" name="AutoShape 8"/>
          <p:cNvSpPr>
            <a:spLocks/>
          </p:cNvSpPr>
          <p:nvPr/>
        </p:nvSpPr>
        <p:spPr bwMode="auto">
          <a:xfrm>
            <a:off x="4167349" y="4053536"/>
            <a:ext cx="6276975" cy="2724150"/>
          </a:xfrm>
          <a:prstGeom prst="roundRect">
            <a:avLst>
              <a:gd name="adj" fmla="val 3505"/>
            </a:avLst>
          </a:prstGeom>
          <a:solidFill>
            <a:srgbClr val="FFFFFF">
              <a:alpha val="69019"/>
            </a:srgbClr>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eaLnBrk="1">
              <a:lnSpc>
                <a:spcPct val="150000"/>
              </a:lnSpc>
            </a:pPr>
            <a:endParaRPr lang="zh-CN" altLang="zh-CN" sz="2400" b="1">
              <a:solidFill>
                <a:srgbClr val="000000"/>
              </a:solidFill>
              <a:latin typeface="Bodoni MT Black" pitchFamily="18" charset="0"/>
              <a:cs typeface="Helvetica" pitchFamily="34" charset="0"/>
              <a:sym typeface="Bodoni MT Black" pitchFamily="18" charset="0"/>
            </a:endParaRPr>
          </a:p>
        </p:txBody>
      </p:sp>
      <p:sp>
        <p:nvSpPr>
          <p:cNvPr id="10" name="AutoShape 1">
            <a:extLst>
              <a:ext uri="{FF2B5EF4-FFF2-40B4-BE49-F238E27FC236}">
                <a16:creationId xmlns:a16="http://schemas.microsoft.com/office/drawing/2014/main" id="{40B2FAC5-306C-409A-8AF3-9CD3C89A57F2}"/>
              </a:ext>
            </a:extLst>
          </p:cNvPr>
          <p:cNvSpPr>
            <a:spLocks/>
          </p:cNvSpPr>
          <p:nvPr/>
        </p:nvSpPr>
        <p:spPr bwMode="auto">
          <a:xfrm>
            <a:off x="1595534" y="2852896"/>
            <a:ext cx="4500465" cy="695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p>
            <a:pPr eaLnBrk="1"/>
            <a:r>
              <a:rPr lang="zh-CN" altLang="en-US" sz="2400" dirty="0">
                <a:solidFill>
                  <a:srgbClr val="000000"/>
                </a:solidFill>
                <a:latin typeface="微软雅黑" pitchFamily="34" charset="-122"/>
                <a:ea typeface="微软雅黑" pitchFamily="34" charset="-122"/>
                <a:cs typeface="Helvetica" pitchFamily="34" charset="0"/>
                <a:sym typeface="微软雅黑" pitchFamily="34" charset="-122"/>
              </a:rPr>
              <a:t>部署图</a:t>
            </a:r>
            <a:r>
              <a:rPr lang="en-US" altLang="zh-CN" sz="2400" dirty="0">
                <a:solidFill>
                  <a:srgbClr val="000000"/>
                </a:solidFill>
                <a:latin typeface="微软雅黑" pitchFamily="34" charset="-122"/>
                <a:ea typeface="微软雅黑" pitchFamily="34" charset="-122"/>
                <a:cs typeface="Helvetica" pitchFamily="34" charset="0"/>
                <a:sym typeface="微软雅黑" pitchFamily="34" charset="-122"/>
              </a:rPr>
              <a:t>(Deployment Diagram)</a:t>
            </a:r>
          </a:p>
        </p:txBody>
      </p:sp>
      <p:sp>
        <p:nvSpPr>
          <p:cNvPr id="11" name="Rectangle 11">
            <a:extLst>
              <a:ext uri="{FF2B5EF4-FFF2-40B4-BE49-F238E27FC236}">
                <a16:creationId xmlns:a16="http://schemas.microsoft.com/office/drawing/2014/main" id="{6765BE1F-E77D-456D-9E20-02F40472B469}"/>
              </a:ext>
            </a:extLst>
          </p:cNvPr>
          <p:cNvSpPr>
            <a:spLocks noChangeArrowheads="1"/>
          </p:cNvSpPr>
          <p:nvPr/>
        </p:nvSpPr>
        <p:spPr bwMode="auto">
          <a:xfrm>
            <a:off x="1825946" y="3652481"/>
            <a:ext cx="3505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lvl1pPr marL="284163" indent="-284163">
              <a:spcBef>
                <a:spcPct val="20000"/>
              </a:spcBef>
              <a:buClr>
                <a:srgbClr val="000066"/>
              </a:buClr>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1pPr>
            <a:lvl2pPr marL="533400">
              <a:spcBef>
                <a:spcPct val="20000"/>
              </a:spcBef>
              <a:buClr>
                <a:srgbClr val="000066"/>
              </a:buClr>
              <a:buFont typeface="Wingdings" panose="05000000000000000000" pitchFamily="2" charset="2"/>
              <a:defRPr kumimoji="1" sz="1600">
                <a:solidFill>
                  <a:schemeClr val="tx1"/>
                </a:solidFill>
                <a:latin typeface="Times New Roman" panose="02020603050405020304" pitchFamily="18" charset="0"/>
                <a:ea typeface="宋体" panose="02010600030101010101" pitchFamily="2" charset="-122"/>
              </a:defRPr>
            </a:lvl2pPr>
            <a:lvl3pPr marL="949325">
              <a:spcBef>
                <a:spcPct val="20000"/>
              </a:spcBef>
              <a:buClr>
                <a:srgbClr val="000066"/>
              </a:buClr>
              <a:buFont typeface="Wingdings" panose="05000000000000000000" pitchFamily="2" charset="2"/>
              <a:defRPr kumimoji="1" sz="1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a:solidFill>
                  <a:schemeClr val="tx1"/>
                </a:solidFill>
                <a:latin typeface="Times New Roman" panose="02020603050405020304" pitchFamily="18" charset="0"/>
                <a:ea typeface="ＭＳ Ｐゴシック" pitchFamily="34" charset="-128"/>
              </a:defRPr>
            </a:lvl4pPr>
            <a:lvl5pPr marL="2057400" indent="-228600">
              <a:spcBef>
                <a:spcPct val="20000"/>
              </a:spcBef>
              <a:buChar char="»"/>
              <a:defRPr kumimoji="1">
                <a:solidFill>
                  <a:schemeClr val="tx1"/>
                </a:solidFill>
                <a:latin typeface="Times New Roman" panose="02020603050405020304" pitchFamily="18" charset="0"/>
                <a:ea typeface="ＭＳ Ｐゴシック" pitchFamily="34" charset="-128"/>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ＭＳ Ｐゴシック" pitchFamily="34" charset="-128"/>
              </a:defRPr>
            </a:lvl9pPr>
          </a:lstStyle>
          <a:p>
            <a:pPr>
              <a:buFont typeface="Times New Roman" panose="02020603050405020304" pitchFamily="18" charset="0"/>
              <a:buChar char="※"/>
            </a:pPr>
            <a:r>
              <a:rPr lang="zh-CN" altLang="en-US" sz="1400" dirty="0"/>
              <a:t>部署视图描述位于节点实例上的运行构件实例的安排。节点是一组运行资源，如计算机、设备或存储器。这个视图允许评估分配结果和资源分配</a:t>
            </a:r>
          </a:p>
        </p:txBody>
      </p:sp>
      <p:pic>
        <p:nvPicPr>
          <p:cNvPr id="13" name="Picture 16" descr="13-90">
            <a:extLst>
              <a:ext uri="{FF2B5EF4-FFF2-40B4-BE49-F238E27FC236}">
                <a16:creationId xmlns:a16="http://schemas.microsoft.com/office/drawing/2014/main" id="{F503DF4C-BF87-4B04-AE14-2ABDBE557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712" y="2323323"/>
            <a:ext cx="4914924" cy="37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92882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ppt_w"/>
                                          </p:val>
                                        </p:tav>
                                        <p:tav tm="100000">
                                          <p:val>
                                            <p:strVal val="#ppt_w"/>
                                          </p:val>
                                        </p:tav>
                                      </p:tavLst>
                                    </p:anim>
                                    <p:anim calcmode="lin" valueType="num">
                                      <p:cBhvr>
                                        <p:cTn id="8"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1182</TotalTime>
  <Words>3016</Words>
  <Application>Microsoft Office PowerPoint</Application>
  <PresentationFormat>宽屏</PresentationFormat>
  <Paragraphs>328</Paragraphs>
  <Slides>48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62" baseType="lpstr">
      <vt:lpstr>맑은 고딕</vt:lpstr>
      <vt:lpstr>隶书</vt:lpstr>
      <vt:lpstr>宋体</vt:lpstr>
      <vt:lpstr>微软雅黑</vt:lpstr>
      <vt:lpstr>Arial</vt:lpstr>
      <vt:lpstr>Bodoni MT Black</vt:lpstr>
      <vt:lpstr>Calibri</vt:lpstr>
      <vt:lpstr>Calibri Light</vt:lpstr>
      <vt:lpstr>Helvetica</vt:lpstr>
      <vt:lpstr>Times New Roman</vt:lpstr>
      <vt:lpstr>Wingdings</vt:lpstr>
      <vt:lpstr>Office 主题</vt:lpstr>
      <vt:lpstr>Picture2</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a6317775@qq.com</cp:lastModifiedBy>
  <cp:revision>104</cp:revision>
  <dcterms:created xsi:type="dcterms:W3CDTF">2013-08-29T10:54:42Z</dcterms:created>
  <dcterms:modified xsi:type="dcterms:W3CDTF">2018-10-30T23:52:36Z</dcterms:modified>
  <cp:category>****.taobao.com</cp:category>
</cp:coreProperties>
</file>