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2"/>
  </p:notesMasterIdLst>
  <p:sldIdLst>
    <p:sldId id="256" r:id="rId2"/>
    <p:sldId id="309" r:id="rId3"/>
    <p:sldId id="311" r:id="rId4"/>
    <p:sldId id="316" r:id="rId5"/>
    <p:sldId id="310" r:id="rId6"/>
    <p:sldId id="312" r:id="rId7"/>
    <p:sldId id="314" r:id="rId8"/>
    <p:sldId id="257" r:id="rId9"/>
    <p:sldId id="313" r:id="rId10"/>
    <p:sldId id="260" r:id="rId11"/>
    <p:sldId id="315" r:id="rId12"/>
    <p:sldId id="317" r:id="rId13"/>
    <p:sldId id="318" r:id="rId14"/>
    <p:sldId id="319" r:id="rId15"/>
    <p:sldId id="320" r:id="rId16"/>
    <p:sldId id="259" r:id="rId17"/>
    <p:sldId id="261" r:id="rId18"/>
    <p:sldId id="322" r:id="rId19"/>
    <p:sldId id="323" r:id="rId20"/>
    <p:sldId id="321" r:id="rId21"/>
    <p:sldId id="327" r:id="rId22"/>
    <p:sldId id="326" r:id="rId23"/>
    <p:sldId id="325" r:id="rId24"/>
    <p:sldId id="332" r:id="rId25"/>
    <p:sldId id="328" r:id="rId26"/>
    <p:sldId id="324" r:id="rId27"/>
    <p:sldId id="335" r:id="rId28"/>
    <p:sldId id="337" r:id="rId29"/>
    <p:sldId id="336" r:id="rId30"/>
    <p:sldId id="329" r:id="rId31"/>
    <p:sldId id="340" r:id="rId32"/>
    <p:sldId id="342" r:id="rId33"/>
    <p:sldId id="333" r:id="rId34"/>
    <p:sldId id="341" r:id="rId35"/>
    <p:sldId id="345" r:id="rId36"/>
    <p:sldId id="344" r:id="rId37"/>
    <p:sldId id="346" r:id="rId38"/>
    <p:sldId id="343" r:id="rId39"/>
    <p:sldId id="330" r:id="rId40"/>
    <p:sldId id="339" r:id="rId41"/>
    <p:sldId id="347" r:id="rId42"/>
    <p:sldId id="352" r:id="rId43"/>
    <p:sldId id="350" r:id="rId44"/>
    <p:sldId id="348" r:id="rId45"/>
    <p:sldId id="349" r:id="rId46"/>
    <p:sldId id="351" r:id="rId47"/>
    <p:sldId id="338" r:id="rId48"/>
    <p:sldId id="331" r:id="rId49"/>
    <p:sldId id="334" r:id="rId50"/>
    <p:sldId id="264" r:id="rId51"/>
  </p:sldIdLst>
  <p:sldSz cx="12192000" cy="6858000"/>
  <p:notesSz cx="6858000" cy="9144000"/>
  <p:embeddedFontLst>
    <p:embeddedFont>
      <p:font typeface="굴림" panose="020B0600000101010101" pitchFamily="34" charset="-127"/>
      <p:regular r:id="rId53"/>
    </p:embeddedFont>
    <p:embeddedFont>
      <p:font typeface="Gungsuh" panose="02030600000101010101" pitchFamily="18" charset="-127"/>
      <p:regular r:id="rId54"/>
    </p:embeddedFont>
    <p:embeddedFont>
      <p:font typeface="微软雅黑" panose="020B0503020204020204" pitchFamily="34" charset="-122"/>
      <p:regular r:id="rId55"/>
      <p:bold r:id="rId56"/>
    </p:embeddedFont>
    <p:embeddedFont>
      <p:font typeface="Calibri" panose="020F0502020204030204" pitchFamily="34" charset="0"/>
      <p:regular r:id="rId57"/>
      <p:bold r:id="rId58"/>
      <p:italic r:id="rId59"/>
      <p:boldItalic r:id="rId60"/>
    </p:embeddedFont>
    <p:embeddedFont>
      <p:font typeface="Impact" panose="020B0806030902050204" pitchFamily="34" charset="0"/>
      <p:regular r:id="rId61"/>
    </p:embeddedFont>
  </p:embeddedFontLst>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pPr>
                <a:defRPr/>
              </a:pPr>
              <a:t>2018/11/25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smtClean="0"/>
            </a:lvl1pPr>
          </a:lstStyle>
          <a:p>
            <a:pPr>
              <a:defRPr/>
            </a:pPr>
            <a:fld id="{FA7C4805-7CB3-459E-9D3C-86D32365DB11}" type="slidenum">
              <a:rPr lang="zh-CN" altLang="en-US"/>
              <a:pPr>
                <a:defRPr/>
              </a:pPr>
              <a:t>‹#›</a:t>
            </a:fld>
            <a:endParaRPr lang="zh-CN" altLang="en-US"/>
          </a:p>
        </p:txBody>
      </p:sp>
    </p:spTree>
    <p:extLst>
      <p:ext uri="{BB962C8B-B14F-4D97-AF65-F5344CB8AC3E}">
        <p14:creationId xmlns:p14="http://schemas.microsoft.com/office/powerpoint/2010/main" val="150156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pPr>
                <a:defRPr/>
              </a:pPr>
              <a:t>2018/11/25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9323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pPr>
                <a:defRPr/>
              </a:pPr>
              <a:t>2018/11/25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2097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pPr>
                <a:defRPr/>
              </a:pPr>
              <a:t>2018/11/25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2173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pPr>
                <a:defRPr/>
              </a:pPr>
              <a:t>2018/11/25</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431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pPr>
                <a:defRPr/>
              </a:pPr>
              <a:t>2018/11/25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5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pPr>
                <a:defRPr/>
              </a:pPr>
              <a:t>2018/11/25</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5829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pPr>
                <a:defRPr/>
              </a:pPr>
              <a:t>2018/11/25</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931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pPr>
                <a:defRPr/>
              </a:pPr>
              <a:t>2018/11/25</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492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pPr>
                <a:defRPr/>
              </a:pPr>
              <a:t>2018/11/25</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1972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pPr>
                <a:defRPr/>
              </a:pPr>
              <a:t>2018/11/25</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2661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pPr>
                <a:defRPr/>
              </a:pPr>
              <a:t>2018/11/25</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3080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pPr>
                <a:defRPr/>
              </a:pPr>
              <a:t>2018/11/25</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pPr>
                <a:defRPr/>
              </a:pPr>
              <a:t>2018/11/25</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defRPr>
            </a:lvl1pPr>
          </a:lstStyle>
          <a:p>
            <a:pPr>
              <a:defRPr/>
            </a:pPr>
            <a:fld id="{04D8D7E4-A943-4079-A431-5FD58BF7B2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800" b="1" dirty="0">
                <a:latin typeface="+mn-ea"/>
                <a:ea typeface="+mn-ea"/>
                <a:cs typeface="造字工房悦黑体验版纤细体"/>
                <a:sym typeface="造字工房悦黑体验版纤细体"/>
              </a:rPr>
              <a:t>基于项目的案例教学系统</a:t>
            </a:r>
          </a:p>
        </p:txBody>
      </p:sp>
      <p:sp>
        <p:nvSpPr>
          <p:cNvPr id="14342" name="文本框 7"/>
          <p:cNvSpPr>
            <a:spLocks noChangeArrowheads="1"/>
          </p:cNvSpPr>
          <p:nvPr/>
        </p:nvSpPr>
        <p:spPr bwMode="auto">
          <a:xfrm>
            <a:off x="3863975" y="4013007"/>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导师：杨枨老师</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          侯宏仑老师</a:t>
            </a:r>
          </a:p>
        </p:txBody>
      </p:sp>
      <p:cxnSp>
        <p:nvCxnSpPr>
          <p:cNvPr id="7" name="直接连接符 16">
            <a:extLst>
              <a:ext uri="{FF2B5EF4-FFF2-40B4-BE49-F238E27FC236}">
                <a16:creationId xmlns:a16="http://schemas.microsoft.com/office/drawing/2014/main" id="{91766185-3A74-4B16-8676-9A065B51DB66}"/>
              </a:ext>
            </a:extLst>
          </p:cNvPr>
          <p:cNvCxnSpPr>
            <a:cxnSpLocks noChangeShapeType="1"/>
          </p:cNvCxnSpPr>
          <p:nvPr/>
        </p:nvCxnSpPr>
        <p:spPr bwMode="auto">
          <a:xfrm>
            <a:off x="4871898" y="3403244"/>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sp>
        <p:nvSpPr>
          <p:cNvPr id="8" name="文本框 9">
            <a:extLst>
              <a:ext uri="{FF2B5EF4-FFF2-40B4-BE49-F238E27FC236}">
                <a16:creationId xmlns:a16="http://schemas.microsoft.com/office/drawing/2014/main" id="{846ED191-4910-4A8D-8FC0-C7D4A3413D23}"/>
              </a:ext>
            </a:extLst>
          </p:cNvPr>
          <p:cNvSpPr txBox="1">
            <a:spLocks noChangeArrowheads="1"/>
          </p:cNvSpPr>
          <p:nvPr/>
        </p:nvSpPr>
        <p:spPr bwMode="auto">
          <a:xfrm>
            <a:off x="4993480" y="3155951"/>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p>
        </p:txBody>
      </p:sp>
      <p:cxnSp>
        <p:nvCxnSpPr>
          <p:cNvPr id="9" name="直接连接符 15">
            <a:extLst>
              <a:ext uri="{FF2B5EF4-FFF2-40B4-BE49-F238E27FC236}">
                <a16:creationId xmlns:a16="http://schemas.microsoft.com/office/drawing/2014/main" id="{52BA9D8F-05D8-4F12-A7AB-A4360B75EFE0}"/>
              </a:ext>
            </a:extLst>
          </p:cNvPr>
          <p:cNvCxnSpPr>
            <a:cxnSpLocks noChangeShapeType="1"/>
          </p:cNvCxnSpPr>
          <p:nvPr/>
        </p:nvCxnSpPr>
        <p:spPr bwMode="auto">
          <a:xfrm>
            <a:off x="8400192" y="3417094"/>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pic>
        <p:nvPicPr>
          <p:cNvPr id="3" name="图片 2">
            <a:extLst>
              <a:ext uri="{FF2B5EF4-FFF2-40B4-BE49-F238E27FC236}">
                <a16:creationId xmlns:a16="http://schemas.microsoft.com/office/drawing/2014/main" id="{5B05E4F8-E04D-4AC8-9046-819AC9BAEB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1.6</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3" name="表格 2">
            <a:extLst>
              <a:ext uri="{FF2B5EF4-FFF2-40B4-BE49-F238E27FC236}">
                <a16:creationId xmlns:a16="http://schemas.microsoft.com/office/drawing/2014/main" id="{53BBB8E8-842B-49FA-81EC-59E9977F21BB}"/>
              </a:ext>
            </a:extLst>
          </p:cNvPr>
          <p:cNvGraphicFramePr>
            <a:graphicFrameLocks noGrp="1"/>
          </p:cNvGraphicFramePr>
          <p:nvPr>
            <p:extLst>
              <p:ext uri="{D42A27DB-BD31-4B8C-83A1-F6EECF244321}">
                <p14:modId xmlns:p14="http://schemas.microsoft.com/office/powerpoint/2010/main" val="2311946288"/>
              </p:ext>
            </p:extLst>
          </p:nvPr>
        </p:nvGraphicFramePr>
        <p:xfrm>
          <a:off x="767556" y="1497639"/>
          <a:ext cx="10728895" cy="4932200"/>
        </p:xfrm>
        <a:graphic>
          <a:graphicData uri="http://schemas.openxmlformats.org/drawingml/2006/table">
            <a:tbl>
              <a:tblPr firstRow="1" firstCol="1" bandRow="1">
                <a:tableStyleId>{5C22544A-7EE6-4342-B048-85BDC9FD1C3A}</a:tableStyleId>
              </a:tblPr>
              <a:tblGrid>
                <a:gridCol w="1728144">
                  <a:extLst>
                    <a:ext uri="{9D8B030D-6E8A-4147-A177-3AD203B41FA5}">
                      <a16:colId xmlns:a16="http://schemas.microsoft.com/office/drawing/2014/main" val="960813038"/>
                    </a:ext>
                  </a:extLst>
                </a:gridCol>
                <a:gridCol w="3635042">
                  <a:extLst>
                    <a:ext uri="{9D8B030D-6E8A-4147-A177-3AD203B41FA5}">
                      <a16:colId xmlns:a16="http://schemas.microsoft.com/office/drawing/2014/main" val="232965065"/>
                    </a:ext>
                  </a:extLst>
                </a:gridCol>
                <a:gridCol w="2065963">
                  <a:extLst>
                    <a:ext uri="{9D8B030D-6E8A-4147-A177-3AD203B41FA5}">
                      <a16:colId xmlns:a16="http://schemas.microsoft.com/office/drawing/2014/main" val="3545441826"/>
                    </a:ext>
                  </a:extLst>
                </a:gridCol>
                <a:gridCol w="3299746">
                  <a:extLst>
                    <a:ext uri="{9D8B030D-6E8A-4147-A177-3AD203B41FA5}">
                      <a16:colId xmlns:a16="http://schemas.microsoft.com/office/drawing/2014/main" val="3124983725"/>
                    </a:ext>
                  </a:extLst>
                </a:gridCol>
              </a:tblGrid>
              <a:tr h="150598">
                <a:tc>
                  <a:txBody>
                    <a:bodyPr/>
                    <a:lstStyle/>
                    <a:p>
                      <a:pPr algn="just">
                        <a:spcAft>
                          <a:spcPts val="0"/>
                        </a:spcAft>
                      </a:pPr>
                      <a:r>
                        <a:rPr lang="zh-CN" sz="1800" kern="0">
                          <a:effectLst/>
                        </a:rPr>
                        <a:t>版本</a:t>
                      </a:r>
                      <a:r>
                        <a:rPr lang="en-US" sz="1800" kern="0">
                          <a:effectLst/>
                        </a:rPr>
                        <a:t>/</a:t>
                      </a:r>
                      <a:r>
                        <a:rPr lang="zh-CN" sz="1800" kern="0">
                          <a:effectLst/>
                        </a:rPr>
                        <a:t>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dirty="0">
                          <a:effectLst/>
                        </a:rPr>
                        <a:t>参与者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起止日期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备注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extLst>
                  <a:ext uri="{0D108BD9-81ED-4DB2-BD59-A6C34878D82A}">
                    <a16:rowId xmlns:a16="http://schemas.microsoft.com/office/drawing/2014/main" val="3388302109"/>
                  </a:ext>
                </a:extLst>
              </a:tr>
              <a:tr h="602392">
                <a:tc>
                  <a:txBody>
                    <a:bodyPr/>
                    <a:lstStyle/>
                    <a:p>
                      <a:pPr algn="just">
                        <a:spcAft>
                          <a:spcPts val="0"/>
                        </a:spcAft>
                      </a:pPr>
                      <a:r>
                        <a:rPr lang="en-US" sz="1800" kern="0">
                          <a:effectLst/>
                        </a:rPr>
                        <a:t>0.1.0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陈依伦、陈佳敏、徐毓茜、马益亮 、吕煜杰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en-US" sz="1800" kern="0">
                          <a:effectLst/>
                        </a:rPr>
                        <a:t>2018-10-19</a:t>
                      </a:r>
                      <a:r>
                        <a:rPr lang="zh-CN" sz="1800" kern="0">
                          <a:effectLst/>
                        </a:rPr>
                        <a:t>至</a:t>
                      </a:r>
                      <a:r>
                        <a:rPr lang="en-US" sz="1800" kern="0">
                          <a:effectLst/>
                        </a:rPr>
                        <a:t>2018-10-21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对需求工程项目计划做出初步分析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extLst>
                  <a:ext uri="{0D108BD9-81ED-4DB2-BD59-A6C34878D82A}">
                    <a16:rowId xmlns:a16="http://schemas.microsoft.com/office/drawing/2014/main" val="1669607297"/>
                  </a:ext>
                </a:extLst>
              </a:tr>
              <a:tr h="602392">
                <a:tc>
                  <a:txBody>
                    <a:bodyPr/>
                    <a:lstStyle/>
                    <a:p>
                      <a:pPr algn="just">
                        <a:spcAft>
                          <a:spcPts val="0"/>
                        </a:spcAft>
                      </a:pPr>
                      <a:r>
                        <a:rPr lang="en-US" sz="1800" kern="0">
                          <a:effectLst/>
                        </a:rPr>
                        <a:t>0.1.1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陈依伦、陈佳敏、徐毓茜、马益亮 、吕煜杰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en-US" sz="1800" kern="0">
                          <a:effectLst/>
                        </a:rPr>
                        <a:t>2018-10-23</a:t>
                      </a:r>
                      <a:r>
                        <a:rPr lang="zh-CN" sz="1800" kern="0">
                          <a:effectLst/>
                        </a:rPr>
                        <a:t>至</a:t>
                      </a:r>
                      <a:r>
                        <a:rPr lang="en-US" sz="1800" kern="0">
                          <a:effectLst/>
                        </a:rPr>
                        <a:t>2018-10-23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细节修改，截图转换为文字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extLst>
                  <a:ext uri="{0D108BD9-81ED-4DB2-BD59-A6C34878D82A}">
                    <a16:rowId xmlns:a16="http://schemas.microsoft.com/office/drawing/2014/main" val="674795166"/>
                  </a:ext>
                </a:extLst>
              </a:tr>
              <a:tr h="602392">
                <a:tc>
                  <a:txBody>
                    <a:bodyPr/>
                    <a:lstStyle/>
                    <a:p>
                      <a:pPr algn="just">
                        <a:spcAft>
                          <a:spcPts val="0"/>
                        </a:spcAft>
                      </a:pPr>
                      <a:r>
                        <a:rPr lang="en-US" sz="1800" kern="0">
                          <a:effectLst/>
                        </a:rPr>
                        <a:t>0.2.0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陈依伦、陈佳敏、徐毓茜、马益亮 、吕煜杰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en-US" sz="1800" kern="0">
                          <a:effectLst/>
                        </a:rPr>
                        <a:t>2018-10-26</a:t>
                      </a:r>
                      <a:r>
                        <a:rPr lang="zh-CN" sz="1800" kern="0">
                          <a:effectLst/>
                        </a:rPr>
                        <a:t>至</a:t>
                      </a:r>
                      <a:r>
                        <a:rPr lang="en-US" sz="1800" kern="0">
                          <a:effectLst/>
                        </a:rPr>
                        <a:t>2018-10-28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进一步完善，</a:t>
                      </a:r>
                      <a:r>
                        <a:rPr lang="en-US" sz="1800" kern="0">
                          <a:effectLst/>
                        </a:rPr>
                        <a:t>WBS</a:t>
                      </a:r>
                      <a:r>
                        <a:rPr lang="zh-CN" sz="1800" kern="0">
                          <a:effectLst/>
                        </a:rPr>
                        <a:t>修改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extLst>
                  <a:ext uri="{0D108BD9-81ED-4DB2-BD59-A6C34878D82A}">
                    <a16:rowId xmlns:a16="http://schemas.microsoft.com/office/drawing/2014/main" val="1164790871"/>
                  </a:ext>
                </a:extLst>
              </a:tr>
              <a:tr h="602392">
                <a:tc>
                  <a:txBody>
                    <a:bodyPr/>
                    <a:lstStyle/>
                    <a:p>
                      <a:pPr algn="just">
                        <a:spcAft>
                          <a:spcPts val="0"/>
                        </a:spcAft>
                      </a:pPr>
                      <a:r>
                        <a:rPr lang="en-US" sz="1800" kern="0">
                          <a:effectLst/>
                        </a:rPr>
                        <a:t>0.3.0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陈依伦、陈佳敏、徐毓茜、马益亮 、吕煜杰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en-US" sz="1800" kern="0" dirty="0">
                          <a:effectLst/>
                        </a:rPr>
                        <a:t>2018-11-2</a:t>
                      </a:r>
                      <a:r>
                        <a:rPr lang="zh-CN" sz="1800" kern="0" dirty="0">
                          <a:effectLst/>
                        </a:rPr>
                        <a:t>至</a:t>
                      </a:r>
                      <a:r>
                        <a:rPr lang="en-US" sz="1800" kern="0" dirty="0">
                          <a:effectLst/>
                        </a:rPr>
                        <a:t>2018-11-4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进一步完善，甘特图再次修改，</a:t>
                      </a:r>
                      <a:r>
                        <a:rPr lang="en-US" sz="1800" kern="0">
                          <a:effectLst/>
                        </a:rPr>
                        <a:t>WBS</a:t>
                      </a:r>
                      <a:r>
                        <a:rPr lang="zh-CN" sz="1800" kern="0">
                          <a:effectLst/>
                        </a:rPr>
                        <a:t>再次修改，预算修改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extLst>
                  <a:ext uri="{0D108BD9-81ED-4DB2-BD59-A6C34878D82A}">
                    <a16:rowId xmlns:a16="http://schemas.microsoft.com/office/drawing/2014/main" val="2169201644"/>
                  </a:ext>
                </a:extLst>
              </a:tr>
              <a:tr h="752990">
                <a:tc>
                  <a:txBody>
                    <a:bodyPr/>
                    <a:lstStyle/>
                    <a:p>
                      <a:pPr algn="just">
                        <a:spcAft>
                          <a:spcPts val="0"/>
                        </a:spcAft>
                      </a:pPr>
                      <a:r>
                        <a:rPr lang="en-US" sz="1800" kern="0">
                          <a:effectLst/>
                        </a:rPr>
                        <a:t>0.4.0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dirty="0">
                          <a:effectLst/>
                        </a:rPr>
                        <a:t>陈依伦、陈佳敏、徐毓茜、马益亮 、吕煜杰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en-US" sz="1800" kern="0">
                          <a:effectLst/>
                        </a:rPr>
                        <a:t>2018-11-9</a:t>
                      </a:r>
                      <a:r>
                        <a:rPr lang="zh-CN" sz="1800" kern="0">
                          <a:effectLst/>
                        </a:rPr>
                        <a:t>至</a:t>
                      </a:r>
                      <a:r>
                        <a:rPr lang="en-US" sz="1800" kern="0">
                          <a:effectLst/>
                        </a:rPr>
                        <a:t>2018-11-11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进一步完善，甘特图再次修改，</a:t>
                      </a:r>
                      <a:r>
                        <a:rPr lang="en-US" sz="1800" kern="0">
                          <a:effectLst/>
                        </a:rPr>
                        <a:t>WBS</a:t>
                      </a:r>
                      <a:r>
                        <a:rPr lang="zh-CN" sz="1800" kern="0">
                          <a:effectLst/>
                        </a:rPr>
                        <a:t>再次修改，</a:t>
                      </a:r>
                      <a:r>
                        <a:rPr lang="en-US" sz="1800" kern="0">
                          <a:effectLst/>
                        </a:rPr>
                        <a:t>OBS</a:t>
                      </a:r>
                      <a:r>
                        <a:rPr lang="zh-CN" sz="1800" kern="0">
                          <a:effectLst/>
                        </a:rPr>
                        <a:t>图修改，风险管理计划修改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extLst>
                  <a:ext uri="{0D108BD9-81ED-4DB2-BD59-A6C34878D82A}">
                    <a16:rowId xmlns:a16="http://schemas.microsoft.com/office/drawing/2014/main" val="2192158728"/>
                  </a:ext>
                </a:extLst>
              </a:tr>
              <a:tr h="602392">
                <a:tc>
                  <a:txBody>
                    <a:bodyPr/>
                    <a:lstStyle/>
                    <a:p>
                      <a:pPr algn="just">
                        <a:spcAft>
                          <a:spcPts val="0"/>
                        </a:spcAft>
                      </a:pPr>
                      <a:r>
                        <a:rPr lang="en-US" sz="1800" kern="0">
                          <a:effectLst/>
                        </a:rPr>
                        <a:t>0.4.1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陈依伦、陈佳敏、徐毓茜、马益亮 、吕煜杰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en-US" sz="1800" kern="0">
                          <a:effectLst/>
                        </a:rPr>
                        <a:t>2018-11-18</a:t>
                      </a:r>
                      <a:r>
                        <a:rPr lang="zh-CN" sz="1800" kern="0">
                          <a:effectLst/>
                        </a:rPr>
                        <a:t>至</a:t>
                      </a:r>
                      <a:r>
                        <a:rPr lang="en-US" sz="1800" kern="0">
                          <a:effectLst/>
                        </a:rPr>
                        <a:t>2018-11-18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进一步完善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extLst>
                  <a:ext uri="{0D108BD9-81ED-4DB2-BD59-A6C34878D82A}">
                    <a16:rowId xmlns:a16="http://schemas.microsoft.com/office/drawing/2014/main" val="1661768678"/>
                  </a:ext>
                </a:extLst>
              </a:tr>
              <a:tr h="752990">
                <a:tc>
                  <a:txBody>
                    <a:bodyPr/>
                    <a:lstStyle/>
                    <a:p>
                      <a:pPr algn="just">
                        <a:spcAft>
                          <a:spcPts val="0"/>
                        </a:spcAft>
                      </a:pPr>
                      <a:r>
                        <a:rPr lang="en-US" sz="1800" kern="0">
                          <a:effectLst/>
                        </a:rPr>
                        <a:t>0.5.0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zh-CN" sz="1800" kern="0">
                          <a:effectLst/>
                        </a:rPr>
                        <a:t>陈依伦、陈佳敏、徐毓茜、马益亮 、吕煜杰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en-US" sz="1800" kern="0">
                          <a:effectLst/>
                        </a:rPr>
                        <a:t>2018-11-24</a:t>
                      </a:r>
                      <a:r>
                        <a:rPr lang="zh-CN" sz="1800" kern="0">
                          <a:effectLst/>
                        </a:rPr>
                        <a:t>至</a:t>
                      </a:r>
                      <a:r>
                        <a:rPr lang="en-US" sz="1800" kern="0">
                          <a:effectLst/>
                        </a:rPr>
                        <a:t>2018-11-25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tc>
                  <a:txBody>
                    <a:bodyPr/>
                    <a:lstStyle/>
                    <a:p>
                      <a:pPr algn="just">
                        <a:spcAft>
                          <a:spcPts val="0"/>
                        </a:spcAft>
                      </a:pPr>
                      <a:r>
                        <a:rPr lang="en-US" sz="1800" kern="0" dirty="0">
                          <a:effectLst/>
                        </a:rPr>
                        <a:t>WBS</a:t>
                      </a:r>
                      <a:r>
                        <a:rPr lang="zh-CN" sz="1800" kern="0" dirty="0">
                          <a:effectLst/>
                        </a:rPr>
                        <a:t>更新，甘特图更新，</a:t>
                      </a:r>
                      <a:r>
                        <a:rPr lang="en-US" sz="1800" kern="0" dirty="0">
                          <a:effectLst/>
                        </a:rPr>
                        <a:t>WBS</a:t>
                      </a:r>
                      <a:r>
                        <a:rPr lang="zh-CN" sz="1800" kern="0" dirty="0">
                          <a:effectLst/>
                        </a:rPr>
                        <a:t>表更新，预算更新，配置管理计划更新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750" marR="54750" marT="0" marB="0"/>
                </a:tc>
                <a:extLst>
                  <a:ext uri="{0D108BD9-81ED-4DB2-BD59-A6C34878D82A}">
                    <a16:rowId xmlns:a16="http://schemas.microsoft.com/office/drawing/2014/main" val="358251922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1.7</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65288" y="1339850"/>
            <a:ext cx="2592216" cy="523220"/>
          </a:xfrm>
          <a:prstGeom prst="rect">
            <a:avLst/>
          </a:prstGeom>
        </p:spPr>
        <p:txBody>
          <a:bodyPr wrap="square">
            <a:spAutoFit/>
          </a:bodyPr>
          <a:lstStyle/>
          <a:p>
            <a:r>
              <a:rPr lang="zh-CN" altLang="en-US" sz="2800" dirty="0"/>
              <a:t>用户方：</a:t>
            </a:r>
          </a:p>
        </p:txBody>
      </p:sp>
      <p:sp>
        <p:nvSpPr>
          <p:cNvPr id="7" name="矩形 6">
            <a:extLst>
              <a:ext uri="{FF2B5EF4-FFF2-40B4-BE49-F238E27FC236}">
                <a16:creationId xmlns:a16="http://schemas.microsoft.com/office/drawing/2014/main" id="{A3760294-E455-4F22-9DC6-763D40A3A6A3}"/>
              </a:ext>
            </a:extLst>
          </p:cNvPr>
          <p:cNvSpPr/>
          <p:nvPr/>
        </p:nvSpPr>
        <p:spPr>
          <a:xfrm>
            <a:off x="5857838" y="1339849"/>
            <a:ext cx="3168264" cy="523220"/>
          </a:xfrm>
          <a:prstGeom prst="rect">
            <a:avLst/>
          </a:prstGeom>
        </p:spPr>
        <p:txBody>
          <a:bodyPr wrap="square">
            <a:spAutoFit/>
          </a:bodyPr>
          <a:lstStyle/>
          <a:p>
            <a:r>
              <a:rPr lang="zh-CN" altLang="en-US" sz="2800" dirty="0"/>
              <a:t>开发方：</a:t>
            </a:r>
          </a:p>
        </p:txBody>
      </p:sp>
      <p:graphicFrame>
        <p:nvGraphicFramePr>
          <p:cNvPr id="3" name="表格 2">
            <a:extLst>
              <a:ext uri="{FF2B5EF4-FFF2-40B4-BE49-F238E27FC236}">
                <a16:creationId xmlns:a16="http://schemas.microsoft.com/office/drawing/2014/main" id="{5739EB23-64EB-417B-808B-CF6204017C0D}"/>
              </a:ext>
            </a:extLst>
          </p:cNvPr>
          <p:cNvGraphicFramePr>
            <a:graphicFrameLocks noGrp="1"/>
          </p:cNvGraphicFramePr>
          <p:nvPr>
            <p:extLst>
              <p:ext uri="{D42A27DB-BD31-4B8C-83A1-F6EECF244321}">
                <p14:modId xmlns:p14="http://schemas.microsoft.com/office/powerpoint/2010/main" val="2570374699"/>
              </p:ext>
            </p:extLst>
          </p:nvPr>
        </p:nvGraphicFramePr>
        <p:xfrm>
          <a:off x="191509" y="1974744"/>
          <a:ext cx="5666330" cy="4438203"/>
        </p:xfrm>
        <a:graphic>
          <a:graphicData uri="http://schemas.openxmlformats.org/drawingml/2006/table">
            <a:tbl>
              <a:tblPr firstRow="1" firstCol="1" bandRow="1">
                <a:tableStyleId>{5C22544A-7EE6-4342-B048-85BDC9FD1C3A}</a:tableStyleId>
              </a:tblPr>
              <a:tblGrid>
                <a:gridCol w="1320277">
                  <a:extLst>
                    <a:ext uri="{9D8B030D-6E8A-4147-A177-3AD203B41FA5}">
                      <a16:colId xmlns:a16="http://schemas.microsoft.com/office/drawing/2014/main" val="3079456883"/>
                    </a:ext>
                  </a:extLst>
                </a:gridCol>
                <a:gridCol w="1320277">
                  <a:extLst>
                    <a:ext uri="{9D8B030D-6E8A-4147-A177-3AD203B41FA5}">
                      <a16:colId xmlns:a16="http://schemas.microsoft.com/office/drawing/2014/main" val="1874146063"/>
                    </a:ext>
                  </a:extLst>
                </a:gridCol>
                <a:gridCol w="1320960">
                  <a:extLst>
                    <a:ext uri="{9D8B030D-6E8A-4147-A177-3AD203B41FA5}">
                      <a16:colId xmlns:a16="http://schemas.microsoft.com/office/drawing/2014/main" val="3907218686"/>
                    </a:ext>
                  </a:extLst>
                </a:gridCol>
                <a:gridCol w="1704816">
                  <a:extLst>
                    <a:ext uri="{9D8B030D-6E8A-4147-A177-3AD203B41FA5}">
                      <a16:colId xmlns:a16="http://schemas.microsoft.com/office/drawing/2014/main" val="1291927468"/>
                    </a:ext>
                  </a:extLst>
                </a:gridCol>
              </a:tblGrid>
              <a:tr h="726934">
                <a:tc>
                  <a:txBody>
                    <a:bodyPr/>
                    <a:lstStyle/>
                    <a:p>
                      <a:pPr algn="ctr">
                        <a:spcAft>
                          <a:spcPts val="0"/>
                        </a:spcAft>
                      </a:pPr>
                      <a:r>
                        <a:rPr lang="zh-CN" sz="2000" kern="100" dirty="0">
                          <a:effectLst/>
                        </a:rPr>
                        <a:t>姓名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角色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办公地点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联系方式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8902165"/>
                  </a:ext>
                </a:extLst>
              </a:tr>
              <a:tr h="813684">
                <a:tc>
                  <a:txBody>
                    <a:bodyPr/>
                    <a:lstStyle/>
                    <a:p>
                      <a:pPr algn="ctr">
                        <a:spcAft>
                          <a:spcPts val="0"/>
                        </a:spcAft>
                      </a:pPr>
                      <a:r>
                        <a:rPr lang="zh-CN" sz="2000" kern="100" dirty="0">
                          <a:effectLst/>
                        </a:rPr>
                        <a:t>杨枨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理四</a:t>
                      </a:r>
                      <a:r>
                        <a:rPr lang="en-US" sz="2000" kern="100" dirty="0">
                          <a:effectLst/>
                        </a:rPr>
                        <a:t>-504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yangc@zucc.edu.cn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97620"/>
                  </a:ext>
                </a:extLst>
              </a:tr>
              <a:tr h="716783">
                <a:tc>
                  <a:txBody>
                    <a:bodyPr/>
                    <a:lstStyle/>
                    <a:p>
                      <a:pPr algn="ctr">
                        <a:spcAft>
                          <a:spcPts val="0"/>
                        </a:spcAft>
                      </a:pPr>
                      <a:r>
                        <a:rPr lang="zh-CN" sz="2000" kern="100">
                          <a:effectLst/>
                        </a:rPr>
                        <a:t>侯宏仑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理四</a:t>
                      </a:r>
                      <a:r>
                        <a:rPr lang="en-US" sz="2000" kern="100" dirty="0">
                          <a:effectLst/>
                        </a:rPr>
                        <a:t>-415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ubilabs@zucc.edu.cn</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0162900"/>
                  </a:ext>
                </a:extLst>
              </a:tr>
              <a:tr h="726934">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学生代表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寝室</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err="1">
                          <a:effectLst/>
                        </a:rPr>
                        <a:t>jiwangwansui</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89953508"/>
                  </a:ext>
                </a:extLst>
              </a:tr>
              <a:tr h="726934">
                <a:tc>
                  <a:txBody>
                    <a:bodyPr/>
                    <a:lstStyle/>
                    <a:p>
                      <a:pPr algn="ctr">
                        <a:spcAft>
                          <a:spcPts val="0"/>
                        </a:spcAft>
                      </a:pPr>
                      <a:r>
                        <a:rPr lang="zh-CN" sz="2000" kern="100">
                          <a:effectLst/>
                        </a:rPr>
                        <a:t>陈栩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学生代表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寝室</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17367073440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0382092"/>
                  </a:ext>
                </a:extLst>
              </a:tr>
              <a:tr h="726934">
                <a:tc>
                  <a:txBody>
                    <a:bodyPr/>
                    <a:lstStyle/>
                    <a:p>
                      <a:pPr algn="ctr">
                        <a:spcAft>
                          <a:spcPts val="0"/>
                        </a:spcAft>
                      </a:pPr>
                      <a:r>
                        <a:rPr lang="zh-CN" sz="2000" kern="100" dirty="0">
                          <a:effectLst/>
                        </a:rPr>
                        <a:t>骆一辉</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学生代表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寝室</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13567041998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48047591"/>
                  </a:ext>
                </a:extLst>
              </a:tr>
            </a:tbl>
          </a:graphicData>
        </a:graphic>
      </p:graphicFrame>
      <p:graphicFrame>
        <p:nvGraphicFramePr>
          <p:cNvPr id="4" name="表格 3">
            <a:extLst>
              <a:ext uri="{FF2B5EF4-FFF2-40B4-BE49-F238E27FC236}">
                <a16:creationId xmlns:a16="http://schemas.microsoft.com/office/drawing/2014/main" id="{19DBB933-952C-4B0C-9047-6C89052CC045}"/>
              </a:ext>
            </a:extLst>
          </p:cNvPr>
          <p:cNvGraphicFramePr>
            <a:graphicFrameLocks noGrp="1"/>
          </p:cNvGraphicFramePr>
          <p:nvPr>
            <p:extLst>
              <p:ext uri="{D42A27DB-BD31-4B8C-83A1-F6EECF244321}">
                <p14:modId xmlns:p14="http://schemas.microsoft.com/office/powerpoint/2010/main" val="3577684560"/>
              </p:ext>
            </p:extLst>
          </p:nvPr>
        </p:nvGraphicFramePr>
        <p:xfrm>
          <a:off x="6023995" y="1974744"/>
          <a:ext cx="6168005" cy="4438204"/>
        </p:xfrm>
        <a:graphic>
          <a:graphicData uri="http://schemas.openxmlformats.org/drawingml/2006/table">
            <a:tbl>
              <a:tblPr firstRow="1" firstCol="1" bandRow="1">
                <a:tableStyleId>{5C22544A-7EE6-4342-B048-85BDC9FD1C3A}</a:tableStyleId>
              </a:tblPr>
              <a:tblGrid>
                <a:gridCol w="1533079">
                  <a:extLst>
                    <a:ext uri="{9D8B030D-6E8A-4147-A177-3AD203B41FA5}">
                      <a16:colId xmlns:a16="http://schemas.microsoft.com/office/drawing/2014/main" val="2022047608"/>
                    </a:ext>
                  </a:extLst>
                </a:gridCol>
                <a:gridCol w="1533823">
                  <a:extLst>
                    <a:ext uri="{9D8B030D-6E8A-4147-A177-3AD203B41FA5}">
                      <a16:colId xmlns:a16="http://schemas.microsoft.com/office/drawing/2014/main" val="4066507909"/>
                    </a:ext>
                  </a:extLst>
                </a:gridCol>
                <a:gridCol w="1534567">
                  <a:extLst>
                    <a:ext uri="{9D8B030D-6E8A-4147-A177-3AD203B41FA5}">
                      <a16:colId xmlns:a16="http://schemas.microsoft.com/office/drawing/2014/main" val="1887528190"/>
                    </a:ext>
                  </a:extLst>
                </a:gridCol>
                <a:gridCol w="1566536">
                  <a:extLst>
                    <a:ext uri="{9D8B030D-6E8A-4147-A177-3AD203B41FA5}">
                      <a16:colId xmlns:a16="http://schemas.microsoft.com/office/drawing/2014/main" val="1945636285"/>
                    </a:ext>
                  </a:extLst>
                </a:gridCol>
              </a:tblGrid>
              <a:tr h="634029">
                <a:tc>
                  <a:txBody>
                    <a:bodyPr/>
                    <a:lstStyle/>
                    <a:p>
                      <a:pPr algn="ctr">
                        <a:spcAft>
                          <a:spcPts val="0"/>
                        </a:spcAft>
                      </a:pPr>
                      <a:r>
                        <a:rPr lang="zh-CN" sz="2000" kern="100" dirty="0">
                          <a:effectLst/>
                        </a:rPr>
                        <a:t>姓名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0277684"/>
                  </a:ext>
                </a:extLst>
              </a:tr>
              <a:tr h="634029">
                <a:tc>
                  <a:txBody>
                    <a:bodyPr/>
                    <a:lstStyle/>
                    <a:p>
                      <a:pPr algn="ctr">
                        <a:spcAft>
                          <a:spcPts val="0"/>
                        </a:spcAft>
                      </a:pPr>
                      <a:r>
                        <a:rPr lang="zh-CN" sz="2000" kern="100" dirty="0">
                          <a:effectLst/>
                        </a:rPr>
                        <a:t>陈依伦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项目负责人，配置管理员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0163125"/>
                  </a:ext>
                </a:extLst>
              </a:tr>
              <a:tr h="634029">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UI</a:t>
                      </a:r>
                      <a:r>
                        <a:rPr lang="zh-CN" sz="2000" kern="100" dirty="0">
                          <a:effectLst/>
                        </a:rPr>
                        <a:t>设计师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93570155"/>
                  </a:ext>
                </a:extLst>
              </a:tr>
              <a:tr h="951044">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后端程序员，数据库管理员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wxid_oeuvgenzmjf012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马益亮</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376342"/>
                  </a:ext>
                </a:extLst>
              </a:tr>
              <a:tr h="951044">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文档主体撰写，项目整体规划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xx1776001823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徐毓茜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80496353"/>
                  </a:ext>
                </a:extLst>
              </a:tr>
              <a:tr h="634029">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绘图人员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qi1113442044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吕煜杰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17600954"/>
                  </a:ext>
                </a:extLst>
              </a:tr>
            </a:tbl>
          </a:graphicData>
        </a:graphic>
      </p:graphicFrame>
    </p:spTree>
    <p:extLst>
      <p:ext uri="{BB962C8B-B14F-4D97-AF65-F5344CB8AC3E}">
        <p14:creationId xmlns:p14="http://schemas.microsoft.com/office/powerpoint/2010/main" val="316688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a:extLst>
              <a:ext uri="{FF2B5EF4-FFF2-40B4-BE49-F238E27FC236}">
                <a16:creationId xmlns:a16="http://schemas.microsoft.com/office/drawing/2014/main" id="{204FA59A-B88E-4A7E-A2BF-E5C9C2795477}"/>
              </a:ext>
            </a:extLst>
          </p:cNvPr>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51789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甘特图</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71147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甘特图</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282811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363255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205750" y="389908"/>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需求工程范围</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4" name="表格 3">
            <a:extLst>
              <a:ext uri="{FF2B5EF4-FFF2-40B4-BE49-F238E27FC236}">
                <a16:creationId xmlns:a16="http://schemas.microsoft.com/office/drawing/2014/main" id="{3DDADDAB-8336-418B-A9FE-0A5B4275D112}"/>
              </a:ext>
            </a:extLst>
          </p:cNvPr>
          <p:cNvGraphicFramePr>
            <a:graphicFrameLocks noGrp="1"/>
          </p:cNvGraphicFramePr>
          <p:nvPr>
            <p:extLst>
              <p:ext uri="{D42A27DB-BD31-4B8C-83A1-F6EECF244321}">
                <p14:modId xmlns:p14="http://schemas.microsoft.com/office/powerpoint/2010/main" val="872322051"/>
              </p:ext>
            </p:extLst>
          </p:nvPr>
        </p:nvGraphicFramePr>
        <p:xfrm>
          <a:off x="5951988" y="305416"/>
          <a:ext cx="5616468" cy="6096000"/>
        </p:xfrm>
        <a:graphic>
          <a:graphicData uri="http://schemas.openxmlformats.org/drawingml/2006/table">
            <a:tbl>
              <a:tblPr firstRow="1" firstCol="1" bandRow="1">
                <a:tableStyleId>{5C22544A-7EE6-4342-B048-85BDC9FD1C3A}</a:tableStyleId>
              </a:tblPr>
              <a:tblGrid>
                <a:gridCol w="1423436">
                  <a:extLst>
                    <a:ext uri="{9D8B030D-6E8A-4147-A177-3AD203B41FA5}">
                      <a16:colId xmlns:a16="http://schemas.microsoft.com/office/drawing/2014/main" val="2876427472"/>
                    </a:ext>
                  </a:extLst>
                </a:gridCol>
                <a:gridCol w="4193032">
                  <a:extLst>
                    <a:ext uri="{9D8B030D-6E8A-4147-A177-3AD203B41FA5}">
                      <a16:colId xmlns:a16="http://schemas.microsoft.com/office/drawing/2014/main" val="2399872376"/>
                    </a:ext>
                  </a:extLst>
                </a:gridCol>
              </a:tblGrid>
              <a:tr h="169871">
                <a:tc>
                  <a:txBody>
                    <a:bodyPr/>
                    <a:lstStyle/>
                    <a:p>
                      <a:pPr algn="l">
                        <a:lnSpc>
                          <a:spcPts val="2000"/>
                        </a:lnSpc>
                        <a:spcAft>
                          <a:spcPts val="0"/>
                        </a:spcAft>
                      </a:pPr>
                      <a:r>
                        <a:rPr lang="zh-CN" sz="2000" kern="0" dirty="0">
                          <a:effectLst/>
                        </a:rPr>
                        <a:t>项目阶段</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具体内容</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350011888"/>
                  </a:ext>
                </a:extLst>
              </a:tr>
              <a:tr h="2093111">
                <a:tc>
                  <a:txBody>
                    <a:bodyPr/>
                    <a:lstStyle/>
                    <a:p>
                      <a:pPr algn="l">
                        <a:lnSpc>
                          <a:spcPts val="2000"/>
                        </a:lnSpc>
                        <a:spcAft>
                          <a:spcPts val="0"/>
                        </a:spcAft>
                      </a:pPr>
                      <a:r>
                        <a:rPr lang="zh-CN" sz="2000" kern="0" dirty="0">
                          <a:effectLst/>
                        </a:rPr>
                        <a:t>需求获取</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a:effectLst/>
                        </a:rPr>
                        <a:t>编写项目与范围</a:t>
                      </a:r>
                      <a:endParaRPr lang="zh-CN" sz="2000" kern="100">
                        <a:effectLst/>
                      </a:endParaRPr>
                    </a:p>
                    <a:p>
                      <a:pPr algn="l">
                        <a:lnSpc>
                          <a:spcPts val="2000"/>
                        </a:lnSpc>
                        <a:spcAft>
                          <a:spcPts val="0"/>
                        </a:spcAft>
                      </a:pPr>
                      <a:r>
                        <a:rPr lang="zh-CN" sz="2000" kern="0">
                          <a:effectLst/>
                        </a:rPr>
                        <a:t>确定需求开发过程</a:t>
                      </a:r>
                      <a:endParaRPr lang="zh-CN" sz="2000" kern="100">
                        <a:effectLst/>
                      </a:endParaRPr>
                    </a:p>
                    <a:p>
                      <a:pPr algn="l">
                        <a:lnSpc>
                          <a:spcPts val="2000"/>
                        </a:lnSpc>
                        <a:spcAft>
                          <a:spcPts val="0"/>
                        </a:spcAft>
                      </a:pPr>
                      <a:r>
                        <a:rPr lang="zh-CN" sz="2000" kern="0">
                          <a:effectLst/>
                        </a:rPr>
                        <a:t>用户群分类</a:t>
                      </a:r>
                      <a:endParaRPr lang="zh-CN" sz="2000" kern="100">
                        <a:effectLst/>
                      </a:endParaRPr>
                    </a:p>
                    <a:p>
                      <a:pPr algn="l">
                        <a:lnSpc>
                          <a:spcPts val="2000"/>
                        </a:lnSpc>
                        <a:spcAft>
                          <a:spcPts val="0"/>
                        </a:spcAft>
                      </a:pPr>
                      <a:r>
                        <a:rPr lang="zh-CN" sz="2000" kern="0">
                          <a:effectLst/>
                        </a:rPr>
                        <a:t>选择产品代表</a:t>
                      </a:r>
                      <a:endParaRPr lang="zh-CN" sz="2000" kern="100">
                        <a:effectLst/>
                      </a:endParaRPr>
                    </a:p>
                    <a:p>
                      <a:pPr algn="l">
                        <a:lnSpc>
                          <a:spcPts val="2000"/>
                        </a:lnSpc>
                        <a:spcAft>
                          <a:spcPts val="0"/>
                        </a:spcAft>
                      </a:pPr>
                      <a:r>
                        <a:rPr lang="zh-CN" sz="2000" kern="0">
                          <a:effectLst/>
                        </a:rPr>
                        <a:t>建立核心队伍</a:t>
                      </a:r>
                      <a:endParaRPr lang="zh-CN" sz="2000" kern="100">
                        <a:effectLst/>
                      </a:endParaRPr>
                    </a:p>
                    <a:p>
                      <a:pPr algn="l">
                        <a:lnSpc>
                          <a:spcPts val="2000"/>
                        </a:lnSpc>
                        <a:spcAft>
                          <a:spcPts val="0"/>
                        </a:spcAft>
                      </a:pPr>
                      <a:r>
                        <a:rPr lang="zh-CN" sz="2000" kern="0">
                          <a:effectLst/>
                        </a:rPr>
                        <a:t>确定使用实例</a:t>
                      </a:r>
                      <a:endParaRPr lang="zh-CN" sz="2000" kern="100">
                        <a:effectLst/>
                      </a:endParaRPr>
                    </a:p>
                    <a:p>
                      <a:pPr algn="l">
                        <a:lnSpc>
                          <a:spcPts val="2000"/>
                        </a:lnSpc>
                        <a:spcAft>
                          <a:spcPts val="0"/>
                        </a:spcAft>
                      </a:pPr>
                      <a:r>
                        <a:rPr lang="zh-CN" sz="2000" kern="0">
                          <a:effectLst/>
                        </a:rPr>
                        <a:t>召开应用程序开发练习会议</a:t>
                      </a:r>
                      <a:endParaRPr lang="zh-CN" sz="2000" kern="100">
                        <a:effectLst/>
                      </a:endParaRPr>
                    </a:p>
                    <a:p>
                      <a:pPr algn="l">
                        <a:lnSpc>
                          <a:spcPts val="2000"/>
                        </a:lnSpc>
                        <a:spcAft>
                          <a:spcPts val="0"/>
                        </a:spcAft>
                      </a:pPr>
                      <a:r>
                        <a:rPr lang="zh-CN" sz="2000" kern="0">
                          <a:effectLst/>
                        </a:rPr>
                        <a:t>分析用户工作流程</a:t>
                      </a:r>
                      <a:endParaRPr lang="zh-CN" sz="2000" kern="100">
                        <a:effectLst/>
                      </a:endParaRPr>
                    </a:p>
                    <a:p>
                      <a:pPr algn="l">
                        <a:lnSpc>
                          <a:spcPts val="2000"/>
                        </a:lnSpc>
                        <a:spcAft>
                          <a:spcPts val="0"/>
                        </a:spcAft>
                      </a:pPr>
                      <a:r>
                        <a:rPr lang="zh-CN" sz="2000" kern="0">
                          <a:effectLst/>
                        </a:rPr>
                        <a:t>确定质量属性</a:t>
                      </a:r>
                      <a:endParaRPr lang="zh-CN" sz="2000" kern="100">
                        <a:effectLst/>
                      </a:endParaRPr>
                    </a:p>
                    <a:p>
                      <a:pPr algn="l">
                        <a:lnSpc>
                          <a:spcPts val="2000"/>
                        </a:lnSpc>
                        <a:spcAft>
                          <a:spcPts val="0"/>
                        </a:spcAft>
                      </a:pPr>
                      <a:r>
                        <a:rPr lang="zh-CN" sz="2000" kern="0">
                          <a:effectLst/>
                        </a:rPr>
                        <a:t>检查问题报告</a:t>
                      </a:r>
                      <a:endParaRPr lang="zh-CN" sz="2000" kern="100">
                        <a:effectLst/>
                      </a:endParaRPr>
                    </a:p>
                    <a:p>
                      <a:pPr algn="l">
                        <a:lnSpc>
                          <a:spcPts val="2000"/>
                        </a:lnSpc>
                        <a:spcAft>
                          <a:spcPts val="0"/>
                        </a:spcAft>
                      </a:pPr>
                      <a:r>
                        <a:rPr lang="zh-CN" sz="2000" kern="0">
                          <a:effectLst/>
                        </a:rPr>
                        <a:t>需求重用</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3263040828"/>
                  </a:ext>
                </a:extLst>
              </a:tr>
              <a:tr h="1323815">
                <a:tc>
                  <a:txBody>
                    <a:bodyPr/>
                    <a:lstStyle/>
                    <a:p>
                      <a:pPr algn="l">
                        <a:lnSpc>
                          <a:spcPts val="2000"/>
                        </a:lnSpc>
                        <a:spcAft>
                          <a:spcPts val="0"/>
                        </a:spcAft>
                      </a:pPr>
                      <a:r>
                        <a:rPr lang="zh-CN" sz="2000" kern="0">
                          <a:effectLst/>
                        </a:rPr>
                        <a:t>需求分析</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绘制关联图</a:t>
                      </a:r>
                      <a:endParaRPr lang="zh-CN" sz="2000" kern="100" dirty="0">
                        <a:effectLst/>
                      </a:endParaRPr>
                    </a:p>
                    <a:p>
                      <a:pPr algn="l">
                        <a:lnSpc>
                          <a:spcPts val="2000"/>
                        </a:lnSpc>
                        <a:spcAft>
                          <a:spcPts val="0"/>
                        </a:spcAft>
                      </a:pPr>
                      <a:r>
                        <a:rPr lang="zh-CN" sz="2000" kern="0" dirty="0">
                          <a:effectLst/>
                        </a:rPr>
                        <a:t>创建开发原型</a:t>
                      </a:r>
                      <a:endParaRPr lang="zh-CN" sz="2000" kern="100" dirty="0">
                        <a:effectLst/>
                      </a:endParaRPr>
                    </a:p>
                    <a:p>
                      <a:pPr algn="l">
                        <a:lnSpc>
                          <a:spcPts val="2000"/>
                        </a:lnSpc>
                        <a:spcAft>
                          <a:spcPts val="0"/>
                        </a:spcAft>
                      </a:pPr>
                      <a:r>
                        <a:rPr lang="zh-CN" sz="2000" kern="0" dirty="0">
                          <a:effectLst/>
                        </a:rPr>
                        <a:t>分析可行性</a:t>
                      </a:r>
                      <a:endParaRPr lang="zh-CN" sz="2000" kern="100" dirty="0">
                        <a:effectLst/>
                      </a:endParaRPr>
                    </a:p>
                    <a:p>
                      <a:pPr algn="l">
                        <a:lnSpc>
                          <a:spcPts val="2000"/>
                        </a:lnSpc>
                        <a:spcAft>
                          <a:spcPts val="0"/>
                        </a:spcAft>
                      </a:pPr>
                      <a:r>
                        <a:rPr lang="zh-CN" sz="2000" kern="0" dirty="0">
                          <a:effectLst/>
                        </a:rPr>
                        <a:t>确定需求优先级</a:t>
                      </a:r>
                      <a:endParaRPr lang="zh-CN" sz="2000" kern="100" dirty="0">
                        <a:effectLst/>
                      </a:endParaRPr>
                    </a:p>
                    <a:p>
                      <a:pPr algn="l">
                        <a:lnSpc>
                          <a:spcPts val="2000"/>
                        </a:lnSpc>
                        <a:spcAft>
                          <a:spcPts val="0"/>
                        </a:spcAft>
                      </a:pPr>
                      <a:r>
                        <a:rPr lang="zh-CN" sz="2000" kern="0" dirty="0">
                          <a:effectLst/>
                        </a:rPr>
                        <a:t>为需求建立模型</a:t>
                      </a:r>
                      <a:endParaRPr lang="zh-CN" sz="2000" kern="100" dirty="0">
                        <a:effectLst/>
                      </a:endParaRPr>
                    </a:p>
                    <a:p>
                      <a:pPr algn="l">
                        <a:lnSpc>
                          <a:spcPts val="2000"/>
                        </a:lnSpc>
                        <a:spcAft>
                          <a:spcPts val="0"/>
                        </a:spcAft>
                      </a:pPr>
                      <a:r>
                        <a:rPr lang="zh-CN" sz="2000" kern="0" dirty="0">
                          <a:effectLst/>
                        </a:rPr>
                        <a:t>编写数据字典</a:t>
                      </a:r>
                      <a:endParaRPr lang="zh-CN" sz="2000" kern="100" dirty="0">
                        <a:effectLst/>
                      </a:endParaRPr>
                    </a:p>
                    <a:p>
                      <a:pPr algn="l">
                        <a:lnSpc>
                          <a:spcPts val="2000"/>
                        </a:lnSpc>
                        <a:spcAft>
                          <a:spcPts val="0"/>
                        </a:spcAft>
                      </a:pPr>
                      <a:r>
                        <a:rPr lang="zh-CN" sz="2000" kern="0" dirty="0">
                          <a:effectLst/>
                        </a:rPr>
                        <a:t>应用质量功能调配</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743470659"/>
                  </a:ext>
                </a:extLst>
              </a:tr>
              <a:tr h="939167">
                <a:tc>
                  <a:txBody>
                    <a:bodyPr/>
                    <a:lstStyle/>
                    <a:p>
                      <a:pPr algn="l">
                        <a:lnSpc>
                          <a:spcPts val="2000"/>
                        </a:lnSpc>
                        <a:spcAft>
                          <a:spcPts val="0"/>
                        </a:spcAft>
                      </a:pPr>
                      <a:r>
                        <a:rPr lang="zh-CN" sz="2000" kern="0">
                          <a:effectLst/>
                        </a:rPr>
                        <a:t>需求规格说明</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采用软件需求规格说明模版</a:t>
                      </a:r>
                      <a:endParaRPr lang="zh-CN" sz="2000" kern="100" dirty="0">
                        <a:effectLst/>
                      </a:endParaRPr>
                    </a:p>
                    <a:p>
                      <a:pPr algn="l">
                        <a:lnSpc>
                          <a:spcPts val="2000"/>
                        </a:lnSpc>
                        <a:spcAft>
                          <a:spcPts val="0"/>
                        </a:spcAft>
                      </a:pPr>
                      <a:r>
                        <a:rPr lang="zh-CN" sz="2000" kern="0" dirty="0">
                          <a:effectLst/>
                        </a:rPr>
                        <a:t>致命需求来源</a:t>
                      </a:r>
                      <a:endParaRPr lang="zh-CN" sz="2000" kern="100" dirty="0">
                        <a:effectLst/>
                      </a:endParaRPr>
                    </a:p>
                    <a:p>
                      <a:pPr algn="l">
                        <a:lnSpc>
                          <a:spcPts val="2000"/>
                        </a:lnSpc>
                        <a:spcAft>
                          <a:spcPts val="0"/>
                        </a:spcAft>
                      </a:pPr>
                      <a:r>
                        <a:rPr lang="zh-CN" sz="2000" kern="0" dirty="0">
                          <a:effectLst/>
                        </a:rPr>
                        <a:t>为每一项需求注上标号</a:t>
                      </a:r>
                      <a:endParaRPr lang="zh-CN" sz="2000" kern="100" dirty="0">
                        <a:effectLst/>
                      </a:endParaRPr>
                    </a:p>
                    <a:p>
                      <a:pPr algn="l">
                        <a:lnSpc>
                          <a:spcPts val="2000"/>
                        </a:lnSpc>
                        <a:spcAft>
                          <a:spcPts val="0"/>
                        </a:spcAft>
                      </a:pPr>
                      <a:r>
                        <a:rPr lang="zh-CN" sz="2000" kern="0" dirty="0">
                          <a:effectLst/>
                        </a:rPr>
                        <a:t>记录业务规范</a:t>
                      </a:r>
                      <a:endParaRPr lang="zh-CN" sz="2000" kern="100" dirty="0">
                        <a:effectLst/>
                      </a:endParaRPr>
                    </a:p>
                    <a:p>
                      <a:pPr algn="l">
                        <a:lnSpc>
                          <a:spcPts val="2000"/>
                        </a:lnSpc>
                        <a:spcAft>
                          <a:spcPts val="0"/>
                        </a:spcAft>
                      </a:pPr>
                      <a:r>
                        <a:rPr lang="zh-CN" sz="2000" kern="0" dirty="0">
                          <a:effectLst/>
                        </a:rPr>
                        <a:t>创建需求跟踪能力矩阵</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218727470"/>
                  </a:ext>
                </a:extLst>
              </a:tr>
            </a:tbl>
          </a:graphicData>
        </a:graphic>
      </p:graphicFrame>
      <p:graphicFrame>
        <p:nvGraphicFramePr>
          <p:cNvPr id="6" name="表格 5">
            <a:extLst>
              <a:ext uri="{FF2B5EF4-FFF2-40B4-BE49-F238E27FC236}">
                <a16:creationId xmlns:a16="http://schemas.microsoft.com/office/drawing/2014/main" id="{A95DAA5E-943D-4BFF-82B8-6D0E9053F136}"/>
              </a:ext>
            </a:extLst>
          </p:cNvPr>
          <p:cNvGraphicFramePr>
            <a:graphicFrameLocks noGrp="1"/>
          </p:cNvGraphicFramePr>
          <p:nvPr>
            <p:extLst>
              <p:ext uri="{D42A27DB-BD31-4B8C-83A1-F6EECF244321}">
                <p14:modId xmlns:p14="http://schemas.microsoft.com/office/powerpoint/2010/main" val="540955619"/>
              </p:ext>
            </p:extLst>
          </p:nvPr>
        </p:nvGraphicFramePr>
        <p:xfrm>
          <a:off x="191508" y="1695658"/>
          <a:ext cx="5616468" cy="4356589"/>
        </p:xfrm>
        <a:graphic>
          <a:graphicData uri="http://schemas.openxmlformats.org/drawingml/2006/table">
            <a:tbl>
              <a:tblPr firstRow="1" firstCol="1" bandRow="1">
                <a:tableStyleId>{5C22544A-7EE6-4342-B048-85BDC9FD1C3A}</a:tableStyleId>
              </a:tblPr>
              <a:tblGrid>
                <a:gridCol w="1423434">
                  <a:extLst>
                    <a:ext uri="{9D8B030D-6E8A-4147-A177-3AD203B41FA5}">
                      <a16:colId xmlns:a16="http://schemas.microsoft.com/office/drawing/2014/main" val="3845505419"/>
                    </a:ext>
                  </a:extLst>
                </a:gridCol>
                <a:gridCol w="4193034">
                  <a:extLst>
                    <a:ext uri="{9D8B030D-6E8A-4147-A177-3AD203B41FA5}">
                      <a16:colId xmlns:a16="http://schemas.microsoft.com/office/drawing/2014/main" val="3872188267"/>
                    </a:ext>
                  </a:extLst>
                </a:gridCol>
              </a:tblGrid>
              <a:tr h="365228">
                <a:tc>
                  <a:txBody>
                    <a:bodyPr/>
                    <a:lstStyle/>
                    <a:p>
                      <a:pPr algn="l">
                        <a:lnSpc>
                          <a:spcPts val="2000"/>
                        </a:lnSpc>
                        <a:spcAft>
                          <a:spcPts val="0"/>
                        </a:spcAft>
                      </a:pPr>
                      <a:r>
                        <a:rPr lang="zh-CN" altLang="zh-CN" sz="2000" kern="0" dirty="0">
                          <a:effectLst/>
                        </a:rPr>
                        <a:t>项目阶段</a:t>
                      </a: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altLang="zh-CN" sz="2000" kern="0" dirty="0">
                          <a:effectLst/>
                        </a:rPr>
                        <a:t>具体内容</a:t>
                      </a: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73896303"/>
                  </a:ext>
                </a:extLst>
              </a:tr>
              <a:tr h="1140389">
                <a:tc>
                  <a:txBody>
                    <a:bodyPr/>
                    <a:lstStyle/>
                    <a:p>
                      <a:pPr algn="l">
                        <a:lnSpc>
                          <a:spcPts val="2000"/>
                        </a:lnSpc>
                        <a:spcAft>
                          <a:spcPts val="0"/>
                        </a:spcAft>
                      </a:pPr>
                      <a:r>
                        <a:rPr lang="zh-CN" sz="2000" kern="0" dirty="0">
                          <a:effectLst/>
                        </a:rPr>
                        <a:t>需求规格审核</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sz="2000" kern="0" dirty="0">
                          <a:effectLst/>
                        </a:rPr>
                        <a:t>审查需求文档</a:t>
                      </a:r>
                      <a:endParaRPr lang="zh-CN" sz="2000" kern="100" dirty="0">
                        <a:effectLst/>
                      </a:endParaRPr>
                    </a:p>
                    <a:p>
                      <a:pPr algn="l">
                        <a:lnSpc>
                          <a:spcPts val="2000"/>
                        </a:lnSpc>
                        <a:spcAft>
                          <a:spcPts val="0"/>
                        </a:spcAft>
                      </a:pPr>
                      <a:r>
                        <a:rPr lang="zh-CN" sz="2000" kern="0" dirty="0">
                          <a:effectLst/>
                        </a:rPr>
                        <a:t>编写《测试用例》</a:t>
                      </a:r>
                      <a:endParaRPr lang="zh-CN" sz="2000" kern="100" dirty="0">
                        <a:effectLst/>
                      </a:endParaRPr>
                    </a:p>
                    <a:p>
                      <a:pPr algn="l">
                        <a:lnSpc>
                          <a:spcPts val="2000"/>
                        </a:lnSpc>
                        <a:spcAft>
                          <a:spcPts val="0"/>
                        </a:spcAft>
                      </a:pPr>
                      <a:r>
                        <a:rPr lang="zh-CN" sz="2000" kern="0" dirty="0">
                          <a:effectLst/>
                        </a:rPr>
                        <a:t>编写《用户手册》</a:t>
                      </a:r>
                      <a:endParaRPr lang="zh-CN" sz="2000" kern="100" dirty="0">
                        <a:effectLst/>
                      </a:endParaRPr>
                    </a:p>
                    <a:p>
                      <a:pPr algn="l">
                        <a:lnSpc>
                          <a:spcPts val="2000"/>
                        </a:lnSpc>
                        <a:spcAft>
                          <a:spcPts val="0"/>
                        </a:spcAft>
                      </a:pPr>
                      <a:r>
                        <a:rPr lang="zh-CN" sz="2000" kern="0" dirty="0">
                          <a:effectLst/>
                        </a:rPr>
                        <a:t>确定合格的标准</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888921795"/>
                  </a:ext>
                </a:extLst>
              </a:tr>
              <a:tr h="2850972">
                <a:tc>
                  <a:txBody>
                    <a:bodyPr/>
                    <a:lstStyle/>
                    <a:p>
                      <a:pPr algn="l">
                        <a:lnSpc>
                          <a:spcPts val="2000"/>
                        </a:lnSpc>
                        <a:spcAft>
                          <a:spcPts val="0"/>
                        </a:spcAft>
                      </a:pPr>
                      <a:r>
                        <a:rPr lang="zh-CN" sz="2000" kern="0">
                          <a:effectLst/>
                        </a:rPr>
                        <a:t>需求管理</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sz="2000" kern="0" dirty="0">
                          <a:effectLst/>
                        </a:rPr>
                        <a:t>确定变更控制过程</a:t>
                      </a:r>
                      <a:endParaRPr lang="zh-CN" sz="2000" kern="100" dirty="0">
                        <a:effectLst/>
                      </a:endParaRPr>
                    </a:p>
                    <a:p>
                      <a:pPr algn="l">
                        <a:lnSpc>
                          <a:spcPts val="2000"/>
                        </a:lnSpc>
                        <a:spcAft>
                          <a:spcPts val="0"/>
                        </a:spcAft>
                      </a:pPr>
                      <a:r>
                        <a:rPr lang="zh-CN" sz="2000" kern="0" dirty="0">
                          <a:effectLst/>
                        </a:rPr>
                        <a:t>建立变更控制委员会</a:t>
                      </a:r>
                      <a:endParaRPr lang="zh-CN" sz="2000" kern="100" dirty="0">
                        <a:effectLst/>
                      </a:endParaRPr>
                    </a:p>
                    <a:p>
                      <a:pPr algn="l">
                        <a:lnSpc>
                          <a:spcPts val="2000"/>
                        </a:lnSpc>
                        <a:spcAft>
                          <a:spcPts val="0"/>
                        </a:spcAft>
                      </a:pPr>
                      <a:r>
                        <a:rPr lang="zh-CN" sz="2000" kern="0" dirty="0">
                          <a:effectLst/>
                        </a:rPr>
                        <a:t>进行变更影响分析</a:t>
                      </a:r>
                      <a:endParaRPr lang="zh-CN" sz="2000" kern="100" dirty="0">
                        <a:effectLst/>
                      </a:endParaRPr>
                    </a:p>
                    <a:p>
                      <a:pPr algn="l">
                        <a:lnSpc>
                          <a:spcPts val="2000"/>
                        </a:lnSpc>
                        <a:spcAft>
                          <a:spcPts val="0"/>
                        </a:spcAft>
                      </a:pPr>
                      <a:r>
                        <a:rPr lang="zh-CN" sz="2000" kern="0" dirty="0">
                          <a:effectLst/>
                        </a:rPr>
                        <a:t>跟踪每一项变更</a:t>
                      </a:r>
                      <a:endParaRPr lang="zh-CN" sz="2000" kern="100" dirty="0">
                        <a:effectLst/>
                      </a:endParaRPr>
                    </a:p>
                    <a:p>
                      <a:pPr algn="l">
                        <a:lnSpc>
                          <a:spcPts val="2000"/>
                        </a:lnSpc>
                        <a:spcAft>
                          <a:spcPts val="0"/>
                        </a:spcAft>
                      </a:pPr>
                      <a:r>
                        <a:rPr lang="zh-CN" sz="2000" kern="0" dirty="0">
                          <a:effectLst/>
                        </a:rPr>
                        <a:t>编写需求文档的基准版本和控制版本</a:t>
                      </a:r>
                      <a:endParaRPr lang="zh-CN" sz="2000" kern="100" dirty="0">
                        <a:effectLst/>
                      </a:endParaRPr>
                    </a:p>
                    <a:p>
                      <a:pPr algn="l">
                        <a:lnSpc>
                          <a:spcPts val="2000"/>
                        </a:lnSpc>
                        <a:spcAft>
                          <a:spcPts val="0"/>
                        </a:spcAft>
                      </a:pPr>
                      <a:r>
                        <a:rPr lang="zh-CN" sz="2000" kern="0" dirty="0">
                          <a:effectLst/>
                        </a:rPr>
                        <a:t>维护变更历史记录</a:t>
                      </a:r>
                      <a:endParaRPr lang="zh-CN" sz="2000" kern="100" dirty="0">
                        <a:effectLst/>
                      </a:endParaRPr>
                    </a:p>
                    <a:p>
                      <a:pPr algn="l">
                        <a:lnSpc>
                          <a:spcPts val="2000"/>
                        </a:lnSpc>
                        <a:spcAft>
                          <a:spcPts val="0"/>
                        </a:spcAft>
                      </a:pPr>
                      <a:r>
                        <a:rPr lang="zh-CN" sz="2000" kern="0" dirty="0">
                          <a:effectLst/>
                        </a:rPr>
                        <a:t>跟踪需求状态</a:t>
                      </a:r>
                      <a:endParaRPr lang="zh-CN" sz="2000" kern="100" dirty="0">
                        <a:effectLst/>
                      </a:endParaRPr>
                    </a:p>
                    <a:p>
                      <a:pPr algn="l">
                        <a:lnSpc>
                          <a:spcPts val="2000"/>
                        </a:lnSpc>
                        <a:spcAft>
                          <a:spcPts val="0"/>
                        </a:spcAft>
                      </a:pPr>
                      <a:r>
                        <a:rPr lang="zh-CN" sz="2000" kern="0" dirty="0">
                          <a:effectLst/>
                        </a:rPr>
                        <a:t>衡量需求稳定性</a:t>
                      </a:r>
                      <a:endParaRPr lang="zh-CN" sz="2000" kern="100" dirty="0">
                        <a:effectLst/>
                      </a:endParaRPr>
                    </a:p>
                    <a:p>
                      <a:pPr algn="l">
                        <a:lnSpc>
                          <a:spcPts val="2000"/>
                        </a:lnSpc>
                        <a:spcAft>
                          <a:spcPts val="0"/>
                        </a:spcAft>
                      </a:pPr>
                      <a:r>
                        <a:rPr lang="zh-CN" sz="2000" kern="0" dirty="0">
                          <a:effectLst/>
                        </a:rPr>
                        <a:t>使用需求管理工具</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7837742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7" name="图片 6" descr="378041853844691106">
            <a:extLst>
              <a:ext uri="{FF2B5EF4-FFF2-40B4-BE49-F238E27FC236}">
                <a16:creationId xmlns:a16="http://schemas.microsoft.com/office/drawing/2014/main" id="{58D2EF3C-DBBF-4A94-A471-6441819D49C1}"/>
              </a:ext>
            </a:extLst>
          </p:cNvPr>
          <p:cNvPicPr/>
          <p:nvPr/>
        </p:nvPicPr>
        <p:blipFill>
          <a:blip r:embed="rId2"/>
          <a:stretch>
            <a:fillRect/>
          </a:stretch>
        </p:blipFill>
        <p:spPr>
          <a:xfrm>
            <a:off x="1055580" y="1531274"/>
            <a:ext cx="9568386" cy="47523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6" name="图片 5" descr="639931476947012038">
            <a:extLst>
              <a:ext uri="{FF2B5EF4-FFF2-40B4-BE49-F238E27FC236}">
                <a16:creationId xmlns:a16="http://schemas.microsoft.com/office/drawing/2014/main" id="{03219B03-345E-4457-9EE8-D4FAD4078153}"/>
              </a:ext>
            </a:extLst>
          </p:cNvPr>
          <p:cNvPicPr/>
          <p:nvPr/>
        </p:nvPicPr>
        <p:blipFill>
          <a:blip r:embed="rId2"/>
          <a:stretch>
            <a:fillRect/>
          </a:stretch>
        </p:blipFill>
        <p:spPr>
          <a:xfrm>
            <a:off x="767556" y="1438154"/>
            <a:ext cx="10080840" cy="5086471"/>
          </a:xfrm>
          <a:prstGeom prst="rect">
            <a:avLst/>
          </a:prstGeom>
        </p:spPr>
      </p:pic>
    </p:spTree>
    <p:extLst>
      <p:ext uri="{BB962C8B-B14F-4D97-AF65-F5344CB8AC3E}">
        <p14:creationId xmlns:p14="http://schemas.microsoft.com/office/powerpoint/2010/main" val="38187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96736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itchFamily="34" charset="-127"/>
            </a:endParaRPr>
          </a:p>
        </p:txBody>
      </p:sp>
      <p:grpSp>
        <p:nvGrpSpPr>
          <p:cNvPr id="5" name="Group 4"/>
          <p:cNvGrpSpPr/>
          <p:nvPr/>
        </p:nvGrpSpPr>
        <p:grpSpPr>
          <a:xfrm>
            <a:off x="508000" y="1492251"/>
            <a:ext cx="11176000" cy="107949"/>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1219200" y="2311399"/>
            <a:ext cx="2438400" cy="1283732"/>
            <a:chOff x="914400" y="1885950"/>
            <a:chExt cx="1828800" cy="962799"/>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1</a:t>
              </a:r>
            </a:p>
          </p:txBody>
        </p:sp>
        <p:sp>
          <p:nvSpPr>
            <p:cNvPr id="4126" name="TextBox 10"/>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p>
          </p:txBody>
        </p:sp>
      </p:grpSp>
      <p:grpSp>
        <p:nvGrpSpPr>
          <p:cNvPr id="22" name="Group 21"/>
          <p:cNvGrpSpPr>
            <a:grpSpLocks/>
          </p:cNvGrpSpPr>
          <p:nvPr/>
        </p:nvGrpSpPr>
        <p:grpSpPr bwMode="auto">
          <a:xfrm>
            <a:off x="3657600" y="2311400"/>
            <a:ext cx="2438400" cy="1560731"/>
            <a:chOff x="914400" y="1885950"/>
            <a:chExt cx="1828800" cy="1170548"/>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2</a:t>
              </a:r>
            </a:p>
          </p:txBody>
        </p:sp>
        <p:sp>
          <p:nvSpPr>
            <p:cNvPr id="4123" name="TextBox 23"/>
            <p:cNvSpPr txBox="1">
              <a:spLocks noChangeArrowheads="1"/>
            </p:cNvSpPr>
            <p:nvPr/>
          </p:nvSpPr>
          <p:spPr bwMode="auto">
            <a:xfrm>
              <a:off x="914400" y="2571750"/>
              <a:ext cx="1828800"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p>
            <a:p>
              <a:pPr algn="ctr" eaLnBrk="1" hangingPunct="1"/>
              <a:endParaRPr lang="en-US" altLang="zh-CN" dirty="0">
                <a:latin typeface="Gulim" pitchFamily="34" charset="-127"/>
              </a:endParaRPr>
            </a:p>
          </p:txBody>
        </p:sp>
      </p:grpSp>
      <p:grpSp>
        <p:nvGrpSpPr>
          <p:cNvPr id="34" name="Group 33"/>
          <p:cNvGrpSpPr>
            <a:grpSpLocks/>
          </p:cNvGrpSpPr>
          <p:nvPr/>
        </p:nvGrpSpPr>
        <p:grpSpPr bwMode="auto">
          <a:xfrm>
            <a:off x="6074833" y="2311402"/>
            <a:ext cx="2438400" cy="1283733"/>
            <a:chOff x="914400" y="1885950"/>
            <a:chExt cx="1828800" cy="962799"/>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3</a:t>
              </a: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范围管理</a:t>
              </a:r>
            </a:p>
          </p:txBody>
        </p:sp>
      </p:grpSp>
      <p:grpSp>
        <p:nvGrpSpPr>
          <p:cNvPr id="38" name="Group 37"/>
          <p:cNvGrpSpPr>
            <a:grpSpLocks/>
          </p:cNvGrpSpPr>
          <p:nvPr/>
        </p:nvGrpSpPr>
        <p:grpSpPr bwMode="auto">
          <a:xfrm>
            <a:off x="8513233" y="2311400"/>
            <a:ext cx="2438400" cy="1283732"/>
            <a:chOff x="914400" y="1885950"/>
            <a:chExt cx="1828800" cy="962799"/>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4</a:t>
              </a:r>
            </a:p>
          </p:txBody>
        </p:sp>
        <p:sp>
          <p:nvSpPr>
            <p:cNvPr id="4117" name="TextBox 39"/>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成本管理</a:t>
              </a:r>
            </a:p>
          </p:txBody>
        </p:sp>
      </p:grpSp>
      <p:grpSp>
        <p:nvGrpSpPr>
          <p:cNvPr id="42" name="Group 41"/>
          <p:cNvGrpSpPr>
            <a:grpSpLocks/>
          </p:cNvGrpSpPr>
          <p:nvPr/>
        </p:nvGrpSpPr>
        <p:grpSpPr bwMode="auto">
          <a:xfrm>
            <a:off x="335520" y="3868067"/>
            <a:ext cx="2438400" cy="1283732"/>
            <a:chOff x="914400" y="1885950"/>
            <a:chExt cx="1828800" cy="962799"/>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5</a:t>
              </a: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itchFamily="34" charset="-127"/>
              </a:endParaRPr>
            </a:p>
          </p:txBody>
        </p:sp>
      </p:grpSp>
      <p:grpSp>
        <p:nvGrpSpPr>
          <p:cNvPr id="46" name="Group 45"/>
          <p:cNvGrpSpPr>
            <a:grpSpLocks/>
          </p:cNvGrpSpPr>
          <p:nvPr/>
        </p:nvGrpSpPr>
        <p:grpSpPr bwMode="auto">
          <a:xfrm>
            <a:off x="2752753" y="3868067"/>
            <a:ext cx="2438400" cy="1283732"/>
            <a:chOff x="914400" y="1885950"/>
            <a:chExt cx="1828800" cy="962799"/>
          </a:xfrm>
        </p:grpSpPr>
        <p:sp>
          <p:nvSpPr>
            <p:cNvPr id="47" name="Oval 46"/>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6</a:t>
              </a:r>
            </a:p>
          </p:txBody>
        </p:sp>
        <p:sp>
          <p:nvSpPr>
            <p:cNvPr id="4111" name="TextBox 47"/>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人力资源管理</a:t>
              </a:r>
            </a:p>
          </p:txBody>
        </p:sp>
      </p:grpSp>
      <p:grpSp>
        <p:nvGrpSpPr>
          <p:cNvPr id="50" name="Group 49"/>
          <p:cNvGrpSpPr>
            <a:grpSpLocks/>
          </p:cNvGrpSpPr>
          <p:nvPr/>
        </p:nvGrpSpPr>
        <p:grpSpPr bwMode="auto">
          <a:xfrm>
            <a:off x="5191153" y="3868067"/>
            <a:ext cx="2438400" cy="1283732"/>
            <a:chOff x="914400" y="1885950"/>
            <a:chExt cx="1828800" cy="962799"/>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7</a:t>
              </a:r>
            </a:p>
          </p:txBody>
        </p:sp>
        <p:sp>
          <p:nvSpPr>
            <p:cNvPr id="4108" name="TextBox 51"/>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风险管理</a:t>
              </a:r>
            </a:p>
          </p:txBody>
        </p:sp>
      </p:grpSp>
      <p:grpSp>
        <p:nvGrpSpPr>
          <p:cNvPr id="36" name="Group 49">
            <a:extLst>
              <a:ext uri="{FF2B5EF4-FFF2-40B4-BE49-F238E27FC236}">
                <a16:creationId xmlns:a16="http://schemas.microsoft.com/office/drawing/2014/main" id="{B32A29D0-CC3E-48A0-A7F3-093D0544A054}"/>
              </a:ext>
            </a:extLst>
          </p:cNvPr>
          <p:cNvGrpSpPr>
            <a:grpSpLocks/>
          </p:cNvGrpSpPr>
          <p:nvPr/>
        </p:nvGrpSpPr>
        <p:grpSpPr bwMode="auto">
          <a:xfrm>
            <a:off x="7407074" y="3863602"/>
            <a:ext cx="2438400" cy="1283732"/>
            <a:chOff x="914400" y="1885950"/>
            <a:chExt cx="1828800" cy="962799"/>
          </a:xfrm>
        </p:grpSpPr>
        <p:sp>
          <p:nvSpPr>
            <p:cNvPr id="37" name="Oval 50">
              <a:extLst>
                <a:ext uri="{FF2B5EF4-FFF2-40B4-BE49-F238E27FC236}">
                  <a16:creationId xmlns:a16="http://schemas.microsoft.com/office/drawing/2014/main" id="{5C83AB40-0557-4B81-BD5E-2E892264B644}"/>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8</a:t>
              </a:r>
            </a:p>
          </p:txBody>
        </p:sp>
        <p:sp>
          <p:nvSpPr>
            <p:cNvPr id="40" name="TextBox 51">
              <a:extLst>
                <a:ext uri="{FF2B5EF4-FFF2-40B4-BE49-F238E27FC236}">
                  <a16:creationId xmlns:a16="http://schemas.microsoft.com/office/drawing/2014/main" id="{44D07B9F-9CEB-4A8A-A368-06062B1C5FC9}"/>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配置管理</a:t>
              </a:r>
            </a:p>
          </p:txBody>
        </p:sp>
      </p:grpSp>
      <p:grpSp>
        <p:nvGrpSpPr>
          <p:cNvPr id="41" name="Group 49">
            <a:extLst>
              <a:ext uri="{FF2B5EF4-FFF2-40B4-BE49-F238E27FC236}">
                <a16:creationId xmlns:a16="http://schemas.microsoft.com/office/drawing/2014/main" id="{5C37CD59-4899-4FD0-81C6-B1B568A54914}"/>
              </a:ext>
            </a:extLst>
          </p:cNvPr>
          <p:cNvGrpSpPr>
            <a:grpSpLocks/>
          </p:cNvGrpSpPr>
          <p:nvPr/>
        </p:nvGrpSpPr>
        <p:grpSpPr bwMode="auto">
          <a:xfrm>
            <a:off x="9732433" y="3872131"/>
            <a:ext cx="2438400" cy="1283732"/>
            <a:chOff x="914400" y="1885950"/>
            <a:chExt cx="1828800" cy="962799"/>
          </a:xfrm>
        </p:grpSpPr>
        <p:sp>
          <p:nvSpPr>
            <p:cNvPr id="44" name="Oval 50">
              <a:extLst>
                <a:ext uri="{FF2B5EF4-FFF2-40B4-BE49-F238E27FC236}">
                  <a16:creationId xmlns:a16="http://schemas.microsoft.com/office/drawing/2014/main" id="{725B9890-5BD1-4138-87BA-762065776490}"/>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9</a:t>
              </a:r>
            </a:p>
          </p:txBody>
        </p:sp>
        <p:sp>
          <p:nvSpPr>
            <p:cNvPr id="45" name="TextBox 51">
              <a:extLst>
                <a:ext uri="{FF2B5EF4-FFF2-40B4-BE49-F238E27FC236}">
                  <a16:creationId xmlns:a16="http://schemas.microsoft.com/office/drawing/2014/main" id="{6E643BFB-938C-4D38-A1B9-0B16C5596A0F}"/>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分工评价</a:t>
              </a:r>
            </a:p>
          </p:txBody>
        </p:sp>
      </p:grpSp>
    </p:spTree>
    <p:extLst>
      <p:ext uri="{BB962C8B-B14F-4D97-AF65-F5344CB8AC3E}">
        <p14:creationId xmlns:p14="http://schemas.microsoft.com/office/powerpoint/2010/main" val="1545348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40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预算</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DB4E044A-F93C-40DA-8A86-F6A97B7A936C}"/>
              </a:ext>
            </a:extLst>
          </p:cNvPr>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p>
        </p:txBody>
      </p:sp>
      <p:graphicFrame>
        <p:nvGraphicFramePr>
          <p:cNvPr id="3" name="表格 2">
            <a:extLst>
              <a:ext uri="{FF2B5EF4-FFF2-40B4-BE49-F238E27FC236}">
                <a16:creationId xmlns:a16="http://schemas.microsoft.com/office/drawing/2014/main" id="{D19557D2-CF1B-4E54-A7F9-754AE9D2C5A1}"/>
              </a:ext>
            </a:extLst>
          </p:cNvPr>
          <p:cNvGraphicFramePr>
            <a:graphicFrameLocks noGrp="1"/>
          </p:cNvGraphicFramePr>
          <p:nvPr>
            <p:extLst>
              <p:ext uri="{D42A27DB-BD31-4B8C-83A1-F6EECF244321}">
                <p14:modId xmlns:p14="http://schemas.microsoft.com/office/powerpoint/2010/main" val="1160526149"/>
              </p:ext>
            </p:extLst>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extLst>
                    <a:ext uri="{9D8B030D-6E8A-4147-A177-3AD203B41FA5}">
                      <a16:colId xmlns:a16="http://schemas.microsoft.com/office/drawing/2014/main" val="963682177"/>
                    </a:ext>
                  </a:extLst>
                </a:gridCol>
                <a:gridCol w="1206240">
                  <a:extLst>
                    <a:ext uri="{9D8B030D-6E8A-4147-A177-3AD203B41FA5}">
                      <a16:colId xmlns:a16="http://schemas.microsoft.com/office/drawing/2014/main" val="2579874776"/>
                    </a:ext>
                  </a:extLst>
                </a:gridCol>
                <a:gridCol w="1123402">
                  <a:extLst>
                    <a:ext uri="{9D8B030D-6E8A-4147-A177-3AD203B41FA5}">
                      <a16:colId xmlns:a16="http://schemas.microsoft.com/office/drawing/2014/main" val="940443648"/>
                    </a:ext>
                  </a:extLst>
                </a:gridCol>
                <a:gridCol w="1238939">
                  <a:extLst>
                    <a:ext uri="{9D8B030D-6E8A-4147-A177-3AD203B41FA5}">
                      <a16:colId xmlns:a16="http://schemas.microsoft.com/office/drawing/2014/main" val="2875748166"/>
                    </a:ext>
                  </a:extLst>
                </a:gridCol>
                <a:gridCol w="1238939">
                  <a:extLst>
                    <a:ext uri="{9D8B030D-6E8A-4147-A177-3AD203B41FA5}">
                      <a16:colId xmlns:a16="http://schemas.microsoft.com/office/drawing/2014/main" val="2515956261"/>
                    </a:ext>
                  </a:extLst>
                </a:gridCol>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0387435"/>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3776909"/>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5116080"/>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1487223"/>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968687"/>
                  </a:ext>
                </a:extLst>
              </a:tr>
            </a:tbl>
          </a:graphicData>
        </a:graphic>
      </p:graphicFrame>
    </p:spTree>
    <p:extLst>
      <p:ext uri="{BB962C8B-B14F-4D97-AF65-F5344CB8AC3E}">
        <p14:creationId xmlns:p14="http://schemas.microsoft.com/office/powerpoint/2010/main" val="200800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4247680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5.1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质量管理角色及职责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8B783D8C-4E80-46B7-B876-B17F03D4EEB4}"/>
              </a:ext>
            </a:extLst>
          </p:cNvPr>
          <p:cNvGraphicFramePr>
            <a:graphicFrameLocks noGrp="1"/>
          </p:cNvGraphicFramePr>
          <p:nvPr>
            <p:extLst>
              <p:ext uri="{D42A27DB-BD31-4B8C-83A1-F6EECF244321}">
                <p14:modId xmlns:p14="http://schemas.microsoft.com/office/powerpoint/2010/main" val="1662914133"/>
              </p:ext>
            </p:extLst>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extLst>
                    <a:ext uri="{9D8B030D-6E8A-4147-A177-3AD203B41FA5}">
                      <a16:colId xmlns:a16="http://schemas.microsoft.com/office/drawing/2014/main" val="2664450787"/>
                    </a:ext>
                  </a:extLst>
                </a:gridCol>
                <a:gridCol w="1989482">
                  <a:extLst>
                    <a:ext uri="{9D8B030D-6E8A-4147-A177-3AD203B41FA5}">
                      <a16:colId xmlns:a16="http://schemas.microsoft.com/office/drawing/2014/main" val="2071478596"/>
                    </a:ext>
                  </a:extLst>
                </a:gridCol>
                <a:gridCol w="3195256">
                  <a:extLst>
                    <a:ext uri="{9D8B030D-6E8A-4147-A177-3AD203B41FA5}">
                      <a16:colId xmlns:a16="http://schemas.microsoft.com/office/drawing/2014/main" val="2595922196"/>
                    </a:ext>
                  </a:extLst>
                </a:gridCol>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8259480"/>
                  </a:ext>
                </a:extLst>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1061283"/>
                  </a:ext>
                </a:extLst>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580772"/>
                  </a:ext>
                </a:extLst>
              </a:tr>
            </a:tbl>
          </a:graphicData>
        </a:graphic>
      </p:graphicFrame>
    </p:spTree>
    <p:extLst>
      <p:ext uri="{BB962C8B-B14F-4D97-AF65-F5344CB8AC3E}">
        <p14:creationId xmlns:p14="http://schemas.microsoft.com/office/powerpoint/2010/main" val="281404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5.2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质量目标</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A46D66AE-EC55-4382-BED1-89A48FD93684}"/>
              </a:ext>
            </a:extLst>
          </p:cNvPr>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p>
        </p:txBody>
      </p:sp>
    </p:spTree>
    <p:extLst>
      <p:ext uri="{BB962C8B-B14F-4D97-AF65-F5344CB8AC3E}">
        <p14:creationId xmlns:p14="http://schemas.microsoft.com/office/powerpoint/2010/main" val="3668260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5.3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质量策略</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6F1C5C53-0244-4157-9A73-AE17C35BF34F}"/>
              </a:ext>
            </a:extLst>
          </p:cNvPr>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p>
        </p:txBody>
      </p:sp>
    </p:spTree>
    <p:extLst>
      <p:ext uri="{BB962C8B-B14F-4D97-AF65-F5344CB8AC3E}">
        <p14:creationId xmlns:p14="http://schemas.microsoft.com/office/powerpoint/2010/main" val="1950673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665594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6" name="图片 5" descr="132399432537370854">
            <a:extLst>
              <a:ext uri="{FF2B5EF4-FFF2-40B4-BE49-F238E27FC236}">
                <a16:creationId xmlns:a16="http://schemas.microsoft.com/office/drawing/2014/main" id="{D79D8D06-9661-4BFF-9DAD-CC49BAEBEB4C}"/>
              </a:ext>
            </a:extLst>
          </p:cNvPr>
          <p:cNvPicPr/>
          <p:nvPr/>
        </p:nvPicPr>
        <p:blipFill>
          <a:blip r:embed="rId2"/>
          <a:stretch>
            <a:fillRect/>
          </a:stretch>
        </p:blipFill>
        <p:spPr>
          <a:xfrm>
            <a:off x="1055580" y="1339850"/>
            <a:ext cx="10368864" cy="5130201"/>
          </a:xfrm>
          <a:prstGeom prst="rect">
            <a:avLst/>
          </a:prstGeom>
        </p:spPr>
      </p:pic>
    </p:spTree>
    <p:extLst>
      <p:ext uri="{BB962C8B-B14F-4D97-AF65-F5344CB8AC3E}">
        <p14:creationId xmlns:p14="http://schemas.microsoft.com/office/powerpoint/2010/main" val="314636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E29CD491-610B-4307-AEA4-7969FFAD1D5A}"/>
              </a:ext>
            </a:extLst>
          </p:cNvPr>
          <p:cNvGraphicFramePr>
            <a:graphicFrameLocks noGrp="1"/>
          </p:cNvGraphicFramePr>
          <p:nvPr>
            <p:extLst>
              <p:ext uri="{D42A27DB-BD31-4B8C-83A1-F6EECF244321}">
                <p14:modId xmlns:p14="http://schemas.microsoft.com/office/powerpoint/2010/main" val="2947583060"/>
              </p:ext>
            </p:extLst>
          </p:nvPr>
        </p:nvGraphicFramePr>
        <p:xfrm>
          <a:off x="3431778" y="106455"/>
          <a:ext cx="8424699" cy="6418171"/>
        </p:xfrm>
        <a:graphic>
          <a:graphicData uri="http://schemas.openxmlformats.org/drawingml/2006/table">
            <a:tbl>
              <a:tblPr firstRow="1" firstCol="1" bandRow="1">
                <a:tableStyleId>{5C22544A-7EE6-4342-B048-85BDC9FD1C3A}</a:tableStyleId>
              </a:tblPr>
              <a:tblGrid>
                <a:gridCol w="1239746">
                  <a:extLst>
                    <a:ext uri="{9D8B030D-6E8A-4147-A177-3AD203B41FA5}">
                      <a16:colId xmlns:a16="http://schemas.microsoft.com/office/drawing/2014/main" val="3201636158"/>
                    </a:ext>
                  </a:extLst>
                </a:gridCol>
                <a:gridCol w="1239746">
                  <a:extLst>
                    <a:ext uri="{9D8B030D-6E8A-4147-A177-3AD203B41FA5}">
                      <a16:colId xmlns:a16="http://schemas.microsoft.com/office/drawing/2014/main" val="3076222635"/>
                    </a:ext>
                  </a:extLst>
                </a:gridCol>
                <a:gridCol w="1239746">
                  <a:extLst>
                    <a:ext uri="{9D8B030D-6E8A-4147-A177-3AD203B41FA5}">
                      <a16:colId xmlns:a16="http://schemas.microsoft.com/office/drawing/2014/main" val="949980189"/>
                    </a:ext>
                  </a:extLst>
                </a:gridCol>
                <a:gridCol w="591933">
                  <a:extLst>
                    <a:ext uri="{9D8B030D-6E8A-4147-A177-3AD203B41FA5}">
                      <a16:colId xmlns:a16="http://schemas.microsoft.com/office/drawing/2014/main" val="1140027104"/>
                    </a:ext>
                  </a:extLst>
                </a:gridCol>
                <a:gridCol w="626759">
                  <a:extLst>
                    <a:ext uri="{9D8B030D-6E8A-4147-A177-3AD203B41FA5}">
                      <a16:colId xmlns:a16="http://schemas.microsoft.com/office/drawing/2014/main" val="912779148"/>
                    </a:ext>
                  </a:extLst>
                </a:gridCol>
                <a:gridCol w="626759">
                  <a:extLst>
                    <a:ext uri="{9D8B030D-6E8A-4147-A177-3AD203B41FA5}">
                      <a16:colId xmlns:a16="http://schemas.microsoft.com/office/drawing/2014/main" val="4044815541"/>
                    </a:ext>
                  </a:extLst>
                </a:gridCol>
                <a:gridCol w="446988">
                  <a:extLst>
                    <a:ext uri="{9D8B030D-6E8A-4147-A177-3AD203B41FA5}">
                      <a16:colId xmlns:a16="http://schemas.microsoft.com/office/drawing/2014/main" val="3238576697"/>
                    </a:ext>
                  </a:extLst>
                </a:gridCol>
                <a:gridCol w="222621">
                  <a:extLst>
                    <a:ext uri="{9D8B030D-6E8A-4147-A177-3AD203B41FA5}">
                      <a16:colId xmlns:a16="http://schemas.microsoft.com/office/drawing/2014/main" val="3904572339"/>
                    </a:ext>
                  </a:extLst>
                </a:gridCol>
                <a:gridCol w="729593">
                  <a:extLst>
                    <a:ext uri="{9D8B030D-6E8A-4147-A177-3AD203B41FA5}">
                      <a16:colId xmlns:a16="http://schemas.microsoft.com/office/drawing/2014/main" val="1834665991"/>
                    </a:ext>
                  </a:extLst>
                </a:gridCol>
                <a:gridCol w="730404">
                  <a:extLst>
                    <a:ext uri="{9D8B030D-6E8A-4147-A177-3AD203B41FA5}">
                      <a16:colId xmlns:a16="http://schemas.microsoft.com/office/drawing/2014/main" val="3017727440"/>
                    </a:ext>
                  </a:extLst>
                </a:gridCol>
                <a:gridCol w="730404">
                  <a:extLst>
                    <a:ext uri="{9D8B030D-6E8A-4147-A177-3AD203B41FA5}">
                      <a16:colId xmlns:a16="http://schemas.microsoft.com/office/drawing/2014/main" val="2410942655"/>
                    </a:ext>
                  </a:extLst>
                </a:gridCol>
              </a:tblGrid>
              <a:tr h="280930">
                <a:tc gridSpan="11">
                  <a:txBody>
                    <a:bodyPr/>
                    <a:lstStyle/>
                    <a:p>
                      <a:pPr algn="just">
                        <a:spcAft>
                          <a:spcPts val="0"/>
                        </a:spcAft>
                      </a:pPr>
                      <a:r>
                        <a:rPr lang="en-US" sz="1600" kern="100" dirty="0">
                          <a:effectLst/>
                        </a:rPr>
                        <a:t>WBS</a:t>
                      </a:r>
                      <a:r>
                        <a:rPr lang="zh-CN" sz="1600" kern="100" dirty="0">
                          <a:effectLst/>
                        </a:rPr>
                        <a:t>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49193729"/>
                  </a:ext>
                </a:extLst>
              </a:tr>
              <a:tr h="262100">
                <a:tc gridSpan="11">
                  <a:txBody>
                    <a:bodyPr/>
                    <a:lstStyle/>
                    <a:p>
                      <a:pPr algn="just">
                        <a:spcAft>
                          <a:spcPts val="0"/>
                        </a:spcAft>
                      </a:pPr>
                      <a:r>
                        <a:rPr lang="zh-CN" sz="1600" kern="100" dirty="0">
                          <a:effectLst/>
                        </a:rPr>
                        <a:t>一、项目基本概况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50668308"/>
                  </a:ext>
                </a:extLst>
              </a:tr>
              <a:tr h="524200">
                <a:tc gridSpan="2">
                  <a:txBody>
                    <a:bodyPr/>
                    <a:lstStyle/>
                    <a:p>
                      <a:pPr algn="just">
                        <a:spcAft>
                          <a:spcPts val="0"/>
                        </a:spcAft>
                      </a:pPr>
                      <a:r>
                        <a:rPr lang="zh-CN" sz="1600" kern="100" dirty="0">
                          <a:effectLst/>
                        </a:rPr>
                        <a:t>项目名称：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dirty="0">
                          <a:effectLst/>
                        </a:rPr>
                        <a:t>基于项目的案例教学系统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项目编号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en-US" sz="1600" kern="100" dirty="0">
                          <a:effectLst/>
                        </a:rPr>
                        <a:t>PRD2018-G16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22208921"/>
                  </a:ext>
                </a:extLst>
              </a:tr>
              <a:tr h="262100">
                <a:tc gridSpan="2">
                  <a:txBody>
                    <a:bodyPr/>
                    <a:lstStyle/>
                    <a:p>
                      <a:pPr algn="just">
                        <a:spcAft>
                          <a:spcPts val="0"/>
                        </a:spcAft>
                      </a:pPr>
                      <a:r>
                        <a:rPr lang="zh-CN" sz="1600" kern="100">
                          <a:effectLst/>
                        </a:rPr>
                        <a:t>制作人：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a:effectLst/>
                        </a:rPr>
                        <a:t>徐毓茜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审核人：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28323759"/>
                  </a:ext>
                </a:extLst>
              </a:tr>
              <a:tr h="262100">
                <a:tc gridSpan="2">
                  <a:txBody>
                    <a:bodyPr/>
                    <a:lstStyle/>
                    <a:p>
                      <a:pPr algn="just">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制作日期：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en-US" sz="1600" kern="100">
                          <a:effectLst/>
                        </a:rPr>
                        <a:t>2018.11.3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74801375"/>
                  </a:ext>
                </a:extLst>
              </a:tr>
              <a:tr h="262100">
                <a:tc gridSpan="11">
                  <a:txBody>
                    <a:bodyPr/>
                    <a:lstStyle/>
                    <a:p>
                      <a:pPr algn="just">
                        <a:spcAft>
                          <a:spcPts val="0"/>
                        </a:spcAft>
                      </a:pPr>
                      <a:r>
                        <a:rPr lang="zh-CN" sz="1600" kern="100">
                          <a:effectLst/>
                        </a:rPr>
                        <a:t>二、工作分解结构（</a:t>
                      </a:r>
                      <a:r>
                        <a:rPr lang="en-US" sz="1600" kern="100">
                          <a:effectLst/>
                        </a:rPr>
                        <a:t>R-</a:t>
                      </a:r>
                      <a:r>
                        <a:rPr lang="zh-CN" sz="1600" kern="100">
                          <a:effectLst/>
                        </a:rPr>
                        <a:t>负责人；</a:t>
                      </a:r>
                      <a:r>
                        <a:rPr lang="en-US" sz="1600" kern="100">
                          <a:effectLst/>
                        </a:rPr>
                        <a:t>A-</a:t>
                      </a:r>
                      <a:r>
                        <a:rPr lang="zh-CN" sz="1600" kern="100">
                          <a:effectLst/>
                        </a:rPr>
                        <a:t>参与</a:t>
                      </a:r>
                      <a:r>
                        <a:rPr lang="en-US" sz="1600" kern="100">
                          <a:effectLst/>
                        </a:rPr>
                        <a:t>;  I-</a:t>
                      </a:r>
                      <a:r>
                        <a:rPr lang="zh-CN" sz="1600" kern="100">
                          <a:effectLst/>
                        </a:rPr>
                        <a:t>通报）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33363562"/>
                  </a:ext>
                </a:extLst>
              </a:tr>
              <a:tr h="524200">
                <a:tc>
                  <a:txBody>
                    <a:bodyPr/>
                    <a:lstStyle/>
                    <a:p>
                      <a:pPr algn="just">
                        <a:spcAft>
                          <a:spcPts val="0"/>
                        </a:spcAft>
                      </a:pPr>
                      <a:r>
                        <a:rPr lang="zh-CN" sz="1600" kern="100">
                          <a:effectLst/>
                        </a:rPr>
                        <a:t>任务阶段名称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dirty="0">
                          <a:effectLst/>
                        </a:rPr>
                        <a:t>包含活动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活动分解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徐毓茜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马益亮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zh-CN" sz="1600" kern="100">
                          <a:effectLst/>
                        </a:rPr>
                        <a:t>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输入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输出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265839077"/>
                  </a:ext>
                </a:extLst>
              </a:tr>
              <a:tr h="567775">
                <a:tc rowSpan="8">
                  <a:txBody>
                    <a:bodyPr/>
                    <a:lstStyle/>
                    <a:p>
                      <a:pPr algn="just">
                        <a:spcAft>
                          <a:spcPts val="0"/>
                        </a:spcAft>
                      </a:pPr>
                      <a:r>
                        <a:rPr lang="zh-CN" sz="1600" kern="100">
                          <a:effectLst/>
                        </a:rPr>
                        <a:t>项目启动阶段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rowSpan="2">
                  <a:txBody>
                    <a:bodyPr/>
                    <a:lstStyle/>
                    <a:p>
                      <a:pPr algn="just">
                        <a:spcAft>
                          <a:spcPts val="0"/>
                        </a:spcAft>
                      </a:pPr>
                      <a:r>
                        <a:rPr lang="zh-CN" sz="1600" kern="100" dirty="0">
                          <a:effectLst/>
                        </a:rPr>
                        <a:t>项目确认</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项目部署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项目任务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项目部署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3948048214"/>
                  </a:ext>
                </a:extLst>
              </a:tr>
              <a:tr h="13105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dirty="0">
                          <a:effectLst/>
                        </a:rPr>
                        <a:t>可行性分析</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可行性分析起草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可行性分析文档</a:t>
                      </a:r>
                      <a:r>
                        <a:rPr lang="en-US" sz="1600" kern="10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325866791"/>
                  </a:ext>
                </a:extLst>
              </a:tr>
              <a:tr h="786299">
                <a:tc vMerge="1">
                  <a:txBody>
                    <a:bodyPr/>
                    <a:lstStyle/>
                    <a:p>
                      <a:endParaRPr lang="zh-CN" altLang="en-US"/>
                    </a:p>
                  </a:txBody>
                  <a:tcPr/>
                </a:tc>
                <a:tc>
                  <a:txBody>
                    <a:bodyPr/>
                    <a:lstStyle/>
                    <a:p>
                      <a:pPr algn="just">
                        <a:spcAft>
                          <a:spcPts val="0"/>
                        </a:spcAft>
                      </a:pPr>
                      <a:r>
                        <a:rPr lang="zh-CN" sz="1600" kern="100">
                          <a:effectLst/>
                        </a:rPr>
                        <a:t>项目评估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项目进度计划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dirty="0">
                          <a:effectLst/>
                        </a:rPr>
                        <a:t>任务分配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甘特图</a:t>
                      </a:r>
                      <a:r>
                        <a:rPr lang="en-US" sz="1600" kern="10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468828720"/>
                  </a:ext>
                </a:extLst>
              </a:tr>
              <a:tr h="283889">
                <a:tc vMerge="1">
                  <a:txBody>
                    <a:bodyPr/>
                    <a:lstStyle/>
                    <a:p>
                      <a:endParaRPr lang="zh-CN" altLang="en-US"/>
                    </a:p>
                  </a:txBody>
                  <a:tcPr/>
                </a:tc>
                <a:tc rowSpan="5">
                  <a:txBody>
                    <a:bodyPr/>
                    <a:lstStyle/>
                    <a:p>
                      <a:pPr algn="just">
                        <a:spcAft>
                          <a:spcPts val="0"/>
                        </a:spcAft>
                      </a:pPr>
                      <a:r>
                        <a:rPr lang="zh-CN" sz="1600" kern="100">
                          <a:effectLst/>
                        </a:rPr>
                        <a:t>项目分工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图表的绘制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025126000"/>
                  </a:ext>
                </a:extLst>
              </a:tr>
              <a:tr h="2621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git</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136446807"/>
                  </a:ext>
                </a:extLst>
              </a:tr>
              <a:tr h="28388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Ubuntu</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3749707708"/>
                  </a:ext>
                </a:extLst>
              </a:tr>
              <a:tr h="28388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php</a:t>
                      </a:r>
                      <a:r>
                        <a:rPr lang="zh-CN" sz="1600" kern="100">
                          <a:effectLst/>
                        </a:rPr>
                        <a:t>编码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2275024922"/>
                  </a:ext>
                </a:extLst>
              </a:tr>
              <a:tr h="2621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rp</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717219718"/>
                  </a:ext>
                </a:extLst>
              </a:tr>
            </a:tbl>
          </a:graphicData>
        </a:graphic>
      </p:graphicFrame>
    </p:spTree>
    <p:extLst>
      <p:ext uri="{BB962C8B-B14F-4D97-AF65-F5344CB8AC3E}">
        <p14:creationId xmlns:p14="http://schemas.microsoft.com/office/powerpoint/2010/main" val="124562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4" name="表格 3">
            <a:extLst>
              <a:ext uri="{FF2B5EF4-FFF2-40B4-BE49-F238E27FC236}">
                <a16:creationId xmlns:a16="http://schemas.microsoft.com/office/drawing/2014/main" id="{333A0D78-3FCC-421E-BE09-20152D7761EF}"/>
              </a:ext>
            </a:extLst>
          </p:cNvPr>
          <p:cNvGraphicFramePr>
            <a:graphicFrameLocks noGrp="1"/>
          </p:cNvGraphicFramePr>
          <p:nvPr>
            <p:extLst>
              <p:ext uri="{D42A27DB-BD31-4B8C-83A1-F6EECF244321}">
                <p14:modId xmlns:p14="http://schemas.microsoft.com/office/powerpoint/2010/main" val="4248968911"/>
              </p:ext>
            </p:extLst>
          </p:nvPr>
        </p:nvGraphicFramePr>
        <p:xfrm>
          <a:off x="3503784" y="116724"/>
          <a:ext cx="8208685" cy="6048503"/>
        </p:xfrm>
        <a:graphic>
          <a:graphicData uri="http://schemas.openxmlformats.org/drawingml/2006/table">
            <a:tbl>
              <a:tblPr firstRow="1" firstCol="1" bandRow="1">
                <a:tableStyleId>{5C22544A-7EE6-4342-B048-85BDC9FD1C3A}</a:tableStyleId>
              </a:tblPr>
              <a:tblGrid>
                <a:gridCol w="1062578">
                  <a:extLst>
                    <a:ext uri="{9D8B030D-6E8A-4147-A177-3AD203B41FA5}">
                      <a16:colId xmlns:a16="http://schemas.microsoft.com/office/drawing/2014/main" val="2162516829"/>
                    </a:ext>
                  </a:extLst>
                </a:gridCol>
                <a:gridCol w="844206">
                  <a:extLst>
                    <a:ext uri="{9D8B030D-6E8A-4147-A177-3AD203B41FA5}">
                      <a16:colId xmlns:a16="http://schemas.microsoft.com/office/drawing/2014/main" val="3946598661"/>
                    </a:ext>
                  </a:extLst>
                </a:gridCol>
                <a:gridCol w="174083">
                  <a:extLst>
                    <a:ext uri="{9D8B030D-6E8A-4147-A177-3AD203B41FA5}">
                      <a16:colId xmlns:a16="http://schemas.microsoft.com/office/drawing/2014/main" val="2326966306"/>
                    </a:ext>
                  </a:extLst>
                </a:gridCol>
                <a:gridCol w="1062578">
                  <a:extLst>
                    <a:ext uri="{9D8B030D-6E8A-4147-A177-3AD203B41FA5}">
                      <a16:colId xmlns:a16="http://schemas.microsoft.com/office/drawing/2014/main" val="2594627730"/>
                    </a:ext>
                  </a:extLst>
                </a:gridCol>
                <a:gridCol w="611610">
                  <a:extLst>
                    <a:ext uri="{9D8B030D-6E8A-4147-A177-3AD203B41FA5}">
                      <a16:colId xmlns:a16="http://schemas.microsoft.com/office/drawing/2014/main" val="3224132085"/>
                    </a:ext>
                  </a:extLst>
                </a:gridCol>
                <a:gridCol w="647587">
                  <a:extLst>
                    <a:ext uri="{9D8B030D-6E8A-4147-A177-3AD203B41FA5}">
                      <a16:colId xmlns:a16="http://schemas.microsoft.com/office/drawing/2014/main" val="2556896474"/>
                    </a:ext>
                  </a:extLst>
                </a:gridCol>
                <a:gridCol w="771417">
                  <a:extLst>
                    <a:ext uri="{9D8B030D-6E8A-4147-A177-3AD203B41FA5}">
                      <a16:colId xmlns:a16="http://schemas.microsoft.com/office/drawing/2014/main" val="213292147"/>
                    </a:ext>
                  </a:extLst>
                </a:gridCol>
                <a:gridCol w="771417">
                  <a:extLst>
                    <a:ext uri="{9D8B030D-6E8A-4147-A177-3AD203B41FA5}">
                      <a16:colId xmlns:a16="http://schemas.microsoft.com/office/drawing/2014/main" val="1900162533"/>
                    </a:ext>
                  </a:extLst>
                </a:gridCol>
                <a:gridCol w="753845">
                  <a:extLst>
                    <a:ext uri="{9D8B030D-6E8A-4147-A177-3AD203B41FA5}">
                      <a16:colId xmlns:a16="http://schemas.microsoft.com/office/drawing/2014/main" val="2334772535"/>
                    </a:ext>
                  </a:extLst>
                </a:gridCol>
                <a:gridCol w="754682">
                  <a:extLst>
                    <a:ext uri="{9D8B030D-6E8A-4147-A177-3AD203B41FA5}">
                      <a16:colId xmlns:a16="http://schemas.microsoft.com/office/drawing/2014/main" val="385686129"/>
                    </a:ext>
                  </a:extLst>
                </a:gridCol>
                <a:gridCol w="754682">
                  <a:extLst>
                    <a:ext uri="{9D8B030D-6E8A-4147-A177-3AD203B41FA5}">
                      <a16:colId xmlns:a16="http://schemas.microsoft.com/office/drawing/2014/main" val="3109914363"/>
                    </a:ext>
                  </a:extLst>
                </a:gridCol>
              </a:tblGrid>
              <a:tr h="284439">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2529650"/>
                  </a:ext>
                </a:extLst>
              </a:tr>
              <a:tr h="284439">
                <a:tc rowSpan="4">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可行性分析</a:t>
                      </a:r>
                    </a:p>
                    <a:p>
                      <a:pPr algn="just">
                        <a:spcAft>
                          <a:spcPts val="0"/>
                        </a:spcAft>
                      </a:pPr>
                      <a:r>
                        <a:rPr lang="zh-CN" sz="1600" kern="100">
                          <a:effectLst/>
                        </a:rPr>
                        <a:t>阶段</a:t>
                      </a:r>
                    </a:p>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a:effectLst/>
                        </a:rPr>
                        <a:t>技术可行性</a:t>
                      </a: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14829677"/>
                  </a:ext>
                </a:extLst>
              </a:tr>
              <a:tr h="300752">
                <a:tc vMerge="1">
                  <a:txBody>
                    <a:bodyPr/>
                    <a:lstStyle/>
                    <a:p>
                      <a:endParaRPr lang="zh-CN" altLang="en-US"/>
                    </a:p>
                  </a:txBody>
                  <a:tcPr/>
                </a:tc>
                <a:tc gridSpan="3">
                  <a:txBody>
                    <a:bodyPr/>
                    <a:lstStyle/>
                    <a:p>
                      <a:pPr algn="just">
                        <a:spcAft>
                          <a:spcPts val="0"/>
                        </a:spcAft>
                      </a:pPr>
                      <a:r>
                        <a:rPr lang="zh-CN" sz="1600" kern="100">
                          <a:effectLst/>
                        </a:rPr>
                        <a:t>操作可行性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0330644"/>
                  </a:ext>
                </a:extLst>
              </a:tr>
              <a:tr h="300752">
                <a:tc vMerge="1">
                  <a:txBody>
                    <a:bodyPr/>
                    <a:lstStyle/>
                    <a:p>
                      <a:endParaRPr lang="zh-CN" altLang="en-US"/>
                    </a:p>
                  </a:txBody>
                  <a:tcPr/>
                </a:tc>
                <a:tc gridSpan="3">
                  <a:txBody>
                    <a:bodyPr/>
                    <a:lstStyle/>
                    <a:p>
                      <a:pPr algn="just">
                        <a:spcAft>
                          <a:spcPts val="0"/>
                        </a:spcAft>
                      </a:pPr>
                      <a:r>
                        <a:rPr lang="zh-CN" sz="1600" kern="100">
                          <a:effectLst/>
                        </a:rPr>
                        <a:t>经济可行性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8556267"/>
                  </a:ext>
                </a:extLst>
              </a:tr>
              <a:tr h="818445">
                <a:tc vMerge="1">
                  <a:txBody>
                    <a:bodyPr/>
                    <a:lstStyle/>
                    <a:p>
                      <a:endParaRPr lang="zh-CN" altLang="en-US"/>
                    </a:p>
                  </a:txBody>
                  <a:tcPr/>
                </a:tc>
                <a:tc gridSpan="3">
                  <a:txBody>
                    <a:bodyPr/>
                    <a:lstStyle/>
                    <a:p>
                      <a:pPr algn="just">
                        <a:spcAft>
                          <a:spcPts val="0"/>
                        </a:spcAft>
                      </a:pPr>
                      <a:r>
                        <a:rPr lang="zh-CN" sz="1600" kern="100">
                          <a:effectLst/>
                        </a:rPr>
                        <a:t>社会因素可行性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73039810"/>
                  </a:ext>
                </a:extLst>
              </a:tr>
              <a:tr h="300752">
                <a:tc rowSpan="5">
                  <a:txBody>
                    <a:bodyPr/>
                    <a:lstStyle/>
                    <a:p>
                      <a:pPr algn="just">
                        <a:spcAft>
                          <a:spcPts val="0"/>
                        </a:spcAft>
                      </a:pPr>
                      <a:r>
                        <a:rPr lang="zh-CN" sz="1600" kern="100">
                          <a:effectLst/>
                        </a:rPr>
                        <a:t>项目计划阶段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a:effectLst/>
                        </a:rPr>
                        <a:t>人员分工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4073693"/>
                  </a:ext>
                </a:extLst>
              </a:tr>
              <a:tr h="300752">
                <a:tc vMerge="1">
                  <a:txBody>
                    <a:bodyPr/>
                    <a:lstStyle/>
                    <a:p>
                      <a:endParaRPr lang="zh-CN" altLang="en-US"/>
                    </a:p>
                  </a:txBody>
                  <a:tcPr/>
                </a:tc>
                <a:tc gridSpan="3">
                  <a:txBody>
                    <a:bodyPr/>
                    <a:lstStyle/>
                    <a:p>
                      <a:pPr algn="just">
                        <a:spcAft>
                          <a:spcPts val="0"/>
                        </a:spcAft>
                      </a:pPr>
                      <a:r>
                        <a:rPr lang="zh-CN" sz="1600" kern="100">
                          <a:effectLst/>
                        </a:rPr>
                        <a:t>工作分解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9606200"/>
                  </a:ext>
                </a:extLst>
              </a:tr>
              <a:tr h="300752">
                <a:tc vMerge="1">
                  <a:txBody>
                    <a:bodyPr/>
                    <a:lstStyle/>
                    <a:p>
                      <a:endParaRPr lang="zh-CN" altLang="en-US"/>
                    </a:p>
                  </a:txBody>
                  <a:tcPr/>
                </a:tc>
                <a:tc gridSpan="3">
                  <a:txBody>
                    <a:bodyPr/>
                    <a:lstStyle/>
                    <a:p>
                      <a:pPr algn="just">
                        <a:spcAft>
                          <a:spcPts val="0"/>
                        </a:spcAft>
                      </a:pPr>
                      <a:r>
                        <a:rPr lang="zh-CN" sz="1600" kern="100">
                          <a:effectLst/>
                        </a:rPr>
                        <a:t>甘特图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2696084"/>
                  </a:ext>
                </a:extLst>
              </a:tr>
              <a:tr h="300752">
                <a:tc vMerge="1">
                  <a:txBody>
                    <a:bodyPr/>
                    <a:lstStyle/>
                    <a:p>
                      <a:endParaRPr lang="zh-CN" altLang="en-US"/>
                    </a:p>
                  </a:txBody>
                  <a:tcPr/>
                </a:tc>
                <a:tc gridSpan="3">
                  <a:txBody>
                    <a:bodyPr/>
                    <a:lstStyle/>
                    <a:p>
                      <a:pPr algn="just">
                        <a:spcAft>
                          <a:spcPts val="0"/>
                        </a:spcAft>
                      </a:pPr>
                      <a:r>
                        <a:rPr lang="zh-CN" sz="1600" kern="100">
                          <a:effectLst/>
                        </a:rPr>
                        <a:t>文档编写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085913"/>
                  </a:ext>
                </a:extLst>
              </a:tr>
              <a:tr h="300752">
                <a:tc vMerge="1">
                  <a:txBody>
                    <a:bodyPr/>
                    <a:lstStyle/>
                    <a:p>
                      <a:endParaRPr lang="zh-CN" altLang="en-US"/>
                    </a:p>
                  </a:txBody>
                  <a:tcPr/>
                </a:tc>
                <a:tc gridSpan="3">
                  <a:txBody>
                    <a:bodyPr/>
                    <a:lstStyle/>
                    <a:p>
                      <a:pPr algn="just">
                        <a:spcAft>
                          <a:spcPts val="0"/>
                        </a:spcAft>
                      </a:pPr>
                      <a:r>
                        <a:rPr lang="zh-CN" sz="1600" kern="100">
                          <a:effectLst/>
                        </a:rPr>
                        <a:t>项目章程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5988805"/>
                  </a:ext>
                </a:extLst>
              </a:tr>
              <a:tr h="851972">
                <a:tc rowSpan="3">
                  <a:txBody>
                    <a:bodyPr/>
                    <a:lstStyle/>
                    <a:p>
                      <a:pPr algn="just">
                        <a:spcAft>
                          <a:spcPts val="0"/>
                        </a:spcAft>
                      </a:pPr>
                      <a:r>
                        <a:rPr lang="zh-CN" sz="1600" kern="100">
                          <a:effectLst/>
                        </a:rPr>
                        <a:t>需求分析阶段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gridSpan="2">
                  <a:txBody>
                    <a:bodyPr/>
                    <a:lstStyle/>
                    <a:p>
                      <a:pPr algn="just">
                        <a:spcAft>
                          <a:spcPts val="0"/>
                        </a:spcAft>
                      </a:pPr>
                      <a:r>
                        <a:rPr lang="zh-CN" sz="1600" kern="100">
                          <a:effectLst/>
                        </a:rPr>
                        <a:t>需求计划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hMerge="1">
                  <a:txBody>
                    <a:bodyPr/>
                    <a:lstStyle/>
                    <a:p>
                      <a:endParaRPr lang="zh-CN" altLang="en-US"/>
                    </a:p>
                  </a:txBody>
                  <a:tcPr/>
                </a:tc>
                <a:tc>
                  <a:txBody>
                    <a:bodyPr/>
                    <a:lstStyle/>
                    <a:p>
                      <a:pPr algn="just">
                        <a:spcAft>
                          <a:spcPts val="0"/>
                        </a:spcAft>
                      </a:pPr>
                      <a:r>
                        <a:rPr lang="zh-CN" sz="1600" kern="100">
                          <a:effectLst/>
                        </a:rPr>
                        <a:t>时间管理计划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55054600"/>
                  </a:ext>
                </a:extLst>
              </a:tr>
              <a:tr h="8519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just">
                        <a:spcAft>
                          <a:spcPts val="0"/>
                        </a:spcAft>
                      </a:pPr>
                      <a:r>
                        <a:rPr lang="zh-CN" sz="1600" kern="100">
                          <a:effectLst/>
                        </a:rPr>
                        <a:t>范围管理计划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7288790"/>
                  </a:ext>
                </a:extLst>
              </a:tr>
              <a:tr h="8519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just">
                        <a:spcAft>
                          <a:spcPts val="0"/>
                        </a:spcAft>
                      </a:pPr>
                      <a:r>
                        <a:rPr lang="zh-CN" sz="1600" kern="100">
                          <a:effectLst/>
                        </a:rPr>
                        <a:t>成本管理计划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594177"/>
                  </a:ext>
                </a:extLst>
              </a:tr>
            </a:tbl>
          </a:graphicData>
        </a:graphic>
      </p:graphicFrame>
    </p:spTree>
    <p:extLst>
      <p:ext uri="{BB962C8B-B14F-4D97-AF65-F5344CB8AC3E}">
        <p14:creationId xmlns:p14="http://schemas.microsoft.com/office/powerpoint/2010/main" val="3815709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A08654A2-2E90-43F2-A28D-758A41698F3C}"/>
              </a:ext>
            </a:extLst>
          </p:cNvPr>
          <p:cNvGraphicFramePr>
            <a:graphicFrameLocks noGrp="1"/>
          </p:cNvGraphicFramePr>
          <p:nvPr>
            <p:extLst>
              <p:ext uri="{D42A27DB-BD31-4B8C-83A1-F6EECF244321}">
                <p14:modId xmlns:p14="http://schemas.microsoft.com/office/powerpoint/2010/main" val="3613762847"/>
              </p:ext>
            </p:extLst>
          </p:nvPr>
        </p:nvGraphicFramePr>
        <p:xfrm>
          <a:off x="3215760" y="116724"/>
          <a:ext cx="8568714" cy="6326675"/>
        </p:xfrm>
        <a:graphic>
          <a:graphicData uri="http://schemas.openxmlformats.org/drawingml/2006/table">
            <a:tbl>
              <a:tblPr firstRow="1" firstCol="1" bandRow="1">
                <a:tableStyleId>{5C22544A-7EE6-4342-B048-85BDC9FD1C3A}</a:tableStyleId>
              </a:tblPr>
              <a:tblGrid>
                <a:gridCol w="1672834">
                  <a:extLst>
                    <a:ext uri="{9D8B030D-6E8A-4147-A177-3AD203B41FA5}">
                      <a16:colId xmlns:a16="http://schemas.microsoft.com/office/drawing/2014/main" val="965218305"/>
                    </a:ext>
                  </a:extLst>
                </a:gridCol>
                <a:gridCol w="1566691">
                  <a:extLst>
                    <a:ext uri="{9D8B030D-6E8A-4147-A177-3AD203B41FA5}">
                      <a16:colId xmlns:a16="http://schemas.microsoft.com/office/drawing/2014/main" val="315359326"/>
                    </a:ext>
                  </a:extLst>
                </a:gridCol>
                <a:gridCol w="5329189">
                  <a:extLst>
                    <a:ext uri="{9D8B030D-6E8A-4147-A177-3AD203B41FA5}">
                      <a16:colId xmlns:a16="http://schemas.microsoft.com/office/drawing/2014/main" val="3957690839"/>
                    </a:ext>
                  </a:extLst>
                </a:gridCol>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828813193"/>
                  </a:ext>
                </a:extLst>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负责项目的整体规划和管理</a:t>
                      </a:r>
                    </a:p>
                    <a:p>
                      <a:pPr indent="304800" algn="just">
                        <a:spcAft>
                          <a:spcPts val="0"/>
                        </a:spcAft>
                      </a:pPr>
                      <a:r>
                        <a:rPr lang="zh-CN" sz="1600" kern="100" dirty="0">
                          <a:effectLst/>
                        </a:rPr>
                        <a:t>负责项目计划的制定和维护</a:t>
                      </a:r>
                    </a:p>
                    <a:p>
                      <a:pPr indent="304800" algn="just">
                        <a:spcAft>
                          <a:spcPts val="0"/>
                        </a:spcAft>
                      </a:pPr>
                      <a:r>
                        <a:rPr lang="zh-CN" sz="1600" kern="100" dirty="0">
                          <a:effectLst/>
                        </a:rPr>
                        <a:t>负责资源的分配和协调活动</a:t>
                      </a:r>
                    </a:p>
                    <a:p>
                      <a:pPr indent="304800" algn="just">
                        <a:spcAft>
                          <a:spcPts val="0"/>
                        </a:spcAft>
                      </a:pPr>
                      <a:r>
                        <a:rPr lang="zh-CN" sz="1600" kern="100" dirty="0">
                          <a:effectLst/>
                        </a:rPr>
                        <a:t>负责项目的跟踪和管理</a:t>
                      </a:r>
                    </a:p>
                    <a:p>
                      <a:pPr indent="304800" algn="just">
                        <a:spcAft>
                          <a:spcPts val="0"/>
                        </a:spcAft>
                      </a:pPr>
                      <a:r>
                        <a:rPr lang="zh-CN" sz="1600" kern="100" dirty="0">
                          <a:effectLst/>
                        </a:rPr>
                        <a:t>参与项目技术评审和阶段评审</a:t>
                      </a:r>
                    </a:p>
                    <a:p>
                      <a:pPr indent="304800" algn="just">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835964403"/>
                  </a:ext>
                </a:extLst>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负责项目的需求调研</a:t>
                      </a:r>
                    </a:p>
                    <a:p>
                      <a:pPr indent="304800" algn="just">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644581222"/>
                  </a:ext>
                </a:extLst>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负责产品原型的设计</a:t>
                      </a:r>
                    </a:p>
                    <a:p>
                      <a:pPr indent="304800" algn="just">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235127437"/>
                  </a:ext>
                </a:extLst>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负责制定测试计划</a:t>
                      </a:r>
                    </a:p>
                    <a:p>
                      <a:pPr indent="304800" algn="just">
                        <a:spcAft>
                          <a:spcPts val="0"/>
                        </a:spcAft>
                      </a:pPr>
                      <a:r>
                        <a:rPr lang="zh-CN" sz="1600" kern="100" dirty="0">
                          <a:effectLst/>
                        </a:rPr>
                        <a:t>负责设计测试用例</a:t>
                      </a:r>
                    </a:p>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230292251"/>
                  </a:ext>
                </a:extLst>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负责制定配置管理计划</a:t>
                      </a:r>
                    </a:p>
                    <a:p>
                      <a:pPr indent="304800" algn="just">
                        <a:spcAft>
                          <a:spcPts val="0"/>
                        </a:spcAft>
                      </a:pPr>
                      <a:r>
                        <a:rPr lang="zh-CN" sz="1600" kern="100" dirty="0">
                          <a:effectLst/>
                        </a:rPr>
                        <a:t>建立与维护配置库</a:t>
                      </a:r>
                    </a:p>
                    <a:p>
                      <a:pPr indent="304800" algn="just">
                        <a:spcAft>
                          <a:spcPts val="0"/>
                        </a:spcAft>
                      </a:pPr>
                      <a:r>
                        <a:rPr lang="zh-CN" sz="1600" kern="100" dirty="0">
                          <a:effectLst/>
                        </a:rPr>
                        <a:t>建立和发布基线</a:t>
                      </a:r>
                    </a:p>
                    <a:p>
                      <a:pPr indent="304800" algn="just">
                        <a:spcAft>
                          <a:spcPts val="0"/>
                        </a:spcAft>
                      </a:pPr>
                      <a:r>
                        <a:rPr lang="zh-CN" sz="1600" kern="100" dirty="0">
                          <a:effectLst/>
                        </a:rPr>
                        <a:t>对配置库的状态进行跟踪和统计</a:t>
                      </a:r>
                    </a:p>
                    <a:p>
                      <a:pPr indent="304800" algn="just">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775652776"/>
                  </a:ext>
                </a:extLst>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696207210"/>
                  </a:ext>
                </a:extLst>
              </a:tr>
              <a:tr h="714116">
                <a:tc>
                  <a:txBody>
                    <a:bodyPr/>
                    <a:lstStyle/>
                    <a:p>
                      <a:pPr algn="ctr">
                        <a:spcAft>
                          <a:spcPts val="0"/>
                        </a:spcAft>
                      </a:pPr>
                      <a:r>
                        <a:rPr lang="en-US" sz="1600" kern="100">
                          <a:effectLst/>
                        </a:rPr>
                        <a:t>QA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a:effectLst/>
                        </a:rPr>
                        <a:t>负责制定质量保证计划</a:t>
                      </a:r>
                    </a:p>
                    <a:p>
                      <a:pPr indent="304800" algn="just">
                        <a:spcAft>
                          <a:spcPts val="0"/>
                        </a:spcAft>
                      </a:pPr>
                      <a:r>
                        <a:rPr lang="zh-CN" sz="1600" kern="100">
                          <a:effectLst/>
                        </a:rPr>
                        <a:t>对项目进展、风险和问题进行跟踪和监控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342247435"/>
                  </a:ext>
                </a:extLst>
              </a:tr>
              <a:tr h="282094">
                <a:tc>
                  <a:txBody>
                    <a:bodyPr/>
                    <a:lstStyle/>
                    <a:p>
                      <a:pPr algn="ctr">
                        <a:spcAft>
                          <a:spcPts val="0"/>
                        </a:spcAft>
                      </a:pPr>
                      <a:r>
                        <a:rPr lang="en-US" sz="1600" kern="100">
                          <a:effectLst/>
                        </a:rPr>
                        <a:t>CCB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3060629686"/>
                  </a:ext>
                </a:extLst>
              </a:tr>
            </a:tbl>
          </a:graphicData>
        </a:graphic>
      </p:graphicFrame>
    </p:spTree>
    <p:extLst>
      <p:ext uri="{BB962C8B-B14F-4D97-AF65-F5344CB8AC3E}">
        <p14:creationId xmlns:p14="http://schemas.microsoft.com/office/powerpoint/2010/main" val="268376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a:extLst>
              <a:ext uri="{FF2B5EF4-FFF2-40B4-BE49-F238E27FC236}">
                <a16:creationId xmlns:a16="http://schemas.microsoft.com/office/drawing/2014/main" id="{40743C56-B45D-438E-A88F-B003723E1D95}"/>
              </a:ext>
            </a:extLst>
          </p:cNvPr>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a:extLst>
              <a:ext uri="{FF2B5EF4-FFF2-40B4-BE49-F238E27FC236}">
                <a16:creationId xmlns:a16="http://schemas.microsoft.com/office/drawing/2014/main" id="{204FA59A-B88E-4A7E-A2BF-E5C9C2795477}"/>
              </a:ext>
            </a:extLst>
          </p:cNvPr>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204022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a:extLst>
              <a:ext uri="{FF2B5EF4-FFF2-40B4-BE49-F238E27FC236}">
                <a16:creationId xmlns:a16="http://schemas.microsoft.com/office/drawing/2014/main" id="{AA48133E-7524-45CF-BFFB-9B99CD3C344F}"/>
              </a:ext>
            </a:extLst>
          </p:cNvPr>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685257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风险评估</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181A3FDB-F44F-4140-9706-B7FA8312273B}"/>
              </a:ext>
            </a:extLst>
          </p:cNvPr>
          <p:cNvSpPr/>
          <p:nvPr/>
        </p:nvSpPr>
        <p:spPr>
          <a:xfrm>
            <a:off x="191508" y="1655832"/>
            <a:ext cx="6096000" cy="4093428"/>
          </a:xfrm>
          <a:prstGeom prst="rect">
            <a:avLst/>
          </a:prstGeom>
        </p:spPr>
        <p:txBody>
          <a:bodyPr>
            <a:spAutoFit/>
          </a:bodyPr>
          <a:lstStyle/>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需求获取方面的风险：</a:t>
            </a:r>
            <a:endParaRPr lang="zh-CN" altLang="zh-CN" sz="2000"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kern="100" dirty="0">
                <a:latin typeface="Calibri" panose="020F0502020204030204" pitchFamily="34" charset="0"/>
                <a:cs typeface="Times New Roman" panose="02020603050405020304" pitchFamily="18" charset="0"/>
              </a:rPr>
              <a:t> 1.</a:t>
            </a:r>
            <a:r>
              <a:rPr lang="zh-CN" altLang="zh-CN" sz="2000" kern="100" dirty="0">
                <a:latin typeface="Calibri" panose="020F0502020204030204" pitchFamily="34" charset="0"/>
                <a:cs typeface="Times New Roman" panose="02020603050405020304" pitchFamily="18" charset="0"/>
              </a:rPr>
              <a:t>产品项目范围没有达成明确的共识引发的风险</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2.</a:t>
            </a:r>
            <a:r>
              <a:rPr lang="zh-CN" altLang="zh-CN" sz="2000" kern="100" dirty="0">
                <a:latin typeface="Calibri" panose="020F0502020204030204" pitchFamily="34" charset="0"/>
                <a:cs typeface="Times New Roman" panose="02020603050405020304" pitchFamily="18" charset="0"/>
              </a:rPr>
              <a:t>需求开发所需的时间分配不合理引发的风险</a:t>
            </a:r>
            <a:endParaRPr lang="en-US" altLang="zh-CN" sz="20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000" kern="100" dirty="0">
                <a:latin typeface="Calibri" panose="020F0502020204030204" pitchFamily="34" charset="0"/>
                <a:cs typeface="Times New Roman" panose="02020603050405020304" pitchFamily="18" charset="0"/>
              </a:rPr>
              <a:t> 3.</a:t>
            </a:r>
            <a:r>
              <a:rPr lang="zh-CN" altLang="zh-CN" sz="2000" kern="100" dirty="0">
                <a:latin typeface="Calibri" panose="020F0502020204030204" pitchFamily="34" charset="0"/>
                <a:cs typeface="Times New Roman" panose="02020603050405020304" pitchFamily="18" charset="0"/>
              </a:rPr>
              <a:t>忽视非功能需求引发的风险</a:t>
            </a:r>
            <a:endParaRPr lang="en-US" altLang="zh-CN" sz="20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000" kern="100" dirty="0">
                <a:latin typeface="Calibri" panose="020F0502020204030204" pitchFamily="34" charset="0"/>
                <a:cs typeface="Times New Roman" panose="02020603050405020304" pitchFamily="18" charset="0"/>
              </a:rPr>
              <a:t> 4.</a:t>
            </a:r>
            <a:r>
              <a:rPr lang="zh-CN" altLang="zh-CN" sz="2000" kern="100" dirty="0">
                <a:latin typeface="Calibri" panose="020F0502020204030204" pitchFamily="34" charset="0"/>
                <a:cs typeface="Times New Roman" panose="02020603050405020304" pitchFamily="18" charset="0"/>
              </a:rPr>
              <a:t>未加说明的需求引发的风险</a:t>
            </a:r>
            <a:endParaRPr lang="en-US" altLang="zh-CN" sz="20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000" kern="100" dirty="0">
                <a:latin typeface="Calibri" panose="020F0502020204030204" pitchFamily="34" charset="0"/>
                <a:cs typeface="Times New Roman" panose="02020603050405020304" pitchFamily="18" charset="0"/>
              </a:rPr>
              <a:t> 5.</a:t>
            </a:r>
            <a:r>
              <a:rPr lang="zh-CN" altLang="zh-CN" sz="2000" kern="100" dirty="0">
                <a:latin typeface="Calibri" panose="020F0502020204030204" pitchFamily="34" charset="0"/>
                <a:cs typeface="Times New Roman" panose="02020603050405020304" pitchFamily="18" charset="0"/>
              </a:rPr>
              <a:t>对已有的产品作为需求基线来源引发的风险</a:t>
            </a:r>
            <a:endParaRPr lang="en-US" altLang="zh-CN" sz="20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000" kern="100" dirty="0">
                <a:latin typeface="Calibri" panose="020F0502020204030204" pitchFamily="34" charset="0"/>
                <a:cs typeface="Times New Roman" panose="02020603050405020304" pitchFamily="18" charset="0"/>
              </a:rPr>
              <a:t> 6.</a:t>
            </a:r>
            <a:r>
              <a:rPr lang="zh-CN" altLang="zh-CN" sz="2000" kern="100" dirty="0">
                <a:latin typeface="Calibri" panose="020F0502020204030204" pitchFamily="34" charset="0"/>
                <a:cs typeface="Times New Roman" panose="02020603050405020304" pitchFamily="18" charset="0"/>
              </a:rPr>
              <a:t>根据用户提议的解决方案引发的风险</a:t>
            </a:r>
          </a:p>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需求分析方面的风险：</a:t>
            </a:r>
            <a:endParaRPr lang="en-US" altLang="zh-CN" sz="2000" b="1"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b="1"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设定需求优先级时的风险</a:t>
            </a:r>
            <a:endParaRPr lang="en-US" altLang="zh-CN" sz="2000"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kern="100" dirty="0">
                <a:latin typeface="Calibri" panose="020F0502020204030204" pitchFamily="34" charset="0"/>
                <a:cs typeface="Times New Roman" panose="02020603050405020304" pitchFamily="18" charset="0"/>
              </a:rPr>
              <a:t> 2.</a:t>
            </a:r>
            <a:r>
              <a:rPr lang="zh-CN" altLang="zh-CN" sz="2000" kern="100" dirty="0">
                <a:latin typeface="Calibri" panose="020F0502020204030204" pitchFamily="34" charset="0"/>
                <a:cs typeface="Times New Roman" panose="02020603050405020304" pitchFamily="18" charset="0"/>
              </a:rPr>
              <a:t>为需求建立模型时的风险</a:t>
            </a:r>
            <a:endParaRPr lang="en-US" altLang="zh-CN" sz="2000"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kern="100" dirty="0">
                <a:latin typeface="Calibri" panose="020F0502020204030204" pitchFamily="34" charset="0"/>
                <a:cs typeface="Times New Roman" panose="02020603050405020304" pitchFamily="18" charset="0"/>
              </a:rPr>
              <a:t> 3.</a:t>
            </a:r>
            <a:r>
              <a:rPr lang="zh-CN" altLang="zh-CN" sz="2000" kern="100" dirty="0">
                <a:latin typeface="Calibri" panose="020F0502020204030204" pitchFamily="34" charset="0"/>
                <a:cs typeface="Times New Roman" panose="02020603050405020304" pitchFamily="18" charset="0"/>
              </a:rPr>
              <a:t>编写数据字典时的风险</a:t>
            </a:r>
          </a:p>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需求规格说明方面的风险：</a:t>
            </a:r>
            <a:endParaRPr lang="zh-CN" altLang="zh-CN" sz="2000"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b="1"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采用模版错误的风险</a:t>
            </a:r>
          </a:p>
        </p:txBody>
      </p:sp>
      <p:sp>
        <p:nvSpPr>
          <p:cNvPr id="3" name="矩形 2">
            <a:extLst>
              <a:ext uri="{FF2B5EF4-FFF2-40B4-BE49-F238E27FC236}">
                <a16:creationId xmlns:a16="http://schemas.microsoft.com/office/drawing/2014/main" id="{067656F1-53A1-49D8-8F65-73C3B6A42130}"/>
              </a:ext>
            </a:extLst>
          </p:cNvPr>
          <p:cNvSpPr/>
          <p:nvPr/>
        </p:nvSpPr>
        <p:spPr>
          <a:xfrm>
            <a:off x="5591958" y="1596090"/>
            <a:ext cx="6096000" cy="4401205"/>
          </a:xfrm>
          <a:prstGeom prst="rect">
            <a:avLst/>
          </a:prstGeom>
        </p:spPr>
        <p:txBody>
          <a:bodyPr>
            <a:spAutoFit/>
          </a:bodyPr>
          <a:lstStyle/>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需求审核方面的风险：</a:t>
            </a:r>
            <a:endParaRPr lang="zh-CN" altLang="zh-CN" sz="2000"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b="1"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编写测试用例时的风险</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2.</a:t>
            </a:r>
            <a:r>
              <a:rPr lang="zh-CN" altLang="zh-CN" sz="2000" kern="100" dirty="0">
                <a:latin typeface="Calibri" panose="020F0502020204030204" pitchFamily="34" charset="0"/>
                <a:cs typeface="Times New Roman" panose="02020603050405020304" pitchFamily="18" charset="0"/>
              </a:rPr>
              <a:t>编写用户手册不够详细的风险</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3.</a:t>
            </a:r>
            <a:r>
              <a:rPr lang="zh-CN" altLang="zh-CN" sz="2000" kern="100" dirty="0">
                <a:latin typeface="Calibri" panose="020F0502020204030204" pitchFamily="34" charset="0"/>
                <a:cs typeface="Times New Roman" panose="02020603050405020304" pitchFamily="18" charset="0"/>
              </a:rPr>
              <a:t>合格标准定制时的风险</a:t>
            </a:r>
          </a:p>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需求管理方面的风险：</a:t>
            </a:r>
            <a:endParaRPr lang="zh-CN" altLang="zh-CN" sz="2000"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b="1"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变更控制过程不完善引发的风险</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2.</a:t>
            </a:r>
            <a:r>
              <a:rPr lang="zh-CN" altLang="zh-CN" sz="2000" kern="100" dirty="0">
                <a:latin typeface="Calibri" panose="020F0502020204030204" pitchFamily="34" charset="0"/>
                <a:cs typeface="Times New Roman" panose="02020603050405020304" pitchFamily="18" charset="0"/>
              </a:rPr>
              <a:t>变更控制委员会没有实际生效的风险</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3.</a:t>
            </a:r>
            <a:r>
              <a:rPr lang="zh-CN" altLang="zh-CN" sz="2000" kern="100" dirty="0">
                <a:latin typeface="Calibri" panose="020F0502020204030204" pitchFamily="34" charset="0"/>
                <a:cs typeface="Times New Roman" panose="02020603050405020304" pitchFamily="18" charset="0"/>
              </a:rPr>
              <a:t>变更影响分析不当的风险</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4.</a:t>
            </a:r>
            <a:r>
              <a:rPr lang="zh-CN" altLang="zh-CN" sz="2000" kern="100" dirty="0">
                <a:latin typeface="Calibri" panose="020F0502020204030204" pitchFamily="34" charset="0"/>
                <a:cs typeface="Times New Roman" panose="02020603050405020304" pitchFamily="18" charset="0"/>
              </a:rPr>
              <a:t>历史记录丢失的风险</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5.</a:t>
            </a:r>
            <a:r>
              <a:rPr lang="zh-CN" altLang="zh-CN" sz="2000" kern="100" dirty="0">
                <a:latin typeface="Calibri" panose="020F0502020204030204" pitchFamily="34" charset="0"/>
                <a:cs typeface="Times New Roman" panose="02020603050405020304" pitchFamily="18" charset="0"/>
              </a:rPr>
              <a:t>需求管理工具使用不当的风险</a:t>
            </a:r>
          </a:p>
          <a:p>
            <a:pPr indent="306070" algn="just">
              <a:spcAft>
                <a:spcPts val="0"/>
              </a:spcAft>
            </a:pPr>
            <a:r>
              <a:rPr lang="zh-CN" altLang="zh-CN" sz="2000" b="1" kern="100" dirty="0">
                <a:latin typeface="Calibri" panose="020F0502020204030204" pitchFamily="34" charset="0"/>
                <a:cs typeface="Times New Roman" panose="02020603050405020304" pitchFamily="18" charset="0"/>
              </a:rPr>
              <a:t>其他风险：</a:t>
            </a:r>
            <a:endParaRPr lang="zh-CN" altLang="zh-CN" sz="2000"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b="1"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工作人员的事假病假</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2.</a:t>
            </a:r>
            <a:r>
              <a:rPr lang="zh-CN" altLang="zh-CN" sz="2000" kern="100" dirty="0">
                <a:latin typeface="Calibri" panose="020F0502020204030204" pitchFamily="34" charset="0"/>
                <a:cs typeface="Times New Roman" panose="02020603050405020304" pitchFamily="18" charset="0"/>
              </a:rPr>
              <a:t>项目经费的不足</a:t>
            </a:r>
            <a:endParaRPr lang="en-US" altLang="zh-CN" sz="20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000" kern="100" dirty="0">
                <a:latin typeface="Calibri" panose="020F0502020204030204" pitchFamily="34" charset="0"/>
                <a:cs typeface="Times New Roman" panose="02020603050405020304" pitchFamily="18" charset="0"/>
              </a:rPr>
              <a:t> 3</a:t>
            </a:r>
            <a:r>
              <a:rPr lang="en-US" altLang="zh-CN" sz="2000" kern="100" dirty="0">
                <a:solidFill>
                  <a:srgbClr val="000000"/>
                </a:solidFill>
                <a:latin typeface="Calibri" panose="020F0502020204030204" pitchFamily="34" charset="0"/>
                <a:cs typeface="Times New Roman" panose="02020603050405020304" pitchFamily="18" charset="0"/>
              </a:rPr>
              <a:t>.</a:t>
            </a:r>
            <a:r>
              <a:rPr lang="zh-CN" altLang="zh-CN" sz="2000" kern="100" dirty="0">
                <a:solidFill>
                  <a:srgbClr val="000000"/>
                </a:solidFill>
                <a:latin typeface="Calibri" panose="020F0502020204030204" pitchFamily="34" charset="0"/>
                <a:cs typeface="Times New Roman" panose="02020603050405020304" pitchFamily="18" charset="0"/>
              </a:rPr>
              <a:t>工作人员没能按照计划完成任务</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2021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F4B0C2C-9078-4133-BA7E-FAE571BE6F82}"/>
              </a:ext>
            </a:extLst>
          </p:cNvPr>
          <p:cNvSpPr/>
          <p:nvPr/>
        </p:nvSpPr>
        <p:spPr>
          <a:xfrm>
            <a:off x="2063664" y="1092974"/>
            <a:ext cx="8856738" cy="5324535"/>
          </a:xfrm>
          <a:prstGeom prst="rect">
            <a:avLst/>
          </a:prstGeom>
        </p:spPr>
        <p:txBody>
          <a:bodyPr wrap="square">
            <a:spAutoFit/>
          </a:bodyPr>
          <a:lstStyle/>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需求获取方面的风险控制：</a:t>
            </a:r>
            <a:endParaRPr lang="zh-CN" altLang="zh-CN" sz="2000" kern="100" dirty="0">
              <a:latin typeface="Calibri" panose="020F0502020204030204" pitchFamily="34" charset="0"/>
              <a:cs typeface="Times New Roman" panose="02020603050405020304" pitchFamily="18" charset="0"/>
            </a:endParaRPr>
          </a:p>
          <a:p>
            <a:pPr marL="533400" algn="just">
              <a:spcAft>
                <a:spcPts val="0"/>
              </a:spcAft>
            </a:pP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在项目早期确定项目的业务需求范围，并将它作为添加新需求和修改现有需求的指导</a:t>
            </a:r>
          </a:p>
          <a:p>
            <a:pPr marL="609600" algn="just">
              <a:spcAft>
                <a:spcPts val="0"/>
              </a:spcAft>
            </a:pPr>
            <a:r>
              <a:rPr lang="en-US" altLang="zh-CN" sz="2000" kern="100" dirty="0">
                <a:latin typeface="宋体" panose="02010600030101010101" pitchFamily="2" charset="-122"/>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合理安排需求开发所需的时间</a:t>
            </a:r>
          </a:p>
          <a:p>
            <a:pPr marL="533400" algn="just">
              <a:spcAft>
                <a:spcPts val="0"/>
              </a:spcAft>
            </a:pP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确定主要客户，并采用产品代言人的方法，保证有足够的客户代表的积极参与，确保由合适的人对需求做出权威性的决策。</a:t>
            </a:r>
          </a:p>
          <a:p>
            <a:pPr marL="533400" algn="just">
              <a:spcAft>
                <a:spcPts val="0"/>
              </a:spcAft>
            </a:pP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尽量识别客户可能做出的任何假设。提出自由回答的问题来鼓励客户分享更多的想法、期望、主意、信息和关注点，而不是我们以其他方式所听到的。</a:t>
            </a:r>
          </a:p>
          <a:p>
            <a:pPr marL="533400" algn="just">
              <a:spcAft>
                <a:spcPts val="0"/>
              </a:spcAft>
            </a:pP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通过逆向工程发现的需求编写成文档，让客户评审这些需求，以确保其正确定和相关性。</a:t>
            </a:r>
          </a:p>
          <a:p>
            <a:pPr marL="533400" algn="just">
              <a:spcAft>
                <a:spcPts val="0"/>
              </a:spcAft>
            </a:pPr>
            <a:r>
              <a:rPr lang="en-US" altLang="zh-CN" sz="2000" kern="100" dirty="0">
                <a:latin typeface="Calibri" panose="020F0502020204030204" pitchFamily="34" charset="0"/>
                <a:cs typeface="Times New Roman" panose="02020603050405020304" pitchFamily="18" charset="0"/>
              </a:rPr>
              <a:t>6.</a:t>
            </a:r>
            <a:r>
              <a:rPr lang="zh-CN" altLang="zh-CN" sz="2000" kern="100" dirty="0">
                <a:latin typeface="Calibri" panose="020F0502020204030204" pitchFamily="34" charset="0"/>
                <a:cs typeface="Times New Roman" panose="02020603050405020304" pitchFamily="18" charset="0"/>
              </a:rPr>
              <a:t>分析人员必须提炼出隐藏在客户提出的解决方案背后的真正意图。</a:t>
            </a:r>
          </a:p>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需求分析方面的风险控制：</a:t>
            </a:r>
            <a:endParaRPr lang="zh-CN" altLang="zh-CN" sz="2000" kern="100" dirty="0">
              <a:latin typeface="Calibri" panose="020F0502020204030204" pitchFamily="34" charset="0"/>
              <a:cs typeface="Times New Roman" panose="02020603050405020304" pitchFamily="18" charset="0"/>
            </a:endParaRPr>
          </a:p>
          <a:p>
            <a:pPr marL="533400" algn="just">
              <a:spcAft>
                <a:spcPts val="0"/>
              </a:spcAft>
            </a:pP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要确保每个功能需求、特性或用例都设定了优先级，并安排在一个特定的系统版本或迭代中实现它们。</a:t>
            </a:r>
          </a:p>
          <a:p>
            <a:pPr marL="610870" algn="just">
              <a:spcAft>
                <a:spcPts val="0"/>
              </a:spcAft>
            </a:pP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获取足够的知识以对需求进行正确的建模。</a:t>
            </a:r>
          </a:p>
          <a:p>
            <a:pPr marL="610870" algn="just">
              <a:spcAft>
                <a:spcPts val="0"/>
              </a:spcAft>
            </a:pP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正确了解需求的内容以打造正确的数据字典。</a:t>
            </a:r>
          </a:p>
        </p:txBody>
      </p:sp>
    </p:spTree>
    <p:extLst>
      <p:ext uri="{BB962C8B-B14F-4D97-AF65-F5344CB8AC3E}">
        <p14:creationId xmlns:p14="http://schemas.microsoft.com/office/powerpoint/2010/main" val="1384913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67B0F30-F53F-4D90-B884-4237F432A556}"/>
              </a:ext>
            </a:extLst>
          </p:cNvPr>
          <p:cNvSpPr/>
          <p:nvPr/>
        </p:nvSpPr>
        <p:spPr>
          <a:xfrm>
            <a:off x="1887427" y="1296099"/>
            <a:ext cx="9000750" cy="5016758"/>
          </a:xfrm>
          <a:prstGeom prst="rect">
            <a:avLst/>
          </a:prstGeom>
        </p:spPr>
        <p:txBody>
          <a:bodyPr wrap="square">
            <a:spAutoFit/>
          </a:bodyPr>
          <a:lstStyle/>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需求规格说明方面的风险控制：</a:t>
            </a:r>
            <a:endParaRPr lang="zh-CN" altLang="zh-CN" sz="2000"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b="1"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 1.</a:t>
            </a:r>
            <a:r>
              <a:rPr lang="zh-CN" altLang="zh-CN" sz="2000" kern="100" dirty="0">
                <a:latin typeface="Calibri" panose="020F0502020204030204" pitchFamily="34" charset="0"/>
                <a:cs typeface="Times New Roman" panose="02020603050405020304" pitchFamily="18" charset="0"/>
              </a:rPr>
              <a:t>验证并使用绝对正确且权威的模版。</a:t>
            </a:r>
          </a:p>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需求审核方面的风险控制：</a:t>
            </a:r>
            <a:endParaRPr lang="zh-CN" altLang="zh-CN" sz="2000" kern="100" dirty="0">
              <a:latin typeface="Calibri" panose="020F0502020204030204" pitchFamily="34" charset="0"/>
              <a:cs typeface="Times New Roman" panose="02020603050405020304" pitchFamily="18" charset="0"/>
            </a:endParaRPr>
          </a:p>
          <a:p>
            <a:pPr indent="306070" algn="just">
              <a:spcAft>
                <a:spcPts val="0"/>
              </a:spcAft>
            </a:pPr>
            <a:r>
              <a:rPr lang="en-US" altLang="zh-CN" sz="2000" b="1"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确保测试用例正确的实例化，文档化。</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2.</a:t>
            </a:r>
            <a:r>
              <a:rPr lang="zh-CN" altLang="zh-CN" sz="2000" kern="100" dirty="0">
                <a:latin typeface="Calibri" panose="020F0502020204030204" pitchFamily="34" charset="0"/>
                <a:cs typeface="Times New Roman" panose="02020603050405020304" pitchFamily="18" charset="0"/>
              </a:rPr>
              <a:t>间断性采纳足够的客户建议以不断改善用户手册。</a:t>
            </a:r>
          </a:p>
          <a:p>
            <a:pPr indent="304800" algn="just">
              <a:spcAft>
                <a:spcPts val="0"/>
              </a:spcAft>
            </a:pPr>
            <a:r>
              <a:rPr lang="en-US" altLang="zh-CN" sz="2000" kern="100" dirty="0">
                <a:latin typeface="Calibri" panose="020F0502020204030204" pitchFamily="34" charset="0"/>
                <a:cs typeface="Times New Roman" panose="02020603050405020304" pitchFamily="18" charset="0"/>
              </a:rPr>
              <a:t>    3.</a:t>
            </a:r>
            <a:r>
              <a:rPr lang="zh-CN" altLang="zh-CN" sz="2000" kern="100" dirty="0">
                <a:latin typeface="Calibri" panose="020F0502020204030204" pitchFamily="34" charset="0"/>
                <a:cs typeface="Times New Roman" panose="02020603050405020304" pitchFamily="18" charset="0"/>
              </a:rPr>
              <a:t>多次与需求给及方接触，确定需求的最终模式以正确的制定合格标准。</a:t>
            </a:r>
          </a:p>
          <a:p>
            <a:pPr indent="306070" algn="just">
              <a:spcAft>
                <a:spcPts val="0"/>
              </a:spcAft>
            </a:pPr>
            <a:r>
              <a:rPr lang="zh-CN" altLang="zh-CN" sz="2000" b="1" kern="100" dirty="0">
                <a:latin typeface="Calibri" panose="020F0502020204030204" pitchFamily="34" charset="0"/>
                <a:cs typeface="Times New Roman" panose="02020603050405020304" pitchFamily="18" charset="0"/>
              </a:rPr>
              <a:t>需求管理方面的风险控制：</a:t>
            </a:r>
            <a:endParaRPr lang="zh-CN" altLang="zh-CN" sz="2000" kern="100" dirty="0">
              <a:latin typeface="Calibri" panose="020F0502020204030204" pitchFamily="34" charset="0"/>
              <a:cs typeface="Times New Roman" panose="02020603050405020304" pitchFamily="18" charset="0"/>
            </a:endParaRPr>
          </a:p>
          <a:p>
            <a:pPr marL="572770" indent="-306070" algn="just">
              <a:spcAft>
                <a:spcPts val="0"/>
              </a:spcAft>
            </a:pPr>
            <a:r>
              <a:rPr lang="en-US" altLang="zh-CN" sz="2000" b="1"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 1.</a:t>
            </a:r>
            <a:r>
              <a:rPr lang="zh-CN" altLang="zh-CN" sz="2000" kern="100" dirty="0">
                <a:latin typeface="Calibri" panose="020F0502020204030204" pitchFamily="34" charset="0"/>
                <a:cs typeface="Times New Roman" panose="02020603050405020304" pitchFamily="18" charset="0"/>
              </a:rPr>
              <a:t>项目经理严格把控变更控制过程，保证每次变更都有原因有记录以及有影响分析。</a:t>
            </a:r>
          </a:p>
          <a:p>
            <a:pPr marL="571500" indent="-304800" algn="just">
              <a:spcAft>
                <a:spcPts val="0"/>
              </a:spcAft>
            </a:pPr>
            <a:r>
              <a:rPr lang="en-US" altLang="zh-CN" sz="2000" kern="100" dirty="0">
                <a:latin typeface="Calibri" panose="020F0502020204030204" pitchFamily="34" charset="0"/>
                <a:cs typeface="Times New Roman" panose="02020603050405020304" pitchFamily="18" charset="0"/>
              </a:rPr>
              <a:t>    2.</a:t>
            </a:r>
            <a:r>
              <a:rPr lang="zh-CN" altLang="zh-CN" sz="2000" kern="100" dirty="0">
                <a:latin typeface="Calibri" panose="020F0502020204030204" pitchFamily="34" charset="0"/>
                <a:cs typeface="Times New Roman" panose="02020603050405020304" pitchFamily="18" charset="0"/>
              </a:rPr>
              <a:t>项目经理严格把关变更控制委员会以使其达到应有的效果以及保证维持日常的运作。</a:t>
            </a:r>
          </a:p>
          <a:p>
            <a:pPr marL="571500" indent="-304800" algn="just">
              <a:spcAft>
                <a:spcPts val="0"/>
              </a:spcAft>
            </a:pPr>
            <a:r>
              <a:rPr lang="en-US" altLang="zh-CN" sz="2000" kern="100" dirty="0">
                <a:latin typeface="Calibri" panose="020F0502020204030204" pitchFamily="34" charset="0"/>
                <a:cs typeface="Times New Roman" panose="02020603050405020304" pitchFamily="18" charset="0"/>
              </a:rPr>
              <a:t>    3.</a:t>
            </a:r>
            <a:r>
              <a:rPr lang="zh-CN" altLang="zh-CN" sz="2000" kern="100" dirty="0">
                <a:latin typeface="Calibri" panose="020F0502020204030204" pitchFamily="34" charset="0"/>
                <a:cs typeface="Times New Roman" panose="02020603050405020304" pitchFamily="18" charset="0"/>
              </a:rPr>
              <a:t>变更控制委员会对每一次变更申请做出正确的影响分析并与项目经理协商决定变更与否。</a:t>
            </a:r>
          </a:p>
          <a:p>
            <a:pPr marL="571500" indent="-304800" algn="just">
              <a:spcAft>
                <a:spcPts val="0"/>
              </a:spcAft>
            </a:pPr>
            <a:r>
              <a:rPr lang="en-US" altLang="zh-CN" sz="2000" kern="100" dirty="0">
                <a:latin typeface="Calibri" panose="020F0502020204030204" pitchFamily="34" charset="0"/>
                <a:cs typeface="Times New Roman" panose="02020603050405020304" pitchFamily="18" charset="0"/>
              </a:rPr>
              <a:t>    4.</a:t>
            </a:r>
            <a:r>
              <a:rPr lang="zh-CN" altLang="zh-CN" sz="2000" kern="100" dirty="0">
                <a:latin typeface="Calibri" panose="020F0502020204030204" pitchFamily="34" charset="0"/>
                <a:cs typeface="Times New Roman" panose="02020603050405020304" pitchFamily="18" charset="0"/>
              </a:rPr>
              <a:t>项目经理与变更控制委员会负责人两首保留历史文件，并实时上传新文件至远程库。</a:t>
            </a:r>
          </a:p>
          <a:p>
            <a:pPr marL="571500" indent="-304800" algn="just">
              <a:spcAft>
                <a:spcPts val="0"/>
              </a:spcAft>
            </a:pPr>
            <a:r>
              <a:rPr lang="en-US" altLang="zh-CN" sz="2000" kern="100" dirty="0">
                <a:latin typeface="Calibri" panose="020F0502020204030204" pitchFamily="34" charset="0"/>
                <a:cs typeface="Times New Roman" panose="02020603050405020304" pitchFamily="18" charset="0"/>
              </a:rPr>
              <a:t>    5.</a:t>
            </a:r>
            <a:r>
              <a:rPr lang="zh-CN" altLang="zh-CN" sz="2000" kern="100" dirty="0">
                <a:latin typeface="Calibri" panose="020F0502020204030204" pitchFamily="34" charset="0"/>
                <a:cs typeface="Times New Roman" panose="02020603050405020304" pitchFamily="18" charset="0"/>
              </a:rPr>
              <a:t>所有组员认真学习需求管理工具的使用使能对其进行熟练的基础操作。</a:t>
            </a:r>
          </a:p>
        </p:txBody>
      </p:sp>
    </p:spTree>
    <p:extLst>
      <p:ext uri="{BB962C8B-B14F-4D97-AF65-F5344CB8AC3E}">
        <p14:creationId xmlns:p14="http://schemas.microsoft.com/office/powerpoint/2010/main" val="2691837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71048232-987B-4361-A526-948532DD33FC}"/>
              </a:ext>
            </a:extLst>
          </p:cNvPr>
          <p:cNvSpPr/>
          <p:nvPr/>
        </p:nvSpPr>
        <p:spPr>
          <a:xfrm>
            <a:off x="1916462" y="1700856"/>
            <a:ext cx="7080336" cy="2554545"/>
          </a:xfrm>
          <a:prstGeom prst="rect">
            <a:avLst/>
          </a:prstGeom>
        </p:spPr>
        <p:txBody>
          <a:bodyPr wrap="square">
            <a:spAutoFit/>
          </a:bodyPr>
          <a:lstStyle/>
          <a:p>
            <a:pPr indent="306070" algn="just">
              <a:spcAft>
                <a:spcPts val="0"/>
              </a:spcAft>
            </a:pPr>
            <a:r>
              <a:rPr lang="zh-CN" altLang="zh-CN" sz="2000" b="1" kern="100" dirty="0">
                <a:latin typeface="Calibri" panose="020F0502020204030204" pitchFamily="34" charset="0"/>
                <a:cs typeface="Times New Roman" panose="02020603050405020304" pitchFamily="18" charset="0"/>
              </a:rPr>
              <a:t>其他风险控制：</a:t>
            </a:r>
            <a:endParaRPr lang="zh-CN" altLang="zh-CN" sz="2000" kern="100" dirty="0">
              <a:latin typeface="Calibri" panose="020F0502020204030204" pitchFamily="34" charset="0"/>
              <a:cs typeface="Times New Roman" panose="02020603050405020304" pitchFamily="18" charset="0"/>
            </a:endParaRPr>
          </a:p>
          <a:p>
            <a:pPr marL="572770" indent="-306070" algn="just">
              <a:spcAft>
                <a:spcPts val="0"/>
              </a:spcAft>
            </a:pPr>
            <a:r>
              <a:rPr lang="en-US" altLang="zh-CN" sz="2000" b="1"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p>
          <a:p>
            <a:pPr marL="571500" indent="-304800" algn="just">
              <a:spcAft>
                <a:spcPts val="0"/>
              </a:spcAft>
            </a:pPr>
            <a:r>
              <a:rPr lang="en-US" altLang="zh-CN" sz="2000" kern="100" dirty="0">
                <a:latin typeface="Calibri" panose="020F0502020204030204" pitchFamily="34" charset="0"/>
                <a:cs typeface="Times New Roman" panose="02020603050405020304" pitchFamily="18" charset="0"/>
              </a:rPr>
              <a:t>    2.</a:t>
            </a:r>
            <a:r>
              <a:rPr lang="zh-CN" altLang="zh-CN" sz="2000" kern="100" dirty="0">
                <a:latin typeface="Calibri" panose="020F0502020204030204" pitchFamily="34" charset="0"/>
                <a:cs typeface="Times New Roman" panose="02020603050405020304" pitchFamily="18" charset="0"/>
              </a:rPr>
              <a:t>早期进行正确的经费预算，项目经理对开支进行严格的把控以保证预算的充足，对无法预计的花费进行判断重要性及经后的预算重估和经费申请。</a:t>
            </a:r>
          </a:p>
        </p:txBody>
      </p:sp>
    </p:spTree>
    <p:extLst>
      <p:ext uri="{BB962C8B-B14F-4D97-AF65-F5344CB8AC3E}">
        <p14:creationId xmlns:p14="http://schemas.microsoft.com/office/powerpoint/2010/main" val="3632960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91495ABE-EB24-42A9-AFA0-E84028714493}"/>
              </a:ext>
            </a:extLst>
          </p:cNvPr>
          <p:cNvSpPr/>
          <p:nvPr/>
        </p:nvSpPr>
        <p:spPr>
          <a:xfrm>
            <a:off x="2063664" y="1490008"/>
            <a:ext cx="8336202" cy="1938992"/>
          </a:xfrm>
          <a:prstGeom prst="rect">
            <a:avLst/>
          </a:prstGeom>
        </p:spPr>
        <p:txBody>
          <a:bodyPr wrap="square">
            <a:spAutoFit/>
          </a:bodyPr>
          <a:lstStyle/>
          <a:p>
            <a:pPr indent="266700">
              <a:spcAft>
                <a:spcPts val="0"/>
              </a:spcAft>
            </a:pPr>
            <a:r>
              <a:rPr lang="zh-CN" altLang="zh-CN" sz="2000" kern="100" dirty="0">
                <a:latin typeface="+mn-ea"/>
                <a:ea typeface="+mn-ea"/>
                <a:cs typeface="Times New Roman" panose="02020603050405020304" pitchFamily="18" charset="0"/>
              </a:rPr>
              <a:t>采用</a:t>
            </a:r>
            <a:r>
              <a:rPr lang="en-US" altLang="zh-CN" sz="2000" kern="100" dirty="0">
                <a:latin typeface="+mn-ea"/>
                <a:ea typeface="+mn-ea"/>
                <a:cs typeface="Times New Roman" panose="02020603050405020304" pitchFamily="18" charset="0"/>
              </a:rPr>
              <a:t>AB</a:t>
            </a:r>
            <a:r>
              <a:rPr lang="zh-CN" altLang="zh-CN" sz="2000" kern="100" dirty="0">
                <a:latin typeface="+mn-ea"/>
                <a:ea typeface="+mn-ea"/>
                <a:cs typeface="Times New Roman" panose="02020603050405020304" pitchFamily="18" charset="0"/>
              </a:rPr>
              <a:t>角工作制度，</a:t>
            </a:r>
            <a:r>
              <a:rPr lang="en-US" altLang="zh-CN" sz="2000" kern="100" dirty="0">
                <a:latin typeface="+mn-ea"/>
                <a:ea typeface="+mn-ea"/>
                <a:cs typeface="Times New Roman" panose="02020603050405020304" pitchFamily="18" charset="0"/>
              </a:rPr>
              <a:t>AB</a:t>
            </a:r>
            <a:r>
              <a:rPr lang="zh-CN" altLang="zh-CN" sz="2000" kern="100" dirty="0">
                <a:latin typeface="+mn-ea"/>
                <a:ea typeface="+mn-ea"/>
                <a:cs typeface="Times New Roman" panose="02020603050405020304" pitchFamily="18" charset="0"/>
              </a:rPr>
              <a:t>两人在工作中互为补充，</a:t>
            </a:r>
            <a:r>
              <a:rPr lang="en-US" altLang="zh-CN" sz="2000" kern="100" dirty="0">
                <a:latin typeface="+mn-ea"/>
                <a:ea typeface="+mn-ea"/>
                <a:cs typeface="Times New Roman" panose="02020603050405020304" pitchFamily="18" charset="0"/>
              </a:rPr>
              <a:t>A</a:t>
            </a:r>
            <a:r>
              <a:rPr lang="zh-CN" altLang="zh-CN" sz="2000" kern="100" dirty="0">
                <a:latin typeface="+mn-ea"/>
                <a:ea typeface="+mn-ea"/>
                <a:cs typeface="Times New Roman" panose="02020603050405020304" pitchFamily="18" charset="0"/>
              </a:rPr>
              <a:t>角离岗前，要交代好工作，</a:t>
            </a:r>
            <a:r>
              <a:rPr lang="en-US" altLang="zh-CN" sz="2000" kern="100" dirty="0">
                <a:latin typeface="+mn-ea"/>
                <a:ea typeface="+mn-ea"/>
                <a:cs typeface="Times New Roman" panose="02020603050405020304" pitchFamily="18" charset="0"/>
              </a:rPr>
              <a:t>B</a:t>
            </a:r>
            <a:r>
              <a:rPr lang="zh-CN" altLang="zh-CN" sz="2000" kern="100" dirty="0">
                <a:latin typeface="+mn-ea"/>
                <a:ea typeface="+mn-ea"/>
                <a:cs typeface="Times New Roman" panose="02020603050405020304" pitchFamily="18" charset="0"/>
              </a:rPr>
              <a:t>角在其离岗期间代为行使岗位职责。</a:t>
            </a:r>
            <a:r>
              <a:rPr lang="en-US" altLang="zh-CN" sz="2000" kern="100" dirty="0">
                <a:latin typeface="+mn-ea"/>
                <a:ea typeface="+mn-ea"/>
                <a:cs typeface="Times New Roman" panose="02020603050405020304" pitchFamily="18" charset="0"/>
              </a:rPr>
              <a:t>A</a:t>
            </a:r>
            <a:r>
              <a:rPr lang="zh-CN" altLang="zh-CN" sz="2000" kern="100" dirty="0">
                <a:latin typeface="+mn-ea"/>
                <a:ea typeface="+mn-ea"/>
                <a:cs typeface="Times New Roman" panose="02020603050405020304" pitchFamily="18" charset="0"/>
              </a:rPr>
              <a:t>角返岗后，</a:t>
            </a:r>
            <a:r>
              <a:rPr lang="en-US" altLang="zh-CN" sz="2000" kern="100" dirty="0">
                <a:latin typeface="+mn-ea"/>
                <a:ea typeface="+mn-ea"/>
                <a:cs typeface="Times New Roman" panose="02020603050405020304" pitchFamily="18" charset="0"/>
              </a:rPr>
              <a:t>B</a:t>
            </a:r>
            <a:r>
              <a:rPr lang="zh-CN" altLang="zh-CN" sz="2000" kern="100" dirty="0">
                <a:latin typeface="+mn-ea"/>
                <a:ea typeface="+mn-ea"/>
                <a:cs typeface="Times New Roman" panose="02020603050405020304" pitchFamily="18" charset="0"/>
              </a:rPr>
              <a:t>角把有关材料移交。遇有急事或重要工作时，</a:t>
            </a:r>
            <a:r>
              <a:rPr lang="en-US" altLang="zh-CN" sz="2000" kern="100" dirty="0">
                <a:latin typeface="+mn-ea"/>
                <a:ea typeface="+mn-ea"/>
                <a:cs typeface="Times New Roman" panose="02020603050405020304" pitchFamily="18" charset="0"/>
              </a:rPr>
              <a:t>AB</a:t>
            </a:r>
            <a:r>
              <a:rPr lang="zh-CN" altLang="zh-CN" sz="2000" kern="100" dirty="0">
                <a:latin typeface="+mn-ea"/>
                <a:ea typeface="+mn-ea"/>
                <a:cs typeface="Times New Roman" panose="02020603050405020304" pitchFamily="18" charset="0"/>
              </a:rPr>
              <a:t>角协同处理。 当</a:t>
            </a:r>
            <a:r>
              <a:rPr lang="en-US" altLang="zh-CN" sz="2000" kern="100" dirty="0">
                <a:latin typeface="+mn-ea"/>
                <a:ea typeface="+mn-ea"/>
                <a:cs typeface="Times New Roman" panose="02020603050405020304" pitchFamily="18" charset="0"/>
              </a:rPr>
              <a:t>A</a:t>
            </a:r>
            <a:r>
              <a:rPr lang="zh-CN" altLang="zh-CN" sz="2000" kern="100" dirty="0">
                <a:latin typeface="+mn-ea"/>
                <a:ea typeface="+mn-ea"/>
                <a:cs typeface="Times New Roman" panose="02020603050405020304" pitchFamily="18" charset="0"/>
              </a:rPr>
              <a:t>角责任人离开工作岗位一天以上，会主动通知</a:t>
            </a:r>
            <a:r>
              <a:rPr lang="en-US" altLang="zh-CN" sz="2000" kern="100" dirty="0">
                <a:latin typeface="+mn-ea"/>
                <a:ea typeface="+mn-ea"/>
                <a:cs typeface="Times New Roman" panose="02020603050405020304" pitchFamily="18" charset="0"/>
              </a:rPr>
              <a:t>B</a:t>
            </a:r>
            <a:r>
              <a:rPr lang="zh-CN" altLang="zh-CN" sz="2000" kern="100" dirty="0">
                <a:latin typeface="+mn-ea"/>
                <a:ea typeface="+mn-ea"/>
                <a:cs typeface="Times New Roman" panose="02020603050405020304" pitchFamily="18" charset="0"/>
              </a:rPr>
              <a:t>角接替，并当面交接工作，</a:t>
            </a:r>
            <a:r>
              <a:rPr lang="en-US" altLang="zh-CN" sz="2000" kern="100" dirty="0">
                <a:latin typeface="+mn-ea"/>
                <a:ea typeface="+mn-ea"/>
                <a:cs typeface="Times New Roman" panose="02020603050405020304" pitchFamily="18" charset="0"/>
              </a:rPr>
              <a:t>B</a:t>
            </a:r>
            <a:r>
              <a:rPr lang="zh-CN" altLang="zh-CN" sz="2000" kern="100" dirty="0">
                <a:latin typeface="+mn-ea"/>
                <a:ea typeface="+mn-ea"/>
                <a:cs typeface="Times New Roman" panose="02020603050405020304" pitchFamily="18" charset="0"/>
              </a:rPr>
              <a:t>角应熟悉</a:t>
            </a:r>
            <a:r>
              <a:rPr lang="en-US" altLang="zh-CN" sz="2000" kern="100" dirty="0">
                <a:latin typeface="+mn-ea"/>
                <a:ea typeface="+mn-ea"/>
                <a:cs typeface="Times New Roman" panose="02020603050405020304" pitchFamily="18" charset="0"/>
              </a:rPr>
              <a:t>A</a:t>
            </a:r>
            <a:r>
              <a:rPr lang="zh-CN" altLang="zh-CN" sz="2000" kern="100" dirty="0">
                <a:latin typeface="+mn-ea"/>
                <a:ea typeface="+mn-ea"/>
                <a:cs typeface="Times New Roman" panose="02020603050405020304" pitchFamily="18" charset="0"/>
              </a:rPr>
              <a:t>角工作内容，在</a:t>
            </a:r>
            <a:r>
              <a:rPr lang="en-US" altLang="zh-CN" sz="2000" kern="100" dirty="0">
                <a:latin typeface="+mn-ea"/>
                <a:ea typeface="+mn-ea"/>
                <a:cs typeface="Times New Roman" panose="02020603050405020304" pitchFamily="18" charset="0"/>
              </a:rPr>
              <a:t>A</a:t>
            </a:r>
            <a:r>
              <a:rPr lang="zh-CN" altLang="zh-CN" sz="2000" kern="100" dirty="0">
                <a:latin typeface="+mn-ea"/>
                <a:ea typeface="+mn-ea"/>
                <a:cs typeface="Times New Roman" panose="02020603050405020304" pitchFamily="18" charset="0"/>
              </a:rPr>
              <a:t>角离岗期间代为行使职责，待</a:t>
            </a:r>
            <a:r>
              <a:rPr lang="en-US" altLang="zh-CN" sz="2000" kern="100" dirty="0">
                <a:latin typeface="+mn-ea"/>
                <a:ea typeface="+mn-ea"/>
                <a:cs typeface="Times New Roman" panose="02020603050405020304" pitchFamily="18" charset="0"/>
              </a:rPr>
              <a:t>A</a:t>
            </a:r>
            <a:r>
              <a:rPr lang="zh-CN" altLang="zh-CN" sz="2000" kern="100" dirty="0">
                <a:latin typeface="+mn-ea"/>
                <a:ea typeface="+mn-ea"/>
                <a:cs typeface="Times New Roman" panose="02020603050405020304" pitchFamily="18" charset="0"/>
              </a:rPr>
              <a:t>角返岗后主动汇报工作，交回印章、文件及有关材料。本组</a:t>
            </a:r>
            <a:r>
              <a:rPr lang="en-US" altLang="zh-CN" sz="2000" kern="100" dirty="0">
                <a:latin typeface="+mn-ea"/>
                <a:ea typeface="+mn-ea"/>
                <a:cs typeface="Times New Roman" panose="02020603050405020304" pitchFamily="18" charset="0"/>
              </a:rPr>
              <a:t>5</a:t>
            </a:r>
            <a:r>
              <a:rPr lang="zh-CN" altLang="zh-CN" sz="2000" kern="100" dirty="0">
                <a:latin typeface="+mn-ea"/>
                <a:ea typeface="+mn-ea"/>
                <a:cs typeface="Times New Roman" panose="02020603050405020304" pitchFamily="18" charset="0"/>
              </a:rPr>
              <a:t>个人互为</a:t>
            </a:r>
            <a:r>
              <a:rPr lang="en-US" altLang="zh-CN" sz="2000" kern="100" dirty="0">
                <a:latin typeface="+mn-ea"/>
                <a:ea typeface="+mn-ea"/>
                <a:cs typeface="Times New Roman" panose="02020603050405020304" pitchFamily="18" charset="0"/>
              </a:rPr>
              <a:t>AB</a:t>
            </a:r>
            <a:r>
              <a:rPr lang="zh-CN" altLang="zh-CN" sz="2000" kern="100" dirty="0">
                <a:latin typeface="+mn-ea"/>
                <a:ea typeface="+mn-ea"/>
                <a:cs typeface="Times New Roman" panose="02020603050405020304" pitchFamily="18" charset="0"/>
              </a:rPr>
              <a:t>角，如下图</a:t>
            </a:r>
          </a:p>
        </p:txBody>
      </p:sp>
      <p:graphicFrame>
        <p:nvGraphicFramePr>
          <p:cNvPr id="4" name="表格 3">
            <a:extLst>
              <a:ext uri="{FF2B5EF4-FFF2-40B4-BE49-F238E27FC236}">
                <a16:creationId xmlns:a16="http://schemas.microsoft.com/office/drawing/2014/main" id="{0361ACF7-1850-4AAF-86C6-E0D42741C742}"/>
              </a:ext>
            </a:extLst>
          </p:cNvPr>
          <p:cNvGraphicFramePr>
            <a:graphicFrameLocks noGrp="1"/>
          </p:cNvGraphicFramePr>
          <p:nvPr>
            <p:extLst>
              <p:ext uri="{D42A27DB-BD31-4B8C-83A1-F6EECF244321}">
                <p14:modId xmlns:p14="http://schemas.microsoft.com/office/powerpoint/2010/main" val="1413463204"/>
              </p:ext>
            </p:extLst>
          </p:nvPr>
        </p:nvGraphicFramePr>
        <p:xfrm>
          <a:off x="3419638" y="3717024"/>
          <a:ext cx="5040420" cy="1828800"/>
        </p:xfrm>
        <a:graphic>
          <a:graphicData uri="http://schemas.openxmlformats.org/drawingml/2006/table">
            <a:tbl>
              <a:tblPr firstRow="1" firstCol="1" bandRow="1">
                <a:tableStyleId>{5C22544A-7EE6-4342-B048-85BDC9FD1C3A}</a:tableStyleId>
              </a:tblPr>
              <a:tblGrid>
                <a:gridCol w="2742185">
                  <a:extLst>
                    <a:ext uri="{9D8B030D-6E8A-4147-A177-3AD203B41FA5}">
                      <a16:colId xmlns:a16="http://schemas.microsoft.com/office/drawing/2014/main" val="2343665516"/>
                    </a:ext>
                  </a:extLst>
                </a:gridCol>
                <a:gridCol w="2298235">
                  <a:extLst>
                    <a:ext uri="{9D8B030D-6E8A-4147-A177-3AD203B41FA5}">
                      <a16:colId xmlns:a16="http://schemas.microsoft.com/office/drawing/2014/main" val="564177533"/>
                    </a:ext>
                  </a:extLst>
                </a:gridCol>
              </a:tblGrid>
              <a:tr h="0">
                <a:tc>
                  <a:txBody>
                    <a:bodyPr/>
                    <a:lstStyle/>
                    <a:p>
                      <a:pPr marL="266700" indent="304800" algn="just">
                        <a:spcAft>
                          <a:spcPts val="600"/>
                        </a:spcAft>
                      </a:pPr>
                      <a:r>
                        <a:rPr lang="en-US" sz="2000" kern="100" dirty="0">
                          <a:effectLst/>
                        </a:rPr>
                        <a:t>A</a:t>
                      </a:r>
                      <a:r>
                        <a:rPr lang="zh-CN" sz="2000" kern="100" dirty="0">
                          <a:effectLst/>
                        </a:rPr>
                        <a:t>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en-US" sz="2000" kern="100" dirty="0">
                          <a:effectLst/>
                        </a:rPr>
                        <a:t>B</a:t>
                      </a:r>
                      <a:r>
                        <a:rPr lang="zh-CN" sz="2000" kern="100" dirty="0">
                          <a:effectLst/>
                        </a:rPr>
                        <a:t>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599432"/>
                  </a:ext>
                </a:extLst>
              </a:tr>
              <a:tr h="0">
                <a:tc>
                  <a:txBody>
                    <a:bodyPr/>
                    <a:lstStyle/>
                    <a:p>
                      <a:pPr marL="266700" indent="304800" algn="just">
                        <a:spcAft>
                          <a:spcPts val="600"/>
                        </a:spcAft>
                      </a:pPr>
                      <a:r>
                        <a:rPr lang="zh-CN" sz="2000" kern="100" dirty="0">
                          <a:effectLst/>
                        </a:rPr>
                        <a:t>陈依伦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6051434"/>
                  </a:ext>
                </a:extLst>
              </a:tr>
              <a:tr h="0">
                <a:tc>
                  <a:txBody>
                    <a:bodyPr/>
                    <a:lstStyle/>
                    <a:p>
                      <a:pPr marL="266700" indent="304800" algn="just">
                        <a:spcAft>
                          <a:spcPts val="600"/>
                        </a:spcAft>
                      </a:pPr>
                      <a:r>
                        <a:rPr lang="zh-CN" sz="2000" kern="100" dirty="0">
                          <a:effectLst/>
                        </a:rPr>
                        <a:t>徐毓茜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陈佳敏</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3833871"/>
                  </a:ext>
                </a:extLst>
              </a:tr>
              <a:tr h="0">
                <a:tc>
                  <a:txBody>
                    <a:bodyPr/>
                    <a:lstStyle/>
                    <a:p>
                      <a:pPr marL="266700" indent="304800" algn="just">
                        <a:spcAft>
                          <a:spcPts val="60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马益亮</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4503586"/>
                  </a:ext>
                </a:extLst>
              </a:tr>
              <a:tr h="0">
                <a:tc>
                  <a:txBody>
                    <a:bodyPr/>
                    <a:lstStyle/>
                    <a:p>
                      <a:pPr marL="266700" indent="304800" algn="just">
                        <a:spcAft>
                          <a:spcPts val="60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吕煜杰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5218782"/>
                  </a:ext>
                </a:extLst>
              </a:tr>
              <a:tr h="0">
                <a:tc>
                  <a:txBody>
                    <a:bodyPr/>
                    <a:lstStyle/>
                    <a:p>
                      <a:pPr marL="266700" indent="304800" algn="just">
                        <a:spcAft>
                          <a:spcPts val="60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陈依伦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79727172"/>
                  </a:ext>
                </a:extLst>
              </a:tr>
            </a:tbl>
          </a:graphicData>
        </a:graphic>
      </p:graphicFrame>
    </p:spTree>
    <p:extLst>
      <p:ext uri="{BB962C8B-B14F-4D97-AF65-F5344CB8AC3E}">
        <p14:creationId xmlns:p14="http://schemas.microsoft.com/office/powerpoint/2010/main" val="3755511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5DF59975-8A64-4B4D-8B78-2185DDED24B0}"/>
              </a:ext>
            </a:extLst>
          </p:cNvPr>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p>
        </p:txBody>
      </p:sp>
      <p:graphicFrame>
        <p:nvGraphicFramePr>
          <p:cNvPr id="4" name="表格 3">
            <a:extLst>
              <a:ext uri="{FF2B5EF4-FFF2-40B4-BE49-F238E27FC236}">
                <a16:creationId xmlns:a16="http://schemas.microsoft.com/office/drawing/2014/main" id="{1CEE1F18-1655-44A1-9007-55A21B3854F6}"/>
              </a:ext>
            </a:extLst>
          </p:cNvPr>
          <p:cNvGraphicFramePr>
            <a:graphicFrameLocks noGrp="1"/>
          </p:cNvGraphicFramePr>
          <p:nvPr>
            <p:extLst>
              <p:ext uri="{D42A27DB-BD31-4B8C-83A1-F6EECF244321}">
                <p14:modId xmlns:p14="http://schemas.microsoft.com/office/powerpoint/2010/main" val="1097114502"/>
              </p:ext>
            </p:extLst>
          </p:nvPr>
        </p:nvGraphicFramePr>
        <p:xfrm>
          <a:off x="1951148" y="1049333"/>
          <a:ext cx="9789299" cy="5472450"/>
        </p:xfrm>
        <a:graphic>
          <a:graphicData uri="http://schemas.openxmlformats.org/drawingml/2006/table">
            <a:tbl>
              <a:tblPr firstRow="1" firstCol="1" bandRow="1">
                <a:tableStyleId>{5C22544A-7EE6-4342-B048-85BDC9FD1C3A}</a:tableStyleId>
              </a:tblPr>
              <a:tblGrid>
                <a:gridCol w="1245279">
                  <a:extLst>
                    <a:ext uri="{9D8B030D-6E8A-4147-A177-3AD203B41FA5}">
                      <a16:colId xmlns:a16="http://schemas.microsoft.com/office/drawing/2014/main" val="533597554"/>
                    </a:ext>
                  </a:extLst>
                </a:gridCol>
                <a:gridCol w="1245279">
                  <a:extLst>
                    <a:ext uri="{9D8B030D-6E8A-4147-A177-3AD203B41FA5}">
                      <a16:colId xmlns:a16="http://schemas.microsoft.com/office/drawing/2014/main" val="2477967520"/>
                    </a:ext>
                  </a:extLst>
                </a:gridCol>
                <a:gridCol w="1245279">
                  <a:extLst>
                    <a:ext uri="{9D8B030D-6E8A-4147-A177-3AD203B41FA5}">
                      <a16:colId xmlns:a16="http://schemas.microsoft.com/office/drawing/2014/main" val="2717407139"/>
                    </a:ext>
                  </a:extLst>
                </a:gridCol>
                <a:gridCol w="1245279">
                  <a:extLst>
                    <a:ext uri="{9D8B030D-6E8A-4147-A177-3AD203B41FA5}">
                      <a16:colId xmlns:a16="http://schemas.microsoft.com/office/drawing/2014/main" val="2709665744"/>
                    </a:ext>
                  </a:extLst>
                </a:gridCol>
                <a:gridCol w="1246301">
                  <a:extLst>
                    <a:ext uri="{9D8B030D-6E8A-4147-A177-3AD203B41FA5}">
                      <a16:colId xmlns:a16="http://schemas.microsoft.com/office/drawing/2014/main" val="366411468"/>
                    </a:ext>
                  </a:extLst>
                </a:gridCol>
                <a:gridCol w="1246301">
                  <a:extLst>
                    <a:ext uri="{9D8B030D-6E8A-4147-A177-3AD203B41FA5}">
                      <a16:colId xmlns:a16="http://schemas.microsoft.com/office/drawing/2014/main" val="3128089332"/>
                    </a:ext>
                  </a:extLst>
                </a:gridCol>
                <a:gridCol w="2315581">
                  <a:extLst>
                    <a:ext uri="{9D8B030D-6E8A-4147-A177-3AD203B41FA5}">
                      <a16:colId xmlns:a16="http://schemas.microsoft.com/office/drawing/2014/main" val="569066585"/>
                    </a:ext>
                  </a:extLst>
                </a:gridCol>
              </a:tblGrid>
              <a:tr h="373320">
                <a:tc>
                  <a:txBody>
                    <a:bodyPr/>
                    <a:lstStyle/>
                    <a:p>
                      <a:pPr marL="266700" indent="306070" algn="just">
                        <a:spcAft>
                          <a:spcPts val="600"/>
                        </a:spcAft>
                      </a:pPr>
                      <a:r>
                        <a:rPr lang="zh-CN" sz="1200" kern="100" dirty="0">
                          <a:effectLst/>
                        </a:rPr>
                        <a:t>风险</a:t>
                      </a:r>
                      <a:r>
                        <a:rPr lang="en-US" sz="1200" kern="100" dirty="0">
                          <a:effectLst/>
                        </a:rPr>
                        <a:t>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6070" algn="just">
                        <a:spcAft>
                          <a:spcPts val="600"/>
                        </a:spcAft>
                      </a:pPr>
                      <a:r>
                        <a:rPr lang="zh-CN" sz="1200" kern="100">
                          <a:effectLst/>
                        </a:rPr>
                        <a:t>风险名称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6070" algn="just">
                        <a:spcAft>
                          <a:spcPts val="600"/>
                        </a:spcAft>
                      </a:pPr>
                      <a:r>
                        <a:rPr lang="zh-CN" sz="1200" kern="100">
                          <a:effectLst/>
                        </a:rPr>
                        <a:t>风险类型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6070" algn="just">
                        <a:spcAft>
                          <a:spcPts val="600"/>
                        </a:spcAft>
                      </a:pPr>
                      <a:r>
                        <a:rPr lang="zh-CN" sz="1200" kern="100">
                          <a:effectLst/>
                        </a:rPr>
                        <a:t>严重性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6070" algn="just">
                        <a:spcAft>
                          <a:spcPts val="600"/>
                        </a:spcAft>
                      </a:pPr>
                      <a:r>
                        <a:rPr lang="zh-CN" sz="1200" kern="100">
                          <a:effectLst/>
                        </a:rPr>
                        <a:t>主负责人（</a:t>
                      </a:r>
                      <a:r>
                        <a:rPr lang="en-US" sz="1200" kern="100">
                          <a:effectLst/>
                        </a:rPr>
                        <a:t>A</a:t>
                      </a:r>
                      <a:r>
                        <a:rPr lang="zh-CN" sz="1200" kern="100">
                          <a:effectLst/>
                        </a:rPr>
                        <a:t>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6070" algn="just">
                        <a:spcAft>
                          <a:spcPts val="600"/>
                        </a:spcAft>
                      </a:pPr>
                      <a:r>
                        <a:rPr lang="zh-CN" sz="1200" kern="100">
                          <a:effectLst/>
                        </a:rPr>
                        <a:t>次负责人（</a:t>
                      </a:r>
                      <a:r>
                        <a:rPr lang="en-US" sz="1200" kern="100">
                          <a:effectLst/>
                        </a:rPr>
                        <a:t>B</a:t>
                      </a:r>
                      <a:r>
                        <a:rPr lang="zh-CN" sz="1200" kern="100">
                          <a:effectLst/>
                        </a:rPr>
                        <a:t>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6070" algn="just">
                        <a:spcAft>
                          <a:spcPts val="600"/>
                        </a:spcAft>
                      </a:pPr>
                      <a:r>
                        <a:rPr lang="zh-CN" sz="1200" kern="100">
                          <a:effectLst/>
                        </a:rPr>
                        <a:t>解决方案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extLst>
                  <a:ext uri="{0D108BD9-81ED-4DB2-BD59-A6C34878D82A}">
                    <a16:rowId xmlns:a16="http://schemas.microsoft.com/office/drawing/2014/main" val="3179661720"/>
                  </a:ext>
                </a:extLst>
              </a:tr>
              <a:tr h="933300">
                <a:tc>
                  <a:txBody>
                    <a:bodyPr/>
                    <a:lstStyle/>
                    <a:p>
                      <a:pPr marL="266700" indent="304800" algn="just">
                        <a:spcAft>
                          <a:spcPts val="60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dirty="0">
                          <a:effectLst/>
                        </a:rPr>
                        <a:t>产品项目范围没有达成明确的共识引发的风险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dirty="0">
                          <a:effectLst/>
                        </a:rPr>
                        <a:t>需求获取</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dirty="0">
                          <a:effectLst/>
                        </a:rPr>
                        <a:t>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algn="l" fontAlgn="ctr">
                        <a:spcAft>
                          <a:spcPts val="0"/>
                        </a:spcAft>
                      </a:pPr>
                      <a:r>
                        <a:rPr lang="zh-CN" sz="1200" kern="0">
                          <a:effectLst/>
                        </a:rPr>
                        <a:t>在项目早期确定项目的业务需求范围，并将它作为添加新需求和修改现有需求的指导</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nchor="ctr"/>
                </a:tc>
                <a:extLst>
                  <a:ext uri="{0D108BD9-81ED-4DB2-BD59-A6C34878D82A}">
                    <a16:rowId xmlns:a16="http://schemas.microsoft.com/office/drawing/2014/main" val="4121719915"/>
                  </a:ext>
                </a:extLst>
              </a:tr>
              <a:tr h="886635">
                <a:tc>
                  <a:txBody>
                    <a:bodyPr/>
                    <a:lstStyle/>
                    <a:p>
                      <a:pPr marL="266700" indent="304800" algn="just">
                        <a:spcAft>
                          <a:spcPts val="600"/>
                        </a:spcAft>
                      </a:pPr>
                      <a:r>
                        <a:rPr lang="en-US" sz="1200" kern="100">
                          <a:effectLst/>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需求开发所需的时间分配不合理引发的风险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dirty="0">
                          <a:effectLst/>
                        </a:rPr>
                        <a:t>陈依伦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dirty="0">
                          <a:effectLst/>
                        </a:rPr>
                        <a:t>徐毓茜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algn="l" fontAlgn="ctr">
                        <a:spcAft>
                          <a:spcPts val="0"/>
                        </a:spcAft>
                      </a:pPr>
                      <a:r>
                        <a:rPr lang="zh-CN" sz="1200" kern="0">
                          <a:effectLst/>
                        </a:rPr>
                        <a:t>合理安排需求开发所需的时间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nchor="ctr"/>
                </a:tc>
                <a:extLst>
                  <a:ext uri="{0D108BD9-81ED-4DB2-BD59-A6C34878D82A}">
                    <a16:rowId xmlns:a16="http://schemas.microsoft.com/office/drawing/2014/main" val="3522871104"/>
                  </a:ext>
                </a:extLst>
              </a:tr>
              <a:tr h="559980">
                <a:tc>
                  <a:txBody>
                    <a:bodyPr/>
                    <a:lstStyle/>
                    <a:p>
                      <a:pPr marL="266700" indent="304800" algn="just">
                        <a:spcAft>
                          <a:spcPts val="600"/>
                        </a:spcAft>
                      </a:pPr>
                      <a:r>
                        <a:rPr lang="en-US" sz="1200" kern="100">
                          <a:effectLst/>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忽视非功能需求引发的风险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dirty="0">
                          <a:effectLst/>
                        </a:rPr>
                        <a:t>徐毓茜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algn="l" fontAlgn="ctr">
                        <a:spcAft>
                          <a:spcPts val="0"/>
                        </a:spcAft>
                      </a:pPr>
                      <a:r>
                        <a:rPr lang="zh-CN" sz="1200" kern="0">
                          <a:effectLst/>
                        </a:rPr>
                        <a:t>确定主要客户，并采用产品代言人的方法，保证有足够的客户代表的积极参与，确保由合适的人对需求做出权威性的决策。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nchor="ctr"/>
                </a:tc>
                <a:extLst>
                  <a:ext uri="{0D108BD9-81ED-4DB2-BD59-A6C34878D82A}">
                    <a16:rowId xmlns:a16="http://schemas.microsoft.com/office/drawing/2014/main" val="2449161187"/>
                  </a:ext>
                </a:extLst>
              </a:tr>
              <a:tr h="559980">
                <a:tc>
                  <a:txBody>
                    <a:bodyPr/>
                    <a:lstStyle/>
                    <a:p>
                      <a:pPr marL="266700" indent="304800" algn="just">
                        <a:spcAft>
                          <a:spcPts val="60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未加说明的需求引发的风险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dirty="0">
                          <a:effectLst/>
                        </a:rPr>
                        <a:t>徐毓茜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algn="l" fontAlgn="ctr">
                        <a:spcAft>
                          <a:spcPts val="0"/>
                        </a:spcAft>
                      </a:pPr>
                      <a:r>
                        <a:rPr lang="zh-CN" sz="1200" kern="0" dirty="0">
                          <a:effectLst/>
                        </a:rPr>
                        <a:t>尽量识别客户可能做出的任何假设。提出自由回答的问题来鼓励客户分享更多的想法、期望、主意、信息和关注点，而不是我们以其他方式所听到的。</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nchor="ctr"/>
                </a:tc>
                <a:extLst>
                  <a:ext uri="{0D108BD9-81ED-4DB2-BD59-A6C34878D82A}">
                    <a16:rowId xmlns:a16="http://schemas.microsoft.com/office/drawing/2014/main" val="1634103631"/>
                  </a:ext>
                </a:extLst>
              </a:tr>
              <a:tr h="886635">
                <a:tc>
                  <a:txBody>
                    <a:bodyPr/>
                    <a:lstStyle/>
                    <a:p>
                      <a:pPr marL="266700" indent="304800" algn="just">
                        <a:spcAft>
                          <a:spcPts val="60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对已有的产品作为需求基线来源引发的风险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algn="l" fontAlgn="ctr">
                        <a:spcAft>
                          <a:spcPts val="0"/>
                        </a:spcAft>
                      </a:pPr>
                      <a:r>
                        <a:rPr lang="zh-CN" sz="1200" kern="0" dirty="0">
                          <a:effectLst/>
                        </a:rPr>
                        <a:t>通过逆向工程发现的需求编写成文档，让客户评审这些需求，以确保其正确定和相关性。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nchor="ctr"/>
                </a:tc>
                <a:extLst>
                  <a:ext uri="{0D108BD9-81ED-4DB2-BD59-A6C34878D82A}">
                    <a16:rowId xmlns:a16="http://schemas.microsoft.com/office/drawing/2014/main" val="2858466792"/>
                  </a:ext>
                </a:extLst>
              </a:tr>
              <a:tr h="746640">
                <a:tc>
                  <a:txBody>
                    <a:bodyPr/>
                    <a:lstStyle/>
                    <a:p>
                      <a:pPr marL="266700" indent="304800" algn="just">
                        <a:spcAft>
                          <a:spcPts val="600"/>
                        </a:spcAft>
                      </a:pPr>
                      <a:r>
                        <a:rPr lang="en-US" sz="1200" kern="100">
                          <a:effectLst/>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根据用户提议的解决方案引发的风险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tc>
                <a:tc>
                  <a:txBody>
                    <a:bodyPr/>
                    <a:lstStyle/>
                    <a:p>
                      <a:pPr algn="l" fontAlgn="ctr">
                        <a:spcAft>
                          <a:spcPts val="0"/>
                        </a:spcAft>
                      </a:pPr>
                      <a:r>
                        <a:rPr lang="zh-CN" sz="1200" kern="0" dirty="0">
                          <a:effectLst/>
                        </a:rPr>
                        <a:t>分析人员必须提炼出隐藏在客户提出的解决方案背后的真正意图。</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164" marR="16164" marT="0" marB="0" anchor="ctr"/>
                </a:tc>
                <a:extLst>
                  <a:ext uri="{0D108BD9-81ED-4DB2-BD59-A6C34878D82A}">
                    <a16:rowId xmlns:a16="http://schemas.microsoft.com/office/drawing/2014/main" val="4182731086"/>
                  </a:ext>
                </a:extLst>
              </a:tr>
            </a:tbl>
          </a:graphicData>
        </a:graphic>
      </p:graphicFrame>
    </p:spTree>
    <p:extLst>
      <p:ext uri="{BB962C8B-B14F-4D97-AF65-F5344CB8AC3E}">
        <p14:creationId xmlns:p14="http://schemas.microsoft.com/office/powerpoint/2010/main" val="895188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0873EE73-3F2C-458D-97DA-CDD696887A30}"/>
              </a:ext>
            </a:extLst>
          </p:cNvPr>
          <p:cNvGraphicFramePr>
            <a:graphicFrameLocks noGrp="1"/>
          </p:cNvGraphicFramePr>
          <p:nvPr>
            <p:extLst>
              <p:ext uri="{D42A27DB-BD31-4B8C-83A1-F6EECF244321}">
                <p14:modId xmlns:p14="http://schemas.microsoft.com/office/powerpoint/2010/main" val="303861550"/>
              </p:ext>
            </p:extLst>
          </p:nvPr>
        </p:nvGraphicFramePr>
        <p:xfrm>
          <a:off x="1951148" y="1022494"/>
          <a:ext cx="9689314" cy="5502587"/>
        </p:xfrm>
        <a:graphic>
          <a:graphicData uri="http://schemas.openxmlformats.org/drawingml/2006/table">
            <a:tbl>
              <a:tblPr firstRow="1" firstCol="1" bandRow="1">
                <a:tableStyleId>{5C22544A-7EE6-4342-B048-85BDC9FD1C3A}</a:tableStyleId>
              </a:tblPr>
              <a:tblGrid>
                <a:gridCol w="1232559">
                  <a:extLst>
                    <a:ext uri="{9D8B030D-6E8A-4147-A177-3AD203B41FA5}">
                      <a16:colId xmlns:a16="http://schemas.microsoft.com/office/drawing/2014/main" val="3851319145"/>
                    </a:ext>
                  </a:extLst>
                </a:gridCol>
                <a:gridCol w="1232559">
                  <a:extLst>
                    <a:ext uri="{9D8B030D-6E8A-4147-A177-3AD203B41FA5}">
                      <a16:colId xmlns:a16="http://schemas.microsoft.com/office/drawing/2014/main" val="57225249"/>
                    </a:ext>
                  </a:extLst>
                </a:gridCol>
                <a:gridCol w="1232559">
                  <a:extLst>
                    <a:ext uri="{9D8B030D-6E8A-4147-A177-3AD203B41FA5}">
                      <a16:colId xmlns:a16="http://schemas.microsoft.com/office/drawing/2014/main" val="1776051198"/>
                    </a:ext>
                  </a:extLst>
                </a:gridCol>
                <a:gridCol w="1232559">
                  <a:extLst>
                    <a:ext uri="{9D8B030D-6E8A-4147-A177-3AD203B41FA5}">
                      <a16:colId xmlns:a16="http://schemas.microsoft.com/office/drawing/2014/main" val="3173256564"/>
                    </a:ext>
                  </a:extLst>
                </a:gridCol>
                <a:gridCol w="1233573">
                  <a:extLst>
                    <a:ext uri="{9D8B030D-6E8A-4147-A177-3AD203B41FA5}">
                      <a16:colId xmlns:a16="http://schemas.microsoft.com/office/drawing/2014/main" val="3922594723"/>
                    </a:ext>
                  </a:extLst>
                </a:gridCol>
                <a:gridCol w="1233573">
                  <a:extLst>
                    <a:ext uri="{9D8B030D-6E8A-4147-A177-3AD203B41FA5}">
                      <a16:colId xmlns:a16="http://schemas.microsoft.com/office/drawing/2014/main" val="20449952"/>
                    </a:ext>
                  </a:extLst>
                </a:gridCol>
                <a:gridCol w="2291932">
                  <a:extLst>
                    <a:ext uri="{9D8B030D-6E8A-4147-A177-3AD203B41FA5}">
                      <a16:colId xmlns:a16="http://schemas.microsoft.com/office/drawing/2014/main" val="1360877312"/>
                    </a:ext>
                  </a:extLst>
                </a:gridCol>
              </a:tblGrid>
              <a:tr h="731337">
                <a:tc>
                  <a:txBody>
                    <a:bodyPr/>
                    <a:lstStyle/>
                    <a:p>
                      <a:pPr marL="266700" indent="304800" algn="just">
                        <a:spcAft>
                          <a:spcPts val="600"/>
                        </a:spcAft>
                      </a:pPr>
                      <a:r>
                        <a:rPr lang="en-US" sz="1200" kern="100" dirty="0">
                          <a:effectLst/>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设定需求优先级时的风险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algn="l" fontAlgn="ctr">
                        <a:spcAft>
                          <a:spcPts val="0"/>
                        </a:spcAft>
                      </a:pPr>
                      <a:r>
                        <a:rPr lang="zh-CN" sz="1200" kern="0">
                          <a:effectLst/>
                        </a:rPr>
                        <a:t>要确保每个功能需求、特性或用例都设定了优先级，并安排在一个特定的系统版本或迭代中实现它们。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nchor="ctr"/>
                </a:tc>
                <a:extLst>
                  <a:ext uri="{0D108BD9-81ED-4DB2-BD59-A6C34878D82A}">
                    <a16:rowId xmlns:a16="http://schemas.microsoft.com/office/drawing/2014/main" val="4272790768"/>
                  </a:ext>
                </a:extLst>
              </a:tr>
              <a:tr h="548503">
                <a:tc>
                  <a:txBody>
                    <a:bodyPr/>
                    <a:lstStyle/>
                    <a:p>
                      <a:pPr marL="266700" indent="304800" algn="just">
                        <a:spcAft>
                          <a:spcPts val="600"/>
                        </a:spcAft>
                      </a:pPr>
                      <a:r>
                        <a:rPr lang="en-US" sz="1200" kern="100">
                          <a:effectLst/>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为需求建立模型时的风险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algn="l" fontAlgn="ctr">
                        <a:spcAft>
                          <a:spcPts val="0"/>
                        </a:spcAft>
                      </a:pPr>
                      <a:r>
                        <a:rPr lang="zh-CN" sz="1200" kern="0">
                          <a:effectLst/>
                        </a:rPr>
                        <a:t>获取足够的知识以对需求进行正确的建模。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nchor="ctr"/>
                </a:tc>
                <a:extLst>
                  <a:ext uri="{0D108BD9-81ED-4DB2-BD59-A6C34878D82A}">
                    <a16:rowId xmlns:a16="http://schemas.microsoft.com/office/drawing/2014/main" val="4149816499"/>
                  </a:ext>
                </a:extLst>
              </a:tr>
              <a:tr h="548503">
                <a:tc>
                  <a:txBody>
                    <a:bodyPr/>
                    <a:lstStyle/>
                    <a:p>
                      <a:pPr marL="266700" indent="304800" algn="just">
                        <a:spcAft>
                          <a:spcPts val="600"/>
                        </a:spcAft>
                      </a:pPr>
                      <a:r>
                        <a:rPr lang="en-US" sz="1200" kern="100">
                          <a:effectLst/>
                        </a:rPr>
                        <a:t>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编写数据字典时的风险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algn="l" fontAlgn="ctr">
                        <a:spcAft>
                          <a:spcPts val="0"/>
                        </a:spcAft>
                      </a:pPr>
                      <a:r>
                        <a:rPr lang="zh-CN" sz="1200" kern="0">
                          <a:effectLst/>
                        </a:rPr>
                        <a:t>正确了解需求的内容以打造正确的数据字典。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nchor="ctr"/>
                </a:tc>
                <a:extLst>
                  <a:ext uri="{0D108BD9-81ED-4DB2-BD59-A6C34878D82A}">
                    <a16:rowId xmlns:a16="http://schemas.microsoft.com/office/drawing/2014/main" val="3033511304"/>
                  </a:ext>
                </a:extLst>
              </a:tr>
              <a:tr h="548503">
                <a:tc>
                  <a:txBody>
                    <a:bodyPr/>
                    <a:lstStyle/>
                    <a:p>
                      <a:pPr marL="266700" indent="304800" algn="just">
                        <a:spcAft>
                          <a:spcPts val="600"/>
                        </a:spcAft>
                      </a:pPr>
                      <a:r>
                        <a:rPr lang="en-US" sz="1200" kern="100">
                          <a:effectLst/>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采用模版错误的风险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需求规格说明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algn="l" fontAlgn="ctr">
                        <a:spcAft>
                          <a:spcPts val="0"/>
                        </a:spcAft>
                      </a:pPr>
                      <a:r>
                        <a:rPr lang="zh-CN" sz="1200" kern="0">
                          <a:effectLst/>
                        </a:rPr>
                        <a:t>验证并使用绝对正确且权威的模版。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nchor="ctr"/>
                </a:tc>
                <a:extLst>
                  <a:ext uri="{0D108BD9-81ED-4DB2-BD59-A6C34878D82A}">
                    <a16:rowId xmlns:a16="http://schemas.microsoft.com/office/drawing/2014/main" val="1167179810"/>
                  </a:ext>
                </a:extLst>
              </a:tr>
              <a:tr h="548503">
                <a:tc>
                  <a:txBody>
                    <a:bodyPr/>
                    <a:lstStyle/>
                    <a:p>
                      <a:pPr marL="266700" indent="304800" algn="just">
                        <a:spcAft>
                          <a:spcPts val="600"/>
                        </a:spcAft>
                      </a:pPr>
                      <a:r>
                        <a:rPr lang="en-US" sz="1200" kern="100">
                          <a:effectLst/>
                        </a:rPr>
                        <a:t>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编写测试用例时的风险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algn="l" fontAlgn="ctr">
                        <a:spcAft>
                          <a:spcPts val="0"/>
                        </a:spcAft>
                      </a:pPr>
                      <a:r>
                        <a:rPr lang="zh-CN" sz="1200" kern="0">
                          <a:effectLst/>
                        </a:rPr>
                        <a:t>确保测试用例正确的实例化，文档化。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nchor="ctr"/>
                </a:tc>
                <a:extLst>
                  <a:ext uri="{0D108BD9-81ED-4DB2-BD59-A6C34878D82A}">
                    <a16:rowId xmlns:a16="http://schemas.microsoft.com/office/drawing/2014/main" val="3238037749"/>
                  </a:ext>
                </a:extLst>
              </a:tr>
              <a:tr h="565604">
                <a:tc>
                  <a:txBody>
                    <a:bodyPr/>
                    <a:lstStyle/>
                    <a:p>
                      <a:pPr marL="266700" indent="304800" algn="just">
                        <a:spcAft>
                          <a:spcPts val="600"/>
                        </a:spcAft>
                      </a:pPr>
                      <a:r>
                        <a:rPr lang="en-US" sz="1200" kern="100">
                          <a:effectLst/>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编写用户手册不够详细的风险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algn="l" fontAlgn="ctr">
                        <a:spcAft>
                          <a:spcPts val="0"/>
                        </a:spcAft>
                      </a:pPr>
                      <a:r>
                        <a:rPr lang="zh-CN" sz="1200" kern="0">
                          <a:effectLst/>
                        </a:rPr>
                        <a:t>间断性采纳足够的客户建议以不断改善用户手册。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nchor="ctr"/>
                </a:tc>
                <a:extLst>
                  <a:ext uri="{0D108BD9-81ED-4DB2-BD59-A6C34878D82A}">
                    <a16:rowId xmlns:a16="http://schemas.microsoft.com/office/drawing/2014/main" val="3580756595"/>
                  </a:ext>
                </a:extLst>
              </a:tr>
              <a:tr h="548503">
                <a:tc>
                  <a:txBody>
                    <a:bodyPr/>
                    <a:lstStyle/>
                    <a:p>
                      <a:pPr marL="266700" indent="304800" algn="just">
                        <a:spcAft>
                          <a:spcPts val="600"/>
                        </a:spcAft>
                      </a:pPr>
                      <a:r>
                        <a:rPr lang="en-US" sz="1200" kern="100">
                          <a:effectLst/>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合格标准定制时的风险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algn="l" fontAlgn="ctr">
                        <a:spcAft>
                          <a:spcPts val="0"/>
                        </a:spcAft>
                      </a:pPr>
                      <a:r>
                        <a:rPr lang="zh-CN" sz="1200" kern="0">
                          <a:effectLst/>
                        </a:rPr>
                        <a:t>多次与需求给及方接触，确定需求的最终模式以正确的制定合格标准。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nchor="ctr"/>
                </a:tc>
                <a:extLst>
                  <a:ext uri="{0D108BD9-81ED-4DB2-BD59-A6C34878D82A}">
                    <a16:rowId xmlns:a16="http://schemas.microsoft.com/office/drawing/2014/main" val="2866821919"/>
                  </a:ext>
                </a:extLst>
              </a:tr>
              <a:tr h="731337">
                <a:tc>
                  <a:txBody>
                    <a:bodyPr/>
                    <a:lstStyle/>
                    <a:p>
                      <a:pPr marL="266700" indent="304800" algn="just">
                        <a:spcAft>
                          <a:spcPts val="600"/>
                        </a:spcAft>
                      </a:pPr>
                      <a:r>
                        <a:rPr lang="en-US" sz="1200" kern="100">
                          <a:effectLst/>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变更控制过程不完善引发的风险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algn="l" fontAlgn="ctr">
                        <a:spcAft>
                          <a:spcPts val="0"/>
                        </a:spcAft>
                      </a:pPr>
                      <a:r>
                        <a:rPr lang="zh-CN" sz="1200" kern="0">
                          <a:effectLst/>
                        </a:rPr>
                        <a:t>项目经理严格把控变更控制过程，保证每次变更都有原因有记录以及有影响分析。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nchor="ctr"/>
                </a:tc>
                <a:extLst>
                  <a:ext uri="{0D108BD9-81ED-4DB2-BD59-A6C34878D82A}">
                    <a16:rowId xmlns:a16="http://schemas.microsoft.com/office/drawing/2014/main" val="2259841922"/>
                  </a:ext>
                </a:extLst>
              </a:tr>
              <a:tr h="731337">
                <a:tc>
                  <a:txBody>
                    <a:bodyPr/>
                    <a:lstStyle/>
                    <a:p>
                      <a:pPr marL="266700" indent="304800" algn="just">
                        <a:spcAft>
                          <a:spcPts val="600"/>
                        </a:spcAft>
                      </a:pPr>
                      <a:r>
                        <a:rPr lang="en-US" sz="1200" kern="100">
                          <a:effectLst/>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变更控制委员会没有实际生效的风险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tc>
                <a:tc>
                  <a:txBody>
                    <a:bodyPr/>
                    <a:lstStyle/>
                    <a:p>
                      <a:pPr algn="l" fontAlgn="ctr">
                        <a:spcAft>
                          <a:spcPts val="0"/>
                        </a:spcAft>
                      </a:pPr>
                      <a:r>
                        <a:rPr lang="zh-CN" sz="1200" kern="0" dirty="0">
                          <a:effectLst/>
                        </a:rPr>
                        <a:t>项目经理严格把关变更控制委员会以使其达到应有的效果以及保证维持日常的运作。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6320" marR="16320" marT="0" marB="0" anchor="ctr"/>
                </a:tc>
                <a:extLst>
                  <a:ext uri="{0D108BD9-81ED-4DB2-BD59-A6C34878D82A}">
                    <a16:rowId xmlns:a16="http://schemas.microsoft.com/office/drawing/2014/main" val="919109248"/>
                  </a:ext>
                </a:extLst>
              </a:tr>
            </a:tbl>
          </a:graphicData>
        </a:graphic>
      </p:graphicFrame>
    </p:spTree>
    <p:extLst>
      <p:ext uri="{BB962C8B-B14F-4D97-AF65-F5344CB8AC3E}">
        <p14:creationId xmlns:p14="http://schemas.microsoft.com/office/powerpoint/2010/main" val="2816141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3" name="表格 2">
            <a:extLst>
              <a:ext uri="{FF2B5EF4-FFF2-40B4-BE49-F238E27FC236}">
                <a16:creationId xmlns:a16="http://schemas.microsoft.com/office/drawing/2014/main" id="{39DCBB71-B4D8-42C4-800A-AF17D41CF25D}"/>
              </a:ext>
            </a:extLst>
          </p:cNvPr>
          <p:cNvGraphicFramePr>
            <a:graphicFrameLocks noGrp="1"/>
          </p:cNvGraphicFramePr>
          <p:nvPr>
            <p:extLst>
              <p:ext uri="{D42A27DB-BD31-4B8C-83A1-F6EECF244321}">
                <p14:modId xmlns:p14="http://schemas.microsoft.com/office/powerpoint/2010/main" val="1734771053"/>
              </p:ext>
            </p:extLst>
          </p:nvPr>
        </p:nvGraphicFramePr>
        <p:xfrm>
          <a:off x="1951148" y="1135601"/>
          <a:ext cx="9792814" cy="4957622"/>
        </p:xfrm>
        <a:graphic>
          <a:graphicData uri="http://schemas.openxmlformats.org/drawingml/2006/table">
            <a:tbl>
              <a:tblPr firstRow="1" firstCol="1" bandRow="1">
                <a:tableStyleId>{5C22544A-7EE6-4342-B048-85BDC9FD1C3A}</a:tableStyleId>
              </a:tblPr>
              <a:tblGrid>
                <a:gridCol w="1245727">
                  <a:extLst>
                    <a:ext uri="{9D8B030D-6E8A-4147-A177-3AD203B41FA5}">
                      <a16:colId xmlns:a16="http://schemas.microsoft.com/office/drawing/2014/main" val="1680987141"/>
                    </a:ext>
                  </a:extLst>
                </a:gridCol>
                <a:gridCol w="1245727">
                  <a:extLst>
                    <a:ext uri="{9D8B030D-6E8A-4147-A177-3AD203B41FA5}">
                      <a16:colId xmlns:a16="http://schemas.microsoft.com/office/drawing/2014/main" val="2532780697"/>
                    </a:ext>
                  </a:extLst>
                </a:gridCol>
                <a:gridCol w="1245727">
                  <a:extLst>
                    <a:ext uri="{9D8B030D-6E8A-4147-A177-3AD203B41FA5}">
                      <a16:colId xmlns:a16="http://schemas.microsoft.com/office/drawing/2014/main" val="3456597160"/>
                    </a:ext>
                  </a:extLst>
                </a:gridCol>
                <a:gridCol w="1245727">
                  <a:extLst>
                    <a:ext uri="{9D8B030D-6E8A-4147-A177-3AD203B41FA5}">
                      <a16:colId xmlns:a16="http://schemas.microsoft.com/office/drawing/2014/main" val="2367714859"/>
                    </a:ext>
                  </a:extLst>
                </a:gridCol>
                <a:gridCol w="1246747">
                  <a:extLst>
                    <a:ext uri="{9D8B030D-6E8A-4147-A177-3AD203B41FA5}">
                      <a16:colId xmlns:a16="http://schemas.microsoft.com/office/drawing/2014/main" val="2862261147"/>
                    </a:ext>
                  </a:extLst>
                </a:gridCol>
                <a:gridCol w="1246747">
                  <a:extLst>
                    <a:ext uri="{9D8B030D-6E8A-4147-A177-3AD203B41FA5}">
                      <a16:colId xmlns:a16="http://schemas.microsoft.com/office/drawing/2014/main" val="1833301659"/>
                    </a:ext>
                  </a:extLst>
                </a:gridCol>
                <a:gridCol w="2316412">
                  <a:extLst>
                    <a:ext uri="{9D8B030D-6E8A-4147-A177-3AD203B41FA5}">
                      <a16:colId xmlns:a16="http://schemas.microsoft.com/office/drawing/2014/main" val="2931176476"/>
                    </a:ext>
                  </a:extLst>
                </a:gridCol>
              </a:tblGrid>
              <a:tr h="927768">
                <a:tc>
                  <a:txBody>
                    <a:bodyPr/>
                    <a:lstStyle/>
                    <a:p>
                      <a:pPr marL="266700" indent="304800" algn="just">
                        <a:spcAft>
                          <a:spcPts val="600"/>
                        </a:spcAft>
                      </a:pPr>
                      <a:r>
                        <a:rPr lang="en-US" sz="1200" kern="100">
                          <a:effectLst/>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变更影响分析不当的风险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algn="l" fontAlgn="ctr">
                        <a:spcAft>
                          <a:spcPts val="0"/>
                        </a:spcAft>
                      </a:pPr>
                      <a:r>
                        <a:rPr lang="zh-CN" sz="1200" kern="0">
                          <a:effectLst/>
                        </a:rPr>
                        <a:t>变更控制委员会对每一次变更申请做出正确的影响分析并与项目经理协商决定变更与否。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nchor="ctr"/>
                </a:tc>
                <a:extLst>
                  <a:ext uri="{0D108BD9-81ED-4DB2-BD59-A6C34878D82A}">
                    <a16:rowId xmlns:a16="http://schemas.microsoft.com/office/drawing/2014/main" val="732364048"/>
                  </a:ext>
                </a:extLst>
              </a:tr>
              <a:tr h="759084">
                <a:tc>
                  <a:txBody>
                    <a:bodyPr/>
                    <a:lstStyle/>
                    <a:p>
                      <a:pPr marL="266700" indent="304800" algn="just">
                        <a:spcAft>
                          <a:spcPts val="600"/>
                        </a:spcAft>
                      </a:pPr>
                      <a:r>
                        <a:rPr lang="en-US" sz="1200" kern="100">
                          <a:effectLst/>
                        </a:rPr>
                        <a:t>17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历史记录丢失的风险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algn="l" fontAlgn="ctr">
                        <a:spcAft>
                          <a:spcPts val="0"/>
                        </a:spcAft>
                      </a:pPr>
                      <a:r>
                        <a:rPr lang="zh-CN" sz="1200" kern="0">
                          <a:effectLst/>
                        </a:rPr>
                        <a:t>项目经理严格把关变更控制委员会以使其达到应有的效果以及保证维持日常的运作。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nchor="ctr"/>
                </a:tc>
                <a:extLst>
                  <a:ext uri="{0D108BD9-81ED-4DB2-BD59-A6C34878D82A}">
                    <a16:rowId xmlns:a16="http://schemas.microsoft.com/office/drawing/2014/main" val="3451851863"/>
                  </a:ext>
                </a:extLst>
              </a:tr>
              <a:tr h="1096453">
                <a:tc>
                  <a:txBody>
                    <a:bodyPr/>
                    <a:lstStyle/>
                    <a:p>
                      <a:pPr marL="266700" indent="304800" algn="just">
                        <a:spcAft>
                          <a:spcPts val="600"/>
                        </a:spcAft>
                      </a:pPr>
                      <a:r>
                        <a:rPr lang="en-US" sz="1200" kern="100">
                          <a:effectLst/>
                        </a:rPr>
                        <a:t>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需求管理工具使用不当的风险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所有组员认真学习需求管理工具的使用使能对其进行熟练的基础操作。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extLst>
                  <a:ext uri="{0D108BD9-81ED-4DB2-BD59-A6C34878D82A}">
                    <a16:rowId xmlns:a16="http://schemas.microsoft.com/office/drawing/2014/main" val="996096607"/>
                  </a:ext>
                </a:extLst>
              </a:tr>
              <a:tr h="1185991">
                <a:tc>
                  <a:txBody>
                    <a:bodyPr/>
                    <a:lstStyle/>
                    <a:p>
                      <a:pPr marL="266700" indent="304800" algn="just">
                        <a:spcAft>
                          <a:spcPts val="600"/>
                        </a:spcAft>
                      </a:pPr>
                      <a:r>
                        <a:rPr lang="en-US" sz="1200" kern="100">
                          <a:effectLst/>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工作人员没能按照计划完成任务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其他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algn="l" fontAlgn="ctr">
                        <a:spcAft>
                          <a:spcPts val="0"/>
                        </a:spcAft>
                      </a:pPr>
                      <a:r>
                        <a:rPr lang="zh-CN" sz="1200" kern="0">
                          <a:effectLst/>
                        </a:rPr>
                        <a:t>采用</a:t>
                      </a:r>
                      <a:r>
                        <a:rPr lang="en-US" sz="1200" kern="0">
                          <a:effectLst/>
                        </a:rPr>
                        <a:t>AB</a:t>
                      </a:r>
                      <a:r>
                        <a:rPr lang="zh-CN" sz="1200" kern="0">
                          <a:effectLst/>
                        </a:rPr>
                        <a:t>角工作制度，</a:t>
                      </a:r>
                      <a:r>
                        <a:rPr lang="en-US" sz="1200" kern="0">
                          <a:effectLst/>
                        </a:rPr>
                        <a:t>AB</a:t>
                      </a:r>
                      <a:r>
                        <a:rPr lang="zh-CN" sz="1200" kern="0">
                          <a:effectLst/>
                        </a:rPr>
                        <a:t>两人在工作中互为补充，</a:t>
                      </a:r>
                      <a:r>
                        <a:rPr lang="en-US" sz="1200" kern="0">
                          <a:effectLst/>
                        </a:rPr>
                        <a:t>A</a:t>
                      </a:r>
                      <a:r>
                        <a:rPr lang="zh-CN" sz="1200" kern="0">
                          <a:effectLst/>
                        </a:rPr>
                        <a:t>角离岗前，要交代好工作，</a:t>
                      </a:r>
                      <a:r>
                        <a:rPr lang="en-US" sz="1200" kern="0">
                          <a:effectLst/>
                        </a:rPr>
                        <a:t>B</a:t>
                      </a:r>
                      <a:r>
                        <a:rPr lang="zh-CN" sz="1200" kern="0">
                          <a:effectLst/>
                        </a:rPr>
                        <a:t>角在其离岗期间代为行使岗位职责。</a:t>
                      </a:r>
                      <a:r>
                        <a:rPr lang="en-US" sz="1200" kern="0">
                          <a:effectLst/>
                        </a:rPr>
                        <a:t>A</a:t>
                      </a:r>
                      <a:r>
                        <a:rPr lang="zh-CN" sz="1200" kern="0">
                          <a:effectLst/>
                        </a:rPr>
                        <a:t>角返岗后，</a:t>
                      </a:r>
                      <a:r>
                        <a:rPr lang="en-US" sz="1200" kern="0">
                          <a:effectLst/>
                        </a:rPr>
                        <a:t>B</a:t>
                      </a:r>
                      <a:r>
                        <a:rPr lang="zh-CN" sz="1200" kern="0">
                          <a:effectLst/>
                        </a:rPr>
                        <a:t>角把有关材料移交。遇有急事或重要工作时，</a:t>
                      </a:r>
                      <a:r>
                        <a:rPr lang="en-US" sz="1200" kern="0">
                          <a:effectLst/>
                        </a:rPr>
                        <a:t>AB</a:t>
                      </a:r>
                      <a:r>
                        <a:rPr lang="zh-CN" sz="1200" kern="0">
                          <a:effectLst/>
                        </a:rPr>
                        <a:t>角协同处理。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nchor="ctr"/>
                </a:tc>
                <a:extLst>
                  <a:ext uri="{0D108BD9-81ED-4DB2-BD59-A6C34878D82A}">
                    <a16:rowId xmlns:a16="http://schemas.microsoft.com/office/drawing/2014/main" val="3517014563"/>
                  </a:ext>
                </a:extLst>
              </a:tr>
              <a:tr h="988326">
                <a:tc>
                  <a:txBody>
                    <a:bodyPr/>
                    <a:lstStyle/>
                    <a:p>
                      <a:pPr marL="266700" indent="304800" algn="just">
                        <a:spcAft>
                          <a:spcPts val="600"/>
                        </a:spcAft>
                      </a:pPr>
                      <a:r>
                        <a:rPr lang="en-US" sz="1200" kern="100">
                          <a:effectLst/>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项目经费的不足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其他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tc>
                <a:tc>
                  <a:txBody>
                    <a:bodyPr/>
                    <a:lstStyle/>
                    <a:p>
                      <a:pPr algn="l" fontAlgn="ctr">
                        <a:spcAft>
                          <a:spcPts val="0"/>
                        </a:spcAft>
                      </a:pP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263" marR="29263" marT="0" marB="0" anchor="ctr"/>
                </a:tc>
                <a:extLst>
                  <a:ext uri="{0D108BD9-81ED-4DB2-BD59-A6C34878D82A}">
                    <a16:rowId xmlns:a16="http://schemas.microsoft.com/office/drawing/2014/main" val="4935326"/>
                  </a:ext>
                </a:extLst>
              </a:tr>
            </a:tbl>
          </a:graphicData>
        </a:graphic>
      </p:graphicFrame>
    </p:spTree>
    <p:extLst>
      <p:ext uri="{BB962C8B-B14F-4D97-AF65-F5344CB8AC3E}">
        <p14:creationId xmlns:p14="http://schemas.microsoft.com/office/powerpoint/2010/main" val="3992429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a:extLst>
              <a:ext uri="{FF2B5EF4-FFF2-40B4-BE49-F238E27FC236}">
                <a16:creationId xmlns:a16="http://schemas.microsoft.com/office/drawing/2014/main" id="{AA48133E-7524-45CF-BFFB-9B99CD3C344F}"/>
              </a:ext>
            </a:extLst>
          </p:cNvPr>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a:extLst>
              <a:ext uri="{FF2B5EF4-FFF2-40B4-BE49-F238E27FC236}">
                <a16:creationId xmlns:a16="http://schemas.microsoft.com/office/drawing/2014/main" id="{3DADC8A5-E1BF-4770-93E1-8401F60D1CAE}"/>
              </a:ext>
            </a:extLst>
          </p:cNvPr>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39678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需求计划概述</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zh-CN" altLang="en-US" sz="2000" kern="100" dirty="0">
                <a:cs typeface="Times New Roman" panose="02020603050405020304" pitchFamily="18" charset="0"/>
              </a:rPr>
              <a:t>在项目开发初期，需求计划的定制十分重要，本需求工程计划从需求获取，需求分析，需求规格说明，需求规格审核到需求管理过程</a:t>
            </a:r>
            <a:r>
              <a:rPr lang="en-US" altLang="zh-CN" sz="2000" kern="100" dirty="0">
                <a:cs typeface="Times New Roman" panose="02020603050405020304" pitchFamily="18" charset="0"/>
              </a:rPr>
              <a:t>4</a:t>
            </a:r>
            <a:r>
              <a:rPr lang="zh-CN" altLang="en-US" sz="2000" kern="100" dirty="0">
                <a:cs typeface="Times New Roman" panose="02020603050405020304" pitchFamily="18" charset="0"/>
              </a:rPr>
              <a:t>个方面一一落实计划。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311153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配置标志</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905523" y="2204898"/>
            <a:ext cx="7368360" cy="830997"/>
          </a:xfrm>
          <a:prstGeom prst="rect">
            <a:avLst/>
          </a:prstGeom>
        </p:spPr>
        <p:txBody>
          <a:bodyPr wrap="square">
            <a:spAutoFit/>
          </a:bodyPr>
          <a:lstStyle/>
          <a:p>
            <a:pPr indent="304800" algn="just">
              <a:spcAft>
                <a:spcPts val="0"/>
              </a:spcAft>
            </a:pPr>
            <a:r>
              <a:rPr lang="zh-CN" altLang="zh-CN" sz="2400" kern="100" dirty="0">
                <a:latin typeface="Calibri" panose="020F0502020204030204" pitchFamily="34" charset="0"/>
                <a:cs typeface="Times New Roman" panose="02020603050405020304" pitchFamily="18" charset="0"/>
              </a:rPr>
              <a:t>软件项的标识基本按照《软件配置标识命名规则》进行。要通过标识能够确定软件项之间的相互联系。</a:t>
            </a:r>
          </a:p>
        </p:txBody>
      </p:sp>
    </p:spTree>
    <p:extLst>
      <p:ext uri="{BB962C8B-B14F-4D97-AF65-F5344CB8AC3E}">
        <p14:creationId xmlns:p14="http://schemas.microsoft.com/office/powerpoint/2010/main" val="123438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p>
        </p:txBody>
      </p:sp>
    </p:spTree>
    <p:extLst>
      <p:ext uri="{BB962C8B-B14F-4D97-AF65-F5344CB8AC3E}">
        <p14:creationId xmlns:p14="http://schemas.microsoft.com/office/powerpoint/2010/main" val="3672599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4" name="图片 3">
            <a:extLst>
              <a:ext uri="{FF2B5EF4-FFF2-40B4-BE49-F238E27FC236}">
                <a16:creationId xmlns:a16="http://schemas.microsoft.com/office/drawing/2014/main" id="{32C0103C-0610-4546-AAE0-33963E96AB57}"/>
              </a:ext>
            </a:extLst>
          </p:cNvPr>
          <p:cNvPicPr>
            <a:picLocks noChangeAspect="1"/>
          </p:cNvPicPr>
          <p:nvPr/>
        </p:nvPicPr>
        <p:blipFill>
          <a:blip r:embed="rId2"/>
          <a:stretch>
            <a:fillRect/>
          </a:stretch>
        </p:blipFill>
        <p:spPr>
          <a:xfrm>
            <a:off x="2207676" y="1464772"/>
            <a:ext cx="8600939" cy="4838028"/>
          </a:xfrm>
          <a:prstGeom prst="rect">
            <a:avLst/>
          </a:prstGeom>
        </p:spPr>
      </p:pic>
    </p:spTree>
    <p:extLst>
      <p:ext uri="{BB962C8B-B14F-4D97-AF65-F5344CB8AC3E}">
        <p14:creationId xmlns:p14="http://schemas.microsoft.com/office/powerpoint/2010/main" val="1396367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p>
        </p:txBody>
      </p:sp>
      <p:pic>
        <p:nvPicPr>
          <p:cNvPr id="7" name="图片 6" descr="296503978750139473">
            <a:extLst>
              <a:ext uri="{FF2B5EF4-FFF2-40B4-BE49-F238E27FC236}">
                <a16:creationId xmlns:a16="http://schemas.microsoft.com/office/drawing/2014/main" id="{ACEF9725-B947-4A87-BD04-11838D77DCB2}"/>
              </a:ext>
            </a:extLst>
          </p:cNvPr>
          <p:cNvPicPr/>
          <p:nvPr/>
        </p:nvPicPr>
        <p:blipFill>
          <a:blip r:embed="rId2"/>
          <a:stretch>
            <a:fillRect/>
          </a:stretch>
        </p:blipFill>
        <p:spPr>
          <a:xfrm>
            <a:off x="1941248" y="2852952"/>
            <a:ext cx="6602956" cy="2956219"/>
          </a:xfrm>
          <a:prstGeom prst="rect">
            <a:avLst/>
          </a:prstGeom>
        </p:spPr>
      </p:pic>
    </p:spTree>
    <p:extLst>
      <p:ext uri="{BB962C8B-B14F-4D97-AF65-F5344CB8AC3E}">
        <p14:creationId xmlns:p14="http://schemas.microsoft.com/office/powerpoint/2010/main" val="2355951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p>
        </p:txBody>
      </p:sp>
      <p:pic>
        <p:nvPicPr>
          <p:cNvPr id="7" name="图片 6" descr="883315462159027712">
            <a:extLst>
              <a:ext uri="{FF2B5EF4-FFF2-40B4-BE49-F238E27FC236}">
                <a16:creationId xmlns:a16="http://schemas.microsoft.com/office/drawing/2014/main" id="{B52D26D3-B09E-4F18-A5CB-42DEFD988582}"/>
              </a:ext>
            </a:extLst>
          </p:cNvPr>
          <p:cNvPicPr/>
          <p:nvPr/>
        </p:nvPicPr>
        <p:blipFill>
          <a:blip r:embed="rId2"/>
          <a:stretch>
            <a:fillRect/>
          </a:stretch>
        </p:blipFill>
        <p:spPr>
          <a:xfrm>
            <a:off x="1631628" y="3495836"/>
            <a:ext cx="8568714" cy="3362164"/>
          </a:xfrm>
          <a:prstGeom prst="rect">
            <a:avLst/>
          </a:prstGeom>
        </p:spPr>
      </p:pic>
    </p:spTree>
    <p:extLst>
      <p:ext uri="{BB962C8B-B14F-4D97-AF65-F5344CB8AC3E}">
        <p14:creationId xmlns:p14="http://schemas.microsoft.com/office/powerpoint/2010/main" val="1033297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51148" y="1339850"/>
            <a:ext cx="8520456" cy="4093428"/>
          </a:xfrm>
          <a:prstGeom prst="rect">
            <a:avLst/>
          </a:prstGeom>
        </p:spPr>
        <p:txBody>
          <a:bodyPr wrap="square">
            <a:spAutoFit/>
          </a:bodyPr>
          <a:lstStyle/>
          <a:p>
            <a:r>
              <a:rPr lang="zh-CN" altLang="en-US" sz="2000" dirty="0"/>
              <a:t>在突发事件的情况下项目经理可以对项目范围进行变更，并在事后把变更说明提报告给老师。</a:t>
            </a:r>
          </a:p>
          <a:p>
            <a:r>
              <a:rPr lang="zh-CN" altLang="en-US" sz="2000" dirty="0"/>
              <a:t>范围变更通常牵涉到进度、风险和质量等多个方面，所有的变更都要求对这些方面的考虑和权衡，对于引起这些方面明显的变动，需要更改这些方面的设计，并且进行相关的记录。</a:t>
            </a:r>
          </a:p>
          <a:p>
            <a:r>
              <a:rPr lang="zh-CN" altLang="en-US" sz="2000" dirty="0"/>
              <a:t>项目组其他成员可以对范围提出变更意见，但必须向</a:t>
            </a:r>
            <a:r>
              <a:rPr lang="en-US" altLang="zh-CN" sz="2000" dirty="0"/>
              <a:t>PM</a:t>
            </a:r>
            <a:r>
              <a:rPr lang="zh-CN" altLang="en-US" sz="2000" dirty="0"/>
              <a:t>进行报告并鼓励每一个项目成员提出新方法、新工具以提高项目的开发进度，但严格控制在未经讨论的擅自变更，这些变更指 </a:t>
            </a:r>
            <a:r>
              <a:rPr lang="en-US" altLang="zh-CN" sz="2000" dirty="0"/>
              <a:t>WBS </a:t>
            </a:r>
            <a:r>
              <a:rPr lang="zh-CN" altLang="en-US" sz="2000" dirty="0"/>
              <a:t>中未规定的事情。</a:t>
            </a:r>
          </a:p>
          <a:p>
            <a:r>
              <a:rPr lang="zh-CN" altLang="en-US" sz="2000" dirty="0"/>
              <a:t>对于客户提出的变更，视变更影响的大小，首先须经变更控制委员会正式或者非正式的讨论，把最后的变更意见交由项目经理实施。</a:t>
            </a:r>
          </a:p>
          <a:p>
            <a:r>
              <a:rPr lang="en-US" altLang="zh-CN" sz="2000" dirty="0"/>
              <a:t>WBS </a:t>
            </a:r>
            <a:r>
              <a:rPr lang="zh-CN" altLang="en-US" sz="2000" dirty="0"/>
              <a:t>中对每一个消耗资源的活动都进行了定义，但并不表示 </a:t>
            </a:r>
            <a:r>
              <a:rPr lang="en-US" altLang="zh-CN" sz="2000" dirty="0"/>
              <a:t>WBS </a:t>
            </a:r>
            <a:r>
              <a:rPr lang="zh-CN" altLang="en-US" sz="2000" dirty="0"/>
              <a:t>是不可更改的，所有经过变更都要求反映在 </a:t>
            </a:r>
            <a:r>
              <a:rPr lang="en-US" altLang="zh-CN" sz="2000" dirty="0"/>
              <a:t>WBS </a:t>
            </a:r>
            <a:r>
              <a:rPr lang="zh-CN" altLang="en-US" sz="2000" dirty="0"/>
              <a:t>中，并且 </a:t>
            </a:r>
            <a:r>
              <a:rPr lang="en-US" altLang="zh-CN" sz="2000" dirty="0"/>
              <a:t>WBS </a:t>
            </a:r>
            <a:r>
              <a:rPr lang="zh-CN" altLang="en-US" sz="2000" dirty="0"/>
              <a:t>所在的主文件以修改次数进行标识。</a:t>
            </a:r>
          </a:p>
        </p:txBody>
      </p:sp>
    </p:spTree>
    <p:extLst>
      <p:ext uri="{BB962C8B-B14F-4D97-AF65-F5344CB8AC3E}">
        <p14:creationId xmlns:p14="http://schemas.microsoft.com/office/powerpoint/2010/main" val="526095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36537" y="1484838"/>
            <a:ext cx="8520456" cy="3785652"/>
          </a:xfrm>
          <a:prstGeom prst="rect">
            <a:avLst/>
          </a:prstGeom>
        </p:spPr>
        <p:txBody>
          <a:bodyPr wrap="square">
            <a:spAutoFit/>
          </a:bodyPr>
          <a:lstStyle/>
          <a:p>
            <a:r>
              <a:rPr lang="zh-CN" altLang="en-US" sz="2000" dirty="0"/>
              <a:t>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r>
              <a:rPr lang="zh-CN" altLang="en-US" sz="2000" dirty="0"/>
              <a:t>程序的变更、代码的更新所形成的软件的新的调试版本，以版本管理程序和源代码管理程序进行标识和记录，项目经理要确保当前使用的版本反应了最新的变更（附件中规定了版本和源代码记录的模版）。</a:t>
            </a:r>
          </a:p>
          <a:p>
            <a:r>
              <a:rPr lang="zh-CN" altLang="en-US" sz="2000" dirty="0"/>
              <a:t>变更的内容、质量要求须同时遵循质量计划、质量标准的相关事项；用户手册、培训计划要求业务或对应功能相关的人员进行书写，并且按照进度计划中所</a:t>
            </a:r>
          </a:p>
          <a:p>
            <a:r>
              <a:rPr lang="zh-CN" altLang="en-US" sz="2000" dirty="0"/>
              <a:t>规定的最后日期进行审核，所有的修订意见同时应通知变更控制委员会中实施方的成员。</a:t>
            </a:r>
          </a:p>
        </p:txBody>
      </p:sp>
    </p:spTree>
    <p:extLst>
      <p:ext uri="{BB962C8B-B14F-4D97-AF65-F5344CB8AC3E}">
        <p14:creationId xmlns:p14="http://schemas.microsoft.com/office/powerpoint/2010/main" val="1777231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配置管理实施</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F101332-70F0-4454-9C27-3727BD76A4D7}"/>
              </a:ext>
            </a:extLst>
          </p:cNvPr>
          <p:cNvSpPr/>
          <p:nvPr/>
        </p:nvSpPr>
        <p:spPr>
          <a:xfrm>
            <a:off x="1919288" y="1813227"/>
            <a:ext cx="7224348" cy="2246769"/>
          </a:xfrm>
          <a:prstGeom prst="rect">
            <a:avLst/>
          </a:prstGeom>
        </p:spPr>
        <p:txBody>
          <a:bodyPr wrap="square">
            <a:spAutoFit/>
          </a:bodyPr>
          <a:lstStyle/>
          <a:p>
            <a:pPr indent="304800" algn="just">
              <a:spcAft>
                <a:spcPts val="0"/>
              </a:spcAft>
            </a:pPr>
            <a:r>
              <a:rPr lang="zh-CN" altLang="zh-CN" sz="2000" kern="100" dirty="0">
                <a:latin typeface="Calibri" panose="020F0502020204030204" pitchFamily="34" charset="0"/>
                <a:cs typeface="Times New Roman" panose="02020603050405020304" pitchFamily="18" charset="0"/>
              </a:rPr>
              <a:t>仔细定义软件系统的交付物；严格控制对可交付物的变更；确保软件系统的可交付物与既定的或者经过核准修订的可交付物相一致。配置管理员的确认以及配置活动的审查。</a:t>
            </a:r>
          </a:p>
          <a:p>
            <a:pPr indent="304800" algn="just">
              <a:spcAft>
                <a:spcPts val="0"/>
              </a:spcAft>
            </a:pPr>
            <a:r>
              <a:rPr lang="zh-CN" altLang="zh-CN" sz="2000" kern="100" dirty="0">
                <a:latin typeface="Calibri" panose="020F0502020204030204" pitchFamily="34" charset="0"/>
                <a:cs typeface="Times New Roman" panose="02020603050405020304" pitchFamily="18"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a:t>
            </a:r>
          </a:p>
        </p:txBody>
      </p:sp>
    </p:spTree>
    <p:extLst>
      <p:ext uri="{BB962C8B-B14F-4D97-AF65-F5344CB8AC3E}">
        <p14:creationId xmlns:p14="http://schemas.microsoft.com/office/powerpoint/2010/main" val="2767362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分工评价</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Tree>
    <p:extLst>
      <p:ext uri="{BB962C8B-B14F-4D97-AF65-F5344CB8AC3E}">
        <p14:creationId xmlns:p14="http://schemas.microsoft.com/office/powerpoint/2010/main" val="2686483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分工评价</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279060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017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27</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p>
          <a:p>
            <a:endParaRPr lang="zh-CN" altLang="en-US" dirty="0">
              <a:latin typeface="张海山锐线体简" charset="-122"/>
              <a:ea typeface="张海山锐线体简" charset="-122"/>
            </a:endParaRPr>
          </a:p>
          <a:p>
            <a:endParaRPr lang="zh-CN" altLang="en-US" dirty="0"/>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1093004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15" name="图片 14">
            <a:extLst>
              <a:ext uri="{FF2B5EF4-FFF2-40B4-BE49-F238E27FC236}">
                <a16:creationId xmlns:a16="http://schemas.microsoft.com/office/drawing/2014/main" id="{187AC1A5-94D3-46AF-BE6B-AB438B4A9B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a:extLst>
              <a:ext uri="{FF2B5EF4-FFF2-40B4-BE49-F238E27FC236}">
                <a16:creationId xmlns:a16="http://schemas.microsoft.com/office/drawing/2014/main" id="{9BAF9D7B-A0AC-4678-9510-87AC3C6765D4}"/>
              </a:ext>
            </a:extLst>
          </p:cNvPr>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项目特征</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559622" y="1598711"/>
            <a:ext cx="8928744" cy="4401205"/>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基于项目的案例学习系统，其核心在于其后台的项目实践的思想。在基于项目的案例学习系统中，用于实践的项目都来源于现实中的案例，而这些案例的表述则是来源于我们对工程类学科案例的共性的抽象。我们首先对这一类案例进行项目共同属性的抽取，定义完整的项目描述的</a:t>
            </a:r>
            <a:r>
              <a:rPr lang="en-US" altLang="zh-CN" sz="2800" kern="100" dirty="0">
                <a:latin typeface="Calibri" panose="020F0502020204030204" pitchFamily="34" charset="0"/>
                <a:cs typeface="Times New Roman" panose="02020603050405020304" pitchFamily="18" charset="0"/>
              </a:rPr>
              <a:t> </a:t>
            </a:r>
            <a:r>
              <a:rPr lang="en-US" altLang="zh-CN" sz="2800" kern="100" dirty="0" err="1">
                <a:latin typeface="Calibri" panose="020F0502020204030204" pitchFamily="34" charset="0"/>
                <a:cs typeface="Times New Roman" panose="02020603050405020304" pitchFamily="18" charset="0"/>
              </a:rPr>
              <a:t>XMLSchema</a:t>
            </a:r>
            <a:r>
              <a:rPr lang="zh-CN" altLang="zh-CN" sz="2800" kern="100" dirty="0">
                <a:latin typeface="Calibri" panose="020F0502020204030204" pitchFamily="34" charset="0"/>
                <a:cs typeface="Times New Roman" panose="02020603050405020304" pitchFamily="18" charset="0"/>
              </a:rPr>
              <a:t>，然后再将案例中所具备的项目元素进行填充从而形成一个符合本系统的项目化案例的</a:t>
            </a:r>
            <a:r>
              <a:rPr lang="en-US" altLang="zh-CN" sz="2800" kern="100" dirty="0">
                <a:latin typeface="Calibri" panose="020F0502020204030204" pitchFamily="34" charset="0"/>
                <a:cs typeface="Times New Roman" panose="02020603050405020304" pitchFamily="18" charset="0"/>
              </a:rPr>
              <a:t> XML </a:t>
            </a:r>
            <a:r>
              <a:rPr lang="zh-CN" altLang="zh-CN" sz="2800" kern="100" dirty="0">
                <a:latin typeface="Calibri" panose="020F0502020204030204" pitchFamily="34" charset="0"/>
                <a:cs typeface="Times New Roman" panose="02020603050405020304" pitchFamily="18" charset="0"/>
              </a:rPr>
              <a:t>文件。最后，通过本系统将这一个项目化案例的</a:t>
            </a:r>
            <a:r>
              <a:rPr lang="en-US" altLang="zh-CN" sz="2800" kern="100" dirty="0">
                <a:latin typeface="Calibri" panose="020F0502020204030204" pitchFamily="34" charset="0"/>
                <a:cs typeface="Times New Roman" panose="02020603050405020304" pitchFamily="18" charset="0"/>
              </a:rPr>
              <a:t> XML </a:t>
            </a:r>
            <a:r>
              <a:rPr lang="zh-CN" altLang="zh-CN" sz="2800" kern="100" dirty="0">
                <a:latin typeface="Calibri" panose="020F0502020204030204" pitchFamily="34" charset="0"/>
                <a:cs typeface="Times New Roman" panose="02020603050405020304" pitchFamily="18" charset="0"/>
              </a:rPr>
              <a:t>文件进行还原并加入到系统数据库。至此，该项目便又能够供学生进行实践了。</a:t>
            </a:r>
          </a:p>
        </p:txBody>
      </p:sp>
    </p:spTree>
    <p:extLst>
      <p:ext uri="{BB962C8B-B14F-4D97-AF65-F5344CB8AC3E}">
        <p14:creationId xmlns:p14="http://schemas.microsoft.com/office/powerpoint/2010/main" val="357354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项目特征</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559622" y="1598711"/>
            <a:ext cx="8928744" cy="4832092"/>
          </a:xfrm>
          <a:prstGeom prst="rect">
            <a:avLst/>
          </a:prstGeom>
        </p:spPr>
        <p:txBody>
          <a:bodyPr wrap="square">
            <a:spAutoFit/>
          </a:bodyPr>
          <a:lstStyle/>
          <a:p>
            <a:pPr algn="just">
              <a:spcAft>
                <a:spcPts val="0"/>
              </a:spcAft>
            </a:pPr>
            <a:r>
              <a:rPr lang="zh-CN" altLang="en-US" sz="2800" kern="100" dirty="0">
                <a:latin typeface="Calibri" panose="020F0502020204030204" pitchFamily="34" charset="0"/>
                <a:cs typeface="Times New Roman" panose="02020603050405020304" pitchFamily="18" charset="0"/>
              </a:rPr>
              <a:t>传统的学习系统，是以强调理论知识点的学习为主的学习系统。这种学习系统的特点主要是能够给学生提供多元化的学习方法，如动画、</a:t>
            </a:r>
            <a:r>
              <a:rPr lang="en-US" altLang="zh-CN" sz="2800" kern="100" dirty="0">
                <a:latin typeface="Calibri" panose="020F0502020204030204" pitchFamily="34" charset="0"/>
                <a:cs typeface="Times New Roman" panose="02020603050405020304" pitchFamily="18" charset="0"/>
              </a:rPr>
              <a:t>PPT</a:t>
            </a:r>
            <a:r>
              <a:rPr lang="zh-CN" altLang="en-US" sz="2800" kern="100" dirty="0">
                <a:latin typeface="Calibri" panose="020F0502020204030204" pitchFamily="34" charset="0"/>
                <a:cs typeface="Times New Roman" panose="02020603050405020304" pitchFamily="18" charset="0"/>
              </a:rPr>
              <a:t>、视频、录音等等，让学生的学习寓教于乐。然而，这种学习系统却对现在出现的一类工程性学科的教学无能为力。工程性学科的教学最大的特点便是实践性强，需要学生自己动手去做，而不能单单进行理论的学习。对于这类学科，现在课堂的教学方式往往采用案例教学法。教师先给一个问题，让学生进行思考，然后再给出标准解决方案的方式让学生有思想上的升华。然而，这种方式尽管有一定的积极效果，却最终还是未能解决实践的问题。</a:t>
            </a:r>
          </a:p>
        </p:txBody>
      </p:sp>
    </p:spTree>
    <p:extLst>
      <p:ext uri="{BB962C8B-B14F-4D97-AF65-F5344CB8AC3E}">
        <p14:creationId xmlns:p14="http://schemas.microsoft.com/office/powerpoint/2010/main" val="9971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5366" name="组合 14"/>
          <p:cNvGrpSpPr>
            <a:grpSpLocks/>
          </p:cNvGrpSpPr>
          <p:nvPr/>
        </p:nvGrpSpPr>
        <p:grpSpPr bwMode="auto">
          <a:xfrm>
            <a:off x="4058425" y="1756300"/>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p>
        </p:txBody>
      </p:sp>
      <p:sp>
        <p:nvSpPr>
          <p:cNvPr id="15373" name="文本框 29"/>
          <p:cNvSpPr>
            <a:spLocks noChangeArrowheads="1"/>
          </p:cNvSpPr>
          <p:nvPr/>
        </p:nvSpPr>
        <p:spPr bwMode="auto">
          <a:xfrm>
            <a:off x="365561" y="3385631"/>
            <a:ext cx="35988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t>《</a:t>
            </a:r>
            <a:r>
              <a:rPr lang="zh-CN" altLang="en-US" sz="2800" dirty="0"/>
              <a:t>会议纪要</a:t>
            </a:r>
            <a:r>
              <a:rPr lang="en-US" altLang="zh-CN" sz="2800" dirty="0"/>
              <a:t>》</a:t>
            </a:r>
          </a:p>
          <a:p>
            <a:r>
              <a:rPr lang="en-US" altLang="zh-CN" sz="2800" dirty="0"/>
              <a:t>《</a:t>
            </a:r>
            <a:r>
              <a:rPr lang="zh-CN" altLang="en-US" sz="2800" dirty="0"/>
              <a:t>需求变更申请文档</a:t>
            </a:r>
            <a:r>
              <a:rPr lang="en-US" altLang="zh-CN" sz="2800" dirty="0"/>
              <a:t>》</a:t>
            </a:r>
          </a:p>
          <a:p>
            <a:r>
              <a:rPr lang="en-US" altLang="zh-CN" sz="2800" dirty="0"/>
              <a:t>《</a:t>
            </a:r>
            <a:r>
              <a:rPr lang="zh-CN" altLang="en-US" sz="2800" dirty="0"/>
              <a:t>输入输出文档</a:t>
            </a:r>
            <a:r>
              <a:rPr lang="en-US" altLang="zh-CN" sz="2800" dirty="0"/>
              <a:t>》</a:t>
            </a:r>
          </a:p>
          <a:p>
            <a:r>
              <a:rPr lang="en-US" altLang="zh-CN" sz="2800" dirty="0"/>
              <a:t>《</a:t>
            </a:r>
            <a:r>
              <a:rPr lang="zh-CN" altLang="en-US" sz="2800" dirty="0"/>
              <a:t>版本控制文档</a:t>
            </a:r>
            <a:r>
              <a:rPr lang="en-US" altLang="zh-CN" sz="2800" dirty="0"/>
              <a:t>》</a:t>
            </a:r>
          </a:p>
          <a:p>
            <a:r>
              <a:rPr lang="en-US" altLang="zh-CN" sz="2800" dirty="0"/>
              <a:t>《</a:t>
            </a:r>
            <a:r>
              <a:rPr lang="zh-CN" altLang="en-US" sz="2800" dirty="0"/>
              <a:t>源代码文档</a:t>
            </a:r>
            <a:r>
              <a:rPr lang="en-US" altLang="zh-CN" sz="2800" dirty="0"/>
              <a:t>》</a:t>
            </a:r>
          </a:p>
        </p:txBody>
      </p:sp>
      <p:sp>
        <p:nvSpPr>
          <p:cNvPr id="17" name="直接连接符 24">
            <a:extLst>
              <a:ext uri="{FF2B5EF4-FFF2-40B4-BE49-F238E27FC236}">
                <a16:creationId xmlns:a16="http://schemas.microsoft.com/office/drawing/2014/main" id="{584E9595-0180-45DA-B5ED-626F25B4D8DD}"/>
              </a:ext>
            </a:extLst>
          </p:cNvPr>
          <p:cNvSpPr>
            <a:spLocks noChangeShapeType="1"/>
          </p:cNvSpPr>
          <p:nvPr/>
        </p:nvSpPr>
        <p:spPr bwMode="auto">
          <a:xfrm>
            <a:off x="6096000" y="1889646"/>
            <a:ext cx="4337203" cy="6914"/>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a:extLst>
              <a:ext uri="{FF2B5EF4-FFF2-40B4-BE49-F238E27FC236}">
                <a16:creationId xmlns:a16="http://schemas.microsoft.com/office/drawing/2014/main" id="{004D01BB-5142-48F3-BAAA-4E233D459237}"/>
              </a:ext>
            </a:extLst>
          </p:cNvPr>
          <p:cNvSpPr>
            <a:spLocks noChangeArrowheads="1"/>
          </p:cNvSpPr>
          <p:nvPr/>
        </p:nvSpPr>
        <p:spPr bwMode="auto">
          <a:xfrm>
            <a:off x="5822633" y="1191395"/>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p>
        </p:txBody>
      </p:sp>
      <p:sp>
        <p:nvSpPr>
          <p:cNvPr id="3" name="矩形 2">
            <a:extLst>
              <a:ext uri="{FF2B5EF4-FFF2-40B4-BE49-F238E27FC236}">
                <a16:creationId xmlns:a16="http://schemas.microsoft.com/office/drawing/2014/main" id="{9BF1E952-F168-48C5-BA16-E58D419DB23F}"/>
              </a:ext>
            </a:extLst>
          </p:cNvPr>
          <p:cNvSpPr/>
          <p:nvPr/>
        </p:nvSpPr>
        <p:spPr>
          <a:xfrm>
            <a:off x="5822633" y="2151864"/>
            <a:ext cx="5170797" cy="4401205"/>
          </a:xfrm>
          <a:prstGeom prst="rect">
            <a:avLst/>
          </a:prstGeom>
        </p:spPr>
        <p:txBody>
          <a:bodyPr wrap="square">
            <a:spAutoFit/>
          </a:bodyPr>
          <a:lstStyle/>
          <a:p>
            <a:r>
              <a:rPr lang="en-US" altLang="zh-CN" sz="2800" dirty="0"/>
              <a:t>《</a:t>
            </a:r>
            <a:r>
              <a:rPr lang="zh-CN" altLang="en-US" sz="2800" dirty="0"/>
              <a:t>可行性分析报告</a:t>
            </a:r>
            <a:r>
              <a:rPr lang="en-US" altLang="zh-CN" sz="2800" dirty="0"/>
              <a:t>》</a:t>
            </a:r>
          </a:p>
          <a:p>
            <a:r>
              <a:rPr lang="en-US" altLang="zh-CN" sz="2800" dirty="0"/>
              <a:t>《</a:t>
            </a:r>
            <a:r>
              <a:rPr lang="zh-CN" altLang="en-US" sz="2800" dirty="0"/>
              <a:t>项目开发计划</a:t>
            </a:r>
            <a:r>
              <a:rPr lang="en-US" altLang="zh-CN" sz="2800" dirty="0"/>
              <a:t>》</a:t>
            </a:r>
          </a:p>
          <a:p>
            <a:r>
              <a:rPr lang="en-US" altLang="zh-CN" sz="2800" dirty="0"/>
              <a:t>《</a:t>
            </a:r>
            <a:r>
              <a:rPr lang="zh-CN" altLang="en-US" sz="2800" dirty="0"/>
              <a:t>软件需求说明书</a:t>
            </a:r>
            <a:r>
              <a:rPr lang="en-US" altLang="zh-CN" sz="2800" dirty="0"/>
              <a:t>》</a:t>
            </a:r>
            <a:r>
              <a:rPr lang="zh-CN" altLang="en-US" sz="2800" dirty="0"/>
              <a:t>（</a:t>
            </a:r>
            <a:r>
              <a:rPr lang="en-US" altLang="zh-CN" sz="2800" dirty="0"/>
              <a:t>《</a:t>
            </a:r>
            <a:r>
              <a:rPr lang="zh-CN" altLang="en-US" sz="2800" dirty="0"/>
              <a:t>软件规格说明书</a:t>
            </a:r>
            <a:r>
              <a:rPr lang="en-US" altLang="zh-CN" sz="2800" dirty="0"/>
              <a:t>》</a:t>
            </a:r>
            <a:r>
              <a:rPr lang="zh-CN" altLang="en-US" sz="2800" dirty="0"/>
              <a:t>）</a:t>
            </a:r>
            <a:endParaRPr lang="en-US" altLang="zh-CN" sz="2800" dirty="0"/>
          </a:p>
          <a:p>
            <a:r>
              <a:rPr lang="en-US" altLang="zh-CN" sz="2800" dirty="0"/>
              <a:t>《</a:t>
            </a:r>
            <a:r>
              <a:rPr lang="zh-CN" altLang="en-US" sz="2800" dirty="0"/>
              <a:t>概要设计说明书</a:t>
            </a:r>
            <a:r>
              <a:rPr lang="en-US" altLang="zh-CN" sz="2800" dirty="0"/>
              <a:t>》</a:t>
            </a:r>
          </a:p>
          <a:p>
            <a:r>
              <a:rPr lang="en-US" altLang="zh-CN" sz="2800" dirty="0"/>
              <a:t>《</a:t>
            </a:r>
            <a:r>
              <a:rPr lang="zh-CN" altLang="en-US" sz="2800" dirty="0"/>
              <a:t>详细设计说明书</a:t>
            </a:r>
            <a:r>
              <a:rPr lang="en-US" altLang="zh-CN" sz="2800" dirty="0"/>
              <a:t>》</a:t>
            </a:r>
            <a:endParaRPr lang="zh-CN" altLang="en-US" sz="2800" dirty="0"/>
          </a:p>
          <a:p>
            <a:r>
              <a:rPr lang="en-US" altLang="zh-CN" sz="2800" dirty="0"/>
              <a:t>《</a:t>
            </a:r>
            <a:r>
              <a:rPr lang="zh-CN" altLang="en-US" sz="2800" dirty="0"/>
              <a:t>测试计划</a:t>
            </a:r>
            <a:r>
              <a:rPr lang="en-US" altLang="zh-CN" sz="2800" dirty="0"/>
              <a:t>》</a:t>
            </a:r>
          </a:p>
          <a:p>
            <a:r>
              <a:rPr lang="en-US" altLang="zh-CN" sz="2800" dirty="0"/>
              <a:t>《</a:t>
            </a:r>
            <a:r>
              <a:rPr lang="zh-CN" altLang="en-US" sz="2800" dirty="0"/>
              <a:t>项目开发总结报告</a:t>
            </a:r>
            <a:r>
              <a:rPr lang="en-US" altLang="zh-CN" sz="2800" dirty="0"/>
              <a:t>》</a:t>
            </a:r>
          </a:p>
          <a:p>
            <a:r>
              <a:rPr lang="en-US" altLang="zh-CN" sz="2800" dirty="0"/>
              <a:t>《</a:t>
            </a:r>
            <a:r>
              <a:rPr lang="zh-CN" altLang="en-US" sz="2800" dirty="0"/>
              <a:t>软件问题报告</a:t>
            </a:r>
            <a:r>
              <a:rPr lang="en-US" altLang="zh-CN" sz="2800" dirty="0"/>
              <a:t>》</a:t>
            </a:r>
          </a:p>
          <a:p>
            <a:r>
              <a:rPr lang="en-US" altLang="zh-CN" sz="2800" dirty="0"/>
              <a:t>《</a:t>
            </a:r>
            <a:r>
              <a:rPr lang="zh-CN" altLang="en-US" sz="2800" dirty="0"/>
              <a:t>软件修改报告</a:t>
            </a:r>
            <a:r>
              <a:rPr lang="en-US" altLang="zh-CN" sz="2800" dirty="0"/>
              <a:t>》</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1.5</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系统运行环境</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631628" y="2132230"/>
            <a:ext cx="8928744" cy="1815882"/>
          </a:xfrm>
          <a:prstGeom prst="rect">
            <a:avLst/>
          </a:prstGeom>
        </p:spPr>
        <p:txBody>
          <a:bodyPr wrap="square">
            <a:spAutoFit/>
          </a:bodyPr>
          <a:lstStyle/>
          <a:p>
            <a:r>
              <a:rPr lang="zh-CN" altLang="en-US" sz="2800" dirty="0"/>
              <a:t>服务器选用</a:t>
            </a:r>
            <a:r>
              <a:rPr lang="en-US" altLang="zh-CN" sz="2800" dirty="0"/>
              <a:t>Intel CPU</a:t>
            </a:r>
            <a:r>
              <a:rPr lang="zh-CN" altLang="en-US" sz="2800" dirty="0"/>
              <a:t>，选择</a:t>
            </a:r>
            <a:r>
              <a:rPr lang="en-US" altLang="zh-CN" sz="2800" dirty="0"/>
              <a:t>Windows</a:t>
            </a:r>
            <a:r>
              <a:rPr lang="zh-CN" altLang="en-US" sz="2800" dirty="0"/>
              <a:t>系统。</a:t>
            </a:r>
          </a:p>
          <a:p>
            <a:r>
              <a:rPr lang="zh-CN" altLang="en-US" sz="2800" dirty="0"/>
              <a:t>开发语言选择</a:t>
            </a:r>
            <a:r>
              <a:rPr lang="en-US" altLang="zh-CN" sz="2800" dirty="0"/>
              <a:t>JAVA</a:t>
            </a:r>
            <a:r>
              <a:rPr lang="zh-CN" altLang="en-US" sz="2800" dirty="0"/>
              <a:t>。</a:t>
            </a:r>
          </a:p>
          <a:p>
            <a:r>
              <a:rPr lang="zh-CN" altLang="en-US" sz="2800" dirty="0"/>
              <a:t>开发平台选择</a:t>
            </a:r>
            <a:r>
              <a:rPr lang="en-US" altLang="zh-CN" sz="2800" dirty="0"/>
              <a:t>eclipse</a:t>
            </a:r>
            <a:r>
              <a:rPr lang="zh-CN" altLang="en-US" sz="2800" dirty="0"/>
              <a:t>平台。</a:t>
            </a:r>
          </a:p>
          <a:p>
            <a:r>
              <a:rPr lang="zh-CN" altLang="en-US" sz="2800" dirty="0"/>
              <a:t>提供对外服务所要求的相应的安全保障。</a:t>
            </a:r>
          </a:p>
        </p:txBody>
      </p:sp>
    </p:spTree>
    <p:extLst>
      <p:ext uri="{BB962C8B-B14F-4D97-AF65-F5344CB8AC3E}">
        <p14:creationId xmlns:p14="http://schemas.microsoft.com/office/powerpoint/2010/main" val="2508329730"/>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2881</TotalTime>
  <Pages>0</Pages>
  <Words>4254</Words>
  <Characters>0</Characters>
  <Application>Microsoft Office PowerPoint</Application>
  <DocSecurity>0</DocSecurity>
  <PresentationFormat>宽屏</PresentationFormat>
  <Lines>0</Lines>
  <Paragraphs>852</Paragraphs>
  <Slides>50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造字工房悦黑体验版纤细体</vt:lpstr>
      <vt:lpstr>宋体</vt:lpstr>
      <vt:lpstr>굴림</vt:lpstr>
      <vt:lpstr>张海山锐线体简</vt:lpstr>
      <vt:lpstr>Impact</vt:lpstr>
      <vt:lpstr>Gungsuh</vt:lpstr>
      <vt:lpstr>Arial</vt:lpstr>
      <vt:lpstr>Calibri</vt:lpstr>
      <vt:lpstr>微软雅黑</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a6317775@qq.com</cp:lastModifiedBy>
  <cp:revision>52</cp:revision>
  <dcterms:created xsi:type="dcterms:W3CDTF">2014-01-18T01:07:00Z</dcterms:created>
  <dcterms:modified xsi:type="dcterms:W3CDTF">2018-11-27T14:10:44Z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