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56" r:id="rId3"/>
    <p:sldId id="335" r:id="rId4"/>
    <p:sldId id="337" r:id="rId5"/>
    <p:sldId id="288" r:id="rId6"/>
    <p:sldId id="289" r:id="rId7"/>
    <p:sldId id="290" r:id="rId8"/>
    <p:sldId id="291" r:id="rId9"/>
    <p:sldId id="293" r:id="rId10"/>
    <p:sldId id="294" r:id="rId11"/>
    <p:sldId id="295" r:id="rId12"/>
    <p:sldId id="297" r:id="rId13"/>
    <p:sldId id="338" r:id="rId14"/>
    <p:sldId id="257" r:id="rId15"/>
    <p:sldId id="271" r:id="rId16"/>
    <p:sldId id="259" r:id="rId17"/>
    <p:sldId id="344" r:id="rId18"/>
    <p:sldId id="260" r:id="rId19"/>
    <p:sldId id="274" r:id="rId20"/>
    <p:sldId id="275" r:id="rId21"/>
    <p:sldId id="276" r:id="rId22"/>
    <p:sldId id="278" r:id="rId23"/>
    <p:sldId id="279" r:id="rId24"/>
    <p:sldId id="277" r:id="rId25"/>
    <p:sldId id="280" r:id="rId26"/>
    <p:sldId id="281" r:id="rId27"/>
    <p:sldId id="282" r:id="rId28"/>
    <p:sldId id="283" r:id="rId29"/>
    <p:sldId id="284" r:id="rId30"/>
    <p:sldId id="285" r:id="rId31"/>
    <p:sldId id="286" r:id="rId32"/>
    <p:sldId id="339" r:id="rId33"/>
    <p:sldId id="299" r:id="rId34"/>
    <p:sldId id="300" r:id="rId35"/>
    <p:sldId id="301" r:id="rId36"/>
    <p:sldId id="302" r:id="rId37"/>
    <p:sldId id="303" r:id="rId38"/>
    <p:sldId id="304" r:id="rId39"/>
    <p:sldId id="305" r:id="rId40"/>
    <p:sldId id="306" r:id="rId41"/>
    <p:sldId id="307" r:id="rId42"/>
    <p:sldId id="308" r:id="rId43"/>
    <p:sldId id="340" r:id="rId44"/>
    <p:sldId id="311" r:id="rId45"/>
    <p:sldId id="313" r:id="rId46"/>
    <p:sldId id="314" r:id="rId47"/>
    <p:sldId id="315" r:id="rId48"/>
    <p:sldId id="341" r:id="rId49"/>
    <p:sldId id="343" r:id="rId50"/>
    <p:sldId id="342" r:id="rId51"/>
    <p:sldId id="316" r:id="rId52"/>
    <p:sldId id="336" r:id="rId54"/>
  </p:sldIdLst>
  <p:sldSz cx="12192000" cy="6858000"/>
  <p:notesSz cx="6858000" cy="9144000"/>
  <p:embeddedFontLst>
    <p:embeddedFont>
      <p:font typeface="Calibri" panose="020F0502020204030204" pitchFamily="34" charset="0"/>
      <p:regular r:id="rId58"/>
      <p:bold r:id="rId59"/>
      <p:italic r:id="rId60"/>
      <p:boldItalic r:id="rId61"/>
    </p:embeddedFont>
    <p:embeddedFont>
      <p:font typeface="微软雅黑" panose="020B0503020204020204" pitchFamily="34" charset="-122"/>
      <p:regular r:id="rId62"/>
    </p:embeddedFont>
    <p:embeddedFont>
      <p:font typeface="幼圆" panose="02010509060101010101" charset="-122"/>
      <p:regular r:id="rId63"/>
    </p:embeddedFont>
    <p:embeddedFont>
      <p:font typeface="Gungsuh" panose="02030600000101010101" pitchFamily="18" charset="-127"/>
      <p:regular r:id="rId64"/>
    </p:embeddedFont>
    <p:embeddedFont>
      <p:font typeface="Impact" panose="020B0806030902050204" pitchFamily="34" charset="0"/>
      <p:regular r:id="rId65"/>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a:srgbClr val="67924A"/>
    <a:srgbClr val="985945"/>
    <a:srgbClr val="E8D0D0"/>
    <a:srgbClr val="C078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94660"/>
  </p:normalViewPr>
  <p:slideViewPr>
    <p:cSldViewPr>
      <p:cViewPr varScale="1">
        <p:scale>
          <a:sx n="83" d="100"/>
          <a:sy n="83" d="100"/>
        </p:scale>
        <p:origin x="610" y="62"/>
      </p:cViewPr>
      <p:guideLst>
        <p:guide orient="horz" pos="2160"/>
        <p:guide pos="3831"/>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font" Target="fonts/font8.fntdata"/><Relationship Id="rId64" Type="http://schemas.openxmlformats.org/officeDocument/2006/relationships/font" Target="fonts/font7.fntdata"/><Relationship Id="rId63" Type="http://schemas.openxmlformats.org/officeDocument/2006/relationships/font" Target="fonts/font6.fntdata"/><Relationship Id="rId62" Type="http://schemas.openxmlformats.org/officeDocument/2006/relationships/font" Target="fonts/font5.fntdata"/><Relationship Id="rId61" Type="http://schemas.openxmlformats.org/officeDocument/2006/relationships/font" Target="fonts/font4.fntdata"/><Relationship Id="rId60" Type="http://schemas.openxmlformats.org/officeDocument/2006/relationships/font" Target="fonts/font3.fntdata"/><Relationship Id="rId6" Type="http://schemas.openxmlformats.org/officeDocument/2006/relationships/slide" Target="slides/slide4.xml"/><Relationship Id="rId59" Type="http://schemas.openxmlformats.org/officeDocument/2006/relationships/font" Target="fonts/font2.fntdata"/><Relationship Id="rId58" Type="http://schemas.openxmlformats.org/officeDocument/2006/relationships/font" Target="fonts/font1.fntdata"/><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7C4805-7CB3-459E-9D3C-86D32365DB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www.cnblogs.com/jiangds/p/6596595.html" TargetMode="External"/><Relationship Id="rId1" Type="http://schemas.openxmlformats.org/officeDocument/2006/relationships/hyperlink" Target="http://www.uml.org.cn/oobject/201609092.asp"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1676400"/>
            <a:ext cx="71278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UML</a:t>
            </a: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基础</a:t>
            </a:r>
            <a:endPar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endParaRPr>
          </a:p>
          <a:p>
            <a:pPr eaLnBrk="1" hangingPunct="1">
              <a:buFont typeface="Arial" panose="020B0604020202020204" pitchFamily="34" charset="0"/>
              <a:buNone/>
            </a:pP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对象图，构件图，包图</a:t>
            </a:r>
            <a:endParaRPr lang="zh-CN" altLang="en-US" sz="4800" b="1" dirty="0">
              <a:solidFill>
                <a:srgbClr val="737373"/>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4342" name="文本框 7"/>
          <p:cNvSpPr>
            <a:spLocks noChangeArrowheads="1"/>
          </p:cNvSpPr>
          <p:nvPr/>
        </p:nvSpPr>
        <p:spPr bwMode="auto">
          <a:xfrm>
            <a:off x="8548576" y="3368040"/>
            <a:ext cx="3313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2400" dirty="0" smtClean="0">
                <a:solidFill>
                  <a:srgbClr val="A5A5A5"/>
                </a:solidFill>
                <a:latin typeface="微软雅黑" panose="020B0503020204020204" pitchFamily="34" charset="-122"/>
                <a:ea typeface="造字工房悦黑体验版纤细体"/>
                <a:cs typeface="造字工房悦黑体验版纤细体"/>
                <a:sym typeface="造字工房悦黑体验版纤细体"/>
              </a:rPr>
              <a:t>——G16</a:t>
            </a:r>
            <a:endParaRPr lang="zh-CN" altLang="en-US" sz="2400" dirty="0">
              <a:solidFill>
                <a:srgbClr val="A5A5A5"/>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2" name="矩形 1"/>
          <p:cNvSpPr/>
          <p:nvPr/>
        </p:nvSpPr>
        <p:spPr>
          <a:xfrm>
            <a:off x="3792855" y="3983355"/>
            <a:ext cx="2183765" cy="2399665"/>
          </a:xfrm>
          <a:prstGeom prst="rect">
            <a:avLst/>
          </a:prstGeom>
        </p:spPr>
        <p:txBody>
          <a:bodyPr wrap="square">
            <a:spAutoFit/>
          </a:bodyPr>
          <a:lstStyle/>
          <a:p>
            <a:pPr algn="r">
              <a:lnSpc>
                <a:spcPct val="150000"/>
              </a:lnSpc>
            </a:pPr>
            <a:r>
              <a:rPr lang="zh-CN" altLang="en-US" sz="2000" dirty="0">
                <a:latin typeface="微软雅黑" panose="020B0503020204020204" pitchFamily="34" charset="-122"/>
                <a:ea typeface="微软雅黑" panose="020B0503020204020204" pitchFamily="34" charset="-122"/>
              </a:rPr>
              <a:t>组长：陈依伦</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zh-CN" altLang="en-US" sz="2000" dirty="0">
                <a:latin typeface="微软雅黑" panose="020B0503020204020204" pitchFamily="34" charset="-122"/>
                <a:ea typeface="微软雅黑" panose="020B0503020204020204" pitchFamily="34" charset="-122"/>
              </a:rPr>
              <a:t>组员：马益亮</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陈佳敏</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徐毓茜</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吕煜杰</a:t>
            </a:r>
            <a:endParaRPr lang="zh-CN" altLang="en-US"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3" name="文本框 7"/>
          <p:cNvSpPr>
            <a:spLocks noChangeArrowheads="1"/>
          </p:cNvSpPr>
          <p:nvPr/>
        </p:nvSpPr>
        <p:spPr bwMode="auto">
          <a:xfrm>
            <a:off x="7983220" y="4737542"/>
            <a:ext cx="33131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指导老师：杨枨老师</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a:t>
            </a:r>
            <a:endParaRPr lang="zh-CN" altLang="en-US" sz="2400" dirty="0">
              <a:latin typeface="+mn-ea"/>
              <a:ea typeface="+mn-ea"/>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7</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74892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正向工程和逆向工程</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4" name="组合 14"/>
          <p:cNvGrpSpPr/>
          <p:nvPr/>
        </p:nvGrpSpPr>
        <p:grpSpPr bwMode="auto">
          <a:xfrm>
            <a:off x="4656138" y="1700213"/>
            <a:ext cx="935037" cy="3997325"/>
            <a:chOff x="0" y="0"/>
            <a:chExt cx="936104" cy="3996384"/>
          </a:xfrm>
        </p:grpSpPr>
        <p:sp>
          <p:nvSpPr>
            <p:cNvPr id="2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7" name="任意多边形 16"/>
          <p:cNvSpPr>
            <a:spLocks noChangeArrowheads="1"/>
          </p:cNvSpPr>
          <p:nvPr/>
        </p:nvSpPr>
        <p:spPr bwMode="auto">
          <a:xfrm>
            <a:off x="6743700" y="170021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任意多边形 22"/>
          <p:cNvSpPr>
            <a:spLocks noChangeArrowheads="1"/>
          </p:cNvSpPr>
          <p:nvPr/>
        </p:nvSpPr>
        <p:spPr bwMode="auto">
          <a:xfrm>
            <a:off x="6851650" y="2636838"/>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直接连接符 24"/>
          <p:cNvSpPr>
            <a:spLocks noChangeShapeType="1"/>
          </p:cNvSpPr>
          <p:nvPr/>
        </p:nvSpPr>
        <p:spPr bwMode="auto">
          <a:xfrm>
            <a:off x="1401763" y="3368675"/>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直接连接符 26"/>
          <p:cNvSpPr>
            <a:spLocks noChangeShapeType="1"/>
          </p:cNvSpPr>
          <p:nvPr/>
        </p:nvSpPr>
        <p:spPr bwMode="auto">
          <a:xfrm>
            <a:off x="7464425" y="2668588"/>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文本框 27"/>
          <p:cNvSpPr>
            <a:spLocks noChangeArrowheads="1"/>
          </p:cNvSpPr>
          <p:nvPr/>
        </p:nvSpPr>
        <p:spPr bwMode="auto">
          <a:xfrm>
            <a:off x="1702594" y="2408307"/>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正向工程</a:t>
            </a:r>
            <a:endPar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32" name="文本框 28"/>
          <p:cNvSpPr>
            <a:spLocks noChangeArrowheads="1"/>
          </p:cNvSpPr>
          <p:nvPr/>
        </p:nvSpPr>
        <p:spPr bwMode="auto">
          <a:xfrm>
            <a:off x="7751763" y="1759159"/>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逆向工程</a:t>
            </a:r>
            <a:endPar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33" name="文本框 29"/>
          <p:cNvSpPr>
            <a:spLocks noChangeArrowheads="1"/>
          </p:cNvSpPr>
          <p:nvPr/>
        </p:nvSpPr>
        <p:spPr bwMode="auto">
          <a:xfrm>
            <a:off x="1164448" y="3491552"/>
            <a:ext cx="359886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对对象图工程进行正向工程在理论上是可行的，但是在实际上却是受限制的。</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34" name="文本框 30"/>
          <p:cNvSpPr>
            <a:spLocks noChangeArrowheads="1"/>
          </p:cNvSpPr>
          <p:nvPr/>
        </p:nvSpPr>
        <p:spPr bwMode="auto">
          <a:xfrm>
            <a:off x="7572375" y="2883267"/>
            <a:ext cx="36004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对对象图进行逆向工程是非常困难的。当对系统进行调试时，总要依靠开发人员或工具来进行。</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 name="文本框 1"/>
          <p:cNvSpPr txBox="1"/>
          <p:nvPr/>
        </p:nvSpPr>
        <p:spPr>
          <a:xfrm>
            <a:off x="1979930" y="5640705"/>
            <a:ext cx="2139315" cy="368300"/>
          </a:xfrm>
          <a:prstGeom prst="rect">
            <a:avLst/>
          </a:prstGeom>
          <a:noFill/>
        </p:spPr>
        <p:txBody>
          <a:bodyPr wrap="square" rtlCol="0">
            <a:spAutoFit/>
          </a:bodyPr>
          <a:p>
            <a:r>
              <a:rPr lang="zh-CN" altLang="en-US"/>
              <a:t>建模           代码</a:t>
            </a:r>
            <a:endParaRPr lang="zh-CN" altLang="en-US"/>
          </a:p>
        </p:txBody>
      </p:sp>
      <p:cxnSp>
        <p:nvCxnSpPr>
          <p:cNvPr id="3" name="直接箭头连接符 2"/>
          <p:cNvCxnSpPr/>
          <p:nvPr/>
        </p:nvCxnSpPr>
        <p:spPr>
          <a:xfrm>
            <a:off x="2533015" y="5796915"/>
            <a:ext cx="682625" cy="82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 name="文本框 3"/>
          <p:cNvSpPr txBox="1"/>
          <p:nvPr/>
        </p:nvSpPr>
        <p:spPr>
          <a:xfrm>
            <a:off x="8378825" y="5640705"/>
            <a:ext cx="2686050" cy="368300"/>
          </a:xfrm>
          <a:prstGeom prst="rect">
            <a:avLst/>
          </a:prstGeom>
          <a:noFill/>
        </p:spPr>
        <p:txBody>
          <a:bodyPr wrap="square" rtlCol="0">
            <a:spAutoFit/>
          </a:bodyPr>
          <a:p>
            <a:r>
              <a:rPr lang="zh-CN" altLang="en-US"/>
              <a:t>代码                建模</a:t>
            </a:r>
            <a:endParaRPr lang="zh-CN" altLang="en-US"/>
          </a:p>
        </p:txBody>
      </p:sp>
      <p:cxnSp>
        <p:nvCxnSpPr>
          <p:cNvPr id="5" name="直接箭头连接符 4"/>
          <p:cNvCxnSpPr/>
          <p:nvPr/>
        </p:nvCxnSpPr>
        <p:spPr>
          <a:xfrm>
            <a:off x="8994775" y="5809615"/>
            <a:ext cx="915670" cy="304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8</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对象图实例</a:t>
            </a:r>
            <a:endParaRPr kumimoji="0" lang="zh-CN" altLang="en-US" sz="6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5231928" y="1949450"/>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5339877" y="2890366"/>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555811" y="1880611"/>
            <a:ext cx="4554404"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lang="en-US" altLang="zh-CN" sz="2800" b="1" dirty="0">
                <a:solidFill>
                  <a:srgbClr val="000000"/>
                </a:solidFill>
              </a:rPr>
              <a:t> </a:t>
            </a:r>
            <a:r>
              <a:rPr lang="en-US" altLang="zh-CN" sz="2800" b="1" dirty="0" smtClean="0">
                <a:solidFill>
                  <a:srgbClr val="000000"/>
                </a:solidFill>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该图表示的是班级</a:t>
            </a:r>
            <a:r>
              <a:rPr lang="zh-CN" altLang="en-US" sz="2800" b="1" dirty="0">
                <a:solidFill>
                  <a:srgbClr val="000000"/>
                </a:solidFill>
              </a:rPr>
              <a:t>、</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学生、课程之间的关系。其中，班级</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和学生是</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一</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对多关系</a:t>
            </a:r>
            <a:r>
              <a:rPr lang="zh-CN" altLang="en-US" sz="2800" b="1" dirty="0" smtClean="0">
                <a:solidFill>
                  <a:srgbClr val="000000"/>
                </a:solidFill>
              </a:rPr>
              <a:t>。</a:t>
            </a:r>
            <a:endParaRPr lang="en-US" altLang="zh-CN" sz="2800" b="1" dirty="0" smtClean="0">
              <a:solidFill>
                <a:srgbClr val="000000"/>
              </a:solidFill>
            </a:endParaRPr>
          </a:p>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lang="en-US" altLang="zh-CN" sz="2800" b="1" dirty="0">
                <a:solidFill>
                  <a:srgbClr val="000000"/>
                </a:solidFill>
              </a:rPr>
              <a:t> </a:t>
            </a:r>
            <a:r>
              <a:rPr lang="en-US" altLang="zh-CN" sz="2800" b="1" dirty="0" smtClean="0">
                <a:solidFill>
                  <a:srgbClr val="000000"/>
                </a:solidFill>
              </a:rPr>
              <a:t>      </a:t>
            </a:r>
            <a:endParaRPr lang="en-US" altLang="zh-CN" sz="2800" b="1" dirty="0" smtClean="0">
              <a:solidFill>
                <a:srgbClr val="000000"/>
              </a:solidFill>
            </a:endParaRPr>
          </a:p>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在对象图的具体表示为一个班级有学生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 </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三个学生。学生和课程是 多对多关系。学生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pic>
        <p:nvPicPr>
          <p:cNvPr id="13" name="图片 12"/>
          <p:cNvPicPr>
            <a:picLocks noChangeAspect="1"/>
          </p:cNvPicPr>
          <p:nvPr/>
        </p:nvPicPr>
        <p:blipFill>
          <a:blip r:embed="rId1"/>
          <a:stretch>
            <a:fillRect/>
          </a:stretch>
        </p:blipFill>
        <p:spPr>
          <a:xfrm>
            <a:off x="6168551" y="1700856"/>
            <a:ext cx="5873781" cy="3803514"/>
          </a:xfrm>
          <a:prstGeom prst="rect">
            <a:avLst/>
          </a:prstGeom>
        </p:spPr>
      </p:pic>
      <p:cxnSp>
        <p:nvCxnSpPr>
          <p:cNvPr id="3" name="直接连接符 2"/>
          <p:cNvCxnSpPr/>
          <p:nvPr/>
        </p:nvCxnSpPr>
        <p:spPr bwMode="auto">
          <a:xfrm>
            <a:off x="6744054" y="3645018"/>
            <a:ext cx="360030" cy="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构件图</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微软雅黑" panose="020B0503020204020204" pitchFamily="34" charset="-122"/>
                <a:ea typeface="造字工房悦黑体验版纤细体"/>
                <a:cs typeface="造字工房悦黑体验版纤细体"/>
                <a:sym typeface="造字工房悦黑体验版纤细体"/>
              </a:rPr>
              <a:t>图类简介</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9336270" y="174031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9444220" y="267694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nvGrpSpPr>
          <p:cNvPr id="17" name="Group 2"/>
          <p:cNvGrpSpPr/>
          <p:nvPr/>
        </p:nvGrpSpPr>
        <p:grpSpPr bwMode="auto">
          <a:xfrm>
            <a:off x="2855730" y="1740318"/>
            <a:ext cx="5616575" cy="3851275"/>
            <a:chOff x="0" y="-20"/>
            <a:chExt cx="8845" cy="7277"/>
          </a:xfrm>
        </p:grpSpPr>
        <p:sp>
          <p:nvSpPr>
            <p:cNvPr id="18" name="Rectangle 3"/>
            <p:cNvSpPr>
              <a:spLocks noChangeArrowheads="1"/>
            </p:cNvSpPr>
            <p:nvPr/>
          </p:nvSpPr>
          <p:spPr bwMode="auto">
            <a:xfrm>
              <a:off x="2947" y="1"/>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19" name="Rectangle 4"/>
            <p:cNvSpPr>
              <a:spLocks noChangeArrowheads="1"/>
            </p:cNvSpPr>
            <p:nvPr/>
          </p:nvSpPr>
          <p:spPr bwMode="auto">
            <a:xfrm>
              <a:off x="0" y="1246"/>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类</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0" name="Rectangle 5"/>
            <p:cNvSpPr>
              <a:spLocks noChangeArrowheads="1"/>
            </p:cNvSpPr>
            <p:nvPr/>
          </p:nvSpPr>
          <p:spPr bwMode="auto">
            <a:xfrm>
              <a:off x="0" y="2383"/>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对象</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1" name="Rectangle 6"/>
            <p:cNvSpPr>
              <a:spLocks noChangeArrowheads="1"/>
            </p:cNvSpPr>
            <p:nvPr/>
          </p:nvSpPr>
          <p:spPr bwMode="auto">
            <a:xfrm>
              <a:off x="0" y="3514"/>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构件</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cxnSp>
          <p:nvCxnSpPr>
            <p:cNvPr id="22" name="AutoShape 7"/>
            <p:cNvCxnSpPr>
              <a:cxnSpLocks noChangeShapeType="1"/>
              <a:stCxn id="18" idx="2"/>
              <a:endCxn id="19" idx="3"/>
            </p:cNvCxnSpPr>
            <p:nvPr/>
          </p:nvCxnSpPr>
          <p:spPr bwMode="auto">
            <a:xfrm rot="5400000">
              <a:off x="3209" y="545"/>
              <a:ext cx="780"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sp>
          <p:nvSpPr>
            <p:cNvPr id="23" name="Rectangle 8"/>
            <p:cNvSpPr>
              <a:spLocks noChangeArrowheads="1"/>
            </p:cNvSpPr>
            <p:nvPr/>
          </p:nvSpPr>
          <p:spPr bwMode="auto">
            <a:xfrm>
              <a:off x="0" y="4647"/>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部署</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4" name="Rectangle 9"/>
            <p:cNvSpPr>
              <a:spLocks noChangeArrowheads="1"/>
            </p:cNvSpPr>
            <p:nvPr/>
          </p:nvSpPr>
          <p:spPr bwMode="auto">
            <a:xfrm>
              <a:off x="6010" y="6351"/>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用</a:t>
              </a:r>
              <a:r>
                <a:rPr lang="zh-CN" altLang="en-US" sz="2000" b="1" dirty="0" smtClean="0">
                  <a:effectLst>
                    <a:outerShdw blurRad="38100" dist="38100" dir="2700000" algn="tl">
                      <a:srgbClr val="000000"/>
                    </a:outerShdw>
                  </a:effectLst>
                </a:rPr>
                <a:t>例图</a:t>
              </a:r>
              <a:endParaRPr lang="zh-CN" altLang="en-US" sz="2000" b="1" dirty="0">
                <a:effectLst>
                  <a:outerShdw blurRad="38100" dist="38100" dir="2700000" algn="tl">
                    <a:srgbClr val="000000"/>
                  </a:outerShdw>
                </a:effectLst>
              </a:endParaRPr>
            </a:p>
          </p:txBody>
        </p:sp>
        <p:sp>
          <p:nvSpPr>
            <p:cNvPr id="25" name="Rectangle 10"/>
            <p:cNvSpPr>
              <a:spLocks noChangeArrowheads="1"/>
            </p:cNvSpPr>
            <p:nvPr/>
          </p:nvSpPr>
          <p:spPr bwMode="auto">
            <a:xfrm>
              <a:off x="6010" y="1813"/>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顺序</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6" name="Rectangle 11"/>
            <p:cNvSpPr>
              <a:spLocks noChangeArrowheads="1"/>
            </p:cNvSpPr>
            <p:nvPr/>
          </p:nvSpPr>
          <p:spPr bwMode="auto">
            <a:xfrm>
              <a:off x="6010" y="2947"/>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协作</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7" name="Rectangle 12"/>
            <p:cNvSpPr>
              <a:spLocks noChangeArrowheads="1"/>
            </p:cNvSpPr>
            <p:nvPr/>
          </p:nvSpPr>
          <p:spPr bwMode="auto">
            <a:xfrm>
              <a:off x="6010" y="4080"/>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状态图</a:t>
              </a:r>
              <a:endParaRPr lang="zh-CN" altLang="en-US" sz="2000" b="1" dirty="0">
                <a:effectLst>
                  <a:outerShdw blurRad="38100" dist="38100" dir="2700000" algn="tl">
                    <a:srgbClr val="000000"/>
                  </a:outerShdw>
                </a:effectLst>
              </a:endParaRPr>
            </a:p>
          </p:txBody>
        </p:sp>
        <p:sp>
          <p:nvSpPr>
            <p:cNvPr id="28" name="Rectangle 13"/>
            <p:cNvSpPr>
              <a:spLocks noChangeArrowheads="1"/>
            </p:cNvSpPr>
            <p:nvPr/>
          </p:nvSpPr>
          <p:spPr bwMode="auto">
            <a:xfrm>
              <a:off x="6010" y="5211"/>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活动图</a:t>
              </a:r>
              <a:endParaRPr lang="zh-CN" altLang="en-US" sz="2000" b="1" dirty="0">
                <a:effectLst>
                  <a:outerShdw blurRad="38100" dist="38100" dir="2700000" algn="tl">
                    <a:srgbClr val="000000"/>
                  </a:outerShdw>
                </a:effectLst>
              </a:endParaRPr>
            </a:p>
          </p:txBody>
        </p:sp>
        <p:cxnSp>
          <p:nvCxnSpPr>
            <p:cNvPr id="29" name="AutoShape 14"/>
            <p:cNvCxnSpPr>
              <a:cxnSpLocks noChangeShapeType="1"/>
              <a:stCxn id="18" idx="2"/>
              <a:endCxn id="20" idx="3"/>
            </p:cNvCxnSpPr>
            <p:nvPr/>
          </p:nvCxnSpPr>
          <p:spPr bwMode="auto">
            <a:xfrm rot="5400000">
              <a:off x="2641" y="1113"/>
              <a:ext cx="1915"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0" name="AutoShape 15"/>
            <p:cNvCxnSpPr>
              <a:cxnSpLocks noChangeShapeType="1"/>
              <a:stCxn id="18" idx="2"/>
              <a:endCxn id="21" idx="3"/>
            </p:cNvCxnSpPr>
            <p:nvPr/>
          </p:nvCxnSpPr>
          <p:spPr bwMode="auto">
            <a:xfrm rot="5400000">
              <a:off x="2075" y="1679"/>
              <a:ext cx="3048"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1" name="AutoShape 16"/>
            <p:cNvCxnSpPr>
              <a:cxnSpLocks noChangeShapeType="1"/>
              <a:stCxn id="18" idx="2"/>
              <a:endCxn id="23" idx="3"/>
            </p:cNvCxnSpPr>
            <p:nvPr/>
          </p:nvCxnSpPr>
          <p:spPr bwMode="auto">
            <a:xfrm rot="5400000">
              <a:off x="1509" y="2245"/>
              <a:ext cx="4180"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2" name="AutoShape 17"/>
            <p:cNvCxnSpPr>
              <a:cxnSpLocks noChangeShapeType="1"/>
              <a:stCxn id="18" idx="2"/>
              <a:endCxn id="24" idx="1"/>
            </p:cNvCxnSpPr>
            <p:nvPr/>
          </p:nvCxnSpPr>
          <p:spPr bwMode="auto">
            <a:xfrm rot="16200000" flipH="1">
              <a:off x="2229" y="3040"/>
              <a:ext cx="5883"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3" name="AutoShape 18"/>
            <p:cNvCxnSpPr>
              <a:cxnSpLocks noChangeShapeType="1"/>
              <a:stCxn id="18" idx="2"/>
              <a:endCxn id="25" idx="1"/>
            </p:cNvCxnSpPr>
            <p:nvPr/>
          </p:nvCxnSpPr>
          <p:spPr bwMode="auto">
            <a:xfrm rot="16200000" flipH="1">
              <a:off x="4498" y="771"/>
              <a:ext cx="1345"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4" name="AutoShape 19"/>
            <p:cNvCxnSpPr>
              <a:cxnSpLocks noChangeShapeType="1"/>
              <a:stCxn id="18" idx="2"/>
              <a:endCxn id="26" idx="1"/>
            </p:cNvCxnSpPr>
            <p:nvPr/>
          </p:nvCxnSpPr>
          <p:spPr bwMode="auto">
            <a:xfrm rot="16200000" flipH="1">
              <a:off x="3940" y="1347"/>
              <a:ext cx="2480"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5" name="AutoShape 20"/>
            <p:cNvCxnSpPr>
              <a:cxnSpLocks noChangeShapeType="1"/>
              <a:stCxn id="18" idx="2"/>
              <a:endCxn id="27" idx="1"/>
            </p:cNvCxnSpPr>
            <p:nvPr/>
          </p:nvCxnSpPr>
          <p:spPr bwMode="auto">
            <a:xfrm rot="16200000" flipH="1">
              <a:off x="3364" y="1905"/>
              <a:ext cx="3613"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6" name="AutoShape 21"/>
            <p:cNvCxnSpPr>
              <a:cxnSpLocks noChangeShapeType="1"/>
              <a:stCxn id="18" idx="2"/>
              <a:endCxn id="28" idx="1"/>
            </p:cNvCxnSpPr>
            <p:nvPr/>
          </p:nvCxnSpPr>
          <p:spPr bwMode="auto">
            <a:xfrm rot="16200000" flipH="1">
              <a:off x="2798" y="2471"/>
              <a:ext cx="4745"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sp>
          <p:nvSpPr>
            <p:cNvPr id="37" name="Text Box 22"/>
            <p:cNvSpPr txBox="1">
              <a:spLocks noChangeArrowheads="1"/>
            </p:cNvSpPr>
            <p:nvPr/>
          </p:nvSpPr>
          <p:spPr bwMode="auto">
            <a:xfrm>
              <a:off x="0" y="-20"/>
              <a:ext cx="2720" cy="1221"/>
            </a:xfrm>
            <a:prstGeom prst="rect">
              <a:avLst/>
            </a:prstGeom>
            <a:noFill/>
            <a:ln w="9525">
              <a:noFill/>
              <a:miter lim="800000"/>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静态模型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系统结构</a:t>
              </a:r>
              <a:r>
                <a:rPr lang="en-US" b="1" dirty="0">
                  <a:effectLst>
                    <a:outerShdw blurRad="38100" dist="38100" dir="2700000" algn="tl">
                      <a:srgbClr val="C0C0C0"/>
                    </a:outerShdw>
                  </a:effectLst>
                </a:rPr>
                <a:t>)</a:t>
              </a:r>
              <a:endParaRPr lang="en-US" b="1" dirty="0">
                <a:effectLst>
                  <a:outerShdw blurRad="38100" dist="38100" dir="2700000" algn="tl">
                    <a:srgbClr val="C0C0C0"/>
                  </a:outerShdw>
                </a:effectLst>
              </a:endParaRPr>
            </a:p>
          </p:txBody>
        </p:sp>
        <p:sp>
          <p:nvSpPr>
            <p:cNvPr id="38" name="Text Box 23"/>
            <p:cNvSpPr txBox="1">
              <a:spLocks noChangeArrowheads="1"/>
            </p:cNvSpPr>
            <p:nvPr/>
          </p:nvSpPr>
          <p:spPr bwMode="auto">
            <a:xfrm>
              <a:off x="6122" y="226"/>
              <a:ext cx="2720" cy="1221"/>
            </a:xfrm>
            <a:prstGeom prst="rect">
              <a:avLst/>
            </a:prstGeom>
            <a:noFill/>
            <a:ln w="9525">
              <a:noFill/>
              <a:miter lim="800000"/>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动态模型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系统行为</a:t>
              </a:r>
              <a:r>
                <a:rPr lang="en-US" b="1" dirty="0">
                  <a:effectLst>
                    <a:outerShdw blurRad="38100" dist="38100" dir="2700000" algn="tl">
                      <a:srgbClr val="C0C0C0"/>
                    </a:outerShdw>
                  </a:effectLst>
                </a:rPr>
                <a:t>)</a:t>
              </a:r>
              <a:endParaRPr lang="en-US" b="1" dirty="0">
                <a:effectLst>
                  <a:outerShdw blurRad="38100" dist="38100" dir="2700000" algn="tl">
                    <a:srgbClr val="C0C0C0"/>
                  </a:outerShdw>
                </a:effectLs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微软雅黑" panose="020B0503020204020204" pitchFamily="34" charset="-122"/>
                <a:ea typeface="造字工房悦黑体验版纤细体"/>
                <a:cs typeface="造字工房悦黑体验版纤细体"/>
                <a:sym typeface="造字工房悦黑体验版纤细体"/>
              </a:rPr>
              <a:t>图类简介</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9624294" y="184486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9732244" y="278149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2" name="矩形 1"/>
          <p:cNvSpPr/>
          <p:nvPr/>
        </p:nvSpPr>
        <p:spPr>
          <a:xfrm>
            <a:off x="2495700" y="2060886"/>
            <a:ext cx="6096000" cy="3380740"/>
          </a:xfrm>
          <a:prstGeom prst="rect">
            <a:avLst/>
          </a:prstGeom>
        </p:spPr>
        <p:txBody>
          <a:bodyPr>
            <a:spAutoFit/>
          </a:bodyPr>
          <a:lstStyle/>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类   图：类以及类之间的相互关系</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对象图：对象以及对象之间相互关系</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构件图：构件及其相互依赖关系</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部署图：构件在各节点上的部署</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endParaRPr lang="zh-CN" altLang="en-US"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顺序图：强调时间顺序的交互图</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协作图：强调对象协作的交互图</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状态图：类所经历的各种状态</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活动图：对工作流建模</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用例图：需求捕获，测试依据           </a:t>
            </a:r>
            <a:endParaRPr lang="zh-CN" altLang="en-US" sz="2000" kern="0" dirty="0">
              <a:sym typeface="Calibri" panose="020F0502020204030204" pitchFamily="34" charset="0"/>
            </a:endParaRPr>
          </a:p>
        </p:txBody>
      </p:sp>
      <p:sp>
        <p:nvSpPr>
          <p:cNvPr id="39" name="AutoShape 7"/>
          <p:cNvSpPr/>
          <p:nvPr/>
        </p:nvSpPr>
        <p:spPr bwMode="auto">
          <a:xfrm>
            <a:off x="6985129" y="2189065"/>
            <a:ext cx="316298" cy="463993"/>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4" name="AutoShape 7"/>
          <p:cNvSpPr/>
          <p:nvPr/>
        </p:nvSpPr>
        <p:spPr bwMode="auto">
          <a:xfrm>
            <a:off x="6998579" y="2818382"/>
            <a:ext cx="316298" cy="408982"/>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5" name="AutoShape 7"/>
          <p:cNvSpPr/>
          <p:nvPr/>
        </p:nvSpPr>
        <p:spPr bwMode="auto">
          <a:xfrm>
            <a:off x="6887572" y="3813097"/>
            <a:ext cx="316298" cy="429228"/>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6" name="AutoShape 7"/>
          <p:cNvSpPr/>
          <p:nvPr/>
        </p:nvSpPr>
        <p:spPr bwMode="auto">
          <a:xfrm>
            <a:off x="6848802" y="4510275"/>
            <a:ext cx="316298" cy="388084"/>
          </a:xfrm>
          <a:prstGeom prst="rightBrace">
            <a:avLst>
              <a:gd name="adj1" fmla="val 2602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7" name="AutoShape 7"/>
          <p:cNvSpPr/>
          <p:nvPr/>
        </p:nvSpPr>
        <p:spPr bwMode="auto">
          <a:xfrm>
            <a:off x="6876618" y="5094968"/>
            <a:ext cx="316298" cy="163699"/>
          </a:xfrm>
          <a:prstGeom prst="rightBrace">
            <a:avLst>
              <a:gd name="adj1" fmla="val 2602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 name="矩形 2"/>
          <p:cNvSpPr/>
          <p:nvPr/>
        </p:nvSpPr>
        <p:spPr>
          <a:xfrm>
            <a:off x="7292779" y="2132892"/>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静态图</a:t>
            </a:r>
            <a:endParaRPr lang="zh-CN" altLang="en-US" b="1" dirty="0">
              <a:effectLst>
                <a:outerShdw blurRad="38100" dist="38100" dir="2700000" algn="tl">
                  <a:srgbClr val="C0C0C0"/>
                </a:outerShdw>
              </a:effectLst>
            </a:endParaRPr>
          </a:p>
        </p:txBody>
      </p:sp>
      <p:sp>
        <p:nvSpPr>
          <p:cNvPr id="4" name="矩形 3"/>
          <p:cNvSpPr/>
          <p:nvPr/>
        </p:nvSpPr>
        <p:spPr>
          <a:xfrm>
            <a:off x="7291392" y="2822801"/>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实现图</a:t>
            </a:r>
            <a:endParaRPr lang="zh-CN" altLang="en-US" b="1" dirty="0">
              <a:effectLst>
                <a:outerShdw blurRad="38100" dist="38100" dir="2700000" algn="tl">
                  <a:srgbClr val="C0C0C0"/>
                </a:outerShdw>
              </a:effectLst>
            </a:endParaRPr>
          </a:p>
        </p:txBody>
      </p:sp>
      <p:sp>
        <p:nvSpPr>
          <p:cNvPr id="48" name="Text Box 15"/>
          <p:cNvSpPr txBox="1">
            <a:spLocks noChangeArrowheads="1"/>
          </p:cNvSpPr>
          <p:nvPr/>
        </p:nvSpPr>
        <p:spPr bwMode="auto">
          <a:xfrm>
            <a:off x="7301427" y="3880056"/>
            <a:ext cx="935037" cy="369887"/>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交互图</a:t>
            </a:r>
            <a:endParaRPr lang="zh-CN" altLang="en-US" b="1" dirty="0">
              <a:effectLst>
                <a:outerShdw blurRad="38100" dist="38100" dir="2700000" algn="tl">
                  <a:srgbClr val="C0C0C0"/>
                </a:outerShdw>
              </a:effectLst>
            </a:endParaRPr>
          </a:p>
        </p:txBody>
      </p:sp>
      <p:sp>
        <p:nvSpPr>
          <p:cNvPr id="49" name="Text Box 16"/>
          <p:cNvSpPr txBox="1">
            <a:spLocks noChangeArrowheads="1"/>
          </p:cNvSpPr>
          <p:nvPr/>
        </p:nvSpPr>
        <p:spPr bwMode="auto">
          <a:xfrm>
            <a:off x="7276807" y="4501635"/>
            <a:ext cx="935038" cy="368300"/>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行为图</a:t>
            </a:r>
            <a:endParaRPr lang="zh-CN" altLang="en-US" b="1" dirty="0">
              <a:effectLst>
                <a:outerShdw blurRad="38100" dist="38100" dir="2700000" algn="tl">
                  <a:srgbClr val="C0C0C0"/>
                </a:outerShdw>
              </a:effectLst>
            </a:endParaRPr>
          </a:p>
        </p:txBody>
      </p:sp>
      <p:sp>
        <p:nvSpPr>
          <p:cNvPr id="51" name="Text Box 12"/>
          <p:cNvSpPr txBox="1">
            <a:spLocks noChangeArrowheads="1"/>
          </p:cNvSpPr>
          <p:nvPr/>
        </p:nvSpPr>
        <p:spPr bwMode="auto">
          <a:xfrm>
            <a:off x="7302315" y="4979560"/>
            <a:ext cx="935038" cy="369888"/>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用例图 </a:t>
            </a:r>
            <a:endParaRPr lang="zh-CN" altLang="en-US" b="1" dirty="0">
              <a:effectLst>
                <a:outerShdw blurRad="38100" dist="38100" dir="2700000" algn="tl">
                  <a:srgbClr val="C0C0C0"/>
                </a:outerShdw>
              </a:effectLst>
            </a:endParaRPr>
          </a:p>
        </p:txBody>
      </p:sp>
      <p:sp>
        <p:nvSpPr>
          <p:cNvPr id="53" name="直接连接符 24"/>
          <p:cNvSpPr>
            <a:spLocks noChangeShapeType="1"/>
          </p:cNvSpPr>
          <p:nvPr/>
        </p:nvSpPr>
        <p:spPr bwMode="auto">
          <a:xfrm>
            <a:off x="2423695" y="3401999"/>
            <a:ext cx="6984581" cy="27001"/>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54" name="Text Box 5"/>
          <p:cNvSpPr txBox="1">
            <a:spLocks noChangeArrowheads="1"/>
          </p:cNvSpPr>
          <p:nvPr/>
        </p:nvSpPr>
        <p:spPr bwMode="auto">
          <a:xfrm>
            <a:off x="8553964" y="1976771"/>
            <a:ext cx="576262" cy="1322387"/>
          </a:xfrm>
          <a:prstGeom prst="rect">
            <a:avLst/>
          </a:prstGeom>
          <a:noFill/>
          <a:ln w="9525">
            <a:noFill/>
            <a:miter lim="800000"/>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结</a:t>
            </a:r>
            <a:endParaRPr lang="zh-CN" altLang="en-US" sz="3200" b="1" dirty="0">
              <a:effectLst>
                <a:outerShdw blurRad="38100" dist="38100" dir="2700000" algn="tl">
                  <a:srgbClr val="C0C0C0"/>
                </a:outerShdw>
              </a:effectLst>
            </a:endParaRPr>
          </a:p>
          <a:p>
            <a:pPr eaLnBrk="0" hangingPunct="0">
              <a:spcBef>
                <a:spcPct val="50000"/>
              </a:spcBef>
              <a:defRPr/>
            </a:pPr>
            <a:r>
              <a:rPr lang="zh-CN" altLang="en-US" sz="3200" b="1" dirty="0">
                <a:effectLst>
                  <a:outerShdw blurRad="38100" dist="38100" dir="2700000" algn="tl">
                    <a:srgbClr val="C0C0C0"/>
                  </a:outerShdw>
                </a:effectLst>
              </a:rPr>
              <a:t>构</a:t>
            </a:r>
            <a:endParaRPr lang="zh-CN" altLang="en-US" sz="3200" b="1" dirty="0">
              <a:effectLst>
                <a:outerShdw blurRad="38100" dist="38100" dir="2700000" algn="tl">
                  <a:srgbClr val="C0C0C0"/>
                </a:outerShdw>
              </a:effectLst>
            </a:endParaRPr>
          </a:p>
        </p:txBody>
      </p:sp>
      <p:sp>
        <p:nvSpPr>
          <p:cNvPr id="56" name="Text Box 6"/>
          <p:cNvSpPr txBox="1">
            <a:spLocks noChangeArrowheads="1"/>
          </p:cNvSpPr>
          <p:nvPr/>
        </p:nvSpPr>
        <p:spPr bwMode="auto">
          <a:xfrm>
            <a:off x="8537668" y="4018643"/>
            <a:ext cx="504825" cy="1076325"/>
          </a:xfrm>
          <a:prstGeom prst="rect">
            <a:avLst/>
          </a:prstGeom>
          <a:noFill/>
          <a:ln w="9525">
            <a:noFill/>
            <a:miter lim="800000"/>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行为</a:t>
            </a:r>
            <a:endParaRPr lang="zh-CN" altLang="en-US" sz="3200" b="1"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构件图概述</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51" name="Group 35"/>
          <p:cNvGrpSpPr/>
          <p:nvPr/>
        </p:nvGrpSpPr>
        <p:grpSpPr bwMode="auto">
          <a:xfrm>
            <a:off x="2171673" y="2678846"/>
            <a:ext cx="7848654" cy="1247529"/>
            <a:chOff x="0" y="0"/>
            <a:chExt cx="4707880" cy="1139825"/>
          </a:xfrm>
        </p:grpSpPr>
        <p:sp>
          <p:nvSpPr>
            <p:cNvPr id="5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3" name="Rectangle 32"/>
            <p:cNvSpPr>
              <a:spLocks noChangeArrowheads="1"/>
            </p:cNvSpPr>
            <p:nvPr/>
          </p:nvSpPr>
          <p:spPr bwMode="auto">
            <a:xfrm>
              <a:off x="166076" y="85787"/>
              <a:ext cx="2668676" cy="42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400" b="1" dirty="0">
                  <a:latin typeface="微软雅黑" panose="020B0503020204020204" pitchFamily="34" charset="-122"/>
                  <a:sym typeface="Arial" panose="020B0604020202020204" pitchFamily="34" charset="0"/>
                </a:rPr>
                <a:t>什么是构件图</a:t>
              </a:r>
              <a:endParaRPr lang="en-US" altLang="zh-CN" sz="2400" dirty="0">
                <a:latin typeface="Arial" panose="020B0604020202020204" pitchFamily="34" charset="0"/>
              </a:endParaRPr>
            </a:p>
          </p:txBody>
        </p:sp>
        <p:sp>
          <p:nvSpPr>
            <p:cNvPr id="54" name="Rectangle 35"/>
            <p:cNvSpPr>
              <a:spLocks noChangeArrowheads="1"/>
            </p:cNvSpPr>
            <p:nvPr/>
          </p:nvSpPr>
          <p:spPr bwMode="auto">
            <a:xfrm>
              <a:off x="142351" y="577426"/>
              <a:ext cx="4466162" cy="36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构件图描述了软件的各种构件和它们之间的</a:t>
              </a:r>
              <a:r>
                <a:rPr lang="zh-CN" altLang="en-US" sz="2000" b="1" dirty="0">
                  <a:solidFill>
                    <a:srgbClr val="479796"/>
                  </a:solidFill>
                  <a:latin typeface="微软雅黑" panose="020B0503020204020204" pitchFamily="34" charset="-122"/>
                  <a:sym typeface="Arial" panose="020B0604020202020204" pitchFamily="34" charset="0"/>
                </a:rPr>
                <a:t>依赖关系</a:t>
              </a:r>
              <a:r>
                <a:rPr lang="zh-CN" altLang="en-US" sz="2000" dirty="0">
                  <a:latin typeface="微软雅黑" panose="020B0503020204020204" pitchFamily="34" charset="-122"/>
                  <a:sym typeface="Arial" panose="020B0604020202020204" pitchFamily="34" charset="0"/>
                </a:rPr>
                <a:t>。</a:t>
              </a:r>
              <a:endParaRPr lang="en-US" altLang="zh-CN" sz="2000" dirty="0">
                <a:latin typeface="Arial" panose="020B0604020202020204" pitchFamily="34" charset="0"/>
              </a:endParaRPr>
            </a:p>
          </p:txBody>
        </p:sp>
      </p:gr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构件图概述</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56" name="Group 35"/>
          <p:cNvGrpSpPr/>
          <p:nvPr/>
        </p:nvGrpSpPr>
        <p:grpSpPr bwMode="auto">
          <a:xfrm>
            <a:off x="1889506" y="1412831"/>
            <a:ext cx="8958890" cy="5111794"/>
            <a:chOff x="0" y="0"/>
            <a:chExt cx="4707880" cy="2646445"/>
          </a:xfrm>
        </p:grpSpPr>
        <p:sp>
          <p:nvSpPr>
            <p:cNvPr id="57" name="AutoShape 33"/>
            <p:cNvSpPr>
              <a:spLocks noChangeArrowheads="1"/>
            </p:cNvSpPr>
            <p:nvPr/>
          </p:nvSpPr>
          <p:spPr bwMode="auto">
            <a:xfrm>
              <a:off x="0" y="0"/>
              <a:ext cx="4707880" cy="264644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8" name="Rectangle 32"/>
            <p:cNvSpPr>
              <a:spLocks noChangeArrowheads="1"/>
            </p:cNvSpPr>
            <p:nvPr/>
          </p:nvSpPr>
          <p:spPr bwMode="auto">
            <a:xfrm>
              <a:off x="166076" y="85787"/>
              <a:ext cx="2668676" cy="29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000" b="1" dirty="0">
                  <a:latin typeface="微软雅黑" panose="020B0503020204020204" pitchFamily="34" charset="-122"/>
                  <a:sym typeface="Arial" panose="020B0604020202020204" pitchFamily="34" charset="0"/>
                </a:rPr>
                <a:t>构件图的作用</a:t>
              </a:r>
              <a:endParaRPr lang="en-US" altLang="zh-CN" sz="2000" dirty="0">
                <a:latin typeface="Arial" panose="020B0604020202020204" pitchFamily="34" charset="0"/>
              </a:endParaRPr>
            </a:p>
          </p:txBody>
        </p:sp>
        <p:sp>
          <p:nvSpPr>
            <p:cNvPr id="59" name="Rectangle 35"/>
            <p:cNvSpPr>
              <a:spLocks noChangeArrowheads="1"/>
            </p:cNvSpPr>
            <p:nvPr/>
          </p:nvSpPr>
          <p:spPr bwMode="auto">
            <a:xfrm>
              <a:off x="142351" y="396967"/>
              <a:ext cx="4466162" cy="204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在构件图中，系统中的每个物理构件都使用构件符号来表示，通常，构件图看起来像是构件图标的集合，这些图标代表系统中的物理部件，</a:t>
              </a:r>
              <a:r>
                <a:rPr lang="zh-CN" altLang="en-US" sz="2000" b="1" dirty="0">
                  <a:latin typeface="微软雅黑" panose="020B0503020204020204" pitchFamily="34" charset="-122"/>
                  <a:sym typeface="Arial" panose="020B0604020202020204" pitchFamily="34" charset="0"/>
                </a:rPr>
                <a:t>构件图的基本目的是</a:t>
              </a:r>
              <a:r>
                <a:rPr lang="zh-CN" altLang="en-US" sz="2000" dirty="0">
                  <a:latin typeface="微软雅黑" panose="020B0503020204020204" pitchFamily="34" charset="-122"/>
                  <a:sym typeface="Arial" panose="020B0604020202020204" pitchFamily="34" charset="0"/>
                </a:rPr>
                <a:t>：使系统人员和开发人员能够从整体上了解系统的所有物理部件，同时，也使我们知道如何对构件进行打包，以便交付给最终客户，最后，构件图显示了被开发系统所包含的构件之间的依赖关系。</a:t>
              </a:r>
              <a:endParaRPr lang="zh-CN" altLang="en-US" sz="2000" dirty="0">
                <a:latin typeface="微软雅黑" panose="020B0503020204020204" pitchFamily="34" charset="-122"/>
                <a:sym typeface="Arial" panose="020B0604020202020204" pitchFamily="34" charset="0"/>
              </a:endParaRPr>
            </a:p>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构件图从软件架构的角度来描述一个系统的主要功能，如系统分成几个子系统，每个子系统包括哪些类、包和构件，它们之间的关系以及它们分配到哪些节点上等。</a:t>
              </a:r>
              <a:endParaRPr lang="zh-CN" altLang="en-US" sz="2000" dirty="0">
                <a:latin typeface="微软雅黑" panose="020B0503020204020204" pitchFamily="34" charset="-122"/>
                <a:sym typeface="Arial" panose="020B0604020202020204" pitchFamily="34" charset="0"/>
              </a:endParaRPr>
            </a:p>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使用构件图可以清楚地看出系统的结构和功能。方便项目组的成员制定工作目标和了解工作情况，同时，最重要的一点是有利于软件的复用。</a:t>
              </a:r>
              <a:endParaRPr lang="zh-CN" altLang="en-US" sz="2000" dirty="0">
                <a:latin typeface="微软雅黑" panose="020B0503020204020204" pitchFamily="34" charset="-122"/>
                <a:sym typeface="Arial" panose="020B0604020202020204" pitchFamily="34" charset="0"/>
              </a:endParaRPr>
            </a:p>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从宏观的角度上，构件图把软件看作多个独立构件组装而成的集合，每个构件可以被实现相同接口的其它构件替换。</a:t>
              </a:r>
              <a:endParaRPr lang="zh-CN" altLang="en-US" sz="2000" dirty="0">
                <a:latin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组成</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Group 35"/>
          <p:cNvGrpSpPr/>
          <p:nvPr/>
        </p:nvGrpSpPr>
        <p:grpSpPr bwMode="auto">
          <a:xfrm>
            <a:off x="4793493" y="1346933"/>
            <a:ext cx="6708030" cy="1579037"/>
            <a:chOff x="0" y="0"/>
            <a:chExt cx="4707880" cy="1139825"/>
          </a:xfrm>
        </p:grpSpPr>
        <p:sp>
          <p:nvSpPr>
            <p:cNvPr id="16"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17" name="Picture 164"/>
            <p:cNvPicPr>
              <a:picLocks noChangeAspect="1" noChangeArrowheads="1"/>
            </p:cNvPicPr>
            <p:nvPr/>
          </p:nvPicPr>
          <p:blipFill>
            <a:blip r:embed="rId1">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椭圆 55"/>
            <p:cNvSpPr>
              <a:spLocks noChangeArrowheads="1"/>
            </p:cNvSpPr>
            <p:nvPr/>
          </p:nvSpPr>
          <p:spPr bwMode="auto">
            <a:xfrm>
              <a:off x="333623" y="193861"/>
              <a:ext cx="666873" cy="666873"/>
            </a:xfrm>
            <a:prstGeom prst="ellipse">
              <a:avLst/>
            </a:prstGeom>
            <a:solidFill>
              <a:srgbClr val="C2D59B"/>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9" name="TextBox 56"/>
            <p:cNvSpPr>
              <a:spLocks noChangeArrowheads="1"/>
            </p:cNvSpPr>
            <p:nvPr/>
          </p:nvSpPr>
          <p:spPr bwMode="auto">
            <a:xfrm>
              <a:off x="537097" y="41341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壹</a:t>
              </a:r>
              <a:endParaRPr lang="zh-CN" altLang="en-US" sz="1800" b="1" dirty="0">
                <a:latin typeface="Arial" panose="020B0604020202020204" pitchFamily="34" charset="0"/>
              </a:endParaRPr>
            </a:p>
          </p:txBody>
        </p:sp>
        <p:sp>
          <p:nvSpPr>
            <p:cNvPr id="20"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构件（</a:t>
              </a:r>
              <a:r>
                <a:rPr lang="en-US" altLang="zh-CN" sz="1800" b="1" dirty="0">
                  <a:latin typeface="微软雅黑" panose="020B0503020204020204" pitchFamily="34" charset="-122"/>
                  <a:sym typeface="Arial" panose="020B0604020202020204" pitchFamily="34" charset="0"/>
                </a:rPr>
                <a:t>Component</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grpSp>
        <p:nvGrpSpPr>
          <p:cNvPr id="21" name="Group 42"/>
          <p:cNvGrpSpPr/>
          <p:nvPr/>
        </p:nvGrpSpPr>
        <p:grpSpPr bwMode="auto">
          <a:xfrm>
            <a:off x="4816988" y="2917137"/>
            <a:ext cx="6708030" cy="1579037"/>
            <a:chOff x="0" y="0"/>
            <a:chExt cx="4707880" cy="1139825"/>
          </a:xfrm>
        </p:grpSpPr>
        <p:sp>
          <p:nvSpPr>
            <p:cNvPr id="2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3" name="Picture 164"/>
            <p:cNvPicPr>
              <a:picLocks noChangeAspect="1" noChangeArrowheads="1"/>
            </p:cNvPicPr>
            <p:nvPr/>
          </p:nvPicPr>
          <p:blipFill>
            <a:blip r:embed="rId1">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62"/>
            <p:cNvSpPr>
              <a:spLocks noChangeArrowheads="1"/>
            </p:cNvSpPr>
            <p:nvPr/>
          </p:nvSpPr>
          <p:spPr bwMode="auto">
            <a:xfrm>
              <a:off x="333623" y="193861"/>
              <a:ext cx="666873" cy="666873"/>
            </a:xfrm>
            <a:prstGeom prst="ellipse">
              <a:avLst/>
            </a:prstGeom>
            <a:solidFill>
              <a:srgbClr val="8CB3E3"/>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25" name="TextBox 63"/>
            <p:cNvSpPr>
              <a:spLocks noChangeArrowheads="1"/>
            </p:cNvSpPr>
            <p:nvPr/>
          </p:nvSpPr>
          <p:spPr bwMode="auto">
            <a:xfrm>
              <a:off x="502749" y="379930"/>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贰</a:t>
              </a:r>
              <a:endParaRPr lang="zh-CN" altLang="en-US" sz="1800" b="1" dirty="0">
                <a:latin typeface="Arial" panose="020B0604020202020204" pitchFamily="34" charset="0"/>
              </a:endParaRPr>
            </a:p>
          </p:txBody>
        </p:sp>
        <p:sp>
          <p:nvSpPr>
            <p:cNvPr id="26"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接口（</a:t>
              </a:r>
              <a:r>
                <a:rPr lang="en-US" altLang="zh-CN" sz="1800" b="1" dirty="0">
                  <a:latin typeface="微软雅黑" panose="020B0503020204020204" pitchFamily="34" charset="-122"/>
                  <a:sym typeface="Arial" panose="020B0604020202020204" pitchFamily="34" charset="0"/>
                </a:rPr>
                <a:t>Interface</a:t>
              </a:r>
              <a:r>
                <a:rPr lang="zh-CN" altLang="en-US" sz="1800" b="1" dirty="0">
                  <a:latin typeface="微软雅黑" panose="020B0503020204020204" pitchFamily="34" charset="-122"/>
                  <a:sym typeface="Arial" panose="020B0604020202020204" pitchFamily="34" charset="0"/>
                </a:rPr>
                <a:t>）</a:t>
              </a:r>
              <a:endParaRPr lang="en-US" altLang="zh-CN" sz="1800" b="1" dirty="0">
                <a:latin typeface="微软雅黑" panose="020B0503020204020204" pitchFamily="34" charset="-122"/>
                <a:sym typeface="Arial" panose="020B0604020202020204" pitchFamily="34" charset="0"/>
              </a:endParaRPr>
            </a:p>
          </p:txBody>
        </p:sp>
      </p:grpSp>
      <p:grpSp>
        <p:nvGrpSpPr>
          <p:cNvPr id="27" name="Group 49"/>
          <p:cNvGrpSpPr/>
          <p:nvPr/>
        </p:nvGrpSpPr>
        <p:grpSpPr bwMode="auto">
          <a:xfrm>
            <a:off x="4812845" y="4508166"/>
            <a:ext cx="6708030" cy="1579037"/>
            <a:chOff x="23154" y="202517"/>
            <a:chExt cx="4707880" cy="1139825"/>
          </a:xfrm>
        </p:grpSpPr>
        <p:sp>
          <p:nvSpPr>
            <p:cNvPr id="28" name="AutoShape 33"/>
            <p:cNvSpPr>
              <a:spLocks noChangeArrowheads="1"/>
            </p:cNvSpPr>
            <p:nvPr/>
          </p:nvSpPr>
          <p:spPr bwMode="auto">
            <a:xfrm>
              <a:off x="23154" y="202517"/>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9" name="Picture 164"/>
            <p:cNvPicPr>
              <a:picLocks noChangeAspect="1" noChangeArrowheads="1"/>
            </p:cNvPicPr>
            <p:nvPr/>
          </p:nvPicPr>
          <p:blipFill>
            <a:blip r:embed="rId1">
              <a:lum bright="18000"/>
              <a:extLst>
                <a:ext uri="{28A0092B-C50C-407E-A947-70E740481C1C}">
                  <a14:useLocalDpi xmlns:a14="http://schemas.microsoft.com/office/drawing/2010/main" val="0"/>
                </a:ext>
              </a:extLst>
            </a:blip>
            <a:srcRect/>
            <a:stretch>
              <a:fillRect/>
            </a:stretch>
          </p:blipFill>
          <p:spPr bwMode="auto">
            <a:xfrm>
              <a:off x="171376" y="1058324"/>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83"/>
            <p:cNvSpPr>
              <a:spLocks noChangeArrowheads="1"/>
            </p:cNvSpPr>
            <p:nvPr/>
          </p:nvSpPr>
          <p:spPr bwMode="auto">
            <a:xfrm>
              <a:off x="333623" y="369287"/>
              <a:ext cx="666873" cy="666873"/>
            </a:xfrm>
            <a:prstGeom prst="ellipse">
              <a:avLst/>
            </a:prstGeom>
            <a:solidFill>
              <a:srgbClr val="E387ED"/>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31" name="TextBox 84"/>
            <p:cNvSpPr>
              <a:spLocks noChangeArrowheads="1"/>
            </p:cNvSpPr>
            <p:nvPr/>
          </p:nvSpPr>
          <p:spPr bwMode="auto">
            <a:xfrm>
              <a:off x="528811" y="60927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叁</a:t>
              </a:r>
              <a:endParaRPr lang="zh-CN" altLang="en-US" sz="1800" b="1" dirty="0">
                <a:latin typeface="Arial" panose="020B0604020202020204" pitchFamily="34" charset="0"/>
              </a:endParaRPr>
            </a:p>
          </p:txBody>
        </p:sp>
        <p:sp>
          <p:nvSpPr>
            <p:cNvPr id="32" name="Rectangle 35"/>
            <p:cNvSpPr>
              <a:spLocks noChangeArrowheads="1"/>
            </p:cNvSpPr>
            <p:nvPr/>
          </p:nvSpPr>
          <p:spPr bwMode="auto">
            <a:xfrm>
              <a:off x="1195684" y="609271"/>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依赖关系（</a:t>
              </a:r>
              <a:r>
                <a:rPr lang="en-US" altLang="zh-CN" sz="1800" b="1" dirty="0">
                  <a:latin typeface="微软雅黑" panose="020B0503020204020204" pitchFamily="34" charset="-122"/>
                  <a:sym typeface="Arial" panose="020B0604020202020204" pitchFamily="34" charset="0"/>
                </a:rPr>
                <a:t>Dependency</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sp>
        <p:nvSpPr>
          <p:cNvPr id="33" name="直接连接符 86"/>
          <p:cNvSpPr>
            <a:spLocks noChangeShapeType="1"/>
          </p:cNvSpPr>
          <p:nvPr/>
        </p:nvSpPr>
        <p:spPr bwMode="auto">
          <a:xfrm>
            <a:off x="1631628" y="2289176"/>
            <a:ext cx="3181216"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87"/>
          <p:cNvSpPr>
            <a:spLocks noChangeShapeType="1"/>
          </p:cNvSpPr>
          <p:nvPr/>
        </p:nvSpPr>
        <p:spPr bwMode="auto">
          <a:xfrm flipV="1">
            <a:off x="1916777" y="3718173"/>
            <a:ext cx="2896067" cy="1155"/>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88"/>
          <p:cNvSpPr>
            <a:spLocks noChangeShapeType="1"/>
          </p:cNvSpPr>
          <p:nvPr/>
        </p:nvSpPr>
        <p:spPr bwMode="auto">
          <a:xfrm>
            <a:off x="1559622" y="5095627"/>
            <a:ext cx="3253223"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 name="椭圆 35"/>
          <p:cNvSpPr/>
          <p:nvPr/>
        </p:nvSpPr>
        <p:spPr>
          <a:xfrm>
            <a:off x="564316" y="1945985"/>
            <a:ext cx="1352462" cy="328782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构</a:t>
            </a:r>
            <a:endParaRPr lang="en-US" altLang="zh-CN" b="1" dirty="0">
              <a:solidFill>
                <a:schemeClr val="tx1"/>
              </a:solidFill>
            </a:endParaRPr>
          </a:p>
          <a:p>
            <a:pPr algn="ctr">
              <a:defRPr/>
            </a:pPr>
            <a:r>
              <a:rPr lang="zh-CN" altLang="en-US" b="1" dirty="0">
                <a:solidFill>
                  <a:schemeClr val="tx1"/>
                </a:solidFill>
              </a:rPr>
              <a:t>件</a:t>
            </a:r>
            <a:endParaRPr lang="en-US" altLang="zh-CN" b="1" dirty="0">
              <a:solidFill>
                <a:schemeClr val="tx1"/>
              </a:solidFill>
            </a:endParaRPr>
          </a:p>
          <a:p>
            <a:pPr algn="ctr">
              <a:defRPr/>
            </a:pPr>
            <a:r>
              <a:rPr lang="zh-CN" altLang="en-US" b="1" dirty="0">
                <a:solidFill>
                  <a:schemeClr val="tx1"/>
                </a:solidFill>
              </a:rPr>
              <a:t>图</a:t>
            </a:r>
            <a:endParaRPr lang="en-US" altLang="zh-CN" b="1" dirty="0">
              <a:solidFill>
                <a:schemeClr val="tx1"/>
              </a:solidFill>
            </a:endParaRPr>
          </a:p>
          <a:p>
            <a:pPr algn="ctr">
              <a:defRPr/>
            </a:pPr>
            <a:r>
              <a:rPr lang="zh-CN" altLang="en-US" b="1" dirty="0">
                <a:solidFill>
                  <a:schemeClr val="tx1"/>
                </a:solidFill>
              </a:rPr>
              <a:t>三</a:t>
            </a:r>
            <a:endParaRPr lang="en-US" altLang="zh-CN" b="1" dirty="0">
              <a:solidFill>
                <a:schemeClr val="tx1"/>
              </a:solidFill>
            </a:endParaRPr>
          </a:p>
          <a:p>
            <a:pPr algn="ctr">
              <a:defRPr/>
            </a:pPr>
            <a:r>
              <a:rPr lang="zh-CN" altLang="en-US" b="1" dirty="0">
                <a:solidFill>
                  <a:schemeClr val="tx1"/>
                </a:solidFill>
              </a:rPr>
              <a:t>元</a:t>
            </a:r>
            <a:endParaRPr lang="en-US" altLang="zh-CN" b="1" dirty="0">
              <a:solidFill>
                <a:schemeClr val="tx1"/>
              </a:solidFill>
            </a:endParaRPr>
          </a:p>
          <a:p>
            <a:pPr algn="ctr">
              <a:defRPr/>
            </a:pPr>
            <a:r>
              <a:rPr lang="zh-CN" altLang="en-US" b="1" dirty="0">
                <a:solidFill>
                  <a:schemeClr val="tx1"/>
                </a:solidFill>
              </a:rPr>
              <a:t>素</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6" name="圆角矩形 15"/>
          <p:cNvSpPr/>
          <p:nvPr/>
        </p:nvSpPr>
        <p:spPr>
          <a:xfrm>
            <a:off x="2207676" y="1542085"/>
            <a:ext cx="8424702" cy="476858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tx1"/>
                </a:solidFill>
              </a:rPr>
              <a:t>构件的定义</a:t>
            </a:r>
            <a:endParaRPr lang="en-US" altLang="zh-CN" sz="2800" b="1" dirty="0">
              <a:solidFill>
                <a:schemeClr val="tx1"/>
              </a:solidFill>
            </a:endParaRPr>
          </a:p>
          <a:p>
            <a:pPr>
              <a:defRPr/>
            </a:pPr>
            <a:endParaRPr lang="en-US" altLang="zh-CN" sz="2800" b="1" dirty="0">
              <a:solidFill>
                <a:srgbClr val="002060"/>
              </a:solidFill>
            </a:endParaRPr>
          </a:p>
          <a:p>
            <a:pPr>
              <a:defRPr/>
            </a:pPr>
            <a:r>
              <a:rPr kumimoji="1" lang="zh-CN" altLang="en-US" sz="2800" b="1" dirty="0">
                <a:solidFill>
                  <a:schemeClr val="tx1"/>
                </a:solidFill>
                <a:ea typeface="楷体_GB2312" pitchFamily="49" charset="-122"/>
              </a:rPr>
              <a:t>构件是定义了良好接口的物理实现单元，是系统中可替换的物理部件。</a:t>
            </a:r>
            <a:endParaRPr kumimoji="1" lang="en-US" altLang="zh-CN" sz="2800" b="1" dirty="0">
              <a:solidFill>
                <a:schemeClr val="tx1"/>
              </a:solidFill>
              <a:ea typeface="楷体_GB2312" pitchFamily="49" charset="-122"/>
            </a:endParaRPr>
          </a:p>
          <a:p>
            <a:pPr>
              <a:defRPr/>
            </a:pPr>
            <a:endParaRPr kumimoji="1" lang="en-US" altLang="zh-CN" sz="2800" b="1" dirty="0">
              <a:solidFill>
                <a:schemeClr val="tx1"/>
              </a:solidFill>
              <a:ea typeface="楷体_GB2312" pitchFamily="49" charset="-122"/>
            </a:endParaRPr>
          </a:p>
          <a:p>
            <a:pPr>
              <a:defRPr/>
            </a:pPr>
            <a:r>
              <a:rPr kumimoji="1" lang="zh-CN" altLang="en-US" sz="2800" b="1" dirty="0">
                <a:solidFill>
                  <a:schemeClr val="tx1"/>
                </a:solidFill>
                <a:ea typeface="楷体_GB2312" pitchFamily="49" charset="-122"/>
              </a:rPr>
              <a:t>一般情况下，构件表示将类、接口等逻辑元素打包而成的物理模块。</a:t>
            </a:r>
            <a:endParaRPr kumimoji="1" lang="en-US" altLang="zh-CN" sz="2800"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2063664" y="1542085"/>
            <a:ext cx="8712726" cy="4768581"/>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chemeClr val="tx1"/>
                </a:solidFill>
              </a:rPr>
              <a:t>构件的名称</a:t>
            </a:r>
            <a:endParaRPr lang="en-US" altLang="zh-CN" sz="2000" b="1" dirty="0">
              <a:solidFill>
                <a:schemeClr val="tx1"/>
              </a:solidFill>
            </a:endParaRPr>
          </a:p>
          <a:p>
            <a:pPr>
              <a:defRPr/>
            </a:pPr>
            <a:endParaRPr lang="en-US" altLang="zh-CN" sz="2000" b="1" dirty="0">
              <a:solidFill>
                <a:srgbClr val="002060"/>
              </a:solidFill>
            </a:endParaRPr>
          </a:p>
          <a:p>
            <a:pPr>
              <a:defRPr/>
            </a:pPr>
            <a:r>
              <a:rPr kumimoji="1" lang="zh-CN" altLang="en-US" sz="2000" b="1" dirty="0">
                <a:solidFill>
                  <a:schemeClr val="tx1"/>
                </a:solidFill>
                <a:ea typeface="楷体_GB2312" pitchFamily="49" charset="-122"/>
              </a:rPr>
              <a:t>每个构件必须有一个不同于其他构件的名称。构件的名称和类的名称的命名法则很是相似，有简单名和路径名之分。构建的名称是一个字符串，位于构件图标的内部。在实际应用中，构件名称通常是从现实词汇中抽取出来的短名词或名词短语。</a:t>
            </a:r>
            <a:endParaRPr kumimoji="1" lang="en-US" altLang="zh-CN" sz="2000" b="1" dirty="0">
              <a:solidFill>
                <a:schemeClr val="tx1"/>
              </a:solidFill>
              <a:ea typeface="楷体_GB2312" pitchFamily="49" charset="-122"/>
            </a:endParaRPr>
          </a:p>
          <a:p>
            <a:pPr>
              <a:defRPr/>
            </a:pPr>
            <a:endParaRPr kumimoji="1" lang="en-US" altLang="zh-CN" sz="2000" b="1" dirty="0">
              <a:solidFill>
                <a:schemeClr val="tx1"/>
              </a:solidFill>
              <a:ea typeface="楷体_GB2312" pitchFamily="49" charset="-122"/>
            </a:endParaRPr>
          </a:p>
          <a:p>
            <a:pPr>
              <a:defRPr/>
            </a:pPr>
            <a:r>
              <a:rPr kumimoji="1" lang="zh-CN" altLang="en-US" sz="2000" b="1" dirty="0">
                <a:solidFill>
                  <a:schemeClr val="tx1"/>
                </a:solidFill>
                <a:ea typeface="楷体_GB2312" pitchFamily="49" charset="-122"/>
              </a:rPr>
              <a:t>构件的表示</a:t>
            </a:r>
            <a:endParaRPr kumimoji="1" lang="en-US" altLang="zh-CN" sz="2000"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977" y="4581096"/>
            <a:ext cx="672941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8"/>
          <p:cNvSpPr>
            <a:spLocks noEditPoints="1" noChangeArrowheads="1"/>
          </p:cNvSpPr>
          <p:nvPr/>
        </p:nvSpPr>
        <p:spPr bwMode="auto">
          <a:xfrm flipH="1">
            <a:off x="4378360" y="50620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rgbClr val="479796"/>
          </a:solidFill>
          <a:ln>
            <a:noFill/>
          </a:ln>
        </p:spPr>
        <p:txBody>
          <a:bodyPr anchor="ctr"/>
          <a:lstStyle/>
          <a:p>
            <a:pPr algn="ctr"/>
            <a:endParaRPr lang="zh-CN" altLang="en-US" sz="5400"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j-ea"/>
              <a:ea typeface="+mj-ea"/>
              <a:sym typeface="宋体" panose="02010600030101010101" pitchFamily="2" charset="-122"/>
            </a:endParaRPr>
          </a:p>
        </p:txBody>
      </p:sp>
      <p:sp>
        <p:nvSpPr>
          <p:cNvPr id="4" name="TextBox 3"/>
          <p:cNvSpPr txBox="1">
            <a:spLocks noChangeArrowheads="1"/>
          </p:cNvSpPr>
          <p:nvPr/>
        </p:nvSpPr>
        <p:spPr bwMode="auto">
          <a:xfrm>
            <a:off x="1219200" y="506096"/>
            <a:ext cx="97536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5400" dirty="0">
                <a:latin typeface="微软雅黑" panose="020B0503020204020204" pitchFamily="34" charset="-122"/>
                <a:ea typeface="微软雅黑" panose="020B0503020204020204" pitchFamily="34" charset="-122"/>
              </a:rPr>
              <a:t>目录</a:t>
            </a:r>
            <a:endParaRPr lang="en-US" altLang="zh-CN" sz="5400" dirty="0">
              <a:latin typeface="Gulim" panose="020B0600000101010101" pitchFamily="34" charset="-127"/>
            </a:endParaRPr>
          </a:p>
        </p:txBody>
      </p:sp>
      <p:sp>
        <p:nvSpPr>
          <p:cNvPr id="10" name="Oval 9"/>
          <p:cNvSpPr/>
          <p:nvPr/>
        </p:nvSpPr>
        <p:spPr>
          <a:xfrm>
            <a:off x="1875790"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1</a:t>
            </a:r>
            <a:endParaRPr lang="en-US" sz="3600" b="1" dirty="0">
              <a:solidFill>
                <a:schemeClr val="tx1"/>
              </a:solidFill>
              <a:latin typeface="幼圆" panose="02010509060101010101" charset="-122"/>
              <a:ea typeface="幼圆" panose="02010509060101010101" charset="-122"/>
            </a:endParaRPr>
          </a:p>
        </p:txBody>
      </p:sp>
      <p:sp>
        <p:nvSpPr>
          <p:cNvPr id="23" name="Oval 22"/>
          <p:cNvSpPr/>
          <p:nvPr/>
        </p:nvSpPr>
        <p:spPr>
          <a:xfrm>
            <a:off x="1875790" y="3573145"/>
            <a:ext cx="812800" cy="813606"/>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2</a:t>
            </a:r>
            <a:endParaRPr lang="en-US" sz="3600" b="1" dirty="0">
              <a:solidFill>
                <a:schemeClr val="tx1"/>
              </a:solidFill>
              <a:latin typeface="幼圆" panose="02010509060101010101" charset="-122"/>
              <a:ea typeface="幼圆" panose="02010509060101010101" charset="-122"/>
            </a:endParaRPr>
          </a:p>
        </p:txBody>
      </p:sp>
      <p:sp>
        <p:nvSpPr>
          <p:cNvPr id="35" name="Oval 34"/>
          <p:cNvSpPr/>
          <p:nvPr/>
        </p:nvSpPr>
        <p:spPr>
          <a:xfrm>
            <a:off x="1875790" y="4939030"/>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3</a:t>
            </a:r>
            <a:endParaRPr lang="en-US" sz="3600" b="1" dirty="0">
              <a:solidFill>
                <a:schemeClr val="tx1"/>
              </a:solidFill>
              <a:latin typeface="幼圆" panose="02010509060101010101" charset="-122"/>
              <a:ea typeface="幼圆" panose="02010509060101010101" charset="-122"/>
            </a:endParaRPr>
          </a:p>
        </p:txBody>
      </p:sp>
      <p:sp>
        <p:nvSpPr>
          <p:cNvPr id="39" name="Oval 38"/>
          <p:cNvSpPr/>
          <p:nvPr/>
        </p:nvSpPr>
        <p:spPr>
          <a:xfrm>
            <a:off x="6900545"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4</a:t>
            </a:r>
            <a:endParaRPr lang="en-US" sz="3600" b="1" dirty="0">
              <a:solidFill>
                <a:schemeClr val="tx1"/>
              </a:solidFill>
              <a:latin typeface="幼圆" panose="02010509060101010101" charset="-122"/>
              <a:ea typeface="幼圆" panose="02010509060101010101" charset="-122"/>
            </a:endParaRPr>
          </a:p>
        </p:txBody>
      </p:sp>
      <p:sp>
        <p:nvSpPr>
          <p:cNvPr id="43" name="Oval 42"/>
          <p:cNvSpPr/>
          <p:nvPr/>
        </p:nvSpPr>
        <p:spPr>
          <a:xfrm>
            <a:off x="6900545" y="357314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5</a:t>
            </a:r>
            <a:endParaRPr lang="en-US" sz="3600" b="1" dirty="0">
              <a:solidFill>
                <a:schemeClr val="tx1"/>
              </a:solidFill>
              <a:latin typeface="幼圆" panose="02010509060101010101" charset="-122"/>
              <a:ea typeface="幼圆" panose="02010509060101010101" charset="-122"/>
            </a:endParaRPr>
          </a:p>
        </p:txBody>
      </p:sp>
      <p:sp>
        <p:nvSpPr>
          <p:cNvPr id="47" name="Oval 46"/>
          <p:cNvSpPr/>
          <p:nvPr/>
        </p:nvSpPr>
        <p:spPr>
          <a:xfrm>
            <a:off x="6900545" y="4939030"/>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6</a:t>
            </a:r>
            <a:endParaRPr lang="en-US" sz="3600" b="1" dirty="0">
              <a:solidFill>
                <a:schemeClr val="tx1"/>
              </a:solidFill>
              <a:latin typeface="幼圆" panose="02010509060101010101" charset="-122"/>
              <a:ea typeface="幼圆" panose="02010509060101010101" charset="-122"/>
            </a:endParaRPr>
          </a:p>
        </p:txBody>
      </p:sp>
      <p:sp>
        <p:nvSpPr>
          <p:cNvPr id="2" name="TextBox 10"/>
          <p:cNvSpPr txBox="1">
            <a:spLocks noChangeArrowheads="1"/>
          </p:cNvSpPr>
          <p:nvPr/>
        </p:nvSpPr>
        <p:spPr bwMode="auto">
          <a:xfrm>
            <a:off x="2843530" y="2251710"/>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对象图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TextBox 23"/>
          <p:cNvSpPr txBox="1">
            <a:spLocks noChangeArrowheads="1"/>
          </p:cNvSpPr>
          <p:nvPr/>
        </p:nvSpPr>
        <p:spPr bwMode="auto">
          <a:xfrm>
            <a:off x="2843530" y="3668648"/>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solidFill>
                  <a:schemeClr val="tx1"/>
                </a:solidFill>
                <a:latin typeface="微软雅黑" panose="020B0503020204020204" pitchFamily="34" charset="-122"/>
                <a:ea typeface="微软雅黑" panose="020B0503020204020204" pitchFamily="34" charset="-122"/>
              </a:rPr>
              <a:t>构件图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8" name="TextBox 47"/>
          <p:cNvSpPr txBox="1">
            <a:spLocks noChangeArrowheads="1"/>
          </p:cNvSpPr>
          <p:nvPr/>
        </p:nvSpPr>
        <p:spPr bwMode="auto">
          <a:xfrm>
            <a:off x="2843558" y="5084727"/>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包图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7971578" y="2251713"/>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提问</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 name="TextBox 39"/>
          <p:cNvSpPr txBox="1">
            <a:spLocks noChangeArrowheads="1"/>
          </p:cNvSpPr>
          <p:nvPr/>
        </p:nvSpPr>
        <p:spPr bwMode="auto">
          <a:xfrm>
            <a:off x="7971578" y="3667760"/>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参考资料</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2" name="TextBox 43"/>
          <p:cNvSpPr txBox="1">
            <a:spLocks noChangeArrowheads="1"/>
          </p:cNvSpPr>
          <p:nvPr/>
        </p:nvSpPr>
        <p:spPr bwMode="auto">
          <a:xfrm>
            <a:off x="7971790" y="5084445"/>
            <a:ext cx="3000375"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solidFill>
                  <a:schemeClr val="tx1"/>
                </a:solidFill>
                <a:latin typeface="微软雅黑" panose="020B0503020204020204" pitchFamily="34" charset="-122"/>
                <a:ea typeface="微软雅黑" panose="020B0503020204020204" pitchFamily="34" charset="-122"/>
              </a:rPr>
              <a:t>小组分工及评价</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1" name="圆角矩形 10"/>
          <p:cNvSpPr/>
          <p:nvPr/>
        </p:nvSpPr>
        <p:spPr>
          <a:xfrm>
            <a:off x="2170906" y="1720057"/>
            <a:ext cx="8605484" cy="459061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000" b="1" dirty="0">
                <a:solidFill>
                  <a:schemeClr val="tx1"/>
                </a:solidFill>
              </a:rPr>
              <a:t>构件的类型</a:t>
            </a:r>
            <a:endParaRPr lang="en-US" altLang="zh-CN" sz="2000" b="1" dirty="0">
              <a:solidFill>
                <a:schemeClr val="tx1"/>
              </a:solidFill>
            </a:endParaRPr>
          </a:p>
          <a:p>
            <a:pPr eaLnBrk="1" hangingPunct="1">
              <a:defRPr/>
            </a:pPr>
            <a:endParaRPr lang="en-US" altLang="zh-CN" sz="2000"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部署构件</a:t>
            </a:r>
            <a:endParaRPr kumimoji="1" lang="zh-CN" altLang="en-US" sz="2000"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defRPr/>
            </a:pPr>
            <a:r>
              <a:rPr kumimoji="1" lang="zh-CN" altLang="en-US" sz="2000" b="1" dirty="0">
                <a:solidFill>
                  <a:schemeClr val="tx1"/>
                </a:solidFill>
                <a:ea typeface="楷体_GB2312" pitchFamily="49" charset="-122"/>
              </a:rPr>
              <a:t>      如动态链接库（</a:t>
            </a:r>
            <a:r>
              <a:rPr kumimoji="1" lang="en-US" altLang="zh-CN" sz="2000" b="1" dirty="0">
                <a:solidFill>
                  <a:schemeClr val="tx1"/>
                </a:solidFill>
                <a:ea typeface="楷体_GB2312" pitchFamily="49" charset="-122"/>
              </a:rPr>
              <a:t>dll</a:t>
            </a:r>
            <a:r>
              <a:rPr kumimoji="1" lang="zh-CN" altLang="en-US" sz="2000" b="1" dirty="0">
                <a:solidFill>
                  <a:schemeClr val="tx1"/>
                </a:solidFill>
                <a:ea typeface="楷体_GB2312" pitchFamily="49" charset="-122"/>
              </a:rPr>
              <a:t>）</a:t>
            </a:r>
            <a:r>
              <a:rPr kumimoji="1" lang="zh-CN" altLang="en-US" sz="2000" b="1" dirty="0">
                <a:solidFill>
                  <a:schemeClr val="tx1"/>
                </a:solidFill>
                <a:ea typeface="楷体_GB2312" pitchFamily="49" charset="-122"/>
              </a:rPr>
              <a:t>文件、</a:t>
            </a:r>
            <a:r>
              <a:rPr kumimoji="1" lang="en-US" altLang="zh-CN" sz="2000" b="1" dirty="0">
                <a:solidFill>
                  <a:schemeClr val="tx1"/>
                </a:solidFill>
                <a:ea typeface="楷体_GB2312" pitchFamily="49" charset="-122"/>
              </a:rPr>
              <a:t>exe</a:t>
            </a:r>
            <a:r>
              <a:rPr kumimoji="1" lang="zh-CN" altLang="en-US" sz="2000" b="1" dirty="0">
                <a:solidFill>
                  <a:schemeClr val="tx1"/>
                </a:solidFill>
                <a:ea typeface="楷体_GB2312" pitchFamily="49" charset="-122"/>
              </a:rPr>
              <a:t>文件、动态</a:t>
            </a:r>
            <a:r>
              <a:rPr kumimoji="1" lang="en-US" altLang="zh-CN" sz="2000" b="1" dirty="0">
                <a:solidFill>
                  <a:schemeClr val="tx1"/>
                </a:solidFill>
                <a:ea typeface="楷体_GB2312" pitchFamily="49" charset="-122"/>
              </a:rPr>
              <a:t>web</a:t>
            </a:r>
            <a:r>
              <a:rPr kumimoji="1" lang="zh-CN" altLang="en-US" sz="2000" b="1" dirty="0">
                <a:solidFill>
                  <a:schemeClr val="tx1"/>
                </a:solidFill>
                <a:ea typeface="楷体_GB2312" pitchFamily="49" charset="-122"/>
              </a:rPr>
              <a:t>页、数据库表等；</a:t>
            </a:r>
            <a:endParaRPr kumimoji="1" lang="zh-CN" altLang="en-US" sz="2000"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工作产品构件</a:t>
            </a:r>
            <a:endParaRPr kumimoji="1" lang="zh-CN" altLang="en-US" sz="2000"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defRPr/>
            </a:pPr>
            <a:r>
              <a:rPr kumimoji="1" lang="zh-CN" altLang="en-US" sz="2000" b="1" dirty="0">
                <a:solidFill>
                  <a:schemeClr val="tx1"/>
                </a:solidFill>
                <a:ea typeface="楷体_GB2312" pitchFamily="49" charset="-122"/>
              </a:rPr>
              <a:t>      如源代码文件、数据文件等，用来产生部署构件；</a:t>
            </a:r>
            <a:endParaRPr kumimoji="1" lang="zh-CN" altLang="en-US" sz="2000"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执行构件</a:t>
            </a:r>
            <a:endParaRPr kumimoji="1" lang="zh-CN" altLang="en-US" sz="2000"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defRPr/>
            </a:pPr>
            <a:r>
              <a:rPr kumimoji="1" lang="zh-CN" altLang="en-US" sz="2000" b="1" dirty="0">
                <a:solidFill>
                  <a:schemeClr val="tx1"/>
                </a:solidFill>
                <a:ea typeface="楷体_GB2312" pitchFamily="49" charset="-122"/>
              </a:rPr>
              <a:t>      是指系统执行后产生的构件；</a:t>
            </a:r>
            <a:endParaRPr kumimoji="1" lang="en-US" altLang="zh-CN" sz="2000"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19288" y="1781207"/>
            <a:ext cx="8785096" cy="452946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000" b="1" dirty="0">
                <a:solidFill>
                  <a:srgbClr val="002060"/>
                </a:solidFill>
              </a:rPr>
              <a:t>构件的五要素</a:t>
            </a:r>
            <a:endParaRPr lang="en-US" altLang="zh-CN" sz="2000" b="1" dirty="0">
              <a:solidFill>
                <a:srgbClr val="002060"/>
              </a:solidFill>
            </a:endParaRPr>
          </a:p>
          <a:p>
            <a:pPr eaLnBrk="1" hangingPunct="1">
              <a:defRPr/>
            </a:pPr>
            <a:endParaRPr lang="en-US" altLang="zh-CN" sz="2000"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规格说明：对于构件，必须有一个它所提供服务的抽象描述。通俗地说，每个构件都必须提供特定的服务</a:t>
            </a:r>
            <a:endParaRPr kumimoji="1" lang="zh-CN" altLang="en-US" sz="2000"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一个或多个实现：构件是一种物理概念，必须被一个或多个实现所支持，当然这些实现都必需符合规格说明</a:t>
            </a:r>
            <a:endParaRPr kumimoji="1" lang="zh-CN" altLang="en-US" sz="2000"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受约束的构件标准：每一个构件，在实现时必须遵从某种构件标准</a:t>
            </a:r>
            <a:endParaRPr kumimoji="1" lang="zh-CN" altLang="en-US" sz="2000"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封装方法：也就是构件遵从的封装标准</a:t>
            </a:r>
            <a:endParaRPr kumimoji="1" lang="zh-CN" altLang="en-US" sz="2000"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部署方法：当构件要运行时，首先要部署它</a:t>
            </a:r>
            <a:endParaRPr kumimoji="1" lang="zh-CN" altLang="en-US" sz="2000" b="1" dirty="0">
              <a:solidFill>
                <a:schemeClr val="tx1"/>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74145" y="1705641"/>
            <a:ext cx="8880144" cy="471200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000" b="1" dirty="0">
                <a:solidFill>
                  <a:srgbClr val="002060"/>
                </a:solidFill>
              </a:rPr>
              <a:t>构件与类</a:t>
            </a:r>
            <a:endParaRPr lang="zh-CN" altLang="en-US" sz="2000" b="1" dirty="0">
              <a:solidFill>
                <a:srgbClr val="002060"/>
              </a:solidFill>
            </a:endParaRPr>
          </a:p>
          <a:p>
            <a:pPr eaLnBrk="1" hangingPunct="1">
              <a:defRPr/>
            </a:pPr>
            <a:r>
              <a:rPr lang="zh-CN" altLang="en-US" sz="2000" b="1" dirty="0">
                <a:solidFill>
                  <a:schemeClr val="tx1"/>
                </a:solidFill>
              </a:rPr>
              <a:t>从构件的定义上看，构件和类十分相似，事实也是如此：二者都有名称，都可以实现一组接口，都可以参与依赖、泛化和关联关系，都可以被嵌套，都可以有实例，都可以参与交互。但也存在着一些明显的不同，下面是构件与类的区别：</a:t>
            </a:r>
            <a:endParaRPr lang="zh-CN" altLang="en-US" sz="2000" b="1" dirty="0">
              <a:solidFill>
                <a:schemeClr val="tx1"/>
              </a:solidFill>
            </a:endParaRPr>
          </a:p>
          <a:p>
            <a:pPr eaLnBrk="1" hangingPunct="1">
              <a:defRPr/>
            </a:pPr>
            <a:r>
              <a:rPr lang="zh-CN" altLang="en-US" sz="2000" b="1" dirty="0">
                <a:solidFill>
                  <a:schemeClr val="tx1"/>
                </a:solidFill>
              </a:rPr>
              <a:t>（</a:t>
            </a:r>
            <a:r>
              <a:rPr lang="en-US" altLang="zh-CN" sz="2000" b="1" dirty="0">
                <a:solidFill>
                  <a:schemeClr val="tx1"/>
                </a:solidFill>
              </a:rPr>
              <a:t>1</a:t>
            </a:r>
            <a:r>
              <a:rPr lang="zh-CN" altLang="en-US" sz="2000" b="1" dirty="0">
                <a:solidFill>
                  <a:schemeClr val="tx1"/>
                </a:solidFill>
              </a:rPr>
              <a:t>）类表示是对实体的抽象，而构件是对存在于计算机中的物理部件的抽象。也就是说，构件是可以部署的，而类不能部署。</a:t>
            </a:r>
            <a:endParaRPr lang="zh-CN" altLang="en-US" sz="2000" b="1" dirty="0">
              <a:solidFill>
                <a:schemeClr val="tx1"/>
              </a:solidFill>
            </a:endParaRPr>
          </a:p>
          <a:p>
            <a:pPr eaLnBrk="1" hangingPunct="1">
              <a:defRPr/>
            </a:pPr>
            <a:r>
              <a:rPr lang="zh-CN" altLang="en-US" sz="2000" b="1" dirty="0">
                <a:solidFill>
                  <a:schemeClr val="tx1"/>
                </a:solidFill>
              </a:rPr>
              <a:t>（</a:t>
            </a:r>
            <a:r>
              <a:rPr lang="en-US" altLang="zh-CN" sz="2000" b="1" dirty="0">
                <a:solidFill>
                  <a:schemeClr val="tx1"/>
                </a:solidFill>
              </a:rPr>
              <a:t>2</a:t>
            </a:r>
            <a:r>
              <a:rPr lang="zh-CN" altLang="en-US" sz="2000" b="1" dirty="0">
                <a:solidFill>
                  <a:schemeClr val="tx1"/>
                </a:solidFill>
              </a:rPr>
              <a:t>）构件属于软件模块，而非逻辑模块，与类相比，它们处于不同的抽象级别。甚至可以说，构件就是由一组类通过协作完成的。</a:t>
            </a:r>
            <a:endParaRPr lang="zh-CN" altLang="en-US" sz="2000" b="1" dirty="0">
              <a:solidFill>
                <a:schemeClr val="tx1"/>
              </a:solidFill>
            </a:endParaRPr>
          </a:p>
          <a:p>
            <a:pPr eaLnBrk="1" hangingPunct="1">
              <a:defRPr/>
            </a:pPr>
            <a:r>
              <a:rPr lang="zh-CN" altLang="en-US" sz="2000" b="1" dirty="0">
                <a:solidFill>
                  <a:schemeClr val="tx1"/>
                </a:solidFill>
              </a:rPr>
              <a:t>（</a:t>
            </a:r>
            <a:r>
              <a:rPr lang="en-US" altLang="zh-CN" sz="2000" b="1" dirty="0">
                <a:solidFill>
                  <a:schemeClr val="tx1"/>
                </a:solidFill>
              </a:rPr>
              <a:t>3</a:t>
            </a:r>
            <a:r>
              <a:rPr lang="zh-CN" altLang="en-US" sz="2000" b="1" dirty="0">
                <a:solidFill>
                  <a:schemeClr val="tx1"/>
                </a:solidFill>
              </a:rPr>
              <a:t>）类可以直接拥有操作和属性，而构件仅拥有可以通过其接口访问的操作。</a:t>
            </a:r>
            <a:endParaRPr lang="zh-CN" altLang="en-US" sz="2000" b="1" dirty="0">
              <a:solidFill>
                <a:schemeClr val="tx1"/>
              </a:solidFill>
            </a:endParaRPr>
          </a:p>
          <a:p>
            <a:pPr eaLnBrk="1" hangingPunct="1">
              <a:defRPr/>
            </a:pPr>
            <a:endParaRPr kumimoji="1" lang="en-US" altLang="zh-CN" sz="2000"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接口</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77875" y="179259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ltLang="zh-CN" sz="2800" b="1" dirty="0" smtClean="0">
              <a:solidFill>
                <a:srgbClr val="002060"/>
              </a:solidFill>
            </a:endParaRPr>
          </a:p>
          <a:p>
            <a:pPr eaLnBrk="1" hangingPunct="1">
              <a:defRPr/>
            </a:pPr>
            <a:r>
              <a:rPr lang="zh-CN" altLang="en-US" sz="2800" b="1" dirty="0" smtClean="0">
                <a:solidFill>
                  <a:schemeClr val="tx1"/>
                </a:solidFill>
              </a:rPr>
              <a:t>接口</a:t>
            </a:r>
            <a:endParaRPr lang="en-US" altLang="zh-CN" sz="2800" b="1" dirty="0">
              <a:solidFill>
                <a:schemeClr val="tx1"/>
              </a:solidFill>
            </a:endParaRPr>
          </a:p>
          <a:p>
            <a:pPr eaLnBrk="1" hangingPunct="1">
              <a:defRPr/>
            </a:pPr>
            <a:r>
              <a:rPr lang="zh-CN" altLang="en-US" sz="2800" b="1" dirty="0">
                <a:solidFill>
                  <a:schemeClr val="tx1"/>
                </a:solidFill>
              </a:rPr>
              <a:t>在组件图中，组件可以通过其他组件的接口来 使用其他组件中定义的操作。通过使用命名的接口，可以避免在系统中各个构件之间直接发生依赖关系，有利于构件的替换。组件图中接口一般使用一个小圆圈表示。</a:t>
            </a:r>
            <a:endParaRPr lang="en-US" altLang="zh-CN" sz="2800" b="1" dirty="0">
              <a:solidFill>
                <a:schemeClr val="tx1"/>
              </a:solidFill>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构件与接口</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0" name="Group 29"/>
          <p:cNvGrpSpPr/>
          <p:nvPr/>
        </p:nvGrpSpPr>
        <p:grpSpPr bwMode="auto">
          <a:xfrm rot="660000">
            <a:off x="5968365" y="2623820"/>
            <a:ext cx="3255010" cy="2586355"/>
            <a:chOff x="0" y="0"/>
            <a:chExt cx="2233798" cy="2395311"/>
          </a:xfrm>
        </p:grpSpPr>
        <p:grpSp>
          <p:nvGrpSpPr>
            <p:cNvPr id="11" name="Group 30"/>
            <p:cNvGrpSpPr/>
            <p:nvPr/>
          </p:nvGrpSpPr>
          <p:grpSpPr bwMode="auto">
            <a:xfrm>
              <a:off x="0" y="0"/>
              <a:ext cx="2233798" cy="2395311"/>
              <a:chOff x="0" y="0"/>
              <a:chExt cx="3044739" cy="3264887"/>
            </a:xfrm>
          </p:grpSpPr>
          <p:pic>
            <p:nvPicPr>
              <p:cNvPr id="13" name="图片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50620">
                <a:off x="0" y="30043"/>
                <a:ext cx="2934474" cy="312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32"/>
              <p:cNvGrpSpPr/>
              <p:nvPr/>
            </p:nvGrpSpPr>
            <p:grpSpPr bwMode="auto">
              <a:xfrm>
                <a:off x="1052167" y="0"/>
                <a:ext cx="242231" cy="243625"/>
                <a:chOff x="0" y="0"/>
                <a:chExt cx="360040" cy="360040"/>
              </a:xfrm>
            </p:grpSpPr>
            <p:sp>
              <p:nvSpPr>
                <p:cNvPr id="19" name="椭圆 55"/>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20" name="椭圆 56"/>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pic>
            <p:nvPicPr>
              <p:cNvPr id="15" name="图片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94"/>
            <p:cNvSpPr>
              <a:spLocks noChangeArrowheads="1"/>
            </p:cNvSpPr>
            <p:nvPr/>
          </p:nvSpPr>
          <p:spPr bwMode="auto">
            <a:xfrm rot="-639877">
              <a:off x="276437" y="1159471"/>
              <a:ext cx="1747978" cy="99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导入接口</a:t>
              </a:r>
              <a:endParaRPr lang="en-US" altLang="zh-CN"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a:t>
              </a:r>
              <a:r>
                <a:rPr lang="en-US" altLang="zh-CN" sz="1600" b="1" dirty="0">
                  <a:solidFill>
                    <a:srgbClr val="A71CB6"/>
                  </a:solidFill>
                  <a:latin typeface="微软雅黑" panose="020B0503020204020204" pitchFamily="34" charset="-122"/>
                  <a:sym typeface="微软雅黑" panose="020B0503020204020204" pitchFamily="34" charset="-122"/>
                </a:rPr>
                <a:t>import interface</a:t>
              </a:r>
              <a:r>
                <a:rPr lang="zh-CN" altLang="en-US" sz="1600" b="1" dirty="0">
                  <a:solidFill>
                    <a:srgbClr val="A71CB6"/>
                  </a:solidFill>
                  <a:latin typeface="微软雅黑" panose="020B0503020204020204" pitchFamily="34" charset="-122"/>
                  <a:sym typeface="微软雅黑" panose="020B0503020204020204" pitchFamily="34" charset="-122"/>
                </a:rPr>
                <a:t>）</a:t>
              </a:r>
              <a:endParaRPr lang="zh-CN" altLang="en-US"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导出接口</a:t>
              </a:r>
              <a:endParaRPr lang="en-US" altLang="zh-CN"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a:t>
              </a:r>
              <a:r>
                <a:rPr lang="en-US" altLang="zh-CN" sz="1600" b="1" dirty="0">
                  <a:solidFill>
                    <a:srgbClr val="A71CB6"/>
                  </a:solidFill>
                  <a:latin typeface="微软雅黑" panose="020B0503020204020204" pitchFamily="34" charset="-122"/>
                  <a:sym typeface="微软雅黑" panose="020B0503020204020204" pitchFamily="34" charset="-122"/>
                </a:rPr>
                <a:t>export interface</a:t>
              </a:r>
              <a:r>
                <a:rPr lang="zh-CN" altLang="en-US" sz="1600" b="1" dirty="0">
                  <a:solidFill>
                    <a:srgbClr val="A71CB6"/>
                  </a:solidFill>
                  <a:latin typeface="微软雅黑" panose="020B0503020204020204" pitchFamily="34" charset="-122"/>
                  <a:sym typeface="微软雅黑" panose="020B0503020204020204" pitchFamily="34" charset="-122"/>
                </a:rPr>
                <a:t>）</a:t>
              </a:r>
              <a:endParaRPr lang="en-US" altLang="zh-CN" sz="1600" b="1" dirty="0">
                <a:sym typeface="Calibri" panose="020F0502020204030204" pitchFamily="34" charset="0"/>
              </a:endParaRPr>
            </a:p>
          </p:txBody>
        </p:sp>
      </p:grpSp>
      <p:grpSp>
        <p:nvGrpSpPr>
          <p:cNvPr id="21" name="Group 40"/>
          <p:cNvGrpSpPr/>
          <p:nvPr/>
        </p:nvGrpSpPr>
        <p:grpSpPr bwMode="auto">
          <a:xfrm rot="660000">
            <a:off x="2658110" y="2635885"/>
            <a:ext cx="3028950" cy="2581910"/>
            <a:chOff x="-231790" y="0"/>
            <a:chExt cx="2367551" cy="2055015"/>
          </a:xfrm>
        </p:grpSpPr>
        <p:grpSp>
          <p:nvGrpSpPr>
            <p:cNvPr id="22" name="Group 41"/>
            <p:cNvGrpSpPr/>
            <p:nvPr/>
          </p:nvGrpSpPr>
          <p:grpSpPr bwMode="auto">
            <a:xfrm>
              <a:off x="-231790" y="0"/>
              <a:ext cx="2261605" cy="2055015"/>
              <a:chOff x="-368254" y="0"/>
              <a:chExt cx="3593104" cy="3264887"/>
            </a:xfrm>
          </p:grpSpPr>
          <p:pic>
            <p:nvPicPr>
              <p:cNvPr id="24" name="图片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50620">
                <a:off x="-368254" y="37510"/>
                <a:ext cx="3593104" cy="312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43"/>
              <p:cNvGrpSpPr/>
              <p:nvPr/>
            </p:nvGrpSpPr>
            <p:grpSpPr bwMode="auto">
              <a:xfrm>
                <a:off x="1052167" y="0"/>
                <a:ext cx="242231" cy="243625"/>
                <a:chOff x="0" y="0"/>
                <a:chExt cx="360040" cy="360040"/>
              </a:xfrm>
            </p:grpSpPr>
            <p:sp>
              <p:nvSpPr>
                <p:cNvPr id="30" name="椭圆 92"/>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31" name="椭圆 93"/>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pic>
            <p:nvPicPr>
              <p:cNvPr id="26" name="图片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Box 95"/>
            <p:cNvSpPr>
              <a:spLocks noChangeArrowheads="1"/>
            </p:cNvSpPr>
            <p:nvPr/>
          </p:nvSpPr>
          <p:spPr bwMode="auto">
            <a:xfrm rot="-639877">
              <a:off x="-124145" y="1151205"/>
              <a:ext cx="2259906" cy="46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zh-CN" altLang="en-US" sz="1600" b="1" dirty="0">
                  <a:solidFill>
                    <a:srgbClr val="4F6128"/>
                  </a:solidFill>
                  <a:latin typeface="微软雅黑" panose="020B0503020204020204" pitchFamily="34" charset="-122"/>
                  <a:sym typeface="微软雅黑" panose="020B0503020204020204" pitchFamily="34" charset="-122"/>
                </a:rPr>
                <a:t>实现关系（</a:t>
              </a:r>
              <a:r>
                <a:rPr lang="en-US" altLang="zh-CN" sz="1600" b="1" dirty="0">
                  <a:solidFill>
                    <a:srgbClr val="4F6128"/>
                  </a:solidFill>
                  <a:latin typeface="微软雅黑" panose="020B0503020204020204" pitchFamily="34" charset="-122"/>
                  <a:sym typeface="微软雅黑" panose="020B0503020204020204" pitchFamily="34" charset="-122"/>
                </a:rPr>
                <a:t>Realization</a:t>
              </a:r>
              <a:r>
                <a:rPr lang="zh-CN" altLang="en-US" sz="1600" b="1" dirty="0">
                  <a:solidFill>
                    <a:srgbClr val="4F6128"/>
                  </a:solidFill>
                  <a:latin typeface="微软雅黑" panose="020B0503020204020204" pitchFamily="34" charset="-122"/>
                  <a:sym typeface="微软雅黑" panose="020B0503020204020204" pitchFamily="34" charset="-122"/>
                </a:rPr>
                <a:t>）</a:t>
              </a:r>
              <a:endParaRPr lang="en-US" altLang="zh-CN" sz="1600" b="1" dirty="0">
                <a:solidFill>
                  <a:srgbClr val="4F6128"/>
                </a:solidFill>
                <a:latin typeface="微软雅黑" panose="020B0503020204020204" pitchFamily="34" charset="-122"/>
                <a:sym typeface="微软雅黑" panose="020B0503020204020204" pitchFamily="34" charset="-122"/>
              </a:endParaRPr>
            </a:p>
            <a:p>
              <a:pPr algn="ctr" eaLnBrk="1" hangingPunct="1"/>
              <a:r>
                <a:rPr lang="zh-CN" altLang="en-US" sz="1600" b="1" dirty="0">
                  <a:solidFill>
                    <a:srgbClr val="4F6128"/>
                  </a:solidFill>
                  <a:latin typeface="微软雅黑" panose="020B0503020204020204" pitchFamily="34" charset="-122"/>
                  <a:sym typeface="微软雅黑" panose="020B0503020204020204" pitchFamily="34" charset="-122"/>
                </a:rPr>
                <a:t>依赖关系（</a:t>
              </a:r>
              <a:r>
                <a:rPr lang="en-US" altLang="zh-CN" sz="1600" b="1" dirty="0">
                  <a:solidFill>
                    <a:srgbClr val="4F6128"/>
                  </a:solidFill>
                  <a:latin typeface="微软雅黑" panose="020B0503020204020204" pitchFamily="34" charset="-122"/>
                  <a:sym typeface="微软雅黑" panose="020B0503020204020204" pitchFamily="34" charset="-122"/>
                </a:rPr>
                <a:t>dependency</a:t>
              </a:r>
              <a:r>
                <a:rPr lang="zh-CN" altLang="en-US" sz="1600" b="1" dirty="0">
                  <a:solidFill>
                    <a:srgbClr val="4F6128"/>
                  </a:solidFill>
                  <a:latin typeface="微软雅黑" panose="020B0503020204020204" pitchFamily="34" charset="-122"/>
                  <a:sym typeface="微软雅黑" panose="020B0503020204020204" pitchFamily="34" charset="-122"/>
                </a:rPr>
                <a:t>）</a:t>
              </a:r>
              <a:endParaRPr lang="zh-CN" altLang="en-US" sz="1600" b="1" dirty="0">
                <a:solidFill>
                  <a:srgbClr val="4F6128"/>
                </a:solidFill>
                <a:latin typeface="微软雅黑" panose="020B0503020204020204" pitchFamily="34" charset="-122"/>
                <a:sym typeface="微软雅黑" panose="020B0503020204020204" pitchFamily="34" charset="-122"/>
              </a:endParaRPr>
            </a:p>
          </p:txBody>
        </p:sp>
      </p:grpSp>
      <p:sp>
        <p:nvSpPr>
          <p:cNvPr id="32" name="矩形 51"/>
          <p:cNvSpPr>
            <a:spLocks noChangeArrowheads="1"/>
          </p:cNvSpPr>
          <p:nvPr/>
        </p:nvSpPr>
        <p:spPr bwMode="auto">
          <a:xfrm>
            <a:off x="2929438" y="2245842"/>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anose="020F0502020204030204" pitchFamily="34" charset="0"/>
              </a:rPr>
              <a:t>接口与构件的关系</a:t>
            </a:r>
            <a:endParaRPr lang="zh-CN" altLang="en-US" b="1" dirty="0">
              <a:sym typeface="Calibri" panose="020F0502020204030204" pitchFamily="34" charset="0"/>
            </a:endParaRPr>
          </a:p>
        </p:txBody>
      </p:sp>
      <p:sp>
        <p:nvSpPr>
          <p:cNvPr id="33" name="矩形 52"/>
          <p:cNvSpPr>
            <a:spLocks noChangeArrowheads="1"/>
          </p:cNvSpPr>
          <p:nvPr/>
        </p:nvSpPr>
        <p:spPr bwMode="auto">
          <a:xfrm>
            <a:off x="6586033" y="2245683"/>
            <a:ext cx="1811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anose="020F0502020204030204" pitchFamily="34" charset="0"/>
              </a:rPr>
              <a:t>构件的接口种类</a:t>
            </a:r>
            <a:endParaRPr lang="zh-CN" altLang="en-US" b="1" dirty="0">
              <a:sym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依赖关系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30036" y="178791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我们知道，构件有两组接口，供给接口为其它构件提供服务，需求接口使用其它构件提供的服务。因此，</a:t>
            </a:r>
            <a:r>
              <a:rPr lang="zh-CN" altLang="en-US" b="1" dirty="0">
                <a:solidFill>
                  <a:srgbClr val="479796"/>
                </a:solidFill>
              </a:rPr>
              <a:t>构件间的关系就是依赖关系</a:t>
            </a:r>
            <a:r>
              <a:rPr lang="zh-CN" altLang="en-US" b="1" dirty="0">
                <a:solidFill>
                  <a:schemeClr val="tx1"/>
                </a:solidFill>
              </a:rPr>
              <a:t>。我们把提供服务的构件称为提供者，把使用服务的构件称为客户。</a:t>
            </a:r>
            <a:endParaRPr lang="zh-CN" altLang="en-US" b="1" dirty="0">
              <a:solidFill>
                <a:schemeClr val="tx1"/>
              </a:solidFill>
            </a:endParaRPr>
          </a:p>
          <a:p>
            <a:pPr eaLnBrk="1" hangingPunct="1">
              <a:defRPr/>
            </a:pPr>
            <a:r>
              <a:rPr lang="zh-CN" altLang="en-US" b="1" dirty="0">
                <a:solidFill>
                  <a:schemeClr val="tx1"/>
                </a:solidFill>
              </a:rPr>
              <a:t>在</a:t>
            </a:r>
            <a:r>
              <a:rPr lang="en-US" altLang="zh-CN" b="1" dirty="0">
                <a:solidFill>
                  <a:schemeClr val="tx1"/>
                </a:solidFill>
              </a:rPr>
              <a:t>UML</a:t>
            </a:r>
            <a:r>
              <a:rPr lang="zh-CN" altLang="en-US" b="1" dirty="0">
                <a:solidFill>
                  <a:schemeClr val="tx1"/>
                </a:solidFill>
              </a:rPr>
              <a:t>中，构件图中依赖关系的表示方法与类图中依赖关系相同，都是一个由客户指向提供者的虚线箭头。构件间的依赖关系如图所示。</a:t>
            </a:r>
            <a:endParaRPr lang="zh-CN" altLang="en-US" b="1" dirty="0">
              <a:solidFill>
                <a:schemeClr val="tx1"/>
              </a:solidFill>
            </a:endParaRPr>
          </a:p>
          <a:p>
            <a:pPr eaLnBrk="1" hangingPunct="1">
              <a:defRPr/>
            </a:pPr>
            <a:r>
              <a:rPr lang="zh-CN" altLang="en-US" b="1" dirty="0">
                <a:solidFill>
                  <a:srgbClr val="002060"/>
                </a:solidFill>
              </a:rPr>
              <a:t> </a:t>
            </a:r>
            <a:endParaRPr lang="zh-CN" altLang="en-US"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algn="ctr" eaLnBrk="1" hangingPunct="1">
              <a:defRPr/>
            </a:pPr>
            <a:r>
              <a:rPr lang="zh-CN" altLang="en-US" b="1" dirty="0">
                <a:solidFill>
                  <a:schemeClr val="tx1"/>
                </a:solidFill>
              </a:rPr>
              <a:t>图</a:t>
            </a:r>
            <a:r>
              <a:rPr lang="en-US" altLang="zh-CN" b="1" dirty="0">
                <a:solidFill>
                  <a:schemeClr val="tx1"/>
                </a:solidFill>
              </a:rPr>
              <a:t>  </a:t>
            </a:r>
            <a:r>
              <a:rPr lang="zh-CN" altLang="en-US" b="1" dirty="0">
                <a:solidFill>
                  <a:schemeClr val="tx1"/>
                </a:solidFill>
              </a:rPr>
              <a:t>构件间的依赖关系</a:t>
            </a:r>
            <a:endParaRPr kumimoji="1" lang="en-US" altLang="zh-CN" b="1" dirty="0">
              <a:solidFill>
                <a:schemeClr val="tx1"/>
              </a:solidFill>
              <a:ea typeface="楷体_GB2312" pitchFamily="49" charset="-122"/>
            </a:endParaRPr>
          </a:p>
        </p:txBody>
      </p:sp>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142" y="3597318"/>
            <a:ext cx="51339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2" name="组合 37"/>
          <p:cNvGrpSpPr/>
          <p:nvPr/>
        </p:nvGrpSpPr>
        <p:grpSpPr bwMode="auto">
          <a:xfrm>
            <a:off x="6802438" y="1844868"/>
            <a:ext cx="3771900" cy="3994150"/>
            <a:chOff x="341313" y="3724391"/>
            <a:chExt cx="8258175" cy="1739784"/>
          </a:xfrm>
        </p:grpSpPr>
        <p:sp>
          <p:nvSpPr>
            <p:cNvPr id="13"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ln>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14" name="Group 30"/>
            <p:cNvGrpSpPr/>
            <p:nvPr/>
          </p:nvGrpSpPr>
          <p:grpSpPr bwMode="auto">
            <a:xfrm>
              <a:off x="463550" y="3724391"/>
              <a:ext cx="3095625" cy="309616"/>
              <a:chOff x="0" y="63720"/>
              <a:chExt cx="3096344" cy="310120"/>
            </a:xfrm>
          </p:grpSpPr>
          <p:sp>
            <p:nvSpPr>
              <p:cNvPr id="17" name="圆角矩形 44"/>
              <p:cNvSpPr>
                <a:spLocks noChangeArrowheads="1"/>
              </p:cNvSpPr>
              <p:nvPr/>
            </p:nvSpPr>
            <p:spPr bwMode="auto">
              <a:xfrm>
                <a:off x="0" y="63720"/>
                <a:ext cx="3096344" cy="191163"/>
              </a:xfrm>
              <a:prstGeom prst="roundRect">
                <a:avLst>
                  <a:gd name="adj" fmla="val 16667"/>
                </a:avLst>
              </a:prstGeom>
              <a:solidFill>
                <a:schemeClr val="tx2">
                  <a:lumMod val="40000"/>
                  <a:lumOff val="60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18" name="Group 32"/>
              <p:cNvGrpSpPr/>
              <p:nvPr/>
            </p:nvGrpSpPr>
            <p:grpSpPr bwMode="auto">
              <a:xfrm>
                <a:off x="135912" y="130215"/>
                <a:ext cx="242231" cy="243625"/>
                <a:chOff x="0" y="0"/>
                <a:chExt cx="360040" cy="360040"/>
              </a:xfrm>
            </p:grpSpPr>
            <p:sp>
              <p:nvSpPr>
                <p:cNvPr id="19"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20" name="椭圆 47"/>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grpSp>
        <p:sp>
          <p:nvSpPr>
            <p:cNvPr id="15" name="TextBox 48"/>
            <p:cNvSpPr>
              <a:spLocks noChangeArrowheads="1"/>
            </p:cNvSpPr>
            <p:nvPr/>
          </p:nvSpPr>
          <p:spPr bwMode="auto">
            <a:xfrm>
              <a:off x="794632" y="3749375"/>
              <a:ext cx="2568805" cy="1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400" b="1">
                  <a:sym typeface="Calibri" panose="020F0502020204030204" pitchFamily="34" charset="0"/>
                </a:rPr>
                <a:t>简单构件图</a:t>
              </a:r>
              <a:endParaRPr lang="zh-CN" altLang="en-US" sz="1400" b="1">
                <a:sym typeface="Calibri" panose="020F0502020204030204" pitchFamily="34" charset="0"/>
              </a:endParaRPr>
            </a:p>
          </p:txBody>
        </p:sp>
        <p:sp>
          <p:nvSpPr>
            <p:cNvPr id="16" name="Rectangle 35"/>
            <p:cNvSpPr>
              <a:spLocks noChangeArrowheads="1"/>
            </p:cNvSpPr>
            <p:nvPr/>
          </p:nvSpPr>
          <p:spPr bwMode="auto">
            <a:xfrm>
              <a:off x="980835" y="4122135"/>
              <a:ext cx="7109816" cy="111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zh-CN" altLang="en-US" sz="2000" b="1" dirty="0">
                  <a:solidFill>
                    <a:srgbClr val="5F5F5F"/>
                  </a:solidFill>
                  <a:latin typeface="微软雅黑" panose="020B0503020204020204" pitchFamily="34" charset="-122"/>
                  <a:sym typeface="Arial" panose="020B0604020202020204" pitchFamily="34" charset="0"/>
                </a:rPr>
                <a:t>       我们可以把相互协作的类，组织成一个构件。利用构件图可以让软件开发者知道系统是由哪些可执行的构件组成的，这样，以构件为单位来看待系统时，让开发者清楚的看到软件系统的体系结构</a:t>
              </a:r>
              <a:r>
                <a:rPr lang="zh-CN" altLang="en-US" sz="2000" b="1" dirty="0" smtClean="0">
                  <a:solidFill>
                    <a:srgbClr val="5F5F5F"/>
                  </a:solidFill>
                  <a:latin typeface="微软雅黑" panose="020B0503020204020204" pitchFamily="34" charset="-122"/>
                  <a:sym typeface="Arial" panose="020B0604020202020204" pitchFamily="34" charset="0"/>
                </a:rPr>
                <a:t>。</a:t>
              </a:r>
              <a:endParaRPr lang="en-US" altLang="zh-CN" sz="2000" dirty="0">
                <a:sym typeface="Calibri" panose="020F0502020204030204" pitchFamily="34" charset="0"/>
              </a:endParaRPr>
            </a:p>
          </p:txBody>
        </p:sp>
      </p:grpSp>
      <p:pic>
        <p:nvPicPr>
          <p:cNvPr id="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664" y="1906207"/>
            <a:ext cx="43592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436370"/>
            <a:ext cx="7208520" cy="289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组合 37"/>
          <p:cNvGrpSpPr/>
          <p:nvPr/>
        </p:nvGrpSpPr>
        <p:grpSpPr bwMode="auto">
          <a:xfrm>
            <a:off x="2268756" y="4232509"/>
            <a:ext cx="8084054" cy="1855811"/>
            <a:chOff x="262206" y="2719122"/>
            <a:chExt cx="8337282" cy="2745053"/>
          </a:xfrm>
        </p:grpSpPr>
        <p:sp>
          <p:nvSpPr>
            <p:cNvPr id="24"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ln>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25" name="Group 30"/>
            <p:cNvGrpSpPr/>
            <p:nvPr/>
          </p:nvGrpSpPr>
          <p:grpSpPr bwMode="auto">
            <a:xfrm>
              <a:off x="463550" y="3660775"/>
              <a:ext cx="3095625" cy="373233"/>
              <a:chOff x="0" y="0"/>
              <a:chExt cx="3096344" cy="373840"/>
            </a:xfrm>
          </p:grpSpPr>
          <p:sp>
            <p:nvSpPr>
              <p:cNvPr id="28" name="圆角矩形 44"/>
              <p:cNvSpPr>
                <a:spLocks noChangeArrowheads="1"/>
              </p:cNvSpPr>
              <p:nvPr/>
            </p:nvSpPr>
            <p:spPr bwMode="auto">
              <a:xfrm>
                <a:off x="0" y="0"/>
                <a:ext cx="3096344" cy="334534"/>
              </a:xfrm>
              <a:prstGeom prst="roundRect">
                <a:avLst>
                  <a:gd name="adj" fmla="val 16667"/>
                </a:avLst>
              </a:prstGeom>
              <a:solidFill>
                <a:schemeClr val="accent1">
                  <a:lumMod val="60000"/>
                  <a:lumOff val="40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29" name="Group 32"/>
              <p:cNvGrpSpPr/>
              <p:nvPr/>
            </p:nvGrpSpPr>
            <p:grpSpPr bwMode="auto">
              <a:xfrm>
                <a:off x="135912" y="130215"/>
                <a:ext cx="242231" cy="243625"/>
                <a:chOff x="0" y="0"/>
                <a:chExt cx="360040" cy="360040"/>
              </a:xfrm>
            </p:grpSpPr>
            <p:sp>
              <p:nvSpPr>
                <p:cNvPr id="30"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31" name="椭圆 47"/>
                <p:cNvSpPr>
                  <a:spLocks noChangeArrowheads="1"/>
                </p:cNvSpPr>
                <p:nvPr/>
              </p:nvSpPr>
              <p:spPr bwMode="auto">
                <a:xfrm flipV="1">
                  <a:off x="32911" y="12321"/>
                  <a:ext cx="280929" cy="180020"/>
                </a:xfrm>
                <a:prstGeom prst="ellipse">
                  <a:avLst/>
                </a:prstGeom>
                <a:solidFill>
                  <a:schemeClr val="accent1">
                    <a:alpha val="50195"/>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grpSp>
        <p:sp>
          <p:nvSpPr>
            <p:cNvPr id="26" name="TextBox 48"/>
            <p:cNvSpPr>
              <a:spLocks noChangeArrowheads="1"/>
            </p:cNvSpPr>
            <p:nvPr/>
          </p:nvSpPr>
          <p:spPr bwMode="auto">
            <a:xfrm>
              <a:off x="262206" y="2719122"/>
              <a:ext cx="2568805" cy="68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2400" b="1" dirty="0">
                  <a:sym typeface="Calibri" panose="020F0502020204030204" pitchFamily="34" charset="0"/>
                </a:rPr>
                <a:t>嵌套的构件图</a:t>
              </a:r>
              <a:endParaRPr lang="zh-CN" altLang="en-US" sz="2400" b="1" dirty="0">
                <a:sym typeface="Calibri" panose="020F0502020204030204" pitchFamily="34" charset="0"/>
              </a:endParaRPr>
            </a:p>
          </p:txBody>
        </p:sp>
        <p:sp>
          <p:nvSpPr>
            <p:cNvPr id="27" name="Rectangle 35"/>
            <p:cNvSpPr>
              <a:spLocks noChangeArrowheads="1"/>
            </p:cNvSpPr>
            <p:nvPr/>
          </p:nvSpPr>
          <p:spPr bwMode="auto">
            <a:xfrm>
              <a:off x="705135" y="3920058"/>
              <a:ext cx="7008928" cy="150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600" b="1" dirty="0">
                  <a:solidFill>
                    <a:srgbClr val="5F5F5F"/>
                  </a:solidFill>
                  <a:latin typeface="微软雅黑" panose="020B0503020204020204" pitchFamily="34" charset="-122"/>
                  <a:sym typeface="Arial" panose="020B0604020202020204" pitchFamily="34" charset="0"/>
                </a:rPr>
                <a:t>       </a:t>
              </a:r>
              <a:r>
                <a:rPr lang="zh-CN" altLang="en-US" sz="2000" b="1" dirty="0">
                  <a:solidFill>
                    <a:srgbClr val="5F5F5F"/>
                  </a:solidFill>
                  <a:latin typeface="微软雅黑" panose="020B0503020204020204" pitchFamily="34" charset="-122"/>
                  <a:sym typeface="Arial" panose="020B0604020202020204" pitchFamily="34" charset="0"/>
                </a:rPr>
                <a:t>有些时候，我们使用嵌套的构件图来表示构件的内部结构。例如图所示的就是一个包含嵌套的构件图，它描述了一个收银系统。</a:t>
              </a:r>
              <a:endParaRPr lang="zh-CN" altLang="en-US" sz="2000" b="1" dirty="0">
                <a:solidFill>
                  <a:srgbClr val="5F5F5F"/>
                </a:solidFill>
                <a:latin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8" name="圆角矩形 17"/>
          <p:cNvSpPr/>
          <p:nvPr/>
        </p:nvSpPr>
        <p:spPr>
          <a:xfrm>
            <a:off x="1960618" y="1844868"/>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1"/>
                </a:solidFill>
              </a:rPr>
              <a:t>对可执行程序建模</a:t>
            </a:r>
            <a:endParaRPr lang="en-US" altLang="zh-CN" sz="2400" b="1" dirty="0">
              <a:solidFill>
                <a:schemeClr val="tx1"/>
              </a:solidFill>
            </a:endParaRPr>
          </a:p>
          <a:p>
            <a:pPr eaLnBrk="1" hangingPunct="1">
              <a:defRPr/>
            </a:pPr>
            <a:endParaRPr lang="en-US" altLang="zh-CN" sz="2400" b="1" dirty="0">
              <a:solidFill>
                <a:srgbClr val="002060"/>
              </a:solidFill>
            </a:endParaRPr>
          </a:p>
          <a:p>
            <a:pPr eaLnBrk="1" hangingPunct="1">
              <a:defRPr/>
            </a:pPr>
            <a:r>
              <a:rPr lang="zh-CN" altLang="en-US" sz="2400" b="1" dirty="0">
                <a:solidFill>
                  <a:schemeClr val="tx1"/>
                </a:solidFill>
              </a:rPr>
              <a:t>通过构件图，可以清晰地表示出各个可执行文件、链接库、数据库、帮助文件和资源文件等其它可运行的物理构件之间的关系。在对可执行程序的结构进行建模时，通常应遵从以下原则：</a:t>
            </a:r>
            <a:endParaRPr lang="zh-CN" altLang="en-US" sz="2400" b="1" dirty="0">
              <a:solidFill>
                <a:schemeClr val="tx1"/>
              </a:solidFill>
            </a:endParaRPr>
          </a:p>
          <a:p>
            <a:pPr eaLnBrk="1" hangingPunct="1">
              <a:defRPr/>
            </a:pPr>
            <a:r>
              <a:rPr lang="en-US" altLang="zh-CN" sz="2400" b="1" dirty="0">
                <a:solidFill>
                  <a:schemeClr val="tx1"/>
                </a:solidFill>
              </a:rPr>
              <a:t>1</a:t>
            </a:r>
            <a:r>
              <a:rPr lang="zh-CN" altLang="en-US" sz="2400" b="1" dirty="0">
                <a:solidFill>
                  <a:schemeClr val="tx1"/>
                </a:solidFill>
              </a:rPr>
              <a:t>．首先标识要建模的构件。</a:t>
            </a:r>
            <a:endParaRPr lang="zh-CN" altLang="en-US" sz="2400" b="1" dirty="0">
              <a:solidFill>
                <a:schemeClr val="tx1"/>
              </a:solidFill>
            </a:endParaRPr>
          </a:p>
          <a:p>
            <a:pPr eaLnBrk="1" hangingPunct="1">
              <a:defRPr/>
            </a:pPr>
            <a:r>
              <a:rPr lang="en-US" altLang="zh-CN" sz="2400" b="1" dirty="0">
                <a:solidFill>
                  <a:schemeClr val="tx1"/>
                </a:solidFill>
              </a:rPr>
              <a:t>2</a:t>
            </a:r>
            <a:r>
              <a:rPr lang="zh-CN" altLang="en-US" sz="2400" b="1" dirty="0">
                <a:solidFill>
                  <a:schemeClr val="tx1"/>
                </a:solidFill>
              </a:rPr>
              <a:t>．理解和标识每个构件的类型、接口和作用。</a:t>
            </a:r>
            <a:endParaRPr lang="zh-CN" altLang="en-US" sz="2400" b="1" dirty="0">
              <a:solidFill>
                <a:schemeClr val="tx1"/>
              </a:solidFill>
            </a:endParaRPr>
          </a:p>
          <a:p>
            <a:pPr eaLnBrk="1" hangingPunct="1">
              <a:defRPr/>
            </a:pPr>
            <a:r>
              <a:rPr lang="en-US" altLang="zh-CN" sz="2400" b="1" dirty="0">
                <a:solidFill>
                  <a:schemeClr val="tx1"/>
                </a:solidFill>
              </a:rPr>
              <a:t>3</a:t>
            </a:r>
            <a:r>
              <a:rPr lang="zh-CN" altLang="en-US" sz="2400" b="1" dirty="0">
                <a:solidFill>
                  <a:schemeClr val="tx1"/>
                </a:solidFill>
              </a:rPr>
              <a:t>．标识构件间的关系。</a:t>
            </a:r>
            <a:endParaRPr lang="zh-CN" altLang="en-US" sz="2400" b="1" dirty="0">
              <a:solidFill>
                <a:schemeClr val="tx1"/>
              </a:solidFill>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775460" y="1397000"/>
            <a:ext cx="8902065" cy="432117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 </a:t>
            </a:r>
            <a:r>
              <a:rPr lang="zh-CN" altLang="en-US" sz="2400" b="1" dirty="0">
                <a:solidFill>
                  <a:schemeClr val="tx1"/>
                </a:solidFill>
              </a:rPr>
              <a:t>对源代码进行建模</a:t>
            </a:r>
            <a:endParaRPr lang="en-US" altLang="zh-CN" sz="2400" b="1" dirty="0">
              <a:solidFill>
                <a:schemeClr val="tx1"/>
              </a:solidFill>
            </a:endParaRPr>
          </a:p>
          <a:p>
            <a:pPr eaLnBrk="1" hangingPunct="1">
              <a:defRPr/>
            </a:pPr>
            <a:endParaRPr lang="en-US" altLang="zh-CN" sz="2400" b="1" dirty="0">
              <a:solidFill>
                <a:srgbClr val="002060"/>
              </a:solidFill>
            </a:endParaRPr>
          </a:p>
          <a:p>
            <a:pPr eaLnBrk="1" hangingPunct="1">
              <a:defRPr/>
            </a:pPr>
            <a:r>
              <a:rPr lang="zh-CN" altLang="en-US" sz="2400" b="1" dirty="0">
                <a:solidFill>
                  <a:schemeClr val="tx1"/>
                </a:solidFill>
              </a:rPr>
              <a:t>通过构件图可以清晰地表示出软件的所有源文件之间的关系，有了这样的构件图，开发者能更好地理解各个源代码文件之间的依赖关系。在对源程序进行建模时，通常应遵从以下原则：</a:t>
            </a:r>
            <a:endParaRPr lang="zh-CN" altLang="en-US" sz="2400" b="1" dirty="0">
              <a:solidFill>
                <a:schemeClr val="tx1"/>
              </a:solidFill>
            </a:endParaRPr>
          </a:p>
          <a:p>
            <a:pPr eaLnBrk="1" hangingPunct="1">
              <a:defRPr/>
            </a:pPr>
            <a:r>
              <a:rPr lang="en-US" altLang="zh-CN" sz="2400" b="1" dirty="0">
                <a:solidFill>
                  <a:schemeClr val="tx1"/>
                </a:solidFill>
              </a:rPr>
              <a:t>1</a:t>
            </a:r>
            <a:r>
              <a:rPr lang="zh-CN" altLang="en-US" sz="2400" b="1" dirty="0">
                <a:solidFill>
                  <a:schemeClr val="tx1"/>
                </a:solidFill>
              </a:rPr>
              <a:t>．表示出要重点描述的每个源代码文件，并把每个源代码文件标识为构件。</a:t>
            </a:r>
            <a:endParaRPr lang="zh-CN" altLang="en-US" sz="2400" b="1" dirty="0">
              <a:solidFill>
                <a:schemeClr val="tx1"/>
              </a:solidFill>
            </a:endParaRPr>
          </a:p>
          <a:p>
            <a:pPr eaLnBrk="1" hangingPunct="1">
              <a:defRPr/>
            </a:pPr>
            <a:r>
              <a:rPr lang="en-US" altLang="zh-CN" sz="2400" b="1" dirty="0">
                <a:solidFill>
                  <a:schemeClr val="tx1"/>
                </a:solidFill>
              </a:rPr>
              <a:t>2</a:t>
            </a:r>
            <a:r>
              <a:rPr lang="zh-CN" altLang="en-US" sz="2400" b="1" dirty="0">
                <a:solidFill>
                  <a:schemeClr val="tx1"/>
                </a:solidFill>
              </a:rPr>
              <a:t>．如果系统较大，我们就利用包来对构件进行分组。</a:t>
            </a:r>
            <a:endParaRPr lang="zh-CN" altLang="en-US" sz="2400" b="1" dirty="0">
              <a:solidFill>
                <a:schemeClr val="tx1"/>
              </a:solidFill>
            </a:endParaRPr>
          </a:p>
          <a:p>
            <a:pPr eaLnBrk="1" hangingPunct="1">
              <a:defRPr/>
            </a:pPr>
            <a:r>
              <a:rPr lang="en-US" altLang="zh-CN" sz="2400" b="1" dirty="0">
                <a:solidFill>
                  <a:schemeClr val="tx1"/>
                </a:solidFill>
              </a:rPr>
              <a:t>3</a:t>
            </a:r>
            <a:r>
              <a:rPr lang="zh-CN" altLang="en-US" sz="2400" b="1" dirty="0">
                <a:solidFill>
                  <a:schemeClr val="tx1"/>
                </a:solidFill>
              </a:rPr>
              <a:t>．用编译依赖关系来描述构件间的关系。</a:t>
            </a:r>
            <a:endParaRPr lang="zh-CN" altLang="en-US" sz="2400" b="1" dirty="0">
              <a:solidFill>
                <a:schemeClr val="tx1"/>
              </a:solidFill>
            </a:endParaRPr>
          </a:p>
          <a:p>
            <a:pPr eaLnBrk="1" hangingPunct="1">
              <a:defRPr/>
            </a:pPr>
            <a:r>
              <a:rPr lang="en-US" altLang="zh-CN" sz="2400" b="1" dirty="0">
                <a:solidFill>
                  <a:schemeClr val="tx1"/>
                </a:solidFill>
              </a:rPr>
              <a:t>4</a:t>
            </a:r>
            <a:r>
              <a:rPr lang="zh-CN" altLang="en-US" sz="2400" b="1" dirty="0">
                <a:solidFill>
                  <a:schemeClr val="tx1"/>
                </a:solidFill>
              </a:rPr>
              <a:t>．在构件图中，采用约束来表示源代码的版本号、作者和最后的修改日期等信息。</a:t>
            </a:r>
            <a:endParaRPr lang="zh-CN" altLang="en-US" sz="2400"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1530" y="3975100"/>
            <a:ext cx="33083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dirty="0">
                <a:solidFill>
                  <a:schemeClr val="bg1"/>
                </a:solidFill>
                <a:latin typeface="微软雅黑" panose="020B0503020204020204" pitchFamily="34" charset="-122"/>
                <a:ea typeface="微软雅黑" panose="020B0503020204020204" pitchFamily="34" charset="-122"/>
              </a:rPr>
              <a:t>对象图</a:t>
            </a:r>
            <a:endParaRPr lang="zh-CN" altLang="en-US" sz="54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000">
                <a:solidFill>
                  <a:srgbClr val="003F78"/>
                </a:solidFill>
                <a:latin typeface="Impact" panose="020B0806030902050204" pitchFamily="34" charset="0"/>
              </a:rPr>
              <a:t>1</a:t>
            </a:r>
            <a:endParaRPr lang="en-US" altLang="zh-CN" sz="60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画法</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49450" y="1700856"/>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1"/>
                </a:solidFill>
              </a:rPr>
              <a:t>怎么画构件图</a:t>
            </a:r>
            <a:r>
              <a:rPr lang="en-US" altLang="zh-CN" sz="2400" b="1" dirty="0">
                <a:solidFill>
                  <a:schemeClr val="tx1"/>
                </a:solidFill>
              </a:rPr>
              <a:t>?</a:t>
            </a:r>
            <a:endParaRPr lang="en-US" altLang="zh-CN" sz="2400" b="1" dirty="0">
              <a:solidFill>
                <a:schemeClr val="tx1"/>
              </a:solidFill>
            </a:endParaRPr>
          </a:p>
          <a:p>
            <a:pPr eaLnBrk="1" hangingPunct="1">
              <a:defRPr/>
            </a:pPr>
            <a:endParaRPr lang="en-US" altLang="zh-CN" sz="2400" b="1" dirty="0">
              <a:solidFill>
                <a:schemeClr val="tx1"/>
              </a:solidFill>
            </a:endParaRPr>
          </a:p>
          <a:p>
            <a:pPr eaLnBrk="1" hangingPunct="1">
              <a:defRPr/>
            </a:pPr>
            <a:r>
              <a:rPr lang="en-US" altLang="zh-CN" sz="2400" b="1" dirty="0">
                <a:solidFill>
                  <a:schemeClr val="tx1"/>
                </a:solidFill>
              </a:rPr>
              <a:t>1</a:t>
            </a:r>
            <a:r>
              <a:rPr lang="zh-CN" altLang="en-US" sz="2400" b="1" dirty="0">
                <a:solidFill>
                  <a:schemeClr val="tx1"/>
                </a:solidFill>
              </a:rPr>
              <a:t>、确定划分的子系统的对外接口。</a:t>
            </a:r>
            <a:endParaRPr lang="zh-CN" altLang="en-US" sz="2400" b="1" dirty="0">
              <a:solidFill>
                <a:schemeClr val="tx1"/>
              </a:solidFill>
            </a:endParaRPr>
          </a:p>
          <a:p>
            <a:pPr eaLnBrk="1" hangingPunct="1">
              <a:defRPr/>
            </a:pPr>
            <a:r>
              <a:rPr lang="zh-CN" altLang="en-US" sz="2400" b="1" dirty="0">
                <a:solidFill>
                  <a:schemeClr val="tx1"/>
                </a:solidFill>
              </a:rPr>
              <a:t>程序子系统和系统外实际要进行联系的边界处理。</a:t>
            </a:r>
            <a:endParaRPr lang="zh-CN" altLang="en-US" sz="2400" b="1" dirty="0">
              <a:solidFill>
                <a:schemeClr val="tx1"/>
              </a:solidFill>
            </a:endParaRPr>
          </a:p>
          <a:p>
            <a:pPr eaLnBrk="1" hangingPunct="1">
              <a:defRPr/>
            </a:pPr>
            <a:r>
              <a:rPr lang="en-US" altLang="zh-CN" sz="2400" b="1" dirty="0">
                <a:solidFill>
                  <a:schemeClr val="tx1"/>
                </a:solidFill>
              </a:rPr>
              <a:t>2</a:t>
            </a:r>
            <a:r>
              <a:rPr lang="zh-CN" altLang="en-US" sz="2400" b="1" dirty="0">
                <a:solidFill>
                  <a:schemeClr val="tx1"/>
                </a:solidFill>
              </a:rPr>
              <a:t>、确定子构件和接口。</a:t>
            </a:r>
            <a:endParaRPr lang="zh-CN" altLang="en-US" sz="2400" b="1" dirty="0">
              <a:solidFill>
                <a:schemeClr val="tx1"/>
              </a:solidFill>
            </a:endParaRPr>
          </a:p>
          <a:p>
            <a:pPr eaLnBrk="1" hangingPunct="1">
              <a:defRPr/>
            </a:pPr>
            <a:r>
              <a:rPr lang="zh-CN" altLang="en-US" sz="2400" b="1" dirty="0">
                <a:solidFill>
                  <a:schemeClr val="tx1"/>
                </a:solidFill>
              </a:rPr>
              <a:t>在子系统中把功能不同的模块划分成构件，同时确定构件跟构件之间的接口。</a:t>
            </a:r>
            <a:endParaRPr lang="zh-CN" altLang="en-US" sz="2400" b="1" dirty="0">
              <a:solidFill>
                <a:schemeClr val="tx1"/>
              </a:solidFill>
            </a:endParaRPr>
          </a:p>
          <a:p>
            <a:pPr eaLnBrk="1" hangingPunct="1">
              <a:defRPr/>
            </a:pPr>
            <a:r>
              <a:rPr lang="en-US" altLang="zh-CN" sz="2400" b="1" dirty="0">
                <a:solidFill>
                  <a:schemeClr val="tx1"/>
                </a:solidFill>
              </a:rPr>
              <a:t>3</a:t>
            </a:r>
            <a:r>
              <a:rPr lang="zh-CN" altLang="en-US" sz="2400" b="1" dirty="0">
                <a:solidFill>
                  <a:schemeClr val="tx1"/>
                </a:solidFill>
              </a:rPr>
              <a:t>、确定构件之间的关系。</a:t>
            </a:r>
            <a:endParaRPr lang="zh-CN" altLang="en-US" sz="2400" b="1" dirty="0">
              <a:solidFill>
                <a:schemeClr val="tx1"/>
              </a:solidFill>
            </a:endParaRPr>
          </a:p>
          <a:p>
            <a:pPr eaLnBrk="1" hangingPunct="1">
              <a:defRPr/>
            </a:pPr>
            <a:r>
              <a:rPr lang="zh-CN" altLang="en-US" sz="2400" b="1" dirty="0">
                <a:solidFill>
                  <a:schemeClr val="tx1"/>
                </a:solidFill>
              </a:rPr>
              <a:t>分析构件之间存在的逻辑设计关系，画出依赖图。</a:t>
            </a:r>
            <a:endParaRPr kumimoji="1" lang="en-US" altLang="zh-CN" b="1" dirty="0">
              <a:solidFill>
                <a:schemeClr val="tx1"/>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包图</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包图的定义</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95" name="文本框 25"/>
          <p:cNvSpPr>
            <a:spLocks noChangeArrowheads="1"/>
          </p:cNvSpPr>
          <p:nvPr/>
        </p:nvSpPr>
        <p:spPr bwMode="auto">
          <a:xfrm>
            <a:off x="2675255" y="2353945"/>
            <a:ext cx="83248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buFont typeface="Arial" panose="020B0604020202020204" pitchFamily="34" charset="0"/>
              <a:buNone/>
            </a:pPr>
            <a:r>
              <a:rPr lang="en-US" altLang="zh-CN" sz="2800" dirty="0" err="1">
                <a:solidFill>
                  <a:srgbClr val="000000"/>
                </a:solidFill>
                <a:latin typeface="宋体" panose="02010600030101010101" pitchFamily="2" charset="-122"/>
                <a:cs typeface="造字工房悦黑体验版纤细体"/>
                <a:sym typeface="造字工房悦黑体验版纤细体"/>
              </a:rPr>
              <a:t>	描述</a:t>
            </a:r>
            <a:r>
              <a:rPr lang="zh-CN" altLang="en-US" sz="2800" dirty="0">
                <a:solidFill>
                  <a:srgbClr val="000000"/>
                </a:solidFill>
                <a:latin typeface="宋体" panose="02010600030101010101" pitchFamily="2" charset="-122"/>
                <a:cs typeface="造字工房悦黑体验版纤细体"/>
                <a:sym typeface="造字工房悦黑体验版纤细体"/>
              </a:rPr>
              <a:t>一些</a:t>
            </a:r>
            <a:r>
              <a:rPr lang="en-US" altLang="zh-CN" sz="2800" dirty="0">
                <a:solidFill>
                  <a:srgbClr val="000000"/>
                </a:solidFill>
                <a:latin typeface="宋体" panose="02010600030101010101" pitchFamily="2" charset="-122"/>
                <a:cs typeface="造字工房悦黑体验版纤细体"/>
                <a:sym typeface="造字工房悦黑体验版纤细体"/>
              </a:rPr>
              <a:t>包及其关系的图，是维护和控制系统总体结构的重要建模工具，通过对包中各个包以及包之间关系的描述，展现出系统的模块与模块之间</a:t>
            </a:r>
            <a:endParaRPr lang="en-US" altLang="zh-CN" sz="2800" dirty="0">
              <a:solidFill>
                <a:srgbClr val="000000"/>
              </a:solidFill>
              <a:latin typeface="宋体" panose="02010600030101010101" pitchFamily="2" charset="-122"/>
              <a:cs typeface="造字工房悦黑体验版纤细体"/>
              <a:sym typeface="造字工房悦黑体验版纤细体"/>
            </a:endParaRPr>
          </a:p>
          <a:p>
            <a:pPr algn="l" eaLnBrk="1" hangingPunct="1">
              <a:lnSpc>
                <a:spcPct val="150000"/>
              </a:lnSpc>
              <a:buFont typeface="Arial" panose="020B0604020202020204" pitchFamily="34" charset="0"/>
              <a:buNone/>
            </a:pPr>
            <a:r>
              <a:rPr lang="en-US" altLang="zh-CN" sz="2800" dirty="0">
                <a:solidFill>
                  <a:srgbClr val="000000"/>
                </a:solidFill>
                <a:latin typeface="宋体" panose="02010600030101010101" pitchFamily="2" charset="-122"/>
                <a:cs typeface="造字工房悦黑体验版纤细体"/>
                <a:sym typeface="造字工房悦黑体验版纤细体"/>
              </a:rPr>
              <a:t>的依赖关系。</a:t>
            </a:r>
            <a:endParaRPr lang="en-US" altLang="zh-CN" sz="2800" dirty="0">
              <a:solidFill>
                <a:srgbClr val="000000"/>
              </a:solidFill>
              <a:latin typeface="宋体" panose="02010600030101010101" pitchFamily="2" charset="-122"/>
              <a:cs typeface="造字工房悦黑体验版纤细体"/>
              <a:sym typeface="造字工房悦黑体验版纤细体"/>
            </a:endParaRPr>
          </a:p>
        </p:txBody>
      </p:sp>
      <p:pic>
        <p:nvPicPr>
          <p:cNvPr id="23561"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0528" y="3100454"/>
            <a:ext cx="720725" cy="719137"/>
          </a:xfrm>
          <a:prstGeom prst="rect">
            <a:avLst/>
          </a:prstGeom>
          <a:solidFill>
            <a:srgbClr val="479796"/>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微软雅黑" panose="020B0503020204020204" pitchFamily="34" charset="-122"/>
                <a:ea typeface="造字工房悦黑体验版纤细体"/>
                <a:cs typeface="造字工房悦黑体验版纤细体"/>
                <a:sym typeface="造字工房悦黑体验版纤细体"/>
              </a:rPr>
              <a:t>包图的组成</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594066" y="2318086"/>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7192010" y="2127647"/>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7299959" y="3096022"/>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339691" y="3991650"/>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0" name="直接连接符 26"/>
          <p:cNvSpPr>
            <a:spLocks noChangeShapeType="1"/>
          </p:cNvSpPr>
          <p:nvPr/>
        </p:nvSpPr>
        <p:spPr bwMode="auto">
          <a:xfrm>
            <a:off x="7912735" y="3096022"/>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1712753" y="3267411"/>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类包图</a:t>
            </a:r>
            <a:endParaRPr lang="zh-CN" sz="4000" dirty="0">
              <a:solidFill>
                <a:srgbClr val="000000"/>
              </a:solidFill>
              <a:latin typeface="造字工房悦黑体验版纤细体"/>
              <a:ea typeface="造字工房悦黑体验版纤细体"/>
              <a:cs typeface="造字工房悦黑体验版纤细体"/>
              <a:sym typeface="造字工房悦黑体验版纤细体"/>
            </a:endParaRPr>
          </a:p>
        </p:txBody>
      </p:sp>
      <p:sp>
        <p:nvSpPr>
          <p:cNvPr id="15372" name="文本框 28"/>
          <p:cNvSpPr>
            <a:spLocks noChangeArrowheads="1"/>
          </p:cNvSpPr>
          <p:nvPr/>
        </p:nvSpPr>
        <p:spPr bwMode="auto">
          <a:xfrm>
            <a:off x="8200073" y="2416572"/>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用例包图</a:t>
            </a:r>
            <a:endParaRPr lang="zh-CN" sz="4000" dirty="0">
              <a:solidFill>
                <a:srgbClr val="000000"/>
              </a:solidFill>
              <a:latin typeface="造字工房悦黑体验版纤细体"/>
              <a:ea typeface="造字工房悦黑体验版纤细体"/>
              <a:cs typeface="造字工房悦黑体验版纤细体"/>
              <a:sym typeface="造字工房悦黑体验版纤细体"/>
            </a:endParaRPr>
          </a:p>
        </p:txBody>
      </p:sp>
      <p:sp>
        <p:nvSpPr>
          <p:cNvPr id="15" name="下箭头 16"/>
          <p:cNvSpPr>
            <a:spLocks noChangeArrowheads="1"/>
          </p:cNvSpPr>
          <p:nvPr/>
        </p:nvSpPr>
        <p:spPr bwMode="auto">
          <a:xfrm>
            <a:off x="5910263" y="501014"/>
            <a:ext cx="898525" cy="1655762"/>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27"/>
          <p:cNvSpPr>
            <a:spLocks noChangeArrowheads="1"/>
          </p:cNvSpPr>
          <p:nvPr/>
        </p:nvSpPr>
        <p:spPr bwMode="auto">
          <a:xfrm>
            <a:off x="6854508" y="786130"/>
            <a:ext cx="3667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包图分为两种</a:t>
            </a:r>
            <a:endParaRPr lang="zh-CN" sz="2800" dirty="0">
              <a:solidFill>
                <a:srgbClr val="000000"/>
              </a:solidFill>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类包图的大致结构：</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3" name="文本框 2"/>
          <p:cNvSpPr txBox="1"/>
          <p:nvPr/>
        </p:nvSpPr>
        <p:spPr>
          <a:xfrm>
            <a:off x="1034415" y="2893695"/>
            <a:ext cx="5383530" cy="2245360"/>
          </a:xfrm>
          <a:prstGeom prst="rect">
            <a:avLst/>
          </a:prstGeom>
          <a:noFill/>
        </p:spPr>
        <p:txBody>
          <a:bodyPr wrap="square" rtlCol="0">
            <a:spAutoFit/>
          </a:bodyPr>
          <a:lstStyle/>
          <a:p>
            <a:r>
              <a:rPr lang="en-US" altLang="zh-CN" sz="2000" dirty="0"/>
              <a:t>1.</a:t>
            </a:r>
            <a:r>
              <a:rPr lang="zh-CN" altLang="en-US" sz="2000" dirty="0"/>
              <a:t>创建类包图，以在逻辑上组织你的设计</a:t>
            </a:r>
            <a:endParaRPr lang="zh-CN" altLang="en-US" sz="2000" dirty="0"/>
          </a:p>
          <a:p>
            <a:endParaRPr lang="zh-CN" altLang="en-US" sz="2000" dirty="0"/>
          </a:p>
          <a:p>
            <a:r>
              <a:rPr lang="en-US" altLang="zh-CN" sz="2000" dirty="0"/>
              <a:t>2.</a:t>
            </a:r>
            <a:r>
              <a:rPr lang="zh-CN" altLang="en-US" sz="2000" dirty="0"/>
              <a:t>创建UML组件图，以在物理上组织你的设计</a:t>
            </a:r>
            <a:endParaRPr lang="zh-CN" altLang="en-US" sz="2000" dirty="0"/>
          </a:p>
          <a:p>
            <a:endParaRPr lang="zh-CN" altLang="en-US" sz="2000" dirty="0"/>
          </a:p>
          <a:p>
            <a:r>
              <a:rPr lang="en-US" altLang="zh-CN" sz="2000" dirty="0"/>
              <a:t>3.</a:t>
            </a:r>
            <a:r>
              <a:rPr lang="zh-CN" altLang="en-US" sz="2000" dirty="0"/>
              <a:t>把子包放置在母包的下面</a:t>
            </a:r>
            <a:endParaRPr lang="zh-CN" altLang="en-US" sz="2000" dirty="0"/>
          </a:p>
          <a:p>
            <a:endParaRPr lang="zh-CN" altLang="en-US" sz="2000" dirty="0"/>
          </a:p>
          <a:p>
            <a:r>
              <a:rPr lang="en-US" altLang="zh-CN" sz="2000" dirty="0"/>
              <a:t>4.</a:t>
            </a:r>
            <a:r>
              <a:rPr lang="zh-CN" altLang="en-US" sz="2000" dirty="0"/>
              <a:t>垂直地分层类包图</a:t>
            </a:r>
            <a:endParaRPr lang="zh-CN" altLang="en-US" sz="2000" dirty="0"/>
          </a:p>
        </p:txBody>
      </p:sp>
      <p:sp>
        <p:nvSpPr>
          <p:cNvPr id="20507" name="文本框 95"/>
          <p:cNvSpPr>
            <a:spLocks noChangeArrowheads="1"/>
          </p:cNvSpPr>
          <p:nvPr/>
        </p:nvSpPr>
        <p:spPr bwMode="auto">
          <a:xfrm>
            <a:off x="1447272" y="1840349"/>
            <a:ext cx="3216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400" dirty="0">
                <a:solidFill>
                  <a:srgbClr val="000000"/>
                </a:solidFill>
                <a:latin typeface="造字工房悦黑体验版纤细体"/>
                <a:ea typeface="造字工房悦黑体验版纤细体"/>
                <a:cs typeface="造字工房悦黑体验版纤细体"/>
                <a:sym typeface="造字工房悦黑体验版纤细体"/>
              </a:rPr>
              <a:t>画类包图的四个要素：</a:t>
            </a:r>
            <a:endParaRPr lang="zh-CN" sz="2400" dirty="0">
              <a:solidFill>
                <a:srgbClr val="000000"/>
              </a:solidFill>
              <a:latin typeface="造字工房悦黑体验版纤细体"/>
              <a:ea typeface="造字工房悦黑体验版纤细体"/>
              <a:cs typeface="造字工房悦黑体验版纤细体"/>
              <a:sym typeface="造字工房悦黑体验版纤细体"/>
            </a:endParaRPr>
          </a:p>
        </p:txBody>
      </p:sp>
      <p:pic>
        <p:nvPicPr>
          <p:cNvPr id="1028" name="Picture 4" descr="https://timgsa.baidu.com/timg?image&amp;quality=80&amp;size=b9999_10000&amp;sec=1544533136296&amp;di=f56df73a5d8fade05ec04da68aad6c2c&amp;imgtype=0&amp;src=http%3A%2F%2Fyzhtml01.book118.com%2F2016%2F11%2F16%2F15%2F43106182%2F24.files%2Ffile0001.png"/>
          <p:cNvPicPr>
            <a:picLocks noChangeAspect="1" noChangeArrowheads="1"/>
          </p:cNvPicPr>
          <p:nvPr/>
        </p:nvPicPr>
        <p:blipFill>
          <a:blip r:embed="rId1">
            <a:extLst>
              <a:ext uri="{28A0092B-C50C-407E-A947-70E740481C1C}">
                <a14:useLocalDpi xmlns:a14="http://schemas.microsoft.com/office/drawing/2010/main" val="0"/>
              </a:ext>
            </a:extLst>
          </a:blip>
          <a:srcRect l="12" t="9214"/>
          <a:stretch>
            <a:fillRect/>
          </a:stretch>
        </p:blipFill>
        <p:spPr bwMode="auto">
          <a:xfrm>
            <a:off x="6417945" y="1365250"/>
            <a:ext cx="5774055" cy="5012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solidFill>
                  <a:srgbClr val="7F7F7F"/>
                </a:solidFill>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用例包图的大致结构：</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3" name="文本框 2"/>
          <p:cNvSpPr txBox="1"/>
          <p:nvPr/>
        </p:nvSpPr>
        <p:spPr>
          <a:xfrm>
            <a:off x="1317625" y="2963545"/>
            <a:ext cx="3732530" cy="2306955"/>
          </a:xfrm>
          <a:prstGeom prst="rect">
            <a:avLst/>
          </a:prstGeom>
          <a:noFill/>
        </p:spPr>
        <p:txBody>
          <a:bodyPr wrap="square" rtlCol="0">
            <a:spAutoFit/>
          </a:bodyPr>
          <a:lstStyle/>
          <a:p>
            <a:r>
              <a:rPr lang="en-US" sz="2400" dirty="0"/>
              <a:t>1.</a:t>
            </a:r>
            <a:r>
              <a:rPr sz="2400" dirty="0"/>
              <a:t>创建用例包图，以组织  你的需求</a:t>
            </a:r>
            <a:endParaRPr sz="2400" dirty="0"/>
          </a:p>
          <a:p>
            <a:endParaRPr sz="2400" dirty="0"/>
          </a:p>
          <a:p>
            <a:r>
              <a:rPr lang="en-US" sz="2400" dirty="0"/>
              <a:t>2.</a:t>
            </a:r>
            <a:r>
              <a:rPr sz="2400" dirty="0"/>
              <a:t>在用例包图上包含角色</a:t>
            </a:r>
            <a:endParaRPr sz="2400" dirty="0"/>
          </a:p>
          <a:p>
            <a:endParaRPr sz="2400" dirty="0"/>
          </a:p>
          <a:p>
            <a:r>
              <a:rPr lang="en-US" sz="2400" dirty="0"/>
              <a:t>3.</a:t>
            </a:r>
            <a:r>
              <a:rPr sz="2400" dirty="0"/>
              <a:t>水平地排列用例包图</a:t>
            </a:r>
            <a:endParaRPr sz="2400" dirty="0"/>
          </a:p>
        </p:txBody>
      </p:sp>
      <p:sp>
        <p:nvSpPr>
          <p:cNvPr id="20507" name="文本框 95"/>
          <p:cNvSpPr>
            <a:spLocks noChangeArrowheads="1"/>
          </p:cNvSpPr>
          <p:nvPr/>
        </p:nvSpPr>
        <p:spPr bwMode="auto">
          <a:xfrm>
            <a:off x="1250315" y="2088515"/>
            <a:ext cx="40697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800">
                <a:solidFill>
                  <a:srgbClr val="000000"/>
                </a:solidFill>
                <a:latin typeface="造字工房悦黑体验版纤细体"/>
                <a:ea typeface="造字工房悦黑体验版纤细体"/>
                <a:cs typeface="造字工房悦黑体验版纤细体"/>
                <a:sym typeface="造字工房悦黑体验版纤细体"/>
              </a:rPr>
              <a:t>画用例包图的三个要素</a:t>
            </a:r>
            <a:r>
              <a:rPr lang="zh-CN" sz="2400">
                <a:solidFill>
                  <a:srgbClr val="000000"/>
                </a:solidFill>
                <a:latin typeface="造字工房悦黑体验版纤细体"/>
                <a:ea typeface="造字工房悦黑体验版纤细体"/>
                <a:cs typeface="造字工房悦黑体验版纤细体"/>
                <a:sym typeface="造字工房悦黑体验版纤细体"/>
              </a:rPr>
              <a:t>：</a:t>
            </a:r>
            <a:endParaRPr lang="zh-CN" sz="2400">
              <a:solidFill>
                <a:srgbClr val="000000"/>
              </a:solidFill>
              <a:latin typeface="造字工房悦黑体验版纤细体"/>
              <a:ea typeface="造字工房悦黑体验版纤细体"/>
              <a:cs typeface="造字工房悦黑体验版纤细体"/>
              <a:sym typeface="造字工房悦黑体验版纤细体"/>
            </a:endParaRPr>
          </a:p>
        </p:txBody>
      </p:sp>
      <p:pic>
        <p:nvPicPr>
          <p:cNvPr id="2" name="图片 1"/>
          <p:cNvPicPr>
            <a:picLocks noChangeAspect="1"/>
          </p:cNvPicPr>
          <p:nvPr/>
        </p:nvPicPr>
        <p:blipFill>
          <a:blip r:embed="rId1"/>
          <a:stretch>
            <a:fillRect/>
          </a:stretch>
        </p:blipFill>
        <p:spPr>
          <a:xfrm>
            <a:off x="5010150" y="1768475"/>
            <a:ext cx="7230110" cy="397319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5</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34092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设计包图的原则</a:t>
            </a:r>
            <a:r>
              <a:rPr lang="zh-CN" sz="4400" dirty="0">
                <a:solidFill>
                  <a:srgbClr val="7F7F7F"/>
                </a:solidFill>
                <a:latin typeface="造字工房悦黑体验版纤细体"/>
                <a:ea typeface="造字工房悦黑体验版纤细体"/>
                <a:cs typeface="造字工房悦黑体验版纤细体"/>
                <a:sym typeface="造字工房悦黑体验版纤细体"/>
              </a:rPr>
              <a:t>：</a:t>
            </a:r>
            <a:endParaRPr lang="zh-CN"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505" name="文本框 19"/>
          <p:cNvSpPr>
            <a:spLocks noChangeArrowheads="1"/>
          </p:cNvSpPr>
          <p:nvPr/>
        </p:nvSpPr>
        <p:spPr bwMode="auto">
          <a:xfrm>
            <a:off x="2865120" y="1621790"/>
            <a:ext cx="6461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用两句概括：</a:t>
            </a:r>
            <a:r>
              <a:rPr lang="zh-CN" sz="2800" dirty="0">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rPr>
              <a:t>高内聚 低耦合</a:t>
            </a:r>
            <a:endParaRPr lang="zh-CN" altLang="zh-CN" sz="2800" dirty="0">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endParaRPr>
          </a:p>
        </p:txBody>
      </p:sp>
      <p:sp>
        <p:nvSpPr>
          <p:cNvPr id="4" name="文本框 3"/>
          <p:cNvSpPr>
            <a:spLocks noChangeArrowheads="1"/>
          </p:cNvSpPr>
          <p:nvPr/>
        </p:nvSpPr>
        <p:spPr bwMode="auto">
          <a:xfrm>
            <a:off x="910908" y="254889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a:solidFill>
                  <a:srgbClr val="479796"/>
                </a:solidFill>
                <a:latin typeface="造字工房悦黑体验版纤细体"/>
                <a:ea typeface="造字工房悦黑体验版纤细体"/>
                <a:cs typeface="造字工房悦黑体验版纤细体"/>
                <a:sym typeface="造字工房悦黑体验版纤细体"/>
              </a:rPr>
              <a:t>六个建议</a:t>
            </a:r>
            <a:r>
              <a:rPr lang="en-US" altLang="zh-CN" sz="4400">
                <a:solidFill>
                  <a:srgbClr val="479796"/>
                </a:solidFill>
                <a:latin typeface="造字工房悦黑体验版纤细体"/>
                <a:ea typeface="造字工房悦黑体验版纤细体"/>
                <a:cs typeface="造字工房悦黑体验版纤细体"/>
                <a:sym typeface="造字工房悦黑体验版纤细体"/>
              </a:rPr>
              <a:t>:</a:t>
            </a:r>
            <a:endParaRPr lang="en-US" altLang="zh-CN" sz="4400">
              <a:solidFill>
                <a:srgbClr val="479796"/>
              </a:solidFill>
              <a:latin typeface="造字工房悦黑体验版纤细体"/>
              <a:ea typeface="造字工房悦黑体验版纤细体"/>
              <a:cs typeface="造字工房悦黑体验版纤细体"/>
              <a:sym typeface="造字工房悦黑体验版纤细体"/>
            </a:endParaRPr>
          </a:p>
        </p:txBody>
      </p:sp>
      <p:sp>
        <p:nvSpPr>
          <p:cNvPr id="5" name="文本框 4"/>
          <p:cNvSpPr txBox="1"/>
          <p:nvPr/>
        </p:nvSpPr>
        <p:spPr>
          <a:xfrm>
            <a:off x="1352625" y="3632835"/>
            <a:ext cx="5738006" cy="523220"/>
          </a:xfrm>
          <a:prstGeom prst="rect">
            <a:avLst/>
          </a:prstGeom>
          <a:noFill/>
        </p:spPr>
        <p:txBody>
          <a:bodyPr wrap="square" rtlCol="0">
            <a:spAutoFit/>
          </a:bodyPr>
          <a:lstStyle/>
          <a:p>
            <a:r>
              <a:rPr lang="zh-CN" altLang="en-US" sz="2800" dirty="0"/>
              <a:t>1. 包的命名要简单, 具有描述性</a:t>
            </a:r>
            <a:endParaRPr lang="zh-CN" altLang="en-US" sz="2800" dirty="0"/>
          </a:p>
        </p:txBody>
      </p:sp>
      <p:sp>
        <p:nvSpPr>
          <p:cNvPr id="6" name="文本框 5"/>
          <p:cNvSpPr txBox="1"/>
          <p:nvPr/>
        </p:nvSpPr>
        <p:spPr>
          <a:xfrm>
            <a:off x="1352625" y="4526300"/>
            <a:ext cx="3923030" cy="523220"/>
          </a:xfrm>
          <a:prstGeom prst="rect">
            <a:avLst/>
          </a:prstGeom>
          <a:noFill/>
        </p:spPr>
        <p:txBody>
          <a:bodyPr wrap="square" rtlCol="0">
            <a:spAutoFit/>
          </a:bodyPr>
          <a:lstStyle/>
          <a:p>
            <a:r>
              <a:rPr lang="zh-CN" altLang="en-US" sz="2800" dirty="0"/>
              <a:t>2. 应用包是为了简化图</a:t>
            </a:r>
            <a:endParaRPr lang="zh-CN" altLang="en-US" sz="2800" dirty="0"/>
          </a:p>
        </p:txBody>
      </p:sp>
      <p:sp>
        <p:nvSpPr>
          <p:cNvPr id="7" name="文本框 6"/>
          <p:cNvSpPr txBox="1"/>
          <p:nvPr/>
        </p:nvSpPr>
        <p:spPr>
          <a:xfrm>
            <a:off x="1352625" y="5403890"/>
            <a:ext cx="2904608" cy="523220"/>
          </a:xfrm>
          <a:prstGeom prst="rect">
            <a:avLst/>
          </a:prstGeom>
          <a:noFill/>
        </p:spPr>
        <p:txBody>
          <a:bodyPr wrap="square" rtlCol="0">
            <a:spAutoFit/>
          </a:bodyPr>
          <a:lstStyle/>
          <a:p>
            <a:r>
              <a:rPr lang="zh-CN" altLang="en-US" sz="2800" dirty="0"/>
              <a:t>3. 包应该连贯</a:t>
            </a:r>
            <a:endParaRPr lang="zh-CN" altLang="en-US" sz="2800" dirty="0"/>
          </a:p>
        </p:txBody>
      </p:sp>
      <p:sp>
        <p:nvSpPr>
          <p:cNvPr id="8" name="文本框 7"/>
          <p:cNvSpPr txBox="1"/>
          <p:nvPr/>
        </p:nvSpPr>
        <p:spPr>
          <a:xfrm>
            <a:off x="6744054" y="3632835"/>
            <a:ext cx="4719200" cy="523220"/>
          </a:xfrm>
          <a:prstGeom prst="rect">
            <a:avLst/>
          </a:prstGeom>
          <a:noFill/>
        </p:spPr>
        <p:txBody>
          <a:bodyPr wrap="square" rtlCol="0">
            <a:spAutoFit/>
          </a:bodyPr>
          <a:lstStyle/>
          <a:p>
            <a:r>
              <a:rPr lang="zh-CN" altLang="en-US" sz="2800" dirty="0"/>
              <a:t>4. 在包上用版型注明架构层</a:t>
            </a:r>
            <a:endParaRPr lang="zh-CN" altLang="en-US" sz="2800" dirty="0"/>
          </a:p>
        </p:txBody>
      </p:sp>
      <p:sp>
        <p:nvSpPr>
          <p:cNvPr id="9" name="文本框 8"/>
          <p:cNvSpPr txBox="1"/>
          <p:nvPr/>
        </p:nvSpPr>
        <p:spPr>
          <a:xfrm>
            <a:off x="6744054" y="4526111"/>
            <a:ext cx="4824402" cy="523220"/>
          </a:xfrm>
          <a:prstGeom prst="rect">
            <a:avLst/>
          </a:prstGeom>
          <a:noFill/>
        </p:spPr>
        <p:txBody>
          <a:bodyPr wrap="square" rtlCol="0">
            <a:spAutoFit/>
          </a:bodyPr>
          <a:lstStyle/>
          <a:p>
            <a:r>
              <a:rPr lang="zh-CN" altLang="en-US" sz="2800"/>
              <a:t>5. 避免包间的循环依赖</a:t>
            </a:r>
            <a:endParaRPr lang="zh-CN" altLang="en-US" sz="2800"/>
          </a:p>
        </p:txBody>
      </p:sp>
      <p:sp>
        <p:nvSpPr>
          <p:cNvPr id="10" name="文本框 9"/>
          <p:cNvSpPr txBox="1"/>
          <p:nvPr/>
        </p:nvSpPr>
        <p:spPr>
          <a:xfrm>
            <a:off x="6744054" y="5403554"/>
            <a:ext cx="4719200" cy="523220"/>
          </a:xfrm>
          <a:prstGeom prst="rect">
            <a:avLst/>
          </a:prstGeom>
          <a:noFill/>
        </p:spPr>
        <p:txBody>
          <a:bodyPr wrap="square" rtlCol="0" anchor="t">
            <a:spAutoFit/>
          </a:bodyPr>
          <a:lstStyle/>
          <a:p>
            <a:r>
              <a:rPr lang="zh-CN" altLang="en-US" sz="2800" dirty="0"/>
              <a:t>6. 包依赖应该反映内部关系</a:t>
            </a:r>
            <a:endParaRPr lang="zh-CN" alt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包图中的关系</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7" name="文本框 6"/>
          <p:cNvSpPr txBox="1"/>
          <p:nvPr/>
        </p:nvSpPr>
        <p:spPr>
          <a:xfrm>
            <a:off x="972346" y="1532255"/>
            <a:ext cx="4990950" cy="830997"/>
          </a:xfrm>
          <a:prstGeom prst="rect">
            <a:avLst/>
          </a:prstGeom>
          <a:noFill/>
        </p:spPr>
        <p:txBody>
          <a:bodyPr wrap="square" rtlCol="0" anchor="t">
            <a:spAutoFit/>
          </a:bodyPr>
          <a:lstStyle/>
          <a:p>
            <a:r>
              <a:rPr lang="en-US" altLang="zh-CN" sz="2400" dirty="0"/>
              <a:t>1.</a:t>
            </a:r>
            <a:r>
              <a:rPr lang="zh-CN" altLang="en-US" sz="2400" dirty="0"/>
              <a:t>依赖（一个包中引入另一个包输出的元素）</a:t>
            </a:r>
            <a:endParaRPr lang="zh-CN" altLang="en-US" sz="2400" dirty="0"/>
          </a:p>
        </p:txBody>
      </p:sp>
      <p:sp>
        <p:nvSpPr>
          <p:cNvPr id="8" name="文本框 7"/>
          <p:cNvSpPr txBox="1"/>
          <p:nvPr/>
        </p:nvSpPr>
        <p:spPr>
          <a:xfrm>
            <a:off x="972346" y="2646680"/>
            <a:ext cx="4990950" cy="830997"/>
          </a:xfrm>
          <a:prstGeom prst="rect">
            <a:avLst/>
          </a:prstGeom>
          <a:noFill/>
        </p:spPr>
        <p:txBody>
          <a:bodyPr wrap="square" rtlCol="0" anchor="t">
            <a:spAutoFit/>
          </a:bodyPr>
          <a:lstStyle/>
          <a:p>
            <a:r>
              <a:rPr lang="en-US" altLang="zh-CN" sz="2400" dirty="0"/>
              <a:t>2.</a:t>
            </a:r>
            <a:r>
              <a:rPr lang="zh-CN" altLang="en-US" sz="2400" dirty="0"/>
              <a:t>使用：说明客户包中的元素以某种方式使用提供者包的公共元素</a:t>
            </a:r>
            <a:endParaRPr lang="zh-CN" altLang="en-US" sz="2400" dirty="0"/>
          </a:p>
        </p:txBody>
      </p:sp>
      <p:pic>
        <p:nvPicPr>
          <p:cNvPr id="10" name="图片 9"/>
          <p:cNvPicPr>
            <a:picLocks noChangeAspect="1"/>
          </p:cNvPicPr>
          <p:nvPr/>
        </p:nvPicPr>
        <p:blipFill>
          <a:blip r:embed="rId1"/>
          <a:stretch>
            <a:fillRect/>
          </a:stretch>
        </p:blipFill>
        <p:spPr>
          <a:xfrm>
            <a:off x="6291580" y="1901825"/>
            <a:ext cx="1790700" cy="1356360"/>
          </a:xfrm>
          <a:prstGeom prst="rect">
            <a:avLst/>
          </a:prstGeom>
        </p:spPr>
      </p:pic>
      <p:pic>
        <p:nvPicPr>
          <p:cNvPr id="11" name="图片 10"/>
          <p:cNvPicPr>
            <a:picLocks noChangeAspect="1"/>
          </p:cNvPicPr>
          <p:nvPr/>
        </p:nvPicPr>
        <p:blipFill>
          <a:blip r:embed="rId2"/>
          <a:stretch>
            <a:fillRect/>
          </a:stretch>
        </p:blipFill>
        <p:spPr>
          <a:xfrm>
            <a:off x="7974965" y="2270125"/>
            <a:ext cx="1882140" cy="868680"/>
          </a:xfrm>
          <a:prstGeom prst="rect">
            <a:avLst/>
          </a:prstGeom>
        </p:spPr>
      </p:pic>
      <p:pic>
        <p:nvPicPr>
          <p:cNvPr id="12" name="图片 11"/>
          <p:cNvPicPr>
            <a:picLocks noChangeAspect="1"/>
          </p:cNvPicPr>
          <p:nvPr/>
        </p:nvPicPr>
        <p:blipFill>
          <a:blip r:embed="rId1"/>
          <a:stretch>
            <a:fillRect/>
          </a:stretch>
        </p:blipFill>
        <p:spPr>
          <a:xfrm>
            <a:off x="9773920" y="1936750"/>
            <a:ext cx="1697355" cy="1285875"/>
          </a:xfrm>
          <a:prstGeom prst="rect">
            <a:avLst/>
          </a:prstGeom>
        </p:spPr>
      </p:pic>
      <p:sp>
        <p:nvSpPr>
          <p:cNvPr id="13" name="文本框 12"/>
          <p:cNvSpPr txBox="1"/>
          <p:nvPr/>
        </p:nvSpPr>
        <p:spPr>
          <a:xfrm>
            <a:off x="972082" y="3791690"/>
            <a:ext cx="5101320" cy="1569660"/>
          </a:xfrm>
          <a:prstGeom prst="rect">
            <a:avLst/>
          </a:prstGeom>
          <a:noFill/>
        </p:spPr>
        <p:txBody>
          <a:bodyPr wrap="square" rtlCol="0" anchor="t">
            <a:spAutoFit/>
          </a:bodyPr>
          <a:lstStyle/>
          <a:p>
            <a:r>
              <a:rPr lang="en-US" altLang="zh-CN" sz="2400" dirty="0"/>
              <a:t>3.包含</a:t>
            </a:r>
            <a:r>
              <a:rPr lang="zh-CN" altLang="en-US" sz="2400" dirty="0"/>
              <a:t>：提供者包命名空间的公共元素被添加为客户包命名空间上的公共元素访问</a:t>
            </a:r>
            <a:endParaRPr lang="zh-CN" altLang="en-US" sz="2400" dirty="0"/>
          </a:p>
          <a:p>
            <a:endParaRPr lang="zh-CN" altLang="en-US" sz="2400" dirty="0"/>
          </a:p>
        </p:txBody>
      </p:sp>
      <p:sp>
        <p:nvSpPr>
          <p:cNvPr id="14" name="文本框 13"/>
          <p:cNvSpPr txBox="1"/>
          <p:nvPr/>
        </p:nvSpPr>
        <p:spPr>
          <a:xfrm>
            <a:off x="972082" y="4954617"/>
            <a:ext cx="5101320" cy="1569660"/>
          </a:xfrm>
          <a:prstGeom prst="rect">
            <a:avLst/>
          </a:prstGeom>
          <a:noFill/>
        </p:spPr>
        <p:txBody>
          <a:bodyPr wrap="square" rtlCol="0">
            <a:spAutoFit/>
          </a:bodyPr>
          <a:lstStyle/>
          <a:p>
            <a:r>
              <a:rPr lang="en-US" altLang="zh-CN" sz="2400" dirty="0">
                <a:sym typeface="+mn-ea"/>
              </a:rPr>
              <a:t>4.</a:t>
            </a:r>
            <a:r>
              <a:rPr lang="zh-CN" altLang="en-US" sz="2400" dirty="0">
                <a:sym typeface="+mn-ea"/>
              </a:rPr>
              <a:t>访问：提供者包命名空间的公共元素被添加为客户包命名空间上的私有元素</a:t>
            </a:r>
            <a:endParaRPr lang="zh-CN" altLang="en-US" sz="2400" dirty="0"/>
          </a:p>
          <a:p>
            <a:endParaRPr lang="zh-CN" altLang="en-US" sz="2400" dirty="0"/>
          </a:p>
        </p:txBody>
      </p:sp>
      <p:sp>
        <p:nvSpPr>
          <p:cNvPr id="15" name="文本框 14"/>
          <p:cNvSpPr txBox="1"/>
          <p:nvPr/>
        </p:nvSpPr>
        <p:spPr>
          <a:xfrm>
            <a:off x="6627330" y="4466302"/>
            <a:ext cx="4576610" cy="1198880"/>
          </a:xfrm>
          <a:prstGeom prst="rect">
            <a:avLst/>
          </a:prstGeom>
          <a:noFill/>
        </p:spPr>
        <p:txBody>
          <a:bodyPr wrap="square" rtlCol="0">
            <a:spAutoFit/>
          </a:bodyPr>
          <a:lstStyle/>
          <a:p>
            <a:r>
              <a:rPr lang="zh-CN" altLang="en-US" sz="2400" dirty="0"/>
              <a:t>    </a:t>
            </a:r>
            <a:r>
              <a:rPr lang="en-US" altLang="zh-CN" sz="2400" dirty="0"/>
              <a:t>5.</a:t>
            </a:r>
            <a:r>
              <a:rPr lang="zh-CN" altLang="en-US" sz="2400" dirty="0"/>
              <a:t>跟踪：模型之间的关系</a:t>
            </a:r>
            <a:endParaRPr lang="zh-CN" altLang="en-US" sz="2400" dirty="0"/>
          </a:p>
          <a:p>
            <a:r>
              <a:rPr lang="zh-CN" altLang="en-US" sz="2400" dirty="0"/>
              <a:t>            一个元素历史地发展成为</a:t>
            </a:r>
            <a:endParaRPr lang="zh-CN" altLang="en-US" sz="2400" dirty="0"/>
          </a:p>
          <a:p>
            <a:r>
              <a:rPr lang="zh-CN" altLang="en-US" sz="2400" dirty="0"/>
              <a:t>       另一个版本</a:t>
            </a:r>
            <a:endParaRPr lang="zh-CN" alt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1802448" y="1628596"/>
            <a:ext cx="4586922" cy="1200329"/>
          </a:xfrm>
          <a:prstGeom prst="rect">
            <a:avLst/>
          </a:prstGeom>
          <a:noFill/>
        </p:spPr>
        <p:txBody>
          <a:bodyPr wrap="square" rtlCol="0">
            <a:spAutoFit/>
          </a:bodyPr>
          <a:lstStyle/>
          <a:p>
            <a:r>
              <a:rPr lang="en-US" altLang="zh-CN" sz="2400" dirty="0" err="1">
                <a:solidFill>
                  <a:srgbClr val="000000"/>
                </a:solidFill>
                <a:latin typeface="+mn-ea"/>
                <a:ea typeface="+mn-ea"/>
                <a:cs typeface="造字工房悦黑体验版纤细体"/>
              </a:rPr>
              <a:t>从定义看</a:t>
            </a:r>
            <a:r>
              <a:rPr lang="zh-CN" altLang="en-US" sz="2400" dirty="0">
                <a:solidFill>
                  <a:srgbClr val="000000"/>
                </a:solidFill>
                <a:latin typeface="+mn-ea"/>
                <a:ea typeface="+mn-ea"/>
                <a:cs typeface="造字工房悦黑体验版纤细体"/>
              </a:rPr>
              <a:t>：</a:t>
            </a:r>
            <a:r>
              <a:rPr lang="en-US" altLang="zh-CN" sz="2400" dirty="0" err="1">
                <a:solidFill>
                  <a:srgbClr val="000000"/>
                </a:solidFill>
                <a:latin typeface="+mn-ea"/>
                <a:ea typeface="+mn-ea"/>
                <a:cs typeface="造字工房悦黑体验版纤细体"/>
              </a:rPr>
              <a:t>包图是</a:t>
            </a:r>
            <a:r>
              <a:rPr lang="en-US" altLang="zh-CN" sz="2400" dirty="0" err="1">
                <a:solidFill>
                  <a:srgbClr val="000000"/>
                </a:solidFill>
                <a:latin typeface="+mn-ea"/>
                <a:ea typeface="+mn-ea"/>
                <a:cs typeface="造字工房悦黑体验版纤细体"/>
                <a:sym typeface="造字工房悦黑体验版纤细体"/>
              </a:rPr>
              <a:t>描述一些包及其关系的图</a:t>
            </a:r>
            <a:r>
              <a:rPr lang="zh-CN" altLang="en-US" sz="2400" dirty="0">
                <a:solidFill>
                  <a:srgbClr val="000000"/>
                </a:solidFill>
                <a:latin typeface="+mn-ea"/>
                <a:ea typeface="+mn-ea"/>
                <a:cs typeface="造字工房悦黑体验版纤细体"/>
                <a:sym typeface="造字工房悦黑体验版纤细体"/>
              </a:rPr>
              <a:t>。</a:t>
            </a:r>
            <a:endParaRPr lang="en-US" altLang="zh-CN" sz="2400" dirty="0">
              <a:solidFill>
                <a:srgbClr val="000000"/>
              </a:solidFill>
              <a:latin typeface="+mn-ea"/>
              <a:ea typeface="+mn-ea"/>
              <a:cs typeface="造字工房悦黑体验版纤细体"/>
              <a:sym typeface="造字工房悦黑体验版纤细体"/>
            </a:endParaRPr>
          </a:p>
          <a:p>
            <a:endParaRPr lang="zh-CN" altLang="en-US" sz="2400" dirty="0">
              <a:solidFill>
                <a:srgbClr val="000000"/>
              </a:solidFill>
              <a:latin typeface="+mn-ea"/>
              <a:ea typeface="+mn-ea"/>
              <a:cs typeface="造字工房悦黑体验版纤细体"/>
              <a:sym typeface="造字工房悦黑体验版纤细体"/>
            </a:endParaRPr>
          </a:p>
        </p:txBody>
      </p:sp>
      <p:sp>
        <p:nvSpPr>
          <p:cNvPr id="3" name="文本框 2"/>
          <p:cNvSpPr txBox="1"/>
          <p:nvPr/>
        </p:nvSpPr>
        <p:spPr>
          <a:xfrm>
            <a:off x="8095615" y="1353820"/>
            <a:ext cx="3832871" cy="1569660"/>
          </a:xfrm>
          <a:prstGeom prst="rect">
            <a:avLst/>
          </a:prstGeom>
          <a:noFill/>
        </p:spPr>
        <p:txBody>
          <a:bodyPr wrap="square" rtlCol="0">
            <a:spAutoFit/>
          </a:bodyPr>
          <a:lstStyle/>
          <a:p>
            <a:r>
              <a:rPr lang="zh-CN" altLang="en-US" sz="2400" dirty="0">
                <a:latin typeface="+mn-ea"/>
                <a:ea typeface="+mn-ea"/>
              </a:rPr>
              <a:t>如果只有一个Package，那也就失去了Package的作用，没有画Package Diagram的意义</a:t>
            </a:r>
            <a:endParaRPr lang="zh-CN" altLang="en-US" sz="2400" dirty="0">
              <a:latin typeface="+mn-ea"/>
              <a:ea typeface="+mn-ea"/>
            </a:endParaRPr>
          </a:p>
        </p:txBody>
      </p:sp>
      <p:sp>
        <p:nvSpPr>
          <p:cNvPr id="5" name="文本框 4"/>
          <p:cNvSpPr txBox="1"/>
          <p:nvPr/>
        </p:nvSpPr>
        <p:spPr>
          <a:xfrm>
            <a:off x="1818966" y="2828925"/>
            <a:ext cx="3772992" cy="2306955"/>
          </a:xfrm>
          <a:prstGeom prst="rect">
            <a:avLst/>
          </a:prstGeom>
          <a:noFill/>
        </p:spPr>
        <p:txBody>
          <a:bodyPr wrap="square" rtlCol="0">
            <a:spAutoFit/>
          </a:bodyPr>
          <a:lstStyle/>
          <a:p>
            <a:r>
              <a:rPr lang="en-US" altLang="zh-CN" sz="2400" dirty="0">
                <a:solidFill>
                  <a:srgbClr val="000000"/>
                </a:solidFill>
                <a:latin typeface="+mn-ea"/>
                <a:ea typeface="+mn-ea"/>
                <a:cs typeface="造字工房悦黑体验版纤细体"/>
                <a:sym typeface="造字工房悦黑体验版纤细体"/>
              </a:rPr>
              <a:t>    </a:t>
            </a:r>
            <a:r>
              <a:rPr lang="zh-CN" altLang="en-US" sz="2400" dirty="0">
                <a:solidFill>
                  <a:srgbClr val="000000"/>
                </a:solidFill>
                <a:latin typeface="+mn-ea"/>
                <a:ea typeface="+mn-ea"/>
                <a:cs typeface="造字工房悦黑体验版纤细体"/>
                <a:sym typeface="造字工房悦黑体验版纤细体"/>
              </a:rPr>
              <a:t>所以往往包图是由多个包组成</a:t>
            </a:r>
            <a:endParaRPr lang="zh-CN" altLang="en-US" sz="2400" dirty="0">
              <a:solidFill>
                <a:srgbClr val="000000"/>
              </a:solidFill>
              <a:latin typeface="+mn-ea"/>
              <a:ea typeface="+mn-ea"/>
              <a:cs typeface="造字工房悦黑体验版纤细体"/>
              <a:sym typeface="造字工房悦黑体验版纤细体"/>
            </a:endParaRPr>
          </a:p>
          <a:p>
            <a:r>
              <a:rPr lang="en-US" altLang="zh-CN" sz="2400" dirty="0" err="1">
                <a:solidFill>
                  <a:srgbClr val="000000"/>
                </a:solidFill>
                <a:latin typeface="+mn-ea"/>
                <a:ea typeface="+mn-ea"/>
                <a:cs typeface="造字工房悦黑体验版纤细体"/>
                <a:sym typeface="造字工房悦黑体验版纤细体"/>
              </a:rPr>
              <a:t>    通过对包中各个包以及包之间关系的描述，展现出系统的模块与模块之间的依赖关系</a:t>
            </a:r>
            <a:r>
              <a:rPr lang="en-US" altLang="zh-CN" sz="2400" dirty="0">
                <a:solidFill>
                  <a:srgbClr val="000000"/>
                </a:solidFill>
                <a:latin typeface="+mn-ea"/>
                <a:ea typeface="+mn-ea"/>
                <a:cs typeface="造字工房悦黑体验版纤细体"/>
                <a:sym typeface="造字工房悦黑体验版纤细体"/>
              </a:rPr>
              <a:t>。</a:t>
            </a:r>
            <a:endParaRPr lang="zh-CN" altLang="en-US" sz="2400" dirty="0">
              <a:latin typeface="+mn-ea"/>
              <a:ea typeface="+mn-ea"/>
            </a:endParaRPr>
          </a:p>
        </p:txBody>
      </p:sp>
      <p:sp>
        <p:nvSpPr>
          <p:cNvPr id="22536" name="下箭头 16"/>
          <p:cNvSpPr>
            <a:spLocks noChangeArrowheads="1"/>
          </p:cNvSpPr>
          <p:nvPr/>
        </p:nvSpPr>
        <p:spPr bwMode="auto">
          <a:xfrm rot="16200000">
            <a:off x="6894830" y="1253490"/>
            <a:ext cx="562610" cy="1308100"/>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17" name="文本框 75"/>
          <p:cNvSpPr>
            <a:spLocks noChangeArrowheads="1"/>
          </p:cNvSpPr>
          <p:nvPr/>
        </p:nvSpPr>
        <p:spPr bwMode="auto">
          <a:xfrm>
            <a:off x="5438775" y="3293745"/>
            <a:ext cx="1739900" cy="1074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比如</a:t>
            </a:r>
            <a:endParaRPr lang="zh-CN" sz="5400" b="1" dirty="0">
              <a:latin typeface="造字工房悦黑体验版纤细体"/>
              <a:ea typeface="造字工房悦黑体验版纤细体"/>
              <a:cs typeface="造字工房悦黑体验版纤细体"/>
              <a:sym typeface="造字工房悦黑体验版纤细体"/>
            </a:endParaRPr>
          </a:p>
        </p:txBody>
      </p:sp>
      <p:sp>
        <p:nvSpPr>
          <p:cNvPr id="7" name="文本框 6"/>
          <p:cNvSpPr txBox="1"/>
          <p:nvPr/>
        </p:nvSpPr>
        <p:spPr>
          <a:xfrm>
            <a:off x="1844558" y="5230772"/>
            <a:ext cx="3747399" cy="829945"/>
          </a:xfrm>
          <a:prstGeom prst="rect">
            <a:avLst/>
          </a:prstGeom>
          <a:noFill/>
        </p:spPr>
        <p:txBody>
          <a:bodyPr wrap="square" rtlCol="0">
            <a:spAutoFit/>
          </a:bodyPr>
          <a:lstStyle/>
          <a:p>
            <a:r>
              <a:rPr lang="zh-CN" altLang="en-US" sz="2400" b="1" dirty="0">
                <a:solidFill>
                  <a:srgbClr val="479796"/>
                </a:solidFill>
                <a:latin typeface="+mn-ea"/>
                <a:ea typeface="+mn-ea"/>
              </a:rPr>
              <a:t>并且</a:t>
            </a:r>
            <a:r>
              <a:rPr lang="zh-CN" altLang="en-US" sz="2400" dirty="0">
                <a:latin typeface="+mn-ea"/>
                <a:ea typeface="+mn-ea"/>
              </a:rPr>
              <a:t>：UML中依赖用带箭头的虚线表示</a:t>
            </a:r>
            <a:endParaRPr lang="zh-CN" altLang="en-US" sz="2400" dirty="0">
              <a:latin typeface="+mn-ea"/>
              <a:ea typeface="+mn-ea"/>
            </a:endParaRPr>
          </a:p>
        </p:txBody>
      </p:sp>
      <p:pic>
        <p:nvPicPr>
          <p:cNvPr id="13" name="图片 12"/>
          <p:cNvPicPr>
            <a:picLocks noChangeAspect="1"/>
          </p:cNvPicPr>
          <p:nvPr/>
        </p:nvPicPr>
        <p:blipFill>
          <a:blip r:embed="rId1"/>
          <a:stretch>
            <a:fillRect/>
          </a:stretch>
        </p:blipFill>
        <p:spPr>
          <a:xfrm>
            <a:off x="7608126" y="3097708"/>
            <a:ext cx="4108089" cy="338428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4" name="文本框 75"/>
          <p:cNvSpPr>
            <a:spLocks noChangeArrowheads="1"/>
          </p:cNvSpPr>
          <p:nvPr/>
        </p:nvSpPr>
        <p:spPr bwMode="auto">
          <a:xfrm>
            <a:off x="1374775" y="2515870"/>
            <a:ext cx="206883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但是如果</a:t>
            </a:r>
            <a:endParaRPr lang="zh-CN" sz="5400" b="1" dirty="0">
              <a:latin typeface="造字工房悦黑体验版纤细体"/>
              <a:ea typeface="造字工房悦黑体验版纤细体"/>
              <a:cs typeface="造字工房悦黑体验版纤细体"/>
              <a:sym typeface="造字工房悦黑体验版纤细体"/>
            </a:endParaRPr>
          </a:p>
        </p:txBody>
      </p:sp>
      <p:pic>
        <p:nvPicPr>
          <p:cNvPr id="10" name="图片 9"/>
          <p:cNvPicPr>
            <a:picLocks noChangeAspect="1"/>
          </p:cNvPicPr>
          <p:nvPr/>
        </p:nvPicPr>
        <p:blipFill>
          <a:blip r:embed="rId1"/>
          <a:stretch>
            <a:fillRect/>
          </a:stretch>
        </p:blipFill>
        <p:spPr>
          <a:xfrm>
            <a:off x="4655880" y="1546844"/>
            <a:ext cx="6343390" cy="478512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1</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造字工房悦黑体验版纤细体"/>
              </a:rPr>
              <a:t>解释</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2005362" y="1988732"/>
            <a:ext cx="7920660" cy="435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对象</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图</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(Object Diagram)</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描述的是参与交互的</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各个</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对象在</a:t>
            </a:r>
            <a:r>
              <a:rPr kumimoji="0" lang="zh-CN" altLang="en-US" sz="2800" b="1" i="0" u="none" strike="noStrike" kern="1200" cap="none" spc="0" normalizeH="0" baseline="0" noProof="0" dirty="0">
                <a:ln>
                  <a:noFill/>
                </a:ln>
                <a:solidFill>
                  <a:srgbClr val="479796"/>
                </a:solidFill>
                <a:effectLst/>
                <a:uLnTx/>
                <a:uFillTx/>
                <a:latin typeface="Arial" panose="020B0604020202020204" pitchFamily="34" charset="0"/>
                <a:ea typeface="宋体" panose="02010600030101010101" pitchFamily="2" charset="-122"/>
                <a:cs typeface="+mn-cs"/>
              </a:rPr>
              <a:t>交互过程中某一时刻</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的状态。对象图可以被看作是类图在某一时刻的实例</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对象图是类图的实例，只有对象而无类的类图就是一个对象图。对象</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有生命周期</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因此对象图只能在系统某一时间段存在。</a:t>
            </a:r>
            <a:endPar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文本框 2"/>
          <p:cNvSpPr txBox="1"/>
          <p:nvPr/>
        </p:nvSpPr>
        <p:spPr>
          <a:xfrm>
            <a:off x="1127586" y="1602106"/>
            <a:ext cx="3190240" cy="1200329"/>
          </a:xfrm>
          <a:prstGeom prst="rect">
            <a:avLst/>
          </a:prstGeom>
          <a:noFill/>
        </p:spPr>
        <p:txBody>
          <a:bodyPr wrap="square" rtlCol="0">
            <a:spAutoFit/>
          </a:bodyPr>
          <a:lstStyle/>
          <a:p>
            <a:r>
              <a:rPr lang="zh-CN" altLang="en-US" sz="2400" dirty="0"/>
              <a:t>像上一张图出现了依赖的循环关系：</a:t>
            </a:r>
            <a:endParaRPr lang="zh-CN" altLang="en-US" sz="2400" dirty="0"/>
          </a:p>
          <a:p>
            <a:endParaRPr lang="zh-CN" altLang="en-US" sz="2400" dirty="0"/>
          </a:p>
        </p:txBody>
      </p:sp>
      <p:sp>
        <p:nvSpPr>
          <p:cNvPr id="4" name="文本框 3"/>
          <p:cNvSpPr txBox="1"/>
          <p:nvPr/>
        </p:nvSpPr>
        <p:spPr>
          <a:xfrm>
            <a:off x="1127760" y="2472055"/>
            <a:ext cx="3350895" cy="1198880"/>
          </a:xfrm>
          <a:prstGeom prst="rect">
            <a:avLst/>
          </a:prstGeom>
          <a:noFill/>
        </p:spPr>
        <p:txBody>
          <a:bodyPr wrap="square" rtlCol="0">
            <a:spAutoFit/>
          </a:bodyPr>
          <a:lstStyle/>
          <a:p>
            <a:r>
              <a:rPr lang="zh-CN" altLang="en-US" sz="2400" dirty="0"/>
              <a:t>包</a:t>
            </a:r>
            <a:r>
              <a:rPr lang="en-US" altLang="zh-CN" sz="2400" dirty="0"/>
              <a:t>web</a:t>
            </a:r>
            <a:r>
              <a:rPr lang="zh-CN" altLang="en-US" sz="2400" dirty="0"/>
              <a:t>依赖包</a:t>
            </a:r>
            <a:r>
              <a:rPr lang="en-US" altLang="zh-CN" sz="2400" dirty="0"/>
              <a:t>service</a:t>
            </a:r>
            <a:endParaRPr lang="en-US" altLang="zh-CN" sz="2400" dirty="0"/>
          </a:p>
          <a:p>
            <a:r>
              <a:rPr lang="zh-CN" altLang="en-US" sz="2400" dirty="0"/>
              <a:t>包</a:t>
            </a:r>
            <a:r>
              <a:rPr lang="en-US" altLang="zh-CN" sz="2400" dirty="0"/>
              <a:t>service</a:t>
            </a:r>
            <a:r>
              <a:rPr lang="zh-CN" altLang="en-US" sz="2400" dirty="0"/>
              <a:t>依赖</a:t>
            </a:r>
            <a:r>
              <a:rPr lang="en-US" altLang="zh-CN" sz="2400" dirty="0" err="1"/>
              <a:t>util</a:t>
            </a:r>
            <a:endParaRPr lang="en-US" altLang="zh-CN" sz="2400" dirty="0"/>
          </a:p>
          <a:p>
            <a:r>
              <a:rPr lang="zh-CN" altLang="en-US" sz="2400" dirty="0"/>
              <a:t>包</a:t>
            </a:r>
            <a:r>
              <a:rPr lang="en-US" altLang="zh-CN" sz="2400" dirty="0" err="1"/>
              <a:t>util</a:t>
            </a:r>
            <a:r>
              <a:rPr lang="zh-CN" altLang="en-US" sz="2400" dirty="0"/>
              <a:t>依赖包</a:t>
            </a:r>
            <a:r>
              <a:rPr lang="en-US" altLang="zh-CN" sz="2400" dirty="0"/>
              <a:t>web</a:t>
            </a:r>
            <a:endParaRPr lang="en-US" altLang="zh-CN" sz="2400" dirty="0"/>
          </a:p>
        </p:txBody>
      </p:sp>
      <p:sp>
        <p:nvSpPr>
          <p:cNvPr id="5" name="文本框 4"/>
          <p:cNvSpPr txBox="1"/>
          <p:nvPr/>
        </p:nvSpPr>
        <p:spPr>
          <a:xfrm>
            <a:off x="1062816" y="3834322"/>
            <a:ext cx="4578985" cy="2306955"/>
          </a:xfrm>
          <a:prstGeom prst="rect">
            <a:avLst/>
          </a:prstGeom>
          <a:noFill/>
        </p:spPr>
        <p:txBody>
          <a:bodyPr wrap="square" rtlCol="0">
            <a:spAutoFit/>
          </a:bodyPr>
          <a:lstStyle/>
          <a:p>
            <a:r>
              <a:rPr lang="zh-CN" altLang="en-US" sz="2400" dirty="0"/>
              <a:t> 因为包之间彼此紧密 耦合，将来的维护和改进将变得困难。循环依赖是一个很好的信号，意味着你需要重构一个或多个的包，把导致循环依赖的因素从包中除掉。</a:t>
            </a:r>
            <a:endParaRPr lang="zh-CN" altLang="en-US" sz="2400" dirty="0"/>
          </a:p>
        </p:txBody>
      </p:sp>
      <p:pic>
        <p:nvPicPr>
          <p:cNvPr id="12" name="图片 11"/>
          <p:cNvPicPr>
            <a:picLocks noChangeAspect="1"/>
          </p:cNvPicPr>
          <p:nvPr/>
        </p:nvPicPr>
        <p:blipFill>
          <a:blip r:embed="rId1"/>
          <a:stretch>
            <a:fillRect/>
          </a:stretch>
        </p:blipFill>
        <p:spPr>
          <a:xfrm>
            <a:off x="5634267" y="1147105"/>
            <a:ext cx="6108241" cy="4607738"/>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07"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150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包图的作用</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2150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674619" y="1769304"/>
            <a:ext cx="5967095" cy="2676525"/>
          </a:xfrm>
          <a:prstGeom prst="rect">
            <a:avLst/>
          </a:prstGeom>
          <a:noFill/>
        </p:spPr>
        <p:txBody>
          <a:bodyPr wrap="square" rtlCol="0" anchor="t">
            <a:spAutoFit/>
          </a:bodyPr>
          <a:lstStyle/>
          <a:p>
            <a:r>
              <a:rPr lang="zh-CN" altLang="en-US" sz="2400" dirty="0"/>
              <a:t>       对体系结构进行建模（程序分层），是UML包图更有意义的一个作用。</a:t>
            </a:r>
            <a:endParaRPr lang="zh-CN" altLang="en-US" sz="2400" dirty="0"/>
          </a:p>
          <a:p>
            <a:r>
              <a:rPr lang="zh-CN" altLang="en-US" sz="2400" dirty="0"/>
              <a:t>体系结构是一个软件系统的核心逻辑结构</a:t>
            </a:r>
            <a:endParaRPr lang="zh-CN" altLang="en-US" sz="2400" dirty="0"/>
          </a:p>
          <a:p>
            <a:endParaRPr lang="zh-CN" altLang="en-US" sz="2400" dirty="0"/>
          </a:p>
          <a:p>
            <a:r>
              <a:rPr lang="zh-CN" altLang="en-US" sz="2400" dirty="0"/>
              <a:t>      常用的体系结构模式包括分层、MVC、管道、黑板、微内核等，而在应用软件中，分层和MVC</a:t>
            </a:r>
            <a:endParaRPr lang="zh-CN" altLang="en-US" sz="2400" dirty="0"/>
          </a:p>
        </p:txBody>
      </p:sp>
      <p:sp>
        <p:nvSpPr>
          <p:cNvPr id="3" name="文本框 2"/>
          <p:cNvSpPr txBox="1"/>
          <p:nvPr/>
        </p:nvSpPr>
        <p:spPr>
          <a:xfrm>
            <a:off x="2627630" y="4746625"/>
            <a:ext cx="6061075" cy="1198880"/>
          </a:xfrm>
          <a:prstGeom prst="rect">
            <a:avLst/>
          </a:prstGeom>
          <a:noFill/>
        </p:spPr>
        <p:txBody>
          <a:bodyPr wrap="square" rtlCol="0" anchor="t">
            <a:spAutoFit/>
          </a:bodyPr>
          <a:lstStyle/>
          <a:p>
            <a:r>
              <a:rPr lang="en-US" altLang="zh-CN" sz="2400" dirty="0"/>
              <a:t>       </a:t>
            </a:r>
            <a:r>
              <a:rPr lang="zh-CN" altLang="en-US" sz="2400" dirty="0"/>
              <a:t>包图是保持系统构架简明清晰的工具。可以这么说，如果不能将整个系统的类图压缩到一张A4纸上，就应该使用包图。</a:t>
            </a:r>
            <a:endParaRPr lang="zh-CN" altLang="en-US" sz="2400" dirty="0"/>
          </a:p>
        </p:txBody>
      </p:sp>
      <p:grpSp>
        <p:nvGrpSpPr>
          <p:cNvPr id="15366" name="组合 14"/>
          <p:cNvGrpSpPr/>
          <p:nvPr/>
        </p:nvGrpSpPr>
        <p:grpSpPr bwMode="auto">
          <a:xfrm>
            <a:off x="9608661" y="1857711"/>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提问</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问题一</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5" y="1847194"/>
            <a:ext cx="7372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smtClean="0">
                <a:latin typeface="造字工房悦黑体验版纤细体"/>
                <a:ea typeface="造字工房悦黑体验版纤细体"/>
                <a:cs typeface="造字工房悦黑体验版纤细体"/>
                <a:sym typeface="造字工房悦黑体验版纤细体"/>
              </a:rPr>
              <a:t>UML</a:t>
            </a:r>
            <a:r>
              <a:rPr lang="zh-CN" altLang="en-US" sz="4400" dirty="0" smtClean="0">
                <a:latin typeface="造字工房悦黑体验版纤细体"/>
                <a:ea typeface="造字工房悦黑体验版纤细体"/>
                <a:cs typeface="造字工房悦黑体验版纤细体"/>
                <a:sym typeface="造字工房悦黑体验版纤细体"/>
              </a:rPr>
              <a:t>图根据系统结构和系统行为可分为哪两种模型？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静态模型和动态模型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问题二</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描述参与</a:t>
            </a:r>
            <a:r>
              <a:rPr lang="zh-CN" altLang="en-US" sz="4400" dirty="0">
                <a:latin typeface="造字工房悦黑体验版纤细体"/>
                <a:ea typeface="造字工房悦黑体验版纤细体"/>
                <a:cs typeface="造字工房悦黑体验版纤细体"/>
                <a:sym typeface="造字工房悦黑体验版纤细体"/>
              </a:rPr>
              <a:t>交互的各个对象在交互过程中某一时刻的</a:t>
            </a:r>
            <a:r>
              <a:rPr lang="zh-CN" altLang="en-US" sz="4400" dirty="0" smtClean="0">
                <a:latin typeface="造字工房悦黑体验版纤细体"/>
                <a:ea typeface="造字工房悦黑体验版纤细体"/>
                <a:cs typeface="造字工房悦黑体验版纤细体"/>
                <a:sym typeface="造字工房悦黑体验版纤细体"/>
              </a:rPr>
              <a:t>状态的图是？</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对象图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问题三</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构件图描述的是什么？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构件图描述了软件的各种构件和它们之间的依赖关系。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问题四</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包图设计的原则是什么？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高内聚  低耦合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参考资料</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074863" y="31623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88422" y="1450256"/>
            <a:ext cx="10872906" cy="4707890"/>
          </a:xfrm>
          <a:prstGeom prst="rect">
            <a:avLst/>
          </a:prstGeom>
        </p:spPr>
        <p:txBody>
          <a:bodyPr wrap="square">
            <a:spAutoFit/>
          </a:bodyPr>
          <a:lstStyle/>
          <a:p>
            <a:pPr eaLnBrk="1" hangingPunct="1"/>
            <a:r>
              <a:rPr lang="zh-CN" altLang="en-US" sz="2000" dirty="0">
                <a:sym typeface="+mn-ea"/>
              </a:rPr>
              <a:t>【</a:t>
            </a:r>
            <a:r>
              <a:rPr lang="en-US" altLang="zh-CN" sz="2000" dirty="0">
                <a:sym typeface="+mn-ea"/>
              </a:rPr>
              <a:t>1</a:t>
            </a:r>
            <a:r>
              <a:rPr lang="zh-CN" altLang="en-US" sz="2000" dirty="0">
                <a:sym typeface="+mn-ea"/>
              </a:rPr>
              <a:t>】</a:t>
            </a:r>
            <a:r>
              <a:rPr lang="en-US" altLang="zh-CN" sz="2000" dirty="0">
                <a:sym typeface="+mn-ea"/>
              </a:rPr>
              <a:t>Grady, </a:t>
            </a:r>
            <a:r>
              <a:rPr lang="en-US" altLang="zh-CN" sz="2000" dirty="0" err="1">
                <a:sym typeface="+mn-ea"/>
              </a:rPr>
              <a:t>Booch</a:t>
            </a:r>
            <a:r>
              <a:rPr lang="en-US" altLang="zh-CN" sz="2000" dirty="0">
                <a:sym typeface="+mn-ea"/>
              </a:rPr>
              <a:t>, James, Rumbaugh, Ivar, Jacobson. UML</a:t>
            </a:r>
            <a:r>
              <a:rPr lang="zh-CN" altLang="en-US" sz="2000" dirty="0">
                <a:sym typeface="+mn-ea"/>
              </a:rPr>
              <a:t>用户指南</a:t>
            </a:r>
            <a:r>
              <a:rPr lang="en-US" altLang="zh-CN" sz="2000" dirty="0">
                <a:sym typeface="+mn-ea"/>
              </a:rPr>
              <a:t>[M]. </a:t>
            </a:r>
            <a:r>
              <a:rPr lang="zh-CN" altLang="en-US" sz="2000" dirty="0">
                <a:sym typeface="+mn-ea"/>
              </a:rPr>
              <a:t>北京市丰台区成寿寺路</a:t>
            </a:r>
            <a:r>
              <a:rPr lang="en-US" altLang="zh-CN" sz="2000" dirty="0">
                <a:sym typeface="+mn-ea"/>
              </a:rPr>
              <a:t>11</a:t>
            </a:r>
            <a:r>
              <a:rPr lang="zh-CN" altLang="en-US" sz="2000" dirty="0">
                <a:sym typeface="+mn-ea"/>
              </a:rPr>
              <a:t>号</a:t>
            </a:r>
            <a:r>
              <a:rPr lang="en-US" altLang="zh-CN" sz="2000" dirty="0">
                <a:sym typeface="+mn-ea"/>
              </a:rPr>
              <a:t>:</a:t>
            </a:r>
            <a:r>
              <a:rPr lang="zh-CN" altLang="en-US" sz="2000" dirty="0">
                <a:sym typeface="+mn-ea"/>
              </a:rPr>
              <a:t>人民邮电出版社</a:t>
            </a:r>
            <a:r>
              <a:rPr lang="en-US" altLang="zh-CN" sz="2000" dirty="0">
                <a:sym typeface="+mn-ea"/>
              </a:rPr>
              <a:t>, 2017. </a:t>
            </a:r>
            <a:endParaRPr lang="en-US" altLang="zh-CN" sz="2000" dirty="0">
              <a:sym typeface="+mn-ea"/>
            </a:endParaRP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2</a:t>
            </a:r>
            <a:r>
              <a:rPr lang="zh-CN" altLang="en-US" sz="2000" dirty="0">
                <a:sym typeface="+mn-ea"/>
              </a:rPr>
              <a:t>】杨弘平</a:t>
            </a:r>
            <a:r>
              <a:rPr lang="en-US" altLang="zh-CN" sz="2000" dirty="0">
                <a:sym typeface="+mn-ea"/>
              </a:rPr>
              <a:t>. UML2</a:t>
            </a:r>
            <a:r>
              <a:rPr lang="zh-CN" altLang="en-US" sz="2000" dirty="0">
                <a:sym typeface="+mn-ea"/>
              </a:rPr>
              <a:t>基础、建模与设计教程 </a:t>
            </a:r>
            <a:r>
              <a:rPr lang="en-US" altLang="zh-CN" sz="2000" dirty="0">
                <a:sym typeface="+mn-ea"/>
              </a:rPr>
              <a:t>[M]. </a:t>
            </a:r>
            <a:r>
              <a:rPr lang="zh-CN" altLang="en-US" sz="2000" dirty="0">
                <a:sym typeface="+mn-ea"/>
              </a:rPr>
              <a:t>北京清华大学学研大厦</a:t>
            </a:r>
            <a:r>
              <a:rPr lang="en-US" altLang="zh-CN" sz="2000" dirty="0">
                <a:sym typeface="+mn-ea"/>
              </a:rPr>
              <a:t>A</a:t>
            </a:r>
            <a:r>
              <a:rPr lang="zh-CN" altLang="en-US" sz="2000" dirty="0">
                <a:sym typeface="+mn-ea"/>
              </a:rPr>
              <a:t>座</a:t>
            </a:r>
            <a:r>
              <a:rPr lang="en-US" altLang="zh-CN" sz="2000" dirty="0">
                <a:sym typeface="+mn-ea"/>
              </a:rPr>
              <a:t>:</a:t>
            </a:r>
            <a:r>
              <a:rPr lang="zh-CN" altLang="en-US" sz="2000" dirty="0">
                <a:sym typeface="+mn-ea"/>
              </a:rPr>
              <a:t>清华大 学出版社</a:t>
            </a:r>
            <a:r>
              <a:rPr lang="en-US" altLang="zh-CN" sz="2000" dirty="0">
                <a:sym typeface="+mn-ea"/>
              </a:rPr>
              <a:t>, 2018. </a:t>
            </a:r>
            <a:endParaRPr lang="en-US" altLang="zh-CN" sz="2000" dirty="0">
              <a:sym typeface="+mn-ea"/>
            </a:endParaRP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3</a:t>
            </a:r>
            <a:r>
              <a:rPr lang="zh-CN" altLang="en-US" sz="2000" dirty="0">
                <a:sym typeface="+mn-ea"/>
              </a:rPr>
              <a:t>】</a:t>
            </a:r>
            <a:r>
              <a:rPr lang="en-US" altLang="zh-CN" sz="2000" dirty="0">
                <a:sym typeface="+mn-ea"/>
              </a:rPr>
              <a:t>UML</a:t>
            </a:r>
            <a:r>
              <a:rPr lang="zh-CN" altLang="en-US" sz="2000" dirty="0">
                <a:sym typeface="+mn-ea"/>
              </a:rPr>
              <a:t>实践详细经典教程</a:t>
            </a:r>
            <a:r>
              <a:rPr lang="en-US" altLang="zh-CN" sz="2000" dirty="0">
                <a:sym typeface="+mn-ea"/>
              </a:rPr>
              <a:t>[EB/OL]. -</a:t>
            </a:r>
            <a:endParaRPr lang="en-US" altLang="zh-CN" sz="2000" dirty="0"/>
          </a:p>
          <a:p>
            <a:pPr eaLnBrk="1" hangingPunct="1"/>
            <a:r>
              <a:rPr lang="en-US" altLang="zh-CN" sz="2000" dirty="0">
                <a:sym typeface="+mn-ea"/>
              </a:rPr>
              <a:t> </a:t>
            </a:r>
            <a:r>
              <a:rPr lang="en-US" altLang="zh-CN" sz="2000" dirty="0">
                <a:sym typeface="+mn-ea"/>
                <a:hlinkClick r:id="rId1"/>
              </a:rPr>
              <a:t>http://www.uml.org.cn/oobject/201609092.asp</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【2018/12/10 11:00 am】</a:t>
            </a:r>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4</a:t>
            </a:r>
            <a:r>
              <a:rPr lang="zh-CN" altLang="en-US" sz="2000" dirty="0">
                <a:sym typeface="+mn-ea"/>
              </a:rPr>
              <a:t>】</a:t>
            </a:r>
            <a:r>
              <a:rPr lang="en-US" altLang="zh-CN" sz="2000" dirty="0">
                <a:sym typeface="+mn-ea"/>
              </a:rPr>
              <a:t>UML</a:t>
            </a:r>
            <a:r>
              <a:rPr lang="zh-CN" altLang="en-US" sz="2000" dirty="0">
                <a:sym typeface="+mn-ea"/>
              </a:rPr>
              <a:t>各种图总结</a:t>
            </a:r>
            <a:r>
              <a:rPr lang="en-US" altLang="zh-CN" sz="2000" dirty="0">
                <a:sym typeface="+mn-ea"/>
              </a:rPr>
              <a:t>-</a:t>
            </a:r>
            <a:r>
              <a:rPr lang="zh-CN" altLang="en-US" sz="2000" dirty="0">
                <a:sym typeface="+mn-ea"/>
              </a:rPr>
              <a:t>精华</a:t>
            </a:r>
            <a:r>
              <a:rPr lang="en-US" altLang="zh-CN" sz="2000" dirty="0">
                <a:sym typeface="+mn-ea"/>
              </a:rPr>
              <a:t>[EB/OL]. -</a:t>
            </a:r>
            <a:endParaRPr lang="en-US" altLang="zh-CN" sz="2000" dirty="0"/>
          </a:p>
          <a:p>
            <a:pPr eaLnBrk="1" hangingPunct="1"/>
            <a:r>
              <a:rPr lang="en-US" altLang="zh-CN" sz="2000" dirty="0">
                <a:sym typeface="+mn-ea"/>
                <a:hlinkClick r:id="rId2"/>
              </a:rPr>
              <a:t>https://www.cnblogs.com/jiangds/p/6596595.html</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【2018/12/10 10:00 am】</a:t>
            </a:r>
            <a:endParaRPr lang="en-US" altLang="zh-CN" sz="2000" dirty="0"/>
          </a:p>
          <a:p>
            <a:r>
              <a:rPr lang="en-US" altLang="zh-CN" sz="2000" dirty="0"/>
              <a:t>【5】</a:t>
            </a:r>
            <a:r>
              <a:rPr lang="zh-CN" altLang="en-US" sz="2000" dirty="0"/>
              <a:t>百度百科</a:t>
            </a:r>
            <a:r>
              <a:rPr lang="en-US" altLang="zh-CN" sz="2000" dirty="0"/>
              <a:t>-https://wenku.baidu.com/view/7b1cc77ee45c3b3567ec8bad.html </a:t>
            </a:r>
            <a:endParaRPr lang="en-US" altLang="zh-CN" sz="2000" dirty="0"/>
          </a:p>
          <a:p>
            <a:pPr algn="r"/>
            <a:r>
              <a:rPr lang="en-US" altLang="zh-CN" sz="2000" dirty="0"/>
              <a:t> 【2018/12/10 9:23 pm</a:t>
            </a:r>
            <a:r>
              <a:rPr lang="zh-CN" altLang="en-US" sz="2000" dirty="0"/>
              <a:t>】</a:t>
            </a:r>
            <a:r>
              <a:rPr lang="en-US" altLang="zh-CN" sz="2000" dirty="0"/>
              <a:t> </a:t>
            </a:r>
            <a:endParaRPr lang="en-US" altLang="zh-CN" sz="2000" dirty="0"/>
          </a:p>
          <a:p>
            <a:endParaRPr lang="zh-CN" alt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165600" y="4091940"/>
            <a:ext cx="42017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小组分工及评价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2</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构成</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5159373" y="165145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5267322" y="259236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894070" y="2491885"/>
            <a:ext cx="409765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类图相似的符号和关系，还有对象与对象之间的关系如图显示了对象图的模型</a:t>
            </a: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。连线表</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示对象之间的关系。</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pic>
        <p:nvPicPr>
          <p:cNvPr id="13" name="图片 12"/>
          <p:cNvPicPr>
            <a:picLocks noChangeAspect="1"/>
          </p:cNvPicPr>
          <p:nvPr/>
        </p:nvPicPr>
        <p:blipFill>
          <a:blip r:embed="rId1"/>
          <a:stretch>
            <a:fillRect/>
          </a:stretch>
        </p:blipFill>
        <p:spPr>
          <a:xfrm>
            <a:off x="5988047" y="2491885"/>
            <a:ext cx="6195597" cy="1882303"/>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分工及评价</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6" name="矩形 45"/>
          <p:cNvSpPr/>
          <p:nvPr/>
        </p:nvSpPr>
        <p:spPr>
          <a:xfrm>
            <a:off x="2952320" y="2200606"/>
            <a:ext cx="6370955" cy="1938020"/>
          </a:xfrm>
          <a:prstGeom prst="rect">
            <a:avLst/>
          </a:prstGeom>
        </p:spPr>
        <p:txBody>
          <a:bodyPr wrap="none">
            <a:spAutoFit/>
          </a:bodyPr>
          <a:lstStyle/>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陈依伦：</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构件图的初步制作及整合     </a:t>
            </a:r>
            <a:r>
              <a:rPr lang="en-US" altLang="zh-CN" sz="2400" kern="100" dirty="0" smtClean="0">
                <a:solidFill>
                  <a:prstClr val="black"/>
                </a:solidFill>
                <a:latin typeface="微软雅黑" panose="020B0503020204020204" pitchFamily="34" charset="-122"/>
                <a:ea typeface="微软雅黑" panose="020B0503020204020204" pitchFamily="34" charset="-122"/>
              </a:rPr>
              <a:t>95</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马益</a:t>
            </a:r>
            <a:r>
              <a:rPr lang="zh-CN" altLang="en-US" sz="2400" kern="100" dirty="0" smtClean="0">
                <a:solidFill>
                  <a:prstClr val="black"/>
                </a:solidFill>
                <a:latin typeface="微软雅黑" panose="020B0503020204020204" pitchFamily="34" charset="-122"/>
                <a:ea typeface="微软雅黑" panose="020B0503020204020204" pitchFamily="34" charset="-122"/>
              </a:rPr>
              <a:t>亮：</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对象图的初步制作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94</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吕煜杰：</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包图的初步制作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93</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zh-CN" altLang="en-US"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徐毓茜：</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修改，后期制作</a:t>
            </a:r>
            <a:r>
              <a:rPr lang="en-US" altLang="zh-CN" sz="2400" kern="100" dirty="0">
                <a:solidFill>
                  <a:prstClr val="black"/>
                </a:solidFill>
                <a:latin typeface="微软雅黑" panose="020B0503020204020204" pitchFamily="34" charset="-122"/>
                <a:ea typeface="微软雅黑" panose="020B0503020204020204" pitchFamily="34" charset="-122"/>
              </a:rPr>
              <a:t>		92</a:t>
            </a:r>
            <a:r>
              <a:rPr lang="zh-CN" altLang="en-US" sz="2400" kern="100" dirty="0">
                <a:solidFill>
                  <a:prstClr val="black"/>
                </a:solidFill>
                <a:latin typeface="微软雅黑" panose="020B0503020204020204" pitchFamily="34" charset="-122"/>
                <a:ea typeface="微软雅黑" panose="020B0503020204020204" pitchFamily="34" charset="-122"/>
              </a:rPr>
              <a:t>分</a:t>
            </a:r>
            <a:endParaRPr lang="zh-CN" altLang="en-US" sz="2400" kern="100" dirty="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陈佳敏：</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效果检查及文字检查</a:t>
            </a:r>
            <a:r>
              <a:rPr lang="en-US" altLang="zh-CN" sz="2400" kern="100" dirty="0">
                <a:solidFill>
                  <a:prstClr val="black"/>
                </a:solidFill>
                <a:latin typeface="微软雅黑" panose="020B0503020204020204" pitchFamily="34" charset="-122"/>
                <a:ea typeface="微软雅黑" panose="020B0503020204020204" pitchFamily="34" charset="-122"/>
              </a:rPr>
              <a:t>		91</a:t>
            </a:r>
            <a:r>
              <a:rPr lang="zh-CN" altLang="en-US" sz="2400" kern="100" dirty="0">
                <a:solidFill>
                  <a:prstClr val="black"/>
                </a:solidFill>
                <a:latin typeface="微软雅黑" panose="020B0503020204020204" pitchFamily="34" charset="-122"/>
                <a:ea typeface="微软雅黑" panose="020B0503020204020204" pitchFamily="34" charset="-122"/>
              </a:rPr>
              <a:t>分</a:t>
            </a:r>
            <a:endParaRPr lang="zh-CN" altLang="en-US" sz="2400" kern="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1">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3</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用途</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1387059" y="1916874"/>
          <a:ext cx="9345876" cy="3840480"/>
        </p:xfrm>
        <a:graphic>
          <a:graphicData uri="http://schemas.openxmlformats.org/drawingml/2006/table">
            <a:tbl>
              <a:tblPr bandRow="1">
                <a:tableStyleId>{21E4AEA4-8DFA-4A89-87EB-49C32662AFE0}</a:tableStyleId>
              </a:tblPr>
              <a:tblGrid>
                <a:gridCol w="9345876"/>
              </a:tblGrid>
              <a:tr h="144012">
                <a:tc>
                  <a:txBody>
                    <a:bodyPr/>
                    <a:lstStyle/>
                    <a:p>
                      <a:r>
                        <a:rPr lang="en-US" altLang="zh-CN" sz="3600" kern="1200" dirty="0" smtClean="0">
                          <a:effectLst/>
                        </a:rPr>
                        <a:t>1.</a:t>
                      </a:r>
                      <a:r>
                        <a:rPr lang="zh-CN" altLang="en-US" sz="3600" kern="1200" dirty="0" smtClean="0">
                          <a:effectLst/>
                        </a:rPr>
                        <a:t>捕获实例和连接</a:t>
                      </a:r>
                      <a:endParaRPr lang="zh-CN" altLang="en-US" sz="3600" dirty="0"/>
                    </a:p>
                  </a:txBody>
                  <a:tcPr/>
                </a:tc>
              </a:tr>
              <a:tr h="370840">
                <a:tc>
                  <a:txBody>
                    <a:bodyPr/>
                    <a:lstStyle/>
                    <a:p>
                      <a:r>
                        <a:rPr lang="en-US" altLang="zh-CN" sz="3600" kern="1200" dirty="0" smtClean="0">
                          <a:effectLst/>
                        </a:rPr>
                        <a:t>2.</a:t>
                      </a:r>
                      <a:r>
                        <a:rPr lang="zh-CN" altLang="en-US" sz="3600" kern="1200" dirty="0" smtClean="0">
                          <a:effectLst/>
                        </a:rPr>
                        <a:t>在分析和设计阶段创建</a:t>
                      </a:r>
                      <a:endParaRPr lang="zh-CN" altLang="en-US" sz="3600" dirty="0"/>
                    </a:p>
                  </a:txBody>
                  <a:tcPr/>
                </a:tc>
              </a:tr>
              <a:tr h="370840">
                <a:tc>
                  <a:txBody>
                    <a:bodyPr/>
                    <a:lstStyle/>
                    <a:p>
                      <a:r>
                        <a:rPr lang="en-US" altLang="zh-CN" sz="3600" kern="1200" dirty="0" smtClean="0">
                          <a:effectLst/>
                        </a:rPr>
                        <a:t>3.</a:t>
                      </a:r>
                      <a:r>
                        <a:rPr lang="zh-CN" altLang="en-US" sz="3600" kern="1200" dirty="0" smtClean="0">
                          <a:effectLst/>
                        </a:rPr>
                        <a:t>捕获交互的静态结构</a:t>
                      </a:r>
                      <a:endParaRPr lang="zh-CN" altLang="en-US" sz="3600" dirty="0"/>
                    </a:p>
                  </a:txBody>
                  <a:tcPr/>
                </a:tc>
              </a:tr>
              <a:tr h="370840">
                <a:tc>
                  <a:txBody>
                    <a:bodyPr/>
                    <a:lstStyle/>
                    <a:p>
                      <a:r>
                        <a:rPr lang="en-US" altLang="zh-CN" sz="3600" kern="1200" dirty="0" smtClean="0">
                          <a:effectLst/>
                        </a:rPr>
                        <a:t>4.</a:t>
                      </a:r>
                      <a:r>
                        <a:rPr lang="zh-CN" altLang="en-US" sz="3600" kern="1200" dirty="0" smtClean="0">
                          <a:effectLst/>
                        </a:rPr>
                        <a:t>举例说明数据（对象）的结构</a:t>
                      </a:r>
                      <a:endParaRPr lang="zh-CN" altLang="en-US" sz="3600" dirty="0"/>
                    </a:p>
                  </a:txBody>
                  <a:tcPr/>
                </a:tc>
              </a:tr>
              <a:tr h="370840">
                <a:tc>
                  <a:txBody>
                    <a:bodyPr/>
                    <a:lstStyle/>
                    <a:p>
                      <a:r>
                        <a:rPr lang="en-US" altLang="zh-CN" sz="3600" kern="1200" dirty="0" smtClean="0">
                          <a:effectLst/>
                        </a:rPr>
                        <a:t>5.</a:t>
                      </a:r>
                      <a:r>
                        <a:rPr lang="zh-CN" altLang="en-US" sz="3600" kern="1200" dirty="0" smtClean="0">
                          <a:effectLst/>
                        </a:rPr>
                        <a:t>详细描述瞬态图</a:t>
                      </a:r>
                      <a:endParaRPr lang="zh-CN" altLang="en-US" sz="3600" dirty="0">
                        <a:solidFill>
                          <a:srgbClr val="479796"/>
                        </a:solidFill>
                      </a:endParaRPr>
                    </a:p>
                  </a:txBody>
                  <a:tcPr>
                    <a:solidFill>
                      <a:srgbClr val="E8D0D0"/>
                    </a:solidFill>
                  </a:tcPr>
                </a:tc>
              </a:tr>
              <a:tr h="370840">
                <a:tc>
                  <a:txBody>
                    <a:bodyPr/>
                    <a:lstStyle/>
                    <a:p>
                      <a:r>
                        <a:rPr lang="en-US" altLang="zh-CN" sz="3600" kern="1200" dirty="0" smtClean="0">
                          <a:effectLst/>
                        </a:rPr>
                        <a:t>6.</a:t>
                      </a:r>
                      <a:r>
                        <a:rPr lang="zh-CN" altLang="en-US" sz="3600" kern="1200" dirty="0" smtClean="0">
                          <a:effectLst/>
                        </a:rPr>
                        <a:t>由分析人员、设计人员和代码实现人员开发</a:t>
                      </a:r>
                      <a:endParaRPr lang="zh-CN" altLang="en-US" sz="36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smtClean="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4</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567706" y="267944"/>
            <a:ext cx="76692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类图与对象图的区别</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aphicFrame>
        <p:nvGraphicFramePr>
          <p:cNvPr id="2" name="表格 1"/>
          <p:cNvGraphicFramePr>
            <a:graphicFrameLocks noGrp="1"/>
          </p:cNvGraphicFramePr>
          <p:nvPr/>
        </p:nvGraphicFramePr>
        <p:xfrm>
          <a:off x="767556" y="1556844"/>
          <a:ext cx="10656888" cy="4510961"/>
        </p:xfrm>
        <a:graphic>
          <a:graphicData uri="http://schemas.openxmlformats.org/drawingml/2006/table">
            <a:tbl>
              <a:tblPr firstRow="1" bandRow="1">
                <a:tableStyleId>{5C22544A-7EE6-4342-B048-85BDC9FD1C3A}</a:tableStyleId>
              </a:tblPr>
              <a:tblGrid>
                <a:gridCol w="5328444"/>
                <a:gridCol w="5328444"/>
              </a:tblGrid>
              <a:tr h="519422">
                <a:tc>
                  <a:txBody>
                    <a:bodyPr/>
                    <a:lstStyle/>
                    <a:p>
                      <a:pPr algn="ctr"/>
                      <a:r>
                        <a:rPr lang="zh-CN" altLang="en-US" sz="2400" b="1" dirty="0">
                          <a:solidFill>
                            <a:schemeClr val="tx1"/>
                          </a:solidFill>
                          <a:effectLst/>
                          <a:latin typeface="KaiTi_GB2312"/>
                        </a:rPr>
                        <a:t>类图</a:t>
                      </a:r>
                      <a:endParaRPr lang="zh-CN" altLang="en-US" sz="2400" b="1" dirty="0">
                        <a:solidFill>
                          <a:schemeClr val="tx1"/>
                        </a:solidFill>
                        <a:effectLst/>
                      </a:endParaRPr>
                    </a:p>
                  </a:txBody>
                  <a:tcPr marL="76200" marR="76200" marT="76200" marB="76200" anchor="ctr"/>
                </a:tc>
                <a:tc>
                  <a:txBody>
                    <a:bodyPr/>
                    <a:lstStyle/>
                    <a:p>
                      <a:pPr algn="ctr"/>
                      <a:r>
                        <a:rPr lang="zh-CN" altLang="en-US" sz="2400" b="1" i="0" kern="1200" dirty="0" smtClean="0">
                          <a:solidFill>
                            <a:schemeClr val="tx1"/>
                          </a:solidFill>
                          <a:effectLst/>
                          <a:latin typeface="+mn-lt"/>
                          <a:ea typeface="+mn-ea"/>
                          <a:cs typeface="+mn-cs"/>
                        </a:rPr>
                        <a:t>对象图</a:t>
                      </a:r>
                      <a:endParaRPr lang="zh-CN" altLang="en-US" sz="2400" b="1" dirty="0">
                        <a:solidFill>
                          <a:schemeClr val="tx1"/>
                        </a:solidFill>
                      </a:endParaRPr>
                    </a:p>
                  </a:txBody>
                  <a:tcPr/>
                </a:tc>
              </a:tr>
              <a:tr h="571007">
                <a:tc>
                  <a:txBody>
                    <a:bodyPr/>
                    <a:lstStyle/>
                    <a:p>
                      <a:pPr algn="l"/>
                      <a:r>
                        <a:rPr lang="zh-CN" altLang="en-US" sz="2400" b="1" dirty="0">
                          <a:solidFill>
                            <a:srgbClr val="000000"/>
                          </a:solidFill>
                          <a:effectLst/>
                          <a:latin typeface="KaiTi_GB2312"/>
                        </a:rPr>
                        <a:t>类包含三部分：类名、属性、操作 </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对象包含两部分：对象名和</a:t>
                      </a:r>
                      <a:r>
                        <a:rPr lang="zh-CN" altLang="en-US" sz="2400" b="1" dirty="0" smtClean="0">
                          <a:solidFill>
                            <a:srgbClr val="000000"/>
                          </a:solidFill>
                          <a:effectLst/>
                          <a:latin typeface="KaiTi_GB2312"/>
                        </a:rPr>
                        <a:t>属性</a:t>
                      </a:r>
                      <a:endParaRPr lang="zh-CN" altLang="en-US" sz="2400" b="1" dirty="0">
                        <a:solidFill>
                          <a:srgbClr val="4F4F4F"/>
                        </a:solidFill>
                        <a:effectLst/>
                      </a:endParaRPr>
                    </a:p>
                  </a:txBody>
                  <a:tcPr marL="76200" marR="76200" marT="76200" marB="76200" anchor="ctr"/>
                </a:tc>
              </a:tr>
              <a:tr h="374647">
                <a:tc>
                  <a:txBody>
                    <a:bodyPr/>
                    <a:lstStyle/>
                    <a:p>
                      <a:pPr algn="l"/>
                      <a:r>
                        <a:rPr lang="zh-CN" altLang="en-US" sz="2400" b="1" dirty="0">
                          <a:solidFill>
                            <a:srgbClr val="000000"/>
                          </a:solidFill>
                          <a:effectLst/>
                          <a:latin typeface="KaiTi_GB2312"/>
                        </a:rPr>
                        <a:t>名称栏只有类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名称栏包括对象名：类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tr>
              <a:tr h="374647">
                <a:tc>
                  <a:txBody>
                    <a:bodyPr/>
                    <a:lstStyle/>
                    <a:p>
                      <a:pPr algn="l"/>
                      <a:r>
                        <a:rPr lang="zh-CN" altLang="en-US" sz="2400" b="1" dirty="0">
                          <a:solidFill>
                            <a:srgbClr val="000000"/>
                          </a:solidFill>
                          <a:effectLst/>
                          <a:latin typeface="KaiTi_GB2312"/>
                        </a:rPr>
                        <a:t>属性栏定义了所有属性的</a:t>
                      </a:r>
                      <a:r>
                        <a:rPr lang="zh-CN" altLang="en-US" sz="2400" b="1" dirty="0" smtClean="0">
                          <a:solidFill>
                            <a:srgbClr val="000000"/>
                          </a:solidFill>
                          <a:effectLst/>
                          <a:latin typeface="KaiTi_GB2312"/>
                        </a:rPr>
                        <a:t>特征</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定义了属性的当前</a:t>
                      </a:r>
                      <a:r>
                        <a:rPr lang="zh-CN" altLang="en-US" sz="2400" b="1" dirty="0" smtClean="0">
                          <a:solidFill>
                            <a:srgbClr val="000000"/>
                          </a:solidFill>
                          <a:effectLst/>
                          <a:latin typeface="KaiTi_GB2312"/>
                        </a:rPr>
                        <a:t>值</a:t>
                      </a:r>
                      <a:endParaRPr lang="zh-CN" altLang="en-US" sz="2400" b="1" dirty="0">
                        <a:solidFill>
                          <a:srgbClr val="4F4F4F"/>
                        </a:solidFill>
                        <a:effectLst/>
                      </a:endParaRPr>
                    </a:p>
                  </a:txBody>
                  <a:tcPr marL="76200" marR="76200" marT="76200" marB="76200" anchor="ctr"/>
                </a:tc>
              </a:tr>
              <a:tr h="374647">
                <a:tc>
                  <a:txBody>
                    <a:bodyPr/>
                    <a:lstStyle/>
                    <a:p>
                      <a:pPr algn="l"/>
                      <a:r>
                        <a:rPr lang="zh-CN" altLang="en-US" sz="2400" b="1" dirty="0">
                          <a:solidFill>
                            <a:srgbClr val="000000"/>
                          </a:solidFill>
                          <a:effectLst/>
                          <a:latin typeface="KaiTi_GB2312"/>
                        </a:rPr>
                        <a:t>类中列出了</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不包含操作，和同一个类的</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tr>
              <a:tr h="707210">
                <a:tc>
                  <a:txBody>
                    <a:bodyPr/>
                    <a:lstStyle/>
                    <a:p>
                      <a:r>
                        <a:rPr lang="zh-CN" altLang="en-US" sz="2400" b="1" i="0" kern="1200" dirty="0" smtClean="0">
                          <a:solidFill>
                            <a:schemeClr val="dk1"/>
                          </a:solidFill>
                          <a:effectLst/>
                          <a:latin typeface="+mn-lt"/>
                          <a:ea typeface="+mn-ea"/>
                          <a:cs typeface="+mn-cs"/>
                        </a:rPr>
                        <a:t>使用关联连接，关联中使用名称、角色以及约束等特征定义</a:t>
                      </a:r>
                      <a:endParaRPr lang="zh-CN" altLang="en-US" sz="2400" b="1" dirty="0"/>
                    </a:p>
                  </a:txBody>
                  <a:tcPr/>
                </a:tc>
                <a:tc>
                  <a:txBody>
                    <a:bodyPr/>
                    <a:lstStyle/>
                    <a:p>
                      <a:pPr algn="l"/>
                      <a:r>
                        <a:rPr lang="zh-CN" altLang="en-US" sz="2400" b="1" dirty="0">
                          <a:solidFill>
                            <a:srgbClr val="000000"/>
                          </a:solidFill>
                          <a:effectLst/>
                          <a:latin typeface="KaiTi_GB2312"/>
                        </a:rPr>
                        <a:t>对象使用链连接，链中包含名称和</a:t>
                      </a:r>
                      <a:r>
                        <a:rPr lang="zh-CN" altLang="en-US" sz="2400" b="1" dirty="0" smtClean="0">
                          <a:solidFill>
                            <a:srgbClr val="000000"/>
                          </a:solidFill>
                          <a:effectLst/>
                          <a:latin typeface="KaiTi_GB2312"/>
                        </a:rPr>
                        <a:t>角色</a:t>
                      </a:r>
                      <a:endParaRPr lang="zh-CN" altLang="en-US" sz="2400" b="1" dirty="0">
                        <a:solidFill>
                          <a:srgbClr val="4F4F4F"/>
                        </a:solidFill>
                        <a:effectLst/>
                      </a:endParaRPr>
                    </a:p>
                  </a:txBody>
                  <a:tcPr marL="76200" marR="76200" marT="76200" marB="76200" anchor="ctr"/>
                </a:tc>
              </a:tr>
              <a:tr h="982132">
                <a:tc>
                  <a:txBody>
                    <a:bodyPr/>
                    <a:lstStyle/>
                    <a:p>
                      <a:r>
                        <a:rPr lang="zh-CN" altLang="en-US" sz="2400" b="1" i="0" kern="1200" dirty="0" smtClean="0">
                          <a:solidFill>
                            <a:schemeClr val="dk1"/>
                          </a:solidFill>
                          <a:effectLst/>
                          <a:latin typeface="+mn-lt"/>
                          <a:ea typeface="+mn-ea"/>
                          <a:cs typeface="+mn-cs"/>
                        </a:rPr>
                        <a:t>类代表的是对对象的分类所以需要说明可以参与关联的对象的数目</a:t>
                      </a:r>
                      <a:endParaRPr lang="zh-CN" altLang="en-US" sz="2400" b="1" dirty="0"/>
                    </a:p>
                  </a:txBody>
                  <a:tcPr/>
                </a:tc>
                <a:tc>
                  <a:txBody>
                    <a:bodyPr/>
                    <a:lstStyle/>
                    <a:p>
                      <a:r>
                        <a:rPr lang="zh-CN" altLang="en-US" sz="2400" b="1" i="0" kern="1200" dirty="0" smtClean="0">
                          <a:solidFill>
                            <a:schemeClr val="dk1"/>
                          </a:solidFill>
                          <a:effectLst/>
                          <a:latin typeface="+mn-lt"/>
                          <a:ea typeface="+mn-ea"/>
                          <a:cs typeface="+mn-cs"/>
                        </a:rPr>
                        <a:t>对象代表的是单独的实体，所有的链</a:t>
                      </a:r>
                      <a:br>
                        <a:rPr lang="zh-CN" altLang="en-US" sz="2400" b="1" dirty="0" smtClean="0"/>
                      </a:br>
                      <a:r>
                        <a:rPr lang="zh-CN" altLang="en-US" sz="2400" b="1" i="0" kern="1200" dirty="0" smtClean="0">
                          <a:solidFill>
                            <a:schemeClr val="dk1"/>
                          </a:solidFill>
                          <a:effectLst/>
                          <a:latin typeface="+mn-lt"/>
                          <a:ea typeface="+mn-ea"/>
                          <a:cs typeface="+mn-cs"/>
                        </a:rPr>
                        <a:t>都是一对一的，因此不涉及到多重性</a:t>
                      </a:r>
                      <a:endParaRPr lang="zh-CN" altLang="en-US" sz="2400" b="1"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5</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对对象结构建模</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1564262" y="2091100"/>
            <a:ext cx="8778438" cy="406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系统的设计视图建模时，可以使用一组类图完整地描述抽象的语义以及它们之间的关系。但是使用对象图不能完整地描述系统的对象结构。</a:t>
            </a:r>
            <a:r>
              <a:rPr kumimoji="0" lang="zh-CN" altLang="en-US" sz="2400" b="1" i="0" u="none" strike="noStrike" kern="1200" cap="none" spc="0" normalizeH="0" baseline="0" noProof="0" dirty="0">
                <a:ln>
                  <a:noFill/>
                </a:ln>
                <a:solidFill>
                  <a:srgbClr val="479796"/>
                </a:solidFill>
                <a:effectLst/>
                <a:uLnTx/>
                <a:uFillTx/>
                <a:latin typeface="Arial" panose="020B0604020202020204" pitchFamily="34" charset="0"/>
                <a:ea typeface="宋体" panose="02010600030101010101" pitchFamily="2" charset="-122"/>
                <a:cs typeface="+mn-cs"/>
              </a:rPr>
              <a:t>对于一个个体类，可能存在多个实例</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于相互之间存在关系的一组类，对象间可有的配置可能是相当多的。所以，在使用对象图时，只能在一定意义上显示感兴趣的具体或原型对象集。这就是对对象结构建模，即一个对象图显示了某一时刻相互联系的一组对象。</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6</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需要遵循的策略</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1387059" y="1824164"/>
          <a:ext cx="9345876" cy="3840480"/>
        </p:xfrm>
        <a:graphic>
          <a:graphicData uri="http://schemas.openxmlformats.org/drawingml/2006/table">
            <a:tbl>
              <a:tblPr bandRow="1">
                <a:tableStyleId>{C4B1156A-380E-4F78-BDF5-A606A8083BF9}</a:tableStyleId>
              </a:tblPr>
              <a:tblGrid>
                <a:gridCol w="9345876"/>
              </a:tblGrid>
              <a:tr h="144012">
                <a:tc>
                  <a:txBody>
                    <a:bodyPr/>
                    <a:lstStyle/>
                    <a:p>
                      <a:pPr>
                        <a:lnSpc>
                          <a:spcPct val="100000"/>
                        </a:lnSpc>
                      </a:pPr>
                      <a:r>
                        <a:rPr lang="en-US" altLang="zh-CN" sz="2400" b="1" kern="1200" dirty="0" smtClean="0">
                          <a:effectLst/>
                        </a:rPr>
                        <a:t>1.</a:t>
                      </a:r>
                      <a:r>
                        <a:rPr lang="zh-CN" altLang="en-US" sz="2400" b="1" dirty="0" smtClean="0">
                          <a:effectLst/>
                        </a:rPr>
                        <a:t>识别将要使用的建模机制。该机制描述了一些正在建模的部分系统的功能和行为，它们由类、接口和其他元素的交互而产生。</a:t>
                      </a:r>
                      <a:endParaRPr lang="zh-CN" altLang="en-US" sz="2400" b="1" dirty="0"/>
                    </a:p>
                  </a:txBody>
                  <a:tcPr/>
                </a:tc>
              </a:tr>
              <a:tr h="370840">
                <a:tc>
                  <a:txBody>
                    <a:bodyPr/>
                    <a:lstStyle/>
                    <a:p>
                      <a:pPr>
                        <a:lnSpc>
                          <a:spcPct val="100000"/>
                        </a:lnSpc>
                      </a:pPr>
                      <a:r>
                        <a:rPr lang="en-US" altLang="zh-CN" sz="2400" b="1" kern="1200" dirty="0" smtClean="0">
                          <a:effectLst/>
                        </a:rPr>
                        <a:t>2.</a:t>
                      </a:r>
                      <a:r>
                        <a:rPr lang="zh-CN" altLang="en-US" sz="2400" b="1" dirty="0" smtClean="0">
                          <a:effectLst/>
                        </a:rPr>
                        <a:t>对于各种机制，识别参与协作的类、接口和其他元素，同时也要识别这些事物之间的关系。</a:t>
                      </a:r>
                      <a:endParaRPr lang="zh-CN" altLang="en-US" sz="2400" b="1" dirty="0"/>
                    </a:p>
                  </a:txBody>
                  <a:tcPr/>
                </a:tc>
              </a:tr>
              <a:tr h="370840">
                <a:tc>
                  <a:txBody>
                    <a:bodyPr/>
                    <a:lstStyle/>
                    <a:p>
                      <a:pPr>
                        <a:lnSpc>
                          <a:spcPct val="100000"/>
                        </a:lnSpc>
                      </a:pPr>
                      <a:r>
                        <a:rPr lang="en-US" altLang="zh-CN" sz="2400" b="1" kern="1200" dirty="0" smtClean="0">
                          <a:effectLst/>
                        </a:rPr>
                        <a:t>3.</a:t>
                      </a:r>
                      <a:r>
                        <a:rPr lang="zh-CN" altLang="en-US" sz="2400" b="1" dirty="0" smtClean="0">
                          <a:effectLst/>
                        </a:rPr>
                        <a:t>考虑贯穿这个机制的脚本。冻结某一时刻的脚本，并且汇报每个参与这个机制的对象。</a:t>
                      </a:r>
                      <a:endParaRPr lang="zh-CN" altLang="en-US" sz="2400" b="1" dirty="0"/>
                    </a:p>
                  </a:txBody>
                  <a:tcPr/>
                </a:tc>
              </a:tr>
              <a:tr h="370840">
                <a:tc>
                  <a:txBody>
                    <a:bodyPr/>
                    <a:lstStyle/>
                    <a:p>
                      <a:pPr>
                        <a:lnSpc>
                          <a:spcPct val="100000"/>
                        </a:lnSpc>
                      </a:pPr>
                      <a:r>
                        <a:rPr lang="en-US" altLang="zh-CN" sz="2400" b="1" kern="1200" dirty="0" smtClean="0">
                          <a:effectLst/>
                        </a:rPr>
                        <a:t>4.</a:t>
                      </a:r>
                      <a:r>
                        <a:rPr lang="zh-CN" altLang="en-US" sz="2400" b="1" dirty="0" smtClean="0">
                          <a:effectLst/>
                        </a:rPr>
                        <a:t>按照需要显示出每个对象的状态和属性值，以便理解脚本。</a:t>
                      </a:r>
                      <a:endParaRPr lang="zh-CN" altLang="en-US" sz="2400" b="1" dirty="0"/>
                    </a:p>
                  </a:txBody>
                  <a:tcPr/>
                </a:tc>
              </a:tr>
              <a:tr h="370840">
                <a:tc>
                  <a:txBody>
                    <a:bodyPr/>
                    <a:lstStyle/>
                    <a:p>
                      <a:pPr>
                        <a:lnSpc>
                          <a:spcPct val="100000"/>
                        </a:lnSpc>
                      </a:pPr>
                      <a:r>
                        <a:rPr lang="en-US" altLang="zh-CN" sz="2400" b="1" kern="1200" dirty="0" smtClean="0">
                          <a:effectLst/>
                        </a:rPr>
                        <a:t>5.</a:t>
                      </a:r>
                      <a:r>
                        <a:rPr lang="zh-CN" altLang="en-US" sz="2400" b="1" kern="1200" dirty="0" smtClean="0">
                          <a:effectLst/>
                        </a:rPr>
                        <a:t>详细描述瞬态图</a:t>
                      </a:r>
                      <a:endParaRPr lang="zh-CN" altLang="en-US" sz="2400" b="1" dirty="0"/>
                    </a:p>
                  </a:txBody>
                  <a:tcPr/>
                </a:tc>
              </a:tr>
              <a:tr h="370840">
                <a:tc>
                  <a:txBody>
                    <a:bodyPr/>
                    <a:lstStyle/>
                    <a:p>
                      <a:pPr>
                        <a:lnSpc>
                          <a:spcPct val="100000"/>
                        </a:lnSpc>
                      </a:pPr>
                      <a:r>
                        <a:rPr lang="en-US" altLang="zh-CN" sz="2400" b="1" kern="1200" dirty="0" smtClean="0">
                          <a:effectLst/>
                        </a:rPr>
                        <a:t>6.</a:t>
                      </a:r>
                      <a:r>
                        <a:rPr lang="zh-CN" altLang="en-US" sz="2400" b="1" dirty="0" smtClean="0">
                          <a:effectLst/>
                        </a:rPr>
                        <a:t>显示出对象之间的链，以描述对象之间关联的实例。</a:t>
                      </a:r>
                      <a:endParaRPr lang="zh-CN" altLang="en-US" sz="2400" b="1"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5408</Words>
  <Application>WPS 演示</Application>
  <PresentationFormat>宽屏</PresentationFormat>
  <Paragraphs>627</Paragraphs>
  <Slides>51</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51</vt:i4>
      </vt:variant>
    </vt:vector>
  </HeadingPairs>
  <TitlesOfParts>
    <vt:vector size="69" baseType="lpstr">
      <vt:lpstr>Arial</vt:lpstr>
      <vt:lpstr>宋体</vt:lpstr>
      <vt:lpstr>Wingdings</vt:lpstr>
      <vt:lpstr>Calibri</vt:lpstr>
      <vt:lpstr>微软雅黑</vt:lpstr>
      <vt:lpstr>造字工房悦黑体验版纤细体</vt:lpstr>
      <vt:lpstr>Gulim</vt:lpstr>
      <vt:lpstr>幼圆</vt:lpstr>
      <vt:lpstr>Gungsuh</vt:lpstr>
      <vt:lpstr>Impact</vt:lpstr>
      <vt:lpstr>KaiTi_GB2312</vt:lpstr>
      <vt:lpstr>黑体</vt:lpstr>
      <vt:lpstr>Arial Unicode MS</vt:lpstr>
      <vt:lpstr>楷体_GB2312</vt:lpstr>
      <vt:lpstr>Malgun Gothic</vt:lpstr>
      <vt:lpstr>Segoe Print</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lli</cp:lastModifiedBy>
  <cp:revision>96</cp:revision>
  <dcterms:created xsi:type="dcterms:W3CDTF">2014-01-18T01:07:00Z</dcterms:created>
  <dcterms:modified xsi:type="dcterms:W3CDTF">2018-12-19T08:06:22Z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